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48" r:id="rId2"/>
  </p:sldMasterIdLst>
  <p:notesMasterIdLst>
    <p:notesMasterId r:id="rId47"/>
  </p:notesMasterIdLst>
  <p:handoutMasterIdLst>
    <p:handoutMasterId r:id="rId48"/>
  </p:handoutMasterIdLst>
  <p:sldIdLst>
    <p:sldId id="750" r:id="rId3"/>
    <p:sldId id="1146" r:id="rId4"/>
    <p:sldId id="1120" r:id="rId5"/>
    <p:sldId id="1122" r:id="rId6"/>
    <p:sldId id="1123" r:id="rId7"/>
    <p:sldId id="1124" r:id="rId8"/>
    <p:sldId id="1125" r:id="rId9"/>
    <p:sldId id="1083" r:id="rId10"/>
    <p:sldId id="1084" r:id="rId11"/>
    <p:sldId id="1126" r:id="rId12"/>
    <p:sldId id="1127" r:id="rId13"/>
    <p:sldId id="1128" r:id="rId14"/>
    <p:sldId id="1119" r:id="rId15"/>
    <p:sldId id="1129" r:id="rId16"/>
    <p:sldId id="1130" r:id="rId17"/>
    <p:sldId id="1131" r:id="rId18"/>
    <p:sldId id="1299" r:id="rId19"/>
    <p:sldId id="1089" r:id="rId20"/>
    <p:sldId id="1090" r:id="rId21"/>
    <p:sldId id="1091" r:id="rId22"/>
    <p:sldId id="1092" r:id="rId23"/>
    <p:sldId id="1093" r:id="rId24"/>
    <p:sldId id="1094" r:id="rId25"/>
    <p:sldId id="1132" r:id="rId26"/>
    <p:sldId id="1096" r:id="rId27"/>
    <p:sldId id="1133" r:id="rId28"/>
    <p:sldId id="1134" r:id="rId29"/>
    <p:sldId id="1135" r:id="rId30"/>
    <p:sldId id="1136" r:id="rId31"/>
    <p:sldId id="1137" r:id="rId32"/>
    <p:sldId id="1138" r:id="rId33"/>
    <p:sldId id="1104" r:id="rId34"/>
    <p:sldId id="1139" r:id="rId35"/>
    <p:sldId id="1147" r:id="rId36"/>
    <p:sldId id="1107" r:id="rId37"/>
    <p:sldId id="1108" r:id="rId38"/>
    <p:sldId id="1141" r:id="rId39"/>
    <p:sldId id="1142" r:id="rId40"/>
    <p:sldId id="1111" r:id="rId41"/>
    <p:sldId id="1143" r:id="rId42"/>
    <p:sldId id="1144" r:id="rId43"/>
    <p:sldId id="1145" r:id="rId44"/>
    <p:sldId id="1044" r:id="rId45"/>
    <p:sldId id="10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2880">
          <p15:clr>
            <a:srgbClr val="A4A3A4"/>
          </p15:clr>
        </p15:guide>
        <p15:guide id="3" orient="horz" pos="624">
          <p15:clr>
            <a:srgbClr val="A4A3A4"/>
          </p15:clr>
        </p15:guide>
        <p15:guide id="4" orient="horz" pos="4032" userDrawn="1">
          <p15:clr>
            <a:srgbClr val="A4A3A4"/>
          </p15:clr>
        </p15:guide>
        <p15:guide id="5" orient="horz" pos="384">
          <p15:clr>
            <a:srgbClr val="A4A3A4"/>
          </p15:clr>
        </p15:guide>
        <p15:guide id="6" orient="horz" pos="144">
          <p15:clr>
            <a:srgbClr val="A4A3A4"/>
          </p15:clr>
        </p15:guide>
        <p15:guide id="7" orient="horz" pos="1392" userDrawn="1">
          <p15:clr>
            <a:srgbClr val="A4A3A4"/>
          </p15:clr>
        </p15:guide>
        <p15:guide id="8" pos="288">
          <p15:clr>
            <a:srgbClr val="A4A3A4"/>
          </p15:clr>
        </p15:guide>
        <p15:guide id="9" pos="5472">
          <p15:clr>
            <a:srgbClr val="A4A3A4"/>
          </p15:clr>
        </p15:guide>
        <p15:guide id="10" orient="horz" pos="4176" userDrawn="1">
          <p15:clr>
            <a:srgbClr val="A4A3A4"/>
          </p15:clr>
        </p15:guide>
        <p15:guide id="11" orient="horz" pos="768" userDrawn="1">
          <p15:clr>
            <a:srgbClr val="A4A3A4"/>
          </p15:clr>
        </p15:guide>
        <p15:guide id="12" pos="432" userDrawn="1">
          <p15:clr>
            <a:srgbClr val="A4A3A4"/>
          </p15:clr>
        </p15:guide>
        <p15:guide id="13" orient="horz" pos="34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8" autoAdjust="0"/>
    <p:restoredTop sz="95205" autoAdjust="0"/>
  </p:normalViewPr>
  <p:slideViewPr>
    <p:cSldViewPr>
      <p:cViewPr varScale="1">
        <p:scale>
          <a:sx n="109" d="100"/>
          <a:sy n="109" d="100"/>
        </p:scale>
        <p:origin x="2106" y="102"/>
      </p:cViewPr>
      <p:guideLst>
        <p:guide orient="horz" pos="2784"/>
        <p:guide pos="2880"/>
        <p:guide orient="horz" pos="624"/>
        <p:guide orient="horz" pos="4032"/>
        <p:guide orient="horz" pos="384"/>
        <p:guide orient="horz" pos="144"/>
        <p:guide orient="horz" pos="1392"/>
        <p:guide pos="288"/>
        <p:guide pos="5472"/>
        <p:guide orient="horz" pos="4176"/>
        <p:guide orient="horz" pos="768"/>
        <p:guide pos="432"/>
        <p:guide orient="horz" pos="3456"/>
      </p:guideLst>
    </p:cSldViewPr>
  </p:slideViewPr>
  <p:outlineViewPr>
    <p:cViewPr>
      <p:scale>
        <a:sx n="33" d="100"/>
        <a:sy n="33" d="100"/>
      </p:scale>
      <p:origin x="0" y="-35988"/>
    </p:cViewPr>
  </p:outlineViewPr>
  <p:notesTextViewPr>
    <p:cViewPr>
      <p:scale>
        <a:sx n="100" d="100"/>
        <a:sy n="100" d="100"/>
      </p:scale>
      <p:origin x="0" y="0"/>
    </p:cViewPr>
  </p:notesTextViewPr>
  <p:sorterViewPr>
    <p:cViewPr>
      <p:scale>
        <a:sx n="138" d="100"/>
        <a:sy n="138"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rvice.gm.co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motorcraftservice.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7710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990B-0F2C-3987-CF6D-3F829E85E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0B7D-5FE9-7D22-9390-6861C07D6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305C5-311E-9CE9-3D99-F41F66D927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B7B7CE-7569-1AD8-770E-CFC92465B07C}"/>
              </a:ext>
            </a:extLst>
          </p:cNvPr>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24764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80214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940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2736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1926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56806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29082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08924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Note that the technician cannot determine what is being measured nor what the number 186 indicates. Also note that there is no minimum limit and the measured value of 33 is far below the maximum limit of 186. This means that the oxygen sensor heater test easily passed.</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83275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9175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413308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97653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59657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990B-0F2C-3987-CF6D-3F829E85E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0B7D-5FE9-7D22-9390-6861C07D6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305C5-311E-9CE9-3D99-F41F66D927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B7B7CE-7569-1AD8-770E-CFC92465B07C}"/>
              </a:ext>
            </a:extLst>
          </p:cNvPr>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945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Tech TIP: Mode $06 Replaces a Scope</a:t>
            </a:r>
          </a:p>
          <a:p>
            <a:r>
              <a:rPr lang="en-US" sz="1200" dirty="0">
                <a:latin typeface="Arial" panose="020B0604020202020204" pitchFamily="34" charset="0"/>
                <a:cs typeface="Arial" panose="020B0604020202020204" pitchFamily="34" charset="0"/>
              </a:rPr>
              <a:t>Mode $06 data, especially when used on C A N-equipped vehicles, reduces the need to use an oscilloscope to view oxygen sensor reaction time in milliseconds. In the past, the only way to test an oxygen sensor for reaction time was to force the sensor lean or rich while viewing the reaction on a scope. Then, the reaction time could be determined using the cursors. Mode $06 data now includes oxygen sensor reaction time so that all that is needed to determine oxygen sensor condition is a scan tool and mode $06 data.</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635359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052250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7788D-9709-9B5C-4AA1-5540D6A7A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CE25B-7412-7A29-B2F6-0186A4EA7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78118-B887-25CB-76CA-462FC6ADC5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value was 2,226 × 0.0078 = 17.7 inches of water (in. H2O) of vacuum (negative pressure).</a:t>
            </a:r>
          </a:p>
          <a:p>
            <a:endParaRPr lang="en-US" dirty="0"/>
          </a:p>
        </p:txBody>
      </p:sp>
      <p:sp>
        <p:nvSpPr>
          <p:cNvPr id="4" name="Slide Number Placeholder 3">
            <a:extLst>
              <a:ext uri="{FF2B5EF4-FFF2-40B4-BE49-F238E27FC236}">
                <a16:creationId xmlns:a16="http://schemas.microsoft.com/office/drawing/2014/main" id="{70E5C224-B277-F859-821D-1D5F9E6BE103}"/>
              </a:ext>
            </a:extLst>
          </p:cNvPr>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739538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values do not need to be converted, although the units are unknown. However, it is clear from the test results that the current value is not even close to the maximum limit, which means that the E V A P system being tested by the natural vacuum method is free from faults.</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76402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72796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Two examples include:</a:t>
            </a:r>
          </a:p>
          <a:p>
            <a:r>
              <a:rPr lang="en-US" sz="1200" dirty="0">
                <a:latin typeface="Arial" panose="020B0604020202020204" pitchFamily="34" charset="0"/>
                <a:cs typeface="Arial" panose="020B0604020202020204" pitchFamily="34" charset="0"/>
                <a:hlinkClick r:id="rId3" tooltip="http://service.gm.com "/>
              </a:rPr>
              <a:t>http://service.gm.com </a:t>
            </a:r>
            <a:r>
              <a:rPr lang="en-US" sz="1200" dirty="0">
                <a:latin typeface="Arial" panose="020B0604020202020204" pitchFamily="34" charset="0"/>
                <a:cs typeface="Arial" panose="020B0604020202020204" pitchFamily="34" charset="0"/>
              </a:rPr>
              <a:t>(free access to mode $06 information)</a:t>
            </a:r>
          </a:p>
          <a:p>
            <a:r>
              <a:rPr lang="en-US" sz="1200" dirty="0">
                <a:latin typeface="Arial" panose="020B0604020202020204" pitchFamily="34" charset="0"/>
                <a:cs typeface="Arial" panose="020B0604020202020204" pitchFamily="34" charset="0"/>
                <a:hlinkClick r:id="rId4" tooltip="www.motorcraftservice.com"/>
              </a:rPr>
              <a:t>www.motorcraftservice.com</a:t>
            </a:r>
            <a:r>
              <a:rPr lang="en-US" sz="1200" dirty="0">
                <a:latin typeface="Arial" panose="020B0604020202020204" pitchFamily="34" charset="0"/>
                <a:cs typeface="Arial" panose="020B0604020202020204" pitchFamily="34" charset="0"/>
              </a:rPr>
              <a:t> (search for mode $06 free access)</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6754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43214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320118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639634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990B-0F2C-3987-CF6D-3F829E85E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0B7D-5FE9-7D22-9390-6861C07D6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305C5-311E-9CE9-3D99-F41F66D927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B7B7CE-7569-1AD8-770E-CFC92465B07C}"/>
              </a:ext>
            </a:extLst>
          </p:cNvPr>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67777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86772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19274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8052900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9/24/2024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71021164"/>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055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00477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9/24/2024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9/24/2024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9/24/2024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jp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4071681717"/>
      </p:ext>
    </p:extLst>
  </p:cSld>
  <p:clrMap bg1="lt1" tx1="dk1" bg2="dk2" tx2="lt2" accent1="accent1" accent2="accent2" accent3="accent3" accent4="accent4" accent5="accent5" accent6="accent6" hlink="hlink" folHlink="folHlink"/>
  <p:sldLayoutIdLst>
    <p:sldLayoutId id="2147483670"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9/24/2024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Picture 7" descr="Pearson logo">
            <a:extLst>
              <a:ext uri="{FF2B5EF4-FFF2-40B4-BE49-F238E27FC236}">
                <a16:creationId xmlns:a16="http://schemas.microsoft.com/office/drawing/2014/main" id="{92E2D59D-2A66-ACAB-DAB7-0B0308CACA8C}"/>
              </a:ext>
            </a:extLst>
          </p:cNvPr>
          <p:cNvPicPr>
            <a:picLocks noChangeAspect="1"/>
          </p:cNvPicPr>
          <p:nvPr userDrawn="1"/>
        </p:nvPicPr>
        <p:blipFill>
          <a:blip r:embed="rId17"/>
          <a:stretch>
            <a:fillRect/>
          </a:stretch>
        </p:blipFill>
        <p:spPr>
          <a:xfrm>
            <a:off x="451710" y="6424935"/>
            <a:ext cx="947596" cy="301782"/>
          </a:xfrm>
          <a:prstGeom prst="rect">
            <a:avLst/>
          </a:prstGeom>
        </p:spPr>
      </p:pic>
      <p:sp>
        <p:nvSpPr>
          <p:cNvPr id="12" name="Content Placeholder 4">
            <a:extLst>
              <a:ext uri="{FF2B5EF4-FFF2-40B4-BE49-F238E27FC236}">
                <a16:creationId xmlns:a16="http://schemas.microsoft.com/office/drawing/2014/main" id="{5A9384F7-8687-0CD5-2343-6141286CCC70}"/>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buFont typeface="Arial" panose="020B0604020202020204" pitchFamily="34" charset="0"/>
              <a:buNone/>
            </a:pPr>
            <a:r>
              <a:rPr lang="en-US" sz="120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9" r:id="rId4"/>
    <p:sldLayoutId id="2147483658" r:id="rId5"/>
    <p:sldLayoutId id="2147483660" r:id="rId6"/>
    <p:sldLayoutId id="2147483662" r:id="rId7"/>
    <p:sldLayoutId id="2147483661" r:id="rId8"/>
    <p:sldLayoutId id="2147483663" r:id="rId9"/>
    <p:sldLayoutId id="2147483651" r:id="rId10"/>
    <p:sldLayoutId id="2147483654" r:id="rId11"/>
    <p:sldLayoutId id="2147483655" r:id="rId12"/>
    <p:sldLayoutId id="2147483665" r:id="rId13"/>
    <p:sldLayoutId id="2147483668" r:id="rId14"/>
    <p:sldLayoutId id="2147483673" r:id="rId15"/>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wmf"/><Relationship Id="rId5" Type="http://schemas.openxmlformats.org/officeDocument/2006/relationships/oleObject" Target="../embeddings/oleObject24.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0.wmf"/><Relationship Id="rId5" Type="http://schemas.openxmlformats.org/officeDocument/2006/relationships/oleObject" Target="../embeddings/oleObject26.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2.wmf"/><Relationship Id="rId5" Type="http://schemas.openxmlformats.org/officeDocument/2006/relationships/oleObject" Target="../embeddings/oleObject28.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wmf"/><Relationship Id="rId5" Type="http://schemas.openxmlformats.org/officeDocument/2006/relationships/oleObject" Target="../embeddings/oleObject31.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2.wmf"/><Relationship Id="rId5" Type="http://schemas.openxmlformats.org/officeDocument/2006/relationships/oleObject" Target="../embeddings/oleObject36.bin"/><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4.wmf"/><Relationship Id="rId5" Type="http://schemas.openxmlformats.org/officeDocument/2006/relationships/oleObject" Target="../embeddings/oleObject38.bin"/><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7.wmf"/><Relationship Id="rId5" Type="http://schemas.openxmlformats.org/officeDocument/2006/relationships/oleObject" Target="../embeddings/oleObject41.bin"/><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9.wmf"/><Relationship Id="rId5" Type="http://schemas.openxmlformats.org/officeDocument/2006/relationships/oleObject" Target="../embeddings/oleObject43.bin"/><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42.wmf"/><Relationship Id="rId5" Type="http://schemas.openxmlformats.org/officeDocument/2006/relationships/oleObject" Target="../embeddings/oleObject46.bin"/><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6.wmf"/><Relationship Id="rId5" Type="http://schemas.openxmlformats.org/officeDocument/2006/relationships/oleObject" Target="../embeddings/oleObject5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5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wmf"/><Relationship Id="rId5" Type="http://schemas.openxmlformats.org/officeDocument/2006/relationships/oleObject" Target="../embeddings/oleObject7.bin"/><Relationship Id="rId4" Type="http://schemas.openxmlformats.org/officeDocument/2006/relationships/image" Target="../media/image6.wmf"/><Relationship Id="rId9"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3" Type="http://schemas.openxmlformats.org/officeDocument/2006/relationships/hyperlink" Target="http://www.nastf.org/"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image" Target="../media/image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wmf"/></Relationships>
</file>

<file path=ppt/slides/_rels/slide43.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hyperlink" Target="https://jameshalderman.com/a6_vid_lib_page/" TargetMode="External"/><Relationship Id="rId5" Type="http://schemas.openxmlformats.org/officeDocument/2006/relationships/hyperlink" Target="https://jameshalderman.com/a8_vid_lib_page/" TargetMode="External"/><Relationship Id="rId4" Type="http://schemas.openxmlformats.org/officeDocument/2006/relationships/hyperlink" Target="https://jameshalderman.com/a6_anim_lib_pag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51.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wmf"/><Relationship Id="rId5" Type="http://schemas.openxmlformats.org/officeDocument/2006/relationships/oleObject" Target="../embeddings/oleObject12.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wmf"/><Relationship Id="rId5" Type="http://schemas.openxmlformats.org/officeDocument/2006/relationships/oleObject" Target="../embeddings/oleObject14.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wmf"/><Relationship Id="rId5" Type="http://schemas.openxmlformats.org/officeDocument/2006/relationships/oleObject" Target="../embeddings/oleObject16.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57200" y="152400"/>
            <a:ext cx="8229600" cy="1144347"/>
          </a:xfrm>
        </p:spPr>
        <p:txBody>
          <a:bodyPr wrap="square" lIns="0" tIns="18000" rIns="0" bIns="18000" anchor="ctr">
            <a:spAutoFit/>
          </a:bodyPr>
          <a:lstStyle/>
          <a:p>
            <a:r>
              <a:rPr lang="en-US" noProof="0" dirty="0"/>
              <a:t>Advanced Engine Performance Diagnosis</a:t>
            </a:r>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62712" y="1484672"/>
            <a:ext cx="1943435" cy="344128"/>
          </a:xfrm>
        </p:spPr>
        <p:txBody>
          <a:bodyPr wrap="square" lIns="0" tIns="18000" rIns="0" bIns="18000" anchor="ctr">
            <a:spAutoFit/>
          </a:bodyPr>
          <a:lstStyle/>
          <a:p>
            <a:r>
              <a:rPr lang="en-US" noProof="0"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44"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3048000"/>
            <a:ext cx="1970184" cy="498016"/>
          </a:xfrm>
        </p:spPr>
        <p:txBody>
          <a:bodyPr wrap="square" lIns="0" tIns="18000" rIns="0" bIns="18000" anchor="ctr">
            <a:spAutoFit/>
          </a:bodyPr>
          <a:lstStyle/>
          <a:p>
            <a:pPr indent="-101600"/>
            <a:r>
              <a:rPr lang="en-US" noProof="0" dirty="0"/>
              <a:t>Chapter 10</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72989"/>
            <a:ext cx="3951383" cy="374906"/>
          </a:xfrm>
        </p:spPr>
        <p:txBody>
          <a:bodyPr wrap="square" lIns="0" tIns="18000" rIns="0" bIns="18000" anchor="ctr">
            <a:spAutoFit/>
          </a:bodyPr>
          <a:lstStyle/>
          <a:p>
            <a:pPr marL="0"/>
            <a:r>
              <a:rPr lang="en-US" noProof="0" dirty="0"/>
              <a:t>Global </a:t>
            </a:r>
            <a:r>
              <a:rPr lang="da-DK" sz="100" noProof="0" dirty="0"/>
              <a:t>O B D hyphen Roman number 2</a:t>
            </a:r>
            <a:r>
              <a:rPr lang="en-US" noProof="0" dirty="0"/>
              <a:t>         and Mode $06</a:t>
            </a:r>
          </a:p>
        </p:txBody>
      </p:sp>
      <p:graphicFrame>
        <p:nvGraphicFramePr>
          <p:cNvPr id="9" name="Object 8">
            <a:extLst>
              <a:ext uri="{FF2B5EF4-FFF2-40B4-BE49-F238E27FC236}">
                <a16:creationId xmlns:a16="http://schemas.microsoft.com/office/drawing/2014/main" id="{7E73C05F-64BE-677D-1372-EA27B56840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505451"/>
              </p:ext>
            </p:extLst>
          </p:nvPr>
        </p:nvGraphicFramePr>
        <p:xfrm>
          <a:off x="5410200" y="3722136"/>
          <a:ext cx="892465" cy="317610"/>
        </p:xfrm>
        <a:graphic>
          <a:graphicData uri="http://schemas.openxmlformats.org/presentationml/2006/ole">
            <mc:AlternateContent xmlns:mc="http://schemas.openxmlformats.org/markup-compatibility/2006">
              <mc:Choice xmlns:v="urn:schemas-microsoft-com:vml" Requires="v">
                <p:oleObj name="Equation" r:id="rId4" imgW="507960" imgH="177480" progId="Equation.DSMT4">
                  <p:embed/>
                </p:oleObj>
              </mc:Choice>
              <mc:Fallback>
                <p:oleObj name="Equation" r:id="rId4" imgW="507960" imgH="177480" progId="Equation.DSMT4">
                  <p:embed/>
                  <p:pic>
                    <p:nvPicPr>
                      <p:cNvPr id="2" name="Object 1" descr="O B D hyphen roman numeral two.">
                        <a:extLst>
                          <a:ext uri="{FF2B5EF4-FFF2-40B4-BE49-F238E27FC236}">
                            <a16:creationId xmlns:a16="http://schemas.microsoft.com/office/drawing/2014/main" id="{797B1D53-32F2-8FED-F33D-F76D9BA5ED7D}"/>
                          </a:ext>
                          <a:ext uri="{C183D7F6-B498-43B3-948B-1728B52AA6E4}">
                            <adec:decorative xmlns:adec="http://schemas.microsoft.com/office/drawing/2017/decorative" val="0"/>
                          </a:ext>
                        </a:extLst>
                      </p:cNvPr>
                      <p:cNvPicPr/>
                      <p:nvPr/>
                    </p:nvPicPr>
                    <p:blipFill>
                      <a:blip r:embed="rId5"/>
                      <a:stretch>
                        <a:fillRect/>
                      </a:stretch>
                    </p:blipFill>
                    <p:spPr>
                      <a:xfrm>
                        <a:off x="5410200" y="3722136"/>
                        <a:ext cx="892465" cy="317610"/>
                      </a:xfrm>
                      <a:prstGeom prst="rect">
                        <a:avLst/>
                      </a:prstGeom>
                      <a:solidFill>
                        <a:schemeClr val="bg1"/>
                      </a:solidFill>
                    </p:spPr>
                  </p:pic>
                </p:oleObj>
              </mc:Fallback>
            </mc:AlternateContent>
          </a:graphicData>
        </a:graphic>
      </p:graphicFrame>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6"/>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Accessing Global </a:t>
            </a:r>
            <a:r>
              <a:rPr lang="da-DK" sz="100" kern="0" noProof="0" dirty="0">
                <a:cs typeface="Times New Roman"/>
                <a:sym typeface="Times New Roman"/>
              </a:rPr>
              <a:t>O B D hyphen Roman number 2</a:t>
            </a:r>
            <a:r>
              <a:rPr lang="en-US" kern="0" spc="-450" noProof="0" dirty="0">
                <a:cs typeface="Times New Roman"/>
                <a:sym typeface="Times New Roman"/>
              </a:rPr>
              <a:t>                  </a:t>
            </a:r>
            <a:r>
              <a:rPr lang="en-US" sz="2800" kern="0" spc="-450" dirty="0">
                <a:cs typeface="Times New Roman"/>
                <a:sym typeface="Times New Roman"/>
              </a:rPr>
              <a:t>   </a:t>
            </a:r>
            <a:r>
              <a:rPr lang="en-US" sz="2800" kern="0" noProof="0" dirty="0">
                <a:cs typeface="Times New Roman"/>
                <a:sym typeface="Times New Roman"/>
              </a:rPr>
              <a:t>(1 of 4)</a:t>
            </a:r>
            <a:endParaRPr lang="en-US" sz="2800" kern="0" noProof="0" dirty="0">
              <a:cs typeface="Times New Roman"/>
            </a:endParaRPr>
          </a:p>
        </p:txBody>
      </p:sp>
      <p:graphicFrame>
        <p:nvGraphicFramePr>
          <p:cNvPr id="21" name="Object 20">
            <a:extLst>
              <a:ext uri="{FF2B5EF4-FFF2-40B4-BE49-F238E27FC236}">
                <a16:creationId xmlns:a16="http://schemas.microsoft.com/office/drawing/2014/main" id="{0D1FCF92-E1A0-4E35-B7BA-3ED37E565F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2183043"/>
              </p:ext>
            </p:extLst>
          </p:nvPr>
        </p:nvGraphicFramePr>
        <p:xfrm>
          <a:off x="4343400" y="188717"/>
          <a:ext cx="1597823" cy="517713"/>
        </p:xfrm>
        <a:graphic>
          <a:graphicData uri="http://schemas.openxmlformats.org/presentationml/2006/ole">
            <mc:AlternateContent xmlns:mc="http://schemas.openxmlformats.org/markup-compatibility/2006">
              <mc:Choice xmlns:v="urn:schemas-microsoft-com:vml" Requires="v">
                <p:oleObj name="Equation" r:id="rId3" imgW="558720" imgH="177480" progId="Equation.DSMT4">
                  <p:embed/>
                </p:oleObj>
              </mc:Choice>
              <mc:Fallback>
                <p:oleObj name="Equation" r:id="rId3" imgW="558720" imgH="177480" progId="Equation.DSMT4">
                  <p:embed/>
                  <p:pic>
                    <p:nvPicPr>
                      <p:cNvPr id="21" name="Object 20">
                        <a:extLst>
                          <a:ext uri="{FF2B5EF4-FFF2-40B4-BE49-F238E27FC236}">
                            <a16:creationId xmlns:a16="http://schemas.microsoft.com/office/drawing/2014/main" id="{0D1FCF92-E1A0-4E35-B7BA-3ED37E565F64}"/>
                          </a:ext>
                          <a:ext uri="{C183D7F6-B498-43B3-948B-1728B52AA6E4}">
                            <adec:decorative xmlns:adec="http://schemas.microsoft.com/office/drawing/2017/decorative" val="0"/>
                          </a:ext>
                        </a:extLst>
                      </p:cNvPr>
                      <p:cNvPicPr/>
                      <p:nvPr/>
                    </p:nvPicPr>
                    <p:blipFill>
                      <a:blip r:embed="rId4"/>
                      <a:stretch>
                        <a:fillRect/>
                      </a:stretch>
                    </p:blipFill>
                    <p:spPr>
                      <a:xfrm>
                        <a:off x="4343400" y="188717"/>
                        <a:ext cx="1597823" cy="517713"/>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884819"/>
            <a:ext cx="914400" cy="405683"/>
          </a:xfrm>
        </p:spPr>
        <p:txBody>
          <a:bodyPr wrap="square" tIns="18000" bIns="18000" anchor="ctr" anchorCtr="0">
            <a:spAutoFit/>
          </a:bodyPr>
          <a:lstStyle/>
          <a:p>
            <a:pPr marL="0" indent="0">
              <a:buNone/>
            </a:pPr>
            <a:r>
              <a:rPr lang="en-US" altLang="en-US" sz="2400" noProof="0" dirty="0">
                <a:latin typeface="Arial" panose="020B0604020202020204" pitchFamily="34" charset="0"/>
                <a:ea typeface="ヒラギノ角ゴ Pro W3" charset="-128"/>
                <a:cs typeface="Arial" panose="020B0604020202020204" pitchFamily="34" charset="0"/>
              </a:rPr>
              <a:t>Global</a:t>
            </a:r>
            <a:endParaRPr lang="en-US" sz="2400" noProof="0" dirty="0">
              <a:latin typeface="Arial" panose="020B0604020202020204" pitchFamily="34" charset="0"/>
              <a:cs typeface="Arial" panose="020B0604020202020204" pitchFamily="34" charset="0"/>
            </a:endParaRPr>
          </a:p>
        </p:txBody>
      </p:sp>
      <p:graphicFrame>
        <p:nvGraphicFramePr>
          <p:cNvPr id="17" name="Object 16" descr="O B D hyphen Roman number 2.">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783990138"/>
              </p:ext>
            </p:extLst>
          </p:nvPr>
        </p:nvGraphicFramePr>
        <p:xfrm>
          <a:off x="1376363" y="922338"/>
          <a:ext cx="976312" cy="347662"/>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1376363" y="922338"/>
                        <a:ext cx="976312" cy="347662"/>
                      </a:xfrm>
                      <a:prstGeom prst="rect">
                        <a:avLst/>
                      </a:prstGeom>
                      <a:noFill/>
                    </p:spPr>
                  </p:pic>
                </p:oleObj>
              </mc:Fallback>
            </mc:AlternateContent>
          </a:graphicData>
        </a:graphic>
      </p:graphicFrame>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1348898"/>
            <a:ext cx="24384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Global (generic)</a:t>
            </a:r>
          </a:p>
        </p:txBody>
      </p:sp>
      <p:graphicFrame>
        <p:nvGraphicFramePr>
          <p:cNvPr id="22" name="Object 21" descr="O B D hyphen Roman number 2.">
            <a:extLst>
              <a:ext uri="{FF2B5EF4-FFF2-40B4-BE49-F238E27FC236}">
                <a16:creationId xmlns:a16="http://schemas.microsoft.com/office/drawing/2014/main" id="{0340BB4B-6FE8-4BA3-9DD6-92D345AE1CE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966542267"/>
              </p:ext>
            </p:extLst>
          </p:nvPr>
        </p:nvGraphicFramePr>
        <p:xfrm>
          <a:off x="2935288" y="1404938"/>
          <a:ext cx="976312" cy="347662"/>
        </p:xfrm>
        <a:graphic>
          <a:graphicData uri="http://schemas.openxmlformats.org/presentationml/2006/ole">
            <mc:AlternateContent xmlns:mc="http://schemas.openxmlformats.org/markup-compatibility/2006">
              <mc:Choice xmlns:v="urn:schemas-microsoft-com:vml" Requires="v">
                <p:oleObj name="Equation" r:id="rId7" imgW="507960" imgH="177480" progId="Equation.DSMT4">
                  <p:embed/>
                </p:oleObj>
              </mc:Choice>
              <mc:Fallback>
                <p:oleObj name="Equation" r:id="rId7"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8"/>
                      <a:stretch>
                        <a:fillRect/>
                      </a:stretch>
                    </p:blipFill>
                    <p:spPr>
                      <a:xfrm>
                        <a:off x="2935288" y="1404938"/>
                        <a:ext cx="976312" cy="347662"/>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3962400" y="1371600"/>
            <a:ext cx="35052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used by inspectors where</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685800" y="1824871"/>
            <a:ext cx="4062176"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emission testing is performed.</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2286547"/>
            <a:ext cx="70104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Aftermarket scan tools designed to retrieve global</a:t>
            </a:r>
          </a:p>
        </p:txBody>
      </p:sp>
      <p:graphicFrame>
        <p:nvGraphicFramePr>
          <p:cNvPr id="23" name="Object 22" descr="O B D Roman number 2.">
            <a:extLst>
              <a:ext uri="{FF2B5EF4-FFF2-40B4-BE49-F238E27FC236}">
                <a16:creationId xmlns:a16="http://schemas.microsoft.com/office/drawing/2014/main" id="{C813F556-C072-4306-A07D-6BE54253E64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083786828"/>
              </p:ext>
            </p:extLst>
          </p:nvPr>
        </p:nvGraphicFramePr>
        <p:xfrm>
          <a:off x="7499350" y="2315556"/>
          <a:ext cx="927100" cy="347663"/>
        </p:xfrm>
        <a:graphic>
          <a:graphicData uri="http://schemas.openxmlformats.org/presentationml/2006/ole">
            <mc:AlternateContent xmlns:mc="http://schemas.openxmlformats.org/markup-compatibility/2006">
              <mc:Choice xmlns:v="urn:schemas-microsoft-com:vml" Requires="v">
                <p:oleObj name="Equation" r:id="rId9" imgW="482400" imgH="177480" progId="Equation.DSMT4">
                  <p:embed/>
                </p:oleObj>
              </mc:Choice>
              <mc:Fallback>
                <p:oleObj name="Equation" r:id="rId9" imgW="482400" imgH="177480" progId="Equation.DSMT4">
                  <p:embed/>
                  <p:pic>
                    <p:nvPicPr>
                      <p:cNvPr id="22" name="Object 21">
                        <a:extLst>
                          <a:ext uri="{FF2B5EF4-FFF2-40B4-BE49-F238E27FC236}">
                            <a16:creationId xmlns:a16="http://schemas.microsoft.com/office/drawing/2014/main" id="{0340BB4B-6FE8-4BA3-9DD6-92D345AE1CEE}"/>
                          </a:ext>
                          <a:ext uri="{C183D7F6-B498-43B3-948B-1728B52AA6E4}">
                            <adec:decorative xmlns:adec="http://schemas.microsoft.com/office/drawing/2017/decorative" val="0"/>
                          </a:ext>
                        </a:extLst>
                      </p:cNvPr>
                      <p:cNvPicPr/>
                      <p:nvPr/>
                    </p:nvPicPr>
                    <p:blipFill>
                      <a:blip r:embed="rId10"/>
                      <a:stretch>
                        <a:fillRect/>
                      </a:stretch>
                    </p:blipFill>
                    <p:spPr>
                      <a:xfrm>
                        <a:off x="7499350" y="2315556"/>
                        <a:ext cx="927100" cy="347663"/>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457200" y="2753799"/>
            <a:ext cx="8229600" cy="775015"/>
          </a:xfrm>
        </p:spPr>
        <p:txBody>
          <a:bodyPr tIns="18000" bIns="18000" anchor="ctr" anchorCtr="0"/>
          <a:lstStyle/>
          <a:p>
            <a:pPr lvl="1"/>
            <a:r>
              <a:rPr lang="en-US" sz="2400" noProof="0" dirty="0">
                <a:latin typeface="Arial" panose="020B0604020202020204" pitchFamily="34" charset="0"/>
                <a:cs typeface="Arial" panose="020B0604020202020204" pitchFamily="34" charset="0"/>
              </a:rPr>
              <a:t>Some </a:t>
            </a:r>
            <a:r>
              <a:rPr lang="en-US" sz="2400" spc="-300" noProof="0" dirty="0">
                <a:latin typeface="Arial" panose="020B0604020202020204" pitchFamily="34" charset="0"/>
                <a:cs typeface="Arial" panose="020B0604020202020204" pitchFamily="34" charset="0"/>
              </a:rPr>
              <a:t>O E </a:t>
            </a:r>
            <a:r>
              <a:rPr lang="en-US" sz="2400" noProof="0" dirty="0">
                <a:latin typeface="Arial" panose="020B0604020202020204" pitchFamily="34" charset="0"/>
                <a:cs typeface="Arial" panose="020B0604020202020204" pitchFamily="34" charset="0"/>
              </a:rPr>
              <a:t>M Scan tools, like Tech 2 are not able to retrieve information without special software.</a:t>
            </a:r>
          </a:p>
        </p:txBody>
      </p:sp>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530994" y="3606630"/>
            <a:ext cx="1678806"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Global</a:t>
            </a:r>
          </a:p>
        </p:txBody>
      </p:sp>
      <p:graphicFrame>
        <p:nvGraphicFramePr>
          <p:cNvPr id="24" name="Object 23" descr="O B D hyphen Roman number 2.">
            <a:extLst>
              <a:ext uri="{FF2B5EF4-FFF2-40B4-BE49-F238E27FC236}">
                <a16:creationId xmlns:a16="http://schemas.microsoft.com/office/drawing/2014/main" id="{5E1C1D24-F46E-4174-A8F2-23DE41135EA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265671642"/>
              </p:ext>
            </p:extLst>
          </p:nvPr>
        </p:nvGraphicFramePr>
        <p:xfrm>
          <a:off x="2228732" y="3649247"/>
          <a:ext cx="976312" cy="347663"/>
        </p:xfrm>
        <a:graphic>
          <a:graphicData uri="http://schemas.openxmlformats.org/presentationml/2006/ole">
            <mc:AlternateContent xmlns:mc="http://schemas.openxmlformats.org/markup-compatibility/2006">
              <mc:Choice xmlns:v="urn:schemas-microsoft-com:vml" Requires="v">
                <p:oleObj name="Equation" r:id="rId11" imgW="507960" imgH="177480" progId="Equation.DSMT4">
                  <p:embed/>
                </p:oleObj>
              </mc:Choice>
              <mc:Fallback>
                <p:oleObj name="Equation" r:id="rId11" imgW="507960" imgH="177480" progId="Equation.DSMT4">
                  <p:embed/>
                  <p:pic>
                    <p:nvPicPr>
                      <p:cNvPr id="23" name="Object 22">
                        <a:extLst>
                          <a:ext uri="{FF2B5EF4-FFF2-40B4-BE49-F238E27FC236}">
                            <a16:creationId xmlns:a16="http://schemas.microsoft.com/office/drawing/2014/main" id="{C813F556-C072-4306-A07D-6BE54253E64B}"/>
                          </a:ext>
                          <a:ext uri="{C183D7F6-B498-43B3-948B-1728B52AA6E4}">
                            <adec:decorative xmlns:adec="http://schemas.microsoft.com/office/drawing/2017/decorative" val="0"/>
                          </a:ext>
                        </a:extLst>
                      </p:cNvPr>
                      <p:cNvPicPr/>
                      <p:nvPr/>
                    </p:nvPicPr>
                    <p:blipFill>
                      <a:blip r:embed="rId12"/>
                      <a:stretch>
                        <a:fillRect/>
                      </a:stretch>
                    </p:blipFill>
                    <p:spPr>
                      <a:xfrm>
                        <a:off x="2228732" y="3649247"/>
                        <a:ext cx="976312" cy="347663"/>
                      </a:xfrm>
                      <a:prstGeom prst="rect">
                        <a:avLst/>
                      </a:prstGeom>
                      <a:noFill/>
                    </p:spPr>
                  </p:pic>
                </p:oleObj>
              </mc:Fallback>
            </mc:AlternateContent>
          </a:graphicData>
        </a:graphic>
      </p:graphicFrame>
      <p:sp>
        <p:nvSpPr>
          <p:cNvPr id="12" name="Content Placeholder 11">
            <a:extLst>
              <a:ext uri="{FF2B5EF4-FFF2-40B4-BE49-F238E27FC236}">
                <a16:creationId xmlns:a16="http://schemas.microsoft.com/office/drawing/2014/main" id="{AF2B74A6-58C6-4DDD-B342-4973E913FDBE}"/>
              </a:ext>
            </a:extLst>
          </p:cNvPr>
          <p:cNvSpPr>
            <a:spLocks noGrp="1"/>
          </p:cNvSpPr>
          <p:nvPr>
            <p:ph idx="19"/>
          </p:nvPr>
        </p:nvSpPr>
        <p:spPr>
          <a:xfrm>
            <a:off x="3276600" y="3598277"/>
            <a:ext cx="5181600"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is accessible using </a:t>
            </a:r>
            <a:r>
              <a:rPr lang="en-US" sz="2400" spc="-250" noProof="0" dirty="0">
                <a:latin typeface="Arial" panose="020B0604020202020204" pitchFamily="34" charset="0"/>
                <a:cs typeface="Arial" panose="020B0604020202020204" pitchFamily="34" charset="0"/>
              </a:rPr>
              <a:t>I S </a:t>
            </a:r>
            <a:r>
              <a:rPr lang="en-US" sz="2400" noProof="0" dirty="0">
                <a:latin typeface="Arial" panose="020B0604020202020204" pitchFamily="34" charset="0"/>
                <a:cs typeface="Arial" panose="020B0604020202020204" pitchFamily="34" charset="0"/>
              </a:rPr>
              <a:t>O-9141-2, </a:t>
            </a:r>
            <a:r>
              <a:rPr lang="en-US" sz="2400" spc="-250" noProof="0" dirty="0">
                <a:latin typeface="Arial" panose="020B0604020202020204" pitchFamily="34" charset="0"/>
                <a:cs typeface="Arial" panose="020B0604020202020204" pitchFamily="34" charset="0"/>
              </a:rPr>
              <a:t>K W </a:t>
            </a:r>
            <a:r>
              <a:rPr lang="en-US" sz="2400" noProof="0" dirty="0">
                <a:latin typeface="Arial" panose="020B0604020202020204" pitchFamily="34" charset="0"/>
                <a:cs typeface="Arial" panose="020B0604020202020204" pitchFamily="34" charset="0"/>
              </a:rPr>
              <a:t>P</a:t>
            </a:r>
          </a:p>
        </p:txBody>
      </p:sp>
      <p:sp>
        <p:nvSpPr>
          <p:cNvPr id="13" name="Content Placeholder 12">
            <a:extLst>
              <a:ext uri="{FF2B5EF4-FFF2-40B4-BE49-F238E27FC236}">
                <a16:creationId xmlns:a16="http://schemas.microsoft.com/office/drawing/2014/main" id="{8C885DBD-C31F-4F10-B1E7-22D36EBF7AC9}"/>
              </a:ext>
            </a:extLst>
          </p:cNvPr>
          <p:cNvSpPr>
            <a:spLocks noGrp="1"/>
          </p:cNvSpPr>
          <p:nvPr>
            <p:ph idx="20"/>
          </p:nvPr>
        </p:nvSpPr>
        <p:spPr>
          <a:xfrm>
            <a:off x="1219200" y="4090117"/>
            <a:ext cx="5941638"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2000, J1850 </a:t>
            </a:r>
            <a:r>
              <a:rPr lang="en-US" sz="2400" spc="-250" noProof="0" dirty="0">
                <a:latin typeface="Arial" panose="020B0604020202020204" pitchFamily="34" charset="0"/>
                <a:cs typeface="Arial" panose="020B0604020202020204" pitchFamily="34" charset="0"/>
              </a:rPr>
              <a:t>P W </a:t>
            </a:r>
            <a:r>
              <a:rPr lang="en-US" sz="2400" noProof="0" dirty="0">
                <a:latin typeface="Arial" panose="020B0604020202020204" pitchFamily="34" charset="0"/>
                <a:cs typeface="Arial" panose="020B0604020202020204" pitchFamily="34" charset="0"/>
              </a:rPr>
              <a:t>M, J1850 </a:t>
            </a:r>
            <a:r>
              <a:rPr lang="en-US" sz="2400" spc="-250" noProof="0" dirty="0">
                <a:latin typeface="Arial" panose="020B0604020202020204" pitchFamily="34" charset="0"/>
                <a:cs typeface="Arial" panose="020B0604020202020204" pitchFamily="34" charset="0"/>
              </a:rPr>
              <a:t>V P </a:t>
            </a:r>
            <a:r>
              <a:rPr lang="en-US" sz="2400" noProof="0" dirty="0">
                <a:latin typeface="Arial" panose="020B0604020202020204" pitchFamily="34" charset="0"/>
                <a:cs typeface="Arial" panose="020B0604020202020204" pitchFamily="34" charset="0"/>
              </a:rPr>
              <a:t>W, and </a:t>
            </a:r>
            <a:r>
              <a:rPr lang="en-US" sz="2400" spc="-250" noProof="0" dirty="0">
                <a:latin typeface="Arial" panose="020B0604020202020204" pitchFamily="34" charset="0"/>
                <a:cs typeface="Arial" panose="020B0604020202020204" pitchFamily="34" charset="0"/>
              </a:rPr>
              <a:t>C A </a:t>
            </a:r>
            <a:r>
              <a:rPr lang="en-US" sz="2400" noProof="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266748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127A-3ED4-6988-23EA-97730D76C2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C17498-D15B-0791-8B5A-062F198A2C8C}"/>
              </a:ext>
            </a:extLst>
          </p:cNvPr>
          <p:cNvSpPr>
            <a:spLocks noGrp="1"/>
          </p:cNvSpPr>
          <p:nvPr>
            <p:ph type="title"/>
          </p:nvPr>
        </p:nvSpPr>
        <p:spPr>
          <a:xfrm>
            <a:off x="457200" y="152400"/>
            <a:ext cx="8229600" cy="590349"/>
          </a:xfrm>
        </p:spPr>
        <p:txBody>
          <a:bodyPr tIns="18000" bIns="18000" anchor="ctr" anchorCtr="0">
            <a:spAutoFit/>
          </a:bodyPr>
          <a:lstStyle/>
          <a:p>
            <a:r>
              <a:rPr lang="en-US" noProof="0" dirty="0"/>
              <a:t>Figure 10.1</a:t>
            </a:r>
            <a:endParaRPr lang="en-US" sz="2800" noProof="0" dirty="0"/>
          </a:p>
        </p:txBody>
      </p:sp>
      <p:sp>
        <p:nvSpPr>
          <p:cNvPr id="4" name="Content Placeholder 3">
            <a:extLst>
              <a:ext uri="{FF2B5EF4-FFF2-40B4-BE49-F238E27FC236}">
                <a16:creationId xmlns:a16="http://schemas.microsoft.com/office/drawing/2014/main" id="{77B14E0B-5D4E-9182-DB11-C01C904FD5A7}"/>
              </a:ext>
            </a:extLst>
          </p:cNvPr>
          <p:cNvSpPr>
            <a:spLocks noGrp="1"/>
          </p:cNvSpPr>
          <p:nvPr>
            <p:ph idx="1"/>
          </p:nvPr>
        </p:nvSpPr>
        <p:spPr>
          <a:xfrm>
            <a:off x="457201" y="889717"/>
            <a:ext cx="914400" cy="405683"/>
          </a:xfrm>
        </p:spPr>
        <p:txBody>
          <a:bodyPr wrap="square" tIns="18000" bIns="18000" anchor="ctr" anchorCtr="0">
            <a:spAutoFit/>
          </a:bodyPr>
          <a:lstStyle/>
          <a:p>
            <a:pPr marL="0" indent="0">
              <a:spcBef>
                <a:spcPts val="600"/>
              </a:spcBef>
              <a:buNone/>
            </a:pPr>
            <a:r>
              <a:rPr lang="en-US" sz="2400" noProof="0" dirty="0">
                <a:latin typeface="Arial" panose="020B0604020202020204" pitchFamily="34" charset="0"/>
                <a:cs typeface="Arial" panose="020B0604020202020204" pitchFamily="34" charset="0"/>
              </a:rPr>
              <a:t>Global</a:t>
            </a:r>
          </a:p>
        </p:txBody>
      </p:sp>
      <p:graphicFrame>
        <p:nvGraphicFramePr>
          <p:cNvPr id="11" name="Object 10" descr="O B D hyphen roman number 2">
            <a:extLst>
              <a:ext uri="{FF2B5EF4-FFF2-40B4-BE49-F238E27FC236}">
                <a16:creationId xmlns:a16="http://schemas.microsoft.com/office/drawing/2014/main" id="{3F0F768F-8A64-49C9-A023-67C642AABDF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968634777"/>
              </p:ext>
            </p:extLst>
          </p:nvPr>
        </p:nvGraphicFramePr>
        <p:xfrm>
          <a:off x="1347788" y="919163"/>
          <a:ext cx="976312" cy="347662"/>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2" name="Object 21">
                        <a:extLst>
                          <a:ext uri="{FF2B5EF4-FFF2-40B4-BE49-F238E27FC236}">
                            <a16:creationId xmlns:a16="http://schemas.microsoft.com/office/drawing/2014/main" id="{0340BB4B-6FE8-4BA3-9DD6-92D345AE1CEE}"/>
                          </a:ext>
                          <a:ext uri="{C183D7F6-B498-43B3-948B-1728B52AA6E4}">
                            <adec:decorative xmlns:adec="http://schemas.microsoft.com/office/drawing/2017/decorative" val="0"/>
                          </a:ext>
                        </a:extLst>
                      </p:cNvPr>
                      <p:cNvPicPr/>
                      <p:nvPr/>
                    </p:nvPicPr>
                    <p:blipFill>
                      <a:blip r:embed="rId4"/>
                      <a:stretch>
                        <a:fillRect/>
                      </a:stretch>
                    </p:blipFill>
                    <p:spPr>
                      <a:xfrm>
                        <a:off x="1347788" y="919163"/>
                        <a:ext cx="976312" cy="347662"/>
                      </a:xfrm>
                      <a:prstGeom prst="rect">
                        <a:avLst/>
                      </a:prstGeom>
                      <a:noFill/>
                    </p:spPr>
                  </p:pic>
                </p:oleObj>
              </mc:Fallback>
            </mc:AlternateContent>
          </a:graphicData>
        </a:graphic>
      </p:graphicFrame>
      <p:sp>
        <p:nvSpPr>
          <p:cNvPr id="2" name="Content Placeholder 1">
            <a:extLst>
              <a:ext uri="{FF2B5EF4-FFF2-40B4-BE49-F238E27FC236}">
                <a16:creationId xmlns:a16="http://schemas.microsoft.com/office/drawing/2014/main" id="{D9DF9D68-EBC1-F25F-50DD-1AEC54C6D0FB}"/>
              </a:ext>
            </a:extLst>
          </p:cNvPr>
          <p:cNvSpPr>
            <a:spLocks noGrp="1"/>
          </p:cNvSpPr>
          <p:nvPr>
            <p:ph idx="13"/>
          </p:nvPr>
        </p:nvSpPr>
        <p:spPr>
          <a:xfrm>
            <a:off x="457200" y="1423117"/>
            <a:ext cx="9144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Global</a:t>
            </a:r>
          </a:p>
        </p:txBody>
      </p:sp>
      <p:graphicFrame>
        <p:nvGraphicFramePr>
          <p:cNvPr id="12" name="Object 11" descr="O B D hyphen roman number 2">
            <a:extLst>
              <a:ext uri="{FF2B5EF4-FFF2-40B4-BE49-F238E27FC236}">
                <a16:creationId xmlns:a16="http://schemas.microsoft.com/office/drawing/2014/main" id="{E2D9673F-E3AB-485F-9608-9935F33DB36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64190219"/>
              </p:ext>
            </p:extLst>
          </p:nvPr>
        </p:nvGraphicFramePr>
        <p:xfrm>
          <a:off x="1409700" y="1481138"/>
          <a:ext cx="974725" cy="347662"/>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1" name="Object 10">
                        <a:extLst>
                          <a:ext uri="{FF2B5EF4-FFF2-40B4-BE49-F238E27FC236}">
                            <a16:creationId xmlns:a16="http://schemas.microsoft.com/office/drawing/2014/main" id="{3F0F768F-8A64-49C9-A023-67C642AABDFB}"/>
                          </a:ext>
                          <a:ext uri="{C183D7F6-B498-43B3-948B-1728B52AA6E4}">
                            <adec:decorative xmlns:adec="http://schemas.microsoft.com/office/drawing/2017/decorative" val="0"/>
                          </a:ext>
                        </a:extLst>
                      </p:cNvPr>
                      <p:cNvPicPr/>
                      <p:nvPr/>
                    </p:nvPicPr>
                    <p:blipFill>
                      <a:blip r:embed="rId6"/>
                      <a:stretch>
                        <a:fillRect/>
                      </a:stretch>
                    </p:blipFill>
                    <p:spPr>
                      <a:xfrm>
                        <a:off x="1409700" y="1481138"/>
                        <a:ext cx="974725" cy="347662"/>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D1B2F5F9-295D-447C-34F6-26D63F794411}"/>
              </a:ext>
            </a:extLst>
          </p:cNvPr>
          <p:cNvSpPr>
            <a:spLocks noGrp="1"/>
          </p:cNvSpPr>
          <p:nvPr>
            <p:ph idx="14"/>
          </p:nvPr>
        </p:nvSpPr>
        <p:spPr>
          <a:xfrm>
            <a:off x="2425700" y="1423117"/>
            <a:ext cx="9271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can be</a:t>
            </a:r>
          </a:p>
        </p:txBody>
      </p:sp>
      <p:sp>
        <p:nvSpPr>
          <p:cNvPr id="6" name="Content Placeholder 5">
            <a:extLst>
              <a:ext uri="{FF2B5EF4-FFF2-40B4-BE49-F238E27FC236}">
                <a16:creationId xmlns:a16="http://schemas.microsoft.com/office/drawing/2014/main" id="{8F9CFB84-B201-8DB7-B62E-FDDEF4B08917}"/>
              </a:ext>
            </a:extLst>
          </p:cNvPr>
          <p:cNvSpPr>
            <a:spLocks noGrp="1"/>
          </p:cNvSpPr>
          <p:nvPr>
            <p:ph idx="15"/>
          </p:nvPr>
        </p:nvSpPr>
        <p:spPr>
          <a:xfrm>
            <a:off x="457200" y="1898652"/>
            <a:ext cx="4114800" cy="1144347"/>
          </a:xfrm>
        </p:spPr>
        <p:txBody>
          <a:bodyPr tIns="18000" bIns="18000" anchor="ctr" anchorCtr="0"/>
          <a:lstStyle/>
          <a:p>
            <a:pPr marL="0" indent="0">
              <a:spcBef>
                <a:spcPts val="600"/>
              </a:spcBef>
              <a:buNone/>
            </a:pPr>
            <a:r>
              <a:rPr lang="en-US" sz="2400" noProof="0" dirty="0">
                <a:latin typeface="Arial" panose="020B0604020202020204" pitchFamily="34" charset="0"/>
                <a:cs typeface="Arial" panose="020B0604020202020204" pitchFamily="34" charset="0"/>
              </a:rPr>
              <a:t>accessed from the main menu on all aftermarket and some original equipment scan tools.</a:t>
            </a:r>
          </a:p>
        </p:txBody>
      </p:sp>
      <p:pic>
        <p:nvPicPr>
          <p:cNvPr id="8" name="Picture 7" descr="A screenshot of application menu showing various options under select with global O B D II selected.">
            <a:extLst>
              <a:ext uri="{FF2B5EF4-FFF2-40B4-BE49-F238E27FC236}">
                <a16:creationId xmlns:a16="http://schemas.microsoft.com/office/drawing/2014/main" id="{A0F78209-916F-47A3-9EBA-E5474DC50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1904" y="990600"/>
            <a:ext cx="3828798" cy="2877288"/>
          </a:xfrm>
          <a:prstGeom prst="rect">
            <a:avLst/>
          </a:prstGeom>
        </p:spPr>
      </p:pic>
    </p:spTree>
    <p:extLst>
      <p:ext uri="{BB962C8B-B14F-4D97-AF65-F5344CB8AC3E}">
        <p14:creationId xmlns:p14="http://schemas.microsoft.com/office/powerpoint/2010/main" val="226251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Accessing Global </a:t>
            </a:r>
            <a:r>
              <a:rPr lang="da-DK" sz="100" kern="0" noProof="0" dirty="0">
                <a:cs typeface="Times New Roman"/>
                <a:sym typeface="Times New Roman"/>
              </a:rPr>
              <a:t>O B D hyphen Roman number 2</a:t>
            </a:r>
            <a:r>
              <a:rPr lang="en-US" kern="0" noProof="0" dirty="0">
                <a:cs typeface="Times New Roman"/>
                <a:sym typeface="Times New Roman"/>
              </a:rPr>
              <a:t>           </a:t>
            </a:r>
            <a:r>
              <a:rPr lang="en-US" sz="2800" kern="0" noProof="0" dirty="0">
                <a:cs typeface="Times New Roman"/>
                <a:sym typeface="Times New Roman"/>
              </a:rPr>
              <a:t>(2 of 4)</a:t>
            </a:r>
            <a:endParaRPr lang="en-US" sz="2800" kern="0" noProof="0" dirty="0">
              <a:cs typeface="Times New Roman"/>
            </a:endParaRPr>
          </a:p>
        </p:txBody>
      </p:sp>
      <p:graphicFrame>
        <p:nvGraphicFramePr>
          <p:cNvPr id="13" name="Object 12">
            <a:extLst>
              <a:ext uri="{FF2B5EF4-FFF2-40B4-BE49-F238E27FC236}">
                <a16:creationId xmlns:a16="http://schemas.microsoft.com/office/drawing/2014/main" id="{C6C5C484-D031-4839-9B30-9E53CFABAD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7675592"/>
              </p:ext>
            </p:extLst>
          </p:nvPr>
        </p:nvGraphicFramePr>
        <p:xfrm>
          <a:off x="4343400" y="172936"/>
          <a:ext cx="1543050" cy="549275"/>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1" name="Object 10">
                        <a:extLst>
                          <a:ext uri="{FF2B5EF4-FFF2-40B4-BE49-F238E27FC236}">
                            <a16:creationId xmlns:a16="http://schemas.microsoft.com/office/drawing/2014/main" id="{3F0F768F-8A64-49C9-A023-67C642AABDFB}"/>
                          </a:ext>
                          <a:ext uri="{C183D7F6-B498-43B3-948B-1728B52AA6E4}">
                            <adec:decorative xmlns:adec="http://schemas.microsoft.com/office/drawing/2017/decorative" val="0"/>
                          </a:ext>
                        </a:extLst>
                      </p:cNvPr>
                      <p:cNvPicPr/>
                      <p:nvPr/>
                    </p:nvPicPr>
                    <p:blipFill>
                      <a:blip r:embed="rId4"/>
                      <a:stretch>
                        <a:fillRect/>
                      </a:stretch>
                    </p:blipFill>
                    <p:spPr>
                      <a:xfrm>
                        <a:off x="4343400" y="172936"/>
                        <a:ext cx="1543050" cy="549275"/>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914400"/>
            <a:ext cx="8229600" cy="1336708"/>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Snap-On 2500</a:t>
            </a:r>
          </a:p>
          <a:p>
            <a:r>
              <a:rPr lang="en-US" sz="2400" noProof="0" dirty="0">
                <a:latin typeface="Arial" panose="020B0604020202020204" pitchFamily="34" charset="0"/>
                <a:cs typeface="Arial" panose="020B0604020202020204" pitchFamily="34" charset="0"/>
              </a:rPr>
              <a:t>An older Snap-on scan tool, often called “the brick” that was used in the aftermarket for many year.</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5596" y="2302624"/>
            <a:ext cx="2122085"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Snap-On Solus </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2819400"/>
            <a:ext cx="4724400" cy="405684"/>
          </a:xfrm>
        </p:spPr>
        <p:txBody>
          <a:bodyPr tIns="18000" bIns="18000" anchor="ctr" anchorCtr="0"/>
          <a:lstStyle/>
          <a:p>
            <a:r>
              <a:rPr lang="en-US" sz="2400" noProof="0" dirty="0">
                <a:latin typeface="Arial" panose="020B0604020202020204" pitchFamily="34" charset="0"/>
                <a:cs typeface="Arial" panose="020B0604020202020204" pitchFamily="34" charset="0"/>
              </a:rPr>
              <a:t>From main menu select “Generic</a:t>
            </a:r>
          </a:p>
        </p:txBody>
      </p:sp>
      <p:graphicFrame>
        <p:nvGraphicFramePr>
          <p:cNvPr id="17" name="Object 16" descr="O B D Roman number 2 slash E O B D end double quote end period.">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568717632"/>
              </p:ext>
            </p:extLst>
          </p:nvPr>
        </p:nvGraphicFramePr>
        <p:xfrm>
          <a:off x="5257800" y="2894013"/>
          <a:ext cx="2074863" cy="347662"/>
        </p:xfrm>
        <a:graphic>
          <a:graphicData uri="http://schemas.openxmlformats.org/presentationml/2006/ole">
            <mc:AlternateContent xmlns:mc="http://schemas.openxmlformats.org/markup-compatibility/2006">
              <mc:Choice xmlns:v="urn:schemas-microsoft-com:vml" Requires="v">
                <p:oleObj name="Equation" r:id="rId5" imgW="1079280" imgH="177480" progId="Equation.DSMT4">
                  <p:embed/>
                </p:oleObj>
              </mc:Choice>
              <mc:Fallback>
                <p:oleObj name="Equation" r:id="rId5" imgW="107928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5257800" y="2894013"/>
                        <a:ext cx="2074863" cy="347662"/>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76250" y="3310054"/>
            <a:ext cx="8210550" cy="405684"/>
          </a:xfrm>
        </p:spPr>
        <p:txBody>
          <a:bodyPr tIns="18000" bIns="18000" anchor="ctr" anchorCtr="0"/>
          <a:lstStyle/>
          <a:p>
            <a:r>
              <a:rPr lang="en-US" sz="2400" noProof="0" dirty="0">
                <a:latin typeface="Arial" panose="020B0604020202020204" pitchFamily="34" charset="0"/>
                <a:cs typeface="Arial" panose="020B0604020202020204" pitchFamily="34" charset="0"/>
              </a:rPr>
              <a:t>Follow the on-screen instructions to select the desired test.</a:t>
            </a:r>
          </a:p>
        </p:txBody>
      </p:sp>
    </p:spTree>
    <p:extLst>
      <p:ext uri="{BB962C8B-B14F-4D97-AF65-F5344CB8AC3E}">
        <p14:creationId xmlns:p14="http://schemas.microsoft.com/office/powerpoint/2010/main" val="212216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57200" y="152400"/>
            <a:ext cx="8077200" cy="1144347"/>
          </a:xfrm>
        </p:spPr>
        <p:txBody>
          <a:bodyPr wrap="square" lIns="0" tIns="18000" rIns="0" bIns="18000" anchor="ctr" anchorCtr="0">
            <a:spAutoFit/>
          </a:bodyPr>
          <a:lstStyle/>
          <a:p>
            <a:r>
              <a:rPr lang="en-US" noProof="0" dirty="0"/>
              <a:t>Frequently Asked Question: What Is </a:t>
            </a:r>
            <a:r>
              <a:rPr lang="en-US" spc="-500" noProof="0" dirty="0"/>
              <a:t>E O B </a:t>
            </a:r>
            <a:r>
              <a:rPr lang="en-US" noProof="0" dirty="0"/>
              <a:t>D? </a:t>
            </a:r>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57201" y="1424262"/>
            <a:ext cx="4432041" cy="405683"/>
          </a:xfrm>
        </p:spPr>
        <p:txBody>
          <a:bodyPr lIns="0" tIns="18000" rIns="0" bIns="18000" anchor="ctr" anchorCtr="0">
            <a:spAutoFit/>
          </a:bodyPr>
          <a:lstStyle/>
          <a:p>
            <a:pPr marL="0" indent="0">
              <a:buNone/>
            </a:pPr>
            <a:r>
              <a:rPr lang="en-US" sz="2400" b="1" noProof="0" dirty="0">
                <a:latin typeface="Arial" panose="020B0604020202020204" pitchFamily="34" charset="0"/>
                <a:cs typeface="Arial" panose="020B0604020202020204" pitchFamily="34" charset="0"/>
              </a:rPr>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57200" y="1905000"/>
            <a:ext cx="8229600" cy="1144347"/>
          </a:xfrm>
        </p:spPr>
        <p:txBody>
          <a:bodyPr wrap="square" lIns="0" tIns="18000" rIns="0" bIns="18000" anchor="ctr" anchorCtr="0">
            <a:spAutoFit/>
          </a:bodyPr>
          <a:lstStyle/>
          <a:p>
            <a:pPr marL="0" indent="0">
              <a:buNone/>
            </a:pPr>
            <a:r>
              <a:rPr lang="en-US" sz="2400" b="1" noProof="0" dirty="0">
                <a:latin typeface="Arial" panose="020B0604020202020204" pitchFamily="34" charset="0"/>
                <a:cs typeface="Arial" panose="020B0604020202020204" pitchFamily="34" charset="0"/>
              </a:rPr>
              <a:t>What Is </a:t>
            </a:r>
            <a:r>
              <a:rPr lang="en-US" sz="2400" b="1" spc="-300" noProof="0" dirty="0">
                <a:latin typeface="Arial" panose="020B0604020202020204" pitchFamily="34" charset="0"/>
                <a:cs typeface="Arial" panose="020B0604020202020204" pitchFamily="34" charset="0"/>
              </a:rPr>
              <a:t>E O B </a:t>
            </a:r>
            <a:r>
              <a:rPr lang="en-US" sz="2400" b="1" noProof="0" dirty="0">
                <a:latin typeface="Arial" panose="020B0604020202020204" pitchFamily="34" charset="0"/>
                <a:cs typeface="Arial" panose="020B0604020202020204" pitchFamily="34" charset="0"/>
              </a:rPr>
              <a:t>D? </a:t>
            </a:r>
            <a:r>
              <a:rPr lang="en-US" sz="2400" spc="-300" noProof="0" dirty="0">
                <a:latin typeface="Arial" panose="020B0604020202020204" pitchFamily="34" charset="0"/>
                <a:cs typeface="Arial" panose="020B0604020202020204" pitchFamily="34" charset="0"/>
              </a:rPr>
              <a:t>E O B </a:t>
            </a:r>
            <a:r>
              <a:rPr lang="en-US" sz="2400" noProof="0" dirty="0">
                <a:latin typeface="Arial" panose="020B0604020202020204" pitchFamily="34" charset="0"/>
                <a:cs typeface="Arial" panose="020B0604020202020204" pitchFamily="34" charset="0"/>
              </a:rPr>
              <a:t>D stands for European on-board diagnostics. It is like the U.S. version and meets the standard specified for generic </a:t>
            </a:r>
            <a:r>
              <a:rPr lang="en-US" sz="2400" spc="-300" noProof="0" dirty="0">
                <a:latin typeface="Arial" panose="020B0604020202020204" pitchFamily="34" charset="0"/>
                <a:cs typeface="Arial" panose="020B0604020202020204" pitchFamily="34" charset="0"/>
              </a:rPr>
              <a:t>O B </a:t>
            </a:r>
            <a:r>
              <a:rPr lang="en-US" sz="2400" noProof="0" dirty="0">
                <a:latin typeface="Arial" panose="020B0604020202020204" pitchFamily="34" charset="0"/>
                <a:cs typeface="Arial" panose="020B0604020202020204" pitchFamily="34" charset="0"/>
              </a:rPr>
              <a:t>D data.</a:t>
            </a:r>
          </a:p>
        </p:txBody>
      </p:sp>
    </p:spTree>
    <p:extLst>
      <p:ext uri="{BB962C8B-B14F-4D97-AF65-F5344CB8AC3E}">
        <p14:creationId xmlns:p14="http://schemas.microsoft.com/office/powerpoint/2010/main" val="300217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Accessing Global </a:t>
            </a:r>
            <a:r>
              <a:rPr lang="da-DK" sz="100" kern="0" noProof="0" dirty="0">
                <a:cs typeface="Times New Roman"/>
                <a:sym typeface="Times New Roman"/>
              </a:rPr>
              <a:t>O B D hyphen Roman number 2</a:t>
            </a:r>
            <a:r>
              <a:rPr lang="en-US" kern="0" noProof="0" dirty="0">
                <a:cs typeface="Times New Roman"/>
                <a:sym typeface="Times New Roman"/>
              </a:rPr>
              <a:t>           </a:t>
            </a:r>
            <a:r>
              <a:rPr lang="en-US" sz="2800" kern="0" noProof="0" dirty="0">
                <a:cs typeface="Times New Roman"/>
                <a:sym typeface="Times New Roman"/>
              </a:rPr>
              <a:t>(3 of 4)</a:t>
            </a:r>
            <a:endParaRPr lang="en-US" sz="2800" kern="0" noProof="0" dirty="0">
              <a:cs typeface="Times New Roman"/>
            </a:endParaRPr>
          </a:p>
        </p:txBody>
      </p:sp>
      <p:graphicFrame>
        <p:nvGraphicFramePr>
          <p:cNvPr id="22" name="Object 21">
            <a:extLst>
              <a:ext uri="{FF2B5EF4-FFF2-40B4-BE49-F238E27FC236}">
                <a16:creationId xmlns:a16="http://schemas.microsoft.com/office/drawing/2014/main" id="{5FECAF36-FC3E-4C66-ABB9-650152D082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8523600"/>
              </p:ext>
            </p:extLst>
          </p:nvPr>
        </p:nvGraphicFramePr>
        <p:xfrm>
          <a:off x="4325388" y="187423"/>
          <a:ext cx="1541462" cy="549275"/>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3" name="Object 12">
                        <a:extLst>
                          <a:ext uri="{FF2B5EF4-FFF2-40B4-BE49-F238E27FC236}">
                            <a16:creationId xmlns:a16="http://schemas.microsoft.com/office/drawing/2014/main" id="{C6C5C484-D031-4839-9B30-9E53CFABAD95}"/>
                          </a:ext>
                          <a:ext uri="{C183D7F6-B498-43B3-948B-1728B52AA6E4}">
                            <adec:decorative xmlns:adec="http://schemas.microsoft.com/office/drawing/2017/decorative" val="0"/>
                          </a:ext>
                        </a:extLst>
                      </p:cNvPr>
                      <p:cNvPicPr/>
                      <p:nvPr/>
                    </p:nvPicPr>
                    <p:blipFill>
                      <a:blip r:embed="rId4"/>
                      <a:stretch>
                        <a:fillRect/>
                      </a:stretch>
                    </p:blipFill>
                    <p:spPr>
                      <a:xfrm>
                        <a:off x="4325388" y="187423"/>
                        <a:ext cx="1541462" cy="549275"/>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914400"/>
            <a:ext cx="8229600" cy="967376"/>
          </a:xfrm>
        </p:spPr>
        <p:txBody>
          <a:bodyPr tIns="18000" bIns="18000" anchor="ctr" anchorCtr="0">
            <a:spAutoFit/>
          </a:bodyPr>
          <a:lstStyle/>
          <a:p>
            <a:pPr marL="0" indent="0">
              <a:buNone/>
            </a:pPr>
            <a:r>
              <a:rPr lang="en-US" sz="2400" noProof="0" dirty="0"/>
              <a:t>Snap-On Modis </a:t>
            </a:r>
          </a:p>
          <a:p>
            <a:r>
              <a:rPr lang="en-US" sz="2400" noProof="0" dirty="0"/>
              <a:t>Select scanner using down arrow key and then select</a:t>
            </a:r>
            <a:endParaRPr lang="en-US" sz="2400"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703263" y="1962886"/>
            <a:ext cx="1031874" cy="405683"/>
          </a:xfrm>
        </p:spPr>
        <p:txBody>
          <a:bodyPr tIns="18000" bIns="18000" anchor="ctr" anchorCtr="0"/>
          <a:lstStyle/>
          <a:p>
            <a:pPr marL="0" indent="0">
              <a:buNone/>
            </a:pPr>
            <a:r>
              <a:rPr lang="en-US" sz="2400" noProof="0" dirty="0"/>
              <a:t>“Global</a:t>
            </a:r>
            <a:endParaRPr lang="en-US" sz="2400" noProof="0" dirty="0">
              <a:latin typeface="Arial" panose="020B0604020202020204" pitchFamily="34" charset="0"/>
              <a:cs typeface="Arial" panose="020B0604020202020204" pitchFamily="34" charset="0"/>
            </a:endParaRPr>
          </a:p>
        </p:txBody>
      </p:sp>
      <p:graphicFrame>
        <p:nvGraphicFramePr>
          <p:cNvPr id="23" name="Object 22" descr="O B D slash Roman number 2 end double quote end period.&#10;">
            <a:extLst>
              <a:ext uri="{FF2B5EF4-FFF2-40B4-BE49-F238E27FC236}">
                <a16:creationId xmlns:a16="http://schemas.microsoft.com/office/drawing/2014/main" id="{B176FC67-F6B3-4B44-9FED-F2A1DEE3C02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706687423"/>
              </p:ext>
            </p:extLst>
          </p:nvPr>
        </p:nvGraphicFramePr>
        <p:xfrm>
          <a:off x="1717675" y="1995488"/>
          <a:ext cx="1122363" cy="346075"/>
        </p:xfrm>
        <a:graphic>
          <a:graphicData uri="http://schemas.openxmlformats.org/presentationml/2006/ole">
            <mc:AlternateContent xmlns:mc="http://schemas.openxmlformats.org/markup-compatibility/2006">
              <mc:Choice xmlns:v="urn:schemas-microsoft-com:vml" Requires="v">
                <p:oleObj name="Equation" r:id="rId5" imgW="583920" imgH="177480" progId="Equation.DSMT4">
                  <p:embed/>
                </p:oleObj>
              </mc:Choice>
              <mc:Fallback>
                <p:oleObj name="Equation" r:id="rId5" imgW="583920" imgH="1774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6"/>
                      <a:stretch>
                        <a:fillRect/>
                      </a:stretch>
                    </p:blipFill>
                    <p:spPr>
                      <a:xfrm>
                        <a:off x="1717675" y="1995488"/>
                        <a:ext cx="1122363" cy="346075"/>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2438400"/>
            <a:ext cx="8229600" cy="775015"/>
          </a:xfrm>
        </p:spPr>
        <p:txBody>
          <a:bodyPr tIns="18000" bIns="18000" anchor="ctr" anchorCtr="0"/>
          <a:lstStyle/>
          <a:p>
            <a:r>
              <a:rPr lang="en-US" sz="2400" noProof="0" dirty="0"/>
              <a:t>Follow on-screen instructions to get to “start communication” and then to the list of options to view.</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3291878"/>
            <a:ext cx="1981200" cy="441922"/>
          </a:xfrm>
        </p:spPr>
        <p:txBody>
          <a:bodyPr tIns="18000" bIns="18000" anchor="ctr" anchorCtr="0"/>
          <a:lstStyle/>
          <a:p>
            <a:pPr marL="0" indent="0">
              <a:buNone/>
            </a:pPr>
            <a:r>
              <a:rPr lang="en-US" sz="2400" spc="-300" noProof="0" dirty="0"/>
              <a:t>O T </a:t>
            </a:r>
            <a:r>
              <a:rPr lang="en-US" sz="2400" noProof="0" dirty="0"/>
              <a:t>C </a:t>
            </a:r>
            <a:r>
              <a:rPr lang="en-US" sz="2400" noProof="0" dirty="0" err="1"/>
              <a:t>Genisys</a:t>
            </a:r>
            <a:r>
              <a:rPr lang="en-US" sz="2400" noProof="0" dirty="0"/>
              <a:t> </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86568" y="3869182"/>
            <a:ext cx="4513264" cy="405683"/>
          </a:xfrm>
        </p:spPr>
        <p:txBody>
          <a:bodyPr tIns="18000" bIns="18000" anchor="ctr" anchorCtr="0"/>
          <a:lstStyle/>
          <a:p>
            <a:r>
              <a:rPr lang="en-US" sz="2400" noProof="0" dirty="0"/>
              <a:t>From main menu select “Global</a:t>
            </a:r>
            <a:endParaRPr lang="en-US" sz="2400" noProof="0" dirty="0">
              <a:latin typeface="Arial" panose="020B0604020202020204" pitchFamily="34" charset="0"/>
              <a:cs typeface="Arial" panose="020B0604020202020204" pitchFamily="34" charset="0"/>
            </a:endParaRPr>
          </a:p>
        </p:txBody>
      </p:sp>
      <p:graphicFrame>
        <p:nvGraphicFramePr>
          <p:cNvPr id="24" name="Object 23" descr="O B D slash Roman number 2 end double quote.&#10;">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996136323"/>
              </p:ext>
            </p:extLst>
          </p:nvPr>
        </p:nvGraphicFramePr>
        <p:xfrm>
          <a:off x="5018088" y="3898900"/>
          <a:ext cx="1073150" cy="346075"/>
        </p:xfrm>
        <a:graphic>
          <a:graphicData uri="http://schemas.openxmlformats.org/presentationml/2006/ole">
            <mc:AlternateContent xmlns:mc="http://schemas.openxmlformats.org/markup-compatibility/2006">
              <mc:Choice xmlns:v="urn:schemas-microsoft-com:vml" Requires="v">
                <p:oleObj name="Equation" r:id="rId7" imgW="558720" imgH="177480" progId="Equation.DSMT4">
                  <p:embed/>
                </p:oleObj>
              </mc:Choice>
              <mc:Fallback>
                <p:oleObj name="Equation" r:id="rId7" imgW="558720" imgH="177480" progId="Equation.DSMT4">
                  <p:embed/>
                  <p:pic>
                    <p:nvPicPr>
                      <p:cNvPr id="23" name="Object 22">
                        <a:extLst>
                          <a:ext uri="{FF2B5EF4-FFF2-40B4-BE49-F238E27FC236}">
                            <a16:creationId xmlns:a16="http://schemas.microsoft.com/office/drawing/2014/main" id="{B176FC67-F6B3-4B44-9FED-F2A1DEE3C027}"/>
                          </a:ext>
                          <a:ext uri="{C183D7F6-B498-43B3-948B-1728B52AA6E4}">
                            <adec:decorative xmlns:adec="http://schemas.microsoft.com/office/drawing/2017/decorative" val="0"/>
                          </a:ext>
                        </a:extLst>
                      </p:cNvPr>
                      <p:cNvPicPr/>
                      <p:nvPr/>
                    </p:nvPicPr>
                    <p:blipFill>
                      <a:blip r:embed="rId8"/>
                      <a:stretch>
                        <a:fillRect/>
                      </a:stretch>
                    </p:blipFill>
                    <p:spPr>
                      <a:xfrm>
                        <a:off x="5018088" y="3898900"/>
                        <a:ext cx="1073150" cy="346075"/>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6096000" y="3869181"/>
            <a:ext cx="2071451" cy="405683"/>
          </a:xfrm>
        </p:spPr>
        <p:txBody>
          <a:bodyPr tIns="18000" bIns="18000" anchor="ctr" anchorCtr="0"/>
          <a:lstStyle/>
          <a:p>
            <a:pPr marL="0" indent="0">
              <a:buNone/>
            </a:pPr>
            <a:r>
              <a:rPr lang="en-US" sz="2400" noProof="0" dirty="0"/>
              <a:t>and then follow</a:t>
            </a:r>
            <a:endParaRPr lang="en-US" sz="2400" noProof="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685800" y="4318717"/>
            <a:ext cx="3639588" cy="405683"/>
          </a:xfrm>
        </p:spPr>
        <p:txBody>
          <a:bodyPr tIns="18000" bIns="18000" anchor="ctr" anchorCtr="0"/>
          <a:lstStyle/>
          <a:p>
            <a:pPr marL="0" indent="0">
              <a:buNone/>
            </a:pPr>
            <a:r>
              <a:rPr lang="en-US" sz="2400" noProof="0" dirty="0"/>
              <a:t>the on-screen instructions.</a:t>
            </a:r>
            <a:endParaRPr lang="en-US" sz="2400" noProof="0"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AF2B74A6-58C6-4DDD-B342-4973E913FDBE}"/>
              </a:ext>
            </a:extLst>
          </p:cNvPr>
          <p:cNvSpPr>
            <a:spLocks noGrp="1"/>
          </p:cNvSpPr>
          <p:nvPr>
            <p:ph idx="19"/>
          </p:nvPr>
        </p:nvSpPr>
        <p:spPr>
          <a:xfrm>
            <a:off x="468086" y="4768252"/>
            <a:ext cx="8218714" cy="775015"/>
          </a:xfrm>
        </p:spPr>
        <p:txBody>
          <a:bodyPr tIns="18000" bIns="18000" anchor="ctr" anchorCtr="0"/>
          <a:lstStyle/>
          <a:p>
            <a:r>
              <a:rPr lang="en-US" sz="2400" noProof="0" dirty="0"/>
              <a:t>Select “special tests” to get access to mode $06 information and parameters.</a:t>
            </a:r>
          </a:p>
        </p:txBody>
      </p:sp>
    </p:spTree>
    <p:extLst>
      <p:ext uri="{BB962C8B-B14F-4D97-AF65-F5344CB8AC3E}">
        <p14:creationId xmlns:p14="http://schemas.microsoft.com/office/powerpoint/2010/main" val="263800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Accessing Global </a:t>
            </a:r>
            <a:r>
              <a:rPr lang="da-DK" sz="100" kern="0" noProof="0" dirty="0">
                <a:cs typeface="Times New Roman"/>
                <a:sym typeface="Times New Roman"/>
              </a:rPr>
              <a:t>O B D hyphen Roman number 2</a:t>
            </a:r>
            <a:r>
              <a:rPr lang="en-US" kern="0" noProof="0" dirty="0">
                <a:cs typeface="Times New Roman"/>
                <a:sym typeface="Times New Roman"/>
              </a:rPr>
              <a:t>           </a:t>
            </a:r>
            <a:r>
              <a:rPr lang="en-US" sz="2800" kern="0" noProof="0" dirty="0">
                <a:cs typeface="Times New Roman"/>
                <a:sym typeface="Times New Roman"/>
              </a:rPr>
              <a:t>(4 of 4)</a:t>
            </a:r>
            <a:endParaRPr lang="en-US" sz="2800" kern="0" noProof="0" dirty="0">
              <a:cs typeface="Times New Roman"/>
            </a:endParaRPr>
          </a:p>
        </p:txBody>
      </p:sp>
      <p:graphicFrame>
        <p:nvGraphicFramePr>
          <p:cNvPr id="22" name="Object 21">
            <a:extLst>
              <a:ext uri="{FF2B5EF4-FFF2-40B4-BE49-F238E27FC236}">
                <a16:creationId xmlns:a16="http://schemas.microsoft.com/office/drawing/2014/main" id="{5FECAF36-FC3E-4C66-ABB9-650152D082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5264700"/>
              </p:ext>
            </p:extLst>
          </p:nvPr>
        </p:nvGraphicFramePr>
        <p:xfrm>
          <a:off x="4402137" y="193474"/>
          <a:ext cx="1541462" cy="549275"/>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2" name="Object 21">
                        <a:extLst>
                          <a:ext uri="{FF2B5EF4-FFF2-40B4-BE49-F238E27FC236}">
                            <a16:creationId xmlns:a16="http://schemas.microsoft.com/office/drawing/2014/main" id="{5FECAF36-FC3E-4C66-ABB9-650152D08284}"/>
                          </a:ext>
                          <a:ext uri="{C183D7F6-B498-43B3-948B-1728B52AA6E4}">
                            <adec:decorative xmlns:adec="http://schemas.microsoft.com/office/drawing/2017/decorative" val="0"/>
                          </a:ext>
                        </a:extLst>
                      </p:cNvPr>
                      <p:cNvPicPr/>
                      <p:nvPr/>
                    </p:nvPicPr>
                    <p:blipFill>
                      <a:blip r:embed="rId4"/>
                      <a:stretch>
                        <a:fillRect/>
                      </a:stretch>
                    </p:blipFill>
                    <p:spPr>
                      <a:xfrm>
                        <a:off x="4402137" y="193474"/>
                        <a:ext cx="1541462" cy="549275"/>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914400"/>
            <a:ext cx="8229600" cy="405683"/>
          </a:xfrm>
        </p:spPr>
        <p:txBody>
          <a:bodyPr tIns="18000" bIns="18000" anchor="ctr" anchorCtr="0">
            <a:spAutoFit/>
          </a:bodyPr>
          <a:lstStyle/>
          <a:p>
            <a:pPr marL="0" indent="0">
              <a:buNone/>
            </a:pPr>
            <a:r>
              <a:rPr lang="en-US" altLang="en-US" sz="2400" noProof="0" dirty="0">
                <a:ea typeface="ヒラギノ角ゴ Pro W3" charset="-128"/>
              </a:rPr>
              <a:t>Master Tech </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1423117"/>
            <a:ext cx="4648200" cy="405683"/>
          </a:xfrm>
        </p:spPr>
        <p:txBody>
          <a:bodyPr tIns="18000" bIns="18000" anchor="ctr" anchorCtr="0"/>
          <a:lstStyle/>
          <a:p>
            <a:r>
              <a:rPr lang="en-US" sz="2400" noProof="0" dirty="0"/>
              <a:t>From main menu, select “Global</a:t>
            </a:r>
            <a:endParaRPr lang="en-US" sz="2400" noProof="0" dirty="0">
              <a:latin typeface="Arial" panose="020B0604020202020204" pitchFamily="34" charset="0"/>
              <a:cs typeface="Arial" panose="020B0604020202020204" pitchFamily="34" charset="0"/>
            </a:endParaRPr>
          </a:p>
        </p:txBody>
      </p:sp>
      <p:graphicFrame>
        <p:nvGraphicFramePr>
          <p:cNvPr id="23" name="Object 22" descr="O B D hyphen Roman number 2.&#10;">
            <a:extLst>
              <a:ext uri="{FF2B5EF4-FFF2-40B4-BE49-F238E27FC236}">
                <a16:creationId xmlns:a16="http://schemas.microsoft.com/office/drawing/2014/main" id="{B176FC67-F6B3-4B44-9FED-F2A1DEE3C02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216866446"/>
              </p:ext>
            </p:extLst>
          </p:nvPr>
        </p:nvGraphicFramePr>
        <p:xfrm>
          <a:off x="5076825" y="1460500"/>
          <a:ext cx="1122363" cy="346075"/>
        </p:xfrm>
        <a:graphic>
          <a:graphicData uri="http://schemas.openxmlformats.org/presentationml/2006/ole">
            <mc:AlternateContent xmlns:mc="http://schemas.openxmlformats.org/markup-compatibility/2006">
              <mc:Choice xmlns:v="urn:schemas-microsoft-com:vml" Requires="v">
                <p:oleObj name="Equation" r:id="rId5" imgW="583920" imgH="177480" progId="Equation.DSMT4">
                  <p:embed/>
                </p:oleObj>
              </mc:Choice>
              <mc:Fallback>
                <p:oleObj name="Equation" r:id="rId5" imgW="583920" imgH="177480" progId="Equation.DSMT4">
                  <p:embed/>
                  <p:pic>
                    <p:nvPicPr>
                      <p:cNvPr id="23" name="Object 22">
                        <a:extLst>
                          <a:ext uri="{FF2B5EF4-FFF2-40B4-BE49-F238E27FC236}">
                            <a16:creationId xmlns:a16="http://schemas.microsoft.com/office/drawing/2014/main" id="{B176FC67-F6B3-4B44-9FED-F2A1DEE3C027}"/>
                          </a:ext>
                          <a:ext uri="{C183D7F6-B498-43B3-948B-1728B52AA6E4}">
                            <adec:decorative xmlns:adec="http://schemas.microsoft.com/office/drawing/2017/decorative" val="0"/>
                          </a:ext>
                        </a:extLst>
                      </p:cNvPr>
                      <p:cNvPicPr/>
                      <p:nvPr/>
                    </p:nvPicPr>
                    <p:blipFill>
                      <a:blip r:embed="rId6"/>
                      <a:stretch>
                        <a:fillRect/>
                      </a:stretch>
                    </p:blipFill>
                    <p:spPr>
                      <a:xfrm>
                        <a:off x="5076825" y="1460500"/>
                        <a:ext cx="1122363" cy="346075"/>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68086" y="1880317"/>
            <a:ext cx="3422328" cy="405683"/>
          </a:xfrm>
        </p:spPr>
        <p:txBody>
          <a:bodyPr tIns="18000" bIns="18000" anchor="ctr" anchorCtr="0"/>
          <a:lstStyle/>
          <a:p>
            <a:r>
              <a:rPr lang="en-US" sz="2400" noProof="0" dirty="0"/>
              <a:t>At next screen, select “</a:t>
            </a:r>
          </a:p>
        </p:txBody>
      </p:sp>
      <p:graphicFrame>
        <p:nvGraphicFramePr>
          <p:cNvPr id="24" name="Object 23" descr="O B D hyphen Roman number 2.">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674362416"/>
              </p:ext>
            </p:extLst>
          </p:nvPr>
        </p:nvGraphicFramePr>
        <p:xfrm>
          <a:off x="3914775" y="1931988"/>
          <a:ext cx="974725" cy="346075"/>
        </p:xfrm>
        <a:graphic>
          <a:graphicData uri="http://schemas.openxmlformats.org/presentationml/2006/ole">
            <mc:AlternateContent xmlns:mc="http://schemas.openxmlformats.org/markup-compatibility/2006">
              <mc:Choice xmlns:v="urn:schemas-microsoft-com:vml" Requires="v">
                <p:oleObj name="Equation" r:id="rId7" imgW="507960" imgH="177480" progId="Equation.DSMT4">
                  <p:embed/>
                </p:oleObj>
              </mc:Choice>
              <mc:Fallback>
                <p:oleObj name="Equation" r:id="rId7" imgW="507960" imgH="177480" progId="Equation.DSMT4">
                  <p:embed/>
                  <p:pic>
                    <p:nvPicPr>
                      <p:cNvPr id="24" name="Object 23">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PicPr/>
                      <p:nvPr/>
                    </p:nvPicPr>
                    <p:blipFill>
                      <a:blip r:embed="rId8"/>
                      <a:stretch>
                        <a:fillRect/>
                      </a:stretch>
                    </p:blipFill>
                    <p:spPr>
                      <a:xfrm>
                        <a:off x="3914775" y="1931988"/>
                        <a:ext cx="974725" cy="346075"/>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914900" y="1880316"/>
            <a:ext cx="3276600" cy="405684"/>
          </a:xfrm>
        </p:spPr>
        <p:txBody>
          <a:bodyPr tIns="18000" bIns="18000" anchor="ctr" anchorCtr="0"/>
          <a:lstStyle/>
          <a:p>
            <a:pPr marL="0" indent="0">
              <a:buNone/>
            </a:pPr>
            <a:r>
              <a:rPr lang="en-US" sz="2400" noProof="0" dirty="0"/>
              <a:t>functions,” then “system</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685800" y="2362200"/>
            <a:ext cx="7620000" cy="440418"/>
          </a:xfrm>
        </p:spPr>
        <p:txBody>
          <a:bodyPr tIns="18000" bIns="18000" anchor="ctr" anchorCtr="0"/>
          <a:lstStyle/>
          <a:p>
            <a:pPr marL="0" indent="0">
              <a:buNone/>
            </a:pPr>
            <a:r>
              <a:rPr lang="en-US" sz="2400" noProof="0" dirty="0"/>
              <a:t>tests,” and then “other results” to obtain mode $06 data.</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9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noProof="0" dirty="0"/>
              <a:t>Figure 10.2</a:t>
            </a:r>
            <a:endParaRPr lang="en-US" sz="2800" kern="0" noProof="0" dirty="0">
              <a:cs typeface="Times New Roman"/>
            </a:endParaRPr>
          </a:p>
        </p:txBody>
      </p:sp>
      <p:sp>
        <p:nvSpPr>
          <p:cNvPr id="4" name="Content Placeholder 3"/>
          <p:cNvSpPr>
            <a:spLocks noGrp="1"/>
          </p:cNvSpPr>
          <p:nvPr>
            <p:ph idx="1"/>
          </p:nvPr>
        </p:nvSpPr>
        <p:spPr>
          <a:xfrm>
            <a:off x="457200" y="914400"/>
            <a:ext cx="4114800" cy="405683"/>
          </a:xfrm>
        </p:spPr>
        <p:txBody>
          <a:bodyPr wrap="square" tIns="18000" bIns="18000" anchor="ctr" anchorCtr="0">
            <a:spAutoFit/>
          </a:bodyPr>
          <a:lstStyle/>
          <a:p>
            <a:pPr marL="0" indent="0">
              <a:spcBef>
                <a:spcPts val="600"/>
              </a:spcBef>
              <a:buSzTx/>
              <a:buNone/>
            </a:pPr>
            <a:r>
              <a:rPr lang="en-US" sz="2400" noProof="0" dirty="0"/>
              <a:t>Master Tech display</a:t>
            </a:r>
            <a:endParaRPr lang="en-US" altLang="en-US" sz="2400" noProof="0" dirty="0"/>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1432029"/>
            <a:ext cx="4114800" cy="775015"/>
          </a:xfrm>
        </p:spPr>
        <p:txBody>
          <a:bodyPr tIns="18000" bIns="18000" anchor="ctr" anchorCtr="0"/>
          <a:lstStyle/>
          <a:p>
            <a:pPr marL="0" indent="0">
              <a:buNone/>
            </a:pPr>
            <a:r>
              <a:rPr lang="en-US" sz="2400" noProof="0" dirty="0"/>
              <a:t>A photo of a Master Tech display, showing where to</a:t>
            </a:r>
            <a:endParaRPr lang="en-US" sz="2400" noProof="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78679" y="2286000"/>
            <a:ext cx="1731121" cy="405683"/>
          </a:xfrm>
        </p:spPr>
        <p:txBody>
          <a:bodyPr tIns="18000" bIns="18000" anchor="ctr" anchorCtr="0"/>
          <a:lstStyle/>
          <a:p>
            <a:pPr marL="0" indent="0">
              <a:buNone/>
            </a:pPr>
            <a:r>
              <a:rPr lang="en-US" sz="2400" noProof="0" dirty="0"/>
              <a:t>select global</a:t>
            </a:r>
          </a:p>
        </p:txBody>
      </p:sp>
      <p:graphicFrame>
        <p:nvGraphicFramePr>
          <p:cNvPr id="24" name="Object 23" descr="O B D hyphen roman numeral two">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826886236"/>
              </p:ext>
            </p:extLst>
          </p:nvPr>
        </p:nvGraphicFramePr>
        <p:xfrm>
          <a:off x="2195513" y="2320925"/>
          <a:ext cx="974725" cy="346075"/>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4" name="Object 23">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PicPr/>
                      <p:nvPr/>
                    </p:nvPicPr>
                    <p:blipFill>
                      <a:blip r:embed="rId4"/>
                      <a:stretch>
                        <a:fillRect/>
                      </a:stretch>
                    </p:blipFill>
                    <p:spPr>
                      <a:xfrm>
                        <a:off x="2195513" y="2320925"/>
                        <a:ext cx="974725" cy="346075"/>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3200400" y="2261316"/>
            <a:ext cx="1192530" cy="405684"/>
          </a:xfrm>
        </p:spPr>
        <p:txBody>
          <a:bodyPr tIns="18000" bIns="18000" anchor="ctr" anchorCtr="0"/>
          <a:lstStyle/>
          <a:p>
            <a:pPr marL="0" indent="0">
              <a:buNone/>
            </a:pPr>
            <a:r>
              <a:rPr lang="en-US" sz="2400" noProof="0" dirty="0"/>
              <a:t>from the</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78679" y="2770639"/>
            <a:ext cx="892921" cy="405683"/>
          </a:xfrm>
        </p:spPr>
        <p:txBody>
          <a:bodyPr tIns="18000" bIns="18000" anchor="ctr" anchorCtr="0"/>
          <a:lstStyle/>
          <a:p>
            <a:pPr marL="0" indent="0">
              <a:buNone/>
            </a:pPr>
            <a:r>
              <a:rPr lang="en-US" sz="2400" noProof="0" dirty="0"/>
              <a:t>menu.</a:t>
            </a:r>
            <a:endParaRPr lang="en-US" sz="2400" noProof="0" dirty="0">
              <a:latin typeface="Arial" panose="020B0604020202020204" pitchFamily="34" charset="0"/>
              <a:cs typeface="Arial" panose="020B0604020202020204" pitchFamily="34" charset="0"/>
            </a:endParaRPr>
          </a:p>
        </p:txBody>
      </p:sp>
      <p:pic>
        <p:nvPicPr>
          <p:cNvPr id="8" name="Picture 7" descr="A screenshot of options under select application such as global O B D II (M T) which is selected, module status, global O B D II (Ti), G M P slash T, G M chassis, G M body systems, GM P slash T demo, G M marine, ford P slash T, and ford cassis.">
            <a:extLst>
              <a:ext uri="{FF2B5EF4-FFF2-40B4-BE49-F238E27FC236}">
                <a16:creationId xmlns:a16="http://schemas.microsoft.com/office/drawing/2014/main" id="{4CC47B16-C279-4C30-83FD-2C02C2B92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990600"/>
            <a:ext cx="3838094" cy="3437522"/>
          </a:xfrm>
          <a:prstGeom prst="rect">
            <a:avLst/>
          </a:prstGeom>
        </p:spPr>
      </p:pic>
    </p:spTree>
    <p:extLst>
      <p:ext uri="{BB962C8B-B14F-4D97-AF65-F5344CB8AC3E}">
        <p14:creationId xmlns:p14="http://schemas.microsoft.com/office/powerpoint/2010/main" val="301797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Scan Tools, OBD II</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can_Tools_OBD_II">
            <a:hlinkClick r:id="" action="ppaction://media"/>
            <a:extLst>
              <a:ext uri="{FF2B5EF4-FFF2-40B4-BE49-F238E27FC236}">
                <a16:creationId xmlns:a16="http://schemas.microsoft.com/office/drawing/2014/main" id="{CDD07A98-8989-0889-7345-BCD348B863B8}"/>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153400" cy="4226740"/>
          </a:xfrm>
        </p:spPr>
      </p:pic>
    </p:spTree>
    <p:extLst>
      <p:ext uri="{BB962C8B-B14F-4D97-AF65-F5344CB8AC3E}">
        <p14:creationId xmlns:p14="http://schemas.microsoft.com/office/powerpoint/2010/main" val="10935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72174"/>
          </a:xfrm>
        </p:spPr>
        <p:txBody>
          <a:bodyPr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(1 of 6)</a:t>
            </a:r>
            <a:endParaRPr lang="en-US" sz="2800" noProof="0" dirty="0"/>
          </a:p>
        </p:txBody>
      </p:sp>
      <p:sp>
        <p:nvSpPr>
          <p:cNvPr id="4" name="Content Placeholder 3"/>
          <p:cNvSpPr>
            <a:spLocks noGrp="1"/>
          </p:cNvSpPr>
          <p:nvPr>
            <p:ph idx="1"/>
          </p:nvPr>
        </p:nvSpPr>
        <p:spPr>
          <a:xfrm>
            <a:off x="457200" y="914400"/>
            <a:ext cx="8229600" cy="3347070"/>
          </a:xfrm>
        </p:spPr>
        <p:txBody>
          <a:bodyPr bIns="18000" anchor="ctr" anchorCtr="0">
            <a:spAutoFit/>
          </a:bodyPr>
          <a:lstStyle/>
          <a:p>
            <a:r>
              <a:rPr lang="en-US" sz="2000" b="1" i="1" noProof="0" dirty="0">
                <a:latin typeface="Arial" panose="020B0604020202020204" pitchFamily="34" charset="0"/>
                <a:cs typeface="Arial" panose="020B0604020202020204" pitchFamily="34" charset="0"/>
              </a:rPr>
              <a:t>Mode $06 </a:t>
            </a:r>
            <a:r>
              <a:rPr lang="en-US" sz="2000" noProof="0" dirty="0">
                <a:latin typeface="Arial" panose="020B0604020202020204" pitchFamily="34" charset="0"/>
                <a:cs typeface="Arial" panose="020B0604020202020204" pitchFamily="34" charset="0"/>
              </a:rPr>
              <a:t>is used by service technicians to monitor the </a:t>
            </a:r>
            <a:r>
              <a:rPr lang="en-US" sz="2000" spc="-300" noProof="0" dirty="0">
                <a:latin typeface="Arial" panose="020B0604020202020204" pitchFamily="34" charset="0"/>
                <a:cs typeface="Arial" panose="020B0604020202020204" pitchFamily="34" charset="0"/>
              </a:rPr>
              <a:t>P C </a:t>
            </a:r>
            <a:r>
              <a:rPr lang="en-US" sz="2000" noProof="0" dirty="0">
                <a:latin typeface="Arial" panose="020B0604020202020204" pitchFamily="34" charset="0"/>
                <a:cs typeface="Arial" panose="020B0604020202020204" pitchFamily="34" charset="0"/>
              </a:rPr>
              <a:t>M test results of various systems. </a:t>
            </a:r>
          </a:p>
          <a:p>
            <a:r>
              <a:rPr lang="en-US" sz="2000" noProof="0" dirty="0">
                <a:latin typeface="Arial" panose="020B0604020202020204" pitchFamily="34" charset="0"/>
                <a:cs typeface="Arial" panose="020B0604020202020204" pitchFamily="34" charset="0"/>
              </a:rPr>
              <a:t>While other modes are used for monitoring other functions, mode $06 is used to maintain all noncontinuous monitors and pending </a:t>
            </a:r>
            <a:r>
              <a:rPr lang="en-US" sz="2000" spc="-300" noProof="0" dirty="0">
                <a:latin typeface="Arial" panose="020B0604020202020204" pitchFamily="34" charset="0"/>
                <a:cs typeface="Arial" panose="020B0604020202020204" pitchFamily="34" charset="0"/>
              </a:rPr>
              <a:t>D T </a:t>
            </a:r>
            <a:r>
              <a:rPr lang="en-US" sz="2000" noProof="0" dirty="0">
                <a:latin typeface="Arial" panose="020B0604020202020204" pitchFamily="34" charset="0"/>
                <a:cs typeface="Arial" panose="020B0604020202020204" pitchFamily="34" charset="0"/>
              </a:rPr>
              <a:t>Cs. </a:t>
            </a:r>
          </a:p>
          <a:p>
            <a:r>
              <a:rPr lang="en-US" sz="2000" noProof="0" dirty="0">
                <a:latin typeface="Arial" panose="020B0604020202020204" pitchFamily="34" charset="0"/>
                <a:cs typeface="Arial" panose="020B0604020202020204" pitchFamily="34" charset="0"/>
              </a:rPr>
              <a:t>The continuous monitors include fuel system monitors, misfire monitors, and comprehensive component monitors (</a:t>
            </a:r>
            <a:r>
              <a:rPr lang="en-US" sz="2000" spc="-300" noProof="0" dirty="0">
                <a:latin typeface="Arial" panose="020B0604020202020204" pitchFamily="34" charset="0"/>
                <a:cs typeface="Arial" panose="020B0604020202020204" pitchFamily="34" charset="0"/>
              </a:rPr>
              <a:t>C </a:t>
            </a:r>
            <a:r>
              <a:rPr lang="en-US" sz="2000" spc="-300" noProof="0" dirty="0" err="1">
                <a:latin typeface="Arial" panose="020B0604020202020204" pitchFamily="34" charset="0"/>
                <a:cs typeface="Arial" panose="020B0604020202020204" pitchFamily="34" charset="0"/>
              </a:rPr>
              <a:t>C</a:t>
            </a:r>
            <a:r>
              <a:rPr lang="en-US" sz="2000" spc="-300" noProof="0" dirty="0">
                <a:latin typeface="Arial" panose="020B0604020202020204" pitchFamily="34" charset="0"/>
                <a:cs typeface="Arial" panose="020B0604020202020204" pitchFamily="34" charset="0"/>
              </a:rPr>
              <a:t> </a:t>
            </a:r>
            <a:r>
              <a:rPr lang="en-US" sz="2000" noProof="0" dirty="0">
                <a:latin typeface="Arial" panose="020B0604020202020204" pitchFamily="34" charset="0"/>
                <a:cs typeface="Arial" panose="020B0604020202020204" pitchFamily="34" charset="0"/>
              </a:rPr>
              <a:t>M). </a:t>
            </a:r>
          </a:p>
          <a:p>
            <a:r>
              <a:rPr lang="en-US" sz="2000" noProof="0" dirty="0">
                <a:latin typeface="Arial" panose="020B0604020202020204" pitchFamily="34" charset="0"/>
                <a:cs typeface="Arial" panose="020B0604020202020204" pitchFamily="34" charset="0"/>
              </a:rPr>
              <a:t>The noncontinuous monitors include catalyst efficiency, </a:t>
            </a:r>
            <a:r>
              <a:rPr lang="en-US" sz="2000" spc="-300" noProof="0" dirty="0">
                <a:latin typeface="Arial" panose="020B0604020202020204" pitchFamily="34" charset="0"/>
                <a:cs typeface="Arial" panose="020B0604020202020204" pitchFamily="34" charset="0"/>
              </a:rPr>
              <a:t>E G </a:t>
            </a:r>
            <a:r>
              <a:rPr lang="en-US" sz="2000" noProof="0" dirty="0">
                <a:latin typeface="Arial" panose="020B0604020202020204" pitchFamily="34" charset="0"/>
                <a:cs typeface="Arial" panose="020B0604020202020204" pitchFamily="34" charset="0"/>
              </a:rPr>
              <a:t>R, </a:t>
            </a:r>
            <a:r>
              <a:rPr lang="en-US" sz="2000" spc="-300" noProof="0" dirty="0">
                <a:latin typeface="Arial" panose="020B0604020202020204" pitchFamily="34" charset="0"/>
                <a:cs typeface="Arial" panose="020B0604020202020204" pitchFamily="34" charset="0"/>
              </a:rPr>
              <a:t>E V A </a:t>
            </a:r>
            <a:r>
              <a:rPr lang="en-US" sz="2000" noProof="0" dirty="0">
                <a:latin typeface="Arial" panose="020B0604020202020204" pitchFamily="34" charset="0"/>
                <a:cs typeface="Arial" panose="020B0604020202020204" pitchFamily="34" charset="0"/>
              </a:rPr>
              <a:t>P, oxygen sensor monitors, oxygen sensor heater, secondary air injection (</a:t>
            </a:r>
            <a:r>
              <a:rPr lang="en-US" sz="2000" spc="-300" noProof="0" dirty="0">
                <a:latin typeface="Arial" panose="020B0604020202020204" pitchFamily="34" charset="0"/>
                <a:cs typeface="Arial" panose="020B0604020202020204" pitchFamily="34" charset="0"/>
              </a:rPr>
              <a:t>S A </a:t>
            </a:r>
            <a:r>
              <a:rPr lang="en-US" sz="2000" noProof="0" dirty="0">
                <a:latin typeface="Arial" panose="020B0604020202020204" pitchFamily="34" charset="0"/>
                <a:cs typeface="Arial" panose="020B0604020202020204" pitchFamily="34" charset="0"/>
              </a:rPr>
              <a:t>I), and thermostats.</a:t>
            </a:r>
          </a:p>
        </p:txBody>
      </p:sp>
    </p:spTree>
    <p:extLst>
      <p:ext uri="{BB962C8B-B14F-4D97-AF65-F5344CB8AC3E}">
        <p14:creationId xmlns:p14="http://schemas.microsoft.com/office/powerpoint/2010/main" val="80899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2812"/>
            <a:ext cx="8229600" cy="590349"/>
          </a:xfrm>
        </p:spPr>
        <p:txBody>
          <a:bodyPr tIns="18000"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(2 of 6)</a:t>
            </a:r>
            <a:r>
              <a:rPr lang="en-US" kern="0" noProof="0" dirty="0">
                <a:cs typeface="Times New Roman"/>
                <a:sym typeface="Times New Roman"/>
              </a:rPr>
              <a:t> </a:t>
            </a:r>
            <a:endParaRPr lang="en-US" noProof="0" dirty="0"/>
          </a:p>
        </p:txBody>
      </p:sp>
      <p:sp>
        <p:nvSpPr>
          <p:cNvPr id="4" name="Content Placeholder 3"/>
          <p:cNvSpPr>
            <a:spLocks noGrp="1"/>
          </p:cNvSpPr>
          <p:nvPr>
            <p:ph idx="1"/>
          </p:nvPr>
        </p:nvSpPr>
        <p:spPr>
          <a:xfrm>
            <a:off x="457200" y="914400"/>
            <a:ext cx="8229600" cy="2637064"/>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Using Mode $06</a:t>
            </a:r>
          </a:p>
          <a:p>
            <a:r>
              <a:rPr lang="en-US" sz="2400" noProof="0" dirty="0">
                <a:latin typeface="Arial" panose="020B0604020202020204" pitchFamily="34" charset="0"/>
                <a:cs typeface="Arial" panose="020B0604020202020204" pitchFamily="34" charset="0"/>
              </a:rPr>
              <a:t>Mode $06 is used to monitor all of the tests of the system and components. </a:t>
            </a:r>
          </a:p>
          <a:p>
            <a:r>
              <a:rPr lang="en-US" sz="2400" noProof="0" dirty="0">
                <a:latin typeface="Arial" panose="020B0604020202020204" pitchFamily="34" charset="0"/>
                <a:cs typeface="Arial" panose="020B0604020202020204" pitchFamily="34" charset="0"/>
              </a:rPr>
              <a:t>Mode $06 allows the service technician to view what the computer is doing and see the results of all of the tests that are being performed. </a:t>
            </a:r>
          </a:p>
        </p:txBody>
      </p:sp>
    </p:spTree>
    <p:extLst>
      <p:ext uri="{BB962C8B-B14F-4D97-AF65-F5344CB8AC3E}">
        <p14:creationId xmlns:p14="http://schemas.microsoft.com/office/powerpoint/2010/main" val="184935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Learning Objectives</a:t>
            </a:r>
            <a:endParaRPr lang="en-US" noProof="0" dirty="0"/>
          </a:p>
        </p:txBody>
      </p:sp>
      <p:sp>
        <p:nvSpPr>
          <p:cNvPr id="4" name="Content Placeholder 3"/>
          <p:cNvSpPr>
            <a:spLocks noGrp="1"/>
          </p:cNvSpPr>
          <p:nvPr>
            <p:ph idx="1"/>
          </p:nvPr>
        </p:nvSpPr>
        <p:spPr>
          <a:xfrm>
            <a:off x="469900" y="889717"/>
            <a:ext cx="2654300" cy="405683"/>
          </a:xfrm>
        </p:spPr>
        <p:txBody>
          <a:bodyPr wrap="square" tIns="18000" bIns="18000" anchor="ctr" anchorCtr="0">
            <a:spAutoFit/>
          </a:bodyPr>
          <a:lstStyle/>
          <a:p>
            <a:pPr marL="640080" indent="-640080">
              <a:spcBef>
                <a:spcPts val="1200"/>
              </a:spcBef>
              <a:buNone/>
            </a:pPr>
            <a:r>
              <a:rPr lang="en-US" sz="2400" b="1" noProof="0" dirty="0">
                <a:solidFill>
                  <a:srgbClr val="007FA3"/>
                </a:solidFill>
              </a:rPr>
              <a:t>10.1</a:t>
            </a:r>
            <a:r>
              <a:rPr lang="en-US" sz="2400" noProof="0" dirty="0"/>
              <a:t> Explain Global</a:t>
            </a:r>
          </a:p>
        </p:txBody>
      </p:sp>
      <p:graphicFrame>
        <p:nvGraphicFramePr>
          <p:cNvPr id="15" name="Object 14" descr="O B D hyphen Roman number 2.">
            <a:extLst>
              <a:ext uri="{FF2B5EF4-FFF2-40B4-BE49-F238E27FC236}">
                <a16:creationId xmlns:a16="http://schemas.microsoft.com/office/drawing/2014/main" id="{7B71DCA1-1B22-4D61-9A0A-9F40A7E9F4FA}"/>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13190671"/>
              </p:ext>
            </p:extLst>
          </p:nvPr>
        </p:nvGraphicFramePr>
        <p:xfrm>
          <a:off x="3200400" y="929292"/>
          <a:ext cx="1015709" cy="361468"/>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9" name="Object 8">
                        <a:extLst>
                          <a:ext uri="{FF2B5EF4-FFF2-40B4-BE49-F238E27FC236}">
                            <a16:creationId xmlns:a16="http://schemas.microsoft.com/office/drawing/2014/main" id="{7E73C05F-64BE-677D-1372-EA27B5684071}"/>
                          </a:ext>
                          <a:ext uri="{C183D7F6-B498-43B3-948B-1728B52AA6E4}">
                            <adec:decorative xmlns:adec="http://schemas.microsoft.com/office/drawing/2017/decorative" val="1"/>
                          </a:ext>
                        </a:extLst>
                      </p:cNvPr>
                      <p:cNvPicPr/>
                      <p:nvPr/>
                    </p:nvPicPr>
                    <p:blipFill>
                      <a:blip r:embed="rId4"/>
                      <a:stretch>
                        <a:fillRect/>
                      </a:stretch>
                    </p:blipFill>
                    <p:spPr>
                      <a:xfrm>
                        <a:off x="3200400" y="929292"/>
                        <a:ext cx="1015709" cy="361468"/>
                      </a:xfrm>
                      <a:prstGeom prst="rect">
                        <a:avLst/>
                      </a:prstGeom>
                      <a:noFill/>
                    </p:spPr>
                  </p:pic>
                </p:oleObj>
              </mc:Fallback>
            </mc:AlternateContent>
          </a:graphicData>
        </a:graphic>
      </p:graphicFrame>
      <p:sp>
        <p:nvSpPr>
          <p:cNvPr id="2" name="Content Placeholder 1">
            <a:extLst>
              <a:ext uri="{FF2B5EF4-FFF2-40B4-BE49-F238E27FC236}">
                <a16:creationId xmlns:a16="http://schemas.microsoft.com/office/drawing/2014/main" id="{D88F174B-7A11-4AA6-A273-5A91348AF28D}"/>
              </a:ext>
            </a:extLst>
          </p:cNvPr>
          <p:cNvSpPr>
            <a:spLocks noGrp="1"/>
          </p:cNvSpPr>
          <p:nvPr>
            <p:ph idx="13"/>
          </p:nvPr>
        </p:nvSpPr>
        <p:spPr>
          <a:xfrm>
            <a:off x="4267200" y="889717"/>
            <a:ext cx="3810000" cy="405683"/>
          </a:xfrm>
        </p:spPr>
        <p:txBody>
          <a:bodyPr tIns="18000" bIns="18000" anchor="ctr" anchorCtr="0"/>
          <a:lstStyle/>
          <a:p>
            <a:pPr marL="0" indent="0">
              <a:buNone/>
            </a:pPr>
            <a:r>
              <a:rPr lang="en-US" sz="2400" noProof="0" dirty="0"/>
              <a:t>and its modes of operation.</a:t>
            </a:r>
          </a:p>
        </p:txBody>
      </p:sp>
      <p:sp>
        <p:nvSpPr>
          <p:cNvPr id="5" name="Content Placeholder 4">
            <a:extLst>
              <a:ext uri="{FF2B5EF4-FFF2-40B4-BE49-F238E27FC236}">
                <a16:creationId xmlns:a16="http://schemas.microsoft.com/office/drawing/2014/main" id="{B57F73F3-6050-457B-A4FF-1546F37796DB}"/>
              </a:ext>
            </a:extLst>
          </p:cNvPr>
          <p:cNvSpPr>
            <a:spLocks noGrp="1"/>
          </p:cNvSpPr>
          <p:nvPr>
            <p:ph idx="14"/>
          </p:nvPr>
        </p:nvSpPr>
        <p:spPr>
          <a:xfrm>
            <a:off x="469900" y="1401920"/>
            <a:ext cx="8229600" cy="405683"/>
          </a:xfrm>
        </p:spPr>
        <p:txBody>
          <a:bodyPr tIns="18000" bIns="18000" anchor="ctr" anchorCtr="0"/>
          <a:lstStyle/>
          <a:p>
            <a:pPr marL="640080" indent="-640080">
              <a:spcBef>
                <a:spcPts val="1200"/>
              </a:spcBef>
              <a:buNone/>
            </a:pPr>
            <a:r>
              <a:rPr lang="en-US" sz="2400" b="1" noProof="0" dirty="0">
                <a:solidFill>
                  <a:srgbClr val="007FA3"/>
                </a:solidFill>
              </a:rPr>
              <a:t>10.2 </a:t>
            </a:r>
            <a:r>
              <a:rPr lang="en-US" sz="2400" noProof="0" dirty="0"/>
              <a:t>List the steps for diagnosing problems using mode $06.</a:t>
            </a:r>
          </a:p>
        </p:txBody>
      </p:sp>
      <p:sp>
        <p:nvSpPr>
          <p:cNvPr id="6" name="Content Placeholder 5">
            <a:extLst>
              <a:ext uri="{FF2B5EF4-FFF2-40B4-BE49-F238E27FC236}">
                <a16:creationId xmlns:a16="http://schemas.microsoft.com/office/drawing/2014/main" id="{EF839297-DAAF-4AD6-B936-9AB49E11DABF}"/>
              </a:ext>
            </a:extLst>
          </p:cNvPr>
          <p:cNvSpPr>
            <a:spLocks noGrp="1"/>
          </p:cNvSpPr>
          <p:nvPr>
            <p:ph idx="15"/>
          </p:nvPr>
        </p:nvSpPr>
        <p:spPr>
          <a:xfrm>
            <a:off x="457200" y="1880317"/>
            <a:ext cx="2613214" cy="405683"/>
          </a:xfrm>
        </p:spPr>
        <p:txBody>
          <a:bodyPr tIns="18000" bIns="18000" anchor="ctr" anchorCtr="0"/>
          <a:lstStyle/>
          <a:p>
            <a:pPr marL="0" indent="0">
              <a:buNone/>
            </a:pPr>
            <a:r>
              <a:rPr lang="en-US" sz="2400" b="1" noProof="0" dirty="0">
                <a:solidFill>
                  <a:srgbClr val="007FA3"/>
                </a:solidFill>
              </a:rPr>
              <a:t>10.3</a:t>
            </a:r>
            <a:r>
              <a:rPr lang="en-US" sz="2400" noProof="0" dirty="0"/>
              <a:t> Access global</a:t>
            </a:r>
          </a:p>
        </p:txBody>
      </p:sp>
      <p:graphicFrame>
        <p:nvGraphicFramePr>
          <p:cNvPr id="16" name="Object 15" descr="O B D Roman number 2.">
            <a:extLst>
              <a:ext uri="{FF2B5EF4-FFF2-40B4-BE49-F238E27FC236}">
                <a16:creationId xmlns:a16="http://schemas.microsoft.com/office/drawing/2014/main" id="{CBDD4BD8-1E9E-48C8-A7EF-59C53B539D1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759918129"/>
              </p:ext>
            </p:extLst>
          </p:nvPr>
        </p:nvGraphicFramePr>
        <p:xfrm>
          <a:off x="3124200" y="1914215"/>
          <a:ext cx="936814" cy="351305"/>
        </p:xfrm>
        <a:graphic>
          <a:graphicData uri="http://schemas.openxmlformats.org/presentationml/2006/ole">
            <mc:AlternateContent xmlns:mc="http://schemas.openxmlformats.org/markup-compatibility/2006">
              <mc:Choice xmlns:v="urn:schemas-microsoft-com:vml" Requires="v">
                <p:oleObj name="Equation" r:id="rId5" imgW="482400" imgH="177480" progId="Equation.DSMT4">
                  <p:embed/>
                </p:oleObj>
              </mc:Choice>
              <mc:Fallback>
                <p:oleObj name="Equation" r:id="rId5" imgW="482400" imgH="177480" progId="Equation.DSMT4">
                  <p:embed/>
                  <p:pic>
                    <p:nvPicPr>
                      <p:cNvPr id="15" name="Object 14">
                        <a:extLst>
                          <a:ext uri="{FF2B5EF4-FFF2-40B4-BE49-F238E27FC236}">
                            <a16:creationId xmlns:a16="http://schemas.microsoft.com/office/drawing/2014/main" id="{7B71DCA1-1B22-4D61-9A0A-9F40A7E9F4FA}"/>
                          </a:ext>
                          <a:ext uri="{C183D7F6-B498-43B3-948B-1728B52AA6E4}">
                            <adec:decorative xmlns:adec="http://schemas.microsoft.com/office/drawing/2017/decorative" val="0"/>
                          </a:ext>
                        </a:extLst>
                      </p:cNvPr>
                      <p:cNvPicPr/>
                      <p:nvPr/>
                    </p:nvPicPr>
                    <p:blipFill>
                      <a:blip r:embed="rId6"/>
                      <a:stretch>
                        <a:fillRect/>
                      </a:stretch>
                    </p:blipFill>
                    <p:spPr>
                      <a:xfrm>
                        <a:off x="3124200" y="1914215"/>
                        <a:ext cx="936814" cy="351305"/>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D85888F4-FD4E-4955-9CBB-9F877E40D1A5}"/>
              </a:ext>
            </a:extLst>
          </p:cNvPr>
          <p:cNvSpPr>
            <a:spLocks noGrp="1"/>
          </p:cNvSpPr>
          <p:nvPr>
            <p:ph idx="16"/>
          </p:nvPr>
        </p:nvSpPr>
        <p:spPr>
          <a:xfrm>
            <a:off x="4114800" y="1880317"/>
            <a:ext cx="2133600" cy="405683"/>
          </a:xfrm>
        </p:spPr>
        <p:txBody>
          <a:bodyPr tIns="18000" bIns="18000" anchor="ctr" anchorCtr="0"/>
          <a:lstStyle/>
          <a:p>
            <a:pPr marL="0" indent="0">
              <a:buNone/>
            </a:pPr>
            <a:r>
              <a:rPr lang="en-US" sz="2400" noProof="0" dirty="0"/>
              <a:t>on a scan tool.</a:t>
            </a:r>
          </a:p>
        </p:txBody>
      </p:sp>
      <p:sp>
        <p:nvSpPr>
          <p:cNvPr id="8" name="Content Placeholder 7">
            <a:extLst>
              <a:ext uri="{FF2B5EF4-FFF2-40B4-BE49-F238E27FC236}">
                <a16:creationId xmlns:a16="http://schemas.microsoft.com/office/drawing/2014/main" id="{00575418-E0E4-4BC4-8D5D-36FA3D94BE79}"/>
              </a:ext>
            </a:extLst>
          </p:cNvPr>
          <p:cNvSpPr>
            <a:spLocks noGrp="1"/>
          </p:cNvSpPr>
          <p:nvPr>
            <p:ph idx="17"/>
          </p:nvPr>
        </p:nvSpPr>
        <p:spPr>
          <a:xfrm>
            <a:off x="457200" y="2391392"/>
            <a:ext cx="8229600" cy="2714008"/>
          </a:xfrm>
        </p:spPr>
        <p:txBody>
          <a:bodyPr tIns="18000" bIns="18000" anchor="ctr" anchorCtr="0"/>
          <a:lstStyle/>
          <a:p>
            <a:pPr marL="640080" indent="-640080">
              <a:spcBef>
                <a:spcPts val="1200"/>
              </a:spcBef>
              <a:buNone/>
            </a:pPr>
            <a:r>
              <a:rPr lang="en-US" sz="2400" b="1" noProof="0" dirty="0">
                <a:solidFill>
                  <a:srgbClr val="007FA3"/>
                </a:solidFill>
              </a:rPr>
              <a:t>10.4</a:t>
            </a:r>
            <a:r>
              <a:rPr lang="en-US" sz="2400" noProof="0" dirty="0"/>
              <a:t> Describe how mode $06 can be used to identify a problem.</a:t>
            </a:r>
          </a:p>
          <a:p>
            <a:pPr marL="640080" indent="-640080">
              <a:spcBef>
                <a:spcPts val="1200"/>
              </a:spcBef>
              <a:buNone/>
            </a:pPr>
            <a:r>
              <a:rPr lang="en-US" sz="2400" b="1" noProof="0" dirty="0">
                <a:solidFill>
                  <a:srgbClr val="007FA3"/>
                </a:solidFill>
              </a:rPr>
              <a:t>10.5</a:t>
            </a:r>
            <a:r>
              <a:rPr lang="en-US" sz="2400" noProof="0" dirty="0"/>
              <a:t> Explain how to convert raw numbers to usable data for various types of mode $06 tests.</a:t>
            </a:r>
          </a:p>
          <a:p>
            <a:pPr marL="640080" indent="-640080">
              <a:spcBef>
                <a:spcPts val="1200"/>
              </a:spcBef>
              <a:buNone/>
            </a:pPr>
            <a:r>
              <a:rPr lang="en-US" sz="2400" b="1" noProof="0" dirty="0">
                <a:solidFill>
                  <a:srgbClr val="007FA3"/>
                </a:solidFill>
              </a:rPr>
              <a:t>10.6</a:t>
            </a:r>
            <a:r>
              <a:rPr lang="en-US" sz="2400" noProof="0" dirty="0"/>
              <a:t> Describe permanent fault codes and how to clear them.</a:t>
            </a:r>
          </a:p>
          <a:p>
            <a:pPr marL="640080" indent="-640080">
              <a:spcBef>
                <a:spcPts val="1200"/>
              </a:spcBef>
              <a:buNone/>
            </a:pPr>
            <a:r>
              <a:rPr lang="en-US" sz="2400" b="1" noProof="0" dirty="0">
                <a:solidFill>
                  <a:srgbClr val="007FA3"/>
                </a:solidFill>
              </a:rPr>
              <a:t>10.7</a:t>
            </a:r>
            <a:r>
              <a:rPr lang="en-US" sz="2400" noProof="0" dirty="0"/>
              <a:t> State where mode $06 information can be obtained.</a:t>
            </a:r>
          </a:p>
        </p:txBody>
      </p:sp>
    </p:spTree>
    <p:extLst>
      <p:ext uri="{BB962C8B-B14F-4D97-AF65-F5344CB8AC3E}">
        <p14:creationId xmlns:p14="http://schemas.microsoft.com/office/powerpoint/2010/main" val="89331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(3 of 6)</a:t>
            </a:r>
            <a:endParaRPr lang="en-US" sz="2800" kern="0" noProof="0" dirty="0">
              <a:cs typeface="Times New Roman"/>
            </a:endParaRPr>
          </a:p>
        </p:txBody>
      </p:sp>
      <p:sp>
        <p:nvSpPr>
          <p:cNvPr id="4" name="Content Placeholder 3"/>
          <p:cNvSpPr>
            <a:spLocks noGrp="1"/>
          </p:cNvSpPr>
          <p:nvPr>
            <p:ph idx="1"/>
          </p:nvPr>
        </p:nvSpPr>
        <p:spPr>
          <a:xfrm>
            <a:off x="457200" y="773114"/>
            <a:ext cx="8229600" cy="4883832"/>
          </a:xfrm>
        </p:spPr>
        <p:txBody>
          <a:bodyPr tIns="18000" bIns="18000" anchor="ctr" anchorCtr="0">
            <a:spAutoFit/>
          </a:bodyPr>
          <a:lstStyle/>
          <a:p>
            <a:pPr marL="0" indent="0">
              <a:spcBef>
                <a:spcPts val="600"/>
              </a:spcBef>
              <a:buNone/>
            </a:pPr>
            <a:r>
              <a:rPr lang="en-US" sz="2000" noProof="0" dirty="0">
                <a:latin typeface="Arial" panose="020B0604020202020204" pitchFamily="34" charset="0"/>
                <a:cs typeface="Arial" panose="020B0604020202020204" pitchFamily="34" charset="0"/>
              </a:rPr>
              <a:t>Mode $06 can be used for:</a:t>
            </a:r>
          </a:p>
          <a:p>
            <a:pPr>
              <a:spcBef>
                <a:spcPts val="600"/>
              </a:spcBef>
            </a:pPr>
            <a:r>
              <a:rPr lang="en-US" sz="2000" b="1" noProof="0" dirty="0">
                <a:latin typeface="Arial" panose="020B0604020202020204" pitchFamily="34" charset="0"/>
                <a:cs typeface="Arial" panose="020B0604020202020204" pitchFamily="34" charset="0"/>
              </a:rPr>
              <a:t>See test results that are close to failing</a:t>
            </a:r>
            <a:r>
              <a:rPr lang="en-US" sz="2000" noProof="0" dirty="0">
                <a:latin typeface="Arial" panose="020B0604020202020204" pitchFamily="34" charset="0"/>
                <a:cs typeface="Arial" panose="020B0604020202020204" pitchFamily="34" charset="0"/>
              </a:rPr>
              <a:t>. This means that a </a:t>
            </a:r>
            <a:r>
              <a:rPr lang="en-US" sz="2000" spc="-200" noProof="0" dirty="0">
                <a:latin typeface="Arial" panose="020B0604020202020204" pitchFamily="34" charset="0"/>
                <a:cs typeface="Arial" panose="020B0604020202020204" pitchFamily="34" charset="0"/>
              </a:rPr>
              <a:t>D T </a:t>
            </a:r>
            <a:r>
              <a:rPr lang="en-US" sz="2000" noProof="0" dirty="0">
                <a:latin typeface="Arial" panose="020B0604020202020204" pitchFamily="34" charset="0"/>
                <a:cs typeface="Arial" panose="020B0604020202020204" pitchFamily="34" charset="0"/>
              </a:rPr>
              <a:t>C may be set in future because results of test are close to set limit, &amp; cause </a:t>
            </a:r>
            <a:r>
              <a:rPr lang="en-US" sz="2000" spc="-200" noProof="0" dirty="0">
                <a:latin typeface="Arial" panose="020B0604020202020204" pitchFamily="34" charset="0"/>
                <a:cs typeface="Arial" panose="020B0604020202020204" pitchFamily="34" charset="0"/>
              </a:rPr>
              <a:t>D T </a:t>
            </a:r>
            <a:r>
              <a:rPr lang="en-US" sz="2000" noProof="0" dirty="0">
                <a:latin typeface="Arial" panose="020B0604020202020204" pitchFamily="34" charset="0"/>
                <a:cs typeface="Arial" panose="020B0604020202020204" pitchFamily="34" charset="0"/>
              </a:rPr>
              <a:t>C to set. </a:t>
            </a:r>
          </a:p>
          <a:p>
            <a:pPr lvl="1"/>
            <a:r>
              <a:rPr lang="en-US" sz="2000" noProof="0" dirty="0">
                <a:latin typeface="Arial" panose="020B0604020202020204" pitchFamily="34" charset="0"/>
                <a:cs typeface="Arial" panose="020B0604020202020204" pitchFamily="34" charset="0"/>
              </a:rPr>
              <a:t>Looking at mode $06 data, technician can be warned of a problem</a:t>
            </a:r>
          </a:p>
          <a:p>
            <a:pPr>
              <a:spcBef>
                <a:spcPts val="600"/>
              </a:spcBef>
            </a:pPr>
            <a:r>
              <a:rPr lang="en-US" sz="2000" b="1" i="1" noProof="0" dirty="0">
                <a:latin typeface="Arial" panose="020B0604020202020204" pitchFamily="34" charset="0"/>
                <a:cs typeface="Arial" panose="020B0604020202020204" pitchFamily="34" charset="0"/>
              </a:rPr>
              <a:t>Verify a repair</a:t>
            </a:r>
            <a:r>
              <a:rPr lang="en-US" sz="2000" noProof="0" dirty="0">
                <a:latin typeface="Arial" panose="020B0604020202020204" pitchFamily="34" charset="0"/>
                <a:cs typeface="Arial" panose="020B0604020202020204" pitchFamily="34" charset="0"/>
              </a:rPr>
              <a:t>. By looking at mode $06 test results,</a:t>
            </a:r>
          </a:p>
          <a:p>
            <a:pPr lvl="1"/>
            <a:r>
              <a:rPr lang="en-US" sz="2000" noProof="0" dirty="0">
                <a:latin typeface="Arial" panose="020B0604020202020204" pitchFamily="34" charset="0"/>
                <a:cs typeface="Arial" panose="020B0604020202020204" pitchFamily="34" charset="0"/>
              </a:rPr>
              <a:t>Determine whether or not the repair that caused </a:t>
            </a:r>
            <a:r>
              <a:rPr lang="en-US" sz="2000" spc="-200" noProof="0" dirty="0">
                <a:latin typeface="Arial" panose="020B0604020202020204" pitchFamily="34" charset="0"/>
                <a:cs typeface="Arial" panose="020B0604020202020204" pitchFamily="34" charset="0"/>
              </a:rPr>
              <a:t>M I </a:t>
            </a:r>
            <a:r>
              <a:rPr lang="en-US" sz="2000" noProof="0" dirty="0">
                <a:latin typeface="Arial" panose="020B0604020202020204" pitchFamily="34" charset="0"/>
                <a:cs typeface="Arial" panose="020B0604020202020204" pitchFamily="34" charset="0"/>
              </a:rPr>
              <a:t>L to come on was in fact repaired correctly. </a:t>
            </a:r>
          </a:p>
          <a:p>
            <a:pPr lvl="1"/>
            <a:r>
              <a:rPr lang="en-US" sz="2000" noProof="0" dirty="0">
                <a:latin typeface="Arial" panose="020B0604020202020204" pitchFamily="34" charset="0"/>
                <a:cs typeface="Arial" panose="020B0604020202020204" pitchFamily="34" charset="0"/>
              </a:rPr>
              <a:t>If test results are close to upper or lower limit allowed, repair was not completed successfully. </a:t>
            </a:r>
          </a:p>
          <a:p>
            <a:pPr lvl="1"/>
            <a:r>
              <a:rPr lang="en-US" sz="2000" noProof="0" dirty="0">
                <a:latin typeface="Arial" panose="020B0604020202020204" pitchFamily="34" charset="0"/>
                <a:cs typeface="Arial" panose="020B0604020202020204" pitchFamily="34" charset="0"/>
              </a:rPr>
              <a:t>If, however, test results are far from upper or lower limit, repair was successful and vehicle can be returned to the owner </a:t>
            </a:r>
          </a:p>
          <a:p>
            <a:pPr lvl="1"/>
            <a:r>
              <a:rPr lang="en-US" sz="2000" noProof="0" dirty="0">
                <a:latin typeface="Arial" panose="020B0604020202020204" pitchFamily="34" charset="0"/>
                <a:cs typeface="Arial" panose="020B0604020202020204" pitchFamily="34" charset="0"/>
              </a:rPr>
              <a:t>Knowing that the </a:t>
            </a:r>
            <a:r>
              <a:rPr lang="en-US" sz="2000" spc="-200" noProof="0" dirty="0">
                <a:latin typeface="Arial" panose="020B0604020202020204" pitchFamily="34" charset="0"/>
                <a:cs typeface="Arial" panose="020B0604020202020204" pitchFamily="34" charset="0"/>
              </a:rPr>
              <a:t>M I </a:t>
            </a:r>
            <a:r>
              <a:rPr lang="en-US" sz="2000" noProof="0" dirty="0">
                <a:latin typeface="Arial" panose="020B0604020202020204" pitchFamily="34" charset="0"/>
                <a:cs typeface="Arial" panose="020B0604020202020204" pitchFamily="34" charset="0"/>
              </a:rPr>
              <a:t>L will not come on again due to same concern.</a:t>
            </a:r>
          </a:p>
        </p:txBody>
      </p:sp>
    </p:spTree>
    <p:extLst>
      <p:ext uri="{BB962C8B-B14F-4D97-AF65-F5344CB8AC3E}">
        <p14:creationId xmlns:p14="http://schemas.microsoft.com/office/powerpoint/2010/main" val="225878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(4 of 6)</a:t>
            </a:r>
            <a:endParaRPr lang="en-US" sz="2800" kern="0" noProof="0" dirty="0">
              <a:cs typeface="Times New Roman"/>
            </a:endParaRPr>
          </a:p>
        </p:txBody>
      </p:sp>
      <p:sp>
        <p:nvSpPr>
          <p:cNvPr id="4" name="Content Placeholder 3"/>
          <p:cNvSpPr>
            <a:spLocks noGrp="1"/>
          </p:cNvSpPr>
          <p:nvPr>
            <p:ph idx="1"/>
          </p:nvPr>
        </p:nvSpPr>
        <p:spPr>
          <a:xfrm>
            <a:off x="457200" y="915300"/>
            <a:ext cx="8229600" cy="3275700"/>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Reading Mode $06 Data </a:t>
            </a:r>
          </a:p>
          <a:p>
            <a:r>
              <a:rPr lang="en-US" sz="2400" noProof="0" dirty="0">
                <a:latin typeface="Arial" panose="020B0604020202020204" pitchFamily="34" charset="0"/>
                <a:cs typeface="Arial" panose="020B0604020202020204" pitchFamily="34" charset="0"/>
              </a:rPr>
              <a:t>Some scan tools translate raw hexadecimal data into </a:t>
            </a:r>
          </a:p>
          <a:p>
            <a:r>
              <a:rPr lang="en-US" sz="2400" noProof="0" dirty="0">
                <a:latin typeface="Arial" panose="020B0604020202020204" pitchFamily="34" charset="0"/>
                <a:cs typeface="Arial" panose="020B0604020202020204" pitchFamily="34" charset="0"/>
              </a:rPr>
              <a:t>English, such as Auto </a:t>
            </a:r>
            <a:r>
              <a:rPr lang="en-US" sz="2400" noProof="0" dirty="0" err="1">
                <a:latin typeface="Arial" panose="020B0604020202020204" pitchFamily="34" charset="0"/>
                <a:cs typeface="Arial" panose="020B0604020202020204" pitchFamily="34" charset="0"/>
              </a:rPr>
              <a:t>Enginuity</a:t>
            </a:r>
            <a:r>
              <a:rPr lang="en-US" sz="2400" noProof="0" dirty="0">
                <a:latin typeface="Arial" panose="020B0604020202020204" pitchFamily="34" charset="0"/>
                <a:cs typeface="Arial" panose="020B0604020202020204" pitchFamily="34" charset="0"/>
              </a:rPr>
              <a:t> scan tool software </a:t>
            </a:r>
          </a:p>
          <a:p>
            <a:r>
              <a:rPr lang="en-US" sz="2400" noProof="0" dirty="0">
                <a:latin typeface="Arial" panose="020B0604020202020204" pitchFamily="34" charset="0"/>
                <a:cs typeface="Arial" panose="020B0604020202020204" pitchFamily="34" charset="0"/>
              </a:rPr>
              <a:t>However, data is difficult to read. </a:t>
            </a:r>
          </a:p>
          <a:p>
            <a:pPr lvl="1"/>
            <a:r>
              <a:rPr lang="en-US" sz="2400" noProof="0" dirty="0">
                <a:latin typeface="Arial" panose="020B0604020202020204" pitchFamily="34" charset="0"/>
                <a:cs typeface="Arial" panose="020B0604020202020204" pitchFamily="34" charset="0"/>
              </a:rPr>
              <a:t>In addition, data from Ford vehicles needs to be multiplied by a conversion factor to achieve a usable value.</a:t>
            </a:r>
          </a:p>
        </p:txBody>
      </p:sp>
    </p:spTree>
    <p:extLst>
      <p:ext uri="{BB962C8B-B14F-4D97-AF65-F5344CB8AC3E}">
        <p14:creationId xmlns:p14="http://schemas.microsoft.com/office/powerpoint/2010/main" val="62596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(5 of 6)</a:t>
            </a:r>
            <a:endParaRPr lang="en-US" sz="2800" kern="0" noProof="0" dirty="0">
              <a:cs typeface="Times New Roman"/>
            </a:endParaRPr>
          </a:p>
        </p:txBody>
      </p:sp>
      <p:sp>
        <p:nvSpPr>
          <p:cNvPr id="4" name="Content Placeholder 3"/>
          <p:cNvSpPr>
            <a:spLocks noGrp="1"/>
          </p:cNvSpPr>
          <p:nvPr>
            <p:ph idx="1"/>
          </p:nvPr>
        </p:nvSpPr>
        <p:spPr>
          <a:xfrm>
            <a:off x="457200" y="894576"/>
            <a:ext cx="8229600" cy="5201424"/>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Select Monitor </a:t>
            </a:r>
          </a:p>
          <a:p>
            <a:pPr marL="0" indent="0">
              <a:buNone/>
            </a:pPr>
            <a:r>
              <a:rPr lang="en-US" sz="2400" dirty="0">
                <a:latin typeface="Arial" panose="020B0604020202020204" pitchFamily="34" charset="0"/>
                <a:cs typeface="Arial" panose="020B0604020202020204" pitchFamily="34" charset="0"/>
              </a:rPr>
              <a:t>The first</a:t>
            </a:r>
            <a:r>
              <a:rPr lang="en-US" sz="2400" noProof="0" dirty="0">
                <a:latin typeface="Arial" panose="020B0604020202020204" pitchFamily="34" charset="0"/>
                <a:cs typeface="Arial" panose="020B0604020202020204" pitchFamily="34" charset="0"/>
              </a:rPr>
              <a:t> step is to select monitor (fuel trim, misfire, catalyst, etc.). There could be three results:</a:t>
            </a:r>
          </a:p>
          <a:p>
            <a:r>
              <a:rPr lang="en-US" sz="2400" b="1" i="1" noProof="0" dirty="0">
                <a:latin typeface="Arial" panose="020B0604020202020204" pitchFamily="34" charset="0"/>
                <a:cs typeface="Arial" panose="020B0604020202020204" pitchFamily="34" charset="0"/>
              </a:rPr>
              <a:t>Incomplete</a:t>
            </a:r>
            <a:r>
              <a:rPr lang="en-US" sz="2400" noProof="0" dirty="0">
                <a:latin typeface="Arial" panose="020B0604020202020204" pitchFamily="34" charset="0"/>
                <a:cs typeface="Arial" panose="020B0604020202020204" pitchFamily="34" charset="0"/>
              </a:rPr>
              <a:t>. means computer has not yet completed test for selected monitor.</a:t>
            </a:r>
          </a:p>
          <a:p>
            <a:r>
              <a:rPr lang="en-US" sz="2400" b="1" i="1" noProof="0" dirty="0">
                <a:latin typeface="Arial" panose="020B0604020202020204" pitchFamily="34" charset="0"/>
                <a:cs typeface="Arial" panose="020B0604020202020204" pitchFamily="34" charset="0"/>
              </a:rPr>
              <a:t>Pass</a:t>
            </a:r>
            <a:r>
              <a:rPr lang="en-US" sz="2400" noProof="0" dirty="0">
                <a:latin typeface="Arial" panose="020B0604020202020204" pitchFamily="34" charset="0"/>
                <a:cs typeface="Arial" panose="020B0604020202020204" pitchFamily="34" charset="0"/>
              </a:rPr>
              <a:t>. means that monitor was tested to completion and that test passed. Pass could have been close to failing; looking at test results will indicate how close it came to failing.</a:t>
            </a:r>
          </a:p>
          <a:p>
            <a:r>
              <a:rPr lang="en-US" sz="2400" b="1" i="1" noProof="0" dirty="0">
                <a:latin typeface="Arial" panose="020B0604020202020204" pitchFamily="34" charset="0"/>
                <a:cs typeface="Arial" panose="020B0604020202020204" pitchFamily="34" charset="0"/>
              </a:rPr>
              <a:t>Fail</a:t>
            </a:r>
            <a:r>
              <a:rPr lang="en-US" sz="2400" noProof="0" dirty="0">
                <a:latin typeface="Arial" panose="020B0604020202020204" pitchFamily="34" charset="0"/>
                <a:cs typeface="Arial" panose="020B0604020202020204" pitchFamily="34" charset="0"/>
              </a:rPr>
              <a:t>. monitor test failed. Checking test results will help determine why it failed and by how much, which will help in diagnosing root cause.</a:t>
            </a:r>
            <a:endParaRPr lang="en-US" sz="2400"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04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1651"/>
            <a:ext cx="8229600" cy="590349"/>
          </a:xfrm>
        </p:spPr>
        <p:txBody>
          <a:bodyPr tIns="18000" bIns="18000" anchor="ctr" anchorCtr="0">
            <a:spAutoFit/>
          </a:bodyPr>
          <a:lstStyle/>
          <a:p>
            <a:r>
              <a:rPr lang="en-US" kern="0" noProof="0" dirty="0">
                <a:cs typeface="Times New Roman"/>
                <a:sym typeface="Times New Roman"/>
              </a:rPr>
              <a:t>Mode $06 </a:t>
            </a:r>
            <a:r>
              <a:rPr lang="en-US" sz="2800" kern="0" noProof="0" dirty="0">
                <a:cs typeface="Times New Roman"/>
                <a:sym typeface="Times New Roman"/>
              </a:rPr>
              <a:t>(6 of 6)</a:t>
            </a:r>
            <a:endParaRPr lang="en-US" sz="2800" kern="0" noProof="0" dirty="0">
              <a:cs typeface="Times New Roman"/>
            </a:endParaRPr>
          </a:p>
        </p:txBody>
      </p:sp>
      <p:sp>
        <p:nvSpPr>
          <p:cNvPr id="4" name="Content Placeholder 3"/>
          <p:cNvSpPr>
            <a:spLocks noGrp="1"/>
          </p:cNvSpPr>
          <p:nvPr>
            <p:ph idx="1"/>
          </p:nvPr>
        </p:nvSpPr>
        <p:spPr>
          <a:xfrm>
            <a:off x="457200" y="937260"/>
            <a:ext cx="8229600" cy="3939540"/>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D</a:t>
            </a:r>
            <a:r>
              <a:rPr lang="en-US" sz="2400" noProof="0" dirty="0" err="1">
                <a:latin typeface="Arial" panose="020B0604020202020204" pitchFamily="34" charset="0"/>
                <a:cs typeface="Arial" panose="020B0604020202020204" pitchFamily="34" charset="0"/>
              </a:rPr>
              <a:t>isplay</a:t>
            </a:r>
            <a:r>
              <a:rPr lang="en-US" sz="2400" noProof="0" dirty="0">
                <a:latin typeface="Arial" panose="020B0604020202020204" pitchFamily="34" charset="0"/>
                <a:cs typeface="Arial" panose="020B0604020202020204" pitchFamily="34" charset="0"/>
              </a:rPr>
              <a:t> </a:t>
            </a:r>
          </a:p>
          <a:p>
            <a:r>
              <a:rPr lang="en-US" sz="2400" noProof="0" dirty="0">
                <a:latin typeface="Arial" panose="020B0604020202020204" pitchFamily="34" charset="0"/>
                <a:cs typeface="Arial" panose="020B0604020202020204" pitchFamily="34" charset="0"/>
              </a:rPr>
              <a:t>Test data displayed often includes upper limit and/or lower limit (often not both), test results, and units.</a:t>
            </a:r>
          </a:p>
          <a:p>
            <a:r>
              <a:rPr lang="en-US" sz="2400" noProof="0" dirty="0">
                <a:latin typeface="Arial" panose="020B0604020202020204" pitchFamily="34" charset="0"/>
                <a:cs typeface="Arial" panose="020B0604020202020204" pitchFamily="34" charset="0"/>
              </a:rPr>
              <a:t>The “unit” may be just a number</a:t>
            </a:r>
          </a:p>
          <a:p>
            <a:pPr lvl="1"/>
            <a:r>
              <a:rPr lang="en-US" sz="2400" noProof="0" dirty="0">
                <a:latin typeface="Arial" panose="020B0604020202020204" pitchFamily="34" charset="0"/>
                <a:cs typeface="Arial" panose="020B0604020202020204" pitchFamily="34" charset="0"/>
              </a:rPr>
              <a:t>However, by looking at upper and lower limits, you can judge how close test results were to failing test. </a:t>
            </a:r>
          </a:p>
          <a:p>
            <a:pPr lvl="1"/>
            <a:r>
              <a:rPr lang="en-US" sz="2400" noProof="0" dirty="0">
                <a:latin typeface="Arial" panose="020B0604020202020204" pitchFamily="34" charset="0"/>
                <a:cs typeface="Arial" panose="020B0604020202020204" pitchFamily="34" charset="0"/>
              </a:rPr>
              <a:t>Many scan tools display component and test information in plain English </a:t>
            </a:r>
          </a:p>
          <a:p>
            <a:pPr lvl="1"/>
            <a:r>
              <a:rPr lang="en-US" sz="2400" noProof="0" dirty="0">
                <a:latin typeface="Arial" panose="020B0604020202020204" pitchFamily="34" charset="0"/>
                <a:cs typeface="Arial" panose="020B0604020202020204" pitchFamily="34" charset="0"/>
              </a:rPr>
              <a:t>While others just display the hexadecimal number </a:t>
            </a:r>
            <a:endParaRPr lang="en-US" sz="2400"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2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053"/>
            <a:ext cx="8229600" cy="1144347"/>
          </a:xfrm>
        </p:spPr>
        <p:txBody>
          <a:bodyPr tIns="18000" bIns="18000" anchor="ctr" anchorCtr="0">
            <a:spAutoFit/>
          </a:bodyPr>
          <a:lstStyle/>
          <a:p>
            <a:r>
              <a:rPr lang="en-US" kern="0" noProof="0" dirty="0">
                <a:cs typeface="Times New Roman"/>
                <a:sym typeface="Times New Roman"/>
              </a:rPr>
              <a:t>Oxygen Sensor Heater Mode $06 Test (General Motors) </a:t>
            </a:r>
            <a:r>
              <a:rPr lang="en-US" sz="2800" kern="0" noProof="0" dirty="0">
                <a:cs typeface="Times New Roman"/>
                <a:sym typeface="Times New Roman"/>
              </a:rPr>
              <a:t>(1 of 2)</a:t>
            </a:r>
            <a:endParaRPr lang="en-US" sz="2800" kern="0" noProof="0" dirty="0">
              <a:cs typeface="Times New Roman"/>
            </a:endParaRPr>
          </a:p>
        </p:txBody>
      </p:sp>
      <p:sp>
        <p:nvSpPr>
          <p:cNvPr id="4" name="Content Placeholder 3"/>
          <p:cNvSpPr>
            <a:spLocks noGrp="1"/>
          </p:cNvSpPr>
          <p:nvPr>
            <p:ph idx="1"/>
          </p:nvPr>
        </p:nvSpPr>
        <p:spPr>
          <a:xfrm>
            <a:off x="457200" y="1447800"/>
            <a:ext cx="8229600" cy="1336708"/>
          </a:xfrm>
        </p:spPr>
        <p:txBody>
          <a:bodyPr tIns="18000" bIns="18000" anchor="ctr" anchorCtr="0">
            <a:spAutoFit/>
          </a:bodyPr>
          <a:lstStyle/>
          <a:p>
            <a:r>
              <a:rPr lang="en-US" sz="2400" noProof="0" dirty="0">
                <a:latin typeface="Arial" panose="020B0604020202020204" pitchFamily="34" charset="0"/>
                <a:cs typeface="Arial" panose="020B0604020202020204" pitchFamily="34" charset="0"/>
              </a:rPr>
              <a:t>Can set a P0141 </a:t>
            </a:r>
            <a:r>
              <a:rPr lang="en-US" sz="2400" spc="-300" noProof="0" dirty="0">
                <a:latin typeface="Arial" panose="020B0604020202020204" pitchFamily="34" charset="0"/>
                <a:cs typeface="Arial" panose="020B0604020202020204" pitchFamily="34" charset="0"/>
              </a:rPr>
              <a:t>D T </a:t>
            </a:r>
            <a:r>
              <a:rPr lang="en-US" sz="2400" noProof="0" dirty="0">
                <a:latin typeface="Arial" panose="020B0604020202020204" pitchFamily="34" charset="0"/>
                <a:cs typeface="Arial" panose="020B0604020202020204" pitchFamily="34" charset="0"/>
              </a:rPr>
              <a:t>C for bank 1, sensor 1 (B1S1). </a:t>
            </a:r>
          </a:p>
          <a:p>
            <a:r>
              <a:rPr lang="en-US" sz="2400" noProof="0" dirty="0">
                <a:latin typeface="Arial" panose="020B0604020202020204" pitchFamily="34" charset="0"/>
                <a:cs typeface="Arial" panose="020B0604020202020204" pitchFamily="34" charset="0"/>
              </a:rPr>
              <a:t>Checking service information indicates the following enable criteria for the code to set:</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2898436"/>
            <a:ext cx="8229600" cy="851959"/>
          </a:xfrm>
        </p:spPr>
        <p:txBody>
          <a:bodyPr tIns="18000" bIns="18000" anchor="ctr" anchorCtr="0"/>
          <a:lstStyle/>
          <a:p>
            <a:pPr marL="914400" lvl="1" indent="-457200">
              <a:buFont typeface="+mj-lt"/>
              <a:buAutoNum type="arabicPeriod"/>
            </a:pPr>
            <a:r>
              <a:rPr lang="en-US" sz="2400" noProof="0" dirty="0">
                <a:latin typeface="Arial" panose="020B0604020202020204" pitchFamily="34" charset="0"/>
                <a:cs typeface="Arial" panose="020B0604020202020204" pitchFamily="34" charset="0"/>
              </a:rPr>
              <a:t>Cold engine start</a:t>
            </a:r>
          </a:p>
          <a:p>
            <a:pPr marL="914400" lvl="1" indent="-457200">
              <a:buFont typeface="+mj-lt"/>
              <a:buAutoNum type="arabicPeriod"/>
            </a:pPr>
            <a:r>
              <a:rPr lang="en-US" sz="2400" noProof="0" dirty="0">
                <a:latin typeface="Arial" panose="020B0604020202020204" pitchFamily="34" charset="0"/>
                <a:cs typeface="Arial" panose="020B0604020202020204" pitchFamily="34" charset="0"/>
              </a:rPr>
              <a:t>Engine at idle speed</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3810000"/>
            <a:ext cx="5867400" cy="405684"/>
          </a:xfrm>
        </p:spPr>
        <p:txBody>
          <a:bodyPr tIns="18000" bIns="18000" anchor="ctr" anchorCtr="0"/>
          <a:lstStyle/>
          <a:p>
            <a:pPr marL="914400" lvl="1" indent="-457200">
              <a:buFont typeface="+mj-lt"/>
              <a:buAutoNum type="arabicPeriod" startAt="3"/>
            </a:pPr>
            <a:r>
              <a:rPr lang="en-US" sz="2400" noProof="0" dirty="0">
                <a:latin typeface="Arial" panose="020B0604020202020204" pitchFamily="34" charset="0"/>
                <a:cs typeface="Arial" panose="020B0604020202020204" pitchFamily="34" charset="0"/>
              </a:rPr>
              <a:t>Engine operating temperature below</a:t>
            </a:r>
          </a:p>
        </p:txBody>
      </p:sp>
      <p:graphicFrame>
        <p:nvGraphicFramePr>
          <p:cNvPr id="24" name="Object 23" descr="150 degrees Fahrenheit open parenthesis 66 degrees Celsius close parenthesis.">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928168949"/>
              </p:ext>
            </p:extLst>
          </p:nvPr>
        </p:nvGraphicFramePr>
        <p:xfrm>
          <a:off x="6337300" y="3864323"/>
          <a:ext cx="1758950" cy="393700"/>
        </p:xfrm>
        <a:graphic>
          <a:graphicData uri="http://schemas.openxmlformats.org/presentationml/2006/ole">
            <mc:AlternateContent xmlns:mc="http://schemas.openxmlformats.org/markup-compatibility/2006">
              <mc:Choice xmlns:v="urn:schemas-microsoft-com:vml" Requires="v">
                <p:oleObj name="Equation" r:id="rId3" imgW="914400" imgH="203040" progId="Equation.DSMT4">
                  <p:embed/>
                </p:oleObj>
              </mc:Choice>
              <mc:Fallback>
                <p:oleObj name="Equation" r:id="rId3" imgW="914400" imgH="203040" progId="Equation.DSMT4">
                  <p:embed/>
                  <p:pic>
                    <p:nvPicPr>
                      <p:cNvPr id="24" name="Object 23">
                        <a:extLst>
                          <a:ext uri="{FF2B5EF4-FFF2-40B4-BE49-F238E27FC236}">
                            <a16:creationId xmlns:a16="http://schemas.microsoft.com/office/drawing/2014/main" id="{F8F04855-09BB-4615-B5C6-45D0A964E194}"/>
                          </a:ext>
                          <a:ext uri="{C183D7F6-B498-43B3-948B-1728B52AA6E4}">
                            <adec:decorative xmlns:adec="http://schemas.microsoft.com/office/drawing/2017/decorative" val="0"/>
                          </a:ext>
                        </a:extLst>
                      </p:cNvPr>
                      <p:cNvPicPr/>
                      <p:nvPr/>
                    </p:nvPicPr>
                    <p:blipFill>
                      <a:blip r:embed="rId4"/>
                      <a:stretch>
                        <a:fillRect/>
                      </a:stretch>
                    </p:blipFill>
                    <p:spPr>
                      <a:xfrm>
                        <a:off x="6337300" y="3864323"/>
                        <a:ext cx="1758950" cy="393700"/>
                      </a:xfrm>
                      <a:prstGeom prst="rect">
                        <a:avLst/>
                      </a:prstGeom>
                      <a:noFill/>
                    </p:spPr>
                  </p:pic>
                </p:oleObj>
              </mc:Fallback>
            </mc:AlternateContent>
          </a:graphicData>
        </a:graphic>
      </p:graphicFrame>
    </p:spTree>
    <p:extLst>
      <p:ext uri="{BB962C8B-B14F-4D97-AF65-F5344CB8AC3E}">
        <p14:creationId xmlns:p14="http://schemas.microsoft.com/office/powerpoint/2010/main" val="125583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4347"/>
          </a:xfrm>
        </p:spPr>
        <p:txBody>
          <a:bodyPr tIns="18000" bIns="18000" anchor="ctr" anchorCtr="0">
            <a:spAutoFit/>
          </a:bodyPr>
          <a:lstStyle/>
          <a:p>
            <a:r>
              <a:rPr lang="en-US" kern="0" noProof="0" dirty="0">
                <a:cs typeface="Times New Roman"/>
                <a:sym typeface="Times New Roman"/>
              </a:rPr>
              <a:t>Oxygen Sensor Heater Mode $06 Test (General Motors) </a:t>
            </a:r>
            <a:r>
              <a:rPr lang="en-US" sz="2800" kern="0" noProof="0" dirty="0">
                <a:cs typeface="Times New Roman"/>
                <a:sym typeface="Times New Roman"/>
              </a:rPr>
              <a:t>(2 of 2)</a:t>
            </a:r>
            <a:endParaRPr lang="en-US" sz="2800" kern="0" noProof="0" dirty="0">
              <a:cs typeface="Times New Roman"/>
            </a:endParaRPr>
          </a:p>
        </p:txBody>
      </p:sp>
      <p:sp>
        <p:nvSpPr>
          <p:cNvPr id="4" name="Content Placeholder 3"/>
          <p:cNvSpPr>
            <a:spLocks noGrp="1"/>
          </p:cNvSpPr>
          <p:nvPr>
            <p:ph idx="1"/>
          </p:nvPr>
        </p:nvSpPr>
        <p:spPr>
          <a:xfrm>
            <a:off x="457200" y="1552103"/>
            <a:ext cx="8229600" cy="1744511"/>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Following Monitors Suspended:</a:t>
            </a:r>
          </a:p>
          <a:p>
            <a:pPr marL="800100" lvl="1" indent="-342900">
              <a:buFont typeface="+mj-lt"/>
              <a:buAutoNum type="arabicPeriod"/>
            </a:pPr>
            <a:r>
              <a:rPr lang="en-US" sz="2400" spc="-200" noProof="0" dirty="0">
                <a:latin typeface="Arial" panose="020B0604020202020204" pitchFamily="34" charset="0"/>
                <a:cs typeface="Arial" panose="020B0604020202020204" pitchFamily="34" charset="0"/>
              </a:rPr>
              <a:t>E V A </a:t>
            </a:r>
            <a:r>
              <a:rPr lang="en-US" sz="2400" noProof="0" dirty="0">
                <a:latin typeface="Arial" panose="020B0604020202020204" pitchFamily="34" charset="0"/>
                <a:cs typeface="Arial" panose="020B0604020202020204" pitchFamily="34" charset="0"/>
              </a:rPr>
              <a:t>P</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Oxygen sensor performance</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Catalyst</a:t>
            </a:r>
          </a:p>
        </p:txBody>
      </p:sp>
      <p:sp>
        <p:nvSpPr>
          <p:cNvPr id="5" name="Content Placeholder 4"/>
          <p:cNvSpPr>
            <a:spLocks noGrp="1"/>
          </p:cNvSpPr>
          <p:nvPr>
            <p:ph idx="14"/>
          </p:nvPr>
        </p:nvSpPr>
        <p:spPr>
          <a:xfrm>
            <a:off x="457200" y="3457102"/>
            <a:ext cx="8229600" cy="2190788"/>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Mode $06 data for B1S1 heater circuit in </a:t>
            </a:r>
            <a:r>
              <a:rPr lang="en-US" sz="2400" spc="-20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D-06, </a:t>
            </a:r>
            <a:r>
              <a:rPr lang="en-US" sz="2400" spc="-200" noProof="0" dirty="0">
                <a:latin typeface="Arial" panose="020B0604020202020204" pitchFamily="34" charset="0"/>
                <a:cs typeface="Arial" panose="020B0604020202020204" pitchFamily="34" charset="0"/>
              </a:rPr>
              <a:t>C I </a:t>
            </a:r>
            <a:r>
              <a:rPr lang="en-US" sz="2400" noProof="0" dirty="0">
                <a:latin typeface="Arial" panose="020B0604020202020204" pitchFamily="34" charset="0"/>
                <a:cs typeface="Arial" panose="020B0604020202020204" pitchFamily="34" charset="0"/>
              </a:rPr>
              <a:t>D-41:</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The maximum limit = 186</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Measure value = 33</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Minimum limit = -----</a:t>
            </a:r>
          </a:p>
          <a:p>
            <a:pPr marL="800100" lvl="1" indent="-342900">
              <a:buFont typeface="+mj-lt"/>
              <a:buAutoNum type="arabicPeriod"/>
            </a:pPr>
            <a:r>
              <a:rPr lang="en-US" sz="2400" noProof="0" dirty="0">
                <a:latin typeface="Arial" panose="020B0604020202020204" pitchFamily="34" charset="0"/>
                <a:cs typeface="Arial" panose="020B0604020202020204" pitchFamily="34" charset="0"/>
              </a:rPr>
              <a:t>Result = passed</a:t>
            </a:r>
          </a:p>
        </p:txBody>
      </p:sp>
    </p:spTree>
    <p:extLst>
      <p:ext uri="{BB962C8B-B14F-4D97-AF65-F5344CB8AC3E}">
        <p14:creationId xmlns:p14="http://schemas.microsoft.com/office/powerpoint/2010/main" val="107679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Engine Misfire Tests (Ford) </a:t>
            </a:r>
            <a:r>
              <a:rPr lang="en-US" sz="2800" kern="0" noProof="0" dirty="0">
                <a:cs typeface="Times New Roman"/>
                <a:sym typeface="Times New Roman"/>
              </a:rPr>
              <a:t>(1 of 4)</a:t>
            </a:r>
            <a:endParaRPr lang="en-US" sz="2800" kern="0" noProof="0" dirty="0">
              <a:cs typeface="Times New Roman"/>
            </a:endParaRPr>
          </a:p>
        </p:txBody>
      </p:sp>
      <p:sp>
        <p:nvSpPr>
          <p:cNvPr id="4" name="Content Placeholder 3"/>
          <p:cNvSpPr>
            <a:spLocks noGrp="1"/>
          </p:cNvSpPr>
          <p:nvPr>
            <p:ph idx="1"/>
          </p:nvPr>
        </p:nvSpPr>
        <p:spPr>
          <a:xfrm>
            <a:off x="457200" y="978582"/>
            <a:ext cx="8229600" cy="1459818"/>
          </a:xfrm>
        </p:spPr>
        <p:txBody>
          <a:bodyPr tIns="18000" bIns="18000" anchor="ctr" anchorCtr="0">
            <a:spAutoFit/>
          </a:bodyPr>
          <a:lstStyle/>
          <a:p>
            <a:r>
              <a:rPr lang="en-US" sz="2000" noProof="0" dirty="0">
                <a:latin typeface="Arial" panose="020B0604020202020204" pitchFamily="34" charset="0"/>
                <a:cs typeface="Arial" panose="020B0604020202020204" pitchFamily="34" charset="0"/>
              </a:rPr>
              <a:t>A misfire fault can set a random misfire </a:t>
            </a:r>
            <a:r>
              <a:rPr lang="en-US" sz="2000" spc="-200" noProof="0" dirty="0">
                <a:latin typeface="Arial" panose="020B0604020202020204" pitchFamily="34" charset="0"/>
                <a:cs typeface="Arial" panose="020B0604020202020204" pitchFamily="34" charset="0"/>
              </a:rPr>
              <a:t>D T </a:t>
            </a:r>
            <a:r>
              <a:rPr lang="en-US" sz="2000" noProof="0" dirty="0">
                <a:latin typeface="Arial" panose="020B0604020202020204" pitchFamily="34" charset="0"/>
                <a:cs typeface="Arial" panose="020B0604020202020204" pitchFamily="34" charset="0"/>
              </a:rPr>
              <a:t>C of P0300 or one or more individual misfire </a:t>
            </a:r>
            <a:r>
              <a:rPr lang="en-US" sz="2000" spc="-200" noProof="0" dirty="0">
                <a:latin typeface="Arial" panose="020B0604020202020204" pitchFamily="34" charset="0"/>
                <a:cs typeface="Arial" panose="020B0604020202020204" pitchFamily="34" charset="0"/>
              </a:rPr>
              <a:t>D T C </a:t>
            </a:r>
            <a:r>
              <a:rPr lang="en-US" sz="2000" noProof="0" dirty="0">
                <a:latin typeface="Arial" panose="020B0604020202020204" pitchFamily="34" charset="0"/>
                <a:cs typeface="Arial" panose="020B0604020202020204" pitchFamily="34" charset="0"/>
              </a:rPr>
              <a:t>s P0301 through P0310 for cylinders one through 10.</a:t>
            </a:r>
          </a:p>
          <a:p>
            <a:r>
              <a:rPr lang="en-US" sz="2000" noProof="0" dirty="0">
                <a:latin typeface="Arial" panose="020B0604020202020204" pitchFamily="34" charset="0"/>
                <a:cs typeface="Arial" panose="020B0604020202020204" pitchFamily="34" charset="0"/>
              </a:rPr>
              <a:t>Enable criteria for these codes to set include:</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47675" y="2515829"/>
            <a:ext cx="4648200" cy="344128"/>
          </a:xfrm>
        </p:spPr>
        <p:txBody>
          <a:bodyPr tIns="18000" bIns="18000" anchor="ctr" anchorCtr="0"/>
          <a:lstStyle/>
          <a:p>
            <a:pPr marL="800100" lvl="1" indent="-342900">
              <a:buFont typeface="+mj-lt"/>
              <a:buAutoNum type="arabicPeriod"/>
            </a:pPr>
            <a:r>
              <a:rPr lang="en-US" sz="2000" noProof="0" dirty="0">
                <a:latin typeface="Arial" panose="020B0604020202020204" pitchFamily="34" charset="0"/>
                <a:cs typeface="Arial" panose="020B0604020202020204" pitchFamily="34" charset="0"/>
              </a:rPr>
              <a:t>Time since engine start 5 seconds</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1" y="2932472"/>
            <a:ext cx="3962399" cy="344128"/>
          </a:xfrm>
        </p:spPr>
        <p:txBody>
          <a:bodyPr tIns="18000" bIns="18000" anchor="ctr" anchorCtr="0"/>
          <a:lstStyle/>
          <a:p>
            <a:pPr marL="799200" lvl="1" indent="-342000">
              <a:buFont typeface="+mj-lt"/>
              <a:buAutoNum type="arabicPeriod" startAt="2"/>
            </a:pPr>
            <a:r>
              <a:rPr lang="en-US" sz="2000" noProof="0" dirty="0">
                <a:latin typeface="Arial" panose="020B0604020202020204" pitchFamily="34" charset="0"/>
                <a:cs typeface="Arial" panose="020B0604020202020204" pitchFamily="34" charset="0"/>
              </a:rPr>
              <a:t>Engine coolant temperature</a:t>
            </a:r>
          </a:p>
        </p:txBody>
      </p:sp>
      <p:graphicFrame>
        <p:nvGraphicFramePr>
          <p:cNvPr id="17" name="Object 16" descr="20 degrees Fahrenheit open parenthesis negative 7 degrees Celsiu close parenthesis.">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764340193"/>
              </p:ext>
            </p:extLst>
          </p:nvPr>
        </p:nvGraphicFramePr>
        <p:xfrm>
          <a:off x="4424364" y="2982906"/>
          <a:ext cx="1366992" cy="331794"/>
        </p:xfrm>
        <a:graphic>
          <a:graphicData uri="http://schemas.openxmlformats.org/presentationml/2006/ole">
            <mc:AlternateContent xmlns:mc="http://schemas.openxmlformats.org/markup-compatibility/2006">
              <mc:Choice xmlns:v="urn:schemas-microsoft-com:vml" Requires="v">
                <p:oleObj name="Equation" r:id="rId3" imgW="850680" imgH="203040" progId="Equation.DSMT4">
                  <p:embed/>
                </p:oleObj>
              </mc:Choice>
              <mc:Fallback>
                <p:oleObj name="Equation" r:id="rId3" imgW="850680" imgH="2030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4424364" y="2982906"/>
                        <a:ext cx="1366992" cy="331794"/>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5819931" y="2945741"/>
            <a:ext cx="228600" cy="344128"/>
          </a:xfrm>
        </p:spPr>
        <p:txBody>
          <a:bodyPr tIns="18000" bIns="18000" anchor="ctr" anchorCtr="0"/>
          <a:lstStyle/>
          <a:p>
            <a:pPr marL="0" lvl="1" indent="0">
              <a:buNone/>
            </a:pPr>
            <a:r>
              <a:rPr lang="en-US" sz="2000" noProof="0" dirty="0">
                <a:latin typeface="Arial" panose="020B0604020202020204" pitchFamily="34" charset="0"/>
                <a:cs typeface="Arial" panose="020B0604020202020204" pitchFamily="34" charset="0"/>
              </a:rPr>
              <a:t>to</a:t>
            </a:r>
          </a:p>
        </p:txBody>
      </p:sp>
      <p:graphicFrame>
        <p:nvGraphicFramePr>
          <p:cNvPr id="22" name="Object 21" descr="250 degrees Fahrenheit open parenthesis 121 degrees Celsius close parenthesis.">
            <a:extLst>
              <a:ext uri="{FF2B5EF4-FFF2-40B4-BE49-F238E27FC236}">
                <a16:creationId xmlns:a16="http://schemas.microsoft.com/office/drawing/2014/main" id="{F5EBDDB9-61DF-4CE1-A51B-4386D6F2A10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977678638"/>
              </p:ext>
            </p:extLst>
          </p:nvPr>
        </p:nvGraphicFramePr>
        <p:xfrm>
          <a:off x="6077106" y="2971566"/>
          <a:ext cx="1631950" cy="331787"/>
        </p:xfrm>
        <a:graphic>
          <a:graphicData uri="http://schemas.openxmlformats.org/presentationml/2006/ole">
            <mc:AlternateContent xmlns:mc="http://schemas.openxmlformats.org/markup-compatibility/2006">
              <mc:Choice xmlns:v="urn:schemas-microsoft-com:vml" Requires="v">
                <p:oleObj name="Equation" r:id="rId5" imgW="1015920" imgH="203040" progId="Equation.DSMT4">
                  <p:embed/>
                </p:oleObj>
              </mc:Choice>
              <mc:Fallback>
                <p:oleObj name="Equation" r:id="rId5" imgW="1015920" imgH="2030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6077106" y="2971566"/>
                        <a:ext cx="1631950" cy="331787"/>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3394558"/>
            <a:ext cx="8239125" cy="728849"/>
          </a:xfrm>
        </p:spPr>
        <p:txBody>
          <a:bodyPr tIns="18000" bIns="18000" anchor="ctr" anchorCtr="0"/>
          <a:lstStyle/>
          <a:p>
            <a:pPr marL="799200" lvl="1" indent="-342000">
              <a:buFont typeface="+mj-lt"/>
              <a:buAutoNum type="arabicPeriod" startAt="3"/>
            </a:pPr>
            <a:r>
              <a:rPr lang="en-US" sz="2000" spc="-200" noProof="0" dirty="0">
                <a:latin typeface="Arial" panose="020B0604020202020204" pitchFamily="34" charset="0"/>
                <a:cs typeface="Arial" panose="020B0604020202020204" pitchFamily="34" charset="0"/>
              </a:rPr>
              <a:t>R P </a:t>
            </a:r>
            <a:r>
              <a:rPr lang="en-US" sz="2000" noProof="0" dirty="0">
                <a:latin typeface="Arial" panose="020B0604020202020204" pitchFamily="34" charset="0"/>
                <a:cs typeface="Arial" panose="020B0604020202020204" pitchFamily="34" charset="0"/>
              </a:rPr>
              <a:t>M range from idle to redline or fuel cutoff</a:t>
            </a:r>
          </a:p>
          <a:p>
            <a:pPr marL="800100" lvl="1" indent="-342900">
              <a:buFont typeface="+mj-lt"/>
              <a:buAutoNum type="arabicPeriod" startAt="3"/>
            </a:pPr>
            <a:r>
              <a:rPr lang="en-US" sz="2000" noProof="0" dirty="0">
                <a:latin typeface="Arial" panose="020B0604020202020204" pitchFamily="34" charset="0"/>
                <a:cs typeface="Arial" panose="020B0604020202020204" pitchFamily="34" charset="0"/>
              </a:rPr>
              <a:t>Fuel level 15% minimum</a:t>
            </a:r>
          </a:p>
        </p:txBody>
      </p:sp>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457200" y="4220430"/>
            <a:ext cx="8239124" cy="1113570"/>
          </a:xfrm>
        </p:spPr>
        <p:txBody>
          <a:bodyPr tIns="18000" bIns="18000" anchor="ctr" anchorCtr="0"/>
          <a:lstStyle/>
          <a:p>
            <a:r>
              <a:rPr lang="en-US" sz="2000" noProof="0" dirty="0">
                <a:latin typeface="Arial" panose="020B0604020202020204" pitchFamily="34" charset="0"/>
                <a:cs typeface="Arial" panose="020B0604020202020204" pitchFamily="34" charset="0"/>
              </a:rPr>
              <a:t>Test </a:t>
            </a:r>
            <a:r>
              <a:rPr lang="en-US" sz="2000" spc="-250" noProof="0" dirty="0">
                <a:latin typeface="Arial" panose="020B0604020202020204" pitchFamily="34" charset="0"/>
                <a:cs typeface="Arial" panose="020B0604020202020204" pitchFamily="34" charset="0"/>
              </a:rPr>
              <a:t>I </a:t>
            </a:r>
            <a:r>
              <a:rPr lang="en-US" sz="2000" noProof="0" dirty="0">
                <a:latin typeface="Arial" panose="020B0604020202020204" pitchFamily="34" charset="0"/>
                <a:cs typeface="Arial" panose="020B0604020202020204" pitchFamily="34" charset="0"/>
              </a:rPr>
              <a:t>D is used to identify several related tests, including:</a:t>
            </a:r>
          </a:p>
          <a:p>
            <a:pPr lvl="1"/>
            <a:r>
              <a:rPr lang="en-US" sz="2000" noProof="0" dirty="0">
                <a:latin typeface="Arial" panose="020B0604020202020204" pitchFamily="34" charset="0"/>
                <a:cs typeface="Arial" panose="020B0604020202020204" pitchFamily="34" charset="0"/>
              </a:rPr>
              <a:t>$50—Total engine misfire (updated every 1,000 revolutions)</a:t>
            </a:r>
          </a:p>
          <a:p>
            <a:pPr lvl="1"/>
            <a:r>
              <a:rPr lang="en-US" sz="2000" noProof="0" dirty="0">
                <a:latin typeface="Arial" panose="020B0604020202020204" pitchFamily="34" charset="0"/>
                <a:cs typeface="Arial" panose="020B0604020202020204" pitchFamily="34" charset="0"/>
              </a:rPr>
              <a:t>$53—Cylinder-specific misfire</a:t>
            </a:r>
          </a:p>
        </p:txBody>
      </p:sp>
    </p:spTree>
    <p:extLst>
      <p:ext uri="{BB962C8B-B14F-4D97-AF65-F5344CB8AC3E}">
        <p14:creationId xmlns:p14="http://schemas.microsoft.com/office/powerpoint/2010/main" val="173411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Engine Misfire Tests (Ford) </a:t>
            </a:r>
            <a:r>
              <a:rPr lang="en-US" sz="2800" kern="0" noProof="0" dirty="0">
                <a:cs typeface="Times New Roman"/>
                <a:sym typeface="Times New Roman"/>
              </a:rPr>
              <a:t>(2 of 4)</a:t>
            </a:r>
            <a:endParaRPr lang="en-US" sz="2800" kern="0" noProof="0" dirty="0">
              <a:cs typeface="Times New Roman"/>
            </a:endParaRPr>
          </a:p>
        </p:txBody>
      </p:sp>
      <p:sp>
        <p:nvSpPr>
          <p:cNvPr id="4" name="Content Placeholder 3"/>
          <p:cNvSpPr>
            <a:spLocks noGrp="1"/>
          </p:cNvSpPr>
          <p:nvPr>
            <p:ph idx="1"/>
          </p:nvPr>
        </p:nvSpPr>
        <p:spPr>
          <a:xfrm>
            <a:off x="457200" y="925227"/>
            <a:ext cx="8229600" cy="3037173"/>
          </a:xfrm>
        </p:spPr>
        <p:txBody>
          <a:bodyPr wrap="square" tIns="18000" bIns="18000" anchor="ctr" anchorCtr="0">
            <a:spAutoFit/>
          </a:bodyPr>
          <a:lstStyle/>
          <a:p>
            <a:pPr marL="0" indent="0">
              <a:spcBef>
                <a:spcPts val="600"/>
              </a:spcBef>
              <a:buNone/>
            </a:pPr>
            <a:r>
              <a:rPr lang="en-US" sz="2000" noProof="0" dirty="0">
                <a:latin typeface="Arial" panose="020B0604020202020204" pitchFamily="34" charset="0"/>
                <a:cs typeface="Arial" panose="020B0604020202020204" pitchFamily="34" charset="0"/>
              </a:rPr>
              <a:t>Ford being checked using mode $06 for </a:t>
            </a:r>
            <a:r>
              <a:rPr lang="en-US" sz="2000" spc="-200" noProof="0" dirty="0">
                <a:latin typeface="Arial" panose="020B0604020202020204" pitchFamily="34" charset="0"/>
                <a:cs typeface="Arial" panose="020B0604020202020204" pitchFamily="34" charset="0"/>
              </a:rPr>
              <a:t>T I </a:t>
            </a:r>
            <a:r>
              <a:rPr lang="en-US" sz="2000" noProof="0" dirty="0">
                <a:latin typeface="Arial" panose="020B0604020202020204" pitchFamily="34" charset="0"/>
                <a:cs typeface="Arial" panose="020B0604020202020204" pitchFamily="34" charset="0"/>
              </a:rPr>
              <a:t>D-50 had following results:</a:t>
            </a:r>
          </a:p>
          <a:p>
            <a:pPr marL="0" indent="0">
              <a:spcBef>
                <a:spcPts val="600"/>
              </a:spcBef>
              <a:buNone/>
            </a:pPr>
            <a:r>
              <a:rPr lang="en-US" sz="2000" noProof="0" dirty="0">
                <a:latin typeface="Arial" panose="020B0604020202020204" pitchFamily="34" charset="0"/>
                <a:cs typeface="Arial" panose="020B0604020202020204" pitchFamily="34" charset="0"/>
              </a:rPr>
              <a:t>Maximum limit = 1,180</a:t>
            </a:r>
          </a:p>
          <a:p>
            <a:pPr marL="0" indent="0">
              <a:spcBef>
                <a:spcPts val="600"/>
              </a:spcBef>
              <a:buNone/>
            </a:pPr>
            <a:r>
              <a:rPr lang="en-US" sz="2000" noProof="0" dirty="0">
                <a:latin typeface="Arial" panose="020B0604020202020204" pitchFamily="34" charset="0"/>
                <a:cs typeface="Arial" panose="020B0604020202020204" pitchFamily="34" charset="0"/>
              </a:rPr>
              <a:t>Measured value = 0</a:t>
            </a:r>
          </a:p>
          <a:p>
            <a:pPr marL="0" indent="0">
              <a:spcBef>
                <a:spcPts val="600"/>
              </a:spcBef>
              <a:buNone/>
            </a:pPr>
            <a:r>
              <a:rPr lang="en-US" sz="2000" noProof="0" dirty="0">
                <a:latin typeface="Arial" panose="020B0604020202020204" pitchFamily="34" charset="0"/>
                <a:cs typeface="Arial" panose="020B0604020202020204" pitchFamily="34" charset="0"/>
              </a:rPr>
              <a:t>Minimum value = -----</a:t>
            </a:r>
          </a:p>
          <a:p>
            <a:pPr marL="0" indent="0">
              <a:spcBef>
                <a:spcPts val="600"/>
              </a:spcBef>
              <a:buNone/>
            </a:pPr>
            <a:r>
              <a:rPr lang="en-US" sz="2000" noProof="0" dirty="0">
                <a:latin typeface="Arial" panose="020B0604020202020204" pitchFamily="34" charset="0"/>
                <a:cs typeface="Arial" panose="020B0604020202020204" pitchFamily="34" charset="0"/>
              </a:rPr>
              <a:t>Result = passed</a:t>
            </a:r>
          </a:p>
          <a:p>
            <a:pPr marL="0" indent="0">
              <a:spcBef>
                <a:spcPts val="600"/>
              </a:spcBef>
              <a:buNone/>
            </a:pPr>
            <a:r>
              <a:rPr lang="en-US" sz="2000" b="1" noProof="0" dirty="0">
                <a:latin typeface="Arial" panose="020B0604020202020204" pitchFamily="34" charset="0"/>
                <a:cs typeface="Arial" panose="020B0604020202020204" pitchFamily="34" charset="0"/>
              </a:rPr>
              <a:t>What is percentage of misfire allowed? </a:t>
            </a:r>
          </a:p>
          <a:p>
            <a:pPr marL="0" indent="0">
              <a:spcBef>
                <a:spcPts val="600"/>
              </a:spcBef>
              <a:buNone/>
            </a:pPr>
            <a:r>
              <a:rPr lang="en-US" sz="2000" noProof="0" dirty="0">
                <a:latin typeface="Arial" panose="020B0604020202020204" pitchFamily="34" charset="0"/>
                <a:cs typeface="Arial" panose="020B0604020202020204" pitchFamily="34" charset="0"/>
              </a:rPr>
              <a:t>Value shown for maximum has to be converted to get actual percentage.</a:t>
            </a:r>
          </a:p>
          <a:p>
            <a:pPr>
              <a:spcBef>
                <a:spcPts val="600"/>
              </a:spcBef>
            </a:pPr>
            <a:r>
              <a:rPr lang="en-US" sz="2000" noProof="0" dirty="0">
                <a:latin typeface="Arial" panose="020B0604020202020204" pitchFamily="34" charset="0"/>
                <a:cs typeface="Arial" panose="020B0604020202020204" pitchFamily="34" charset="0"/>
              </a:rPr>
              <a:t>According to service information, to get actual percentage of misfire</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685800" y="4038600"/>
            <a:ext cx="327660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value has to be multiplied by</a:t>
            </a:r>
          </a:p>
        </p:txBody>
      </p:sp>
      <p:graphicFrame>
        <p:nvGraphicFramePr>
          <p:cNvPr id="17" name="Object 16" descr="0 point 0 0 0 0 1 5 end period.&#10;">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313216351"/>
              </p:ext>
            </p:extLst>
          </p:nvPr>
        </p:nvGraphicFramePr>
        <p:xfrm>
          <a:off x="3938081" y="4076029"/>
          <a:ext cx="1139700" cy="284923"/>
        </p:xfrm>
        <a:graphic>
          <a:graphicData uri="http://schemas.openxmlformats.org/presentationml/2006/ole">
            <mc:AlternateContent xmlns:mc="http://schemas.openxmlformats.org/markup-compatibility/2006">
              <mc:Choice xmlns:v="urn:schemas-microsoft-com:vml" Requires="v">
                <p:oleObj name="Equation" r:id="rId3" imgW="723600" imgH="177480" progId="Equation.DSMT4">
                  <p:embed/>
                </p:oleObj>
              </mc:Choice>
              <mc:Fallback>
                <p:oleObj name="Equation" r:id="rId3" imgW="72360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3938081" y="4076029"/>
                        <a:ext cx="1139700" cy="284923"/>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5105400" y="4038600"/>
            <a:ext cx="312420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So, raw value for maximum</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702013" y="4478869"/>
            <a:ext cx="1355387"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misfire was</a:t>
            </a:r>
          </a:p>
        </p:txBody>
      </p:sp>
      <p:graphicFrame>
        <p:nvGraphicFramePr>
          <p:cNvPr id="18" name="Object 17" descr="1  comma 180 times 0 point 0 0 0 0 1 5 comma.">
            <a:extLst>
              <a:ext uri="{FF2B5EF4-FFF2-40B4-BE49-F238E27FC236}">
                <a16:creationId xmlns:a16="http://schemas.microsoft.com/office/drawing/2014/main" id="{F0C7D980-3270-4594-8007-AA4EE010488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526999593"/>
              </p:ext>
            </p:extLst>
          </p:nvPr>
        </p:nvGraphicFramePr>
        <p:xfrm>
          <a:off x="2103943" y="4482445"/>
          <a:ext cx="1934657" cy="318155"/>
        </p:xfrm>
        <a:graphic>
          <a:graphicData uri="http://schemas.openxmlformats.org/presentationml/2006/ole">
            <mc:AlternateContent xmlns:mc="http://schemas.openxmlformats.org/markup-compatibility/2006">
              <mc:Choice xmlns:v="urn:schemas-microsoft-com:vml" Requires="v">
                <p:oleObj name="Equation" r:id="rId5" imgW="1180800" imgH="190440" progId="Equation.DSMT4">
                  <p:embed/>
                </p:oleObj>
              </mc:Choice>
              <mc:Fallback>
                <p:oleObj name="Equation" r:id="rId5" imgW="1180800" imgH="1904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2103943" y="4482445"/>
                        <a:ext cx="1934657" cy="318155"/>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056568" y="4456472"/>
            <a:ext cx="4505899"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which equals 1.7%. Maximum allowable</a:t>
            </a:r>
          </a:p>
        </p:txBody>
      </p:sp>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702013" y="4876800"/>
            <a:ext cx="7984787" cy="651905"/>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misfire before a </a:t>
            </a:r>
            <a:r>
              <a:rPr lang="en-US" sz="2000" spc="-200" noProof="0" dirty="0">
                <a:latin typeface="Arial" panose="020B0604020202020204" pitchFamily="34" charset="0"/>
                <a:cs typeface="Arial" panose="020B0604020202020204" pitchFamily="34" charset="0"/>
              </a:rPr>
              <a:t>D T </a:t>
            </a:r>
            <a:r>
              <a:rPr lang="en-US" sz="2000" noProof="0" dirty="0">
                <a:latin typeface="Arial" panose="020B0604020202020204" pitchFamily="34" charset="0"/>
                <a:cs typeface="Arial" panose="020B0604020202020204" pitchFamily="34" charset="0"/>
              </a:rPr>
              <a:t>C is set is 1.7%. By looking at mode $06 data, you can determine how close engine is to failing misfire monitor.</a:t>
            </a:r>
          </a:p>
        </p:txBody>
      </p:sp>
    </p:spTree>
    <p:extLst>
      <p:ext uri="{BB962C8B-B14F-4D97-AF65-F5344CB8AC3E}">
        <p14:creationId xmlns:p14="http://schemas.microsoft.com/office/powerpoint/2010/main" val="49077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Engine Misfire Tests (Ford) </a:t>
            </a:r>
            <a:r>
              <a:rPr lang="en-US" sz="2800" kern="0" noProof="0" dirty="0">
                <a:cs typeface="Times New Roman"/>
                <a:sym typeface="Times New Roman"/>
              </a:rPr>
              <a:t>(3 of 4)</a:t>
            </a:r>
            <a:endParaRPr lang="en-US" sz="2800" kern="0" noProof="0" dirty="0">
              <a:cs typeface="Times New Roman"/>
            </a:endParaRPr>
          </a:p>
        </p:txBody>
      </p:sp>
      <p:sp>
        <p:nvSpPr>
          <p:cNvPr id="4" name="Content Placeholder 3"/>
          <p:cNvSpPr>
            <a:spLocks noGrp="1"/>
          </p:cNvSpPr>
          <p:nvPr>
            <p:ph idx="1"/>
          </p:nvPr>
        </p:nvSpPr>
        <p:spPr>
          <a:xfrm>
            <a:off x="457200" y="914400"/>
            <a:ext cx="8229600" cy="1221291"/>
          </a:xfrm>
        </p:spPr>
        <p:txBody>
          <a:bodyPr wrap="square" tIns="18000" bIns="18000" anchor="ctr" anchorCtr="0">
            <a:spAutoFit/>
          </a:bodyPr>
          <a:lstStyle/>
          <a:p>
            <a:r>
              <a:rPr lang="en-US" sz="2400" noProof="0" dirty="0">
                <a:latin typeface="Arial" panose="020B0604020202020204" pitchFamily="34" charset="0"/>
                <a:cs typeface="Arial" panose="020B0604020202020204" pitchFamily="34" charset="0"/>
              </a:rPr>
              <a:t>For individual cylinder misfires, check test </a:t>
            </a:r>
            <a:r>
              <a:rPr lang="en-US" sz="2400" spc="-300" noProof="0" dirty="0">
                <a:latin typeface="Arial" panose="020B0604020202020204" pitchFamily="34" charset="0"/>
                <a:cs typeface="Arial" panose="020B0604020202020204" pitchFamily="34" charset="0"/>
              </a:rPr>
              <a:t>I </a:t>
            </a:r>
            <a:r>
              <a:rPr lang="en-US" sz="2400" noProof="0" dirty="0">
                <a:latin typeface="Arial" panose="020B0604020202020204" pitchFamily="34" charset="0"/>
                <a:cs typeface="Arial" panose="020B0604020202020204" pitchFamily="34" charset="0"/>
              </a:rPr>
              <a:t>D $53. </a:t>
            </a:r>
          </a:p>
          <a:p>
            <a:pPr lvl="1"/>
            <a:r>
              <a:rPr lang="en-US" sz="2400" noProof="0" dirty="0">
                <a:latin typeface="Arial" panose="020B0604020202020204" pitchFamily="34" charset="0"/>
                <a:cs typeface="Arial" panose="020B0604020202020204" pitchFamily="34" charset="0"/>
              </a:rPr>
              <a:t>For example, if a value of 17,482 is displayed, test failed. Multiplying test results (17,482) by conversion</a:t>
            </a:r>
            <a:endParaRPr lang="en-US" sz="2000"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1219200" y="2189494"/>
            <a:ext cx="762000"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factor</a:t>
            </a:r>
          </a:p>
        </p:txBody>
      </p:sp>
      <p:graphicFrame>
        <p:nvGraphicFramePr>
          <p:cNvPr id="17" name="Object 16" descr="0 point 0 0 0 0 1 5 end period.">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659793449"/>
              </p:ext>
            </p:extLst>
          </p:nvPr>
        </p:nvGraphicFramePr>
        <p:xfrm>
          <a:off x="2053434" y="2209800"/>
          <a:ext cx="1527966" cy="401068"/>
        </p:xfrm>
        <a:graphic>
          <a:graphicData uri="http://schemas.openxmlformats.org/presentationml/2006/ole">
            <mc:AlternateContent xmlns:mc="http://schemas.openxmlformats.org/markup-compatibility/2006">
              <mc:Choice xmlns:v="urn:schemas-microsoft-com:vml" Requires="v">
                <p:oleObj name="Equation" r:id="rId3" imgW="787320" imgH="203040" progId="Equation.DSMT4">
                  <p:embed/>
                </p:oleObj>
              </mc:Choice>
              <mc:Fallback>
                <p:oleObj name="Equation" r:id="rId3" imgW="787320" imgH="2030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2053434" y="2209800"/>
                        <a:ext cx="1527966" cy="401068"/>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3646014" y="2169213"/>
            <a:ext cx="3352800"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shows a misfire of 26%.</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2725229"/>
            <a:ext cx="8229600" cy="2075371"/>
          </a:xfrm>
        </p:spPr>
        <p:txBody>
          <a:bodyPr tIns="18000" bIns="18000" anchor="ctr" anchorCtr="0"/>
          <a:lstStyle/>
          <a:p>
            <a:r>
              <a:rPr lang="en-US" sz="2400" b="1" i="1" noProof="0" dirty="0">
                <a:latin typeface="Arial" panose="020B0604020202020204" pitchFamily="34" charset="0"/>
                <a:cs typeface="Arial" panose="020B0604020202020204" pitchFamily="34" charset="0"/>
              </a:rPr>
              <a:t>Type A misfire codes: </a:t>
            </a:r>
            <a:r>
              <a:rPr lang="en-US" sz="2400" noProof="0" dirty="0">
                <a:latin typeface="Arial" panose="020B0604020202020204" pitchFamily="34" charset="0"/>
                <a:cs typeface="Arial" panose="020B0604020202020204" pitchFamily="34" charset="0"/>
              </a:rPr>
              <a:t>those that can cause damage to catalytic converter. Misfire usually ranges from 40% at idle to about 4% at high engine speeds. </a:t>
            </a:r>
          </a:p>
          <a:p>
            <a:r>
              <a:rPr lang="en-US" sz="2400" b="1" i="1" noProof="0" dirty="0">
                <a:latin typeface="Arial" panose="020B0604020202020204" pitchFamily="34" charset="0"/>
                <a:cs typeface="Arial" panose="020B0604020202020204" pitchFamily="34" charset="0"/>
              </a:rPr>
              <a:t>Type B misfire codes </a:t>
            </a:r>
            <a:r>
              <a:rPr lang="en-US" sz="2400" noProof="0" dirty="0">
                <a:latin typeface="Arial" panose="020B0604020202020204" pitchFamily="34" charset="0"/>
                <a:cs typeface="Arial" panose="020B0604020202020204" pitchFamily="34" charset="0"/>
              </a:rPr>
              <a:t>set if the misfire exceeds 2% to 4%, depending on engine, make, model, and year.</a:t>
            </a:r>
          </a:p>
        </p:txBody>
      </p:sp>
    </p:spTree>
    <p:extLst>
      <p:ext uri="{BB962C8B-B14F-4D97-AF65-F5344CB8AC3E}">
        <p14:creationId xmlns:p14="http://schemas.microsoft.com/office/powerpoint/2010/main" val="403247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Engine Misfire Tests (Ford) </a:t>
            </a:r>
            <a:r>
              <a:rPr lang="en-US" sz="2800" kern="0" noProof="0" dirty="0">
                <a:cs typeface="Times New Roman"/>
                <a:sym typeface="Times New Roman"/>
              </a:rPr>
              <a:t>(4 of 4)</a:t>
            </a:r>
            <a:endParaRPr lang="en-US" sz="2800" kern="0" noProof="0" dirty="0">
              <a:cs typeface="Times New Roman"/>
            </a:endParaRPr>
          </a:p>
        </p:txBody>
      </p:sp>
      <p:sp>
        <p:nvSpPr>
          <p:cNvPr id="4" name="Content Placeholder 3"/>
          <p:cNvSpPr>
            <a:spLocks noGrp="1"/>
          </p:cNvSpPr>
          <p:nvPr>
            <p:ph idx="1"/>
          </p:nvPr>
        </p:nvSpPr>
        <p:spPr>
          <a:xfrm>
            <a:off x="457200" y="877572"/>
            <a:ext cx="8229600" cy="3237228"/>
          </a:xfrm>
        </p:spPr>
        <p:txBody>
          <a:bodyPr wrap="square" tIns="18000" bIns="18000" anchor="ctr" anchorCtr="0">
            <a:spAutoFit/>
          </a:bodyPr>
          <a:lstStyle/>
          <a:p>
            <a:r>
              <a:rPr lang="en-US" sz="2400" noProof="0" dirty="0">
                <a:latin typeface="Arial" panose="020B0604020202020204" pitchFamily="34" charset="0"/>
                <a:cs typeface="Arial" panose="020B0604020202020204" pitchFamily="34" charset="0"/>
              </a:rPr>
              <a:t>Ford and other companies have many tests performed on oxygen sensor, including voltage amplitude. </a:t>
            </a:r>
          </a:p>
          <a:p>
            <a:r>
              <a:rPr lang="en-US" sz="2400" noProof="0" dirty="0">
                <a:latin typeface="Arial" panose="020B0604020202020204" pitchFamily="34" charset="0"/>
                <a:cs typeface="Arial" panose="020B0604020202020204" pitchFamily="34" charset="0"/>
              </a:rPr>
              <a:t>Ford </a:t>
            </a:r>
            <a:r>
              <a:rPr lang="en-US" sz="2400" spc="-30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 $01, </a:t>
            </a:r>
            <a:r>
              <a:rPr lang="en-US" sz="2400" spc="-300" noProof="0" dirty="0">
                <a:latin typeface="Arial" panose="020B0604020202020204" pitchFamily="34" charset="0"/>
                <a:cs typeface="Arial" panose="020B0604020202020204" pitchFamily="34" charset="0"/>
              </a:rPr>
              <a:t>C I </a:t>
            </a:r>
            <a:r>
              <a:rPr lang="en-US" sz="2400" noProof="0" dirty="0">
                <a:latin typeface="Arial" panose="020B0604020202020204" pitchFamily="34" charset="0"/>
                <a:cs typeface="Arial" panose="020B0604020202020204" pitchFamily="34" charset="0"/>
              </a:rPr>
              <a:t>D $21 for </a:t>
            </a:r>
            <a:r>
              <a:rPr lang="en-US" sz="2400" spc="-300" noProof="0" dirty="0">
                <a:latin typeface="Arial" panose="020B0604020202020204" pitchFamily="34" charset="0"/>
                <a:cs typeface="Arial" panose="020B0604020202020204" pitchFamily="34" charset="0"/>
              </a:rPr>
              <a:t>H O 2 S </a:t>
            </a:r>
            <a:r>
              <a:rPr lang="en-US" sz="2400" noProof="0" dirty="0">
                <a:latin typeface="Arial" panose="020B0604020202020204" pitchFamily="34" charset="0"/>
                <a:cs typeface="Arial" panose="020B0604020202020204" pitchFamily="34" charset="0"/>
              </a:rPr>
              <a:t>1 shows:</a:t>
            </a:r>
          </a:p>
          <a:p>
            <a:pPr lvl="1"/>
            <a:r>
              <a:rPr lang="en-US" sz="2400" noProof="0" dirty="0">
                <a:latin typeface="Arial" panose="020B0604020202020204" pitchFamily="34" charset="0"/>
                <a:cs typeface="Arial" panose="020B0604020202020204" pitchFamily="34" charset="0"/>
              </a:rPr>
              <a:t>Minimum value = 512</a:t>
            </a:r>
          </a:p>
          <a:p>
            <a:pPr lvl="1"/>
            <a:r>
              <a:rPr lang="en-US" sz="2400" noProof="0" dirty="0">
                <a:latin typeface="Arial" panose="020B0604020202020204" pitchFamily="34" charset="0"/>
                <a:cs typeface="Arial" panose="020B0604020202020204" pitchFamily="34" charset="0"/>
              </a:rPr>
              <a:t>Maximum value = N/A</a:t>
            </a:r>
          </a:p>
          <a:p>
            <a:pPr lvl="1"/>
            <a:r>
              <a:rPr lang="en-US" sz="2400" noProof="0" dirty="0">
                <a:latin typeface="Arial" panose="020B0604020202020204" pitchFamily="34" charset="0"/>
                <a:cs typeface="Arial" panose="020B0604020202020204" pitchFamily="34" charset="0"/>
              </a:rPr>
              <a:t>Current value = 794</a:t>
            </a:r>
          </a:p>
          <a:p>
            <a:r>
              <a:rPr lang="en-US" sz="2400" noProof="0" dirty="0">
                <a:latin typeface="Arial" panose="020B0604020202020204" pitchFamily="34" charset="0"/>
                <a:cs typeface="Arial" panose="020B0604020202020204" pitchFamily="34" charset="0"/>
              </a:rPr>
              <a:t>According to Ford, numbers have to be converted into</a:t>
            </a:r>
            <a:endParaRPr lang="en-US" sz="2000"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685800" y="4170719"/>
            <a:ext cx="3810000"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volts by multiplying value by</a:t>
            </a:r>
          </a:p>
        </p:txBody>
      </p:sp>
      <p:graphicFrame>
        <p:nvGraphicFramePr>
          <p:cNvPr id="17" name="Object 16" descr="0 point 0 0 0 9 8 end period.">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101124741"/>
              </p:ext>
            </p:extLst>
          </p:nvPr>
        </p:nvGraphicFramePr>
        <p:xfrm>
          <a:off x="4527587" y="4204210"/>
          <a:ext cx="1320763" cy="374443"/>
        </p:xfrm>
        <a:graphic>
          <a:graphicData uri="http://schemas.openxmlformats.org/presentationml/2006/ole">
            <mc:AlternateContent xmlns:mc="http://schemas.openxmlformats.org/markup-compatibility/2006">
              <mc:Choice xmlns:v="urn:schemas-microsoft-com:vml" Requires="v">
                <p:oleObj name="Equation" r:id="rId3" imgW="634680" imgH="177480" progId="Equation.DSMT4">
                  <p:embed/>
                </p:oleObj>
              </mc:Choice>
              <mc:Fallback>
                <p:oleObj name="Equation" r:id="rId3" imgW="63468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4527587" y="4204210"/>
                        <a:ext cx="1320763" cy="374443"/>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5867402" y="4191000"/>
            <a:ext cx="2666998" cy="405683"/>
          </a:xfrm>
        </p:spPr>
        <p:txBody>
          <a:bodyPr tIns="18000" bIns="18000" anchor="ctr" anchorCtr="0"/>
          <a:lstStyle/>
          <a:p>
            <a:pPr marL="0" lvl="1" indent="0">
              <a:buNone/>
            </a:pPr>
            <a:r>
              <a:rPr lang="en-US" sz="2400" noProof="0" dirty="0">
                <a:latin typeface="Arial" panose="020B0604020202020204" pitchFamily="34" charset="0"/>
                <a:cs typeface="Arial" panose="020B0604020202020204" pitchFamily="34" charset="0"/>
              </a:rPr>
              <a:t>So, current value is</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685800" y="4645292"/>
            <a:ext cx="80010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0.778 volts, which is above minimum allowable voltage of</a:t>
            </a:r>
          </a:p>
        </p:txBody>
      </p:sp>
      <p:graphicFrame>
        <p:nvGraphicFramePr>
          <p:cNvPr id="8" name="Object 7" descr="0 point 5 0 open parenthesis 512 times 0 point 0 0 9 8 equals 0 point 5 0 close parenthesis.">
            <a:extLst>
              <a:ext uri="{FF2B5EF4-FFF2-40B4-BE49-F238E27FC236}">
                <a16:creationId xmlns:a16="http://schemas.microsoft.com/office/drawing/2014/main" id="{79BD784D-AE47-40B1-B8BB-6DB243FE7E0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153634818"/>
              </p:ext>
            </p:extLst>
          </p:nvPr>
        </p:nvGraphicFramePr>
        <p:xfrm>
          <a:off x="685800" y="5089854"/>
          <a:ext cx="3543521" cy="406312"/>
        </p:xfrm>
        <a:graphic>
          <a:graphicData uri="http://schemas.openxmlformats.org/presentationml/2006/ole">
            <mc:AlternateContent xmlns:mc="http://schemas.openxmlformats.org/markup-compatibility/2006">
              <mc:Choice xmlns:v="urn:schemas-microsoft-com:vml" Requires="v">
                <p:oleObj name="Equation" r:id="rId5" imgW="1790640" imgH="203040" progId="Equation.DSMT4">
                  <p:embed/>
                </p:oleObj>
              </mc:Choice>
              <mc:Fallback>
                <p:oleObj name="Equation" r:id="rId5" imgW="1790640" imgH="2030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685800" y="5089854"/>
                        <a:ext cx="3543521" cy="406312"/>
                      </a:xfrm>
                      <a:prstGeom prst="rect">
                        <a:avLst/>
                      </a:prstGeom>
                      <a:noFill/>
                    </p:spPr>
                  </p:pic>
                </p:oleObj>
              </mc:Fallback>
            </mc:AlternateContent>
          </a:graphicData>
        </a:graphic>
      </p:graphicFrame>
    </p:spTree>
    <p:extLst>
      <p:ext uri="{BB962C8B-B14F-4D97-AF65-F5344CB8AC3E}">
        <p14:creationId xmlns:p14="http://schemas.microsoft.com/office/powerpoint/2010/main" val="294249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127A-3ED4-6988-23EA-97730D76C2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C17498-D15B-0791-8B5A-062F198A2C8C}"/>
              </a:ext>
            </a:extLst>
          </p:cNvPr>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What Is Global </a:t>
            </a:r>
            <a:r>
              <a:rPr lang="en-US" sz="100" kern="0" noProof="0" dirty="0">
                <a:cs typeface="Times New Roman"/>
                <a:sym typeface="Times New Roman"/>
              </a:rPr>
              <a:t>O B D hyphen Roman number 2 question mark</a:t>
            </a:r>
            <a:r>
              <a:rPr lang="en-US" kern="0" noProof="0" dirty="0">
                <a:cs typeface="Times New Roman"/>
                <a:sym typeface="Times New Roman"/>
              </a:rPr>
              <a:t>            </a:t>
            </a:r>
            <a:r>
              <a:rPr lang="en-US" sz="2800" kern="0" noProof="0" dirty="0">
                <a:cs typeface="Times New Roman"/>
                <a:sym typeface="Times New Roman"/>
              </a:rPr>
              <a:t>(1 of 2)</a:t>
            </a:r>
            <a:endParaRPr lang="en-US" sz="2800" noProof="0" dirty="0"/>
          </a:p>
        </p:txBody>
      </p:sp>
      <p:graphicFrame>
        <p:nvGraphicFramePr>
          <p:cNvPr id="9" name="Object 8">
            <a:extLst>
              <a:ext uri="{FF2B5EF4-FFF2-40B4-BE49-F238E27FC236}">
                <a16:creationId xmlns:a16="http://schemas.microsoft.com/office/drawing/2014/main" id="{91ADACE8-08A0-4666-91BD-FFE7EE29AA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09458858"/>
              </p:ext>
            </p:extLst>
          </p:nvPr>
        </p:nvGraphicFramePr>
        <p:xfrm>
          <a:off x="3635939" y="180757"/>
          <a:ext cx="1872121" cy="533634"/>
        </p:xfrm>
        <a:graphic>
          <a:graphicData uri="http://schemas.openxmlformats.org/presentationml/2006/ole">
            <mc:AlternateContent xmlns:mc="http://schemas.openxmlformats.org/markup-compatibility/2006">
              <mc:Choice xmlns:v="urn:schemas-microsoft-com:vml" Requires="v">
                <p:oleObj name="Equation" r:id="rId3" imgW="634680" imgH="177480" progId="Equation.DSMT4">
                  <p:embed/>
                </p:oleObj>
              </mc:Choice>
              <mc:Fallback>
                <p:oleObj name="Equation" r:id="rId3" imgW="634680" imgH="177480" progId="Equation.DSMT4">
                  <p:embed/>
                  <p:pic>
                    <p:nvPicPr>
                      <p:cNvPr id="9" name="Object 8">
                        <a:extLst>
                          <a:ext uri="{FF2B5EF4-FFF2-40B4-BE49-F238E27FC236}">
                            <a16:creationId xmlns:a16="http://schemas.microsoft.com/office/drawing/2014/main" id="{7E73C05F-64BE-677D-1372-EA27B5684071}"/>
                          </a:ext>
                          <a:ext uri="{C183D7F6-B498-43B3-948B-1728B52AA6E4}">
                            <adec:decorative xmlns:adec="http://schemas.microsoft.com/office/drawing/2017/decorative" val="1"/>
                          </a:ext>
                        </a:extLst>
                      </p:cNvPr>
                      <p:cNvPicPr/>
                      <p:nvPr/>
                    </p:nvPicPr>
                    <p:blipFill>
                      <a:blip r:embed="rId4"/>
                      <a:stretch>
                        <a:fillRect/>
                      </a:stretch>
                    </p:blipFill>
                    <p:spPr>
                      <a:xfrm>
                        <a:off x="3635939" y="180757"/>
                        <a:ext cx="1872121" cy="533634"/>
                      </a:xfrm>
                      <a:prstGeom prst="rect">
                        <a:avLst/>
                      </a:prstGeom>
                      <a:solidFill>
                        <a:schemeClr val="bg1"/>
                      </a:solidFill>
                    </p:spPr>
                  </p:pic>
                </p:oleObj>
              </mc:Fallback>
            </mc:AlternateContent>
          </a:graphicData>
        </a:graphic>
      </p:graphicFrame>
      <p:sp>
        <p:nvSpPr>
          <p:cNvPr id="4" name="Content Placeholder 3">
            <a:extLst>
              <a:ext uri="{FF2B5EF4-FFF2-40B4-BE49-F238E27FC236}">
                <a16:creationId xmlns:a16="http://schemas.microsoft.com/office/drawing/2014/main" id="{77B14E0B-5D4E-9182-DB11-C01C904FD5A7}"/>
              </a:ext>
            </a:extLst>
          </p:cNvPr>
          <p:cNvSpPr>
            <a:spLocks noGrp="1"/>
          </p:cNvSpPr>
          <p:nvPr>
            <p:ph idx="1"/>
          </p:nvPr>
        </p:nvSpPr>
        <p:spPr>
          <a:xfrm>
            <a:off x="457200" y="889717"/>
            <a:ext cx="3331139" cy="405683"/>
          </a:xfrm>
        </p:spPr>
        <p:txBody>
          <a:bodyPr wrap="square" tIns="18000" bIns="18000" anchor="ctr" anchorCtr="0">
            <a:spAutoFit/>
          </a:bodyPr>
          <a:lstStyle/>
          <a:p>
            <a:pPr marL="0" indent="0">
              <a:spcBef>
                <a:spcPts val="600"/>
              </a:spcBef>
              <a:buNone/>
            </a:pPr>
            <a:r>
              <a:rPr lang="en-US" sz="2400" noProof="0" dirty="0">
                <a:latin typeface="Arial" panose="020B0604020202020204" pitchFamily="34" charset="0"/>
                <a:cs typeface="Arial" panose="020B0604020202020204" pitchFamily="34" charset="0"/>
              </a:rPr>
              <a:t>Purposes and Functions </a:t>
            </a:r>
          </a:p>
        </p:txBody>
      </p:sp>
      <p:sp>
        <p:nvSpPr>
          <p:cNvPr id="2" name="Content Placeholder 1">
            <a:extLst>
              <a:ext uri="{FF2B5EF4-FFF2-40B4-BE49-F238E27FC236}">
                <a16:creationId xmlns:a16="http://schemas.microsoft.com/office/drawing/2014/main" id="{D9DF9D68-EBC1-F25F-50DD-1AEC54C6D0FB}"/>
              </a:ext>
            </a:extLst>
          </p:cNvPr>
          <p:cNvSpPr>
            <a:spLocks noGrp="1"/>
          </p:cNvSpPr>
          <p:nvPr>
            <p:ph idx="13"/>
          </p:nvPr>
        </p:nvSpPr>
        <p:spPr>
          <a:xfrm>
            <a:off x="457200" y="1423117"/>
            <a:ext cx="51054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The purposes and functions of Global</a:t>
            </a:r>
          </a:p>
        </p:txBody>
      </p:sp>
      <p:graphicFrame>
        <p:nvGraphicFramePr>
          <p:cNvPr id="11" name="Object 10" descr="O B D hyphen Roman number 2.">
            <a:extLst>
              <a:ext uri="{FF2B5EF4-FFF2-40B4-BE49-F238E27FC236}">
                <a16:creationId xmlns:a16="http://schemas.microsoft.com/office/drawing/2014/main" id="{3C97BF5D-93EB-4C02-8589-CC409CEAA89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548698080"/>
              </p:ext>
            </p:extLst>
          </p:nvPr>
        </p:nvGraphicFramePr>
        <p:xfrm>
          <a:off x="5588145" y="1467331"/>
          <a:ext cx="1015709" cy="361468"/>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9" name="Object 8">
                        <a:extLst>
                          <a:ext uri="{FF2B5EF4-FFF2-40B4-BE49-F238E27FC236}">
                            <a16:creationId xmlns:a16="http://schemas.microsoft.com/office/drawing/2014/main" id="{7E73C05F-64BE-677D-1372-EA27B5684071}"/>
                          </a:ext>
                          <a:ext uri="{C183D7F6-B498-43B3-948B-1728B52AA6E4}">
                            <adec:decorative xmlns:adec="http://schemas.microsoft.com/office/drawing/2017/decorative" val="1"/>
                          </a:ext>
                        </a:extLst>
                      </p:cNvPr>
                      <p:cNvPicPr/>
                      <p:nvPr/>
                    </p:nvPicPr>
                    <p:blipFill>
                      <a:blip r:embed="rId6"/>
                      <a:stretch>
                        <a:fillRect/>
                      </a:stretch>
                    </p:blipFill>
                    <p:spPr>
                      <a:xfrm>
                        <a:off x="5588145" y="1467331"/>
                        <a:ext cx="1015709" cy="361468"/>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D1B2F5F9-295D-447C-34F6-26D63F794411}"/>
              </a:ext>
            </a:extLst>
          </p:cNvPr>
          <p:cNvSpPr>
            <a:spLocks noGrp="1"/>
          </p:cNvSpPr>
          <p:nvPr>
            <p:ph idx="14"/>
          </p:nvPr>
        </p:nvSpPr>
        <p:spPr>
          <a:xfrm>
            <a:off x="6629400" y="1423116"/>
            <a:ext cx="112134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include:</a:t>
            </a:r>
          </a:p>
        </p:txBody>
      </p:sp>
      <p:sp>
        <p:nvSpPr>
          <p:cNvPr id="6" name="Content Placeholder 5">
            <a:extLst>
              <a:ext uri="{FF2B5EF4-FFF2-40B4-BE49-F238E27FC236}">
                <a16:creationId xmlns:a16="http://schemas.microsoft.com/office/drawing/2014/main" id="{8F9CFB84-B201-8DB7-B62E-FDDEF4B08917}"/>
              </a:ext>
            </a:extLst>
          </p:cNvPr>
          <p:cNvSpPr>
            <a:spLocks noGrp="1"/>
          </p:cNvSpPr>
          <p:nvPr>
            <p:ph idx="15"/>
          </p:nvPr>
        </p:nvSpPr>
        <p:spPr>
          <a:xfrm>
            <a:off x="457200" y="1905000"/>
            <a:ext cx="8229600" cy="3668115"/>
          </a:xfrm>
        </p:spPr>
        <p:txBody>
          <a:bodyPr tIns="18000" bIns="18000" anchor="ctr" anchorCtr="0"/>
          <a:lstStyle/>
          <a:p>
            <a:pPr>
              <a:spcBef>
                <a:spcPts val="600"/>
              </a:spcBef>
            </a:pPr>
            <a:r>
              <a:rPr lang="en-US" sz="2400" noProof="0" dirty="0">
                <a:latin typeface="Arial" panose="020B0604020202020204" pitchFamily="34" charset="0"/>
                <a:cs typeface="Arial" panose="020B0604020202020204" pitchFamily="34" charset="0"/>
              </a:rPr>
              <a:t>It can check </a:t>
            </a:r>
            <a:r>
              <a:rPr lang="en-US" sz="2400" spc="-25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to determine what it has detected about a failure.</a:t>
            </a:r>
          </a:p>
          <a:p>
            <a:pPr>
              <a:spcBef>
                <a:spcPts val="600"/>
              </a:spcBef>
            </a:pPr>
            <a:r>
              <a:rPr lang="en-US" sz="2400" noProof="0" dirty="0">
                <a:latin typeface="Arial" panose="020B0604020202020204" pitchFamily="34" charset="0"/>
                <a:cs typeface="Arial" panose="020B0604020202020204" pitchFamily="34" charset="0"/>
              </a:rPr>
              <a:t>It can be used by service technicians to verify a repair.</a:t>
            </a:r>
          </a:p>
          <a:p>
            <a:pPr>
              <a:spcBef>
                <a:spcPts val="600"/>
              </a:spcBef>
            </a:pPr>
            <a:r>
              <a:rPr lang="en-US" sz="2400" noProof="0" dirty="0">
                <a:latin typeface="Arial" panose="020B0604020202020204" pitchFamily="34" charset="0"/>
                <a:cs typeface="Arial" panose="020B0604020202020204" pitchFamily="34" charset="0"/>
              </a:rPr>
              <a:t>It can check test results performed by </a:t>
            </a:r>
            <a:r>
              <a:rPr lang="en-US" sz="2400" spc="-25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to see if the results are close to a failure level. </a:t>
            </a:r>
          </a:p>
          <a:p>
            <a:pPr>
              <a:spcBef>
                <a:spcPts val="600"/>
              </a:spcBef>
            </a:pPr>
            <a:r>
              <a:rPr lang="en-US" sz="2400" noProof="0" dirty="0">
                <a:latin typeface="Arial" panose="020B0604020202020204" pitchFamily="34" charset="0"/>
                <a:cs typeface="Arial" panose="020B0604020202020204" pitchFamily="34" charset="0"/>
              </a:rPr>
              <a:t>Information will show what is at fault even though no </a:t>
            </a:r>
            <a:r>
              <a:rPr lang="en-US" sz="2400" spc="-300" noProof="0" dirty="0">
                <a:latin typeface="Arial" panose="020B0604020202020204" pitchFamily="34" charset="0"/>
                <a:cs typeface="Arial" panose="020B0604020202020204" pitchFamily="34" charset="0"/>
              </a:rPr>
              <a:t>D T C </a:t>
            </a:r>
            <a:r>
              <a:rPr lang="en-US" sz="2400" noProof="0" dirty="0">
                <a:latin typeface="Arial" panose="020B0604020202020204" pitchFamily="34" charset="0"/>
                <a:cs typeface="Arial" panose="020B0604020202020204" pitchFamily="34" charset="0"/>
              </a:rPr>
              <a:t>s are set.</a:t>
            </a:r>
          </a:p>
          <a:p>
            <a:pPr>
              <a:spcBef>
                <a:spcPts val="600"/>
              </a:spcBef>
            </a:pPr>
            <a:r>
              <a:rPr lang="en-US" sz="2400" noProof="0" dirty="0">
                <a:latin typeface="Arial" panose="020B0604020202020204" pitchFamily="34" charset="0"/>
                <a:cs typeface="Arial" panose="020B0604020202020204" pitchFamily="34" charset="0"/>
              </a:rPr>
              <a:t>Since data displayed is very technical, it often need to be converted to give service technician usable information.</a:t>
            </a:r>
          </a:p>
        </p:txBody>
      </p:sp>
    </p:spTree>
    <p:extLst>
      <p:ext uri="{BB962C8B-B14F-4D97-AF65-F5344CB8AC3E}">
        <p14:creationId xmlns:p14="http://schemas.microsoft.com/office/powerpoint/2010/main" val="390926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053"/>
            <a:ext cx="8229600" cy="1144347"/>
          </a:xfrm>
        </p:spPr>
        <p:txBody>
          <a:bodyPr tIns="18000" bIns="18000" anchor="ctr" anchorCtr="0">
            <a:spAutoFit/>
          </a:bodyPr>
          <a:lstStyle/>
          <a:p>
            <a:r>
              <a:rPr lang="en-US" kern="0" spc="-500" noProof="0" dirty="0">
                <a:cs typeface="Times New Roman"/>
                <a:sym typeface="Times New Roman"/>
              </a:rPr>
              <a:t>G </a:t>
            </a:r>
            <a:r>
              <a:rPr lang="en-US" kern="0" noProof="0" dirty="0">
                <a:cs typeface="Times New Roman"/>
                <a:sym typeface="Times New Roman"/>
              </a:rPr>
              <a:t>M </a:t>
            </a:r>
            <a:r>
              <a:rPr lang="en-US" kern="0" spc="-500" noProof="0" dirty="0">
                <a:cs typeface="Times New Roman"/>
                <a:sym typeface="Times New Roman"/>
              </a:rPr>
              <a:t>C A </a:t>
            </a:r>
            <a:r>
              <a:rPr lang="en-US" kern="0" noProof="0" dirty="0">
                <a:cs typeface="Times New Roman"/>
                <a:sym typeface="Times New Roman"/>
              </a:rPr>
              <a:t>N Oxygen Sensor Mode $06 Test </a:t>
            </a:r>
            <a:r>
              <a:rPr lang="en-US" sz="2800" kern="0" noProof="0" dirty="0">
                <a:cs typeface="Times New Roman"/>
                <a:sym typeface="Times New Roman"/>
              </a:rPr>
              <a:t>(1 of 2)</a:t>
            </a:r>
            <a:endParaRPr lang="en-US" sz="2800" kern="0" noProof="0" dirty="0">
              <a:cs typeface="Times New Roman"/>
            </a:endParaRPr>
          </a:p>
        </p:txBody>
      </p:sp>
      <p:sp>
        <p:nvSpPr>
          <p:cNvPr id="4" name="Content Placeholder 3"/>
          <p:cNvSpPr>
            <a:spLocks noGrp="1"/>
          </p:cNvSpPr>
          <p:nvPr>
            <p:ph idx="1"/>
          </p:nvPr>
        </p:nvSpPr>
        <p:spPr>
          <a:xfrm>
            <a:off x="457200" y="1450933"/>
            <a:ext cx="8229600" cy="3044867"/>
          </a:xfrm>
        </p:spPr>
        <p:txBody>
          <a:bodyPr wrap="square" tIns="18000" bIns="18000" anchor="ctr" anchorCtr="0">
            <a:spAutoFit/>
          </a:bodyPr>
          <a:lstStyle/>
          <a:p>
            <a:r>
              <a:rPr lang="en-US" sz="2400" noProof="0" dirty="0">
                <a:latin typeface="Arial" panose="020B0604020202020204" pitchFamily="34" charset="0"/>
                <a:cs typeface="Arial" panose="020B0604020202020204" pitchFamily="34" charset="0"/>
              </a:rPr>
              <a:t>One of oxygen sensor tests performed on a </a:t>
            </a:r>
            <a:r>
              <a:rPr lang="en-US" sz="2400" spc="-300" noProof="0" dirty="0">
                <a:latin typeface="Arial" panose="020B0604020202020204" pitchFamily="34" charset="0"/>
                <a:cs typeface="Arial" panose="020B0604020202020204" pitchFamily="34" charset="0"/>
              </a:rPr>
              <a:t>G </a:t>
            </a:r>
            <a:r>
              <a:rPr lang="en-US" sz="2400" noProof="0" dirty="0">
                <a:latin typeface="Arial" panose="020B0604020202020204" pitchFamily="34" charset="0"/>
                <a:cs typeface="Arial" panose="020B0604020202020204" pitchFamily="34" charset="0"/>
              </a:rPr>
              <a:t>M vehicles equipped with </a:t>
            </a:r>
            <a:r>
              <a:rPr lang="en-US" sz="2400" spc="-250" noProof="0" dirty="0">
                <a:latin typeface="Arial" panose="020B0604020202020204" pitchFamily="34" charset="0"/>
                <a:cs typeface="Arial" panose="020B0604020202020204" pitchFamily="34" charset="0"/>
              </a:rPr>
              <a:t>C A </a:t>
            </a:r>
            <a:r>
              <a:rPr lang="en-US" sz="2400" noProof="0" dirty="0">
                <a:latin typeface="Arial" panose="020B0604020202020204" pitchFamily="34" charset="0"/>
                <a:cs typeface="Arial" panose="020B0604020202020204" pitchFamily="34" charset="0"/>
              </a:rPr>
              <a:t>N (</a:t>
            </a:r>
            <a:r>
              <a:rPr lang="en-US" sz="2400" spc="-250" noProof="0" dirty="0">
                <a:latin typeface="Arial" panose="020B0604020202020204" pitchFamily="34" charset="0"/>
                <a:cs typeface="Arial" panose="020B0604020202020204" pitchFamily="34" charset="0"/>
              </a:rPr>
              <a:t>G M C A </a:t>
            </a:r>
            <a:r>
              <a:rPr lang="en-US" sz="2400" noProof="0" dirty="0">
                <a:latin typeface="Arial" panose="020B0604020202020204" pitchFamily="34" charset="0"/>
                <a:cs typeface="Arial" panose="020B0604020202020204" pitchFamily="34" charset="0"/>
              </a:rPr>
              <a:t>N) is rich-to-lean sensor switch time. </a:t>
            </a:r>
          </a:p>
          <a:p>
            <a:r>
              <a:rPr lang="en-US" sz="2400" noProof="0" dirty="0">
                <a:latin typeface="Arial" panose="020B0604020202020204" pitchFamily="34" charset="0"/>
                <a:cs typeface="Arial" panose="020B0604020202020204" pitchFamily="34" charset="0"/>
              </a:rPr>
              <a:t>Typical test </a:t>
            </a:r>
            <a:r>
              <a:rPr lang="en-US" sz="2400" dirty="0">
                <a:latin typeface="Arial" panose="020B0604020202020204" pitchFamily="34" charset="0"/>
                <a:cs typeface="Arial" panose="020B0604020202020204" pitchFamily="34" charset="0"/>
              </a:rPr>
              <a:t>r</a:t>
            </a:r>
            <a:r>
              <a:rPr lang="en-US" sz="2400" noProof="0" dirty="0" err="1">
                <a:latin typeface="Arial" panose="020B0604020202020204" pitchFamily="34" charset="0"/>
                <a:cs typeface="Arial" panose="020B0604020202020204" pitchFamily="34" charset="0"/>
              </a:rPr>
              <a:t>esults</a:t>
            </a:r>
            <a:r>
              <a:rPr lang="en-US" sz="2400" noProof="0" dirty="0">
                <a:latin typeface="Arial" panose="020B0604020202020204" pitchFamily="34" charset="0"/>
                <a:cs typeface="Arial" panose="020B0604020202020204" pitchFamily="34" charset="0"/>
              </a:rPr>
              <a:t> show:</a:t>
            </a:r>
          </a:p>
          <a:p>
            <a:pPr lvl="1"/>
            <a:r>
              <a:rPr lang="en-US" sz="2400" noProof="0" dirty="0">
                <a:latin typeface="Arial" panose="020B0604020202020204" pitchFamily="34" charset="0"/>
                <a:cs typeface="Arial" panose="020B0604020202020204" pitchFamily="34" charset="0"/>
              </a:rPr>
              <a:t>Monitor </a:t>
            </a:r>
            <a:r>
              <a:rPr lang="en-US" sz="2400" spc="-250" noProof="0" dirty="0">
                <a:latin typeface="Arial" panose="020B0604020202020204" pitchFamily="34" charset="0"/>
                <a:cs typeface="Arial" panose="020B0604020202020204" pitchFamily="34" charset="0"/>
              </a:rPr>
              <a:t>I </a:t>
            </a:r>
            <a:r>
              <a:rPr lang="en-US" sz="2400" noProof="0" dirty="0">
                <a:latin typeface="Arial" panose="020B0604020202020204" pitchFamily="34" charset="0"/>
                <a:cs typeface="Arial" panose="020B0604020202020204" pitchFamily="34" charset="0"/>
              </a:rPr>
              <a:t>D (</a:t>
            </a:r>
            <a:r>
              <a:rPr lang="en-US" sz="2400" spc="-250" noProof="0" dirty="0">
                <a:latin typeface="Arial" panose="020B0604020202020204" pitchFamily="34" charset="0"/>
                <a:cs typeface="Arial" panose="020B0604020202020204" pitchFamily="34" charset="0"/>
              </a:rPr>
              <a:t>M I </a:t>
            </a:r>
            <a:r>
              <a:rPr lang="en-US" sz="2400" noProof="0" dirty="0">
                <a:latin typeface="Arial" panose="020B0604020202020204" pitchFamily="34" charset="0"/>
                <a:cs typeface="Arial" panose="020B0604020202020204" pitchFamily="34" charset="0"/>
              </a:rPr>
              <a:t>D) $01</a:t>
            </a:r>
          </a:p>
          <a:p>
            <a:pPr lvl="1"/>
            <a:r>
              <a:rPr lang="en-US" sz="2400" noProof="0" dirty="0">
                <a:latin typeface="Arial" panose="020B0604020202020204" pitchFamily="34" charset="0"/>
                <a:cs typeface="Arial" panose="020B0604020202020204" pitchFamily="34" charset="0"/>
              </a:rPr>
              <a:t>Test </a:t>
            </a:r>
            <a:r>
              <a:rPr lang="en-US" sz="2400" spc="-250" noProof="0" dirty="0">
                <a:latin typeface="Arial" panose="020B0604020202020204" pitchFamily="34" charset="0"/>
                <a:cs typeface="Arial" panose="020B0604020202020204" pitchFamily="34" charset="0"/>
              </a:rPr>
              <a:t>I </a:t>
            </a:r>
            <a:r>
              <a:rPr lang="en-US" sz="2400" noProof="0" dirty="0">
                <a:latin typeface="Arial" panose="020B0604020202020204" pitchFamily="34" charset="0"/>
                <a:cs typeface="Arial" panose="020B0604020202020204" pitchFamily="34" charset="0"/>
              </a:rPr>
              <a:t>D $05</a:t>
            </a:r>
          </a:p>
          <a:p>
            <a:pPr lvl="1"/>
            <a:r>
              <a:rPr lang="en-US" sz="2400" noProof="0" dirty="0">
                <a:latin typeface="Arial" panose="020B0604020202020204" pitchFamily="34" charset="0"/>
                <a:cs typeface="Arial" panose="020B0604020202020204" pitchFamily="34" charset="0"/>
              </a:rPr>
              <a:t>Maximum limit = 0.155 sec.</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1" y="4549026"/>
            <a:ext cx="2971799" cy="403974"/>
          </a:xfrm>
        </p:spPr>
        <p:txBody>
          <a:bodyPr tIns="18000" bIns="18000" anchor="ctr" anchorCtr="0"/>
          <a:lstStyle/>
          <a:p>
            <a:pPr lvl="1"/>
            <a:r>
              <a:rPr lang="en-US" sz="2400" dirty="0"/>
              <a:t>Measured</a:t>
            </a:r>
            <a:r>
              <a:rPr lang="en-US" sz="2400" noProof="0" dirty="0">
                <a:latin typeface="Arial" panose="020B0604020202020204" pitchFamily="34" charset="0"/>
                <a:cs typeface="Arial" panose="020B0604020202020204" pitchFamily="34" charset="0"/>
              </a:rPr>
              <a:t> value</a:t>
            </a:r>
          </a:p>
        </p:txBody>
      </p:sp>
      <p:graphicFrame>
        <p:nvGraphicFramePr>
          <p:cNvPr id="17" name="Object 16" descr="equals 0 point 0 3 0 sec end period.">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481539394"/>
              </p:ext>
            </p:extLst>
          </p:nvPr>
        </p:nvGraphicFramePr>
        <p:xfrm>
          <a:off x="3439991" y="4598732"/>
          <a:ext cx="1665409" cy="343051"/>
        </p:xfrm>
        <a:graphic>
          <a:graphicData uri="http://schemas.openxmlformats.org/presentationml/2006/ole">
            <mc:AlternateContent xmlns:mc="http://schemas.openxmlformats.org/markup-compatibility/2006">
              <mc:Choice xmlns:v="urn:schemas-microsoft-com:vml" Requires="v">
                <p:oleObj name="Equation" r:id="rId3" imgW="876240" imgH="177480" progId="Equation.DSMT4">
                  <p:embed/>
                </p:oleObj>
              </mc:Choice>
              <mc:Fallback>
                <p:oleObj name="Equation" r:id="rId3" imgW="87624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3439991" y="4598732"/>
                        <a:ext cx="1665409" cy="343051"/>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1" y="5029200"/>
            <a:ext cx="2895599"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Minimum value</a:t>
            </a:r>
          </a:p>
        </p:txBody>
      </p:sp>
      <p:graphicFrame>
        <p:nvGraphicFramePr>
          <p:cNvPr id="9" name="Object 8" descr="equals 0 point 0 0 0 sec end period.">
            <a:extLst>
              <a:ext uri="{FF2B5EF4-FFF2-40B4-BE49-F238E27FC236}">
                <a16:creationId xmlns:a16="http://schemas.microsoft.com/office/drawing/2014/main" id="{A60041EC-3AF0-47DB-8D99-E7D713444B8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61857072"/>
              </p:ext>
            </p:extLst>
          </p:nvPr>
        </p:nvGraphicFramePr>
        <p:xfrm>
          <a:off x="3429000" y="5092258"/>
          <a:ext cx="1699833" cy="349444"/>
        </p:xfrm>
        <a:graphic>
          <a:graphicData uri="http://schemas.openxmlformats.org/presentationml/2006/ole">
            <mc:AlternateContent xmlns:mc="http://schemas.openxmlformats.org/markup-compatibility/2006">
              <mc:Choice xmlns:v="urn:schemas-microsoft-com:vml" Requires="v">
                <p:oleObj name="Equation" r:id="rId5" imgW="876240" imgH="177480" progId="Equation.DSMT4">
                  <p:embed/>
                </p:oleObj>
              </mc:Choice>
              <mc:Fallback>
                <p:oleObj name="Equation" r:id="rId5" imgW="87624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3429000" y="5092258"/>
                        <a:ext cx="1699833" cy="349444"/>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5473726"/>
            <a:ext cx="3048000"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Result = passed</a:t>
            </a:r>
          </a:p>
        </p:txBody>
      </p:sp>
    </p:spTree>
    <p:extLst>
      <p:ext uri="{BB962C8B-B14F-4D97-AF65-F5344CB8AC3E}">
        <p14:creationId xmlns:p14="http://schemas.microsoft.com/office/powerpoint/2010/main" val="291298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053"/>
            <a:ext cx="8229600" cy="1144347"/>
          </a:xfrm>
        </p:spPr>
        <p:txBody>
          <a:bodyPr tIns="18000" bIns="18000" anchor="ctr" anchorCtr="0">
            <a:spAutoFit/>
          </a:bodyPr>
          <a:lstStyle/>
          <a:p>
            <a:r>
              <a:rPr lang="en-US" kern="0" spc="-500" noProof="0" dirty="0">
                <a:cs typeface="Times New Roman"/>
                <a:sym typeface="Times New Roman"/>
              </a:rPr>
              <a:t>G </a:t>
            </a:r>
            <a:r>
              <a:rPr lang="en-US" kern="0" noProof="0" dirty="0">
                <a:cs typeface="Times New Roman"/>
                <a:sym typeface="Times New Roman"/>
              </a:rPr>
              <a:t>M </a:t>
            </a:r>
            <a:r>
              <a:rPr lang="en-US" kern="0" spc="-500" noProof="0" dirty="0">
                <a:cs typeface="Times New Roman"/>
                <a:sym typeface="Times New Roman"/>
              </a:rPr>
              <a:t>C A </a:t>
            </a:r>
            <a:r>
              <a:rPr lang="en-US" kern="0" noProof="0" dirty="0">
                <a:cs typeface="Times New Roman"/>
                <a:sym typeface="Times New Roman"/>
              </a:rPr>
              <a:t>N Oxygen Sensor Mode $06 Test </a:t>
            </a:r>
            <a:r>
              <a:rPr lang="en-US" sz="2800" kern="0" noProof="0" dirty="0">
                <a:cs typeface="Times New Roman"/>
                <a:sym typeface="Times New Roman"/>
              </a:rPr>
              <a:t>(2 of 2)</a:t>
            </a:r>
            <a:endParaRPr lang="en-US" sz="2800" kern="0" noProof="0" dirty="0">
              <a:cs typeface="Times New Roman"/>
            </a:endParaRPr>
          </a:p>
        </p:txBody>
      </p:sp>
      <p:sp>
        <p:nvSpPr>
          <p:cNvPr id="4" name="Content Placeholder 3"/>
          <p:cNvSpPr>
            <a:spLocks noGrp="1"/>
          </p:cNvSpPr>
          <p:nvPr>
            <p:ph idx="1"/>
          </p:nvPr>
        </p:nvSpPr>
        <p:spPr>
          <a:xfrm>
            <a:off x="457200" y="1412333"/>
            <a:ext cx="8229600" cy="775015"/>
          </a:xfrm>
        </p:spPr>
        <p:txBody>
          <a:bodyPr wrap="square" tIns="18000" bIns="18000" anchor="ctr" anchorCtr="0">
            <a:spAutoFit/>
          </a:bodyPr>
          <a:lstStyle/>
          <a:p>
            <a:r>
              <a:rPr lang="en-US" sz="2400" noProof="0" dirty="0">
                <a:latin typeface="Arial" panose="020B0604020202020204" pitchFamily="34" charset="0"/>
                <a:cs typeface="Arial" panose="020B0604020202020204" pitchFamily="34" charset="0"/>
              </a:rPr>
              <a:t>This mode $06 test shows oxygen sensor is able to reset very quickly to a change in air–fuel mixture from rich to</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685800" y="2286000"/>
            <a:ext cx="3429000" cy="405684"/>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lean by reacting in 30 </a:t>
            </a:r>
            <a:r>
              <a:rPr lang="en-US" sz="2400" noProof="0" dirty="0" err="1">
                <a:latin typeface="Arial" panose="020B0604020202020204" pitchFamily="34" charset="0"/>
                <a:cs typeface="Arial" panose="020B0604020202020204" pitchFamily="34" charset="0"/>
              </a:rPr>
              <a:t>ms</a:t>
            </a:r>
            <a:endParaRPr lang="en-US" sz="2400" noProof="0" dirty="0">
              <a:latin typeface="Arial" panose="020B0604020202020204" pitchFamily="34" charset="0"/>
              <a:cs typeface="Arial" panose="020B0604020202020204" pitchFamily="34" charset="0"/>
            </a:endParaRPr>
          </a:p>
        </p:txBody>
      </p:sp>
      <p:graphicFrame>
        <p:nvGraphicFramePr>
          <p:cNvPr id="9" name="Object 8" descr="Open parenthesis 0 point 0 3 0 sec close parenthesis end period.">
            <a:extLst>
              <a:ext uri="{FF2B5EF4-FFF2-40B4-BE49-F238E27FC236}">
                <a16:creationId xmlns:a16="http://schemas.microsoft.com/office/drawing/2014/main" id="{A60041EC-3AF0-47DB-8D99-E7D713444B8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570494583"/>
              </p:ext>
            </p:extLst>
          </p:nvPr>
        </p:nvGraphicFramePr>
        <p:xfrm>
          <a:off x="4191000" y="2329061"/>
          <a:ext cx="1676400" cy="400050"/>
        </p:xfrm>
        <a:graphic>
          <a:graphicData uri="http://schemas.openxmlformats.org/presentationml/2006/ole">
            <mc:AlternateContent xmlns:mc="http://schemas.openxmlformats.org/markup-compatibility/2006">
              <mc:Choice xmlns:v="urn:schemas-microsoft-com:vml" Requires="v">
                <p:oleObj name="Equation" r:id="rId3" imgW="863280" imgH="203040" progId="Equation.DSMT4">
                  <p:embed/>
                </p:oleObj>
              </mc:Choice>
              <mc:Fallback>
                <p:oleObj name="Equation" r:id="rId3" imgW="863280" imgH="203040" progId="Equation.DSMT4">
                  <p:embed/>
                  <p:pic>
                    <p:nvPicPr>
                      <p:cNvPr id="9" name="Object 8">
                        <a:extLst>
                          <a:ext uri="{FF2B5EF4-FFF2-40B4-BE49-F238E27FC236}">
                            <a16:creationId xmlns:a16="http://schemas.microsoft.com/office/drawing/2014/main" id="{A60041EC-3AF0-47DB-8D99-E7D713444B84}"/>
                          </a:ext>
                          <a:ext uri="{C183D7F6-B498-43B3-948B-1728B52AA6E4}">
                            <adec:decorative xmlns:adec="http://schemas.microsoft.com/office/drawing/2017/decorative" val="0"/>
                          </a:ext>
                        </a:extLst>
                      </p:cNvPr>
                      <p:cNvPicPr/>
                      <p:nvPr/>
                    </p:nvPicPr>
                    <p:blipFill>
                      <a:blip r:embed="rId4"/>
                      <a:stretch>
                        <a:fillRect/>
                      </a:stretch>
                    </p:blipFill>
                    <p:spPr>
                      <a:xfrm>
                        <a:off x="4191000" y="2329061"/>
                        <a:ext cx="1676400" cy="400050"/>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2891872"/>
            <a:ext cx="8238309" cy="1144347"/>
          </a:xfrm>
        </p:spPr>
        <p:txBody>
          <a:bodyPr tIns="18000" bIns="18000" anchor="ctr" anchorCtr="0"/>
          <a:lstStyle/>
          <a:p>
            <a:pPr lvl="1"/>
            <a:r>
              <a:rPr lang="en-US" sz="2400" noProof="0" dirty="0">
                <a:latin typeface="Arial" panose="020B0604020202020204" pitchFamily="34" charset="0"/>
                <a:cs typeface="Arial" panose="020B0604020202020204" pitchFamily="34" charset="0"/>
              </a:rPr>
              <a:t>Normally this information only be determined using a scope of waveform who forces system lean and watches the reaction time on scope display. </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4189653"/>
            <a:ext cx="8238309" cy="1144347"/>
          </a:xfrm>
        </p:spPr>
        <p:txBody>
          <a:bodyPr tIns="18000" bIns="18000" anchor="ctr" anchorCtr="0"/>
          <a:lstStyle/>
          <a:p>
            <a:r>
              <a:rPr lang="en-US" sz="2400" noProof="0" dirty="0">
                <a:latin typeface="Arial" panose="020B0604020202020204" pitchFamily="34" charset="0"/>
                <a:cs typeface="Arial" panose="020B0604020202020204" pitchFamily="34" charset="0"/>
              </a:rPr>
              <a:t>Using mode $06 and a scan tool, especially on </a:t>
            </a:r>
            <a:r>
              <a:rPr lang="en-US" sz="2400" spc="-300" noProof="0" dirty="0">
                <a:latin typeface="Arial" panose="020B0604020202020204" pitchFamily="34" charset="0"/>
                <a:cs typeface="Arial" panose="020B0604020202020204" pitchFamily="34" charset="0"/>
              </a:rPr>
              <a:t>C A </a:t>
            </a:r>
            <a:r>
              <a:rPr lang="en-US" sz="2400" noProof="0" dirty="0">
                <a:latin typeface="Arial" panose="020B0604020202020204" pitchFamily="34" charset="0"/>
                <a:cs typeface="Arial" panose="020B0604020202020204" pitchFamily="34" charset="0"/>
              </a:rPr>
              <a:t>N, is a fast and easy way to determine oxygen sensor health without having to do time-consuming tests.</a:t>
            </a:r>
          </a:p>
        </p:txBody>
      </p:sp>
    </p:spTree>
    <p:extLst>
      <p:ext uri="{BB962C8B-B14F-4D97-AF65-F5344CB8AC3E}">
        <p14:creationId xmlns:p14="http://schemas.microsoft.com/office/powerpoint/2010/main" val="177135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Ford </a:t>
            </a:r>
            <a:r>
              <a:rPr lang="en-US" kern="0" spc="-450" noProof="0" dirty="0">
                <a:cs typeface="Times New Roman"/>
                <a:sym typeface="Times New Roman"/>
              </a:rPr>
              <a:t>E G </a:t>
            </a:r>
            <a:r>
              <a:rPr lang="en-US" kern="0" noProof="0" dirty="0">
                <a:cs typeface="Times New Roman"/>
                <a:sym typeface="Times New Roman"/>
              </a:rPr>
              <a:t>R Tests </a:t>
            </a:r>
            <a:r>
              <a:rPr lang="en-US" sz="2800" kern="0" dirty="0">
                <a:cs typeface="Times New Roman"/>
                <a:sym typeface="Times New Roman"/>
              </a:rPr>
              <a:t>(1 of 3)</a:t>
            </a:r>
            <a:endParaRPr lang="en-US" sz="2800" kern="0" noProof="0" dirty="0">
              <a:cs typeface="Times New Roman"/>
            </a:endParaRPr>
          </a:p>
        </p:txBody>
      </p:sp>
      <p:sp>
        <p:nvSpPr>
          <p:cNvPr id="4" name="Content Placeholder 3"/>
          <p:cNvSpPr>
            <a:spLocks noGrp="1"/>
          </p:cNvSpPr>
          <p:nvPr>
            <p:ph idx="1"/>
          </p:nvPr>
        </p:nvSpPr>
        <p:spPr>
          <a:xfrm>
            <a:off x="457200" y="910456"/>
            <a:ext cx="8229600" cy="4347344"/>
          </a:xfrm>
        </p:spPr>
        <p:txBody>
          <a:bodyPr tIns="18000" bIns="18000" anchor="ctr" anchorCtr="0">
            <a:spAutoFit/>
          </a:bodyPr>
          <a:lstStyle/>
          <a:p>
            <a:r>
              <a:rPr lang="en-US" sz="2400" noProof="0" dirty="0">
                <a:latin typeface="Arial" panose="020B0604020202020204" pitchFamily="34" charset="0"/>
                <a:cs typeface="Arial" panose="020B0604020202020204" pitchFamily="34" charset="0"/>
              </a:rPr>
              <a:t>Ford checks </a:t>
            </a:r>
            <a:r>
              <a:rPr lang="en-US" sz="2400" spc="-300" noProof="0" dirty="0">
                <a:latin typeface="Arial" panose="020B0604020202020204" pitchFamily="34" charset="0"/>
                <a:cs typeface="Arial" panose="020B0604020202020204" pitchFamily="34" charset="0"/>
              </a:rPr>
              <a:t>E G </a:t>
            </a:r>
            <a:r>
              <a:rPr lang="en-US" sz="2400" noProof="0" dirty="0">
                <a:latin typeface="Arial" panose="020B0604020202020204" pitchFamily="34" charset="0"/>
                <a:cs typeface="Arial" panose="020B0604020202020204" pitchFamily="34" charset="0"/>
              </a:rPr>
              <a:t>R system, including flow testing and tests of the sensor used to check the flow of exhaust gases. </a:t>
            </a:r>
          </a:p>
          <a:p>
            <a:r>
              <a:rPr lang="en-US" sz="2400" noProof="0" dirty="0">
                <a:latin typeface="Arial" panose="020B0604020202020204" pitchFamily="34" charset="0"/>
                <a:cs typeface="Arial" panose="020B0604020202020204" pitchFamily="34" charset="0"/>
              </a:rPr>
              <a:t>Duty cycle of </a:t>
            </a:r>
            <a:r>
              <a:rPr lang="en-US" sz="2400" spc="-300" noProof="0" dirty="0">
                <a:latin typeface="Arial" panose="020B0604020202020204" pitchFamily="34" charset="0"/>
                <a:cs typeface="Arial" panose="020B0604020202020204" pitchFamily="34" charset="0"/>
              </a:rPr>
              <a:t>E G </a:t>
            </a:r>
            <a:r>
              <a:rPr lang="en-US" sz="2400" noProof="0" dirty="0">
                <a:latin typeface="Arial" panose="020B0604020202020204" pitchFamily="34" charset="0"/>
                <a:cs typeface="Arial" panose="020B0604020202020204" pitchFamily="34" charset="0"/>
              </a:rPr>
              <a:t>R solenoid checked using mode $06 by looking at the following:</a:t>
            </a:r>
          </a:p>
          <a:p>
            <a:pPr lvl="1"/>
            <a:r>
              <a:rPr lang="en-US" sz="2400" spc="-30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 $4B</a:t>
            </a:r>
          </a:p>
          <a:p>
            <a:pPr lvl="1"/>
            <a:r>
              <a:rPr lang="en-US" sz="2400" spc="-300" noProof="0" dirty="0">
                <a:latin typeface="Arial" panose="020B0604020202020204" pitchFamily="34" charset="0"/>
                <a:cs typeface="Arial" panose="020B0604020202020204" pitchFamily="34" charset="0"/>
              </a:rPr>
              <a:t>C I </a:t>
            </a:r>
            <a:r>
              <a:rPr lang="en-US" sz="2400" noProof="0" dirty="0">
                <a:latin typeface="Arial" panose="020B0604020202020204" pitchFamily="34" charset="0"/>
                <a:cs typeface="Arial" panose="020B0604020202020204" pitchFamily="34" charset="0"/>
              </a:rPr>
              <a:t>D $30</a:t>
            </a:r>
          </a:p>
          <a:p>
            <a:pPr lvl="1"/>
            <a:r>
              <a:rPr lang="en-US" sz="2400" noProof="0" dirty="0">
                <a:latin typeface="Arial" panose="020B0604020202020204" pitchFamily="34" charset="0"/>
                <a:cs typeface="Arial" panose="020B0604020202020204" pitchFamily="34" charset="0"/>
              </a:rPr>
              <a:t>Maximum limit = 26,214</a:t>
            </a:r>
          </a:p>
          <a:p>
            <a:pPr lvl="1"/>
            <a:r>
              <a:rPr lang="en-US" sz="2400" noProof="0" dirty="0">
                <a:latin typeface="Arial" panose="020B0604020202020204" pitchFamily="34" charset="0"/>
                <a:cs typeface="Arial" panose="020B0604020202020204" pitchFamily="34" charset="0"/>
              </a:rPr>
              <a:t>Measured value = 14,358</a:t>
            </a:r>
          </a:p>
          <a:p>
            <a:pPr lvl="1"/>
            <a:r>
              <a:rPr lang="en-US" sz="2400" noProof="0" dirty="0">
                <a:latin typeface="Arial" panose="020B0604020202020204" pitchFamily="34" charset="0"/>
                <a:cs typeface="Arial" panose="020B0604020202020204" pitchFamily="34" charset="0"/>
              </a:rPr>
              <a:t>Minimum value = -----</a:t>
            </a:r>
          </a:p>
          <a:p>
            <a:pPr lvl="1"/>
            <a:r>
              <a:rPr lang="en-US" sz="2400" noProof="0" dirty="0">
                <a:latin typeface="Arial" panose="020B0604020202020204" pitchFamily="34" charset="0"/>
                <a:cs typeface="Arial" panose="020B0604020202020204" pitchFamily="34" charset="0"/>
              </a:rPr>
              <a:t>Test results = passed</a:t>
            </a:r>
          </a:p>
        </p:txBody>
      </p:sp>
    </p:spTree>
    <p:extLst>
      <p:ext uri="{BB962C8B-B14F-4D97-AF65-F5344CB8AC3E}">
        <p14:creationId xmlns:p14="http://schemas.microsoft.com/office/powerpoint/2010/main" val="3011686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Ford </a:t>
            </a:r>
            <a:r>
              <a:rPr lang="en-US" kern="0" spc="-450" noProof="0" dirty="0">
                <a:cs typeface="Times New Roman"/>
                <a:sym typeface="Times New Roman"/>
              </a:rPr>
              <a:t>E G </a:t>
            </a:r>
            <a:r>
              <a:rPr lang="en-US" kern="0" noProof="0" dirty="0">
                <a:cs typeface="Times New Roman"/>
                <a:sym typeface="Times New Roman"/>
              </a:rPr>
              <a:t>R Tests </a:t>
            </a:r>
            <a:r>
              <a:rPr lang="en-US" sz="2800" kern="0" noProof="0" dirty="0">
                <a:cs typeface="Times New Roman"/>
                <a:sym typeface="Times New Roman"/>
              </a:rPr>
              <a:t>(2 of 3)</a:t>
            </a:r>
            <a:endParaRPr lang="en-US" sz="2800" kern="0" noProof="0" dirty="0">
              <a:cs typeface="Times New Roman"/>
            </a:endParaRPr>
          </a:p>
        </p:txBody>
      </p:sp>
      <p:sp>
        <p:nvSpPr>
          <p:cNvPr id="4" name="Content Placeholder 3"/>
          <p:cNvSpPr>
            <a:spLocks noGrp="1"/>
          </p:cNvSpPr>
          <p:nvPr>
            <p:ph idx="1"/>
          </p:nvPr>
        </p:nvSpPr>
        <p:spPr>
          <a:xfrm>
            <a:off x="457200" y="914400"/>
            <a:ext cx="8229600" cy="967376"/>
          </a:xfrm>
        </p:spPr>
        <p:txBody>
          <a:bodyPr tIns="18000" bIns="18000" anchor="ctr" anchorCtr="0">
            <a:spAutoFit/>
          </a:bodyPr>
          <a:lstStyle/>
          <a:p>
            <a:r>
              <a:rPr lang="en-US" sz="2400" noProof="0" dirty="0">
                <a:latin typeface="Arial" panose="020B0604020202020204" pitchFamily="34" charset="0"/>
                <a:cs typeface="Arial" panose="020B0604020202020204" pitchFamily="34" charset="0"/>
              </a:rPr>
              <a:t>These results at limits</a:t>
            </a:r>
          </a:p>
          <a:p>
            <a:r>
              <a:rPr lang="en-US" sz="2400" noProof="0" dirty="0">
                <a:latin typeface="Arial" panose="020B0604020202020204" pitchFamily="34" charset="0"/>
                <a:cs typeface="Arial" panose="020B0604020202020204" pitchFamily="34" charset="0"/>
              </a:rPr>
              <a:t>Converted to give usable values</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1981200"/>
            <a:ext cx="5105400" cy="405684"/>
          </a:xfrm>
        </p:spPr>
        <p:txBody>
          <a:bodyPr tIns="18000" bIns="18000" anchor="ctr" anchorCtr="0"/>
          <a:lstStyle/>
          <a:p>
            <a:r>
              <a:rPr lang="en-US" sz="2400" noProof="0" dirty="0">
                <a:latin typeface="Arial" panose="020B0604020202020204" pitchFamily="34" charset="0"/>
                <a:cs typeface="Arial" panose="020B0604020202020204" pitchFamily="34" charset="0"/>
              </a:rPr>
              <a:t>Multiply measured set limit value by</a:t>
            </a:r>
          </a:p>
        </p:txBody>
      </p:sp>
      <p:graphicFrame>
        <p:nvGraphicFramePr>
          <p:cNvPr id="17" name="Object 16" descr="0 point 0 0 0 0 3 0 5.">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837783201"/>
              </p:ext>
            </p:extLst>
          </p:nvPr>
        </p:nvGraphicFramePr>
        <p:xfrm>
          <a:off x="5581650" y="2010210"/>
          <a:ext cx="1489075" cy="347663"/>
        </p:xfrm>
        <a:graphic>
          <a:graphicData uri="http://schemas.openxmlformats.org/presentationml/2006/ole">
            <mc:AlternateContent xmlns:mc="http://schemas.openxmlformats.org/markup-compatibility/2006">
              <mc:Choice xmlns:v="urn:schemas-microsoft-com:vml" Requires="v">
                <p:oleObj name="Equation" r:id="rId3" imgW="774360" imgH="177480" progId="Equation.DSMT4">
                  <p:embed/>
                </p:oleObj>
              </mc:Choice>
              <mc:Fallback>
                <p:oleObj name="Equation" r:id="rId3" imgW="7743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5581650" y="2010210"/>
                        <a:ext cx="1489075" cy="347663"/>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7162800" y="1970082"/>
            <a:ext cx="14478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to get duty</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685800" y="2458683"/>
            <a:ext cx="36576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cycle as a percentage (%).</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3979" y="2993055"/>
            <a:ext cx="2746421"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Maximum limit</a:t>
            </a:r>
          </a:p>
        </p:txBody>
      </p:sp>
      <p:graphicFrame>
        <p:nvGraphicFramePr>
          <p:cNvPr id="26" name="Object 25" descr="equals 26 comma 214 times 0 point 0 0 0 0 3 0 5 equals 80 percent.">
            <a:extLst>
              <a:ext uri="{FF2B5EF4-FFF2-40B4-BE49-F238E27FC236}">
                <a16:creationId xmlns:a16="http://schemas.microsoft.com/office/drawing/2014/main" id="{07A12CA1-B62A-4E18-9CDD-C2427681CB5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934057093"/>
              </p:ext>
            </p:extLst>
          </p:nvPr>
        </p:nvGraphicFramePr>
        <p:xfrm>
          <a:off x="3232150" y="3009900"/>
          <a:ext cx="3759200" cy="373063"/>
        </p:xfrm>
        <a:graphic>
          <a:graphicData uri="http://schemas.openxmlformats.org/presentationml/2006/ole">
            <mc:AlternateContent xmlns:mc="http://schemas.openxmlformats.org/markup-compatibility/2006">
              <mc:Choice xmlns:v="urn:schemas-microsoft-com:vml" Requires="v">
                <p:oleObj name="Equation" r:id="rId5" imgW="1955520" imgH="190440" progId="Equation.DSMT4">
                  <p:embed/>
                </p:oleObj>
              </mc:Choice>
              <mc:Fallback>
                <p:oleObj name="Equation" r:id="rId5" imgW="1955520" imgH="19044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3232150" y="3009900"/>
                        <a:ext cx="3759200" cy="373063"/>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457200" y="3480517"/>
            <a:ext cx="2971800"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Measured value</a:t>
            </a:r>
          </a:p>
        </p:txBody>
      </p:sp>
      <p:graphicFrame>
        <p:nvGraphicFramePr>
          <p:cNvPr id="27" name="Object 26" descr="equals 14.358 times 0 point 0 0 0 0 3 0 5 equals 43 percent.">
            <a:extLst>
              <a:ext uri="{FF2B5EF4-FFF2-40B4-BE49-F238E27FC236}">
                <a16:creationId xmlns:a16="http://schemas.microsoft.com/office/drawing/2014/main" id="{ED5001F3-5678-41E9-85DC-1888C02930A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10970792"/>
              </p:ext>
            </p:extLst>
          </p:nvPr>
        </p:nvGraphicFramePr>
        <p:xfrm>
          <a:off x="3452812" y="3544730"/>
          <a:ext cx="3735387" cy="347662"/>
        </p:xfrm>
        <a:graphic>
          <a:graphicData uri="http://schemas.openxmlformats.org/presentationml/2006/ole">
            <mc:AlternateContent xmlns:mc="http://schemas.openxmlformats.org/markup-compatibility/2006">
              <mc:Choice xmlns:v="urn:schemas-microsoft-com:vml" Requires="v">
                <p:oleObj name="Equation" r:id="rId7" imgW="1942920" imgH="177480" progId="Equation.DSMT4">
                  <p:embed/>
                </p:oleObj>
              </mc:Choice>
              <mc:Fallback>
                <p:oleObj name="Equation" r:id="rId7" imgW="1942920" imgH="177480" progId="Equation.DSMT4">
                  <p:embed/>
                  <p:pic>
                    <p:nvPicPr>
                      <p:cNvPr id="26" name="Object 25">
                        <a:extLst>
                          <a:ext uri="{FF2B5EF4-FFF2-40B4-BE49-F238E27FC236}">
                            <a16:creationId xmlns:a16="http://schemas.microsoft.com/office/drawing/2014/main" id="{07A12CA1-B62A-4E18-9CDD-C2427681CB55}"/>
                          </a:ext>
                          <a:ext uri="{C183D7F6-B498-43B3-948B-1728B52AA6E4}">
                            <adec:decorative xmlns:adec="http://schemas.microsoft.com/office/drawing/2017/decorative" val="0"/>
                          </a:ext>
                        </a:extLst>
                      </p:cNvPr>
                      <p:cNvPicPr/>
                      <p:nvPr/>
                    </p:nvPicPr>
                    <p:blipFill>
                      <a:blip r:embed="rId8"/>
                      <a:stretch>
                        <a:fillRect/>
                      </a:stretch>
                    </p:blipFill>
                    <p:spPr>
                      <a:xfrm>
                        <a:off x="3452812" y="3544730"/>
                        <a:ext cx="3735387" cy="347662"/>
                      </a:xfrm>
                      <a:prstGeom prst="rect">
                        <a:avLst/>
                      </a:prstGeom>
                      <a:noFill/>
                    </p:spPr>
                  </p:pic>
                </p:oleObj>
              </mc:Fallback>
            </mc:AlternateContent>
          </a:graphicData>
        </a:graphic>
      </p:graphicFrame>
    </p:spTree>
    <p:extLst>
      <p:ext uri="{BB962C8B-B14F-4D97-AF65-F5344CB8AC3E}">
        <p14:creationId xmlns:p14="http://schemas.microsoft.com/office/powerpoint/2010/main" val="373482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1087-E990-388B-45CB-93CB0F9B6A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537F73-410D-DE15-BB79-09D98D3F8DC2}"/>
              </a:ext>
            </a:extLst>
          </p:cNvPr>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Ford </a:t>
            </a:r>
            <a:r>
              <a:rPr lang="en-US" kern="0" spc="-450" noProof="0" dirty="0">
                <a:cs typeface="Times New Roman"/>
                <a:sym typeface="Times New Roman"/>
              </a:rPr>
              <a:t>E G </a:t>
            </a:r>
            <a:r>
              <a:rPr lang="en-US" kern="0" noProof="0" dirty="0">
                <a:cs typeface="Times New Roman"/>
                <a:sym typeface="Times New Roman"/>
              </a:rPr>
              <a:t>R Tests </a:t>
            </a:r>
            <a:r>
              <a:rPr lang="en-US" sz="2800" kern="0" noProof="0" dirty="0">
                <a:cs typeface="Times New Roman"/>
                <a:sym typeface="Times New Roman"/>
              </a:rPr>
              <a:t>(3 </a:t>
            </a:r>
            <a:r>
              <a:rPr lang="en-US" sz="2800" kern="0" noProof="0">
                <a:cs typeface="Times New Roman"/>
                <a:sym typeface="Times New Roman"/>
              </a:rPr>
              <a:t>of 3)</a:t>
            </a:r>
            <a:endParaRPr lang="en-US" sz="2800" kern="0" noProof="0" dirty="0">
              <a:cs typeface="Times New Roman"/>
            </a:endParaRPr>
          </a:p>
        </p:txBody>
      </p:sp>
      <p:sp>
        <p:nvSpPr>
          <p:cNvPr id="4" name="Content Placeholder 3">
            <a:extLst>
              <a:ext uri="{FF2B5EF4-FFF2-40B4-BE49-F238E27FC236}">
                <a16:creationId xmlns:a16="http://schemas.microsoft.com/office/drawing/2014/main" id="{1CDFB402-8DDA-C294-51B8-16764592B158}"/>
              </a:ext>
            </a:extLst>
          </p:cNvPr>
          <p:cNvSpPr>
            <a:spLocks noGrp="1"/>
          </p:cNvSpPr>
          <p:nvPr>
            <p:ph idx="1"/>
          </p:nvPr>
        </p:nvSpPr>
        <p:spPr>
          <a:xfrm>
            <a:off x="457200" y="925227"/>
            <a:ext cx="8229600" cy="3037173"/>
          </a:xfrm>
        </p:spPr>
        <p:txBody>
          <a:bodyPr tIns="18000" bIns="18000" anchor="ctr" anchorCtr="0">
            <a:spAutoFit/>
          </a:bodyPr>
          <a:lstStyle/>
          <a:p>
            <a:pPr marL="0" indent="0">
              <a:spcBef>
                <a:spcPts val="600"/>
              </a:spcBef>
              <a:buNone/>
            </a:pPr>
            <a:r>
              <a:rPr lang="en-US" sz="2000" noProof="0" dirty="0">
                <a:latin typeface="Arial" panose="020B0604020202020204" pitchFamily="34" charset="0"/>
                <a:cs typeface="Arial" panose="020B0604020202020204" pitchFamily="34" charset="0"/>
              </a:rPr>
              <a:t>Ford Delta Pressure for </a:t>
            </a:r>
            <a:r>
              <a:rPr lang="en-US" sz="2000" spc="-150" noProof="0" dirty="0">
                <a:latin typeface="Arial" panose="020B0604020202020204" pitchFamily="34" charset="0"/>
                <a:cs typeface="Arial" panose="020B0604020202020204" pitchFamily="34" charset="0"/>
              </a:rPr>
              <a:t>E G </a:t>
            </a:r>
            <a:r>
              <a:rPr lang="en-US" sz="2000" noProof="0" dirty="0">
                <a:latin typeface="Arial" panose="020B0604020202020204" pitchFamily="34" charset="0"/>
                <a:cs typeface="Arial" panose="020B0604020202020204" pitchFamily="34" charset="0"/>
              </a:rPr>
              <a:t>R Flow Test </a:t>
            </a:r>
          </a:p>
          <a:p>
            <a:pPr marL="0" indent="0">
              <a:spcBef>
                <a:spcPts val="600"/>
              </a:spcBef>
              <a:buNone/>
            </a:pPr>
            <a:r>
              <a:rPr lang="en-US" sz="2000" noProof="0" dirty="0">
                <a:latin typeface="Arial" panose="020B0604020202020204" pitchFamily="34" charset="0"/>
                <a:cs typeface="Arial" panose="020B0604020202020204" pitchFamily="34" charset="0"/>
              </a:rPr>
              <a:t>Following occurred on a test vehicle:</a:t>
            </a:r>
          </a:p>
          <a:p>
            <a:pPr lvl="1"/>
            <a:r>
              <a:rPr lang="en-US" sz="2000" spc="-150" noProof="0" dirty="0">
                <a:latin typeface="Arial" panose="020B0604020202020204" pitchFamily="34" charset="0"/>
                <a:cs typeface="Arial" panose="020B0604020202020204" pitchFamily="34" charset="0"/>
              </a:rPr>
              <a:t>T I </a:t>
            </a:r>
            <a:r>
              <a:rPr lang="en-US" sz="2000" noProof="0" dirty="0">
                <a:latin typeface="Arial" panose="020B0604020202020204" pitchFamily="34" charset="0"/>
                <a:cs typeface="Arial" panose="020B0604020202020204" pitchFamily="34" charset="0"/>
              </a:rPr>
              <a:t>D $4A</a:t>
            </a:r>
          </a:p>
          <a:p>
            <a:pPr lvl="1"/>
            <a:r>
              <a:rPr lang="en-US" sz="2000" spc="-150" noProof="0" dirty="0">
                <a:latin typeface="Arial" panose="020B0604020202020204" pitchFamily="34" charset="0"/>
                <a:cs typeface="Arial" panose="020B0604020202020204" pitchFamily="34" charset="0"/>
              </a:rPr>
              <a:t>C I </a:t>
            </a:r>
            <a:r>
              <a:rPr lang="en-US" sz="2000" noProof="0" dirty="0">
                <a:latin typeface="Arial" panose="020B0604020202020204" pitchFamily="34" charset="0"/>
                <a:cs typeface="Arial" panose="020B0604020202020204" pitchFamily="34" charset="0"/>
              </a:rPr>
              <a:t>D $30</a:t>
            </a:r>
          </a:p>
          <a:p>
            <a:pPr lvl="1"/>
            <a:r>
              <a:rPr lang="en-US" sz="2000" noProof="0" dirty="0">
                <a:latin typeface="Arial" panose="020B0604020202020204" pitchFamily="34" charset="0"/>
                <a:cs typeface="Arial" panose="020B0604020202020204" pitchFamily="34" charset="0"/>
              </a:rPr>
              <a:t>Maximum limit =</a:t>
            </a:r>
          </a:p>
          <a:p>
            <a:pPr lvl="1"/>
            <a:r>
              <a:rPr lang="en-US" sz="2000" noProof="0" dirty="0">
                <a:latin typeface="Arial" panose="020B0604020202020204" pitchFamily="34" charset="0"/>
                <a:cs typeface="Arial" panose="020B0604020202020204" pitchFamily="34" charset="0"/>
              </a:rPr>
              <a:t>Measured value = 2,226</a:t>
            </a:r>
          </a:p>
          <a:p>
            <a:pPr lvl="1"/>
            <a:r>
              <a:rPr lang="en-US" sz="2000" noProof="0" dirty="0">
                <a:latin typeface="Arial" panose="020B0604020202020204" pitchFamily="34" charset="0"/>
                <a:cs typeface="Arial" panose="020B0604020202020204" pitchFamily="34" charset="0"/>
              </a:rPr>
              <a:t>Minimum limit = 768</a:t>
            </a:r>
          </a:p>
          <a:p>
            <a:pPr lvl="1"/>
            <a:r>
              <a:rPr lang="en-US" sz="2000" noProof="0" dirty="0">
                <a:latin typeface="Arial" panose="020B0604020202020204" pitchFamily="34" charset="0"/>
                <a:cs typeface="Arial" panose="020B0604020202020204" pitchFamily="34" charset="0"/>
              </a:rPr>
              <a:t>Result = passed</a:t>
            </a:r>
          </a:p>
        </p:txBody>
      </p:sp>
      <p:sp>
        <p:nvSpPr>
          <p:cNvPr id="2" name="Content Placeholder 1">
            <a:extLst>
              <a:ext uri="{FF2B5EF4-FFF2-40B4-BE49-F238E27FC236}">
                <a16:creationId xmlns:a16="http://schemas.microsoft.com/office/drawing/2014/main" id="{3F78A1BE-8E45-CB57-6F60-9D374132EFAE}"/>
              </a:ext>
            </a:extLst>
          </p:cNvPr>
          <p:cNvSpPr>
            <a:spLocks noGrp="1"/>
          </p:cNvSpPr>
          <p:nvPr>
            <p:ph idx="13"/>
          </p:nvPr>
        </p:nvSpPr>
        <p:spPr>
          <a:xfrm>
            <a:off x="457200" y="4038600"/>
            <a:ext cx="8235869" cy="1113570"/>
          </a:xfrm>
        </p:spPr>
        <p:txBody>
          <a:bodyPr tIns="18000" bIns="18000" anchor="ctr" anchorCtr="0"/>
          <a:lstStyle/>
          <a:p>
            <a:pPr marL="0" indent="0">
              <a:spcBef>
                <a:spcPts val="600"/>
              </a:spcBef>
              <a:buNone/>
            </a:pPr>
            <a:r>
              <a:rPr lang="en-US" sz="2000" noProof="0" dirty="0">
                <a:latin typeface="Arial" panose="020B0604020202020204" pitchFamily="34" charset="0"/>
                <a:cs typeface="Arial" panose="020B0604020202020204" pitchFamily="34" charset="0"/>
              </a:rPr>
              <a:t>The values shown need to be compared and corrected as follows:</a:t>
            </a:r>
          </a:p>
          <a:p>
            <a:pPr>
              <a:spcBef>
                <a:spcPts val="600"/>
              </a:spcBef>
            </a:pPr>
            <a:r>
              <a:rPr lang="en-US" sz="2000" noProof="0" dirty="0">
                <a:latin typeface="Arial" panose="020B0604020202020204" pitchFamily="34" charset="0"/>
                <a:cs typeface="Arial" panose="020B0604020202020204" pitchFamily="34" charset="0"/>
              </a:rPr>
              <a:t>If value is &gt; 32,767, the value is negative.</a:t>
            </a:r>
          </a:p>
          <a:p>
            <a:pPr>
              <a:spcBef>
                <a:spcPts val="600"/>
              </a:spcBef>
            </a:pPr>
            <a:r>
              <a:rPr lang="en-US" sz="2000" noProof="0" dirty="0">
                <a:latin typeface="Arial" panose="020B0604020202020204" pitchFamily="34" charset="0"/>
                <a:cs typeface="Arial" panose="020B0604020202020204" pitchFamily="34" charset="0"/>
              </a:rPr>
              <a:t>If the value &lt; 32,767, the value is positive.</a:t>
            </a:r>
          </a:p>
        </p:txBody>
      </p:sp>
      <p:sp>
        <p:nvSpPr>
          <p:cNvPr id="5" name="Content Placeholder 4">
            <a:extLst>
              <a:ext uri="{FF2B5EF4-FFF2-40B4-BE49-F238E27FC236}">
                <a16:creationId xmlns:a16="http://schemas.microsoft.com/office/drawing/2014/main" id="{92FF533C-8E37-1817-7D6A-0EF9B89E206A}"/>
              </a:ext>
            </a:extLst>
          </p:cNvPr>
          <p:cNvSpPr>
            <a:spLocks noGrp="1"/>
          </p:cNvSpPr>
          <p:nvPr>
            <p:ph idx="14"/>
          </p:nvPr>
        </p:nvSpPr>
        <p:spPr>
          <a:xfrm>
            <a:off x="457200" y="5218472"/>
            <a:ext cx="2209800" cy="344128"/>
          </a:xfrm>
        </p:spPr>
        <p:txBody>
          <a:bodyPr tIns="18000" bIns="18000" anchor="ctr" anchorCtr="0"/>
          <a:lstStyle/>
          <a:p>
            <a:r>
              <a:rPr lang="en-US" sz="2000" noProof="0" dirty="0">
                <a:latin typeface="Arial" panose="020B0604020202020204" pitchFamily="34" charset="0"/>
                <a:cs typeface="Arial" panose="020B0604020202020204" pitchFamily="34" charset="0"/>
              </a:rPr>
              <a:t>Multiply value by</a:t>
            </a:r>
          </a:p>
        </p:txBody>
      </p:sp>
      <p:graphicFrame>
        <p:nvGraphicFramePr>
          <p:cNvPr id="7" name="Object 6" descr="0 point 0 0 7 8.">
            <a:extLst>
              <a:ext uri="{FF2B5EF4-FFF2-40B4-BE49-F238E27FC236}">
                <a16:creationId xmlns:a16="http://schemas.microsoft.com/office/drawing/2014/main" id="{2352888C-BFA3-AA5D-32FB-E62D4CF698C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08535007"/>
              </p:ext>
            </p:extLst>
          </p:nvPr>
        </p:nvGraphicFramePr>
        <p:xfrm>
          <a:off x="2694373" y="5257800"/>
          <a:ext cx="832621" cy="296493"/>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2694373" y="5257800"/>
                        <a:ext cx="832621" cy="296493"/>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B0447A39-4A2F-2016-EB17-7703030FF22C}"/>
              </a:ext>
            </a:extLst>
          </p:cNvPr>
          <p:cNvSpPr>
            <a:spLocks noGrp="1"/>
          </p:cNvSpPr>
          <p:nvPr>
            <p:ph idx="15"/>
          </p:nvPr>
        </p:nvSpPr>
        <p:spPr>
          <a:xfrm>
            <a:off x="3581400" y="5218472"/>
            <a:ext cx="251460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to get inches of water.</a:t>
            </a:r>
          </a:p>
        </p:txBody>
      </p:sp>
    </p:spTree>
    <p:extLst>
      <p:ext uri="{BB962C8B-B14F-4D97-AF65-F5344CB8AC3E}">
        <p14:creationId xmlns:p14="http://schemas.microsoft.com/office/powerpoint/2010/main" val="121383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spc="-500" noProof="0" dirty="0">
                <a:cs typeface="Times New Roman"/>
                <a:sym typeface="Times New Roman"/>
              </a:rPr>
              <a:t>G </a:t>
            </a:r>
            <a:r>
              <a:rPr lang="en-US" kern="0" noProof="0" dirty="0">
                <a:cs typeface="Times New Roman"/>
                <a:sym typeface="Times New Roman"/>
              </a:rPr>
              <a:t>M Catalyst Efficiency Test </a:t>
            </a:r>
            <a:r>
              <a:rPr lang="en-US" sz="2800" kern="0" noProof="0" dirty="0">
                <a:cs typeface="Times New Roman"/>
                <a:sym typeface="Times New Roman"/>
              </a:rPr>
              <a:t>(1 of 2)</a:t>
            </a:r>
            <a:endParaRPr lang="en-US" sz="2800" kern="0" noProof="0" dirty="0">
              <a:cs typeface="Times New Roman"/>
            </a:endParaRPr>
          </a:p>
        </p:txBody>
      </p:sp>
      <p:sp>
        <p:nvSpPr>
          <p:cNvPr id="4" name="Content Placeholder 3"/>
          <p:cNvSpPr>
            <a:spLocks noGrp="1"/>
          </p:cNvSpPr>
          <p:nvPr>
            <p:ph idx="1"/>
          </p:nvPr>
        </p:nvSpPr>
        <p:spPr>
          <a:xfrm>
            <a:off x="457200" y="885773"/>
            <a:ext cx="8229600" cy="4753027"/>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Scan tool displays data that do not need to be converted, although the units are often unknown. You can see how close test results come to either maximum or minimum limits. </a:t>
            </a:r>
          </a:p>
          <a:p>
            <a:pPr marL="0" indent="0">
              <a:buNone/>
            </a:pPr>
            <a:r>
              <a:rPr lang="en-US" sz="2400" spc="-300"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M </a:t>
            </a:r>
            <a:r>
              <a:rPr lang="en-US" sz="2400" noProof="0" dirty="0">
                <a:latin typeface="Arial" panose="020B0604020202020204" pitchFamily="34" charset="0"/>
                <a:cs typeface="Arial" panose="020B0604020202020204" pitchFamily="34" charset="0"/>
              </a:rPr>
              <a:t>idle catalyst efficiency test could have following results:</a:t>
            </a:r>
          </a:p>
          <a:p>
            <a:pPr lvl="1"/>
            <a:r>
              <a:rPr lang="en-US" sz="2400" spc="-25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 $0C</a:t>
            </a:r>
          </a:p>
          <a:p>
            <a:pPr lvl="1"/>
            <a:r>
              <a:rPr lang="en-US" sz="2400" spc="-250" noProof="0" dirty="0">
                <a:latin typeface="Arial" panose="020B0604020202020204" pitchFamily="34" charset="0"/>
                <a:cs typeface="Arial" panose="020B0604020202020204" pitchFamily="34" charset="0"/>
              </a:rPr>
              <a:t>C I </a:t>
            </a:r>
            <a:r>
              <a:rPr lang="en-US" sz="2400" noProof="0" dirty="0">
                <a:latin typeface="Arial" panose="020B0604020202020204" pitchFamily="34" charset="0"/>
                <a:cs typeface="Arial" panose="020B0604020202020204" pitchFamily="34" charset="0"/>
              </a:rPr>
              <a:t>D $60</a:t>
            </a:r>
          </a:p>
          <a:p>
            <a:pPr lvl="1"/>
            <a:r>
              <a:rPr lang="en-US" sz="2400" noProof="0" dirty="0">
                <a:latin typeface="Arial" panose="020B0604020202020204" pitchFamily="34" charset="0"/>
                <a:cs typeface="Arial" panose="020B0604020202020204" pitchFamily="34" charset="0"/>
              </a:rPr>
              <a:t>Maximum limit = 33,234</a:t>
            </a:r>
          </a:p>
          <a:p>
            <a:pPr lvl="1"/>
            <a:r>
              <a:rPr lang="en-US" sz="2400" noProof="0" dirty="0">
                <a:latin typeface="Arial" panose="020B0604020202020204" pitchFamily="34" charset="0"/>
                <a:cs typeface="Arial" panose="020B0604020202020204" pitchFamily="34" charset="0"/>
              </a:rPr>
              <a:t>Measured value = 17,708</a:t>
            </a:r>
          </a:p>
          <a:p>
            <a:pPr lvl="1"/>
            <a:r>
              <a:rPr lang="en-US" sz="2400" noProof="0" dirty="0">
                <a:latin typeface="Arial" panose="020B0604020202020204" pitchFamily="34" charset="0"/>
                <a:cs typeface="Arial" panose="020B0604020202020204" pitchFamily="34" charset="0"/>
              </a:rPr>
              <a:t>Minimum limit = -----</a:t>
            </a:r>
          </a:p>
          <a:p>
            <a:pPr lvl="1"/>
            <a:r>
              <a:rPr lang="en-US" sz="2400" noProof="0" dirty="0">
                <a:latin typeface="Arial" panose="020B0604020202020204" pitchFamily="34" charset="0"/>
                <a:cs typeface="Arial" panose="020B0604020202020204" pitchFamily="34" charset="0"/>
              </a:rPr>
              <a:t>Result = passed</a:t>
            </a:r>
          </a:p>
        </p:txBody>
      </p:sp>
    </p:spTree>
    <p:extLst>
      <p:ext uri="{BB962C8B-B14F-4D97-AF65-F5344CB8AC3E}">
        <p14:creationId xmlns:p14="http://schemas.microsoft.com/office/powerpoint/2010/main" val="386217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spc="-500" noProof="0" dirty="0">
                <a:cs typeface="Times New Roman"/>
                <a:sym typeface="Times New Roman"/>
              </a:rPr>
              <a:t>G </a:t>
            </a:r>
            <a:r>
              <a:rPr lang="en-US" kern="0" noProof="0" dirty="0">
                <a:cs typeface="Times New Roman"/>
                <a:sym typeface="Times New Roman"/>
              </a:rPr>
              <a:t>M Catalyst Efficiency Test </a:t>
            </a:r>
            <a:r>
              <a:rPr lang="en-US" sz="2800" kern="0" noProof="0" dirty="0">
                <a:cs typeface="Times New Roman"/>
                <a:sym typeface="Times New Roman"/>
              </a:rPr>
              <a:t>(2 of 2)</a:t>
            </a:r>
            <a:endParaRPr lang="en-US" sz="2800" kern="0" noProof="0" dirty="0">
              <a:cs typeface="Times New Roman"/>
            </a:endParaRPr>
          </a:p>
        </p:txBody>
      </p:sp>
      <p:sp>
        <p:nvSpPr>
          <p:cNvPr id="4" name="Content Placeholder 3"/>
          <p:cNvSpPr>
            <a:spLocks noGrp="1"/>
          </p:cNvSpPr>
          <p:nvPr>
            <p:ph idx="1"/>
          </p:nvPr>
        </p:nvSpPr>
        <p:spPr>
          <a:xfrm>
            <a:off x="457200" y="914399"/>
            <a:ext cx="8229600" cy="3198756"/>
          </a:xfrm>
        </p:spPr>
        <p:txBody>
          <a:bodyPr tIns="18000" bIns="18000" anchor="ctr" anchorCtr="0">
            <a:spAutoFit/>
          </a:bodyPr>
          <a:lstStyle/>
          <a:p>
            <a:pPr marL="0" indent="0">
              <a:buNone/>
            </a:pPr>
            <a:r>
              <a:rPr lang="en-US" sz="2400" b="1" noProof="0" dirty="0">
                <a:latin typeface="Arial" panose="020B0604020202020204" pitchFamily="34" charset="0"/>
                <a:cs typeface="Arial" panose="020B0604020202020204" pitchFamily="34" charset="0"/>
              </a:rPr>
              <a:t>What do the numbers represent? </a:t>
            </a:r>
          </a:p>
          <a:p>
            <a:r>
              <a:rPr lang="en-US" sz="2400" noProof="0" dirty="0">
                <a:latin typeface="Arial" panose="020B0604020202020204" pitchFamily="34" charset="0"/>
                <a:cs typeface="Arial" panose="020B0604020202020204" pitchFamily="34" charset="0"/>
              </a:rPr>
              <a:t>Numbers are created as a result of the test and cannot be determined by the technician. </a:t>
            </a:r>
          </a:p>
          <a:p>
            <a:r>
              <a:rPr lang="en-US" sz="2400" noProof="0" dirty="0">
                <a:latin typeface="Arial" panose="020B0604020202020204" pitchFamily="34" charset="0"/>
                <a:cs typeface="Arial" panose="020B0604020202020204" pitchFamily="34" charset="0"/>
              </a:rPr>
              <a:t>It is clear by the reading and the maximum limit that the catalyst efficiency test easily passed. </a:t>
            </a:r>
          </a:p>
          <a:p>
            <a:r>
              <a:rPr lang="en-US" sz="2400" noProof="0" dirty="0">
                <a:latin typeface="Arial" panose="020B0604020202020204" pitchFamily="34" charset="0"/>
                <a:cs typeface="Arial" panose="020B0604020202020204" pitchFamily="34" charset="0"/>
              </a:rPr>
              <a:t>This is an excellent test to check if the efficiency of the catalytic converter needs to be determined.</a:t>
            </a:r>
          </a:p>
        </p:txBody>
      </p:sp>
    </p:spTree>
    <p:extLst>
      <p:ext uri="{BB962C8B-B14F-4D97-AF65-F5344CB8AC3E}">
        <p14:creationId xmlns:p14="http://schemas.microsoft.com/office/powerpoint/2010/main" val="331286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spc="-500" noProof="0" dirty="0">
                <a:cs typeface="Times New Roman"/>
                <a:sym typeface="Times New Roman"/>
              </a:rPr>
              <a:t>G </a:t>
            </a:r>
            <a:r>
              <a:rPr lang="en-US" kern="0" noProof="0" dirty="0">
                <a:cs typeface="Times New Roman"/>
                <a:sym typeface="Times New Roman"/>
              </a:rPr>
              <a:t>M </a:t>
            </a:r>
            <a:r>
              <a:rPr lang="en-US" kern="0" spc="-450" noProof="0" dirty="0">
                <a:cs typeface="Times New Roman"/>
                <a:sym typeface="Times New Roman"/>
              </a:rPr>
              <a:t>E V A </a:t>
            </a:r>
            <a:r>
              <a:rPr lang="en-US" kern="0" noProof="0" dirty="0">
                <a:cs typeface="Times New Roman"/>
                <a:sym typeface="Times New Roman"/>
              </a:rPr>
              <a:t>P Test (</a:t>
            </a:r>
            <a:r>
              <a:rPr lang="en-US" kern="0" spc="-450" noProof="0" dirty="0">
                <a:cs typeface="Times New Roman"/>
                <a:sym typeface="Times New Roman"/>
              </a:rPr>
              <a:t>C A </a:t>
            </a:r>
            <a:r>
              <a:rPr lang="en-US" kern="0" noProof="0" dirty="0">
                <a:cs typeface="Times New Roman"/>
                <a:sym typeface="Times New Roman"/>
              </a:rPr>
              <a:t>N)</a:t>
            </a:r>
            <a:endParaRPr lang="en-US" sz="2800" kern="0" noProof="0" dirty="0">
              <a:cs typeface="Times New Roman"/>
            </a:endParaRPr>
          </a:p>
        </p:txBody>
      </p:sp>
      <p:sp>
        <p:nvSpPr>
          <p:cNvPr id="4" name="Content Placeholder 3"/>
          <p:cNvSpPr>
            <a:spLocks noGrp="1"/>
          </p:cNvSpPr>
          <p:nvPr>
            <p:ph idx="1"/>
          </p:nvPr>
        </p:nvSpPr>
        <p:spPr>
          <a:xfrm>
            <a:off x="457200" y="913053"/>
            <a:ext cx="8229600" cy="1144347"/>
          </a:xfrm>
        </p:spPr>
        <p:txBody>
          <a:bodyPr tIns="18000" bIns="18000" anchor="ctr" anchorCtr="0">
            <a:spAutoFit/>
          </a:bodyPr>
          <a:lstStyle/>
          <a:p>
            <a:r>
              <a:rPr lang="en-US" sz="2400" noProof="0" dirty="0">
                <a:latin typeface="Arial" panose="020B0604020202020204" pitchFamily="34" charset="0"/>
                <a:cs typeface="Arial" panose="020B0604020202020204" pitchFamily="34" charset="0"/>
              </a:rPr>
              <a:t>One of evaporative (</a:t>
            </a:r>
            <a:r>
              <a:rPr lang="en-US" sz="2400" spc="-250" noProof="0" dirty="0">
                <a:latin typeface="Arial" panose="020B0604020202020204" pitchFamily="34" charset="0"/>
                <a:cs typeface="Arial" panose="020B0604020202020204" pitchFamily="34" charset="0"/>
              </a:rPr>
              <a:t>E V A </a:t>
            </a:r>
            <a:r>
              <a:rPr lang="en-US" sz="2400" noProof="0" dirty="0">
                <a:latin typeface="Arial" panose="020B0604020202020204" pitchFamily="34" charset="0"/>
                <a:cs typeface="Arial" panose="020B0604020202020204" pitchFamily="34" charset="0"/>
              </a:rPr>
              <a:t>P) system tests that can be monitored using a scan tool and mode $06 data is engine off, natural vacuum test</a:t>
            </a:r>
            <a:r>
              <a:rPr lang="en-US" sz="2000" noProof="0" dirty="0">
                <a:latin typeface="Arial" panose="020B0604020202020204" pitchFamily="34" charset="0"/>
                <a:cs typeface="Arial" panose="020B0604020202020204" pitchFamily="34" charset="0"/>
              </a:rPr>
              <a:t>.</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2180569"/>
            <a:ext cx="57912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An example of a typical result includes:</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2667000"/>
            <a:ext cx="2362200" cy="405683"/>
          </a:xfrm>
        </p:spPr>
        <p:txBody>
          <a:bodyPr tIns="18000" bIns="18000" anchor="ctr" anchorCtr="0"/>
          <a:lstStyle/>
          <a:p>
            <a:pPr lvl="1"/>
            <a:r>
              <a:rPr lang="en-US" sz="2400" spc="-250" noProof="0" dirty="0">
                <a:latin typeface="Arial" panose="020B0604020202020204" pitchFamily="34" charset="0"/>
                <a:cs typeface="Arial" panose="020B0604020202020204" pitchFamily="34" charset="0"/>
              </a:rPr>
              <a:t>M I </a:t>
            </a:r>
            <a:r>
              <a:rPr lang="en-US" sz="2400" noProof="0" dirty="0">
                <a:latin typeface="Arial" panose="020B0604020202020204" pitchFamily="34" charset="0"/>
                <a:cs typeface="Arial" panose="020B0604020202020204" pitchFamily="34" charset="0"/>
              </a:rPr>
              <a:t>D E </a:t>
            </a:r>
            <a:r>
              <a:rPr lang="en-US" sz="2400" spc="-250" noProof="0" dirty="0">
                <a:latin typeface="Arial" panose="020B0604020202020204" pitchFamily="34" charset="0"/>
                <a:cs typeface="Arial" panose="020B0604020202020204" pitchFamily="34" charset="0"/>
              </a:rPr>
              <a:t>V A </a:t>
            </a:r>
            <a:r>
              <a:rPr lang="en-US" sz="2400" noProof="0" dirty="0">
                <a:latin typeface="Arial" panose="020B0604020202020204" pitchFamily="34" charset="0"/>
                <a:cs typeface="Arial" panose="020B0604020202020204" pitchFamily="34" charset="0"/>
              </a:rPr>
              <a:t>P</a:t>
            </a:r>
          </a:p>
        </p:txBody>
      </p:sp>
      <p:graphicFrame>
        <p:nvGraphicFramePr>
          <p:cNvPr id="17" name="Object 16" descr="equals 0 point 0 2 0.">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221255825"/>
              </p:ext>
            </p:extLst>
          </p:nvPr>
        </p:nvGraphicFramePr>
        <p:xfrm>
          <a:off x="2895600" y="2667000"/>
          <a:ext cx="1049337" cy="346075"/>
        </p:xfrm>
        <a:graphic>
          <a:graphicData uri="http://schemas.openxmlformats.org/presentationml/2006/ole">
            <mc:AlternateContent xmlns:mc="http://schemas.openxmlformats.org/markup-compatibility/2006">
              <mc:Choice xmlns:v="urn:schemas-microsoft-com:vml" Requires="v">
                <p:oleObj name="Equation" r:id="rId3" imgW="545760" imgH="177480" progId="Equation.DSMT4">
                  <p:embed/>
                </p:oleObj>
              </mc:Choice>
              <mc:Fallback>
                <p:oleObj name="Equation" r:id="rId3" imgW="5457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2895600" y="2667000"/>
                        <a:ext cx="1049337" cy="346075"/>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76250" y="3175716"/>
            <a:ext cx="1885950" cy="405684"/>
          </a:xfrm>
        </p:spPr>
        <p:txBody>
          <a:bodyPr tIns="18000" bIns="18000" anchor="ctr" anchorCtr="0"/>
          <a:lstStyle/>
          <a:p>
            <a:pPr lvl="1"/>
            <a:r>
              <a:rPr lang="en-US" sz="2400" spc="-25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 201</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3663769"/>
            <a:ext cx="2819400"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Minimum value</a:t>
            </a:r>
          </a:p>
        </p:txBody>
      </p:sp>
      <p:graphicFrame>
        <p:nvGraphicFramePr>
          <p:cNvPr id="24" name="Object 23" descr="equals 0 point 0 0 0.">
            <a:extLst>
              <a:ext uri="{FF2B5EF4-FFF2-40B4-BE49-F238E27FC236}">
                <a16:creationId xmlns:a16="http://schemas.microsoft.com/office/drawing/2014/main" id="{8FCE377A-4603-4100-B234-7CEEC67A024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55335587"/>
              </p:ext>
            </p:extLst>
          </p:nvPr>
        </p:nvGraphicFramePr>
        <p:xfrm>
          <a:off x="3352800" y="3711736"/>
          <a:ext cx="1049337" cy="346075"/>
        </p:xfrm>
        <a:graphic>
          <a:graphicData uri="http://schemas.openxmlformats.org/presentationml/2006/ole">
            <mc:AlternateContent xmlns:mc="http://schemas.openxmlformats.org/markup-compatibility/2006">
              <mc:Choice xmlns:v="urn:schemas-microsoft-com:vml" Requires="v">
                <p:oleObj name="Equation" r:id="rId5" imgW="545760" imgH="177480" progId="Equation.DSMT4">
                  <p:embed/>
                </p:oleObj>
              </mc:Choice>
              <mc:Fallback>
                <p:oleObj name="Equation" r:id="rId5" imgW="5457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3352800" y="3711736"/>
                        <a:ext cx="1049337" cy="346075"/>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457199" y="4122464"/>
            <a:ext cx="2907505" cy="490374"/>
          </a:xfrm>
        </p:spPr>
        <p:txBody>
          <a:bodyPr tIns="18000" bIns="18000" anchor="ctr" anchorCtr="0"/>
          <a:lstStyle/>
          <a:p>
            <a:pPr lvl="1"/>
            <a:r>
              <a:rPr lang="en-US" sz="2400" noProof="0" dirty="0">
                <a:latin typeface="Arial" panose="020B0604020202020204" pitchFamily="34" charset="0"/>
                <a:cs typeface="Arial" panose="020B0604020202020204" pitchFamily="34" charset="0"/>
              </a:rPr>
              <a:t>Maximum value</a:t>
            </a:r>
          </a:p>
        </p:txBody>
      </p:sp>
      <p:graphicFrame>
        <p:nvGraphicFramePr>
          <p:cNvPr id="25" name="Object 24" descr="equals 0 point 6 0 1.">
            <a:extLst>
              <a:ext uri="{FF2B5EF4-FFF2-40B4-BE49-F238E27FC236}">
                <a16:creationId xmlns:a16="http://schemas.microsoft.com/office/drawing/2014/main" id="{F1E086E9-9968-433C-BF18-79DDA92C385C}"/>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287773506"/>
              </p:ext>
            </p:extLst>
          </p:nvPr>
        </p:nvGraphicFramePr>
        <p:xfrm>
          <a:off x="3364705" y="4228775"/>
          <a:ext cx="1025525" cy="346075"/>
        </p:xfrm>
        <a:graphic>
          <a:graphicData uri="http://schemas.openxmlformats.org/presentationml/2006/ole">
            <mc:AlternateContent xmlns:mc="http://schemas.openxmlformats.org/markup-compatibility/2006">
              <mc:Choice xmlns:v="urn:schemas-microsoft-com:vml" Requires="v">
                <p:oleObj name="Equation" r:id="rId7" imgW="533160" imgH="177480" progId="Equation.DSMT4">
                  <p:embed/>
                </p:oleObj>
              </mc:Choice>
              <mc:Fallback>
                <p:oleObj name="Equation" r:id="rId7" imgW="533160" imgH="177480" progId="Equation.DSMT4">
                  <p:embed/>
                  <p:pic>
                    <p:nvPicPr>
                      <p:cNvPr id="24" name="Object 23">
                        <a:extLst>
                          <a:ext uri="{FF2B5EF4-FFF2-40B4-BE49-F238E27FC236}">
                            <a16:creationId xmlns:a16="http://schemas.microsoft.com/office/drawing/2014/main" id="{8FCE377A-4603-4100-B234-7CEEC67A0247}"/>
                          </a:ext>
                          <a:ext uri="{C183D7F6-B498-43B3-948B-1728B52AA6E4}">
                            <adec:decorative xmlns:adec="http://schemas.microsoft.com/office/drawing/2017/decorative" val="0"/>
                          </a:ext>
                        </a:extLst>
                      </p:cNvPr>
                      <p:cNvPicPr/>
                      <p:nvPr/>
                    </p:nvPicPr>
                    <p:blipFill>
                      <a:blip r:embed="rId8"/>
                      <a:stretch>
                        <a:fillRect/>
                      </a:stretch>
                    </p:blipFill>
                    <p:spPr>
                      <a:xfrm>
                        <a:off x="3364705" y="4228775"/>
                        <a:ext cx="1025525" cy="346075"/>
                      </a:xfrm>
                      <a:prstGeom prst="rect">
                        <a:avLst/>
                      </a:prstGeom>
                      <a:noFill/>
                    </p:spPr>
                  </p:pic>
                </p:oleObj>
              </mc:Fallback>
            </mc:AlternateContent>
          </a:graphicData>
        </a:graphic>
      </p:graphicFrame>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419100" y="4699717"/>
            <a:ext cx="2628900" cy="405683"/>
          </a:xfrm>
        </p:spPr>
        <p:txBody>
          <a:bodyPr tIns="18000" bIns="18000" anchor="ctr" anchorCtr="0"/>
          <a:lstStyle/>
          <a:p>
            <a:pPr lvl="1"/>
            <a:r>
              <a:rPr lang="en-US" sz="2400" noProof="0" dirty="0">
                <a:latin typeface="Arial" panose="020B0604020202020204" pitchFamily="34" charset="0"/>
                <a:cs typeface="Arial" panose="020B0604020202020204" pitchFamily="34" charset="0"/>
              </a:rPr>
              <a:t>Current value</a:t>
            </a:r>
          </a:p>
        </p:txBody>
      </p:sp>
      <p:graphicFrame>
        <p:nvGraphicFramePr>
          <p:cNvPr id="26" name="Object 25" descr="equals 0 point 0 2 3.">
            <a:extLst>
              <a:ext uri="{FF2B5EF4-FFF2-40B4-BE49-F238E27FC236}">
                <a16:creationId xmlns:a16="http://schemas.microsoft.com/office/drawing/2014/main" id="{118A05A7-90EE-4041-88B2-6CC3C811FB6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57823148"/>
              </p:ext>
            </p:extLst>
          </p:nvPr>
        </p:nvGraphicFramePr>
        <p:xfrm>
          <a:off x="3124200" y="4758570"/>
          <a:ext cx="1049337" cy="346075"/>
        </p:xfrm>
        <a:graphic>
          <a:graphicData uri="http://schemas.openxmlformats.org/presentationml/2006/ole">
            <mc:AlternateContent xmlns:mc="http://schemas.openxmlformats.org/markup-compatibility/2006">
              <mc:Choice xmlns:v="urn:schemas-microsoft-com:vml" Requires="v">
                <p:oleObj name="Equation" r:id="rId9" imgW="545760" imgH="177480" progId="Equation.DSMT4">
                  <p:embed/>
                </p:oleObj>
              </mc:Choice>
              <mc:Fallback>
                <p:oleObj name="Equation" r:id="rId9" imgW="545760" imgH="177480" progId="Equation.DSMT4">
                  <p:embed/>
                  <p:pic>
                    <p:nvPicPr>
                      <p:cNvPr id="25" name="Object 24">
                        <a:extLst>
                          <a:ext uri="{FF2B5EF4-FFF2-40B4-BE49-F238E27FC236}">
                            <a16:creationId xmlns:a16="http://schemas.microsoft.com/office/drawing/2014/main" id="{F1E086E9-9968-433C-BF18-79DDA92C385C}"/>
                          </a:ext>
                          <a:ext uri="{C183D7F6-B498-43B3-948B-1728B52AA6E4}">
                            <adec:decorative xmlns:adec="http://schemas.microsoft.com/office/drawing/2017/decorative" val="0"/>
                          </a:ext>
                        </a:extLst>
                      </p:cNvPr>
                      <p:cNvPicPr/>
                      <p:nvPr/>
                    </p:nvPicPr>
                    <p:blipFill>
                      <a:blip r:embed="rId10"/>
                      <a:stretch>
                        <a:fillRect/>
                      </a:stretch>
                    </p:blipFill>
                    <p:spPr>
                      <a:xfrm>
                        <a:off x="3124200" y="4758570"/>
                        <a:ext cx="1049337" cy="346075"/>
                      </a:xfrm>
                      <a:prstGeom prst="rect">
                        <a:avLst/>
                      </a:prstGeom>
                      <a:noFill/>
                    </p:spPr>
                  </p:pic>
                </p:oleObj>
              </mc:Fallback>
            </mc:AlternateContent>
          </a:graphicData>
        </a:graphic>
      </p:graphicFrame>
    </p:spTree>
    <p:extLst>
      <p:ext uri="{BB962C8B-B14F-4D97-AF65-F5344CB8AC3E}">
        <p14:creationId xmlns:p14="http://schemas.microsoft.com/office/powerpoint/2010/main" val="825115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Permanent Codes </a:t>
            </a:r>
            <a:r>
              <a:rPr lang="en-US" sz="2800" kern="0" noProof="0" dirty="0">
                <a:cs typeface="Times New Roman"/>
                <a:sym typeface="Times New Roman"/>
              </a:rPr>
              <a:t>(1 of 2)</a:t>
            </a:r>
            <a:endParaRPr lang="en-US" sz="2800" kern="0" noProof="0" dirty="0">
              <a:cs typeface="Times New Roman"/>
            </a:endParaRPr>
          </a:p>
        </p:txBody>
      </p:sp>
      <p:sp>
        <p:nvSpPr>
          <p:cNvPr id="4" name="Content Placeholder 3"/>
          <p:cNvSpPr>
            <a:spLocks noGrp="1"/>
          </p:cNvSpPr>
          <p:nvPr>
            <p:ph idx="1"/>
          </p:nvPr>
        </p:nvSpPr>
        <p:spPr>
          <a:xfrm>
            <a:off x="457200" y="896429"/>
            <a:ext cx="8229600" cy="2075371"/>
          </a:xfrm>
        </p:spPr>
        <p:txBody>
          <a:bodyPr tIns="18000" bIns="18000" anchor="ctr" anchorCtr="0">
            <a:spAutoFit/>
          </a:bodyPr>
          <a:lstStyle/>
          <a:p>
            <a:pPr marL="0" indent="0">
              <a:buNone/>
            </a:pPr>
            <a:r>
              <a:rPr lang="en-US" sz="2400" b="1" noProof="0" dirty="0">
                <a:latin typeface="Arial" panose="020B0604020202020204" pitchFamily="34" charset="0"/>
                <a:cs typeface="Arial" panose="020B0604020202020204" pitchFamily="34" charset="0"/>
              </a:rPr>
              <a:t>Definition</a:t>
            </a:r>
          </a:p>
          <a:p>
            <a:r>
              <a:rPr lang="en-US" sz="2400" noProof="0" dirty="0">
                <a:latin typeface="Arial" panose="020B0604020202020204" pitchFamily="34" charset="0"/>
                <a:cs typeface="Arial" panose="020B0604020202020204" pitchFamily="34" charset="0"/>
              </a:rPr>
              <a:t>Starting in 2010 all vehicles support “permanent fault codes,” which are stored in nonvolatile </a:t>
            </a:r>
            <a:r>
              <a:rPr lang="en-US" sz="2400" spc="-300" noProof="0" dirty="0">
                <a:latin typeface="Arial" panose="020B0604020202020204" pitchFamily="34" charset="0"/>
                <a:cs typeface="Arial" panose="020B0604020202020204" pitchFamily="34" charset="0"/>
              </a:rPr>
              <a:t>R A </a:t>
            </a:r>
            <a:r>
              <a:rPr lang="en-US" sz="2400" noProof="0" dirty="0">
                <a:latin typeface="Arial" panose="020B0604020202020204" pitchFamily="34" charset="0"/>
                <a:cs typeface="Arial" panose="020B0604020202020204" pitchFamily="34" charset="0"/>
              </a:rPr>
              <a:t>M and cannot be cleared when the battery is disconnected and only go away when the problem is fixed.</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3048000"/>
            <a:ext cx="47244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There are three different types of</a:t>
            </a:r>
          </a:p>
        </p:txBody>
      </p:sp>
      <p:graphicFrame>
        <p:nvGraphicFramePr>
          <p:cNvPr id="26" name="Object 25" descr="O B D hyphen Roman number 2.">
            <a:extLst>
              <a:ext uri="{FF2B5EF4-FFF2-40B4-BE49-F238E27FC236}">
                <a16:creationId xmlns:a16="http://schemas.microsoft.com/office/drawing/2014/main" id="{118A05A7-90EE-4041-88B2-6CC3C811FB6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963418226"/>
              </p:ext>
            </p:extLst>
          </p:nvPr>
        </p:nvGraphicFramePr>
        <p:xfrm>
          <a:off x="5195888" y="3095625"/>
          <a:ext cx="974725" cy="346075"/>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6" name="Object 25">
                        <a:extLst>
                          <a:ext uri="{FF2B5EF4-FFF2-40B4-BE49-F238E27FC236}">
                            <a16:creationId xmlns:a16="http://schemas.microsoft.com/office/drawing/2014/main" id="{118A05A7-90EE-4041-88B2-6CC3C811FB6D}"/>
                          </a:ext>
                          <a:ext uri="{C183D7F6-B498-43B3-948B-1728B52AA6E4}">
                            <adec:decorative xmlns:adec="http://schemas.microsoft.com/office/drawing/2017/decorative" val="0"/>
                          </a:ext>
                        </a:extLst>
                      </p:cNvPr>
                      <p:cNvPicPr/>
                      <p:nvPr/>
                    </p:nvPicPr>
                    <p:blipFill>
                      <a:blip r:embed="rId4"/>
                      <a:stretch>
                        <a:fillRect/>
                      </a:stretch>
                    </p:blipFill>
                    <p:spPr>
                      <a:xfrm>
                        <a:off x="5195888" y="3095625"/>
                        <a:ext cx="974725" cy="346075"/>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6184901" y="3047999"/>
            <a:ext cx="20574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codes defined</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685800" y="3519961"/>
            <a:ext cx="42672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under the </a:t>
            </a:r>
            <a:r>
              <a:rPr lang="en-US" sz="2400" spc="-300" noProof="0" dirty="0">
                <a:latin typeface="Arial" panose="020B0604020202020204" pitchFamily="34" charset="0"/>
                <a:cs typeface="Arial" panose="020B0604020202020204" pitchFamily="34" charset="0"/>
              </a:rPr>
              <a:t>S A </a:t>
            </a:r>
            <a:r>
              <a:rPr lang="en-US" sz="2400" noProof="0" dirty="0">
                <a:latin typeface="Arial" panose="020B0604020202020204" pitchFamily="34" charset="0"/>
                <a:cs typeface="Arial" panose="020B0604020202020204" pitchFamily="34" charset="0"/>
              </a:rPr>
              <a:t>E J1979 standard:</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4035765"/>
            <a:ext cx="8229600" cy="1298235"/>
          </a:xfrm>
        </p:spPr>
        <p:txBody>
          <a:bodyPr tIns="18000" bIns="18000" anchor="ctr" anchorCtr="0"/>
          <a:lstStyle/>
          <a:p>
            <a:pPr marL="914400" lvl="1" indent="-457200">
              <a:buFont typeface="+mj-lt"/>
              <a:buAutoNum type="arabicPeriod"/>
            </a:pPr>
            <a:r>
              <a:rPr lang="en-US" sz="2400" noProof="0" dirty="0">
                <a:latin typeface="Arial" panose="020B0604020202020204" pitchFamily="34" charset="0"/>
                <a:cs typeface="Arial" panose="020B0604020202020204" pitchFamily="34" charset="0"/>
              </a:rPr>
              <a:t>Mode $03 “confirmed” trouble codes</a:t>
            </a:r>
          </a:p>
          <a:p>
            <a:pPr marL="914400" lvl="1" indent="-457200">
              <a:buFont typeface="+mj-lt"/>
              <a:buAutoNum type="arabicPeriod"/>
            </a:pPr>
            <a:r>
              <a:rPr lang="en-US" sz="2400" noProof="0" dirty="0">
                <a:latin typeface="Arial" panose="020B0604020202020204" pitchFamily="34" charset="0"/>
                <a:cs typeface="Arial" panose="020B0604020202020204" pitchFamily="34" charset="0"/>
              </a:rPr>
              <a:t>Mode $07 “pending” trouble codes</a:t>
            </a:r>
          </a:p>
          <a:p>
            <a:pPr marL="914400" lvl="1" indent="-457200">
              <a:buFont typeface="+mj-lt"/>
              <a:buAutoNum type="arabicPeriod"/>
            </a:pPr>
            <a:r>
              <a:rPr lang="en-US" sz="2400" noProof="0" dirty="0">
                <a:latin typeface="Arial" panose="020B0604020202020204" pitchFamily="34" charset="0"/>
                <a:cs typeface="Arial" panose="020B0604020202020204" pitchFamily="34" charset="0"/>
              </a:rPr>
              <a:t>Mode $0A “permanent” trouble codes</a:t>
            </a:r>
          </a:p>
        </p:txBody>
      </p:sp>
    </p:spTree>
    <p:extLst>
      <p:ext uri="{BB962C8B-B14F-4D97-AF65-F5344CB8AC3E}">
        <p14:creationId xmlns:p14="http://schemas.microsoft.com/office/powerpoint/2010/main" val="2531554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Permanent Codes </a:t>
            </a:r>
            <a:r>
              <a:rPr lang="en-US" sz="2800" kern="0" noProof="0" dirty="0">
                <a:cs typeface="Times New Roman"/>
                <a:sym typeface="Times New Roman"/>
              </a:rPr>
              <a:t>(2 of 2)</a:t>
            </a:r>
            <a:endParaRPr lang="en-US" sz="2800" kern="0" noProof="0" dirty="0">
              <a:cs typeface="Times New Roman"/>
            </a:endParaRPr>
          </a:p>
        </p:txBody>
      </p:sp>
      <p:sp>
        <p:nvSpPr>
          <p:cNvPr id="4" name="Content Placeholder 3"/>
          <p:cNvSpPr>
            <a:spLocks noGrp="1"/>
          </p:cNvSpPr>
          <p:nvPr>
            <p:ph idx="1"/>
          </p:nvPr>
        </p:nvSpPr>
        <p:spPr>
          <a:xfrm>
            <a:off x="457200" y="914400"/>
            <a:ext cx="8229600" cy="2637064"/>
          </a:xfrm>
        </p:spPr>
        <p:txBody>
          <a:bodyPr tIns="18000" bIns="18000" anchor="ctr" anchorCtr="0">
            <a:spAutoFit/>
          </a:bodyPr>
          <a:lstStyle/>
          <a:p>
            <a:r>
              <a:rPr lang="en-US" sz="2400" b="1" i="1" noProof="0" dirty="0">
                <a:latin typeface="Arial" panose="020B0604020202020204" pitchFamily="34" charset="0"/>
                <a:cs typeface="Arial" panose="020B0604020202020204" pitchFamily="34" charset="0"/>
              </a:rPr>
              <a:t>Permanent trouble codes cannot be simply “cleared” by any tool, even factory scan tools. </a:t>
            </a:r>
          </a:p>
          <a:p>
            <a:r>
              <a:rPr lang="en-US" sz="2400" noProof="0" dirty="0">
                <a:latin typeface="Arial" panose="020B0604020202020204" pitchFamily="34" charset="0"/>
                <a:cs typeface="Arial" panose="020B0604020202020204" pitchFamily="34" charset="0"/>
              </a:rPr>
              <a:t>These codes can only be cleared by </a:t>
            </a:r>
            <a:r>
              <a:rPr lang="en-US" sz="2400" spc="-30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once it has determined that the malfunction is no longer present. </a:t>
            </a:r>
          </a:p>
          <a:p>
            <a:r>
              <a:rPr lang="en-US" sz="2400" noProof="0" dirty="0">
                <a:latin typeface="Arial" panose="020B0604020202020204" pitchFamily="34" charset="0"/>
                <a:cs typeface="Arial" panose="020B0604020202020204" pitchFamily="34" charset="0"/>
              </a:rPr>
              <a:t>Usually requires that vehicle be driven enough so it can pass the self tests.</a:t>
            </a:r>
          </a:p>
        </p:txBody>
      </p:sp>
    </p:spTree>
    <p:extLst>
      <p:ext uri="{BB962C8B-B14F-4D97-AF65-F5344CB8AC3E}">
        <p14:creationId xmlns:p14="http://schemas.microsoft.com/office/powerpoint/2010/main" val="4790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What Is Global </a:t>
            </a:r>
            <a:r>
              <a:rPr lang="en-US" sz="100" kern="0" noProof="0" dirty="0">
                <a:cs typeface="Times New Roman"/>
                <a:sym typeface="Times New Roman"/>
              </a:rPr>
              <a:t>O B D hyphen Roman number 2 question mark</a:t>
            </a:r>
            <a:r>
              <a:rPr lang="en-US" kern="0" noProof="0" dirty="0">
                <a:cs typeface="Times New Roman"/>
                <a:sym typeface="Times New Roman"/>
              </a:rPr>
              <a:t>            </a:t>
            </a:r>
            <a:r>
              <a:rPr lang="en-US" sz="2800" kern="0" noProof="0" dirty="0">
                <a:cs typeface="Times New Roman"/>
                <a:sym typeface="Times New Roman"/>
              </a:rPr>
              <a:t>(2 of 2)</a:t>
            </a:r>
            <a:endParaRPr lang="en-US" sz="2800" kern="0" noProof="0" dirty="0">
              <a:cs typeface="Times New Roman"/>
            </a:endParaRPr>
          </a:p>
        </p:txBody>
      </p:sp>
      <p:graphicFrame>
        <p:nvGraphicFramePr>
          <p:cNvPr id="21" name="Object 20">
            <a:extLst>
              <a:ext uri="{FF2B5EF4-FFF2-40B4-BE49-F238E27FC236}">
                <a16:creationId xmlns:a16="http://schemas.microsoft.com/office/drawing/2014/main" id="{0D1FCF92-E1A0-4E35-B7BA-3ED37E565F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031256"/>
              </p:ext>
            </p:extLst>
          </p:nvPr>
        </p:nvGraphicFramePr>
        <p:xfrm>
          <a:off x="3635939" y="198120"/>
          <a:ext cx="1872121" cy="533634"/>
        </p:xfrm>
        <a:graphic>
          <a:graphicData uri="http://schemas.openxmlformats.org/presentationml/2006/ole">
            <mc:AlternateContent xmlns:mc="http://schemas.openxmlformats.org/markup-compatibility/2006">
              <mc:Choice xmlns:v="urn:schemas-microsoft-com:vml" Requires="v">
                <p:oleObj name="Equation" r:id="rId3" imgW="634680" imgH="177480" progId="Equation.DSMT4">
                  <p:embed/>
                </p:oleObj>
              </mc:Choice>
              <mc:Fallback>
                <p:oleObj name="Equation" r:id="rId3" imgW="634680" imgH="177480" progId="Equation.DSMT4">
                  <p:embed/>
                  <p:pic>
                    <p:nvPicPr>
                      <p:cNvPr id="9" name="Object 8">
                        <a:extLst>
                          <a:ext uri="{FF2B5EF4-FFF2-40B4-BE49-F238E27FC236}">
                            <a16:creationId xmlns:a16="http://schemas.microsoft.com/office/drawing/2014/main" id="{91ADACE8-08A0-4666-91BD-FFE7EE29AA51}"/>
                          </a:ext>
                          <a:ext uri="{C183D7F6-B498-43B3-948B-1728B52AA6E4}">
                            <adec:decorative xmlns:adec="http://schemas.microsoft.com/office/drawing/2017/decorative" val="0"/>
                          </a:ext>
                        </a:extLst>
                      </p:cNvPr>
                      <p:cNvPicPr/>
                      <p:nvPr/>
                    </p:nvPicPr>
                    <p:blipFill>
                      <a:blip r:embed="rId4"/>
                      <a:stretch>
                        <a:fillRect/>
                      </a:stretch>
                    </p:blipFill>
                    <p:spPr>
                      <a:xfrm>
                        <a:off x="3635939" y="198120"/>
                        <a:ext cx="1872121" cy="533634"/>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914400"/>
            <a:ext cx="8229600" cy="967376"/>
          </a:xfrm>
        </p:spPr>
        <p:txBody>
          <a:bodyPr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Purposes and Functions include:</a:t>
            </a:r>
          </a:p>
          <a:p>
            <a:r>
              <a:rPr lang="en-US" sz="2400" noProof="0" dirty="0">
                <a:latin typeface="Arial" panose="020B0604020202020204" pitchFamily="34" charset="0"/>
                <a:cs typeface="Arial" panose="020B0604020202020204" pitchFamily="34" charset="0"/>
              </a:rPr>
              <a:t>An estimated 80% of </a:t>
            </a:r>
            <a:r>
              <a:rPr lang="en-US" sz="2400" spc="-30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a:t>
            </a:r>
            <a:r>
              <a:rPr lang="en-US" sz="2400" spc="-300" noProof="0" dirty="0">
                <a:latin typeface="Arial" panose="020B0604020202020204" pitchFamily="34" charset="0"/>
                <a:cs typeface="Arial" panose="020B0604020202020204" pitchFamily="34" charset="0"/>
              </a:rPr>
              <a:t>D T </a:t>
            </a:r>
            <a:r>
              <a:rPr lang="en-US" sz="2400" noProof="0" dirty="0">
                <a:latin typeface="Arial" panose="020B0604020202020204" pitchFamily="34" charset="0"/>
                <a:cs typeface="Arial" panose="020B0604020202020204" pitchFamily="34" charset="0"/>
              </a:rPr>
              <a:t>Cs can be diagnosed using</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685800" y="1924128"/>
            <a:ext cx="13716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the global</a:t>
            </a:r>
          </a:p>
        </p:txBody>
      </p:sp>
      <p:graphicFrame>
        <p:nvGraphicFramePr>
          <p:cNvPr id="17" name="Object 16" descr="O B D hyphen Roman number 2.">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40741173"/>
              </p:ext>
            </p:extLst>
          </p:nvPr>
        </p:nvGraphicFramePr>
        <p:xfrm>
          <a:off x="2084130" y="1980119"/>
          <a:ext cx="976076" cy="347364"/>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9" name="Object 8">
                        <a:extLst>
                          <a:ext uri="{FF2B5EF4-FFF2-40B4-BE49-F238E27FC236}">
                            <a16:creationId xmlns:a16="http://schemas.microsoft.com/office/drawing/2014/main" id="{7E73C05F-64BE-677D-1372-EA27B5684071}"/>
                          </a:ext>
                          <a:ext uri="{C183D7F6-B498-43B3-948B-1728B52AA6E4}">
                            <adec:decorative xmlns:adec="http://schemas.microsoft.com/office/drawing/2017/decorative" val="1"/>
                          </a:ext>
                        </a:extLst>
                      </p:cNvPr>
                      <p:cNvPicPr/>
                      <p:nvPr/>
                    </p:nvPicPr>
                    <p:blipFill>
                      <a:blip r:embed="rId6"/>
                      <a:stretch>
                        <a:fillRect/>
                      </a:stretch>
                    </p:blipFill>
                    <p:spPr>
                      <a:xfrm>
                        <a:off x="2084130" y="1980119"/>
                        <a:ext cx="976076" cy="347364"/>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3124200" y="1956517"/>
            <a:ext cx="28194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function of scan tool.</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2428154"/>
            <a:ext cx="15240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All global</a:t>
            </a:r>
          </a:p>
        </p:txBody>
      </p:sp>
      <p:graphicFrame>
        <p:nvGraphicFramePr>
          <p:cNvPr id="18" name="Object 17" descr="O B D hyphen Roman number 2.">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699561465"/>
              </p:ext>
            </p:extLst>
          </p:nvPr>
        </p:nvGraphicFramePr>
        <p:xfrm>
          <a:off x="2029493" y="2476178"/>
          <a:ext cx="976076" cy="347364"/>
        </p:xfrm>
        <a:graphic>
          <a:graphicData uri="http://schemas.openxmlformats.org/presentationml/2006/ole">
            <mc:AlternateContent xmlns:mc="http://schemas.openxmlformats.org/markup-compatibility/2006">
              <mc:Choice xmlns:v="urn:schemas-microsoft-com:vml" Requires="v">
                <p:oleObj name="Equation" r:id="rId7" imgW="507960" imgH="177480" progId="Equation.DSMT4">
                  <p:embed/>
                </p:oleObj>
              </mc:Choice>
              <mc:Fallback>
                <p:oleObj name="Equation" r:id="rId7"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1"/>
                          </a:ext>
                        </a:extLst>
                      </p:cNvPr>
                      <p:cNvPicPr/>
                      <p:nvPr/>
                    </p:nvPicPr>
                    <p:blipFill>
                      <a:blip r:embed="rId6"/>
                      <a:stretch>
                        <a:fillRect/>
                      </a:stretch>
                    </p:blipFill>
                    <p:spPr>
                      <a:xfrm>
                        <a:off x="2029493" y="2476178"/>
                        <a:ext cx="976076" cy="347364"/>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3048000" y="2439629"/>
            <a:ext cx="54864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functions are standardized, which is not</a:t>
            </a:r>
          </a:p>
        </p:txBody>
      </p:sp>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685800" y="2932180"/>
            <a:ext cx="44196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case when looking at </a:t>
            </a:r>
            <a:r>
              <a:rPr lang="en-US" sz="2400" spc="-300" noProof="0" dirty="0">
                <a:latin typeface="Arial" panose="020B0604020202020204" pitchFamily="34" charset="0"/>
                <a:cs typeface="Arial" panose="020B0604020202020204" pitchFamily="34" charset="0"/>
              </a:rPr>
              <a:t>O E </a:t>
            </a:r>
            <a:r>
              <a:rPr lang="en-US" sz="2400" noProof="0" dirty="0">
                <a:latin typeface="Arial" panose="020B0604020202020204" pitchFamily="34" charset="0"/>
                <a:cs typeface="Arial" panose="020B0604020202020204" pitchFamily="34" charset="0"/>
              </a:rPr>
              <a:t>M data.</a:t>
            </a:r>
          </a:p>
        </p:txBody>
      </p:sp>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457200" y="3428709"/>
            <a:ext cx="6629400" cy="405683"/>
          </a:xfrm>
        </p:spPr>
        <p:txBody>
          <a:bodyPr tIns="18000" bIns="18000" anchor="ctr" anchorCtr="0"/>
          <a:lstStyle/>
          <a:p>
            <a:r>
              <a:rPr lang="en-US" sz="2400" noProof="0" dirty="0">
                <a:latin typeface="Arial" panose="020B0604020202020204" pitchFamily="34" charset="0"/>
                <a:cs typeface="Arial" panose="020B0604020202020204" pitchFamily="34" charset="0"/>
              </a:rPr>
              <a:t>Some </a:t>
            </a:r>
            <a:r>
              <a:rPr lang="en-US" sz="2400" spc="-300" noProof="0" dirty="0">
                <a:latin typeface="Arial" panose="020B0604020202020204" pitchFamily="34" charset="0"/>
                <a:cs typeface="Arial" panose="020B0604020202020204" pitchFamily="34" charset="0"/>
              </a:rPr>
              <a:t>D T C </a:t>
            </a:r>
            <a:r>
              <a:rPr lang="en-US" sz="2400" noProof="0" dirty="0">
                <a:latin typeface="Arial" panose="020B0604020202020204" pitchFamily="34" charset="0"/>
                <a:cs typeface="Arial" panose="020B0604020202020204" pitchFamily="34" charset="0"/>
              </a:rPr>
              <a:t>s may be displayed using the global</a:t>
            </a:r>
          </a:p>
        </p:txBody>
      </p:sp>
      <p:graphicFrame>
        <p:nvGraphicFramePr>
          <p:cNvPr id="19" name="Object 18" descr="O B D hyphen Roman number 2.">
            <a:extLst>
              <a:ext uri="{FF2B5EF4-FFF2-40B4-BE49-F238E27FC236}">
                <a16:creationId xmlns:a16="http://schemas.microsoft.com/office/drawing/2014/main" id="{2C150AFF-5C6E-4A31-829A-AA4C74D3559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15668113"/>
              </p:ext>
            </p:extLst>
          </p:nvPr>
        </p:nvGraphicFramePr>
        <p:xfrm>
          <a:off x="7158195" y="3479976"/>
          <a:ext cx="976076" cy="347364"/>
        </p:xfrm>
        <a:graphic>
          <a:graphicData uri="http://schemas.openxmlformats.org/presentationml/2006/ole">
            <mc:AlternateContent xmlns:mc="http://schemas.openxmlformats.org/markup-compatibility/2006">
              <mc:Choice xmlns:v="urn:schemas-microsoft-com:vml" Requires="v">
                <p:oleObj name="Equation" r:id="rId8" imgW="507960" imgH="177480" progId="Equation.DSMT4">
                  <p:embed/>
                </p:oleObj>
              </mc:Choice>
              <mc:Fallback>
                <p:oleObj name="Equation" r:id="rId8" imgW="507960" imgH="1774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6"/>
                      <a:stretch>
                        <a:fillRect/>
                      </a:stretch>
                    </p:blipFill>
                    <p:spPr>
                      <a:xfrm>
                        <a:off x="7158195" y="3479976"/>
                        <a:ext cx="976076" cy="347364"/>
                      </a:xfrm>
                      <a:prstGeom prst="rect">
                        <a:avLst/>
                      </a:prstGeom>
                      <a:noFill/>
                    </p:spPr>
                  </p:pic>
                </p:oleObj>
              </mc:Fallback>
            </mc:AlternateContent>
          </a:graphicData>
        </a:graphic>
      </p:graphicFrame>
      <p:sp>
        <p:nvSpPr>
          <p:cNvPr id="12" name="Content Placeholder 11">
            <a:extLst>
              <a:ext uri="{FF2B5EF4-FFF2-40B4-BE49-F238E27FC236}">
                <a16:creationId xmlns:a16="http://schemas.microsoft.com/office/drawing/2014/main" id="{AF2B74A6-58C6-4DDD-B342-4973E913FDBE}"/>
              </a:ext>
            </a:extLst>
          </p:cNvPr>
          <p:cNvSpPr>
            <a:spLocks noGrp="1"/>
          </p:cNvSpPr>
          <p:nvPr>
            <p:ph idx="19"/>
          </p:nvPr>
        </p:nvSpPr>
        <p:spPr>
          <a:xfrm>
            <a:off x="685800" y="3922698"/>
            <a:ext cx="76962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scan tool function that is not displayed on an </a:t>
            </a:r>
            <a:r>
              <a:rPr lang="en-US" sz="2400" spc="-300" noProof="0" dirty="0">
                <a:latin typeface="Arial" panose="020B0604020202020204" pitchFamily="34" charset="0"/>
                <a:cs typeface="Arial" panose="020B0604020202020204" pitchFamily="34" charset="0"/>
              </a:rPr>
              <a:t>O E </a:t>
            </a:r>
            <a:r>
              <a:rPr lang="en-US" sz="2400" noProof="0" dirty="0">
                <a:latin typeface="Arial" panose="020B0604020202020204" pitchFamily="34" charset="0"/>
                <a:cs typeface="Arial" panose="020B0604020202020204" pitchFamily="34" charset="0"/>
              </a:rPr>
              <a:t>M, or by</a:t>
            </a:r>
          </a:p>
        </p:txBody>
      </p:sp>
      <p:sp>
        <p:nvSpPr>
          <p:cNvPr id="13" name="Content Placeholder 12">
            <a:extLst>
              <a:ext uri="{FF2B5EF4-FFF2-40B4-BE49-F238E27FC236}">
                <a16:creationId xmlns:a16="http://schemas.microsoft.com/office/drawing/2014/main" id="{8C885DBD-C31F-4F10-B1E7-22D36EBF7AC9}"/>
              </a:ext>
            </a:extLst>
          </p:cNvPr>
          <p:cNvSpPr>
            <a:spLocks noGrp="1"/>
          </p:cNvSpPr>
          <p:nvPr>
            <p:ph idx="20"/>
          </p:nvPr>
        </p:nvSpPr>
        <p:spPr>
          <a:xfrm>
            <a:off x="685800" y="4386549"/>
            <a:ext cx="30480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using enhanced mode</a:t>
            </a:r>
          </a:p>
        </p:txBody>
      </p:sp>
      <p:graphicFrame>
        <p:nvGraphicFramePr>
          <p:cNvPr id="20" name="Object 19" descr="O B D hyphen Roman number 2.">
            <a:extLst>
              <a:ext uri="{FF2B5EF4-FFF2-40B4-BE49-F238E27FC236}">
                <a16:creationId xmlns:a16="http://schemas.microsoft.com/office/drawing/2014/main" id="{1A61BF2F-6054-46C8-A5C3-C1772C606DD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81179048"/>
              </p:ext>
            </p:extLst>
          </p:nvPr>
        </p:nvGraphicFramePr>
        <p:xfrm>
          <a:off x="3771900" y="4440481"/>
          <a:ext cx="976076" cy="347364"/>
        </p:xfrm>
        <a:graphic>
          <a:graphicData uri="http://schemas.openxmlformats.org/presentationml/2006/ole">
            <mc:AlternateContent xmlns:mc="http://schemas.openxmlformats.org/markup-compatibility/2006">
              <mc:Choice xmlns:v="urn:schemas-microsoft-com:vml" Requires="v">
                <p:oleObj name="Equation" r:id="rId9" imgW="507960" imgH="177480" progId="Equation.DSMT4">
                  <p:embed/>
                </p:oleObj>
              </mc:Choice>
              <mc:Fallback>
                <p:oleObj name="Equation" r:id="rId9" imgW="507960" imgH="177480" progId="Equation.DSMT4">
                  <p:embed/>
                  <p:pic>
                    <p:nvPicPr>
                      <p:cNvPr id="19" name="Object 18">
                        <a:extLst>
                          <a:ext uri="{FF2B5EF4-FFF2-40B4-BE49-F238E27FC236}">
                            <a16:creationId xmlns:a16="http://schemas.microsoft.com/office/drawing/2014/main" id="{2C150AFF-5C6E-4A31-829A-AA4C74D3559D}"/>
                          </a:ext>
                          <a:ext uri="{C183D7F6-B498-43B3-948B-1728B52AA6E4}">
                            <adec:decorative xmlns:adec="http://schemas.microsoft.com/office/drawing/2017/decorative" val="0"/>
                          </a:ext>
                        </a:extLst>
                      </p:cNvPr>
                      <p:cNvPicPr/>
                      <p:nvPr/>
                    </p:nvPicPr>
                    <p:blipFill>
                      <a:blip r:embed="rId6"/>
                      <a:stretch>
                        <a:fillRect/>
                      </a:stretch>
                    </p:blipFill>
                    <p:spPr>
                      <a:xfrm>
                        <a:off x="3771900" y="4440481"/>
                        <a:ext cx="976076" cy="347364"/>
                      </a:xfrm>
                      <a:prstGeom prst="rect">
                        <a:avLst/>
                      </a:prstGeom>
                      <a:noFill/>
                    </p:spPr>
                  </p:pic>
                </p:oleObj>
              </mc:Fallback>
            </mc:AlternateContent>
          </a:graphicData>
        </a:graphic>
      </p:graphicFrame>
      <p:sp>
        <p:nvSpPr>
          <p:cNvPr id="14" name="Content Placeholder 13">
            <a:extLst>
              <a:ext uri="{FF2B5EF4-FFF2-40B4-BE49-F238E27FC236}">
                <a16:creationId xmlns:a16="http://schemas.microsoft.com/office/drawing/2014/main" id="{BCD0B064-0F53-45AE-8EF6-0101EEDE3DFB}"/>
              </a:ext>
            </a:extLst>
          </p:cNvPr>
          <p:cNvSpPr>
            <a:spLocks noGrp="1"/>
          </p:cNvSpPr>
          <p:nvPr>
            <p:ph idx="21"/>
          </p:nvPr>
        </p:nvSpPr>
        <p:spPr>
          <a:xfrm>
            <a:off x="4800600" y="4394917"/>
            <a:ext cx="33147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function of the scan tool.</a:t>
            </a:r>
          </a:p>
        </p:txBody>
      </p:sp>
    </p:spTree>
    <p:extLst>
      <p:ext uri="{BB962C8B-B14F-4D97-AF65-F5344CB8AC3E}">
        <p14:creationId xmlns:p14="http://schemas.microsoft.com/office/powerpoint/2010/main" val="2498098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Where </a:t>
            </a:r>
            <a:r>
              <a:rPr lang="en-US" kern="0" dirty="0">
                <a:cs typeface="Times New Roman"/>
                <a:sym typeface="Times New Roman"/>
              </a:rPr>
              <a:t>t</a:t>
            </a:r>
            <a:r>
              <a:rPr lang="en-US" kern="0" noProof="0" dirty="0">
                <a:cs typeface="Times New Roman"/>
                <a:sym typeface="Times New Roman"/>
              </a:rPr>
              <a:t>o Get Mode $06 Information</a:t>
            </a:r>
            <a:endParaRPr lang="en-US" sz="2800" kern="0" noProof="0" dirty="0">
              <a:cs typeface="Times New Roman"/>
            </a:endParaRPr>
          </a:p>
        </p:txBody>
      </p:sp>
      <p:sp>
        <p:nvSpPr>
          <p:cNvPr id="4" name="Content Placeholder 3"/>
          <p:cNvSpPr>
            <a:spLocks noGrp="1"/>
          </p:cNvSpPr>
          <p:nvPr>
            <p:ph idx="1"/>
          </p:nvPr>
        </p:nvSpPr>
        <p:spPr>
          <a:xfrm>
            <a:off x="457200" y="900938"/>
            <a:ext cx="8001000" cy="3960503"/>
          </a:xfrm>
        </p:spPr>
        <p:txBody>
          <a:bodyPr wrap="square" tIns="18000" bIns="18000" anchor="ctr" anchorCtr="0">
            <a:spAutoFit/>
          </a:bodyPr>
          <a:lstStyle/>
          <a:p>
            <a:pPr>
              <a:spcBef>
                <a:spcPts val="600"/>
              </a:spcBef>
            </a:pPr>
            <a:r>
              <a:rPr lang="en-US" sz="2400" noProof="0" dirty="0">
                <a:latin typeface="Arial" panose="020B0604020202020204" pitchFamily="34" charset="0"/>
                <a:cs typeface="Arial" panose="020B0604020202020204" pitchFamily="34" charset="0"/>
              </a:rPr>
              <a:t>Many scan tools display all of the parameters and information needed so that additional mode $06 data is not needed. </a:t>
            </a:r>
          </a:p>
          <a:p>
            <a:pPr>
              <a:spcBef>
                <a:spcPts val="600"/>
              </a:spcBef>
            </a:pPr>
            <a:r>
              <a:rPr lang="en-US" sz="2400" noProof="0" dirty="0">
                <a:latin typeface="Arial" panose="020B0604020202020204" pitchFamily="34" charset="0"/>
                <a:cs typeface="Arial" panose="020B0604020202020204" pitchFamily="34" charset="0"/>
              </a:rPr>
              <a:t>Many </a:t>
            </a:r>
            <a:r>
              <a:rPr lang="en-US" sz="2400" spc="-300" noProof="0" dirty="0">
                <a:latin typeface="Arial" panose="020B0604020202020204" pitchFamily="34" charset="0"/>
                <a:cs typeface="Arial" panose="020B0604020202020204" pitchFamily="34" charset="0"/>
              </a:rPr>
              <a:t>O E M </a:t>
            </a:r>
            <a:r>
              <a:rPr lang="en-US" sz="2400" noProof="0" dirty="0">
                <a:latin typeface="Arial" panose="020B0604020202020204" pitchFamily="34" charset="0"/>
                <a:cs typeface="Arial" panose="020B0604020202020204" pitchFamily="34" charset="0"/>
              </a:rPr>
              <a:t>s post mode $06 information on service information websites. </a:t>
            </a:r>
          </a:p>
          <a:p>
            <a:pPr lvl="1"/>
            <a:r>
              <a:rPr lang="en-US" sz="2400" noProof="0" dirty="0">
                <a:latin typeface="Arial" panose="020B0604020202020204" pitchFamily="34" charset="0"/>
                <a:cs typeface="Arial" panose="020B0604020202020204" pitchFamily="34" charset="0"/>
              </a:rPr>
              <a:t>This information is often free, unlike other service information. </a:t>
            </a:r>
          </a:p>
          <a:p>
            <a:pPr lvl="2"/>
            <a:r>
              <a:rPr lang="en-US" sz="2400" noProof="0" dirty="0">
                <a:latin typeface="Arial" panose="020B0604020202020204" pitchFamily="34" charset="0"/>
                <a:cs typeface="Arial" panose="020B0604020202020204" pitchFamily="34" charset="0"/>
              </a:rPr>
              <a:t>Refer to National Automotive Service Task Force (</a:t>
            </a:r>
            <a:r>
              <a:rPr lang="en-US" sz="2400" spc="-250" noProof="0" dirty="0">
                <a:latin typeface="Arial" panose="020B0604020202020204" pitchFamily="34" charset="0"/>
                <a:cs typeface="Arial" panose="020B0604020202020204" pitchFamily="34" charset="0"/>
              </a:rPr>
              <a:t>N A S T </a:t>
            </a:r>
            <a:r>
              <a:rPr lang="en-US" sz="2400" noProof="0" dirty="0">
                <a:latin typeface="Arial" panose="020B0604020202020204" pitchFamily="34" charset="0"/>
                <a:cs typeface="Arial" panose="020B0604020202020204" pitchFamily="34" charset="0"/>
              </a:rPr>
              <a:t>F) website for website address of all </a:t>
            </a:r>
            <a:r>
              <a:rPr lang="en-US" sz="2400" spc="-300" noProof="0" dirty="0">
                <a:latin typeface="Arial" panose="020B0604020202020204" pitchFamily="34" charset="0"/>
                <a:cs typeface="Arial" panose="020B0604020202020204" pitchFamily="34" charset="0"/>
              </a:rPr>
              <a:t>O E </a:t>
            </a:r>
            <a:r>
              <a:rPr lang="en-US" sz="2400" noProof="0" dirty="0">
                <a:latin typeface="Arial" panose="020B0604020202020204" pitchFamily="34" charset="0"/>
                <a:cs typeface="Arial" panose="020B0604020202020204" pitchFamily="34" charset="0"/>
              </a:rPr>
              <a:t>M service information sites </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4978558"/>
            <a:ext cx="1074738" cy="405683"/>
          </a:xfrm>
        </p:spPr>
        <p:txBody>
          <a:bodyPr tIns="18000" bIns="18000" anchor="ctr" anchorCtr="0"/>
          <a:lstStyle/>
          <a:p>
            <a:pPr lvl="2"/>
            <a:r>
              <a:rPr lang="en-US" sz="2400" noProof="0" dirty="0">
                <a:latin typeface="Arial" panose="020B0604020202020204" pitchFamily="34" charset="0"/>
                <a:cs typeface="Arial" panose="020B0604020202020204" pitchFamily="34" charset="0"/>
              </a:rPr>
              <a:t> </a:t>
            </a:r>
            <a:r>
              <a:rPr lang="en-US" sz="100" noProof="0" dirty="0">
                <a:latin typeface="Arial" panose="020B0604020202020204" pitchFamily="34" charset="0"/>
                <a:cs typeface="Arial" panose="020B0604020202020204" pitchFamily="34" charset="0"/>
              </a:rPr>
              <a:t> </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1590675" y="4961217"/>
            <a:ext cx="101600" cy="405683"/>
          </a:xfrm>
        </p:spPr>
        <p:txBody>
          <a:bodyPr tIns="18000" bIns="18000" anchor="ctr" anchorCtr="0"/>
          <a:lstStyle/>
          <a:p>
            <a:pPr marL="0" lvl="2" indent="0">
              <a:buNone/>
            </a:pPr>
            <a:r>
              <a:rPr lang="en-US" sz="2400" noProof="0"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1751012" y="4994991"/>
            <a:ext cx="2254249" cy="405683"/>
          </a:xfrm>
        </p:spPr>
        <p:txBody>
          <a:bodyPr tIns="18000" bIns="18000" anchor="ctr" anchorCtr="0"/>
          <a:lstStyle/>
          <a:p>
            <a:pPr marL="0" lvl="2" indent="0">
              <a:buNone/>
            </a:pPr>
            <a:r>
              <a:rPr lang="en-US" sz="2400" dirty="0">
                <a:hlinkClick r:id="rId3" tooltip="www.N A S T F.org"/>
              </a:rPr>
              <a:t>www.NASTF.org</a:t>
            </a:r>
            <a:endParaRPr lang="en-US" sz="2400" noProof="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089398" y="4994992"/>
            <a:ext cx="177802" cy="405683"/>
          </a:xfrm>
        </p:spPr>
        <p:txBody>
          <a:bodyPr tIns="18000" bIns="18000" anchor="ctr" anchorCtr="0"/>
          <a:lstStyle/>
          <a:p>
            <a:pPr marL="28575" lvl="2" indent="-28575">
              <a:buNone/>
            </a:pPr>
            <a:r>
              <a:rPr lang="en-US" sz="2400" noProof="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372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Summary </a:t>
            </a:r>
            <a:r>
              <a:rPr lang="en-US" sz="2800" kern="0" noProof="0" dirty="0">
                <a:cs typeface="Times New Roman"/>
                <a:sym typeface="Times New Roman"/>
              </a:rPr>
              <a:t>(1 of 2)</a:t>
            </a:r>
            <a:endParaRPr lang="en-US" sz="2800" kern="0" noProof="0" dirty="0">
              <a:cs typeface="Times New Roman"/>
            </a:endParaRPr>
          </a:p>
        </p:txBody>
      </p:sp>
      <p:sp>
        <p:nvSpPr>
          <p:cNvPr id="4" name="Content Placeholder 3"/>
          <p:cNvSpPr>
            <a:spLocks noGrp="1"/>
          </p:cNvSpPr>
          <p:nvPr>
            <p:ph idx="1"/>
          </p:nvPr>
        </p:nvSpPr>
        <p:spPr>
          <a:xfrm>
            <a:off x="457200" y="951272"/>
            <a:ext cx="1219200" cy="344128"/>
          </a:xfrm>
        </p:spPr>
        <p:txBody>
          <a:bodyPr wrap="square" tIns="18000" bIns="18000" anchor="ctr" anchorCtr="0">
            <a:spAutoFit/>
          </a:bodyPr>
          <a:lstStyle/>
          <a:p>
            <a:pPr marL="457200" indent="-457200">
              <a:buFont typeface="+mj-lt"/>
              <a:buAutoNum type="arabicPeriod"/>
            </a:pPr>
            <a:r>
              <a:rPr lang="en-US" sz="2000" noProof="0" dirty="0">
                <a:latin typeface="Arial" panose="020B0604020202020204" pitchFamily="34" charset="0"/>
                <a:cs typeface="Arial" panose="020B0604020202020204" pitchFamily="34" charset="0"/>
              </a:rPr>
              <a:t>Global</a:t>
            </a:r>
          </a:p>
        </p:txBody>
      </p:sp>
      <p:graphicFrame>
        <p:nvGraphicFramePr>
          <p:cNvPr id="18" name="Object 17" descr="O B D hyphen Roman number 2.">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52900345"/>
              </p:ext>
            </p:extLst>
          </p:nvPr>
        </p:nvGraphicFramePr>
        <p:xfrm>
          <a:off x="1704975" y="1019393"/>
          <a:ext cx="731417" cy="260294"/>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4"/>
                      <a:stretch>
                        <a:fillRect/>
                      </a:stretch>
                    </p:blipFill>
                    <p:spPr>
                      <a:xfrm>
                        <a:off x="1704975" y="1019393"/>
                        <a:ext cx="731417" cy="260294"/>
                      </a:xfrm>
                      <a:prstGeom prst="rect">
                        <a:avLst/>
                      </a:prstGeom>
                      <a:noFill/>
                    </p:spPr>
                  </p:pic>
                </p:oleObj>
              </mc:Fallback>
            </mc:AlternateContent>
          </a:graphicData>
        </a:graphic>
      </p:graphicFrame>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2486025" y="951272"/>
            <a:ext cx="6200775"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can be used by a service technician to do the</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888979" y="1390758"/>
            <a:ext cx="121920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following:</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1828800"/>
            <a:ext cx="8229600" cy="1421346"/>
          </a:xfrm>
        </p:spPr>
        <p:txBody>
          <a:bodyPr tIns="18000" bIns="18000" anchor="ctr" anchorCtr="0"/>
          <a:lstStyle/>
          <a:p>
            <a:pPr marL="944118" lvl="1" indent="-457200">
              <a:buFont typeface="+mj-lt"/>
              <a:buAutoNum type="alphaLcPeriod"/>
            </a:pPr>
            <a:r>
              <a:rPr lang="en-US" sz="2000" noProof="0" dirty="0">
                <a:latin typeface="Arial" panose="020B0604020202020204" pitchFamily="34" charset="0"/>
                <a:cs typeface="Arial" panose="020B0604020202020204" pitchFamily="34" charset="0"/>
              </a:rPr>
              <a:t>Check the </a:t>
            </a:r>
            <a:r>
              <a:rPr lang="en-US" sz="2000" spc="-250" noProof="0" dirty="0">
                <a:latin typeface="Arial" panose="020B0604020202020204" pitchFamily="34" charset="0"/>
                <a:cs typeface="Arial" panose="020B0604020202020204" pitchFamily="34" charset="0"/>
              </a:rPr>
              <a:t>P C </a:t>
            </a:r>
            <a:r>
              <a:rPr lang="en-US" sz="2000" noProof="0" dirty="0">
                <a:latin typeface="Arial" panose="020B0604020202020204" pitchFamily="34" charset="0"/>
                <a:cs typeface="Arial" panose="020B0604020202020204" pitchFamily="34" charset="0"/>
              </a:rPr>
              <a:t>M regarding what it has detected as a fault</a:t>
            </a:r>
          </a:p>
          <a:p>
            <a:pPr marL="944118" lvl="1" indent="-457200">
              <a:buFont typeface="+mj-lt"/>
              <a:buAutoNum type="alphaLcPeriod"/>
            </a:pPr>
            <a:r>
              <a:rPr lang="en-US" sz="2000" noProof="0" dirty="0">
                <a:latin typeface="Arial" panose="020B0604020202020204" pitchFamily="34" charset="0"/>
                <a:cs typeface="Arial" panose="020B0604020202020204" pitchFamily="34" charset="0"/>
              </a:rPr>
              <a:t>Verify a repair</a:t>
            </a:r>
          </a:p>
          <a:p>
            <a:pPr marL="944118" lvl="1" indent="-457200">
              <a:buFont typeface="+mj-lt"/>
              <a:buAutoNum type="alphaLcPeriod"/>
            </a:pPr>
            <a:r>
              <a:rPr lang="en-US" sz="2000" noProof="0" dirty="0">
                <a:latin typeface="Arial" panose="020B0604020202020204" pitchFamily="34" charset="0"/>
                <a:cs typeface="Arial" panose="020B0604020202020204" pitchFamily="34" charset="0"/>
              </a:rPr>
              <a:t>Check if the test results are close to failure, which could trigger the </a:t>
            </a:r>
            <a:r>
              <a:rPr lang="en-US" sz="2000" spc="-250" noProof="0" dirty="0">
                <a:latin typeface="Arial" panose="020B0604020202020204" pitchFamily="34" charset="0"/>
                <a:cs typeface="Arial" panose="020B0604020202020204" pitchFamily="34" charset="0"/>
              </a:rPr>
              <a:t>M I </a:t>
            </a:r>
            <a:r>
              <a:rPr lang="en-US" sz="2000" noProof="0" dirty="0">
                <a:latin typeface="Arial" panose="020B0604020202020204" pitchFamily="34" charset="0"/>
                <a:cs typeface="Arial" panose="020B0604020202020204" pitchFamily="34" charset="0"/>
              </a:rPr>
              <a:t>L</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3325323"/>
            <a:ext cx="1219200" cy="344128"/>
          </a:xfrm>
        </p:spPr>
        <p:txBody>
          <a:bodyPr tIns="18000" bIns="18000" anchor="ctr" anchorCtr="0"/>
          <a:lstStyle/>
          <a:p>
            <a:pPr marL="457200" indent="-457200">
              <a:buFont typeface="+mj-lt"/>
              <a:buAutoNum type="arabicPeriod" startAt="2"/>
            </a:pPr>
            <a:r>
              <a:rPr lang="en-US" sz="2000" noProof="0" dirty="0">
                <a:latin typeface="Arial" panose="020B0604020202020204" pitchFamily="34" charset="0"/>
                <a:cs typeface="Arial" panose="020B0604020202020204" pitchFamily="34" charset="0"/>
              </a:rPr>
              <a:t>Global</a:t>
            </a:r>
          </a:p>
        </p:txBody>
      </p:sp>
      <p:graphicFrame>
        <p:nvGraphicFramePr>
          <p:cNvPr id="22" name="Object 21" descr="O B D hyphen Roman number 2.">
            <a:extLst>
              <a:ext uri="{FF2B5EF4-FFF2-40B4-BE49-F238E27FC236}">
                <a16:creationId xmlns:a16="http://schemas.microsoft.com/office/drawing/2014/main" id="{F8DFA4B0-A10F-4C23-BC66-F0013AC9316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545034711"/>
              </p:ext>
            </p:extLst>
          </p:nvPr>
        </p:nvGraphicFramePr>
        <p:xfrm>
          <a:off x="1691691" y="3386699"/>
          <a:ext cx="731417" cy="260294"/>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4"/>
                      <a:stretch>
                        <a:fillRect/>
                      </a:stretch>
                    </p:blipFill>
                    <p:spPr>
                      <a:xfrm>
                        <a:off x="1691691" y="3386699"/>
                        <a:ext cx="731417" cy="260294"/>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2438400" y="3314370"/>
            <a:ext cx="5962650" cy="347364"/>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has 10 modes, each covering a certain aspect of the</a:t>
            </a:r>
          </a:p>
        </p:txBody>
      </p:sp>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888979" y="3694472"/>
            <a:ext cx="213360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diagnostic system.</a:t>
            </a:r>
          </a:p>
        </p:txBody>
      </p:sp>
      <p:sp>
        <p:nvSpPr>
          <p:cNvPr id="12" name="Content Placeholder 11">
            <a:extLst>
              <a:ext uri="{FF2B5EF4-FFF2-40B4-BE49-F238E27FC236}">
                <a16:creationId xmlns:a16="http://schemas.microsoft.com/office/drawing/2014/main" id="{AF2B74A6-58C6-4DDD-B342-4973E913FDBE}"/>
              </a:ext>
            </a:extLst>
          </p:cNvPr>
          <p:cNvSpPr>
            <a:spLocks noGrp="1"/>
          </p:cNvSpPr>
          <p:nvPr>
            <p:ph idx="19"/>
          </p:nvPr>
        </p:nvSpPr>
        <p:spPr>
          <a:xfrm>
            <a:off x="457200" y="4114800"/>
            <a:ext cx="6477000" cy="344128"/>
          </a:xfrm>
        </p:spPr>
        <p:txBody>
          <a:bodyPr tIns="18000" bIns="18000" anchor="ctr" anchorCtr="0"/>
          <a:lstStyle/>
          <a:p>
            <a:pPr marL="457200" indent="-457200">
              <a:buFont typeface="+mj-lt"/>
              <a:buAutoNum type="arabicPeriod" startAt="3"/>
            </a:pPr>
            <a:r>
              <a:rPr lang="en-US" sz="2000" noProof="0" dirty="0">
                <a:latin typeface="Arial" panose="020B0604020202020204" pitchFamily="34" charset="0"/>
                <a:cs typeface="Arial" panose="020B0604020202020204" pitchFamily="34" charset="0"/>
              </a:rPr>
              <a:t>Mode $06 is the most commonly used mode of global</a:t>
            </a:r>
          </a:p>
        </p:txBody>
      </p:sp>
      <p:graphicFrame>
        <p:nvGraphicFramePr>
          <p:cNvPr id="23" name="Object 22" descr="O B D hyphen Roman number 2.">
            <a:extLst>
              <a:ext uri="{FF2B5EF4-FFF2-40B4-BE49-F238E27FC236}">
                <a16:creationId xmlns:a16="http://schemas.microsoft.com/office/drawing/2014/main" id="{16BF1646-166F-47A9-9661-D2376DEEE24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030514426"/>
              </p:ext>
            </p:extLst>
          </p:nvPr>
        </p:nvGraphicFramePr>
        <p:xfrm>
          <a:off x="6965950" y="4159306"/>
          <a:ext cx="731417" cy="260294"/>
        </p:xfrm>
        <a:graphic>
          <a:graphicData uri="http://schemas.openxmlformats.org/presentationml/2006/ole">
            <mc:AlternateContent xmlns:mc="http://schemas.openxmlformats.org/markup-compatibility/2006">
              <mc:Choice xmlns:v="urn:schemas-microsoft-com:vml" Requires="v">
                <p:oleObj name="Equation" r:id="rId6" imgW="507960" imgH="177480" progId="Equation.DSMT4">
                  <p:embed/>
                </p:oleObj>
              </mc:Choice>
              <mc:Fallback>
                <p:oleObj name="Equation" r:id="rId6" imgW="507960" imgH="177480" progId="Equation.DSMT4">
                  <p:embed/>
                  <p:pic>
                    <p:nvPicPr>
                      <p:cNvPr id="22" name="Object 21">
                        <a:extLst>
                          <a:ext uri="{FF2B5EF4-FFF2-40B4-BE49-F238E27FC236}">
                            <a16:creationId xmlns:a16="http://schemas.microsoft.com/office/drawing/2014/main" id="{F8DFA4B0-A10F-4C23-BC66-F0013AC93167}"/>
                          </a:ext>
                          <a:ext uri="{C183D7F6-B498-43B3-948B-1728B52AA6E4}">
                            <adec:decorative xmlns:adec="http://schemas.microsoft.com/office/drawing/2017/decorative" val="0"/>
                          </a:ext>
                        </a:extLst>
                      </p:cNvPr>
                      <p:cNvPicPr/>
                      <p:nvPr/>
                    </p:nvPicPr>
                    <p:blipFill>
                      <a:blip r:embed="rId4"/>
                      <a:stretch>
                        <a:fillRect/>
                      </a:stretch>
                    </p:blipFill>
                    <p:spPr>
                      <a:xfrm>
                        <a:off x="6965950" y="4159306"/>
                        <a:ext cx="731417" cy="260294"/>
                      </a:xfrm>
                      <a:prstGeom prst="rect">
                        <a:avLst/>
                      </a:prstGeom>
                      <a:noFill/>
                    </p:spPr>
                  </p:pic>
                </p:oleObj>
              </mc:Fallback>
            </mc:AlternateContent>
          </a:graphicData>
        </a:graphic>
      </p:graphicFrame>
      <p:sp>
        <p:nvSpPr>
          <p:cNvPr id="13" name="Content Placeholder 12">
            <a:extLst>
              <a:ext uri="{FF2B5EF4-FFF2-40B4-BE49-F238E27FC236}">
                <a16:creationId xmlns:a16="http://schemas.microsoft.com/office/drawing/2014/main" id="{8C885DBD-C31F-4F10-B1E7-22D36EBF7AC9}"/>
              </a:ext>
            </a:extLst>
          </p:cNvPr>
          <p:cNvSpPr>
            <a:spLocks noGrp="1"/>
          </p:cNvSpPr>
          <p:nvPr>
            <p:ph idx="20"/>
          </p:nvPr>
        </p:nvSpPr>
        <p:spPr>
          <a:xfrm>
            <a:off x="946150" y="4537090"/>
            <a:ext cx="7435850"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because it includes data on the noncontinuous monitored system.</a:t>
            </a:r>
          </a:p>
        </p:txBody>
      </p:sp>
    </p:spTree>
    <p:extLst>
      <p:ext uri="{BB962C8B-B14F-4D97-AF65-F5344CB8AC3E}">
        <p14:creationId xmlns:p14="http://schemas.microsoft.com/office/powerpoint/2010/main" val="4126662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Summary </a:t>
            </a:r>
            <a:r>
              <a:rPr lang="en-US" sz="2800" kern="0" noProof="0" dirty="0">
                <a:cs typeface="Times New Roman"/>
                <a:sym typeface="Times New Roman"/>
              </a:rPr>
              <a:t>(2 of 2)</a:t>
            </a:r>
            <a:endParaRPr lang="en-US" sz="2800" kern="0" noProof="0" dirty="0">
              <a:cs typeface="Times New Roman"/>
            </a:endParaRPr>
          </a:p>
        </p:txBody>
      </p:sp>
      <p:sp>
        <p:nvSpPr>
          <p:cNvPr id="4" name="Content Placeholder 3"/>
          <p:cNvSpPr>
            <a:spLocks noGrp="1"/>
          </p:cNvSpPr>
          <p:nvPr>
            <p:ph idx="1"/>
          </p:nvPr>
        </p:nvSpPr>
        <p:spPr>
          <a:xfrm>
            <a:off x="457200" y="920495"/>
            <a:ext cx="8229600" cy="405683"/>
          </a:xfrm>
        </p:spPr>
        <p:txBody>
          <a:bodyPr wrap="square" tIns="18000" bIns="18000" anchor="ctr" anchorCtr="0">
            <a:spAutoFit/>
          </a:bodyPr>
          <a:lstStyle/>
          <a:p>
            <a:pPr marL="457200" indent="-457200">
              <a:buFont typeface="+mj-lt"/>
              <a:buAutoNum type="arabicPeriod" startAt="4"/>
            </a:pPr>
            <a:r>
              <a:rPr lang="en-US" sz="2400" noProof="0" dirty="0">
                <a:latin typeface="Arial" panose="020B0604020202020204" pitchFamily="34" charset="0"/>
                <a:cs typeface="Arial" panose="020B0604020202020204" pitchFamily="34" charset="0"/>
              </a:rPr>
              <a:t>Most aftermarket scan tools and some original equipment</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917555" y="1371600"/>
            <a:ext cx="3883046"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scan tools can access global</a:t>
            </a:r>
          </a:p>
        </p:txBody>
      </p:sp>
      <p:graphicFrame>
        <p:nvGraphicFramePr>
          <p:cNvPr id="18" name="Object 17" descr="O B D hyphen Roman number 2.">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061217135"/>
              </p:ext>
            </p:extLst>
          </p:nvPr>
        </p:nvGraphicFramePr>
        <p:xfrm>
          <a:off x="4840192" y="1440953"/>
          <a:ext cx="956844" cy="340520"/>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4"/>
                      <a:stretch>
                        <a:fillRect/>
                      </a:stretch>
                    </p:blipFill>
                    <p:spPr>
                      <a:xfrm>
                        <a:off x="4840192" y="1440953"/>
                        <a:ext cx="956844" cy="340520"/>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5867400" y="1387446"/>
            <a:ext cx="731417"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data.</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1891985"/>
            <a:ext cx="8229600" cy="775015"/>
          </a:xfrm>
        </p:spPr>
        <p:txBody>
          <a:bodyPr tIns="18000" bIns="18000" anchor="ctr" anchorCtr="0"/>
          <a:lstStyle/>
          <a:p>
            <a:pPr marL="457200" indent="-457200">
              <a:buFont typeface="+mj-lt"/>
              <a:buAutoNum type="arabicPeriod" startAt="5"/>
            </a:pPr>
            <a:r>
              <a:rPr lang="en-US" sz="2400" noProof="0" dirty="0">
                <a:latin typeface="Arial" panose="020B0604020202020204" pitchFamily="34" charset="0"/>
                <a:cs typeface="Arial" panose="020B0604020202020204" pitchFamily="34" charset="0"/>
              </a:rPr>
              <a:t>Many Ford mode $06 data requires that the displayed number be converted to show usable values.</a:t>
            </a:r>
          </a:p>
        </p:txBody>
      </p:sp>
    </p:spTree>
    <p:extLst>
      <p:ext uri="{BB962C8B-B14F-4D97-AF65-F5344CB8AC3E}">
        <p14:creationId xmlns:p14="http://schemas.microsoft.com/office/powerpoint/2010/main" val="2279625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409937"/>
            <a:ext cx="8078279" cy="237545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r>
              <a:rPr lang="en-US" sz="2200" dirty="0"/>
              <a:t>Animation Library: </a:t>
            </a:r>
            <a:r>
              <a:rPr lang="en-US" sz="2200" dirty="0">
                <a:hlinkClick r:id="rId4"/>
              </a:rPr>
              <a:t>(A6) Electrical/Electronic Systems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5"/>
              </a:rPr>
              <a:t>(A8) Engine Performance Videos</a:t>
            </a:r>
            <a:endParaRPr lang="en-US" sz="2200" dirty="0"/>
          </a:p>
          <a:p>
            <a:pPr marL="342000" indent="-342000">
              <a:spcBef>
                <a:spcPts val="600"/>
              </a:spcBef>
            </a:pPr>
            <a:r>
              <a:rPr lang="en-US" sz="2200" dirty="0"/>
              <a:t>Video Library: </a:t>
            </a:r>
            <a:r>
              <a:rPr lang="en-US" sz="2200" dirty="0">
                <a:hlinkClick r:id="rId6"/>
              </a:rPr>
              <a:t>(A6) Electrical/Electronic Systems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noProof="0" dirty="0">
                <a:latin typeface="+mj-lt"/>
                <a:ea typeface="+mj-ea"/>
                <a:cs typeface="Times New Roman" panose="02020603050405020304" pitchFamily="18" charset="0"/>
              </a:rPr>
              <a:t>Copyright</a:t>
            </a: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59" y="2372223"/>
            <a:ext cx="1180041" cy="1324299"/>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3549"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127A-3ED4-6988-23EA-97730D76C2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C17498-D15B-0791-8B5A-062F198A2C8C}"/>
              </a:ext>
            </a:extLst>
          </p:cNvPr>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Global </a:t>
            </a:r>
            <a:r>
              <a:rPr lang="da-DK" sz="100" kern="0" noProof="0" dirty="0">
                <a:cs typeface="Times New Roman"/>
                <a:sym typeface="Times New Roman"/>
              </a:rPr>
              <a:t>O B D hyphen Roman number 2</a:t>
            </a:r>
            <a:r>
              <a:rPr lang="da-DK" kern="0" noProof="0" dirty="0">
                <a:cs typeface="Times New Roman"/>
                <a:sym typeface="Times New Roman"/>
              </a:rPr>
              <a:t>          </a:t>
            </a:r>
            <a:r>
              <a:rPr lang="en-US" kern="0" noProof="0" dirty="0">
                <a:cs typeface="Times New Roman"/>
                <a:sym typeface="Times New Roman"/>
              </a:rPr>
              <a:t>Modes</a:t>
            </a:r>
            <a:endParaRPr lang="en-US" sz="2800" noProof="0" dirty="0"/>
          </a:p>
        </p:txBody>
      </p:sp>
      <p:graphicFrame>
        <p:nvGraphicFramePr>
          <p:cNvPr id="9" name="Object 8">
            <a:extLst>
              <a:ext uri="{FF2B5EF4-FFF2-40B4-BE49-F238E27FC236}">
                <a16:creationId xmlns:a16="http://schemas.microsoft.com/office/drawing/2014/main" id="{91ADACE8-08A0-4666-91BD-FFE7EE29AA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1959453"/>
              </p:ext>
            </p:extLst>
          </p:nvPr>
        </p:nvGraphicFramePr>
        <p:xfrm>
          <a:off x="1905000" y="191786"/>
          <a:ext cx="1535113" cy="534987"/>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9" name="Object 8">
                        <a:extLst>
                          <a:ext uri="{FF2B5EF4-FFF2-40B4-BE49-F238E27FC236}">
                            <a16:creationId xmlns:a16="http://schemas.microsoft.com/office/drawing/2014/main" id="{91ADACE8-08A0-4666-91BD-FFE7EE29AA51}"/>
                          </a:ext>
                          <a:ext uri="{C183D7F6-B498-43B3-948B-1728B52AA6E4}">
                            <adec:decorative xmlns:adec="http://schemas.microsoft.com/office/drawing/2017/decorative" val="0"/>
                          </a:ext>
                        </a:extLst>
                      </p:cNvPr>
                      <p:cNvPicPr/>
                      <p:nvPr/>
                    </p:nvPicPr>
                    <p:blipFill>
                      <a:blip r:embed="rId4"/>
                      <a:stretch>
                        <a:fillRect/>
                      </a:stretch>
                    </p:blipFill>
                    <p:spPr>
                      <a:xfrm>
                        <a:off x="1905000" y="191786"/>
                        <a:ext cx="1535113" cy="534987"/>
                      </a:xfrm>
                      <a:prstGeom prst="rect">
                        <a:avLst/>
                      </a:prstGeom>
                      <a:solidFill>
                        <a:schemeClr val="bg1"/>
                      </a:solidFill>
                    </p:spPr>
                  </p:pic>
                </p:oleObj>
              </mc:Fallback>
            </mc:AlternateContent>
          </a:graphicData>
        </a:graphic>
      </p:graphicFrame>
      <p:sp>
        <p:nvSpPr>
          <p:cNvPr id="4" name="Content Placeholder 3">
            <a:extLst>
              <a:ext uri="{FF2B5EF4-FFF2-40B4-BE49-F238E27FC236}">
                <a16:creationId xmlns:a16="http://schemas.microsoft.com/office/drawing/2014/main" id="{77B14E0B-5D4E-9182-DB11-C01C904FD5A7}"/>
              </a:ext>
            </a:extLst>
          </p:cNvPr>
          <p:cNvSpPr>
            <a:spLocks noGrp="1"/>
          </p:cNvSpPr>
          <p:nvPr>
            <p:ph idx="1"/>
          </p:nvPr>
        </p:nvSpPr>
        <p:spPr>
          <a:xfrm>
            <a:off x="457200" y="982050"/>
            <a:ext cx="533399" cy="313350"/>
          </a:xfrm>
        </p:spPr>
        <p:txBody>
          <a:bodyPr wrap="square" tIns="18000" bIns="18000" anchor="ctr" anchorCtr="0">
            <a:spAutoFit/>
          </a:bodyPr>
          <a:lstStyle/>
          <a:p>
            <a:pPr>
              <a:spcBef>
                <a:spcPts val="600"/>
              </a:spcBef>
            </a:pPr>
            <a:r>
              <a:rPr lang="en-US" sz="1800" noProof="0" dirty="0">
                <a:latin typeface="Arial" panose="020B0604020202020204" pitchFamily="34" charset="0"/>
                <a:cs typeface="Arial" panose="020B0604020202020204" pitchFamily="34" charset="0"/>
              </a:rPr>
              <a:t>All</a:t>
            </a:r>
          </a:p>
        </p:txBody>
      </p:sp>
      <p:graphicFrame>
        <p:nvGraphicFramePr>
          <p:cNvPr id="11" name="Object 10" descr="O B D hyphen Roman number 2.">
            <a:extLst>
              <a:ext uri="{FF2B5EF4-FFF2-40B4-BE49-F238E27FC236}">
                <a16:creationId xmlns:a16="http://schemas.microsoft.com/office/drawing/2014/main" id="{C1D55700-86C4-4D42-B03F-A55ABC00683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514830077"/>
              </p:ext>
            </p:extLst>
          </p:nvPr>
        </p:nvGraphicFramePr>
        <p:xfrm>
          <a:off x="1005706" y="1019115"/>
          <a:ext cx="655586" cy="233308"/>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1005706" y="1019115"/>
                        <a:ext cx="655586" cy="233308"/>
                      </a:xfrm>
                      <a:prstGeom prst="rect">
                        <a:avLst/>
                      </a:prstGeom>
                      <a:noFill/>
                    </p:spPr>
                  </p:pic>
                </p:oleObj>
              </mc:Fallback>
            </mc:AlternateContent>
          </a:graphicData>
        </a:graphic>
      </p:graphicFrame>
      <p:sp>
        <p:nvSpPr>
          <p:cNvPr id="2" name="Content Placeholder 1">
            <a:extLst>
              <a:ext uri="{FF2B5EF4-FFF2-40B4-BE49-F238E27FC236}">
                <a16:creationId xmlns:a16="http://schemas.microsoft.com/office/drawing/2014/main" id="{D9DF9D68-EBC1-F25F-50DD-1AEC54C6D0FB}"/>
              </a:ext>
            </a:extLst>
          </p:cNvPr>
          <p:cNvSpPr>
            <a:spLocks noGrp="1"/>
          </p:cNvSpPr>
          <p:nvPr>
            <p:ph idx="13"/>
          </p:nvPr>
        </p:nvSpPr>
        <p:spPr>
          <a:xfrm>
            <a:off x="1690706" y="970853"/>
            <a:ext cx="6919894" cy="313350"/>
          </a:xfrm>
        </p:spPr>
        <p:txBody>
          <a:bodyPr tIns="18000" bIns="18000" anchor="ctr" anchorCtr="0"/>
          <a:lstStyle/>
          <a:p>
            <a:pPr marL="0" indent="0">
              <a:buNone/>
            </a:pPr>
            <a:r>
              <a:rPr lang="en-US" sz="1800" noProof="0" dirty="0">
                <a:latin typeface="Arial" panose="020B0604020202020204" pitchFamily="34" charset="0"/>
                <a:cs typeface="Arial" panose="020B0604020202020204" pitchFamily="34" charset="0"/>
              </a:rPr>
              <a:t>vehicles must be able to display data on a global (generic) scan tool</a:t>
            </a:r>
          </a:p>
        </p:txBody>
      </p:sp>
      <p:sp>
        <p:nvSpPr>
          <p:cNvPr id="5" name="Content Placeholder 4">
            <a:extLst>
              <a:ext uri="{FF2B5EF4-FFF2-40B4-BE49-F238E27FC236}">
                <a16:creationId xmlns:a16="http://schemas.microsoft.com/office/drawing/2014/main" id="{D1B2F5F9-295D-447C-34F6-26D63F794411}"/>
              </a:ext>
            </a:extLst>
          </p:cNvPr>
          <p:cNvSpPr>
            <a:spLocks noGrp="1"/>
          </p:cNvSpPr>
          <p:nvPr>
            <p:ph idx="14"/>
          </p:nvPr>
        </p:nvSpPr>
        <p:spPr>
          <a:xfrm>
            <a:off x="685800" y="1319220"/>
            <a:ext cx="3886200" cy="313350"/>
          </a:xfrm>
        </p:spPr>
        <p:txBody>
          <a:bodyPr tIns="18000" bIns="18000" anchor="ctr" anchorCtr="0"/>
          <a:lstStyle/>
          <a:p>
            <a:pPr marL="0" indent="0">
              <a:spcBef>
                <a:spcPts val="600"/>
              </a:spcBef>
              <a:buNone/>
            </a:pPr>
            <a:r>
              <a:rPr lang="en-US" sz="1800" noProof="0" dirty="0">
                <a:latin typeface="Arial" panose="020B0604020202020204" pitchFamily="34" charset="0"/>
                <a:cs typeface="Arial" panose="020B0604020202020204" pitchFamily="34" charset="0"/>
              </a:rPr>
              <a:t>under 10 different modes of operation:</a:t>
            </a:r>
          </a:p>
        </p:txBody>
      </p:sp>
      <p:sp>
        <p:nvSpPr>
          <p:cNvPr id="6" name="Content Placeholder 5">
            <a:extLst>
              <a:ext uri="{FF2B5EF4-FFF2-40B4-BE49-F238E27FC236}">
                <a16:creationId xmlns:a16="http://schemas.microsoft.com/office/drawing/2014/main" id="{8F9CFB84-B201-8DB7-B62E-FDDEF4B08917}"/>
              </a:ext>
            </a:extLst>
          </p:cNvPr>
          <p:cNvSpPr>
            <a:spLocks noGrp="1"/>
          </p:cNvSpPr>
          <p:nvPr>
            <p:ph idx="15"/>
          </p:nvPr>
        </p:nvSpPr>
        <p:spPr>
          <a:xfrm>
            <a:off x="457200" y="1689965"/>
            <a:ext cx="8229600" cy="4329835"/>
          </a:xfrm>
        </p:spPr>
        <p:txBody>
          <a:bodyPr tIns="18000" bIns="18000" anchor="ctr" anchorCtr="0"/>
          <a:lstStyle/>
          <a:p>
            <a:pPr lvl="1"/>
            <a:r>
              <a:rPr lang="en-US" sz="1800" b="1" i="1" noProof="0" dirty="0">
                <a:latin typeface="Arial" panose="020B0604020202020204" pitchFamily="34" charset="0"/>
                <a:cs typeface="Arial" panose="020B0604020202020204" pitchFamily="34" charset="0"/>
              </a:rPr>
              <a:t>Mode One </a:t>
            </a:r>
            <a:r>
              <a:rPr lang="en-US" sz="1800" noProof="0" dirty="0">
                <a:latin typeface="Arial" panose="020B0604020202020204" pitchFamily="34" charset="0"/>
                <a:cs typeface="Arial" panose="020B0604020202020204" pitchFamily="34" charset="0"/>
              </a:rPr>
              <a:t>Current data (parameter identification display or </a:t>
            </a:r>
            <a:r>
              <a:rPr lang="en-US" sz="1800" b="1" i="1" spc="-250" noProof="0" dirty="0">
                <a:latin typeface="Arial" panose="020B0604020202020204" pitchFamily="34" charset="0"/>
                <a:cs typeface="Arial" panose="020B0604020202020204" pitchFamily="34" charset="0"/>
              </a:rPr>
              <a:t>P I </a:t>
            </a:r>
            <a:r>
              <a:rPr lang="en-US" sz="1800" b="1" i="1" noProof="0" dirty="0">
                <a:latin typeface="Arial" panose="020B0604020202020204" pitchFamily="34" charset="0"/>
                <a:cs typeface="Arial" panose="020B0604020202020204" pitchFamily="34" charset="0"/>
              </a:rPr>
              <a:t>D</a:t>
            </a:r>
            <a:r>
              <a:rPr lang="en-US" sz="1800" noProof="0" dirty="0">
                <a:latin typeface="Arial" panose="020B0604020202020204" pitchFamily="34" charset="0"/>
                <a:cs typeface="Arial" panose="020B0604020202020204" pitchFamily="34" charset="0"/>
              </a:rPr>
              <a:t>)</a:t>
            </a:r>
          </a:p>
          <a:p>
            <a:pPr lvl="1"/>
            <a:r>
              <a:rPr lang="en-US" sz="1800" b="1" i="1" noProof="0" dirty="0">
                <a:latin typeface="Arial" panose="020B0604020202020204" pitchFamily="34" charset="0"/>
                <a:cs typeface="Arial" panose="020B0604020202020204" pitchFamily="34" charset="0"/>
              </a:rPr>
              <a:t>Mode Two </a:t>
            </a:r>
            <a:r>
              <a:rPr lang="en-US" sz="1800" noProof="0" dirty="0">
                <a:latin typeface="Arial" panose="020B0604020202020204" pitchFamily="34" charset="0"/>
                <a:cs typeface="Arial" panose="020B0604020202020204" pitchFamily="34" charset="0"/>
              </a:rPr>
              <a:t>Freeze-frame data</a:t>
            </a:r>
          </a:p>
          <a:p>
            <a:pPr lvl="1"/>
            <a:r>
              <a:rPr lang="en-US" sz="1800" b="1" i="1" noProof="0" dirty="0">
                <a:latin typeface="Arial" panose="020B0604020202020204" pitchFamily="34" charset="0"/>
                <a:cs typeface="Arial" panose="020B0604020202020204" pitchFamily="34" charset="0"/>
              </a:rPr>
              <a:t>Mode Three </a:t>
            </a:r>
            <a:r>
              <a:rPr lang="en-US" sz="1800" noProof="0" dirty="0">
                <a:latin typeface="Arial" panose="020B0604020202020204" pitchFamily="34" charset="0"/>
                <a:cs typeface="Arial" panose="020B0604020202020204" pitchFamily="34" charset="0"/>
              </a:rPr>
              <a:t>Diagnostic trouble codes</a:t>
            </a:r>
          </a:p>
          <a:p>
            <a:pPr lvl="1"/>
            <a:r>
              <a:rPr lang="en-US" sz="1800" b="1" i="1" noProof="0" dirty="0">
                <a:latin typeface="Arial" panose="020B0604020202020204" pitchFamily="34" charset="0"/>
                <a:cs typeface="Arial" panose="020B0604020202020204" pitchFamily="34" charset="0"/>
              </a:rPr>
              <a:t>Mode Four </a:t>
            </a:r>
            <a:r>
              <a:rPr lang="en-US" sz="1800" noProof="0" dirty="0">
                <a:latin typeface="Arial" panose="020B0604020202020204" pitchFamily="34" charset="0"/>
                <a:cs typeface="Arial" panose="020B0604020202020204" pitchFamily="34" charset="0"/>
              </a:rPr>
              <a:t>Clear and reset </a:t>
            </a:r>
            <a:r>
              <a:rPr lang="en-US" sz="1800" spc="-200" noProof="0" dirty="0">
                <a:latin typeface="Arial" panose="020B0604020202020204" pitchFamily="34" charset="0"/>
                <a:cs typeface="Arial" panose="020B0604020202020204" pitchFamily="34" charset="0"/>
              </a:rPr>
              <a:t>D T C </a:t>
            </a:r>
            <a:r>
              <a:rPr lang="en-US" sz="1800" noProof="0" dirty="0">
                <a:latin typeface="Arial" panose="020B0604020202020204" pitchFamily="34" charset="0"/>
                <a:cs typeface="Arial" panose="020B0604020202020204" pitchFamily="34" charset="0"/>
              </a:rPr>
              <a:t>s, freeze-frame data, and readiness status monitors for noncontinuous monitors only</a:t>
            </a:r>
          </a:p>
          <a:p>
            <a:pPr lvl="1"/>
            <a:r>
              <a:rPr lang="en-US" sz="1800" b="1" i="1" noProof="0" dirty="0">
                <a:latin typeface="Arial" panose="020B0604020202020204" pitchFamily="34" charset="0"/>
                <a:cs typeface="Arial" panose="020B0604020202020204" pitchFamily="34" charset="0"/>
              </a:rPr>
              <a:t>Mode Five </a:t>
            </a:r>
            <a:r>
              <a:rPr lang="en-US" sz="1800" noProof="0" dirty="0">
                <a:latin typeface="Arial" panose="020B0604020202020204" pitchFamily="34" charset="0"/>
                <a:cs typeface="Arial" panose="020B0604020202020204" pitchFamily="34" charset="0"/>
              </a:rPr>
              <a:t>Oxygen sensor monitor test results</a:t>
            </a:r>
          </a:p>
          <a:p>
            <a:pPr lvl="1"/>
            <a:r>
              <a:rPr lang="en-US" sz="1800" b="1" i="1" noProof="0" dirty="0">
                <a:latin typeface="Arial" panose="020B0604020202020204" pitchFamily="34" charset="0"/>
                <a:cs typeface="Arial" panose="020B0604020202020204" pitchFamily="34" charset="0"/>
              </a:rPr>
              <a:t>Mode Six </a:t>
            </a:r>
            <a:r>
              <a:rPr lang="en-US" sz="1800" spc="-200" noProof="0" dirty="0">
                <a:latin typeface="Arial" panose="020B0604020202020204" pitchFamily="34" charset="0"/>
                <a:cs typeface="Arial" panose="020B0604020202020204" pitchFamily="34" charset="0"/>
              </a:rPr>
              <a:t>O B </a:t>
            </a:r>
            <a:r>
              <a:rPr lang="en-US" sz="1800" noProof="0" dirty="0">
                <a:latin typeface="Arial" panose="020B0604020202020204" pitchFamily="34" charset="0"/>
                <a:cs typeface="Arial" panose="020B0604020202020204" pitchFamily="34" charset="0"/>
              </a:rPr>
              <a:t>D monitoring of test results for noncontinuous monitored systems</a:t>
            </a:r>
          </a:p>
          <a:p>
            <a:pPr lvl="1"/>
            <a:r>
              <a:rPr lang="en-US" sz="1800" b="1" i="1" noProof="0" dirty="0">
                <a:latin typeface="Arial" panose="020B0604020202020204" pitchFamily="34" charset="0"/>
                <a:cs typeface="Arial" panose="020B0604020202020204" pitchFamily="34" charset="0"/>
              </a:rPr>
              <a:t>Mode Seven </a:t>
            </a:r>
            <a:r>
              <a:rPr lang="en-US" sz="1800" spc="-200" dirty="0">
                <a:latin typeface="Arial" panose="020B0604020202020204" pitchFamily="34" charset="0"/>
                <a:cs typeface="Arial" panose="020B0604020202020204" pitchFamily="34" charset="0"/>
              </a:rPr>
              <a:t>O B </a:t>
            </a:r>
            <a:r>
              <a:rPr lang="en-US" sz="1800" dirty="0">
                <a:latin typeface="Arial" panose="020B0604020202020204" pitchFamily="34" charset="0"/>
                <a:cs typeface="Arial" panose="020B0604020202020204" pitchFamily="34" charset="0"/>
              </a:rPr>
              <a:t>D</a:t>
            </a:r>
            <a:r>
              <a:rPr lang="en-US" sz="1800" noProof="0" dirty="0">
                <a:latin typeface="Arial" panose="020B0604020202020204" pitchFamily="34" charset="0"/>
                <a:cs typeface="Arial" panose="020B0604020202020204" pitchFamily="34" charset="0"/>
              </a:rPr>
              <a:t> monitoring of test results for continuously monitored systems</a:t>
            </a:r>
          </a:p>
          <a:p>
            <a:pPr lvl="1"/>
            <a:r>
              <a:rPr lang="en-US" sz="1800" b="1" i="1" noProof="0" dirty="0">
                <a:latin typeface="Arial" panose="020B0604020202020204" pitchFamily="34" charset="0"/>
                <a:cs typeface="Arial" panose="020B0604020202020204" pitchFamily="34" charset="0"/>
              </a:rPr>
              <a:t>Mode Eight </a:t>
            </a:r>
            <a:r>
              <a:rPr lang="en-US" sz="1800" noProof="0" dirty="0">
                <a:latin typeface="Arial" panose="020B0604020202020204" pitchFamily="34" charset="0"/>
                <a:cs typeface="Arial" panose="020B0604020202020204" pitchFamily="34" charset="0"/>
              </a:rPr>
              <a:t>Bidirectional control of onboard systems</a:t>
            </a:r>
          </a:p>
          <a:p>
            <a:pPr lvl="1"/>
            <a:r>
              <a:rPr lang="en-US" sz="1800" b="1" i="1" noProof="0" dirty="0">
                <a:latin typeface="Arial" panose="020B0604020202020204" pitchFamily="34" charset="0"/>
                <a:cs typeface="Arial" panose="020B0604020202020204" pitchFamily="34" charset="0"/>
              </a:rPr>
              <a:t>Mode Nine </a:t>
            </a:r>
            <a:r>
              <a:rPr lang="en-US" sz="1800" noProof="0" dirty="0">
                <a:latin typeface="Arial" panose="020B0604020202020204" pitchFamily="34" charset="0"/>
                <a:cs typeface="Arial" panose="020B0604020202020204" pitchFamily="34" charset="0"/>
              </a:rPr>
              <a:t>Module identification</a:t>
            </a:r>
          </a:p>
          <a:p>
            <a:pPr lvl="1"/>
            <a:r>
              <a:rPr lang="en-US" sz="1800" b="1" i="1" noProof="0" dirty="0">
                <a:latin typeface="Arial" panose="020B0604020202020204" pitchFamily="34" charset="0"/>
                <a:cs typeface="Arial" panose="020B0604020202020204" pitchFamily="34" charset="0"/>
              </a:rPr>
              <a:t>Mode Ten </a:t>
            </a:r>
            <a:r>
              <a:rPr lang="en-US" sz="1800" noProof="0" dirty="0">
                <a:latin typeface="Arial" panose="020B0604020202020204" pitchFamily="34" charset="0"/>
                <a:cs typeface="Arial" panose="020B0604020202020204" pitchFamily="34" charset="0"/>
              </a:rPr>
              <a:t>($0A) Permanent diagnostic trouble codes (</a:t>
            </a:r>
            <a:r>
              <a:rPr lang="en-US" sz="1800" spc="-200" noProof="0" dirty="0">
                <a:latin typeface="Arial" panose="020B0604020202020204" pitchFamily="34" charset="0"/>
                <a:cs typeface="Arial" panose="020B0604020202020204" pitchFamily="34" charset="0"/>
              </a:rPr>
              <a:t>D T C </a:t>
            </a:r>
            <a:r>
              <a:rPr lang="en-US" sz="1800" noProof="0" dirty="0">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266776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053"/>
            <a:ext cx="8229600" cy="1144347"/>
          </a:xfrm>
        </p:spPr>
        <p:txBody>
          <a:bodyPr tIns="18000" bIns="18000" anchor="ctr" anchorCtr="0">
            <a:spAutoFit/>
          </a:bodyPr>
          <a:lstStyle/>
          <a:p>
            <a:r>
              <a:rPr lang="en-US" noProof="0" dirty="0"/>
              <a:t>Frequently Asked Question: How Can You Tell Global from Factory? </a:t>
            </a:r>
            <a:endParaRPr lang="en-US" sz="2800" kern="0" noProof="0" dirty="0">
              <a:cs typeface="Times New Roman"/>
            </a:endParaRPr>
          </a:p>
        </p:txBody>
      </p:sp>
      <p:sp>
        <p:nvSpPr>
          <p:cNvPr id="4" name="Content Placeholder 3"/>
          <p:cNvSpPr>
            <a:spLocks noGrp="1"/>
          </p:cNvSpPr>
          <p:nvPr>
            <p:ph idx="1"/>
          </p:nvPr>
        </p:nvSpPr>
        <p:spPr>
          <a:xfrm>
            <a:off x="457200" y="1423117"/>
            <a:ext cx="8229600" cy="405683"/>
          </a:xfrm>
        </p:spPr>
        <p:txBody>
          <a:bodyPr tIns="18000" bIns="18000" anchor="ctr" anchorCtr="0">
            <a:spAutoFit/>
          </a:bodyPr>
          <a:lstStyle/>
          <a:p>
            <a:pPr marL="0" indent="0">
              <a:buNone/>
            </a:pPr>
            <a:r>
              <a:rPr lang="en-US" sz="2400" b="1" noProof="0" dirty="0">
                <a:latin typeface="Arial" panose="020B0604020202020204" pitchFamily="34" charset="0"/>
                <a:cs typeface="Arial" panose="020B0604020202020204" pitchFamily="34" charset="0"/>
              </a:rPr>
              <a:t>? Frequently Asked Question</a:t>
            </a: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457200" y="1931823"/>
            <a:ext cx="8229600" cy="405683"/>
          </a:xfrm>
        </p:spPr>
        <p:txBody>
          <a:bodyPr tIns="18000" bIns="18000" anchor="ctr" anchorCtr="0"/>
          <a:lstStyle/>
          <a:p>
            <a:pPr marL="0" indent="0">
              <a:buNone/>
            </a:pPr>
            <a:r>
              <a:rPr lang="en-US" sz="2400" b="1" noProof="0" dirty="0">
                <a:latin typeface="Arial" panose="020B0604020202020204" pitchFamily="34" charset="0"/>
                <a:cs typeface="Arial" panose="020B0604020202020204" pitchFamily="34" charset="0"/>
              </a:rPr>
              <a:t>How Can You Tell Global from Factory? </a:t>
            </a:r>
            <a:r>
              <a:rPr lang="en-US" sz="2400" noProof="0" dirty="0">
                <a:latin typeface="Arial" panose="020B0604020202020204" pitchFamily="34" charset="0"/>
                <a:cs typeface="Arial" panose="020B0604020202020204" pitchFamily="34" charset="0"/>
              </a:rPr>
              <a:t>When using a</a:t>
            </a:r>
          </a:p>
        </p:txBody>
      </p:sp>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457200" y="2413717"/>
            <a:ext cx="2095901"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scan tool on an</a:t>
            </a:r>
          </a:p>
        </p:txBody>
      </p:sp>
      <p:graphicFrame>
        <p:nvGraphicFramePr>
          <p:cNvPr id="17" name="Object 16" descr="O B D hyphen Roman number 2 hyphen.">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807111175"/>
              </p:ext>
            </p:extLst>
          </p:nvPr>
        </p:nvGraphicFramePr>
        <p:xfrm>
          <a:off x="2577681" y="2477973"/>
          <a:ext cx="1073150" cy="347663"/>
        </p:xfrm>
        <a:graphic>
          <a:graphicData uri="http://schemas.openxmlformats.org/presentationml/2006/ole">
            <mc:AlternateContent xmlns:mc="http://schemas.openxmlformats.org/markup-compatibility/2006">
              <mc:Choice xmlns:v="urn:schemas-microsoft-com:vml" Requires="v">
                <p:oleObj name="Equation" r:id="rId3" imgW="558720" imgH="177480" progId="Equation.DSMT4">
                  <p:embed/>
                </p:oleObj>
              </mc:Choice>
              <mc:Fallback>
                <p:oleObj name="Equation" r:id="rId3" imgW="55872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4"/>
                      <a:stretch>
                        <a:fillRect/>
                      </a:stretch>
                    </p:blipFill>
                    <p:spPr>
                      <a:xfrm>
                        <a:off x="2577681" y="2477973"/>
                        <a:ext cx="1073150" cy="347663"/>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3704288" y="2438400"/>
            <a:ext cx="4980908" cy="405684"/>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equipped vehicle, if the display asks</a:t>
            </a:r>
          </a:p>
        </p:txBody>
      </p:sp>
      <p:sp>
        <p:nvSpPr>
          <p:cNvPr id="9" name="Content Placeholder 8">
            <a:extLst>
              <a:ext uri="{FF2B5EF4-FFF2-40B4-BE49-F238E27FC236}">
                <a16:creationId xmlns:a16="http://schemas.microsoft.com/office/drawing/2014/main" id="{C480AD79-664D-415D-A535-478BF435A0FD}"/>
              </a:ext>
            </a:extLst>
          </p:cNvPr>
          <p:cNvSpPr>
            <a:spLocks noGrp="1"/>
          </p:cNvSpPr>
          <p:nvPr>
            <p:ph idx="16"/>
          </p:nvPr>
        </p:nvSpPr>
        <p:spPr>
          <a:xfrm>
            <a:off x="457200" y="2895600"/>
            <a:ext cx="8229600" cy="775015"/>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for make, model, and year of manufacture, then the factory or enhanced part of the </a:t>
            </a:r>
            <a:r>
              <a:rPr lang="en-US" sz="2400" spc="-30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is being accessed. This is true</a:t>
            </a:r>
          </a:p>
        </p:txBody>
      </p:sp>
      <p:sp>
        <p:nvSpPr>
          <p:cNvPr id="10" name="Content Placeholder 9">
            <a:extLst>
              <a:ext uri="{FF2B5EF4-FFF2-40B4-BE49-F238E27FC236}">
                <a16:creationId xmlns:a16="http://schemas.microsoft.com/office/drawing/2014/main" id="{66735DF6-B421-45DE-9D68-38999A9BD1C3}"/>
              </a:ext>
            </a:extLst>
          </p:cNvPr>
          <p:cNvSpPr>
            <a:spLocks noGrp="1"/>
          </p:cNvSpPr>
          <p:nvPr>
            <p:ph idx="17"/>
          </p:nvPr>
        </p:nvSpPr>
        <p:spPr>
          <a:xfrm>
            <a:off x="457200" y="3733800"/>
            <a:ext cx="60198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for most scan tools except the Chrysler </a:t>
            </a:r>
            <a:r>
              <a:rPr lang="en-US" sz="2400" spc="-300" noProof="0" dirty="0">
                <a:latin typeface="Arial" panose="020B0604020202020204" pitchFamily="34" charset="0"/>
                <a:cs typeface="Arial" panose="020B0604020202020204" pitchFamily="34" charset="0"/>
              </a:rPr>
              <a:t>D R </a:t>
            </a:r>
            <a:r>
              <a:rPr lang="en-US" sz="2400" noProof="0" dirty="0">
                <a:latin typeface="Arial" panose="020B0604020202020204" pitchFamily="34" charset="0"/>
                <a:cs typeface="Arial" panose="020B0604020202020204" pitchFamily="34" charset="0"/>
              </a:rPr>
              <a:t>B</a:t>
            </a:r>
          </a:p>
        </p:txBody>
      </p:sp>
      <p:graphicFrame>
        <p:nvGraphicFramePr>
          <p:cNvPr id="18" name="Object 17" descr="Roman number 3.">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919409088"/>
              </p:ext>
            </p:extLst>
          </p:nvPr>
        </p:nvGraphicFramePr>
        <p:xfrm>
          <a:off x="6525353" y="3765973"/>
          <a:ext cx="293687" cy="320675"/>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18" name="Object 17">
                        <a:extLst>
                          <a:ext uri="{FF2B5EF4-FFF2-40B4-BE49-F238E27FC236}">
                            <a16:creationId xmlns:a16="http://schemas.microsoft.com/office/drawing/2014/main" id="{8944BFF2-DA44-4293-92EB-4FABE5665BD1}"/>
                          </a:ext>
                          <a:ext uri="{C183D7F6-B498-43B3-948B-1728B52AA6E4}">
                            <adec:decorative xmlns:adec="http://schemas.microsoft.com/office/drawing/2017/decorative" val="0"/>
                          </a:ext>
                        </a:extLst>
                      </p:cNvPr>
                      <p:cNvPicPr/>
                      <p:nvPr/>
                    </p:nvPicPr>
                    <p:blipFill>
                      <a:blip r:embed="rId6"/>
                      <a:stretch>
                        <a:fillRect/>
                      </a:stretch>
                    </p:blipFill>
                    <p:spPr>
                      <a:xfrm>
                        <a:off x="6525353" y="3765973"/>
                        <a:ext cx="293687" cy="320675"/>
                      </a:xfrm>
                      <a:prstGeom prst="rect">
                        <a:avLst/>
                      </a:prstGeom>
                      <a:noFill/>
                    </p:spPr>
                  </p:pic>
                </p:oleObj>
              </mc:Fallback>
            </mc:AlternateContent>
          </a:graphicData>
        </a:graphic>
      </p:graphicFrame>
      <p:sp>
        <p:nvSpPr>
          <p:cNvPr id="11" name="Content Placeholder 10">
            <a:extLst>
              <a:ext uri="{FF2B5EF4-FFF2-40B4-BE49-F238E27FC236}">
                <a16:creationId xmlns:a16="http://schemas.microsoft.com/office/drawing/2014/main" id="{4CE03562-FCDD-404A-94B6-DAA7D390C017}"/>
              </a:ext>
            </a:extLst>
          </p:cNvPr>
          <p:cNvSpPr>
            <a:spLocks noGrp="1"/>
          </p:cNvSpPr>
          <p:nvPr>
            <p:ph idx="18"/>
          </p:nvPr>
        </p:nvSpPr>
        <p:spPr>
          <a:xfrm>
            <a:off x="6858000" y="3709630"/>
            <a:ext cx="1219200" cy="405683"/>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and Star</a:t>
            </a:r>
          </a:p>
        </p:txBody>
      </p:sp>
      <p:sp>
        <p:nvSpPr>
          <p:cNvPr id="12" name="Content Placeholder 11">
            <a:extLst>
              <a:ext uri="{FF2B5EF4-FFF2-40B4-BE49-F238E27FC236}">
                <a16:creationId xmlns:a16="http://schemas.microsoft.com/office/drawing/2014/main" id="{AF2B74A6-58C6-4DDD-B342-4973E913FDBE}"/>
              </a:ext>
            </a:extLst>
          </p:cNvPr>
          <p:cNvSpPr>
            <a:spLocks noGrp="1"/>
          </p:cNvSpPr>
          <p:nvPr>
            <p:ph idx="19"/>
          </p:nvPr>
        </p:nvSpPr>
        <p:spPr>
          <a:xfrm>
            <a:off x="476250" y="4191000"/>
            <a:ext cx="8210550" cy="1883011"/>
          </a:xfrm>
        </p:spPr>
        <p:txBody>
          <a:bodyPr tIns="18000" bIns="18000" anchor="ctr" anchorCtr="0"/>
          <a:lstStyle/>
          <a:p>
            <a:pPr marL="0" indent="0">
              <a:buNone/>
            </a:pPr>
            <a:r>
              <a:rPr lang="en-US" sz="2400" noProof="0" dirty="0">
                <a:latin typeface="Arial" panose="020B0604020202020204" pitchFamily="34" charset="0"/>
                <a:cs typeface="Arial" panose="020B0604020202020204" pitchFamily="34" charset="0"/>
              </a:rPr>
              <a:t>Scans being used on a Chrysler vehicle. These scan tools can determine vehicle information from the </a:t>
            </a:r>
            <a:r>
              <a:rPr lang="en-US" sz="2400" spc="-30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and do not need to be entered by the service technician. If the global or generic part of the </a:t>
            </a:r>
            <a:r>
              <a:rPr lang="en-US" sz="2400" spc="-300" noProof="0" dirty="0">
                <a:latin typeface="Arial" panose="020B0604020202020204" pitchFamily="34" charset="0"/>
                <a:cs typeface="Arial" panose="020B0604020202020204" pitchFamily="34" charset="0"/>
              </a:rPr>
              <a:t>P C </a:t>
            </a:r>
            <a:r>
              <a:rPr lang="en-US" sz="2400" noProof="0" dirty="0">
                <a:latin typeface="Arial" panose="020B0604020202020204" pitchFamily="34" charset="0"/>
                <a:cs typeface="Arial" panose="020B0604020202020204" pitchFamily="34" charset="0"/>
              </a:rPr>
              <a:t>M is being scanned, then there is no need to know the vehicle details</a:t>
            </a:r>
            <a:r>
              <a:rPr lang="en-US" sz="2400" b="1" noProof="0" dirty="0">
                <a:latin typeface="Arial" panose="020B0604020202020204" pitchFamily="34" charset="0"/>
                <a:cs typeface="Arial" panose="020B0604020202020204" pitchFamily="34" charset="0"/>
              </a:rPr>
              <a:t>.</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72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Global </a:t>
            </a:r>
            <a:r>
              <a:rPr lang="da-DK" sz="100" kern="0" noProof="0" dirty="0">
                <a:cs typeface="Times New Roman"/>
                <a:sym typeface="Times New Roman"/>
              </a:rPr>
              <a:t>O B D hyphen Roman number 2</a:t>
            </a:r>
            <a:r>
              <a:rPr lang="en-US" kern="0" noProof="0" dirty="0">
                <a:cs typeface="Times New Roman"/>
                <a:sym typeface="Times New Roman"/>
              </a:rPr>
              <a:t>          Modes </a:t>
            </a:r>
            <a:r>
              <a:rPr lang="en-US" sz="2800" kern="0" noProof="0" dirty="0">
                <a:cs typeface="Times New Roman"/>
                <a:sym typeface="Times New Roman"/>
              </a:rPr>
              <a:t>(1 of 2)</a:t>
            </a:r>
            <a:endParaRPr lang="en-US" sz="2800" kern="0" noProof="0" dirty="0">
              <a:cs typeface="Times New Roman"/>
            </a:endParaRPr>
          </a:p>
        </p:txBody>
      </p:sp>
      <p:graphicFrame>
        <p:nvGraphicFramePr>
          <p:cNvPr id="13" name="Object 12">
            <a:extLst>
              <a:ext uri="{FF2B5EF4-FFF2-40B4-BE49-F238E27FC236}">
                <a16:creationId xmlns:a16="http://schemas.microsoft.com/office/drawing/2014/main" id="{F52C159E-90D0-4982-9522-9A2D0C66F2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54211832"/>
              </p:ext>
            </p:extLst>
          </p:nvPr>
        </p:nvGraphicFramePr>
        <p:xfrm>
          <a:off x="1905000" y="180080"/>
          <a:ext cx="1535113" cy="534987"/>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9" name="Object 8">
                        <a:extLst>
                          <a:ext uri="{FF2B5EF4-FFF2-40B4-BE49-F238E27FC236}">
                            <a16:creationId xmlns:a16="http://schemas.microsoft.com/office/drawing/2014/main" id="{91ADACE8-08A0-4666-91BD-FFE7EE29AA51}"/>
                          </a:ext>
                          <a:ext uri="{C183D7F6-B498-43B3-948B-1728B52AA6E4}">
                            <adec:decorative xmlns:adec="http://schemas.microsoft.com/office/drawing/2017/decorative" val="0"/>
                          </a:ext>
                        </a:extLst>
                      </p:cNvPr>
                      <p:cNvPicPr/>
                      <p:nvPr/>
                    </p:nvPicPr>
                    <p:blipFill>
                      <a:blip r:embed="rId4"/>
                      <a:stretch>
                        <a:fillRect/>
                      </a:stretch>
                    </p:blipFill>
                    <p:spPr>
                      <a:xfrm>
                        <a:off x="1905000" y="180080"/>
                        <a:ext cx="1535113" cy="534987"/>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5596" y="838200"/>
            <a:ext cx="4116404" cy="1152042"/>
          </a:xfrm>
        </p:spPr>
        <p:txBody>
          <a:bodyPr wrap="square" tIns="18000" bIns="18000" anchor="ctr" anchorCtr="0">
            <a:spAutoFit/>
          </a:bodyPr>
          <a:lstStyle/>
          <a:p>
            <a:pPr marL="0" indent="0">
              <a:buNone/>
            </a:pPr>
            <a:r>
              <a:rPr lang="en-US" sz="2000" noProof="0" dirty="0">
                <a:latin typeface="Arial" panose="020B0604020202020204" pitchFamily="34" charset="0"/>
                <a:cs typeface="Arial" panose="020B0604020202020204" pitchFamily="34" charset="0"/>
              </a:rPr>
              <a:t>Chart 10.1 Hexadecimal Numbers </a:t>
            </a:r>
          </a:p>
          <a:p>
            <a:r>
              <a:rPr lang="en-US" sz="2000" noProof="0" dirty="0">
                <a:latin typeface="Arial" panose="020B0604020202020204" pitchFamily="34" charset="0"/>
                <a:cs typeface="Arial" panose="020B0604020202020204" pitchFamily="34" charset="0"/>
              </a:rPr>
              <a:t>Generic (global) data is used by most state emission programs.</a:t>
            </a:r>
            <a:endParaRPr lang="en-US" sz="2000" b="1"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C0CA08A-67BA-4568-8175-52F6F3CA52B7}"/>
              </a:ext>
            </a:extLst>
          </p:cNvPr>
          <p:cNvSpPr>
            <a:spLocks noGrp="1"/>
          </p:cNvSpPr>
          <p:nvPr>
            <p:ph idx="13"/>
          </p:nvPr>
        </p:nvSpPr>
        <p:spPr>
          <a:xfrm>
            <a:off x="695325" y="2034806"/>
            <a:ext cx="904875"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Generic</a:t>
            </a:r>
          </a:p>
        </p:txBody>
      </p:sp>
      <p:graphicFrame>
        <p:nvGraphicFramePr>
          <p:cNvPr id="17" name="Object 16" descr="O B D hyphen roman numeral two">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204012957"/>
              </p:ext>
            </p:extLst>
          </p:nvPr>
        </p:nvGraphicFramePr>
        <p:xfrm>
          <a:off x="1673225" y="2095500"/>
          <a:ext cx="768350" cy="273050"/>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7" name="Object 16">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6"/>
                      <a:stretch>
                        <a:fillRect/>
                      </a:stretch>
                    </p:blipFill>
                    <p:spPr>
                      <a:xfrm>
                        <a:off x="1673225" y="2095500"/>
                        <a:ext cx="768350" cy="273050"/>
                      </a:xfrm>
                      <a:prstGeom prst="rect">
                        <a:avLst/>
                      </a:prstGeom>
                      <a:noFill/>
                    </p:spPr>
                  </p:pic>
                </p:oleObj>
              </mc:Fallback>
            </mc:AlternateContent>
          </a:graphicData>
        </a:graphic>
      </p:graphicFrame>
      <p:sp>
        <p:nvSpPr>
          <p:cNvPr id="5" name="Content Placeholder 4">
            <a:extLst>
              <a:ext uri="{FF2B5EF4-FFF2-40B4-BE49-F238E27FC236}">
                <a16:creationId xmlns:a16="http://schemas.microsoft.com/office/drawing/2014/main" id="{F138E370-5EAD-44BB-8D39-119976838061}"/>
              </a:ext>
            </a:extLst>
          </p:cNvPr>
          <p:cNvSpPr>
            <a:spLocks noGrp="1"/>
          </p:cNvSpPr>
          <p:nvPr>
            <p:ph idx="14"/>
          </p:nvPr>
        </p:nvSpPr>
        <p:spPr>
          <a:xfrm>
            <a:off x="2514600" y="2034806"/>
            <a:ext cx="1651802" cy="344128"/>
          </a:xfrm>
        </p:spPr>
        <p:txBody>
          <a:bodyPr tIns="18000" bIns="18000" anchor="ctr" anchorCtr="0"/>
          <a:lstStyle/>
          <a:p>
            <a:pPr marL="0" indent="0">
              <a:buNone/>
            </a:pPr>
            <a:r>
              <a:rPr lang="en-US" sz="2000" noProof="0" dirty="0">
                <a:latin typeface="Arial" panose="020B0604020202020204" pitchFamily="34" charset="0"/>
                <a:cs typeface="Arial" panose="020B0604020202020204" pitchFamily="34" charset="0"/>
              </a:rPr>
              <a:t>displays often</a:t>
            </a:r>
          </a:p>
        </p:txBody>
      </p:sp>
      <p:sp>
        <p:nvSpPr>
          <p:cNvPr id="6" name="Content Placeholder 5">
            <a:extLst>
              <a:ext uri="{FF2B5EF4-FFF2-40B4-BE49-F238E27FC236}">
                <a16:creationId xmlns:a16="http://schemas.microsoft.com/office/drawing/2014/main" id="{41DA2C74-91A9-4712-8C3C-8CF6E043D8A1}"/>
              </a:ext>
            </a:extLst>
          </p:cNvPr>
          <p:cNvSpPr>
            <a:spLocks noGrp="1"/>
          </p:cNvSpPr>
          <p:nvPr>
            <p:ph idx="15"/>
          </p:nvPr>
        </p:nvSpPr>
        <p:spPr>
          <a:xfrm>
            <a:off x="457200" y="2405546"/>
            <a:ext cx="4116404" cy="3614254"/>
          </a:xfrm>
        </p:spPr>
        <p:txBody>
          <a:bodyPr tIns="18000" bIns="18000" anchor="ctr" anchorCtr="0"/>
          <a:lstStyle/>
          <a:p>
            <a:pPr marL="265113" indent="0">
              <a:buNone/>
            </a:pPr>
            <a:r>
              <a:rPr lang="en-US" sz="2000" noProof="0" dirty="0">
                <a:latin typeface="Arial" panose="020B0604020202020204" pitchFamily="34" charset="0"/>
                <a:cs typeface="Arial" panose="020B0604020202020204" pitchFamily="34" charset="0"/>
              </a:rPr>
              <a:t>use hexadecimal numbers, which use 16 numbers instead of 10. Numbers 0 to 9 (zero counts as a number) make up first 10 and then capital letters A to F complete 16 numbers. </a:t>
            </a:r>
          </a:p>
          <a:p>
            <a:r>
              <a:rPr lang="en-US" sz="2000" noProof="0" dirty="0">
                <a:latin typeface="Arial" panose="020B0604020202020204" pitchFamily="34" charset="0"/>
                <a:cs typeface="Arial" panose="020B0604020202020204" pitchFamily="34" charset="0"/>
              </a:rPr>
              <a:t>To help identify number as being in a hexadecimal format, a dollar sign ($) is used in front of the number or letter. See following conversion chart:</a:t>
            </a:r>
          </a:p>
        </p:txBody>
      </p:sp>
      <p:graphicFrame>
        <p:nvGraphicFramePr>
          <p:cNvPr id="7" name="Table 6">
            <a:extLst>
              <a:ext uri="{FF2B5EF4-FFF2-40B4-BE49-F238E27FC236}">
                <a16:creationId xmlns:a16="http://schemas.microsoft.com/office/drawing/2014/main" id="{2CACEE2B-1839-494C-AA5E-6C541266EB72}"/>
              </a:ext>
            </a:extLst>
          </p:cNvPr>
          <p:cNvGraphicFramePr>
            <a:graphicFrameLocks noGrp="1"/>
          </p:cNvGraphicFramePr>
          <p:nvPr>
            <p:extLst>
              <p:ext uri="{D42A27DB-BD31-4B8C-83A1-F6EECF244321}">
                <p14:modId xmlns:p14="http://schemas.microsoft.com/office/powerpoint/2010/main" val="473591878"/>
              </p:ext>
            </p:extLst>
          </p:nvPr>
        </p:nvGraphicFramePr>
        <p:xfrm>
          <a:off x="4805296" y="990600"/>
          <a:ext cx="3733800" cy="5181600"/>
        </p:xfrm>
        <a:graphic>
          <a:graphicData uri="http://schemas.openxmlformats.org/drawingml/2006/table">
            <a:tbl>
              <a:tblPr firstRow="1" bandRow="1">
                <a:tableStyleId>{2D5ABB26-0587-4C30-8999-92F81FD0307C}</a:tableStyleId>
              </a:tblPr>
              <a:tblGrid>
                <a:gridCol w="1972574">
                  <a:extLst>
                    <a:ext uri="{9D8B030D-6E8A-4147-A177-3AD203B41FA5}">
                      <a16:colId xmlns:a16="http://schemas.microsoft.com/office/drawing/2014/main" val="1757921693"/>
                    </a:ext>
                  </a:extLst>
                </a:gridCol>
                <a:gridCol w="1761226">
                  <a:extLst>
                    <a:ext uri="{9D8B030D-6E8A-4147-A177-3AD203B41FA5}">
                      <a16:colId xmlns:a16="http://schemas.microsoft.com/office/drawing/2014/main" val="2523931834"/>
                    </a:ext>
                  </a:extLst>
                </a:gridCol>
              </a:tblGrid>
              <a:tr h="155315">
                <a:tc>
                  <a:txBody>
                    <a:bodyPr/>
                    <a:lstStyle/>
                    <a:p>
                      <a:pPr algn="l"/>
                      <a:r>
                        <a:rPr lang="en-IN" sz="1400" b="1" i="0" u="none" strike="noStrike" kern="1200" baseline="0" dirty="0">
                          <a:solidFill>
                            <a:schemeClr val="bg1"/>
                          </a:solidFill>
                          <a:latin typeface="+mn-lt"/>
                          <a:ea typeface="+mn-ea"/>
                          <a:cs typeface="+mn-cs"/>
                        </a:rPr>
                        <a:t>Decimal Number</a:t>
                      </a:r>
                      <a:endParaRPr lang="en-IN" sz="1400" b="1" dirty="0">
                        <a:solidFill>
                          <a:schemeClr val="bg1"/>
                        </a:solidFill>
                      </a:endParaRPr>
                    </a:p>
                  </a:txBody>
                  <a:tcPr anchor="ctr">
                    <a:solidFill>
                      <a:schemeClr val="bg2"/>
                    </a:solidFill>
                  </a:tcPr>
                </a:tc>
                <a:tc>
                  <a:txBody>
                    <a:bodyPr/>
                    <a:lstStyle/>
                    <a:p>
                      <a:pPr algn="l"/>
                      <a:r>
                        <a:rPr lang="en-IN" sz="1400" b="1" i="0" u="none" strike="noStrike" kern="1200" baseline="0" dirty="0">
                          <a:solidFill>
                            <a:schemeClr val="bg1"/>
                          </a:solidFill>
                          <a:latin typeface="+mn-lt"/>
                          <a:ea typeface="+mn-ea"/>
                          <a:cs typeface="+mn-cs"/>
                        </a:rPr>
                        <a:t>Hexadecimal Code</a:t>
                      </a:r>
                      <a:endParaRPr lang="en-IN" sz="1400" b="1" dirty="0">
                        <a:solidFill>
                          <a:schemeClr val="bg1"/>
                        </a:solidFill>
                      </a:endParaRPr>
                    </a:p>
                  </a:txBody>
                  <a:tcPr anchor="ctr">
                    <a:solidFill>
                      <a:schemeClr val="bg2"/>
                    </a:solidFill>
                  </a:tcPr>
                </a:tc>
                <a:extLst>
                  <a:ext uri="{0D108BD9-81ED-4DB2-BD59-A6C34878D82A}">
                    <a16:rowId xmlns:a16="http://schemas.microsoft.com/office/drawing/2014/main" val="3112981445"/>
                  </a:ext>
                </a:extLst>
              </a:tr>
              <a:tr h="155315">
                <a:tc>
                  <a:txBody>
                    <a:bodyPr/>
                    <a:lstStyle/>
                    <a:p>
                      <a:pPr algn="l"/>
                      <a:r>
                        <a:rPr lang="en-US" sz="1400" dirty="0"/>
                        <a:t>0</a:t>
                      </a:r>
                      <a:endParaRPr lang="en-IN" sz="1400" dirty="0"/>
                    </a:p>
                  </a:txBody>
                  <a:tcPr>
                    <a:solidFill>
                      <a:srgbClr val="D4EAE4"/>
                    </a:solidFill>
                  </a:tcPr>
                </a:tc>
                <a:tc>
                  <a:txBody>
                    <a:bodyPr/>
                    <a:lstStyle/>
                    <a:p>
                      <a:pPr algn="l"/>
                      <a:r>
                        <a:rPr lang="en-US" sz="1400" dirty="0"/>
                        <a:t>$0</a:t>
                      </a:r>
                      <a:endParaRPr lang="en-IN" sz="1400" dirty="0"/>
                    </a:p>
                  </a:txBody>
                  <a:tcPr>
                    <a:solidFill>
                      <a:srgbClr val="D4EAE4"/>
                    </a:solidFill>
                  </a:tcPr>
                </a:tc>
                <a:extLst>
                  <a:ext uri="{0D108BD9-81ED-4DB2-BD59-A6C34878D82A}">
                    <a16:rowId xmlns:a16="http://schemas.microsoft.com/office/drawing/2014/main" val="3831080655"/>
                  </a:ext>
                </a:extLst>
              </a:tr>
              <a:tr h="155315">
                <a:tc>
                  <a:txBody>
                    <a:bodyPr/>
                    <a:lstStyle/>
                    <a:p>
                      <a:pPr algn="l"/>
                      <a:r>
                        <a:rPr lang="en-US" sz="1400" dirty="0"/>
                        <a:t>1</a:t>
                      </a:r>
                      <a:endParaRPr lang="en-IN" sz="1400" dirty="0"/>
                    </a:p>
                  </a:txBody>
                  <a:tcPr>
                    <a:solidFill>
                      <a:srgbClr val="D4EAE4"/>
                    </a:solidFill>
                  </a:tcPr>
                </a:tc>
                <a:tc>
                  <a:txBody>
                    <a:bodyPr/>
                    <a:lstStyle/>
                    <a:p>
                      <a:pPr algn="l"/>
                      <a:r>
                        <a:rPr lang="en-US" sz="1400" dirty="0"/>
                        <a:t>$1</a:t>
                      </a:r>
                      <a:endParaRPr lang="en-IN" sz="1400" dirty="0"/>
                    </a:p>
                  </a:txBody>
                  <a:tcPr>
                    <a:solidFill>
                      <a:srgbClr val="D4EAE4"/>
                    </a:solidFill>
                  </a:tcPr>
                </a:tc>
                <a:extLst>
                  <a:ext uri="{0D108BD9-81ED-4DB2-BD59-A6C34878D82A}">
                    <a16:rowId xmlns:a16="http://schemas.microsoft.com/office/drawing/2014/main" val="2392699568"/>
                  </a:ext>
                </a:extLst>
              </a:tr>
              <a:tr h="155315">
                <a:tc>
                  <a:txBody>
                    <a:bodyPr/>
                    <a:lstStyle/>
                    <a:p>
                      <a:pPr algn="l"/>
                      <a:r>
                        <a:rPr lang="en-US" sz="1400" dirty="0"/>
                        <a:t>2</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a:t>
                      </a:r>
                      <a:endParaRPr lang="en-IN" sz="1400" dirty="0"/>
                    </a:p>
                  </a:txBody>
                  <a:tcPr>
                    <a:solidFill>
                      <a:srgbClr val="D4EAE4"/>
                    </a:solidFill>
                  </a:tcPr>
                </a:tc>
                <a:extLst>
                  <a:ext uri="{0D108BD9-81ED-4DB2-BD59-A6C34878D82A}">
                    <a16:rowId xmlns:a16="http://schemas.microsoft.com/office/drawing/2014/main" val="720229110"/>
                  </a:ext>
                </a:extLst>
              </a:tr>
              <a:tr h="155315">
                <a:tc>
                  <a:txBody>
                    <a:bodyPr/>
                    <a:lstStyle/>
                    <a:p>
                      <a:pPr algn="l"/>
                      <a:r>
                        <a:rPr lang="en-US" sz="1400" dirty="0"/>
                        <a:t>3</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a:t>
                      </a:r>
                      <a:endParaRPr lang="en-IN" sz="1400" dirty="0"/>
                    </a:p>
                  </a:txBody>
                  <a:tcPr>
                    <a:solidFill>
                      <a:srgbClr val="D4EAE4"/>
                    </a:solidFill>
                  </a:tcPr>
                </a:tc>
                <a:extLst>
                  <a:ext uri="{0D108BD9-81ED-4DB2-BD59-A6C34878D82A}">
                    <a16:rowId xmlns:a16="http://schemas.microsoft.com/office/drawing/2014/main" val="3193576445"/>
                  </a:ext>
                </a:extLst>
              </a:tr>
              <a:tr h="155315">
                <a:tc>
                  <a:txBody>
                    <a:bodyPr/>
                    <a:lstStyle/>
                    <a:p>
                      <a:pPr algn="l"/>
                      <a:r>
                        <a:rPr lang="en-US" sz="1400" dirty="0"/>
                        <a:t>4</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endParaRPr lang="en-IN" sz="1400" dirty="0"/>
                    </a:p>
                  </a:txBody>
                  <a:tcPr>
                    <a:solidFill>
                      <a:srgbClr val="D4EAE4"/>
                    </a:solidFill>
                  </a:tcPr>
                </a:tc>
                <a:extLst>
                  <a:ext uri="{0D108BD9-81ED-4DB2-BD59-A6C34878D82A}">
                    <a16:rowId xmlns:a16="http://schemas.microsoft.com/office/drawing/2014/main" val="176959871"/>
                  </a:ext>
                </a:extLst>
              </a:tr>
              <a:tr h="155315">
                <a:tc>
                  <a:txBody>
                    <a:bodyPr/>
                    <a:lstStyle/>
                    <a:p>
                      <a:pPr algn="l"/>
                      <a:r>
                        <a:rPr lang="en-US" sz="1400" dirty="0"/>
                        <a:t>5</a:t>
                      </a:r>
                      <a:endParaRPr lang="en-IN" sz="1400" dirty="0"/>
                    </a:p>
                  </a:txBody>
                  <a:tcPr>
                    <a:solidFill>
                      <a:srgbClr val="D4EAE4"/>
                    </a:solidFill>
                  </a:tcPr>
                </a:tc>
                <a:tc>
                  <a:txBody>
                    <a:bodyPr/>
                    <a:lstStyle/>
                    <a:p>
                      <a:pPr algn="l"/>
                      <a:r>
                        <a:rPr lang="en-US" sz="1400" dirty="0"/>
                        <a:t>$5</a:t>
                      </a:r>
                      <a:endParaRPr lang="en-IN" sz="1400" dirty="0"/>
                    </a:p>
                  </a:txBody>
                  <a:tcPr>
                    <a:solidFill>
                      <a:srgbClr val="D4EAE4"/>
                    </a:solidFill>
                  </a:tcPr>
                </a:tc>
                <a:extLst>
                  <a:ext uri="{0D108BD9-81ED-4DB2-BD59-A6C34878D82A}">
                    <a16:rowId xmlns:a16="http://schemas.microsoft.com/office/drawing/2014/main" val="119763879"/>
                  </a:ext>
                </a:extLst>
              </a:tr>
              <a:tr h="155315">
                <a:tc>
                  <a:txBody>
                    <a:bodyPr/>
                    <a:lstStyle/>
                    <a:p>
                      <a:pPr algn="l"/>
                      <a:r>
                        <a:rPr lang="en-US" sz="1400" dirty="0"/>
                        <a:t>6</a:t>
                      </a:r>
                      <a:endParaRPr lang="en-IN" sz="1400" dirty="0"/>
                    </a:p>
                  </a:txBody>
                  <a:tcPr>
                    <a:solidFill>
                      <a:srgbClr val="D4EAE4"/>
                    </a:solidFill>
                  </a:tcPr>
                </a:tc>
                <a:tc>
                  <a:txBody>
                    <a:bodyPr/>
                    <a:lstStyle/>
                    <a:p>
                      <a:pPr algn="l"/>
                      <a:r>
                        <a:rPr lang="en-US" sz="1400" dirty="0"/>
                        <a:t>$6</a:t>
                      </a:r>
                      <a:endParaRPr lang="en-IN" sz="1400" dirty="0"/>
                    </a:p>
                  </a:txBody>
                  <a:tcPr>
                    <a:solidFill>
                      <a:srgbClr val="D4EAE4"/>
                    </a:solidFill>
                  </a:tcPr>
                </a:tc>
                <a:extLst>
                  <a:ext uri="{0D108BD9-81ED-4DB2-BD59-A6C34878D82A}">
                    <a16:rowId xmlns:a16="http://schemas.microsoft.com/office/drawing/2014/main" val="1587374276"/>
                  </a:ext>
                </a:extLst>
              </a:tr>
              <a:tr h="155315">
                <a:tc>
                  <a:txBody>
                    <a:bodyPr/>
                    <a:lstStyle/>
                    <a:p>
                      <a:pPr algn="l"/>
                      <a:r>
                        <a:rPr lang="en-US" sz="1400" dirty="0"/>
                        <a:t>7</a:t>
                      </a:r>
                      <a:endParaRPr lang="en-IN" sz="1400" dirty="0"/>
                    </a:p>
                  </a:txBody>
                  <a:tcPr>
                    <a:solidFill>
                      <a:srgbClr val="D4EAE4"/>
                    </a:solidFill>
                  </a:tcPr>
                </a:tc>
                <a:tc>
                  <a:txBody>
                    <a:bodyPr/>
                    <a:lstStyle/>
                    <a:p>
                      <a:pPr algn="l"/>
                      <a:r>
                        <a:rPr lang="en-US" sz="1400" dirty="0"/>
                        <a:t>$7</a:t>
                      </a:r>
                      <a:endParaRPr lang="en-IN" sz="1400" dirty="0"/>
                    </a:p>
                  </a:txBody>
                  <a:tcPr>
                    <a:solidFill>
                      <a:srgbClr val="D4EAE4"/>
                    </a:solidFill>
                  </a:tcPr>
                </a:tc>
                <a:extLst>
                  <a:ext uri="{0D108BD9-81ED-4DB2-BD59-A6C34878D82A}">
                    <a16:rowId xmlns:a16="http://schemas.microsoft.com/office/drawing/2014/main" val="307958812"/>
                  </a:ext>
                </a:extLst>
              </a:tr>
              <a:tr h="155315">
                <a:tc>
                  <a:txBody>
                    <a:bodyPr/>
                    <a:lstStyle/>
                    <a:p>
                      <a:pPr algn="l"/>
                      <a:r>
                        <a:rPr lang="en-US" sz="1400" dirty="0"/>
                        <a:t>8</a:t>
                      </a:r>
                      <a:endParaRPr lang="en-IN" sz="1400" dirty="0"/>
                    </a:p>
                  </a:txBody>
                  <a:tcPr>
                    <a:solidFill>
                      <a:srgbClr val="D4EAE4"/>
                    </a:solidFill>
                  </a:tcPr>
                </a:tc>
                <a:tc>
                  <a:txBody>
                    <a:bodyPr/>
                    <a:lstStyle/>
                    <a:p>
                      <a:pPr algn="l"/>
                      <a:r>
                        <a:rPr lang="en-US" sz="1400" dirty="0"/>
                        <a:t>$8</a:t>
                      </a:r>
                      <a:endParaRPr lang="en-IN" sz="1400" dirty="0"/>
                    </a:p>
                  </a:txBody>
                  <a:tcPr>
                    <a:solidFill>
                      <a:srgbClr val="D4EAE4"/>
                    </a:solidFill>
                  </a:tcPr>
                </a:tc>
                <a:extLst>
                  <a:ext uri="{0D108BD9-81ED-4DB2-BD59-A6C34878D82A}">
                    <a16:rowId xmlns:a16="http://schemas.microsoft.com/office/drawing/2014/main" val="374046371"/>
                  </a:ext>
                </a:extLst>
              </a:tr>
              <a:tr h="155315">
                <a:tc>
                  <a:txBody>
                    <a:bodyPr/>
                    <a:lstStyle/>
                    <a:p>
                      <a:pPr algn="l"/>
                      <a:r>
                        <a:rPr lang="en-US" sz="1400" dirty="0"/>
                        <a:t>9</a:t>
                      </a:r>
                      <a:endParaRPr lang="en-IN" sz="1400" dirty="0"/>
                    </a:p>
                  </a:txBody>
                  <a:tcPr>
                    <a:solidFill>
                      <a:srgbClr val="D4EAE4"/>
                    </a:solidFill>
                  </a:tcPr>
                </a:tc>
                <a:tc>
                  <a:txBody>
                    <a:bodyPr/>
                    <a:lstStyle/>
                    <a:p>
                      <a:pPr algn="l"/>
                      <a:r>
                        <a:rPr lang="en-US" sz="1400" dirty="0"/>
                        <a:t>$9</a:t>
                      </a:r>
                      <a:endParaRPr lang="en-IN" sz="1400" dirty="0"/>
                    </a:p>
                  </a:txBody>
                  <a:tcPr>
                    <a:solidFill>
                      <a:srgbClr val="D4EAE4"/>
                    </a:solidFill>
                  </a:tcPr>
                </a:tc>
                <a:extLst>
                  <a:ext uri="{0D108BD9-81ED-4DB2-BD59-A6C34878D82A}">
                    <a16:rowId xmlns:a16="http://schemas.microsoft.com/office/drawing/2014/main" val="1293027633"/>
                  </a:ext>
                </a:extLst>
              </a:tr>
              <a:tr h="155315">
                <a:tc>
                  <a:txBody>
                    <a:bodyPr/>
                    <a:lstStyle/>
                    <a:p>
                      <a:pPr algn="l"/>
                      <a:r>
                        <a:rPr lang="en-US" sz="1400" dirty="0"/>
                        <a:t>10</a:t>
                      </a:r>
                      <a:endParaRPr lang="en-IN" sz="1400" dirty="0"/>
                    </a:p>
                  </a:txBody>
                  <a:tcPr>
                    <a:solidFill>
                      <a:srgbClr val="D4EAE4"/>
                    </a:solidFill>
                  </a:tcPr>
                </a:tc>
                <a:tc>
                  <a:txBody>
                    <a:bodyPr/>
                    <a:lstStyle/>
                    <a:p>
                      <a:pPr algn="l"/>
                      <a:r>
                        <a:rPr lang="en-US" sz="1400" dirty="0"/>
                        <a:t>$A</a:t>
                      </a:r>
                      <a:endParaRPr lang="en-IN" sz="1400" dirty="0"/>
                    </a:p>
                  </a:txBody>
                  <a:tcPr>
                    <a:solidFill>
                      <a:srgbClr val="D4EAE4"/>
                    </a:solidFill>
                  </a:tcPr>
                </a:tc>
                <a:extLst>
                  <a:ext uri="{0D108BD9-81ED-4DB2-BD59-A6C34878D82A}">
                    <a16:rowId xmlns:a16="http://schemas.microsoft.com/office/drawing/2014/main" val="718369194"/>
                  </a:ext>
                </a:extLst>
              </a:tr>
              <a:tr h="155315">
                <a:tc>
                  <a:txBody>
                    <a:bodyPr/>
                    <a:lstStyle/>
                    <a:p>
                      <a:pPr algn="l"/>
                      <a:r>
                        <a:rPr lang="en-US" sz="1400" dirty="0"/>
                        <a:t>11</a:t>
                      </a:r>
                      <a:endParaRPr lang="en-IN" sz="1400" dirty="0"/>
                    </a:p>
                  </a:txBody>
                  <a:tcPr>
                    <a:solidFill>
                      <a:srgbClr val="D4EAE4"/>
                    </a:solidFill>
                  </a:tcPr>
                </a:tc>
                <a:tc>
                  <a:txBody>
                    <a:bodyPr/>
                    <a:lstStyle/>
                    <a:p>
                      <a:pPr algn="l"/>
                      <a:r>
                        <a:rPr lang="en-US" sz="1400" dirty="0"/>
                        <a:t>$B</a:t>
                      </a:r>
                      <a:endParaRPr lang="en-IN" sz="1400" dirty="0"/>
                    </a:p>
                  </a:txBody>
                  <a:tcPr>
                    <a:solidFill>
                      <a:srgbClr val="D4EAE4"/>
                    </a:solidFill>
                  </a:tcPr>
                </a:tc>
                <a:extLst>
                  <a:ext uri="{0D108BD9-81ED-4DB2-BD59-A6C34878D82A}">
                    <a16:rowId xmlns:a16="http://schemas.microsoft.com/office/drawing/2014/main" val="767534328"/>
                  </a:ext>
                </a:extLst>
              </a:tr>
              <a:tr h="155315">
                <a:tc>
                  <a:txBody>
                    <a:bodyPr/>
                    <a:lstStyle/>
                    <a:p>
                      <a:pPr algn="l"/>
                      <a:r>
                        <a:rPr lang="en-US" sz="1400" dirty="0"/>
                        <a:t>12</a:t>
                      </a:r>
                      <a:endParaRPr lang="en-IN" sz="1400" dirty="0"/>
                    </a:p>
                  </a:txBody>
                  <a:tcPr>
                    <a:solidFill>
                      <a:srgbClr val="D4EAE4"/>
                    </a:solidFill>
                  </a:tcPr>
                </a:tc>
                <a:tc>
                  <a:txBody>
                    <a:bodyPr/>
                    <a:lstStyle/>
                    <a:p>
                      <a:pPr algn="l"/>
                      <a:r>
                        <a:rPr lang="en-US" sz="1400" dirty="0"/>
                        <a:t>$C</a:t>
                      </a:r>
                      <a:endParaRPr lang="en-IN" sz="1400" dirty="0"/>
                    </a:p>
                  </a:txBody>
                  <a:tcPr>
                    <a:solidFill>
                      <a:srgbClr val="D4EAE4"/>
                    </a:solidFill>
                  </a:tcPr>
                </a:tc>
                <a:extLst>
                  <a:ext uri="{0D108BD9-81ED-4DB2-BD59-A6C34878D82A}">
                    <a16:rowId xmlns:a16="http://schemas.microsoft.com/office/drawing/2014/main" val="4198505374"/>
                  </a:ext>
                </a:extLst>
              </a:tr>
              <a:tr h="155315">
                <a:tc>
                  <a:txBody>
                    <a:bodyPr/>
                    <a:lstStyle/>
                    <a:p>
                      <a:pPr algn="l"/>
                      <a:r>
                        <a:rPr lang="en-US" sz="1400" dirty="0"/>
                        <a:t>13</a:t>
                      </a:r>
                      <a:endParaRPr lang="en-IN" sz="1400" dirty="0"/>
                    </a:p>
                  </a:txBody>
                  <a:tcPr>
                    <a:solidFill>
                      <a:srgbClr val="D4EAE4"/>
                    </a:solidFill>
                  </a:tcPr>
                </a:tc>
                <a:tc>
                  <a:txBody>
                    <a:bodyPr/>
                    <a:lstStyle/>
                    <a:p>
                      <a:pPr algn="l"/>
                      <a:r>
                        <a:rPr lang="en-US" sz="1400" dirty="0"/>
                        <a:t>$D</a:t>
                      </a:r>
                      <a:endParaRPr lang="en-IN" sz="1400" dirty="0"/>
                    </a:p>
                  </a:txBody>
                  <a:tcPr>
                    <a:solidFill>
                      <a:srgbClr val="D4EAE4"/>
                    </a:solidFill>
                  </a:tcPr>
                </a:tc>
                <a:extLst>
                  <a:ext uri="{0D108BD9-81ED-4DB2-BD59-A6C34878D82A}">
                    <a16:rowId xmlns:a16="http://schemas.microsoft.com/office/drawing/2014/main" val="1832177490"/>
                  </a:ext>
                </a:extLst>
              </a:tr>
              <a:tr h="155315">
                <a:tc>
                  <a:txBody>
                    <a:bodyPr/>
                    <a:lstStyle/>
                    <a:p>
                      <a:pPr algn="l"/>
                      <a:r>
                        <a:rPr lang="en-US" sz="1400" dirty="0"/>
                        <a:t>14</a:t>
                      </a:r>
                      <a:endParaRPr lang="en-IN" sz="1400" dirty="0"/>
                    </a:p>
                  </a:txBody>
                  <a:tcPr>
                    <a:solidFill>
                      <a:srgbClr val="D4EAE4"/>
                    </a:solidFill>
                  </a:tcPr>
                </a:tc>
                <a:tc>
                  <a:txBody>
                    <a:bodyPr/>
                    <a:lstStyle/>
                    <a:p>
                      <a:pPr algn="l"/>
                      <a:r>
                        <a:rPr lang="en-US" sz="1400" dirty="0"/>
                        <a:t>$E</a:t>
                      </a:r>
                      <a:endParaRPr lang="en-IN" sz="1400" dirty="0"/>
                    </a:p>
                  </a:txBody>
                  <a:tcPr>
                    <a:solidFill>
                      <a:srgbClr val="D4EAE4"/>
                    </a:solidFill>
                  </a:tcPr>
                </a:tc>
                <a:extLst>
                  <a:ext uri="{0D108BD9-81ED-4DB2-BD59-A6C34878D82A}">
                    <a16:rowId xmlns:a16="http://schemas.microsoft.com/office/drawing/2014/main" val="3214861507"/>
                  </a:ext>
                </a:extLst>
              </a:tr>
              <a:tr h="155315">
                <a:tc>
                  <a:txBody>
                    <a:bodyPr/>
                    <a:lstStyle/>
                    <a:p>
                      <a:pPr algn="l"/>
                      <a:r>
                        <a:rPr lang="en-US" sz="1400" dirty="0"/>
                        <a:t>15</a:t>
                      </a:r>
                      <a:endParaRPr lang="en-IN" sz="1400" dirty="0"/>
                    </a:p>
                  </a:txBody>
                  <a:tcPr>
                    <a:solidFill>
                      <a:srgbClr val="D4EAE4"/>
                    </a:solidFill>
                  </a:tcPr>
                </a:tc>
                <a:tc>
                  <a:txBody>
                    <a:bodyPr/>
                    <a:lstStyle/>
                    <a:p>
                      <a:pPr algn="l"/>
                      <a:r>
                        <a:rPr lang="en-US" sz="1400" dirty="0"/>
                        <a:t>$F</a:t>
                      </a:r>
                      <a:endParaRPr lang="en-IN" sz="1400" dirty="0"/>
                    </a:p>
                  </a:txBody>
                  <a:tcPr>
                    <a:solidFill>
                      <a:srgbClr val="D4EAE4"/>
                    </a:solidFill>
                  </a:tcPr>
                </a:tc>
                <a:extLst>
                  <a:ext uri="{0D108BD9-81ED-4DB2-BD59-A6C34878D82A}">
                    <a16:rowId xmlns:a16="http://schemas.microsoft.com/office/drawing/2014/main" val="3539726700"/>
                  </a:ext>
                </a:extLst>
              </a:tr>
            </a:tbl>
          </a:graphicData>
        </a:graphic>
      </p:graphicFrame>
    </p:spTree>
    <p:extLst>
      <p:ext uri="{BB962C8B-B14F-4D97-AF65-F5344CB8AC3E}">
        <p14:creationId xmlns:p14="http://schemas.microsoft.com/office/powerpoint/2010/main" val="297756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kern="0" noProof="0" dirty="0">
                <a:cs typeface="Times New Roman"/>
                <a:sym typeface="Times New Roman"/>
              </a:rPr>
              <a:t>Global </a:t>
            </a:r>
            <a:r>
              <a:rPr lang="da-DK" sz="100" kern="0" noProof="0" dirty="0">
                <a:cs typeface="Times New Roman"/>
                <a:sym typeface="Times New Roman"/>
              </a:rPr>
              <a:t>O B D hyphen Roman number 2</a:t>
            </a:r>
            <a:r>
              <a:rPr lang="en-US" kern="0" noProof="0" dirty="0">
                <a:cs typeface="Times New Roman"/>
                <a:sym typeface="Times New Roman"/>
              </a:rPr>
              <a:t>          Modes </a:t>
            </a:r>
            <a:r>
              <a:rPr lang="en-US" sz="2800" kern="0" noProof="0" dirty="0">
                <a:cs typeface="Times New Roman"/>
                <a:sym typeface="Times New Roman"/>
              </a:rPr>
              <a:t>(2 of 2)</a:t>
            </a:r>
            <a:endParaRPr lang="en-US" sz="2800" kern="0" noProof="0" dirty="0">
              <a:cs typeface="Times New Roman"/>
            </a:endParaRPr>
          </a:p>
        </p:txBody>
      </p:sp>
      <p:graphicFrame>
        <p:nvGraphicFramePr>
          <p:cNvPr id="5" name="Object 4">
            <a:extLst>
              <a:ext uri="{FF2B5EF4-FFF2-40B4-BE49-F238E27FC236}">
                <a16:creationId xmlns:a16="http://schemas.microsoft.com/office/drawing/2014/main" id="{A885BB89-8D55-4AA5-BB3C-C09BE967F1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6369197"/>
              </p:ext>
            </p:extLst>
          </p:nvPr>
        </p:nvGraphicFramePr>
        <p:xfrm>
          <a:off x="1905000" y="180080"/>
          <a:ext cx="1535113" cy="534987"/>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13" name="Object 12">
                        <a:extLst>
                          <a:ext uri="{FF2B5EF4-FFF2-40B4-BE49-F238E27FC236}">
                            <a16:creationId xmlns:a16="http://schemas.microsoft.com/office/drawing/2014/main" id="{F52C159E-90D0-4982-9522-9A2D0C66F266}"/>
                          </a:ext>
                          <a:ext uri="{C183D7F6-B498-43B3-948B-1728B52AA6E4}">
                            <adec:decorative xmlns:adec="http://schemas.microsoft.com/office/drawing/2017/decorative" val="0"/>
                          </a:ext>
                        </a:extLst>
                      </p:cNvPr>
                      <p:cNvPicPr/>
                      <p:nvPr/>
                    </p:nvPicPr>
                    <p:blipFill>
                      <a:blip r:embed="rId4"/>
                      <a:stretch>
                        <a:fillRect/>
                      </a:stretch>
                    </p:blipFill>
                    <p:spPr>
                      <a:xfrm>
                        <a:off x="1905000" y="180080"/>
                        <a:ext cx="1535113" cy="534987"/>
                      </a:xfrm>
                      <a:prstGeom prst="rect">
                        <a:avLst/>
                      </a:prstGeom>
                      <a:solidFill>
                        <a:schemeClr val="bg1"/>
                      </a:solidFill>
                    </p:spPr>
                  </p:pic>
                </p:oleObj>
              </mc:Fallback>
            </mc:AlternateContent>
          </a:graphicData>
        </a:graphic>
      </p:graphicFrame>
      <p:sp>
        <p:nvSpPr>
          <p:cNvPr id="4" name="Content Placeholder 3"/>
          <p:cNvSpPr>
            <a:spLocks noGrp="1"/>
          </p:cNvSpPr>
          <p:nvPr>
            <p:ph idx="1"/>
          </p:nvPr>
        </p:nvSpPr>
        <p:spPr>
          <a:xfrm>
            <a:off x="457200" y="914400"/>
            <a:ext cx="4114800" cy="3183367"/>
          </a:xfrm>
        </p:spPr>
        <p:txBody>
          <a:bodyPr wrap="square" tIns="18000" bIns="18000" anchor="ctr" anchorCtr="0">
            <a:spAutoFit/>
          </a:bodyPr>
          <a:lstStyle/>
          <a:p>
            <a:pPr marL="0" indent="0">
              <a:buNone/>
            </a:pPr>
            <a:r>
              <a:rPr lang="en-US" sz="2400" noProof="0" dirty="0">
                <a:latin typeface="Arial" panose="020B0604020202020204" pitchFamily="34" charset="0"/>
                <a:cs typeface="Arial" panose="020B0604020202020204" pitchFamily="34" charset="0"/>
              </a:rPr>
              <a:t>Hexadecimal Numbers </a:t>
            </a:r>
          </a:p>
          <a:p>
            <a:r>
              <a:rPr lang="en-US" sz="2400" noProof="0" dirty="0">
                <a:latin typeface="Arial" panose="020B0604020202020204" pitchFamily="34" charset="0"/>
                <a:cs typeface="Arial" panose="020B0604020202020204" pitchFamily="34" charset="0"/>
              </a:rPr>
              <a:t>Hexadecimal coding is also used to identify tests </a:t>
            </a:r>
            <a:r>
              <a:rPr lang="en-US" sz="2400" i="1" noProof="0" dirty="0">
                <a:latin typeface="Arial" panose="020B0604020202020204" pitchFamily="34" charset="0"/>
                <a:cs typeface="Arial" panose="020B0604020202020204" pitchFamily="34" charset="0"/>
              </a:rPr>
              <a:t>(Test Identification [</a:t>
            </a:r>
            <a:r>
              <a:rPr lang="en-US" sz="2400" i="1" spc="-300" noProof="0" dirty="0">
                <a:latin typeface="Arial" panose="020B0604020202020204" pitchFamily="34" charset="0"/>
                <a:cs typeface="Arial" panose="020B0604020202020204" pitchFamily="34" charset="0"/>
              </a:rPr>
              <a:t>T I </a:t>
            </a:r>
            <a:r>
              <a:rPr lang="en-US" sz="2400" i="1" noProof="0" dirty="0">
                <a:latin typeface="Arial" panose="020B0604020202020204" pitchFamily="34" charset="0"/>
                <a:cs typeface="Arial" panose="020B0604020202020204" pitchFamily="34" charset="0"/>
              </a:rPr>
              <a:t>D] </a:t>
            </a:r>
            <a:r>
              <a:rPr lang="en-US" sz="2400" noProof="0" dirty="0">
                <a:latin typeface="Arial" panose="020B0604020202020204" pitchFamily="34" charset="0"/>
                <a:cs typeface="Arial" panose="020B0604020202020204" pitchFamily="34" charset="0"/>
              </a:rPr>
              <a:t>and </a:t>
            </a:r>
            <a:r>
              <a:rPr lang="en-US" sz="2400" i="1" noProof="0" dirty="0">
                <a:latin typeface="Arial" panose="020B0604020202020204" pitchFamily="34" charset="0"/>
                <a:cs typeface="Arial" panose="020B0604020202020204" pitchFamily="34" charset="0"/>
              </a:rPr>
              <a:t>Component Identification [</a:t>
            </a:r>
            <a:r>
              <a:rPr lang="en-US" sz="2400" i="1" spc="-300" noProof="0" dirty="0">
                <a:latin typeface="Arial" panose="020B0604020202020204" pitchFamily="34" charset="0"/>
                <a:cs typeface="Arial" panose="020B0604020202020204" pitchFamily="34" charset="0"/>
              </a:rPr>
              <a:t>C I </a:t>
            </a:r>
            <a:r>
              <a:rPr lang="en-US" sz="2400" i="1" noProof="0" dirty="0">
                <a:latin typeface="Arial" panose="020B0604020202020204" pitchFamily="34" charset="0"/>
                <a:cs typeface="Arial" panose="020B0604020202020204" pitchFamily="34" charset="0"/>
              </a:rPr>
              <a:t>D]). </a:t>
            </a:r>
            <a:r>
              <a:rPr lang="en-US" sz="2400" noProof="0" dirty="0">
                <a:latin typeface="Arial" panose="020B0604020202020204" pitchFamily="34" charset="0"/>
                <a:cs typeface="Arial" panose="020B0604020202020204" pitchFamily="34" charset="0"/>
              </a:rPr>
              <a:t>C A N-equipped vehicles use </a:t>
            </a:r>
            <a:r>
              <a:rPr lang="en-US" sz="2400" i="1" noProof="0" dirty="0">
                <a:latin typeface="Arial" panose="020B0604020202020204" pitchFamily="34" charset="0"/>
                <a:cs typeface="Arial" panose="020B0604020202020204" pitchFamily="34" charset="0"/>
              </a:rPr>
              <a:t>monitor identification (</a:t>
            </a:r>
            <a:r>
              <a:rPr lang="en-US" sz="2400" i="1" spc="-300" noProof="0" dirty="0">
                <a:latin typeface="Arial" panose="020B0604020202020204" pitchFamily="34" charset="0"/>
                <a:cs typeface="Arial" panose="020B0604020202020204" pitchFamily="34" charset="0"/>
              </a:rPr>
              <a:t>M I </a:t>
            </a:r>
            <a:r>
              <a:rPr lang="en-US" sz="2400" i="1" noProof="0" dirty="0">
                <a:latin typeface="Arial" panose="020B0604020202020204" pitchFamily="34" charset="0"/>
                <a:cs typeface="Arial" panose="020B0604020202020204" pitchFamily="34" charset="0"/>
              </a:rPr>
              <a:t>D) </a:t>
            </a:r>
            <a:r>
              <a:rPr lang="en-US" sz="2400" noProof="0" dirty="0">
                <a:latin typeface="Arial" panose="020B0604020202020204" pitchFamily="34" charset="0"/>
                <a:cs typeface="Arial" panose="020B0604020202020204" pitchFamily="34" charset="0"/>
              </a:rPr>
              <a:t>and </a:t>
            </a:r>
            <a:r>
              <a:rPr lang="en-US" sz="2400" spc="-300" noProof="0" dirty="0">
                <a:latin typeface="Arial" panose="020B0604020202020204" pitchFamily="34" charset="0"/>
                <a:cs typeface="Arial" panose="020B0604020202020204" pitchFamily="34" charset="0"/>
              </a:rPr>
              <a:t>T I </a:t>
            </a:r>
            <a:r>
              <a:rPr lang="en-US" sz="2400" noProof="0" dirty="0">
                <a:latin typeface="Arial" panose="020B0604020202020204" pitchFamily="34" charset="0"/>
                <a:cs typeface="Arial" panose="020B0604020202020204" pitchFamily="34" charset="0"/>
              </a:rPr>
              <a:t>D.</a:t>
            </a:r>
          </a:p>
        </p:txBody>
      </p:sp>
      <p:graphicFrame>
        <p:nvGraphicFramePr>
          <p:cNvPr id="7" name="Table 6" descr="Hexadecimal coding is also used to identify tests (Test Identification [T I D] and Component Identification [C I D]).  C A N-equipped vehicles use monitor identification (M I D) and T I D"/>
          <p:cNvGraphicFramePr>
            <a:graphicFrameLocks noGrp="1"/>
          </p:cNvGraphicFramePr>
          <p:nvPr>
            <p:extLst>
              <p:ext uri="{D42A27DB-BD31-4B8C-83A1-F6EECF244321}">
                <p14:modId xmlns:p14="http://schemas.microsoft.com/office/powerpoint/2010/main" val="1982673165"/>
              </p:ext>
            </p:extLst>
          </p:nvPr>
        </p:nvGraphicFramePr>
        <p:xfrm>
          <a:off x="4800600" y="1019175"/>
          <a:ext cx="3733800" cy="5181600"/>
        </p:xfrm>
        <a:graphic>
          <a:graphicData uri="http://schemas.openxmlformats.org/drawingml/2006/table">
            <a:tbl>
              <a:tblPr firstRow="1" bandRow="1">
                <a:tableStyleId>{2D5ABB26-0587-4C30-8999-92F81FD0307C}</a:tableStyleId>
              </a:tblPr>
              <a:tblGrid>
                <a:gridCol w="1972574">
                  <a:extLst>
                    <a:ext uri="{9D8B030D-6E8A-4147-A177-3AD203B41FA5}">
                      <a16:colId xmlns:a16="http://schemas.microsoft.com/office/drawing/2014/main" val="20000"/>
                    </a:ext>
                  </a:extLst>
                </a:gridCol>
                <a:gridCol w="1761226">
                  <a:extLst>
                    <a:ext uri="{9D8B030D-6E8A-4147-A177-3AD203B41FA5}">
                      <a16:colId xmlns:a16="http://schemas.microsoft.com/office/drawing/2014/main" val="20001"/>
                    </a:ext>
                  </a:extLst>
                </a:gridCol>
              </a:tblGrid>
              <a:tr h="155315">
                <a:tc>
                  <a:txBody>
                    <a:bodyPr/>
                    <a:lstStyle/>
                    <a:p>
                      <a:pPr algn="l"/>
                      <a:r>
                        <a:rPr lang="en-IN" sz="1400" b="1" i="0" u="none" strike="noStrike" kern="1200" baseline="0" dirty="0">
                          <a:solidFill>
                            <a:schemeClr val="bg1"/>
                          </a:solidFill>
                          <a:latin typeface="+mn-lt"/>
                          <a:ea typeface="+mn-ea"/>
                          <a:cs typeface="+mn-cs"/>
                        </a:rPr>
                        <a:t>Decimal Number</a:t>
                      </a:r>
                      <a:endParaRPr lang="en-IN" sz="1400" b="1" dirty="0">
                        <a:solidFill>
                          <a:schemeClr val="bg1"/>
                        </a:solidFill>
                      </a:endParaRPr>
                    </a:p>
                  </a:txBody>
                  <a:tcPr anchor="ctr">
                    <a:solidFill>
                      <a:schemeClr val="bg2"/>
                    </a:solidFill>
                  </a:tcPr>
                </a:tc>
                <a:tc>
                  <a:txBody>
                    <a:bodyPr/>
                    <a:lstStyle/>
                    <a:p>
                      <a:pPr algn="l"/>
                      <a:r>
                        <a:rPr lang="en-IN" sz="1400" b="1" i="0" u="none" strike="noStrike" kern="1200" baseline="0" dirty="0">
                          <a:solidFill>
                            <a:schemeClr val="bg1"/>
                          </a:solidFill>
                          <a:latin typeface="+mn-lt"/>
                          <a:ea typeface="+mn-ea"/>
                          <a:cs typeface="+mn-cs"/>
                        </a:rPr>
                        <a:t>Hexadecimal Code</a:t>
                      </a:r>
                      <a:endParaRPr lang="en-IN" sz="1400" b="1" dirty="0">
                        <a:solidFill>
                          <a:schemeClr val="bg1"/>
                        </a:solidFill>
                      </a:endParaRPr>
                    </a:p>
                  </a:txBody>
                  <a:tcPr anchor="ctr">
                    <a:solidFill>
                      <a:schemeClr val="bg2"/>
                    </a:solidFill>
                  </a:tcPr>
                </a:tc>
                <a:extLst>
                  <a:ext uri="{0D108BD9-81ED-4DB2-BD59-A6C34878D82A}">
                    <a16:rowId xmlns:a16="http://schemas.microsoft.com/office/drawing/2014/main" val="10000"/>
                  </a:ext>
                </a:extLst>
              </a:tr>
              <a:tr h="155315">
                <a:tc>
                  <a:txBody>
                    <a:bodyPr/>
                    <a:lstStyle/>
                    <a:p>
                      <a:pPr algn="l"/>
                      <a:r>
                        <a:rPr lang="en-US" sz="1400" dirty="0"/>
                        <a:t>0</a:t>
                      </a:r>
                      <a:endParaRPr lang="en-IN" sz="1400" dirty="0"/>
                    </a:p>
                  </a:txBody>
                  <a:tcPr>
                    <a:solidFill>
                      <a:srgbClr val="D4EAE4"/>
                    </a:solidFill>
                  </a:tcPr>
                </a:tc>
                <a:tc>
                  <a:txBody>
                    <a:bodyPr/>
                    <a:lstStyle/>
                    <a:p>
                      <a:pPr algn="l"/>
                      <a:r>
                        <a:rPr lang="en-US" sz="1400" dirty="0"/>
                        <a:t>$0</a:t>
                      </a:r>
                      <a:endParaRPr lang="en-IN" sz="1400" dirty="0"/>
                    </a:p>
                  </a:txBody>
                  <a:tcPr>
                    <a:solidFill>
                      <a:srgbClr val="D4EAE4"/>
                    </a:solidFill>
                  </a:tcPr>
                </a:tc>
                <a:extLst>
                  <a:ext uri="{0D108BD9-81ED-4DB2-BD59-A6C34878D82A}">
                    <a16:rowId xmlns:a16="http://schemas.microsoft.com/office/drawing/2014/main" val="10001"/>
                  </a:ext>
                </a:extLst>
              </a:tr>
              <a:tr h="155315">
                <a:tc>
                  <a:txBody>
                    <a:bodyPr/>
                    <a:lstStyle/>
                    <a:p>
                      <a:pPr algn="l"/>
                      <a:r>
                        <a:rPr lang="en-US" sz="1400" dirty="0"/>
                        <a:t>1</a:t>
                      </a:r>
                      <a:endParaRPr lang="en-IN" sz="1400" dirty="0"/>
                    </a:p>
                  </a:txBody>
                  <a:tcPr>
                    <a:solidFill>
                      <a:srgbClr val="D4EAE4"/>
                    </a:solidFill>
                  </a:tcPr>
                </a:tc>
                <a:tc>
                  <a:txBody>
                    <a:bodyPr/>
                    <a:lstStyle/>
                    <a:p>
                      <a:pPr algn="l"/>
                      <a:r>
                        <a:rPr lang="en-US" sz="1400" dirty="0"/>
                        <a:t>$1</a:t>
                      </a:r>
                      <a:endParaRPr lang="en-IN" sz="1400" dirty="0"/>
                    </a:p>
                  </a:txBody>
                  <a:tcPr>
                    <a:solidFill>
                      <a:srgbClr val="D4EAE4"/>
                    </a:solidFill>
                  </a:tcPr>
                </a:tc>
                <a:extLst>
                  <a:ext uri="{0D108BD9-81ED-4DB2-BD59-A6C34878D82A}">
                    <a16:rowId xmlns:a16="http://schemas.microsoft.com/office/drawing/2014/main" val="10002"/>
                  </a:ext>
                </a:extLst>
              </a:tr>
              <a:tr h="155315">
                <a:tc>
                  <a:txBody>
                    <a:bodyPr/>
                    <a:lstStyle/>
                    <a:p>
                      <a:pPr algn="l"/>
                      <a:r>
                        <a:rPr lang="en-US" sz="1400" dirty="0"/>
                        <a:t>2</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a:t>
                      </a:r>
                      <a:endParaRPr lang="en-IN" sz="1400" dirty="0"/>
                    </a:p>
                  </a:txBody>
                  <a:tcPr>
                    <a:solidFill>
                      <a:srgbClr val="D4EAE4"/>
                    </a:solidFill>
                  </a:tcPr>
                </a:tc>
                <a:extLst>
                  <a:ext uri="{0D108BD9-81ED-4DB2-BD59-A6C34878D82A}">
                    <a16:rowId xmlns:a16="http://schemas.microsoft.com/office/drawing/2014/main" val="10003"/>
                  </a:ext>
                </a:extLst>
              </a:tr>
              <a:tr h="155315">
                <a:tc>
                  <a:txBody>
                    <a:bodyPr/>
                    <a:lstStyle/>
                    <a:p>
                      <a:pPr algn="l"/>
                      <a:r>
                        <a:rPr lang="en-US" sz="1400" dirty="0"/>
                        <a:t>3</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a:t>
                      </a:r>
                      <a:endParaRPr lang="en-IN" sz="1400" dirty="0"/>
                    </a:p>
                  </a:txBody>
                  <a:tcPr>
                    <a:solidFill>
                      <a:srgbClr val="D4EAE4"/>
                    </a:solidFill>
                  </a:tcPr>
                </a:tc>
                <a:extLst>
                  <a:ext uri="{0D108BD9-81ED-4DB2-BD59-A6C34878D82A}">
                    <a16:rowId xmlns:a16="http://schemas.microsoft.com/office/drawing/2014/main" val="10004"/>
                  </a:ext>
                </a:extLst>
              </a:tr>
              <a:tr h="155315">
                <a:tc>
                  <a:txBody>
                    <a:bodyPr/>
                    <a:lstStyle/>
                    <a:p>
                      <a:pPr algn="l"/>
                      <a:r>
                        <a:rPr lang="en-US" sz="1400" dirty="0"/>
                        <a:t>4</a:t>
                      </a:r>
                      <a:endParaRPr lang="en-IN" sz="1400" dirty="0"/>
                    </a:p>
                  </a:txBody>
                  <a:tcP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endParaRPr lang="en-IN" sz="1400" dirty="0"/>
                    </a:p>
                  </a:txBody>
                  <a:tcPr>
                    <a:solidFill>
                      <a:srgbClr val="D4EAE4"/>
                    </a:solidFill>
                  </a:tcPr>
                </a:tc>
                <a:extLst>
                  <a:ext uri="{0D108BD9-81ED-4DB2-BD59-A6C34878D82A}">
                    <a16:rowId xmlns:a16="http://schemas.microsoft.com/office/drawing/2014/main" val="10005"/>
                  </a:ext>
                </a:extLst>
              </a:tr>
              <a:tr h="155315">
                <a:tc>
                  <a:txBody>
                    <a:bodyPr/>
                    <a:lstStyle/>
                    <a:p>
                      <a:pPr algn="l"/>
                      <a:r>
                        <a:rPr lang="en-US" sz="1400" dirty="0"/>
                        <a:t>5</a:t>
                      </a:r>
                      <a:endParaRPr lang="en-IN" sz="1400" dirty="0"/>
                    </a:p>
                  </a:txBody>
                  <a:tcPr>
                    <a:solidFill>
                      <a:srgbClr val="D4EAE4"/>
                    </a:solidFill>
                  </a:tcPr>
                </a:tc>
                <a:tc>
                  <a:txBody>
                    <a:bodyPr/>
                    <a:lstStyle/>
                    <a:p>
                      <a:pPr algn="l"/>
                      <a:r>
                        <a:rPr lang="en-US" sz="1400" dirty="0"/>
                        <a:t>$5</a:t>
                      </a:r>
                      <a:endParaRPr lang="en-IN" sz="1400" dirty="0"/>
                    </a:p>
                  </a:txBody>
                  <a:tcPr>
                    <a:solidFill>
                      <a:srgbClr val="D4EAE4"/>
                    </a:solidFill>
                  </a:tcPr>
                </a:tc>
                <a:extLst>
                  <a:ext uri="{0D108BD9-81ED-4DB2-BD59-A6C34878D82A}">
                    <a16:rowId xmlns:a16="http://schemas.microsoft.com/office/drawing/2014/main" val="10006"/>
                  </a:ext>
                </a:extLst>
              </a:tr>
              <a:tr h="155315">
                <a:tc>
                  <a:txBody>
                    <a:bodyPr/>
                    <a:lstStyle/>
                    <a:p>
                      <a:pPr algn="l"/>
                      <a:r>
                        <a:rPr lang="en-US" sz="1400" dirty="0"/>
                        <a:t>6</a:t>
                      </a:r>
                      <a:endParaRPr lang="en-IN" sz="1400" dirty="0"/>
                    </a:p>
                  </a:txBody>
                  <a:tcPr>
                    <a:solidFill>
                      <a:srgbClr val="D4EAE4"/>
                    </a:solidFill>
                  </a:tcPr>
                </a:tc>
                <a:tc>
                  <a:txBody>
                    <a:bodyPr/>
                    <a:lstStyle/>
                    <a:p>
                      <a:pPr algn="l"/>
                      <a:r>
                        <a:rPr lang="en-US" sz="1400" dirty="0"/>
                        <a:t>$6</a:t>
                      </a:r>
                      <a:endParaRPr lang="en-IN" sz="1400" dirty="0"/>
                    </a:p>
                  </a:txBody>
                  <a:tcPr>
                    <a:solidFill>
                      <a:srgbClr val="D4EAE4"/>
                    </a:solidFill>
                  </a:tcPr>
                </a:tc>
                <a:extLst>
                  <a:ext uri="{0D108BD9-81ED-4DB2-BD59-A6C34878D82A}">
                    <a16:rowId xmlns:a16="http://schemas.microsoft.com/office/drawing/2014/main" val="10007"/>
                  </a:ext>
                </a:extLst>
              </a:tr>
              <a:tr h="155315">
                <a:tc>
                  <a:txBody>
                    <a:bodyPr/>
                    <a:lstStyle/>
                    <a:p>
                      <a:pPr algn="l"/>
                      <a:r>
                        <a:rPr lang="en-US" sz="1400" dirty="0"/>
                        <a:t>7</a:t>
                      </a:r>
                      <a:endParaRPr lang="en-IN" sz="1400" dirty="0"/>
                    </a:p>
                  </a:txBody>
                  <a:tcPr>
                    <a:solidFill>
                      <a:srgbClr val="D4EAE4"/>
                    </a:solidFill>
                  </a:tcPr>
                </a:tc>
                <a:tc>
                  <a:txBody>
                    <a:bodyPr/>
                    <a:lstStyle/>
                    <a:p>
                      <a:pPr algn="l"/>
                      <a:r>
                        <a:rPr lang="en-US" sz="1400" dirty="0"/>
                        <a:t>$7</a:t>
                      </a:r>
                      <a:endParaRPr lang="en-IN" sz="1400" dirty="0"/>
                    </a:p>
                  </a:txBody>
                  <a:tcPr>
                    <a:solidFill>
                      <a:srgbClr val="D4EAE4"/>
                    </a:solidFill>
                  </a:tcPr>
                </a:tc>
                <a:extLst>
                  <a:ext uri="{0D108BD9-81ED-4DB2-BD59-A6C34878D82A}">
                    <a16:rowId xmlns:a16="http://schemas.microsoft.com/office/drawing/2014/main" val="10008"/>
                  </a:ext>
                </a:extLst>
              </a:tr>
              <a:tr h="155315">
                <a:tc>
                  <a:txBody>
                    <a:bodyPr/>
                    <a:lstStyle/>
                    <a:p>
                      <a:pPr algn="l"/>
                      <a:r>
                        <a:rPr lang="en-US" sz="1400" dirty="0"/>
                        <a:t>8</a:t>
                      </a:r>
                      <a:endParaRPr lang="en-IN" sz="1400" dirty="0"/>
                    </a:p>
                  </a:txBody>
                  <a:tcPr>
                    <a:solidFill>
                      <a:srgbClr val="D4EAE4"/>
                    </a:solidFill>
                  </a:tcPr>
                </a:tc>
                <a:tc>
                  <a:txBody>
                    <a:bodyPr/>
                    <a:lstStyle/>
                    <a:p>
                      <a:pPr algn="l"/>
                      <a:r>
                        <a:rPr lang="en-US" sz="1400" dirty="0"/>
                        <a:t>$8</a:t>
                      </a:r>
                      <a:endParaRPr lang="en-IN" sz="1400" dirty="0"/>
                    </a:p>
                  </a:txBody>
                  <a:tcPr>
                    <a:solidFill>
                      <a:srgbClr val="D4EAE4"/>
                    </a:solidFill>
                  </a:tcPr>
                </a:tc>
                <a:extLst>
                  <a:ext uri="{0D108BD9-81ED-4DB2-BD59-A6C34878D82A}">
                    <a16:rowId xmlns:a16="http://schemas.microsoft.com/office/drawing/2014/main" val="10009"/>
                  </a:ext>
                </a:extLst>
              </a:tr>
              <a:tr h="155315">
                <a:tc>
                  <a:txBody>
                    <a:bodyPr/>
                    <a:lstStyle/>
                    <a:p>
                      <a:pPr algn="l"/>
                      <a:r>
                        <a:rPr lang="en-US" sz="1400" dirty="0"/>
                        <a:t>9</a:t>
                      </a:r>
                      <a:endParaRPr lang="en-IN" sz="1400" dirty="0"/>
                    </a:p>
                  </a:txBody>
                  <a:tcPr>
                    <a:solidFill>
                      <a:srgbClr val="D4EAE4"/>
                    </a:solidFill>
                  </a:tcPr>
                </a:tc>
                <a:tc>
                  <a:txBody>
                    <a:bodyPr/>
                    <a:lstStyle/>
                    <a:p>
                      <a:pPr algn="l"/>
                      <a:r>
                        <a:rPr lang="en-US" sz="1400" dirty="0"/>
                        <a:t>$9</a:t>
                      </a:r>
                      <a:endParaRPr lang="en-IN" sz="1400" dirty="0"/>
                    </a:p>
                  </a:txBody>
                  <a:tcPr>
                    <a:solidFill>
                      <a:srgbClr val="D4EAE4"/>
                    </a:solidFill>
                  </a:tcPr>
                </a:tc>
                <a:extLst>
                  <a:ext uri="{0D108BD9-81ED-4DB2-BD59-A6C34878D82A}">
                    <a16:rowId xmlns:a16="http://schemas.microsoft.com/office/drawing/2014/main" val="10010"/>
                  </a:ext>
                </a:extLst>
              </a:tr>
              <a:tr h="155315">
                <a:tc>
                  <a:txBody>
                    <a:bodyPr/>
                    <a:lstStyle/>
                    <a:p>
                      <a:pPr algn="l"/>
                      <a:r>
                        <a:rPr lang="en-US" sz="1400" dirty="0"/>
                        <a:t>10</a:t>
                      </a:r>
                      <a:endParaRPr lang="en-IN" sz="1400" dirty="0"/>
                    </a:p>
                  </a:txBody>
                  <a:tcPr>
                    <a:solidFill>
                      <a:srgbClr val="D4EAE4"/>
                    </a:solidFill>
                  </a:tcPr>
                </a:tc>
                <a:tc>
                  <a:txBody>
                    <a:bodyPr/>
                    <a:lstStyle/>
                    <a:p>
                      <a:pPr algn="l"/>
                      <a:r>
                        <a:rPr lang="en-US" sz="1400" dirty="0"/>
                        <a:t>$A</a:t>
                      </a:r>
                      <a:endParaRPr lang="en-IN" sz="1400" dirty="0"/>
                    </a:p>
                  </a:txBody>
                  <a:tcPr>
                    <a:solidFill>
                      <a:srgbClr val="D4EAE4"/>
                    </a:solidFill>
                  </a:tcPr>
                </a:tc>
                <a:extLst>
                  <a:ext uri="{0D108BD9-81ED-4DB2-BD59-A6C34878D82A}">
                    <a16:rowId xmlns:a16="http://schemas.microsoft.com/office/drawing/2014/main" val="10011"/>
                  </a:ext>
                </a:extLst>
              </a:tr>
              <a:tr h="155315">
                <a:tc>
                  <a:txBody>
                    <a:bodyPr/>
                    <a:lstStyle/>
                    <a:p>
                      <a:pPr algn="l"/>
                      <a:r>
                        <a:rPr lang="en-US" sz="1400" dirty="0"/>
                        <a:t>11</a:t>
                      </a:r>
                      <a:endParaRPr lang="en-IN" sz="1400" dirty="0"/>
                    </a:p>
                  </a:txBody>
                  <a:tcPr>
                    <a:solidFill>
                      <a:srgbClr val="D4EAE4"/>
                    </a:solidFill>
                  </a:tcPr>
                </a:tc>
                <a:tc>
                  <a:txBody>
                    <a:bodyPr/>
                    <a:lstStyle/>
                    <a:p>
                      <a:pPr algn="l"/>
                      <a:r>
                        <a:rPr lang="en-US" sz="1400" dirty="0"/>
                        <a:t>$B</a:t>
                      </a:r>
                      <a:endParaRPr lang="en-IN" sz="1400" dirty="0"/>
                    </a:p>
                  </a:txBody>
                  <a:tcPr>
                    <a:solidFill>
                      <a:srgbClr val="D4EAE4"/>
                    </a:solidFill>
                  </a:tcPr>
                </a:tc>
                <a:extLst>
                  <a:ext uri="{0D108BD9-81ED-4DB2-BD59-A6C34878D82A}">
                    <a16:rowId xmlns:a16="http://schemas.microsoft.com/office/drawing/2014/main" val="10012"/>
                  </a:ext>
                </a:extLst>
              </a:tr>
              <a:tr h="155315">
                <a:tc>
                  <a:txBody>
                    <a:bodyPr/>
                    <a:lstStyle/>
                    <a:p>
                      <a:pPr algn="l"/>
                      <a:r>
                        <a:rPr lang="en-US" sz="1400" dirty="0"/>
                        <a:t>12</a:t>
                      </a:r>
                      <a:endParaRPr lang="en-IN" sz="1400" dirty="0"/>
                    </a:p>
                  </a:txBody>
                  <a:tcPr>
                    <a:solidFill>
                      <a:srgbClr val="D4EAE4"/>
                    </a:solidFill>
                  </a:tcPr>
                </a:tc>
                <a:tc>
                  <a:txBody>
                    <a:bodyPr/>
                    <a:lstStyle/>
                    <a:p>
                      <a:pPr algn="l"/>
                      <a:r>
                        <a:rPr lang="en-US" sz="1400" dirty="0"/>
                        <a:t>$C</a:t>
                      </a:r>
                      <a:endParaRPr lang="en-IN" sz="1400" dirty="0"/>
                    </a:p>
                  </a:txBody>
                  <a:tcPr>
                    <a:solidFill>
                      <a:srgbClr val="D4EAE4"/>
                    </a:solidFill>
                  </a:tcPr>
                </a:tc>
                <a:extLst>
                  <a:ext uri="{0D108BD9-81ED-4DB2-BD59-A6C34878D82A}">
                    <a16:rowId xmlns:a16="http://schemas.microsoft.com/office/drawing/2014/main" val="10013"/>
                  </a:ext>
                </a:extLst>
              </a:tr>
              <a:tr h="155315">
                <a:tc>
                  <a:txBody>
                    <a:bodyPr/>
                    <a:lstStyle/>
                    <a:p>
                      <a:pPr algn="l"/>
                      <a:r>
                        <a:rPr lang="en-US" sz="1400" dirty="0"/>
                        <a:t>13</a:t>
                      </a:r>
                      <a:endParaRPr lang="en-IN" sz="1400" dirty="0"/>
                    </a:p>
                  </a:txBody>
                  <a:tcPr>
                    <a:solidFill>
                      <a:srgbClr val="D4EAE4"/>
                    </a:solidFill>
                  </a:tcPr>
                </a:tc>
                <a:tc>
                  <a:txBody>
                    <a:bodyPr/>
                    <a:lstStyle/>
                    <a:p>
                      <a:pPr algn="l"/>
                      <a:r>
                        <a:rPr lang="en-US" sz="1400" dirty="0"/>
                        <a:t>$D</a:t>
                      </a:r>
                      <a:endParaRPr lang="en-IN" sz="1400" dirty="0"/>
                    </a:p>
                  </a:txBody>
                  <a:tcPr>
                    <a:solidFill>
                      <a:srgbClr val="D4EAE4"/>
                    </a:solidFill>
                  </a:tcPr>
                </a:tc>
                <a:extLst>
                  <a:ext uri="{0D108BD9-81ED-4DB2-BD59-A6C34878D82A}">
                    <a16:rowId xmlns:a16="http://schemas.microsoft.com/office/drawing/2014/main" val="10014"/>
                  </a:ext>
                </a:extLst>
              </a:tr>
              <a:tr h="155315">
                <a:tc>
                  <a:txBody>
                    <a:bodyPr/>
                    <a:lstStyle/>
                    <a:p>
                      <a:pPr algn="l"/>
                      <a:r>
                        <a:rPr lang="en-US" sz="1400" dirty="0"/>
                        <a:t>14</a:t>
                      </a:r>
                      <a:endParaRPr lang="en-IN" sz="1400" dirty="0"/>
                    </a:p>
                  </a:txBody>
                  <a:tcPr>
                    <a:solidFill>
                      <a:srgbClr val="D4EAE4"/>
                    </a:solidFill>
                  </a:tcPr>
                </a:tc>
                <a:tc>
                  <a:txBody>
                    <a:bodyPr/>
                    <a:lstStyle/>
                    <a:p>
                      <a:pPr algn="l"/>
                      <a:r>
                        <a:rPr lang="en-US" sz="1400" dirty="0"/>
                        <a:t>$E</a:t>
                      </a:r>
                      <a:endParaRPr lang="en-IN" sz="1400" dirty="0"/>
                    </a:p>
                  </a:txBody>
                  <a:tcPr>
                    <a:solidFill>
                      <a:srgbClr val="D4EAE4"/>
                    </a:solidFill>
                  </a:tcPr>
                </a:tc>
                <a:extLst>
                  <a:ext uri="{0D108BD9-81ED-4DB2-BD59-A6C34878D82A}">
                    <a16:rowId xmlns:a16="http://schemas.microsoft.com/office/drawing/2014/main" val="10015"/>
                  </a:ext>
                </a:extLst>
              </a:tr>
              <a:tr h="155315">
                <a:tc>
                  <a:txBody>
                    <a:bodyPr/>
                    <a:lstStyle/>
                    <a:p>
                      <a:pPr algn="l"/>
                      <a:r>
                        <a:rPr lang="en-US" sz="1400" dirty="0"/>
                        <a:t>15</a:t>
                      </a:r>
                      <a:endParaRPr lang="en-IN" sz="1400" dirty="0"/>
                    </a:p>
                  </a:txBody>
                  <a:tcPr>
                    <a:solidFill>
                      <a:srgbClr val="D4EAE4"/>
                    </a:solidFill>
                  </a:tcPr>
                </a:tc>
                <a:tc>
                  <a:txBody>
                    <a:bodyPr/>
                    <a:lstStyle/>
                    <a:p>
                      <a:pPr algn="l"/>
                      <a:r>
                        <a:rPr lang="en-US" sz="1400" dirty="0"/>
                        <a:t>$F</a:t>
                      </a:r>
                      <a:endParaRPr lang="en-IN" sz="1400" dirty="0"/>
                    </a:p>
                  </a:txBody>
                  <a:tcPr>
                    <a:solidFill>
                      <a:srgbClr val="D4EAE4"/>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20521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4347"/>
          </a:xfrm>
        </p:spPr>
        <p:txBody>
          <a:bodyPr tIns="18000" bIns="18000" anchor="ctr" anchorCtr="0">
            <a:spAutoFit/>
          </a:bodyPr>
          <a:lstStyle/>
          <a:p>
            <a:r>
              <a:rPr lang="en-US" kern="0" noProof="0" dirty="0">
                <a:cs typeface="Times New Roman"/>
                <a:sym typeface="Times New Roman"/>
              </a:rPr>
              <a:t>Diagnosing Problems Using Modes $06 </a:t>
            </a:r>
            <a:endParaRPr lang="en-US" noProof="0" dirty="0"/>
          </a:p>
        </p:txBody>
      </p:sp>
      <p:sp>
        <p:nvSpPr>
          <p:cNvPr id="4" name="Content Placeholder 3"/>
          <p:cNvSpPr>
            <a:spLocks noGrp="1"/>
          </p:cNvSpPr>
          <p:nvPr>
            <p:ph idx="1"/>
          </p:nvPr>
        </p:nvSpPr>
        <p:spPr>
          <a:xfrm>
            <a:off x="457200" y="1438029"/>
            <a:ext cx="8229600" cy="3591171"/>
          </a:xfrm>
        </p:spPr>
        <p:txBody>
          <a:bodyPr tIns="18000" bIns="18000" anchor="ctr" anchorCtr="0">
            <a:spAutoFit/>
          </a:bodyPr>
          <a:lstStyle/>
          <a:p>
            <a:r>
              <a:rPr lang="en-US" sz="2400" noProof="0" dirty="0"/>
              <a:t>Mode $06 information can be used to diagnose faults by following 3 steps:</a:t>
            </a:r>
          </a:p>
          <a:p>
            <a:pPr lvl="1"/>
            <a:r>
              <a:rPr lang="en-US" sz="2400" b="1" noProof="0" dirty="0"/>
              <a:t>STEP 1: </a:t>
            </a:r>
            <a:r>
              <a:rPr lang="en-US" sz="2400" noProof="0" dirty="0"/>
              <a:t>Check monitor status before starting repairs. This step will show how the system failed.</a:t>
            </a:r>
          </a:p>
          <a:p>
            <a:pPr lvl="1"/>
            <a:r>
              <a:rPr lang="en-US" sz="2400" b="1" noProof="0" dirty="0"/>
              <a:t>STEP 2: </a:t>
            </a:r>
            <a:r>
              <a:rPr lang="en-US" sz="2400" noProof="0" dirty="0"/>
              <a:t>Look at component or parameter that triggered fault. This step will help pin down root cause of failure.</a:t>
            </a:r>
          </a:p>
          <a:p>
            <a:pPr lvl="1"/>
            <a:r>
              <a:rPr lang="en-US" sz="2400" b="1" noProof="0" dirty="0"/>
              <a:t>STEP 3: </a:t>
            </a:r>
            <a:r>
              <a:rPr lang="en-US" sz="2400" noProof="0" dirty="0"/>
              <a:t>Look to monitor enable criteria, which will show what it takes to fail or pass monitor.</a:t>
            </a:r>
          </a:p>
        </p:txBody>
      </p:sp>
    </p:spTree>
    <p:extLst>
      <p:ext uri="{BB962C8B-B14F-4D97-AF65-F5344CB8AC3E}">
        <p14:creationId xmlns:p14="http://schemas.microsoft.com/office/powerpoint/2010/main" val="622000170"/>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26278</TotalTime>
  <Words>3987</Words>
  <Application>Microsoft Office PowerPoint</Application>
  <PresentationFormat>On-screen Show (4:3)</PresentationFormat>
  <Paragraphs>454</Paragraphs>
  <Slides>44</Slides>
  <Notes>43</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4" baseType="lpstr">
      <vt:lpstr>Arial</vt:lpstr>
      <vt:lpstr>Arial(Body)</vt:lpstr>
      <vt:lpstr>Noto Sans Symbols</vt:lpstr>
      <vt:lpstr>Times New Roman</vt:lpstr>
      <vt:lpstr>Verdana</vt:lpstr>
      <vt:lpstr>Wingdings</vt:lpstr>
      <vt:lpstr>ヒラギノ角ゴ Pro W3</vt:lpstr>
      <vt:lpstr>1_USHE</vt:lpstr>
      <vt:lpstr>508 Lecture</vt:lpstr>
      <vt:lpstr>Equation</vt:lpstr>
      <vt:lpstr>Advanced Engine Performance Diagnosis</vt:lpstr>
      <vt:lpstr>Learning Objectives</vt:lpstr>
      <vt:lpstr>What Is Global O B D hyphen Roman number 2 question mark            (1 of 2)</vt:lpstr>
      <vt:lpstr>What Is Global O B D hyphen Roman number 2 question mark            (2 of 2)</vt:lpstr>
      <vt:lpstr>Global O B D hyphen Roman number 2          Modes</vt:lpstr>
      <vt:lpstr>Frequently Asked Question: How Can You Tell Global from Factory? </vt:lpstr>
      <vt:lpstr>Global O B D hyphen Roman number 2          Modes (1 of 2)</vt:lpstr>
      <vt:lpstr>Global O B D hyphen Roman number 2          Modes (2 of 2)</vt:lpstr>
      <vt:lpstr>Diagnosing Problems Using Modes $06 </vt:lpstr>
      <vt:lpstr>Accessing Global O B D hyphen Roman number 2                     (1 of 4)</vt:lpstr>
      <vt:lpstr>Figure 10.1</vt:lpstr>
      <vt:lpstr>Accessing Global O B D hyphen Roman number 2           (2 of 4)</vt:lpstr>
      <vt:lpstr>Frequently Asked Question: What Is E O B D? </vt:lpstr>
      <vt:lpstr>Accessing Global O B D hyphen Roman number 2           (3 of 4)</vt:lpstr>
      <vt:lpstr>Accessing Global O B D hyphen Roman number 2           (4 of 4)</vt:lpstr>
      <vt:lpstr>Figure 10.2</vt:lpstr>
      <vt:lpstr>Animation: Scan Tools, OBD II</vt:lpstr>
      <vt:lpstr>Mode $06 (1 of 6)</vt:lpstr>
      <vt:lpstr>Mode $06 (2 of 6) </vt:lpstr>
      <vt:lpstr>Mode $06 (3 of 6)</vt:lpstr>
      <vt:lpstr>Mode $06 (4 of 6)</vt:lpstr>
      <vt:lpstr>Mode $06 (5 of 6)</vt:lpstr>
      <vt:lpstr>Mode $06 (6 of 6)</vt:lpstr>
      <vt:lpstr>Oxygen Sensor Heater Mode $06 Test (General Motors) (1 of 2)</vt:lpstr>
      <vt:lpstr>Oxygen Sensor Heater Mode $06 Test (General Motors) (2 of 2)</vt:lpstr>
      <vt:lpstr>Engine Misfire Tests (Ford) (1 of 4)</vt:lpstr>
      <vt:lpstr>Engine Misfire Tests (Ford) (2 of 4)</vt:lpstr>
      <vt:lpstr>Engine Misfire Tests (Ford) (3 of 4)</vt:lpstr>
      <vt:lpstr>Engine Misfire Tests (Ford) (4 of 4)</vt:lpstr>
      <vt:lpstr>G M C A N Oxygen Sensor Mode $06 Test (1 of 2)</vt:lpstr>
      <vt:lpstr>G M C A N Oxygen Sensor Mode $06 Test (2 of 2)</vt:lpstr>
      <vt:lpstr>Ford E G R Tests (1 of 3)</vt:lpstr>
      <vt:lpstr>Ford E G R Tests (2 of 3)</vt:lpstr>
      <vt:lpstr>Ford E G R Tests (3 of 3)</vt:lpstr>
      <vt:lpstr>G M Catalyst Efficiency Test (1 of 2)</vt:lpstr>
      <vt:lpstr>G M Catalyst Efficiency Test (2 of 2)</vt:lpstr>
      <vt:lpstr>G M E V A P Test (C A N)</vt:lpstr>
      <vt:lpstr>Permanent Codes (1 of 2)</vt:lpstr>
      <vt:lpstr>Permanent Codes (2 of 2)</vt:lpstr>
      <vt:lpstr>Where to Get Mode $06 Information</vt:lpstr>
      <vt:lpstr>Summary (1 of 2)</vt:lpstr>
      <vt:lpstr>Summary (2 of 2)</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 Chapter 11, Global OBD Ⅱ and Mode $06</dc:title>
  <dc:subject>Automotive - Core</dc:subject>
  <dc:creator>James D. Halderman / Curt Ward</dc:creator>
  <cp:keywords>Automotive</cp:keywords>
  <cp:lastModifiedBy>Glen Plants</cp:lastModifiedBy>
  <cp:revision>4720</cp:revision>
  <dcterms:created xsi:type="dcterms:W3CDTF">2014-07-14T20:04:21Z</dcterms:created>
  <dcterms:modified xsi:type="dcterms:W3CDTF">2024-09-24T18:06:59Z</dcterms:modified>
</cp:coreProperties>
</file>