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59"/>
  </p:notesMasterIdLst>
  <p:handoutMasterIdLst>
    <p:handoutMasterId r:id="rId60"/>
  </p:handoutMasterIdLst>
  <p:sldIdLst>
    <p:sldId id="769" r:id="rId3"/>
    <p:sldId id="393" r:id="rId4"/>
    <p:sldId id="688" r:id="rId5"/>
    <p:sldId id="689" r:id="rId6"/>
    <p:sldId id="1300" r:id="rId7"/>
    <p:sldId id="690" r:id="rId8"/>
    <p:sldId id="691" r:id="rId9"/>
    <p:sldId id="692" r:id="rId10"/>
    <p:sldId id="693" r:id="rId11"/>
    <p:sldId id="694" r:id="rId12"/>
    <p:sldId id="695" r:id="rId13"/>
    <p:sldId id="696" r:id="rId14"/>
    <p:sldId id="697" r:id="rId15"/>
    <p:sldId id="698" r:id="rId16"/>
    <p:sldId id="699" r:id="rId17"/>
    <p:sldId id="700" r:id="rId18"/>
    <p:sldId id="701" r:id="rId19"/>
    <p:sldId id="1299" r:id="rId20"/>
    <p:sldId id="702" r:id="rId21"/>
    <p:sldId id="703" r:id="rId22"/>
    <p:sldId id="704" r:id="rId23"/>
    <p:sldId id="1301" r:id="rId24"/>
    <p:sldId id="705" r:id="rId25"/>
    <p:sldId id="707" r:id="rId26"/>
    <p:sldId id="706" r:id="rId27"/>
    <p:sldId id="708" r:id="rId28"/>
    <p:sldId id="709" r:id="rId29"/>
    <p:sldId id="735" r:id="rId30"/>
    <p:sldId id="710" r:id="rId31"/>
    <p:sldId id="711" r:id="rId32"/>
    <p:sldId id="712" r:id="rId33"/>
    <p:sldId id="713" r:id="rId34"/>
    <p:sldId id="714" r:id="rId35"/>
    <p:sldId id="715" r:id="rId36"/>
    <p:sldId id="716" r:id="rId37"/>
    <p:sldId id="717" r:id="rId38"/>
    <p:sldId id="718" r:id="rId39"/>
    <p:sldId id="719" r:id="rId40"/>
    <p:sldId id="720" r:id="rId41"/>
    <p:sldId id="721" r:id="rId42"/>
    <p:sldId id="722" r:id="rId43"/>
    <p:sldId id="723" r:id="rId44"/>
    <p:sldId id="724" r:id="rId45"/>
    <p:sldId id="725" r:id="rId46"/>
    <p:sldId id="726" r:id="rId47"/>
    <p:sldId id="727" r:id="rId48"/>
    <p:sldId id="728" r:id="rId49"/>
    <p:sldId id="729" r:id="rId50"/>
    <p:sldId id="730" r:id="rId51"/>
    <p:sldId id="731" r:id="rId52"/>
    <p:sldId id="732" r:id="rId53"/>
    <p:sldId id="733" r:id="rId54"/>
    <p:sldId id="734" r:id="rId55"/>
    <p:sldId id="736" r:id="rId56"/>
    <p:sldId id="1044" r:id="rId57"/>
    <p:sldId id="687" r:id="rId58"/>
  </p:sldIdLst>
  <p:sldSz cx="9144000" cy="6858000" type="screen4x3"/>
  <p:notesSz cx="6858000" cy="9144000"/>
  <p:embeddedFontLst>
    <p:embeddedFont>
      <p:font typeface="Verdana" panose="020B060403050404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32" userDrawn="1">
          <p15:clr>
            <a:srgbClr val="A4A3A4"/>
          </p15:clr>
        </p15:guide>
        <p15:guide id="3" pos="5465" userDrawn="1">
          <p15:clr>
            <a:srgbClr val="A4A3A4"/>
          </p15:clr>
        </p15:guide>
        <p15:guide id="5" orient="horz" pos="618" userDrawn="1">
          <p15:clr>
            <a:srgbClr val="A4A3A4"/>
          </p15:clr>
        </p15:guide>
        <p15:guide id="7" orient="horz" pos="913" userDrawn="1">
          <p15:clr>
            <a:srgbClr val="A4A3A4"/>
          </p15:clr>
        </p15:guide>
        <p15:guide id="8" pos="2880" userDrawn="1">
          <p15:clr>
            <a:srgbClr val="A4A3A4"/>
          </p15:clr>
        </p15:guide>
        <p15:guide id="9" orient="horz" pos="414" userDrawn="1">
          <p15:clr>
            <a:srgbClr val="A4A3A4"/>
          </p15:clr>
        </p15:guide>
        <p15:guide id="10" orient="horz" pos="2160" userDrawn="1">
          <p15:clr>
            <a:srgbClr val="A4A3A4"/>
          </p15:clr>
        </p15:guide>
        <p15:guide id="11" pos="2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92" autoAdjust="0"/>
    <p:restoredTop sz="80936" autoAdjust="0"/>
  </p:normalViewPr>
  <p:slideViewPr>
    <p:cSldViewPr snapToGrid="0" snapToObjects="1">
      <p:cViewPr varScale="1">
        <p:scale>
          <a:sx n="93" d="100"/>
          <a:sy n="93" d="100"/>
        </p:scale>
        <p:origin x="2328" y="72"/>
      </p:cViewPr>
      <p:guideLst>
        <p:guide orient="horz" pos="4032"/>
        <p:guide pos="5465"/>
        <p:guide orient="horz" pos="618"/>
        <p:guide orient="horz" pos="913"/>
        <p:guide pos="2880"/>
        <p:guide orient="horz" pos="414"/>
        <p:guide orient="horz" pos="2160"/>
        <p:guide pos="204"/>
      </p:guideLst>
    </p:cSldViewPr>
  </p:slideViewPr>
  <p:outlineViewPr>
    <p:cViewPr>
      <p:scale>
        <a:sx n="33" d="100"/>
        <a:sy n="33" d="100"/>
      </p:scale>
      <p:origin x="0" y="-17484"/>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9/24/2024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0355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49656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6243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2407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131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1241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5746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7308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3438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2369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8919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9901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1755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Hybrid Engine Service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gasoline engine in most hybrid electric vehicles specifies low-viscosity engine oil as a way to achieve maximum fuel economy. • See Figure 7.9. The viscosity required is often:</a:t>
            </a:r>
          </a:p>
          <a:p>
            <a:pPr marL="0" marR="0" lvl="0" indent="0" algn="l" rtl="0">
              <a:lnSpc>
                <a:spcPct val="100000"/>
              </a:lnSpc>
              <a:spcBef>
                <a:spcPts val="0"/>
              </a:spcBef>
              <a:spcAft>
                <a:spcPts val="0"/>
              </a:spcAft>
              <a:buClr>
                <a:schemeClr val="dk1"/>
              </a:buClr>
              <a:buSzPct val="25000"/>
              <a:buFont typeface="Arial"/>
              <a:buNone/>
            </a:pPr>
            <a:r>
              <a:rPr lang="pl-PL" sz="1200" b="0" i="0" u="none" strike="noStrike" cap="none" dirty="0">
                <a:solidFill>
                  <a:schemeClr val="dk1"/>
                </a:solidFill>
                <a:latin typeface="Arial" panose="020B0604020202020204" pitchFamily="34" charset="0"/>
                <a:ea typeface="Arial"/>
                <a:cs typeface="Arial" panose="020B0604020202020204" pitchFamily="34" charset="0"/>
                <a:sym typeface="Arial"/>
              </a:rPr>
              <a:t>■	S</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t>
            </a:r>
            <a:r>
              <a:rPr lang="pl-PL" sz="1200" b="0" i="0" u="none" strike="noStrike" cap="none" dirty="0">
                <a:solidFill>
                  <a:schemeClr val="dk1"/>
                </a:solidFill>
                <a:latin typeface="Arial" panose="020B0604020202020204" pitchFamily="34" charset="0"/>
                <a:ea typeface="Arial"/>
                <a:cs typeface="Arial" panose="020B0604020202020204" pitchFamily="34" charset="0"/>
                <a:sym typeface="Arial"/>
              </a:rPr>
              <a:t>A</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t>
            </a:r>
            <a:r>
              <a:rPr lang="pl-PL" sz="1200" b="0" i="0" u="none" strike="noStrike" cap="none" dirty="0">
                <a:solidFill>
                  <a:schemeClr val="dk1"/>
                </a:solidFill>
                <a:latin typeface="Arial" panose="020B0604020202020204" pitchFamily="34" charset="0"/>
                <a:ea typeface="Arial"/>
                <a:cs typeface="Arial" panose="020B0604020202020204" pitchFamily="34" charset="0"/>
                <a:sym typeface="Arial"/>
              </a:rPr>
              <a:t>E 0W-16</a:t>
            </a:r>
          </a:p>
          <a:p>
            <a:pPr marL="0" marR="0" lvl="0" indent="0" algn="l" rtl="0">
              <a:lnSpc>
                <a:spcPct val="100000"/>
              </a:lnSpc>
              <a:spcBef>
                <a:spcPts val="0"/>
              </a:spcBef>
              <a:spcAft>
                <a:spcPts val="0"/>
              </a:spcAft>
              <a:buClr>
                <a:schemeClr val="dk1"/>
              </a:buClr>
              <a:buSzPct val="25000"/>
              <a:buFont typeface="Arial"/>
              <a:buNone/>
            </a:pPr>
            <a:r>
              <a:rPr lang="pl-PL" sz="1200" b="0" i="0" u="none" strike="noStrike" cap="none" dirty="0">
                <a:solidFill>
                  <a:schemeClr val="dk1"/>
                </a:solidFill>
                <a:latin typeface="Arial" panose="020B0604020202020204" pitchFamily="34" charset="0"/>
                <a:ea typeface="Arial"/>
                <a:cs typeface="Arial" panose="020B0604020202020204" pitchFamily="34" charset="0"/>
                <a:sym typeface="Arial"/>
              </a:rPr>
              <a:t>■	S</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t>
            </a:r>
            <a:r>
              <a:rPr lang="pl-PL" sz="1200" b="0" i="0" u="none" strike="noStrike" cap="none" dirty="0">
                <a:solidFill>
                  <a:schemeClr val="dk1"/>
                </a:solidFill>
                <a:latin typeface="Arial" panose="020B0604020202020204" pitchFamily="34" charset="0"/>
                <a:ea typeface="Arial"/>
                <a:cs typeface="Arial" panose="020B0604020202020204" pitchFamily="34" charset="0"/>
                <a:sym typeface="Arial"/>
              </a:rPr>
              <a:t>A</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t>
            </a:r>
            <a:r>
              <a:rPr lang="pl-PL" sz="1200" b="0" i="0" u="none" strike="noStrike" cap="none" dirty="0">
                <a:solidFill>
                  <a:schemeClr val="dk1"/>
                </a:solidFill>
                <a:latin typeface="Arial" panose="020B0604020202020204" pitchFamily="34" charset="0"/>
                <a:ea typeface="Arial"/>
                <a:cs typeface="Arial" panose="020B0604020202020204" pitchFamily="34" charset="0"/>
                <a:sym typeface="Arial"/>
              </a:rPr>
              <a:t>E 0W-20</a:t>
            </a:r>
          </a:p>
          <a:p>
            <a:pPr marL="0" marR="0" lvl="0" indent="0" algn="l" rtl="0">
              <a:lnSpc>
                <a:spcPct val="100000"/>
              </a:lnSpc>
              <a:spcBef>
                <a:spcPts val="0"/>
              </a:spcBef>
              <a:spcAft>
                <a:spcPts val="0"/>
              </a:spcAft>
              <a:buClr>
                <a:schemeClr val="dk1"/>
              </a:buClr>
              <a:buSzPct val="25000"/>
              <a:buFont typeface="Arial"/>
              <a:buNone/>
            </a:pPr>
            <a:r>
              <a:rPr lang="pl-PL" sz="1200" b="0" i="0" u="none" strike="noStrike" cap="none" dirty="0">
                <a:solidFill>
                  <a:schemeClr val="dk1"/>
                </a:solidFill>
                <a:latin typeface="Arial" panose="020B0604020202020204" pitchFamily="34" charset="0"/>
                <a:ea typeface="Arial"/>
                <a:cs typeface="Arial" panose="020B0604020202020204" pitchFamily="34" charset="0"/>
                <a:sym typeface="Arial"/>
              </a:rPr>
              <a:t>■	S</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t>
            </a:r>
            <a:r>
              <a:rPr lang="pl-PL" sz="1200" b="0" i="0" u="none" strike="noStrike" cap="none" dirty="0">
                <a:solidFill>
                  <a:schemeClr val="dk1"/>
                </a:solidFill>
                <a:latin typeface="Arial" panose="020B0604020202020204" pitchFamily="34" charset="0"/>
                <a:ea typeface="Arial"/>
                <a:cs typeface="Arial" panose="020B0604020202020204" pitchFamily="34" charset="0"/>
                <a:sym typeface="Arial"/>
              </a:rPr>
              <a:t>A</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a:t>
            </a:r>
            <a:r>
              <a:rPr lang="pl-PL" sz="1200" b="0" i="0" u="none" strike="noStrike" cap="none" dirty="0">
                <a:solidFill>
                  <a:schemeClr val="dk1"/>
                </a:solidFill>
                <a:latin typeface="Arial" panose="020B0604020202020204" pitchFamily="34" charset="0"/>
                <a:ea typeface="Arial"/>
                <a:cs typeface="Arial" panose="020B0604020202020204" pitchFamily="34" charset="0"/>
                <a:sym typeface="Arial"/>
              </a:rPr>
              <a:t>E 5W-20</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1050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6153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1222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Carbon Issues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Carbon deposits are often an issue in engines equipped with gasoline direct-injection systems. Carbon deposits are a result of poor fuel quality, or incorrect engine oil. The use of Top Tier Fuel, which contains a higher level of detergent, will help to reduce carbon deposits. Additionally, ensure the motor oil meets the original equipment manufacturers (O E M) requirement for the engine. Oils with an excessive level of vapor can lead to carbon deposits. Carbon deposits may be reduced with a pressurized induction tool. Stubborn carbon deposits will require the use of a media blaster. • See Figure 7.10. Check service information for the specified procedures to follow. Specified processes and procedures will likely restore power if the intake valves are coated.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8189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3856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sz="1200" noProof="0" dirty="0"/>
              <a:t>1. Before starting the process of adjusting the valves, look up the specifications and exact procedures.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4969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dirty="0"/>
              <a:t>2. The tools necessary to adjust the valves on an engine with adjustable rocker arms include basic hand tools, feeler gauge, and a torque wrench.</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6763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3. An overall view of the 4-cylinder engine that is due for a scheduled valve adjustment, according to the vehicle manufacturer’s recommendations.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101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8629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4. Start the valve adjustment procedure by first disconnecting and labeling, if necessary, all vacuum lines that need to be removed to gain access to the valve cover.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8725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5. The air intake tube is being removed from the throttle body.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1871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6. With all vacuum lines and the intake tube removed, the valve cover can be removed after removing all retaining bolts.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892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7. Notice how clean the engine appears. This is a testament of proper maintenance and regular oil changes by the owner.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331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noProof="0" dirty="0"/>
              <a:t>8. To help locate how far the engine is being rotated, the technician is removing the distributor cap to be able to observe the position of the rotor.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6264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9. The engine is rotated until the timing marks on the front of the crankshaft line up with zero degrees—top dead center (T D C)—with both valves closed on #1 cylinder.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7067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10. With the rocker arms contacting the base circle of the cam, insert a feeler gauge of the specified thickness between the camshaft and the rocker arm. There should be a slight drag on the feeler gauge.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9278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11. If the valve clearance (lash) is not correct, loosen the retaining nut and turn the valve adjusting screw with a screwdriver to achieve the proper clearance.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6349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12. After adjusting the valves that are closed, rotate the engine one full rotation until the engine timing marks again align.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1377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13. The engine is rotated until the timing marks again align, indicating that the companion cylinder will now be in position for valve clearance measurement.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915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782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14. On some engines, it is necessary to watch the direction the rotor is pointing to help determine how far to rotate the engine.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6362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15. The technician is using a feeler gauge that is one thousandth of an inch thinner and another one thousandth of an inch thicker than the specified clearance as a double-check that the clearance is correct.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27180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16. Adjusting a valve takes both hands—one to hold the wrench to loosen and tighten the lock nut and one to turn the adjusting screw.</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121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17. After all valves have been properly measured and adjusted as necessary, start the reassembly process by replacing all gaskets and seals as specified by the vehicle manufacturer.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365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18. Reinstall the valve cover, being careful to not pinch a wire or vacuum hose between the cover and the cylinder head.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25300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19. Use a torque wrench and torque the valve cover retaining bolts to factory specifications.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3693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20. Reinstall the distributor cap.</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7726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21. Reinstall the spark plug wires and all brackets that were removed to gain access to the valve cover.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16625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22. Reconnect all vacuum and air hoses and tubes. Replace any vacuum hoses that are brittle or swollen with new ones.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2379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23. Be sure that the clips are properly installed. Start the engine and check for proper operation.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702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416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24. Double-check for any oil or vacuum leaks after starting the engine.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8632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2807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56</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59970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8116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1793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8112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742373"/>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9/24/2024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756886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4" r:id="rId1"/>
    <p:sldLayoutId id="214748369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8" name="Picture 7">
            <a:extLst>
              <a:ext uri="{FF2B5EF4-FFF2-40B4-BE49-F238E27FC236}">
                <a16:creationId xmlns:a16="http://schemas.microsoft.com/office/drawing/2014/main" id="{B3187E91-312B-474E-80CC-CC95190FFBDB}"/>
              </a:ext>
            </a:extLst>
          </p:cNvPr>
          <p:cNvPicPr>
            <a:picLocks noChangeAspect="1"/>
          </p:cNvPicPr>
          <p:nvPr userDrawn="1"/>
        </p:nvPicPr>
        <p:blipFill>
          <a:blip r:embed="rId6"/>
          <a:stretch>
            <a:fillRect/>
          </a:stretch>
        </p:blipFill>
        <p:spPr>
          <a:xfrm>
            <a:off x="451710" y="6424935"/>
            <a:ext cx="947596" cy="301782"/>
          </a:xfrm>
          <a:prstGeom prst="rect">
            <a:avLst/>
          </a:prstGeom>
        </p:spPr>
      </p:pic>
      <p:sp>
        <p:nvSpPr>
          <p:cNvPr id="2" name="Content Placeholder 4">
            <a:extLst>
              <a:ext uri="{FF2B5EF4-FFF2-40B4-BE49-F238E27FC236}">
                <a16:creationId xmlns:a16="http://schemas.microsoft.com/office/drawing/2014/main" id="{E5F1BF63-55A7-11A2-174E-14412D893407}"/>
              </a:ext>
            </a:extLst>
          </p:cNvPr>
          <p:cNvSpPr txBox="1">
            <a:spLocks/>
          </p:cNvSpPr>
          <p:nvPr userDrawn="1"/>
        </p:nvSpPr>
        <p:spPr>
          <a:xfrm>
            <a:off x="2728913" y="6471204"/>
            <a:ext cx="5969794" cy="221018"/>
          </a:xfrm>
          <a:prstGeom prst="rect">
            <a:avLst/>
          </a:prstGeom>
          <a:noFill/>
          <a:ln>
            <a:noFill/>
          </a:ln>
        </p:spPr>
        <p:txBody>
          <a:bodyPr wrap="square" lIns="0" tIns="18000" rIns="0" bIns="18000" anchor="ctr" anchorCtr="0">
            <a:spAutoFit/>
          </a:bodyPr>
          <a:lstStyle>
            <a:defPPr marR="0" lvl="0" algn="l" rtl="0">
              <a:lnSpc>
                <a:spcPct val="100000"/>
              </a:lnSpc>
              <a:spcBef>
                <a:spcPts val="0"/>
              </a:spcBef>
              <a:spcAft>
                <a:spcPts val="0"/>
              </a:spcAft>
            </a:defPPr>
            <a:lvl1pPr marL="256032" indent="-154432" algn="r">
              <a:spcBef>
                <a:spcPts val="1500"/>
              </a:spcBef>
              <a:buClr>
                <a:srgbClr val="007FA3"/>
              </a:buClr>
              <a:buSzPct val="100000"/>
              <a:buFont typeface="Arial"/>
              <a:defRPr sz="1200">
                <a:solidFill>
                  <a:schemeClr val="dk1"/>
                </a:solidFill>
                <a:latin typeface="Verdana" panose="020B0604030504040204" pitchFamily="34" charset="0"/>
                <a:ea typeface="Verdana" panose="020B0604030504040204" pitchFamily="34" charset="0"/>
              </a:defRPr>
            </a:lvl1pPr>
            <a:lvl2pPr marL="742950" indent="-184150">
              <a:spcBef>
                <a:spcPts val="600"/>
              </a:spcBef>
              <a:buClr>
                <a:srgbClr val="007FA3"/>
              </a:buClr>
              <a:buSzPct val="100000"/>
              <a:buFont typeface="Arial"/>
              <a:buChar char="–"/>
              <a:defRPr sz="1600">
                <a:solidFill>
                  <a:schemeClr val="dk1"/>
                </a:solidFill>
              </a:defRPr>
            </a:lvl2pPr>
            <a:lvl3pPr marL="1143000" indent="-127000">
              <a:spcBef>
                <a:spcPts val="600"/>
              </a:spcBef>
              <a:buClr>
                <a:srgbClr val="007FA3"/>
              </a:buClr>
              <a:buSzPct val="100000"/>
              <a:buFont typeface="Arial"/>
              <a:buChar char="▪"/>
              <a:defRPr sz="1600">
                <a:solidFill>
                  <a:schemeClr val="dk1"/>
                </a:solidFill>
              </a:defRPr>
            </a:lvl3pPr>
            <a:lvl4pPr marL="1600200" indent="-127000">
              <a:spcBef>
                <a:spcPts val="600"/>
              </a:spcBef>
              <a:buClr>
                <a:srgbClr val="007FA3"/>
              </a:buClr>
              <a:buSzPct val="100000"/>
              <a:buFont typeface="Arial"/>
              <a:buChar char="–"/>
              <a:defRPr sz="1600">
                <a:solidFill>
                  <a:schemeClr val="dk1"/>
                </a:solidFill>
              </a:defRPr>
            </a:lvl4pPr>
            <a:lvl5pPr marL="2057400" indent="-127000">
              <a:spcBef>
                <a:spcPts val="600"/>
              </a:spcBef>
              <a:buClr>
                <a:srgbClr val="007FA3"/>
              </a:buClr>
              <a:buSzPct val="100000"/>
              <a:buFont typeface="Arial"/>
              <a:buChar char="•"/>
              <a:defRPr sz="1600">
                <a:solidFill>
                  <a:schemeClr val="dk1"/>
                </a:solidFill>
              </a:defRPr>
            </a:lvl5pPr>
            <a:lvl6pPr marL="2514600" indent="-127000">
              <a:spcBef>
                <a:spcPts val="300"/>
              </a:spcBef>
              <a:buClr>
                <a:srgbClr val="007FA3"/>
              </a:buClr>
              <a:buSzPct val="100000"/>
              <a:buFont typeface="Arial"/>
              <a:buChar char="•"/>
              <a:defRPr sz="1600">
                <a:solidFill>
                  <a:schemeClr val="dk1"/>
                </a:solidFill>
              </a:defRPr>
            </a:lvl6pPr>
            <a:lvl7pPr marL="2971800" indent="-127000">
              <a:spcBef>
                <a:spcPts val="300"/>
              </a:spcBef>
              <a:buClr>
                <a:srgbClr val="007FA3"/>
              </a:buClr>
              <a:buSzPct val="100000"/>
              <a:buFont typeface="Arial"/>
              <a:buChar char="•"/>
              <a:defRPr sz="1600">
                <a:solidFill>
                  <a:schemeClr val="dk1"/>
                </a:solidFill>
              </a:defRPr>
            </a:lvl7pPr>
            <a:lvl8pPr marL="3429000" indent="-127000">
              <a:spcBef>
                <a:spcPts val="300"/>
              </a:spcBef>
              <a:buClr>
                <a:srgbClr val="007FA3"/>
              </a:buClr>
              <a:buSzPct val="100000"/>
              <a:buFont typeface="Arial"/>
              <a:buChar char="•"/>
              <a:defRPr sz="1600">
                <a:solidFill>
                  <a:schemeClr val="dk1"/>
                </a:solidFill>
              </a:defRPr>
            </a:lvl8pPr>
            <a:lvl9pPr marL="3886200" indent="-127000">
              <a:spcBef>
                <a:spcPts val="300"/>
              </a:spcBef>
              <a:buClr>
                <a:srgbClr val="007FA3"/>
              </a:buClr>
              <a:buSzPct val="100000"/>
              <a:buFont typeface="Arial"/>
              <a:buChar char="•"/>
              <a:defRPr sz="1600">
                <a:solidFill>
                  <a:schemeClr val="dk1"/>
                </a:solidFill>
              </a:defRPr>
            </a:lvl9p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hyperlink" Target="https://jameshalderman.com/a8_vid_lib_pag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335509" y="180881"/>
            <a:ext cx="8274050" cy="1144347"/>
          </a:xfrm>
        </p:spPr>
        <p:txBody>
          <a:bodyPr wrap="square" lIns="0" tIns="18000" rIns="0" bIns="18000" anchor="ctr">
            <a:spAutoFit/>
          </a:bodyPr>
          <a:lstStyle/>
          <a:p>
            <a:r>
              <a:rPr lang="en-US" noProof="0" dirty="0"/>
              <a:t>Advanced Engine Performance Diagnosis</a:t>
            </a:r>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332399" y="1408222"/>
            <a:ext cx="1953932" cy="344128"/>
          </a:xfrm>
        </p:spPr>
        <p:txBody>
          <a:bodyPr wrap="square" lIns="0" tIns="18000" rIns="0" bIns="18000" anchor="ctr">
            <a:spAutoFit/>
          </a:bodyPr>
          <a:lstStyle/>
          <a:p>
            <a:r>
              <a:rPr lang="en-US" noProof="0"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76" y="2048922"/>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99127"/>
            <a:ext cx="1961003" cy="498016"/>
          </a:xfrm>
        </p:spPr>
        <p:txBody>
          <a:bodyPr wrap="square" lIns="0" tIns="18000" rIns="0" bIns="18000" anchor="ctr">
            <a:spAutoFit/>
          </a:bodyPr>
          <a:lstStyle/>
          <a:p>
            <a:pPr indent="-101600"/>
            <a:r>
              <a:rPr lang="en-US" noProof="0" dirty="0"/>
              <a:t>Chapter 7</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774215"/>
            <a:ext cx="3951383" cy="374906"/>
          </a:xfrm>
        </p:spPr>
        <p:txBody>
          <a:bodyPr wrap="square" lIns="0" tIns="18000" rIns="0" bIns="18000" anchor="ctr">
            <a:spAutoFit/>
          </a:bodyPr>
          <a:lstStyle/>
          <a:p>
            <a:pPr marL="0"/>
            <a:r>
              <a:rPr lang="en-US" noProof="0" dirty="0"/>
              <a:t>In-Vehicle Engine Service</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451710"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28913" y="6471204"/>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1388623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Intake Manifold Gasket Inspection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1117143"/>
            <a:ext cx="8313738" cy="2113843"/>
          </a:xfrm>
        </p:spPr>
        <p:txBody>
          <a:bodyPr wrap="square" lIns="0" tIns="18000" rIns="0" bIns="18000" anchor="ctr" anchorCtr="0">
            <a:spAutoFit/>
          </a:bodyPr>
          <a:lstStyle/>
          <a:p>
            <a:pPr marL="342900" indent="-342900">
              <a:spcBef>
                <a:spcPts val="600"/>
              </a:spcBef>
            </a:pPr>
            <a:r>
              <a:rPr lang="en-US" sz="2400" noProof="0" dirty="0"/>
              <a:t>To diagnose a possible leaking intake manifold gasket, perform the following tests.</a:t>
            </a:r>
          </a:p>
          <a:p>
            <a:pPr marL="829818" lvl="1" indent="-342900"/>
            <a:r>
              <a:rPr lang="en-US" sz="2400" noProof="0" dirty="0"/>
              <a:t>Visual inspection</a:t>
            </a:r>
          </a:p>
          <a:p>
            <a:pPr marL="829818" lvl="1" indent="-342900"/>
            <a:r>
              <a:rPr lang="en-US" sz="2400" noProof="0" dirty="0"/>
              <a:t>Coolant leak</a:t>
            </a:r>
          </a:p>
          <a:p>
            <a:pPr marL="829818" lvl="1" indent="-342900"/>
            <a:r>
              <a:rPr lang="en-US" sz="2400" noProof="0" dirty="0"/>
              <a:t>Air (vacuum) leak</a:t>
            </a:r>
          </a:p>
        </p:txBody>
      </p:sp>
    </p:spTree>
    <p:extLst>
      <p:ext uri="{BB962C8B-B14F-4D97-AF65-F5344CB8AC3E}">
        <p14:creationId xmlns:p14="http://schemas.microsoft.com/office/powerpoint/2010/main" val="2504410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7</a:t>
            </a:r>
            <a:r>
              <a:rPr lang="en-US" noProof="0" dirty="0"/>
              <a:t>.3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0654"/>
            <a:ext cx="2828309" cy="405683"/>
          </a:xfrm>
        </p:spPr>
        <p:txBody>
          <a:bodyPr wrap="square" lIns="0" tIns="18000" rIns="0" bIns="18000" anchor="ctr" anchorCtr="0">
            <a:spAutoFit/>
          </a:bodyPr>
          <a:lstStyle/>
          <a:p>
            <a:pPr marL="0" indent="0">
              <a:spcBef>
                <a:spcPts val="600"/>
              </a:spcBef>
              <a:buNone/>
            </a:pPr>
            <a:r>
              <a:rPr lang="en-US" sz="2400" noProof="0" dirty="0"/>
              <a:t>Failed Intake Gasket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769" y="1708150"/>
            <a:ext cx="3751262" cy="1513679"/>
          </a:xfrm>
        </p:spPr>
        <p:txBody>
          <a:bodyPr wrap="square" lIns="0" tIns="18000" rIns="0" bIns="18000" anchor="ctr">
            <a:spAutoFit/>
          </a:bodyPr>
          <a:lstStyle/>
          <a:p>
            <a:pPr marL="0" indent="0">
              <a:buNone/>
            </a:pPr>
            <a:r>
              <a:rPr lang="en-US" sz="2400" dirty="0"/>
              <a:t>An intake manifold gasket that failed and allowed coolant to be drawn into the cylinder(s).</a:t>
            </a:r>
            <a:endParaRPr lang="en-US" sz="2400" noProof="0" dirty="0"/>
          </a:p>
        </p:txBody>
      </p:sp>
      <p:pic>
        <p:nvPicPr>
          <p:cNvPr id="4" name="Picture 3" descr="An intake manifold gasket with oil on its surface.&#10;">
            <a:extLst>
              <a:ext uri="{FF2B5EF4-FFF2-40B4-BE49-F238E27FC236}">
                <a16:creationId xmlns:a16="http://schemas.microsoft.com/office/drawing/2014/main" id="{4AEE2037-D72B-1B78-13C1-014448BCCE1E}"/>
              </a:ext>
            </a:extLst>
          </p:cNvPr>
          <p:cNvPicPr>
            <a:picLocks noChangeAspect="1"/>
          </p:cNvPicPr>
          <p:nvPr/>
        </p:nvPicPr>
        <p:blipFill>
          <a:blip r:embed="rId3"/>
          <a:stretch>
            <a:fillRect/>
          </a:stretch>
        </p:blipFill>
        <p:spPr>
          <a:xfrm>
            <a:off x="4448895" y="1679934"/>
            <a:ext cx="4215569" cy="2525364"/>
          </a:xfrm>
          <a:prstGeom prst="rect">
            <a:avLst/>
          </a:prstGeom>
        </p:spPr>
      </p:pic>
    </p:spTree>
    <p:extLst>
      <p:ext uri="{BB962C8B-B14F-4D97-AF65-F5344CB8AC3E}">
        <p14:creationId xmlns:p14="http://schemas.microsoft.com/office/powerpoint/2010/main" val="3794824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Intake Manifold Gasket Replacement</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1127663"/>
            <a:ext cx="8313738" cy="2929451"/>
          </a:xfrm>
        </p:spPr>
        <p:txBody>
          <a:bodyPr wrap="square" lIns="0" tIns="18000" rIns="0" bIns="18000" anchor="ctr" anchorCtr="0">
            <a:spAutoFit/>
          </a:bodyPr>
          <a:lstStyle/>
          <a:p>
            <a:pPr marL="342900" indent="-342900">
              <a:spcBef>
                <a:spcPts val="600"/>
              </a:spcBef>
            </a:pPr>
            <a:r>
              <a:rPr lang="en-US" sz="2400" noProof="0" dirty="0"/>
              <a:t>Allow the cooling system to cool, then drain.</a:t>
            </a:r>
          </a:p>
          <a:p>
            <a:pPr marL="342900" indent="-342900">
              <a:spcBef>
                <a:spcPts val="600"/>
              </a:spcBef>
            </a:pPr>
            <a:r>
              <a:rPr lang="en-US" sz="2400" noProof="0" dirty="0"/>
              <a:t>Remove intake manifold making sure not to warp any components that will be reused.</a:t>
            </a:r>
          </a:p>
          <a:p>
            <a:pPr marL="342900" indent="-342900">
              <a:spcBef>
                <a:spcPts val="600"/>
              </a:spcBef>
            </a:pPr>
            <a:r>
              <a:rPr lang="en-US" sz="2400" noProof="0" dirty="0"/>
              <a:t>Clean all surfaces.</a:t>
            </a:r>
          </a:p>
          <a:p>
            <a:pPr marL="342900" indent="-342900">
              <a:spcBef>
                <a:spcPts val="600"/>
              </a:spcBef>
            </a:pPr>
            <a:r>
              <a:rPr lang="en-US" sz="2400" noProof="0" dirty="0"/>
              <a:t>Replace defective components per the manufacturer’s specifications.</a:t>
            </a:r>
          </a:p>
          <a:p>
            <a:pPr marL="342900" indent="-342900">
              <a:spcBef>
                <a:spcPts val="600"/>
              </a:spcBef>
            </a:pPr>
            <a:r>
              <a:rPr lang="en-US" sz="2400" noProof="0" dirty="0"/>
              <a:t>Refill the cooling system and verify proper operation.</a:t>
            </a:r>
          </a:p>
        </p:txBody>
      </p:sp>
    </p:spTree>
    <p:extLst>
      <p:ext uri="{BB962C8B-B14F-4D97-AF65-F5344CB8AC3E}">
        <p14:creationId xmlns:p14="http://schemas.microsoft.com/office/powerpoint/2010/main" val="2538269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7</a:t>
            </a:r>
            <a:r>
              <a:rPr lang="en-US" noProof="0" dirty="0"/>
              <a:t>.4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0654"/>
            <a:ext cx="2996260" cy="405683"/>
          </a:xfrm>
        </p:spPr>
        <p:txBody>
          <a:bodyPr wrap="square" lIns="0" tIns="18000" rIns="0" bIns="18000" anchor="ctr" anchorCtr="0">
            <a:spAutoFit/>
          </a:bodyPr>
          <a:lstStyle/>
          <a:p>
            <a:pPr marL="0" indent="0">
              <a:spcBef>
                <a:spcPts val="600"/>
              </a:spcBef>
              <a:buNone/>
            </a:pPr>
            <a:r>
              <a:rPr lang="en-US" sz="2400" noProof="0" dirty="0"/>
              <a:t>Lower Intake Manifold</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08150"/>
            <a:ext cx="3751262" cy="1144347"/>
          </a:xfrm>
        </p:spPr>
        <p:txBody>
          <a:bodyPr wrap="square" lIns="0" tIns="18000" rIns="0" bIns="18000" anchor="ctr">
            <a:spAutoFit/>
          </a:bodyPr>
          <a:lstStyle/>
          <a:p>
            <a:pPr marL="0" indent="0">
              <a:buNone/>
            </a:pPr>
            <a:r>
              <a:rPr lang="en-US" sz="2400" dirty="0"/>
              <a:t>The lower intake manifold attaches to the cylinder heads.</a:t>
            </a:r>
            <a:endParaRPr lang="en-US" sz="2400" noProof="0" dirty="0"/>
          </a:p>
        </p:txBody>
      </p:sp>
      <p:pic>
        <p:nvPicPr>
          <p:cNvPr id="5" name="Picture 4" descr="A lower intake manifold attached to the cylinder head of an engine.&#10;">
            <a:extLst>
              <a:ext uri="{FF2B5EF4-FFF2-40B4-BE49-F238E27FC236}">
                <a16:creationId xmlns:a16="http://schemas.microsoft.com/office/drawing/2014/main" id="{3C2D6E14-97E3-997A-030B-1AC44ED063F5}"/>
              </a:ext>
            </a:extLst>
          </p:cNvPr>
          <p:cNvPicPr>
            <a:picLocks noChangeAspect="1"/>
          </p:cNvPicPr>
          <p:nvPr/>
        </p:nvPicPr>
        <p:blipFill>
          <a:blip r:embed="rId3"/>
          <a:stretch>
            <a:fillRect/>
          </a:stretch>
        </p:blipFill>
        <p:spPr>
          <a:xfrm>
            <a:off x="4396403" y="1743349"/>
            <a:ext cx="4300302" cy="3237396"/>
          </a:xfrm>
          <a:prstGeom prst="rect">
            <a:avLst/>
          </a:prstGeom>
        </p:spPr>
      </p:pic>
    </p:spTree>
    <p:extLst>
      <p:ext uri="{BB962C8B-B14F-4D97-AF65-F5344CB8AC3E}">
        <p14:creationId xmlns:p14="http://schemas.microsoft.com/office/powerpoint/2010/main" val="29685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7</a:t>
            </a:r>
            <a:r>
              <a:rPr lang="en-US" noProof="0" dirty="0"/>
              <a:t>.5</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0654"/>
            <a:ext cx="2986929" cy="405683"/>
          </a:xfrm>
        </p:spPr>
        <p:txBody>
          <a:bodyPr wrap="square" lIns="0" tIns="18000" rIns="0" bIns="18000" anchor="ctr" anchorCtr="0">
            <a:spAutoFit/>
          </a:bodyPr>
          <a:lstStyle/>
          <a:p>
            <a:pPr marL="0" indent="0">
              <a:spcBef>
                <a:spcPts val="600"/>
              </a:spcBef>
              <a:buNone/>
            </a:pPr>
            <a:r>
              <a:rPr lang="en-US" sz="2400" noProof="0" dirty="0"/>
              <a:t>Upper Intake Manifold</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08150"/>
            <a:ext cx="3751262" cy="1513679"/>
          </a:xfrm>
        </p:spPr>
        <p:txBody>
          <a:bodyPr wrap="square" lIns="0" tIns="18000" rIns="0" bIns="18000" anchor="ctr">
            <a:spAutoFit/>
          </a:bodyPr>
          <a:lstStyle/>
          <a:p>
            <a:pPr marL="0" indent="0">
              <a:buNone/>
            </a:pPr>
            <a:r>
              <a:rPr lang="en-US" sz="2400" dirty="0"/>
              <a:t>The upper intake manifold, often called a plenum, attaches to the lower intake manifold.</a:t>
            </a:r>
            <a:endParaRPr lang="en-US" sz="2400" noProof="0" dirty="0"/>
          </a:p>
        </p:txBody>
      </p:sp>
      <p:pic>
        <p:nvPicPr>
          <p:cNvPr id="4" name="Picture 3" descr="An upper intake manifold attached to a lower intake manifold.&#10;">
            <a:extLst>
              <a:ext uri="{FF2B5EF4-FFF2-40B4-BE49-F238E27FC236}">
                <a16:creationId xmlns:a16="http://schemas.microsoft.com/office/drawing/2014/main" id="{D9EDC05E-82A9-D471-87C6-80DB0109834D}"/>
              </a:ext>
            </a:extLst>
          </p:cNvPr>
          <p:cNvPicPr>
            <a:picLocks noChangeAspect="1"/>
          </p:cNvPicPr>
          <p:nvPr/>
        </p:nvPicPr>
        <p:blipFill>
          <a:blip r:embed="rId3"/>
          <a:stretch>
            <a:fillRect/>
          </a:stretch>
        </p:blipFill>
        <p:spPr>
          <a:xfrm>
            <a:off x="4386836" y="1710135"/>
            <a:ext cx="4300302" cy="3237396"/>
          </a:xfrm>
          <a:prstGeom prst="rect">
            <a:avLst/>
          </a:prstGeom>
        </p:spPr>
      </p:pic>
    </p:spTree>
    <p:extLst>
      <p:ext uri="{BB962C8B-B14F-4D97-AF65-F5344CB8AC3E}">
        <p14:creationId xmlns:p14="http://schemas.microsoft.com/office/powerpoint/2010/main" val="2688620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7</a:t>
            </a:r>
            <a:r>
              <a:rPr lang="en-US" noProof="0" dirty="0"/>
              <a:t>.6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0654"/>
            <a:ext cx="2949607" cy="405683"/>
          </a:xfrm>
        </p:spPr>
        <p:txBody>
          <a:bodyPr wrap="square" lIns="0" tIns="18000" rIns="0" bIns="18000" anchor="ctr" anchorCtr="0">
            <a:spAutoFit/>
          </a:bodyPr>
          <a:lstStyle/>
          <a:p>
            <a:pPr marL="0" indent="0">
              <a:spcBef>
                <a:spcPts val="600"/>
              </a:spcBef>
              <a:buNone/>
            </a:pPr>
            <a:r>
              <a:rPr lang="en-US" sz="2400" noProof="0" dirty="0"/>
              <a:t>Pressure Relief Valve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769" y="1708150"/>
            <a:ext cx="3621411" cy="3360338"/>
          </a:xfrm>
        </p:spPr>
        <p:txBody>
          <a:bodyPr wrap="square" lIns="0" tIns="18000" rIns="0" bIns="18000" anchor="ctr">
            <a:spAutoFit/>
          </a:bodyPr>
          <a:lstStyle/>
          <a:p>
            <a:pPr marL="0" indent="0">
              <a:buNone/>
            </a:pPr>
            <a:r>
              <a:rPr lang="en-US" sz="2400" dirty="0"/>
              <a:t>Some plastic intake manifolds are equipped with a pressure relief valve that would open in the event of a backfire condition to prevent the higher internal pressures from causing damage to the manifold.</a:t>
            </a:r>
            <a:endParaRPr lang="en-US" sz="2400" noProof="0" dirty="0"/>
          </a:p>
        </p:txBody>
      </p:sp>
      <p:pic>
        <p:nvPicPr>
          <p:cNvPr id="5" name="Picture 4" descr="A plastic intake manifold equipped with a spring loaded pressure-relief valve.&#10;">
            <a:extLst>
              <a:ext uri="{FF2B5EF4-FFF2-40B4-BE49-F238E27FC236}">
                <a16:creationId xmlns:a16="http://schemas.microsoft.com/office/drawing/2014/main" id="{E3C271F7-C37F-D015-98BF-4766B79D301C}"/>
              </a:ext>
            </a:extLst>
          </p:cNvPr>
          <p:cNvPicPr>
            <a:picLocks noChangeAspect="1"/>
          </p:cNvPicPr>
          <p:nvPr/>
        </p:nvPicPr>
        <p:blipFill>
          <a:blip r:embed="rId3"/>
          <a:stretch>
            <a:fillRect/>
          </a:stretch>
        </p:blipFill>
        <p:spPr>
          <a:xfrm>
            <a:off x="4386836" y="1783148"/>
            <a:ext cx="4300302" cy="3233340"/>
          </a:xfrm>
          <a:prstGeom prst="rect">
            <a:avLst/>
          </a:prstGeom>
        </p:spPr>
      </p:pic>
    </p:spTree>
    <p:extLst>
      <p:ext uri="{BB962C8B-B14F-4D97-AF65-F5344CB8AC3E}">
        <p14:creationId xmlns:p14="http://schemas.microsoft.com/office/powerpoint/2010/main" val="381917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Timing Belt Replacement</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9250" y="1120797"/>
            <a:ext cx="8313738" cy="3298783"/>
          </a:xfrm>
        </p:spPr>
        <p:txBody>
          <a:bodyPr wrap="square" lIns="0" tIns="18000" rIns="0" bIns="18000" anchor="ctr" anchorCtr="0">
            <a:spAutoFit/>
          </a:bodyPr>
          <a:lstStyle/>
          <a:p>
            <a:pPr marL="342900" indent="-342900">
              <a:spcBef>
                <a:spcPts val="600"/>
              </a:spcBef>
            </a:pPr>
            <a:r>
              <a:rPr lang="en-US" sz="2400" noProof="0" dirty="0"/>
              <a:t>Timing belts are required to be replaced if any of the following occur:</a:t>
            </a:r>
          </a:p>
          <a:p>
            <a:pPr marL="829818" lvl="1" indent="-342900"/>
            <a:r>
              <a:rPr lang="en-US" sz="2400" noProof="0" dirty="0"/>
              <a:t>Manufacturer’s recommended timing belt replacement interval.</a:t>
            </a:r>
          </a:p>
          <a:p>
            <a:pPr marL="829818" lvl="1" indent="-342900"/>
            <a:r>
              <a:rPr lang="en-US" sz="2400" noProof="0" dirty="0"/>
              <a:t>Timing belt contaminated with coolant or engine oil.</a:t>
            </a:r>
          </a:p>
          <a:p>
            <a:pPr marL="829818" lvl="1" indent="-342900"/>
            <a:r>
              <a:rPr lang="en-US" sz="2400" noProof="0" dirty="0"/>
              <a:t>Timing belt has failed (missing belt teeth or broken).</a:t>
            </a:r>
          </a:p>
          <a:p>
            <a:pPr marL="342900" indent="-342900">
              <a:spcBef>
                <a:spcPts val="600"/>
              </a:spcBef>
            </a:pPr>
            <a:r>
              <a:rPr lang="en-US" sz="2400" noProof="0" dirty="0"/>
              <a:t>Before replacing the timing belt make sure all needed special tools are available. </a:t>
            </a:r>
          </a:p>
        </p:txBody>
      </p:sp>
    </p:spTree>
    <p:extLst>
      <p:ext uri="{BB962C8B-B14F-4D97-AF65-F5344CB8AC3E}">
        <p14:creationId xmlns:p14="http://schemas.microsoft.com/office/powerpoint/2010/main" val="2203277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7</a:t>
            </a:r>
            <a:r>
              <a:rPr lang="en-US" noProof="0" dirty="0"/>
              <a:t>.7</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769" y="1130654"/>
            <a:ext cx="1540684" cy="405683"/>
          </a:xfrm>
        </p:spPr>
        <p:txBody>
          <a:bodyPr wrap="square" lIns="0" tIns="18000" rIns="0" bIns="18000" anchor="ctr" anchorCtr="0">
            <a:spAutoFit/>
          </a:bodyPr>
          <a:lstStyle/>
          <a:p>
            <a:pPr marL="0" indent="0">
              <a:spcBef>
                <a:spcPts val="600"/>
              </a:spcBef>
              <a:buNone/>
            </a:pPr>
            <a:r>
              <a:rPr lang="en-US" sz="2400" noProof="0" dirty="0"/>
              <a:t>Timing Belt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08150"/>
            <a:ext cx="3276178" cy="1513679"/>
          </a:xfrm>
        </p:spPr>
        <p:txBody>
          <a:bodyPr wrap="square" lIns="0" tIns="18000" rIns="0" bIns="18000" anchor="ctr">
            <a:spAutoFit/>
          </a:bodyPr>
          <a:lstStyle/>
          <a:p>
            <a:pPr marL="0" indent="0">
              <a:buNone/>
            </a:pPr>
            <a:r>
              <a:rPr lang="en-US" sz="2400" dirty="0"/>
              <a:t>A single overhead camshaft engine with a timing belt that also rotates the water pump.</a:t>
            </a:r>
            <a:endParaRPr lang="en-US" sz="2400" noProof="0" dirty="0"/>
          </a:p>
        </p:txBody>
      </p:sp>
      <p:pic>
        <p:nvPicPr>
          <p:cNvPr id="4" name="Picture 3" descr="The timing belt of a single overhead camshaft engine that also drives the water pump.&#10;">
            <a:extLst>
              <a:ext uri="{FF2B5EF4-FFF2-40B4-BE49-F238E27FC236}">
                <a16:creationId xmlns:a16="http://schemas.microsoft.com/office/drawing/2014/main" id="{CF05D315-56C9-77CF-636D-C9A06B1C2A57}"/>
              </a:ext>
            </a:extLst>
          </p:cNvPr>
          <p:cNvPicPr>
            <a:picLocks noChangeAspect="1"/>
          </p:cNvPicPr>
          <p:nvPr/>
        </p:nvPicPr>
        <p:blipFill>
          <a:blip r:embed="rId3"/>
          <a:stretch>
            <a:fillRect/>
          </a:stretch>
        </p:blipFill>
        <p:spPr>
          <a:xfrm>
            <a:off x="4289560" y="1741608"/>
            <a:ext cx="4300302" cy="4503146"/>
          </a:xfrm>
          <a:prstGeom prst="rect">
            <a:avLst/>
          </a:prstGeom>
        </p:spPr>
      </p:pic>
    </p:spTree>
    <p:extLst>
      <p:ext uri="{BB962C8B-B14F-4D97-AF65-F5344CB8AC3E}">
        <p14:creationId xmlns:p14="http://schemas.microsoft.com/office/powerpoint/2010/main" val="2873267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Timing Belt, Remove and Replace</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iming_belt_r_r">
            <a:hlinkClick r:id="" action="ppaction://media"/>
            <a:extLst>
              <a:ext uri="{FF2B5EF4-FFF2-40B4-BE49-F238E27FC236}">
                <a16:creationId xmlns:a16="http://schemas.microsoft.com/office/drawing/2014/main" id="{62A9CA53-09EF-A325-0BC1-350534FF52C2}"/>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306656" cy="4226740"/>
          </a:xfrm>
        </p:spPr>
      </p:pic>
    </p:spTree>
    <p:extLst>
      <p:ext uri="{BB962C8B-B14F-4D97-AF65-F5344CB8AC3E}">
        <p14:creationId xmlns:p14="http://schemas.microsoft.com/office/powerpoint/2010/main" val="17642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t" anchorCtr="0">
            <a:spAutoFit/>
          </a:bodyPr>
          <a:lstStyle/>
          <a:p>
            <a:r>
              <a:rPr lang="en-US" noProof="0" dirty="0"/>
              <a:t>Question 2 </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9250" y="1096452"/>
            <a:ext cx="8313738" cy="405683"/>
          </a:xfrm>
        </p:spPr>
        <p:txBody>
          <a:bodyPr wrap="square" lIns="0" tIns="18000" rIns="0" bIns="18000" anchor="t" anchorCtr="0">
            <a:spAutoFit/>
          </a:bodyPr>
          <a:lstStyle/>
          <a:p>
            <a:pPr marL="0" indent="0">
              <a:buNone/>
            </a:pPr>
            <a:r>
              <a:rPr lang="en-US" sz="2400" noProof="0" dirty="0"/>
              <a:t>Why must timing belts be replaced?</a:t>
            </a:r>
          </a:p>
        </p:txBody>
      </p:sp>
    </p:spTree>
    <p:extLst>
      <p:ext uri="{BB962C8B-B14F-4D97-AF65-F5344CB8AC3E}">
        <p14:creationId xmlns:p14="http://schemas.microsoft.com/office/powerpoint/2010/main" val="779326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Learning Objectives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17833"/>
            <a:ext cx="8313738" cy="3775837"/>
          </a:xfrm>
        </p:spPr>
        <p:txBody>
          <a:bodyPr wrap="square" lIns="0" tIns="18000" rIns="0" bIns="18000" anchor="ctr" anchorCtr="0">
            <a:spAutoFit/>
          </a:bodyPr>
          <a:lstStyle/>
          <a:p>
            <a:pPr marL="714375" indent="-714375">
              <a:buNone/>
            </a:pPr>
            <a:r>
              <a:rPr lang="en-US" sz="2400" b="1" dirty="0">
                <a:solidFill>
                  <a:srgbClr val="007FA3"/>
                </a:solidFill>
                <a:cs typeface="Times New Roman" panose="02020603050405020304" pitchFamily="18" charset="0"/>
              </a:rPr>
              <a:t>7</a:t>
            </a:r>
            <a:r>
              <a:rPr lang="en-US" sz="2400" b="1" noProof="0" dirty="0">
                <a:solidFill>
                  <a:srgbClr val="007FA3"/>
                </a:solidFill>
                <a:cs typeface="Times New Roman" panose="02020603050405020304" pitchFamily="18" charset="0"/>
              </a:rPr>
              <a:t>.1 </a:t>
            </a:r>
            <a:r>
              <a:rPr lang="en-US" sz="2400" noProof="0" dirty="0">
                <a:cs typeface="Times New Roman" panose="02020603050405020304" pitchFamily="18" charset="0"/>
              </a:rPr>
              <a:t>Explain thermostat replacement in engines.</a:t>
            </a:r>
          </a:p>
          <a:p>
            <a:pPr marL="714375" indent="-714375">
              <a:buNone/>
            </a:pPr>
            <a:r>
              <a:rPr lang="en-US" sz="2400" b="1" dirty="0">
                <a:solidFill>
                  <a:srgbClr val="007FA3"/>
                </a:solidFill>
                <a:cs typeface="Times New Roman" panose="02020603050405020304" pitchFamily="18" charset="0"/>
              </a:rPr>
              <a:t>7</a:t>
            </a:r>
            <a:r>
              <a:rPr lang="en-US" sz="2400" b="1" noProof="0" dirty="0">
                <a:solidFill>
                  <a:srgbClr val="007FA3"/>
                </a:solidFill>
                <a:cs typeface="Times New Roman" panose="02020603050405020304" pitchFamily="18" charset="0"/>
              </a:rPr>
              <a:t>.2 </a:t>
            </a:r>
            <a:r>
              <a:rPr lang="en-US" sz="2400" noProof="0" dirty="0">
                <a:cs typeface="Times New Roman" panose="02020603050405020304" pitchFamily="18" charset="0"/>
              </a:rPr>
              <a:t>Explain water pump replacement in engines.</a:t>
            </a:r>
          </a:p>
          <a:p>
            <a:pPr marL="714375" indent="-714375">
              <a:buNone/>
            </a:pPr>
            <a:r>
              <a:rPr lang="en-US" sz="2400" b="1" dirty="0">
                <a:solidFill>
                  <a:srgbClr val="007FA3"/>
                </a:solidFill>
                <a:cs typeface="Times New Roman" panose="02020603050405020304" pitchFamily="18" charset="0"/>
              </a:rPr>
              <a:t>7</a:t>
            </a:r>
            <a:r>
              <a:rPr lang="en-US" sz="2400" b="1" noProof="0" dirty="0">
                <a:solidFill>
                  <a:srgbClr val="007FA3"/>
                </a:solidFill>
                <a:cs typeface="Times New Roman" panose="02020603050405020304" pitchFamily="18" charset="0"/>
              </a:rPr>
              <a:t>.3 </a:t>
            </a:r>
            <a:r>
              <a:rPr lang="en-US" sz="2400" noProof="0" dirty="0">
                <a:cs typeface="Times New Roman" panose="02020603050405020304" pitchFamily="18" charset="0"/>
              </a:rPr>
              <a:t>Discuss intake manifold gasket inspection.</a:t>
            </a:r>
          </a:p>
          <a:p>
            <a:pPr marL="714375" indent="-714375">
              <a:buNone/>
            </a:pPr>
            <a:r>
              <a:rPr lang="en-US" sz="2400" b="1" dirty="0">
                <a:solidFill>
                  <a:srgbClr val="007FA3"/>
                </a:solidFill>
                <a:cs typeface="Times New Roman" panose="02020603050405020304" pitchFamily="18" charset="0"/>
              </a:rPr>
              <a:t>7</a:t>
            </a:r>
            <a:r>
              <a:rPr lang="en-US" sz="2400" b="1" noProof="0" dirty="0">
                <a:solidFill>
                  <a:srgbClr val="007FA3"/>
                </a:solidFill>
                <a:cs typeface="Times New Roman" panose="02020603050405020304" pitchFamily="18" charset="0"/>
              </a:rPr>
              <a:t>.4 </a:t>
            </a:r>
            <a:r>
              <a:rPr lang="en-US" sz="2400" noProof="0" dirty="0">
                <a:cs typeface="Times New Roman" panose="02020603050405020304" pitchFamily="18" charset="0"/>
              </a:rPr>
              <a:t>Discuss intake manifold gasket replacement.</a:t>
            </a:r>
          </a:p>
          <a:p>
            <a:pPr marL="714375" indent="-714375">
              <a:buNone/>
            </a:pPr>
            <a:r>
              <a:rPr lang="en-US" sz="2400" b="1" dirty="0">
                <a:solidFill>
                  <a:srgbClr val="007FA3"/>
                </a:solidFill>
                <a:cs typeface="Times New Roman" panose="02020603050405020304" pitchFamily="18" charset="0"/>
              </a:rPr>
              <a:t>7</a:t>
            </a:r>
            <a:r>
              <a:rPr lang="en-US" sz="2400" b="1" noProof="0" dirty="0">
                <a:solidFill>
                  <a:srgbClr val="007FA3"/>
                </a:solidFill>
                <a:cs typeface="Times New Roman" panose="02020603050405020304" pitchFamily="18" charset="0"/>
              </a:rPr>
              <a:t>.5 </a:t>
            </a:r>
            <a:r>
              <a:rPr lang="en-US" sz="2400" noProof="0" dirty="0">
                <a:cs typeface="Times New Roman" panose="02020603050405020304" pitchFamily="18" charset="0"/>
              </a:rPr>
              <a:t>Describe the steps involved in timing belt replacement.</a:t>
            </a:r>
          </a:p>
          <a:p>
            <a:pPr marL="714375" indent="-714375">
              <a:buNone/>
            </a:pPr>
            <a:r>
              <a:rPr lang="en-US" sz="2400" b="1" dirty="0">
                <a:solidFill>
                  <a:srgbClr val="007FA3"/>
                </a:solidFill>
                <a:cs typeface="Times New Roman" panose="02020603050405020304" pitchFamily="18" charset="0"/>
              </a:rPr>
              <a:t>7</a:t>
            </a:r>
            <a:r>
              <a:rPr lang="en-US" sz="2400" b="1" noProof="0" dirty="0">
                <a:solidFill>
                  <a:srgbClr val="007FA3"/>
                </a:solidFill>
                <a:cs typeface="Times New Roman" panose="02020603050405020304" pitchFamily="18" charset="0"/>
              </a:rPr>
              <a:t>.6 </a:t>
            </a:r>
            <a:r>
              <a:rPr lang="en-US" sz="2400" noProof="0" dirty="0">
                <a:cs typeface="Times New Roman" panose="02020603050405020304" pitchFamily="18" charset="0"/>
              </a:rPr>
              <a:t>Discuss hybrid engine precautions.</a:t>
            </a:r>
          </a:p>
          <a:p>
            <a:pPr marL="714375" indent="-714375">
              <a:buNone/>
            </a:pPr>
            <a:r>
              <a:rPr lang="en-US" sz="2400" b="1" dirty="0">
                <a:solidFill>
                  <a:srgbClr val="007FA3"/>
                </a:solidFill>
                <a:cs typeface="Times New Roman" panose="02020603050405020304" pitchFamily="18" charset="0"/>
              </a:rPr>
              <a:t>7</a:t>
            </a:r>
            <a:r>
              <a:rPr lang="en-US" sz="2400" b="1" noProof="0" dirty="0">
                <a:solidFill>
                  <a:srgbClr val="007FA3"/>
                </a:solidFill>
                <a:cs typeface="Times New Roman" panose="02020603050405020304" pitchFamily="18" charset="0"/>
              </a:rPr>
              <a:t>.7 </a:t>
            </a:r>
            <a:r>
              <a:rPr lang="en-US" sz="2400" noProof="0" dirty="0">
                <a:cs typeface="Times New Roman" panose="02020603050405020304" pitchFamily="18" charset="0"/>
              </a:rPr>
              <a:t>Discuss gasoline direct-injection engine concerns</a:t>
            </a:r>
            <a:r>
              <a:rPr lang="en-US" sz="2400" b="1" noProof="0" dirty="0">
                <a:solidFill>
                  <a:schemeClr val="bg2"/>
                </a:solidFill>
                <a:cs typeface="Times New Roman" panose="02020603050405020304" pitchFamily="18" charset="0"/>
              </a:rPr>
              <a:t>.</a:t>
            </a:r>
            <a:r>
              <a:rPr lang="en-US" sz="2400" b="1" noProof="0" dirty="0">
                <a:cs typeface="Times New Roman" panose="02020603050405020304" pitchFamily="18" charset="0"/>
              </a:rPr>
              <a:t> </a:t>
            </a:r>
            <a:endParaRPr lang="en-US" sz="2400" noProof="0" dirty="0">
              <a:cs typeface="Times New Roman" panose="02020603050405020304" pitchFamily="18" charset="0"/>
            </a:endParaRPr>
          </a:p>
        </p:txBody>
      </p:sp>
    </p:spTree>
    <p:extLst>
      <p:ext uri="{BB962C8B-B14F-4D97-AF65-F5344CB8AC3E}">
        <p14:creationId xmlns:p14="http://schemas.microsoft.com/office/powerpoint/2010/main" val="154632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9250" y="1114986"/>
            <a:ext cx="8313738" cy="775015"/>
          </a:xfrm>
        </p:spPr>
        <p:txBody>
          <a:bodyPr wrap="square" lIns="0" tIns="18000" rIns="0" bIns="18000" anchor="ctr" anchorCtr="0">
            <a:spAutoFit/>
          </a:bodyPr>
          <a:lstStyle/>
          <a:p>
            <a:pPr marL="0" indent="0">
              <a:buNone/>
            </a:pPr>
            <a:r>
              <a:rPr lang="en-US" sz="2400" noProof="0" dirty="0"/>
              <a:t>Replacement interval, fluid contamination, or physical damage.</a:t>
            </a:r>
          </a:p>
        </p:txBody>
      </p:sp>
    </p:spTree>
    <p:extLst>
      <p:ext uri="{BB962C8B-B14F-4D97-AF65-F5344CB8AC3E}">
        <p14:creationId xmlns:p14="http://schemas.microsoft.com/office/powerpoint/2010/main" val="3778701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Engine Mount Replacement</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9250" y="1102421"/>
            <a:ext cx="8313738" cy="3898947"/>
          </a:xfrm>
        </p:spPr>
        <p:txBody>
          <a:bodyPr wrap="square" lIns="0" tIns="18000" rIns="0" bIns="18000" anchor="ctr" anchorCtr="0">
            <a:spAutoFit/>
          </a:bodyPr>
          <a:lstStyle/>
          <a:p>
            <a:pPr marL="342900" indent="-342900">
              <a:spcBef>
                <a:spcPts val="600"/>
              </a:spcBef>
            </a:pPr>
            <a:r>
              <a:rPr lang="en-US" sz="2400" noProof="0" dirty="0"/>
              <a:t>Engine mounts are designed to perform the following functions:</a:t>
            </a:r>
          </a:p>
          <a:p>
            <a:pPr marL="829818" lvl="1" indent="-342900"/>
            <a:r>
              <a:rPr lang="en-US" sz="2400" noProof="0" dirty="0"/>
              <a:t>Support the weight and torque of the powertrain.</a:t>
            </a:r>
          </a:p>
          <a:p>
            <a:pPr marL="829818" lvl="1" indent="-342900"/>
            <a:r>
              <a:rPr lang="en-US" sz="2400" noProof="0" dirty="0"/>
              <a:t>Isolate noise and vibrations.</a:t>
            </a:r>
          </a:p>
          <a:p>
            <a:pPr marL="342900" indent="-342900">
              <a:spcBef>
                <a:spcPts val="600"/>
              </a:spcBef>
            </a:pPr>
            <a:r>
              <a:rPr lang="en-US" sz="2400" noProof="0" dirty="0"/>
              <a:t>Inspection:</a:t>
            </a:r>
          </a:p>
          <a:p>
            <a:pPr marL="829818" lvl="1" indent="-342900"/>
            <a:r>
              <a:rPr lang="en-US" sz="2400" noProof="0" dirty="0"/>
              <a:t>Obvious damage or fluid leaks.</a:t>
            </a:r>
          </a:p>
          <a:p>
            <a:pPr marL="829818" lvl="1" indent="-342900"/>
            <a:r>
              <a:rPr lang="en-US" sz="2400" noProof="0" dirty="0"/>
              <a:t>Loose or damaged fasteners.</a:t>
            </a:r>
          </a:p>
          <a:p>
            <a:pPr marL="342900" indent="-342900">
              <a:spcBef>
                <a:spcPts val="600"/>
              </a:spcBef>
            </a:pPr>
            <a:r>
              <a:rPr lang="en-US" sz="2400" noProof="0" dirty="0"/>
              <a:t>Replacement: </a:t>
            </a:r>
          </a:p>
          <a:p>
            <a:pPr marL="829818" lvl="1" indent="-342900"/>
            <a:r>
              <a:rPr lang="en-US" sz="2400" noProof="0" dirty="0"/>
              <a:t>Follow the manufacturer’s procedures when replacing.</a:t>
            </a:r>
          </a:p>
        </p:txBody>
      </p:sp>
    </p:spTree>
    <p:extLst>
      <p:ext uri="{BB962C8B-B14F-4D97-AF65-F5344CB8AC3E}">
        <p14:creationId xmlns:p14="http://schemas.microsoft.com/office/powerpoint/2010/main" val="1452309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Remove and Replace Engine Mounts</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engine_mount_remove_replace">
            <a:hlinkClick r:id="" action="ppaction://media"/>
            <a:extLst>
              <a:ext uri="{FF2B5EF4-FFF2-40B4-BE49-F238E27FC236}">
                <a16:creationId xmlns:a16="http://schemas.microsoft.com/office/drawing/2014/main" id="{ADE47C7C-F615-9371-507A-AD2D8B04F9D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53384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7</a:t>
            </a:r>
            <a:r>
              <a:rPr lang="en-US" noProof="0" dirty="0"/>
              <a:t>.8</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0654"/>
            <a:ext cx="2399101" cy="405683"/>
          </a:xfrm>
        </p:spPr>
        <p:txBody>
          <a:bodyPr wrap="square" lIns="0" tIns="18000" rIns="0" bIns="18000" anchor="ctr" anchorCtr="0">
            <a:spAutoFit/>
          </a:bodyPr>
          <a:lstStyle/>
          <a:p>
            <a:pPr marL="0" indent="0">
              <a:spcBef>
                <a:spcPts val="600"/>
              </a:spcBef>
              <a:buNone/>
            </a:pPr>
            <a:r>
              <a:rPr lang="en-US" sz="2400" spc="-300" noProof="0" dirty="0"/>
              <a:t>H E </a:t>
            </a:r>
            <a:r>
              <a:rPr lang="en-US" sz="2400" noProof="0" dirty="0"/>
              <a:t>V Ready Light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4769" y="1708150"/>
            <a:ext cx="3751262" cy="1883011"/>
          </a:xfrm>
        </p:spPr>
        <p:txBody>
          <a:bodyPr wrap="square" lIns="0" tIns="18000" rIns="0" bIns="18000" anchor="ctr">
            <a:spAutoFit/>
          </a:bodyPr>
          <a:lstStyle/>
          <a:p>
            <a:pPr marL="0" indent="0">
              <a:spcBef>
                <a:spcPts val="600"/>
              </a:spcBef>
              <a:buNone/>
            </a:pPr>
            <a:r>
              <a:rPr lang="en-US" sz="2400" dirty="0"/>
              <a:t>A Toyota/Lexus hybrid electric vehicle has a ready light. If the ready light is on, the engine can start at anytime without warning.</a:t>
            </a:r>
            <a:endParaRPr lang="en-US" sz="2400" noProof="0" dirty="0"/>
          </a:p>
        </p:txBody>
      </p:sp>
      <p:pic>
        <p:nvPicPr>
          <p:cNvPr id="5" name="Picture 4" descr="The ready light of a Toyota/Lexus hybrid electric vehicle illuminated.&#10;">
            <a:extLst>
              <a:ext uri="{FF2B5EF4-FFF2-40B4-BE49-F238E27FC236}">
                <a16:creationId xmlns:a16="http://schemas.microsoft.com/office/drawing/2014/main" id="{A4A305DD-EFB2-5777-B0E7-F9057EBB3E84}"/>
              </a:ext>
            </a:extLst>
          </p:cNvPr>
          <p:cNvPicPr>
            <a:picLocks noChangeAspect="1"/>
          </p:cNvPicPr>
          <p:nvPr/>
        </p:nvPicPr>
        <p:blipFill>
          <a:blip r:embed="rId3"/>
          <a:stretch>
            <a:fillRect/>
          </a:stretch>
        </p:blipFill>
        <p:spPr>
          <a:xfrm>
            <a:off x="4540962" y="1765664"/>
            <a:ext cx="4108782" cy="3093214"/>
          </a:xfrm>
          <a:prstGeom prst="rect">
            <a:avLst/>
          </a:prstGeom>
        </p:spPr>
      </p:pic>
    </p:spTree>
    <p:extLst>
      <p:ext uri="{BB962C8B-B14F-4D97-AF65-F5344CB8AC3E}">
        <p14:creationId xmlns:p14="http://schemas.microsoft.com/office/powerpoint/2010/main" val="391090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Hybrid Engine Precautions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1124506"/>
            <a:ext cx="8313738" cy="2483175"/>
          </a:xfrm>
        </p:spPr>
        <p:txBody>
          <a:bodyPr wrap="square" lIns="0" tIns="18000" rIns="0" bIns="18000" anchor="ctr" anchorCtr="0">
            <a:spAutoFit/>
          </a:bodyPr>
          <a:lstStyle/>
          <a:p>
            <a:pPr marL="342900" indent="-342900">
              <a:spcBef>
                <a:spcPts val="600"/>
              </a:spcBef>
            </a:pPr>
            <a:r>
              <a:rPr lang="en-US" sz="2400" noProof="0" dirty="0"/>
              <a:t>Make sure the ignition is off and the key is out of the vehicle.</a:t>
            </a:r>
          </a:p>
          <a:p>
            <a:pPr marL="342900" indent="-342900">
              <a:spcBef>
                <a:spcPts val="600"/>
              </a:spcBef>
            </a:pPr>
            <a:r>
              <a:rPr lang="en-US" sz="2400" noProof="0" dirty="0"/>
              <a:t>Check that the “Ready” light is off.</a:t>
            </a:r>
          </a:p>
          <a:p>
            <a:pPr marL="342900" indent="-342900">
              <a:spcBef>
                <a:spcPts val="600"/>
              </a:spcBef>
            </a:pPr>
            <a:r>
              <a:rPr lang="en-US" sz="2400" noProof="0" dirty="0"/>
              <a:t>Do not touch any of the circuits with “orange” conduit.</a:t>
            </a:r>
          </a:p>
          <a:p>
            <a:pPr marL="342900" indent="-342900">
              <a:spcBef>
                <a:spcPts val="600"/>
              </a:spcBef>
            </a:pPr>
            <a:r>
              <a:rPr lang="en-US" sz="2400" noProof="0" dirty="0"/>
              <a:t>Always use high-voltage lineman’s gloves when depowering the high-voltage system.</a:t>
            </a:r>
          </a:p>
        </p:txBody>
      </p:sp>
    </p:spTree>
    <p:extLst>
      <p:ext uri="{BB962C8B-B14F-4D97-AF65-F5344CB8AC3E}">
        <p14:creationId xmlns:p14="http://schemas.microsoft.com/office/powerpoint/2010/main" val="1849387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7</a:t>
            </a:r>
            <a:r>
              <a:rPr lang="en-US" noProof="0" dirty="0"/>
              <a:t>.9</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769" y="1130654"/>
            <a:ext cx="2016545" cy="405683"/>
          </a:xfrm>
        </p:spPr>
        <p:txBody>
          <a:bodyPr wrap="square" lIns="0" tIns="18000" rIns="0" bIns="18000" anchor="ctr" anchorCtr="0">
            <a:spAutoFit/>
          </a:bodyPr>
          <a:lstStyle/>
          <a:p>
            <a:pPr marL="0" indent="0">
              <a:spcBef>
                <a:spcPts val="600"/>
              </a:spcBef>
              <a:buNone/>
            </a:pPr>
            <a:r>
              <a:rPr lang="en-US" sz="2400" spc="-300" noProof="0" dirty="0"/>
              <a:t>S A </a:t>
            </a:r>
            <a:r>
              <a:rPr lang="en-US" sz="2400" noProof="0" dirty="0"/>
              <a:t>E Viscosity</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08150"/>
            <a:ext cx="3714717" cy="1883011"/>
          </a:xfrm>
        </p:spPr>
        <p:txBody>
          <a:bodyPr wrap="square" lIns="0" tIns="18000" rIns="0" bIns="18000" anchor="ctr">
            <a:spAutoFit/>
          </a:bodyPr>
          <a:lstStyle/>
          <a:p>
            <a:pPr marL="0" indent="0">
              <a:buNone/>
            </a:pPr>
            <a:r>
              <a:rPr lang="en-US" sz="2400" dirty="0"/>
              <a:t>Always use the viscosity of oil as specified on the oil fill cap or published in service information or the owner’s manual.</a:t>
            </a:r>
            <a:endParaRPr lang="en-US" sz="2400" noProof="0" dirty="0"/>
          </a:p>
        </p:txBody>
      </p:sp>
      <p:pic>
        <p:nvPicPr>
          <p:cNvPr id="4" name="Picture 3" descr="An oil fill cap with the viscosity of oil labeled as: S A E 0 W-20.&#10;">
            <a:extLst>
              <a:ext uri="{FF2B5EF4-FFF2-40B4-BE49-F238E27FC236}">
                <a16:creationId xmlns:a16="http://schemas.microsoft.com/office/drawing/2014/main" id="{BD62903F-BD2A-1078-A353-609C8D2B2FBB}"/>
              </a:ext>
            </a:extLst>
          </p:cNvPr>
          <p:cNvPicPr>
            <a:picLocks noChangeAspect="1"/>
          </p:cNvPicPr>
          <p:nvPr/>
        </p:nvPicPr>
        <p:blipFill>
          <a:blip r:embed="rId3"/>
          <a:stretch>
            <a:fillRect/>
          </a:stretch>
        </p:blipFill>
        <p:spPr>
          <a:xfrm>
            <a:off x="4671137" y="1785981"/>
            <a:ext cx="3848439" cy="3394614"/>
          </a:xfrm>
          <a:prstGeom prst="rect">
            <a:avLst/>
          </a:prstGeom>
        </p:spPr>
      </p:pic>
    </p:spTree>
    <p:extLst>
      <p:ext uri="{BB962C8B-B14F-4D97-AF65-F5344CB8AC3E}">
        <p14:creationId xmlns:p14="http://schemas.microsoft.com/office/powerpoint/2010/main" val="1742871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Question 3 </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919" y="1126312"/>
            <a:ext cx="8335770" cy="775015"/>
          </a:xfrm>
        </p:spPr>
        <p:txBody>
          <a:bodyPr wrap="square" lIns="0" tIns="18000" rIns="0" bIns="18000" anchor="ctr" anchorCtr="0">
            <a:spAutoFit/>
          </a:bodyPr>
          <a:lstStyle/>
          <a:p>
            <a:pPr marL="0" indent="0">
              <a:buNone/>
            </a:pPr>
            <a:r>
              <a:rPr lang="en-US" sz="2400" noProof="0" dirty="0"/>
              <a:t>Why is it important that the READY light be out on the dash before working under the hood of a hybrid electric vehicle?</a:t>
            </a:r>
          </a:p>
        </p:txBody>
      </p:sp>
    </p:spTree>
    <p:extLst>
      <p:ext uri="{BB962C8B-B14F-4D97-AF65-F5344CB8AC3E}">
        <p14:creationId xmlns:p14="http://schemas.microsoft.com/office/powerpoint/2010/main" val="4095532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918" y="1126309"/>
            <a:ext cx="8335769" cy="775015"/>
          </a:xfrm>
        </p:spPr>
        <p:txBody>
          <a:bodyPr wrap="square" lIns="0" tIns="18000" rIns="0" bIns="18000" anchor="ctr" anchorCtr="0">
            <a:spAutoFit/>
          </a:bodyPr>
          <a:lstStyle/>
          <a:p>
            <a:pPr marL="0" indent="0">
              <a:buNone/>
            </a:pPr>
            <a:r>
              <a:rPr lang="en-US" sz="2400" noProof="0" dirty="0"/>
              <a:t>Any time the “Ready” light is illuminated, the vehicle may start.</a:t>
            </a:r>
          </a:p>
        </p:txBody>
      </p:sp>
    </p:spTree>
    <p:extLst>
      <p:ext uri="{BB962C8B-B14F-4D97-AF65-F5344CB8AC3E}">
        <p14:creationId xmlns:p14="http://schemas.microsoft.com/office/powerpoint/2010/main" val="2275324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7</a:t>
            </a:r>
            <a:r>
              <a:rPr lang="en-US" noProof="0" dirty="0"/>
              <a:t>.10</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4769" y="1130654"/>
            <a:ext cx="2016545" cy="405683"/>
          </a:xfrm>
        </p:spPr>
        <p:txBody>
          <a:bodyPr wrap="square" lIns="0" tIns="18000" rIns="0" bIns="18000" anchor="ctr" anchorCtr="0">
            <a:spAutoFit/>
          </a:bodyPr>
          <a:lstStyle/>
          <a:p>
            <a:pPr marL="0" indent="0">
              <a:spcBef>
                <a:spcPts val="600"/>
              </a:spcBef>
              <a:buNone/>
            </a:pPr>
            <a:r>
              <a:rPr lang="en-US" sz="2400" dirty="0"/>
              <a:t>Carbon Issues</a:t>
            </a:r>
            <a:endParaRPr lang="en-US" sz="2400"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08150"/>
            <a:ext cx="2947151" cy="2621675"/>
          </a:xfrm>
        </p:spPr>
        <p:txBody>
          <a:bodyPr wrap="square" lIns="0" tIns="18000" rIns="0" bIns="18000" anchor="ctr">
            <a:spAutoFit/>
          </a:bodyPr>
          <a:lstStyle/>
          <a:p>
            <a:pPr marL="0" indent="0">
              <a:buNone/>
            </a:pPr>
            <a:r>
              <a:rPr lang="en-US" sz="2400" dirty="0"/>
              <a:t>There may be a driveability issue because the gasoline direct-injection injector is exposed to combustion carbon and fuel residue.</a:t>
            </a:r>
            <a:endParaRPr lang="en-US" sz="2400" noProof="0" dirty="0"/>
          </a:p>
        </p:txBody>
      </p:sp>
      <p:pic>
        <p:nvPicPr>
          <p:cNvPr id="4" name="Picture 3" descr="A spark plug and fuel injector exposed to carbon and fuel residue from intake and exhaust valves of an engine.&#10;">
            <a:extLst>
              <a:ext uri="{FF2B5EF4-FFF2-40B4-BE49-F238E27FC236}">
                <a16:creationId xmlns:a16="http://schemas.microsoft.com/office/drawing/2014/main" id="{674CC3D2-5527-A33C-2D1E-8BBFCDE2B7CA}"/>
              </a:ext>
            </a:extLst>
          </p:cNvPr>
          <p:cNvPicPr>
            <a:picLocks noChangeAspect="1"/>
          </p:cNvPicPr>
          <p:nvPr/>
        </p:nvPicPr>
        <p:blipFill>
          <a:blip r:embed="rId3"/>
          <a:stretch>
            <a:fillRect/>
          </a:stretch>
        </p:blipFill>
        <p:spPr>
          <a:xfrm>
            <a:off x="3765146" y="1752373"/>
            <a:ext cx="4922402" cy="3705731"/>
          </a:xfrm>
          <a:prstGeom prst="rect">
            <a:avLst/>
          </a:prstGeom>
        </p:spPr>
      </p:pic>
    </p:spTree>
    <p:extLst>
      <p:ext uri="{BB962C8B-B14F-4D97-AF65-F5344CB8AC3E}">
        <p14:creationId xmlns:p14="http://schemas.microsoft.com/office/powerpoint/2010/main" val="940260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2857663"/>
            <a:ext cx="8362950" cy="713460"/>
          </a:xfrm>
        </p:spPr>
        <p:txBody>
          <a:bodyPr wrap="square" lIns="0" tIns="18000" rIns="0" bIns="18000" anchor="ctr" anchorCtr="0">
            <a:spAutoFit/>
          </a:bodyPr>
          <a:lstStyle/>
          <a:p>
            <a:r>
              <a:rPr lang="en-US" sz="4400" noProof="0" dirty="0"/>
              <a:t>Valve Adjustment Step by Step</a:t>
            </a:r>
          </a:p>
        </p:txBody>
      </p:sp>
    </p:spTree>
    <p:extLst>
      <p:ext uri="{BB962C8B-B14F-4D97-AF65-F5344CB8AC3E}">
        <p14:creationId xmlns:p14="http://schemas.microsoft.com/office/powerpoint/2010/main" val="3426263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Thermostat Replacement</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19406"/>
            <a:ext cx="8313738" cy="3975892"/>
          </a:xfrm>
        </p:spPr>
        <p:txBody>
          <a:bodyPr wrap="square" lIns="0" tIns="18000" rIns="0" bIns="18000" anchor="ctr" anchorCtr="0">
            <a:spAutoFit/>
          </a:bodyPr>
          <a:lstStyle/>
          <a:p>
            <a:pPr marL="342900" indent="-342900">
              <a:spcBef>
                <a:spcPts val="600"/>
              </a:spcBef>
            </a:pPr>
            <a:r>
              <a:rPr lang="en-US" sz="2400" noProof="0" dirty="0"/>
              <a:t>Failure Patterns</a:t>
            </a:r>
          </a:p>
          <a:p>
            <a:pPr marL="829818" lvl="1" indent="-342900"/>
            <a:r>
              <a:rPr lang="en-US" sz="2400" noProof="0" dirty="0"/>
              <a:t>Stuck open</a:t>
            </a:r>
          </a:p>
          <a:p>
            <a:pPr marL="829818" lvl="1" indent="-342900"/>
            <a:r>
              <a:rPr lang="en-US" sz="2400" noProof="0" dirty="0"/>
              <a:t>Stuck closed</a:t>
            </a:r>
          </a:p>
          <a:p>
            <a:pPr marL="829818" lvl="1" indent="-342900"/>
            <a:r>
              <a:rPr lang="en-US" sz="2400" noProof="0" dirty="0"/>
              <a:t>Stuck partially open</a:t>
            </a:r>
          </a:p>
          <a:p>
            <a:pPr marL="829818" lvl="1" indent="-342900"/>
            <a:r>
              <a:rPr lang="en-US" sz="2400" noProof="0" dirty="0"/>
              <a:t>Skewed (does not operate in correct range)</a:t>
            </a:r>
          </a:p>
          <a:p>
            <a:pPr marL="342900" indent="-342900">
              <a:spcBef>
                <a:spcPts val="600"/>
              </a:spcBef>
            </a:pPr>
            <a:r>
              <a:rPr lang="en-US" sz="2400" noProof="0" dirty="0"/>
              <a:t>Thermostat Replacement</a:t>
            </a:r>
          </a:p>
          <a:p>
            <a:pPr marL="829818" lvl="1" indent="-342900"/>
            <a:r>
              <a:rPr lang="en-US" sz="2400" noProof="0" dirty="0"/>
              <a:t>Allow system to cool, then drain.</a:t>
            </a:r>
          </a:p>
          <a:p>
            <a:pPr marL="829818" lvl="1" indent="-342900"/>
            <a:r>
              <a:rPr lang="en-US" sz="2400" noProof="0" dirty="0"/>
              <a:t>Replace thermostat per manufacturer’s instructions.</a:t>
            </a:r>
          </a:p>
          <a:p>
            <a:pPr marL="829818" lvl="1" indent="-342900"/>
            <a:r>
              <a:rPr lang="en-US" sz="2400" noProof="0" dirty="0"/>
              <a:t>Refill system and check for proper operation.</a:t>
            </a:r>
          </a:p>
        </p:txBody>
      </p:sp>
    </p:spTree>
    <p:extLst>
      <p:ext uri="{BB962C8B-B14F-4D97-AF65-F5344CB8AC3E}">
        <p14:creationId xmlns:p14="http://schemas.microsoft.com/office/powerpoint/2010/main" val="3109348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Check Specifications</a:t>
            </a:r>
            <a:endParaRPr lang="en-US" sz="2800" noProof="0" dirty="0"/>
          </a:p>
        </p:txBody>
      </p:sp>
      <p:pic>
        <p:nvPicPr>
          <p:cNvPr id="3" name="Picture 2" descr="A technician looking up the specifications and exact procedures of adjusting the valves of an engine on a computer.&#10;">
            <a:extLst>
              <a:ext uri="{FF2B5EF4-FFF2-40B4-BE49-F238E27FC236}">
                <a16:creationId xmlns:a16="http://schemas.microsoft.com/office/drawing/2014/main" id="{8296C990-C599-A6CD-2CE3-0722005C3D3D}"/>
              </a:ext>
            </a:extLst>
          </p:cNvPr>
          <p:cNvPicPr>
            <a:picLocks noChangeAspect="1"/>
          </p:cNvPicPr>
          <p:nvPr/>
        </p:nvPicPr>
        <p:blipFill>
          <a:blip r:embed="rId3"/>
          <a:stretch>
            <a:fillRect/>
          </a:stretch>
        </p:blipFill>
        <p:spPr>
          <a:xfrm>
            <a:off x="1060623" y="1278509"/>
            <a:ext cx="7022752" cy="4670635"/>
          </a:xfrm>
          <a:prstGeom prst="rect">
            <a:avLst/>
          </a:prstGeom>
        </p:spPr>
      </p:pic>
    </p:spTree>
    <p:extLst>
      <p:ext uri="{BB962C8B-B14F-4D97-AF65-F5344CB8AC3E}">
        <p14:creationId xmlns:p14="http://schemas.microsoft.com/office/powerpoint/2010/main" val="2018230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Tools Necessary </a:t>
            </a:r>
            <a:endParaRPr lang="en-US" sz="2800" noProof="0" dirty="0"/>
          </a:p>
        </p:txBody>
      </p:sp>
      <p:pic>
        <p:nvPicPr>
          <p:cNvPr id="4" name="Picture 3" descr="A photo depicts screwdrivers, pliers, wrenches, feeler gauge, sockets, and a torque wrench.&#10;">
            <a:extLst>
              <a:ext uri="{FF2B5EF4-FFF2-40B4-BE49-F238E27FC236}">
                <a16:creationId xmlns:a16="http://schemas.microsoft.com/office/drawing/2014/main" id="{B2B0A3B2-2C70-E529-3A65-8CD1142002F7}"/>
              </a:ext>
            </a:extLst>
          </p:cNvPr>
          <p:cNvPicPr>
            <a:picLocks noChangeAspect="1"/>
          </p:cNvPicPr>
          <p:nvPr/>
        </p:nvPicPr>
        <p:blipFill>
          <a:blip r:embed="rId3"/>
          <a:stretch>
            <a:fillRect/>
          </a:stretch>
        </p:blipFill>
        <p:spPr>
          <a:xfrm>
            <a:off x="794684" y="1138012"/>
            <a:ext cx="7554633" cy="5029450"/>
          </a:xfrm>
          <a:prstGeom prst="rect">
            <a:avLst/>
          </a:prstGeom>
        </p:spPr>
      </p:pic>
    </p:spTree>
    <p:extLst>
      <p:ext uri="{BB962C8B-B14F-4D97-AF65-F5344CB8AC3E}">
        <p14:creationId xmlns:p14="http://schemas.microsoft.com/office/powerpoint/2010/main" val="1793768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4-Cylinder Engine Valves</a:t>
            </a:r>
            <a:endParaRPr lang="en-US" sz="2800" noProof="0" dirty="0"/>
          </a:p>
        </p:txBody>
      </p:sp>
      <p:pic>
        <p:nvPicPr>
          <p:cNvPr id="3" name="Picture 2" descr="A 4-cylinder engine under the hood of a car.&#10;">
            <a:extLst>
              <a:ext uri="{FF2B5EF4-FFF2-40B4-BE49-F238E27FC236}">
                <a16:creationId xmlns:a16="http://schemas.microsoft.com/office/drawing/2014/main" id="{3E9293B4-8CFE-2AAF-B479-B7222CB52AC6}"/>
              </a:ext>
            </a:extLst>
          </p:cNvPr>
          <p:cNvPicPr>
            <a:picLocks noChangeAspect="1"/>
          </p:cNvPicPr>
          <p:nvPr/>
        </p:nvPicPr>
        <p:blipFill>
          <a:blip r:embed="rId3"/>
          <a:stretch>
            <a:fillRect/>
          </a:stretch>
        </p:blipFill>
        <p:spPr>
          <a:xfrm>
            <a:off x="923453" y="1242073"/>
            <a:ext cx="7297094" cy="4860241"/>
          </a:xfrm>
          <a:prstGeom prst="rect">
            <a:avLst/>
          </a:prstGeom>
        </p:spPr>
      </p:pic>
    </p:spTree>
    <p:extLst>
      <p:ext uri="{BB962C8B-B14F-4D97-AF65-F5344CB8AC3E}">
        <p14:creationId xmlns:p14="http://schemas.microsoft.com/office/powerpoint/2010/main" val="1226394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Disconnecting and Labeling Parts</a:t>
            </a:r>
            <a:endParaRPr lang="en-US" sz="2800" noProof="0" dirty="0"/>
          </a:p>
        </p:txBody>
      </p:sp>
      <p:pic>
        <p:nvPicPr>
          <p:cNvPr id="4" name="Picture 3" descr="A hand disconnecting the vacuum lines of an engine.&#10;">
            <a:extLst>
              <a:ext uri="{FF2B5EF4-FFF2-40B4-BE49-F238E27FC236}">
                <a16:creationId xmlns:a16="http://schemas.microsoft.com/office/drawing/2014/main" id="{2A770E71-049E-0D5C-82A0-69F74054AD0E}"/>
              </a:ext>
            </a:extLst>
          </p:cNvPr>
          <p:cNvPicPr>
            <a:picLocks noChangeAspect="1"/>
          </p:cNvPicPr>
          <p:nvPr/>
        </p:nvPicPr>
        <p:blipFill>
          <a:blip r:embed="rId3"/>
          <a:stretch>
            <a:fillRect/>
          </a:stretch>
        </p:blipFill>
        <p:spPr>
          <a:xfrm>
            <a:off x="905774" y="1270336"/>
            <a:ext cx="7332452" cy="4881535"/>
          </a:xfrm>
          <a:prstGeom prst="rect">
            <a:avLst/>
          </a:prstGeom>
        </p:spPr>
      </p:pic>
    </p:spTree>
    <p:extLst>
      <p:ext uri="{BB962C8B-B14F-4D97-AF65-F5344CB8AC3E}">
        <p14:creationId xmlns:p14="http://schemas.microsoft.com/office/powerpoint/2010/main" val="4056801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Removing Air Intake Tube</a:t>
            </a:r>
            <a:endParaRPr lang="en-US" sz="2800" noProof="0" dirty="0"/>
          </a:p>
        </p:txBody>
      </p:sp>
      <p:pic>
        <p:nvPicPr>
          <p:cNvPr id="3" name="Picture 2" descr="A hand removing the air intake tube from the throttle body of an engine.">
            <a:extLst>
              <a:ext uri="{FF2B5EF4-FFF2-40B4-BE49-F238E27FC236}">
                <a16:creationId xmlns:a16="http://schemas.microsoft.com/office/drawing/2014/main" id="{5504F317-238C-9D89-BB8A-424981171318}"/>
              </a:ext>
            </a:extLst>
          </p:cNvPr>
          <p:cNvPicPr>
            <a:picLocks noChangeAspect="1"/>
          </p:cNvPicPr>
          <p:nvPr/>
        </p:nvPicPr>
        <p:blipFill>
          <a:blip r:embed="rId3"/>
          <a:stretch>
            <a:fillRect/>
          </a:stretch>
        </p:blipFill>
        <p:spPr>
          <a:xfrm>
            <a:off x="926820" y="1274620"/>
            <a:ext cx="7290360" cy="4853512"/>
          </a:xfrm>
          <a:prstGeom prst="rect">
            <a:avLst/>
          </a:prstGeom>
        </p:spPr>
      </p:pic>
    </p:spTree>
    <p:extLst>
      <p:ext uri="{BB962C8B-B14F-4D97-AF65-F5344CB8AC3E}">
        <p14:creationId xmlns:p14="http://schemas.microsoft.com/office/powerpoint/2010/main" val="3240432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Remove Valve Cover</a:t>
            </a:r>
            <a:endParaRPr lang="en-US" sz="2800" noProof="0" dirty="0"/>
          </a:p>
        </p:txBody>
      </p:sp>
      <p:pic>
        <p:nvPicPr>
          <p:cNvPr id="4" name="Picture 3" descr="A hand lifting off the valve cover of an engine.">
            <a:extLst>
              <a:ext uri="{FF2B5EF4-FFF2-40B4-BE49-F238E27FC236}">
                <a16:creationId xmlns:a16="http://schemas.microsoft.com/office/drawing/2014/main" id="{0847D882-BC26-397D-7708-5330ED658E81}"/>
              </a:ext>
            </a:extLst>
          </p:cNvPr>
          <p:cNvPicPr>
            <a:picLocks noChangeAspect="1"/>
          </p:cNvPicPr>
          <p:nvPr/>
        </p:nvPicPr>
        <p:blipFill>
          <a:blip r:embed="rId3"/>
          <a:stretch>
            <a:fillRect/>
          </a:stretch>
        </p:blipFill>
        <p:spPr>
          <a:xfrm>
            <a:off x="816367" y="1181630"/>
            <a:ext cx="7511266" cy="5000578"/>
          </a:xfrm>
          <a:prstGeom prst="rect">
            <a:avLst/>
          </a:prstGeom>
        </p:spPr>
      </p:pic>
    </p:spTree>
    <p:extLst>
      <p:ext uri="{BB962C8B-B14F-4D97-AF65-F5344CB8AC3E}">
        <p14:creationId xmlns:p14="http://schemas.microsoft.com/office/powerpoint/2010/main" val="3987724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Clean Engine</a:t>
            </a:r>
            <a:endParaRPr lang="en-US" sz="2800" noProof="0" dirty="0"/>
          </a:p>
        </p:txBody>
      </p:sp>
      <p:pic>
        <p:nvPicPr>
          <p:cNvPr id="3" name="Picture 2" descr="A clean engine with the valve cover removed.&#10;">
            <a:extLst>
              <a:ext uri="{FF2B5EF4-FFF2-40B4-BE49-F238E27FC236}">
                <a16:creationId xmlns:a16="http://schemas.microsoft.com/office/drawing/2014/main" id="{38EE5133-9E5B-B220-1EDC-7171B20E23E9}"/>
              </a:ext>
            </a:extLst>
          </p:cNvPr>
          <p:cNvPicPr>
            <a:picLocks noChangeAspect="1"/>
          </p:cNvPicPr>
          <p:nvPr/>
        </p:nvPicPr>
        <p:blipFill>
          <a:blip r:embed="rId3"/>
          <a:stretch>
            <a:fillRect/>
          </a:stretch>
        </p:blipFill>
        <p:spPr>
          <a:xfrm>
            <a:off x="853552" y="1138293"/>
            <a:ext cx="7436897" cy="4951067"/>
          </a:xfrm>
          <a:prstGeom prst="rect">
            <a:avLst/>
          </a:prstGeom>
        </p:spPr>
      </p:pic>
    </p:spTree>
    <p:extLst>
      <p:ext uri="{BB962C8B-B14F-4D97-AF65-F5344CB8AC3E}">
        <p14:creationId xmlns:p14="http://schemas.microsoft.com/office/powerpoint/2010/main" val="2698801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Rotor Position Guide</a:t>
            </a:r>
            <a:endParaRPr lang="en-US" sz="2800" noProof="0" dirty="0"/>
          </a:p>
        </p:txBody>
      </p:sp>
      <p:pic>
        <p:nvPicPr>
          <p:cNvPr id="4" name="Picture 3" descr="A hand removing the distributor cap of an engine.&#10;">
            <a:extLst>
              <a:ext uri="{FF2B5EF4-FFF2-40B4-BE49-F238E27FC236}">
                <a16:creationId xmlns:a16="http://schemas.microsoft.com/office/drawing/2014/main" id="{74095E8B-FA65-A9B6-4E45-ECC6DF41F44A}"/>
              </a:ext>
            </a:extLst>
          </p:cNvPr>
          <p:cNvPicPr>
            <a:picLocks noChangeAspect="1"/>
          </p:cNvPicPr>
          <p:nvPr/>
        </p:nvPicPr>
        <p:blipFill>
          <a:blip r:embed="rId3"/>
          <a:stretch>
            <a:fillRect/>
          </a:stretch>
        </p:blipFill>
        <p:spPr>
          <a:xfrm>
            <a:off x="853552" y="1186932"/>
            <a:ext cx="7436897" cy="4951067"/>
          </a:xfrm>
          <a:prstGeom prst="rect">
            <a:avLst/>
          </a:prstGeom>
        </p:spPr>
      </p:pic>
    </p:spTree>
    <p:extLst>
      <p:ext uri="{BB962C8B-B14F-4D97-AF65-F5344CB8AC3E}">
        <p14:creationId xmlns:p14="http://schemas.microsoft.com/office/powerpoint/2010/main" val="334071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Setting Timing Marks</a:t>
            </a:r>
            <a:endParaRPr lang="en-US" sz="2800" noProof="0" dirty="0"/>
          </a:p>
        </p:txBody>
      </p:sp>
      <p:pic>
        <p:nvPicPr>
          <p:cNvPr id="3" name="Picture 2" descr="A close-up photo depicts a timing plate marked with degrees.&#10;">
            <a:extLst>
              <a:ext uri="{FF2B5EF4-FFF2-40B4-BE49-F238E27FC236}">
                <a16:creationId xmlns:a16="http://schemas.microsoft.com/office/drawing/2014/main" id="{7EA52561-1565-2F1B-E328-9F7D3469A243}"/>
              </a:ext>
            </a:extLst>
          </p:cNvPr>
          <p:cNvPicPr>
            <a:picLocks noChangeAspect="1"/>
          </p:cNvPicPr>
          <p:nvPr/>
        </p:nvPicPr>
        <p:blipFill>
          <a:blip r:embed="rId3"/>
          <a:stretch>
            <a:fillRect/>
          </a:stretch>
        </p:blipFill>
        <p:spPr>
          <a:xfrm>
            <a:off x="926820" y="1187070"/>
            <a:ext cx="7290360" cy="4853512"/>
          </a:xfrm>
          <a:prstGeom prst="rect">
            <a:avLst/>
          </a:prstGeom>
        </p:spPr>
      </p:pic>
    </p:spTree>
    <p:extLst>
      <p:ext uri="{BB962C8B-B14F-4D97-AF65-F5344CB8AC3E}">
        <p14:creationId xmlns:p14="http://schemas.microsoft.com/office/powerpoint/2010/main" val="3301700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Inserting Feeler Gauge </a:t>
            </a:r>
            <a:endParaRPr lang="en-US" sz="2800" noProof="0" dirty="0"/>
          </a:p>
        </p:txBody>
      </p:sp>
      <p:pic>
        <p:nvPicPr>
          <p:cNvPr id="4" name="Picture 3" descr="A hand inserting a feeler gauge between the camshaft and rocker arm of an engine.&#10;">
            <a:extLst>
              <a:ext uri="{FF2B5EF4-FFF2-40B4-BE49-F238E27FC236}">
                <a16:creationId xmlns:a16="http://schemas.microsoft.com/office/drawing/2014/main" id="{E3A24F64-ECEA-DE3B-9B9C-BBFAB7D70FD2}"/>
              </a:ext>
            </a:extLst>
          </p:cNvPr>
          <p:cNvPicPr>
            <a:picLocks noChangeAspect="1"/>
          </p:cNvPicPr>
          <p:nvPr/>
        </p:nvPicPr>
        <p:blipFill>
          <a:blip r:embed="rId3"/>
          <a:stretch>
            <a:fillRect/>
          </a:stretch>
        </p:blipFill>
        <p:spPr>
          <a:xfrm>
            <a:off x="853552" y="1157749"/>
            <a:ext cx="7436897" cy="4951067"/>
          </a:xfrm>
          <a:prstGeom prst="rect">
            <a:avLst/>
          </a:prstGeom>
        </p:spPr>
      </p:pic>
    </p:spTree>
    <p:extLst>
      <p:ext uri="{BB962C8B-B14F-4D97-AF65-F5344CB8AC3E}">
        <p14:creationId xmlns:p14="http://schemas.microsoft.com/office/powerpoint/2010/main" val="1066105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7</a:t>
            </a:r>
            <a:r>
              <a:rPr lang="en-US" noProof="0" dirty="0"/>
              <a:t>.1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0654"/>
            <a:ext cx="3294840" cy="405683"/>
          </a:xfrm>
        </p:spPr>
        <p:txBody>
          <a:bodyPr wrap="square" lIns="0" tIns="18000" rIns="0" bIns="18000" anchor="ctr" anchorCtr="0">
            <a:spAutoFit/>
          </a:bodyPr>
          <a:lstStyle/>
          <a:p>
            <a:pPr marL="0" indent="0">
              <a:spcBef>
                <a:spcPts val="600"/>
              </a:spcBef>
              <a:buNone/>
            </a:pPr>
            <a:r>
              <a:rPr lang="en-US" sz="2400" noProof="0" dirty="0"/>
              <a:t>Thermostat Jiggle Valve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08150"/>
            <a:ext cx="3751262" cy="4468334"/>
          </a:xfrm>
        </p:spPr>
        <p:txBody>
          <a:bodyPr wrap="square" lIns="0" tIns="18000" rIns="0" bIns="18000" anchor="ctr">
            <a:spAutoFit/>
          </a:bodyPr>
          <a:lstStyle/>
          <a:p>
            <a:pPr marL="0" indent="0">
              <a:buNone/>
            </a:pPr>
            <a:r>
              <a:rPr lang="en-US" sz="2400" dirty="0"/>
              <a:t>If the thermostat has a jiggle valve, it should be placed toward the top to allow air to escape. If a thermostat were to become stuck open or open too soon, this can set a diagnostic trouble code P0128 (coolant temperature below thermostat regulating temperature).</a:t>
            </a:r>
            <a:endParaRPr lang="en-US" sz="2400" noProof="0" dirty="0"/>
          </a:p>
        </p:txBody>
      </p:sp>
      <p:pic>
        <p:nvPicPr>
          <p:cNvPr id="4" name="Picture 3" descr="A thermostat equipped with a jiggle valve.&#10;">
            <a:extLst>
              <a:ext uri="{FF2B5EF4-FFF2-40B4-BE49-F238E27FC236}">
                <a16:creationId xmlns:a16="http://schemas.microsoft.com/office/drawing/2014/main" id="{84AADA1B-D9B9-04BA-E6EA-64174A7DC135}"/>
              </a:ext>
            </a:extLst>
          </p:cNvPr>
          <p:cNvPicPr>
            <a:picLocks noChangeAspect="1"/>
          </p:cNvPicPr>
          <p:nvPr/>
        </p:nvPicPr>
        <p:blipFill>
          <a:blip r:embed="rId3"/>
          <a:stretch>
            <a:fillRect/>
          </a:stretch>
        </p:blipFill>
        <p:spPr>
          <a:xfrm>
            <a:off x="4457281" y="1731618"/>
            <a:ext cx="4217136" cy="3355859"/>
          </a:xfrm>
          <a:prstGeom prst="rect">
            <a:avLst/>
          </a:prstGeom>
        </p:spPr>
      </p:pic>
    </p:spTree>
    <p:extLst>
      <p:ext uri="{BB962C8B-B14F-4D97-AF65-F5344CB8AC3E}">
        <p14:creationId xmlns:p14="http://schemas.microsoft.com/office/powerpoint/2010/main" val="948836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Turn Valve Adjusting Screw</a:t>
            </a:r>
            <a:endParaRPr lang="en-US" sz="2800" noProof="0" dirty="0"/>
          </a:p>
        </p:txBody>
      </p:sp>
      <p:pic>
        <p:nvPicPr>
          <p:cNvPr id="3" name="Picture 2" descr="A hand turning the valve adjusting screw with a screwdriver.&#10;">
            <a:extLst>
              <a:ext uri="{FF2B5EF4-FFF2-40B4-BE49-F238E27FC236}">
                <a16:creationId xmlns:a16="http://schemas.microsoft.com/office/drawing/2014/main" id="{7E24B2A2-AE05-A835-DF9A-343BCBFD2E36}"/>
              </a:ext>
            </a:extLst>
          </p:cNvPr>
          <p:cNvPicPr>
            <a:picLocks noChangeAspect="1"/>
          </p:cNvPicPr>
          <p:nvPr/>
        </p:nvPicPr>
        <p:blipFill>
          <a:blip r:embed="rId3"/>
          <a:stretch>
            <a:fillRect/>
          </a:stretch>
        </p:blipFill>
        <p:spPr>
          <a:xfrm>
            <a:off x="998645" y="1225160"/>
            <a:ext cx="7146711" cy="4757878"/>
          </a:xfrm>
          <a:prstGeom prst="rect">
            <a:avLst/>
          </a:prstGeom>
        </p:spPr>
      </p:pic>
    </p:spTree>
    <p:extLst>
      <p:ext uri="{BB962C8B-B14F-4D97-AF65-F5344CB8AC3E}">
        <p14:creationId xmlns:p14="http://schemas.microsoft.com/office/powerpoint/2010/main" val="1364358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Rotate One Full Turn</a:t>
            </a:r>
            <a:endParaRPr lang="en-US" sz="2800" noProof="0" dirty="0"/>
          </a:p>
        </p:txBody>
      </p:sp>
      <p:pic>
        <p:nvPicPr>
          <p:cNvPr id="4" name="Picture 3" descr="A hand rotating the engine one full rotation.&#10;">
            <a:extLst>
              <a:ext uri="{FF2B5EF4-FFF2-40B4-BE49-F238E27FC236}">
                <a16:creationId xmlns:a16="http://schemas.microsoft.com/office/drawing/2014/main" id="{FAA2E88B-FC71-F920-2F41-3BE7D4C5497E}"/>
              </a:ext>
            </a:extLst>
          </p:cNvPr>
          <p:cNvPicPr>
            <a:picLocks noChangeAspect="1"/>
          </p:cNvPicPr>
          <p:nvPr/>
        </p:nvPicPr>
        <p:blipFill>
          <a:blip r:embed="rId3"/>
          <a:stretch>
            <a:fillRect/>
          </a:stretch>
        </p:blipFill>
        <p:spPr>
          <a:xfrm>
            <a:off x="756911" y="1073954"/>
            <a:ext cx="7630179" cy="5079745"/>
          </a:xfrm>
          <a:prstGeom prst="rect">
            <a:avLst/>
          </a:prstGeom>
        </p:spPr>
      </p:pic>
    </p:spTree>
    <p:extLst>
      <p:ext uri="{BB962C8B-B14F-4D97-AF65-F5344CB8AC3E}">
        <p14:creationId xmlns:p14="http://schemas.microsoft.com/office/powerpoint/2010/main" val="999159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Timing Marks Aligned Again</a:t>
            </a:r>
            <a:endParaRPr lang="en-US" sz="2800" noProof="0" dirty="0"/>
          </a:p>
        </p:txBody>
      </p:sp>
      <p:pic>
        <p:nvPicPr>
          <p:cNvPr id="3" name="Picture 2" descr="A close-up photo depicts the timing belt of an engine with timing marks.&#10;">
            <a:extLst>
              <a:ext uri="{FF2B5EF4-FFF2-40B4-BE49-F238E27FC236}">
                <a16:creationId xmlns:a16="http://schemas.microsoft.com/office/drawing/2014/main" id="{BD82C4B0-1619-8D52-A5A4-3D78142A5A20}"/>
              </a:ext>
            </a:extLst>
          </p:cNvPr>
          <p:cNvPicPr>
            <a:picLocks noChangeAspect="1"/>
          </p:cNvPicPr>
          <p:nvPr/>
        </p:nvPicPr>
        <p:blipFill>
          <a:blip r:embed="rId3"/>
          <a:stretch>
            <a:fillRect/>
          </a:stretch>
        </p:blipFill>
        <p:spPr>
          <a:xfrm>
            <a:off x="890368" y="1240625"/>
            <a:ext cx="7363264" cy="4902047"/>
          </a:xfrm>
          <a:prstGeom prst="rect">
            <a:avLst/>
          </a:prstGeom>
        </p:spPr>
      </p:pic>
    </p:spTree>
    <p:extLst>
      <p:ext uri="{BB962C8B-B14F-4D97-AF65-F5344CB8AC3E}">
        <p14:creationId xmlns:p14="http://schemas.microsoft.com/office/powerpoint/2010/main" val="2343114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Rotor Position Used Some Engines</a:t>
            </a:r>
            <a:endParaRPr lang="en-US" sz="2800" noProof="0" dirty="0"/>
          </a:p>
        </p:txBody>
      </p:sp>
      <p:pic>
        <p:nvPicPr>
          <p:cNvPr id="4" name="Picture 3" descr="A photo depicts the rotor of an engine.&#10;">
            <a:extLst>
              <a:ext uri="{FF2B5EF4-FFF2-40B4-BE49-F238E27FC236}">
                <a16:creationId xmlns:a16="http://schemas.microsoft.com/office/drawing/2014/main" id="{BF39F5D9-27D6-B6ED-4BED-85836A522C32}"/>
              </a:ext>
            </a:extLst>
          </p:cNvPr>
          <p:cNvPicPr>
            <a:picLocks noChangeAspect="1"/>
          </p:cNvPicPr>
          <p:nvPr/>
        </p:nvPicPr>
        <p:blipFill>
          <a:blip r:embed="rId3"/>
          <a:stretch>
            <a:fillRect/>
          </a:stretch>
        </p:blipFill>
        <p:spPr>
          <a:xfrm>
            <a:off x="962911" y="1230554"/>
            <a:ext cx="7218178" cy="4805457"/>
          </a:xfrm>
          <a:prstGeom prst="rect">
            <a:avLst/>
          </a:prstGeom>
        </p:spPr>
      </p:pic>
    </p:spTree>
    <p:extLst>
      <p:ext uri="{BB962C8B-B14F-4D97-AF65-F5344CB8AC3E}">
        <p14:creationId xmlns:p14="http://schemas.microsoft.com/office/powerpoint/2010/main" val="2546689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Larger &amp; Smaller Feeler Gauges Used</a:t>
            </a:r>
            <a:endParaRPr lang="en-US" sz="2800" noProof="0" dirty="0"/>
          </a:p>
        </p:txBody>
      </p:sp>
      <p:pic>
        <p:nvPicPr>
          <p:cNvPr id="3" name="Picture 2" descr="A hand using a feeler gauge to double-check the valve clearance.&#10;">
            <a:extLst>
              <a:ext uri="{FF2B5EF4-FFF2-40B4-BE49-F238E27FC236}">
                <a16:creationId xmlns:a16="http://schemas.microsoft.com/office/drawing/2014/main" id="{911EE8CF-81EE-749A-C001-8C7D0D90D879}"/>
              </a:ext>
            </a:extLst>
          </p:cNvPr>
          <p:cNvPicPr>
            <a:picLocks noChangeAspect="1"/>
          </p:cNvPicPr>
          <p:nvPr/>
        </p:nvPicPr>
        <p:blipFill>
          <a:blip r:embed="rId3"/>
          <a:stretch>
            <a:fillRect/>
          </a:stretch>
        </p:blipFill>
        <p:spPr>
          <a:xfrm>
            <a:off x="925378" y="1294558"/>
            <a:ext cx="7293245" cy="4852548"/>
          </a:xfrm>
          <a:prstGeom prst="rect">
            <a:avLst/>
          </a:prstGeom>
        </p:spPr>
      </p:pic>
    </p:spTree>
    <p:extLst>
      <p:ext uri="{BB962C8B-B14F-4D97-AF65-F5344CB8AC3E}">
        <p14:creationId xmlns:p14="http://schemas.microsoft.com/office/powerpoint/2010/main" val="1752251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Adjusting Valves Takes 2 Hands</a:t>
            </a:r>
            <a:endParaRPr lang="en-US" sz="2800" noProof="0" dirty="0"/>
          </a:p>
        </p:txBody>
      </p:sp>
      <p:pic>
        <p:nvPicPr>
          <p:cNvPr id="4" name="Picture 3" descr="A hand holding the lock nut with a wrench on one hand and using a screwdriver to turn the adjusting screw with the other hand.&#10;">
            <a:extLst>
              <a:ext uri="{FF2B5EF4-FFF2-40B4-BE49-F238E27FC236}">
                <a16:creationId xmlns:a16="http://schemas.microsoft.com/office/drawing/2014/main" id="{7EF88F6D-0F5D-5359-0A7D-66965F5A775B}"/>
              </a:ext>
            </a:extLst>
          </p:cNvPr>
          <p:cNvPicPr>
            <a:picLocks noChangeAspect="1"/>
          </p:cNvPicPr>
          <p:nvPr/>
        </p:nvPicPr>
        <p:blipFill>
          <a:blip r:embed="rId3"/>
          <a:stretch>
            <a:fillRect/>
          </a:stretch>
        </p:blipFill>
        <p:spPr>
          <a:xfrm>
            <a:off x="890368" y="1240625"/>
            <a:ext cx="7363264" cy="4902047"/>
          </a:xfrm>
          <a:prstGeom prst="rect">
            <a:avLst/>
          </a:prstGeom>
        </p:spPr>
      </p:pic>
    </p:spTree>
    <p:extLst>
      <p:ext uri="{BB962C8B-B14F-4D97-AF65-F5344CB8AC3E}">
        <p14:creationId xmlns:p14="http://schemas.microsoft.com/office/powerpoint/2010/main" val="3353550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Replacing Gaskets and Seals</a:t>
            </a:r>
            <a:endParaRPr lang="en-US" sz="2800" noProof="0" dirty="0"/>
          </a:p>
        </p:txBody>
      </p:sp>
      <p:pic>
        <p:nvPicPr>
          <p:cNvPr id="3" name="Picture 2" descr="A hand reinstalling the gaskets and seals on the valve cover.&#10;">
            <a:extLst>
              <a:ext uri="{FF2B5EF4-FFF2-40B4-BE49-F238E27FC236}">
                <a16:creationId xmlns:a16="http://schemas.microsoft.com/office/drawing/2014/main" id="{2C9EFC1F-A00C-303A-F0BF-B76242F23EDB}"/>
              </a:ext>
            </a:extLst>
          </p:cNvPr>
          <p:cNvPicPr>
            <a:picLocks noChangeAspect="1"/>
          </p:cNvPicPr>
          <p:nvPr/>
        </p:nvPicPr>
        <p:blipFill>
          <a:blip r:embed="rId3"/>
          <a:stretch>
            <a:fillRect/>
          </a:stretch>
        </p:blipFill>
        <p:spPr>
          <a:xfrm>
            <a:off x="890368" y="1269809"/>
            <a:ext cx="7363264" cy="4902047"/>
          </a:xfrm>
          <a:prstGeom prst="rect">
            <a:avLst/>
          </a:prstGeom>
        </p:spPr>
      </p:pic>
    </p:spTree>
    <p:extLst>
      <p:ext uri="{BB962C8B-B14F-4D97-AF65-F5344CB8AC3E}">
        <p14:creationId xmlns:p14="http://schemas.microsoft.com/office/powerpoint/2010/main" val="693102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Reinstall Valve Cover</a:t>
            </a:r>
            <a:endParaRPr lang="en-US" sz="2800" noProof="0" dirty="0"/>
          </a:p>
        </p:txBody>
      </p:sp>
      <p:pic>
        <p:nvPicPr>
          <p:cNvPr id="4" name="Picture 3" descr="A hand using a torque wrench to torque the valve cover retaining bolts&#10;">
            <a:extLst>
              <a:ext uri="{FF2B5EF4-FFF2-40B4-BE49-F238E27FC236}">
                <a16:creationId xmlns:a16="http://schemas.microsoft.com/office/drawing/2014/main" id="{F23EA51B-9932-EA96-7CF4-A6802DD0E032}"/>
              </a:ext>
            </a:extLst>
          </p:cNvPr>
          <p:cNvPicPr>
            <a:picLocks noChangeAspect="1"/>
          </p:cNvPicPr>
          <p:nvPr/>
        </p:nvPicPr>
        <p:blipFill>
          <a:blip r:embed="rId3"/>
          <a:stretch>
            <a:fillRect/>
          </a:stretch>
        </p:blipFill>
        <p:spPr>
          <a:xfrm>
            <a:off x="926820" y="1216254"/>
            <a:ext cx="7290360" cy="4853512"/>
          </a:xfrm>
          <a:prstGeom prst="rect">
            <a:avLst/>
          </a:prstGeom>
        </p:spPr>
      </p:pic>
    </p:spTree>
    <p:extLst>
      <p:ext uri="{BB962C8B-B14F-4D97-AF65-F5344CB8AC3E}">
        <p14:creationId xmlns:p14="http://schemas.microsoft.com/office/powerpoint/2010/main" val="1383429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Tighten to Specs</a:t>
            </a:r>
            <a:endParaRPr lang="en-US" sz="2800" noProof="0" dirty="0"/>
          </a:p>
        </p:txBody>
      </p:sp>
      <p:pic>
        <p:nvPicPr>
          <p:cNvPr id="3" name="Picture 2" descr="A hand using a torque wrench to torque the valve cover retaining bolts&#10;">
            <a:extLst>
              <a:ext uri="{FF2B5EF4-FFF2-40B4-BE49-F238E27FC236}">
                <a16:creationId xmlns:a16="http://schemas.microsoft.com/office/drawing/2014/main" id="{C248EF47-1C40-ED9E-CE90-FCE9C351B223}"/>
              </a:ext>
            </a:extLst>
          </p:cNvPr>
          <p:cNvPicPr>
            <a:picLocks noChangeAspect="1"/>
          </p:cNvPicPr>
          <p:nvPr/>
        </p:nvPicPr>
        <p:blipFill>
          <a:blip r:embed="rId3"/>
          <a:stretch>
            <a:fillRect/>
          </a:stretch>
        </p:blipFill>
        <p:spPr>
          <a:xfrm>
            <a:off x="926820" y="1225981"/>
            <a:ext cx="7290360" cy="4853512"/>
          </a:xfrm>
          <a:prstGeom prst="rect">
            <a:avLst/>
          </a:prstGeom>
        </p:spPr>
      </p:pic>
    </p:spTree>
    <p:extLst>
      <p:ext uri="{BB962C8B-B14F-4D97-AF65-F5344CB8AC3E}">
        <p14:creationId xmlns:p14="http://schemas.microsoft.com/office/powerpoint/2010/main" val="1321497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Reinstall Distributor Cap</a:t>
            </a:r>
            <a:endParaRPr lang="en-US" sz="2800" noProof="0" dirty="0"/>
          </a:p>
        </p:txBody>
      </p:sp>
      <p:pic>
        <p:nvPicPr>
          <p:cNvPr id="4" name="Picture 3" descr="A hand reinstalling the distributor cap.&#10;">
            <a:extLst>
              <a:ext uri="{FF2B5EF4-FFF2-40B4-BE49-F238E27FC236}">
                <a16:creationId xmlns:a16="http://schemas.microsoft.com/office/drawing/2014/main" id="{EFE8C8C1-AEFA-2D7C-231B-2EA7A0A8D080}"/>
              </a:ext>
            </a:extLst>
          </p:cNvPr>
          <p:cNvPicPr>
            <a:picLocks noChangeAspect="1"/>
          </p:cNvPicPr>
          <p:nvPr/>
        </p:nvPicPr>
        <p:blipFill>
          <a:blip r:embed="rId3"/>
          <a:stretch>
            <a:fillRect/>
          </a:stretch>
        </p:blipFill>
        <p:spPr>
          <a:xfrm>
            <a:off x="926820" y="1225982"/>
            <a:ext cx="7290360" cy="4853512"/>
          </a:xfrm>
          <a:prstGeom prst="rect">
            <a:avLst/>
          </a:prstGeom>
        </p:spPr>
      </p:pic>
    </p:spTree>
    <p:extLst>
      <p:ext uri="{BB962C8B-B14F-4D97-AF65-F5344CB8AC3E}">
        <p14:creationId xmlns:p14="http://schemas.microsoft.com/office/powerpoint/2010/main" val="3481545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Thermostat Remove and Replace</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thermostat_r_r">
            <a:hlinkClick r:id="" action="ppaction://media"/>
            <a:extLst>
              <a:ext uri="{FF2B5EF4-FFF2-40B4-BE49-F238E27FC236}">
                <a16:creationId xmlns:a16="http://schemas.microsoft.com/office/drawing/2014/main" id="{864DB2E5-4CCD-DA1F-F0F9-29D233C497D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286987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Reinstall Wires and Brackets</a:t>
            </a:r>
            <a:endParaRPr lang="en-US" sz="2800" noProof="0" dirty="0"/>
          </a:p>
        </p:txBody>
      </p:sp>
      <p:pic>
        <p:nvPicPr>
          <p:cNvPr id="3" name="Picture 2" descr="A pair of hands reinstalling the spark plug wires.&#10;">
            <a:extLst>
              <a:ext uri="{FF2B5EF4-FFF2-40B4-BE49-F238E27FC236}">
                <a16:creationId xmlns:a16="http://schemas.microsoft.com/office/drawing/2014/main" id="{8F7306AD-178D-079C-A821-53E53DA6BF6B}"/>
              </a:ext>
            </a:extLst>
          </p:cNvPr>
          <p:cNvPicPr>
            <a:picLocks noChangeAspect="1"/>
          </p:cNvPicPr>
          <p:nvPr/>
        </p:nvPicPr>
        <p:blipFill>
          <a:blip r:embed="rId3"/>
          <a:stretch>
            <a:fillRect/>
          </a:stretch>
        </p:blipFill>
        <p:spPr>
          <a:xfrm>
            <a:off x="853552" y="1206388"/>
            <a:ext cx="7436897" cy="4951067"/>
          </a:xfrm>
          <a:prstGeom prst="rect">
            <a:avLst/>
          </a:prstGeom>
        </p:spPr>
      </p:pic>
    </p:spTree>
    <p:extLst>
      <p:ext uri="{BB962C8B-B14F-4D97-AF65-F5344CB8AC3E}">
        <p14:creationId xmlns:p14="http://schemas.microsoft.com/office/powerpoint/2010/main" val="2654793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Reconnect Vacuum Lines and Tubes</a:t>
            </a:r>
            <a:endParaRPr lang="en-US" sz="2800" noProof="0" dirty="0"/>
          </a:p>
        </p:txBody>
      </p:sp>
      <p:pic>
        <p:nvPicPr>
          <p:cNvPr id="4" name="Picture 3" descr="A pair of hand reconnecting all vacuum and air hoses and tubes.&#10;">
            <a:extLst>
              <a:ext uri="{FF2B5EF4-FFF2-40B4-BE49-F238E27FC236}">
                <a16:creationId xmlns:a16="http://schemas.microsoft.com/office/drawing/2014/main" id="{2704DBCB-92DD-CE00-AB08-81772B8F0632}"/>
              </a:ext>
            </a:extLst>
          </p:cNvPr>
          <p:cNvPicPr>
            <a:picLocks noChangeAspect="1"/>
          </p:cNvPicPr>
          <p:nvPr/>
        </p:nvPicPr>
        <p:blipFill>
          <a:blip r:embed="rId3"/>
          <a:stretch>
            <a:fillRect/>
          </a:stretch>
        </p:blipFill>
        <p:spPr>
          <a:xfrm>
            <a:off x="890368" y="1308718"/>
            <a:ext cx="7363264" cy="4902047"/>
          </a:xfrm>
          <a:prstGeom prst="rect">
            <a:avLst/>
          </a:prstGeom>
        </p:spPr>
      </p:pic>
    </p:spTree>
    <p:extLst>
      <p:ext uri="{BB962C8B-B14F-4D97-AF65-F5344CB8AC3E}">
        <p14:creationId xmlns:p14="http://schemas.microsoft.com/office/powerpoint/2010/main" val="2127756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Reinstall Clips, Start Engine</a:t>
            </a:r>
            <a:endParaRPr lang="en-US" sz="2800" noProof="0" dirty="0"/>
          </a:p>
        </p:txBody>
      </p:sp>
      <p:pic>
        <p:nvPicPr>
          <p:cNvPr id="3" name="Picture 2" descr="A a hand installing clips around the vacuum hoses with a plier.&#10;">
            <a:extLst>
              <a:ext uri="{FF2B5EF4-FFF2-40B4-BE49-F238E27FC236}">
                <a16:creationId xmlns:a16="http://schemas.microsoft.com/office/drawing/2014/main" id="{63BBE49B-696F-09F8-C48E-D935599EBCD4}"/>
              </a:ext>
            </a:extLst>
          </p:cNvPr>
          <p:cNvPicPr>
            <a:picLocks noChangeAspect="1"/>
          </p:cNvPicPr>
          <p:nvPr/>
        </p:nvPicPr>
        <p:blipFill>
          <a:blip r:embed="rId3"/>
          <a:stretch>
            <a:fillRect/>
          </a:stretch>
        </p:blipFill>
        <p:spPr>
          <a:xfrm>
            <a:off x="1034025" y="1161165"/>
            <a:ext cx="7075951" cy="4710770"/>
          </a:xfrm>
          <a:prstGeom prst="rect">
            <a:avLst/>
          </a:prstGeom>
        </p:spPr>
      </p:pic>
    </p:spTree>
    <p:extLst>
      <p:ext uri="{BB962C8B-B14F-4D97-AF65-F5344CB8AC3E}">
        <p14:creationId xmlns:p14="http://schemas.microsoft.com/office/powerpoint/2010/main" val="2591564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Check for Leaks</a:t>
            </a:r>
            <a:endParaRPr lang="en-US" sz="2800" noProof="0" dirty="0"/>
          </a:p>
        </p:txBody>
      </p:sp>
      <p:pic>
        <p:nvPicPr>
          <p:cNvPr id="4" name="Picture 3" descr="A 4-cylinder engine under the hood of a car.&#10;">
            <a:extLst>
              <a:ext uri="{FF2B5EF4-FFF2-40B4-BE49-F238E27FC236}">
                <a16:creationId xmlns:a16="http://schemas.microsoft.com/office/drawing/2014/main" id="{0F670204-B1FD-0CFA-C113-10ADB8DAA080}"/>
              </a:ext>
            </a:extLst>
          </p:cNvPr>
          <p:cNvPicPr>
            <a:picLocks noChangeAspect="1"/>
          </p:cNvPicPr>
          <p:nvPr/>
        </p:nvPicPr>
        <p:blipFill>
          <a:blip r:embed="rId3"/>
          <a:stretch>
            <a:fillRect/>
          </a:stretch>
        </p:blipFill>
        <p:spPr>
          <a:xfrm>
            <a:off x="926820" y="1294074"/>
            <a:ext cx="7290360" cy="4853512"/>
          </a:xfrm>
          <a:prstGeom prst="rect">
            <a:avLst/>
          </a:prstGeom>
        </p:spPr>
      </p:pic>
    </p:spTree>
    <p:extLst>
      <p:ext uri="{BB962C8B-B14F-4D97-AF65-F5344CB8AC3E}">
        <p14:creationId xmlns:p14="http://schemas.microsoft.com/office/powerpoint/2010/main" val="3285486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4"/>
            <a:ext cx="8362950" cy="590349"/>
          </a:xfrm>
        </p:spPr>
        <p:txBody>
          <a:bodyPr wrap="square" lIns="0" tIns="18000" rIns="0" bIns="18000" anchor="ctr" anchorCtr="0">
            <a:spAutoFit/>
          </a:bodyPr>
          <a:lstStyle/>
          <a:p>
            <a:r>
              <a:rPr lang="en-US" noProof="0" dirty="0"/>
              <a:t>Summary</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4697" y="920372"/>
            <a:ext cx="8313738" cy="5453219"/>
          </a:xfrm>
        </p:spPr>
        <p:txBody>
          <a:bodyPr wrap="square" lIns="0" tIns="18000" rIns="0" bIns="18000" anchor="ctr" anchorCtr="0">
            <a:spAutoFit/>
          </a:bodyPr>
          <a:lstStyle/>
          <a:p>
            <a:pPr marL="342900" indent="-342900">
              <a:spcBef>
                <a:spcPts val="600"/>
              </a:spcBef>
            </a:pPr>
            <a:r>
              <a:rPr lang="en-US" sz="2400" dirty="0"/>
              <a:t>Thermostats can fail in following ways:</a:t>
            </a:r>
          </a:p>
          <a:p>
            <a:pPr marL="829818" lvl="1" indent="-342900"/>
            <a:r>
              <a:rPr lang="en-US" sz="2400" dirty="0"/>
              <a:t>Stuck open/closed or stuck partially open, skewed</a:t>
            </a:r>
          </a:p>
          <a:p>
            <a:pPr marL="342900" indent="-342900">
              <a:spcBef>
                <a:spcPts val="600"/>
              </a:spcBef>
            </a:pPr>
            <a:r>
              <a:rPr lang="en-US" sz="2400" dirty="0"/>
              <a:t>Water pump replaced if any of following are present:</a:t>
            </a:r>
          </a:p>
          <a:p>
            <a:pPr marL="829818" lvl="1" indent="-342900"/>
            <a:r>
              <a:rPr lang="en-US" sz="2400" dirty="0"/>
              <a:t>Leaking from the weep hole</a:t>
            </a:r>
          </a:p>
          <a:p>
            <a:pPr marL="829818" lvl="1" indent="-342900"/>
            <a:r>
              <a:rPr lang="en-US" sz="2400" dirty="0"/>
              <a:t>Noisy/Loose bearing</a:t>
            </a:r>
          </a:p>
          <a:p>
            <a:pPr marL="829818" lvl="1" indent="-342900"/>
            <a:r>
              <a:rPr lang="en-US" sz="2400" dirty="0"/>
              <a:t>Lack of normal circulation due to worn impeller blades</a:t>
            </a:r>
          </a:p>
          <a:p>
            <a:pPr marL="342900" indent="-342900">
              <a:spcBef>
                <a:spcPts val="600"/>
              </a:spcBef>
            </a:pPr>
            <a:r>
              <a:rPr lang="en-US" sz="2400" dirty="0"/>
              <a:t>Leaking intake manifold gasket can cause coolant to get into the oil or oil into the coolant</a:t>
            </a:r>
          </a:p>
          <a:p>
            <a:pPr marL="342900" indent="-342900">
              <a:spcBef>
                <a:spcPts val="600"/>
              </a:spcBef>
            </a:pPr>
            <a:r>
              <a:rPr lang="en-US" sz="2400" dirty="0"/>
              <a:t>When timing belt replaced, most </a:t>
            </a:r>
            <a:r>
              <a:rPr lang="en-US" sz="2400" spc="-300" dirty="0"/>
              <a:t>O E M </a:t>
            </a:r>
            <a:r>
              <a:rPr lang="en-US" sz="2400" dirty="0"/>
              <a:t>S recommend that following be replaced: Tensioner assembly, Water pump, seal(s)</a:t>
            </a:r>
          </a:p>
          <a:p>
            <a:pPr marL="342900" indent="-342900">
              <a:spcBef>
                <a:spcPts val="600"/>
              </a:spcBef>
            </a:pPr>
            <a:r>
              <a:rPr lang="en-US" sz="2400" dirty="0"/>
              <a:t>When working on </a:t>
            </a:r>
            <a:r>
              <a:rPr lang="en-US" sz="2400" spc="-300" dirty="0"/>
              <a:t>H E </a:t>
            </a:r>
            <a:r>
              <a:rPr lang="en-US" sz="2400" dirty="0"/>
              <a:t>V be sure that the key is off and out of the ignition and the READY light is off.</a:t>
            </a:r>
            <a:endParaRPr lang="en-US" sz="2400" noProof="0" dirty="0"/>
          </a:p>
        </p:txBody>
      </p:sp>
    </p:spTree>
    <p:extLst>
      <p:ext uri="{BB962C8B-B14F-4D97-AF65-F5344CB8AC3E}">
        <p14:creationId xmlns:p14="http://schemas.microsoft.com/office/powerpoint/2010/main" val="327531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br>
              <a:rPr lang="en-US" sz="3600" dirty="0">
                <a:latin typeface="+mj-lt"/>
              </a:rPr>
            </a:b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994712"/>
            <a:ext cx="8078279" cy="1205903"/>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(A8) Engine Performance Animations</a:t>
            </a:r>
            <a:endParaRPr lang="en-US" sz="2200" dirty="0"/>
          </a:p>
          <a:p>
            <a:pPr marL="342000" indent="-342000">
              <a:spcBef>
                <a:spcPts val="600"/>
              </a:spcBef>
            </a:pPr>
            <a:endParaRPr lang="en-US" sz="2200" dirty="0"/>
          </a:p>
          <a:p>
            <a:pPr marL="342000" indent="-342000">
              <a:spcBef>
                <a:spcPts val="600"/>
              </a:spcBef>
            </a:pPr>
            <a:r>
              <a:rPr lang="en-US" sz="2200" dirty="0"/>
              <a:t>Video Library: </a:t>
            </a:r>
            <a:r>
              <a:rPr lang="en-US" sz="2200" dirty="0">
                <a:hlinkClick r:id="rId4"/>
              </a:rPr>
              <a:t>(A8) Engine Performance Videos</a:t>
            </a:r>
            <a:endParaRPr lang="en-US" sz="2200" dirty="0"/>
          </a:p>
        </p:txBody>
      </p:sp>
    </p:spTree>
    <p:extLst>
      <p:ext uri="{BB962C8B-B14F-4D97-AF65-F5344CB8AC3E}">
        <p14:creationId xmlns:p14="http://schemas.microsoft.com/office/powerpoint/2010/main" val="26889136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335584" y="185344"/>
            <a:ext cx="834010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Question 1 </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15916"/>
            <a:ext cx="8313738" cy="405683"/>
          </a:xfrm>
        </p:spPr>
        <p:txBody>
          <a:bodyPr wrap="square" lIns="0" tIns="18000" rIns="0" bIns="18000" anchor="ctr" anchorCtr="0">
            <a:spAutoFit/>
          </a:bodyPr>
          <a:lstStyle/>
          <a:p>
            <a:pPr marL="0" indent="0">
              <a:buNone/>
            </a:pPr>
            <a:r>
              <a:rPr lang="en-US" sz="2400" noProof="0" dirty="0"/>
              <a:t>What are the four pattern failures of a thermostat?</a:t>
            </a:r>
          </a:p>
        </p:txBody>
      </p:sp>
    </p:spTree>
    <p:extLst>
      <p:ext uri="{BB962C8B-B14F-4D97-AF65-F5344CB8AC3E}">
        <p14:creationId xmlns:p14="http://schemas.microsoft.com/office/powerpoint/2010/main" val="3633470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25248"/>
            <a:ext cx="8313738" cy="405683"/>
          </a:xfrm>
        </p:spPr>
        <p:txBody>
          <a:bodyPr wrap="square" lIns="0" tIns="18000" rIns="0" bIns="18000" anchor="ctr" anchorCtr="0">
            <a:spAutoFit/>
          </a:bodyPr>
          <a:lstStyle/>
          <a:p>
            <a:pPr marL="0" indent="0">
              <a:buNone/>
            </a:pPr>
            <a:r>
              <a:rPr lang="en-US" sz="2400" noProof="0" dirty="0"/>
              <a:t>Stuck open, stuck closed, stuck partially open, and skewed.</a:t>
            </a:r>
          </a:p>
        </p:txBody>
      </p:sp>
    </p:spTree>
    <p:extLst>
      <p:ext uri="{BB962C8B-B14F-4D97-AF65-F5344CB8AC3E}">
        <p14:creationId xmlns:p14="http://schemas.microsoft.com/office/powerpoint/2010/main" val="1443863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Water Pump Replacement</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9406" y="1107630"/>
            <a:ext cx="8313738" cy="3898947"/>
          </a:xfrm>
        </p:spPr>
        <p:txBody>
          <a:bodyPr wrap="square" lIns="0" tIns="18000" rIns="0" bIns="18000" anchor="ctr" anchorCtr="0">
            <a:spAutoFit/>
          </a:bodyPr>
          <a:lstStyle/>
          <a:p>
            <a:pPr marL="342900" indent="-342900">
              <a:spcBef>
                <a:spcPts val="600"/>
              </a:spcBef>
            </a:pPr>
            <a:r>
              <a:rPr lang="en-US" sz="2400" noProof="0" dirty="0"/>
              <a:t>Need for replacement:</a:t>
            </a:r>
          </a:p>
          <a:p>
            <a:pPr marL="829818" lvl="1" indent="-342900"/>
            <a:r>
              <a:rPr lang="en-US" sz="2400" noProof="0" dirty="0"/>
              <a:t>Coolant leaking from the weep hole.</a:t>
            </a:r>
          </a:p>
          <a:p>
            <a:pPr marL="829818" lvl="1" indent="-342900"/>
            <a:r>
              <a:rPr lang="en-US" sz="2400" noProof="0" dirty="0"/>
              <a:t>Bearing noisy or loose.</a:t>
            </a:r>
          </a:p>
          <a:p>
            <a:pPr marL="829818" lvl="1" indent="-342900"/>
            <a:r>
              <a:rPr lang="en-US" sz="2400" noProof="0" dirty="0"/>
              <a:t>Lack of proper coolant flow.</a:t>
            </a:r>
          </a:p>
          <a:p>
            <a:pPr marL="342900" indent="-342900">
              <a:spcBef>
                <a:spcPts val="600"/>
              </a:spcBef>
            </a:pPr>
            <a:r>
              <a:rPr lang="en-US" sz="2400" noProof="0" dirty="0"/>
              <a:t>Replacement guidelines:</a:t>
            </a:r>
          </a:p>
          <a:p>
            <a:pPr marL="829818" lvl="1" indent="-342900"/>
            <a:r>
              <a:rPr lang="en-US" sz="2400" noProof="0" dirty="0"/>
              <a:t>Allow the system to cool, then drain.</a:t>
            </a:r>
          </a:p>
          <a:p>
            <a:pPr marL="829818" lvl="1" indent="-342900"/>
            <a:r>
              <a:rPr lang="en-US" sz="2400" noProof="0" dirty="0"/>
              <a:t>Remove and replace water pump per the manufacturer’s specifications.</a:t>
            </a:r>
          </a:p>
          <a:p>
            <a:pPr marL="829818" lvl="1" indent="-342900"/>
            <a:r>
              <a:rPr lang="en-US" sz="2400" noProof="0" dirty="0"/>
              <a:t>Refill system and verify proper operation.</a:t>
            </a:r>
          </a:p>
        </p:txBody>
      </p:sp>
    </p:spTree>
    <p:extLst>
      <p:ext uri="{BB962C8B-B14F-4D97-AF65-F5344CB8AC3E}">
        <p14:creationId xmlns:p14="http://schemas.microsoft.com/office/powerpoint/2010/main" val="4000476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Figure </a:t>
            </a:r>
            <a:r>
              <a:rPr lang="en-US" dirty="0"/>
              <a:t>7</a:t>
            </a:r>
            <a:r>
              <a:rPr lang="en-US" noProof="0" dirty="0"/>
              <a:t>.2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0654"/>
            <a:ext cx="2445754" cy="405683"/>
          </a:xfrm>
        </p:spPr>
        <p:txBody>
          <a:bodyPr wrap="square" lIns="0" tIns="18000" rIns="0" bIns="18000" anchor="ctr" anchorCtr="0">
            <a:spAutoFit/>
          </a:bodyPr>
          <a:lstStyle/>
          <a:p>
            <a:pPr marL="0" indent="0">
              <a:spcBef>
                <a:spcPts val="600"/>
              </a:spcBef>
              <a:buNone/>
            </a:pPr>
            <a:r>
              <a:rPr lang="en-US" sz="2400" noProof="0" dirty="0"/>
              <a:t>Removing Gasket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08150"/>
            <a:ext cx="3751262" cy="1883011"/>
          </a:xfrm>
        </p:spPr>
        <p:txBody>
          <a:bodyPr wrap="square" lIns="0" tIns="18000" rIns="0" bIns="18000" anchor="ctr">
            <a:spAutoFit/>
          </a:bodyPr>
          <a:lstStyle/>
          <a:p>
            <a:pPr marL="0" indent="0">
              <a:buNone/>
            </a:pPr>
            <a:r>
              <a:rPr lang="en-US" sz="2400" dirty="0"/>
              <a:t>Use caution if using a steel scraper to remove a gasket from aluminum parts. It is best to use a wood or plastic scraper.</a:t>
            </a:r>
            <a:endParaRPr lang="en-US" sz="2400" noProof="0" dirty="0"/>
          </a:p>
        </p:txBody>
      </p:sp>
      <p:pic>
        <p:nvPicPr>
          <p:cNvPr id="5" name="Picture 4" descr="A hand using a steel scrapper to remove a gasket from an aluminum part of an engine.&#10;">
            <a:extLst>
              <a:ext uri="{FF2B5EF4-FFF2-40B4-BE49-F238E27FC236}">
                <a16:creationId xmlns:a16="http://schemas.microsoft.com/office/drawing/2014/main" id="{F9301115-5309-6A8B-CFB0-2C369729C2F5}"/>
              </a:ext>
            </a:extLst>
          </p:cNvPr>
          <p:cNvPicPr>
            <a:picLocks noChangeAspect="1"/>
          </p:cNvPicPr>
          <p:nvPr/>
        </p:nvPicPr>
        <p:blipFill>
          <a:blip r:embed="rId3"/>
          <a:stretch>
            <a:fillRect/>
          </a:stretch>
        </p:blipFill>
        <p:spPr>
          <a:xfrm>
            <a:off x="4609940" y="1731428"/>
            <a:ext cx="4068101" cy="3492426"/>
          </a:xfrm>
          <a:prstGeom prst="rect">
            <a:avLst/>
          </a:prstGeom>
        </p:spPr>
      </p:pic>
    </p:spTree>
    <p:extLst>
      <p:ext uri="{BB962C8B-B14F-4D97-AF65-F5344CB8AC3E}">
        <p14:creationId xmlns:p14="http://schemas.microsoft.com/office/powerpoint/2010/main" val="1277095232"/>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1477</TotalTime>
  <Words>2113</Words>
  <Application>Microsoft Office PowerPoint</Application>
  <PresentationFormat>On-screen Show (4:3)</PresentationFormat>
  <Paragraphs>239</Paragraphs>
  <Slides>56</Slides>
  <Notes>53</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56</vt:i4>
      </vt:variant>
    </vt:vector>
  </HeadingPairs>
  <TitlesOfParts>
    <vt:vector size="61" baseType="lpstr">
      <vt:lpstr>Arial</vt:lpstr>
      <vt:lpstr>Times New Roman</vt:lpstr>
      <vt:lpstr>Verdana</vt:lpstr>
      <vt:lpstr>1_USHE</vt:lpstr>
      <vt:lpstr>USHE</vt:lpstr>
      <vt:lpstr>Advanced Engine Performance Diagnosis</vt:lpstr>
      <vt:lpstr>Learning Objectives</vt:lpstr>
      <vt:lpstr>Thermostat Replacement</vt:lpstr>
      <vt:lpstr>Figure 7.1</vt:lpstr>
      <vt:lpstr>Animation: Thermostat Remove and Replace</vt:lpstr>
      <vt:lpstr>Question 1 </vt:lpstr>
      <vt:lpstr>Answer 1</vt:lpstr>
      <vt:lpstr>Water Pump Replacement</vt:lpstr>
      <vt:lpstr>Figure 7.2</vt:lpstr>
      <vt:lpstr>Intake Manifold Gasket Inspection</vt:lpstr>
      <vt:lpstr>Figure 7.3</vt:lpstr>
      <vt:lpstr>Intake Manifold Gasket Replacement</vt:lpstr>
      <vt:lpstr>Figure 7.4</vt:lpstr>
      <vt:lpstr>Figure 7.5</vt:lpstr>
      <vt:lpstr>Figure 7.6</vt:lpstr>
      <vt:lpstr>Timing Belt Replacement</vt:lpstr>
      <vt:lpstr>Figure 7.7</vt:lpstr>
      <vt:lpstr>Animation: Timing Belt, Remove and Replace</vt:lpstr>
      <vt:lpstr>Question 2 </vt:lpstr>
      <vt:lpstr>Answer 2</vt:lpstr>
      <vt:lpstr>Engine Mount Replacement</vt:lpstr>
      <vt:lpstr>Animation: Remove and Replace Engine Mounts</vt:lpstr>
      <vt:lpstr>Figure 7.8</vt:lpstr>
      <vt:lpstr>Hybrid Engine Precautions</vt:lpstr>
      <vt:lpstr>Figure 7.9</vt:lpstr>
      <vt:lpstr>Question 3 </vt:lpstr>
      <vt:lpstr>Answer 3</vt:lpstr>
      <vt:lpstr>Figure 7.10</vt:lpstr>
      <vt:lpstr>Valve Adjustment Step by Step</vt:lpstr>
      <vt:lpstr>Check Specifications</vt:lpstr>
      <vt:lpstr>Tools Necessary </vt:lpstr>
      <vt:lpstr>4-Cylinder Engine Valves</vt:lpstr>
      <vt:lpstr>Disconnecting and Labeling Parts</vt:lpstr>
      <vt:lpstr>Removing Air Intake Tube</vt:lpstr>
      <vt:lpstr>Remove Valve Cover</vt:lpstr>
      <vt:lpstr>Clean Engine</vt:lpstr>
      <vt:lpstr>Rotor Position Guide</vt:lpstr>
      <vt:lpstr>Setting Timing Marks</vt:lpstr>
      <vt:lpstr>Inserting Feeler Gauge </vt:lpstr>
      <vt:lpstr>Turn Valve Adjusting Screw</vt:lpstr>
      <vt:lpstr>Rotate One Full Turn</vt:lpstr>
      <vt:lpstr>Timing Marks Aligned Again</vt:lpstr>
      <vt:lpstr>Rotor Position Used Some Engines</vt:lpstr>
      <vt:lpstr>Larger &amp; Smaller Feeler Gauges Used</vt:lpstr>
      <vt:lpstr>Adjusting Valves Takes 2 Hands</vt:lpstr>
      <vt:lpstr>Replacing Gaskets and Seals</vt:lpstr>
      <vt:lpstr>Reinstall Valve Cover</vt:lpstr>
      <vt:lpstr>Tighten to Specs</vt:lpstr>
      <vt:lpstr>Reinstall Distributor Cap</vt:lpstr>
      <vt:lpstr>Reinstall Wires and Brackets</vt:lpstr>
      <vt:lpstr>Reconnect Vacuum Lines and Tubes</vt:lpstr>
      <vt:lpstr>Reinstall Clips, Start Engine</vt:lpstr>
      <vt:lpstr>Check for Leaks</vt:lpstr>
      <vt:lpstr>Summary</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Eighth Edition, Chapter 7</dc:title>
  <dc:subject>Careers</dc:subject>
  <dc:creator>Halderman and Ward</dc:creator>
  <cp:keywords/>
  <dc:description>Additional information may be found in the Notes Pane of each slide by pressing F6.</dc:description>
  <cp:lastModifiedBy>Glen Plants</cp:lastModifiedBy>
  <cp:revision>397</cp:revision>
  <dcterms:modified xsi:type="dcterms:W3CDTF">2024-09-24T16:01:39Z</dcterms:modified>
</cp:coreProperties>
</file>