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112"/>
  </p:notesMasterIdLst>
  <p:handoutMasterIdLst>
    <p:handoutMasterId r:id="rId113"/>
  </p:handoutMasterIdLst>
  <p:sldIdLst>
    <p:sldId id="750" r:id="rId3"/>
    <p:sldId id="764" r:id="rId4"/>
    <p:sldId id="950" r:id="rId5"/>
    <p:sldId id="948" r:id="rId6"/>
    <p:sldId id="951" r:id="rId7"/>
    <p:sldId id="952" r:id="rId8"/>
    <p:sldId id="949" r:id="rId9"/>
    <p:sldId id="953" r:id="rId10"/>
    <p:sldId id="954" r:id="rId11"/>
    <p:sldId id="955" r:id="rId12"/>
    <p:sldId id="1039" r:id="rId13"/>
    <p:sldId id="947" r:id="rId14"/>
    <p:sldId id="891" r:id="rId15"/>
    <p:sldId id="957" r:id="rId16"/>
    <p:sldId id="958" r:id="rId17"/>
    <p:sldId id="959" r:id="rId18"/>
    <p:sldId id="960" r:id="rId19"/>
    <p:sldId id="961" r:id="rId20"/>
    <p:sldId id="962" r:id="rId21"/>
    <p:sldId id="963" r:id="rId22"/>
    <p:sldId id="964" r:id="rId23"/>
    <p:sldId id="965" r:id="rId24"/>
    <p:sldId id="966" r:id="rId25"/>
    <p:sldId id="967" r:id="rId26"/>
    <p:sldId id="968" r:id="rId27"/>
    <p:sldId id="969" r:id="rId28"/>
    <p:sldId id="970" r:id="rId29"/>
    <p:sldId id="971" r:id="rId30"/>
    <p:sldId id="972" r:id="rId31"/>
    <p:sldId id="973" r:id="rId32"/>
    <p:sldId id="974" r:id="rId33"/>
    <p:sldId id="975" r:id="rId34"/>
    <p:sldId id="752" r:id="rId35"/>
    <p:sldId id="976" r:id="rId36"/>
    <p:sldId id="977" r:id="rId37"/>
    <p:sldId id="978" r:id="rId38"/>
    <p:sldId id="979" r:id="rId39"/>
    <p:sldId id="980" r:id="rId40"/>
    <p:sldId id="1045" r:id="rId41"/>
    <p:sldId id="1046" r:id="rId42"/>
    <p:sldId id="1047" r:id="rId43"/>
    <p:sldId id="981" r:id="rId44"/>
    <p:sldId id="982" r:id="rId45"/>
    <p:sldId id="984" r:id="rId46"/>
    <p:sldId id="985" r:id="rId47"/>
    <p:sldId id="1048" r:id="rId48"/>
    <p:sldId id="986" r:id="rId49"/>
    <p:sldId id="987" r:id="rId50"/>
    <p:sldId id="988" r:id="rId51"/>
    <p:sldId id="989" r:id="rId52"/>
    <p:sldId id="990" r:id="rId53"/>
    <p:sldId id="991" r:id="rId54"/>
    <p:sldId id="992" r:id="rId55"/>
    <p:sldId id="993" r:id="rId56"/>
    <p:sldId id="994" r:id="rId57"/>
    <p:sldId id="995" r:id="rId58"/>
    <p:sldId id="996" r:id="rId59"/>
    <p:sldId id="997" r:id="rId60"/>
    <p:sldId id="998" r:id="rId61"/>
    <p:sldId id="999" r:id="rId62"/>
    <p:sldId id="1049" r:id="rId63"/>
    <p:sldId id="1000" r:id="rId64"/>
    <p:sldId id="1001" r:id="rId65"/>
    <p:sldId id="1002" r:id="rId66"/>
    <p:sldId id="1003" r:id="rId67"/>
    <p:sldId id="1041" r:id="rId68"/>
    <p:sldId id="1005" r:id="rId69"/>
    <p:sldId id="1006" r:id="rId70"/>
    <p:sldId id="1007" r:id="rId71"/>
    <p:sldId id="1008" r:id="rId72"/>
    <p:sldId id="1009" r:id="rId73"/>
    <p:sldId id="1050" r:id="rId74"/>
    <p:sldId id="1010" r:id="rId75"/>
    <p:sldId id="1011" r:id="rId76"/>
    <p:sldId id="1012" r:id="rId77"/>
    <p:sldId id="1013" r:id="rId78"/>
    <p:sldId id="1014" r:id="rId79"/>
    <p:sldId id="1043" r:id="rId80"/>
    <p:sldId id="1016" r:id="rId81"/>
    <p:sldId id="1017" r:id="rId82"/>
    <p:sldId id="1051" r:id="rId83"/>
    <p:sldId id="1018" r:id="rId84"/>
    <p:sldId id="1019" r:id="rId85"/>
    <p:sldId id="1020" r:id="rId86"/>
    <p:sldId id="1021" r:id="rId87"/>
    <p:sldId id="1022" r:id="rId88"/>
    <p:sldId id="1023" r:id="rId89"/>
    <p:sldId id="1053" r:id="rId90"/>
    <p:sldId id="1054" r:id="rId91"/>
    <p:sldId id="1055" r:id="rId92"/>
    <p:sldId id="1024" r:id="rId93"/>
    <p:sldId id="1025" r:id="rId94"/>
    <p:sldId id="1026" r:id="rId95"/>
    <p:sldId id="1027" r:id="rId96"/>
    <p:sldId id="1056" r:id="rId97"/>
    <p:sldId id="1028" r:id="rId98"/>
    <p:sldId id="1029" r:id="rId99"/>
    <p:sldId id="1030" r:id="rId100"/>
    <p:sldId id="848" r:id="rId101"/>
    <p:sldId id="836" r:id="rId102"/>
    <p:sldId id="1031" r:id="rId103"/>
    <p:sldId id="1032" r:id="rId104"/>
    <p:sldId id="1033" r:id="rId105"/>
    <p:sldId id="1034" r:id="rId106"/>
    <p:sldId id="1035" r:id="rId107"/>
    <p:sldId id="1036" r:id="rId108"/>
    <p:sldId id="1037" r:id="rId109"/>
    <p:sldId id="1044" r:id="rId110"/>
    <p:sldId id="687" r:id="rId111"/>
  </p:sldIdLst>
  <p:sldSz cx="9144000" cy="6858000" type="screen4x3"/>
  <p:notesSz cx="6858000" cy="9144000"/>
  <p:embeddedFontLst>
    <p:embeddedFont>
      <p:font typeface="Verdana" panose="020B0604030504040204" pitchFamily="34" charset="0"/>
      <p:regular r:id="rId114"/>
      <p:bold r:id="rId115"/>
      <p:italic r:id="rId116"/>
      <p:boldItalic r:id="rId1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71" userDrawn="1">
          <p15:clr>
            <a:srgbClr val="A4A3A4"/>
          </p15:clr>
        </p15:guide>
        <p15:guide id="3" pos="5488" userDrawn="1">
          <p15:clr>
            <a:srgbClr val="A4A3A4"/>
          </p15:clr>
        </p15:guide>
        <p15:guide id="7" orient="horz" pos="572" userDrawn="1">
          <p15:clr>
            <a:srgbClr val="A4A3A4"/>
          </p15:clr>
        </p15:guide>
        <p15:guide id="9" orient="horz" pos="41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Thamizhselvi Caliyaperumol" initials="TC" lastIdx="1" clrIdx="8">
    <p:extLst>
      <p:ext uri="{19B8F6BF-5375-455C-9EA6-DF929625EA0E}">
        <p15:presenceInfo xmlns:p15="http://schemas.microsoft.com/office/powerpoint/2012/main" userId="S-1-5-21-1408920735-363312195-2789242753-66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6374" autoAdjust="0"/>
  </p:normalViewPr>
  <p:slideViewPr>
    <p:cSldViewPr snapToGrid="0" snapToObjects="1">
      <p:cViewPr varScale="1">
        <p:scale>
          <a:sx n="110" d="100"/>
          <a:sy n="110" d="100"/>
        </p:scale>
        <p:origin x="1782" y="108"/>
      </p:cViewPr>
      <p:guideLst>
        <p:guide orient="horz" pos="4042"/>
        <p:guide pos="271"/>
        <p:guide pos="5488"/>
        <p:guide orient="horz" pos="572"/>
        <p:guide orient="horz" pos="414"/>
      </p:guideLst>
    </p:cSldViewPr>
  </p:slideViewPr>
  <p:outlineViewPr>
    <p:cViewPr>
      <p:scale>
        <a:sx n="33" d="100"/>
        <a:sy n="33" d="100"/>
      </p:scale>
      <p:origin x="0" y="-5652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4.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11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1.fntdata"/><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FE625-3FE8-570F-0EBF-1A0311021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3E390-F160-3DFD-80F9-69BCEA448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386D5-27EC-04DD-152F-B1A6BB893CA6}"/>
              </a:ext>
            </a:extLst>
          </p:cNvPr>
          <p:cNvSpPr>
            <a:spLocks noGrp="1"/>
          </p:cNvSpPr>
          <p:nvPr>
            <p:ph type="body" idx="1"/>
          </p:nvPr>
        </p:nvSpPr>
        <p:spPr/>
        <p:txBody>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  </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test kit with a sticker of Plumbtesmo includes: container box, thermometer, density hydrometer, measures, filter paper, flameproof torch, seals with plier, earthing clip, oil and water finding paste, oil pump, dip rod., and pressure gauge to measure reid vapor pressure. </a:t>
            </a:r>
          </a:p>
        </p:txBody>
      </p:sp>
      <p:sp>
        <p:nvSpPr>
          <p:cNvPr id="4" name="Slide Number Placeholder 3">
            <a:extLst>
              <a:ext uri="{FF2B5EF4-FFF2-40B4-BE49-F238E27FC236}">
                <a16:creationId xmlns:a16="http://schemas.microsoft.com/office/drawing/2014/main" id="{3D7DD27D-08A2-D765-45ED-F13A806B44F2}"/>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349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849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9976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ideal mixture or ratio at which all the fuel combines with all the oxygen in the air and burns completely is called the stoichiometric ratio, a chemically perfect combination. In theory, this ratio for gasoline is an air–fuel mixture of 14.7:1. The stoichiometric ratio is a compromise between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maximum power and maximum economy. • SEE FIGURE 3.4.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2906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graph has air-fuel or A-F ratio of 13 is to 1, 14 is to 1, 14.7 is to 1, 15 is to 1, and 16 is to 1 along the horizontal axis, and percentage of conversion efficiency from 0 to 100 in increments of 20 along the vertical axis. Curve for N O subscript x starts at 100 and drops to 3. Curve for C O starts at 10 and rises to 100. Curve for H C starts at 15 and rises to 100. Rich A-F mixture is toward left and lean A-F mixture is toward right. The point of intersection of the three curves at about (14.7 is to 1, 90) denotes three-way catalyst operating range. All data are approximate.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946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9445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608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7929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Controlling Spark Knock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Spark knock was commonly heard in older engines, especially when under load and in warm weather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temperatures. Most engines built since the 1990s are equipped with a knock sensor that is used to</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signal the powertrain control module (P C M) to retard the ignition timing if knock is detected. Using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proper octane fuel helps to ensure that spark knock does not occur.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040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pump shows the instructions to remove nozzle and select grade above. Three press buttons numbered as 87, 89, and 93 denotes minimum octane rating, left parenthesis R plus M right parenthesis divided by 2 method. The display screen above each button indicates the price per gallon in U S dollars, with all taxes included.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2420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Horsepower and Fuel Flow</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produce 1 h p, the engine must be supplied with 0.50 l b of fuel per hour (l b/h r). Fuel injectors are rated in pounds per hour. For example, a V-8 engine equipped with 25 l b/h r fuel injectors could produce 50 h p per cylinder (per injector) or 400 h p. Even if the cylinder head or block is modified to produce more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horsepower, the limiting factor may be the injector flow rate.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following are flow rates and resulting horsepower for a V-8 engine:</a:t>
            </a:r>
          </a:p>
          <a:p>
            <a:pPr lvl="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30 l b/h r: 60 h p per cylinder, or 480 h p</a:t>
            </a:r>
          </a:p>
          <a:p>
            <a:pPr lvl="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35 l b/h r: 70 h p per cylinder, or 560 h p</a:t>
            </a:r>
          </a:p>
          <a:p>
            <a:pPr lvl="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40 l b/h r: 80 h p per cylinder, or 640 h p</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Of course, injector flow rate is only one of many variables that affect power output. Installing larger injectors without other major engine modifications could decrease engine output and drastically increase exhaust emissions.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319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2106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8175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first part of the pump is labeled as E 10 unleaded and numbered as 87. It has 10 percent ethanol and unleaded gasoline, for use in any gasoline vehicle. The second part of the pump is labeled as E 85 and numbered as 100. It has 85 percent ethanol and 15 percent unleaded gasoline, for use in flex fuel vehicles only.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7194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6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85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954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1317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345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1144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3372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experiment illustrates the following steps. Step 1: Collect 90 milliliters of gasoline in a measuring cylinder graduated from 0 to 100 in increments of 10. Step 2: Add 10 milliliters of water and close the mouth of the cylinder with a cork. The water settles at the bottom of the cylinder till 10 m l. Step 3: Alcohol will absorb the water. The mixture of water and alcohol settles at the bottom of the cylinder till 20 m l.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3347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Sniff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Problems can occur with stale gasoline from which the lighter parts of the gasoline have evaporated. Stale gasoline usually results in a no-start situation. If stale gasoline is suspected, sniff it. If it smells rancid, replace it with fresh gasoline.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NOTE: If storing a vehicle, boat, or lawnmower over the winter, put some gasoline stabilizer into the gasoline to reduce the evaporation and separation that can occur during storage. Gasoline stabilizer is frequently available at most automotive parts stores.</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7044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9912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800" b="0" i="0" u="none" strike="noStrike" dirty="0">
                <a:solidFill>
                  <a:srgbClr val="000000"/>
                </a:solidFill>
                <a:effectLst/>
                <a:latin typeface="Calibri" panose="020F0502020204030204" pitchFamily="34" charset="0"/>
              </a:rPr>
              <a:t>The signboard with appropriate icons reads: Warning. Static electricity spark explosion hazard: Do not get back in your vehicle while refuelling; Re-entry could cause static electricity build up. Use approved container; Put container on ground and never on or in a vehicle; Keep nozzle in contact with container. Electronic devices hazard: Keep cellular phones or other devices in your vehicle during refueling. </a:t>
            </a:r>
            <a:r>
              <a:rPr lang="en-US" dirty="0"/>
              <a:t> </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7434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Do Not Overfill the Fuel Tank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Gasoline fuel tanks have an expansion volume area at the top. The volume of this expansion area is equal to 10% to 15% of the volume of the tank. This area is normally not filled with gasoline, but rather is designed to provide a place for the gasoline to expand into, if the vehicle is parked in the hot sun and the gasoline expands. This prevents raw gasoline from escaping from the fuel system. Valves in the evaporative system control how much vapor is sent to the charcoal canister. This volume area could be filled with gasoline if the fuel is slowly pumped into the tank. Since it can hold an extra 10% (2 gallons in a 20 gallon tank), some people deliberately try to fill the tank completely. When this expansion volume is filled, liquid fuel (rather than vapors) can be drawn into the charcoal canister. When the purge valve opens, liquid fuel can be drawn into the engine, causing an excessively rich air–fuel mixture. Not only can this liquid fuel harm vapor recovery parts, but overfilling the gas tank could also cause the vehicle to fail an exhaust emission test, particularly during an enhanced test when the tank could be purged while on the rollers.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0746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8303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model of ethanol shows the spatial arrangement of its atoms. It has two carbon atoms bonded to each other. The first C is further bonded to H above, H below, and O H to the left. The second C is further bonded to H above, H below, and H to the right.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6299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583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08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00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a:t>
            </a:r>
            <a:r>
              <a:rPr lang="en-US" sz="1200" b="1" i="0" u="sng" strike="noStrike" cap="none" baseline="0" dirty="0">
                <a:solidFill>
                  <a:schemeClr val="dk1"/>
                </a:solidFill>
                <a:latin typeface="Arial" panose="020B0604020202020204" pitchFamily="34" charset="0"/>
                <a:ea typeface="Arial"/>
                <a:cs typeface="Arial" panose="020B0604020202020204" pitchFamily="34" charset="0"/>
                <a:sym typeface="Arial"/>
              </a:rPr>
              <a:t>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Purchase a Flex Fuel Vehicle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purchasing a new or used vehicle, try to find a flex fuel vehicle. Even though you may not want to use E85, a flex fuel vehicle has a more robust fuel system than a conventional fuel system designed for gasoline or E10. The enhanced fuel system components and materials usually include Stainless steel fuel rail Graphite commutator bars instead of copper in the fuel pump motor (ethanol can oxidize into acetic acid, which can corrode copper) Diamond like carbon (D L C) corrosion-resistant fuel injectors Alcohol resistant O-rings and hoses. The cost of a flex fuel vehicle compared with the same vehicle designed to operate on gasoline is a no-cost or a low-cost option.</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pump is labeled as E 85 and numbered as 100. It has 85 percent ethanol and 15 percent unleaded gasoline. Minimum octane rating is 100, based on left parenthesis R plus M right parenthesis divided by 2 method. The display screen indicates the price per gallon, with all taxes included.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0081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5101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0635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0789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7056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9596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sensor is made of the following components: Inlet and outlet for fuel; circuit board; inner tube, positive plate; outer tube, negative plate; upper housing; lower housing; electrical harness and connector.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8531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E0CCE-54A7-3CE0-B7BB-1B309A586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C031C-5563-FB47-B140-1550F2A36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38235-4C9F-7F87-BF90-398BEDFD8477}"/>
              </a:ext>
            </a:extLst>
          </p:cNvPr>
          <p:cNvSpPr>
            <a:spLocks noGrp="1"/>
          </p:cNvSpPr>
          <p:nvPr>
            <p:ph type="body" idx="1"/>
          </p:nvPr>
        </p:nvSpPr>
        <p:spPr/>
        <p:txBody>
          <a:bodyPr/>
          <a:lstStyle/>
          <a:p>
            <a:pPr marL="0" marR="0" indent="0" algn="l" defTabSz="457200" rtl="0" eaLnBrk="1" latinLnBrk="0" hangingPunct="1">
              <a:spcBef>
                <a:spcPts val="0"/>
              </a:spcBef>
              <a:buNone/>
            </a:pPr>
            <a:endPar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endParaRPr>
          </a:p>
        </p:txBody>
      </p:sp>
      <p:sp>
        <p:nvSpPr>
          <p:cNvPr id="4" name="Slide Number Placeholder 3">
            <a:extLst>
              <a:ext uri="{FF2B5EF4-FFF2-40B4-BE49-F238E27FC236}">
                <a16:creationId xmlns:a16="http://schemas.microsoft.com/office/drawing/2014/main" id="{40A6650C-6725-04C6-2F52-132A6E27EB05}"/>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7639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3809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sticker reads: F-C-A U-S L-L-C. Group: J C R X T 03.65 P C; E VAP: J C R X R 0 1 5 0 R K A. No adjustments needed. H O 2 S, S F I, T W C. U-S E-P-A: T-3 B-110 L D T; O B D: C-A O-B-D 2; Fuel: Gasoline, ethanol. Conforms to regulations: 2018 MY F F V; Engine: 3.6 L. Bar code: 68405 131 A A. C A; O B D: C-A O-B-D 2; Fuel: Gasoline, ethanol. This vehicle conforms to federal regulations and is certified for sale in California.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1003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1803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8884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43709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Propane is nontoxic, but if inhaled can cause asphyxiation through lack of oxygen. Propane is heavier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than air and lays near the floor if released into the atmosphere. Propane is commonly used in forklifts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and other equipment located inside warehouses and factories because the exhaust from the engine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using propane is not harmful. The heating value of propane is less than that of gasoline; therefore,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more is required, which reduces the fuel economy. • SEE FIGURE 3.21.</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9792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9010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3315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44213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7858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34C8-1C3C-50DF-5305-ECE4F2080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2B615-494A-E69B-A953-37A9675B2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1C47E-E25D-32B8-4EF2-F70D4332F54F}"/>
              </a:ext>
            </a:extLst>
          </p:cNvPr>
          <p:cNvSpPr>
            <a:spLocks noGrp="1"/>
          </p:cNvSpPr>
          <p:nvPr>
            <p:ph type="body" idx="1"/>
          </p:nvPr>
        </p:nvSpPr>
        <p:spPr/>
        <p:txBody>
          <a:bodyPr/>
          <a:lstStyle/>
          <a:p>
            <a:pPr marL="0" marR="0" indent="0" algn="l" defTabSz="457200" rtl="0" eaLnBrk="1" latinLnBrk="0" hangingPunct="1">
              <a:spcBef>
                <a:spcPts val="0"/>
              </a:spcBef>
              <a:buNone/>
            </a:pPr>
            <a:endPar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endParaRPr>
          </a:p>
        </p:txBody>
      </p:sp>
      <p:sp>
        <p:nvSpPr>
          <p:cNvPr id="4" name="Slide Number Placeholder 3">
            <a:extLst>
              <a:ext uri="{FF2B5EF4-FFF2-40B4-BE49-F238E27FC236}">
                <a16:creationId xmlns:a16="http://schemas.microsoft.com/office/drawing/2014/main" id="{0F4D27C3-35FC-0FB8-DE87-5A57D80B9ECB}"/>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5000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6066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071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78229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4855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0711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51120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24014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501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25390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8799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1111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60235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I Thought Biodiesel Was Vegetable Oil?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Biodiesel is vegetable oil with the glycerin component removed by means of reacting the vegetable oil with a catalyst. The resulting hydrocarbon esters are 16 to 18 carbon atoms in length, almost identical to the petroleum diesel fuel atoms. This allows the use of biodiesel fuel in a diesel engine with no modifications needed. Biodiesel-powered vehicles do not need a second fuel tank, whereas vehicles powered with vegetable oil do.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There are three main types of fuel used in diesel engines: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Petroleum diesel, a fossil hydrocarbon with a carbon chain length of about 16 carbon atoms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Biodiesel, a hydrocarbon with a carbon chain length of 16 to 18 carbon atoms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Vegetable oil, a triglyceride with a glycerin component joining three hydrocarbon chains of 16 to 18 carbon atoms each, called straight vegetable oil (S V 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Other terms used when describing vegetable oil include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Pure plant oil (P P O), a term most often used in Europe to describe S V 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Waste vegetable oil (W V O), which could include animal or fish oils from cooking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Used cooking oil (U C O), a term used when the oil may or may not be pure vegetable oil Vegetable oil is not liquid enough at common ambient temperatures for use in a diesel engine fuel delivery system designed for the lower viscosity petroleum diesel fuel. Vegetable oil needs to be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heated to obtain a similar viscosity to biodiesel and petroleum diesel. This means a heat source needs to be provided before the fuel can be used in a diesel engine. This is achieved by starting on petroleum diesel or biodiesel fuel until the engine heat can be used to sufficiently warm a tank containing the vegetable oil. It also requires purging the fuel system of vegetable oil with petroleum diesel or biodiesel fuel prior to stopping the engine to avoid the vegetable oil thickening and solidifying in the fuel system away from the heated tank. The use of vegetable oil in its natural state does, however, eliminate the need to remove the glycerin component. Many vehicle and diesel engine fuel system suppliers permit the use of biodiesel fuel that is certified as meeting testing standards. None permit the use of vegetable oil in its natural state.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500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steps in the flowchart are as follows: Distillation column leads to light petroleum gas treating, naptha hydrotreating, jet hydrotreating, diesel hydrotreating, gas oil hydrocracking, catalytic cracking, gas oil hydrotreating, residue processing. Light petroleum gas treating leads to sulphur recovery and fuel gas for refinery use to form sulfur and propane. The other hydro treating and cracking methods individually or combinedly lead to aromatics, chemical and gasoline reforming, and alkylation to form benzene, p-xylene, motor gasoline, aviation gasoline, jet, diesel, bunker or ship fuel, and petroleum coke.</a:t>
            </a:r>
            <a:r>
              <a:rPr lang="en-US" sz="1200" dirty="0">
                <a:latin typeface="Arial" panose="020B0604020202020204" pitchFamily="34" charset="0"/>
                <a:cs typeface="Arial" panose="020B0604020202020204" pitchFamily="34" charset="0"/>
              </a:rPr>
              <a:t> </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629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90891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908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A fuel composition tester (S P X Kent-Moore J-44175) is the recommended tool to use to test the alcohol content of gasoline.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13336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2. This battery-powered tester uses light-emitting diodes (L E D s), meter lead terminals, and two small openings for the fuel sample.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4578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3. The first step is to verify the proper operation of the tester by measuring the air frequency by selecting A C hertz on the meter. The air frequency should be between 35 H z and 48 H z.</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273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4. After verifying that the tester is capable of correctly reading the air frequency, gasoline is poured into the testing cell of the tool.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80189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5. Record the A C frequency as shown on the meter and subtract 50 from the reading (e.g., 60.50 − 50.00 = 10.5 ). This number (10.5) is the percentage of alcohol in the gasoline sample.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83984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6. Adding additional amounts of ethyl alcohol (ethanol) increases the frequency reading.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4436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108</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109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495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baseline="0" dirty="0">
                <a:solidFill>
                  <a:schemeClr val="tx1"/>
                </a:solidFill>
                <a:latin typeface="Arial" panose="020B0604020202020204" pitchFamily="34" charset="0"/>
                <a:ea typeface="+mn-ea"/>
                <a:cs typeface="Arial" panose="020B0604020202020204" pitchFamily="34" charset="0"/>
                <a:sym typeface="Arial"/>
              </a:rPr>
              <a:t>The illustration of a pipeline shows separate chambers for the storage of regular grade gasoline and premium grade gasoline. Regular grade gasoline is transferred to the regional storage facility. The different grades of gasoline are separated by pig or pipeline inspection gauge.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289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49922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06952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9/23/2024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10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9/23/2024</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023414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9/23/2024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22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77413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4"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BF6F4C75-CD05-2271-F562-F91EB0D2D4A7}"/>
              </a:ext>
            </a:extLst>
          </p:cNvPr>
          <p:cNvPicPr>
            <a:picLocks noChangeAspect="1"/>
          </p:cNvPicPr>
          <p:nvPr userDrawn="1"/>
        </p:nvPicPr>
        <p:blipFill>
          <a:blip r:embed="rId9"/>
          <a:stretch>
            <a:fillRect/>
          </a:stretch>
        </p:blipFill>
        <p:spPr>
          <a:xfrm>
            <a:off x="451710" y="6424935"/>
            <a:ext cx="947596" cy="301782"/>
          </a:xfrm>
          <a:prstGeom prst="rect">
            <a:avLst/>
          </a:prstGeom>
        </p:spPr>
      </p:pic>
      <p:sp>
        <p:nvSpPr>
          <p:cNvPr id="4" name="Content Placeholder 4">
            <a:extLst>
              <a:ext uri="{FF2B5EF4-FFF2-40B4-BE49-F238E27FC236}">
                <a16:creationId xmlns:a16="http://schemas.microsoft.com/office/drawing/2014/main" id="{186322DB-355B-DE73-85AA-43E2621C9743}"/>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L="256032" indent="-154432" algn="r">
              <a:spcBef>
                <a:spcPts val="1500"/>
              </a:spcBef>
              <a:buClr>
                <a:srgbClr val="007FA3"/>
              </a:buClr>
              <a:buSzPct val="100000"/>
              <a:buFont typeface="Arial"/>
              <a:defRPr sz="1200">
                <a:solidFill>
                  <a:schemeClr val="dk1"/>
                </a:solidFill>
                <a:latin typeface="Verdana" panose="020B0604030504040204" pitchFamily="34" charset="0"/>
                <a:ea typeface="Verdana" panose="020B0604030504040204" pitchFamily="34" charset="0"/>
              </a:defRPr>
            </a:lvl1pPr>
            <a:lvl2pPr marL="742950" indent="-184150">
              <a:spcBef>
                <a:spcPts val="600"/>
              </a:spcBef>
              <a:buClr>
                <a:srgbClr val="007FA3"/>
              </a:buClr>
              <a:buSzPct val="100000"/>
              <a:buFont typeface="Arial"/>
              <a:buChar char="–"/>
              <a:defRPr sz="1600">
                <a:solidFill>
                  <a:schemeClr val="dk1"/>
                </a:solidFill>
              </a:defRPr>
            </a:lvl2pPr>
            <a:lvl3pPr marL="1143000" indent="-127000">
              <a:spcBef>
                <a:spcPts val="600"/>
              </a:spcBef>
              <a:buClr>
                <a:srgbClr val="007FA3"/>
              </a:buClr>
              <a:buSzPct val="100000"/>
              <a:buFont typeface="Arial"/>
              <a:buChar char="▪"/>
              <a:defRPr sz="1600">
                <a:solidFill>
                  <a:schemeClr val="dk1"/>
                </a:solidFill>
              </a:defRPr>
            </a:lvl3pPr>
            <a:lvl4pPr marL="1600200" indent="-127000">
              <a:spcBef>
                <a:spcPts val="600"/>
              </a:spcBef>
              <a:buClr>
                <a:srgbClr val="007FA3"/>
              </a:buClr>
              <a:buSzPct val="100000"/>
              <a:buFont typeface="Arial"/>
              <a:buChar char="–"/>
              <a:defRPr sz="1600">
                <a:solidFill>
                  <a:schemeClr val="dk1"/>
                </a:solidFill>
              </a:defRPr>
            </a:lvl4pPr>
            <a:lvl5pPr marL="2057400" indent="-127000">
              <a:spcBef>
                <a:spcPts val="600"/>
              </a:spcBef>
              <a:buClr>
                <a:srgbClr val="007FA3"/>
              </a:buClr>
              <a:buSzPct val="100000"/>
              <a:buFont typeface="Arial"/>
              <a:buChar char="•"/>
              <a:defRPr sz="1600">
                <a:solidFill>
                  <a:schemeClr val="dk1"/>
                </a:solidFill>
              </a:defRPr>
            </a:lvl5pPr>
            <a:lvl6pPr marL="2514600" indent="-127000">
              <a:spcBef>
                <a:spcPts val="300"/>
              </a:spcBef>
              <a:buClr>
                <a:srgbClr val="007FA3"/>
              </a:buClr>
              <a:buSzPct val="100000"/>
              <a:buFont typeface="Arial"/>
              <a:buChar char="•"/>
              <a:defRPr sz="1600">
                <a:solidFill>
                  <a:schemeClr val="dk1"/>
                </a:solidFill>
              </a:defRPr>
            </a:lvl6pPr>
            <a:lvl7pPr marL="2971800" indent="-127000">
              <a:spcBef>
                <a:spcPts val="300"/>
              </a:spcBef>
              <a:buClr>
                <a:srgbClr val="007FA3"/>
              </a:buClr>
              <a:buSzPct val="100000"/>
              <a:buFont typeface="Arial"/>
              <a:buChar char="•"/>
              <a:defRPr sz="1600">
                <a:solidFill>
                  <a:schemeClr val="dk1"/>
                </a:solidFill>
              </a:defRPr>
            </a:lvl7pPr>
            <a:lvl8pPr marL="3429000" indent="-127000">
              <a:spcBef>
                <a:spcPts val="300"/>
              </a:spcBef>
              <a:buClr>
                <a:srgbClr val="007FA3"/>
              </a:buClr>
              <a:buSzPct val="100000"/>
              <a:buFont typeface="Arial"/>
              <a:buChar char="•"/>
              <a:defRPr sz="1600">
                <a:solidFill>
                  <a:schemeClr val="dk1"/>
                </a:solidFill>
              </a:defRPr>
            </a:lvl8pPr>
            <a:lvl9pPr marL="3886200" indent="-127000">
              <a:spcBef>
                <a:spcPts val="300"/>
              </a:spcBef>
              <a:buClr>
                <a:srgbClr val="007FA3"/>
              </a:buClr>
              <a:buSzPct val="100000"/>
              <a:buFont typeface="Arial"/>
              <a:buChar char="•"/>
              <a:defRPr sz="1600">
                <a:solidFill>
                  <a:schemeClr val="dk1"/>
                </a:solidFill>
              </a:defRPr>
            </a:lvl9pPr>
          </a:lstStyle>
          <a:p>
            <a:pPr lvl="0"/>
            <a:r>
              <a:rPr lang="en-US" dirty="0"/>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 id="2147483699" r:id="rId6"/>
    <p:sldLayoutId id="214748370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hyperlink" Target="https://jameshalderman.com/a8_vid_lib_page/"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3.bin"/><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4.bin"/><Relationship Id="rId1" Type="http://schemas.openxmlformats.org/officeDocument/2006/relationships/slideLayout" Target="../slideLayouts/slideLayout4.xml"/><Relationship Id="rId5" Type="http://schemas.openxmlformats.org/officeDocument/2006/relationships/image" Target="../media/image10.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w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oleObject" Target="../embeddings/oleObject7.bin"/><Relationship Id="rId5" Type="http://schemas.openxmlformats.org/officeDocument/2006/relationships/image" Target="../media/image13.wmf"/><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8.bin"/><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9.bin"/><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1.bin"/><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1.wmf"/><Relationship Id="rId2" Type="http://schemas.openxmlformats.org/officeDocument/2006/relationships/oleObject" Target="../embeddings/oleObject12.bin"/><Relationship Id="rId1" Type="http://schemas.openxmlformats.org/officeDocument/2006/relationships/slideLayout" Target="../slideLayouts/slideLayout4.xml"/><Relationship Id="rId6" Type="http://schemas.openxmlformats.org/officeDocument/2006/relationships/oleObject" Target="../embeddings/oleObject14.bin"/><Relationship Id="rId5" Type="http://schemas.openxmlformats.org/officeDocument/2006/relationships/image" Target="../media/image30.wmf"/><Relationship Id="rId4" Type="http://schemas.openxmlformats.org/officeDocument/2006/relationships/oleObject" Target="../embeddings/oleObject13.bin"/></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2.wmf"/></Relationships>
</file>

<file path=ppt/slides/_rels/slide6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9.wmf"/></Relationships>
</file>

<file path=ppt/slides/_rels/slide7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8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38150" y="180881"/>
            <a:ext cx="8274050"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35040" y="1408222"/>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3</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96757"/>
            <a:ext cx="4008892" cy="713460"/>
          </a:xfrm>
        </p:spPr>
        <p:txBody>
          <a:bodyPr wrap="square" lIns="0" tIns="18000" rIns="0" bIns="18000" anchor="ctr">
            <a:spAutoFit/>
          </a:bodyPr>
          <a:lstStyle/>
          <a:p>
            <a:pPr marL="0"/>
            <a:r>
              <a:rPr lang="en-US" dirty="0"/>
              <a:t>Gasoline, Alternative Fuels, and Diesel Fuels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Pig</a:t>
            </a:r>
          </a:p>
        </p:txBody>
      </p:sp>
      <p:pic>
        <p:nvPicPr>
          <p:cNvPr id="3" name="Picture 2" descr="An illustration of pig in a pipeline. &#10;Long description is available in notes, press F6.">
            <a:extLst>
              <a:ext uri="{FF2B5EF4-FFF2-40B4-BE49-F238E27FC236}">
                <a16:creationId xmlns:a16="http://schemas.microsoft.com/office/drawing/2014/main" id="{EB833CE1-DCF9-9D3A-5216-65BC1898EF84}"/>
              </a:ext>
            </a:extLst>
          </p:cNvPr>
          <p:cNvPicPr>
            <a:picLocks noChangeAspect="1"/>
          </p:cNvPicPr>
          <p:nvPr/>
        </p:nvPicPr>
        <p:blipFill>
          <a:blip r:embed="rId3"/>
          <a:stretch>
            <a:fillRect/>
          </a:stretch>
        </p:blipFill>
        <p:spPr>
          <a:xfrm>
            <a:off x="1535384" y="1594293"/>
            <a:ext cx="6073232" cy="377293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273663" cy="775015"/>
          </a:xfrm>
        </p:spPr>
        <p:txBody>
          <a:bodyPr wrap="square" lIns="0" tIns="18000" rIns="0" bIns="18000" anchor="ctr" anchorCtr="0">
            <a:spAutoFit/>
          </a:bodyPr>
          <a:lstStyle/>
          <a:p>
            <a:pPr marL="0" indent="0">
              <a:buNone/>
            </a:pPr>
            <a:r>
              <a:rPr lang="en-US" sz="2400" noProof="0" dirty="0"/>
              <a:t>A pig is a plug-like device that is placed in a pipeline to separate two types or grades of fuel.</a:t>
            </a:r>
          </a:p>
        </p:txBody>
      </p:sp>
    </p:spTree>
    <p:extLst>
      <p:ext uri="{BB962C8B-B14F-4D97-AF65-F5344CB8AC3E}">
        <p14:creationId xmlns:p14="http://schemas.microsoft.com/office/powerpoint/2010/main" val="23859121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0005"/>
            <a:ext cx="8273663" cy="590349"/>
          </a:xfrm>
        </p:spPr>
        <p:txBody>
          <a:bodyPr wrap="square" lIns="0" tIns="18000" rIns="0" bIns="18000" anchor="ctr" anchorCtr="0">
            <a:spAutoFit/>
          </a:bodyPr>
          <a:lstStyle/>
          <a:p>
            <a:r>
              <a:rPr lang="en-US" dirty="0"/>
              <a:t>Special Tool</a:t>
            </a:r>
            <a:endParaRPr lang="en-US" noProof="0" dirty="0"/>
          </a:p>
        </p:txBody>
      </p:sp>
      <p:pic>
        <p:nvPicPr>
          <p:cNvPr id="4" name="Picture 3" descr="A fuel composition tester of the model S P X Kent-Moore J-44175 is connected to a multimeter and has the usage instructions. &#10;">
            <a:extLst>
              <a:ext uri="{FF2B5EF4-FFF2-40B4-BE49-F238E27FC236}">
                <a16:creationId xmlns:a16="http://schemas.microsoft.com/office/drawing/2014/main" id="{8DDD3B33-271E-CB47-8A7B-EBB0FF24AF60}"/>
              </a:ext>
            </a:extLst>
          </p:cNvPr>
          <p:cNvPicPr>
            <a:picLocks noChangeAspect="1"/>
          </p:cNvPicPr>
          <p:nvPr/>
        </p:nvPicPr>
        <p:blipFill>
          <a:blip r:embed="rId3"/>
          <a:stretch>
            <a:fillRect/>
          </a:stretch>
        </p:blipFill>
        <p:spPr>
          <a:xfrm>
            <a:off x="791194" y="973170"/>
            <a:ext cx="7561613" cy="5308472"/>
          </a:xfrm>
          <a:prstGeom prst="rect">
            <a:avLst/>
          </a:prstGeom>
        </p:spPr>
      </p:pic>
    </p:spTree>
    <p:extLst>
      <p:ext uri="{BB962C8B-B14F-4D97-AF65-F5344CB8AC3E}">
        <p14:creationId xmlns:p14="http://schemas.microsoft.com/office/powerpoint/2010/main" val="27650296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0005"/>
            <a:ext cx="8273663" cy="590349"/>
          </a:xfrm>
        </p:spPr>
        <p:txBody>
          <a:bodyPr wrap="square" lIns="0" tIns="18000" rIns="0" bIns="18000" anchor="ctr" anchorCtr="0">
            <a:spAutoFit/>
          </a:bodyPr>
          <a:lstStyle/>
          <a:p>
            <a:r>
              <a:rPr lang="en-US" dirty="0"/>
              <a:t>Battery Powered Tester</a:t>
            </a:r>
            <a:endParaRPr lang="en-US" noProof="0" dirty="0"/>
          </a:p>
        </p:txBody>
      </p:sp>
      <p:pic>
        <p:nvPicPr>
          <p:cNvPr id="4" name="Picture 3" descr="Close-up of a fuel composition tester shows fuel diagnostics and low battery L E Ds, power button, and two small holes to place the samples of fuel. &#10;">
            <a:extLst>
              <a:ext uri="{FF2B5EF4-FFF2-40B4-BE49-F238E27FC236}">
                <a16:creationId xmlns:a16="http://schemas.microsoft.com/office/drawing/2014/main" id="{53B9FAD7-9253-196C-550E-34F74EDF46B3}"/>
              </a:ext>
            </a:extLst>
          </p:cNvPr>
          <p:cNvPicPr>
            <a:picLocks noChangeAspect="1"/>
          </p:cNvPicPr>
          <p:nvPr/>
        </p:nvPicPr>
        <p:blipFill>
          <a:blip r:embed="rId3"/>
          <a:stretch>
            <a:fillRect/>
          </a:stretch>
        </p:blipFill>
        <p:spPr>
          <a:xfrm>
            <a:off x="819835" y="1000502"/>
            <a:ext cx="7504331" cy="5271066"/>
          </a:xfrm>
          <a:prstGeom prst="rect">
            <a:avLst/>
          </a:prstGeom>
        </p:spPr>
      </p:pic>
    </p:spTree>
    <p:extLst>
      <p:ext uri="{BB962C8B-B14F-4D97-AF65-F5344CB8AC3E}">
        <p14:creationId xmlns:p14="http://schemas.microsoft.com/office/powerpoint/2010/main" val="17825344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7205"/>
            <a:ext cx="8273663" cy="590349"/>
          </a:xfrm>
        </p:spPr>
        <p:txBody>
          <a:bodyPr wrap="square" lIns="0" tIns="18000" rIns="0" bIns="18000" anchor="ctr" anchorCtr="0">
            <a:spAutoFit/>
          </a:bodyPr>
          <a:lstStyle/>
          <a:p>
            <a:r>
              <a:rPr lang="en-US" dirty="0"/>
              <a:t>Measuring Air Frequency</a:t>
            </a:r>
          </a:p>
        </p:txBody>
      </p:sp>
      <p:pic>
        <p:nvPicPr>
          <p:cNvPr id="4" name="Picture 3" descr="A Fluke 87 3 true R M S multimeter reads 44.25 hertz as air frequency. The multimeter’s screen has positive sign in bottom-left and 400 millivolts in bottom-right corners. &#10;">
            <a:extLst>
              <a:ext uri="{FF2B5EF4-FFF2-40B4-BE49-F238E27FC236}">
                <a16:creationId xmlns:a16="http://schemas.microsoft.com/office/drawing/2014/main" id="{5C40416A-78F8-0285-E108-437C7B9313F5}"/>
              </a:ext>
            </a:extLst>
          </p:cNvPr>
          <p:cNvPicPr>
            <a:picLocks noChangeAspect="1"/>
          </p:cNvPicPr>
          <p:nvPr/>
        </p:nvPicPr>
        <p:blipFill>
          <a:blip r:embed="rId3"/>
          <a:stretch>
            <a:fillRect/>
          </a:stretch>
        </p:blipFill>
        <p:spPr>
          <a:xfrm>
            <a:off x="923453" y="1031513"/>
            <a:ext cx="7297094" cy="5122774"/>
          </a:xfrm>
          <a:prstGeom prst="rect">
            <a:avLst/>
          </a:prstGeom>
        </p:spPr>
      </p:pic>
    </p:spTree>
    <p:extLst>
      <p:ext uri="{BB962C8B-B14F-4D97-AF65-F5344CB8AC3E}">
        <p14:creationId xmlns:p14="http://schemas.microsoft.com/office/powerpoint/2010/main" val="3675581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7205"/>
            <a:ext cx="8273663" cy="590349"/>
          </a:xfrm>
        </p:spPr>
        <p:txBody>
          <a:bodyPr wrap="square" lIns="0" tIns="18000" rIns="0" bIns="18000" anchor="ctr" anchorCtr="0">
            <a:spAutoFit/>
          </a:bodyPr>
          <a:lstStyle/>
          <a:p>
            <a:r>
              <a:rPr lang="en-US" dirty="0"/>
              <a:t>Pour in Gasoline</a:t>
            </a:r>
          </a:p>
        </p:txBody>
      </p:sp>
      <p:pic>
        <p:nvPicPr>
          <p:cNvPr id="4" name="Picture 3" descr="A hand pours a small amount of gasoline in a hexagonal compartment with 2 small holes at the top of a fuel composition tester connected to a multimeter that reads 44.25 hertz.&#10;">
            <a:extLst>
              <a:ext uri="{FF2B5EF4-FFF2-40B4-BE49-F238E27FC236}">
                <a16:creationId xmlns:a16="http://schemas.microsoft.com/office/drawing/2014/main" id="{84BAD0DC-4829-2351-633E-DEDB658F62FC}"/>
              </a:ext>
            </a:extLst>
          </p:cNvPr>
          <p:cNvPicPr>
            <a:picLocks noChangeAspect="1"/>
          </p:cNvPicPr>
          <p:nvPr/>
        </p:nvPicPr>
        <p:blipFill>
          <a:blip r:embed="rId3"/>
          <a:stretch>
            <a:fillRect/>
          </a:stretch>
        </p:blipFill>
        <p:spPr>
          <a:xfrm>
            <a:off x="850117" y="954149"/>
            <a:ext cx="7443766" cy="5225742"/>
          </a:xfrm>
          <a:prstGeom prst="rect">
            <a:avLst/>
          </a:prstGeom>
        </p:spPr>
      </p:pic>
    </p:spTree>
    <p:extLst>
      <p:ext uri="{BB962C8B-B14F-4D97-AF65-F5344CB8AC3E}">
        <p14:creationId xmlns:p14="http://schemas.microsoft.com/office/powerpoint/2010/main" val="3454119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7205"/>
            <a:ext cx="8273663" cy="590349"/>
          </a:xfrm>
        </p:spPr>
        <p:txBody>
          <a:bodyPr wrap="square" lIns="0" tIns="18000" rIns="0" bIns="18000" anchor="ctr" anchorCtr="0">
            <a:spAutoFit/>
          </a:bodyPr>
          <a:lstStyle/>
          <a:p>
            <a:r>
              <a:rPr lang="en-US" dirty="0"/>
              <a:t>Record </a:t>
            </a:r>
            <a:r>
              <a:rPr lang="en-US" spc="-500" dirty="0"/>
              <a:t>A </a:t>
            </a:r>
            <a:r>
              <a:rPr lang="en-US" dirty="0"/>
              <a:t>C Frequency</a:t>
            </a:r>
            <a:endParaRPr lang="en-US" noProof="0" dirty="0"/>
          </a:p>
        </p:txBody>
      </p:sp>
      <p:pic>
        <p:nvPicPr>
          <p:cNvPr id="4" name="Picture 3" descr="A fuel composition tester with gasoline poured in its hexagonal compartment with 2 small holes is connected to a multimeter that reads 60.50 hertz. &#10;">
            <a:extLst>
              <a:ext uri="{FF2B5EF4-FFF2-40B4-BE49-F238E27FC236}">
                <a16:creationId xmlns:a16="http://schemas.microsoft.com/office/drawing/2014/main" id="{0EEAB2C7-2538-487D-14C7-02D2845AE8BE}"/>
              </a:ext>
            </a:extLst>
          </p:cNvPr>
          <p:cNvPicPr>
            <a:picLocks noChangeAspect="1"/>
          </p:cNvPicPr>
          <p:nvPr/>
        </p:nvPicPr>
        <p:blipFill>
          <a:blip r:embed="rId3"/>
          <a:stretch>
            <a:fillRect/>
          </a:stretch>
        </p:blipFill>
        <p:spPr>
          <a:xfrm>
            <a:off x="812898" y="928022"/>
            <a:ext cx="7518204" cy="5277999"/>
          </a:xfrm>
          <a:prstGeom prst="rect">
            <a:avLst/>
          </a:prstGeom>
        </p:spPr>
      </p:pic>
    </p:spTree>
    <p:extLst>
      <p:ext uri="{BB962C8B-B14F-4D97-AF65-F5344CB8AC3E}">
        <p14:creationId xmlns:p14="http://schemas.microsoft.com/office/powerpoint/2010/main" val="1278799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7205"/>
            <a:ext cx="8273663" cy="590349"/>
          </a:xfrm>
        </p:spPr>
        <p:txBody>
          <a:bodyPr wrap="square" lIns="0" tIns="18000" rIns="0" bIns="18000" anchor="ctr" anchorCtr="0">
            <a:spAutoFit/>
          </a:bodyPr>
          <a:lstStyle/>
          <a:p>
            <a:r>
              <a:rPr lang="en-US" dirty="0"/>
              <a:t>Reading Increases</a:t>
            </a:r>
          </a:p>
        </p:txBody>
      </p:sp>
      <p:pic>
        <p:nvPicPr>
          <p:cNvPr id="4" name="Picture 3" descr="A Fluke 87 3 true R M S multimeter reads 74.24 hertz as air frequency. The multimeter’s screen has positive sign in bottom-left and 400 millivolts in bottom-right corners. &#10;">
            <a:extLst>
              <a:ext uri="{FF2B5EF4-FFF2-40B4-BE49-F238E27FC236}">
                <a16:creationId xmlns:a16="http://schemas.microsoft.com/office/drawing/2014/main" id="{403AC210-D6B8-0525-329E-E21F89B06D63}"/>
              </a:ext>
            </a:extLst>
          </p:cNvPr>
          <p:cNvPicPr>
            <a:picLocks noChangeAspect="1"/>
          </p:cNvPicPr>
          <p:nvPr/>
        </p:nvPicPr>
        <p:blipFill>
          <a:blip r:embed="rId3"/>
          <a:stretch>
            <a:fillRect/>
          </a:stretch>
        </p:blipFill>
        <p:spPr>
          <a:xfrm>
            <a:off x="812898" y="953901"/>
            <a:ext cx="7518204" cy="5277999"/>
          </a:xfrm>
          <a:prstGeom prst="rect">
            <a:avLst/>
          </a:prstGeom>
        </p:spPr>
      </p:pic>
    </p:spTree>
    <p:extLst>
      <p:ext uri="{BB962C8B-B14F-4D97-AF65-F5344CB8AC3E}">
        <p14:creationId xmlns:p14="http://schemas.microsoft.com/office/powerpoint/2010/main" val="2458063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9235-458B-4D36-822F-02211CA1FA55}"/>
              </a:ext>
            </a:extLst>
          </p:cNvPr>
          <p:cNvSpPr>
            <a:spLocks noGrp="1"/>
          </p:cNvSpPr>
          <p:nvPr>
            <p:ph type="title"/>
          </p:nvPr>
        </p:nvSpPr>
        <p:spPr>
          <a:xfrm>
            <a:off x="457200" y="187300"/>
            <a:ext cx="8255000" cy="590349"/>
          </a:xfrm>
        </p:spPr>
        <p:txBody>
          <a:bodyPr wrap="square" lIns="0" tIns="18000" rIns="0" bIns="18000" anchor="ctr">
            <a:spAutoFit/>
          </a:bodyPr>
          <a:lstStyle/>
          <a:p>
            <a:r>
              <a:rPr lang="en-US" dirty="0"/>
              <a:t>Summary </a:t>
            </a:r>
            <a:r>
              <a:rPr lang="en-US" sz="2800" dirty="0"/>
              <a:t>(1 of 2)</a:t>
            </a:r>
            <a:endParaRPr lang="en-US" dirty="0"/>
          </a:p>
        </p:txBody>
      </p:sp>
      <p:sp>
        <p:nvSpPr>
          <p:cNvPr id="3" name="Content Placeholder 2">
            <a:extLst>
              <a:ext uri="{FF2B5EF4-FFF2-40B4-BE49-F238E27FC236}">
                <a16:creationId xmlns:a16="http://schemas.microsoft.com/office/drawing/2014/main" id="{978FBB23-FE80-46DC-A22E-44436FCD494A}"/>
              </a:ext>
            </a:extLst>
          </p:cNvPr>
          <p:cNvSpPr>
            <a:spLocks noGrp="1"/>
          </p:cNvSpPr>
          <p:nvPr>
            <p:ph sz="quarter" idx="4294967295"/>
          </p:nvPr>
        </p:nvSpPr>
        <p:spPr>
          <a:xfrm>
            <a:off x="431800" y="922216"/>
            <a:ext cx="8232775" cy="5422441"/>
          </a:xfrm>
          <a:prstGeom prst="rect">
            <a:avLst/>
          </a:prstGeom>
        </p:spPr>
        <p:txBody>
          <a:bodyPr lIns="0" tIns="18000" rIns="0" bIns="18000" anchor="ctr">
            <a:spAutoFit/>
          </a:bodyPr>
          <a:lstStyle/>
          <a:p>
            <a:pPr marL="342900" indent="-342900">
              <a:spcBef>
                <a:spcPts val="600"/>
              </a:spcBef>
            </a:pPr>
            <a:r>
              <a:rPr lang="en-US" sz="2000" dirty="0"/>
              <a:t>Gasoline is a complex blend of hydrocarbons blended for seasonal usage to achieve the correct volatility for easy starting and maximum fuel economy under all driving conditions.</a:t>
            </a:r>
          </a:p>
          <a:p>
            <a:pPr marL="342900" indent="-342900">
              <a:spcBef>
                <a:spcPts val="600"/>
              </a:spcBef>
            </a:pPr>
            <a:r>
              <a:rPr lang="en-US" sz="2000" dirty="0"/>
              <a:t>Winter-blend fuel used during warm weather can cause a rough idle and stalling because of higher Reid vapor pressure (</a:t>
            </a:r>
            <a:r>
              <a:rPr lang="en-US" sz="2000" spc="-250" dirty="0"/>
              <a:t>R V </a:t>
            </a:r>
            <a:r>
              <a:rPr lang="en-US" sz="2000" dirty="0"/>
              <a:t>P).</a:t>
            </a:r>
          </a:p>
          <a:p>
            <a:pPr marL="342900" indent="-342900">
              <a:spcBef>
                <a:spcPts val="600"/>
              </a:spcBef>
            </a:pPr>
            <a:r>
              <a:rPr lang="en-US" sz="2000" dirty="0"/>
              <a:t>Abnormal combustion (also called detonation or spark knock) increases both the temperature and the pressure inside the combustion chamber.</a:t>
            </a:r>
          </a:p>
          <a:p>
            <a:pPr marL="342900" indent="-342900">
              <a:spcBef>
                <a:spcPts val="600"/>
              </a:spcBef>
            </a:pPr>
            <a:r>
              <a:rPr lang="en-US" sz="2000" dirty="0"/>
              <a:t>Most regular grade gasoline today, using the (R + M), 2 rating method, is 87 octane; midgrade (plus) is 89 and premium grade is 91 or higher.</a:t>
            </a:r>
          </a:p>
          <a:p>
            <a:pPr marL="342900" indent="-342900">
              <a:spcBef>
                <a:spcPts val="600"/>
              </a:spcBef>
            </a:pPr>
            <a:r>
              <a:rPr lang="en-US" sz="2000" dirty="0"/>
              <a:t>Oxygenated fuels contain oxygen to lower </a:t>
            </a:r>
            <a:r>
              <a:rPr lang="en-US" sz="2000" spc="-250" dirty="0"/>
              <a:t>C </a:t>
            </a:r>
            <a:r>
              <a:rPr lang="en-US" sz="2000" dirty="0"/>
              <a:t>O exhaust emissions.</a:t>
            </a:r>
          </a:p>
          <a:p>
            <a:pPr marL="342900" indent="-342900">
              <a:spcBef>
                <a:spcPts val="600"/>
              </a:spcBef>
            </a:pPr>
            <a:r>
              <a:rPr lang="en-US" sz="2000" dirty="0"/>
              <a:t>Flexible fuel vehicles (</a:t>
            </a:r>
            <a:r>
              <a:rPr lang="en-US" sz="2000" spc="-250" dirty="0"/>
              <a:t>F F V </a:t>
            </a:r>
            <a:r>
              <a:rPr lang="en-US" sz="2000" dirty="0"/>
              <a:t>s) are designed to operate on gasoline or gasoline-ethanol blends up to 85% ethanol (E85).</a:t>
            </a:r>
          </a:p>
          <a:p>
            <a:pPr marL="342900" indent="-342900">
              <a:spcBef>
                <a:spcPts val="600"/>
              </a:spcBef>
            </a:pPr>
            <a:r>
              <a:rPr lang="en-US" sz="2000" dirty="0"/>
              <a:t>E85 has fewer </a:t>
            </a:r>
            <a:r>
              <a:rPr lang="en-US" sz="2000" spc="-250" dirty="0"/>
              <a:t>B T U </a:t>
            </a:r>
            <a:r>
              <a:rPr lang="en-US" sz="2000" dirty="0"/>
              <a:t>s of energy per gallon compared with gasoline and will therefore provide lower fuel economy.</a:t>
            </a:r>
          </a:p>
        </p:txBody>
      </p:sp>
    </p:spTree>
    <p:extLst>
      <p:ext uri="{BB962C8B-B14F-4D97-AF65-F5344CB8AC3E}">
        <p14:creationId xmlns:p14="http://schemas.microsoft.com/office/powerpoint/2010/main" val="1796621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9235-458B-4D36-822F-02211CA1FA55}"/>
              </a:ext>
            </a:extLst>
          </p:cNvPr>
          <p:cNvSpPr>
            <a:spLocks noGrp="1"/>
          </p:cNvSpPr>
          <p:nvPr>
            <p:ph type="title"/>
          </p:nvPr>
        </p:nvSpPr>
        <p:spPr>
          <a:xfrm>
            <a:off x="457200" y="187301"/>
            <a:ext cx="8255000" cy="590349"/>
          </a:xfrm>
        </p:spPr>
        <p:txBody>
          <a:bodyPr wrap="square" lIns="0" tIns="18000" rIns="0" bIns="18000" anchor="ctr">
            <a:spAutoFit/>
          </a:bodyPr>
          <a:lstStyle/>
          <a:p>
            <a:r>
              <a:rPr lang="en-US" dirty="0"/>
              <a:t>Summary </a:t>
            </a:r>
            <a:r>
              <a:rPr lang="en-US" sz="2800" dirty="0"/>
              <a:t>(2 of 2)</a:t>
            </a:r>
            <a:endParaRPr lang="en-US" dirty="0"/>
          </a:p>
        </p:txBody>
      </p:sp>
      <p:sp>
        <p:nvSpPr>
          <p:cNvPr id="3" name="Content Placeholder 2">
            <a:extLst>
              <a:ext uri="{FF2B5EF4-FFF2-40B4-BE49-F238E27FC236}">
                <a16:creationId xmlns:a16="http://schemas.microsoft.com/office/drawing/2014/main" id="{978FBB23-FE80-46DC-A22E-44436FCD494A}"/>
              </a:ext>
            </a:extLst>
          </p:cNvPr>
          <p:cNvSpPr>
            <a:spLocks noGrp="1"/>
          </p:cNvSpPr>
          <p:nvPr>
            <p:ph sz="quarter" idx="4294967295"/>
          </p:nvPr>
        </p:nvSpPr>
        <p:spPr>
          <a:xfrm>
            <a:off x="431800" y="917953"/>
            <a:ext cx="8316913" cy="5237775"/>
          </a:xfrm>
          <a:prstGeom prst="rect">
            <a:avLst/>
          </a:prstGeom>
        </p:spPr>
        <p:txBody>
          <a:bodyPr wrap="square" lIns="0" tIns="18000" rIns="0" bIns="18000" anchor="ctr">
            <a:spAutoFit/>
          </a:bodyPr>
          <a:lstStyle/>
          <a:p>
            <a:pPr marL="342900" indent="-342900">
              <a:spcBef>
                <a:spcPts val="600"/>
              </a:spcBef>
            </a:pPr>
            <a:r>
              <a:rPr lang="en-US" sz="2200" dirty="0"/>
              <a:t>Methanol, methyl alcohol or wood alcohol and, can be made from wood, it mostly made from natural gas.</a:t>
            </a:r>
          </a:p>
          <a:p>
            <a:pPr marL="342900" indent="-342900">
              <a:spcBef>
                <a:spcPts val="600"/>
              </a:spcBef>
            </a:pPr>
            <a:r>
              <a:rPr lang="en-US" sz="2200" dirty="0"/>
              <a:t>Propane is widely used fuel also called liquefied petroleum gas (</a:t>
            </a:r>
            <a:r>
              <a:rPr lang="en-US" sz="2200" spc="-300" dirty="0"/>
              <a:t>L P </a:t>
            </a:r>
            <a:r>
              <a:rPr lang="en-US" sz="2200" dirty="0"/>
              <a:t>G).</a:t>
            </a:r>
          </a:p>
          <a:p>
            <a:pPr marL="342900" indent="-342900">
              <a:spcBef>
                <a:spcPts val="600"/>
              </a:spcBef>
            </a:pPr>
            <a:r>
              <a:rPr lang="en-US" sz="2200" spc="-300" dirty="0"/>
              <a:t>C N </a:t>
            </a:r>
            <a:r>
              <a:rPr lang="en-US" sz="2200" dirty="0"/>
              <a:t>G available for refilling in several pressures: 2,400 </a:t>
            </a:r>
            <a:r>
              <a:rPr lang="en-US" sz="2200" spc="-300" dirty="0"/>
              <a:t>P S </a:t>
            </a:r>
            <a:r>
              <a:rPr lang="en-US" sz="2200" dirty="0"/>
              <a:t>I, 3,000 </a:t>
            </a:r>
            <a:r>
              <a:rPr lang="en-US" sz="2200" spc="-300" dirty="0"/>
              <a:t>P S </a:t>
            </a:r>
            <a:r>
              <a:rPr lang="en-US" sz="2200" dirty="0"/>
              <a:t>I, and 3,600 </a:t>
            </a:r>
            <a:r>
              <a:rPr lang="en-US" sz="2200" spc="-300" dirty="0"/>
              <a:t>P S </a:t>
            </a:r>
            <a:r>
              <a:rPr lang="en-US" sz="2200" dirty="0"/>
              <a:t>I.</a:t>
            </a:r>
          </a:p>
          <a:p>
            <a:pPr marL="342900" indent="-342900">
              <a:spcBef>
                <a:spcPts val="600"/>
              </a:spcBef>
            </a:pPr>
            <a:r>
              <a:rPr lang="en-US" sz="2200" dirty="0"/>
              <a:t>Safety procedures when working around alternative fuel include wearing </a:t>
            </a:r>
            <a:r>
              <a:rPr lang="en-US" sz="2200" spc="-300" dirty="0"/>
              <a:t>P P </a:t>
            </a:r>
            <a:r>
              <a:rPr lang="en-US" sz="2200" dirty="0"/>
              <a:t>E.</a:t>
            </a:r>
          </a:p>
          <a:p>
            <a:pPr marL="342900" indent="-342900">
              <a:spcBef>
                <a:spcPts val="600"/>
              </a:spcBef>
            </a:pPr>
            <a:r>
              <a:rPr lang="en-US" sz="2200" dirty="0"/>
              <a:t>Diesel fuel requirements: cleanliness, low temperature fluidity, and proper cetane rating.</a:t>
            </a:r>
          </a:p>
          <a:p>
            <a:pPr marL="342900" indent="-342900">
              <a:spcBef>
                <a:spcPts val="600"/>
              </a:spcBef>
            </a:pPr>
            <a:r>
              <a:rPr lang="en-US" sz="2200" dirty="0"/>
              <a:t>Emission control devices used on 2007 and newer engines require the use of ultra-low-sulfur diesel (</a:t>
            </a:r>
            <a:r>
              <a:rPr lang="en-US" sz="2200" spc="-300" dirty="0"/>
              <a:t>U L S </a:t>
            </a:r>
            <a:r>
              <a:rPr lang="en-US" sz="2200" dirty="0"/>
              <a:t>D).</a:t>
            </a:r>
          </a:p>
          <a:p>
            <a:pPr marL="342900" indent="-342900">
              <a:spcBef>
                <a:spcPts val="600"/>
              </a:spcBef>
            </a:pPr>
            <a:r>
              <a:rPr lang="en-US" sz="2200" dirty="0"/>
              <a:t>Biodiesel is blend of vegetable-based liquid with regular diesel fuel. </a:t>
            </a:r>
          </a:p>
        </p:txBody>
      </p:sp>
    </p:spTree>
    <p:extLst>
      <p:ext uri="{BB962C8B-B14F-4D97-AF65-F5344CB8AC3E}">
        <p14:creationId xmlns:p14="http://schemas.microsoft.com/office/powerpoint/2010/main" val="27832664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994712"/>
            <a:ext cx="8078279" cy="120590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4"/>
              </a:rPr>
              <a:t>(A8) Engine Performance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184374"/>
            <a:ext cx="8268138"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2AE6-F193-3CED-C4F6-D958E1B7D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FDC48-B2A8-BD51-33D4-D66B1930DFA6}"/>
              </a:ext>
            </a:extLst>
          </p:cNvPr>
          <p:cNvSpPr>
            <a:spLocks noGrp="1"/>
          </p:cNvSpPr>
          <p:nvPr>
            <p:ph type="title"/>
          </p:nvPr>
        </p:nvSpPr>
        <p:spPr>
          <a:xfrm>
            <a:off x="438727" y="164040"/>
            <a:ext cx="8273473"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Figure </a:t>
            </a:r>
            <a:r>
              <a:rPr lang="en-US" dirty="0">
                <a:latin typeface="Arial" panose="020B0604020202020204"/>
              </a:rPr>
              <a:t>3</a:t>
            </a:r>
            <a:r>
              <a:rPr kumimoji="0" lang="en-US" sz="36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.3</a:t>
            </a:r>
            <a:endParaRPr lang="en-US" dirty="0"/>
          </a:p>
        </p:txBody>
      </p:sp>
      <p:sp>
        <p:nvSpPr>
          <p:cNvPr id="3" name="Content Placeholder 2">
            <a:extLst>
              <a:ext uri="{FF2B5EF4-FFF2-40B4-BE49-F238E27FC236}">
                <a16:creationId xmlns:a16="http://schemas.microsoft.com/office/drawing/2014/main" id="{4AF3BCEC-B651-E08D-B1A9-AE5A9527C64E}"/>
              </a:ext>
            </a:extLst>
          </p:cNvPr>
          <p:cNvSpPr>
            <a:spLocks noGrp="1"/>
          </p:cNvSpPr>
          <p:nvPr>
            <p:ph sz="quarter" idx="13"/>
          </p:nvPr>
        </p:nvSpPr>
        <p:spPr>
          <a:xfrm>
            <a:off x="439269" y="918425"/>
            <a:ext cx="8272931" cy="405683"/>
          </a:xfrm>
        </p:spPr>
        <p:txBody>
          <a:bodyPr wrap="square" lIns="0" tIns="18000" rIns="0" bIns="18000" anchor="ctr" anchorCtr="0">
            <a:spAutoFit/>
          </a:bodyPr>
          <a:lstStyle/>
          <a:p>
            <a:pPr marL="0" indent="0">
              <a:buNone/>
            </a:pPr>
            <a:r>
              <a:rPr lang="en-US" sz="2400" spc="-300" dirty="0"/>
              <a:t>R V </a:t>
            </a:r>
            <a:r>
              <a:rPr lang="en-US" sz="2400" dirty="0"/>
              <a:t>P Kit</a:t>
            </a:r>
          </a:p>
        </p:txBody>
      </p:sp>
      <p:sp>
        <p:nvSpPr>
          <p:cNvPr id="4" name="Content Placeholder 3">
            <a:extLst>
              <a:ext uri="{FF2B5EF4-FFF2-40B4-BE49-F238E27FC236}">
                <a16:creationId xmlns:a16="http://schemas.microsoft.com/office/drawing/2014/main" id="{5C359E88-D2BA-CA68-7D7A-19E9744C5775}"/>
              </a:ext>
            </a:extLst>
          </p:cNvPr>
          <p:cNvSpPr>
            <a:spLocks noGrp="1"/>
          </p:cNvSpPr>
          <p:nvPr>
            <p:ph sz="quarter" idx="14"/>
          </p:nvPr>
        </p:nvSpPr>
        <p:spPr>
          <a:xfrm>
            <a:off x="439270" y="1616246"/>
            <a:ext cx="3434230" cy="1144347"/>
          </a:xfrm>
        </p:spPr>
        <p:txBody>
          <a:bodyPr wrap="square" lIns="0" tIns="18000" rIns="0" bIns="18000" anchor="ctr" anchorCtr="0">
            <a:spAutoFit/>
          </a:bodyPr>
          <a:lstStyle/>
          <a:p>
            <a:pPr marL="0" indent="0" algn="l">
              <a:spcBef>
                <a:spcPts val="600"/>
              </a:spcBef>
              <a:buNone/>
            </a:pPr>
            <a:r>
              <a:rPr lang="en-US" sz="2400" dirty="0">
                <a:solidFill>
                  <a:schemeClr val="tx1"/>
                </a:solidFill>
                <a:latin typeface="Arial" panose="020B0604020202020204" pitchFamily="34" charset="0"/>
                <a:cs typeface="Arial" panose="020B0604020202020204" pitchFamily="34" charset="0"/>
              </a:rPr>
              <a:t>A gasoline testing kit, including an insulated container where water at</a:t>
            </a:r>
          </a:p>
        </p:txBody>
      </p:sp>
      <p:graphicFrame>
        <p:nvGraphicFramePr>
          <p:cNvPr id="10" name="Object 9" descr="100 degrees Fahrenheit.">
            <a:extLst>
              <a:ext uri="{FF2B5EF4-FFF2-40B4-BE49-F238E27FC236}">
                <a16:creationId xmlns:a16="http://schemas.microsoft.com/office/drawing/2014/main" id="{1A872B30-8770-CD53-C419-A6C40A00D3AC}"/>
              </a:ext>
            </a:extLst>
          </p:cNvPr>
          <p:cNvGraphicFramePr>
            <a:graphicFrameLocks noChangeAspect="1"/>
          </p:cNvGraphicFramePr>
          <p:nvPr>
            <p:extLst>
              <p:ext uri="{D42A27DB-BD31-4B8C-83A1-F6EECF244321}">
                <p14:modId xmlns:p14="http://schemas.microsoft.com/office/powerpoint/2010/main" val="2011652262"/>
              </p:ext>
            </p:extLst>
          </p:nvPr>
        </p:nvGraphicFramePr>
        <p:xfrm>
          <a:off x="402547" y="2827513"/>
          <a:ext cx="852411" cy="350215"/>
        </p:xfrm>
        <a:graphic>
          <a:graphicData uri="http://schemas.openxmlformats.org/presentationml/2006/ole">
            <mc:AlternateContent xmlns:mc="http://schemas.openxmlformats.org/markup-compatibility/2006">
              <mc:Choice xmlns:v="urn:schemas-microsoft-com:vml" Requires="v">
                <p:oleObj name="Equation" r:id="rId3" imgW="444240" imgH="177480" progId="Equation.DSMT4">
                  <p:embed/>
                </p:oleObj>
              </mc:Choice>
              <mc:Fallback>
                <p:oleObj name="Equation" r:id="rId3" imgW="444240" imgH="177480" progId="Equation.DSMT4">
                  <p:embed/>
                  <p:pic>
                    <p:nvPicPr>
                      <p:cNvPr id="10" name="Object 9" descr="14 point 6 5 ratio 1">
                        <a:extLst>
                          <a:ext uri="{FF2B5EF4-FFF2-40B4-BE49-F238E27FC236}">
                            <a16:creationId xmlns:a16="http://schemas.microsoft.com/office/drawing/2014/main" id="{0127B1AF-DE2D-C329-0E1C-55824C852736}"/>
                          </a:ext>
                        </a:extLst>
                      </p:cNvPr>
                      <p:cNvPicPr/>
                      <p:nvPr/>
                    </p:nvPicPr>
                    <p:blipFill>
                      <a:blip r:embed="rId4"/>
                      <a:stretch>
                        <a:fillRect/>
                      </a:stretch>
                    </p:blipFill>
                    <p:spPr>
                      <a:xfrm>
                        <a:off x="402547" y="2827513"/>
                        <a:ext cx="852411" cy="35021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EBF5758-73F1-7928-514F-323D2E516015}"/>
              </a:ext>
            </a:extLst>
          </p:cNvPr>
          <p:cNvSpPr>
            <a:spLocks noGrp="1"/>
          </p:cNvSpPr>
          <p:nvPr>
            <p:ph sz="quarter" idx="15"/>
          </p:nvPr>
        </p:nvSpPr>
        <p:spPr>
          <a:xfrm>
            <a:off x="1317876" y="2789066"/>
            <a:ext cx="2265830" cy="405683"/>
          </a:xfrm>
        </p:spPr>
        <p:txBody>
          <a:bodyPr wrap="square" lIns="0" tIns="18000" rIns="0" bIns="18000" anchor="ctr" anchorCtr="0">
            <a:spAutoFit/>
          </a:bodyPr>
          <a:lstStyle/>
          <a:p>
            <a:pPr marL="0" indent="0">
              <a:buNone/>
            </a:pPr>
            <a:r>
              <a:rPr lang="en-US" sz="2400" dirty="0">
                <a:solidFill>
                  <a:schemeClr val="tx1"/>
                </a:solidFill>
                <a:latin typeface="Arial" panose="020B0604020202020204" pitchFamily="34" charset="0"/>
                <a:cs typeface="Arial" panose="020B0604020202020204" pitchFamily="34" charset="0"/>
              </a:rPr>
              <a:t>is used to heat a</a:t>
            </a:r>
            <a:endParaRPr lang="en-US" dirty="0"/>
          </a:p>
        </p:txBody>
      </p:sp>
      <p:sp>
        <p:nvSpPr>
          <p:cNvPr id="6" name="Content Placeholder 5">
            <a:extLst>
              <a:ext uri="{FF2B5EF4-FFF2-40B4-BE49-F238E27FC236}">
                <a16:creationId xmlns:a16="http://schemas.microsoft.com/office/drawing/2014/main" id="{2EFE9C3A-ACF8-F61A-4EAD-A4C42F22818A}"/>
              </a:ext>
            </a:extLst>
          </p:cNvPr>
          <p:cNvSpPr>
            <a:spLocks noGrp="1"/>
          </p:cNvSpPr>
          <p:nvPr>
            <p:ph sz="quarter" idx="16"/>
          </p:nvPr>
        </p:nvSpPr>
        <p:spPr>
          <a:xfrm>
            <a:off x="439270" y="3220394"/>
            <a:ext cx="3434230" cy="1883011"/>
          </a:xfrm>
        </p:spPr>
        <p:txBody>
          <a:bodyPr wrap="square" lIns="0" tIns="18000" rIns="0" bIns="18000" anchor="ctr" anchorCtr="0">
            <a:spAutoFit/>
          </a:bodyPr>
          <a:lstStyle/>
          <a:p>
            <a:pPr marL="0" indent="0">
              <a:spcBef>
                <a:spcPts val="600"/>
              </a:spcBef>
              <a:buNone/>
            </a:pPr>
            <a:r>
              <a:rPr lang="en-US" sz="2400" dirty="0">
                <a:solidFill>
                  <a:schemeClr val="tx1"/>
                </a:solidFill>
                <a:latin typeface="Arial" panose="020B0604020202020204" pitchFamily="34" charset="0"/>
                <a:cs typeface="Arial" panose="020B0604020202020204" pitchFamily="34" charset="0"/>
              </a:rPr>
              <a:t>container holding a small sample of gasoline. The reading on the pressure gauge is the Reid vapor pressure (</a:t>
            </a:r>
            <a:r>
              <a:rPr lang="en-US" sz="2400" spc="-300" dirty="0">
                <a:solidFill>
                  <a:schemeClr val="tx1"/>
                </a:solidFill>
                <a:latin typeface="Arial" panose="020B0604020202020204" pitchFamily="34" charset="0"/>
                <a:cs typeface="Arial" panose="020B0604020202020204" pitchFamily="34" charset="0"/>
              </a:rPr>
              <a:t>R V </a:t>
            </a:r>
            <a:r>
              <a:rPr lang="en-US" sz="2400" dirty="0">
                <a:solidFill>
                  <a:schemeClr val="tx1"/>
                </a:solidFill>
                <a:latin typeface="Arial" panose="020B0604020202020204" pitchFamily="34" charset="0"/>
                <a:cs typeface="Arial" panose="020B0604020202020204" pitchFamily="34" charset="0"/>
              </a:rPr>
              <a:t>P).</a:t>
            </a:r>
          </a:p>
        </p:txBody>
      </p:sp>
      <p:pic>
        <p:nvPicPr>
          <p:cNvPr id="7" name="Picture 6" descr="Equipment to detect and test the quality of gasoline. &#10;Long description is available in notes, press F6.">
            <a:extLst>
              <a:ext uri="{FF2B5EF4-FFF2-40B4-BE49-F238E27FC236}">
                <a16:creationId xmlns:a16="http://schemas.microsoft.com/office/drawing/2014/main" id="{D615BE36-ED00-4953-256B-F2D322D3180E}"/>
              </a:ext>
            </a:extLst>
          </p:cNvPr>
          <p:cNvPicPr>
            <a:picLocks noChangeAspect="1"/>
          </p:cNvPicPr>
          <p:nvPr/>
        </p:nvPicPr>
        <p:blipFill>
          <a:blip r:embed="rId5"/>
          <a:stretch>
            <a:fillRect/>
          </a:stretch>
        </p:blipFill>
        <p:spPr>
          <a:xfrm>
            <a:off x="4146132" y="1076780"/>
            <a:ext cx="4562763" cy="3984991"/>
          </a:xfrm>
          <a:prstGeom prst="rect">
            <a:avLst/>
          </a:prstGeom>
        </p:spPr>
      </p:pic>
    </p:spTree>
    <p:extLst>
      <p:ext uri="{BB962C8B-B14F-4D97-AF65-F5344CB8AC3E}">
        <p14:creationId xmlns:p14="http://schemas.microsoft.com/office/powerpoint/2010/main" val="171044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4388"/>
            <a:ext cx="8273663" cy="1021237"/>
          </a:xfrm>
        </p:spPr>
        <p:txBody>
          <a:bodyPr wrap="square" lIns="0" tIns="18000" rIns="0" bIns="18000" anchor="ctr" anchorCtr="0">
            <a:spAutoFit/>
          </a:bodyPr>
          <a:lstStyle/>
          <a:p>
            <a:r>
              <a:rPr lang="en-US" sz="3200" dirty="0"/>
              <a:t>Frequently Asked Question: Why Do I Get Lower Gas Mileage in the Winter?</a:t>
            </a:r>
            <a:endParaRPr lang="en-US" sz="3200"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398970"/>
            <a:ext cx="8072309" cy="374906"/>
          </a:xfrm>
        </p:spPr>
        <p:txBody>
          <a:bodyPr wrap="square" lIns="0" tIns="18000" rIns="0" bIns="18000" anchor="ctr" anchorCtr="0">
            <a:spAutoFit/>
          </a:bodyPr>
          <a:lstStyle/>
          <a:p>
            <a:pPr marL="0" indent="0">
              <a:buNone/>
            </a:pPr>
            <a:r>
              <a:rPr lang="en-US" sz="22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911021"/>
            <a:ext cx="8273663" cy="4437556"/>
          </a:xfrm>
        </p:spPr>
        <p:txBody>
          <a:bodyPr wrap="square" lIns="0" tIns="18000" rIns="0" bIns="18000" anchor="ctr" anchorCtr="0">
            <a:spAutoFit/>
          </a:bodyPr>
          <a:lstStyle/>
          <a:p>
            <a:pPr marL="0" indent="0">
              <a:buNone/>
            </a:pPr>
            <a:r>
              <a:rPr lang="en-US" sz="2200" b="1" dirty="0"/>
              <a:t>Why Do I Get Lower Gas Mileage in the Winter?</a:t>
            </a:r>
            <a:r>
              <a:rPr lang="en-US" sz="2200" dirty="0"/>
              <a:t> Several factors cause the engine to use more fuel in the winter than in the summer: Gasoline that is blended for use in cold climates is designed for ease of starting and contains fewer heavy molecules, which contribute to fuel economy. The heat content of winter gasoline is lower than summer-blend gasoline. In cold temperatures, all lubricants are stiff, causing more resistance. These lubricants include the engine oil, as well as the transmission and differential gear lubricants. Heat from the engine is radiated into the outside air more rapidly when the temperature is cold, resulting in longer run time until the engine has reached normal operating temperature. Road conditions, such as ice and snow, can cause tire slippage or additional drag on the vehicle.</a:t>
            </a:r>
          </a:p>
        </p:txBody>
      </p:sp>
    </p:spTree>
    <p:extLst>
      <p:ext uri="{BB962C8B-B14F-4D97-AF65-F5344CB8AC3E}">
        <p14:creationId xmlns:p14="http://schemas.microsoft.com/office/powerpoint/2010/main" val="149301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273663"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0"/>
            <a:ext cx="8273662" cy="405683"/>
          </a:xfrm>
        </p:spPr>
        <p:txBody>
          <a:bodyPr wrap="square" lIns="0" tIns="18000" rIns="0" bIns="18000" anchor="ctr" anchorCtr="0">
            <a:spAutoFit/>
          </a:bodyPr>
          <a:lstStyle/>
          <a:p>
            <a:pPr marL="0" indent="0">
              <a:buNone/>
            </a:pPr>
            <a:r>
              <a:rPr lang="en-US" sz="2400" dirty="0"/>
              <a:t>What is Reid vapor pressure?</a:t>
            </a:r>
          </a:p>
        </p:txBody>
      </p:sp>
    </p:spTree>
    <p:extLst>
      <p:ext uri="{BB962C8B-B14F-4D97-AF65-F5344CB8AC3E}">
        <p14:creationId xmlns:p14="http://schemas.microsoft.com/office/powerpoint/2010/main" val="263231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64039"/>
            <a:ext cx="8273473"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Answer 1</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18423"/>
            <a:ext cx="7523630" cy="405683"/>
          </a:xfrm>
        </p:spPr>
        <p:txBody>
          <a:bodyPr wrap="square" lIns="0" tIns="18000" rIns="0" bIns="18000" anchor="ctr" anchorCtr="0">
            <a:spAutoFit/>
          </a:bodyPr>
          <a:lstStyle/>
          <a:p>
            <a:pPr marL="0" indent="0">
              <a:buNone/>
            </a:pPr>
            <a:r>
              <a:rPr lang="en-US" sz="2400" dirty="0"/>
              <a:t>Reid vapor pressure (</a:t>
            </a:r>
            <a:r>
              <a:rPr lang="en-US" sz="2400" spc="-300" dirty="0"/>
              <a:t>R V </a:t>
            </a:r>
            <a:r>
              <a:rPr lang="en-US" sz="2400" dirty="0"/>
              <a:t>P) is the pressure of the vapor</a:t>
            </a:r>
          </a:p>
        </p:txBody>
      </p:sp>
      <p:sp>
        <p:nvSpPr>
          <p:cNvPr id="4" name="Content Placeholder 3">
            <a:extLst>
              <a:ext uri="{FF2B5EF4-FFF2-40B4-BE49-F238E27FC236}">
                <a16:creationId xmlns:a16="http://schemas.microsoft.com/office/drawing/2014/main" id="{86E3DCD2-1645-850D-DA59-FCA454AB78DC}"/>
              </a:ext>
            </a:extLst>
          </p:cNvPr>
          <p:cNvSpPr>
            <a:spLocks noGrp="1"/>
          </p:cNvSpPr>
          <p:nvPr>
            <p:ph sz="quarter" idx="14"/>
          </p:nvPr>
        </p:nvSpPr>
        <p:spPr>
          <a:xfrm>
            <a:off x="439270" y="1372780"/>
            <a:ext cx="4473388"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above the fuel when the fuel is at</a:t>
            </a:r>
            <a:endParaRPr lang="en-US" dirty="0"/>
          </a:p>
        </p:txBody>
      </p:sp>
      <p:graphicFrame>
        <p:nvGraphicFramePr>
          <p:cNvPr id="10" name="Object 9" descr="100 degrees Fahrenheit or 38 degree Celsius.">
            <a:extLst>
              <a:ext uri="{FF2B5EF4-FFF2-40B4-BE49-F238E27FC236}">
                <a16:creationId xmlns:a16="http://schemas.microsoft.com/office/drawing/2014/main" id="{3E6A72CF-4C68-5E3C-3F1F-309D8767D54C}"/>
              </a:ext>
            </a:extLst>
          </p:cNvPr>
          <p:cNvGraphicFramePr>
            <a:graphicFrameLocks noChangeAspect="1"/>
          </p:cNvGraphicFramePr>
          <p:nvPr>
            <p:extLst>
              <p:ext uri="{D42A27DB-BD31-4B8C-83A1-F6EECF244321}">
                <p14:modId xmlns:p14="http://schemas.microsoft.com/office/powerpoint/2010/main" val="1926903944"/>
              </p:ext>
            </p:extLst>
          </p:nvPr>
        </p:nvGraphicFramePr>
        <p:xfrm>
          <a:off x="5000020" y="1376435"/>
          <a:ext cx="1873250" cy="479425"/>
        </p:xfrm>
        <a:graphic>
          <a:graphicData uri="http://schemas.openxmlformats.org/presentationml/2006/ole">
            <mc:AlternateContent xmlns:mc="http://schemas.openxmlformats.org/markup-compatibility/2006">
              <mc:Choice xmlns:v="urn:schemas-microsoft-com:vml" Requires="v">
                <p:oleObj name="Equation" r:id="rId2" imgW="1015920" imgH="253800" progId="Equation.DSMT4">
                  <p:embed/>
                </p:oleObj>
              </mc:Choice>
              <mc:Fallback>
                <p:oleObj name="Equation" r:id="rId2" imgW="1015920" imgH="253800" progId="Equation.DSMT4">
                  <p:embed/>
                  <p:pic>
                    <p:nvPicPr>
                      <p:cNvPr id="12" name="Object 11">
                        <a:extLst>
                          <a:ext uri="{FF2B5EF4-FFF2-40B4-BE49-F238E27FC236}">
                            <a16:creationId xmlns:a16="http://schemas.microsoft.com/office/drawing/2014/main" id="{433EE51C-DF41-E358-B210-C70D7C166402}"/>
                          </a:ext>
                        </a:extLst>
                      </p:cNvPr>
                      <p:cNvPicPr/>
                      <p:nvPr/>
                    </p:nvPicPr>
                    <p:blipFill>
                      <a:blip r:embed="rId3"/>
                      <a:stretch>
                        <a:fillRect/>
                      </a:stretch>
                    </p:blipFill>
                    <p:spPr>
                      <a:xfrm>
                        <a:off x="5000020" y="1376435"/>
                        <a:ext cx="1873250" cy="479425"/>
                      </a:xfrm>
                      <a:prstGeom prst="rect">
                        <a:avLst/>
                      </a:prstGeom>
                    </p:spPr>
                  </p:pic>
                </p:oleObj>
              </mc:Fallback>
            </mc:AlternateContent>
          </a:graphicData>
        </a:graphic>
      </p:graphicFrame>
    </p:spTree>
    <p:extLst>
      <p:ext uri="{BB962C8B-B14F-4D97-AF65-F5344CB8AC3E}">
        <p14:creationId xmlns:p14="http://schemas.microsoft.com/office/powerpoint/2010/main" val="419671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48DD-F50E-10B5-AC16-AA4C0C0A33B8}"/>
              </a:ext>
            </a:extLst>
          </p:cNvPr>
          <p:cNvSpPr>
            <a:spLocks noGrp="1"/>
          </p:cNvSpPr>
          <p:nvPr>
            <p:ph type="title"/>
          </p:nvPr>
        </p:nvSpPr>
        <p:spPr>
          <a:xfrm>
            <a:off x="439269" y="164035"/>
            <a:ext cx="8272931" cy="590349"/>
          </a:xfrm>
        </p:spPr>
        <p:txBody>
          <a:bodyPr wrap="square" lIns="0" tIns="18000" rIns="0" bIns="18000" anchor="ctr" anchorCtr="0">
            <a:spAutoFit/>
          </a:bodyPr>
          <a:lstStyle/>
          <a:p>
            <a:r>
              <a:rPr lang="en-US" dirty="0"/>
              <a:t>Gasoline Combustion Process </a:t>
            </a:r>
            <a:r>
              <a:rPr lang="en-US" sz="2800" dirty="0"/>
              <a:t>(1 of 2)</a:t>
            </a:r>
          </a:p>
        </p:txBody>
      </p:sp>
      <p:sp>
        <p:nvSpPr>
          <p:cNvPr id="3" name="Content Placeholder 2">
            <a:extLst>
              <a:ext uri="{FF2B5EF4-FFF2-40B4-BE49-F238E27FC236}">
                <a16:creationId xmlns:a16="http://schemas.microsoft.com/office/drawing/2014/main" id="{27466095-E44F-DC35-97C0-8D4B77F5F934}"/>
              </a:ext>
            </a:extLst>
          </p:cNvPr>
          <p:cNvSpPr>
            <a:spLocks noGrp="1"/>
          </p:cNvSpPr>
          <p:nvPr>
            <p:ph sz="quarter" idx="13"/>
          </p:nvPr>
        </p:nvSpPr>
        <p:spPr>
          <a:xfrm>
            <a:off x="439269" y="910441"/>
            <a:ext cx="8272931" cy="851959"/>
          </a:xfrm>
        </p:spPr>
        <p:txBody>
          <a:bodyPr wrap="square" lIns="0" tIns="18000" rIns="0" bIns="18000" anchor="ctr" anchorCtr="0">
            <a:spAutoFit/>
          </a:bodyPr>
          <a:lstStyle/>
          <a:p>
            <a:pPr marL="342900" indent="-342900">
              <a:spcBef>
                <a:spcPts val="600"/>
              </a:spcBef>
            </a:pPr>
            <a:r>
              <a:rPr lang="en-US" sz="2400" dirty="0"/>
              <a:t>Chemical Reactions</a:t>
            </a:r>
          </a:p>
          <a:p>
            <a:pPr marL="829818" lvl="1" indent="-342900"/>
            <a:r>
              <a:rPr lang="en-US" sz="2400" dirty="0"/>
              <a:t>Combustion involves chemical combination of oxygen</a:t>
            </a:r>
          </a:p>
        </p:txBody>
      </p:sp>
      <p:graphicFrame>
        <p:nvGraphicFramePr>
          <p:cNvPr id="10" name="Object 9" descr="Left parenthesis O subscript 2 right parenthesis.">
            <a:extLst>
              <a:ext uri="{FF2B5EF4-FFF2-40B4-BE49-F238E27FC236}">
                <a16:creationId xmlns:a16="http://schemas.microsoft.com/office/drawing/2014/main" id="{E2328ACA-AC3A-6750-4049-A9F61ED362CA}"/>
              </a:ext>
            </a:extLst>
          </p:cNvPr>
          <p:cNvGraphicFramePr>
            <a:graphicFrameLocks noChangeAspect="1"/>
          </p:cNvGraphicFramePr>
          <p:nvPr>
            <p:extLst>
              <p:ext uri="{D42A27DB-BD31-4B8C-83A1-F6EECF244321}">
                <p14:modId xmlns:p14="http://schemas.microsoft.com/office/powerpoint/2010/main" val="3484077675"/>
              </p:ext>
            </p:extLst>
          </p:nvPr>
        </p:nvGraphicFramePr>
        <p:xfrm>
          <a:off x="1266265" y="1802949"/>
          <a:ext cx="608013" cy="431800"/>
        </p:xfrm>
        <a:graphic>
          <a:graphicData uri="http://schemas.openxmlformats.org/presentationml/2006/ole">
            <mc:AlternateContent xmlns:mc="http://schemas.openxmlformats.org/markup-compatibility/2006">
              <mc:Choice xmlns:v="urn:schemas-microsoft-com:vml" Requires="v">
                <p:oleObj name="Equation" r:id="rId2" imgW="330120" imgH="228600" progId="Equation.DSMT4">
                  <p:embed/>
                </p:oleObj>
              </mc:Choice>
              <mc:Fallback>
                <p:oleObj name="Equation" r:id="rId2" imgW="330120" imgH="228600" progId="Equation.DSMT4">
                  <p:embed/>
                  <p:pic>
                    <p:nvPicPr>
                      <p:cNvPr id="10" name="Object 9">
                        <a:extLst>
                          <a:ext uri="{FF2B5EF4-FFF2-40B4-BE49-F238E27FC236}">
                            <a16:creationId xmlns:a16="http://schemas.microsoft.com/office/drawing/2014/main" id="{3E6A72CF-4C68-5E3C-3F1F-309D8767D54C}"/>
                          </a:ext>
                        </a:extLst>
                      </p:cNvPr>
                      <p:cNvPicPr/>
                      <p:nvPr/>
                    </p:nvPicPr>
                    <p:blipFill>
                      <a:blip r:embed="rId3"/>
                      <a:stretch>
                        <a:fillRect/>
                      </a:stretch>
                    </p:blipFill>
                    <p:spPr>
                      <a:xfrm>
                        <a:off x="1266265" y="1802949"/>
                        <a:ext cx="608013" cy="4318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6134DCB-E5A7-EF3A-0611-FAB1B596DBB6}"/>
              </a:ext>
            </a:extLst>
          </p:cNvPr>
          <p:cNvSpPr>
            <a:spLocks noGrp="1"/>
          </p:cNvSpPr>
          <p:nvPr>
            <p:ph sz="quarter" idx="14"/>
          </p:nvPr>
        </p:nvSpPr>
        <p:spPr>
          <a:xfrm>
            <a:off x="2008095" y="1799748"/>
            <a:ext cx="6011955" cy="405683"/>
          </a:xfrm>
        </p:spPr>
        <p:txBody>
          <a:bodyPr wrap="square" lIns="0" tIns="18000" rIns="0" bIns="18000" anchor="ctr" anchorCtr="0">
            <a:spAutoFit/>
          </a:bodyPr>
          <a:lstStyle/>
          <a:p>
            <a:pPr marL="0" lvl="1" indent="0">
              <a:buNone/>
            </a:pPr>
            <a:r>
              <a:rPr lang="en-US" sz="2400" dirty="0"/>
              <a:t>from air (about 21% of the atmosphere) with</a:t>
            </a:r>
          </a:p>
        </p:txBody>
      </p:sp>
      <p:sp>
        <p:nvSpPr>
          <p:cNvPr id="5" name="Content Placeholder 4">
            <a:extLst>
              <a:ext uri="{FF2B5EF4-FFF2-40B4-BE49-F238E27FC236}">
                <a16:creationId xmlns:a16="http://schemas.microsoft.com/office/drawing/2014/main" id="{D68D506E-0334-CE6B-20C2-1A2B51F7C5B4}"/>
              </a:ext>
            </a:extLst>
          </p:cNvPr>
          <p:cNvSpPr>
            <a:spLocks noGrp="1"/>
          </p:cNvSpPr>
          <p:nvPr>
            <p:ph sz="quarter" idx="15"/>
          </p:nvPr>
        </p:nvSpPr>
        <p:spPr>
          <a:xfrm>
            <a:off x="1329018" y="2269583"/>
            <a:ext cx="4279900" cy="405683"/>
          </a:xfrm>
        </p:spPr>
        <p:txBody>
          <a:bodyPr wrap="square" lIns="0" tIns="18000" rIns="0" bIns="18000" anchor="ctr" anchorCtr="0">
            <a:spAutoFit/>
          </a:bodyPr>
          <a:lstStyle/>
          <a:p>
            <a:pPr marL="0" lvl="1"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hydrogen and carbon from fuel.</a:t>
            </a:r>
            <a:endParaRPr lang="en-US" dirty="0"/>
          </a:p>
        </p:txBody>
      </p:sp>
      <p:sp>
        <p:nvSpPr>
          <p:cNvPr id="6" name="Content Placeholder 5">
            <a:extLst>
              <a:ext uri="{FF2B5EF4-FFF2-40B4-BE49-F238E27FC236}">
                <a16:creationId xmlns:a16="http://schemas.microsoft.com/office/drawing/2014/main" id="{A4B84CD6-19F9-4B50-3C00-4164DA777F87}"/>
              </a:ext>
            </a:extLst>
          </p:cNvPr>
          <p:cNvSpPr>
            <a:spLocks noGrp="1"/>
          </p:cNvSpPr>
          <p:nvPr>
            <p:ph sz="quarter" idx="16"/>
          </p:nvPr>
        </p:nvSpPr>
        <p:spPr>
          <a:xfrm>
            <a:off x="440765" y="2829327"/>
            <a:ext cx="8309443" cy="1221291"/>
          </a:xfrm>
        </p:spPr>
        <p:txBody>
          <a:bodyPr wrap="square" lIns="0" tIns="18000" rIns="0" bIns="18000" anchor="ctr" anchorCtr="0">
            <a:spAutoFit/>
          </a:bodyPr>
          <a:lstStyle/>
          <a:p>
            <a:pPr marL="342900" indent="-342900">
              <a:spcBef>
                <a:spcPts val="600"/>
              </a:spcBef>
            </a:pPr>
            <a:r>
              <a:rPr lang="en-US" sz="2400" dirty="0"/>
              <a:t>Heat Energy</a:t>
            </a:r>
          </a:p>
          <a:p>
            <a:pPr marL="829818" lvl="1" indent="-342900"/>
            <a:r>
              <a:rPr lang="en-US" sz="2400" dirty="0"/>
              <a:t>Heat produced by combustion process measured in British thermal units (</a:t>
            </a:r>
            <a:r>
              <a:rPr lang="en-US" sz="2400" spc="-300" dirty="0"/>
              <a:t>B T </a:t>
            </a:r>
            <a:r>
              <a:rPr lang="en-US" sz="2400" dirty="0"/>
              <a:t>Us). One </a:t>
            </a:r>
            <a:r>
              <a:rPr lang="en-US" sz="2400" spc="-300" dirty="0"/>
              <a:t>B T </a:t>
            </a:r>
            <a:r>
              <a:rPr lang="en-US" sz="2400" dirty="0"/>
              <a:t>U is the amount of</a:t>
            </a:r>
          </a:p>
        </p:txBody>
      </p:sp>
      <p:sp>
        <p:nvSpPr>
          <p:cNvPr id="7" name="Content Placeholder 6">
            <a:extLst>
              <a:ext uri="{FF2B5EF4-FFF2-40B4-BE49-F238E27FC236}">
                <a16:creationId xmlns:a16="http://schemas.microsoft.com/office/drawing/2014/main" id="{FC9AC5B0-8608-B2B2-F059-0A775DFC3CD0}"/>
              </a:ext>
            </a:extLst>
          </p:cNvPr>
          <p:cNvSpPr>
            <a:spLocks noGrp="1"/>
          </p:cNvSpPr>
          <p:nvPr>
            <p:ph sz="quarter" idx="17"/>
          </p:nvPr>
        </p:nvSpPr>
        <p:spPr>
          <a:xfrm>
            <a:off x="1266265" y="4088962"/>
            <a:ext cx="5586506" cy="405683"/>
          </a:xfrm>
        </p:spPr>
        <p:txBody>
          <a:bodyPr wrap="square" lIns="0" tIns="18000" rIns="0" bIns="18000" anchor="ctr" anchorCtr="0">
            <a:spAutoFit/>
          </a:bodyPr>
          <a:lstStyle/>
          <a:p>
            <a:pPr marL="0" lvl="1" indent="0">
              <a:buNone/>
            </a:pPr>
            <a:r>
              <a:rPr lang="en-US" sz="2400" dirty="0">
                <a:solidFill>
                  <a:srgbClr val="000000"/>
                </a:solidFill>
              </a:rPr>
              <a:t>heat required to raise one pound of water</a:t>
            </a:r>
          </a:p>
        </p:txBody>
      </p:sp>
      <p:graphicFrame>
        <p:nvGraphicFramePr>
          <p:cNvPr id="11" name="Object 10" descr="1 degrees Fahrenheit">
            <a:extLst>
              <a:ext uri="{FF2B5EF4-FFF2-40B4-BE49-F238E27FC236}">
                <a16:creationId xmlns:a16="http://schemas.microsoft.com/office/drawing/2014/main" id="{B2581642-14A2-9A8A-07F0-D584A52D4C9B}"/>
              </a:ext>
            </a:extLst>
          </p:cNvPr>
          <p:cNvGraphicFramePr>
            <a:graphicFrameLocks noChangeAspect="1"/>
          </p:cNvGraphicFramePr>
          <p:nvPr>
            <p:extLst>
              <p:ext uri="{D42A27DB-BD31-4B8C-83A1-F6EECF244321}">
                <p14:modId xmlns:p14="http://schemas.microsoft.com/office/powerpoint/2010/main" val="2072962670"/>
              </p:ext>
            </p:extLst>
          </p:nvPr>
        </p:nvGraphicFramePr>
        <p:xfrm>
          <a:off x="6943726" y="4142581"/>
          <a:ext cx="561975" cy="311150"/>
        </p:xfrm>
        <a:graphic>
          <a:graphicData uri="http://schemas.openxmlformats.org/presentationml/2006/ole">
            <mc:AlternateContent xmlns:mc="http://schemas.openxmlformats.org/markup-compatibility/2006">
              <mc:Choice xmlns:v="urn:schemas-microsoft-com:vml" Requires="v">
                <p:oleObj name="Equation" r:id="rId4" imgW="304560" imgH="164880" progId="Equation.DSMT4">
                  <p:embed/>
                </p:oleObj>
              </mc:Choice>
              <mc:Fallback>
                <p:oleObj name="Equation" r:id="rId4" imgW="304560" imgH="164880" progId="Equation.DSMT4">
                  <p:embed/>
                  <p:pic>
                    <p:nvPicPr>
                      <p:cNvPr id="10" name="Object 9">
                        <a:extLst>
                          <a:ext uri="{FF2B5EF4-FFF2-40B4-BE49-F238E27FC236}">
                            <a16:creationId xmlns:a16="http://schemas.microsoft.com/office/drawing/2014/main" id="{E2328ACA-AC3A-6750-4049-A9F61ED362CA}"/>
                          </a:ext>
                        </a:extLst>
                      </p:cNvPr>
                      <p:cNvPicPr/>
                      <p:nvPr/>
                    </p:nvPicPr>
                    <p:blipFill>
                      <a:blip r:embed="rId5"/>
                      <a:stretch>
                        <a:fillRect/>
                      </a:stretch>
                    </p:blipFill>
                    <p:spPr>
                      <a:xfrm>
                        <a:off x="6943726" y="4142581"/>
                        <a:ext cx="561975" cy="311150"/>
                      </a:xfrm>
                      <a:prstGeom prst="rect">
                        <a:avLst/>
                      </a:prstGeom>
                    </p:spPr>
                  </p:pic>
                </p:oleObj>
              </mc:Fallback>
            </mc:AlternateContent>
          </a:graphicData>
        </a:graphic>
      </p:graphicFrame>
    </p:spTree>
    <p:extLst>
      <p:ext uri="{BB962C8B-B14F-4D97-AF65-F5344CB8AC3E}">
        <p14:creationId xmlns:p14="http://schemas.microsoft.com/office/powerpoint/2010/main" val="124795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273663" cy="590349"/>
          </a:xfrm>
        </p:spPr>
        <p:txBody>
          <a:bodyPr wrap="square" lIns="0" tIns="18000" rIns="0" bIns="18000" anchor="ctr" anchorCtr="0">
            <a:spAutoFit/>
          </a:bodyPr>
          <a:lstStyle/>
          <a:p>
            <a:r>
              <a:rPr lang="en-US" dirty="0"/>
              <a:t>Gasoline Combustion Process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2707"/>
            <a:ext cx="8269275" cy="3591171"/>
          </a:xfrm>
        </p:spPr>
        <p:txBody>
          <a:bodyPr wrap="square" lIns="0" tIns="18000" rIns="0" bIns="18000" anchor="ctr" anchorCtr="0">
            <a:spAutoFit/>
          </a:bodyPr>
          <a:lstStyle/>
          <a:p>
            <a:pPr marL="342900" indent="-342900">
              <a:spcBef>
                <a:spcPts val="600"/>
              </a:spcBef>
              <a:buSzTx/>
            </a:pPr>
            <a:r>
              <a:rPr lang="en-US" sz="2400" dirty="0"/>
              <a:t>Air–Fuel Ratios</a:t>
            </a:r>
          </a:p>
          <a:p>
            <a:pPr marL="829818" lvl="1" indent="-342900">
              <a:buSzTx/>
            </a:pPr>
            <a:r>
              <a:rPr lang="en-US" sz="2400" dirty="0"/>
              <a:t>Air–fuel ratio is proportion by weight of air and gasoline that injection system mixes, as needed, for engine combustion.</a:t>
            </a:r>
          </a:p>
          <a:p>
            <a:pPr marL="342900" indent="-342900">
              <a:spcBef>
                <a:spcPts val="600"/>
              </a:spcBef>
              <a:buSzTx/>
            </a:pPr>
            <a:r>
              <a:rPr lang="en-US" sz="2400" dirty="0"/>
              <a:t>Stoichiometric Air–Fuel Ratio</a:t>
            </a:r>
          </a:p>
          <a:p>
            <a:pPr marL="829818" lvl="1" indent="-342900">
              <a:buSzTx/>
            </a:pPr>
            <a:r>
              <a:rPr lang="en-US" sz="2400" dirty="0"/>
              <a:t>Ideal mixture or ratio (14.7 to 1) at which all of fuel combines with all of the oxygen in air and burns completely is called stoichiometric ratio, a chemically perfect combination.</a:t>
            </a:r>
            <a:endParaRPr lang="en-US" altLang="en-US" sz="2400" noProof="0" dirty="0">
              <a:solidFill>
                <a:schemeClr val="tx1"/>
              </a:solidFill>
            </a:endParaRPr>
          </a:p>
        </p:txBody>
      </p:sp>
    </p:spTree>
    <p:extLst>
      <p:ext uri="{BB962C8B-B14F-4D97-AF65-F5344CB8AC3E}">
        <p14:creationId xmlns:p14="http://schemas.microsoft.com/office/powerpoint/2010/main" val="1558452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Stoichiometric Ratio</a:t>
            </a:r>
          </a:p>
        </p:txBody>
      </p:sp>
      <p:pic>
        <p:nvPicPr>
          <p:cNvPr id="4" name="Picture 3" descr="An illustration shows the running range of air-fuel mixture. 8.0 is to 1, stall, mixture too rich. 14.7 is to 1, best mixture. 18.5 is to 1, stall, mixture too lean. &#10;">
            <a:extLst>
              <a:ext uri="{FF2B5EF4-FFF2-40B4-BE49-F238E27FC236}">
                <a16:creationId xmlns:a16="http://schemas.microsoft.com/office/drawing/2014/main" id="{25ED0782-58A4-0ED2-9640-DDB2D40AA4B7}"/>
              </a:ext>
            </a:extLst>
          </p:cNvPr>
          <p:cNvPicPr>
            <a:picLocks noChangeAspect="1"/>
          </p:cNvPicPr>
          <p:nvPr/>
        </p:nvPicPr>
        <p:blipFill>
          <a:blip r:embed="rId3"/>
          <a:stretch>
            <a:fillRect/>
          </a:stretch>
        </p:blipFill>
        <p:spPr>
          <a:xfrm>
            <a:off x="2353207" y="1465467"/>
            <a:ext cx="4437586" cy="392706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273661" cy="775015"/>
          </a:xfrm>
        </p:spPr>
        <p:txBody>
          <a:bodyPr wrap="square" lIns="0" tIns="18000" rIns="0" bIns="18000" anchor="ctr" anchorCtr="0">
            <a:spAutoFit/>
          </a:bodyPr>
          <a:lstStyle/>
          <a:p>
            <a:pPr marL="0" indent="0">
              <a:buNone/>
            </a:pPr>
            <a:r>
              <a:rPr lang="en-US" sz="2400" noProof="0" dirty="0"/>
              <a:t>An engine will not run if the air–fuel mixture is either too rich or too lean.</a:t>
            </a:r>
          </a:p>
        </p:txBody>
      </p:sp>
    </p:spTree>
    <p:extLst>
      <p:ext uri="{BB962C8B-B14F-4D97-AF65-F5344CB8AC3E}">
        <p14:creationId xmlns:p14="http://schemas.microsoft.com/office/powerpoint/2010/main" val="2845119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8800-8A55-F21E-F4FD-642122FBE38C}"/>
              </a:ext>
            </a:extLst>
          </p:cNvPr>
          <p:cNvSpPr>
            <a:spLocks noGrp="1"/>
          </p:cNvSpPr>
          <p:nvPr>
            <p:ph type="title"/>
          </p:nvPr>
        </p:nvSpPr>
        <p:spPr>
          <a:xfrm>
            <a:off x="438727" y="164040"/>
            <a:ext cx="8273473" cy="590349"/>
          </a:xfrm>
        </p:spPr>
        <p:txBody>
          <a:bodyPr wrap="square" lIns="0" tIns="18000" rIns="0" bIns="18000" anchor="ctr" anchorCtr="0">
            <a:spAutoFit/>
          </a:bodyPr>
          <a:lstStyle/>
          <a:p>
            <a:r>
              <a:rPr lang="en-US" dirty="0"/>
              <a:t>Figure 3.5</a:t>
            </a:r>
          </a:p>
        </p:txBody>
      </p:sp>
      <p:sp>
        <p:nvSpPr>
          <p:cNvPr id="3" name="Content Placeholder 2">
            <a:extLst>
              <a:ext uri="{FF2B5EF4-FFF2-40B4-BE49-F238E27FC236}">
                <a16:creationId xmlns:a16="http://schemas.microsoft.com/office/drawing/2014/main" id="{6CF3AAE1-4F77-2DE3-C78C-AAB0405570EF}"/>
              </a:ext>
            </a:extLst>
          </p:cNvPr>
          <p:cNvSpPr>
            <a:spLocks noGrp="1"/>
          </p:cNvSpPr>
          <p:nvPr>
            <p:ph sz="quarter" idx="13"/>
          </p:nvPr>
        </p:nvSpPr>
        <p:spPr>
          <a:xfrm>
            <a:off x="439269" y="918425"/>
            <a:ext cx="8272931" cy="405683"/>
          </a:xfrm>
        </p:spPr>
        <p:txBody>
          <a:bodyPr wrap="square" lIns="0" tIns="18000" rIns="0" bIns="18000" anchor="ctr" anchorCtr="0">
            <a:spAutoFit/>
          </a:bodyPr>
          <a:lstStyle/>
          <a:p>
            <a:pPr marL="0" indent="0">
              <a:buNone/>
            </a:pPr>
            <a:r>
              <a:rPr lang="en-US" sz="2400" dirty="0"/>
              <a:t>Three-Way Catalyst</a:t>
            </a:r>
          </a:p>
        </p:txBody>
      </p:sp>
      <p:pic>
        <p:nvPicPr>
          <p:cNvPr id="8" name="Picture 7" descr="A line graph plots the change in the percentage of conversion efficiency, based on different air-fuel ratio. &#10;Long description is available in notes, press F6.">
            <a:extLst>
              <a:ext uri="{FF2B5EF4-FFF2-40B4-BE49-F238E27FC236}">
                <a16:creationId xmlns:a16="http://schemas.microsoft.com/office/drawing/2014/main" id="{A46DA7B6-52D8-6C37-7E56-BAA819589FAF}"/>
              </a:ext>
            </a:extLst>
          </p:cNvPr>
          <p:cNvPicPr>
            <a:picLocks noChangeAspect="1"/>
          </p:cNvPicPr>
          <p:nvPr/>
        </p:nvPicPr>
        <p:blipFill>
          <a:blip r:embed="rId3"/>
          <a:stretch>
            <a:fillRect/>
          </a:stretch>
        </p:blipFill>
        <p:spPr>
          <a:xfrm>
            <a:off x="2608126" y="1487492"/>
            <a:ext cx="3927748" cy="3619246"/>
          </a:xfrm>
          <a:prstGeom prst="rect">
            <a:avLst/>
          </a:prstGeom>
        </p:spPr>
      </p:pic>
      <p:sp>
        <p:nvSpPr>
          <p:cNvPr id="4" name="Content Placeholder 3">
            <a:extLst>
              <a:ext uri="{FF2B5EF4-FFF2-40B4-BE49-F238E27FC236}">
                <a16:creationId xmlns:a16="http://schemas.microsoft.com/office/drawing/2014/main" id="{6D319942-269A-B11D-72D8-1ED64CE238AF}"/>
              </a:ext>
            </a:extLst>
          </p:cNvPr>
          <p:cNvSpPr>
            <a:spLocks noGrp="1"/>
          </p:cNvSpPr>
          <p:nvPr>
            <p:ph sz="quarter" idx="14"/>
          </p:nvPr>
        </p:nvSpPr>
        <p:spPr>
          <a:xfrm>
            <a:off x="439270" y="5225008"/>
            <a:ext cx="8309442" cy="405683"/>
          </a:xfrm>
        </p:spPr>
        <p:txBody>
          <a:bodyPr wrap="square" lIns="0" tIns="18000" rIns="0" bIns="18000" anchor="ctr" anchorCtr="0">
            <a:spAutoFit/>
          </a:bodyPr>
          <a:lstStyle/>
          <a:p>
            <a:pPr marL="0" indent="0" algn="l">
              <a:spcBef>
                <a:spcPts val="600"/>
              </a:spcBef>
              <a:buNone/>
            </a:pPr>
            <a:r>
              <a:rPr lang="en-US" sz="2400" b="0" i="0" u="none" strike="noStrike" baseline="0" dirty="0">
                <a:solidFill>
                  <a:schemeClr val="tx1"/>
                </a:solidFill>
                <a:latin typeface="Arial" panose="020B0604020202020204" pitchFamily="34" charset="0"/>
                <a:cs typeface="Arial" panose="020B0604020202020204" pitchFamily="34" charset="0"/>
              </a:rPr>
              <a:t>With a three-way catalytic converter, emission control is most</a:t>
            </a:r>
            <a:endParaRPr lang="en-US" sz="24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F7A913C8-8182-9110-F2BE-176135C390BB}"/>
              </a:ext>
            </a:extLst>
          </p:cNvPr>
          <p:cNvSpPr>
            <a:spLocks noGrp="1"/>
          </p:cNvSpPr>
          <p:nvPr>
            <p:ph sz="quarter" idx="15"/>
          </p:nvPr>
        </p:nvSpPr>
        <p:spPr>
          <a:xfrm>
            <a:off x="439270" y="5679730"/>
            <a:ext cx="5125711"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efficient with an air–fuel ratio between</a:t>
            </a:r>
            <a:endParaRPr lang="en-US" dirty="0"/>
          </a:p>
        </p:txBody>
      </p:sp>
      <p:graphicFrame>
        <p:nvGraphicFramePr>
          <p:cNvPr id="10" name="Object 9" descr="14 point 6 5 ratio 1">
            <a:extLst>
              <a:ext uri="{FF2B5EF4-FFF2-40B4-BE49-F238E27FC236}">
                <a16:creationId xmlns:a16="http://schemas.microsoft.com/office/drawing/2014/main" id="{0127B1AF-DE2D-C329-0E1C-55824C852736}"/>
              </a:ext>
            </a:extLst>
          </p:cNvPr>
          <p:cNvGraphicFramePr>
            <a:graphicFrameLocks noChangeAspect="1"/>
          </p:cNvGraphicFramePr>
          <p:nvPr>
            <p:extLst>
              <p:ext uri="{D42A27DB-BD31-4B8C-83A1-F6EECF244321}">
                <p14:modId xmlns:p14="http://schemas.microsoft.com/office/powerpoint/2010/main" val="2354973011"/>
              </p:ext>
            </p:extLst>
          </p:nvPr>
        </p:nvGraphicFramePr>
        <p:xfrm>
          <a:off x="5630862" y="5728552"/>
          <a:ext cx="958850" cy="336550"/>
        </p:xfrm>
        <a:graphic>
          <a:graphicData uri="http://schemas.openxmlformats.org/presentationml/2006/ole">
            <mc:AlternateContent xmlns:mc="http://schemas.openxmlformats.org/markup-compatibility/2006">
              <mc:Choice xmlns:v="urn:schemas-microsoft-com:vml" Requires="v">
                <p:oleObj name="Equation" r:id="rId4" imgW="520560" imgH="177480" progId="Equation.DSMT4">
                  <p:embed/>
                </p:oleObj>
              </mc:Choice>
              <mc:Fallback>
                <p:oleObj name="Equation" r:id="rId4" imgW="520560" imgH="177480" progId="Equation.DSMT4">
                  <p:embed/>
                  <p:pic>
                    <p:nvPicPr>
                      <p:cNvPr id="10" name="Object 9">
                        <a:extLst>
                          <a:ext uri="{FF2B5EF4-FFF2-40B4-BE49-F238E27FC236}">
                            <a16:creationId xmlns:a16="http://schemas.microsoft.com/office/drawing/2014/main" id="{E2328ACA-AC3A-6750-4049-A9F61ED362CA}"/>
                          </a:ext>
                        </a:extLst>
                      </p:cNvPr>
                      <p:cNvPicPr/>
                      <p:nvPr/>
                    </p:nvPicPr>
                    <p:blipFill>
                      <a:blip r:embed="rId5"/>
                      <a:stretch>
                        <a:fillRect/>
                      </a:stretch>
                    </p:blipFill>
                    <p:spPr>
                      <a:xfrm>
                        <a:off x="5630862" y="5728552"/>
                        <a:ext cx="958850" cy="33655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D371C291-E146-150C-B54D-F05A24E54987}"/>
              </a:ext>
            </a:extLst>
          </p:cNvPr>
          <p:cNvSpPr>
            <a:spLocks noGrp="1"/>
          </p:cNvSpPr>
          <p:nvPr>
            <p:ph sz="quarter" idx="16"/>
          </p:nvPr>
        </p:nvSpPr>
        <p:spPr>
          <a:xfrm>
            <a:off x="6648450" y="5678469"/>
            <a:ext cx="536435" cy="405683"/>
          </a:xfrm>
        </p:spPr>
        <p:txBody>
          <a:bodyPr wrap="square" lIns="0" tIns="18000" rIns="0" bIns="18000" anchor="ctr" anchorCtr="0">
            <a:spAutoFit/>
          </a:bodyPr>
          <a:lstStyle/>
          <a:p>
            <a:pPr marL="0" indent="0">
              <a:buNone/>
            </a:pPr>
            <a:r>
              <a:rPr lang="en-US" sz="2400" dirty="0"/>
              <a:t>and</a:t>
            </a:r>
          </a:p>
        </p:txBody>
      </p:sp>
      <p:graphicFrame>
        <p:nvGraphicFramePr>
          <p:cNvPr id="11" name="Object 10" descr="14 point 7 5 ratio 1.">
            <a:extLst>
              <a:ext uri="{FF2B5EF4-FFF2-40B4-BE49-F238E27FC236}">
                <a16:creationId xmlns:a16="http://schemas.microsoft.com/office/drawing/2014/main" id="{98581CF0-9901-1252-8C04-0E4A1291BF74}"/>
              </a:ext>
            </a:extLst>
          </p:cNvPr>
          <p:cNvGraphicFramePr>
            <a:graphicFrameLocks noChangeAspect="1"/>
          </p:cNvGraphicFramePr>
          <p:nvPr>
            <p:extLst>
              <p:ext uri="{D42A27DB-BD31-4B8C-83A1-F6EECF244321}">
                <p14:modId xmlns:p14="http://schemas.microsoft.com/office/powerpoint/2010/main" val="2138348192"/>
              </p:ext>
            </p:extLst>
          </p:nvPr>
        </p:nvGraphicFramePr>
        <p:xfrm>
          <a:off x="7243623" y="5728584"/>
          <a:ext cx="1074738" cy="336550"/>
        </p:xfrm>
        <a:graphic>
          <a:graphicData uri="http://schemas.openxmlformats.org/presentationml/2006/ole">
            <mc:AlternateContent xmlns:mc="http://schemas.openxmlformats.org/markup-compatibility/2006">
              <mc:Choice xmlns:v="urn:schemas-microsoft-com:vml" Requires="v">
                <p:oleObj name="Equation" r:id="rId6" imgW="583920" imgH="177480" progId="Equation.DSMT4">
                  <p:embed/>
                </p:oleObj>
              </mc:Choice>
              <mc:Fallback>
                <p:oleObj name="Equation" r:id="rId6" imgW="583920" imgH="177480" progId="Equation.DSMT4">
                  <p:embed/>
                  <p:pic>
                    <p:nvPicPr>
                      <p:cNvPr id="10" name="Object 9">
                        <a:extLst>
                          <a:ext uri="{FF2B5EF4-FFF2-40B4-BE49-F238E27FC236}">
                            <a16:creationId xmlns:a16="http://schemas.microsoft.com/office/drawing/2014/main" id="{0127B1AF-DE2D-C329-0E1C-55824C852736}"/>
                          </a:ext>
                        </a:extLst>
                      </p:cNvPr>
                      <p:cNvPicPr/>
                      <p:nvPr/>
                    </p:nvPicPr>
                    <p:blipFill>
                      <a:blip r:embed="rId7"/>
                      <a:stretch>
                        <a:fillRect/>
                      </a:stretch>
                    </p:blipFill>
                    <p:spPr>
                      <a:xfrm>
                        <a:off x="7243623" y="5728584"/>
                        <a:ext cx="1074738" cy="336550"/>
                      </a:xfrm>
                      <a:prstGeom prst="rect">
                        <a:avLst/>
                      </a:prstGeom>
                    </p:spPr>
                  </p:pic>
                </p:oleObj>
              </mc:Fallback>
            </mc:AlternateContent>
          </a:graphicData>
        </a:graphic>
      </p:graphicFrame>
    </p:spTree>
    <p:extLst>
      <p:ext uri="{BB962C8B-B14F-4D97-AF65-F5344CB8AC3E}">
        <p14:creationId xmlns:p14="http://schemas.microsoft.com/office/powerpoint/2010/main" val="145575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273663"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0"/>
            <a:ext cx="8273662" cy="405683"/>
          </a:xfrm>
        </p:spPr>
        <p:txBody>
          <a:bodyPr wrap="square" lIns="0" tIns="18000" rIns="0" bIns="18000" anchor="ctr" anchorCtr="0">
            <a:spAutoFit/>
          </a:bodyPr>
          <a:lstStyle/>
          <a:p>
            <a:pPr marL="0" indent="0">
              <a:buNone/>
            </a:pPr>
            <a:r>
              <a:rPr lang="en-US" sz="2400" dirty="0"/>
              <a:t>What is stoichiometric ratio?</a:t>
            </a:r>
          </a:p>
        </p:txBody>
      </p:sp>
    </p:spTree>
    <p:extLst>
      <p:ext uri="{BB962C8B-B14F-4D97-AF65-F5344CB8AC3E}">
        <p14:creationId xmlns:p14="http://schemas.microsoft.com/office/powerpoint/2010/main" val="2975672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273663" cy="590349"/>
          </a:xfrm>
        </p:spPr>
        <p:txBody>
          <a:bodyPr wrap="square" lIns="0" tIns="18000" rIns="0" bIns="18000" anchor="ctr" anchorCtr="0">
            <a:spAutoFit/>
          </a:bodyPr>
          <a:lstStyle/>
          <a:p>
            <a:r>
              <a:rPr lang="en-US" dirty="0"/>
              <a:t>Learning Objectives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7315"/>
            <a:ext cx="8269295" cy="3775837"/>
          </a:xfrm>
        </p:spPr>
        <p:txBody>
          <a:bodyPr wrap="square" lIns="0" tIns="18000" rIns="0" bIns="18000" anchor="ctr" anchorCtr="0">
            <a:spAutoFit/>
          </a:bodyPr>
          <a:lstStyle/>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3.1	</a:t>
            </a:r>
            <a:r>
              <a:rPr lang="en-US" sz="2400" dirty="0">
                <a:latin typeface="Arial" panose="020B0604020202020204" pitchFamily="34" charset="0"/>
                <a:cs typeface="Arial" panose="020B0604020202020204" pitchFamily="34" charset="0"/>
              </a:rPr>
              <a:t>Discuss characteristics of gasoline &amp; refining of gasoline.</a:t>
            </a:r>
            <a:endParaRPr lang="en-US" altLang="en-US" sz="2400" noProof="0" dirty="0">
              <a:latin typeface="Arial" panose="020B0604020202020204" pitchFamily="34" charset="0"/>
              <a:cs typeface="Arial" panose="020B0604020202020204" pitchFamily="34" charset="0"/>
            </a:endParaRPr>
          </a:p>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3.2	</a:t>
            </a:r>
            <a:r>
              <a:rPr lang="en-US" sz="2400" dirty="0">
                <a:latin typeface="Arial" panose="020B0604020202020204" pitchFamily="34" charset="0"/>
                <a:cs typeface="Arial" panose="020B0604020202020204" pitchFamily="34" charset="0"/>
              </a:rPr>
              <a:t>Discuss the volatility of gasoline.</a:t>
            </a:r>
            <a:endParaRPr lang="en-US" altLang="en-US" sz="2400" noProof="0" dirty="0">
              <a:latin typeface="Arial" panose="020B0604020202020204" pitchFamily="34" charset="0"/>
              <a:cs typeface="Arial" panose="020B0604020202020204" pitchFamily="34" charset="0"/>
            </a:endParaRPr>
          </a:p>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3.3	</a:t>
            </a:r>
            <a:r>
              <a:rPr lang="en-US" sz="2400" dirty="0">
                <a:latin typeface="Arial" panose="020B0604020202020204" pitchFamily="34" charset="0"/>
                <a:cs typeface="Arial" panose="020B0604020202020204" pitchFamily="34" charset="0"/>
              </a:rPr>
              <a:t>Explain air–fuel ratios.</a:t>
            </a:r>
            <a:endParaRPr lang="en-US" altLang="en-US" sz="2400" noProof="0" dirty="0">
              <a:latin typeface="Arial" panose="020B0604020202020204" pitchFamily="34" charset="0"/>
              <a:cs typeface="Arial" panose="020B0604020202020204" pitchFamily="34" charset="0"/>
            </a:endParaRPr>
          </a:p>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3.4	</a:t>
            </a:r>
            <a:r>
              <a:rPr lang="en-US" sz="2400" dirty="0">
                <a:latin typeface="Arial" panose="020B0604020202020204" pitchFamily="34" charset="0"/>
                <a:cs typeface="Arial" panose="020B0604020202020204" pitchFamily="34" charset="0"/>
              </a:rPr>
              <a:t>Explain normal and abnormal combustion.</a:t>
            </a:r>
          </a:p>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3.5	</a:t>
            </a:r>
            <a:r>
              <a:rPr lang="en-US" sz="2400" dirty="0">
                <a:latin typeface="Arial" panose="020B0604020202020204" pitchFamily="34" charset="0"/>
                <a:cs typeface="Arial" panose="020B0604020202020204" pitchFamily="34" charset="0"/>
              </a:rPr>
              <a:t>Explain octane rating.</a:t>
            </a:r>
          </a:p>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3.6	</a:t>
            </a:r>
            <a:r>
              <a:rPr lang="en-US" sz="2400" dirty="0">
                <a:latin typeface="Arial" panose="020B0604020202020204" pitchFamily="34" charset="0"/>
                <a:cs typeface="Arial" panose="020B0604020202020204" pitchFamily="34" charset="0"/>
              </a:rPr>
              <a:t>Discuss gasoline additives.</a:t>
            </a:r>
          </a:p>
          <a:p>
            <a:pPr marL="534988" indent="-534988">
              <a:buSzTx/>
              <a:buNone/>
            </a:pPr>
            <a:r>
              <a:rPr lang="en-US" altLang="en-US" sz="2400" b="1" noProof="0" dirty="0">
                <a:solidFill>
                  <a:srgbClr val="007FA3"/>
                </a:solidFill>
                <a:latin typeface="Arial" panose="020B0604020202020204" pitchFamily="34" charset="0"/>
                <a:cs typeface="Arial" panose="020B0604020202020204" pitchFamily="34" charset="0"/>
              </a:rPr>
              <a:t>3.7	</a:t>
            </a:r>
            <a:r>
              <a:rPr lang="en-US" sz="2400" dirty="0">
                <a:latin typeface="Arial" panose="020B0604020202020204" pitchFamily="34" charset="0"/>
                <a:cs typeface="Arial" panose="020B0604020202020204" pitchFamily="34" charset="0"/>
              </a:rPr>
              <a:t>Discuss testing gasoline for alcohol content.</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64039"/>
            <a:ext cx="8273473"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2</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18423"/>
            <a:ext cx="4894730" cy="405683"/>
          </a:xfrm>
        </p:spPr>
        <p:txBody>
          <a:bodyPr wrap="square" lIns="0" tIns="18000" rIns="0" bIns="18000" anchor="ctr" anchorCtr="0">
            <a:spAutoFit/>
          </a:bodyPr>
          <a:lstStyle/>
          <a:p>
            <a:pPr marL="0" indent="0">
              <a:buNone/>
            </a:pPr>
            <a:r>
              <a:rPr lang="en-US" sz="2400" dirty="0"/>
              <a:t>An air–fuel mixture of approximately</a:t>
            </a:r>
          </a:p>
        </p:txBody>
      </p:sp>
      <p:graphicFrame>
        <p:nvGraphicFramePr>
          <p:cNvPr id="10" name="Object 9" descr="14 point 7 ratio 1.">
            <a:extLst>
              <a:ext uri="{FF2B5EF4-FFF2-40B4-BE49-F238E27FC236}">
                <a16:creationId xmlns:a16="http://schemas.microsoft.com/office/drawing/2014/main" id="{3E6A72CF-4C68-5E3C-3F1F-309D8767D54C}"/>
              </a:ext>
            </a:extLst>
          </p:cNvPr>
          <p:cNvGraphicFramePr>
            <a:graphicFrameLocks noChangeAspect="1"/>
          </p:cNvGraphicFramePr>
          <p:nvPr>
            <p:extLst>
              <p:ext uri="{D42A27DB-BD31-4B8C-83A1-F6EECF244321}">
                <p14:modId xmlns:p14="http://schemas.microsoft.com/office/powerpoint/2010/main" val="1685618894"/>
              </p:ext>
            </p:extLst>
          </p:nvPr>
        </p:nvGraphicFramePr>
        <p:xfrm>
          <a:off x="5402493" y="993438"/>
          <a:ext cx="914400" cy="312738"/>
        </p:xfrm>
        <a:graphic>
          <a:graphicData uri="http://schemas.openxmlformats.org/presentationml/2006/ole">
            <mc:AlternateContent xmlns:mc="http://schemas.openxmlformats.org/markup-compatibility/2006">
              <mc:Choice xmlns:v="urn:schemas-microsoft-com:vml" Requires="v">
                <p:oleObj name="Equation" r:id="rId2" imgW="495000" imgH="164880" progId="Equation.DSMT4">
                  <p:embed/>
                </p:oleObj>
              </mc:Choice>
              <mc:Fallback>
                <p:oleObj name="Equation" r:id="rId2" imgW="495000" imgH="164880" progId="Equation.DSMT4">
                  <p:embed/>
                  <p:pic>
                    <p:nvPicPr>
                      <p:cNvPr id="10" name="Object 9">
                        <a:extLst>
                          <a:ext uri="{FF2B5EF4-FFF2-40B4-BE49-F238E27FC236}">
                            <a16:creationId xmlns:a16="http://schemas.microsoft.com/office/drawing/2014/main" id="{3E6A72CF-4C68-5E3C-3F1F-309D8767D54C}"/>
                          </a:ext>
                        </a:extLst>
                      </p:cNvPr>
                      <p:cNvPicPr/>
                      <p:nvPr/>
                    </p:nvPicPr>
                    <p:blipFill>
                      <a:blip r:embed="rId3"/>
                      <a:stretch>
                        <a:fillRect/>
                      </a:stretch>
                    </p:blipFill>
                    <p:spPr>
                      <a:xfrm>
                        <a:off x="5402493" y="993438"/>
                        <a:ext cx="914400" cy="312738"/>
                      </a:xfrm>
                      <a:prstGeom prst="rect">
                        <a:avLst/>
                      </a:prstGeom>
                    </p:spPr>
                  </p:pic>
                </p:oleObj>
              </mc:Fallback>
            </mc:AlternateContent>
          </a:graphicData>
        </a:graphic>
      </p:graphicFrame>
    </p:spTree>
    <p:extLst>
      <p:ext uri="{BB962C8B-B14F-4D97-AF65-F5344CB8AC3E}">
        <p14:creationId xmlns:p14="http://schemas.microsoft.com/office/powerpoint/2010/main" val="164673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273663" cy="590349"/>
          </a:xfrm>
        </p:spPr>
        <p:txBody>
          <a:bodyPr wrap="square" lIns="0" tIns="18000" rIns="0" bIns="18000" anchor="ctr" anchorCtr="0">
            <a:spAutoFit/>
          </a:bodyPr>
          <a:lstStyle/>
          <a:p>
            <a:r>
              <a:rPr lang="en-US" dirty="0"/>
              <a:t>Normal and Abnormal Combustion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8077"/>
            <a:ext cx="8269275" cy="3221839"/>
          </a:xfrm>
        </p:spPr>
        <p:txBody>
          <a:bodyPr wrap="square" lIns="0" tIns="18000" rIns="0" bIns="18000" anchor="ctr" anchorCtr="0">
            <a:spAutoFit/>
          </a:bodyPr>
          <a:lstStyle/>
          <a:p>
            <a:pPr marL="342900" indent="-342900">
              <a:spcBef>
                <a:spcPts val="600"/>
              </a:spcBef>
              <a:buSzTx/>
            </a:pPr>
            <a:r>
              <a:rPr lang="en-US" sz="2400" dirty="0"/>
              <a:t>Normal Combustion</a:t>
            </a:r>
          </a:p>
          <a:p>
            <a:pPr marL="829818" lvl="1" indent="-342900">
              <a:buSzTx/>
            </a:pPr>
            <a:r>
              <a:rPr lang="en-US" sz="2400" dirty="0"/>
              <a:t>Normal combustion occurs smoothly and progresses across combustion chamber from point of ignition.</a:t>
            </a:r>
          </a:p>
          <a:p>
            <a:pPr marL="342900" indent="-342900">
              <a:spcBef>
                <a:spcPts val="600"/>
              </a:spcBef>
              <a:buSzTx/>
            </a:pPr>
            <a:r>
              <a:rPr lang="en-US" sz="2400" dirty="0"/>
              <a:t>Abnormal Combustion</a:t>
            </a:r>
          </a:p>
          <a:p>
            <a:pPr marL="829818" lvl="1" indent="-342900">
              <a:buSzTx/>
            </a:pPr>
            <a:r>
              <a:rPr lang="en-US" sz="2400" dirty="0"/>
              <a:t>Engine knock (detonation, spark knock, or ping) is a metallic noise an engine makes, usually during acceleration, resulting from abnormal or uncontrolled combustion inside the cylinder.</a:t>
            </a:r>
            <a:endParaRPr lang="en-US" altLang="en-US" sz="2400" noProof="0" dirty="0">
              <a:solidFill>
                <a:schemeClr val="tx1"/>
              </a:solidFill>
            </a:endParaRPr>
          </a:p>
        </p:txBody>
      </p:sp>
    </p:spTree>
    <p:extLst>
      <p:ext uri="{BB962C8B-B14F-4D97-AF65-F5344CB8AC3E}">
        <p14:creationId xmlns:p14="http://schemas.microsoft.com/office/powerpoint/2010/main" val="376968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Normal Combustion</a:t>
            </a:r>
          </a:p>
        </p:txBody>
      </p:sp>
      <p:pic>
        <p:nvPicPr>
          <p:cNvPr id="3" name="Picture 2" descr="An illustration of a combustion chamber shows compression, ignition, combustion, combustion continued, and combustion completed of the air-fuel mixture. &#10;">
            <a:extLst>
              <a:ext uri="{FF2B5EF4-FFF2-40B4-BE49-F238E27FC236}">
                <a16:creationId xmlns:a16="http://schemas.microsoft.com/office/drawing/2014/main" id="{C9E908A1-9FCD-5191-C16D-317FE1AAEDB3}"/>
              </a:ext>
            </a:extLst>
          </p:cNvPr>
          <p:cNvPicPr>
            <a:picLocks noChangeAspect="1"/>
          </p:cNvPicPr>
          <p:nvPr/>
        </p:nvPicPr>
        <p:blipFill>
          <a:blip r:embed="rId3"/>
          <a:stretch>
            <a:fillRect/>
          </a:stretch>
        </p:blipFill>
        <p:spPr>
          <a:xfrm>
            <a:off x="465104" y="1617271"/>
            <a:ext cx="8213793" cy="249197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478174"/>
            <a:ext cx="8310175" cy="775015"/>
          </a:xfrm>
        </p:spPr>
        <p:txBody>
          <a:bodyPr wrap="square" lIns="0" tIns="18000" rIns="0" bIns="18000" anchor="ctr" anchorCtr="0">
            <a:spAutoFit/>
          </a:bodyPr>
          <a:lstStyle/>
          <a:p>
            <a:pPr marL="0" indent="0">
              <a:buNone/>
            </a:pPr>
            <a:r>
              <a:rPr lang="en-US" sz="2400" noProof="0" dirty="0"/>
              <a:t>Normal combustion is a smooth, controlled burning of the air–fuel mixture.</a:t>
            </a:r>
          </a:p>
        </p:txBody>
      </p:sp>
    </p:spTree>
    <p:extLst>
      <p:ext uri="{BB962C8B-B14F-4D97-AF65-F5344CB8AC3E}">
        <p14:creationId xmlns:p14="http://schemas.microsoft.com/office/powerpoint/2010/main" val="79662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Detonation</a:t>
            </a:r>
          </a:p>
        </p:txBody>
      </p:sp>
      <p:pic>
        <p:nvPicPr>
          <p:cNvPr id="4" name="Picture 3" descr="An illustration of a combustion chamber shows compression, spark ignition, combustion, combustion continued, and detonation of the air-fuel mixture. &#10;">
            <a:extLst>
              <a:ext uri="{FF2B5EF4-FFF2-40B4-BE49-F238E27FC236}">
                <a16:creationId xmlns:a16="http://schemas.microsoft.com/office/drawing/2014/main" id="{3535D3C7-7388-5255-C349-00F30FCD536B}"/>
              </a:ext>
            </a:extLst>
          </p:cNvPr>
          <p:cNvPicPr>
            <a:picLocks noChangeAspect="1"/>
          </p:cNvPicPr>
          <p:nvPr/>
        </p:nvPicPr>
        <p:blipFill>
          <a:blip r:embed="rId3"/>
          <a:stretch>
            <a:fillRect/>
          </a:stretch>
        </p:blipFill>
        <p:spPr>
          <a:xfrm>
            <a:off x="462021" y="1612735"/>
            <a:ext cx="8219959" cy="249792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254064"/>
            <a:ext cx="8310175" cy="775015"/>
          </a:xfrm>
        </p:spPr>
        <p:txBody>
          <a:bodyPr wrap="square" lIns="0" tIns="18000" rIns="0" bIns="18000" anchor="ctr" anchorCtr="0">
            <a:spAutoFit/>
          </a:bodyPr>
          <a:lstStyle/>
          <a:p>
            <a:pPr marL="0" indent="0">
              <a:buNone/>
            </a:pPr>
            <a:r>
              <a:rPr lang="en-US" sz="2400" noProof="0" dirty="0"/>
              <a:t>Detonation is a secondary ignition of the air–fuel mixture. It is also called spark knock or pinging.</a:t>
            </a:r>
          </a:p>
        </p:txBody>
      </p:sp>
    </p:spTree>
    <p:extLst>
      <p:ext uri="{BB962C8B-B14F-4D97-AF65-F5344CB8AC3E}">
        <p14:creationId xmlns:p14="http://schemas.microsoft.com/office/powerpoint/2010/main" val="2586306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Octane Ratings on Pump</a:t>
            </a:r>
          </a:p>
        </p:txBody>
      </p:sp>
      <p:pic>
        <p:nvPicPr>
          <p:cNvPr id="3" name="Picture 2" descr="A fuel pump with options for three different octane ratings. &#10;Long description is available in notes, press F6.">
            <a:extLst>
              <a:ext uri="{FF2B5EF4-FFF2-40B4-BE49-F238E27FC236}">
                <a16:creationId xmlns:a16="http://schemas.microsoft.com/office/drawing/2014/main" id="{C71A18E2-3E8B-1039-4AA4-03ED534EB33B}"/>
              </a:ext>
            </a:extLst>
          </p:cNvPr>
          <p:cNvPicPr>
            <a:picLocks noChangeAspect="1"/>
          </p:cNvPicPr>
          <p:nvPr/>
        </p:nvPicPr>
        <p:blipFill>
          <a:blip r:embed="rId3"/>
          <a:stretch>
            <a:fillRect/>
          </a:stretch>
        </p:blipFill>
        <p:spPr>
          <a:xfrm>
            <a:off x="2219303" y="1499457"/>
            <a:ext cx="4705394" cy="353128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45161"/>
            <a:ext cx="8310175" cy="1144347"/>
          </a:xfrm>
        </p:spPr>
        <p:txBody>
          <a:bodyPr wrap="square" lIns="0" tIns="18000" rIns="0" bIns="18000" anchor="ctr" anchorCtr="0">
            <a:spAutoFit/>
          </a:bodyPr>
          <a:lstStyle/>
          <a:p>
            <a:pPr marL="0" indent="0">
              <a:buNone/>
            </a:pPr>
            <a:r>
              <a:rPr lang="en-US" sz="2400" noProof="0" dirty="0"/>
              <a:t>A pump showing regular with a pump octane of 87, plus rated at 89, and premium rated at 93. These ratings can vary with brand, as well as in different parts of the country.</a:t>
            </a:r>
          </a:p>
        </p:txBody>
      </p:sp>
    </p:spTree>
    <p:extLst>
      <p:ext uri="{BB962C8B-B14F-4D97-AF65-F5344CB8AC3E}">
        <p14:creationId xmlns:p14="http://schemas.microsoft.com/office/powerpoint/2010/main" val="2303445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730A-A6EC-A1AC-F67F-D710934E2627}"/>
              </a:ext>
            </a:extLst>
          </p:cNvPr>
          <p:cNvSpPr>
            <a:spLocks noGrp="1"/>
          </p:cNvSpPr>
          <p:nvPr>
            <p:ph type="title"/>
          </p:nvPr>
        </p:nvSpPr>
        <p:spPr>
          <a:xfrm>
            <a:off x="439269" y="164036"/>
            <a:ext cx="8272931" cy="590349"/>
          </a:xfrm>
        </p:spPr>
        <p:txBody>
          <a:bodyPr wrap="square" lIns="0" tIns="18000" rIns="0" bIns="18000" anchor="ctr" anchorCtr="0">
            <a:spAutoFit/>
          </a:bodyPr>
          <a:lstStyle/>
          <a:p>
            <a:r>
              <a:rPr lang="en-US" dirty="0"/>
              <a:t>Octane Ratings</a:t>
            </a:r>
          </a:p>
        </p:txBody>
      </p:sp>
      <p:sp>
        <p:nvSpPr>
          <p:cNvPr id="3" name="Content Placeholder 2">
            <a:extLst>
              <a:ext uri="{FF2B5EF4-FFF2-40B4-BE49-F238E27FC236}">
                <a16:creationId xmlns:a16="http://schemas.microsoft.com/office/drawing/2014/main" id="{0A4D80E9-3874-D42F-42CD-561A4453DC23}"/>
              </a:ext>
            </a:extLst>
          </p:cNvPr>
          <p:cNvSpPr>
            <a:spLocks noGrp="1"/>
          </p:cNvSpPr>
          <p:nvPr>
            <p:ph sz="quarter" idx="13"/>
          </p:nvPr>
        </p:nvSpPr>
        <p:spPr>
          <a:xfrm>
            <a:off x="439269" y="917622"/>
            <a:ext cx="8309443" cy="1590623"/>
          </a:xfrm>
        </p:spPr>
        <p:txBody>
          <a:bodyPr wrap="square" lIns="0" tIns="18000" rIns="0" bIns="18000" anchor="ctr" anchorCtr="0">
            <a:spAutoFit/>
          </a:bodyPr>
          <a:lstStyle/>
          <a:p>
            <a:pPr marL="342900" indent="-342900">
              <a:spcBef>
                <a:spcPts val="600"/>
              </a:spcBef>
            </a:pPr>
            <a:r>
              <a:rPr lang="en-US" sz="2400" dirty="0"/>
              <a:t>The two basic methods used to rate gasoline for antiknock properties (octane rating) are the </a:t>
            </a:r>
            <a:r>
              <a:rPr lang="en-US" sz="2400" i="1" dirty="0"/>
              <a:t>research method</a:t>
            </a:r>
            <a:r>
              <a:rPr lang="en-US" sz="2400" dirty="0"/>
              <a:t> and the </a:t>
            </a:r>
            <a:r>
              <a:rPr lang="en-US" sz="2400" i="1" dirty="0"/>
              <a:t>motor method</a:t>
            </a:r>
            <a:r>
              <a:rPr lang="en-US" sz="2400" dirty="0"/>
              <a:t>.</a:t>
            </a:r>
          </a:p>
          <a:p>
            <a:pPr marL="342900" indent="-342900">
              <a:spcBef>
                <a:spcPts val="600"/>
              </a:spcBef>
            </a:pPr>
            <a:r>
              <a:rPr lang="en-US" sz="2400" dirty="0"/>
              <a:t>Octane rating posted on pumps in </a:t>
            </a:r>
            <a:r>
              <a:rPr lang="en-US" sz="2400" spc="-300" dirty="0"/>
              <a:t>U </a:t>
            </a:r>
            <a:r>
              <a:rPr lang="en-US" sz="2400" dirty="0"/>
              <a:t>S is the average of the</a:t>
            </a:r>
          </a:p>
        </p:txBody>
      </p:sp>
      <p:sp>
        <p:nvSpPr>
          <p:cNvPr id="4" name="Content Placeholder 3">
            <a:extLst>
              <a:ext uri="{FF2B5EF4-FFF2-40B4-BE49-F238E27FC236}">
                <a16:creationId xmlns:a16="http://schemas.microsoft.com/office/drawing/2014/main" id="{B4482869-2B29-E0E3-BA12-C053485C2505}"/>
              </a:ext>
            </a:extLst>
          </p:cNvPr>
          <p:cNvSpPr>
            <a:spLocks noGrp="1"/>
          </p:cNvSpPr>
          <p:nvPr>
            <p:ph sz="quarter" idx="14"/>
          </p:nvPr>
        </p:nvSpPr>
        <p:spPr>
          <a:xfrm>
            <a:off x="815788" y="2556232"/>
            <a:ext cx="4527176"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two methods and is referred to as</a:t>
            </a:r>
            <a:endParaRPr lang="en-US" dirty="0"/>
          </a:p>
        </p:txBody>
      </p:sp>
      <p:graphicFrame>
        <p:nvGraphicFramePr>
          <p:cNvPr id="10" name="Object 9" descr="Left parenthesis R plus M right parenthesis divide by 2.">
            <a:extLst>
              <a:ext uri="{FF2B5EF4-FFF2-40B4-BE49-F238E27FC236}">
                <a16:creationId xmlns:a16="http://schemas.microsoft.com/office/drawing/2014/main" id="{26D4CEC5-DF97-FCCE-583B-CA5B1F1C8F8E}"/>
              </a:ext>
            </a:extLst>
          </p:cNvPr>
          <p:cNvGraphicFramePr>
            <a:graphicFrameLocks noChangeAspect="1"/>
          </p:cNvGraphicFramePr>
          <p:nvPr>
            <p:extLst>
              <p:ext uri="{D42A27DB-BD31-4B8C-83A1-F6EECF244321}">
                <p14:modId xmlns:p14="http://schemas.microsoft.com/office/powerpoint/2010/main" val="3992593391"/>
              </p:ext>
            </p:extLst>
          </p:nvPr>
        </p:nvGraphicFramePr>
        <p:xfrm>
          <a:off x="5416550" y="2608263"/>
          <a:ext cx="1614488" cy="384175"/>
        </p:xfrm>
        <a:graphic>
          <a:graphicData uri="http://schemas.openxmlformats.org/presentationml/2006/ole">
            <mc:AlternateContent xmlns:mc="http://schemas.openxmlformats.org/markup-compatibility/2006">
              <mc:Choice xmlns:v="urn:schemas-microsoft-com:vml" Requires="v">
                <p:oleObj name="Equation" r:id="rId2" imgW="876240" imgH="203040" progId="Equation.DSMT4">
                  <p:embed/>
                </p:oleObj>
              </mc:Choice>
              <mc:Fallback>
                <p:oleObj name="Equation" r:id="rId2" imgW="876240" imgH="203040" progId="Equation.DSMT4">
                  <p:embed/>
                  <p:pic>
                    <p:nvPicPr>
                      <p:cNvPr id="10" name="Object 9">
                        <a:extLst>
                          <a:ext uri="{FF2B5EF4-FFF2-40B4-BE49-F238E27FC236}">
                            <a16:creationId xmlns:a16="http://schemas.microsoft.com/office/drawing/2014/main" id="{3E6A72CF-4C68-5E3C-3F1F-309D8767D54C}"/>
                          </a:ext>
                        </a:extLst>
                      </p:cNvPr>
                      <p:cNvPicPr/>
                      <p:nvPr/>
                    </p:nvPicPr>
                    <p:blipFill>
                      <a:blip r:embed="rId3"/>
                      <a:stretch>
                        <a:fillRect/>
                      </a:stretch>
                    </p:blipFill>
                    <p:spPr>
                      <a:xfrm>
                        <a:off x="5416550" y="2608263"/>
                        <a:ext cx="1614488" cy="384175"/>
                      </a:xfrm>
                      <a:prstGeom prst="rect">
                        <a:avLst/>
                      </a:prstGeom>
                    </p:spPr>
                  </p:pic>
                </p:oleObj>
              </mc:Fallback>
            </mc:AlternateContent>
          </a:graphicData>
        </a:graphic>
      </p:graphicFrame>
    </p:spTree>
    <p:extLst>
      <p:ext uri="{BB962C8B-B14F-4D97-AF65-F5344CB8AC3E}">
        <p14:creationId xmlns:p14="http://schemas.microsoft.com/office/powerpoint/2010/main" val="1804209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43D07-929D-81B6-7471-5BEB31C76BB8}"/>
              </a:ext>
            </a:extLst>
          </p:cNvPr>
          <p:cNvSpPr>
            <a:spLocks noGrp="1"/>
          </p:cNvSpPr>
          <p:nvPr>
            <p:ph type="title"/>
          </p:nvPr>
        </p:nvSpPr>
        <p:spPr>
          <a:xfrm>
            <a:off x="439269" y="164034"/>
            <a:ext cx="8309443" cy="590349"/>
          </a:xfrm>
        </p:spPr>
        <p:txBody>
          <a:bodyPr wrap="square" lIns="0" tIns="18000" rIns="0" bIns="18000" anchor="ctr" anchorCtr="0">
            <a:spAutoFit/>
          </a:bodyPr>
          <a:lstStyle/>
          <a:p>
            <a:r>
              <a:rPr lang="en-US" dirty="0"/>
              <a:t>Chart 3.1</a:t>
            </a:r>
          </a:p>
        </p:txBody>
      </p:sp>
      <p:sp>
        <p:nvSpPr>
          <p:cNvPr id="3" name="Content Placeholder 2">
            <a:extLst>
              <a:ext uri="{FF2B5EF4-FFF2-40B4-BE49-F238E27FC236}">
                <a16:creationId xmlns:a16="http://schemas.microsoft.com/office/drawing/2014/main" id="{0ECA1E7F-4041-447F-74E5-C3AE27006E84}"/>
              </a:ext>
            </a:extLst>
          </p:cNvPr>
          <p:cNvSpPr>
            <a:spLocks noGrp="1"/>
          </p:cNvSpPr>
          <p:nvPr>
            <p:ph sz="quarter" idx="13"/>
          </p:nvPr>
        </p:nvSpPr>
        <p:spPr>
          <a:xfrm>
            <a:off x="439270" y="918425"/>
            <a:ext cx="1981201" cy="405683"/>
          </a:xfrm>
        </p:spPr>
        <p:txBody>
          <a:bodyPr wrap="square" lIns="0" tIns="18000" rIns="0" bIns="18000" anchor="ctr" anchorCtr="0">
            <a:spAutoFit/>
          </a:bodyPr>
          <a:lstStyle/>
          <a:p>
            <a:pPr marL="0" indent="0">
              <a:buNone/>
            </a:pPr>
            <a:r>
              <a:rPr lang="en-US" sz="2400" dirty="0"/>
              <a:t>Octane Rating</a:t>
            </a:r>
          </a:p>
        </p:txBody>
      </p:sp>
      <p:graphicFrame>
        <p:nvGraphicFramePr>
          <p:cNvPr id="11" name="Table 11">
            <a:extLst>
              <a:ext uri="{FF2B5EF4-FFF2-40B4-BE49-F238E27FC236}">
                <a16:creationId xmlns:a16="http://schemas.microsoft.com/office/drawing/2014/main" id="{DBE7084E-D364-665C-4ED5-8F1C7E904EC0}"/>
              </a:ext>
            </a:extLst>
          </p:cNvPr>
          <p:cNvGraphicFramePr>
            <a:graphicFrameLocks noGrp="1"/>
          </p:cNvGraphicFramePr>
          <p:nvPr>
            <p:extLst>
              <p:ext uri="{D42A27DB-BD31-4B8C-83A1-F6EECF244321}">
                <p14:modId xmlns:p14="http://schemas.microsoft.com/office/powerpoint/2010/main" val="1173323851"/>
              </p:ext>
            </p:extLst>
          </p:nvPr>
        </p:nvGraphicFramePr>
        <p:xfrm>
          <a:off x="1524000" y="1612152"/>
          <a:ext cx="6096000" cy="1483360"/>
        </p:xfrm>
        <a:graphic>
          <a:graphicData uri="http://schemas.openxmlformats.org/drawingml/2006/table">
            <a:tbl>
              <a:tblPr firstRow="1" bandRow="1">
                <a:tableStyleId>{40F9630F-82C1-40B7-BC3A-925EFCFF5E92}</a:tableStyleId>
              </a:tblPr>
              <a:tblGrid>
                <a:gridCol w="3048000">
                  <a:extLst>
                    <a:ext uri="{9D8B030D-6E8A-4147-A177-3AD203B41FA5}">
                      <a16:colId xmlns:a16="http://schemas.microsoft.com/office/drawing/2014/main" val="3508549793"/>
                    </a:ext>
                  </a:extLst>
                </a:gridCol>
                <a:gridCol w="3048000">
                  <a:extLst>
                    <a:ext uri="{9D8B030D-6E8A-4147-A177-3AD203B41FA5}">
                      <a16:colId xmlns:a16="http://schemas.microsoft.com/office/drawing/2014/main" val="2979273102"/>
                    </a:ext>
                  </a:extLst>
                </a:gridCol>
              </a:tblGrid>
              <a:tr h="370840">
                <a:tc>
                  <a:txBody>
                    <a:bodyPr/>
                    <a:lstStyle/>
                    <a:p>
                      <a:r>
                        <a:rPr lang="en-US" sz="1600" b="1" i="0" u="none" strike="noStrike" cap="none" baseline="0" dirty="0">
                          <a:solidFill>
                            <a:schemeClr val="bg1"/>
                          </a:solidFill>
                          <a:latin typeface="Arial"/>
                          <a:ea typeface="Arial"/>
                          <a:cs typeface="Arial"/>
                          <a:sym typeface="Arial"/>
                        </a:rPr>
                        <a:t>GRADES</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600" b="1" i="0" u="none" strike="noStrike" cap="none" baseline="0" dirty="0">
                          <a:solidFill>
                            <a:schemeClr val="bg1"/>
                          </a:solidFill>
                          <a:latin typeface="Arial"/>
                          <a:ea typeface="Arial"/>
                          <a:cs typeface="Arial"/>
                          <a:sym typeface="Arial"/>
                        </a:rPr>
                        <a:t>OCTANE RATING</a:t>
                      </a:r>
                      <a:endParaRPr lang="en-US" sz="16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80893789"/>
                  </a:ext>
                </a:extLst>
              </a:tr>
              <a:tr h="370840">
                <a:tc>
                  <a:txBody>
                    <a:bodyPr/>
                    <a:lstStyle/>
                    <a:p>
                      <a:r>
                        <a:rPr lang="en-US" sz="1600" b="0" i="0" u="none" strike="noStrike" cap="none" baseline="0" dirty="0">
                          <a:solidFill>
                            <a:schemeClr val="tx1"/>
                          </a:solidFill>
                          <a:latin typeface="Arial"/>
                          <a:ea typeface="Arial"/>
                          <a:cs typeface="Arial"/>
                          <a:sym typeface="Arial"/>
                        </a:rPr>
                        <a:t>Regular</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chemeClr val="tx1"/>
                          </a:solidFill>
                        </a:rPr>
                        <a:t>87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124305952"/>
                  </a:ext>
                </a:extLst>
              </a:tr>
              <a:tr h="370840">
                <a:tc>
                  <a:txBody>
                    <a:bodyPr/>
                    <a:lstStyle/>
                    <a:p>
                      <a:r>
                        <a:rPr lang="en-US" sz="1600" b="0" i="0" u="none" strike="noStrike" cap="none" baseline="0" dirty="0">
                          <a:solidFill>
                            <a:schemeClr val="tx1"/>
                          </a:solidFill>
                          <a:latin typeface="Arial"/>
                          <a:ea typeface="Arial"/>
                          <a:cs typeface="Arial"/>
                          <a:sym typeface="Arial"/>
                        </a:rPr>
                        <a:t>Midgrade (also called Plus)</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dirty="0">
                          <a:solidFill>
                            <a:schemeClr val="tx1"/>
                          </a:solidFill>
                        </a:rPr>
                        <a:t>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08236230"/>
                  </a:ext>
                </a:extLst>
              </a:tr>
              <a:tr h="370840">
                <a:tc>
                  <a:txBody>
                    <a:bodyPr/>
                    <a:lstStyle/>
                    <a:p>
                      <a:r>
                        <a:rPr lang="en-US" sz="1600" b="0" i="0" u="none" strike="noStrike" cap="none" baseline="0" dirty="0">
                          <a:solidFill>
                            <a:schemeClr val="tx1"/>
                          </a:solidFill>
                          <a:latin typeface="Arial"/>
                          <a:ea typeface="Arial"/>
                          <a:cs typeface="Arial"/>
                          <a:sym typeface="Arial"/>
                        </a:rPr>
                        <a:t>Premium</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600" b="0" i="0" u="none" strike="noStrike" cap="none" baseline="0" dirty="0">
                          <a:solidFill>
                            <a:schemeClr val="tx1"/>
                          </a:solidFill>
                          <a:latin typeface="Arial"/>
                          <a:ea typeface="Arial"/>
                          <a:cs typeface="Arial"/>
                          <a:sym typeface="Arial"/>
                        </a:rPr>
                        <a:t>91 or higher</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48174061"/>
                  </a:ext>
                </a:extLst>
              </a:tr>
            </a:tbl>
          </a:graphicData>
        </a:graphic>
      </p:graphicFrame>
      <p:sp>
        <p:nvSpPr>
          <p:cNvPr id="4" name="Content Placeholder 3">
            <a:extLst>
              <a:ext uri="{FF2B5EF4-FFF2-40B4-BE49-F238E27FC236}">
                <a16:creationId xmlns:a16="http://schemas.microsoft.com/office/drawing/2014/main" id="{EC8DE124-79FC-D17C-14DF-1446EA77168D}"/>
              </a:ext>
            </a:extLst>
          </p:cNvPr>
          <p:cNvSpPr>
            <a:spLocks noGrp="1"/>
          </p:cNvSpPr>
          <p:nvPr>
            <p:ph sz="quarter" idx="14"/>
          </p:nvPr>
        </p:nvSpPr>
        <p:spPr>
          <a:xfrm>
            <a:off x="439270" y="3363943"/>
            <a:ext cx="8309442" cy="775015"/>
          </a:xfrm>
        </p:spPr>
        <p:txBody>
          <a:bodyPr wrap="square" lIns="0" tIns="18000" rIns="0" bIns="18000" anchor="ctr" anchorCtr="0">
            <a:spAutoFit/>
          </a:bodyPr>
          <a:lstStyle/>
          <a:p>
            <a:pPr marL="0" indent="0">
              <a:buNone/>
            </a:pPr>
            <a:r>
              <a:rPr lang="en-US" sz="2400" dirty="0"/>
              <a:t>The octane rating displayed on the fuel pumps can vary depending on climate.</a:t>
            </a:r>
          </a:p>
        </p:txBody>
      </p:sp>
    </p:spTree>
    <p:extLst>
      <p:ext uri="{BB962C8B-B14F-4D97-AF65-F5344CB8AC3E}">
        <p14:creationId xmlns:p14="http://schemas.microsoft.com/office/powerpoint/2010/main" val="2456147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56886"/>
            <a:ext cx="8309443" cy="1698345"/>
          </a:xfrm>
        </p:spPr>
        <p:txBody>
          <a:bodyPr wrap="square" lIns="0" tIns="18000" rIns="0" bIns="18000" anchor="ctr" anchorCtr="0">
            <a:spAutoFit/>
          </a:bodyPr>
          <a:lstStyle/>
          <a:p>
            <a:r>
              <a:rPr lang="en-US" dirty="0"/>
              <a:t>Frequently Asked Question: What Grade of Gasoline Does the </a:t>
            </a:r>
            <a:r>
              <a:rPr lang="en-US" spc="-500" dirty="0"/>
              <a:t>E P </a:t>
            </a:r>
            <a:r>
              <a:rPr lang="en-US" dirty="0"/>
              <a:t>A Use When Testing Engines?</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69" y="2074873"/>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69" y="2756154"/>
            <a:ext cx="8309443" cy="1883011"/>
          </a:xfrm>
        </p:spPr>
        <p:txBody>
          <a:bodyPr wrap="square" lIns="0" tIns="18000" rIns="0" bIns="18000" anchor="ctr" anchorCtr="0">
            <a:spAutoFit/>
          </a:bodyPr>
          <a:lstStyle/>
          <a:p>
            <a:pPr marL="0" indent="0">
              <a:buNone/>
            </a:pPr>
            <a:r>
              <a:rPr lang="en-US" sz="2400" b="1" dirty="0"/>
              <a:t>What Grade of Gasoline Does the </a:t>
            </a:r>
            <a:r>
              <a:rPr lang="en-US" sz="2400" b="1" spc="-300" dirty="0"/>
              <a:t>E P </a:t>
            </a:r>
            <a:r>
              <a:rPr lang="en-US" sz="2400" b="1" dirty="0"/>
              <a:t>A Use When Testing Engines?</a:t>
            </a:r>
            <a:r>
              <a:rPr lang="en-US" sz="2400" dirty="0"/>
              <a:t> Due to the various grades and additives used in commercial fuel, the government (</a:t>
            </a:r>
            <a:r>
              <a:rPr lang="en-US" sz="2400" spc="-300" dirty="0"/>
              <a:t>E P </a:t>
            </a:r>
            <a:r>
              <a:rPr lang="en-US" sz="2400" dirty="0"/>
              <a:t>A) uses a liquid called indolene, which has a research method octane number of 96.5 and a motor method octane rating of 88, resulting in a</a:t>
            </a:r>
          </a:p>
        </p:txBody>
      </p:sp>
      <p:graphicFrame>
        <p:nvGraphicFramePr>
          <p:cNvPr id="10" name="Object 9" descr="Left parenthesis R plus M right parenthesis divide by 2 point 2 5.">
            <a:extLst>
              <a:ext uri="{FF2B5EF4-FFF2-40B4-BE49-F238E27FC236}">
                <a16:creationId xmlns:a16="http://schemas.microsoft.com/office/drawing/2014/main" id="{A54DC305-DD46-5116-BF2F-A8A5A6CE9AB2}"/>
              </a:ext>
            </a:extLst>
          </p:cNvPr>
          <p:cNvGraphicFramePr>
            <a:graphicFrameLocks noChangeAspect="1"/>
          </p:cNvGraphicFramePr>
          <p:nvPr>
            <p:extLst>
              <p:ext uri="{D42A27DB-BD31-4B8C-83A1-F6EECF244321}">
                <p14:modId xmlns:p14="http://schemas.microsoft.com/office/powerpoint/2010/main" val="966137789"/>
              </p:ext>
            </p:extLst>
          </p:nvPr>
        </p:nvGraphicFramePr>
        <p:xfrm>
          <a:off x="447675" y="4740275"/>
          <a:ext cx="1943100" cy="384175"/>
        </p:xfrm>
        <a:graphic>
          <a:graphicData uri="http://schemas.openxmlformats.org/presentationml/2006/ole">
            <mc:AlternateContent xmlns:mc="http://schemas.openxmlformats.org/markup-compatibility/2006">
              <mc:Choice xmlns:v="urn:schemas-microsoft-com:vml" Requires="v">
                <p:oleObj name="Equation" r:id="rId3" imgW="1054080" imgH="203040" progId="Equation.DSMT4">
                  <p:embed/>
                </p:oleObj>
              </mc:Choice>
              <mc:Fallback>
                <p:oleObj name="Equation" r:id="rId3" imgW="1054080" imgH="203040" progId="Equation.DSMT4">
                  <p:embed/>
                  <p:pic>
                    <p:nvPicPr>
                      <p:cNvPr id="10" name="Object 9">
                        <a:extLst>
                          <a:ext uri="{FF2B5EF4-FFF2-40B4-BE49-F238E27FC236}">
                            <a16:creationId xmlns:a16="http://schemas.microsoft.com/office/drawing/2014/main" id="{26D4CEC5-DF97-FCCE-583B-CA5B1F1C8F8E}"/>
                          </a:ext>
                        </a:extLst>
                      </p:cNvPr>
                      <p:cNvPicPr/>
                      <p:nvPr/>
                    </p:nvPicPr>
                    <p:blipFill>
                      <a:blip r:embed="rId4"/>
                      <a:stretch>
                        <a:fillRect/>
                      </a:stretch>
                    </p:blipFill>
                    <p:spPr>
                      <a:xfrm>
                        <a:off x="447675" y="4740275"/>
                        <a:ext cx="1943100" cy="384175"/>
                      </a:xfrm>
                      <a:prstGeom prst="rect">
                        <a:avLst/>
                      </a:prstGeom>
                    </p:spPr>
                  </p:pic>
                </p:oleObj>
              </mc:Fallback>
            </mc:AlternateContent>
          </a:graphicData>
        </a:graphic>
      </p:graphicFrame>
    </p:spTree>
    <p:extLst>
      <p:ext uri="{BB962C8B-B14F-4D97-AF65-F5344CB8AC3E}">
        <p14:creationId xmlns:p14="http://schemas.microsoft.com/office/powerpoint/2010/main" val="274681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565C-6603-781F-9FDA-52640019B883}"/>
              </a:ext>
            </a:extLst>
          </p:cNvPr>
          <p:cNvSpPr>
            <a:spLocks noGrp="1"/>
          </p:cNvSpPr>
          <p:nvPr>
            <p:ph type="title"/>
          </p:nvPr>
        </p:nvSpPr>
        <p:spPr>
          <a:xfrm>
            <a:off x="439269" y="164036"/>
            <a:ext cx="8309443" cy="590349"/>
          </a:xfrm>
        </p:spPr>
        <p:txBody>
          <a:bodyPr wrap="square" lIns="0" tIns="18000" rIns="0" bIns="18000" anchor="ctr" anchorCtr="0">
            <a:spAutoFit/>
          </a:bodyPr>
          <a:lstStyle/>
          <a:p>
            <a:r>
              <a:rPr lang="en-US" dirty="0"/>
              <a:t>High-Altitude Octane Requirements</a:t>
            </a:r>
          </a:p>
        </p:txBody>
      </p:sp>
      <p:sp>
        <p:nvSpPr>
          <p:cNvPr id="3" name="Content Placeholder 2">
            <a:extLst>
              <a:ext uri="{FF2B5EF4-FFF2-40B4-BE49-F238E27FC236}">
                <a16:creationId xmlns:a16="http://schemas.microsoft.com/office/drawing/2014/main" id="{A08F7977-8180-77CF-5135-09C4869A7744}"/>
              </a:ext>
            </a:extLst>
          </p:cNvPr>
          <p:cNvSpPr>
            <a:spLocks noGrp="1"/>
          </p:cNvSpPr>
          <p:nvPr>
            <p:ph sz="quarter" idx="13"/>
          </p:nvPr>
        </p:nvSpPr>
        <p:spPr>
          <a:xfrm>
            <a:off x="439269" y="913051"/>
            <a:ext cx="8309443" cy="775015"/>
          </a:xfrm>
        </p:spPr>
        <p:txBody>
          <a:bodyPr wrap="square" lIns="0" tIns="18000" rIns="0" bIns="18000" anchor="ctr" anchorCtr="0">
            <a:spAutoFit/>
          </a:bodyPr>
          <a:lstStyle/>
          <a:p>
            <a:pPr marL="342900" indent="-342900"/>
            <a:r>
              <a:rPr lang="en-US" sz="2400" dirty="0"/>
              <a:t>The octane rating of fuel does not need to be as high because the engine cannot take in as much air.</a:t>
            </a:r>
          </a:p>
        </p:txBody>
      </p:sp>
      <p:sp>
        <p:nvSpPr>
          <p:cNvPr id="4" name="Content Placeholder 3">
            <a:extLst>
              <a:ext uri="{FF2B5EF4-FFF2-40B4-BE49-F238E27FC236}">
                <a16:creationId xmlns:a16="http://schemas.microsoft.com/office/drawing/2014/main" id="{0D440EC2-F4D9-6935-7911-1DEF91992851}"/>
              </a:ext>
            </a:extLst>
          </p:cNvPr>
          <p:cNvSpPr>
            <a:spLocks noGrp="1"/>
          </p:cNvSpPr>
          <p:nvPr>
            <p:ph sz="quarter" idx="14"/>
          </p:nvPr>
        </p:nvSpPr>
        <p:spPr>
          <a:xfrm>
            <a:off x="437154" y="1809452"/>
            <a:ext cx="4594157" cy="405683"/>
          </a:xfrm>
        </p:spPr>
        <p:txBody>
          <a:bodyPr wrap="square" lIns="0" tIns="18000" rIns="0" bIns="18000" anchor="ctr" anchorCtr="0">
            <a:spAutoFit/>
          </a:bodyPr>
          <a:lstStyle/>
          <a:p>
            <a:pPr marL="342900" indent="-342900"/>
            <a:r>
              <a:rPr lang="en-US" sz="2400" dirty="0"/>
              <a:t>In mountainous areas, gasoline</a:t>
            </a:r>
          </a:p>
        </p:txBody>
      </p:sp>
      <p:graphicFrame>
        <p:nvGraphicFramePr>
          <p:cNvPr id="10" name="Object 9" descr="Left parenthesis R plus M right parenthesis divide by 2.">
            <a:extLst>
              <a:ext uri="{FF2B5EF4-FFF2-40B4-BE49-F238E27FC236}">
                <a16:creationId xmlns:a16="http://schemas.microsoft.com/office/drawing/2014/main" id="{71390EC5-AAC8-39E1-6578-8B7125E38F89}"/>
              </a:ext>
            </a:extLst>
          </p:cNvPr>
          <p:cNvGraphicFramePr>
            <a:graphicFrameLocks noChangeAspect="1"/>
          </p:cNvGraphicFramePr>
          <p:nvPr>
            <p:extLst>
              <p:ext uri="{D42A27DB-BD31-4B8C-83A1-F6EECF244321}">
                <p14:modId xmlns:p14="http://schemas.microsoft.com/office/powerpoint/2010/main" val="440320503"/>
              </p:ext>
            </p:extLst>
          </p:nvPr>
        </p:nvGraphicFramePr>
        <p:xfrm>
          <a:off x="5116513" y="1855788"/>
          <a:ext cx="1546225" cy="384175"/>
        </p:xfrm>
        <a:graphic>
          <a:graphicData uri="http://schemas.openxmlformats.org/presentationml/2006/ole">
            <mc:AlternateContent xmlns:mc="http://schemas.openxmlformats.org/markup-compatibility/2006">
              <mc:Choice xmlns:v="urn:schemas-microsoft-com:vml" Requires="v">
                <p:oleObj name="Equation" r:id="rId2" imgW="838080" imgH="203040" progId="Equation.DSMT4">
                  <p:embed/>
                </p:oleObj>
              </mc:Choice>
              <mc:Fallback>
                <p:oleObj name="Equation" r:id="rId2" imgW="838080" imgH="203040" progId="Equation.DSMT4">
                  <p:embed/>
                  <p:pic>
                    <p:nvPicPr>
                      <p:cNvPr id="10" name="Object 9">
                        <a:extLst>
                          <a:ext uri="{FF2B5EF4-FFF2-40B4-BE49-F238E27FC236}">
                            <a16:creationId xmlns:a16="http://schemas.microsoft.com/office/drawing/2014/main" id="{A54DC305-DD46-5116-BF2F-A8A5A6CE9AB2}"/>
                          </a:ext>
                        </a:extLst>
                      </p:cNvPr>
                      <p:cNvPicPr/>
                      <p:nvPr/>
                    </p:nvPicPr>
                    <p:blipFill>
                      <a:blip r:embed="rId3"/>
                      <a:stretch>
                        <a:fillRect/>
                      </a:stretch>
                    </p:blipFill>
                    <p:spPr>
                      <a:xfrm>
                        <a:off x="5116513" y="1855788"/>
                        <a:ext cx="1546225" cy="38417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4EBC571-E798-E9F3-ED50-71980EF85583}"/>
              </a:ext>
            </a:extLst>
          </p:cNvPr>
          <p:cNvSpPr>
            <a:spLocks noGrp="1"/>
          </p:cNvSpPr>
          <p:nvPr>
            <p:ph sz="quarter" idx="15"/>
          </p:nvPr>
        </p:nvSpPr>
        <p:spPr>
          <a:xfrm>
            <a:off x="6767691" y="1811890"/>
            <a:ext cx="916323" cy="405683"/>
          </a:xfrm>
        </p:spPr>
        <p:txBody>
          <a:bodyPr wrap="square" lIns="0" tIns="18000" rIns="0" bIns="18000" anchor="ctr" anchorCtr="0">
            <a:spAutoFit/>
          </a:bodyPr>
          <a:lstStyle/>
          <a:p>
            <a:pPr marL="0" indent="0">
              <a:buNone/>
            </a:pPr>
            <a:r>
              <a:rPr lang="en-US" sz="2400" dirty="0"/>
              <a:t>octane</a:t>
            </a:r>
          </a:p>
        </p:txBody>
      </p:sp>
      <p:sp>
        <p:nvSpPr>
          <p:cNvPr id="6" name="Content Placeholder 5">
            <a:extLst>
              <a:ext uri="{FF2B5EF4-FFF2-40B4-BE49-F238E27FC236}">
                <a16:creationId xmlns:a16="http://schemas.microsoft.com/office/drawing/2014/main" id="{D4AE1451-0E8E-34E4-E4B9-1913AC0292E5}"/>
              </a:ext>
            </a:extLst>
          </p:cNvPr>
          <p:cNvSpPr>
            <a:spLocks noGrp="1"/>
          </p:cNvSpPr>
          <p:nvPr>
            <p:ph sz="quarter" idx="16"/>
          </p:nvPr>
        </p:nvSpPr>
        <p:spPr>
          <a:xfrm>
            <a:off x="815790" y="2279485"/>
            <a:ext cx="7932922" cy="1144347"/>
          </a:xfrm>
        </p:spPr>
        <p:txBody>
          <a:bodyPr wrap="square" lIns="0" tIns="18000" rIns="0" bIns="18000" anchor="ctr" anchorCtr="0">
            <a:spAutoFit/>
          </a:bodyPr>
          <a:lstStyle/>
          <a:p>
            <a:pPr marL="0" indent="0">
              <a:buNone/>
            </a:pPr>
            <a:r>
              <a:rPr lang="en-US" sz="2400" dirty="0"/>
              <a:t>ratings are two or more numbers lower than normal (according to the </a:t>
            </a:r>
            <a:r>
              <a:rPr lang="en-US" sz="2400" spc="-300" dirty="0"/>
              <a:t>S A </a:t>
            </a:r>
            <a:r>
              <a:rPr lang="en-US" sz="2400" dirty="0"/>
              <a:t>E, about one octane number lower per 1,000 feet or 300 meters in altitude).</a:t>
            </a:r>
          </a:p>
        </p:txBody>
      </p:sp>
    </p:spTree>
    <p:extLst>
      <p:ext uri="{BB962C8B-B14F-4D97-AF65-F5344CB8AC3E}">
        <p14:creationId xmlns:p14="http://schemas.microsoft.com/office/powerpoint/2010/main" val="4278976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High Altitude</a:t>
            </a:r>
          </a:p>
        </p:txBody>
      </p:sp>
      <p:pic>
        <p:nvPicPr>
          <p:cNvPr id="4" name="Picture 3" descr="A fuel pump has three push buttons to select the following grades: Regular, 85. Plus, 87. V-power, 91. There is also a slot to insert card. &#10;">
            <a:extLst>
              <a:ext uri="{FF2B5EF4-FFF2-40B4-BE49-F238E27FC236}">
                <a16:creationId xmlns:a16="http://schemas.microsoft.com/office/drawing/2014/main" id="{1D058C2E-9F3A-FC79-90B4-E99194668995}"/>
              </a:ext>
            </a:extLst>
          </p:cNvPr>
          <p:cNvPicPr>
            <a:picLocks noChangeAspect="1"/>
          </p:cNvPicPr>
          <p:nvPr/>
        </p:nvPicPr>
        <p:blipFill>
          <a:blip r:embed="rId3"/>
          <a:stretch>
            <a:fillRect/>
          </a:stretch>
        </p:blipFill>
        <p:spPr>
          <a:xfrm>
            <a:off x="1944301" y="1459415"/>
            <a:ext cx="5255399" cy="395642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53945"/>
            <a:ext cx="8310175" cy="775015"/>
          </a:xfrm>
        </p:spPr>
        <p:txBody>
          <a:bodyPr wrap="square" lIns="0" tIns="18000" rIns="0" bIns="18000" anchor="ctr" anchorCtr="0">
            <a:spAutoFit/>
          </a:bodyPr>
          <a:lstStyle/>
          <a:p>
            <a:pPr marL="0" indent="0">
              <a:buNone/>
            </a:pPr>
            <a:r>
              <a:rPr lang="en-US" sz="2400" noProof="0" dirty="0"/>
              <a:t>The posted octane rating in most high-altitude areas shows regular at 85 instead of the usual 87.</a:t>
            </a:r>
          </a:p>
        </p:txBody>
      </p:sp>
    </p:spTree>
    <p:extLst>
      <p:ext uri="{BB962C8B-B14F-4D97-AF65-F5344CB8AC3E}">
        <p14:creationId xmlns:p14="http://schemas.microsoft.com/office/powerpoint/2010/main" val="23684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273663" cy="590349"/>
          </a:xfrm>
        </p:spPr>
        <p:txBody>
          <a:bodyPr wrap="square" lIns="0" tIns="18000" rIns="0" bIns="18000" anchor="ctr" anchorCtr="0">
            <a:spAutoFit/>
          </a:bodyPr>
          <a:lstStyle/>
          <a:p>
            <a:r>
              <a:rPr lang="en-US" dirty="0"/>
              <a:t>Learning Objectives </a:t>
            </a:r>
            <a:r>
              <a:rPr kumimoji="0" lang="en-US" sz="2800" b="1" i="0" u="none" strike="noStrike" kern="0" cap="none" spc="0" normalizeH="0" baseline="0" noProof="0" dirty="0">
                <a:ln>
                  <a:noFill/>
                </a:ln>
                <a:solidFill>
                  <a:srgbClr val="007FA3"/>
                </a:solidFill>
                <a:effectLst/>
                <a:uLnTx/>
                <a:uFillTx/>
                <a:cs typeface="Times New Roman"/>
                <a:sym typeface="Times New Roman"/>
              </a:rPr>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208"/>
            <a:ext cx="8269295" cy="3775837"/>
          </a:xfrm>
        </p:spPr>
        <p:txBody>
          <a:bodyPr wrap="square" lIns="0" tIns="18000" rIns="0" bIns="18000" anchor="ctr" anchorCtr="0">
            <a:spAutoFit/>
          </a:bodyPr>
          <a:lstStyle/>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3.8	</a:t>
            </a:r>
            <a:r>
              <a:rPr lang="en-US" sz="2400" dirty="0">
                <a:latin typeface="Arial" panose="020B0604020202020204" pitchFamily="34" charset="0"/>
                <a:cs typeface="Arial" panose="020B0604020202020204" pitchFamily="34" charset="0"/>
              </a:rPr>
              <a:t>Discuss general gasoline recommendations.</a:t>
            </a:r>
          </a:p>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3.9	</a:t>
            </a:r>
            <a:r>
              <a:rPr lang="en-US" sz="2400" dirty="0">
                <a:latin typeface="Arial" panose="020B0604020202020204" pitchFamily="34" charset="0"/>
                <a:cs typeface="Arial" panose="020B0604020202020204" pitchFamily="34" charset="0"/>
              </a:rPr>
              <a:t>Discuss E85.</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3.10	</a:t>
            </a:r>
            <a:r>
              <a:rPr lang="en-US" sz="2400" dirty="0">
                <a:latin typeface="Arial" panose="020B0604020202020204" pitchFamily="34" charset="0"/>
                <a:cs typeface="Arial" panose="020B0604020202020204" pitchFamily="34" charset="0"/>
              </a:rPr>
              <a:t>Discuss alternative fuel vehicles.</a:t>
            </a:r>
          </a:p>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3.11	</a:t>
            </a:r>
            <a:r>
              <a:rPr lang="en-US" sz="2400" dirty="0">
                <a:latin typeface="Arial" panose="020B0604020202020204" pitchFamily="34" charset="0"/>
                <a:cs typeface="Arial" panose="020B0604020202020204" pitchFamily="34" charset="0"/>
              </a:rPr>
              <a:t>Discuss propane.</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3.12	</a:t>
            </a:r>
            <a:r>
              <a:rPr lang="en-US" sz="2400" dirty="0">
                <a:latin typeface="Arial" panose="020B0604020202020204" pitchFamily="34" charset="0"/>
                <a:cs typeface="Arial" panose="020B0604020202020204" pitchFamily="34" charset="0"/>
              </a:rPr>
              <a:t>Discuss compressed natural gas fuels.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3.13	</a:t>
            </a:r>
            <a:r>
              <a:rPr lang="en-US" sz="2400" dirty="0">
                <a:latin typeface="Arial" panose="020B0604020202020204" pitchFamily="34" charset="0"/>
                <a:cs typeface="Arial" panose="020B0604020202020204" pitchFamily="34" charset="0"/>
              </a:rPr>
              <a:t>Discuss diesel fuel.</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noProof="0" dirty="0">
                <a:solidFill>
                  <a:srgbClr val="007FA3"/>
                </a:solidFill>
                <a:latin typeface="Arial" panose="020B0604020202020204" pitchFamily="34" charset="0"/>
                <a:cs typeface="Arial" panose="020B0604020202020204" pitchFamily="34" charset="0"/>
              </a:rPr>
              <a:t>3.14	</a:t>
            </a:r>
            <a:r>
              <a:rPr lang="en-US" sz="2400" dirty="0">
                <a:latin typeface="Arial" panose="020B0604020202020204" pitchFamily="34" charset="0"/>
                <a:cs typeface="Arial" panose="020B0604020202020204" pitchFamily="34" charset="0"/>
              </a:rPr>
              <a:t>Discuss biodiesel.</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247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a:t>
            </a:r>
            <a:r>
              <a:rPr lang="en-US" dirty="0"/>
              <a:t>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0"/>
            <a:ext cx="8310174" cy="405683"/>
          </a:xfrm>
        </p:spPr>
        <p:txBody>
          <a:bodyPr wrap="square" lIns="0" tIns="18000" rIns="0" bIns="18000" anchor="ctr" anchorCtr="0">
            <a:spAutoFit/>
          </a:bodyPr>
          <a:lstStyle/>
          <a:p>
            <a:pPr marL="0" indent="0">
              <a:buNone/>
            </a:pPr>
            <a:r>
              <a:rPr lang="en-US" sz="2400" dirty="0"/>
              <a:t>Why does the octane level in gasoline vary with altitude?</a:t>
            </a:r>
          </a:p>
        </p:txBody>
      </p:sp>
    </p:spTree>
    <p:extLst>
      <p:ext uri="{BB962C8B-B14F-4D97-AF65-F5344CB8AC3E}">
        <p14:creationId xmlns:p14="http://schemas.microsoft.com/office/powerpoint/2010/main" val="3897706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6403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3</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18423"/>
            <a:ext cx="8309442" cy="405683"/>
          </a:xfrm>
        </p:spPr>
        <p:txBody>
          <a:bodyPr wrap="square" lIns="0" tIns="18000" rIns="0" bIns="18000" anchor="ctr" anchorCtr="0">
            <a:spAutoFit/>
          </a:bodyPr>
          <a:lstStyle/>
          <a:p>
            <a:pPr marL="0" indent="0">
              <a:buNone/>
            </a:pPr>
            <a:r>
              <a:rPr lang="en-US" sz="2400" dirty="0"/>
              <a:t>At higher altitude, the air is less dense.</a:t>
            </a:r>
          </a:p>
        </p:txBody>
      </p:sp>
    </p:spTree>
    <p:extLst>
      <p:ext uri="{BB962C8B-B14F-4D97-AF65-F5344CB8AC3E}">
        <p14:creationId xmlns:p14="http://schemas.microsoft.com/office/powerpoint/2010/main" val="383813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Ethanol Blend</a:t>
            </a:r>
          </a:p>
        </p:txBody>
      </p:sp>
      <p:pic>
        <p:nvPicPr>
          <p:cNvPr id="3" name="Picture 2" descr="A fuel pump with gasoline containing different proportions of ethanol.&#10;Long description is available in notes, press F6.">
            <a:extLst>
              <a:ext uri="{FF2B5EF4-FFF2-40B4-BE49-F238E27FC236}">
                <a16:creationId xmlns:a16="http://schemas.microsoft.com/office/drawing/2014/main" id="{0EDC7600-1DDC-C25F-0104-341272A9AB2B}"/>
              </a:ext>
            </a:extLst>
          </p:cNvPr>
          <p:cNvPicPr>
            <a:picLocks noChangeAspect="1"/>
          </p:cNvPicPr>
          <p:nvPr/>
        </p:nvPicPr>
        <p:blipFill>
          <a:blip r:embed="rId3"/>
          <a:stretch>
            <a:fillRect/>
          </a:stretch>
        </p:blipFill>
        <p:spPr>
          <a:xfrm>
            <a:off x="2464216" y="1488517"/>
            <a:ext cx="4215569" cy="317360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834987"/>
            <a:ext cx="8310175" cy="1513679"/>
          </a:xfrm>
        </p:spPr>
        <p:txBody>
          <a:bodyPr wrap="square" lIns="0" tIns="18000" rIns="0" bIns="18000" anchor="ctr" anchorCtr="0">
            <a:spAutoFit/>
          </a:bodyPr>
          <a:lstStyle/>
          <a:p>
            <a:pPr marL="0" indent="0">
              <a:buNone/>
            </a:pPr>
            <a:r>
              <a:rPr lang="en-US" sz="2400" noProof="0" dirty="0"/>
              <a:t>This fuel pump indicates that the gasoline is blended with 10% ethanol (ethyl alcohol) and can be used in any gasoline vehicle. E85 contains 85% ethanol and can only be used in vehicles specifically designed to use it.</a:t>
            </a:r>
          </a:p>
        </p:txBody>
      </p:sp>
    </p:spTree>
    <p:extLst>
      <p:ext uri="{BB962C8B-B14F-4D97-AF65-F5344CB8AC3E}">
        <p14:creationId xmlns:p14="http://schemas.microsoft.com/office/powerpoint/2010/main" val="3389249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Common Ethanol Fuel Mixtures</a:t>
            </a:r>
          </a:p>
        </p:txBody>
      </p:sp>
      <p:pic>
        <p:nvPicPr>
          <p:cNvPr id="9" name="Common Ethanol Fuel Mixrures">
            <a:hlinkClick r:id="" action="ppaction://media"/>
            <a:extLst>
              <a:ext uri="{FF2B5EF4-FFF2-40B4-BE49-F238E27FC236}">
                <a16:creationId xmlns:a16="http://schemas.microsoft.com/office/drawing/2014/main" id="{420E7EC2-E6F8-E266-6D7A-F391D42BBFC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221944" y="1499743"/>
            <a:ext cx="6700111" cy="4282747"/>
          </a:xfrm>
        </p:spPr>
      </p:pic>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6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Gasoline Additives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1071"/>
            <a:ext cx="8305788" cy="4114391"/>
          </a:xfrm>
        </p:spPr>
        <p:txBody>
          <a:bodyPr wrap="square" lIns="0" tIns="18000" rIns="0" bIns="18000" anchor="ctr" anchorCtr="0">
            <a:spAutoFit/>
          </a:bodyPr>
          <a:lstStyle/>
          <a:p>
            <a:pPr marL="342900" indent="-342900">
              <a:spcBef>
                <a:spcPts val="600"/>
              </a:spcBef>
              <a:buSzTx/>
            </a:pPr>
            <a:r>
              <a:rPr lang="en-US" sz="2400" dirty="0"/>
              <a:t>Dye</a:t>
            </a:r>
          </a:p>
          <a:p>
            <a:pPr marL="829818" lvl="1" indent="-342900">
              <a:buSzTx/>
            </a:pPr>
            <a:r>
              <a:rPr lang="en-US" sz="2400" dirty="0"/>
              <a:t>Dye is usually added to gasoline at the distributor to help identify the grade and/or brand of fuel.</a:t>
            </a:r>
          </a:p>
          <a:p>
            <a:pPr marL="342900" indent="-342900">
              <a:spcBef>
                <a:spcPts val="600"/>
              </a:spcBef>
              <a:buSzTx/>
            </a:pPr>
            <a:r>
              <a:rPr lang="en-US" sz="2400" dirty="0"/>
              <a:t>Octane Improver Additives</a:t>
            </a:r>
          </a:p>
          <a:p>
            <a:pPr marL="829818" lvl="1" indent="-342900">
              <a:buSzTx/>
            </a:pPr>
            <a:r>
              <a:rPr lang="en-US" sz="2400" dirty="0"/>
              <a:t>Aromatic hydrocarbons (hydrocarbons containing the benzene ring), such as xylene and toluene</a:t>
            </a:r>
          </a:p>
          <a:p>
            <a:pPr marL="829818" lvl="1" indent="-342900">
              <a:buSzTx/>
            </a:pPr>
            <a:r>
              <a:rPr lang="en-US" sz="2400" dirty="0"/>
              <a:t>Alcohols, such as ethanol (ethyl alcohol), methanol (methyl alcohol), and tertiary butyl alcohol (</a:t>
            </a:r>
            <a:r>
              <a:rPr lang="en-US" sz="2400" spc="-300" dirty="0"/>
              <a:t>T B </a:t>
            </a:r>
            <a:r>
              <a:rPr lang="en-US" sz="2400" dirty="0"/>
              <a:t>A)</a:t>
            </a:r>
          </a:p>
          <a:p>
            <a:pPr marL="829818" lvl="1" indent="-342900">
              <a:buSzTx/>
            </a:pPr>
            <a:r>
              <a:rPr lang="en-US" sz="2400" dirty="0"/>
              <a:t>Metallic compounds, such as methylcyclopentadienyl manganese tricarbonyl (</a:t>
            </a:r>
            <a:r>
              <a:rPr lang="en-US" sz="2400" spc="-300" dirty="0"/>
              <a:t>M indolence </a:t>
            </a:r>
            <a:r>
              <a:rPr lang="en-US" sz="2400" dirty="0"/>
              <a:t>T)</a:t>
            </a:r>
            <a:endParaRPr lang="en-US" altLang="en-US" sz="2400" noProof="0" dirty="0">
              <a:solidFill>
                <a:schemeClr val="tx1"/>
              </a:solidFill>
            </a:endParaRPr>
          </a:p>
        </p:txBody>
      </p:sp>
    </p:spTree>
    <p:extLst>
      <p:ext uri="{BB962C8B-B14F-4D97-AF65-F5344CB8AC3E}">
        <p14:creationId xmlns:p14="http://schemas.microsoft.com/office/powerpoint/2010/main" val="222060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Gasoline Additives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8078"/>
            <a:ext cx="8305788" cy="3221839"/>
          </a:xfrm>
        </p:spPr>
        <p:txBody>
          <a:bodyPr wrap="square" lIns="0" tIns="18000" rIns="0" bIns="18000" anchor="ctr" anchorCtr="0">
            <a:spAutoFit/>
          </a:bodyPr>
          <a:lstStyle/>
          <a:p>
            <a:pPr marL="342900" indent="-342900">
              <a:spcBef>
                <a:spcPts val="600"/>
              </a:spcBef>
              <a:buSzTx/>
            </a:pPr>
            <a:r>
              <a:rPr lang="en-US" sz="2400" dirty="0"/>
              <a:t>Oxygenated Fuel Additives</a:t>
            </a:r>
          </a:p>
          <a:p>
            <a:pPr marL="829818" lvl="1" indent="-342900">
              <a:buSzTx/>
            </a:pPr>
            <a:r>
              <a:rPr lang="en-US" sz="2400" dirty="0"/>
              <a:t>Methyl tertiary butyl (</a:t>
            </a:r>
            <a:r>
              <a:rPr lang="en-US" sz="2400" spc="-300" dirty="0"/>
              <a:t>M T B </a:t>
            </a:r>
            <a:r>
              <a:rPr lang="en-US" sz="2400" dirty="0"/>
              <a:t>E)—Now phased out due to health concerns</a:t>
            </a:r>
          </a:p>
          <a:p>
            <a:pPr marL="829818" lvl="1" indent="-342900">
              <a:buSzTx/>
            </a:pPr>
            <a:r>
              <a:rPr lang="en-US" sz="2400" dirty="0"/>
              <a:t>Tertiary-amyl methyl ether (</a:t>
            </a:r>
            <a:r>
              <a:rPr lang="en-US" sz="2400" spc="-300" dirty="0"/>
              <a:t>T A M </a:t>
            </a:r>
            <a:r>
              <a:rPr lang="en-US" sz="2400" dirty="0"/>
              <a:t>E)—An oxygen atom bonded to two carbon atoms and is added to gasoline to provide oxygen to the fuel</a:t>
            </a:r>
          </a:p>
          <a:p>
            <a:pPr marL="829818" lvl="1" indent="-342900">
              <a:buSzTx/>
            </a:pPr>
            <a:r>
              <a:rPr lang="en-US" sz="2400" dirty="0"/>
              <a:t>Ethanol (ethyl alcohol)—The addition of ethanol at a rate of 10% adds 3.5% oxygen by weight</a:t>
            </a:r>
            <a:endParaRPr lang="en-US" altLang="en-US" sz="2400" noProof="0" dirty="0">
              <a:solidFill>
                <a:schemeClr val="tx1"/>
              </a:solidFill>
            </a:endParaRPr>
          </a:p>
        </p:txBody>
      </p:sp>
    </p:spTree>
    <p:extLst>
      <p:ext uri="{BB962C8B-B14F-4D97-AF65-F5344CB8AC3E}">
        <p14:creationId xmlns:p14="http://schemas.microsoft.com/office/powerpoint/2010/main" val="3279422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64943"/>
            <a:ext cx="8309443" cy="1144347"/>
          </a:xfrm>
        </p:spPr>
        <p:txBody>
          <a:bodyPr wrap="square" lIns="0" tIns="18000" rIns="0" bIns="18000" anchor="ctr" anchorCtr="0">
            <a:spAutoFit/>
          </a:bodyPr>
          <a:lstStyle/>
          <a:p>
            <a:r>
              <a:rPr lang="en-US" dirty="0"/>
              <a:t>Frequently Asked Question: What Is Meant by “Phase Separation”?</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69" y="1536988"/>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69" y="2141220"/>
            <a:ext cx="8309443" cy="4099002"/>
          </a:xfrm>
        </p:spPr>
        <p:txBody>
          <a:bodyPr wrap="square" lIns="0" tIns="18000" rIns="0" bIns="18000" anchor="ctr" anchorCtr="0">
            <a:spAutoFit/>
          </a:bodyPr>
          <a:lstStyle/>
          <a:p>
            <a:pPr marL="0" indent="0">
              <a:buNone/>
            </a:pPr>
            <a:r>
              <a:rPr lang="en-US" sz="2400" b="1" dirty="0"/>
              <a:t>What Is Meant by “Phase Separation”?</a:t>
            </a:r>
            <a:r>
              <a:rPr lang="en-US" sz="2400" dirty="0"/>
              <a:t> All alcohols absorb water, and the alcohol–water mixture can separate from the gasoline and sink to the bottom of the fuel tank. This process is called phase separation. To help avoid engine performance problems, try to keep at least a quarter tank of fuel at all times, especially during seasons when there is a wide temperature span between daytime highs and nighttime lows. These conditions can cause moisture to accumulate in the fuel tank as a result of condensation of the moisture in the air. Keeping the fuel tank full reduces the amount of air and moisture in the tank. See Figure 3.11.</a:t>
            </a:r>
          </a:p>
        </p:txBody>
      </p:sp>
    </p:spTree>
    <p:extLst>
      <p:ext uri="{BB962C8B-B14F-4D97-AF65-F5344CB8AC3E}">
        <p14:creationId xmlns:p14="http://schemas.microsoft.com/office/powerpoint/2010/main" val="3061813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Phase Separation</a:t>
            </a:r>
          </a:p>
        </p:txBody>
      </p:sp>
      <p:pic>
        <p:nvPicPr>
          <p:cNvPr id="4" name="Picture 3" descr="A bottle has a mixture of water and alcohol at the bottom and gasoline at the top. The two layers are distinctly demarcated. &#10;">
            <a:extLst>
              <a:ext uri="{FF2B5EF4-FFF2-40B4-BE49-F238E27FC236}">
                <a16:creationId xmlns:a16="http://schemas.microsoft.com/office/drawing/2014/main" id="{561CEB19-9E06-83C0-3680-A643C789C746}"/>
              </a:ext>
            </a:extLst>
          </p:cNvPr>
          <p:cNvPicPr>
            <a:picLocks noChangeAspect="1"/>
          </p:cNvPicPr>
          <p:nvPr/>
        </p:nvPicPr>
        <p:blipFill>
          <a:blip r:embed="rId3"/>
          <a:stretch>
            <a:fillRect/>
          </a:stretch>
        </p:blipFill>
        <p:spPr>
          <a:xfrm>
            <a:off x="3191751" y="1475701"/>
            <a:ext cx="2760499" cy="359850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207913"/>
            <a:ext cx="8310175" cy="1144347"/>
          </a:xfrm>
        </p:spPr>
        <p:txBody>
          <a:bodyPr wrap="square" lIns="0" tIns="18000" rIns="0" bIns="18000" anchor="ctr" anchorCtr="0">
            <a:spAutoFit/>
          </a:bodyPr>
          <a:lstStyle/>
          <a:p>
            <a:pPr marL="0" indent="0">
              <a:buNone/>
            </a:pPr>
            <a:r>
              <a:rPr lang="en-US" sz="2400" noProof="0" dirty="0"/>
              <a:t>A container with gasoline containing water and alcohol. Notice the separation line where the alcohol–water mixture separated from the gasoline and sank to the bottom.</a:t>
            </a:r>
          </a:p>
        </p:txBody>
      </p:sp>
    </p:spTree>
    <p:extLst>
      <p:ext uri="{BB962C8B-B14F-4D97-AF65-F5344CB8AC3E}">
        <p14:creationId xmlns:p14="http://schemas.microsoft.com/office/powerpoint/2010/main" val="2299207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Gasoline Blending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319"/>
            <a:ext cx="8305788" cy="3514227"/>
          </a:xfrm>
        </p:spPr>
        <p:txBody>
          <a:bodyPr wrap="square" lIns="0" tIns="18000" rIns="0" bIns="18000" anchor="ctr" anchorCtr="0">
            <a:spAutoFit/>
          </a:bodyPr>
          <a:lstStyle/>
          <a:p>
            <a:pPr marL="342900" indent="-342900">
              <a:spcBef>
                <a:spcPts val="600"/>
              </a:spcBef>
              <a:buSzTx/>
            </a:pPr>
            <a:r>
              <a:rPr lang="en-US" sz="2400" dirty="0"/>
              <a:t>Inline Blending: Gasoline and ethanol are mixed in a storage tank or in the tank of a transport truck while it is being filled.</a:t>
            </a:r>
          </a:p>
          <a:p>
            <a:pPr marL="342900" indent="-342900">
              <a:spcBef>
                <a:spcPts val="600"/>
              </a:spcBef>
              <a:buSzTx/>
            </a:pPr>
            <a:r>
              <a:rPr lang="en-US" sz="2400" dirty="0"/>
              <a:t>Sequential Blending: At the terminal a measured amount of ethanol is added to the tank truck followed by a measured amount of gasoline.</a:t>
            </a:r>
          </a:p>
          <a:p>
            <a:pPr marL="342900" indent="-342900">
              <a:spcBef>
                <a:spcPts val="600"/>
              </a:spcBef>
              <a:buSzTx/>
            </a:pPr>
            <a:r>
              <a:rPr lang="en-US" sz="2400" dirty="0"/>
              <a:t>Splash Blending: Splash blending can be done at the retail outlet or distributor and involves separate purchases of ethanol and gasoline.</a:t>
            </a:r>
            <a:endParaRPr lang="en-US" altLang="en-US" sz="2400" noProof="0" dirty="0">
              <a:solidFill>
                <a:schemeClr val="tx1"/>
              </a:solidFill>
            </a:endParaRPr>
          </a:p>
        </p:txBody>
      </p:sp>
    </p:spTree>
    <p:extLst>
      <p:ext uri="{BB962C8B-B14F-4D97-AF65-F5344CB8AC3E}">
        <p14:creationId xmlns:p14="http://schemas.microsoft.com/office/powerpoint/2010/main" val="67469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In-Line Fuel Blending</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Fuel_Blending_In-Line-Chapter_66-A8">
            <a:hlinkClick r:id="" action="ppaction://media"/>
            <a:extLst>
              <a:ext uri="{FF2B5EF4-FFF2-40B4-BE49-F238E27FC236}">
                <a16:creationId xmlns:a16="http://schemas.microsoft.com/office/drawing/2014/main" id="{A7A781C3-5284-9336-12F3-FA7606B4C64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992777" y="1555749"/>
            <a:ext cx="7167154" cy="4096113"/>
          </a:xfrm>
        </p:spPr>
      </p:pic>
    </p:spTree>
    <p:extLst>
      <p:ext uri="{BB962C8B-B14F-4D97-AF65-F5344CB8AC3E}">
        <p14:creationId xmlns:p14="http://schemas.microsoft.com/office/powerpoint/2010/main" val="36085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273663" cy="590349"/>
          </a:xfrm>
        </p:spPr>
        <p:txBody>
          <a:bodyPr wrap="square" lIns="0" tIns="18000" rIns="0" bIns="18000" anchor="ctr" anchorCtr="0">
            <a:spAutoFit/>
          </a:bodyPr>
          <a:lstStyle/>
          <a:p>
            <a:r>
              <a:rPr lang="en-US" dirty="0"/>
              <a:t>Gasoline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8082"/>
            <a:ext cx="8269295" cy="3221839"/>
          </a:xfrm>
        </p:spPr>
        <p:txBody>
          <a:bodyPr wrap="square" lIns="0" tIns="18000" rIns="0" bIns="18000" anchor="ctr" anchorCtr="0">
            <a:spAutoFit/>
          </a:bodyPr>
          <a:lstStyle/>
          <a:p>
            <a:pPr marL="342900" indent="-342900">
              <a:spcBef>
                <a:spcPts val="600"/>
              </a:spcBef>
              <a:buSzTx/>
            </a:pPr>
            <a:r>
              <a:rPr lang="en-US" sz="2400" dirty="0"/>
              <a:t>Definition</a:t>
            </a:r>
          </a:p>
          <a:p>
            <a:pPr marL="829818" lvl="1" indent="-342900">
              <a:buSzTx/>
            </a:pPr>
            <a:r>
              <a:rPr lang="en-US" sz="2400" dirty="0"/>
              <a:t>Gasoline describes a complex mixture of various hydrocarbons refined from crude petroleum oil for use as a fuel in engines.</a:t>
            </a:r>
          </a:p>
          <a:p>
            <a:pPr marL="342900" indent="-342900">
              <a:spcBef>
                <a:spcPts val="600"/>
              </a:spcBef>
              <a:buSzTx/>
            </a:pPr>
            <a:r>
              <a:rPr lang="en-US" sz="2400" dirty="0"/>
              <a:t>Chemical Composition</a:t>
            </a:r>
          </a:p>
          <a:p>
            <a:pPr marL="829818" lvl="1" indent="-342900">
              <a:buSzTx/>
            </a:pPr>
            <a:r>
              <a:rPr lang="en-US" sz="2400" dirty="0"/>
              <a:t>Methane, ethane, propane, butane, pentane, hexane, heptane, octane; depending on the number of carbon atoms.</a:t>
            </a:r>
            <a:endParaRPr lang="en-US" altLang="en-US" sz="2400" noProof="0" dirty="0">
              <a:solidFill>
                <a:schemeClr val="tx1"/>
              </a:solidFill>
            </a:endParaRPr>
          </a:p>
        </p:txBody>
      </p:sp>
    </p:spTree>
    <p:extLst>
      <p:ext uri="{BB962C8B-B14F-4D97-AF65-F5344CB8AC3E}">
        <p14:creationId xmlns:p14="http://schemas.microsoft.com/office/powerpoint/2010/main" val="2485901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Sequential Fuel Blending</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Fuel_Blending_Sequential-Chapter_66-A8">
            <a:hlinkClick r:id="" action="ppaction://media"/>
            <a:extLst>
              <a:ext uri="{FF2B5EF4-FFF2-40B4-BE49-F238E27FC236}">
                <a16:creationId xmlns:a16="http://schemas.microsoft.com/office/drawing/2014/main" id="{51C68BBD-69EE-53A4-C937-55B8E5140FF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26777" y="1624783"/>
            <a:ext cx="8016331" cy="4344800"/>
          </a:xfrm>
        </p:spPr>
      </p:pic>
    </p:spTree>
    <p:extLst>
      <p:ext uri="{BB962C8B-B14F-4D97-AF65-F5344CB8AC3E}">
        <p14:creationId xmlns:p14="http://schemas.microsoft.com/office/powerpoint/2010/main" val="275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Splash Fuel Blending</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Fuel_Blending_Splash-Chapter_66-A8">
            <a:hlinkClick r:id="" action="ppaction://media"/>
            <a:extLst>
              <a:ext uri="{FF2B5EF4-FFF2-40B4-BE49-F238E27FC236}">
                <a16:creationId xmlns:a16="http://schemas.microsoft.com/office/drawing/2014/main" id="{44215B8C-44CB-6D17-C05A-88955611AC7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757646" y="1555749"/>
            <a:ext cx="7559040" cy="4282747"/>
          </a:xfrm>
        </p:spPr>
      </p:pic>
    </p:spTree>
    <p:extLst>
      <p:ext uri="{BB962C8B-B14F-4D97-AF65-F5344CB8AC3E}">
        <p14:creationId xmlns:p14="http://schemas.microsoft.com/office/powerpoint/2010/main" val="350521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Reformulated Gasoline</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8076"/>
            <a:ext cx="8305788" cy="3221839"/>
          </a:xfrm>
        </p:spPr>
        <p:txBody>
          <a:bodyPr wrap="square" lIns="0" tIns="18000" rIns="0" bIns="18000" anchor="ctr" anchorCtr="0">
            <a:spAutoFit/>
          </a:bodyPr>
          <a:lstStyle/>
          <a:p>
            <a:pPr marL="342900" indent="-342900">
              <a:spcBef>
                <a:spcPts val="600"/>
              </a:spcBef>
              <a:buSzTx/>
            </a:pPr>
            <a:r>
              <a:rPr lang="en-US" sz="2400" dirty="0"/>
              <a:t>Reformulated gasoline (</a:t>
            </a:r>
            <a:r>
              <a:rPr lang="en-US" sz="2400" spc="-300" dirty="0"/>
              <a:t>R F </a:t>
            </a:r>
            <a:r>
              <a:rPr lang="en-US" sz="2400" dirty="0"/>
              <a:t>G) is manufactured to help reduce emissions.</a:t>
            </a:r>
          </a:p>
          <a:p>
            <a:pPr marL="829818" lvl="1" indent="-342900">
              <a:buSzTx/>
            </a:pPr>
            <a:r>
              <a:rPr lang="en-US" sz="2400" dirty="0"/>
              <a:t>The additives contain at least 2% oxygen by weight and the additive benzene is reduced to a maximum of 1% by volume.</a:t>
            </a:r>
          </a:p>
          <a:p>
            <a:pPr marL="829818" lvl="1" indent="-342900">
              <a:buSzTx/>
            </a:pPr>
            <a:r>
              <a:rPr lang="en-US" sz="2400" dirty="0"/>
              <a:t>Reduce light compounds such as butane and propane.</a:t>
            </a:r>
          </a:p>
          <a:p>
            <a:pPr marL="829818" lvl="1" indent="-342900">
              <a:buSzTx/>
            </a:pPr>
            <a:r>
              <a:rPr lang="en-US" sz="2400" dirty="0"/>
              <a:t>Refineries eliminate heavy compounds with high boiling points, such as aromatics and olefins.</a:t>
            </a:r>
            <a:endParaRPr lang="en-US" altLang="en-US" sz="2400" noProof="0" dirty="0">
              <a:solidFill>
                <a:schemeClr val="tx1"/>
              </a:solidFill>
            </a:endParaRPr>
          </a:p>
        </p:txBody>
      </p:sp>
    </p:spTree>
    <p:extLst>
      <p:ext uri="{BB962C8B-B14F-4D97-AF65-F5344CB8AC3E}">
        <p14:creationId xmlns:p14="http://schemas.microsoft.com/office/powerpoint/2010/main" val="1978318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Testing Gasoline for Alcohol Content</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235"/>
            <a:ext cx="8305788" cy="3452671"/>
          </a:xfrm>
        </p:spPr>
        <p:txBody>
          <a:bodyPr wrap="square" lIns="0" tIns="18000" rIns="0" bIns="18000" anchor="ctr" anchorCtr="0">
            <a:spAutoFit/>
          </a:bodyPr>
          <a:lstStyle/>
          <a:p>
            <a:pPr marL="342900" indent="-342900">
              <a:spcBef>
                <a:spcPts val="600"/>
              </a:spcBef>
              <a:buSzTx/>
            </a:pPr>
            <a:r>
              <a:rPr lang="en-US" sz="2400" dirty="0"/>
              <a:t>Pour suspect gasoline into a graduated cylinder.</a:t>
            </a:r>
          </a:p>
          <a:p>
            <a:pPr marL="342900" indent="-342900">
              <a:spcBef>
                <a:spcPts val="600"/>
              </a:spcBef>
              <a:buSzTx/>
            </a:pPr>
            <a:r>
              <a:rPr lang="en-US" sz="2400" dirty="0"/>
              <a:t>Fill the graduated cylinder to the 90 mL mark.</a:t>
            </a:r>
          </a:p>
          <a:p>
            <a:pPr marL="342900" indent="-342900">
              <a:spcBef>
                <a:spcPts val="600"/>
              </a:spcBef>
              <a:buSzTx/>
            </a:pPr>
            <a:r>
              <a:rPr lang="en-US" sz="2400" dirty="0"/>
              <a:t>Add 10 m</a:t>
            </a:r>
            <a:r>
              <a:rPr lang="en-US" sz="100" dirty="0"/>
              <a:t> </a:t>
            </a:r>
            <a:r>
              <a:rPr lang="en-US" sz="2400" dirty="0"/>
              <a:t>L of water to the graduated cylinder.</a:t>
            </a:r>
          </a:p>
          <a:p>
            <a:pPr marL="342900" indent="-342900">
              <a:spcBef>
                <a:spcPts val="600"/>
              </a:spcBef>
              <a:buSzTx/>
            </a:pPr>
            <a:r>
              <a:rPr lang="en-US" sz="2400" dirty="0"/>
              <a:t>Shake vigorously the cylinder for one minute.</a:t>
            </a:r>
          </a:p>
          <a:p>
            <a:pPr marL="342900" indent="-342900">
              <a:spcBef>
                <a:spcPts val="600"/>
              </a:spcBef>
              <a:buSzTx/>
            </a:pPr>
            <a:r>
              <a:rPr lang="en-US" sz="2400" dirty="0"/>
              <a:t>Let it stand for two minutes.</a:t>
            </a:r>
          </a:p>
          <a:p>
            <a:pPr marL="342900" indent="-342900">
              <a:spcBef>
                <a:spcPts val="600"/>
              </a:spcBef>
              <a:buSzTx/>
            </a:pPr>
            <a:r>
              <a:rPr lang="en-US" sz="2400" dirty="0"/>
              <a:t>Take a reading at the boundary between the two liquids.</a:t>
            </a:r>
          </a:p>
          <a:p>
            <a:pPr marL="342900" indent="-342900">
              <a:spcBef>
                <a:spcPts val="600"/>
              </a:spcBef>
              <a:buSzTx/>
            </a:pPr>
            <a:r>
              <a:rPr lang="en-US" sz="2400" dirty="0"/>
              <a:t>For percent of alcohol in gasoline, subtract 10 m</a:t>
            </a:r>
            <a:r>
              <a:rPr lang="en-US" sz="100" dirty="0"/>
              <a:t> </a:t>
            </a:r>
            <a:r>
              <a:rPr lang="en-US" sz="2400" dirty="0"/>
              <a:t>L from the reading.</a:t>
            </a:r>
            <a:endParaRPr lang="en-US" altLang="en-US" sz="2400" noProof="0" dirty="0">
              <a:solidFill>
                <a:schemeClr val="tx1"/>
              </a:solidFill>
            </a:endParaRPr>
          </a:p>
        </p:txBody>
      </p:sp>
    </p:spTree>
    <p:extLst>
      <p:ext uri="{BB962C8B-B14F-4D97-AF65-F5344CB8AC3E}">
        <p14:creationId xmlns:p14="http://schemas.microsoft.com/office/powerpoint/2010/main" val="189664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2A1AF22-F11C-ECE3-FF82-9F3D86EF2971}"/>
              </a:ext>
            </a:extLst>
          </p:cNvPr>
          <p:cNvSpPr>
            <a:spLocks noGrp="1"/>
          </p:cNvSpPr>
          <p:nvPr>
            <p:ph type="title"/>
          </p:nvPr>
        </p:nvSpPr>
        <p:spPr>
          <a:xfrm>
            <a:off x="439269" y="164942"/>
            <a:ext cx="8272931" cy="1144347"/>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panose="020B0604020202020204"/>
                <a:cs typeface="Times New Roman"/>
                <a:sym typeface="Times New Roman"/>
              </a:rPr>
              <a:t>Frequently Asked Question: Is Water Heavier than Gasoline?</a:t>
            </a:r>
            <a:endParaRPr lang="en-US" dirty="0"/>
          </a:p>
        </p:txBody>
      </p:sp>
      <p:sp>
        <p:nvSpPr>
          <p:cNvPr id="11" name="Content Placeholder 10">
            <a:extLst>
              <a:ext uri="{FF2B5EF4-FFF2-40B4-BE49-F238E27FC236}">
                <a16:creationId xmlns:a16="http://schemas.microsoft.com/office/drawing/2014/main" id="{07429CE1-F70F-00E1-E397-22C760072534}"/>
              </a:ext>
            </a:extLst>
          </p:cNvPr>
          <p:cNvSpPr>
            <a:spLocks noGrp="1"/>
          </p:cNvSpPr>
          <p:nvPr>
            <p:ph sz="quarter" idx="13"/>
          </p:nvPr>
        </p:nvSpPr>
        <p:spPr>
          <a:xfrm>
            <a:off x="439269" y="1465271"/>
            <a:ext cx="8272931"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 Frequently Asked Question</a:t>
            </a:r>
          </a:p>
        </p:txBody>
      </p:sp>
      <p:sp>
        <p:nvSpPr>
          <p:cNvPr id="12" name="Content Placeholder 11">
            <a:extLst>
              <a:ext uri="{FF2B5EF4-FFF2-40B4-BE49-F238E27FC236}">
                <a16:creationId xmlns:a16="http://schemas.microsoft.com/office/drawing/2014/main" id="{399F1B4B-E0E3-A72A-3DDA-0AF81B2B5A09}"/>
              </a:ext>
            </a:extLst>
          </p:cNvPr>
          <p:cNvSpPr>
            <a:spLocks noGrp="1"/>
          </p:cNvSpPr>
          <p:nvPr>
            <p:ph sz="quarter" idx="14"/>
          </p:nvPr>
        </p:nvSpPr>
        <p:spPr>
          <a:xfrm>
            <a:off x="439269" y="2067649"/>
            <a:ext cx="8272931" cy="1144347"/>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Is Water Heavier than Gasoline?</a:t>
            </a:r>
            <a:r>
              <a:rPr kumimoji="0" lang="en-US" sz="2400" b="0" i="0" u="none" strike="noStrike" kern="0" cap="none" spc="0" normalizeH="0" baseline="0" noProof="0" dirty="0">
                <a:ln>
                  <a:noFill/>
                </a:ln>
                <a:solidFill>
                  <a:srgbClr val="000000"/>
                </a:solidFill>
                <a:effectLst/>
                <a:uLnTx/>
                <a:uFillTx/>
                <a:latin typeface="Arial"/>
                <a:cs typeface="Arial"/>
                <a:sym typeface="Arial"/>
              </a:rPr>
              <a:t> Yes. Water weighs about 8 l</a:t>
            </a:r>
            <a:r>
              <a:rPr kumimoji="0" lang="en-US" sz="1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b per gallon, whereas gasoline weighs about 6 l</a:t>
            </a:r>
            <a:r>
              <a:rPr kumimoji="0" lang="en-US" sz="1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b per gallon. The density as measured by specific gravity includes</a:t>
            </a:r>
            <a:endParaRPr lang="en-US" dirty="0"/>
          </a:p>
        </p:txBody>
      </p:sp>
      <p:sp>
        <p:nvSpPr>
          <p:cNvPr id="13" name="Content Placeholder 12">
            <a:extLst>
              <a:ext uri="{FF2B5EF4-FFF2-40B4-BE49-F238E27FC236}">
                <a16:creationId xmlns:a16="http://schemas.microsoft.com/office/drawing/2014/main" id="{899ACF3B-A627-83B3-4CFF-526CE2BE8119}"/>
              </a:ext>
            </a:extLst>
          </p:cNvPr>
          <p:cNvSpPr>
            <a:spLocks noGrp="1"/>
          </p:cNvSpPr>
          <p:nvPr>
            <p:ph sz="quarter" idx="15"/>
          </p:nvPr>
        </p:nvSpPr>
        <p:spPr>
          <a:xfrm>
            <a:off x="439269" y="3243804"/>
            <a:ext cx="2717284"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following: Water</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0" name="Object 19" descr="Equals 1 point 0 0 0">
            <a:extLst>
              <a:ext uri="{FF2B5EF4-FFF2-40B4-BE49-F238E27FC236}">
                <a16:creationId xmlns:a16="http://schemas.microsoft.com/office/drawing/2014/main" id="{63ED0C57-D364-E431-7DBA-A55E16F81832}"/>
              </a:ext>
            </a:extLst>
          </p:cNvPr>
          <p:cNvGraphicFramePr>
            <a:graphicFrameLocks noChangeAspect="1"/>
          </p:cNvGraphicFramePr>
          <p:nvPr>
            <p:extLst>
              <p:ext uri="{D42A27DB-BD31-4B8C-83A1-F6EECF244321}">
                <p14:modId xmlns:p14="http://schemas.microsoft.com/office/powerpoint/2010/main" val="473768004"/>
              </p:ext>
            </p:extLst>
          </p:nvPr>
        </p:nvGraphicFramePr>
        <p:xfrm>
          <a:off x="3239294" y="3293687"/>
          <a:ext cx="1101725" cy="336550"/>
        </p:xfrm>
        <a:graphic>
          <a:graphicData uri="http://schemas.openxmlformats.org/presentationml/2006/ole">
            <mc:AlternateContent xmlns:mc="http://schemas.openxmlformats.org/markup-compatibility/2006">
              <mc:Choice xmlns:v="urn:schemas-microsoft-com:vml" Requires="v">
                <p:oleObj name="Equation" r:id="rId2" imgW="596880" imgH="177480" progId="Equation.DSMT4">
                  <p:embed/>
                </p:oleObj>
              </mc:Choice>
              <mc:Fallback>
                <p:oleObj name="Equation" r:id="rId2" imgW="596880" imgH="177480" progId="Equation.DSMT4">
                  <p:embed/>
                  <p:pic>
                    <p:nvPicPr>
                      <p:cNvPr id="10" name="Object 9">
                        <a:extLst>
                          <a:ext uri="{FF2B5EF4-FFF2-40B4-BE49-F238E27FC236}">
                            <a16:creationId xmlns:a16="http://schemas.microsoft.com/office/drawing/2014/main" id="{6D0992CC-47A6-8F7A-ACE3-A79256DC9358}"/>
                          </a:ext>
                        </a:extLst>
                      </p:cNvPr>
                      <p:cNvPicPr/>
                      <p:nvPr/>
                    </p:nvPicPr>
                    <p:blipFill>
                      <a:blip r:embed="rId3"/>
                      <a:stretch>
                        <a:fillRect/>
                      </a:stretch>
                    </p:blipFill>
                    <p:spPr>
                      <a:xfrm>
                        <a:off x="3239294" y="3293687"/>
                        <a:ext cx="1101725" cy="336550"/>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0111FCBA-8EBD-FB31-A157-774AA539DB8E}"/>
              </a:ext>
            </a:extLst>
          </p:cNvPr>
          <p:cNvSpPr>
            <a:spLocks noGrp="1"/>
          </p:cNvSpPr>
          <p:nvPr>
            <p:ph sz="quarter" idx="16"/>
          </p:nvPr>
        </p:nvSpPr>
        <p:spPr>
          <a:xfrm>
            <a:off x="4423760" y="3243804"/>
            <a:ext cx="3316941"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(the baseline for specific</a:t>
            </a:r>
          </a:p>
        </p:txBody>
      </p:sp>
      <p:sp>
        <p:nvSpPr>
          <p:cNvPr id="15" name="Content Placeholder 14">
            <a:extLst>
              <a:ext uri="{FF2B5EF4-FFF2-40B4-BE49-F238E27FC236}">
                <a16:creationId xmlns:a16="http://schemas.microsoft.com/office/drawing/2014/main" id="{DDFA591A-0D41-2453-939C-4FBE115144DF}"/>
              </a:ext>
            </a:extLst>
          </p:cNvPr>
          <p:cNvSpPr>
            <a:spLocks noGrp="1"/>
          </p:cNvSpPr>
          <p:nvPr>
            <p:ph sz="quarter" idx="17"/>
          </p:nvPr>
        </p:nvSpPr>
        <p:spPr>
          <a:xfrm>
            <a:off x="440765" y="3699569"/>
            <a:ext cx="2311960" cy="405683"/>
          </a:xfrm>
        </p:spPr>
        <p:txBody>
          <a:bodyPr wrap="square" lIns="0" tIns="18000" rIns="0" bIns="18000" anchor="ctr" anchorCtr="0">
            <a:spAutoFit/>
          </a:bodyPr>
          <a:lstStyle/>
          <a:p>
            <a:pPr marL="0" indent="0">
              <a:buNone/>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gravity) Gasoline</a:t>
            </a:r>
          </a:p>
        </p:txBody>
      </p:sp>
      <p:graphicFrame>
        <p:nvGraphicFramePr>
          <p:cNvPr id="21" name="Object 20" descr="Equals 0 point 7 3 0">
            <a:extLst>
              <a:ext uri="{FF2B5EF4-FFF2-40B4-BE49-F238E27FC236}">
                <a16:creationId xmlns:a16="http://schemas.microsoft.com/office/drawing/2014/main" id="{49D075B2-0B0A-218D-9DD5-93025EA8B909}"/>
              </a:ext>
            </a:extLst>
          </p:cNvPr>
          <p:cNvGraphicFramePr>
            <a:graphicFrameLocks noChangeAspect="1"/>
          </p:cNvGraphicFramePr>
          <p:nvPr>
            <p:extLst>
              <p:ext uri="{D42A27DB-BD31-4B8C-83A1-F6EECF244321}">
                <p14:modId xmlns:p14="http://schemas.microsoft.com/office/powerpoint/2010/main" val="3656231790"/>
              </p:ext>
            </p:extLst>
          </p:nvPr>
        </p:nvGraphicFramePr>
        <p:xfrm>
          <a:off x="2825533" y="3746669"/>
          <a:ext cx="1123950" cy="336550"/>
        </p:xfrm>
        <a:graphic>
          <a:graphicData uri="http://schemas.openxmlformats.org/presentationml/2006/ole">
            <mc:AlternateContent xmlns:mc="http://schemas.openxmlformats.org/markup-compatibility/2006">
              <mc:Choice xmlns:v="urn:schemas-microsoft-com:vml" Requires="v">
                <p:oleObj name="Equation" r:id="rId4" imgW="609480" imgH="177480" progId="Equation.DSMT4">
                  <p:embed/>
                </p:oleObj>
              </mc:Choice>
              <mc:Fallback>
                <p:oleObj name="Equation" r:id="rId4" imgW="609480" imgH="177480" progId="Equation.DSMT4">
                  <p:embed/>
                  <p:pic>
                    <p:nvPicPr>
                      <p:cNvPr id="11" name="Object 10">
                        <a:extLst>
                          <a:ext uri="{FF2B5EF4-FFF2-40B4-BE49-F238E27FC236}">
                            <a16:creationId xmlns:a16="http://schemas.microsoft.com/office/drawing/2014/main" id="{9DF8B4E3-7E8C-D484-CC0F-7B3D5590EF73}"/>
                          </a:ext>
                        </a:extLst>
                      </p:cNvPr>
                      <p:cNvPicPr/>
                      <p:nvPr/>
                    </p:nvPicPr>
                    <p:blipFill>
                      <a:blip r:embed="rId5"/>
                      <a:stretch>
                        <a:fillRect/>
                      </a:stretch>
                    </p:blipFill>
                    <p:spPr>
                      <a:xfrm>
                        <a:off x="2825533" y="3746669"/>
                        <a:ext cx="1123950" cy="336550"/>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D0D102D9-8A76-02CA-8174-327876926C6E}"/>
              </a:ext>
            </a:extLst>
          </p:cNvPr>
          <p:cNvSpPr>
            <a:spLocks noGrp="1"/>
          </p:cNvSpPr>
          <p:nvPr>
            <p:ph sz="quarter" idx="18"/>
          </p:nvPr>
        </p:nvSpPr>
        <p:spPr>
          <a:xfrm>
            <a:off x="4020376" y="3700790"/>
            <a:ext cx="274777"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to</a:t>
            </a:r>
          </a:p>
        </p:txBody>
      </p:sp>
      <p:graphicFrame>
        <p:nvGraphicFramePr>
          <p:cNvPr id="22" name="Object 21" descr="0 point 7 6 0">
            <a:extLst>
              <a:ext uri="{FF2B5EF4-FFF2-40B4-BE49-F238E27FC236}">
                <a16:creationId xmlns:a16="http://schemas.microsoft.com/office/drawing/2014/main" id="{CFCCEBE4-5A62-2A0A-0F16-CD709D185741}"/>
              </a:ext>
            </a:extLst>
          </p:cNvPr>
          <p:cNvGraphicFramePr>
            <a:graphicFrameLocks noChangeAspect="1"/>
          </p:cNvGraphicFramePr>
          <p:nvPr>
            <p:extLst>
              <p:ext uri="{D42A27DB-BD31-4B8C-83A1-F6EECF244321}">
                <p14:modId xmlns:p14="http://schemas.microsoft.com/office/powerpoint/2010/main" val="2231931991"/>
              </p:ext>
            </p:extLst>
          </p:nvPr>
        </p:nvGraphicFramePr>
        <p:xfrm>
          <a:off x="4366046" y="3746669"/>
          <a:ext cx="796925" cy="336550"/>
        </p:xfrm>
        <a:graphic>
          <a:graphicData uri="http://schemas.openxmlformats.org/presentationml/2006/ole">
            <mc:AlternateContent xmlns:mc="http://schemas.openxmlformats.org/markup-compatibility/2006">
              <mc:Choice xmlns:v="urn:schemas-microsoft-com:vml" Requires="v">
                <p:oleObj name="Equation" r:id="rId6" imgW="431640" imgH="177480" progId="Equation.DSMT4">
                  <p:embed/>
                </p:oleObj>
              </mc:Choice>
              <mc:Fallback>
                <p:oleObj name="Equation" r:id="rId6" imgW="431640" imgH="177480" progId="Equation.DSMT4">
                  <p:embed/>
                  <p:pic>
                    <p:nvPicPr>
                      <p:cNvPr id="12" name="Object 11">
                        <a:extLst>
                          <a:ext uri="{FF2B5EF4-FFF2-40B4-BE49-F238E27FC236}">
                            <a16:creationId xmlns:a16="http://schemas.microsoft.com/office/drawing/2014/main" id="{1A2C0614-70E5-3921-B4A3-329CCF98C377}"/>
                          </a:ext>
                        </a:extLst>
                      </p:cNvPr>
                      <p:cNvPicPr/>
                      <p:nvPr/>
                    </p:nvPicPr>
                    <p:blipFill>
                      <a:blip r:embed="rId7"/>
                      <a:stretch>
                        <a:fillRect/>
                      </a:stretch>
                    </p:blipFill>
                    <p:spPr>
                      <a:xfrm>
                        <a:off x="4366046" y="3746669"/>
                        <a:ext cx="796925" cy="336550"/>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425635CC-E451-B1E0-6811-5C9860AF1EF9}"/>
              </a:ext>
            </a:extLst>
          </p:cNvPr>
          <p:cNvSpPr>
            <a:spLocks noGrp="1"/>
          </p:cNvSpPr>
          <p:nvPr>
            <p:ph sz="quarter" idx="19"/>
          </p:nvPr>
        </p:nvSpPr>
        <p:spPr>
          <a:xfrm>
            <a:off x="5233864" y="3696227"/>
            <a:ext cx="2778402"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This means that any</a:t>
            </a:r>
          </a:p>
        </p:txBody>
      </p:sp>
      <p:sp>
        <p:nvSpPr>
          <p:cNvPr id="18" name="Content Placeholder 17">
            <a:extLst>
              <a:ext uri="{FF2B5EF4-FFF2-40B4-BE49-F238E27FC236}">
                <a16:creationId xmlns:a16="http://schemas.microsoft.com/office/drawing/2014/main" id="{3FA28ACC-FF6F-7440-68F4-761F27B2A52E}"/>
              </a:ext>
            </a:extLst>
          </p:cNvPr>
          <p:cNvSpPr>
            <a:spLocks noGrp="1"/>
          </p:cNvSpPr>
          <p:nvPr>
            <p:ph sz="quarter" idx="20"/>
          </p:nvPr>
        </p:nvSpPr>
        <p:spPr>
          <a:xfrm>
            <a:off x="440766" y="4157571"/>
            <a:ext cx="7484034"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water that gets into the fuel tank will sink to the bottom.</a:t>
            </a:r>
            <a:endParaRPr lang="en-US" dirty="0"/>
          </a:p>
        </p:txBody>
      </p:sp>
    </p:spTree>
    <p:extLst>
      <p:ext uri="{BB962C8B-B14F-4D97-AF65-F5344CB8AC3E}">
        <p14:creationId xmlns:p14="http://schemas.microsoft.com/office/powerpoint/2010/main" val="5769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Alcohol Testing</a:t>
            </a:r>
          </a:p>
        </p:txBody>
      </p:sp>
      <p:pic>
        <p:nvPicPr>
          <p:cNvPr id="3" name="Picture 2" descr="An experiment to check the presence of alcohol in gasoline. &#10;Long description is available in notes, press F6.">
            <a:extLst>
              <a:ext uri="{FF2B5EF4-FFF2-40B4-BE49-F238E27FC236}">
                <a16:creationId xmlns:a16="http://schemas.microsoft.com/office/drawing/2014/main" id="{76E09AC2-601A-7F2A-3004-F14942FA1575}"/>
              </a:ext>
            </a:extLst>
          </p:cNvPr>
          <p:cNvPicPr>
            <a:picLocks noChangeAspect="1"/>
          </p:cNvPicPr>
          <p:nvPr/>
        </p:nvPicPr>
        <p:blipFill>
          <a:blip r:embed="rId3"/>
          <a:stretch>
            <a:fillRect/>
          </a:stretch>
        </p:blipFill>
        <p:spPr>
          <a:xfrm>
            <a:off x="1779106" y="1525091"/>
            <a:ext cx="5585788" cy="353429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207913"/>
            <a:ext cx="8310175" cy="1144347"/>
          </a:xfrm>
        </p:spPr>
        <p:txBody>
          <a:bodyPr wrap="square" lIns="0" tIns="18000" rIns="0" bIns="18000" anchor="ctr" anchorCtr="0">
            <a:spAutoFit/>
          </a:bodyPr>
          <a:lstStyle/>
          <a:p>
            <a:pPr marL="0" indent="0">
              <a:buNone/>
            </a:pPr>
            <a:r>
              <a:rPr lang="en-US" sz="2400" noProof="0" dirty="0"/>
              <a:t>Checking gasoline for alcohol involves using a graduated cylinder and adding water to check if the alcohol absorbs the water.</a:t>
            </a:r>
          </a:p>
        </p:txBody>
      </p:sp>
    </p:spTree>
    <p:extLst>
      <p:ext uri="{BB962C8B-B14F-4D97-AF65-F5344CB8AC3E}">
        <p14:creationId xmlns:p14="http://schemas.microsoft.com/office/powerpoint/2010/main" val="591972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Test Gasoline Alcohol Content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est_Gas_Alcohol_Content">
            <a:hlinkClick r:id="" action="ppaction://media"/>
            <a:extLst>
              <a:ext uri="{FF2B5EF4-FFF2-40B4-BE49-F238E27FC236}">
                <a16:creationId xmlns:a16="http://schemas.microsoft.com/office/drawing/2014/main" id="{3B7FEA4B-C6B1-6B4C-7B72-3087DDFC431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87440" y="1415778"/>
            <a:ext cx="8146960" cy="4366712"/>
          </a:xfrm>
        </p:spPr>
      </p:pic>
    </p:spTree>
    <p:extLst>
      <p:ext uri="{BB962C8B-B14F-4D97-AF65-F5344CB8AC3E}">
        <p14:creationId xmlns:p14="http://schemas.microsoft.com/office/powerpoint/2010/main" val="30088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64943"/>
            <a:ext cx="8309443" cy="1144347"/>
          </a:xfrm>
        </p:spPr>
        <p:txBody>
          <a:bodyPr wrap="square" lIns="0" tIns="18000" rIns="0" bIns="18000" anchor="ctr" anchorCtr="0">
            <a:spAutoFit/>
          </a:bodyPr>
          <a:lstStyle/>
          <a:p>
            <a:r>
              <a:rPr lang="en-US" dirty="0"/>
              <a:t>Frequently Asked Question: What Is “Top-Tier” Gasoline?</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69" y="1536988"/>
            <a:ext cx="8309443"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69" y="2146592"/>
            <a:ext cx="8309443" cy="3729670"/>
          </a:xfrm>
        </p:spPr>
        <p:txBody>
          <a:bodyPr wrap="square" lIns="0" tIns="18000" rIns="0" bIns="18000" anchor="ctr" anchorCtr="0">
            <a:spAutoFit/>
          </a:bodyPr>
          <a:lstStyle/>
          <a:p>
            <a:pPr marL="0" indent="0">
              <a:buNone/>
            </a:pPr>
            <a:r>
              <a:rPr lang="en-US" sz="2400" b="1" dirty="0"/>
              <a:t>What Is “Top-Tier” Gasoline?</a:t>
            </a:r>
            <a:r>
              <a:rPr lang="en-US" sz="2400" dirty="0"/>
              <a:t> Top-tier gasoline has specific standards for quality, including enough detergent to keep all intake valves clean. Four automobile manufacturers (</a:t>
            </a:r>
            <a:r>
              <a:rPr lang="en-US" sz="2400" spc="-300" dirty="0"/>
              <a:t>B M </a:t>
            </a:r>
            <a:r>
              <a:rPr lang="en-US" sz="2400" dirty="0"/>
              <a:t>W, General Motors, Honda, and Toyota) developed the standards. Top-tier gasoline exceeds the quality standards developed by the World Wide Fuel Charter (</a:t>
            </a:r>
            <a:r>
              <a:rPr lang="en-US" sz="2400" spc="-300" dirty="0"/>
              <a:t>W indolence F </a:t>
            </a:r>
            <a:r>
              <a:rPr lang="en-US" sz="2400" dirty="0"/>
              <a:t>C) in 2002 by vehicle and engine manufacturers. The gasoline companies that agreed to make fuel that matches or exceeds the standards as a top-tier fuel include ChevronTexaco, Shell, and ConocoPhillips. Figure 3.13.</a:t>
            </a:r>
          </a:p>
        </p:txBody>
      </p:sp>
    </p:spTree>
    <p:extLst>
      <p:ext uri="{BB962C8B-B14F-4D97-AF65-F5344CB8AC3E}">
        <p14:creationId xmlns:p14="http://schemas.microsoft.com/office/powerpoint/2010/main" val="3542877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E407-3C4E-7794-8B84-1283F8BF5779}"/>
              </a:ext>
            </a:extLst>
          </p:cNvPr>
          <p:cNvSpPr>
            <a:spLocks noGrp="1"/>
          </p:cNvSpPr>
          <p:nvPr>
            <p:ph type="title"/>
          </p:nvPr>
        </p:nvSpPr>
        <p:spPr>
          <a:xfrm>
            <a:off x="439269" y="164035"/>
            <a:ext cx="8309443" cy="590349"/>
          </a:xfrm>
        </p:spPr>
        <p:txBody>
          <a:bodyPr wrap="square" lIns="0" tIns="18000" rIns="0" bIns="18000" anchor="ctr" anchorCtr="0">
            <a:spAutoFit/>
          </a:bodyPr>
          <a:lstStyle/>
          <a:p>
            <a:r>
              <a:rPr lang="en-US" dirty="0"/>
              <a:t>Figure 3.13</a:t>
            </a:r>
          </a:p>
        </p:txBody>
      </p:sp>
      <p:sp>
        <p:nvSpPr>
          <p:cNvPr id="3" name="Content Placeholder 2">
            <a:extLst>
              <a:ext uri="{FF2B5EF4-FFF2-40B4-BE49-F238E27FC236}">
                <a16:creationId xmlns:a16="http://schemas.microsoft.com/office/drawing/2014/main" id="{A83E0B27-DA4C-EC57-E25B-9C2060EE87B1}"/>
              </a:ext>
            </a:extLst>
          </p:cNvPr>
          <p:cNvSpPr>
            <a:spLocks noGrp="1"/>
          </p:cNvSpPr>
          <p:nvPr>
            <p:ph sz="quarter" idx="13"/>
          </p:nvPr>
        </p:nvSpPr>
        <p:spPr>
          <a:xfrm>
            <a:off x="439269" y="918425"/>
            <a:ext cx="8309443" cy="405683"/>
          </a:xfrm>
        </p:spPr>
        <p:txBody>
          <a:bodyPr wrap="square" lIns="0" tIns="18000" rIns="0" bIns="18000" anchor="ctr" anchorCtr="0">
            <a:spAutoFit/>
          </a:bodyPr>
          <a:lstStyle/>
          <a:p>
            <a:pPr marL="0" indent="0">
              <a:buNone/>
            </a:pPr>
            <a:r>
              <a:rPr lang="en-US" sz="2400" dirty="0"/>
              <a:t>Top Tier Gasoline </a:t>
            </a:r>
          </a:p>
        </p:txBody>
      </p:sp>
      <p:pic>
        <p:nvPicPr>
          <p:cNvPr id="6" name="Picture 5" descr="A name board reads: 76; top tier detergent gasoline. &#10;">
            <a:extLst>
              <a:ext uri="{FF2B5EF4-FFF2-40B4-BE49-F238E27FC236}">
                <a16:creationId xmlns:a16="http://schemas.microsoft.com/office/drawing/2014/main" id="{EAC75014-34F7-3935-66D0-D08BD6D16A33}"/>
              </a:ext>
            </a:extLst>
          </p:cNvPr>
          <p:cNvPicPr>
            <a:picLocks noChangeAspect="1"/>
          </p:cNvPicPr>
          <p:nvPr/>
        </p:nvPicPr>
        <p:blipFill>
          <a:blip r:embed="rId3"/>
          <a:stretch>
            <a:fillRect/>
          </a:stretch>
        </p:blipFill>
        <p:spPr>
          <a:xfrm>
            <a:off x="2731586" y="1474416"/>
            <a:ext cx="3680829" cy="3441836"/>
          </a:xfrm>
          <a:prstGeom prst="rect">
            <a:avLst/>
          </a:prstGeom>
        </p:spPr>
      </p:pic>
      <p:sp>
        <p:nvSpPr>
          <p:cNvPr id="4" name="Content Placeholder 3">
            <a:extLst>
              <a:ext uri="{FF2B5EF4-FFF2-40B4-BE49-F238E27FC236}">
                <a16:creationId xmlns:a16="http://schemas.microsoft.com/office/drawing/2014/main" id="{9A5450BD-7004-0200-BE70-94DF33121336}"/>
              </a:ext>
            </a:extLst>
          </p:cNvPr>
          <p:cNvSpPr>
            <a:spLocks noGrp="1"/>
          </p:cNvSpPr>
          <p:nvPr>
            <p:ph sz="quarter" idx="14"/>
          </p:nvPr>
        </p:nvSpPr>
        <p:spPr>
          <a:xfrm>
            <a:off x="439270" y="5049308"/>
            <a:ext cx="8309442" cy="775015"/>
          </a:xfrm>
        </p:spPr>
        <p:txBody>
          <a:bodyPr wrap="square" lIns="0" tIns="18000" rIns="0" bIns="18000" anchor="ctr" anchorCtr="0">
            <a:spAutoFit/>
          </a:bodyPr>
          <a:lstStyle/>
          <a:p>
            <a:pPr marL="0" indent="0" algn="l">
              <a:spcBef>
                <a:spcPts val="600"/>
              </a:spcBef>
              <a:buNone/>
            </a:pPr>
            <a:r>
              <a:rPr lang="en-US" sz="2400" b="0" i="0" u="none" strike="noStrike" baseline="0" dirty="0">
                <a:solidFill>
                  <a:schemeClr val="tx1"/>
                </a:solidFill>
                <a:latin typeface="Arial" panose="020B0604020202020204" pitchFamily="34" charset="0"/>
                <a:cs typeface="Arial" panose="020B0604020202020204" pitchFamily="34" charset="0"/>
              </a:rPr>
              <a:t>Not all top-tier gas stations mention that they are top-tier like this station. </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16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General Gasoline Recommendations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7237"/>
            <a:ext cx="8305788" cy="2560119"/>
          </a:xfrm>
        </p:spPr>
        <p:txBody>
          <a:bodyPr wrap="square" lIns="0" tIns="18000" rIns="0" bIns="18000" anchor="ctr" anchorCtr="0">
            <a:spAutoFit/>
          </a:bodyPr>
          <a:lstStyle/>
          <a:p>
            <a:pPr marL="342900" indent="-342900">
              <a:spcBef>
                <a:spcPts val="600"/>
              </a:spcBef>
              <a:buSzTx/>
            </a:pPr>
            <a:r>
              <a:rPr lang="en-US" sz="2400" dirty="0"/>
              <a:t>Purchase fuel from a busy station.</a:t>
            </a:r>
          </a:p>
          <a:p>
            <a:pPr marL="342900" indent="-342900">
              <a:spcBef>
                <a:spcPts val="600"/>
              </a:spcBef>
              <a:buSzTx/>
            </a:pPr>
            <a:r>
              <a:rPr lang="en-US" sz="2400" dirty="0"/>
              <a:t>Keep the fuel tank above one-quarter full.</a:t>
            </a:r>
          </a:p>
          <a:p>
            <a:pPr marL="342900" indent="-342900">
              <a:spcBef>
                <a:spcPts val="600"/>
              </a:spcBef>
              <a:buSzTx/>
            </a:pPr>
            <a:r>
              <a:rPr lang="en-US" sz="2400" dirty="0"/>
              <a:t>Do not purchase fuel with a higher octane rating than is necessary.</a:t>
            </a:r>
          </a:p>
          <a:p>
            <a:pPr marL="342900" indent="-342900">
              <a:spcBef>
                <a:spcPts val="600"/>
              </a:spcBef>
              <a:buSzTx/>
            </a:pPr>
            <a:r>
              <a:rPr lang="en-US" sz="2400" dirty="0"/>
              <a:t>Do not overfill the gas tank.</a:t>
            </a:r>
          </a:p>
          <a:p>
            <a:pPr marL="342900" indent="-342900">
              <a:spcBef>
                <a:spcPts val="600"/>
              </a:spcBef>
              <a:buSzTx/>
            </a:pPr>
            <a:r>
              <a:rPr lang="en-US" sz="2400" dirty="0"/>
              <a:t>Be careful when filling gasoline containers.</a:t>
            </a:r>
            <a:endParaRPr lang="en-US" altLang="en-US" sz="2400" noProof="0" dirty="0">
              <a:solidFill>
                <a:schemeClr val="tx1"/>
              </a:solidFill>
            </a:endParaRPr>
          </a:p>
        </p:txBody>
      </p:sp>
    </p:spTree>
    <p:extLst>
      <p:ext uri="{BB962C8B-B14F-4D97-AF65-F5344CB8AC3E}">
        <p14:creationId xmlns:p14="http://schemas.microsoft.com/office/powerpoint/2010/main" val="2528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273663" cy="590349"/>
          </a:xfrm>
        </p:spPr>
        <p:txBody>
          <a:bodyPr wrap="square" lIns="0" tIns="18000" rIns="0" bIns="18000" anchor="ctr" anchorCtr="0">
            <a:spAutoFit/>
          </a:bodyPr>
          <a:lstStyle/>
          <a:p>
            <a:r>
              <a:rPr lang="en-US" dirty="0"/>
              <a:t>Refining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243"/>
            <a:ext cx="8269295" cy="3452671"/>
          </a:xfrm>
        </p:spPr>
        <p:txBody>
          <a:bodyPr wrap="square" lIns="0" tIns="18000" rIns="0" bIns="18000" anchor="ctr" anchorCtr="0">
            <a:spAutoFit/>
          </a:bodyPr>
          <a:lstStyle/>
          <a:p>
            <a:pPr marL="342900" indent="-342900">
              <a:spcBef>
                <a:spcPts val="600"/>
              </a:spcBef>
              <a:buSzTx/>
            </a:pPr>
            <a:r>
              <a:rPr lang="en-US" sz="2400" dirty="0"/>
              <a:t>Types of Crude Oil</a:t>
            </a:r>
          </a:p>
          <a:p>
            <a:pPr marL="829818" lvl="1" indent="-342900">
              <a:buSzTx/>
            </a:pPr>
            <a:r>
              <a:rPr lang="en-US" sz="2400" dirty="0"/>
              <a:t>Thin crude oil—called high-gravity crude</a:t>
            </a:r>
          </a:p>
          <a:p>
            <a:pPr marL="829818" lvl="1" indent="-342900">
              <a:buSzTx/>
            </a:pPr>
            <a:r>
              <a:rPr lang="en-US" sz="2400" dirty="0"/>
              <a:t>Thick crude oil—called low-gravity crude</a:t>
            </a:r>
          </a:p>
          <a:p>
            <a:pPr marL="829818" lvl="1" indent="-342900">
              <a:buSzTx/>
            </a:pPr>
            <a:r>
              <a:rPr lang="en-US" sz="2400" dirty="0"/>
              <a:t>Low-sulphur crude—called sweet crude</a:t>
            </a:r>
          </a:p>
          <a:p>
            <a:pPr marL="829818" lvl="1" indent="-342900">
              <a:buSzTx/>
            </a:pPr>
            <a:r>
              <a:rPr lang="en-US" sz="2400" dirty="0"/>
              <a:t>High-sulphur crude—called sour crude</a:t>
            </a:r>
          </a:p>
          <a:p>
            <a:pPr marL="342900" indent="-342900">
              <a:spcBef>
                <a:spcPts val="600"/>
              </a:spcBef>
              <a:buSzTx/>
            </a:pPr>
            <a:r>
              <a:rPr lang="en-US" sz="2400" dirty="0"/>
              <a:t>Distillation</a:t>
            </a:r>
          </a:p>
          <a:p>
            <a:pPr marL="829818" lvl="1" indent="-342900">
              <a:buSzTx/>
            </a:pPr>
            <a:r>
              <a:rPr lang="en-US" sz="2400" dirty="0"/>
              <a:t>The crude is separated into different products by boiling.</a:t>
            </a:r>
            <a:endParaRPr lang="en-US" altLang="en-US" sz="2400" noProof="0" dirty="0">
              <a:solidFill>
                <a:schemeClr val="tx1"/>
              </a:solidFill>
            </a:endParaRPr>
          </a:p>
        </p:txBody>
      </p:sp>
    </p:spTree>
    <p:extLst>
      <p:ext uri="{BB962C8B-B14F-4D97-AF65-F5344CB8AC3E}">
        <p14:creationId xmlns:p14="http://schemas.microsoft.com/office/powerpoint/2010/main" val="1315893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2888"/>
            <a:ext cx="8310173" cy="344128"/>
          </a:xfrm>
        </p:spPr>
        <p:txBody>
          <a:bodyPr wrap="square" lIns="0" tIns="18000" rIns="0" bIns="18000" anchor="ctr" anchorCtr="0">
            <a:spAutoFit/>
          </a:bodyPr>
          <a:lstStyle/>
          <a:p>
            <a:pPr marL="0" indent="0">
              <a:buNone/>
            </a:pPr>
            <a:r>
              <a:rPr lang="en-US" sz="2000" noProof="0" dirty="0"/>
              <a:t>Warnings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0" y="1463426"/>
            <a:ext cx="4004874" cy="4653000"/>
          </a:xfrm>
        </p:spPr>
        <p:txBody>
          <a:bodyPr wrap="square" lIns="0" tIns="18000" rIns="0" bIns="18000" anchor="ctr" anchorCtr="0">
            <a:spAutoFit/>
          </a:bodyPr>
          <a:lstStyle/>
          <a:p>
            <a:pPr marL="0" indent="0">
              <a:buNone/>
            </a:pPr>
            <a:r>
              <a:rPr lang="en-US" sz="2000" noProof="0" dirty="0"/>
              <a:t>Many service stations have signs posted warning customers to place plastic fuel containers on the ground while filling. If placed in a trunk or pickup truck bed equipped with a plastic liner, static electricity could buildup during fueling and discharge from the container to the metal nozzle, creating a spark and possible explosion. Some service stations have warning signs not to use cell phones while fueling to help avoid the possibility of an accidental spark creating a fire hazard.</a:t>
            </a:r>
          </a:p>
        </p:txBody>
      </p:sp>
      <p:pic>
        <p:nvPicPr>
          <p:cNvPr id="4" name="Picture 3" descr="A warning signboard lists the instructions for different hazards in a gas station. &#10;Long description is available in notes, press F6.">
            <a:extLst>
              <a:ext uri="{FF2B5EF4-FFF2-40B4-BE49-F238E27FC236}">
                <a16:creationId xmlns:a16="http://schemas.microsoft.com/office/drawing/2014/main" id="{B6DDD869-C298-D8D3-1424-D8E12CD7C732}"/>
              </a:ext>
            </a:extLst>
          </p:cNvPr>
          <p:cNvPicPr>
            <a:picLocks noChangeAspect="1"/>
          </p:cNvPicPr>
          <p:nvPr/>
        </p:nvPicPr>
        <p:blipFill>
          <a:blip r:embed="rId3"/>
          <a:stretch>
            <a:fillRect/>
          </a:stretch>
        </p:blipFill>
        <p:spPr>
          <a:xfrm>
            <a:off x="4908489" y="1529699"/>
            <a:ext cx="3553968" cy="4382110"/>
          </a:xfrm>
          <a:prstGeom prst="rect">
            <a:avLst/>
          </a:prstGeom>
        </p:spPr>
      </p:pic>
    </p:spTree>
    <p:extLst>
      <p:ext uri="{BB962C8B-B14F-4D97-AF65-F5344CB8AC3E}">
        <p14:creationId xmlns:p14="http://schemas.microsoft.com/office/powerpoint/2010/main" val="2433190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requently Asked Question: Why Should I Keep Fuel Gauge above 1 over 4   Tank">
            <a:extLst>
              <a:ext uri="{FF2B5EF4-FFF2-40B4-BE49-F238E27FC236}">
                <a16:creationId xmlns:a16="http://schemas.microsoft.com/office/drawing/2014/main" id="{15C434D0-D7A4-F2EF-4787-E19C35752E32}"/>
              </a:ext>
            </a:extLst>
          </p:cNvPr>
          <p:cNvSpPr>
            <a:spLocks noGrp="1"/>
          </p:cNvSpPr>
          <p:nvPr>
            <p:ph type="title"/>
          </p:nvPr>
        </p:nvSpPr>
        <p:spPr>
          <a:xfrm>
            <a:off x="439269" y="232750"/>
            <a:ext cx="8282037" cy="1021237"/>
          </a:xfrm>
        </p:spPr>
        <p:txBody>
          <a:bodyPr wrap="square" lIns="0" tIns="18000" rIns="0" bIns="18000" anchor="ctr" anchorCtr="0">
            <a:spAutoFit/>
          </a:bodyPr>
          <a:lstStyle/>
          <a:p>
            <a:r>
              <a:rPr lang="en-US" sz="3200" dirty="0"/>
              <a:t>Frequently Asked Question: Why Should I Keep Fuel Gauge above </a:t>
            </a:r>
            <a:r>
              <a:rPr lang="en-US" sz="100" dirty="0"/>
              <a:t>1 over 4</a:t>
            </a:r>
            <a:r>
              <a:rPr lang="en-US" sz="3200" dirty="0"/>
              <a:t>   Tank</a:t>
            </a:r>
          </a:p>
        </p:txBody>
      </p:sp>
      <p:graphicFrame>
        <p:nvGraphicFramePr>
          <p:cNvPr id="5" name="Object 4">
            <a:extLst>
              <a:ext uri="{FF2B5EF4-FFF2-40B4-BE49-F238E27FC236}">
                <a16:creationId xmlns:a16="http://schemas.microsoft.com/office/drawing/2014/main" id="{C0F1DB0C-C845-5A5F-F27B-162C9E6BE48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24603826"/>
              </p:ext>
            </p:extLst>
          </p:nvPr>
        </p:nvGraphicFramePr>
        <p:xfrm>
          <a:off x="5047396" y="761243"/>
          <a:ext cx="481121" cy="492744"/>
        </p:xfrm>
        <a:graphic>
          <a:graphicData uri="http://schemas.openxmlformats.org/presentationml/2006/ole">
            <mc:AlternateContent xmlns:mc="http://schemas.openxmlformats.org/markup-compatibility/2006">
              <mc:Choice xmlns:v="urn:schemas-microsoft-com:vml" Requires="v">
                <p:oleObj name="Equation" r:id="rId3" imgW="177480" imgH="177480" progId="Equation.DSMT4">
                  <p:embed/>
                </p:oleObj>
              </mc:Choice>
              <mc:Fallback>
                <p:oleObj name="Equation" r:id="rId3" imgW="177480" imgH="177480" progId="Equation.DSMT4">
                  <p:embed/>
                  <p:pic>
                    <p:nvPicPr>
                      <p:cNvPr id="21" name="Object 20">
                        <a:extLst>
                          <a:ext uri="{FF2B5EF4-FFF2-40B4-BE49-F238E27FC236}">
                            <a16:creationId xmlns:a16="http://schemas.microsoft.com/office/drawing/2014/main" id="{49D075B2-0B0A-218D-9DD5-93025EA8B909}"/>
                          </a:ext>
                        </a:extLst>
                      </p:cNvPr>
                      <p:cNvPicPr/>
                      <p:nvPr/>
                    </p:nvPicPr>
                    <p:blipFill>
                      <a:blip r:embed="rId4"/>
                      <a:stretch>
                        <a:fillRect/>
                      </a:stretch>
                    </p:blipFill>
                    <p:spPr>
                      <a:xfrm>
                        <a:off x="5047396" y="761243"/>
                        <a:ext cx="481121" cy="492744"/>
                      </a:xfrm>
                      <a:prstGeom prst="rect">
                        <a:avLst/>
                      </a:prstGeom>
                      <a:solidFill>
                        <a:schemeClr val="lt1"/>
                      </a:solidFill>
                    </p:spPr>
                  </p:pic>
                </p:oleObj>
              </mc:Fallback>
            </mc:AlternateContent>
          </a:graphicData>
        </a:graphic>
      </p:graphicFrame>
      <p:sp>
        <p:nvSpPr>
          <p:cNvPr id="3" name="Content Placeholder 2" descr="Feequentlu asked question">
            <a:extLst>
              <a:ext uri="{FF2B5EF4-FFF2-40B4-BE49-F238E27FC236}">
                <a16:creationId xmlns:a16="http://schemas.microsoft.com/office/drawing/2014/main" id="{EF1275C3-BD13-392E-CBE0-1DF3E2110D70}"/>
              </a:ext>
            </a:extLst>
          </p:cNvPr>
          <p:cNvSpPr>
            <a:spLocks noGrp="1"/>
          </p:cNvSpPr>
          <p:nvPr>
            <p:ph sz="quarter" idx="13"/>
          </p:nvPr>
        </p:nvSpPr>
        <p:spPr>
          <a:xfrm>
            <a:off x="439271" y="1502813"/>
            <a:ext cx="8272930" cy="374906"/>
          </a:xfrm>
        </p:spPr>
        <p:txBody>
          <a:bodyPr wrap="square" lIns="0" tIns="18000" rIns="0" bIns="18000" anchor="ctr" anchorCtr="0">
            <a:spAutoFit/>
          </a:bodyPr>
          <a:lstStyle/>
          <a:p>
            <a:pPr marL="0" indent="0">
              <a:buNone/>
            </a:pPr>
            <a:r>
              <a:rPr lang="en-US" sz="2200" b="1" dirty="0"/>
              <a:t>? Frequently Asked Question</a:t>
            </a:r>
          </a:p>
        </p:txBody>
      </p:sp>
      <p:sp>
        <p:nvSpPr>
          <p:cNvPr id="4" name="Content Placeholder 3" descr="Why Should I Keep the Fuel Gauge above One-Quarter Tank? fuel pickup inside fuel tank can help keep water from being drawn into fuel system unless water is all that is left at bottom of tank. Moisture inside fuel tank can condense, causing liquid water to drop to bottom of fuel tank. (water heavier than gas, 8 pound per gallon for water, 6 pound per gallon for gasoline.) If alcohol- blended gasoline used, alcohol can absorb water and alcohol–water combination can be burned. When fuel level is low, fuel pump will draw from this alcohol/water. Alcohol and water do not burn as well as gasoline, driveability problems can occur such as stalling, rough idle, hard starting, and missing.&#10;">
            <a:extLst>
              <a:ext uri="{FF2B5EF4-FFF2-40B4-BE49-F238E27FC236}">
                <a16:creationId xmlns:a16="http://schemas.microsoft.com/office/drawing/2014/main" id="{7CBCEECD-F149-0F77-E653-A5274F02F241}"/>
              </a:ext>
            </a:extLst>
          </p:cNvPr>
          <p:cNvSpPr>
            <a:spLocks noGrp="1"/>
          </p:cNvSpPr>
          <p:nvPr>
            <p:ph sz="quarter" idx="14"/>
          </p:nvPr>
        </p:nvSpPr>
        <p:spPr>
          <a:xfrm>
            <a:off x="439270" y="2038509"/>
            <a:ext cx="8272931" cy="3760448"/>
          </a:xfrm>
        </p:spPr>
        <p:txBody>
          <a:bodyPr wrap="square" lIns="0" tIns="18000" rIns="0" bIns="18000" anchor="ctr" anchorCtr="0">
            <a:spAutoFit/>
          </a:bodyPr>
          <a:lstStyle/>
          <a:p>
            <a:pPr marL="0" indent="0">
              <a:buNone/>
            </a:pPr>
            <a:r>
              <a:rPr lang="en-US" sz="2200" b="1" dirty="0"/>
              <a:t>Why Should I Keep the Fuel Gauge above One-Quarter Tank?</a:t>
            </a:r>
            <a:r>
              <a:rPr lang="en-US" sz="2200" dirty="0"/>
              <a:t> fuel pickup inside fuel tank can help keep water from being drawn into fuel system unless water is all that is left at bottom of tank. Moisture inside fuel tank can condense, causing liquid water to drop to bottom of fuel tank. (water heavier than gas, 8 pound per gallon for water, 6 pound per gallon for gasoline.) If alcohol- blended gasoline used, alcohol can absorb water and alcohol–water combination can be burned. When fuel level is low, fuel pump will draw from this alcohol/water. Alcohol and water do not burn as well as gasoline, driveability problems can occur such as stalling, rough idle, hard starting, and missing.</a:t>
            </a:r>
          </a:p>
        </p:txBody>
      </p:sp>
    </p:spTree>
    <p:extLst>
      <p:ext uri="{BB962C8B-B14F-4D97-AF65-F5344CB8AC3E}">
        <p14:creationId xmlns:p14="http://schemas.microsoft.com/office/powerpoint/2010/main" val="1379934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9885"/>
            <a:ext cx="8310175" cy="590349"/>
          </a:xfrm>
        </p:spPr>
        <p:txBody>
          <a:bodyPr wrap="square" lIns="0" tIns="18000" rIns="0" bIns="18000" anchor="ctr" anchorCtr="0">
            <a:spAutoFit/>
          </a:bodyPr>
          <a:lstStyle/>
          <a:p>
            <a:r>
              <a:rPr lang="en-US" dirty="0"/>
              <a:t>Ethanol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090"/>
            <a:ext cx="8305788" cy="3668115"/>
          </a:xfrm>
        </p:spPr>
        <p:txBody>
          <a:bodyPr wrap="square" lIns="0" tIns="18000" rIns="0" bIns="18000" anchor="ctr" anchorCtr="0">
            <a:spAutoFit/>
          </a:bodyPr>
          <a:lstStyle/>
          <a:p>
            <a:pPr marL="342900" indent="-342900">
              <a:spcBef>
                <a:spcPts val="600"/>
              </a:spcBef>
              <a:buSzTx/>
            </a:pPr>
            <a:r>
              <a:rPr lang="en-US" sz="2400" dirty="0"/>
              <a:t>Ethanol Terminology</a:t>
            </a:r>
          </a:p>
          <a:p>
            <a:pPr marL="829818" lvl="1" indent="-342900">
              <a:buSzTx/>
            </a:pPr>
            <a:r>
              <a:rPr lang="en-US" sz="2400" dirty="0"/>
              <a:t>Ethanol is also called ethyl alcohol or grain alcohol, because it is usually made from grain.</a:t>
            </a:r>
          </a:p>
          <a:p>
            <a:pPr marL="342900" indent="-342900">
              <a:spcBef>
                <a:spcPts val="600"/>
              </a:spcBef>
              <a:buSzTx/>
            </a:pPr>
            <a:r>
              <a:rPr lang="en-US" sz="2400" dirty="0"/>
              <a:t>Ethanol Production</a:t>
            </a:r>
          </a:p>
          <a:p>
            <a:pPr marL="829818" lvl="1" indent="-342900">
              <a:buSzTx/>
            </a:pPr>
            <a:r>
              <a:rPr lang="en-US" sz="2400" dirty="0"/>
              <a:t>Conventional ethanol is derived from grains, such as corn, wheat, or soybeans.</a:t>
            </a:r>
          </a:p>
          <a:p>
            <a:pPr marL="829818" lvl="1" indent="-342900">
              <a:buSzTx/>
            </a:pPr>
            <a:r>
              <a:rPr lang="en-US" sz="2400" dirty="0"/>
              <a:t>Ethanol can be made by the dry mill process, in which the starch portion of the corn is fermented into sugar and then distilled into alcohol.</a:t>
            </a:r>
            <a:endParaRPr lang="en-US" altLang="en-US" sz="2400" noProof="0" dirty="0">
              <a:solidFill>
                <a:schemeClr val="tx1"/>
              </a:solidFill>
            </a:endParaRPr>
          </a:p>
        </p:txBody>
      </p:sp>
    </p:spTree>
    <p:extLst>
      <p:ext uri="{BB962C8B-B14F-4D97-AF65-F5344CB8AC3E}">
        <p14:creationId xmlns:p14="http://schemas.microsoft.com/office/powerpoint/2010/main" val="1096415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Ethanol Molecule</a:t>
            </a:r>
          </a:p>
        </p:txBody>
      </p:sp>
      <p:pic>
        <p:nvPicPr>
          <p:cNvPr id="3" name="Picture 2" descr="A model of ethanol molecule. &#10;Long description is available in notes, press F6.">
            <a:extLst>
              <a:ext uri="{FF2B5EF4-FFF2-40B4-BE49-F238E27FC236}">
                <a16:creationId xmlns:a16="http://schemas.microsoft.com/office/drawing/2014/main" id="{08AFF9F2-C248-04C7-FC2D-C2B868EE9E78}"/>
              </a:ext>
            </a:extLst>
          </p:cNvPr>
          <p:cNvPicPr>
            <a:picLocks noChangeAspect="1"/>
          </p:cNvPicPr>
          <p:nvPr/>
        </p:nvPicPr>
        <p:blipFill>
          <a:blip r:embed="rId3"/>
          <a:stretch>
            <a:fillRect/>
          </a:stretch>
        </p:blipFill>
        <p:spPr>
          <a:xfrm>
            <a:off x="953138" y="1509604"/>
            <a:ext cx="7254974" cy="379437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482230"/>
            <a:ext cx="8310173" cy="775015"/>
          </a:xfrm>
        </p:spPr>
        <p:txBody>
          <a:bodyPr wrap="square" lIns="0" tIns="18000" rIns="0" bIns="18000" anchor="ctr" anchorCtr="0">
            <a:spAutoFit/>
          </a:bodyPr>
          <a:lstStyle/>
          <a:p>
            <a:pPr marL="0" indent="0">
              <a:buNone/>
            </a:pPr>
            <a:r>
              <a:rPr lang="en-US" sz="2400" noProof="0" dirty="0"/>
              <a:t>The ethanol molecule showing two carbon atoms, six hydrogen atoms, and one oxygen atom.</a:t>
            </a:r>
          </a:p>
        </p:txBody>
      </p:sp>
    </p:spTree>
    <p:extLst>
      <p:ext uri="{BB962C8B-B14F-4D97-AF65-F5344CB8AC3E}">
        <p14:creationId xmlns:p14="http://schemas.microsoft.com/office/powerpoint/2010/main" val="807450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9885"/>
            <a:ext cx="8310175" cy="590349"/>
          </a:xfrm>
        </p:spPr>
        <p:txBody>
          <a:bodyPr wrap="square" lIns="0" tIns="18000" rIns="0" bIns="18000" anchor="ctr" anchorCtr="0">
            <a:spAutoFit/>
          </a:bodyPr>
          <a:lstStyle/>
          <a:p>
            <a:r>
              <a:rPr lang="en-US" dirty="0"/>
              <a:t>Cellulose Ethanol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7418"/>
            <a:ext cx="8305788" cy="4191335"/>
          </a:xfrm>
        </p:spPr>
        <p:txBody>
          <a:bodyPr wrap="square" lIns="0" tIns="18000" rIns="0" bIns="18000" anchor="ctr" anchorCtr="0">
            <a:spAutoFit/>
          </a:bodyPr>
          <a:lstStyle/>
          <a:p>
            <a:pPr marL="342900" indent="-342900">
              <a:spcBef>
                <a:spcPts val="600"/>
              </a:spcBef>
              <a:buSzTx/>
            </a:pPr>
            <a:r>
              <a:rPr lang="en-US" sz="2400" dirty="0"/>
              <a:t>Terminology</a:t>
            </a:r>
          </a:p>
          <a:p>
            <a:pPr marL="829818" lvl="1" indent="-342900">
              <a:buSzTx/>
            </a:pPr>
            <a:r>
              <a:rPr lang="en-US" sz="2400" dirty="0"/>
              <a:t>Cellulose ethanol can be produced from a wide variety of cellulose biomass feedstock, including:</a:t>
            </a:r>
          </a:p>
          <a:p>
            <a:pPr marL="1229868" lvl="2" indent="-342900">
              <a:buSzTx/>
            </a:pPr>
            <a:r>
              <a:rPr lang="en-US" sz="2400" dirty="0"/>
              <a:t>Agricultural plant wastes (corn stalks, cereal straws)</a:t>
            </a:r>
          </a:p>
          <a:p>
            <a:pPr marL="1229868" lvl="2" indent="-342900">
              <a:buSzTx/>
            </a:pPr>
            <a:r>
              <a:rPr lang="en-US" sz="2400" dirty="0"/>
              <a:t>Plant wastes from industrial processes (sawdust, paper pulp)</a:t>
            </a:r>
          </a:p>
          <a:p>
            <a:pPr marL="1229868" lvl="2" indent="-342900">
              <a:buSzTx/>
            </a:pPr>
            <a:r>
              <a:rPr lang="en-US" sz="2400" dirty="0"/>
              <a:t>Energy crops grown specifically for fuel production</a:t>
            </a:r>
          </a:p>
          <a:p>
            <a:pPr marL="342900" indent="-342900">
              <a:spcBef>
                <a:spcPts val="600"/>
              </a:spcBef>
              <a:buSzTx/>
            </a:pPr>
            <a:r>
              <a:rPr lang="en-US" sz="2400" dirty="0"/>
              <a:t>Refining Cellulose Biomass</a:t>
            </a:r>
          </a:p>
          <a:p>
            <a:pPr marL="829818" lvl="1" indent="-342900">
              <a:buSzTx/>
            </a:pPr>
            <a:r>
              <a:rPr lang="en-US" sz="2400" dirty="0"/>
              <a:t>Involves extracting fermentable sugars from the feedstock</a:t>
            </a:r>
            <a:endParaRPr lang="en-US" altLang="en-US" sz="2400" noProof="0" dirty="0">
              <a:solidFill>
                <a:schemeClr val="tx1"/>
              </a:solidFill>
            </a:endParaRPr>
          </a:p>
        </p:txBody>
      </p:sp>
    </p:spTree>
    <p:extLst>
      <p:ext uri="{BB962C8B-B14F-4D97-AF65-F5344CB8AC3E}">
        <p14:creationId xmlns:p14="http://schemas.microsoft.com/office/powerpoint/2010/main" val="2992988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9885"/>
            <a:ext cx="8310175" cy="590349"/>
          </a:xfrm>
        </p:spPr>
        <p:txBody>
          <a:bodyPr wrap="square" lIns="0" tIns="18000" rIns="0" bIns="18000" anchor="ctr" anchorCtr="0">
            <a:spAutoFit/>
          </a:bodyPr>
          <a:lstStyle/>
          <a:p>
            <a:r>
              <a:rPr lang="en-US" dirty="0"/>
              <a:t>E85</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603"/>
            <a:ext cx="8305788" cy="3083340"/>
          </a:xfrm>
        </p:spPr>
        <p:txBody>
          <a:bodyPr wrap="square" lIns="0" tIns="18000" rIns="0" bIns="18000" anchor="ctr" anchorCtr="0">
            <a:spAutoFit/>
          </a:bodyPr>
          <a:lstStyle/>
          <a:p>
            <a:pPr marL="342900" indent="-342900">
              <a:spcBef>
                <a:spcPts val="600"/>
              </a:spcBef>
              <a:buSzTx/>
            </a:pPr>
            <a:r>
              <a:rPr lang="en-US" sz="2400" dirty="0"/>
              <a:t>What Is E85?</a:t>
            </a:r>
          </a:p>
          <a:p>
            <a:pPr marL="829818" lvl="1" indent="-342900">
              <a:buSzTx/>
            </a:pPr>
            <a:r>
              <a:rPr lang="en-US" sz="2400" dirty="0"/>
              <a:t>E85 is composed of 85% ethanol and 15% gasoline.</a:t>
            </a:r>
          </a:p>
          <a:p>
            <a:pPr marL="829818" lvl="1" indent="-342900">
              <a:buSzTx/>
            </a:pPr>
            <a:r>
              <a:rPr lang="en-US" sz="2400" dirty="0"/>
              <a:t>E85 has an octane rating of about 100 to 105.</a:t>
            </a:r>
          </a:p>
          <a:p>
            <a:pPr marL="342900" indent="-342900">
              <a:spcBef>
                <a:spcPts val="600"/>
              </a:spcBef>
              <a:buSzTx/>
            </a:pPr>
            <a:r>
              <a:rPr lang="en-US" sz="2400" dirty="0"/>
              <a:t>Heat Energy of E85</a:t>
            </a:r>
          </a:p>
          <a:p>
            <a:pPr marL="829818" lvl="1" indent="-342900">
              <a:buSzTx/>
            </a:pPr>
            <a:r>
              <a:rPr lang="en-US" sz="2400" dirty="0"/>
              <a:t>E85 has less heat energy than gasoline.</a:t>
            </a:r>
          </a:p>
          <a:p>
            <a:pPr marL="829818" lvl="1" indent="-342900">
              <a:buSzTx/>
            </a:pPr>
            <a:r>
              <a:rPr lang="en-US" sz="2400" dirty="0"/>
              <a:t>Gasoline = 114,000 </a:t>
            </a:r>
            <a:r>
              <a:rPr lang="en-US" sz="2400" spc="-300" dirty="0"/>
              <a:t>B T U </a:t>
            </a:r>
            <a:r>
              <a:rPr lang="en-US" sz="2400" dirty="0"/>
              <a:t>s per gallon</a:t>
            </a:r>
          </a:p>
          <a:p>
            <a:pPr marL="829818" lvl="1" indent="-342900">
              <a:buSzTx/>
            </a:pPr>
            <a:r>
              <a:rPr lang="en-US" sz="2400" dirty="0"/>
              <a:t>E85 = 87,000 </a:t>
            </a:r>
            <a:r>
              <a:rPr lang="en-US" sz="2400" spc="-300" dirty="0"/>
              <a:t>B T U </a:t>
            </a:r>
            <a:r>
              <a:rPr lang="en-US" sz="2400" dirty="0"/>
              <a:t>s per gallon</a:t>
            </a:r>
            <a:endParaRPr lang="en-US" altLang="en-US" sz="2400" noProof="0" dirty="0">
              <a:solidFill>
                <a:schemeClr val="tx1"/>
              </a:solidFill>
            </a:endParaRPr>
          </a:p>
        </p:txBody>
      </p:sp>
    </p:spTree>
    <p:extLst>
      <p:ext uri="{BB962C8B-B14F-4D97-AF65-F5344CB8AC3E}">
        <p14:creationId xmlns:p14="http://schemas.microsoft.com/office/powerpoint/2010/main" val="11418606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E85</a:t>
            </a:r>
          </a:p>
        </p:txBody>
      </p:sp>
      <p:pic>
        <p:nvPicPr>
          <p:cNvPr id="4" name="Picture 3" descr="A fuel pump, E 85, for 85 percent ethanol.&#10;Long description is available in notes, press F6. &#10;">
            <a:extLst>
              <a:ext uri="{FF2B5EF4-FFF2-40B4-BE49-F238E27FC236}">
                <a16:creationId xmlns:a16="http://schemas.microsoft.com/office/drawing/2014/main" id="{5EC1A7AD-2192-5465-CD34-0868E342851D}"/>
              </a:ext>
            </a:extLst>
          </p:cNvPr>
          <p:cNvPicPr>
            <a:picLocks noChangeAspect="1"/>
          </p:cNvPicPr>
          <p:nvPr/>
        </p:nvPicPr>
        <p:blipFill>
          <a:blip r:embed="rId3"/>
          <a:stretch>
            <a:fillRect/>
          </a:stretch>
        </p:blipFill>
        <p:spPr>
          <a:xfrm>
            <a:off x="1778569" y="1398967"/>
            <a:ext cx="5586861" cy="419808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855155"/>
            <a:ext cx="8310173" cy="405683"/>
          </a:xfrm>
        </p:spPr>
        <p:txBody>
          <a:bodyPr wrap="square" lIns="0" tIns="18000" rIns="0" bIns="18000" anchor="ctr" anchorCtr="0">
            <a:spAutoFit/>
          </a:bodyPr>
          <a:lstStyle/>
          <a:p>
            <a:pPr marL="0" indent="0">
              <a:buNone/>
            </a:pPr>
            <a:r>
              <a:rPr lang="en-US" sz="2400" noProof="0" dirty="0"/>
              <a:t>E85 has 85% ethanol mixed with 15% gasoline.</a:t>
            </a:r>
          </a:p>
        </p:txBody>
      </p:sp>
    </p:spTree>
    <p:extLst>
      <p:ext uri="{BB962C8B-B14F-4D97-AF65-F5344CB8AC3E}">
        <p14:creationId xmlns:p14="http://schemas.microsoft.com/office/powerpoint/2010/main" val="255414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209"/>
            <a:ext cx="8310175" cy="590349"/>
          </a:xfrm>
        </p:spPr>
        <p:txBody>
          <a:bodyPr wrap="square" lIns="0" tIns="18000" rIns="0" bIns="18000" anchor="ctr" anchorCtr="0">
            <a:spAutoFit/>
          </a:bodyPr>
          <a:lstStyle/>
          <a:p>
            <a:r>
              <a:rPr lang="en-US" noProof="0" dirty="0"/>
              <a:t>Question 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0"/>
            <a:ext cx="8310174" cy="405683"/>
          </a:xfrm>
        </p:spPr>
        <p:txBody>
          <a:bodyPr wrap="square" lIns="0" tIns="18000" rIns="0" bIns="18000" anchor="ctr" anchorCtr="0">
            <a:spAutoFit/>
          </a:bodyPr>
          <a:lstStyle/>
          <a:p>
            <a:pPr marL="0" indent="0">
              <a:buNone/>
            </a:pPr>
            <a:r>
              <a:rPr lang="en-US" sz="2400" dirty="0"/>
              <a:t>What is E85?</a:t>
            </a:r>
          </a:p>
        </p:txBody>
      </p:sp>
    </p:spTree>
    <p:extLst>
      <p:ext uri="{BB962C8B-B14F-4D97-AF65-F5344CB8AC3E}">
        <p14:creationId xmlns:p14="http://schemas.microsoft.com/office/powerpoint/2010/main" val="3978341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9917"/>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4</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18423"/>
            <a:ext cx="8309442" cy="405683"/>
          </a:xfrm>
        </p:spPr>
        <p:txBody>
          <a:bodyPr wrap="square" lIns="0" tIns="18000" rIns="0" bIns="18000" anchor="ctr" anchorCtr="0">
            <a:spAutoFit/>
          </a:bodyPr>
          <a:lstStyle/>
          <a:p>
            <a:pPr marL="0" indent="0">
              <a:buNone/>
            </a:pPr>
            <a:r>
              <a:rPr lang="en-US" sz="2400" dirty="0"/>
              <a:t>85% gasoline and 15% ethanol.</a:t>
            </a:r>
          </a:p>
        </p:txBody>
      </p:sp>
    </p:spTree>
    <p:extLst>
      <p:ext uri="{BB962C8B-B14F-4D97-AF65-F5344CB8AC3E}">
        <p14:creationId xmlns:p14="http://schemas.microsoft.com/office/powerpoint/2010/main" val="1681850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9885"/>
            <a:ext cx="8273663" cy="590349"/>
          </a:xfrm>
        </p:spPr>
        <p:txBody>
          <a:bodyPr wrap="square" lIns="0" tIns="18000" rIns="0" bIns="18000" anchor="ctr" anchorCtr="0">
            <a:spAutoFit/>
          </a:bodyPr>
          <a:lstStyle/>
          <a:p>
            <a:r>
              <a:rPr lang="en-US" dirty="0"/>
              <a:t>Alternative-Fuel Vehicles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2701"/>
            <a:ext cx="8269275" cy="3591171"/>
          </a:xfrm>
        </p:spPr>
        <p:txBody>
          <a:bodyPr wrap="square" lIns="0" tIns="18000" rIns="0" bIns="18000" anchor="ctr" anchorCtr="0">
            <a:spAutoFit/>
          </a:bodyPr>
          <a:lstStyle/>
          <a:p>
            <a:pPr marL="342900" indent="-342900">
              <a:spcBef>
                <a:spcPts val="600"/>
              </a:spcBef>
              <a:buSzTx/>
            </a:pPr>
            <a:r>
              <a:rPr lang="en-US" sz="2400" dirty="0"/>
              <a:t>Vehicles equipped with this capability are commonly referred to as alternative-fuel vehicles (</a:t>
            </a:r>
            <a:r>
              <a:rPr lang="en-US" sz="2400" spc="-300" dirty="0"/>
              <a:t>A F </a:t>
            </a:r>
            <a:r>
              <a:rPr lang="en-US" sz="2400" dirty="0"/>
              <a:t>Vs), flex fuels, and flexible fuel vehicles (</a:t>
            </a:r>
            <a:r>
              <a:rPr lang="en-US" sz="2400" spc="-300" dirty="0"/>
              <a:t>F refueling </a:t>
            </a:r>
            <a:r>
              <a:rPr lang="en-US" sz="2400" dirty="0"/>
              <a:t>Vs).</a:t>
            </a:r>
          </a:p>
          <a:p>
            <a:pPr marL="342900" indent="-342900">
              <a:spcBef>
                <a:spcPts val="600"/>
              </a:spcBef>
              <a:buSzTx/>
            </a:pPr>
            <a:r>
              <a:rPr lang="en-US" sz="2400" dirty="0"/>
              <a:t>E85 Fuel System Requirements</a:t>
            </a:r>
          </a:p>
          <a:p>
            <a:pPr marL="829818" lvl="1" indent="-342900">
              <a:buSzTx/>
            </a:pPr>
            <a:r>
              <a:rPr lang="en-US" sz="2400" dirty="0"/>
              <a:t>Fuel compensation sensor that measures both the percentage of ethanol blend and the temperature of the fuel.</a:t>
            </a:r>
          </a:p>
          <a:p>
            <a:pPr marL="829818" lvl="1" indent="-342900">
              <a:buSzTx/>
            </a:pPr>
            <a:r>
              <a:rPr lang="en-US" sz="2400" dirty="0"/>
              <a:t>Sensorless flex-fuel systems rely on feedback from the oxygen sensor to detect lean condition.</a:t>
            </a:r>
            <a:endParaRPr lang="en-US" altLang="en-US" sz="2400" noProof="0" dirty="0">
              <a:solidFill>
                <a:schemeClr val="tx1"/>
              </a:solidFill>
            </a:endParaRPr>
          </a:p>
        </p:txBody>
      </p:sp>
    </p:spTree>
    <p:extLst>
      <p:ext uri="{BB962C8B-B14F-4D97-AF65-F5344CB8AC3E}">
        <p14:creationId xmlns:p14="http://schemas.microsoft.com/office/powerpoint/2010/main" val="262362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273663" cy="590349"/>
          </a:xfrm>
        </p:spPr>
        <p:txBody>
          <a:bodyPr wrap="square" lIns="0" tIns="18000" rIns="0" bIns="18000" anchor="ctr" anchorCtr="0">
            <a:spAutoFit/>
          </a:bodyPr>
          <a:lstStyle/>
          <a:p>
            <a:r>
              <a:rPr lang="en-US" dirty="0"/>
              <a:t>Refining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2710"/>
            <a:ext cx="8269295" cy="3591171"/>
          </a:xfrm>
        </p:spPr>
        <p:txBody>
          <a:bodyPr wrap="square" lIns="0" tIns="18000" rIns="0" bIns="18000" anchor="ctr" anchorCtr="0">
            <a:spAutoFit/>
          </a:bodyPr>
          <a:lstStyle/>
          <a:p>
            <a:pPr marL="342900" indent="-342900">
              <a:spcBef>
                <a:spcPts val="600"/>
              </a:spcBef>
              <a:buSzTx/>
            </a:pPr>
            <a:r>
              <a:rPr lang="en-US" sz="2400" dirty="0"/>
              <a:t>Cracking</a:t>
            </a:r>
          </a:p>
          <a:p>
            <a:pPr marL="829818" lvl="1" indent="-342900">
              <a:buSzTx/>
            </a:pPr>
            <a:r>
              <a:rPr lang="en-US" sz="2400" dirty="0"/>
              <a:t>Hydrocarbons with higher boiling points cracked into lower boiling hydrocarbons by treating them to very high temperatures.</a:t>
            </a:r>
          </a:p>
          <a:p>
            <a:pPr marL="829818" lvl="1" indent="-342900">
              <a:buSzTx/>
            </a:pPr>
            <a:r>
              <a:rPr lang="en-US" sz="2400" dirty="0"/>
              <a:t>Instead of high heat, today cracking is performed using a catalyst and is called catalytic cracking.</a:t>
            </a:r>
          </a:p>
          <a:p>
            <a:pPr marL="829818" lvl="1" indent="-342900">
              <a:buSzTx/>
            </a:pPr>
            <a:r>
              <a:rPr lang="en-US" sz="2400" dirty="0"/>
              <a:t>Hydrocracking similar to catalytic cracking in that it uses a catalyst, but the catalyst is in a hydrogen atmosphere.</a:t>
            </a:r>
            <a:endParaRPr lang="en-US" altLang="en-US" sz="2400" noProof="0" dirty="0">
              <a:solidFill>
                <a:schemeClr val="tx1"/>
              </a:solidFill>
            </a:endParaRPr>
          </a:p>
        </p:txBody>
      </p:sp>
    </p:spTree>
    <p:extLst>
      <p:ext uri="{BB962C8B-B14F-4D97-AF65-F5344CB8AC3E}">
        <p14:creationId xmlns:p14="http://schemas.microsoft.com/office/powerpoint/2010/main" val="16972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9885"/>
            <a:ext cx="8310175" cy="590349"/>
          </a:xfrm>
        </p:spPr>
        <p:txBody>
          <a:bodyPr wrap="square" lIns="0" tIns="18000" rIns="0" bIns="18000" anchor="ctr" anchorCtr="0">
            <a:spAutoFit/>
          </a:bodyPr>
          <a:lstStyle/>
          <a:p>
            <a:r>
              <a:rPr lang="en-US" dirty="0"/>
              <a:t>Alternative-Fuel Vehicles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647"/>
            <a:ext cx="8305788" cy="2190788"/>
          </a:xfrm>
        </p:spPr>
        <p:txBody>
          <a:bodyPr wrap="square" lIns="0" tIns="18000" rIns="0" bIns="18000" anchor="ctr" anchorCtr="0">
            <a:spAutoFit/>
          </a:bodyPr>
          <a:lstStyle/>
          <a:p>
            <a:pPr marL="342900" indent="-342900">
              <a:spcBef>
                <a:spcPts val="600"/>
              </a:spcBef>
              <a:buSzTx/>
            </a:pPr>
            <a:r>
              <a:rPr lang="en-US" sz="2400" dirty="0"/>
              <a:t>Flex-Fuel Vehicle Identification</a:t>
            </a:r>
          </a:p>
          <a:p>
            <a:pPr marL="829818" lvl="1" indent="-342900">
              <a:buSzTx/>
            </a:pPr>
            <a:r>
              <a:rPr lang="en-US" sz="2400" dirty="0"/>
              <a:t>Emblems on the side, front, and/or rear of the vehicle</a:t>
            </a:r>
          </a:p>
          <a:p>
            <a:pPr marL="829818" lvl="1" indent="-342900">
              <a:buSzTx/>
            </a:pPr>
            <a:r>
              <a:rPr lang="en-US" sz="2400" dirty="0"/>
              <a:t>Yellow fuel cap showing E85/gasoline</a:t>
            </a:r>
          </a:p>
          <a:p>
            <a:pPr marL="829818" lvl="1" indent="-342900">
              <a:buSzTx/>
            </a:pPr>
            <a:r>
              <a:rPr lang="en-US" sz="2400" dirty="0"/>
              <a:t>Vehicle Emission Control Information (</a:t>
            </a:r>
            <a:r>
              <a:rPr lang="en-US" sz="2400" spc="-300" dirty="0"/>
              <a:t>V E C </a:t>
            </a:r>
            <a:r>
              <a:rPr lang="en-US" sz="2400" dirty="0"/>
              <a:t>I) label </a:t>
            </a:r>
          </a:p>
          <a:p>
            <a:pPr marL="829818" lvl="1" indent="-342900">
              <a:buSzTx/>
            </a:pPr>
            <a:r>
              <a:rPr lang="en-US" sz="2400" dirty="0"/>
              <a:t>Vehicle identification number (</a:t>
            </a:r>
            <a:r>
              <a:rPr lang="en-US" sz="2400" spc="-300" dirty="0"/>
              <a:t>V I </a:t>
            </a:r>
            <a:r>
              <a:rPr lang="en-US" sz="2400" dirty="0"/>
              <a:t>N)</a:t>
            </a:r>
            <a:endParaRPr lang="en-US" altLang="en-US" sz="2400" noProof="0" dirty="0">
              <a:solidFill>
                <a:schemeClr val="tx1"/>
              </a:solidFill>
            </a:endParaRPr>
          </a:p>
        </p:txBody>
      </p:sp>
    </p:spTree>
    <p:extLst>
      <p:ext uri="{BB962C8B-B14F-4D97-AF65-F5344CB8AC3E}">
        <p14:creationId xmlns:p14="http://schemas.microsoft.com/office/powerpoint/2010/main" val="1279017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Alternative Fuel Dispenser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lt_Fuel_Nozzle">
            <a:hlinkClick r:id="" action="ppaction://media"/>
            <a:extLst>
              <a:ext uri="{FF2B5EF4-FFF2-40B4-BE49-F238E27FC236}">
                <a16:creationId xmlns:a16="http://schemas.microsoft.com/office/drawing/2014/main" id="{B435D675-E44C-C1E5-B108-4449EDC0F81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78674" y="1555749"/>
            <a:ext cx="8660111" cy="4413833"/>
          </a:xfrm>
        </p:spPr>
      </p:pic>
    </p:spTree>
    <p:extLst>
      <p:ext uri="{BB962C8B-B14F-4D97-AF65-F5344CB8AC3E}">
        <p14:creationId xmlns:p14="http://schemas.microsoft.com/office/powerpoint/2010/main" val="258952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3966"/>
            <a:ext cx="8273663" cy="1144347"/>
          </a:xfrm>
        </p:spPr>
        <p:txBody>
          <a:bodyPr wrap="square" lIns="0" tIns="18000" rIns="0" bIns="18000" anchor="ctr" anchorCtr="0">
            <a:spAutoFit/>
          </a:bodyPr>
          <a:lstStyle/>
          <a:p>
            <a:r>
              <a:rPr lang="en-US" dirty="0"/>
              <a:t>Safety Procedures When Working with Alternative Fuels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609480"/>
            <a:ext cx="8305788" cy="3452671"/>
          </a:xfrm>
        </p:spPr>
        <p:txBody>
          <a:bodyPr wrap="square" lIns="0" tIns="18000" rIns="0" bIns="18000" anchor="ctr" anchorCtr="0">
            <a:spAutoFit/>
          </a:bodyPr>
          <a:lstStyle/>
          <a:p>
            <a:pPr marL="342900" indent="-342900">
              <a:spcBef>
                <a:spcPts val="600"/>
              </a:spcBef>
              <a:buSzTx/>
            </a:pPr>
            <a:r>
              <a:rPr lang="en-US" sz="2400" dirty="0"/>
              <a:t>Safety glasses and/or face shield</a:t>
            </a:r>
          </a:p>
          <a:p>
            <a:pPr marL="342900" indent="-342900">
              <a:spcBef>
                <a:spcPts val="600"/>
              </a:spcBef>
              <a:buSzTx/>
            </a:pPr>
            <a:r>
              <a:rPr lang="en-US" sz="2400" dirty="0"/>
              <a:t>Protective gloves</a:t>
            </a:r>
          </a:p>
          <a:p>
            <a:pPr marL="342900" indent="-342900">
              <a:spcBef>
                <a:spcPts val="600"/>
              </a:spcBef>
              <a:buSzTx/>
            </a:pPr>
            <a:r>
              <a:rPr lang="en-US" sz="2400" dirty="0"/>
              <a:t>Long-sleeved shirt and pants</a:t>
            </a:r>
          </a:p>
          <a:p>
            <a:pPr marL="342900" indent="-342900">
              <a:spcBef>
                <a:spcPts val="600"/>
              </a:spcBef>
              <a:buSzTx/>
            </a:pPr>
            <a:r>
              <a:rPr lang="en-US" sz="2400" dirty="0"/>
              <a:t>If any fuel gets on skin, area should be washed </a:t>
            </a:r>
          </a:p>
          <a:p>
            <a:pPr marL="342900" indent="-342900">
              <a:spcBef>
                <a:spcPts val="600"/>
              </a:spcBef>
              <a:buSzTx/>
            </a:pPr>
            <a:r>
              <a:rPr lang="en-US" sz="2400" dirty="0"/>
              <a:t>If fuel spills on clothing, change into clean clothing</a:t>
            </a:r>
          </a:p>
          <a:p>
            <a:pPr marL="342900" indent="-342900">
              <a:spcBef>
                <a:spcPts val="600"/>
              </a:spcBef>
              <a:buSzTx/>
            </a:pPr>
            <a:r>
              <a:rPr lang="en-US" sz="2400" dirty="0"/>
              <a:t>If fuel spills on a painted surface, flush surface with water and air dry.</a:t>
            </a:r>
          </a:p>
          <a:p>
            <a:pPr marL="342900" indent="-342900">
              <a:spcBef>
                <a:spcPts val="600"/>
              </a:spcBef>
              <a:buSzTx/>
            </a:pPr>
            <a:r>
              <a:rPr lang="en-US" sz="2400" dirty="0"/>
              <a:t>Always vent the exhaust to the outside.</a:t>
            </a:r>
            <a:endParaRPr lang="en-US" altLang="en-US" sz="2400" noProof="0" dirty="0">
              <a:solidFill>
                <a:schemeClr val="tx1"/>
              </a:solidFill>
            </a:endParaRPr>
          </a:p>
        </p:txBody>
      </p:sp>
    </p:spTree>
    <p:extLst>
      <p:ext uri="{BB962C8B-B14F-4D97-AF65-F5344CB8AC3E}">
        <p14:creationId xmlns:p14="http://schemas.microsoft.com/office/powerpoint/2010/main" val="1747154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Variable Fuel Sensor</a:t>
            </a:r>
          </a:p>
        </p:txBody>
      </p:sp>
      <p:pic>
        <p:nvPicPr>
          <p:cNvPr id="3" name="Picture 2" descr="A diagram shows a variable fuel sensor located next to brake fluid reservoir of a vehicle’s engine. &#10;">
            <a:extLst>
              <a:ext uri="{FF2B5EF4-FFF2-40B4-BE49-F238E27FC236}">
                <a16:creationId xmlns:a16="http://schemas.microsoft.com/office/drawing/2014/main" id="{236F3E78-874D-329A-1525-5F3384F5206F}"/>
              </a:ext>
            </a:extLst>
          </p:cNvPr>
          <p:cNvPicPr>
            <a:picLocks noChangeAspect="1"/>
          </p:cNvPicPr>
          <p:nvPr/>
        </p:nvPicPr>
        <p:blipFill>
          <a:blip r:embed="rId3"/>
          <a:stretch>
            <a:fillRect/>
          </a:stretch>
        </p:blipFill>
        <p:spPr>
          <a:xfrm>
            <a:off x="2493155" y="1468510"/>
            <a:ext cx="4174940" cy="357227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81021"/>
            <a:ext cx="8310173" cy="1144347"/>
          </a:xfrm>
        </p:spPr>
        <p:txBody>
          <a:bodyPr wrap="square" lIns="0" tIns="18000" rIns="0" bIns="18000" anchor="ctr" anchorCtr="0">
            <a:spAutoFit/>
          </a:bodyPr>
          <a:lstStyle/>
          <a:p>
            <a:pPr marL="0" indent="0">
              <a:buNone/>
            </a:pPr>
            <a:r>
              <a:rPr lang="en-US" sz="2400" noProof="0" dirty="0"/>
              <a:t>The location of the variable fuel sensor can vary, depending on the make and model of vehicle, but it is always in the fuel line between the fuel tank and the fuel injectors.</a:t>
            </a:r>
          </a:p>
        </p:txBody>
      </p:sp>
    </p:spTree>
    <p:extLst>
      <p:ext uri="{BB962C8B-B14F-4D97-AF65-F5344CB8AC3E}">
        <p14:creationId xmlns:p14="http://schemas.microsoft.com/office/powerpoint/2010/main" val="2628362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Cutaway Fuel Sensor</a:t>
            </a:r>
          </a:p>
        </p:txBody>
      </p:sp>
      <p:pic>
        <p:nvPicPr>
          <p:cNvPr id="4" name="Picture 3" descr="A diagram shows the interior of a standard variable fuel sensor. &#10;Long description is available in notes, press F6.">
            <a:extLst>
              <a:ext uri="{FF2B5EF4-FFF2-40B4-BE49-F238E27FC236}">
                <a16:creationId xmlns:a16="http://schemas.microsoft.com/office/drawing/2014/main" id="{458772D9-2317-A8FD-0728-028C61D294FF}"/>
              </a:ext>
            </a:extLst>
          </p:cNvPr>
          <p:cNvPicPr>
            <a:picLocks noChangeAspect="1"/>
          </p:cNvPicPr>
          <p:nvPr/>
        </p:nvPicPr>
        <p:blipFill>
          <a:blip r:embed="rId3"/>
          <a:stretch>
            <a:fillRect/>
          </a:stretch>
        </p:blipFill>
        <p:spPr>
          <a:xfrm>
            <a:off x="2209671" y="1530834"/>
            <a:ext cx="4741906" cy="403667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693788"/>
            <a:ext cx="8310173" cy="405683"/>
          </a:xfrm>
        </p:spPr>
        <p:txBody>
          <a:bodyPr wrap="square" lIns="0" tIns="18000" rIns="0" bIns="18000" anchor="ctr" anchorCtr="0">
            <a:spAutoFit/>
          </a:bodyPr>
          <a:lstStyle/>
          <a:p>
            <a:pPr marL="0" indent="0">
              <a:buNone/>
            </a:pPr>
            <a:r>
              <a:rPr lang="en-US" sz="2400" noProof="0" dirty="0"/>
              <a:t>A cutaway view of a typical variable fuel sensor.</a:t>
            </a:r>
          </a:p>
        </p:txBody>
      </p:sp>
    </p:spTree>
    <p:extLst>
      <p:ext uri="{BB962C8B-B14F-4D97-AF65-F5344CB8AC3E}">
        <p14:creationId xmlns:p14="http://schemas.microsoft.com/office/powerpoint/2010/main" val="2745894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79994"/>
            <a:ext cx="8272931" cy="1698345"/>
          </a:xfrm>
        </p:spPr>
        <p:txBody>
          <a:bodyPr wrap="square" lIns="0" tIns="18000" rIns="0" bIns="18000" anchor="ctr" anchorCtr="0">
            <a:spAutoFit/>
          </a:bodyPr>
          <a:lstStyle/>
          <a:p>
            <a:r>
              <a:rPr lang="en-US" dirty="0"/>
              <a:t>Frequently Asked Question: How Does a Sensorless Flex Fuel System Work?</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1" y="2108489"/>
            <a:ext cx="8272930"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645910"/>
            <a:ext cx="8050306" cy="2991007"/>
          </a:xfrm>
        </p:spPr>
        <p:txBody>
          <a:bodyPr wrap="square" lIns="0" tIns="18000" rIns="0" bIns="18000" anchor="ctr" anchorCtr="0">
            <a:spAutoFit/>
          </a:bodyPr>
          <a:lstStyle/>
          <a:p>
            <a:pPr marL="0" indent="0">
              <a:buNone/>
            </a:pPr>
            <a:r>
              <a:rPr lang="en-US" sz="2400" b="1" dirty="0"/>
              <a:t>How Does a Sensorless Flex Fuel System Work?</a:t>
            </a:r>
            <a:r>
              <a:rPr lang="en-US" sz="2400" dirty="0"/>
              <a:t> Many </a:t>
            </a:r>
            <a:r>
              <a:rPr lang="en-US" sz="2400" spc="-300" dirty="0"/>
              <a:t>G </a:t>
            </a:r>
            <a:r>
              <a:rPr lang="en-US" sz="2400" dirty="0"/>
              <a:t>M flex fuel vehicles do not use a fuel compensation sensor and instead use the oxygen sensor to detect the presence of the lean mixture and the extra oxygen in the fuel. The </a:t>
            </a:r>
            <a:r>
              <a:rPr lang="en-US" sz="2400" spc="-300" dirty="0"/>
              <a:t>P C </a:t>
            </a:r>
            <a:r>
              <a:rPr lang="en-US" sz="2400" dirty="0"/>
              <a:t>M then adjusts the injector pulse width and the ignition timing to optimize engine operation to use of E85. Called a virtual flexible fuel vehicle (V-</a:t>
            </a:r>
            <a:r>
              <a:rPr lang="en-US" sz="2400" spc="-300" dirty="0"/>
              <a:t>F F </a:t>
            </a:r>
            <a:r>
              <a:rPr lang="en-US" sz="2400" dirty="0"/>
              <a:t>V). It can operate on pure gasoline or blends up to 85% ethanol.</a:t>
            </a:r>
          </a:p>
        </p:txBody>
      </p:sp>
    </p:spTree>
    <p:extLst>
      <p:ext uri="{BB962C8B-B14F-4D97-AF65-F5344CB8AC3E}">
        <p14:creationId xmlns:p14="http://schemas.microsoft.com/office/powerpoint/2010/main" val="2238153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BE40-9718-159A-4BDD-312BF71DC9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4949F-48E1-639C-A9FA-698C27E7417A}"/>
              </a:ext>
            </a:extLst>
          </p:cNvPr>
          <p:cNvSpPr>
            <a:spLocks noGrp="1"/>
          </p:cNvSpPr>
          <p:nvPr>
            <p:ph type="title"/>
          </p:nvPr>
        </p:nvSpPr>
        <p:spPr>
          <a:xfrm>
            <a:off x="438727" y="185877"/>
            <a:ext cx="8273473" cy="1698345"/>
          </a:xfrm>
        </p:spPr>
        <p:txBody>
          <a:bodyPr wrap="square" lIns="0" tIns="18000" rIns="0" bIns="18000" anchor="ctr" anchorCtr="0">
            <a:spAutoFit/>
          </a:bodyPr>
          <a:lstStyle/>
          <a:p>
            <a:r>
              <a:rPr lang="en-US" dirty="0"/>
              <a:t>Frequently Asked Question: How Long Can Oxygenated Fuel Be Stored before All of the Oxygen Escapes?</a:t>
            </a:r>
          </a:p>
        </p:txBody>
      </p:sp>
      <p:sp>
        <p:nvSpPr>
          <p:cNvPr id="3" name="Content Placeholder 2">
            <a:extLst>
              <a:ext uri="{FF2B5EF4-FFF2-40B4-BE49-F238E27FC236}">
                <a16:creationId xmlns:a16="http://schemas.microsoft.com/office/drawing/2014/main" id="{4085AEA8-D488-17D4-88B8-30CFFA54A582}"/>
              </a:ext>
            </a:extLst>
          </p:cNvPr>
          <p:cNvSpPr>
            <a:spLocks noGrp="1"/>
          </p:cNvSpPr>
          <p:nvPr>
            <p:ph sz="quarter" idx="13"/>
          </p:nvPr>
        </p:nvSpPr>
        <p:spPr>
          <a:xfrm>
            <a:off x="439269" y="2172550"/>
            <a:ext cx="8272931"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12968623-B7F0-32C4-51EA-69715AB4A7EB}"/>
              </a:ext>
            </a:extLst>
          </p:cNvPr>
          <p:cNvSpPr>
            <a:spLocks noGrp="1"/>
          </p:cNvSpPr>
          <p:nvPr>
            <p:ph sz="quarter" idx="14"/>
          </p:nvPr>
        </p:nvSpPr>
        <p:spPr>
          <a:xfrm>
            <a:off x="439270" y="2828461"/>
            <a:ext cx="8272928" cy="775015"/>
          </a:xfrm>
        </p:spPr>
        <p:txBody>
          <a:bodyPr wrap="square" lIns="0" tIns="18000" rIns="0" bIns="18000" anchor="ctr" anchorCtr="0">
            <a:spAutoFit/>
          </a:bodyPr>
          <a:lstStyle/>
          <a:p>
            <a:pPr marL="0" indent="0" algn="l">
              <a:spcBef>
                <a:spcPts val="600"/>
              </a:spcBef>
              <a:buNone/>
            </a:pPr>
            <a:r>
              <a:rPr lang="en-US" sz="2400" b="1" dirty="0"/>
              <a:t>How Long Can Oxygenated Fuel Be Stored before All of the Oxygen Escapes? </a:t>
            </a:r>
            <a:r>
              <a:rPr lang="en-US" sz="2400" dirty="0"/>
              <a:t>The oxygen in oxygenated fuels,</a:t>
            </a:r>
            <a:endParaRPr lang="en-US" sz="24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CF683DC0-92D0-7408-2BCA-438C242399C5}"/>
              </a:ext>
            </a:extLst>
          </p:cNvPr>
          <p:cNvSpPr>
            <a:spLocks noGrp="1"/>
          </p:cNvSpPr>
          <p:nvPr>
            <p:ph sz="quarter" idx="15"/>
          </p:nvPr>
        </p:nvSpPr>
        <p:spPr>
          <a:xfrm>
            <a:off x="439271" y="3650905"/>
            <a:ext cx="7428380" cy="405683"/>
          </a:xfrm>
        </p:spPr>
        <p:txBody>
          <a:bodyPr wrap="square" lIns="0" tIns="18000" rIns="0" bIns="18000" anchor="ctr" anchorCtr="0">
            <a:spAutoFit/>
          </a:bodyPr>
          <a:lstStyle/>
          <a:p>
            <a:pPr marL="0" indent="0">
              <a:buNone/>
            </a:pPr>
            <a:r>
              <a:rPr lang="en-US" sz="2400" dirty="0"/>
              <a:t>such as E10 and E85, is not in a gaseous state like the</a:t>
            </a:r>
            <a:endParaRPr lang="en-US" dirty="0"/>
          </a:p>
        </p:txBody>
      </p:sp>
      <p:graphicFrame>
        <p:nvGraphicFramePr>
          <p:cNvPr id="10" name="Object 9" descr="C O subscript 2.">
            <a:extLst>
              <a:ext uri="{FF2B5EF4-FFF2-40B4-BE49-F238E27FC236}">
                <a16:creationId xmlns:a16="http://schemas.microsoft.com/office/drawing/2014/main" id="{56494C06-6E39-49FD-8650-624DE3918AAF}"/>
              </a:ext>
            </a:extLst>
          </p:cNvPr>
          <p:cNvGraphicFramePr>
            <a:graphicFrameLocks noChangeAspect="1"/>
          </p:cNvGraphicFramePr>
          <p:nvPr>
            <p:extLst>
              <p:ext uri="{D42A27DB-BD31-4B8C-83A1-F6EECF244321}">
                <p14:modId xmlns:p14="http://schemas.microsoft.com/office/powerpoint/2010/main" val="2692190664"/>
              </p:ext>
            </p:extLst>
          </p:nvPr>
        </p:nvGraphicFramePr>
        <p:xfrm>
          <a:off x="7924801" y="3680917"/>
          <a:ext cx="608012" cy="433387"/>
        </p:xfrm>
        <a:graphic>
          <a:graphicData uri="http://schemas.openxmlformats.org/presentationml/2006/ole">
            <mc:AlternateContent xmlns:mc="http://schemas.openxmlformats.org/markup-compatibility/2006">
              <mc:Choice xmlns:v="urn:schemas-microsoft-com:vml" Requires="v">
                <p:oleObj name="Equation" r:id="rId3" imgW="330120" imgH="228600" progId="Equation.DSMT4">
                  <p:embed/>
                </p:oleObj>
              </mc:Choice>
              <mc:Fallback>
                <p:oleObj name="Equation" r:id="rId3" imgW="330120" imgH="228600" progId="Equation.DSMT4">
                  <p:embed/>
                  <p:pic>
                    <p:nvPicPr>
                      <p:cNvPr id="10" name="Object 9" descr="14 point 6 5 ratio 1">
                        <a:extLst>
                          <a:ext uri="{FF2B5EF4-FFF2-40B4-BE49-F238E27FC236}">
                            <a16:creationId xmlns:a16="http://schemas.microsoft.com/office/drawing/2014/main" id="{0127B1AF-DE2D-C329-0E1C-55824C852736}"/>
                          </a:ext>
                        </a:extLst>
                      </p:cNvPr>
                      <p:cNvPicPr/>
                      <p:nvPr/>
                    </p:nvPicPr>
                    <p:blipFill>
                      <a:blip r:embed="rId4"/>
                      <a:stretch>
                        <a:fillRect/>
                      </a:stretch>
                    </p:blipFill>
                    <p:spPr>
                      <a:xfrm>
                        <a:off x="7924801" y="3680917"/>
                        <a:ext cx="608012" cy="433387"/>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E01BF9D-0B60-2144-73DD-EC3F016A81AB}"/>
              </a:ext>
            </a:extLst>
          </p:cNvPr>
          <p:cNvSpPr>
            <a:spLocks noGrp="1"/>
          </p:cNvSpPr>
          <p:nvPr>
            <p:ph sz="quarter" idx="16"/>
          </p:nvPr>
        </p:nvSpPr>
        <p:spPr>
          <a:xfrm>
            <a:off x="439272" y="4151838"/>
            <a:ext cx="8272928" cy="1513679"/>
          </a:xfrm>
        </p:spPr>
        <p:txBody>
          <a:bodyPr wrap="square" lIns="0" tIns="18000" rIns="0" bIns="18000" anchor="ctr" anchorCtr="0">
            <a:spAutoFit/>
          </a:bodyPr>
          <a:lstStyle/>
          <a:p>
            <a:pPr marL="0" indent="0">
              <a:buNone/>
            </a:pPr>
            <a:r>
              <a:rPr lang="en-US" sz="2400" dirty="0"/>
              <a:t>in soft drinks. The oxygen is part of the molecule of ethanol or other oxygenates and does not bubble out of the fuel. Oxygenated fuels, like any fuel, have a shelf life of about 90 days.</a:t>
            </a:r>
          </a:p>
        </p:txBody>
      </p:sp>
    </p:spTree>
    <p:extLst>
      <p:ext uri="{BB962C8B-B14F-4D97-AF65-F5344CB8AC3E}">
        <p14:creationId xmlns:p14="http://schemas.microsoft.com/office/powerpoint/2010/main" val="2248038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Yellow Fuel Cap</a:t>
            </a:r>
          </a:p>
        </p:txBody>
      </p:sp>
      <p:pic>
        <p:nvPicPr>
          <p:cNvPr id="3" name="Picture 2" descr="A fuel tank cap is yellow-colored and labeled as: E 85, gasoline; tighten until clicks, with a clockwise arrow. &#10;">
            <a:extLst>
              <a:ext uri="{FF2B5EF4-FFF2-40B4-BE49-F238E27FC236}">
                <a16:creationId xmlns:a16="http://schemas.microsoft.com/office/drawing/2014/main" id="{7C500B6E-F79B-28F1-3C5B-159D2BA1D794}"/>
              </a:ext>
            </a:extLst>
          </p:cNvPr>
          <p:cNvPicPr>
            <a:picLocks noChangeAspect="1"/>
          </p:cNvPicPr>
          <p:nvPr/>
        </p:nvPicPr>
        <p:blipFill>
          <a:blip r:embed="rId3"/>
          <a:stretch>
            <a:fillRect/>
          </a:stretch>
        </p:blipFill>
        <p:spPr>
          <a:xfrm>
            <a:off x="1970318" y="1457763"/>
            <a:ext cx="5203365" cy="391725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509122"/>
            <a:ext cx="8310173" cy="775015"/>
          </a:xfrm>
        </p:spPr>
        <p:txBody>
          <a:bodyPr wrap="square" lIns="0" tIns="18000" rIns="0" bIns="18000" anchor="ctr" anchorCtr="0">
            <a:spAutoFit/>
          </a:bodyPr>
          <a:lstStyle/>
          <a:p>
            <a:pPr marL="0" indent="0">
              <a:buNone/>
            </a:pPr>
            <a:r>
              <a:rPr lang="en-US" sz="2400" noProof="0" dirty="0"/>
              <a:t>A flex fuel vehicle often has a yellow gas cap, which is labeled E85/gasoline.</a:t>
            </a:r>
          </a:p>
        </p:txBody>
      </p:sp>
    </p:spTree>
    <p:extLst>
      <p:ext uri="{BB962C8B-B14F-4D97-AF65-F5344CB8AC3E}">
        <p14:creationId xmlns:p14="http://schemas.microsoft.com/office/powerpoint/2010/main" val="41930176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spc="-300" noProof="0" dirty="0"/>
              <a:t>F refueling </a:t>
            </a:r>
            <a:r>
              <a:rPr lang="en-US" sz="2400" noProof="0" dirty="0"/>
              <a:t>V </a:t>
            </a:r>
            <a:r>
              <a:rPr lang="en-US" sz="2400" spc="-300" noProof="0" dirty="0"/>
              <a:t>V E C </a:t>
            </a:r>
            <a:r>
              <a:rPr lang="en-US" sz="2400" noProof="0" dirty="0"/>
              <a:t>I Sticker</a:t>
            </a:r>
          </a:p>
        </p:txBody>
      </p:sp>
      <p:pic>
        <p:nvPicPr>
          <p:cNvPr id="4" name="Picture 3" descr="A sticker has vehicle emission control information. &#10;Long description is available in notes, press F6.">
            <a:extLst>
              <a:ext uri="{FF2B5EF4-FFF2-40B4-BE49-F238E27FC236}">
                <a16:creationId xmlns:a16="http://schemas.microsoft.com/office/drawing/2014/main" id="{21066726-208A-DA3D-60D3-7508518430FD}"/>
              </a:ext>
            </a:extLst>
          </p:cNvPr>
          <p:cNvPicPr>
            <a:picLocks noChangeAspect="1"/>
          </p:cNvPicPr>
          <p:nvPr/>
        </p:nvPicPr>
        <p:blipFill>
          <a:blip r:embed="rId3"/>
          <a:stretch>
            <a:fillRect/>
          </a:stretch>
        </p:blipFill>
        <p:spPr>
          <a:xfrm>
            <a:off x="1021063" y="1539480"/>
            <a:ext cx="7101874" cy="339947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45162"/>
            <a:ext cx="8310173" cy="1144347"/>
          </a:xfrm>
        </p:spPr>
        <p:txBody>
          <a:bodyPr wrap="square" lIns="0" tIns="18000" rIns="0" bIns="18000" anchor="ctr" anchorCtr="0">
            <a:spAutoFit/>
          </a:bodyPr>
          <a:lstStyle/>
          <a:p>
            <a:pPr marL="0" indent="0">
              <a:buNone/>
            </a:pPr>
            <a:r>
              <a:rPr lang="en-US" sz="2400" noProof="0" dirty="0"/>
              <a:t>This flexible fuel vehicle (</a:t>
            </a:r>
            <a:r>
              <a:rPr lang="en-US" sz="2400" spc="-300" noProof="0" dirty="0"/>
              <a:t>F F </a:t>
            </a:r>
            <a:r>
              <a:rPr lang="en-US" sz="2400" noProof="0" dirty="0"/>
              <a:t>V) vehicle emission control information (</a:t>
            </a:r>
            <a:r>
              <a:rPr lang="en-US" sz="2400" spc="-300" noProof="0" dirty="0"/>
              <a:t>V E C </a:t>
            </a:r>
            <a:r>
              <a:rPr lang="en-US" sz="2400" noProof="0" dirty="0"/>
              <a:t>I) sticker located under the hood indicates that it can operate on either gasoline or ethanol.</a:t>
            </a:r>
          </a:p>
        </p:txBody>
      </p:sp>
    </p:spTree>
    <p:extLst>
      <p:ext uri="{BB962C8B-B14F-4D97-AF65-F5344CB8AC3E}">
        <p14:creationId xmlns:p14="http://schemas.microsoft.com/office/powerpoint/2010/main" val="3579661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108"/>
            <a:ext cx="8310175" cy="590349"/>
          </a:xfrm>
        </p:spPr>
        <p:txBody>
          <a:bodyPr wrap="square" lIns="0" tIns="18000" rIns="0" bIns="18000" anchor="ctr" anchorCtr="0">
            <a:spAutoFit/>
          </a:bodyPr>
          <a:lstStyle/>
          <a:p>
            <a:r>
              <a:rPr lang="en-US" noProof="0" dirty="0"/>
              <a:t>Question 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0"/>
            <a:ext cx="8310174" cy="405683"/>
          </a:xfrm>
        </p:spPr>
        <p:txBody>
          <a:bodyPr wrap="square" lIns="0" tIns="18000" rIns="0" bIns="18000" anchor="ctr" anchorCtr="0">
            <a:spAutoFit/>
          </a:bodyPr>
          <a:lstStyle/>
          <a:p>
            <a:pPr marL="0" indent="0">
              <a:buNone/>
            </a:pPr>
            <a:r>
              <a:rPr lang="en-US" sz="2400" dirty="0"/>
              <a:t>How is a flexible fuel vehicle identified?</a:t>
            </a:r>
          </a:p>
        </p:txBody>
      </p:sp>
    </p:spTree>
    <p:extLst>
      <p:ext uri="{BB962C8B-B14F-4D97-AF65-F5344CB8AC3E}">
        <p14:creationId xmlns:p14="http://schemas.microsoft.com/office/powerpoint/2010/main" val="3871658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Oil Refining</a:t>
            </a:r>
          </a:p>
        </p:txBody>
      </p:sp>
      <p:pic>
        <p:nvPicPr>
          <p:cNvPr id="4" name="Picture 3" descr="A flowchart shows different stages that convert crude oil into gasoline and other products. &#10;Long description is available in notes, press F6.">
            <a:extLst>
              <a:ext uri="{FF2B5EF4-FFF2-40B4-BE49-F238E27FC236}">
                <a16:creationId xmlns:a16="http://schemas.microsoft.com/office/drawing/2014/main" id="{BA43B98C-3820-9C53-4A24-9BB256D9964E}"/>
              </a:ext>
            </a:extLst>
          </p:cNvPr>
          <p:cNvPicPr>
            <a:picLocks noChangeAspect="1"/>
          </p:cNvPicPr>
          <p:nvPr/>
        </p:nvPicPr>
        <p:blipFill>
          <a:blip r:embed="rId3"/>
          <a:stretch>
            <a:fillRect/>
          </a:stretch>
        </p:blipFill>
        <p:spPr>
          <a:xfrm>
            <a:off x="2713317" y="1463800"/>
            <a:ext cx="3717366" cy="395929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273661" cy="775015"/>
          </a:xfrm>
        </p:spPr>
        <p:txBody>
          <a:bodyPr wrap="square" lIns="0" tIns="18000" rIns="0" bIns="18000" anchor="ctr" anchorCtr="0">
            <a:spAutoFit/>
          </a:bodyPr>
          <a:lstStyle/>
          <a:p>
            <a:pPr marL="0" indent="0">
              <a:buNone/>
            </a:pPr>
            <a:r>
              <a:rPr lang="en-US" sz="2400" noProof="0" dirty="0"/>
              <a:t>The crude oil refining process showing most of the major steps and processes.</a:t>
            </a:r>
          </a:p>
        </p:txBody>
      </p:sp>
    </p:spTree>
    <p:extLst>
      <p:ext uri="{BB962C8B-B14F-4D97-AF65-F5344CB8AC3E}">
        <p14:creationId xmlns:p14="http://schemas.microsoft.com/office/powerpoint/2010/main" val="876192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92614"/>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5</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13051"/>
            <a:ext cx="8309442" cy="775015"/>
          </a:xfrm>
        </p:spPr>
        <p:txBody>
          <a:bodyPr wrap="square" lIns="0" tIns="18000" rIns="0" bIns="18000" anchor="ctr" anchorCtr="0">
            <a:spAutoFit/>
          </a:bodyPr>
          <a:lstStyle/>
          <a:p>
            <a:pPr marL="0" indent="0">
              <a:buNone/>
            </a:pPr>
            <a:r>
              <a:rPr lang="en-US" sz="2400" dirty="0"/>
              <a:t>The vehicle can be identified by the fuel cap, the </a:t>
            </a:r>
            <a:r>
              <a:rPr lang="en-US" sz="2400" spc="-300" dirty="0"/>
              <a:t>V I </a:t>
            </a:r>
            <a:r>
              <a:rPr lang="en-US" sz="2400" dirty="0"/>
              <a:t>N number, the emissions sticker, or the badging on the sides.</a:t>
            </a:r>
          </a:p>
        </p:txBody>
      </p:sp>
    </p:spTree>
    <p:extLst>
      <p:ext uri="{BB962C8B-B14F-4D97-AF65-F5344CB8AC3E}">
        <p14:creationId xmlns:p14="http://schemas.microsoft.com/office/powerpoint/2010/main" val="2889480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2585"/>
            <a:ext cx="8310175" cy="590349"/>
          </a:xfrm>
        </p:spPr>
        <p:txBody>
          <a:bodyPr wrap="square" lIns="0" tIns="18000" rIns="0" bIns="18000" anchor="ctr" anchorCtr="0">
            <a:spAutoFit/>
          </a:bodyPr>
          <a:lstStyle/>
          <a:p>
            <a:r>
              <a:rPr lang="en-US" dirty="0"/>
              <a:t>Propane</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083"/>
            <a:ext cx="8305788" cy="3668115"/>
          </a:xfrm>
        </p:spPr>
        <p:txBody>
          <a:bodyPr wrap="square" lIns="0" tIns="18000" rIns="0" bIns="18000" anchor="ctr" anchorCtr="0">
            <a:spAutoFit/>
          </a:bodyPr>
          <a:lstStyle/>
          <a:p>
            <a:pPr marL="342900" indent="-342900">
              <a:spcBef>
                <a:spcPts val="600"/>
              </a:spcBef>
              <a:buSzTx/>
            </a:pPr>
            <a:r>
              <a:rPr lang="en-US" sz="2400" dirty="0"/>
              <a:t>When sold as a fuel, it is also known as liquefied petroleum gas (</a:t>
            </a:r>
            <a:r>
              <a:rPr lang="en-US" sz="2400" spc="-300" dirty="0"/>
              <a:t>L P </a:t>
            </a:r>
            <a:r>
              <a:rPr lang="en-US" sz="2400" dirty="0"/>
              <a:t>G) or </a:t>
            </a:r>
            <a:r>
              <a:rPr lang="en-US" sz="2400" spc="-300" dirty="0"/>
              <a:t>L </a:t>
            </a:r>
            <a:r>
              <a:rPr lang="en-US" sz="2400" dirty="0"/>
              <a:t>P gas.</a:t>
            </a:r>
          </a:p>
          <a:p>
            <a:pPr marL="342900" indent="-342900">
              <a:spcBef>
                <a:spcPts val="600"/>
              </a:spcBef>
              <a:buSzTx/>
            </a:pPr>
            <a:r>
              <a:rPr lang="en-US" sz="2400" dirty="0"/>
              <a:t>Advantages of Propane</a:t>
            </a:r>
          </a:p>
          <a:p>
            <a:pPr marL="829818" lvl="1" indent="-342900">
              <a:buSzTx/>
            </a:pPr>
            <a:r>
              <a:rPr lang="en-US" sz="2400" dirty="0"/>
              <a:t>Reduced emissions, low cost, improved cold start ability, and lower maintenance costs</a:t>
            </a:r>
          </a:p>
          <a:p>
            <a:pPr marL="342900" indent="-342900">
              <a:spcBef>
                <a:spcPts val="600"/>
              </a:spcBef>
              <a:buSzTx/>
            </a:pPr>
            <a:r>
              <a:rPr lang="en-US" sz="2400" dirty="0"/>
              <a:t>Disadvantages of Propane</a:t>
            </a:r>
          </a:p>
          <a:p>
            <a:pPr marL="829818" lvl="1" indent="-342900">
              <a:buSzTx/>
            </a:pPr>
            <a:r>
              <a:rPr lang="en-US" sz="2400" dirty="0"/>
              <a:t>Required space for storage tanks, fewer </a:t>
            </a:r>
            <a:r>
              <a:rPr lang="en-US" sz="2400" spc="-300" dirty="0"/>
              <a:t>B T </a:t>
            </a:r>
            <a:r>
              <a:rPr lang="en-US" sz="2400" dirty="0"/>
              <a:t>Us per gallon than gasoline, higher initial costs, and limited refueling stations</a:t>
            </a:r>
            <a:endParaRPr lang="en-US" altLang="en-US" sz="2400" noProof="0" dirty="0">
              <a:solidFill>
                <a:schemeClr val="tx1"/>
              </a:solidFill>
            </a:endParaRPr>
          </a:p>
        </p:txBody>
      </p:sp>
    </p:spTree>
    <p:extLst>
      <p:ext uri="{BB962C8B-B14F-4D97-AF65-F5344CB8AC3E}">
        <p14:creationId xmlns:p14="http://schemas.microsoft.com/office/powerpoint/2010/main" val="2043791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Propane Fuel System</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ropane_Fuel_Sys">
            <a:hlinkClick r:id="" action="ppaction://media"/>
            <a:extLst>
              <a:ext uri="{FF2B5EF4-FFF2-40B4-BE49-F238E27FC236}">
                <a16:creationId xmlns:a16="http://schemas.microsoft.com/office/drawing/2014/main" id="{1C6A9B69-CF55-289D-7C5B-0A4ACDF328D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91646" y="1499743"/>
            <a:ext cx="8395153" cy="4282747"/>
          </a:xfrm>
        </p:spPr>
      </p:pic>
    </p:spTree>
    <p:extLst>
      <p:ext uri="{BB962C8B-B14F-4D97-AF65-F5344CB8AC3E}">
        <p14:creationId xmlns:p14="http://schemas.microsoft.com/office/powerpoint/2010/main" val="26674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Propane Tank</a:t>
            </a:r>
          </a:p>
        </p:txBody>
      </p:sp>
      <p:pic>
        <p:nvPicPr>
          <p:cNvPr id="3" name="Picture 2" descr="A box-like tank to store propane is located in the trunk of a car. &#10;">
            <a:extLst>
              <a:ext uri="{FF2B5EF4-FFF2-40B4-BE49-F238E27FC236}">
                <a16:creationId xmlns:a16="http://schemas.microsoft.com/office/drawing/2014/main" id="{230E42ED-2E8D-0430-1818-5438897358C0}"/>
              </a:ext>
            </a:extLst>
          </p:cNvPr>
          <p:cNvPicPr>
            <a:picLocks noChangeAspect="1"/>
          </p:cNvPicPr>
          <p:nvPr/>
        </p:nvPicPr>
        <p:blipFill>
          <a:blip r:embed="rId3"/>
          <a:stretch>
            <a:fillRect/>
          </a:stretch>
        </p:blipFill>
        <p:spPr>
          <a:xfrm>
            <a:off x="1738484" y="1494248"/>
            <a:ext cx="5667032" cy="426631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926874"/>
            <a:ext cx="8310173" cy="405683"/>
          </a:xfrm>
        </p:spPr>
        <p:txBody>
          <a:bodyPr wrap="square" lIns="0" tIns="18000" rIns="0" bIns="18000" anchor="ctr" anchorCtr="0">
            <a:spAutoFit/>
          </a:bodyPr>
          <a:lstStyle/>
          <a:p>
            <a:pPr marL="0" indent="0">
              <a:buNone/>
            </a:pPr>
            <a:r>
              <a:rPr lang="en-US" sz="2400" noProof="0" dirty="0"/>
              <a:t>Propane fuel storage tank in the trunk of a Ford taxi.</a:t>
            </a:r>
          </a:p>
        </p:txBody>
      </p:sp>
    </p:spTree>
    <p:extLst>
      <p:ext uri="{BB962C8B-B14F-4D97-AF65-F5344CB8AC3E}">
        <p14:creationId xmlns:p14="http://schemas.microsoft.com/office/powerpoint/2010/main" val="2471407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2585"/>
            <a:ext cx="8310175" cy="590349"/>
          </a:xfrm>
        </p:spPr>
        <p:txBody>
          <a:bodyPr wrap="square" lIns="0" tIns="18000" rIns="0" bIns="18000" anchor="ctr" anchorCtr="0">
            <a:spAutoFit/>
          </a:bodyPr>
          <a:lstStyle/>
          <a:p>
            <a:r>
              <a:rPr lang="en-US" dirty="0"/>
              <a:t>Compressed Natural Gas (</a:t>
            </a:r>
            <a:r>
              <a:rPr lang="en-US" spc="-500" dirty="0"/>
              <a:t>C N </a:t>
            </a:r>
            <a:r>
              <a:rPr lang="en-US" dirty="0"/>
              <a:t>G)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4471"/>
            <a:ext cx="8305788" cy="2852507"/>
          </a:xfrm>
        </p:spPr>
        <p:txBody>
          <a:bodyPr wrap="square" lIns="0" tIns="18000" rIns="0" bIns="18000" anchor="ctr" anchorCtr="0">
            <a:spAutoFit/>
          </a:bodyPr>
          <a:lstStyle/>
          <a:p>
            <a:pPr marL="342900" indent="-342900">
              <a:spcBef>
                <a:spcPts val="600"/>
              </a:spcBef>
              <a:buSzTx/>
            </a:pPr>
            <a:r>
              <a:rPr lang="en-US" sz="2400" spc="-300" dirty="0"/>
              <a:t>C N </a:t>
            </a:r>
            <a:r>
              <a:rPr lang="en-US" sz="2400" dirty="0"/>
              <a:t>G Vehicle Design</a:t>
            </a:r>
          </a:p>
          <a:p>
            <a:pPr marL="829818" lvl="1" indent="-342900">
              <a:buSzTx/>
            </a:pPr>
            <a:r>
              <a:rPr lang="en-US" sz="2400" dirty="0"/>
              <a:t>Vehicles using this fuel are often referred to as natural gas vehicles (</a:t>
            </a:r>
            <a:r>
              <a:rPr lang="en-US" sz="2400" spc="-300" dirty="0"/>
              <a:t>N G </a:t>
            </a:r>
            <a:r>
              <a:rPr lang="en-US" sz="2400" dirty="0"/>
              <a:t>Vs).</a:t>
            </a:r>
          </a:p>
          <a:p>
            <a:pPr marL="829818" lvl="1" indent="-342900">
              <a:buSzTx/>
            </a:pPr>
            <a:r>
              <a:rPr lang="en-US" sz="2400" dirty="0"/>
              <a:t>Natural gas has to be compressed to about 3,000 </a:t>
            </a:r>
            <a:r>
              <a:rPr lang="en-US" sz="2400" spc="-300" dirty="0"/>
              <a:t>P S </a:t>
            </a:r>
            <a:r>
              <a:rPr lang="en-US" sz="2400" dirty="0"/>
              <a:t>I (20,000 </a:t>
            </a:r>
            <a:r>
              <a:rPr lang="en-US" sz="2400" spc="-300" dirty="0"/>
              <a:t>k P </a:t>
            </a:r>
            <a:r>
              <a:rPr lang="en-US" sz="2400" dirty="0"/>
              <a:t>a).</a:t>
            </a:r>
          </a:p>
          <a:p>
            <a:pPr marL="829818" lvl="1" indent="-342900">
              <a:buSzTx/>
            </a:pPr>
            <a:r>
              <a:rPr lang="en-US" sz="2400" dirty="0"/>
              <a:t>Weight and cost of storage container is a major factor when it comes to preparing vehicle to run on </a:t>
            </a:r>
            <a:r>
              <a:rPr lang="en-US" sz="2400" spc="-300" dirty="0"/>
              <a:t>C N </a:t>
            </a:r>
            <a:r>
              <a:rPr lang="en-US" sz="2400" dirty="0"/>
              <a:t>G.</a:t>
            </a:r>
            <a:endParaRPr lang="en-US" altLang="en-US" sz="2400" noProof="0" dirty="0">
              <a:solidFill>
                <a:schemeClr val="tx1"/>
              </a:solidFill>
            </a:endParaRPr>
          </a:p>
        </p:txBody>
      </p:sp>
    </p:spTree>
    <p:extLst>
      <p:ext uri="{BB962C8B-B14F-4D97-AF65-F5344CB8AC3E}">
        <p14:creationId xmlns:p14="http://schemas.microsoft.com/office/powerpoint/2010/main" val="848074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0"/>
            <a:ext cx="8310175" cy="590349"/>
          </a:xfrm>
        </p:spPr>
        <p:txBody>
          <a:bodyPr wrap="square" lIns="0" tIns="18000" rIns="0" bIns="18000" anchor="ctr" anchorCtr="0">
            <a:spAutoFit/>
          </a:bodyPr>
          <a:lstStyle/>
          <a:p>
            <a:r>
              <a:rPr lang="en-US" dirty="0"/>
              <a:t>Compressed Natural Gas (</a:t>
            </a:r>
            <a:r>
              <a:rPr lang="en-US" spc="-500" dirty="0"/>
              <a:t>C N </a:t>
            </a:r>
            <a:r>
              <a:rPr lang="en-US" dirty="0"/>
              <a:t>G)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636"/>
            <a:ext cx="7957004" cy="4929999"/>
          </a:xfrm>
        </p:spPr>
        <p:txBody>
          <a:bodyPr wrap="square" lIns="0" tIns="18000" rIns="0" bIns="18000" anchor="ctr" anchorCtr="0">
            <a:spAutoFit/>
          </a:bodyPr>
          <a:lstStyle/>
          <a:p>
            <a:pPr marL="342900" indent="-342900">
              <a:spcBef>
                <a:spcPts val="600"/>
              </a:spcBef>
              <a:buSzTx/>
            </a:pPr>
            <a:r>
              <a:rPr lang="en-US" altLang="en-US" sz="2400" spc="-300" noProof="0" dirty="0">
                <a:solidFill>
                  <a:schemeClr val="tx1"/>
                </a:solidFill>
              </a:rPr>
              <a:t>C N </a:t>
            </a:r>
            <a:r>
              <a:rPr lang="en-US" altLang="en-US" sz="2400" noProof="0" dirty="0">
                <a:solidFill>
                  <a:schemeClr val="tx1"/>
                </a:solidFill>
              </a:rPr>
              <a:t>G Composition</a:t>
            </a:r>
          </a:p>
          <a:p>
            <a:pPr marL="829818" lvl="1" indent="-342900">
              <a:buSzTx/>
            </a:pPr>
            <a:r>
              <a:rPr lang="en-US" altLang="en-US" sz="2400" noProof="0" dirty="0">
                <a:solidFill>
                  <a:schemeClr val="tx1"/>
                </a:solidFill>
              </a:rPr>
              <a:t>Compressed natural gas is made of methane, propane, ethane, n-butane, carbon dioxide, and nitrogen.</a:t>
            </a:r>
          </a:p>
          <a:p>
            <a:pPr marL="829818" lvl="1" indent="-342900">
              <a:buSzTx/>
            </a:pPr>
            <a:r>
              <a:rPr lang="en-US" altLang="en-US" sz="2400" noProof="0" dirty="0">
                <a:solidFill>
                  <a:schemeClr val="tx1"/>
                </a:solidFill>
              </a:rPr>
              <a:t>Once it is processed, it is at least 93% methane.</a:t>
            </a:r>
          </a:p>
          <a:p>
            <a:pPr marL="342900" indent="-342900">
              <a:spcBef>
                <a:spcPts val="600"/>
              </a:spcBef>
              <a:buSzTx/>
            </a:pPr>
            <a:r>
              <a:rPr lang="en-US" altLang="en-US" sz="2400" spc="-300" noProof="0" dirty="0">
                <a:solidFill>
                  <a:schemeClr val="tx1"/>
                </a:solidFill>
              </a:rPr>
              <a:t>C N </a:t>
            </a:r>
            <a:r>
              <a:rPr lang="en-US" altLang="en-US" sz="2400" noProof="0" dirty="0">
                <a:solidFill>
                  <a:schemeClr val="tx1"/>
                </a:solidFill>
              </a:rPr>
              <a:t>G Fuel Systems</a:t>
            </a:r>
          </a:p>
          <a:p>
            <a:pPr marL="829818" lvl="1" indent="-342900">
              <a:buSzTx/>
            </a:pPr>
            <a:r>
              <a:rPr lang="en-US" altLang="en-US" sz="2400" spc="-300" noProof="0" dirty="0">
                <a:solidFill>
                  <a:schemeClr val="tx1"/>
                </a:solidFill>
              </a:rPr>
              <a:t>C N </a:t>
            </a:r>
            <a:r>
              <a:rPr lang="en-US" altLang="en-US" sz="2400" noProof="0" dirty="0">
                <a:solidFill>
                  <a:schemeClr val="tx1"/>
                </a:solidFill>
              </a:rPr>
              <a:t>G tank has 3,600 </a:t>
            </a:r>
            <a:r>
              <a:rPr lang="en-US" altLang="en-US" sz="2400" spc="-300" noProof="0" dirty="0">
                <a:solidFill>
                  <a:schemeClr val="tx1"/>
                </a:solidFill>
              </a:rPr>
              <a:t>P S </a:t>
            </a:r>
            <a:r>
              <a:rPr lang="en-US" altLang="en-US" sz="2400" noProof="0" dirty="0">
                <a:solidFill>
                  <a:schemeClr val="tx1"/>
                </a:solidFill>
              </a:rPr>
              <a:t>I of pressure in tank.</a:t>
            </a:r>
          </a:p>
          <a:p>
            <a:pPr marL="829818" lvl="1" indent="-342900">
              <a:buSzTx/>
            </a:pPr>
            <a:r>
              <a:rPr lang="en-US" altLang="en-US" sz="2400" noProof="0" dirty="0">
                <a:solidFill>
                  <a:schemeClr val="tx1"/>
                </a:solidFill>
              </a:rPr>
              <a:t>High-pressure regulator reduces high-pressure </a:t>
            </a:r>
            <a:r>
              <a:rPr lang="en-US" altLang="en-US" sz="2400" spc="-300" noProof="0" dirty="0">
                <a:solidFill>
                  <a:schemeClr val="tx1"/>
                </a:solidFill>
              </a:rPr>
              <a:t>C N </a:t>
            </a:r>
            <a:r>
              <a:rPr lang="en-US" altLang="en-US" sz="2400" noProof="0" dirty="0">
                <a:solidFill>
                  <a:schemeClr val="tx1"/>
                </a:solidFill>
              </a:rPr>
              <a:t>G to approximately 170 </a:t>
            </a:r>
            <a:r>
              <a:rPr lang="en-US" altLang="en-US" sz="2400" spc="-300" noProof="0" dirty="0">
                <a:solidFill>
                  <a:schemeClr val="tx1"/>
                </a:solidFill>
              </a:rPr>
              <a:t>P S </a:t>
            </a:r>
            <a:r>
              <a:rPr lang="en-US" altLang="en-US" sz="2400" noProof="0" dirty="0">
                <a:solidFill>
                  <a:schemeClr val="tx1"/>
                </a:solidFill>
              </a:rPr>
              <a:t>I.</a:t>
            </a:r>
          </a:p>
          <a:p>
            <a:pPr marL="829818" lvl="1" indent="-342900">
              <a:buSzTx/>
            </a:pPr>
            <a:r>
              <a:rPr lang="en-US" altLang="en-US" sz="2400" noProof="0" dirty="0">
                <a:solidFill>
                  <a:schemeClr val="tx1"/>
                </a:solidFill>
              </a:rPr>
              <a:t>Two-stage regulator first reduces pressure to 4 to 6 </a:t>
            </a:r>
            <a:r>
              <a:rPr lang="en-US" altLang="en-US" sz="2400" spc="-300" noProof="0" dirty="0">
                <a:solidFill>
                  <a:schemeClr val="tx1"/>
                </a:solidFill>
              </a:rPr>
              <a:t>P S </a:t>
            </a:r>
            <a:r>
              <a:rPr lang="en-US" altLang="en-US" sz="2400" noProof="0" dirty="0">
                <a:solidFill>
                  <a:schemeClr val="tx1"/>
                </a:solidFill>
              </a:rPr>
              <a:t>I in 1st stage and then to 4.5 to 7 inches of water in 2nd stage.</a:t>
            </a:r>
          </a:p>
        </p:txBody>
      </p:sp>
    </p:spTree>
    <p:extLst>
      <p:ext uri="{BB962C8B-B14F-4D97-AF65-F5344CB8AC3E}">
        <p14:creationId xmlns:p14="http://schemas.microsoft.com/office/powerpoint/2010/main" val="4164482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2888"/>
            <a:ext cx="8310173" cy="344128"/>
          </a:xfrm>
        </p:spPr>
        <p:txBody>
          <a:bodyPr wrap="square" lIns="0" tIns="18000" rIns="0" bIns="18000" anchor="ctr" anchorCtr="0">
            <a:spAutoFit/>
          </a:bodyPr>
          <a:lstStyle/>
          <a:p>
            <a:pPr marL="0" indent="0">
              <a:buNone/>
            </a:pPr>
            <a:r>
              <a:rPr lang="en-US" sz="2000" noProof="0" dirty="0"/>
              <a:t>Blue </a:t>
            </a:r>
            <a:r>
              <a:rPr lang="en-US" sz="2000" spc="-300" noProof="0" dirty="0"/>
              <a:t>C N </a:t>
            </a:r>
            <a:r>
              <a:rPr lang="en-US" sz="2000" noProof="0" dirty="0"/>
              <a:t>G Sticker</a:t>
            </a:r>
          </a:p>
        </p:txBody>
      </p:sp>
      <p:pic>
        <p:nvPicPr>
          <p:cNvPr id="3" name="Picture 2" descr="A vehicle has Ford logo and two stickers; one for C N G in blue-and-white and the other for clean air access in black-in-white. &#10;">
            <a:extLst>
              <a:ext uri="{FF2B5EF4-FFF2-40B4-BE49-F238E27FC236}">
                <a16:creationId xmlns:a16="http://schemas.microsoft.com/office/drawing/2014/main" id="{826863A6-1679-69A1-8489-C83A7BFB2101}"/>
              </a:ext>
            </a:extLst>
          </p:cNvPr>
          <p:cNvPicPr>
            <a:picLocks noChangeAspect="1"/>
          </p:cNvPicPr>
          <p:nvPr/>
        </p:nvPicPr>
        <p:blipFill>
          <a:blip r:embed="rId3"/>
          <a:stretch>
            <a:fillRect/>
          </a:stretch>
        </p:blipFill>
        <p:spPr>
          <a:xfrm>
            <a:off x="2277623" y="1491914"/>
            <a:ext cx="4588755" cy="344700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074642"/>
            <a:ext cx="8310173" cy="1267458"/>
          </a:xfrm>
        </p:spPr>
        <p:txBody>
          <a:bodyPr wrap="square" lIns="0" tIns="18000" rIns="0" bIns="18000" anchor="ctr" anchorCtr="0">
            <a:spAutoFit/>
          </a:bodyPr>
          <a:lstStyle/>
          <a:p>
            <a:pPr marL="0" indent="0">
              <a:buNone/>
            </a:pPr>
            <a:r>
              <a:rPr lang="en-US" sz="2000" noProof="0" dirty="0"/>
              <a:t>The blue sticker on the rear of this vehicle indicates that it is designed to use compressed natural gas. This Ford truck also has a sticker that allows it to be driven in the high occupancy vehicle (</a:t>
            </a:r>
            <a:r>
              <a:rPr lang="en-US" sz="2000" spc="-300" noProof="0" dirty="0"/>
              <a:t>H O </a:t>
            </a:r>
            <a:r>
              <a:rPr lang="en-US" sz="2000" noProof="0" dirty="0"/>
              <a:t>V) lane, even if there is just the driver because it is a </a:t>
            </a:r>
            <a:r>
              <a:rPr lang="en-US" sz="2000" spc="-300" noProof="0" dirty="0"/>
              <a:t>C N </a:t>
            </a:r>
            <a:r>
              <a:rPr lang="en-US" sz="2000" noProof="0" dirty="0"/>
              <a:t>G vehicle.</a:t>
            </a:r>
          </a:p>
        </p:txBody>
      </p:sp>
    </p:spTree>
    <p:extLst>
      <p:ext uri="{BB962C8B-B14F-4D97-AF65-F5344CB8AC3E}">
        <p14:creationId xmlns:p14="http://schemas.microsoft.com/office/powerpoint/2010/main" val="20470444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3</a:t>
            </a:r>
            <a:r>
              <a:rPr lang="en-US" noProof="0" dirty="0"/>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2888"/>
            <a:ext cx="8310173" cy="344128"/>
          </a:xfrm>
        </p:spPr>
        <p:txBody>
          <a:bodyPr wrap="square" lIns="0" tIns="18000" rIns="0" bIns="18000" anchor="ctr" anchorCtr="0">
            <a:spAutoFit/>
          </a:bodyPr>
          <a:lstStyle/>
          <a:p>
            <a:pPr marL="0" indent="0">
              <a:buNone/>
            </a:pPr>
            <a:r>
              <a:rPr lang="en-US" sz="2000" spc="-300" noProof="0" dirty="0"/>
              <a:t>C N </a:t>
            </a:r>
            <a:r>
              <a:rPr lang="en-US" sz="2000" noProof="0" dirty="0"/>
              <a:t>G Storage Tank</a:t>
            </a:r>
          </a:p>
        </p:txBody>
      </p:sp>
      <p:pic>
        <p:nvPicPr>
          <p:cNvPr id="3" name="Picture 2" descr="A cylindrical tank to store C N G fixed horizontally in its installation unit. &#10;">
            <a:extLst>
              <a:ext uri="{FF2B5EF4-FFF2-40B4-BE49-F238E27FC236}">
                <a16:creationId xmlns:a16="http://schemas.microsoft.com/office/drawing/2014/main" id="{421D6C28-F86A-1478-0718-55C1EEF45054}"/>
              </a:ext>
            </a:extLst>
          </p:cNvPr>
          <p:cNvPicPr>
            <a:picLocks noChangeAspect="1"/>
          </p:cNvPicPr>
          <p:nvPr/>
        </p:nvPicPr>
        <p:blipFill>
          <a:blip r:embed="rId3"/>
          <a:stretch>
            <a:fillRect/>
          </a:stretch>
        </p:blipFill>
        <p:spPr>
          <a:xfrm>
            <a:off x="2266747" y="1437591"/>
            <a:ext cx="4610506" cy="347092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092572"/>
            <a:ext cx="8310173" cy="1267458"/>
          </a:xfrm>
        </p:spPr>
        <p:txBody>
          <a:bodyPr wrap="square" lIns="0" tIns="18000" rIns="0" bIns="18000" anchor="ctr" anchorCtr="0">
            <a:spAutoFit/>
          </a:bodyPr>
          <a:lstStyle/>
          <a:p>
            <a:pPr marL="0" indent="0">
              <a:buNone/>
            </a:pPr>
            <a:r>
              <a:rPr lang="en-US" sz="2000" noProof="0" dirty="0"/>
              <a:t>A </a:t>
            </a:r>
            <a:r>
              <a:rPr lang="en-US" sz="2000" spc="-200" noProof="0" dirty="0"/>
              <a:t>C N </a:t>
            </a:r>
            <a:r>
              <a:rPr lang="en-US" sz="2000" noProof="0" dirty="0"/>
              <a:t>G storage tank from a Honda Civic </a:t>
            </a:r>
            <a:r>
              <a:rPr lang="en-US" sz="2000" spc="-200" noProof="0" dirty="0"/>
              <a:t>G </a:t>
            </a:r>
            <a:r>
              <a:rPr lang="en-US" sz="2000" noProof="0" dirty="0"/>
              <a:t>X shown with the fixture used to support it while it is being removed or installed in the vehicle. Honda specifies that three technicians be used to remove or install the tank through the rear door of the vehicle due to the size and weight of the tank.</a:t>
            </a:r>
          </a:p>
        </p:txBody>
      </p:sp>
    </p:spTree>
    <p:extLst>
      <p:ext uri="{BB962C8B-B14F-4D97-AF65-F5344CB8AC3E}">
        <p14:creationId xmlns:p14="http://schemas.microsoft.com/office/powerpoint/2010/main" val="1105745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E6A3-1FB3-64EE-1BAB-CD62AFFCB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8DEB7-FDF5-A176-E203-92027BCE134B}"/>
              </a:ext>
            </a:extLst>
          </p:cNvPr>
          <p:cNvSpPr>
            <a:spLocks noGrp="1"/>
          </p:cNvSpPr>
          <p:nvPr>
            <p:ph type="title"/>
          </p:nvPr>
        </p:nvSpPr>
        <p:spPr>
          <a:xfrm>
            <a:off x="438727" y="185877"/>
            <a:ext cx="8273473" cy="1698345"/>
          </a:xfrm>
        </p:spPr>
        <p:txBody>
          <a:bodyPr wrap="square" lIns="0" tIns="18000" rIns="0" bIns="18000" anchor="ctr" anchorCtr="0">
            <a:spAutoFit/>
          </a:bodyPr>
          <a:lstStyle/>
          <a:p>
            <a:r>
              <a:rPr lang="en-US" sz="3600" dirty="0"/>
              <a:t>Frequently Asked Question: What Is the Amount of </a:t>
            </a:r>
            <a:r>
              <a:rPr lang="en-US" sz="3600" spc="-500" dirty="0"/>
              <a:t>C N </a:t>
            </a:r>
            <a:r>
              <a:rPr lang="en-US" sz="3600" dirty="0"/>
              <a:t>G Is Equal to Gasoline?</a:t>
            </a:r>
            <a:endParaRPr lang="en-US" dirty="0"/>
          </a:p>
        </p:txBody>
      </p:sp>
      <p:sp>
        <p:nvSpPr>
          <p:cNvPr id="3" name="Content Placeholder 2">
            <a:extLst>
              <a:ext uri="{FF2B5EF4-FFF2-40B4-BE49-F238E27FC236}">
                <a16:creationId xmlns:a16="http://schemas.microsoft.com/office/drawing/2014/main" id="{B3E3C04A-DC28-A35E-CA63-0E143CC68FA0}"/>
              </a:ext>
            </a:extLst>
          </p:cNvPr>
          <p:cNvSpPr>
            <a:spLocks noGrp="1"/>
          </p:cNvSpPr>
          <p:nvPr>
            <p:ph sz="quarter" idx="13"/>
          </p:nvPr>
        </p:nvSpPr>
        <p:spPr>
          <a:xfrm>
            <a:off x="439269" y="2172550"/>
            <a:ext cx="8272931"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9DE8AED5-E0DB-405A-0896-EFA32E26580E}"/>
              </a:ext>
            </a:extLst>
          </p:cNvPr>
          <p:cNvSpPr>
            <a:spLocks noGrp="1"/>
          </p:cNvSpPr>
          <p:nvPr>
            <p:ph sz="quarter" idx="14"/>
          </p:nvPr>
        </p:nvSpPr>
        <p:spPr>
          <a:xfrm>
            <a:off x="439270" y="2830252"/>
            <a:ext cx="7728418" cy="405683"/>
          </a:xfrm>
        </p:spPr>
        <p:txBody>
          <a:bodyPr wrap="square" lIns="0" tIns="18000" rIns="0" bIns="18000" anchor="ctr" anchorCtr="0">
            <a:spAutoFit/>
          </a:bodyPr>
          <a:lstStyle/>
          <a:p>
            <a:pPr marL="0" indent="0" algn="l">
              <a:spcBef>
                <a:spcPts val="600"/>
              </a:spcBef>
              <a:buNone/>
            </a:pPr>
            <a:r>
              <a:rPr lang="en-US" sz="2400" b="1" dirty="0"/>
              <a:t>What Is the Amount of </a:t>
            </a:r>
            <a:r>
              <a:rPr lang="en-US" sz="2400" b="1" spc="-300" dirty="0"/>
              <a:t>C N </a:t>
            </a:r>
            <a:r>
              <a:rPr lang="en-US" sz="2400" b="1" dirty="0"/>
              <a:t>G Is Equal to Gasoline?</a:t>
            </a:r>
            <a:r>
              <a:rPr lang="en-US" sz="2400" dirty="0"/>
              <a:t> To</a:t>
            </a:r>
            <a:endParaRPr lang="en-US" sz="24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C1923434-84E6-9977-74B1-B136A5902576}"/>
              </a:ext>
            </a:extLst>
          </p:cNvPr>
          <p:cNvSpPr>
            <a:spLocks noGrp="1"/>
          </p:cNvSpPr>
          <p:nvPr>
            <p:ph sz="quarter" idx="15"/>
          </p:nvPr>
        </p:nvSpPr>
        <p:spPr>
          <a:xfrm>
            <a:off x="439271" y="3310559"/>
            <a:ext cx="7168823" cy="405683"/>
          </a:xfrm>
        </p:spPr>
        <p:txBody>
          <a:bodyPr wrap="square" lIns="0" tIns="18000" rIns="0" bIns="18000" anchor="ctr" anchorCtr="0">
            <a:spAutoFit/>
          </a:bodyPr>
          <a:lstStyle/>
          <a:p>
            <a:pPr marL="0" indent="0">
              <a:buNone/>
            </a:pPr>
            <a:r>
              <a:rPr lang="en-US" sz="2400" dirty="0"/>
              <a:t>achieve the amount of energy of 1 gallon of gasoline,</a:t>
            </a:r>
            <a:endParaRPr lang="en-US" dirty="0"/>
          </a:p>
        </p:txBody>
      </p:sp>
      <p:graphicFrame>
        <p:nvGraphicFramePr>
          <p:cNvPr id="10" name="Object 9" descr="122 cubic feet.">
            <a:extLst>
              <a:ext uri="{FF2B5EF4-FFF2-40B4-BE49-F238E27FC236}">
                <a16:creationId xmlns:a16="http://schemas.microsoft.com/office/drawing/2014/main" id="{B7C80470-40C7-0F93-4496-09DC1A469D17}"/>
              </a:ext>
            </a:extLst>
          </p:cNvPr>
          <p:cNvGraphicFramePr>
            <a:graphicFrameLocks noChangeAspect="1"/>
          </p:cNvGraphicFramePr>
          <p:nvPr>
            <p:extLst>
              <p:ext uri="{D42A27DB-BD31-4B8C-83A1-F6EECF244321}">
                <p14:modId xmlns:p14="http://schemas.microsoft.com/office/powerpoint/2010/main" val="1809461698"/>
              </p:ext>
            </p:extLst>
          </p:nvPr>
        </p:nvGraphicFramePr>
        <p:xfrm>
          <a:off x="7679255" y="3314873"/>
          <a:ext cx="865187" cy="385763"/>
        </p:xfrm>
        <a:graphic>
          <a:graphicData uri="http://schemas.openxmlformats.org/presentationml/2006/ole">
            <mc:AlternateContent xmlns:mc="http://schemas.openxmlformats.org/markup-compatibility/2006">
              <mc:Choice xmlns:v="urn:schemas-microsoft-com:vml" Requires="v">
                <p:oleObj name="Equation" r:id="rId3" imgW="469800" imgH="203040" progId="Equation.DSMT4">
                  <p:embed/>
                </p:oleObj>
              </mc:Choice>
              <mc:Fallback>
                <p:oleObj name="Equation" r:id="rId3" imgW="469800" imgH="203040" progId="Equation.DSMT4">
                  <p:embed/>
                  <p:pic>
                    <p:nvPicPr>
                      <p:cNvPr id="10" name="Object 9" descr="C O subscript 2.">
                        <a:extLst>
                          <a:ext uri="{FF2B5EF4-FFF2-40B4-BE49-F238E27FC236}">
                            <a16:creationId xmlns:a16="http://schemas.microsoft.com/office/drawing/2014/main" id="{56494C06-6E39-49FD-8650-624DE3918AAF}"/>
                          </a:ext>
                        </a:extLst>
                      </p:cNvPr>
                      <p:cNvPicPr/>
                      <p:nvPr/>
                    </p:nvPicPr>
                    <p:blipFill>
                      <a:blip r:embed="rId4"/>
                      <a:stretch>
                        <a:fillRect/>
                      </a:stretch>
                    </p:blipFill>
                    <p:spPr>
                      <a:xfrm>
                        <a:off x="7679255" y="3314873"/>
                        <a:ext cx="865187" cy="385763"/>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D7C73F4-E9AD-1EED-0008-C9678D6C0421}"/>
              </a:ext>
            </a:extLst>
          </p:cNvPr>
          <p:cNvSpPr>
            <a:spLocks noGrp="1"/>
          </p:cNvSpPr>
          <p:nvPr>
            <p:ph sz="quarter" idx="16"/>
          </p:nvPr>
        </p:nvSpPr>
        <p:spPr>
          <a:xfrm>
            <a:off x="439272" y="3764941"/>
            <a:ext cx="8272928" cy="2252343"/>
          </a:xfrm>
        </p:spPr>
        <p:txBody>
          <a:bodyPr wrap="square" lIns="0" tIns="18000" rIns="0" bIns="18000" anchor="ctr" anchorCtr="0">
            <a:spAutoFit/>
          </a:bodyPr>
          <a:lstStyle/>
          <a:p>
            <a:pPr marL="0" indent="0">
              <a:buNone/>
            </a:pPr>
            <a:r>
              <a:rPr lang="en-US" sz="2400" dirty="0"/>
              <a:t>of compressed natural gas (</a:t>
            </a:r>
            <a:r>
              <a:rPr lang="en-US" sz="2400" spc="-300" dirty="0"/>
              <a:t>C N </a:t>
            </a:r>
            <a:r>
              <a:rPr lang="en-US" sz="2400" dirty="0"/>
              <a:t>G) is needed. While the octane rating of </a:t>
            </a:r>
            <a:r>
              <a:rPr lang="en-US" sz="2400" spc="-300" dirty="0"/>
              <a:t>C N </a:t>
            </a:r>
            <a:r>
              <a:rPr lang="en-US" sz="2400" dirty="0"/>
              <a:t>G is much higher than gasoline (130 octane), using </a:t>
            </a:r>
            <a:r>
              <a:rPr lang="en-US" sz="2400" spc="-300" dirty="0"/>
              <a:t>C N </a:t>
            </a:r>
            <a:r>
              <a:rPr lang="en-US" sz="2400" dirty="0"/>
              <a:t>G instead of gasoline in the same engine would result in a 10% to 20% reduction of power due to the lower heat energy that is released when </a:t>
            </a:r>
            <a:r>
              <a:rPr lang="en-US" sz="2400" spc="-300" dirty="0"/>
              <a:t>C N </a:t>
            </a:r>
            <a:r>
              <a:rPr lang="en-US" sz="2400" dirty="0"/>
              <a:t>G is burned in engine.</a:t>
            </a:r>
          </a:p>
        </p:txBody>
      </p:sp>
    </p:spTree>
    <p:extLst>
      <p:ext uri="{BB962C8B-B14F-4D97-AF65-F5344CB8AC3E}">
        <p14:creationId xmlns:p14="http://schemas.microsoft.com/office/powerpoint/2010/main" val="6307737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.24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spc="-300" noProof="0" dirty="0"/>
              <a:t>C N </a:t>
            </a:r>
            <a:r>
              <a:rPr lang="en-US" sz="2400" noProof="0" dirty="0"/>
              <a:t>G Injectors</a:t>
            </a:r>
          </a:p>
        </p:txBody>
      </p:sp>
      <p:pic>
        <p:nvPicPr>
          <p:cNvPr id="4" name="Picture 3" descr="Two fuel injectors are highlighted in an engine of a vehicle. &#10;">
            <a:extLst>
              <a:ext uri="{FF2B5EF4-FFF2-40B4-BE49-F238E27FC236}">
                <a16:creationId xmlns:a16="http://schemas.microsoft.com/office/drawing/2014/main" id="{DF1DC17D-92F8-A396-F350-2F98B55BD8F3}"/>
              </a:ext>
            </a:extLst>
          </p:cNvPr>
          <p:cNvPicPr>
            <a:picLocks noChangeAspect="1"/>
          </p:cNvPicPr>
          <p:nvPr/>
        </p:nvPicPr>
        <p:blipFill>
          <a:blip r:embed="rId3"/>
          <a:stretch>
            <a:fillRect/>
          </a:stretch>
        </p:blipFill>
        <p:spPr>
          <a:xfrm>
            <a:off x="2230252" y="1458064"/>
            <a:ext cx="4683497" cy="352587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45162"/>
            <a:ext cx="8273661" cy="1144347"/>
          </a:xfrm>
        </p:spPr>
        <p:txBody>
          <a:bodyPr wrap="square" lIns="0" tIns="18000" rIns="0" bIns="18000" anchor="ctr" anchorCtr="0">
            <a:spAutoFit/>
          </a:bodyPr>
          <a:lstStyle/>
          <a:p>
            <a:pPr marL="0" indent="0">
              <a:buNone/>
            </a:pPr>
            <a:r>
              <a:rPr lang="en-US" sz="2400" noProof="0" dirty="0"/>
              <a:t>The fuel injectors used on this Honda Civic </a:t>
            </a:r>
            <a:r>
              <a:rPr lang="en-US" sz="2400" spc="-300" noProof="0" dirty="0"/>
              <a:t>G </a:t>
            </a:r>
            <a:r>
              <a:rPr lang="en-US" sz="2400" noProof="0" dirty="0"/>
              <a:t>X </a:t>
            </a:r>
            <a:r>
              <a:rPr lang="en-US" sz="2400" spc="-300" noProof="0" dirty="0"/>
              <a:t>C N </a:t>
            </a:r>
            <a:r>
              <a:rPr lang="en-US" sz="2400" noProof="0" dirty="0"/>
              <a:t>G engine are designed to flow gaseous fuel instead of liquid fuel and cannot be interchanged with any other type of injector.</a:t>
            </a:r>
          </a:p>
        </p:txBody>
      </p:sp>
    </p:spTree>
    <p:extLst>
      <p:ext uri="{BB962C8B-B14F-4D97-AF65-F5344CB8AC3E}">
        <p14:creationId xmlns:p14="http://schemas.microsoft.com/office/powerpoint/2010/main" val="3697017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85FA-1582-640A-D2D3-FF28F9E23E26}"/>
              </a:ext>
            </a:extLst>
          </p:cNvPr>
          <p:cNvSpPr>
            <a:spLocks noGrp="1"/>
          </p:cNvSpPr>
          <p:nvPr>
            <p:ph type="title"/>
          </p:nvPr>
        </p:nvSpPr>
        <p:spPr>
          <a:xfrm>
            <a:off x="439269" y="164035"/>
            <a:ext cx="8272931" cy="590349"/>
          </a:xfrm>
        </p:spPr>
        <p:txBody>
          <a:bodyPr wrap="square" lIns="0" tIns="18000" rIns="0" bIns="18000" anchor="ctr" anchorCtr="0">
            <a:spAutoFit/>
          </a:bodyPr>
          <a:lstStyle/>
          <a:p>
            <a:r>
              <a:rPr lang="en-US" dirty="0"/>
              <a:t>Volatility </a:t>
            </a:r>
            <a:r>
              <a:rPr lang="en-US" sz="2800" dirty="0"/>
              <a:t>(1 of 2)</a:t>
            </a:r>
          </a:p>
        </p:txBody>
      </p:sp>
      <p:sp>
        <p:nvSpPr>
          <p:cNvPr id="3" name="Content Placeholder 2">
            <a:extLst>
              <a:ext uri="{FF2B5EF4-FFF2-40B4-BE49-F238E27FC236}">
                <a16:creationId xmlns:a16="http://schemas.microsoft.com/office/drawing/2014/main" id="{91BC45FC-D710-5A7D-C26E-3AC05ED2F537}"/>
              </a:ext>
            </a:extLst>
          </p:cNvPr>
          <p:cNvSpPr>
            <a:spLocks noGrp="1"/>
          </p:cNvSpPr>
          <p:nvPr>
            <p:ph sz="quarter" idx="13"/>
          </p:nvPr>
        </p:nvSpPr>
        <p:spPr>
          <a:xfrm>
            <a:off x="439269" y="980986"/>
            <a:ext cx="8272931" cy="2113843"/>
          </a:xfrm>
        </p:spPr>
        <p:txBody>
          <a:bodyPr wrap="square" lIns="0" tIns="18000" rIns="0" bIns="18000" anchor="ctr" anchorCtr="0">
            <a:spAutoFit/>
          </a:bodyPr>
          <a:lstStyle/>
          <a:p>
            <a:pPr marL="342900" indent="-342900">
              <a:spcBef>
                <a:spcPts val="600"/>
              </a:spcBef>
            </a:pPr>
            <a:r>
              <a:rPr lang="en-US" sz="2400" dirty="0"/>
              <a:t>Definition of Volatility</a:t>
            </a:r>
          </a:p>
          <a:p>
            <a:pPr marL="829818" lvl="1" indent="-342900"/>
            <a:r>
              <a:rPr lang="en-US" sz="2400" dirty="0"/>
              <a:t>Volatility describes how easily the gasoline evaporates (forms a vapor).</a:t>
            </a:r>
          </a:p>
          <a:p>
            <a:pPr marL="342900" indent="-342900">
              <a:spcBef>
                <a:spcPts val="600"/>
              </a:spcBef>
            </a:pPr>
            <a:r>
              <a:rPr lang="en-US" sz="2400" dirty="0"/>
              <a:t>Reid Vapor Pressure (</a:t>
            </a:r>
            <a:r>
              <a:rPr lang="en-US" sz="2400" spc="-300" dirty="0"/>
              <a:t>R V </a:t>
            </a:r>
            <a:r>
              <a:rPr lang="en-US" sz="2400" dirty="0"/>
              <a:t>P)</a:t>
            </a:r>
          </a:p>
          <a:p>
            <a:pPr marL="829818" lvl="1" indent="-342900"/>
            <a:r>
              <a:rPr lang="en-US" sz="2400" dirty="0"/>
              <a:t>Reid vapor pressure (</a:t>
            </a:r>
            <a:r>
              <a:rPr lang="en-US" sz="2400" spc="-300" dirty="0"/>
              <a:t>R V </a:t>
            </a:r>
            <a:r>
              <a:rPr lang="en-US" sz="2400" dirty="0"/>
              <a:t>P) is the pressure of the</a:t>
            </a:r>
          </a:p>
        </p:txBody>
      </p:sp>
      <p:sp>
        <p:nvSpPr>
          <p:cNvPr id="4" name="Content Placeholder 3">
            <a:extLst>
              <a:ext uri="{FF2B5EF4-FFF2-40B4-BE49-F238E27FC236}">
                <a16:creationId xmlns:a16="http://schemas.microsoft.com/office/drawing/2014/main" id="{320F61C9-BF72-8CE6-E541-33C8932DEF80}"/>
              </a:ext>
            </a:extLst>
          </p:cNvPr>
          <p:cNvSpPr>
            <a:spLocks noGrp="1"/>
          </p:cNvSpPr>
          <p:nvPr>
            <p:ph sz="quarter" idx="14"/>
          </p:nvPr>
        </p:nvSpPr>
        <p:spPr>
          <a:xfrm>
            <a:off x="1272988" y="3129882"/>
            <a:ext cx="5342965" cy="405683"/>
          </a:xfrm>
        </p:spPr>
        <p:txBody>
          <a:bodyPr wrap="square" lIns="0" tIns="18000" rIns="0" bIns="18000" anchor="ctr" anchorCtr="0">
            <a:spAutoFit/>
          </a:bodyPr>
          <a:lstStyle/>
          <a:p>
            <a:pPr marL="0" marR="0" lvl="1" indent="0" algn="l" defTabSz="914400" rtl="0" eaLnBrk="1" fontAlgn="auto" latinLnBrk="0" hangingPunct="1">
              <a:lnSpc>
                <a:spcPct val="100000"/>
              </a:lnSpc>
              <a:spcBef>
                <a:spcPts val="600"/>
              </a:spcBef>
              <a:spcAft>
                <a:spcPts val="0"/>
              </a:spcAft>
              <a:buClr>
                <a:srgbClr val="007FA3"/>
              </a:buClr>
              <a:buSzPct val="100000"/>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vapor above the fuel when the fuel is at</a:t>
            </a:r>
            <a:endParaRPr lang="en-US" dirty="0"/>
          </a:p>
        </p:txBody>
      </p:sp>
      <p:graphicFrame>
        <p:nvGraphicFramePr>
          <p:cNvPr id="10" name="Object 9" descr="100 degrees Fahrenheit or 38 degree Celsius.">
            <a:extLst>
              <a:ext uri="{FF2B5EF4-FFF2-40B4-BE49-F238E27FC236}">
                <a16:creationId xmlns:a16="http://schemas.microsoft.com/office/drawing/2014/main" id="{C4CDFD8A-3144-47C7-6C2A-B99E5FFB9F02}"/>
              </a:ext>
            </a:extLst>
          </p:cNvPr>
          <p:cNvGraphicFramePr>
            <a:graphicFrameLocks noChangeAspect="1"/>
          </p:cNvGraphicFramePr>
          <p:nvPr>
            <p:extLst>
              <p:ext uri="{D42A27DB-BD31-4B8C-83A1-F6EECF244321}">
                <p14:modId xmlns:p14="http://schemas.microsoft.com/office/powerpoint/2010/main" val="324825304"/>
              </p:ext>
            </p:extLst>
          </p:nvPr>
        </p:nvGraphicFramePr>
        <p:xfrm>
          <a:off x="6660462" y="3134316"/>
          <a:ext cx="1872463" cy="477193"/>
        </p:xfrm>
        <a:graphic>
          <a:graphicData uri="http://schemas.openxmlformats.org/presentationml/2006/ole">
            <mc:AlternateContent xmlns:mc="http://schemas.openxmlformats.org/markup-compatibility/2006">
              <mc:Choice xmlns:v="urn:schemas-microsoft-com:vml" Requires="v">
                <p:oleObj name="Equation" r:id="rId2" imgW="1015920" imgH="253800" progId="Equation.DSMT4">
                  <p:embed/>
                </p:oleObj>
              </mc:Choice>
              <mc:Fallback>
                <p:oleObj name="Equation" r:id="rId2" imgW="1015920" imgH="253800" progId="Equation.DSMT4">
                  <p:embed/>
                  <p:pic>
                    <p:nvPicPr>
                      <p:cNvPr id="10" name="Object 9" descr="Left parenthesis 2 ratio 1 to 4 ratio 1">
                        <a:extLst>
                          <a:ext uri="{FF2B5EF4-FFF2-40B4-BE49-F238E27FC236}">
                            <a16:creationId xmlns:a16="http://schemas.microsoft.com/office/drawing/2014/main" id="{12AC8985-ABA8-FD8C-D7ED-E2B511ED591A}"/>
                          </a:ext>
                        </a:extLst>
                      </p:cNvPr>
                      <p:cNvPicPr/>
                      <p:nvPr/>
                    </p:nvPicPr>
                    <p:blipFill>
                      <a:blip r:embed="rId3"/>
                      <a:stretch>
                        <a:fillRect/>
                      </a:stretch>
                    </p:blipFill>
                    <p:spPr>
                      <a:xfrm>
                        <a:off x="6660462" y="3134316"/>
                        <a:ext cx="1872463" cy="47719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46CBC42-1857-3791-15A4-6C0D3FAEEA47}"/>
              </a:ext>
            </a:extLst>
          </p:cNvPr>
          <p:cNvSpPr>
            <a:spLocks noGrp="1"/>
          </p:cNvSpPr>
          <p:nvPr>
            <p:ph sz="quarter" idx="15"/>
          </p:nvPr>
        </p:nvSpPr>
        <p:spPr>
          <a:xfrm>
            <a:off x="439271" y="3657395"/>
            <a:ext cx="8272930" cy="1590623"/>
          </a:xfrm>
        </p:spPr>
        <p:txBody>
          <a:bodyPr wrap="square" lIns="0" tIns="18000" rIns="0" bIns="18000" anchor="ctr" anchorCtr="0">
            <a:spAutoFit/>
          </a:bodyPr>
          <a:lstStyle/>
          <a:p>
            <a:pPr marL="342900" indent="-342900">
              <a:spcBef>
                <a:spcPts val="600"/>
              </a:spcBef>
            </a:pPr>
            <a:r>
              <a:rPr lang="en-US" sz="2400" dirty="0"/>
              <a:t>Seasonal Blending</a:t>
            </a:r>
          </a:p>
          <a:p>
            <a:pPr marL="829818" lvl="1" indent="-342900"/>
            <a:r>
              <a:rPr lang="en-US" sz="2400" dirty="0"/>
              <a:t>The adjustment of the </a:t>
            </a:r>
            <a:r>
              <a:rPr lang="en-US" sz="2400" spc="-300" dirty="0"/>
              <a:t>R V </a:t>
            </a:r>
            <a:r>
              <a:rPr lang="en-US" sz="2400" dirty="0"/>
              <a:t>P according to the season to match the vaporization rate with the temperature and improve starting.</a:t>
            </a:r>
          </a:p>
        </p:txBody>
      </p:sp>
    </p:spTree>
    <p:extLst>
      <p:ext uri="{BB962C8B-B14F-4D97-AF65-F5344CB8AC3E}">
        <p14:creationId xmlns:p14="http://schemas.microsoft.com/office/powerpoint/2010/main" val="665099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.25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spc="-300" noProof="0" dirty="0"/>
              <a:t>C N </a:t>
            </a:r>
            <a:r>
              <a:rPr lang="en-US" sz="2400" noProof="0" dirty="0"/>
              <a:t>G Pump</a:t>
            </a:r>
          </a:p>
        </p:txBody>
      </p:sp>
      <p:pic>
        <p:nvPicPr>
          <p:cNvPr id="3" name="Picture 2" descr="A vehicle fuel station with natural gas pump. A signboard reads: No motor; no smoking; flammable gas. &#10;">
            <a:extLst>
              <a:ext uri="{FF2B5EF4-FFF2-40B4-BE49-F238E27FC236}">
                <a16:creationId xmlns:a16="http://schemas.microsoft.com/office/drawing/2014/main" id="{9AD4C1A2-B242-BD23-A3FE-1AF723DED419}"/>
              </a:ext>
            </a:extLst>
          </p:cNvPr>
          <p:cNvPicPr>
            <a:picLocks noChangeAspect="1"/>
          </p:cNvPicPr>
          <p:nvPr/>
        </p:nvPicPr>
        <p:blipFill>
          <a:blip r:embed="rId3"/>
          <a:stretch>
            <a:fillRect/>
          </a:stretch>
        </p:blipFill>
        <p:spPr>
          <a:xfrm>
            <a:off x="2253437" y="1519615"/>
            <a:ext cx="4637126" cy="349096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45162"/>
            <a:ext cx="8273661" cy="1144347"/>
          </a:xfrm>
        </p:spPr>
        <p:txBody>
          <a:bodyPr wrap="square" lIns="0" tIns="18000" rIns="0" bIns="18000" anchor="ctr" anchorCtr="0">
            <a:spAutoFit/>
          </a:bodyPr>
          <a:lstStyle/>
          <a:p>
            <a:pPr marL="0" indent="0">
              <a:buNone/>
            </a:pPr>
            <a:r>
              <a:rPr lang="en-US" sz="2400" noProof="0" dirty="0"/>
              <a:t>This </a:t>
            </a:r>
            <a:r>
              <a:rPr lang="en-US" sz="2400" spc="-300" noProof="0" dirty="0"/>
              <a:t>C N </a:t>
            </a:r>
            <a:r>
              <a:rPr lang="en-US" sz="2400" noProof="0" dirty="0"/>
              <a:t>G pump is capable of supplying compressed natural gas at either 3,000 </a:t>
            </a:r>
            <a:r>
              <a:rPr lang="en-US" sz="2400" spc="-300" noProof="0" dirty="0"/>
              <a:t>P S </a:t>
            </a:r>
            <a:r>
              <a:rPr lang="en-US" sz="2400" noProof="0" dirty="0"/>
              <a:t>I or 3,600 </a:t>
            </a:r>
            <a:r>
              <a:rPr lang="en-US" sz="2400" spc="-300" noProof="0" dirty="0"/>
              <a:t>P S </a:t>
            </a:r>
            <a:r>
              <a:rPr lang="en-US" sz="2400" noProof="0" dirty="0"/>
              <a:t>I. The price per gallon is higher for the higher pressure.</a:t>
            </a:r>
          </a:p>
        </p:txBody>
      </p:sp>
    </p:spTree>
    <p:extLst>
      <p:ext uri="{BB962C8B-B14F-4D97-AF65-F5344CB8AC3E}">
        <p14:creationId xmlns:p14="http://schemas.microsoft.com/office/powerpoint/2010/main" val="39840559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CNG Vehicle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NG_Vehicle">
            <a:hlinkClick r:id="" action="ppaction://media"/>
            <a:extLst>
              <a:ext uri="{FF2B5EF4-FFF2-40B4-BE49-F238E27FC236}">
                <a16:creationId xmlns:a16="http://schemas.microsoft.com/office/drawing/2014/main" id="{B8392624-BFB8-FCC4-D3A3-09D7E8BF340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78434" y="1499743"/>
            <a:ext cx="8817520" cy="4509171"/>
          </a:xfrm>
        </p:spPr>
      </p:pic>
    </p:spTree>
    <p:extLst>
      <p:ext uri="{BB962C8B-B14F-4D97-AF65-F5344CB8AC3E}">
        <p14:creationId xmlns:p14="http://schemas.microsoft.com/office/powerpoint/2010/main" val="2393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2585"/>
            <a:ext cx="8273663" cy="590349"/>
          </a:xfrm>
        </p:spPr>
        <p:txBody>
          <a:bodyPr wrap="square" lIns="0" tIns="18000" rIns="0" bIns="18000" anchor="ctr" anchorCtr="0">
            <a:spAutoFit/>
          </a:bodyPr>
          <a:lstStyle/>
          <a:p>
            <a:r>
              <a:rPr lang="en-US" dirty="0"/>
              <a:t>Diesel Fuel </a:t>
            </a:r>
            <a:r>
              <a:rPr 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822"/>
            <a:ext cx="8269295" cy="382200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Features of Diesel Fuel</a:t>
            </a:r>
          </a:p>
          <a:p>
            <a:pPr marL="829818" lvl="1" indent="-342900">
              <a:buSzTx/>
            </a:pPr>
            <a:r>
              <a:rPr lang="en-US" altLang="en-US" sz="2400" noProof="0" dirty="0">
                <a:solidFill>
                  <a:schemeClr val="tx1"/>
                </a:solidFill>
              </a:rPr>
              <a:t>Diesel fuel contains 12% more heat energy than the same amount of gasoline.</a:t>
            </a:r>
          </a:p>
          <a:p>
            <a:pPr marL="829818" lvl="1" indent="-342900">
              <a:buSzTx/>
            </a:pPr>
            <a:r>
              <a:rPr lang="en-US" altLang="en-US" sz="2400" noProof="0" dirty="0">
                <a:solidFill>
                  <a:schemeClr val="tx1"/>
                </a:solidFill>
              </a:rPr>
              <a:t>Fuel in diesel engine is not ignited with a spark but is ignited by heat generated by high compression.</a:t>
            </a:r>
          </a:p>
          <a:p>
            <a:pPr marL="342900" indent="-342900">
              <a:spcBef>
                <a:spcPts val="600"/>
              </a:spcBef>
              <a:buSzTx/>
            </a:pPr>
            <a:r>
              <a:rPr lang="en-US" altLang="en-US" sz="2400" noProof="0" dirty="0">
                <a:solidFill>
                  <a:schemeClr val="tx1"/>
                </a:solidFill>
              </a:rPr>
              <a:t>Diesel Fuel Requirements</a:t>
            </a:r>
          </a:p>
          <a:p>
            <a:pPr marL="829818" lvl="1" indent="-342900">
              <a:buSzTx/>
            </a:pPr>
            <a:r>
              <a:rPr lang="en-US" altLang="en-US" sz="2400" noProof="0" dirty="0">
                <a:solidFill>
                  <a:schemeClr val="tx1"/>
                </a:solidFill>
              </a:rPr>
              <a:t>Cleanliness</a:t>
            </a:r>
          </a:p>
          <a:p>
            <a:pPr marL="829818" lvl="1" indent="-342900">
              <a:buSzTx/>
            </a:pPr>
            <a:r>
              <a:rPr lang="en-US" altLang="en-US" sz="2400" noProof="0" dirty="0">
                <a:solidFill>
                  <a:schemeClr val="tx1"/>
                </a:solidFill>
              </a:rPr>
              <a:t>Low-temperature fluidity</a:t>
            </a:r>
          </a:p>
          <a:p>
            <a:pPr marL="829818" lvl="1" indent="-342900">
              <a:buSzTx/>
            </a:pPr>
            <a:r>
              <a:rPr lang="en-US" altLang="en-US" sz="2400" noProof="0" dirty="0">
                <a:solidFill>
                  <a:schemeClr val="tx1"/>
                </a:solidFill>
              </a:rPr>
              <a:t>Cloud point</a:t>
            </a:r>
          </a:p>
        </p:txBody>
      </p:sp>
    </p:spTree>
    <p:extLst>
      <p:ext uri="{BB962C8B-B14F-4D97-AF65-F5344CB8AC3E}">
        <p14:creationId xmlns:p14="http://schemas.microsoft.com/office/powerpoint/2010/main" val="289045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2585"/>
            <a:ext cx="8273663" cy="590349"/>
          </a:xfrm>
        </p:spPr>
        <p:txBody>
          <a:bodyPr wrap="square" lIns="0" tIns="18000" rIns="0" bIns="18000" anchor="ctr" anchorCtr="0">
            <a:spAutoFit/>
          </a:bodyPr>
          <a:lstStyle/>
          <a:p>
            <a:r>
              <a:rPr lang="en-US" dirty="0"/>
              <a:t>Diesel Fuel </a:t>
            </a:r>
            <a:r>
              <a:rPr 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274"/>
            <a:ext cx="8269295" cy="3568088"/>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Cetane Number</a:t>
            </a:r>
          </a:p>
          <a:p>
            <a:pPr marL="829818" lvl="1" indent="-342900">
              <a:buSzTx/>
            </a:pPr>
            <a:r>
              <a:rPr lang="en-US" altLang="en-US" sz="2400" noProof="0" dirty="0">
                <a:solidFill>
                  <a:schemeClr val="tx1"/>
                </a:solidFill>
              </a:rPr>
              <a:t>Measure of ease with which the fuel can be ignited.</a:t>
            </a:r>
          </a:p>
          <a:p>
            <a:pPr marL="829818" lvl="1" indent="-342900">
              <a:buSzTx/>
            </a:pPr>
            <a:r>
              <a:rPr lang="en-US" altLang="en-US" sz="2400" noProof="0" dirty="0">
                <a:solidFill>
                  <a:schemeClr val="tx1"/>
                </a:solidFill>
              </a:rPr>
              <a:t>Should be between 45 and 50.</a:t>
            </a:r>
          </a:p>
          <a:p>
            <a:pPr marL="342900" indent="-342900">
              <a:buSzTx/>
            </a:pPr>
            <a:r>
              <a:rPr lang="en-US" altLang="en-US" sz="2400" noProof="0" dirty="0">
                <a:solidFill>
                  <a:schemeClr val="tx1"/>
                </a:solidFill>
              </a:rPr>
              <a:t>Sulfur Content</a:t>
            </a:r>
          </a:p>
          <a:p>
            <a:pPr marL="829818" lvl="1" indent="-342900">
              <a:buSzTx/>
            </a:pPr>
            <a:r>
              <a:rPr lang="en-US" altLang="en-US" sz="2400" noProof="0" dirty="0">
                <a:solidFill>
                  <a:schemeClr val="tx1"/>
                </a:solidFill>
              </a:rPr>
              <a:t>Federal regulations on sulfur content require less than 15 parts per million (</a:t>
            </a:r>
            <a:r>
              <a:rPr lang="en-US" altLang="en-US" sz="2400" spc="-300" noProof="0" dirty="0">
                <a:solidFill>
                  <a:schemeClr val="tx1"/>
                </a:solidFill>
              </a:rPr>
              <a:t>P P </a:t>
            </a:r>
            <a:r>
              <a:rPr lang="en-US" altLang="en-US" sz="2400" noProof="0" dirty="0">
                <a:solidFill>
                  <a:schemeClr val="tx1"/>
                </a:solidFill>
              </a:rPr>
              <a:t>M).</a:t>
            </a:r>
          </a:p>
          <a:p>
            <a:pPr marL="342900" indent="-342900">
              <a:spcBef>
                <a:spcPts val="600"/>
              </a:spcBef>
              <a:buSzTx/>
            </a:pPr>
            <a:r>
              <a:rPr lang="en-US" altLang="en-US" sz="2400" noProof="0" dirty="0">
                <a:solidFill>
                  <a:schemeClr val="tx1"/>
                </a:solidFill>
              </a:rPr>
              <a:t>Diesel Fuel Color</a:t>
            </a:r>
          </a:p>
          <a:p>
            <a:pPr marL="829818" lvl="1" indent="-342900">
              <a:buSzTx/>
            </a:pPr>
            <a:r>
              <a:rPr lang="en-US" altLang="en-US" sz="2400" noProof="0" dirty="0">
                <a:solidFill>
                  <a:schemeClr val="tx1"/>
                </a:solidFill>
              </a:rPr>
              <a:t>Used to identify on-road versus off-road use</a:t>
            </a:r>
          </a:p>
        </p:txBody>
      </p:sp>
    </p:spTree>
    <p:extLst>
      <p:ext uri="{BB962C8B-B14F-4D97-AF65-F5344CB8AC3E}">
        <p14:creationId xmlns:p14="http://schemas.microsoft.com/office/powerpoint/2010/main" val="3813746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2585"/>
            <a:ext cx="8273663" cy="590349"/>
          </a:xfrm>
        </p:spPr>
        <p:txBody>
          <a:bodyPr wrap="square" lIns="0" tIns="18000" rIns="0" bIns="18000" anchor="ctr" anchorCtr="0">
            <a:spAutoFit/>
          </a:bodyPr>
          <a:lstStyle/>
          <a:p>
            <a:r>
              <a:rPr lang="en-US" dirty="0"/>
              <a:t>Diesel Fuel </a:t>
            </a:r>
            <a:r>
              <a:rPr 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453"/>
            <a:ext cx="8269295" cy="329878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Grades of Diesel Fuel</a:t>
            </a:r>
          </a:p>
          <a:p>
            <a:pPr marL="829818" lvl="1" indent="-342900">
              <a:buSzTx/>
            </a:pPr>
            <a:r>
              <a:rPr lang="en-US" altLang="en-US" sz="2400" noProof="0" dirty="0">
                <a:solidFill>
                  <a:schemeClr val="tx1"/>
                </a:solidFill>
              </a:rPr>
              <a:t>Grade #1: lowest boiling point and the lowest cloud and pour points, as well as a lower </a:t>
            </a:r>
            <a:r>
              <a:rPr lang="en-US" altLang="en-US" sz="2400" spc="-300" noProof="0" dirty="0">
                <a:solidFill>
                  <a:schemeClr val="tx1"/>
                </a:solidFill>
              </a:rPr>
              <a:t>B T </a:t>
            </a:r>
            <a:r>
              <a:rPr lang="en-US" altLang="en-US" sz="2400" noProof="0" dirty="0">
                <a:solidFill>
                  <a:schemeClr val="tx1"/>
                </a:solidFill>
              </a:rPr>
              <a:t>U content.</a:t>
            </a:r>
          </a:p>
          <a:p>
            <a:pPr marL="829818" lvl="1" indent="-342900">
              <a:buSzTx/>
            </a:pPr>
            <a:r>
              <a:rPr lang="en-US" altLang="en-US" sz="2400" noProof="0" dirty="0">
                <a:solidFill>
                  <a:schemeClr val="tx1"/>
                </a:solidFill>
              </a:rPr>
              <a:t>Grade #2: higher boiling point, cloud point, and pour point as compared with grade #1. Commonly used.</a:t>
            </a:r>
          </a:p>
          <a:p>
            <a:pPr marL="342900" indent="-342900">
              <a:spcBef>
                <a:spcPts val="600"/>
              </a:spcBef>
              <a:buSzTx/>
            </a:pPr>
            <a:r>
              <a:rPr lang="en-US" altLang="en-US" sz="2400" noProof="0" dirty="0">
                <a:solidFill>
                  <a:schemeClr val="tx1"/>
                </a:solidFill>
              </a:rPr>
              <a:t>Diesel Fuel Specific Gravity Testing</a:t>
            </a:r>
          </a:p>
          <a:p>
            <a:pPr marL="829818" lvl="1" indent="-342900">
              <a:buSzTx/>
            </a:pPr>
            <a:r>
              <a:rPr lang="en-US" altLang="en-US" sz="2400" noProof="0" dirty="0">
                <a:solidFill>
                  <a:schemeClr val="tx1"/>
                </a:solidFill>
              </a:rPr>
              <a:t>The density or specific gravity of diesel fuel is measured in units of </a:t>
            </a:r>
            <a:r>
              <a:rPr lang="en-US" altLang="en-US" sz="2400" spc="-300" noProof="0" dirty="0">
                <a:solidFill>
                  <a:schemeClr val="tx1"/>
                </a:solidFill>
              </a:rPr>
              <a:t>A P I</a:t>
            </a:r>
            <a:r>
              <a:rPr lang="en-US" altLang="en-US" sz="2400" noProof="0" dirty="0">
                <a:solidFill>
                  <a:schemeClr val="tx1"/>
                </a:solidFill>
              </a:rPr>
              <a:t> gravity.</a:t>
            </a:r>
          </a:p>
        </p:txBody>
      </p:sp>
    </p:spTree>
    <p:extLst>
      <p:ext uri="{BB962C8B-B14F-4D97-AF65-F5344CB8AC3E}">
        <p14:creationId xmlns:p14="http://schemas.microsoft.com/office/powerpoint/2010/main" val="1791508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2585"/>
            <a:ext cx="8273663" cy="590349"/>
          </a:xfrm>
        </p:spPr>
        <p:txBody>
          <a:bodyPr wrap="square" lIns="0" tIns="18000" rIns="0" bIns="18000" anchor="ctr" anchorCtr="0">
            <a:spAutoFit/>
          </a:bodyPr>
          <a:lstStyle/>
          <a:p>
            <a:r>
              <a:rPr lang="en-US" dirty="0"/>
              <a:t>Diesel Fuel </a:t>
            </a:r>
            <a:r>
              <a:rPr 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676"/>
            <a:ext cx="8269295" cy="403744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Diesel Fuel Heaters</a:t>
            </a:r>
          </a:p>
          <a:p>
            <a:pPr marL="829818" lvl="1" indent="-342900">
              <a:buSzTx/>
            </a:pPr>
            <a:r>
              <a:rPr lang="en-US" altLang="en-US" sz="2400" noProof="0" dirty="0">
                <a:solidFill>
                  <a:schemeClr val="tx1"/>
                </a:solidFill>
              </a:rPr>
              <a:t>Diesel fuel heaters, either coolant or electric, help prevent power loss and stalling in cold weather. </a:t>
            </a:r>
          </a:p>
          <a:p>
            <a:pPr marL="829818" lvl="1" indent="-342900">
              <a:buSzTx/>
            </a:pPr>
            <a:r>
              <a:rPr lang="en-US" altLang="en-US" sz="2400" noProof="0" dirty="0">
                <a:solidFill>
                  <a:schemeClr val="tx1"/>
                </a:solidFill>
              </a:rPr>
              <a:t>Heater is placed in fuel line between tank and primary filter to keep the fuel from gelling.</a:t>
            </a:r>
          </a:p>
          <a:p>
            <a:pPr marL="342900" indent="-342900">
              <a:spcBef>
                <a:spcPts val="600"/>
              </a:spcBef>
              <a:buSzTx/>
            </a:pPr>
            <a:r>
              <a:rPr lang="en-US" altLang="en-US" sz="2400" noProof="0" dirty="0">
                <a:solidFill>
                  <a:schemeClr val="tx1"/>
                </a:solidFill>
              </a:rPr>
              <a:t>Ultra-Low-Sulfur Diesel Fuel</a:t>
            </a:r>
          </a:p>
          <a:p>
            <a:pPr marL="829818" lvl="1" indent="-342900">
              <a:buSzTx/>
            </a:pPr>
            <a:r>
              <a:rPr lang="en-US" altLang="en-US" sz="2400" noProof="0" dirty="0">
                <a:solidFill>
                  <a:schemeClr val="tx1"/>
                </a:solidFill>
              </a:rPr>
              <a:t>Diesel engines manufactured to 2007 or newer standards must use ultra-low-sulfur diesel fuel (</a:t>
            </a:r>
            <a:r>
              <a:rPr lang="en-US" altLang="en-US" sz="2400" spc="-300" noProof="0" dirty="0">
                <a:solidFill>
                  <a:schemeClr val="tx1"/>
                </a:solidFill>
              </a:rPr>
              <a:t>U L S </a:t>
            </a:r>
            <a:r>
              <a:rPr lang="en-US" altLang="en-US" sz="2400" noProof="0" dirty="0">
                <a:solidFill>
                  <a:schemeClr val="tx1"/>
                </a:solidFill>
              </a:rPr>
              <a:t>D) containing less than 15 </a:t>
            </a:r>
            <a:r>
              <a:rPr lang="en-US" altLang="en-US" sz="2400" spc="-300" noProof="0" dirty="0">
                <a:solidFill>
                  <a:schemeClr val="tx1"/>
                </a:solidFill>
              </a:rPr>
              <a:t>P P </a:t>
            </a:r>
            <a:r>
              <a:rPr lang="en-US" altLang="en-US" sz="2400" noProof="0" dirty="0">
                <a:solidFill>
                  <a:schemeClr val="tx1"/>
                </a:solidFill>
              </a:rPr>
              <a:t>M of sulfur compared to the older, low sulfur specification of 500 </a:t>
            </a:r>
            <a:r>
              <a:rPr lang="en-US" altLang="en-US" sz="2400" spc="-300" noProof="0" dirty="0">
                <a:solidFill>
                  <a:schemeClr val="tx1"/>
                </a:solidFill>
              </a:rPr>
              <a:t>P P </a:t>
            </a:r>
            <a:r>
              <a:rPr lang="en-US" altLang="en-US" sz="2400" noProof="0" dirty="0">
                <a:solidFill>
                  <a:schemeClr val="tx1"/>
                </a:solidFill>
              </a:rPr>
              <a:t>M.</a:t>
            </a:r>
          </a:p>
        </p:txBody>
      </p:sp>
    </p:spTree>
    <p:extLst>
      <p:ext uri="{BB962C8B-B14F-4D97-AF65-F5344CB8AC3E}">
        <p14:creationId xmlns:p14="http://schemas.microsoft.com/office/powerpoint/2010/main" val="641587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.26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Diesel Fuels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0" y="1536014"/>
            <a:ext cx="4007824" cy="3360338"/>
          </a:xfrm>
        </p:spPr>
        <p:txBody>
          <a:bodyPr wrap="square" lIns="0" tIns="18000" rIns="0" bIns="18000" anchor="ctr" anchorCtr="0">
            <a:spAutoFit/>
          </a:bodyPr>
          <a:lstStyle/>
          <a:p>
            <a:pPr marL="0" indent="0">
              <a:buNone/>
            </a:pPr>
            <a:r>
              <a:rPr lang="en-US" sz="2400" noProof="0" dirty="0"/>
              <a:t>(a) Regular diesel fuel on the left has a clear or greenish tint, whereas fuel for off-road use is tinted red for identification. (b) This fuel pump in a farming area clearly states the red diesel fuel is for off-road use only because it is not taxed.</a:t>
            </a:r>
          </a:p>
        </p:txBody>
      </p:sp>
      <p:pic>
        <p:nvPicPr>
          <p:cNvPr id="4" name="Picture 3" descr="Samples of two types of diesel in containers labeled as A and B. Diesel in container A is turbid and reddish. Diesel in container B is clear and slightly greenish. &#10;">
            <a:extLst>
              <a:ext uri="{FF2B5EF4-FFF2-40B4-BE49-F238E27FC236}">
                <a16:creationId xmlns:a16="http://schemas.microsoft.com/office/drawing/2014/main" id="{60376F69-1B25-8FE3-2DB3-F96E3B5A94CF}"/>
              </a:ext>
            </a:extLst>
          </p:cNvPr>
          <p:cNvPicPr>
            <a:picLocks noChangeAspect="1"/>
          </p:cNvPicPr>
          <p:nvPr/>
        </p:nvPicPr>
        <p:blipFill>
          <a:blip r:embed="rId3"/>
          <a:stretch>
            <a:fillRect/>
          </a:stretch>
        </p:blipFill>
        <p:spPr>
          <a:xfrm>
            <a:off x="5718264" y="1413016"/>
            <a:ext cx="2382982" cy="1787236"/>
          </a:xfrm>
          <a:prstGeom prst="rect">
            <a:avLst/>
          </a:prstGeom>
        </p:spPr>
      </p:pic>
      <p:pic>
        <p:nvPicPr>
          <p:cNvPr id="10" name="Picture 9" descr="A red diesel pump has posters that read: This pump dispenses dyed diesel fuel; non-taxable use only; penalty for taxable use; off highway use only; not legal for motor vehicle use. &#10;">
            <a:extLst>
              <a:ext uri="{FF2B5EF4-FFF2-40B4-BE49-F238E27FC236}">
                <a16:creationId xmlns:a16="http://schemas.microsoft.com/office/drawing/2014/main" id="{137EAFA4-2F95-7437-1DE8-453A13455DAD}"/>
              </a:ext>
            </a:extLst>
          </p:cNvPr>
          <p:cNvPicPr>
            <a:picLocks noChangeAspect="1"/>
          </p:cNvPicPr>
          <p:nvPr/>
        </p:nvPicPr>
        <p:blipFill>
          <a:blip r:embed="rId4"/>
          <a:stretch>
            <a:fillRect/>
          </a:stretch>
        </p:blipFill>
        <p:spPr>
          <a:xfrm>
            <a:off x="5754161" y="3341509"/>
            <a:ext cx="2380211" cy="2937164"/>
          </a:xfrm>
          <a:prstGeom prst="rect">
            <a:avLst/>
          </a:prstGeom>
        </p:spPr>
      </p:pic>
    </p:spTree>
    <p:extLst>
      <p:ext uri="{BB962C8B-B14F-4D97-AF65-F5344CB8AC3E}">
        <p14:creationId xmlns:p14="http://schemas.microsoft.com/office/powerpoint/2010/main" val="36980150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.27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Diesel Fuel Hydrometer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0" y="1532387"/>
            <a:ext cx="4007824" cy="1144347"/>
          </a:xfrm>
        </p:spPr>
        <p:txBody>
          <a:bodyPr wrap="square" lIns="0" tIns="18000" rIns="0" bIns="18000" anchor="ctr" anchorCtr="0">
            <a:spAutoFit/>
          </a:bodyPr>
          <a:lstStyle/>
          <a:p>
            <a:pPr marL="0" indent="0">
              <a:buNone/>
            </a:pPr>
            <a:r>
              <a:rPr lang="en-US" sz="2400" noProof="0" dirty="0"/>
              <a:t>Testing the </a:t>
            </a:r>
            <a:r>
              <a:rPr lang="en-US" sz="2400" spc="-300" noProof="0" dirty="0"/>
              <a:t>A P </a:t>
            </a:r>
            <a:r>
              <a:rPr lang="en-US" sz="2400" noProof="0" dirty="0"/>
              <a:t>I viscosity of a diesel fuel sample using a hydrometer.</a:t>
            </a:r>
          </a:p>
        </p:txBody>
      </p:sp>
      <p:pic>
        <p:nvPicPr>
          <p:cNvPr id="3" name="Picture 2" descr="A person uses a hydrometer to check A P I gravity of diesel. &#10;">
            <a:extLst>
              <a:ext uri="{FF2B5EF4-FFF2-40B4-BE49-F238E27FC236}">
                <a16:creationId xmlns:a16="http://schemas.microsoft.com/office/drawing/2014/main" id="{D1B248F3-06B8-EE51-CB50-542ABF33B855}"/>
              </a:ext>
            </a:extLst>
          </p:cNvPr>
          <p:cNvPicPr>
            <a:picLocks noChangeAspect="1"/>
          </p:cNvPicPr>
          <p:nvPr/>
        </p:nvPicPr>
        <p:blipFill>
          <a:blip r:embed="rId3"/>
          <a:stretch>
            <a:fillRect/>
          </a:stretch>
        </p:blipFill>
        <p:spPr>
          <a:xfrm>
            <a:off x="5936134" y="1566427"/>
            <a:ext cx="1653954" cy="4616262"/>
          </a:xfrm>
          <a:prstGeom prst="rect">
            <a:avLst/>
          </a:prstGeom>
        </p:spPr>
      </p:pic>
    </p:spTree>
    <p:extLst>
      <p:ext uri="{BB962C8B-B14F-4D97-AF65-F5344CB8AC3E}">
        <p14:creationId xmlns:p14="http://schemas.microsoft.com/office/powerpoint/2010/main" val="25857757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Diesel Fuel Viscosity</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Diesel_Fuel_Viscosity">
            <a:hlinkClick r:id="" action="ppaction://media"/>
            <a:extLst>
              <a:ext uri="{FF2B5EF4-FFF2-40B4-BE49-F238E27FC236}">
                <a16:creationId xmlns:a16="http://schemas.microsoft.com/office/drawing/2014/main" id="{E4DDD36C-A9EF-734B-D53E-BB9443D93A2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49"/>
            <a:ext cx="8085909" cy="4043861"/>
          </a:xfrm>
        </p:spPr>
      </p:pic>
    </p:spTree>
    <p:extLst>
      <p:ext uri="{BB962C8B-B14F-4D97-AF65-F5344CB8AC3E}">
        <p14:creationId xmlns:p14="http://schemas.microsoft.com/office/powerpoint/2010/main" val="30616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Diesel Fuel and Water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Diesel_Fuel_and_Water">
            <a:hlinkClick r:id="" action="ppaction://media"/>
            <a:extLst>
              <a:ext uri="{FF2B5EF4-FFF2-40B4-BE49-F238E27FC236}">
                <a16:creationId xmlns:a16="http://schemas.microsoft.com/office/drawing/2014/main" id="{EF5FC1F5-0D0A-3E57-5B94-1412CCCD9E5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59480" y="1442519"/>
            <a:ext cx="8025039" cy="4397194"/>
          </a:xfrm>
        </p:spPr>
      </p:pic>
    </p:spTree>
    <p:extLst>
      <p:ext uri="{BB962C8B-B14F-4D97-AF65-F5344CB8AC3E}">
        <p14:creationId xmlns:p14="http://schemas.microsoft.com/office/powerpoint/2010/main" val="10624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273663" cy="590349"/>
          </a:xfrm>
        </p:spPr>
        <p:txBody>
          <a:bodyPr wrap="square" lIns="0" tIns="18000" rIns="0" bIns="18000" anchor="ctr" anchorCtr="0">
            <a:spAutoFit/>
          </a:bodyPr>
          <a:lstStyle/>
          <a:p>
            <a:r>
              <a:rPr lang="en-US" dirty="0"/>
              <a:t>Volatility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1077"/>
            <a:ext cx="8269275" cy="4114391"/>
          </a:xfrm>
        </p:spPr>
        <p:txBody>
          <a:bodyPr wrap="square" lIns="0" tIns="18000" rIns="0" bIns="18000" anchor="ctr" anchorCtr="0">
            <a:spAutoFit/>
          </a:bodyPr>
          <a:lstStyle/>
          <a:p>
            <a:pPr marL="342900" indent="-342900">
              <a:spcBef>
                <a:spcPts val="600"/>
              </a:spcBef>
              <a:buSzTx/>
            </a:pPr>
            <a:r>
              <a:rPr lang="en-US" sz="2400" dirty="0"/>
              <a:t>Distillation Curve</a:t>
            </a:r>
          </a:p>
          <a:p>
            <a:pPr marL="829818" lvl="1" indent="-342900">
              <a:buSzTx/>
            </a:pPr>
            <a:r>
              <a:rPr lang="en-US" sz="2400" dirty="0"/>
              <a:t>Another method of classifying gasoline volatility is the distillation curve.</a:t>
            </a:r>
          </a:p>
          <a:p>
            <a:pPr marL="342900" indent="-342900">
              <a:spcBef>
                <a:spcPts val="600"/>
              </a:spcBef>
              <a:buSzTx/>
            </a:pPr>
            <a:r>
              <a:rPr lang="en-US" sz="2400" dirty="0"/>
              <a:t>Driveability Index</a:t>
            </a:r>
          </a:p>
          <a:p>
            <a:pPr marL="829818" lvl="1" indent="-342900">
              <a:buSzTx/>
            </a:pPr>
            <a:r>
              <a:rPr lang="en-US" sz="2400" dirty="0"/>
              <a:t>To predict cold weather driveability, an index was created called the driveability index, also called the distillation index (</a:t>
            </a:r>
            <a:r>
              <a:rPr lang="en-US" sz="2400" spc="-300" dirty="0"/>
              <a:t>D </a:t>
            </a:r>
            <a:r>
              <a:rPr lang="en-US" sz="2400" dirty="0"/>
              <a:t>I).</a:t>
            </a:r>
          </a:p>
          <a:p>
            <a:pPr marL="342900" indent="-342900">
              <a:spcBef>
                <a:spcPts val="600"/>
              </a:spcBef>
              <a:buSzTx/>
            </a:pPr>
            <a:r>
              <a:rPr lang="en-US" sz="2400" dirty="0"/>
              <a:t>Volatility-Related Problems</a:t>
            </a:r>
          </a:p>
          <a:p>
            <a:pPr marL="829818" lvl="1" indent="-342900">
              <a:buSzTx/>
            </a:pPr>
            <a:r>
              <a:rPr lang="en-US" sz="2400" dirty="0"/>
              <a:t>Incorrect </a:t>
            </a:r>
            <a:r>
              <a:rPr lang="en-US" sz="2400" spc="-300" dirty="0"/>
              <a:t>R V </a:t>
            </a:r>
            <a:r>
              <a:rPr lang="en-US" sz="2400" dirty="0"/>
              <a:t>P can cause rough idle, stalling, hesitation on acceleration, and surging.</a:t>
            </a:r>
            <a:endParaRPr lang="en-US" altLang="en-US" sz="2400" noProof="0" dirty="0">
              <a:solidFill>
                <a:schemeClr val="tx1"/>
              </a:solidFill>
            </a:endParaRPr>
          </a:p>
        </p:txBody>
      </p:sp>
    </p:spTree>
    <p:extLst>
      <p:ext uri="{BB962C8B-B14F-4D97-AF65-F5344CB8AC3E}">
        <p14:creationId xmlns:p14="http://schemas.microsoft.com/office/powerpoint/2010/main" val="2103947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Diesel Fuel and Sulfur </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Diesel_Fuel_&amp;_Sulfer">
            <a:hlinkClick r:id="" action="ppaction://media"/>
            <a:extLst>
              <a:ext uri="{FF2B5EF4-FFF2-40B4-BE49-F238E27FC236}">
                <a16:creationId xmlns:a16="http://schemas.microsoft.com/office/drawing/2014/main" id="{6825B4E2-A9E5-F8C1-FA3F-FBD7DFB1361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731520" y="1555750"/>
            <a:ext cx="7741919" cy="4148364"/>
          </a:xfrm>
        </p:spPr>
      </p:pic>
    </p:spTree>
    <p:extLst>
      <p:ext uri="{BB962C8B-B14F-4D97-AF65-F5344CB8AC3E}">
        <p14:creationId xmlns:p14="http://schemas.microsoft.com/office/powerpoint/2010/main" val="34284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548"/>
            <a:ext cx="8273663" cy="590349"/>
          </a:xfrm>
        </p:spPr>
        <p:txBody>
          <a:bodyPr wrap="square" lIns="0" tIns="18000" rIns="0" bIns="18000" anchor="ctr" anchorCtr="0">
            <a:spAutoFit/>
          </a:bodyPr>
          <a:lstStyle/>
          <a:p>
            <a:r>
              <a:rPr lang="en-US" noProof="0" dirty="0"/>
              <a:t>Question 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0"/>
            <a:ext cx="8273662" cy="405683"/>
          </a:xfrm>
        </p:spPr>
        <p:txBody>
          <a:bodyPr wrap="square" lIns="0" tIns="18000" rIns="0" bIns="18000" anchor="ctr" anchorCtr="0">
            <a:spAutoFit/>
          </a:bodyPr>
          <a:lstStyle/>
          <a:p>
            <a:pPr marL="0" indent="0">
              <a:buNone/>
            </a:pPr>
            <a:r>
              <a:rPr lang="en-US" sz="2400" dirty="0"/>
              <a:t>What is cetane number?</a:t>
            </a:r>
          </a:p>
        </p:txBody>
      </p:sp>
    </p:spTree>
    <p:extLst>
      <p:ext uri="{BB962C8B-B14F-4D97-AF65-F5344CB8AC3E}">
        <p14:creationId xmlns:p14="http://schemas.microsoft.com/office/powerpoint/2010/main" val="1151185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81969"/>
            <a:ext cx="8273473"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6</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70" y="913051"/>
            <a:ext cx="8272932" cy="775015"/>
          </a:xfrm>
        </p:spPr>
        <p:txBody>
          <a:bodyPr wrap="square" lIns="0" tIns="18000" rIns="0" bIns="18000" anchor="ctr" anchorCtr="0">
            <a:spAutoFit/>
          </a:bodyPr>
          <a:lstStyle/>
          <a:p>
            <a:pPr marL="0" indent="0">
              <a:buNone/>
            </a:pPr>
            <a:r>
              <a:rPr lang="en-US" sz="2400" dirty="0"/>
              <a:t>Cetane number is a measure of the ease with which the fuel can be ignited.</a:t>
            </a:r>
          </a:p>
        </p:txBody>
      </p:sp>
    </p:spTree>
    <p:extLst>
      <p:ext uri="{BB962C8B-B14F-4D97-AF65-F5344CB8AC3E}">
        <p14:creationId xmlns:p14="http://schemas.microsoft.com/office/powerpoint/2010/main" val="3598420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1940"/>
            <a:ext cx="8273663" cy="590349"/>
          </a:xfrm>
        </p:spPr>
        <p:txBody>
          <a:bodyPr wrap="square" lIns="0" tIns="18000" rIns="0" bIns="18000" anchor="ctr" anchorCtr="0">
            <a:spAutoFit/>
          </a:bodyPr>
          <a:lstStyle/>
          <a:p>
            <a:r>
              <a:rPr lang="en-US" dirty="0"/>
              <a:t>Biodiesel</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676"/>
            <a:ext cx="8269295" cy="403744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Definition of Biodiesel</a:t>
            </a:r>
          </a:p>
          <a:p>
            <a:pPr marL="829818" lvl="1" indent="-342900">
              <a:buSzTx/>
            </a:pPr>
            <a:r>
              <a:rPr lang="en-US" altLang="en-US" sz="2400" noProof="0" dirty="0">
                <a:solidFill>
                  <a:schemeClr val="tx1"/>
                </a:solidFill>
              </a:rPr>
              <a:t>Biodiesel defined as mono-alkyl esters of long-chain fatty acids derived from vegetable oils or animal fats</a:t>
            </a:r>
          </a:p>
          <a:p>
            <a:pPr marL="829818" lvl="1" indent="-342900">
              <a:buSzTx/>
            </a:pPr>
            <a:r>
              <a:rPr lang="en-US" altLang="en-US" sz="2400" noProof="0" dirty="0">
                <a:solidFill>
                  <a:schemeClr val="tx1"/>
                </a:solidFill>
              </a:rPr>
              <a:t>Conform to </a:t>
            </a:r>
            <a:r>
              <a:rPr lang="en-US" altLang="en-US" sz="2400" spc="-300" noProof="0" dirty="0">
                <a:solidFill>
                  <a:schemeClr val="tx1"/>
                </a:solidFill>
              </a:rPr>
              <a:t>A S T M </a:t>
            </a:r>
            <a:r>
              <a:rPr lang="en-US" altLang="en-US" sz="2400" noProof="0" dirty="0">
                <a:solidFill>
                  <a:schemeClr val="tx1"/>
                </a:solidFill>
              </a:rPr>
              <a:t>D6751 specifications for use in diesel engines.</a:t>
            </a:r>
          </a:p>
          <a:p>
            <a:pPr marL="342900" indent="-342900">
              <a:spcBef>
                <a:spcPts val="600"/>
              </a:spcBef>
              <a:buSzTx/>
            </a:pPr>
            <a:r>
              <a:rPr lang="en-US" altLang="en-US" sz="2400" noProof="0" dirty="0">
                <a:solidFill>
                  <a:schemeClr val="tx1"/>
                </a:solidFill>
              </a:rPr>
              <a:t>Biodiesel Blends</a:t>
            </a:r>
          </a:p>
          <a:p>
            <a:pPr marL="829818" lvl="1" indent="-342900">
              <a:buSzTx/>
            </a:pPr>
            <a:r>
              <a:rPr lang="en-US" altLang="en-US" sz="2400" noProof="0" dirty="0">
                <a:solidFill>
                  <a:schemeClr val="tx1"/>
                </a:solidFill>
              </a:rPr>
              <a:t>Biodiesel blends are denoted as “</a:t>
            </a:r>
            <a:r>
              <a:rPr lang="en-US" altLang="en-US" sz="2400" spc="-300" noProof="0" dirty="0">
                <a:solidFill>
                  <a:schemeClr val="tx1"/>
                </a:solidFill>
              </a:rPr>
              <a:t>B X </a:t>
            </a:r>
            <a:r>
              <a:rPr lang="en-US" altLang="en-US" sz="2400" noProof="0" dirty="0">
                <a:solidFill>
                  <a:schemeClr val="tx1"/>
                </a:solidFill>
              </a:rPr>
              <a:t>X” with “</a:t>
            </a:r>
            <a:r>
              <a:rPr lang="en-US" altLang="en-US" sz="2400" spc="-300" noProof="0" dirty="0">
                <a:solidFill>
                  <a:schemeClr val="tx1"/>
                </a:solidFill>
              </a:rPr>
              <a:t>X </a:t>
            </a:r>
            <a:r>
              <a:rPr lang="en-US" altLang="en-US" sz="2400" noProof="0" dirty="0">
                <a:solidFill>
                  <a:schemeClr val="tx1"/>
                </a:solidFill>
              </a:rPr>
              <a:t>X,” representing the percentage of biodiesel contained in the blend (i.e., B20 is 20% biodiesel, 80% petroleum diesel).</a:t>
            </a:r>
          </a:p>
        </p:txBody>
      </p:sp>
    </p:spTree>
    <p:extLst>
      <p:ext uri="{BB962C8B-B14F-4D97-AF65-F5344CB8AC3E}">
        <p14:creationId xmlns:p14="http://schemas.microsoft.com/office/powerpoint/2010/main" val="22953311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180836"/>
            <a:ext cx="8272931" cy="1144347"/>
          </a:xfrm>
        </p:spPr>
        <p:txBody>
          <a:bodyPr wrap="square" lIns="0" tIns="18000" rIns="0" bIns="18000" anchor="ctr" anchorCtr="0">
            <a:spAutoFit/>
          </a:bodyPr>
          <a:lstStyle/>
          <a:p>
            <a:r>
              <a:rPr lang="en-US" dirty="0"/>
              <a:t>Frequently Asked Question: What Are the Pump Nozzle Sizes?</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1565737"/>
            <a:ext cx="8272931"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175305"/>
            <a:ext cx="8272930" cy="1883011"/>
          </a:xfrm>
        </p:spPr>
        <p:txBody>
          <a:bodyPr wrap="square" lIns="0" tIns="18000" rIns="0" bIns="18000" anchor="ctr" anchorCtr="0">
            <a:spAutoFit/>
          </a:bodyPr>
          <a:lstStyle/>
          <a:p>
            <a:pPr marL="0" indent="0">
              <a:buNone/>
            </a:pPr>
            <a:r>
              <a:rPr lang="en-US" sz="2400" b="1" dirty="0"/>
              <a:t>What Are the Pump Nozzle Sizes?</a:t>
            </a:r>
            <a:r>
              <a:rPr lang="en-US" sz="2400" dirty="0"/>
              <a:t> Unleaded gasoline nozzles are smaller than those used for diesel fuel to help prevent fueling errors. However, it is still possible to fuel a diesel vehicle with gasoline. </a:t>
            </a:r>
            <a:r>
              <a:rPr lang="en-US" sz="2400" b="1" dirty="0"/>
              <a:t>See Chart 3.3</a:t>
            </a:r>
            <a:r>
              <a:rPr lang="en-US" sz="2400" dirty="0"/>
              <a:t> for the sizes and colors used for fuel pump nozzles.</a:t>
            </a:r>
          </a:p>
        </p:txBody>
      </p:sp>
    </p:spTree>
    <p:extLst>
      <p:ext uri="{BB962C8B-B14F-4D97-AF65-F5344CB8AC3E}">
        <p14:creationId xmlns:p14="http://schemas.microsoft.com/office/powerpoint/2010/main" val="21257643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Biodiesel Production </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Biodiesel_Production">
            <a:hlinkClick r:id="" action="ppaction://media"/>
            <a:extLst>
              <a:ext uri="{FF2B5EF4-FFF2-40B4-BE49-F238E27FC236}">
                <a16:creationId xmlns:a16="http://schemas.microsoft.com/office/drawing/2014/main" id="{8838B81A-DA3B-8A98-AC48-6EBCE618F75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39931" y="1499743"/>
            <a:ext cx="8229599" cy="4226741"/>
          </a:xfrm>
        </p:spPr>
      </p:pic>
    </p:spTree>
    <p:extLst>
      <p:ext uri="{BB962C8B-B14F-4D97-AF65-F5344CB8AC3E}">
        <p14:creationId xmlns:p14="http://schemas.microsoft.com/office/powerpoint/2010/main" val="86154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9" y="188914"/>
            <a:ext cx="8273661" cy="590349"/>
          </a:xfrm>
        </p:spPr>
        <p:txBody>
          <a:bodyPr wrap="square" lIns="0" tIns="18000" rIns="0" bIns="18000" anchor="ctr" anchorCtr="0">
            <a:spAutoFit/>
          </a:bodyPr>
          <a:lstStyle/>
          <a:p>
            <a:r>
              <a:rPr lang="en-US" noProof="0" dirty="0"/>
              <a:t>Chart </a:t>
            </a:r>
            <a:r>
              <a:rPr lang="en-US" dirty="0"/>
              <a:t>3</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1" y="912888"/>
            <a:ext cx="8273659" cy="344128"/>
          </a:xfrm>
        </p:spPr>
        <p:txBody>
          <a:bodyPr wrap="square" lIns="0" tIns="18000" rIns="0" bIns="18000" anchor="ctr" anchorCtr="0">
            <a:spAutoFit/>
          </a:bodyPr>
          <a:lstStyle/>
          <a:p>
            <a:pPr marL="0" indent="0">
              <a:buNone/>
            </a:pPr>
            <a:r>
              <a:rPr lang="en-US" sz="2000" noProof="0" dirty="0"/>
              <a:t>Pump Nozzle Sizes</a:t>
            </a:r>
          </a:p>
        </p:txBody>
      </p:sp>
      <p:graphicFrame>
        <p:nvGraphicFramePr>
          <p:cNvPr id="2" name="Table 2">
            <a:extLst>
              <a:ext uri="{FF2B5EF4-FFF2-40B4-BE49-F238E27FC236}">
                <a16:creationId xmlns:a16="http://schemas.microsoft.com/office/drawing/2014/main" id="{C2ABA6FD-C6D2-671D-FE0D-089660514ED6}"/>
              </a:ext>
            </a:extLst>
          </p:cNvPr>
          <p:cNvGraphicFramePr>
            <a:graphicFrameLocks noGrp="1"/>
          </p:cNvGraphicFramePr>
          <p:nvPr>
            <p:extLst>
              <p:ext uri="{D42A27DB-BD31-4B8C-83A1-F6EECF244321}">
                <p14:modId xmlns:p14="http://schemas.microsoft.com/office/powerpoint/2010/main" val="3120145569"/>
              </p:ext>
            </p:extLst>
          </p:nvPr>
        </p:nvGraphicFramePr>
        <p:xfrm>
          <a:off x="584579" y="1432860"/>
          <a:ext cx="7974846" cy="2743200"/>
        </p:xfrm>
        <a:graphic>
          <a:graphicData uri="http://schemas.openxmlformats.org/drawingml/2006/table">
            <a:tbl>
              <a:tblPr firstRow="1" bandRow="1">
                <a:tableStyleId>{40F9630F-82C1-40B7-BC3A-925EFCFF5E92}</a:tableStyleId>
              </a:tblPr>
              <a:tblGrid>
                <a:gridCol w="1996696">
                  <a:extLst>
                    <a:ext uri="{9D8B030D-6E8A-4147-A177-3AD203B41FA5}">
                      <a16:colId xmlns:a16="http://schemas.microsoft.com/office/drawing/2014/main" val="3387904559"/>
                    </a:ext>
                  </a:extLst>
                </a:gridCol>
                <a:gridCol w="2762250">
                  <a:extLst>
                    <a:ext uri="{9D8B030D-6E8A-4147-A177-3AD203B41FA5}">
                      <a16:colId xmlns:a16="http://schemas.microsoft.com/office/drawing/2014/main" val="1095764513"/>
                    </a:ext>
                  </a:extLst>
                </a:gridCol>
                <a:gridCol w="3215900">
                  <a:extLst>
                    <a:ext uri="{9D8B030D-6E8A-4147-A177-3AD203B41FA5}">
                      <a16:colId xmlns:a16="http://schemas.microsoft.com/office/drawing/2014/main" val="18653090"/>
                    </a:ext>
                  </a:extLst>
                </a:gridCol>
              </a:tblGrid>
              <a:tr h="370840">
                <a:tc>
                  <a:txBody>
                    <a:bodyPr/>
                    <a:lstStyle/>
                    <a:p>
                      <a:r>
                        <a:rPr lang="en-US" sz="1400" b="1" i="0" u="none" strike="noStrike" cap="none" baseline="0" dirty="0">
                          <a:solidFill>
                            <a:schemeClr val="bg1"/>
                          </a:solidFill>
                          <a:latin typeface="Arial"/>
                          <a:ea typeface="Arial"/>
                          <a:cs typeface="Arial"/>
                          <a:sym typeface="Arial"/>
                        </a:rPr>
                        <a:t>FUEL</a:t>
                      </a:r>
                      <a:endParaRPr lang="en-US" b="1" dirty="0">
                        <a:solidFill>
                          <a:schemeClr val="bg1"/>
                        </a:solidFill>
                      </a:endParaRP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sz="1400" b="1" i="0" u="none" strike="noStrike" cap="none" baseline="0" dirty="0">
                          <a:solidFill>
                            <a:schemeClr val="bg1"/>
                          </a:solidFill>
                          <a:latin typeface="Arial"/>
                          <a:ea typeface="Arial"/>
                          <a:cs typeface="Arial"/>
                          <a:sym typeface="Arial"/>
                        </a:rPr>
                        <a:t>NOZZLE DIAMETER</a:t>
                      </a:r>
                      <a:endParaRPr lang="en-US" b="1" dirty="0">
                        <a:solidFill>
                          <a:schemeClr val="bg1"/>
                        </a:solidFill>
                      </a:endParaRP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r>
                        <a:rPr lang="en-US" b="1" dirty="0">
                          <a:solidFill>
                            <a:schemeClr val="bg1"/>
                          </a:solidFill>
                        </a:rPr>
                        <a:t>PUMP HANDLE COLOR (VARIES–NO ESTABLISHED STANDARD)</a:t>
                      </a: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02593434"/>
                  </a:ext>
                </a:extLst>
              </a:tr>
              <a:tr h="370840">
                <a:tc>
                  <a:txBody>
                    <a:bodyPr/>
                    <a:lstStyle/>
                    <a:p>
                      <a:r>
                        <a:rPr lang="en-US" sz="1400" b="0" i="0" u="none" strike="noStrike" cap="none" baseline="0" dirty="0">
                          <a:solidFill>
                            <a:schemeClr val="dk1"/>
                          </a:solidFill>
                          <a:latin typeface="Arial"/>
                          <a:ea typeface="Arial"/>
                          <a:cs typeface="Arial"/>
                          <a:sym typeface="Arial"/>
                        </a:rPr>
                        <a:t>Gasoline</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13/16 inch (21m</a:t>
                      </a:r>
                      <a:r>
                        <a:rPr lang="en-US" sz="100" b="0" i="0" u="none" strike="noStrike" cap="none" baseline="0" dirty="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m)</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dirty="0"/>
                        <a:t>Black, red, white, green, or blue</a:t>
                      </a:r>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647611694"/>
                  </a:ext>
                </a:extLst>
              </a:tr>
              <a:tr h="370840">
                <a:tc>
                  <a:txBody>
                    <a:bodyPr/>
                    <a:lstStyle/>
                    <a:p>
                      <a:r>
                        <a:rPr lang="en-US" sz="1400" b="0" i="0" u="none" strike="noStrike" cap="none" baseline="0" dirty="0">
                          <a:solidFill>
                            <a:schemeClr val="dk1"/>
                          </a:solidFill>
                          <a:latin typeface="Arial"/>
                          <a:ea typeface="Arial"/>
                          <a:cs typeface="Arial"/>
                          <a:sym typeface="Arial"/>
                        </a:rPr>
                        <a:t>E10</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13/16 inch (21m</a:t>
                      </a:r>
                      <a:r>
                        <a:rPr lang="en-US" sz="100" b="0" i="0" u="none" strike="noStrike" cap="none" baseline="0" dirty="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m)</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Black, red, white, green, or blue</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959780143"/>
                  </a:ext>
                </a:extLst>
              </a:tr>
              <a:tr h="370840">
                <a:tc>
                  <a:txBody>
                    <a:bodyPr/>
                    <a:lstStyle/>
                    <a:p>
                      <a:r>
                        <a:rPr lang="en-US" sz="1400" b="0" i="0" u="none" strike="noStrike" cap="none" baseline="0" dirty="0">
                          <a:solidFill>
                            <a:schemeClr val="dk1"/>
                          </a:solidFill>
                          <a:latin typeface="Arial"/>
                          <a:ea typeface="Arial"/>
                          <a:cs typeface="Arial"/>
                          <a:sym typeface="Arial"/>
                        </a:rPr>
                        <a:t>E85</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13/16 inch (21m</a:t>
                      </a:r>
                      <a:r>
                        <a:rPr lang="en-US" sz="100" b="0" i="0" u="none" strike="noStrike" cap="none" baseline="0" dirty="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m)</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Yellow or black</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952551970"/>
                  </a:ext>
                </a:extLst>
              </a:tr>
              <a:tr h="370840">
                <a:tc>
                  <a:txBody>
                    <a:bodyPr/>
                    <a:lstStyle/>
                    <a:p>
                      <a:r>
                        <a:rPr lang="en-US" sz="1400" b="0" i="0" u="none" strike="noStrike" cap="none" baseline="0" dirty="0">
                          <a:solidFill>
                            <a:schemeClr val="dk1"/>
                          </a:solidFill>
                          <a:latin typeface="Arial"/>
                          <a:ea typeface="Arial"/>
                          <a:cs typeface="Arial"/>
                          <a:sym typeface="Arial"/>
                        </a:rPr>
                        <a:t>Diesel fuel</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15/16 inch (24 m</a:t>
                      </a:r>
                      <a:r>
                        <a:rPr lang="en-US" sz="100" b="0" i="0" u="none" strike="noStrike" cap="none" baseline="0" dirty="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m)</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Yellow, green, or black</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4729568"/>
                  </a:ext>
                </a:extLst>
              </a:tr>
              <a:tr h="370840">
                <a:tc>
                  <a:txBody>
                    <a:bodyPr/>
                    <a:lstStyle/>
                    <a:p>
                      <a:r>
                        <a:rPr lang="en-US" sz="1400" b="0" i="0" u="none" strike="noStrike" cap="none" baseline="0" dirty="0">
                          <a:solidFill>
                            <a:schemeClr val="dk1"/>
                          </a:solidFill>
                          <a:latin typeface="Arial"/>
                          <a:ea typeface="Arial"/>
                          <a:cs typeface="Arial"/>
                          <a:sym typeface="Arial"/>
                        </a:rPr>
                        <a:t>Biodiesel</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15/16 inch (24 m</a:t>
                      </a:r>
                      <a:r>
                        <a:rPr lang="en-US" sz="100" b="0" i="0" u="none" strike="noStrike" cap="none" baseline="0" dirty="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m)</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Green</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957179453"/>
                  </a:ext>
                </a:extLst>
              </a:tr>
              <a:tr h="370840">
                <a:tc>
                  <a:txBody>
                    <a:bodyPr/>
                    <a:lstStyle/>
                    <a:p>
                      <a:r>
                        <a:rPr lang="en-US" sz="1400" b="0" i="0" u="none" strike="noStrike" cap="none" baseline="0" dirty="0">
                          <a:solidFill>
                            <a:schemeClr val="dk1"/>
                          </a:solidFill>
                          <a:latin typeface="Arial"/>
                          <a:ea typeface="Arial"/>
                          <a:cs typeface="Arial"/>
                          <a:sym typeface="Arial"/>
                        </a:rPr>
                        <a:t>Truckstop diesel</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11/4 or 11/2 inch (32 or 38 m</a:t>
                      </a:r>
                      <a:r>
                        <a:rPr lang="en-US" sz="100" b="0" i="0" u="none" strike="noStrike" cap="none" baseline="0" dirty="0">
                          <a:solidFill>
                            <a:schemeClr val="dk1"/>
                          </a:solidFill>
                          <a:latin typeface="Arial"/>
                          <a:ea typeface="Arial"/>
                          <a:cs typeface="Arial"/>
                          <a:sym typeface="Arial"/>
                        </a:rPr>
                        <a:t> </a:t>
                      </a:r>
                      <a:r>
                        <a:rPr lang="en-US" sz="1400" b="0" i="0" u="none" strike="noStrike" cap="none" baseline="0" dirty="0">
                          <a:solidFill>
                            <a:schemeClr val="dk1"/>
                          </a:solidFill>
                          <a:latin typeface="Arial"/>
                          <a:ea typeface="Arial"/>
                          <a:cs typeface="Arial"/>
                          <a:sym typeface="Arial"/>
                        </a:rPr>
                        <a:t>m)</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400" b="0" i="0" u="none" strike="noStrike" cap="none" baseline="0" dirty="0">
                          <a:solidFill>
                            <a:schemeClr val="dk1"/>
                          </a:solidFill>
                          <a:latin typeface="Arial"/>
                          <a:ea typeface="Arial"/>
                          <a:cs typeface="Arial"/>
                          <a:sym typeface="Arial"/>
                        </a:rPr>
                        <a:t>Varies</a:t>
                      </a:r>
                      <a:endParaRPr lang="en-US" dirty="0"/>
                    </a:p>
                  </a:txBody>
                  <a:tcPr marL="119624" marR="1196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51673234"/>
                  </a:ext>
                </a:extLst>
              </a:tr>
            </a:tbl>
          </a:graphicData>
        </a:graphic>
      </p:graphicFrame>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1" y="4351904"/>
            <a:ext cx="8273659" cy="959681"/>
          </a:xfrm>
        </p:spPr>
        <p:txBody>
          <a:bodyPr wrap="square" lIns="0" tIns="18000" rIns="0" bIns="18000" anchor="ctr" anchorCtr="0">
            <a:spAutoFit/>
          </a:bodyPr>
          <a:lstStyle/>
          <a:p>
            <a:pPr marL="0" indent="0">
              <a:buNone/>
            </a:pPr>
            <a:r>
              <a:rPr lang="en-US" sz="2000" noProof="0" dirty="0"/>
              <a:t>Fuel pump nozzle size is standardized except for use by over- the-road truck stops where high fuel volumes and speedy refills require larger nozzle sizes compared to passenger vehicle filling station nozzles.</a:t>
            </a:r>
          </a:p>
        </p:txBody>
      </p:sp>
    </p:spTree>
    <p:extLst>
      <p:ext uri="{BB962C8B-B14F-4D97-AF65-F5344CB8AC3E}">
        <p14:creationId xmlns:p14="http://schemas.microsoft.com/office/powerpoint/2010/main" val="41237831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4D0-D7A4-F2EF-4787-E19C35752E32}"/>
              </a:ext>
            </a:extLst>
          </p:cNvPr>
          <p:cNvSpPr>
            <a:spLocks noGrp="1"/>
          </p:cNvSpPr>
          <p:nvPr>
            <p:ph type="title"/>
          </p:nvPr>
        </p:nvSpPr>
        <p:spPr>
          <a:xfrm>
            <a:off x="439269" y="213647"/>
            <a:ext cx="8272931" cy="1082792"/>
          </a:xfrm>
        </p:spPr>
        <p:txBody>
          <a:bodyPr wrap="square" lIns="0" tIns="18000" rIns="0" bIns="18000" anchor="ctr" anchorCtr="0">
            <a:spAutoFit/>
          </a:bodyPr>
          <a:lstStyle/>
          <a:p>
            <a:r>
              <a:rPr lang="en-US" sz="3400" dirty="0"/>
              <a:t>Frequently Asked Question: I Thought Biodiesel Was Vegetable Oil?</a:t>
            </a:r>
          </a:p>
        </p:txBody>
      </p:sp>
      <p:sp>
        <p:nvSpPr>
          <p:cNvPr id="3" name="Content Placeholder 2">
            <a:extLst>
              <a:ext uri="{FF2B5EF4-FFF2-40B4-BE49-F238E27FC236}">
                <a16:creationId xmlns:a16="http://schemas.microsoft.com/office/drawing/2014/main" id="{EF1275C3-BD13-392E-CBE0-1DF3E2110D70}"/>
              </a:ext>
            </a:extLst>
          </p:cNvPr>
          <p:cNvSpPr>
            <a:spLocks noGrp="1"/>
          </p:cNvSpPr>
          <p:nvPr>
            <p:ph sz="quarter" idx="13"/>
          </p:nvPr>
        </p:nvSpPr>
        <p:spPr>
          <a:xfrm>
            <a:off x="439270" y="1528024"/>
            <a:ext cx="8272931" cy="405683"/>
          </a:xfrm>
        </p:spPr>
        <p:txBody>
          <a:bodyPr wrap="square" lIns="0" tIns="18000" rIns="0" bIns="18000" anchor="ctr" anchorCtr="0">
            <a:spAutoFit/>
          </a:bodyPr>
          <a:lstStyle/>
          <a:p>
            <a:pPr marL="0" indent="0">
              <a:buNone/>
            </a:pPr>
            <a:r>
              <a:rPr lang="en-US" sz="2400" b="1" dirty="0"/>
              <a:t>? Frequently Asked Question</a:t>
            </a:r>
          </a:p>
        </p:txBody>
      </p:sp>
      <p:sp>
        <p:nvSpPr>
          <p:cNvPr id="4" name="Content Placeholder 3">
            <a:extLst>
              <a:ext uri="{FF2B5EF4-FFF2-40B4-BE49-F238E27FC236}">
                <a16:creationId xmlns:a16="http://schemas.microsoft.com/office/drawing/2014/main" id="{7CBCEECD-F149-0F77-E653-A5274F02F241}"/>
              </a:ext>
            </a:extLst>
          </p:cNvPr>
          <p:cNvSpPr>
            <a:spLocks noGrp="1"/>
          </p:cNvSpPr>
          <p:nvPr>
            <p:ph sz="quarter" idx="14"/>
          </p:nvPr>
        </p:nvSpPr>
        <p:spPr>
          <a:xfrm>
            <a:off x="439271" y="2068339"/>
            <a:ext cx="8272930" cy="3922031"/>
          </a:xfrm>
        </p:spPr>
        <p:txBody>
          <a:bodyPr wrap="square" lIns="0" tIns="18000" rIns="0" bIns="18000" anchor="ctr" anchorCtr="0">
            <a:spAutoFit/>
          </a:bodyPr>
          <a:lstStyle/>
          <a:p>
            <a:pPr marL="0" indent="0">
              <a:buNone/>
            </a:pPr>
            <a:r>
              <a:rPr lang="en-US" sz="2400" b="1" dirty="0"/>
              <a:t>I Thought Biodiesel Was Vegetable Oil?</a:t>
            </a:r>
            <a:r>
              <a:rPr lang="en-US" sz="2400" dirty="0"/>
              <a:t> Biodiesel is vegetable oil with the glycerin component removed by means of reacting the vegetable oil with a catalyst. The resulting hydrocarbon esters are 16 to 18 carbon atoms in length, almost identical to the petroleum diesel fuel atoms. Many vehicle and diesel engine fuel system suppliers permit the use of biodiesel fuel that is certified as meeting testing standards. None permit the use of vegetable oil in its natural state.</a:t>
            </a:r>
          </a:p>
          <a:p>
            <a:pPr marL="0" indent="0">
              <a:buNone/>
            </a:pPr>
            <a:r>
              <a:rPr lang="en-US" sz="2400" b="1" u="sng" dirty="0"/>
              <a:t>Complete Text in Notes Section</a:t>
            </a:r>
          </a:p>
        </p:txBody>
      </p:sp>
    </p:spTree>
    <p:extLst>
      <p:ext uri="{BB962C8B-B14F-4D97-AF65-F5344CB8AC3E}">
        <p14:creationId xmlns:p14="http://schemas.microsoft.com/office/powerpoint/2010/main" val="22306264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273663" cy="590349"/>
          </a:xfrm>
        </p:spPr>
        <p:txBody>
          <a:bodyPr wrap="square" lIns="0" tIns="18000" rIns="0" bIns="18000" anchor="ctr" anchorCtr="0">
            <a:spAutoFit/>
          </a:bodyPr>
          <a:lstStyle/>
          <a:p>
            <a:r>
              <a:rPr lang="en-US" noProof="0" dirty="0"/>
              <a:t>Figure </a:t>
            </a:r>
            <a:r>
              <a:rPr lang="en-US" dirty="0"/>
              <a:t>3</a:t>
            </a:r>
            <a:r>
              <a:rPr lang="en-US" noProof="0" dirty="0"/>
              <a:t>.28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273661" cy="405683"/>
          </a:xfrm>
        </p:spPr>
        <p:txBody>
          <a:bodyPr wrap="square" lIns="0" tIns="18000" rIns="0" bIns="18000" anchor="ctr" anchorCtr="0">
            <a:spAutoFit/>
          </a:bodyPr>
          <a:lstStyle/>
          <a:p>
            <a:pPr marL="0" indent="0">
              <a:buNone/>
            </a:pPr>
            <a:r>
              <a:rPr lang="en-US" sz="2400" noProof="0" dirty="0"/>
              <a:t>Bio-Diesel Pump</a:t>
            </a:r>
          </a:p>
        </p:txBody>
      </p:sp>
      <p:pic>
        <p:nvPicPr>
          <p:cNvPr id="3" name="Picture 2" descr="A bio diesel pump in green color, for use in any diesel vehicle. &#10;">
            <a:extLst>
              <a:ext uri="{FF2B5EF4-FFF2-40B4-BE49-F238E27FC236}">
                <a16:creationId xmlns:a16="http://schemas.microsoft.com/office/drawing/2014/main" id="{2B284B8F-7B2D-BC1F-D588-C1C0E27EFDC2}"/>
              </a:ext>
            </a:extLst>
          </p:cNvPr>
          <p:cNvPicPr>
            <a:picLocks noChangeAspect="1"/>
          </p:cNvPicPr>
          <p:nvPr/>
        </p:nvPicPr>
        <p:blipFill>
          <a:blip r:embed="rId3"/>
          <a:stretch>
            <a:fillRect/>
          </a:stretch>
        </p:blipFill>
        <p:spPr>
          <a:xfrm>
            <a:off x="2497065" y="1517965"/>
            <a:ext cx="4149870" cy="414987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846189"/>
            <a:ext cx="8273662" cy="405683"/>
          </a:xfrm>
        </p:spPr>
        <p:txBody>
          <a:bodyPr wrap="square" lIns="0" tIns="18000" rIns="0" bIns="18000" anchor="ctr" anchorCtr="0">
            <a:spAutoFit/>
          </a:bodyPr>
          <a:lstStyle/>
          <a:p>
            <a:pPr marL="0" indent="0">
              <a:buNone/>
            </a:pPr>
            <a:r>
              <a:rPr lang="en-US" sz="2400" noProof="0" dirty="0"/>
              <a:t>A biodiesel pump decal.</a:t>
            </a:r>
          </a:p>
        </p:txBody>
      </p:sp>
    </p:spTree>
    <p:extLst>
      <p:ext uri="{BB962C8B-B14F-4D97-AF65-F5344CB8AC3E}">
        <p14:creationId xmlns:p14="http://schemas.microsoft.com/office/powerpoint/2010/main" val="1364909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BF2-9EA6-1274-2699-04B8AD52BC03}"/>
              </a:ext>
            </a:extLst>
          </p:cNvPr>
          <p:cNvSpPr>
            <a:spLocks noGrp="1"/>
          </p:cNvSpPr>
          <p:nvPr>
            <p:ph type="title"/>
          </p:nvPr>
        </p:nvSpPr>
        <p:spPr>
          <a:xfrm>
            <a:off x="457200" y="2755917"/>
            <a:ext cx="8229600" cy="1144347"/>
          </a:xfrm>
        </p:spPr>
        <p:txBody>
          <a:bodyPr lIns="0" tIns="18000" rIns="0" bIns="18000" anchor="ctr" anchorCtr="0">
            <a:spAutoFit/>
          </a:bodyPr>
          <a:lstStyle/>
          <a:p>
            <a:r>
              <a:rPr lang="en-US" sz="3600" dirty="0"/>
              <a:t>Testing for Alcohol Content in Gasoline</a:t>
            </a:r>
            <a:endParaRPr lang="en-US" dirty="0"/>
          </a:p>
        </p:txBody>
      </p:sp>
    </p:spTree>
    <p:extLst>
      <p:ext uri="{BB962C8B-B14F-4D97-AF65-F5344CB8AC3E}">
        <p14:creationId xmlns:p14="http://schemas.microsoft.com/office/powerpoint/2010/main" val="2631115122"/>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TotalTime>
  <Words>7805</Words>
  <Application>Microsoft Office PowerPoint</Application>
  <PresentationFormat>On-screen Show (4:3)</PresentationFormat>
  <Paragraphs>597</Paragraphs>
  <Slides>109</Slides>
  <Notes>79</Notes>
  <HiddenSlides>0</HiddenSlides>
  <MMClips>12</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109</vt:i4>
      </vt:variant>
    </vt:vector>
  </HeadingPairs>
  <TitlesOfParts>
    <vt:vector size="116" baseType="lpstr">
      <vt:lpstr>Arial</vt:lpstr>
      <vt:lpstr>Times New Roman</vt:lpstr>
      <vt:lpstr>Calibri</vt:lpstr>
      <vt:lpstr>Verdana</vt:lpstr>
      <vt:lpstr>1_USHE</vt:lpstr>
      <vt:lpstr>USHE</vt:lpstr>
      <vt:lpstr>Equation</vt:lpstr>
      <vt:lpstr>Advanced Engine Performance Diagnosis</vt:lpstr>
      <vt:lpstr>Learning Objectives (1 of 2)</vt:lpstr>
      <vt:lpstr>Learning Objectives (2 of 2)</vt:lpstr>
      <vt:lpstr>Gasoline</vt:lpstr>
      <vt:lpstr>Refining (1 of 2)</vt:lpstr>
      <vt:lpstr>Refining (2 of 2)</vt:lpstr>
      <vt:lpstr>Figure 3.1</vt:lpstr>
      <vt:lpstr>Volatility (1 of 2)</vt:lpstr>
      <vt:lpstr>Volatility (2 of 2)</vt:lpstr>
      <vt:lpstr>Figure 3.2</vt:lpstr>
      <vt:lpstr>Figure 3.3</vt:lpstr>
      <vt:lpstr>Frequently Asked Question: Why Do I Get Lower Gas Mileage in the Winter?</vt:lpstr>
      <vt:lpstr>Question 1</vt:lpstr>
      <vt:lpstr>Answer 1</vt:lpstr>
      <vt:lpstr>Gasoline Combustion Process (1 of 2)</vt:lpstr>
      <vt:lpstr>Gasoline Combustion Process (2 of 2)</vt:lpstr>
      <vt:lpstr>Figure 3.4</vt:lpstr>
      <vt:lpstr>Figure 3.5</vt:lpstr>
      <vt:lpstr>Question 2</vt:lpstr>
      <vt:lpstr>Answer 2</vt:lpstr>
      <vt:lpstr>Normal and Abnormal Combustion</vt:lpstr>
      <vt:lpstr>Figure 3.6</vt:lpstr>
      <vt:lpstr>Figure 3.7</vt:lpstr>
      <vt:lpstr>Figure 3.8</vt:lpstr>
      <vt:lpstr>Octane Ratings</vt:lpstr>
      <vt:lpstr>Chart 3.1</vt:lpstr>
      <vt:lpstr>Frequently Asked Question: What Grade of Gasoline Does the E P A Use When Testing Engines?</vt:lpstr>
      <vt:lpstr>High-Altitude Octane Requirements</vt:lpstr>
      <vt:lpstr>Figure 3.9</vt:lpstr>
      <vt:lpstr>Question 3</vt:lpstr>
      <vt:lpstr>Answer 3</vt:lpstr>
      <vt:lpstr>Figure 3.10</vt:lpstr>
      <vt:lpstr>Animation: Common Ethanol Fuel Mixtures</vt:lpstr>
      <vt:lpstr>Gasoline Additives (1 of 2)</vt:lpstr>
      <vt:lpstr>Gasoline Additives (2 of 2)</vt:lpstr>
      <vt:lpstr>Frequently Asked Question: What Is Meant by “Phase Separation”?</vt:lpstr>
      <vt:lpstr>Figure 3.11</vt:lpstr>
      <vt:lpstr>Gasoline Blending</vt:lpstr>
      <vt:lpstr>Animation: In-Line Fuel Blending</vt:lpstr>
      <vt:lpstr>Animation: Sequential Fuel Blending</vt:lpstr>
      <vt:lpstr>Animation: Splash Fuel Blending</vt:lpstr>
      <vt:lpstr>Reformulated Gasoline</vt:lpstr>
      <vt:lpstr>Testing Gasoline for Alcohol Content</vt:lpstr>
      <vt:lpstr>Frequently Asked Question: Is Water Heavier than Gasoline?</vt:lpstr>
      <vt:lpstr>Figure 3.12</vt:lpstr>
      <vt:lpstr>Animation: Test Gasoline Alcohol Content</vt:lpstr>
      <vt:lpstr>Frequently Asked Question: What Is “Top-Tier” Gasoline?</vt:lpstr>
      <vt:lpstr>Figure 3.13</vt:lpstr>
      <vt:lpstr>General Gasoline Recommendations</vt:lpstr>
      <vt:lpstr>Figure 3.14</vt:lpstr>
      <vt:lpstr>Frequently Asked Question: Why Should I Keep Fuel Gauge above 1 over 4   Tank</vt:lpstr>
      <vt:lpstr>Ethanol</vt:lpstr>
      <vt:lpstr>Figure 3.15</vt:lpstr>
      <vt:lpstr>Cellulose Ethanol</vt:lpstr>
      <vt:lpstr>E85</vt:lpstr>
      <vt:lpstr>Figure 3.16</vt:lpstr>
      <vt:lpstr>Question 4</vt:lpstr>
      <vt:lpstr>Answer 4</vt:lpstr>
      <vt:lpstr>Alternative-Fuel Vehicles (1 of 2)</vt:lpstr>
      <vt:lpstr>Alternative-Fuel Vehicles (2 of 2)</vt:lpstr>
      <vt:lpstr>Animation: Alternative Fuel Dispenser</vt:lpstr>
      <vt:lpstr>Safety Procedures When Working with Alternative Fuels</vt:lpstr>
      <vt:lpstr>Figure 3.17</vt:lpstr>
      <vt:lpstr>Figure 3.18</vt:lpstr>
      <vt:lpstr>Frequently Asked Question: How Does a Sensorless Flex Fuel System Work?</vt:lpstr>
      <vt:lpstr>Frequently Asked Question: How Long Can Oxygenated Fuel Be Stored before All of the Oxygen Escapes?</vt:lpstr>
      <vt:lpstr>Figure 3.19</vt:lpstr>
      <vt:lpstr>Figure 3.20</vt:lpstr>
      <vt:lpstr>Question 5</vt:lpstr>
      <vt:lpstr>Answer 5</vt:lpstr>
      <vt:lpstr>Propane</vt:lpstr>
      <vt:lpstr>Animation: Propane Fuel System</vt:lpstr>
      <vt:lpstr>Figure 3.21</vt:lpstr>
      <vt:lpstr>Compressed Natural Gas (C N G) (1 of 2)</vt:lpstr>
      <vt:lpstr>Compressed Natural Gas (C N G) (2 of 2)</vt:lpstr>
      <vt:lpstr>Figure 3.22</vt:lpstr>
      <vt:lpstr>Figure 3.23</vt:lpstr>
      <vt:lpstr>Frequently Asked Question: What Is the Amount of C N G Is Equal to Gasoline?</vt:lpstr>
      <vt:lpstr>Figure 3.24</vt:lpstr>
      <vt:lpstr>Figure 3.25</vt:lpstr>
      <vt:lpstr>Animation: CNG Vehicle</vt:lpstr>
      <vt:lpstr>Diesel Fuel (1 of 4)</vt:lpstr>
      <vt:lpstr>Diesel Fuel (2 of 4)</vt:lpstr>
      <vt:lpstr>Diesel Fuel (3 of 4)</vt:lpstr>
      <vt:lpstr>Diesel Fuel (4 of 4)</vt:lpstr>
      <vt:lpstr>Figure 3.26</vt:lpstr>
      <vt:lpstr>Figure 3.27</vt:lpstr>
      <vt:lpstr>Animation: Diesel Fuel Viscosity</vt:lpstr>
      <vt:lpstr>Animation: Diesel Fuel and Water</vt:lpstr>
      <vt:lpstr>Animation: Diesel Fuel and Sulfur </vt:lpstr>
      <vt:lpstr>Question 6</vt:lpstr>
      <vt:lpstr>Answer 6</vt:lpstr>
      <vt:lpstr>Biodiesel</vt:lpstr>
      <vt:lpstr>Frequently Asked Question: What Are the Pump Nozzle Sizes?</vt:lpstr>
      <vt:lpstr>Animation: Biodiesel Production </vt:lpstr>
      <vt:lpstr>Chart 3.3</vt:lpstr>
      <vt:lpstr>Frequently Asked Question: I Thought Biodiesel Was Vegetable Oil?</vt:lpstr>
      <vt:lpstr>Figure 3.28</vt:lpstr>
      <vt:lpstr>Testing for Alcohol Content in Gasoline</vt:lpstr>
      <vt:lpstr>Special Tool</vt:lpstr>
      <vt:lpstr>Battery Powered Tester</vt:lpstr>
      <vt:lpstr>Measuring Air Frequency</vt:lpstr>
      <vt:lpstr>Pour in Gasoline</vt:lpstr>
      <vt:lpstr>Record A C Frequency</vt:lpstr>
      <vt:lpstr>Reading Increases</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3</dc:title>
  <dc:subject>Careers</dc:subject>
  <dc:creator>Halderman and Ward</dc:creator>
  <cp:keywords/>
  <dc:description>Additional information may be found in the Notes Pane of each slide by pressing F6.</dc:description>
  <cp:lastModifiedBy>Glen Plants</cp:lastModifiedBy>
  <cp:revision>478</cp:revision>
  <dcterms:modified xsi:type="dcterms:W3CDTF">2024-09-23T16:38:24Z</dcterms:modified>
</cp:coreProperties>
</file>