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0"/>
  </p:notesMasterIdLst>
  <p:handoutMasterIdLst>
    <p:handoutMasterId r:id="rId51"/>
  </p:handoutMasterIdLst>
  <p:sldIdLst>
    <p:sldId id="750" r:id="rId3"/>
    <p:sldId id="764" r:id="rId4"/>
    <p:sldId id="903" r:id="rId5"/>
    <p:sldId id="904" r:id="rId6"/>
    <p:sldId id="905" r:id="rId7"/>
    <p:sldId id="752" r:id="rId8"/>
    <p:sldId id="906" r:id="rId9"/>
    <p:sldId id="907" r:id="rId10"/>
    <p:sldId id="935" r:id="rId11"/>
    <p:sldId id="908" r:id="rId12"/>
    <p:sldId id="909" r:id="rId13"/>
    <p:sldId id="854" r:id="rId14"/>
    <p:sldId id="910" r:id="rId15"/>
    <p:sldId id="911" r:id="rId16"/>
    <p:sldId id="912" r:id="rId17"/>
    <p:sldId id="913" r:id="rId18"/>
    <p:sldId id="914" r:id="rId19"/>
    <p:sldId id="915" r:id="rId20"/>
    <p:sldId id="916" r:id="rId21"/>
    <p:sldId id="917" r:id="rId22"/>
    <p:sldId id="934" r:id="rId23"/>
    <p:sldId id="887" r:id="rId24"/>
    <p:sldId id="888" r:id="rId25"/>
    <p:sldId id="919" r:id="rId26"/>
    <p:sldId id="920" r:id="rId27"/>
    <p:sldId id="859" r:id="rId28"/>
    <p:sldId id="860" r:id="rId29"/>
    <p:sldId id="942" r:id="rId30"/>
    <p:sldId id="943" r:id="rId31"/>
    <p:sldId id="944" r:id="rId32"/>
    <p:sldId id="945" r:id="rId33"/>
    <p:sldId id="949" r:id="rId34"/>
    <p:sldId id="950" r:id="rId35"/>
    <p:sldId id="946" r:id="rId36"/>
    <p:sldId id="923" r:id="rId37"/>
    <p:sldId id="924" r:id="rId38"/>
    <p:sldId id="925" r:id="rId39"/>
    <p:sldId id="929" r:id="rId40"/>
    <p:sldId id="931" r:id="rId41"/>
    <p:sldId id="857" r:id="rId42"/>
    <p:sldId id="951" r:id="rId43"/>
    <p:sldId id="952" r:id="rId44"/>
    <p:sldId id="933" r:id="rId45"/>
    <p:sldId id="940" r:id="rId46"/>
    <p:sldId id="947" r:id="rId47"/>
    <p:sldId id="754" r:id="rId48"/>
    <p:sldId id="687" r:id="rId49"/>
  </p:sldIdLst>
  <p:sldSz cx="9144000" cy="6858000" type="screen4x3"/>
  <p:notesSz cx="6858000" cy="9144000"/>
  <p:embeddedFontLs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3" pos="5488" userDrawn="1">
          <p15:clr>
            <a:srgbClr val="A4A3A4"/>
          </p15:clr>
        </p15:guide>
        <p15:guide id="7" orient="horz" pos="913" userDrawn="1">
          <p15:clr>
            <a:srgbClr val="A4A3A4"/>
          </p15:clr>
        </p15:guide>
        <p15:guide id="8" pos="2880" userDrawn="1">
          <p15:clr>
            <a:srgbClr val="A4A3A4"/>
          </p15:clr>
        </p15:guide>
        <p15:guide id="9" orient="horz" pos="414" userDrawn="1">
          <p15:clr>
            <a:srgbClr val="A4A3A4"/>
          </p15:clr>
        </p15:guide>
        <p15:guide id="11" pos="2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Dr. John KERSHAW" initials="DJK" lastIdx="2" clrIdx="8">
    <p:extLst>
      <p:ext uri="{19B8F6BF-5375-455C-9EA6-DF929625EA0E}">
        <p15:presenceInfo xmlns:p15="http://schemas.microsoft.com/office/powerpoint/2012/main" userId="fe804296c06c1d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D4E4EA"/>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1696" autoAdjust="0"/>
  </p:normalViewPr>
  <p:slideViewPr>
    <p:cSldViewPr snapToGrid="0" snapToObjects="1">
      <p:cViewPr varScale="1">
        <p:scale>
          <a:sx n="105" d="100"/>
          <a:sy n="105" d="100"/>
        </p:scale>
        <p:origin x="2028" y="102"/>
      </p:cViewPr>
      <p:guideLst>
        <p:guide orient="horz" pos="4020"/>
        <p:guide pos="5488"/>
        <p:guide orient="horz" pos="913"/>
        <p:guide pos="2880"/>
        <p:guide orient="horz" pos="414"/>
        <p:guide pos="204"/>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napToObjects="1">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9/23/2024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27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NOTE: Do not use a standard spark plug to check for proper ignition system voltage. An electronic ignition spark tester is designed to force the spark to jump about 0.75 inch (19 m m). This amount of gap requires between 25,000 and 30,000 volts (25 to 30 k V) at atmospheric pressure, which is enough voltage to ensure that a spark can occur under compression inside an engine.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5520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4582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The illustration depicting a funnel showing step 3 displays Verify the problem, Visual inspection and simple tests, Retrieve D T C, Check T S B s, Check scan tool data, Narrow the fault, Find and fix root cause, Verify the repair, and Customer satisfaction as an outcome from top to bottom.</a:t>
            </a:r>
            <a:br>
              <a:rPr lang="en-US" sz="1200" b="0" i="0" u="none" strike="noStrike" kern="1200" cap="none" dirty="0">
                <a:solidFill>
                  <a:schemeClr val="dk1"/>
                </a:solidFill>
                <a:latin typeface="Arial" panose="020B0604020202020204" pitchFamily="34" charset="0"/>
                <a:cs typeface="Arial" panose="020B0604020202020204" pitchFamily="34" charset="0"/>
                <a:sym typeface="Arial"/>
              </a:rPr>
            </a:br>
            <a:endParaRPr lang="en-US" sz="1200" b="0" i="0" u="none" strike="noStrike" kern="1200" cap="none" dirty="0">
              <a:solidFill>
                <a:schemeClr val="dk1"/>
              </a:solidFill>
              <a:latin typeface="Arial" panose="020B0604020202020204" pitchFamily="34" charset="0"/>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8306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7133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indent="0" algn="l" defTabSz="457200" rtl="0" eaLnBrk="1" latinLnBrk="0" hangingPunct="1">
              <a:spcBef>
                <a:spcPts val="0"/>
              </a:spcBef>
              <a:buNone/>
            </a:pPr>
            <a:endParaRPr lang="en-US" sz="1200" b="0" i="0" u="none" strike="noStrike" kern="1200" cap="none" dirty="0">
              <a:solidFill>
                <a:schemeClr val="dk1"/>
              </a:solidFill>
              <a:latin typeface="Arial" panose="020B0604020202020204" pitchFamily="34" charset="0"/>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0332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916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baseline="0" dirty="0">
                <a:solidFill>
                  <a:srgbClr val="231F20"/>
                </a:solidFill>
                <a:latin typeface="Arial" panose="020B0604020202020204" pitchFamily="34" charset="0"/>
                <a:cs typeface="Arial" panose="020B0604020202020204" pitchFamily="34" charset="0"/>
              </a:rPr>
              <a:t>Look at the Freeze Frame</a:t>
            </a:r>
          </a:p>
          <a:p>
            <a:pPr marR="58020" algn="just"/>
            <a:r>
              <a:rPr lang="en-US" sz="1200" b="0" i="0" u="none" strike="noStrike" baseline="0" dirty="0">
                <a:solidFill>
                  <a:srgbClr val="231F20"/>
                </a:solidFill>
                <a:latin typeface="Arial" panose="020B0604020202020204" pitchFamily="34" charset="0"/>
                <a:cs typeface="Arial" panose="020B0604020202020204" pitchFamily="34" charset="0"/>
              </a:rPr>
              <a:t>Whenever a D T C is set, a freeze frame is stored. The freeze frame includes data showing how the engine was being operated at the time the code was set.  The wise service technician saves the freeze frame information to help determine not only what might have caused the code to set but also to allow the technician to drive the vehicle under similar conditions to verify that the problem has been corrected.</a:t>
            </a:r>
            <a:endParaRPr lang="en-US" sz="1200" b="0" i="0" u="none" strike="noStrike" dirty="0">
              <a:solidFill>
                <a:srgbClr val="000000"/>
              </a:solidFill>
              <a:effectLst/>
              <a:latin typeface="Arial" panose="020B0604020202020204" pitchFamily="34" charset="0"/>
              <a:cs typeface="Arial" panose="020B0604020202020204" pitchFamily="34" charset="0"/>
            </a:endParaRPr>
          </a:p>
          <a:p>
            <a:endParaRPr lang="en-US" sz="1200" b="0" i="0" u="none" strike="noStrike" dirty="0">
              <a:solidFill>
                <a:srgbClr val="000000"/>
              </a:solidFill>
              <a:effectLst/>
              <a:latin typeface="Arial" panose="020B0604020202020204" pitchFamily="34" charset="0"/>
              <a:cs typeface="Arial" panose="020B0604020202020204" pitchFamily="34" charset="0"/>
            </a:endParaRPr>
          </a:p>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The illustration depicting a funnel showing step 5 displays Verify the problem, Visual inspection and simple tests, Retrieve D T C, Check T S B s, Check scan tool data, Narrow the fault, Find and fix root cause, Verify the repair, and Customer satisfaction as an outcome from top to bottom.</a:t>
            </a:r>
            <a:br>
              <a:rPr lang="en-US" sz="1200" b="0" i="0" u="none" strike="noStrike" kern="1200" cap="none" dirty="0">
                <a:solidFill>
                  <a:schemeClr val="dk1"/>
                </a:solidFill>
                <a:latin typeface="Arial" panose="020B0604020202020204" pitchFamily="34" charset="0"/>
                <a:cs typeface="Arial" panose="020B0604020202020204" pitchFamily="34" charset="0"/>
                <a:sym typeface="Arial"/>
              </a:rPr>
            </a:br>
            <a:endParaRPr lang="en-US" sz="1200" b="0" i="0" u="none" strike="noStrike" kern="1200" cap="none" dirty="0">
              <a:solidFill>
                <a:schemeClr val="dk1"/>
              </a:solidFill>
              <a:latin typeface="Arial" panose="020B0604020202020204" pitchFamily="34" charset="0"/>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6593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0118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7263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One Test Is Worth 1,000 “Expert” Opinions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Whenever any vehicle has an engine performance or driveability concern, certain people always say: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“Sounds like it’s a bad injector.”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“I’ll bet you it’s a bad computer.”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 had a problem just like yours yesterday and it was a bad E G R valve.”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Regardless of the skills and talents of those people, it is still more accurate to perform tests 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the vehicle than to rely on feelings or opinions of others who have not even seen the vehicle. Even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your own opinion should not sway your thinking. Follow a plan, perform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tests, and the test results will lead to the root cause.</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defTabSz="457200" rtl="0" eaLnBrk="1" latinLnBrk="0" hangingPunct="1">
              <a:lnSpc>
                <a:spcPct val="100000"/>
              </a:lnSpc>
              <a:spcBef>
                <a:spcPts val="0"/>
              </a:spcBef>
              <a:spcAft>
                <a:spcPts val="0"/>
              </a:spcAft>
              <a:buClr>
                <a:schemeClr val="dk1"/>
              </a:buClr>
              <a:buSzPct val="25000"/>
              <a:buFont typeface="Arial"/>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The illustration depicting a funnel showing step 8 displays Verify the problem, Visual inspection and simple tests, Retrieve D T C, Check T S B s, Check scan tool data, Narrow the fault, Find and fix root cause, Verify the repair, and Customer satisfaction as an outcome from top to bottom.</a:t>
            </a:r>
            <a:br>
              <a:rPr lang="en-US" sz="1200" b="0" i="0" u="none" strike="noStrike" kern="1200" cap="none" dirty="0">
                <a:solidFill>
                  <a:schemeClr val="dk1"/>
                </a:solidFill>
                <a:latin typeface="Arial" panose="020B0604020202020204" pitchFamily="34" charset="0"/>
                <a:cs typeface="Arial" panose="020B0604020202020204" pitchFamily="34" charset="0"/>
                <a:sym typeface="Arial"/>
              </a:rPr>
            </a:br>
            <a:endParaRPr lang="en-US" sz="1200" b="0" i="0" u="none" strike="noStrike" kern="1200"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735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030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5314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2499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SCAN TOOLS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Learning Objective: Discuss the types of scan tools that are used to assess vehicle components.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Scan tools are the workhorse for any diagnostic work on all vehicles. Scan tools can be divided into two basic groups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1. Factory scan tools. These are the scan tools required by all dealers that sell and service the brand of vehicle. Examples of factory scan tools include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General Motors—Tech 2, M D I (Multiple Diagnostic Interface), M D I 2, or G D S2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(global diagnostic system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Ford—New Generation Star (N G S), I D S (Integrated Diagnostic System), V C M,</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V C M2, or V C M3.</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Chrysler—D R B-III, Star Scan, wiTECH, or wiTECH 2.</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Honda—H D S or Master Tech</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Toyota—Master Tech, or Techstream A D V i.</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1376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Tech Tip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One Test Is Worth 1,000 “Expert” Opinions Whenever any vehicle has an engine performance or driveability concern, certain people always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say: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“Sounds like it’s a bad injector.”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“I’ll bet you it’s a bad computer.”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“I had a problem just like yours yesterday and it was a bad E G R valve.”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Regardless of the skills and talents of those people, it is still more accurate to perform tests on the vehicle than to rely on feelings or opinions of others who have not even seen the vehicle. Even your own opinion should not sway your thinking. Follow a plan, perform tests, and the test results will lead to the root cause.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4247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4635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9299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7490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0479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7381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0066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1930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44649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Arial"/>
              <a:buNone/>
              <a:tabLst/>
              <a:defRPr/>
            </a:pPr>
            <a:endParaRPr lang="en-US" sz="1200" dirty="0"/>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97860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3061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2427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3400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7253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dirty="0">
                <a:latin typeface="Arial" panose="020B0604020202020204" pitchFamily="34" charset="0"/>
                <a:cs typeface="Arial" panose="020B0604020202020204" pitchFamily="34" charset="0"/>
              </a:rPr>
              <a:t>TECH TIP: </a:t>
            </a:r>
            <a:r>
              <a:rPr lang="en-US" sz="1200" b="1" i="0" u="sng" strike="noStrike" baseline="0" dirty="0">
                <a:solidFill>
                  <a:srgbClr val="231F20"/>
                </a:solidFill>
                <a:latin typeface="Arial" panose="020B0604020202020204" pitchFamily="34" charset="0"/>
                <a:cs typeface="Arial" panose="020B0604020202020204" pitchFamily="34" charset="0"/>
              </a:rPr>
              <a:t>The Brake Pedal Trick</a:t>
            </a:r>
          </a:p>
          <a:p>
            <a:pPr marR="2930" algn="just"/>
            <a:r>
              <a:rPr lang="en-US" sz="1200" b="0" i="0" u="none" strike="noStrike" baseline="0" dirty="0">
                <a:solidFill>
                  <a:srgbClr val="231F20"/>
                </a:solidFill>
                <a:latin typeface="Arial" panose="020B0604020202020204" pitchFamily="34" charset="0"/>
                <a:cs typeface="Arial" panose="020B0604020202020204" pitchFamily="34" charset="0"/>
              </a:rPr>
              <a:t>If the vehicle manufacturer recommends that battery power be disconnected, first disconnect the negative battery cable and then depress the brake pedal. Because the brake lights are connected to battery power, depressing the brake pedal causes all of the capacitors in the electrical system and computer(s) to discharge through the brake lights.</a:t>
            </a:r>
          </a:p>
          <a:p>
            <a:pPr marR="2930" algn="just"/>
            <a:endParaRPr lang="en-US" sz="1200" b="0" i="0" u="none" strike="noStrike" baseline="0" dirty="0">
              <a:solidFill>
                <a:srgbClr val="231F20"/>
              </a:solidFill>
              <a:latin typeface="Arial" panose="020B0604020202020204" pitchFamily="34" charset="0"/>
              <a:cs typeface="Arial" panose="020B0604020202020204" pitchFamily="34" charset="0"/>
            </a:endParaRPr>
          </a:p>
          <a:p>
            <a:r>
              <a:rPr lang="en-US" sz="1200" b="1" i="0" u="sng" strike="noStrike" baseline="0" dirty="0">
                <a:solidFill>
                  <a:srgbClr val="231F20"/>
                </a:solidFill>
                <a:latin typeface="Arial" panose="020B0604020202020204" pitchFamily="34" charset="0"/>
                <a:cs typeface="Arial" panose="020B0604020202020204" pitchFamily="34" charset="0"/>
              </a:rPr>
              <a:t>TECH TIP Drive the Light Out</a:t>
            </a:r>
          </a:p>
          <a:p>
            <a:r>
              <a:rPr lang="en-US" sz="1200" b="0" i="0" u="none" strike="noStrike" baseline="0" dirty="0">
                <a:solidFill>
                  <a:srgbClr val="231F20"/>
                </a:solidFill>
                <a:latin typeface="Arial" panose="020B0604020202020204" pitchFamily="34" charset="0"/>
                <a:cs typeface="Arial" panose="020B0604020202020204" pitchFamily="34" charset="0"/>
              </a:rPr>
              <a:t>If working on a vehicle that is subject to state emissions testing, it is best to not clear codes. When diagnostic trouble codes are cleared, all of the monitors have to be rerun and this can be a time-consuming job. Instead of clearing the code, simply drive the vehicle until the P C M clears the code. This will likely take less time compared to trying to drive the vehicle under varying conditions to run all of the monitors.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1796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10" algn="just"/>
            <a:r>
              <a:rPr lang="en-US" sz="1200" b="0" i="0" u="none" strike="noStrike" baseline="0" dirty="0">
                <a:solidFill>
                  <a:srgbClr val="231F20"/>
                </a:solidFill>
                <a:latin typeface="Arial" panose="020B0604020202020204" pitchFamily="34" charset="0"/>
                <a:cs typeface="Arial" panose="020B0604020202020204" pitchFamily="34" charset="0"/>
              </a:rPr>
              <a:t>After the repair has been successfully completed, the vehicle should be driven under similar conditions that caused the original concern. Verify that the problem has been corrected. To per- form this test-drive, it is helpful to have a copy of the freeze-frame parameters that were present when the D T C was set. By driving under similar conditions, the P C M may perform a test of the system and automatically extinguish the MIL. This is the method preferred by most vehicle manufacturers. The D T C can be cleared using a scan tool, but then that means that monitors will have to be run and the vehicle may fail an emissions inspection if driven directly to the testing station.</a:t>
            </a:r>
          </a:p>
          <a:p>
            <a:pPr algn="just"/>
            <a:r>
              <a:rPr lang="en-US" sz="1200" b="1" i="0" u="none" strike="noStrike" baseline="0" dirty="0">
                <a:solidFill>
                  <a:srgbClr val="007D99"/>
                </a:solidFill>
                <a:latin typeface="Arial" panose="020B0604020202020204" pitchFamily="34" charset="0"/>
                <a:cs typeface="Arial" panose="020B0604020202020204" pitchFamily="34" charset="0"/>
              </a:rPr>
              <a:t>PROCEDURES FOR RESETTING THE P C M </a:t>
            </a:r>
            <a:r>
              <a:rPr lang="en-US" sz="1200" b="0" i="0" u="none" strike="noStrike" baseline="0" dirty="0">
                <a:solidFill>
                  <a:srgbClr val="231F20"/>
                </a:solidFill>
                <a:latin typeface="Arial" panose="020B0604020202020204" pitchFamily="34" charset="0"/>
                <a:cs typeface="Arial" panose="020B0604020202020204" pitchFamily="34" charset="0"/>
              </a:rPr>
              <a:t>The P C M can be reset or cleared of previously set D T C s and freeze-frame data in the following ways:</a:t>
            </a:r>
          </a:p>
          <a:p>
            <a:r>
              <a:rPr lang="en-US" sz="1200" b="0" i="0" u="none" strike="noStrike" baseline="0" dirty="0">
                <a:solidFill>
                  <a:srgbClr val="231F20"/>
                </a:solidFill>
                <a:latin typeface="Arial" panose="020B0604020202020204" pitchFamily="34" charset="0"/>
                <a:cs typeface="Arial" panose="020B0604020202020204" pitchFamily="34" charset="0"/>
              </a:rPr>
              <a:t>1. Driving the Vehicle. Drive the vehicle under similar con present when the fault occurred. If the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conditions are similar and the P C M performed the noncontinuous monitor test and it passed three times, then the P C M will extinguish the M I L. This is the method preferred by most vehicle manufacturers; however, this method could be time consuming. If three passes cannot be achieved, the owner of the vehicle will have to be told that even though the check engine light (M I L) is on, the problem has been corrected and the M I L should go out in a few days of normal driving.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Clear D T C s Using a Scan Tool. A scan tool can be used to clear the diagnostic trouble code (D T C), which will also delete all of the freeze-frame data. The advantage of using a scan tool is that the check engine (M I L) will be out and the customer will be happy that the problem (M L on) has been corrected. Do not use a scan tool to clear a D T C if the vehicle is going to be checked soon at a test station for state-mandated emissions tests.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Battery Disconnect. Disconnecting the negative battery cable will clear the D T C s and freeze-frame on many vehicles but not all. Besides clearing the D T C s, disconnecting the battery for about 20 minutes will also erase radio station presets and other memory items in many cases. Most vehicle manufacturers do not recommend that the battery be disconnected to clear D T C s and it may not work on some vehicles.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213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332906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600" b="0" i="0" u="none" strike="noStrike" baseline="0" dirty="0">
                <a:solidFill>
                  <a:srgbClr val="231F20"/>
                </a:solidFill>
                <a:latin typeface="Arial" panose="020B0604020202020204" pitchFamily="34" charset="0"/>
                <a:cs typeface="Arial" panose="020B0604020202020204" pitchFamily="34" charset="0"/>
              </a:rPr>
              <a:t>The diagnostic process is a strategy that eliminates known good components or systems in order to find the root cause of automotive engine performance problems. All vehicle manufacturers recommend a diagnostic procedure, and the plan suggested in this chapter combines most of the features of these plans plus additional steps developed over years of real-world problem solving. Many different things can cause an engine performance problem or concern. The service technician must narrow the possibilities to find the cause of the problem and correct it. A funnel is a way of visualizing a diagnostic procedure. • SEE FIGURE 2.1.</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9399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28695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89388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47</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panose="020B0604020202020204" pitchFamily="34" charset="0"/>
                <a:ea typeface="Arial"/>
                <a:cs typeface="Arial" panose="020B0604020202020204" pitchFamily="34" charset="0"/>
                <a:sym typeface="Arial"/>
              </a:rPr>
              <a:t>Step 1 is to verify the customer concern or problem. If the problem cannot be verified, then the repair cannot be performed</a:t>
            </a:r>
          </a:p>
          <a:p>
            <a:r>
              <a:rPr lang="en-US" sz="1200" b="1" i="0" u="sng" strike="noStrike" baseline="0" dirty="0">
                <a:solidFill>
                  <a:srgbClr val="231F20"/>
                </a:solidFill>
                <a:latin typeface="Arial" panose="020B0604020202020204" pitchFamily="34" charset="0"/>
                <a:cs typeface="Arial" panose="020B0604020202020204" pitchFamily="34" charset="0"/>
              </a:rPr>
              <a:t>TECH TIP “Original Equipment” Is Not a Four-Letter Word</a:t>
            </a:r>
          </a:p>
          <a:p>
            <a:pPr marR="3250"/>
            <a:r>
              <a:rPr lang="en-US" sz="1200" b="0" i="0" u="none" strike="noStrike" baseline="0" dirty="0">
                <a:solidFill>
                  <a:srgbClr val="231F20"/>
                </a:solidFill>
                <a:latin typeface="Arial" panose="020B0604020202020204" pitchFamily="34" charset="0"/>
                <a:cs typeface="Arial" panose="020B0604020202020204" pitchFamily="34" charset="0"/>
              </a:rPr>
              <a:t>To many service technicians, an original-equipment part is considered to be only marginal, and to get the really “good stuff” an aftermarket (renewal market) part has to be purchased. However, many problems can be traced to the use of an aftermarket part that has failed early in its service life. Technicians who work at dealerships usually go immediately to an aftermarket part that is observed during a visual inspection. It has been their experience that simply replacing the aftermarket part with the factory original-equipment (O E) part often solves the problem.  Original equipment parts are </a:t>
            </a:r>
            <a:r>
              <a:rPr lang="en-US" sz="1200" b="0" i="1" u="none" strike="noStrike" baseline="0" dirty="0">
                <a:solidFill>
                  <a:srgbClr val="231F20"/>
                </a:solidFill>
                <a:latin typeface="Arial" panose="020B0604020202020204" pitchFamily="34" charset="0"/>
                <a:cs typeface="Arial" panose="020B0604020202020204" pitchFamily="34" charset="0"/>
              </a:rPr>
              <a:t>required </a:t>
            </a:r>
            <a:r>
              <a:rPr lang="en-US" sz="1200" b="0" i="0" u="none" strike="noStrike" baseline="0" dirty="0">
                <a:solidFill>
                  <a:srgbClr val="231F20"/>
                </a:solidFill>
                <a:latin typeface="Arial" panose="020B0604020202020204" pitchFamily="34" charset="0"/>
                <a:cs typeface="Arial" panose="020B0604020202020204" pitchFamily="34" charset="0"/>
              </a:rPr>
              <a:t>to pass quality and durability standards and tests at a level not required of aftermarket parts. The technician should be aware that the presence of a new part does not necessarily mean that the part is good.</a:t>
            </a:r>
          </a:p>
          <a:p>
            <a:pPr marR="1410"/>
            <a:endParaRPr lang="en-US" sz="1200" b="0" i="0" u="none" strike="noStrike" baseline="0" dirty="0">
              <a:solidFill>
                <a:srgbClr val="231F20"/>
              </a:solidFill>
              <a:latin typeface="Arial" panose="020B0604020202020204" pitchFamily="34" charset="0"/>
              <a:cs typeface="Arial" panose="020B0604020202020204" pitchFamily="34" charset="0"/>
            </a:endParaRPr>
          </a:p>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Long Description:</a:t>
            </a:r>
          </a:p>
          <a:p>
            <a:pPr marL="0" marR="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The illustration depicting a circle displays verify the problem (concern), perform a thorough visual inspection and basic tests, retrieve the diagnostic trouble codes, check for technical service bulletins (t s b s), look carefully at scan tool data, narrow the problem to a system or cylinder, repair the problem and determine the root cause, and verify the repair and clear any stored d t c 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918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latinLnBrk="0" hangingPunct="1">
              <a:lnSpc>
                <a:spcPct val="100000"/>
              </a:lnSpc>
              <a:spcBef>
                <a:spcPts val="0"/>
              </a:spcBef>
              <a:spcAft>
                <a:spcPts val="0"/>
              </a:spcAft>
              <a:buClr>
                <a:schemeClr val="dk1"/>
              </a:buClr>
              <a:buSzPct val="25000"/>
              <a:buFont typeface="Arial"/>
              <a:buNone/>
            </a:pPr>
            <a:endParaRPr lang="en-US" sz="1200" b="0" i="0" u="none" strike="noStrike" kern="1200" cap="none" noProof="0" dirty="0">
              <a:solidFill>
                <a:schemeClr val="dk1"/>
              </a:solidFill>
              <a:latin typeface="Arial" panose="020B0604020202020204" pitchFamily="34" charset="0"/>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4218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baseline="0" dirty="0">
              <a:solidFill>
                <a:srgbClr val="231F20"/>
              </a:solidFill>
              <a:latin typeface="Arial" panose="020B0604020202020204" pitchFamily="34" charset="0"/>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9098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TECH TIP: Keep Pet Food Away from Vehicles</a:t>
            </a:r>
          </a:p>
          <a:p>
            <a:pPr marL="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A service technician was servicing a Toyota Highlander when the technician noticed something moving inside the vehicle and took a photo using their smartphone. A mouse was apparently</a:t>
            </a:r>
          </a:p>
          <a:p>
            <a:pPr marL="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living somewhere in the vehicle, and while there was apparently not any damage done yet to the vehicle, the technician recommended that the customer keep any pet food away from where the</a:t>
            </a:r>
          </a:p>
          <a:p>
            <a:pPr marL="0" indent="0" algn="l" defTabSz="457200" rtl="0" eaLnBrk="1" latinLnBrk="0" hangingPunct="1">
              <a:spcBef>
                <a:spcPts val="0"/>
              </a:spcBef>
              <a:buNone/>
            </a:pPr>
            <a:r>
              <a:rPr lang="en-US" sz="1200" b="0" i="0" u="none" strike="noStrike" kern="1200" cap="none" dirty="0">
                <a:solidFill>
                  <a:schemeClr val="dk1"/>
                </a:solidFill>
                <a:latin typeface="Arial" panose="020B0604020202020204" pitchFamily="34" charset="0"/>
                <a:cs typeface="Arial" panose="020B0604020202020204" pitchFamily="34" charset="0"/>
                <a:sym typeface="Arial"/>
              </a:rPr>
              <a:t>vehicle is parked. The customer admitted to keeping cat food near the vehicle in the garage. • SEE FIGURE 2.5.</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8587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baseline="0" dirty="0">
                <a:solidFill>
                  <a:srgbClr val="231F20"/>
                </a:solidFill>
                <a:latin typeface="Arial" panose="020B0604020202020204" pitchFamily="34" charset="0"/>
                <a:cs typeface="Arial" panose="020B0604020202020204" pitchFamily="34" charset="0"/>
              </a:rPr>
              <a:t>TECH TIP: Smoke Machine Testing Vacuum </a:t>
            </a:r>
            <a:r>
              <a:rPr lang="en-US" sz="1200" b="0" i="0" u="none" strike="noStrike" baseline="0" dirty="0">
                <a:solidFill>
                  <a:srgbClr val="231F20"/>
                </a:solidFill>
                <a:latin typeface="Arial" panose="020B0604020202020204" pitchFamily="34" charset="0"/>
                <a:cs typeface="Arial" panose="020B0604020202020204" pitchFamily="34" charset="0"/>
              </a:rPr>
              <a:t>(air) leaks can cause a variety of driveability problems and are often difficult to locate. One good method is to use a machine that generates a stream of smoke. Connecting the outlet of the smoke machine to the hose that was removed from the vacuum brake booster allows smoke to enter the intake manifold. Any vacuum leaks will be spotted by observing smoke coming out of the leak. SEE FIGURE 2.6</a:t>
            </a:r>
            <a:r>
              <a:rPr lang="en-US" sz="1200" b="0" i="0" u="none" strike="noStrike" baseline="30000" dirty="0">
                <a:solidFill>
                  <a:srgbClr val="231F20"/>
                </a:solidFill>
                <a:latin typeface="Arial" panose="020B0604020202020204" pitchFamily="34" charset="0"/>
                <a:cs typeface="Arial" panose="020B0604020202020204" pitchFamily="34" charset="0"/>
              </a:rPr>
              <a: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6969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709613" cy="241300"/>
          </a:xfrm>
        </p:spPr>
        <p:txBody>
          <a:bodyPr/>
          <a:lstStyle/>
          <a:p>
            <a:endParaRPr lang="en-IN" dirty="0"/>
          </a:p>
        </p:txBody>
      </p:sp>
    </p:spTree>
    <p:extLst>
      <p:ext uri="{BB962C8B-B14F-4D97-AF65-F5344CB8AC3E}">
        <p14:creationId xmlns:p14="http://schemas.microsoft.com/office/powerpoint/2010/main" val="78973250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9/23/2024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307421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84749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125398598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858837"/>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
        <p:nvSpPr>
          <p:cNvPr id="9" name="Picture Placeholder 8">
            <a:extLst>
              <a:ext uri="{FF2B5EF4-FFF2-40B4-BE49-F238E27FC236}">
                <a16:creationId xmlns:a16="http://schemas.microsoft.com/office/drawing/2014/main" id="{51B8939D-A957-42F9-A1B5-556D29D235AB}"/>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Content Placeholder 2">
            <a:extLst>
              <a:ext uri="{FF2B5EF4-FFF2-40B4-BE49-F238E27FC236}">
                <a16:creationId xmlns:a16="http://schemas.microsoft.com/office/drawing/2014/main" id="{1AFA6AD5-68FE-8538-3791-A19C1288BC64}"/>
              </a:ext>
            </a:extLst>
          </p:cNvPr>
          <p:cNvSpPr>
            <a:spLocks noGrp="1"/>
          </p:cNvSpPr>
          <p:nvPr>
            <p:ph sz="quarter" idx="18"/>
          </p:nvPr>
        </p:nvSpPr>
        <p:spPr>
          <a:xfrm>
            <a:off x="5029200" y="4271963"/>
            <a:ext cx="3657600" cy="185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0770408"/>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268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9/23/2024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9/23/2024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5807B9E-F0FF-7BF0-CC84-C4234E442657}"/>
              </a:ext>
            </a:extLst>
          </p:cNvPr>
          <p:cNvSpPr>
            <a:spLocks noGrp="1"/>
          </p:cNvSpPr>
          <p:nvPr>
            <p:ph sz="quarter" idx="26"/>
          </p:nvPr>
        </p:nvSpPr>
        <p:spPr>
          <a:xfrm>
            <a:off x="730250" y="2251075"/>
            <a:ext cx="403225" cy="571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19749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2583-235A-F751-E1A0-22340F52DA5B}"/>
              </a:ext>
            </a:extLst>
          </p:cNvPr>
          <p:cNvSpPr>
            <a:spLocks noGrp="1"/>
          </p:cNvSpPr>
          <p:nvPr>
            <p:ph type="title"/>
          </p:nvPr>
        </p:nvSpPr>
        <p:spPr>
          <a:xfrm>
            <a:off x="457200" y="391922"/>
            <a:ext cx="8229600" cy="590349"/>
          </a:xfrm>
        </p:spPr>
        <p:txBody>
          <a:bodyPr lIns="0" tIns="18000" rIns="0" bIns="18000" anchor="ctr" anchorCtr="0">
            <a:spAutoFit/>
          </a:bodyPr>
          <a:lstStyle>
            <a:lvl1pPr>
              <a:defRPr sz="3600">
                <a:latin typeface="+mj-lt"/>
              </a:defRPr>
            </a:lvl1pPr>
          </a:lstStyle>
          <a:p>
            <a:r>
              <a:rPr lang="en-US"/>
              <a:t>Click to edit Master title style</a:t>
            </a:r>
          </a:p>
        </p:txBody>
      </p:sp>
      <p:sp>
        <p:nvSpPr>
          <p:cNvPr id="3" name="Date Placeholder 2">
            <a:extLst>
              <a:ext uri="{FF2B5EF4-FFF2-40B4-BE49-F238E27FC236}">
                <a16:creationId xmlns:a16="http://schemas.microsoft.com/office/drawing/2014/main" id="{DE946B8D-69D3-F67C-54D4-69E12CEBEFAB}"/>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7CFF72C7-E3FC-EE33-8DFC-71709F451346}"/>
              </a:ext>
            </a:extLst>
          </p:cNvPr>
          <p:cNvSpPr>
            <a:spLocks noGrp="1"/>
          </p:cNvSpPr>
          <p:nvPr>
            <p:ph type="sldNum" idx="11"/>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6" name="Content Placeholder 5">
            <a:extLst>
              <a:ext uri="{FF2B5EF4-FFF2-40B4-BE49-F238E27FC236}">
                <a16:creationId xmlns:a16="http://schemas.microsoft.com/office/drawing/2014/main" id="{980EA191-22D4-E86D-9E1B-E682EC5FFB87}"/>
              </a:ext>
            </a:extLst>
          </p:cNvPr>
          <p:cNvSpPr>
            <a:spLocks noGrp="1"/>
          </p:cNvSpPr>
          <p:nvPr>
            <p:ph sz="quarter" idx="12"/>
          </p:nvPr>
        </p:nvSpPr>
        <p:spPr>
          <a:xfrm>
            <a:off x="457200" y="1128713"/>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02FF8749-5E2C-C5EC-07A2-82A184A69105}"/>
              </a:ext>
            </a:extLst>
          </p:cNvPr>
          <p:cNvSpPr>
            <a:spLocks noGrp="1"/>
          </p:cNvSpPr>
          <p:nvPr>
            <p:ph sz="quarter" idx="13"/>
          </p:nvPr>
        </p:nvSpPr>
        <p:spPr>
          <a:xfrm>
            <a:off x="457200" y="1608165"/>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5F39784D-F00D-2F87-FE7C-5D6A7003EA61}"/>
              </a:ext>
            </a:extLst>
          </p:cNvPr>
          <p:cNvSpPr>
            <a:spLocks noGrp="1"/>
          </p:cNvSpPr>
          <p:nvPr>
            <p:ph sz="quarter" idx="14"/>
          </p:nvPr>
        </p:nvSpPr>
        <p:spPr>
          <a:xfrm>
            <a:off x="457200" y="210518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37FD5A9B-F30A-F9FE-F0FB-551D875EA878}"/>
              </a:ext>
            </a:extLst>
          </p:cNvPr>
          <p:cNvSpPr>
            <a:spLocks noGrp="1"/>
          </p:cNvSpPr>
          <p:nvPr>
            <p:ph sz="quarter" idx="15"/>
          </p:nvPr>
        </p:nvSpPr>
        <p:spPr>
          <a:xfrm>
            <a:off x="457200" y="2593367"/>
            <a:ext cx="4114800"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3D570F16-0FB9-8033-D49A-B21D5EAAE3A6}"/>
              </a:ext>
            </a:extLst>
          </p:cNvPr>
          <p:cNvSpPr>
            <a:spLocks noGrp="1"/>
          </p:cNvSpPr>
          <p:nvPr>
            <p:ph sz="quarter" idx="16"/>
          </p:nvPr>
        </p:nvSpPr>
        <p:spPr>
          <a:xfrm>
            <a:off x="457200" y="3089403"/>
            <a:ext cx="4114800" cy="363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2100C21-4082-CFE4-CF31-313ECAF0FAEC}"/>
              </a:ext>
            </a:extLst>
          </p:cNvPr>
          <p:cNvSpPr>
            <a:spLocks noGrp="1"/>
          </p:cNvSpPr>
          <p:nvPr>
            <p:ph sz="quarter" idx="17"/>
          </p:nvPr>
        </p:nvSpPr>
        <p:spPr>
          <a:xfrm>
            <a:off x="457200" y="3547825"/>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C08D2A52-88A7-C982-5611-B9B749149E07}"/>
              </a:ext>
            </a:extLst>
          </p:cNvPr>
          <p:cNvSpPr>
            <a:spLocks noGrp="1"/>
          </p:cNvSpPr>
          <p:nvPr>
            <p:ph sz="quarter" idx="18"/>
          </p:nvPr>
        </p:nvSpPr>
        <p:spPr>
          <a:xfrm>
            <a:off x="457200" y="4025424"/>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47BB806B-DC10-6241-CF76-B7F73B1DA0D0}"/>
              </a:ext>
            </a:extLst>
          </p:cNvPr>
          <p:cNvSpPr>
            <a:spLocks noGrp="1"/>
          </p:cNvSpPr>
          <p:nvPr>
            <p:ph sz="quarter" idx="19"/>
          </p:nvPr>
        </p:nvSpPr>
        <p:spPr>
          <a:xfrm>
            <a:off x="457200" y="4512284"/>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a:extLst>
              <a:ext uri="{FF2B5EF4-FFF2-40B4-BE49-F238E27FC236}">
                <a16:creationId xmlns:a16="http://schemas.microsoft.com/office/drawing/2014/main" id="{4D975668-C112-6258-3ABF-18621F9F14E0}"/>
              </a:ext>
            </a:extLst>
          </p:cNvPr>
          <p:cNvSpPr>
            <a:spLocks noGrp="1"/>
          </p:cNvSpPr>
          <p:nvPr>
            <p:ph sz="quarter" idx="20"/>
          </p:nvPr>
        </p:nvSpPr>
        <p:spPr>
          <a:xfrm>
            <a:off x="457200" y="4999038"/>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3">
            <a:extLst>
              <a:ext uri="{FF2B5EF4-FFF2-40B4-BE49-F238E27FC236}">
                <a16:creationId xmlns:a16="http://schemas.microsoft.com/office/drawing/2014/main" id="{76E060E6-6ED1-8915-956E-0F517E970AFE}"/>
              </a:ext>
            </a:extLst>
          </p:cNvPr>
          <p:cNvSpPr>
            <a:spLocks noGrp="1"/>
          </p:cNvSpPr>
          <p:nvPr>
            <p:ph sz="quarter" idx="21"/>
          </p:nvPr>
        </p:nvSpPr>
        <p:spPr>
          <a:xfrm>
            <a:off x="457200" y="5486400"/>
            <a:ext cx="4114800"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709CE1C0-2756-5A79-79FA-820DAF2BBE0F}"/>
              </a:ext>
            </a:extLst>
          </p:cNvPr>
          <p:cNvSpPr>
            <a:spLocks noGrp="1"/>
          </p:cNvSpPr>
          <p:nvPr>
            <p:ph sz="quarter" idx="22"/>
          </p:nvPr>
        </p:nvSpPr>
        <p:spPr>
          <a:xfrm>
            <a:off x="457200" y="5965217"/>
            <a:ext cx="4114800"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a:extLst>
              <a:ext uri="{FF2B5EF4-FFF2-40B4-BE49-F238E27FC236}">
                <a16:creationId xmlns:a16="http://schemas.microsoft.com/office/drawing/2014/main" id="{759F8E62-A50E-4D96-F629-9CCE09A34988}"/>
              </a:ext>
            </a:extLst>
          </p:cNvPr>
          <p:cNvSpPr>
            <a:spLocks noGrp="1"/>
          </p:cNvSpPr>
          <p:nvPr>
            <p:ph sz="quarter" idx="23"/>
          </p:nvPr>
        </p:nvSpPr>
        <p:spPr>
          <a:xfrm>
            <a:off x="4854575" y="1128713"/>
            <a:ext cx="3832225" cy="37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9">
            <a:extLst>
              <a:ext uri="{FF2B5EF4-FFF2-40B4-BE49-F238E27FC236}">
                <a16:creationId xmlns:a16="http://schemas.microsoft.com/office/drawing/2014/main" id="{5C755B44-BFDE-4900-5131-8BF154C7F7BE}"/>
              </a:ext>
            </a:extLst>
          </p:cNvPr>
          <p:cNvSpPr>
            <a:spLocks noGrp="1"/>
          </p:cNvSpPr>
          <p:nvPr>
            <p:ph sz="quarter" idx="24"/>
          </p:nvPr>
        </p:nvSpPr>
        <p:spPr>
          <a:xfrm>
            <a:off x="4854575" y="1633796"/>
            <a:ext cx="3832225" cy="364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Content Placeholder 31">
            <a:extLst>
              <a:ext uri="{FF2B5EF4-FFF2-40B4-BE49-F238E27FC236}">
                <a16:creationId xmlns:a16="http://schemas.microsoft.com/office/drawing/2014/main" id="{9156BDEE-5497-09AD-373B-6A3C917DB056}"/>
              </a:ext>
            </a:extLst>
          </p:cNvPr>
          <p:cNvSpPr>
            <a:spLocks noGrp="1"/>
          </p:cNvSpPr>
          <p:nvPr>
            <p:ph sz="quarter" idx="25"/>
          </p:nvPr>
        </p:nvSpPr>
        <p:spPr>
          <a:xfrm>
            <a:off x="4854575" y="2123983"/>
            <a:ext cx="3832225" cy="367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a:extLst>
              <a:ext uri="{FF2B5EF4-FFF2-40B4-BE49-F238E27FC236}">
                <a16:creationId xmlns:a16="http://schemas.microsoft.com/office/drawing/2014/main" id="{BC2F1532-2F8D-53B2-AE5A-DDDCC36EA7DB}"/>
              </a:ext>
            </a:extLst>
          </p:cNvPr>
          <p:cNvSpPr>
            <a:spLocks noGrp="1"/>
          </p:cNvSpPr>
          <p:nvPr>
            <p:ph sz="quarter" idx="26"/>
          </p:nvPr>
        </p:nvSpPr>
        <p:spPr>
          <a:xfrm>
            <a:off x="4854575" y="2616200"/>
            <a:ext cx="3832225"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5">
            <a:extLst>
              <a:ext uri="{FF2B5EF4-FFF2-40B4-BE49-F238E27FC236}">
                <a16:creationId xmlns:a16="http://schemas.microsoft.com/office/drawing/2014/main" id="{0D0E76CD-FF1E-8052-73C4-F70E6A89FCD8}"/>
              </a:ext>
            </a:extLst>
          </p:cNvPr>
          <p:cNvSpPr>
            <a:spLocks noGrp="1"/>
          </p:cNvSpPr>
          <p:nvPr>
            <p:ph sz="quarter" idx="27"/>
          </p:nvPr>
        </p:nvSpPr>
        <p:spPr>
          <a:xfrm>
            <a:off x="4854575" y="30892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7">
            <a:extLst>
              <a:ext uri="{FF2B5EF4-FFF2-40B4-BE49-F238E27FC236}">
                <a16:creationId xmlns:a16="http://schemas.microsoft.com/office/drawing/2014/main" id="{2A96D52B-34E2-ED71-EE09-2815EB18F646}"/>
              </a:ext>
            </a:extLst>
          </p:cNvPr>
          <p:cNvSpPr>
            <a:spLocks noGrp="1"/>
          </p:cNvSpPr>
          <p:nvPr>
            <p:ph sz="quarter" idx="28"/>
          </p:nvPr>
        </p:nvSpPr>
        <p:spPr>
          <a:xfrm>
            <a:off x="4854575" y="3571772"/>
            <a:ext cx="3832225" cy="341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9">
            <a:extLst>
              <a:ext uri="{FF2B5EF4-FFF2-40B4-BE49-F238E27FC236}">
                <a16:creationId xmlns:a16="http://schemas.microsoft.com/office/drawing/2014/main" id="{4DF2A458-95C6-C2F5-E379-F2225D575D78}"/>
              </a:ext>
            </a:extLst>
          </p:cNvPr>
          <p:cNvSpPr>
            <a:spLocks noGrp="1"/>
          </p:cNvSpPr>
          <p:nvPr>
            <p:ph sz="quarter" idx="29"/>
          </p:nvPr>
        </p:nvSpPr>
        <p:spPr>
          <a:xfrm>
            <a:off x="4854575" y="403225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Content Placeholder 41">
            <a:extLst>
              <a:ext uri="{FF2B5EF4-FFF2-40B4-BE49-F238E27FC236}">
                <a16:creationId xmlns:a16="http://schemas.microsoft.com/office/drawing/2014/main" id="{2BF9EE99-5E98-407D-122B-1CA821074B1B}"/>
              </a:ext>
            </a:extLst>
          </p:cNvPr>
          <p:cNvSpPr>
            <a:spLocks noGrp="1"/>
          </p:cNvSpPr>
          <p:nvPr>
            <p:ph sz="quarter" idx="30"/>
          </p:nvPr>
        </p:nvSpPr>
        <p:spPr>
          <a:xfrm>
            <a:off x="4854575" y="4511675"/>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43">
            <a:extLst>
              <a:ext uri="{FF2B5EF4-FFF2-40B4-BE49-F238E27FC236}">
                <a16:creationId xmlns:a16="http://schemas.microsoft.com/office/drawing/2014/main" id="{9D6C01BF-865C-825E-C404-4554AE6B3AFF}"/>
              </a:ext>
            </a:extLst>
          </p:cNvPr>
          <p:cNvSpPr>
            <a:spLocks noGrp="1"/>
          </p:cNvSpPr>
          <p:nvPr>
            <p:ph sz="quarter" idx="31"/>
          </p:nvPr>
        </p:nvSpPr>
        <p:spPr>
          <a:xfrm>
            <a:off x="4854575" y="4999038"/>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45">
            <a:extLst>
              <a:ext uri="{FF2B5EF4-FFF2-40B4-BE49-F238E27FC236}">
                <a16:creationId xmlns:a16="http://schemas.microsoft.com/office/drawing/2014/main" id="{E536DCFE-59E2-9F57-8BF8-BFE27FB40934}"/>
              </a:ext>
            </a:extLst>
          </p:cNvPr>
          <p:cNvSpPr>
            <a:spLocks noGrp="1"/>
          </p:cNvSpPr>
          <p:nvPr>
            <p:ph sz="quarter" idx="32"/>
          </p:nvPr>
        </p:nvSpPr>
        <p:spPr>
          <a:xfrm>
            <a:off x="4854575" y="5486400"/>
            <a:ext cx="3832225" cy="363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47">
            <a:extLst>
              <a:ext uri="{FF2B5EF4-FFF2-40B4-BE49-F238E27FC236}">
                <a16:creationId xmlns:a16="http://schemas.microsoft.com/office/drawing/2014/main" id="{30C27756-687A-98CB-7277-9F68F90686E3}"/>
              </a:ext>
            </a:extLst>
          </p:cNvPr>
          <p:cNvSpPr>
            <a:spLocks noGrp="1"/>
          </p:cNvSpPr>
          <p:nvPr>
            <p:ph sz="quarter" idx="33"/>
          </p:nvPr>
        </p:nvSpPr>
        <p:spPr>
          <a:xfrm>
            <a:off x="4854575" y="5973763"/>
            <a:ext cx="3832225" cy="363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626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70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8" name="Picture 7">
            <a:extLst>
              <a:ext uri="{FF2B5EF4-FFF2-40B4-BE49-F238E27FC236}">
                <a16:creationId xmlns:a16="http://schemas.microsoft.com/office/drawing/2014/main" id="{B3187E91-312B-474E-80CC-CC95190FFBDB}"/>
              </a:ext>
            </a:extLst>
          </p:cNvPr>
          <p:cNvPicPr>
            <a:picLocks noChangeAspect="1"/>
          </p:cNvPicPr>
          <p:nvPr userDrawn="1"/>
        </p:nvPicPr>
        <p:blipFill>
          <a:blip r:embed="rId8"/>
          <a:stretch>
            <a:fillRect/>
          </a:stretch>
        </p:blipFill>
        <p:spPr>
          <a:xfrm>
            <a:off x="451710" y="6424935"/>
            <a:ext cx="947596" cy="301782"/>
          </a:xfrm>
          <a:prstGeom prst="rect">
            <a:avLst/>
          </a:prstGeom>
        </p:spPr>
      </p:pic>
      <p:sp>
        <p:nvSpPr>
          <p:cNvPr id="3" name="Content Placeholder 4">
            <a:extLst>
              <a:ext uri="{FF2B5EF4-FFF2-40B4-BE49-F238E27FC236}">
                <a16:creationId xmlns:a16="http://schemas.microsoft.com/office/drawing/2014/main" id="{BA933BE4-B273-F9F4-F15F-CEE8C8139A4E}"/>
              </a:ext>
            </a:extLst>
          </p:cNvPr>
          <p:cNvSpPr txBox="1">
            <a:spLocks/>
          </p:cNvSpPr>
          <p:nvPr userDrawn="1"/>
        </p:nvSpPr>
        <p:spPr>
          <a:xfrm>
            <a:off x="2728913" y="6471204"/>
            <a:ext cx="5969794" cy="221018"/>
          </a:xfrm>
          <a:prstGeom prst="rect">
            <a:avLst/>
          </a:prstGeom>
          <a:noFill/>
          <a:ln>
            <a:noFill/>
          </a:ln>
        </p:spPr>
        <p:txBody>
          <a:bodyPr wrap="square" lIns="0" tIns="18000" rIns="0" bIns="180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 id="214748369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oleObject" Target="../embeddings/oleObject6.bin"/><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6.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21.wmf"/><Relationship Id="rId5" Type="http://schemas.openxmlformats.org/officeDocument/2006/relationships/oleObject" Target="../embeddings/oleObject9.bin"/><Relationship Id="rId4" Type="http://schemas.openxmlformats.org/officeDocument/2006/relationships/image" Target="../media/image23.w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21.wmf"/><Relationship Id="rId5" Type="http://schemas.openxmlformats.org/officeDocument/2006/relationships/oleObject" Target="../embeddings/oleObject11.bin"/><Relationship Id="rId4" Type="http://schemas.openxmlformats.org/officeDocument/2006/relationships/image" Target="../media/image27.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oleObject" Target="../embeddings/oleObject14.bin"/><Relationship Id="rId4" Type="http://schemas.openxmlformats.org/officeDocument/2006/relationships/image" Target="../media/image21.wmf"/></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oleObject" Target="../embeddings/oleObject16.bin"/><Relationship Id="rId4" Type="http://schemas.openxmlformats.org/officeDocument/2006/relationships/image" Target="../media/image21.w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21.wmf"/></Relationships>
</file>

<file path=ppt/slides/_rels/slide46.xml.rels><?xml version="1.0" encoding="UTF-8" standalone="yes"?>
<Relationships xmlns="http://schemas.openxmlformats.org/package/2006/relationships"><Relationship Id="rId3" Type="http://schemas.openxmlformats.org/officeDocument/2006/relationships/hyperlink" Target="https://jameshalderman.com/a0_anim_lib_page/" TargetMode="External"/><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hyperlink" Target="https://jameshalderman.com/a1_vid_lib_page/" TargetMode="External"/><Relationship Id="rId5" Type="http://schemas.openxmlformats.org/officeDocument/2006/relationships/hyperlink" Target="https://jameshalderman.com/a0_vid_lib_page/" TargetMode="External"/><Relationship Id="rId4" Type="http://schemas.openxmlformats.org/officeDocument/2006/relationships/hyperlink" Target="https://jameshalderman.com/a1_anim_lib_pag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6B8E-5956-2E6D-D927-E1488CB87120}"/>
              </a:ext>
            </a:extLst>
          </p:cNvPr>
          <p:cNvSpPr>
            <a:spLocks noGrp="1"/>
          </p:cNvSpPr>
          <p:nvPr>
            <p:ph type="title"/>
          </p:nvPr>
        </p:nvSpPr>
        <p:spPr>
          <a:xfrm>
            <a:off x="438150" y="180881"/>
            <a:ext cx="8274050" cy="1144347"/>
          </a:xfrm>
        </p:spPr>
        <p:txBody>
          <a:bodyPr wrap="square" lIns="0" tIns="18000" rIns="0" bIns="18000" anchor="ctr">
            <a:spAutoFit/>
          </a:bodyPr>
          <a:lstStyle/>
          <a:p>
            <a:r>
              <a:rPr lang="en-US" dirty="0"/>
              <a:t>Advanced Engine Performance Diagnosis</a:t>
            </a:r>
            <a:endParaRPr lang="en-US" noProof="0" dirty="0"/>
          </a:p>
        </p:txBody>
      </p:sp>
      <p:sp>
        <p:nvSpPr>
          <p:cNvPr id="3" name="Text Placeholder 2">
            <a:extLst>
              <a:ext uri="{FF2B5EF4-FFF2-40B4-BE49-F238E27FC236}">
                <a16:creationId xmlns:a16="http://schemas.microsoft.com/office/drawing/2014/main" id="{A2A373D2-E818-425A-2D9C-02C7C087146B}"/>
              </a:ext>
            </a:extLst>
          </p:cNvPr>
          <p:cNvSpPr>
            <a:spLocks noGrp="1"/>
          </p:cNvSpPr>
          <p:nvPr>
            <p:ph type="body" idx="1"/>
          </p:nvPr>
        </p:nvSpPr>
        <p:spPr>
          <a:xfrm>
            <a:off x="435040" y="1408222"/>
            <a:ext cx="1953932" cy="344128"/>
          </a:xfrm>
        </p:spPr>
        <p:txBody>
          <a:bodyPr wrap="square" lIns="0" tIns="18000" rIns="0" bIns="18000" anchor="ctr">
            <a:spAutoFit/>
          </a:bodyPr>
          <a:lstStyle/>
          <a:p>
            <a:r>
              <a:rPr lang="en-US" dirty="0"/>
              <a:t>Eighth Edition</a:t>
            </a:r>
          </a:p>
        </p:txBody>
      </p:sp>
      <p:pic>
        <p:nvPicPr>
          <p:cNvPr id="4" name="Picture 3" descr="Front Cover: Advanced Engine Performance Diagnosis Eighth Edition by Halderman and Ward.">
            <a:extLst>
              <a:ext uri="{FF2B5EF4-FFF2-40B4-BE49-F238E27FC236}">
                <a16:creationId xmlns:a16="http://schemas.microsoft.com/office/drawing/2014/main" id="{D29D52A3-5B02-B276-2AA4-4F6E2ECDF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76" y="2048922"/>
            <a:ext cx="3296256" cy="4087357"/>
          </a:xfrm>
          <a:prstGeom prst="rect">
            <a:avLst/>
          </a:prstGeom>
        </p:spPr>
      </p:pic>
      <p:sp>
        <p:nvSpPr>
          <p:cNvPr id="6" name="Content Placeholder 5">
            <a:extLst>
              <a:ext uri="{FF2B5EF4-FFF2-40B4-BE49-F238E27FC236}">
                <a16:creationId xmlns:a16="http://schemas.microsoft.com/office/drawing/2014/main" id="{4503EBA1-5ECB-152F-082E-D35D2033672F}"/>
              </a:ext>
            </a:extLst>
          </p:cNvPr>
          <p:cNvSpPr>
            <a:spLocks noGrp="1"/>
          </p:cNvSpPr>
          <p:nvPr>
            <p:ph sz="quarter" idx="14"/>
          </p:nvPr>
        </p:nvSpPr>
        <p:spPr>
          <a:xfrm>
            <a:off x="4583016" y="2999127"/>
            <a:ext cx="1961003" cy="498016"/>
          </a:xfrm>
        </p:spPr>
        <p:txBody>
          <a:bodyPr wrap="square" lIns="0" tIns="18000" rIns="0" bIns="18000" anchor="ctr">
            <a:spAutoFit/>
          </a:bodyPr>
          <a:lstStyle/>
          <a:p>
            <a:pPr indent="-101600"/>
            <a:r>
              <a:rPr lang="en-US" noProof="0" dirty="0"/>
              <a:t>Chapter 2</a:t>
            </a:r>
          </a:p>
        </p:txBody>
      </p:sp>
      <p:sp>
        <p:nvSpPr>
          <p:cNvPr id="8" name="Content Placeholder 7">
            <a:extLst>
              <a:ext uri="{FF2B5EF4-FFF2-40B4-BE49-F238E27FC236}">
                <a16:creationId xmlns:a16="http://schemas.microsoft.com/office/drawing/2014/main" id="{867D26DE-3068-F5C4-1D8E-DE6D246B8DB9}"/>
              </a:ext>
            </a:extLst>
          </p:cNvPr>
          <p:cNvSpPr>
            <a:spLocks noGrp="1"/>
          </p:cNvSpPr>
          <p:nvPr>
            <p:ph sz="quarter" idx="15"/>
          </p:nvPr>
        </p:nvSpPr>
        <p:spPr>
          <a:xfrm>
            <a:off x="4583018" y="3710763"/>
            <a:ext cx="3359712" cy="374906"/>
          </a:xfrm>
        </p:spPr>
        <p:txBody>
          <a:bodyPr wrap="square" lIns="0" tIns="18000" rIns="0" bIns="18000" anchor="ctr">
            <a:spAutoFit/>
          </a:bodyPr>
          <a:lstStyle/>
          <a:p>
            <a:pPr marL="0"/>
            <a:r>
              <a:rPr lang="en-US" dirty="0"/>
              <a:t>Strategy-Based Diagnosis</a:t>
            </a:r>
          </a:p>
        </p:txBody>
      </p:sp>
      <p:pic>
        <p:nvPicPr>
          <p:cNvPr id="7" name="Picture 6" descr="Pearson logo">
            <a:extLst>
              <a:ext uri="{FF2B5EF4-FFF2-40B4-BE49-F238E27FC236}">
                <a16:creationId xmlns:a16="http://schemas.microsoft.com/office/drawing/2014/main" id="{BC10E590-1024-DF65-28AB-40D198D4B3C1}"/>
              </a:ext>
            </a:extLst>
          </p:cNvPr>
          <p:cNvPicPr>
            <a:picLocks noChangeAspect="1"/>
          </p:cNvPicPr>
          <p:nvPr/>
        </p:nvPicPr>
        <p:blipFill>
          <a:blip r:embed="rId4"/>
          <a:stretch>
            <a:fillRect/>
          </a:stretch>
        </p:blipFill>
        <p:spPr>
          <a:xfrm>
            <a:off x="451710" y="6424935"/>
            <a:ext cx="947596" cy="301782"/>
          </a:xfrm>
          <a:prstGeom prst="rect">
            <a:avLst/>
          </a:prstGeom>
        </p:spPr>
      </p:pic>
      <p:sp>
        <p:nvSpPr>
          <p:cNvPr id="5" name="Content Placeholder 4">
            <a:extLst>
              <a:ext uri="{FF2B5EF4-FFF2-40B4-BE49-F238E27FC236}">
                <a16:creationId xmlns:a16="http://schemas.microsoft.com/office/drawing/2014/main" id="{0BFE8711-94A7-ACB4-596D-C5D680131142}"/>
              </a:ext>
            </a:extLst>
          </p:cNvPr>
          <p:cNvSpPr>
            <a:spLocks noGrp="1"/>
          </p:cNvSpPr>
          <p:nvPr>
            <p:ph sz="quarter" idx="18"/>
          </p:nvPr>
        </p:nvSpPr>
        <p:spPr>
          <a:xfrm>
            <a:off x="2728913" y="6471204"/>
            <a:ext cx="5969794" cy="221018"/>
          </a:xfrm>
          <a:noFill/>
          <a:ln>
            <a:noFill/>
          </a:ln>
        </p:spPr>
        <p:txBody>
          <a:bodyPr wrap="square" lIns="0" tIns="18000" rIns="0" bIns="18000" anchor="ctr" anchorCtr="0">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687604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Step 2—Using Bright Light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699871"/>
            <a:ext cx="3751262" cy="3729670"/>
          </a:xfrm>
        </p:spPr>
        <p:txBody>
          <a:bodyPr wrap="square" lIns="0" tIns="18000" rIns="0" bIns="18000" anchor="ctr" anchorCtr="0">
            <a:spAutoFit/>
          </a:bodyPr>
          <a:lstStyle/>
          <a:p>
            <a:pPr marL="0" indent="0">
              <a:buNone/>
            </a:pPr>
            <a:r>
              <a:rPr lang="en-US" sz="2400" noProof="0" dirty="0"/>
              <a:t>Using a bright light makes seeing where the smoke is coming from easier. In this case, smoke was added to the intake manifold with the inlet blocked with a yellow plastic cap and smoke was seen escaping past a gasket at the idle air control.</a:t>
            </a:r>
          </a:p>
        </p:txBody>
      </p:sp>
      <p:pic>
        <p:nvPicPr>
          <p:cNvPr id="5" name="Picture 4" descr="A photo shows light focused on a smoking intake manifold.&#10;">
            <a:extLst>
              <a:ext uri="{FF2B5EF4-FFF2-40B4-BE49-F238E27FC236}">
                <a16:creationId xmlns:a16="http://schemas.microsoft.com/office/drawing/2014/main" id="{188AC0D4-193C-B814-7D29-47153BDD33BA}"/>
              </a:ext>
            </a:extLst>
          </p:cNvPr>
          <p:cNvPicPr>
            <a:picLocks noChangeAspect="1"/>
          </p:cNvPicPr>
          <p:nvPr/>
        </p:nvPicPr>
        <p:blipFill>
          <a:blip r:embed="rId3"/>
          <a:stretch>
            <a:fillRect/>
          </a:stretch>
        </p:blipFill>
        <p:spPr>
          <a:xfrm>
            <a:off x="4420979" y="1186461"/>
            <a:ext cx="4300302" cy="3237396"/>
          </a:xfrm>
          <a:prstGeom prst="rect">
            <a:avLst/>
          </a:prstGeom>
        </p:spPr>
      </p:pic>
    </p:spTree>
    <p:extLst>
      <p:ext uri="{BB962C8B-B14F-4D97-AF65-F5344CB8AC3E}">
        <p14:creationId xmlns:p14="http://schemas.microsoft.com/office/powerpoint/2010/main" val="3305158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2.7</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Spark Tester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654388"/>
            <a:ext cx="3751262" cy="4468334"/>
          </a:xfrm>
        </p:spPr>
        <p:txBody>
          <a:bodyPr wrap="square" lIns="0" tIns="18000" rIns="0" bIns="18000" anchor="ctr" anchorCtr="0">
            <a:spAutoFit/>
          </a:bodyPr>
          <a:lstStyle/>
          <a:p>
            <a:pPr marL="0" indent="0">
              <a:buNone/>
            </a:pPr>
            <a:r>
              <a:rPr lang="en-US" sz="2400" noProof="0" dirty="0"/>
              <a:t>A spark tester connected to a spark plug wire or coil output. A typical spark tester will fire only if at least 25,000 volts is available from the coil, making a spark tester a useful tool. Do not use one that just lights when a spark is present, because it does not require more than about 2,000 volts to light.</a:t>
            </a:r>
          </a:p>
        </p:txBody>
      </p:sp>
      <p:pic>
        <p:nvPicPr>
          <p:cNvPr id="4" name="Picture 3" descr="An illustration depicting a spark tester that looks like a regular spark plug with a cavity in front and alligator clip attached to it.&#10;">
            <a:extLst>
              <a:ext uri="{FF2B5EF4-FFF2-40B4-BE49-F238E27FC236}">
                <a16:creationId xmlns:a16="http://schemas.microsoft.com/office/drawing/2014/main" id="{A01DD7AC-1DDF-254A-4142-20EA5571261D}"/>
              </a:ext>
            </a:extLst>
          </p:cNvPr>
          <p:cNvPicPr>
            <a:picLocks noChangeAspect="1"/>
          </p:cNvPicPr>
          <p:nvPr/>
        </p:nvPicPr>
        <p:blipFill>
          <a:blip r:embed="rId3"/>
          <a:stretch>
            <a:fillRect/>
          </a:stretch>
        </p:blipFill>
        <p:spPr>
          <a:xfrm>
            <a:off x="4407853" y="1249630"/>
            <a:ext cx="4308620" cy="4269092"/>
          </a:xfrm>
          <a:prstGeom prst="rect">
            <a:avLst/>
          </a:prstGeom>
        </p:spPr>
      </p:pic>
    </p:spTree>
    <p:extLst>
      <p:ext uri="{BB962C8B-B14F-4D97-AF65-F5344CB8AC3E}">
        <p14:creationId xmlns:p14="http://schemas.microsoft.com/office/powerpoint/2010/main" val="389906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206585"/>
            <a:ext cx="8304750" cy="1021237"/>
          </a:xfrm>
        </p:spPr>
        <p:txBody>
          <a:bodyPr wrap="square" lIns="0" tIns="18000" rIns="0" bIns="18000" anchor="ctr" anchorCtr="0">
            <a:spAutoFit/>
          </a:bodyPr>
          <a:lstStyle/>
          <a:p>
            <a:r>
              <a:rPr lang="en-US" dirty="0"/>
              <a:t>The Eight-Step Diagnostic Procedure </a:t>
            </a:r>
            <a:r>
              <a:rPr lang="en-US" sz="2800" dirty="0"/>
              <a:t>(2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766860"/>
            <a:ext cx="8304750" cy="1959955"/>
          </a:xfrm>
        </p:spPr>
        <p:txBody>
          <a:bodyPr wrap="square" lIns="0" tIns="18000" rIns="0" bIns="18000" anchor="ctr" anchorCtr="0">
            <a:spAutoFit/>
          </a:bodyPr>
          <a:lstStyle/>
          <a:p>
            <a:pPr marL="342900" indent="-342900"/>
            <a:r>
              <a:rPr lang="en-US" sz="2400" dirty="0"/>
              <a:t>Step 3—Retrieve the Diagnostic Trouble Codes (</a:t>
            </a:r>
            <a:r>
              <a:rPr lang="en-US" sz="2400" spc="-300" dirty="0"/>
              <a:t>D T C </a:t>
            </a:r>
            <a:r>
              <a:rPr lang="en-US" sz="2400" dirty="0"/>
              <a:t>s)</a:t>
            </a:r>
          </a:p>
          <a:p>
            <a:pPr marL="829818" lvl="1" indent="-342900"/>
            <a:r>
              <a:rPr lang="en-US" sz="2400" dirty="0"/>
              <a:t>If a diagnostic trouble code (</a:t>
            </a:r>
            <a:r>
              <a:rPr lang="en-US" sz="2400" spc="-300" dirty="0"/>
              <a:t>D T </a:t>
            </a:r>
            <a:r>
              <a:rPr lang="en-US" sz="2400" dirty="0"/>
              <a:t>C) is present in the computer memory, it may be signaled by illuminating a malfunction indicator lamp (</a:t>
            </a:r>
            <a:r>
              <a:rPr lang="en-US" sz="2400" spc="-300" dirty="0"/>
              <a:t>M I </a:t>
            </a:r>
            <a:r>
              <a:rPr lang="en-US" sz="2400" dirty="0"/>
              <a:t>L), commonly labeled “check engine” or “service engine soon.”</a:t>
            </a:r>
          </a:p>
        </p:txBody>
      </p:sp>
    </p:spTree>
    <p:extLst>
      <p:ext uri="{BB962C8B-B14F-4D97-AF65-F5344CB8AC3E}">
        <p14:creationId xmlns:p14="http://schemas.microsoft.com/office/powerpoint/2010/main" val="4149883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2.8</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Step 3</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69640"/>
            <a:ext cx="3751262" cy="1513679"/>
          </a:xfrm>
        </p:spPr>
        <p:txBody>
          <a:bodyPr wrap="square" lIns="0" tIns="18000" rIns="0" bIns="18000" anchor="ctr" anchorCtr="0">
            <a:spAutoFit/>
          </a:bodyPr>
          <a:lstStyle/>
          <a:p>
            <a:pPr marL="0" indent="0">
              <a:buNone/>
            </a:pPr>
            <a:r>
              <a:rPr lang="en-US" sz="2400" noProof="0" dirty="0"/>
              <a:t>Step 3 in the diagnostic process is to retrieve any stored diagnostic trouble codes.</a:t>
            </a:r>
          </a:p>
        </p:txBody>
      </p:sp>
      <p:pic>
        <p:nvPicPr>
          <p:cNvPr id="5" name="Picture 4" descr="An illustration depicting a funnel showing step 3 in the diagnostic process.&#10;Long description is available in notes, Press F6.">
            <a:extLst>
              <a:ext uri="{FF2B5EF4-FFF2-40B4-BE49-F238E27FC236}">
                <a16:creationId xmlns:a16="http://schemas.microsoft.com/office/drawing/2014/main" id="{40011770-65FE-6BF8-21DD-3AEE5BABB104}"/>
              </a:ext>
            </a:extLst>
          </p:cNvPr>
          <p:cNvPicPr>
            <a:picLocks noChangeAspect="1"/>
          </p:cNvPicPr>
          <p:nvPr/>
        </p:nvPicPr>
        <p:blipFill>
          <a:blip r:embed="rId3"/>
          <a:stretch>
            <a:fillRect/>
          </a:stretch>
        </p:blipFill>
        <p:spPr>
          <a:xfrm>
            <a:off x="4527637" y="999915"/>
            <a:ext cx="4069058" cy="5306409"/>
          </a:xfrm>
          <a:prstGeom prst="rect">
            <a:avLst/>
          </a:prstGeom>
        </p:spPr>
      </p:pic>
    </p:spTree>
    <p:extLst>
      <p:ext uri="{BB962C8B-B14F-4D97-AF65-F5344CB8AC3E}">
        <p14:creationId xmlns:p14="http://schemas.microsoft.com/office/powerpoint/2010/main" val="69477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206585"/>
            <a:ext cx="8304750" cy="1021237"/>
          </a:xfrm>
        </p:spPr>
        <p:txBody>
          <a:bodyPr wrap="square" lIns="0" tIns="18000" rIns="0" bIns="18000" anchor="ctr" anchorCtr="0">
            <a:spAutoFit/>
          </a:bodyPr>
          <a:lstStyle/>
          <a:p>
            <a:r>
              <a:rPr lang="en-US" dirty="0"/>
              <a:t>The Eight-Step Diagnostic Procedure </a:t>
            </a:r>
            <a:r>
              <a:rPr lang="en-US" sz="2800" dirty="0"/>
              <a:t>(3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498104"/>
            <a:ext cx="7799483" cy="2406231"/>
          </a:xfrm>
        </p:spPr>
        <p:txBody>
          <a:bodyPr wrap="square" lIns="0" tIns="18000" rIns="0" bIns="18000" anchor="ctr" anchorCtr="0">
            <a:spAutoFit/>
          </a:bodyPr>
          <a:lstStyle/>
          <a:p>
            <a:pPr marL="342900" indent="-342900"/>
            <a:r>
              <a:rPr lang="en-US" sz="2400" dirty="0"/>
              <a:t>Step 4—Check for Technical Service Bulletins</a:t>
            </a:r>
          </a:p>
          <a:p>
            <a:pPr marL="829818" lvl="1" indent="-342900"/>
            <a:r>
              <a:rPr lang="en-US" sz="2400" dirty="0"/>
              <a:t>Check for corrections in technical service bulletins (</a:t>
            </a:r>
            <a:r>
              <a:rPr lang="en-US" sz="2400" kern="0" spc="-300" dirty="0"/>
              <a:t>T S B </a:t>
            </a:r>
            <a:r>
              <a:rPr lang="en-US" sz="2400" dirty="0"/>
              <a:t>s) that match the symptoms.</a:t>
            </a:r>
          </a:p>
          <a:p>
            <a:pPr marL="829818" lvl="1" indent="-342900"/>
            <a:r>
              <a:rPr lang="en-US" sz="2400" dirty="0"/>
              <a:t>As many as 30% of vehicles can be repaired following the information, suggestions, or replacement parts found in a service bulletin.</a:t>
            </a:r>
          </a:p>
        </p:txBody>
      </p:sp>
    </p:spTree>
    <p:extLst>
      <p:ext uri="{BB962C8B-B14F-4D97-AF65-F5344CB8AC3E}">
        <p14:creationId xmlns:p14="http://schemas.microsoft.com/office/powerpoint/2010/main" val="2095857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2.9</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Step 4</a:t>
            </a:r>
            <a:r>
              <a:rPr lang="en-US" sz="2400" dirty="0"/>
              <a:t> — </a:t>
            </a:r>
            <a:r>
              <a:rPr lang="en-US" sz="2400" noProof="0" dirty="0"/>
              <a:t>Check for </a:t>
            </a:r>
            <a:r>
              <a:rPr lang="en-US" sz="2400" spc="-300" noProof="0" dirty="0"/>
              <a:t>T S B </a:t>
            </a:r>
            <a:r>
              <a:rPr lang="en-US" sz="2400" noProof="0" dirty="0"/>
              <a:t>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7" y="1697726"/>
            <a:ext cx="3579813" cy="2991007"/>
          </a:xfrm>
        </p:spPr>
        <p:txBody>
          <a:bodyPr wrap="square" lIns="0" tIns="18000" rIns="0" bIns="18000" anchor="ctr" anchorCtr="0">
            <a:spAutoFit/>
          </a:bodyPr>
          <a:lstStyle/>
          <a:p>
            <a:pPr marL="0" indent="0">
              <a:buNone/>
            </a:pPr>
            <a:r>
              <a:rPr lang="en-US" sz="2400" noProof="0" dirty="0"/>
              <a:t>After checking for stored diagnostic trouble codes (</a:t>
            </a:r>
            <a:r>
              <a:rPr lang="en-US" sz="2400" spc="-300" noProof="0" dirty="0"/>
              <a:t>D T C </a:t>
            </a:r>
            <a:r>
              <a:rPr lang="en-US" sz="2400" noProof="0" dirty="0"/>
              <a:t>s), the wise technician checks service information for any technical service bulletins that may relate to the vehicle being serviced.</a:t>
            </a:r>
          </a:p>
        </p:txBody>
      </p:sp>
      <p:pic>
        <p:nvPicPr>
          <p:cNvPr id="4" name="Picture 3" descr="A close-up view of a pair of hands wearing gloves working on a laptop.&#10;">
            <a:extLst>
              <a:ext uri="{FF2B5EF4-FFF2-40B4-BE49-F238E27FC236}">
                <a16:creationId xmlns:a16="http://schemas.microsoft.com/office/drawing/2014/main" id="{A69D291C-8DA8-E51D-2412-D74BC988BF9D}"/>
              </a:ext>
            </a:extLst>
          </p:cNvPr>
          <p:cNvPicPr>
            <a:picLocks noChangeAspect="1"/>
          </p:cNvPicPr>
          <p:nvPr/>
        </p:nvPicPr>
        <p:blipFill>
          <a:blip r:embed="rId3"/>
          <a:stretch>
            <a:fillRect/>
          </a:stretch>
        </p:blipFill>
        <p:spPr>
          <a:xfrm>
            <a:off x="4183450" y="1197428"/>
            <a:ext cx="4539397" cy="3040429"/>
          </a:xfrm>
          <a:prstGeom prst="rect">
            <a:avLst/>
          </a:prstGeom>
        </p:spPr>
      </p:pic>
    </p:spTree>
    <p:extLst>
      <p:ext uri="{BB962C8B-B14F-4D97-AF65-F5344CB8AC3E}">
        <p14:creationId xmlns:p14="http://schemas.microsoft.com/office/powerpoint/2010/main" val="225732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206582"/>
            <a:ext cx="8304750" cy="1021237"/>
          </a:xfrm>
        </p:spPr>
        <p:txBody>
          <a:bodyPr wrap="square" lIns="0" tIns="18000" rIns="0" bIns="18000" anchor="ctr" anchorCtr="0">
            <a:spAutoFit/>
          </a:bodyPr>
          <a:lstStyle/>
          <a:p>
            <a:r>
              <a:rPr lang="en-US" dirty="0"/>
              <a:t>The Eight-Step Diagnostic Procedure </a:t>
            </a:r>
            <a:r>
              <a:rPr lang="en-US" sz="2800" dirty="0"/>
              <a:t>(4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650825"/>
            <a:ext cx="8304750" cy="2775563"/>
          </a:xfrm>
        </p:spPr>
        <p:txBody>
          <a:bodyPr wrap="square" lIns="0" tIns="18000" rIns="0" bIns="18000" anchor="ctr" anchorCtr="0">
            <a:spAutoFit/>
          </a:bodyPr>
          <a:lstStyle/>
          <a:p>
            <a:pPr marL="342900" indent="-342900"/>
            <a:r>
              <a:rPr lang="en-US" sz="2400" dirty="0"/>
              <a:t>Step 5—Look Carefully at Scan Tool Data</a:t>
            </a:r>
          </a:p>
          <a:p>
            <a:pPr marL="829818" lvl="1" indent="-342900"/>
            <a:r>
              <a:rPr lang="en-US" sz="2400" dirty="0"/>
              <a:t>Vehicle manufacturers have been giving the technician more and more data on a scan tool connected to the data link connector (</a:t>
            </a:r>
            <a:r>
              <a:rPr lang="en-US" sz="2400" kern="0" spc="-300" dirty="0"/>
              <a:t>D L </a:t>
            </a:r>
            <a:r>
              <a:rPr lang="en-US" sz="2400" dirty="0"/>
              <a:t>C).</a:t>
            </a:r>
          </a:p>
          <a:p>
            <a:pPr marL="829818" lvl="1" indent="-342900"/>
            <a:r>
              <a:rPr lang="en-US" sz="2400" dirty="0"/>
              <a:t>The best way to look at scan data is in a definite sequence and with specific, selected bits of data that can tell the most about the operation of the engine.</a:t>
            </a:r>
          </a:p>
        </p:txBody>
      </p:sp>
    </p:spTree>
    <p:extLst>
      <p:ext uri="{BB962C8B-B14F-4D97-AF65-F5344CB8AC3E}">
        <p14:creationId xmlns:p14="http://schemas.microsoft.com/office/powerpoint/2010/main" val="1255826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2.10</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Step 5—Scan Tool Data</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50590"/>
            <a:ext cx="3751262" cy="1513679"/>
          </a:xfrm>
        </p:spPr>
        <p:txBody>
          <a:bodyPr wrap="square" lIns="0" tIns="18000" rIns="0" bIns="18000" anchor="ctr" anchorCtr="0">
            <a:spAutoFit/>
          </a:bodyPr>
          <a:lstStyle/>
          <a:p>
            <a:pPr marL="0" indent="0">
              <a:buNone/>
            </a:pPr>
            <a:r>
              <a:rPr lang="en-US" sz="2400" noProof="0" dirty="0"/>
              <a:t>Looking carefully at the scan tool data is very helpful in locating the source of a problem.</a:t>
            </a:r>
          </a:p>
        </p:txBody>
      </p:sp>
      <p:pic>
        <p:nvPicPr>
          <p:cNvPr id="4" name="Picture 3" descr="An illustration depicting a funnel showing step 5 in the diagnostic process.&#10;Long description is available in notes, Press F6.">
            <a:extLst>
              <a:ext uri="{FF2B5EF4-FFF2-40B4-BE49-F238E27FC236}">
                <a16:creationId xmlns:a16="http://schemas.microsoft.com/office/drawing/2014/main" id="{F7AD629D-F4D6-ABB7-AE77-8E502F79B9E8}"/>
              </a:ext>
            </a:extLst>
          </p:cNvPr>
          <p:cNvPicPr>
            <a:picLocks noChangeAspect="1"/>
          </p:cNvPicPr>
          <p:nvPr/>
        </p:nvPicPr>
        <p:blipFill>
          <a:blip r:embed="rId3"/>
          <a:stretch>
            <a:fillRect/>
          </a:stretch>
        </p:blipFill>
        <p:spPr>
          <a:xfrm>
            <a:off x="4667287" y="1128023"/>
            <a:ext cx="3897333" cy="5198035"/>
          </a:xfrm>
          <a:prstGeom prst="rect">
            <a:avLst/>
          </a:prstGeom>
        </p:spPr>
      </p:pic>
    </p:spTree>
    <p:extLst>
      <p:ext uri="{BB962C8B-B14F-4D97-AF65-F5344CB8AC3E}">
        <p14:creationId xmlns:p14="http://schemas.microsoft.com/office/powerpoint/2010/main" val="2591392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46606"/>
            <a:ext cx="8304750" cy="1021237"/>
          </a:xfrm>
        </p:spPr>
        <p:txBody>
          <a:bodyPr wrap="square" lIns="0" tIns="18000" rIns="0" bIns="18000" anchor="ctr" anchorCtr="0">
            <a:spAutoFit/>
          </a:bodyPr>
          <a:lstStyle/>
          <a:p>
            <a:r>
              <a:rPr lang="en-US" dirty="0"/>
              <a:t>The Eight-Step Diagnostic Procedure </a:t>
            </a:r>
            <a:r>
              <a:rPr lang="en-US" sz="2800" dirty="0"/>
              <a:t>(5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657861"/>
            <a:ext cx="8304750" cy="3414199"/>
          </a:xfrm>
        </p:spPr>
        <p:txBody>
          <a:bodyPr wrap="square" lIns="0" tIns="18000" rIns="0" bIns="18000" anchor="ctr" anchorCtr="0">
            <a:spAutoFit/>
          </a:bodyPr>
          <a:lstStyle/>
          <a:p>
            <a:pPr marL="342900" indent="-342900"/>
            <a:r>
              <a:rPr lang="en-US" sz="2400" dirty="0"/>
              <a:t>Step 6—Narrow the Problem to a System or Cylinder</a:t>
            </a:r>
          </a:p>
          <a:p>
            <a:pPr marL="829818" lvl="1" indent="-342900"/>
            <a:r>
              <a:rPr lang="en-US" sz="2400" dirty="0"/>
              <a:t>Narrowing the focus to a system or individual cylinder is the hardest part of the entire diagnostic process.</a:t>
            </a:r>
          </a:p>
          <a:p>
            <a:pPr marL="829818" lvl="1" indent="-342900"/>
            <a:r>
              <a:rPr lang="en-US" sz="2400" dirty="0"/>
              <a:t>Perform specific tests such as a power balance test, a compression test, or a cylinder leakage test.</a:t>
            </a:r>
          </a:p>
          <a:p>
            <a:pPr marL="342900" indent="-342900"/>
            <a:r>
              <a:rPr lang="en-US" sz="2400" dirty="0"/>
              <a:t>Step 7—Repair Problem and Determine Root Cause</a:t>
            </a:r>
          </a:p>
          <a:p>
            <a:pPr marL="829818" lvl="1" indent="-342900"/>
            <a:r>
              <a:rPr lang="en-US" sz="2400" dirty="0"/>
              <a:t>The repair or part replacement must be performed following vehicle manufacturer’s recommendations.</a:t>
            </a:r>
          </a:p>
        </p:txBody>
      </p:sp>
    </p:spTree>
    <p:extLst>
      <p:ext uri="{BB962C8B-B14F-4D97-AF65-F5344CB8AC3E}">
        <p14:creationId xmlns:p14="http://schemas.microsoft.com/office/powerpoint/2010/main" val="860729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206584"/>
            <a:ext cx="8304750" cy="1021237"/>
          </a:xfrm>
        </p:spPr>
        <p:txBody>
          <a:bodyPr wrap="square" lIns="0" tIns="18000" rIns="0" bIns="18000" anchor="ctr" anchorCtr="0">
            <a:spAutoFit/>
          </a:bodyPr>
          <a:lstStyle/>
          <a:p>
            <a:r>
              <a:rPr lang="en-US" dirty="0"/>
              <a:t>The Eight-Step Diagnostic Procedure </a:t>
            </a:r>
            <a:r>
              <a:rPr lang="en-US" sz="2800" dirty="0"/>
              <a:t>(6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618048"/>
            <a:ext cx="8304750" cy="2483175"/>
          </a:xfrm>
        </p:spPr>
        <p:txBody>
          <a:bodyPr wrap="square" lIns="0" tIns="18000" rIns="0" bIns="18000" anchor="ctr" anchorCtr="0">
            <a:spAutoFit/>
          </a:bodyPr>
          <a:lstStyle/>
          <a:p>
            <a:pPr marL="342900" indent="-342900"/>
            <a:r>
              <a:rPr lang="en-US" sz="2400" dirty="0"/>
              <a:t>Step 8—Verify the Repair and Clear any Stored </a:t>
            </a:r>
            <a:r>
              <a:rPr lang="en-US" sz="2400" spc="-300" dirty="0"/>
              <a:t>D T C </a:t>
            </a:r>
            <a:r>
              <a:rPr lang="en-US" sz="2400" dirty="0"/>
              <a:t>s</a:t>
            </a:r>
          </a:p>
          <a:p>
            <a:pPr marL="829818" lvl="1" indent="-342900"/>
            <a:r>
              <a:rPr lang="en-US" sz="2400" dirty="0"/>
              <a:t>Test-drive to verify that the original problem (concern) is fixed.</a:t>
            </a:r>
          </a:p>
          <a:p>
            <a:pPr marL="829818" lvl="1" indent="-342900"/>
            <a:r>
              <a:rPr lang="en-US" sz="2400" dirty="0"/>
              <a:t>Verify that no additional problems have occurred during the repair process.</a:t>
            </a:r>
          </a:p>
          <a:p>
            <a:pPr marL="829818" lvl="1" indent="-342900"/>
            <a:r>
              <a:rPr lang="en-US" sz="2400" dirty="0"/>
              <a:t>Check for and then clear all </a:t>
            </a:r>
            <a:r>
              <a:rPr lang="en-US" sz="2400" spc="-300" dirty="0"/>
              <a:t>D T C </a:t>
            </a:r>
            <a:r>
              <a:rPr lang="en-US" sz="2400" dirty="0"/>
              <a:t>s.</a:t>
            </a:r>
          </a:p>
        </p:txBody>
      </p:sp>
    </p:spTree>
    <p:extLst>
      <p:ext uri="{BB962C8B-B14F-4D97-AF65-F5344CB8AC3E}">
        <p14:creationId xmlns:p14="http://schemas.microsoft.com/office/powerpoint/2010/main" val="209420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85" y="188291"/>
            <a:ext cx="8273815" cy="590349"/>
          </a:xfrm>
        </p:spPr>
        <p:txBody>
          <a:bodyPr wrap="square" lIns="0" tIns="18000" rIns="0" bIns="18000" anchor="ctr" anchorCtr="0">
            <a:spAutoFit/>
          </a:bodyPr>
          <a:lstStyle/>
          <a:p>
            <a:r>
              <a:rPr lang="en-US" noProof="0" dirty="0"/>
              <a:t>Learning Objectives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3663" y="1107272"/>
            <a:ext cx="8276937" cy="4691472"/>
          </a:xfrm>
        </p:spPr>
        <p:txBody>
          <a:bodyPr wrap="square" lIns="0" tIns="18000" rIns="0" bIns="18000" anchor="ctr" anchorCtr="0">
            <a:spAutoFit/>
          </a:bodyPr>
          <a:lstStyle/>
          <a:p>
            <a:pPr marL="534988" indent="-534988">
              <a:buSzTx/>
              <a:buNone/>
            </a:pPr>
            <a:r>
              <a:rPr lang="en-US" sz="2400" b="1" dirty="0">
                <a:solidFill>
                  <a:srgbClr val="007FA3"/>
                </a:solidFill>
                <a:cs typeface="Times New Roman" panose="02020603050405020304" pitchFamily="18" charset="0"/>
              </a:rPr>
              <a:t>2</a:t>
            </a:r>
            <a:r>
              <a:rPr lang="en-US" sz="2400" b="1" noProof="0" dirty="0">
                <a:solidFill>
                  <a:srgbClr val="007FA3"/>
                </a:solidFill>
                <a:cs typeface="Times New Roman" panose="02020603050405020304" pitchFamily="18" charset="0"/>
              </a:rPr>
              <a:t>.1 	</a:t>
            </a:r>
            <a:r>
              <a:rPr lang="en-US" sz="2400" dirty="0"/>
              <a:t>List the steps of the diagnostic process.</a:t>
            </a:r>
            <a:endParaRPr lang="en-US" altLang="en-US" sz="2400" noProof="0" dirty="0">
              <a:latin typeface="Arial" panose="020B0604020202020204" pitchFamily="34" charset="0"/>
              <a:cs typeface="Arial" panose="020B0604020202020204" pitchFamily="34" charset="0"/>
            </a:endParaRPr>
          </a:p>
          <a:p>
            <a:pPr marL="534988" indent="-534988">
              <a:buSzTx/>
              <a:buNone/>
            </a:pPr>
            <a:r>
              <a:rPr lang="en-US" sz="2400" b="1" dirty="0">
                <a:solidFill>
                  <a:srgbClr val="007FA3"/>
                </a:solidFill>
                <a:cs typeface="Times New Roman" panose="02020603050405020304" pitchFamily="18" charset="0"/>
              </a:rPr>
              <a:t>2</a:t>
            </a:r>
            <a:r>
              <a:rPr lang="en-US" sz="2400" b="1" noProof="0" dirty="0">
                <a:solidFill>
                  <a:srgbClr val="007FA3"/>
                </a:solidFill>
                <a:cs typeface="Times New Roman" panose="02020603050405020304" pitchFamily="18" charset="0"/>
              </a:rPr>
              <a:t>.2 	</a:t>
            </a:r>
            <a:r>
              <a:rPr lang="en-US" sz="2400" dirty="0"/>
              <a:t>Discuss the types of scan tools that are used to assess vehicle components.</a:t>
            </a:r>
            <a:endParaRPr lang="en-US" altLang="en-US" sz="2400" noProof="0" dirty="0">
              <a:latin typeface="Arial" panose="020B0604020202020204" pitchFamily="34" charset="0"/>
              <a:cs typeface="Arial" panose="020B0604020202020204" pitchFamily="34" charset="0"/>
            </a:endParaRPr>
          </a:p>
          <a:p>
            <a:pPr marL="534988" indent="-534988">
              <a:buSzTx/>
              <a:buNone/>
            </a:pPr>
            <a:r>
              <a:rPr lang="en-US" sz="2400" b="1" dirty="0">
                <a:solidFill>
                  <a:srgbClr val="007FA3"/>
                </a:solidFill>
                <a:cs typeface="Times New Roman" panose="02020603050405020304" pitchFamily="18" charset="0"/>
              </a:rPr>
              <a:t>2</a:t>
            </a:r>
            <a:r>
              <a:rPr lang="en-US" sz="2400" b="1" noProof="0" dirty="0">
                <a:solidFill>
                  <a:srgbClr val="007FA3"/>
                </a:solidFill>
                <a:cs typeface="Times New Roman" panose="02020603050405020304" pitchFamily="18" charset="0"/>
              </a:rPr>
              <a:t>.3</a:t>
            </a:r>
            <a:r>
              <a:rPr lang="en-US" sz="2400" dirty="0"/>
              <a:t> 	Explain how to retrieve diagnostic information and how to use </a:t>
            </a:r>
            <a:r>
              <a:rPr lang="en-US" sz="2400" spc="-300" dirty="0"/>
              <a:t>D T C </a:t>
            </a:r>
            <a:r>
              <a:rPr lang="en-US" sz="2400" dirty="0"/>
              <a:t>s.</a:t>
            </a:r>
            <a:endParaRPr lang="en-US" sz="2400" dirty="0">
              <a:latin typeface="Arial" panose="020B0604020202020204" pitchFamily="34" charset="0"/>
              <a:ea typeface="+mj-ea"/>
              <a:cs typeface="Arial" panose="020B0604020202020204" pitchFamily="34" charset="0"/>
            </a:endParaRPr>
          </a:p>
          <a:p>
            <a:pPr marL="534988" indent="-534988">
              <a:buSzTx/>
              <a:buNone/>
            </a:pPr>
            <a:r>
              <a:rPr lang="en-US" sz="2400" b="1" dirty="0">
                <a:solidFill>
                  <a:srgbClr val="007FA3"/>
                </a:solidFill>
                <a:cs typeface="Times New Roman" panose="02020603050405020304" pitchFamily="18" charset="0"/>
              </a:rPr>
              <a:t>2</a:t>
            </a:r>
            <a:r>
              <a:rPr lang="en-US" sz="2400" b="1" noProof="0" dirty="0">
                <a:solidFill>
                  <a:srgbClr val="007FA3"/>
                </a:solidFill>
                <a:cs typeface="Times New Roman" panose="02020603050405020304" pitchFamily="18" charset="0"/>
              </a:rPr>
              <a:t>.4 	</a:t>
            </a:r>
            <a:r>
              <a:rPr lang="en-US" sz="2400" dirty="0"/>
              <a:t>Explain the troubleshooting procedures to follow if a diagnostic trouble code has been set.</a:t>
            </a:r>
            <a:endParaRPr lang="en-US" sz="2400" b="1" noProof="0" dirty="0">
              <a:solidFill>
                <a:srgbClr val="007FA3"/>
              </a:solidFill>
              <a:cs typeface="Times New Roman" panose="02020603050405020304" pitchFamily="18" charset="0"/>
            </a:endParaRPr>
          </a:p>
          <a:p>
            <a:pPr marL="534988" indent="-534988">
              <a:buSzTx/>
              <a:buNone/>
            </a:pPr>
            <a:r>
              <a:rPr lang="en-US" sz="2400" b="1" dirty="0">
                <a:solidFill>
                  <a:srgbClr val="007FA3"/>
                </a:solidFill>
                <a:cs typeface="Times New Roman" panose="02020603050405020304" pitchFamily="18" charset="0"/>
              </a:rPr>
              <a:t>2</a:t>
            </a:r>
            <a:r>
              <a:rPr lang="en-US" sz="2400" b="1" noProof="0" dirty="0">
                <a:solidFill>
                  <a:srgbClr val="007FA3"/>
                </a:solidFill>
                <a:cs typeface="Times New Roman" panose="02020603050405020304" pitchFamily="18" charset="0"/>
              </a:rPr>
              <a:t>.5 	</a:t>
            </a:r>
            <a:r>
              <a:rPr lang="en-US" sz="2400" dirty="0"/>
              <a:t>Explain manufacturer's diagnostic routines.</a:t>
            </a:r>
          </a:p>
          <a:p>
            <a:pPr marL="534988" indent="-534988">
              <a:buSzTx/>
              <a:buNone/>
            </a:pPr>
            <a:r>
              <a:rPr lang="en-US" sz="2400" b="1" dirty="0">
                <a:solidFill>
                  <a:srgbClr val="007FA3"/>
                </a:solidFill>
                <a:cs typeface="Times New Roman" panose="02020603050405020304" pitchFamily="18" charset="0"/>
              </a:rPr>
              <a:t>2</a:t>
            </a:r>
            <a:r>
              <a:rPr lang="en-US" sz="2400" b="1" noProof="0" dirty="0">
                <a:solidFill>
                  <a:srgbClr val="007FA3"/>
                </a:solidFill>
                <a:cs typeface="Times New Roman" panose="02020603050405020304" pitchFamily="18" charset="0"/>
              </a:rPr>
              <a:t>.6 	</a:t>
            </a:r>
            <a:r>
              <a:rPr lang="en-US" sz="2400" dirty="0"/>
              <a:t>Discuss completing system repairs, including resetting the </a:t>
            </a:r>
            <a:r>
              <a:rPr lang="en-US" sz="2400" spc="-300" dirty="0"/>
              <a:t>P C </a:t>
            </a:r>
            <a:r>
              <a:rPr lang="en-US" sz="2400" dirty="0"/>
              <a:t>M and road test (drive cycle).</a:t>
            </a:r>
            <a:endParaRPr lang="en-US" sz="2400" b="1" noProof="0" dirty="0">
              <a:solidFill>
                <a:srgbClr val="007FA3"/>
              </a:solidFill>
              <a:cs typeface="Times New Roman" panose="02020603050405020304" pitchFamily="18"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2.11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Step 8—Verify Repair</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50590"/>
            <a:ext cx="3751262" cy="1513679"/>
          </a:xfrm>
        </p:spPr>
        <p:txBody>
          <a:bodyPr wrap="square" lIns="0" tIns="18000" rIns="0" bIns="18000" anchor="ctr" anchorCtr="0">
            <a:spAutoFit/>
          </a:bodyPr>
          <a:lstStyle/>
          <a:p>
            <a:pPr marL="0" indent="0">
              <a:buNone/>
            </a:pPr>
            <a:r>
              <a:rPr lang="en-US" sz="2400" dirty="0"/>
              <a:t>Step 8 is very important. Be sure that the customer’s concern has been corrected.</a:t>
            </a:r>
            <a:endParaRPr lang="en-US" sz="2400" noProof="0" dirty="0"/>
          </a:p>
        </p:txBody>
      </p:sp>
      <p:pic>
        <p:nvPicPr>
          <p:cNvPr id="5" name="Picture 4" descr="An illustration depicting a funnel showing step 8 in the diagnostic process.&#10;Long description is available in notes, Press F6.">
            <a:extLst>
              <a:ext uri="{FF2B5EF4-FFF2-40B4-BE49-F238E27FC236}">
                <a16:creationId xmlns:a16="http://schemas.microsoft.com/office/drawing/2014/main" id="{13F17F7F-0803-1A92-D552-B895BB4592D5}"/>
              </a:ext>
            </a:extLst>
          </p:cNvPr>
          <p:cNvPicPr>
            <a:picLocks noChangeAspect="1"/>
          </p:cNvPicPr>
          <p:nvPr/>
        </p:nvPicPr>
        <p:blipFill>
          <a:blip r:embed="rId3"/>
          <a:stretch>
            <a:fillRect/>
          </a:stretch>
        </p:blipFill>
        <p:spPr>
          <a:xfrm>
            <a:off x="4698730" y="1085135"/>
            <a:ext cx="3909217" cy="5216752"/>
          </a:xfrm>
          <a:prstGeom prst="rect">
            <a:avLst/>
          </a:prstGeom>
        </p:spPr>
      </p:pic>
    </p:spTree>
    <p:extLst>
      <p:ext uri="{BB962C8B-B14F-4D97-AF65-F5344CB8AC3E}">
        <p14:creationId xmlns:p14="http://schemas.microsoft.com/office/powerpoint/2010/main" val="2753388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dirty="0"/>
              <a:t>Chart 2.1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404878" y="913232"/>
            <a:ext cx="3516337" cy="405683"/>
          </a:xfrm>
        </p:spPr>
        <p:txBody>
          <a:bodyPr wrap="square" lIns="0" tIns="18000" rIns="0" bIns="18000" anchor="ctr" anchorCtr="0">
            <a:spAutoFit/>
          </a:bodyPr>
          <a:lstStyle/>
          <a:p>
            <a:pPr marL="0" indent="0">
              <a:spcBef>
                <a:spcPts val="600"/>
              </a:spcBef>
              <a:buNone/>
            </a:pPr>
            <a:r>
              <a:rPr lang="en-US" sz="2400" noProof="0" dirty="0"/>
              <a:t>Short-Term Fuel Trim</a:t>
            </a:r>
          </a:p>
        </p:txBody>
      </p:sp>
      <p:graphicFrame>
        <p:nvGraphicFramePr>
          <p:cNvPr id="6" name="Table 3">
            <a:extLst>
              <a:ext uri="{FF2B5EF4-FFF2-40B4-BE49-F238E27FC236}">
                <a16:creationId xmlns:a16="http://schemas.microsoft.com/office/drawing/2014/main" id="{4075DD95-C566-1DA3-1998-76A62B7DCA37}"/>
              </a:ext>
            </a:extLst>
          </p:cNvPr>
          <p:cNvGraphicFramePr>
            <a:graphicFrameLocks noGrp="1"/>
          </p:cNvGraphicFramePr>
          <p:nvPr>
            <p:extLst>
              <p:ext uri="{D42A27DB-BD31-4B8C-83A1-F6EECF244321}">
                <p14:modId xmlns:p14="http://schemas.microsoft.com/office/powerpoint/2010/main" val="827707997"/>
              </p:ext>
            </p:extLst>
          </p:nvPr>
        </p:nvGraphicFramePr>
        <p:xfrm>
          <a:off x="341289" y="1459482"/>
          <a:ext cx="8370909" cy="3789925"/>
        </p:xfrm>
        <a:graphic>
          <a:graphicData uri="http://schemas.openxmlformats.org/drawingml/2006/table">
            <a:tbl>
              <a:tblPr firstRow="1" bandRow="1">
                <a:tableStyleId>{40F9630F-82C1-40B7-BC3A-925EFCFF5E92}</a:tableStyleId>
              </a:tblPr>
              <a:tblGrid>
                <a:gridCol w="1823941">
                  <a:extLst>
                    <a:ext uri="{9D8B030D-6E8A-4147-A177-3AD203B41FA5}">
                      <a16:colId xmlns:a16="http://schemas.microsoft.com/office/drawing/2014/main" val="229555036"/>
                    </a:ext>
                  </a:extLst>
                </a:gridCol>
                <a:gridCol w="1261764">
                  <a:extLst>
                    <a:ext uri="{9D8B030D-6E8A-4147-A177-3AD203B41FA5}">
                      <a16:colId xmlns:a16="http://schemas.microsoft.com/office/drawing/2014/main" val="328822371"/>
                    </a:ext>
                  </a:extLst>
                </a:gridCol>
                <a:gridCol w="1473450">
                  <a:extLst>
                    <a:ext uri="{9D8B030D-6E8A-4147-A177-3AD203B41FA5}">
                      <a16:colId xmlns:a16="http://schemas.microsoft.com/office/drawing/2014/main" val="4056580904"/>
                    </a:ext>
                  </a:extLst>
                </a:gridCol>
                <a:gridCol w="1804444">
                  <a:extLst>
                    <a:ext uri="{9D8B030D-6E8A-4147-A177-3AD203B41FA5}">
                      <a16:colId xmlns:a16="http://schemas.microsoft.com/office/drawing/2014/main" val="837612326"/>
                    </a:ext>
                  </a:extLst>
                </a:gridCol>
                <a:gridCol w="2007310">
                  <a:extLst>
                    <a:ext uri="{9D8B030D-6E8A-4147-A177-3AD203B41FA5}">
                      <a16:colId xmlns:a16="http://schemas.microsoft.com/office/drawing/2014/main" val="1980832702"/>
                    </a:ext>
                  </a:extLst>
                </a:gridCol>
              </a:tblGrid>
              <a:tr h="887680">
                <a:tc>
                  <a:txBody>
                    <a:bodyPr/>
                    <a:lstStyle/>
                    <a:p>
                      <a:pPr marL="0" marR="0" eaLnBrk="0" hangingPunct="0">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TOTAL FUEL TRIM (LTFT + </a:t>
                      </a:r>
                      <a:r>
                        <a:rPr lang="en-US" sz="1400" b="1" spc="-150"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S T F </a:t>
                      </a: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a:t>
                      </a: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eaLnBrk="0" hangingPunct="0">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AT IDLE</a:t>
                      </a: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7200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eaLnBrk="0" hangingPunct="0">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2,500 RPM FUEL TRIM</a:t>
                      </a: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7200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eaLnBrk="0" hangingPunct="0">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LOADED FUEL TRIM</a:t>
                      </a: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7200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eaLnBrk="0" hangingPunct="0">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DRIVABILITY SYMPTOMS</a:t>
                      </a: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7200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tc>
                  <a:txBody>
                    <a:bodyPr/>
                    <a:lstStyle/>
                    <a:p>
                      <a:pPr marL="0" marR="0" eaLnBrk="0" hangingPunct="0">
                        <a:lnSpc>
                          <a:spcPct val="107000"/>
                        </a:lnSpc>
                        <a:spcBef>
                          <a:spcPts val="0"/>
                        </a:spcBef>
                        <a:spcAft>
                          <a:spcPts val="0"/>
                        </a:spcAft>
                      </a:pPr>
                      <a:r>
                        <a:rPr lang="en-US"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POSSIBLE CAUSES</a:t>
                      </a:r>
                      <a:endParaRPr lang="en-US"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7200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FA3"/>
                    </a:solidFill>
                  </a:tcPr>
                </a:tc>
                <a:extLst>
                  <a:ext uri="{0D108BD9-81ED-4DB2-BD59-A6C34878D82A}">
                    <a16:rowId xmlns:a16="http://schemas.microsoft.com/office/drawing/2014/main" val="1855409462"/>
                  </a:ext>
                </a:extLst>
              </a:tr>
              <a:tr h="435636">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0–5%</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0–5%</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0–5%</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No issues</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Preferred fuel trim values</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167052563"/>
                  </a:ext>
                </a:extLst>
              </a:tr>
              <a:tr h="435636">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6–10%</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6–10%</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6–10%</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No issues</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Acceptable fuel trim valves</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476195029"/>
                  </a:ext>
                </a:extLst>
              </a:tr>
              <a:tr h="990581">
                <a:tc>
                  <a:txBody>
                    <a:bodyPr/>
                    <a:lstStyle/>
                    <a:p>
                      <a:pPr marL="0" marR="0" eaLnBrk="0" hangingPunct="0">
                        <a:lnSpc>
                          <a:spcPct val="107000"/>
                        </a:lnSpc>
                        <a:spcBef>
                          <a:spcPts val="0"/>
                        </a:spcBef>
                        <a:spcAft>
                          <a:spcPts val="0"/>
                        </a:spcAft>
                      </a:pPr>
                      <a:r>
                        <a:rPr lang="en-US" sz="100" b="0" baseline="0" dirty="0">
                          <a:effectLst/>
                          <a:latin typeface="Arial" panose="020B0604020202020204" pitchFamily="34" charset="0"/>
                          <a:ea typeface="Calibri" panose="020F0502020204030204" pitchFamily="34" charset="0"/>
                          <a:cs typeface="Arial" panose="020B0604020202020204" pitchFamily="34" charset="0"/>
                        </a:rPr>
                        <a:t>Negative 10 plus. percentage</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00" b="0" baseline="0" dirty="0">
                          <a:effectLst/>
                          <a:latin typeface="Arial" panose="020B0604020202020204" pitchFamily="34" charset="0"/>
                          <a:ea typeface="Calibri" panose="020F0502020204030204" pitchFamily="34" charset="0"/>
                          <a:cs typeface="Arial" panose="020B0604020202020204" pitchFamily="34" charset="0"/>
                        </a:rPr>
                        <a:t>Negative 10 plus percentage</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00" b="0" dirty="0">
                          <a:effectLst/>
                          <a:latin typeface="Arial" panose="020B0604020202020204" pitchFamily="34" charset="0"/>
                          <a:ea typeface="Calibri" panose="020F0502020204030204" pitchFamily="34" charset="0"/>
                          <a:cs typeface="Arial" panose="020B0604020202020204" pitchFamily="34" charset="0"/>
                        </a:rPr>
                        <a:t>Negative 10 plus percentage</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Poor fuel economy</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spc="-220" baseline="0" dirty="0">
                          <a:effectLst/>
                          <a:latin typeface="Arial" panose="020B0604020202020204" pitchFamily="34" charset="0"/>
                          <a:ea typeface="Calibri" panose="020F0502020204030204" pitchFamily="34" charset="0"/>
                          <a:cs typeface="Arial" panose="020B0604020202020204" pitchFamily="34" charset="0"/>
                        </a:rPr>
                        <a:t>P C </a:t>
                      </a:r>
                      <a:r>
                        <a:rPr lang="en-US" sz="1400" b="0" dirty="0">
                          <a:effectLst/>
                          <a:latin typeface="Arial" panose="020B0604020202020204" pitchFamily="34" charset="0"/>
                          <a:ea typeface="Calibri" panose="020F0502020204030204" pitchFamily="34" charset="0"/>
                          <a:cs typeface="Arial" panose="020B0604020202020204" pitchFamily="34" charset="0"/>
                        </a:rPr>
                        <a:t>M is reducing fuel do to faults in the fuel system over-fueling the engine</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211203374"/>
                  </a:ext>
                </a:extLst>
              </a:tr>
              <a:tr h="887680">
                <a:tc>
                  <a:txBody>
                    <a:bodyPr/>
                    <a:lstStyle/>
                    <a:p>
                      <a:pPr marL="0" marR="0" eaLnBrk="0" hangingPunct="0">
                        <a:lnSpc>
                          <a:spcPct val="107000"/>
                        </a:lnSpc>
                        <a:spcBef>
                          <a:spcPts val="0"/>
                        </a:spcBef>
                        <a:spcAft>
                          <a:spcPts val="0"/>
                        </a:spcAft>
                      </a:pPr>
                      <a:r>
                        <a:rPr lang="en-US" sz="100" b="0" dirty="0">
                          <a:effectLst/>
                          <a:latin typeface="Arial" panose="020B0604020202020204" pitchFamily="34" charset="0"/>
                          <a:ea typeface="Calibri" panose="020F0502020204030204" pitchFamily="34" charset="0"/>
                          <a:cs typeface="Arial" panose="020B0604020202020204" pitchFamily="34" charset="0"/>
                        </a:rPr>
                        <a:t>Plus 10 percentage plus.</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00" b="0" baseline="0" dirty="0">
                          <a:effectLst/>
                          <a:latin typeface="Arial" panose="020B0604020202020204" pitchFamily="34" charset="0"/>
                          <a:ea typeface="Calibri" panose="020F0502020204030204" pitchFamily="34" charset="0"/>
                          <a:cs typeface="Arial" panose="020B0604020202020204" pitchFamily="34" charset="0"/>
                        </a:rPr>
                        <a:t>Plus 10 percentage plus.</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00" b="0" dirty="0">
                          <a:effectLst/>
                          <a:latin typeface="Arial" panose="020B0604020202020204" pitchFamily="34" charset="0"/>
                          <a:ea typeface="Calibri" panose="020F0502020204030204" pitchFamily="34" charset="0"/>
                          <a:cs typeface="Arial" panose="020B0604020202020204" pitchFamily="34" charset="0"/>
                        </a:rPr>
                        <a:t>Plus 10 percentage plus.</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dirty="0">
                          <a:effectLst/>
                          <a:latin typeface="Arial" panose="020B0604020202020204" pitchFamily="34" charset="0"/>
                          <a:ea typeface="Calibri" panose="020F0502020204030204" pitchFamily="34" charset="0"/>
                          <a:cs typeface="Arial" panose="020B0604020202020204" pitchFamily="34" charset="0"/>
                        </a:rPr>
                        <a:t>Low power, possible hesitation on acceleration</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eaLnBrk="0" hangingPunct="0">
                        <a:lnSpc>
                          <a:spcPct val="107000"/>
                        </a:lnSpc>
                        <a:spcBef>
                          <a:spcPts val="0"/>
                        </a:spcBef>
                        <a:spcAft>
                          <a:spcPts val="0"/>
                        </a:spcAft>
                      </a:pPr>
                      <a:r>
                        <a:rPr lang="en-US" sz="1400" b="0" spc="-220" baseline="0" dirty="0">
                          <a:effectLst/>
                          <a:latin typeface="Arial" panose="020B0604020202020204" pitchFamily="34" charset="0"/>
                          <a:ea typeface="Calibri" panose="020F0502020204030204" pitchFamily="34" charset="0"/>
                          <a:cs typeface="Arial" panose="020B0604020202020204" pitchFamily="34" charset="0"/>
                        </a:rPr>
                        <a:t>P C </a:t>
                      </a:r>
                      <a:r>
                        <a:rPr lang="en-US" sz="1400" b="0" dirty="0">
                          <a:effectLst/>
                          <a:latin typeface="Arial" panose="020B0604020202020204" pitchFamily="34" charset="0"/>
                          <a:ea typeface="Calibri" panose="020F0502020204030204" pitchFamily="34" charset="0"/>
                          <a:cs typeface="Arial" panose="020B0604020202020204" pitchFamily="34" charset="0"/>
                        </a:rPr>
                        <a:t>M is increasing fuel delivery do to faults in the air induction system</a:t>
                      </a:r>
                    </a:p>
                  </a:txBody>
                  <a:tcPr marL="7200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642060590"/>
                  </a:ext>
                </a:extLst>
              </a:tr>
            </a:tbl>
          </a:graphicData>
        </a:graphic>
      </p:graphicFrame>
      <p:graphicFrame>
        <p:nvGraphicFramePr>
          <p:cNvPr id="12" name="Object 11">
            <a:extLst>
              <a:ext uri="{FF2B5EF4-FFF2-40B4-BE49-F238E27FC236}">
                <a16:creationId xmlns:a16="http://schemas.microsoft.com/office/drawing/2014/main" id="{2DB0F533-03CF-BEB7-A158-B96A862E997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980137827"/>
              </p:ext>
            </p:extLst>
          </p:nvPr>
        </p:nvGraphicFramePr>
        <p:xfrm>
          <a:off x="407918" y="3403642"/>
          <a:ext cx="674688" cy="209550"/>
        </p:xfrm>
        <a:graphic>
          <a:graphicData uri="http://schemas.openxmlformats.org/presentationml/2006/ole">
            <mc:AlternateContent xmlns:mc="http://schemas.openxmlformats.org/markup-compatibility/2006">
              <mc:Choice xmlns:v="urn:schemas-microsoft-com:vml" Requires="v">
                <p:oleObj name="Equation" r:id="rId3" imgW="571320" imgH="177480" progId="Equation.DSMT4">
                  <p:embed/>
                </p:oleObj>
              </mc:Choice>
              <mc:Fallback>
                <p:oleObj name="Equation" r:id="rId3" imgW="571320" imgH="177480" progId="Equation.DSMT4">
                  <p:embed/>
                  <p:pic>
                    <p:nvPicPr>
                      <p:cNvPr id="11" name="Object 10">
                        <a:extLst>
                          <a:ext uri="{FF2B5EF4-FFF2-40B4-BE49-F238E27FC236}">
                            <a16:creationId xmlns:a16="http://schemas.microsoft.com/office/drawing/2014/main" id="{F6A2AF33-69A1-BA68-E1CE-D9CC33A1906D}"/>
                          </a:ext>
                        </a:extLst>
                      </p:cNvPr>
                      <p:cNvPicPr/>
                      <p:nvPr/>
                    </p:nvPicPr>
                    <p:blipFill>
                      <a:blip r:embed="rId4"/>
                      <a:stretch>
                        <a:fillRect/>
                      </a:stretch>
                    </p:blipFill>
                    <p:spPr>
                      <a:xfrm>
                        <a:off x="407918" y="3403642"/>
                        <a:ext cx="674688" cy="209550"/>
                      </a:xfrm>
                      <a:prstGeom prst="rect">
                        <a:avLst/>
                      </a:prstGeom>
                      <a:solidFill>
                        <a:srgbClr val="D4EAE4"/>
                      </a:solidFill>
                    </p:spPr>
                  </p:pic>
                </p:oleObj>
              </mc:Fallback>
            </mc:AlternateContent>
          </a:graphicData>
        </a:graphic>
      </p:graphicFrame>
      <p:graphicFrame>
        <p:nvGraphicFramePr>
          <p:cNvPr id="14" name="Object 13">
            <a:extLst>
              <a:ext uri="{FF2B5EF4-FFF2-40B4-BE49-F238E27FC236}">
                <a16:creationId xmlns:a16="http://schemas.microsoft.com/office/drawing/2014/main" id="{E730A704-8A77-D4E4-6C49-C0DDC17F61E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180582925"/>
              </p:ext>
            </p:extLst>
          </p:nvPr>
        </p:nvGraphicFramePr>
        <p:xfrm>
          <a:off x="2221592" y="3404811"/>
          <a:ext cx="673100" cy="211138"/>
        </p:xfrm>
        <a:graphic>
          <a:graphicData uri="http://schemas.openxmlformats.org/presentationml/2006/ole">
            <mc:AlternateContent xmlns:mc="http://schemas.openxmlformats.org/markup-compatibility/2006">
              <mc:Choice xmlns:v="urn:schemas-microsoft-com:vml" Requires="v">
                <p:oleObj name="Equation" r:id="rId5" imgW="571320" imgH="177480" progId="Equation.DSMT4">
                  <p:embed/>
                </p:oleObj>
              </mc:Choice>
              <mc:Fallback>
                <p:oleObj name="Equation" r:id="rId5" imgW="571320" imgH="177480" progId="Equation.DSMT4">
                  <p:embed/>
                  <p:pic>
                    <p:nvPicPr>
                      <p:cNvPr id="12" name="Object 11">
                        <a:extLst>
                          <a:ext uri="{FF2B5EF4-FFF2-40B4-BE49-F238E27FC236}">
                            <a16:creationId xmlns:a16="http://schemas.microsoft.com/office/drawing/2014/main" id="{2DB0F533-03CF-BEB7-A158-B96A862E9977}"/>
                          </a:ext>
                        </a:extLst>
                      </p:cNvPr>
                      <p:cNvPicPr/>
                      <p:nvPr/>
                    </p:nvPicPr>
                    <p:blipFill>
                      <a:blip r:embed="rId6"/>
                      <a:stretch>
                        <a:fillRect/>
                      </a:stretch>
                    </p:blipFill>
                    <p:spPr>
                      <a:xfrm>
                        <a:off x="2221592" y="3404811"/>
                        <a:ext cx="673100" cy="211138"/>
                      </a:xfrm>
                      <a:prstGeom prst="rect">
                        <a:avLst/>
                      </a:prstGeom>
                      <a:solidFill>
                        <a:srgbClr val="D4EAE4"/>
                      </a:solidFill>
                    </p:spPr>
                  </p:pic>
                </p:oleObj>
              </mc:Fallback>
            </mc:AlternateContent>
          </a:graphicData>
        </a:graphic>
      </p:graphicFrame>
      <p:graphicFrame>
        <p:nvGraphicFramePr>
          <p:cNvPr id="15" name="Object 14">
            <a:extLst>
              <a:ext uri="{FF2B5EF4-FFF2-40B4-BE49-F238E27FC236}">
                <a16:creationId xmlns:a16="http://schemas.microsoft.com/office/drawing/2014/main" id="{DD5E9813-C40B-C422-B5C1-7472523A052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5874026"/>
              </p:ext>
            </p:extLst>
          </p:nvPr>
        </p:nvGraphicFramePr>
        <p:xfrm>
          <a:off x="3459653" y="3401262"/>
          <a:ext cx="673100" cy="209550"/>
        </p:xfrm>
        <a:graphic>
          <a:graphicData uri="http://schemas.openxmlformats.org/presentationml/2006/ole">
            <mc:AlternateContent xmlns:mc="http://schemas.openxmlformats.org/markup-compatibility/2006">
              <mc:Choice xmlns:v="urn:schemas-microsoft-com:vml" Requires="v">
                <p:oleObj name="Equation" r:id="rId7" imgW="571320" imgH="177480" progId="Equation.DSMT4">
                  <p:embed/>
                </p:oleObj>
              </mc:Choice>
              <mc:Fallback>
                <p:oleObj name="Equation" r:id="rId7" imgW="571320" imgH="177480" progId="Equation.DSMT4">
                  <p:embed/>
                  <p:pic>
                    <p:nvPicPr>
                      <p:cNvPr id="14" name="Object 13">
                        <a:extLst>
                          <a:ext uri="{FF2B5EF4-FFF2-40B4-BE49-F238E27FC236}">
                            <a16:creationId xmlns:a16="http://schemas.microsoft.com/office/drawing/2014/main" id="{E730A704-8A77-D4E4-6C49-C0DDC17F61E1}"/>
                          </a:ext>
                        </a:extLst>
                      </p:cNvPr>
                      <p:cNvPicPr/>
                      <p:nvPr/>
                    </p:nvPicPr>
                    <p:blipFill>
                      <a:blip r:embed="rId8"/>
                      <a:stretch>
                        <a:fillRect/>
                      </a:stretch>
                    </p:blipFill>
                    <p:spPr>
                      <a:xfrm>
                        <a:off x="3459653" y="3401262"/>
                        <a:ext cx="673100" cy="209550"/>
                      </a:xfrm>
                      <a:prstGeom prst="rect">
                        <a:avLst/>
                      </a:prstGeom>
                      <a:solidFill>
                        <a:srgbClr val="D4EAE4"/>
                      </a:solidFill>
                    </p:spPr>
                  </p:pic>
                </p:oleObj>
              </mc:Fallback>
            </mc:AlternateContent>
          </a:graphicData>
        </a:graphic>
      </p:graphicFrame>
      <p:graphicFrame>
        <p:nvGraphicFramePr>
          <p:cNvPr id="11" name="Object 10">
            <a:extLst>
              <a:ext uri="{FF2B5EF4-FFF2-40B4-BE49-F238E27FC236}">
                <a16:creationId xmlns:a16="http://schemas.microsoft.com/office/drawing/2014/main" id="{F6A2AF33-69A1-BA68-E1CE-D9CC33A1906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317810644"/>
              </p:ext>
            </p:extLst>
          </p:nvPr>
        </p:nvGraphicFramePr>
        <p:xfrm>
          <a:off x="407918" y="4396590"/>
          <a:ext cx="644475" cy="209925"/>
        </p:xfrm>
        <a:graphic>
          <a:graphicData uri="http://schemas.openxmlformats.org/presentationml/2006/ole">
            <mc:AlternateContent xmlns:mc="http://schemas.openxmlformats.org/markup-compatibility/2006">
              <mc:Choice xmlns:v="urn:schemas-microsoft-com:vml" Requires="v">
                <p:oleObj name="Equation" r:id="rId9" imgW="545760" imgH="177480" progId="Equation.DSMT4">
                  <p:embed/>
                </p:oleObj>
              </mc:Choice>
              <mc:Fallback>
                <p:oleObj name="Equation" r:id="rId9" imgW="545760" imgH="177480" progId="Equation.DSMT4">
                  <p:embed/>
                  <p:pic>
                    <p:nvPicPr>
                      <p:cNvPr id="8" name="Object 7">
                        <a:extLst>
                          <a:ext uri="{FF2B5EF4-FFF2-40B4-BE49-F238E27FC236}">
                            <a16:creationId xmlns:a16="http://schemas.microsoft.com/office/drawing/2014/main" id="{832C5871-A7B0-938F-E3F3-9A5A73ACF5D9}"/>
                          </a:ext>
                        </a:extLst>
                      </p:cNvPr>
                      <p:cNvPicPr/>
                      <p:nvPr/>
                    </p:nvPicPr>
                    <p:blipFill>
                      <a:blip r:embed="rId10"/>
                      <a:stretch>
                        <a:fillRect/>
                      </a:stretch>
                    </p:blipFill>
                    <p:spPr>
                      <a:xfrm>
                        <a:off x="407918" y="4396590"/>
                        <a:ext cx="644475" cy="209925"/>
                      </a:xfrm>
                      <a:prstGeom prst="rect">
                        <a:avLst/>
                      </a:prstGeom>
                      <a:solidFill>
                        <a:srgbClr val="D4EAE4"/>
                      </a:solidFill>
                    </p:spPr>
                  </p:pic>
                </p:oleObj>
              </mc:Fallback>
            </mc:AlternateContent>
          </a:graphicData>
        </a:graphic>
      </p:graphicFrame>
      <p:graphicFrame>
        <p:nvGraphicFramePr>
          <p:cNvPr id="8" name="Object 7">
            <a:extLst>
              <a:ext uri="{FF2B5EF4-FFF2-40B4-BE49-F238E27FC236}">
                <a16:creationId xmlns:a16="http://schemas.microsoft.com/office/drawing/2014/main" id="{832C5871-A7B0-938F-E3F3-9A5A73ACF5D9}"/>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872420508"/>
              </p:ext>
            </p:extLst>
          </p:nvPr>
        </p:nvGraphicFramePr>
        <p:xfrm>
          <a:off x="2221592" y="4392204"/>
          <a:ext cx="644475" cy="209925"/>
        </p:xfrm>
        <a:graphic>
          <a:graphicData uri="http://schemas.openxmlformats.org/presentationml/2006/ole">
            <mc:AlternateContent xmlns:mc="http://schemas.openxmlformats.org/markup-compatibility/2006">
              <mc:Choice xmlns:v="urn:schemas-microsoft-com:vml" Requires="v">
                <p:oleObj name="Equation" r:id="rId11" imgW="545760" imgH="177480" progId="Equation.DSMT4">
                  <p:embed/>
                </p:oleObj>
              </mc:Choice>
              <mc:Fallback>
                <p:oleObj name="Equation" r:id="rId11" imgW="545760" imgH="177480" progId="Equation.DSMT4">
                  <p:embed/>
                  <p:pic>
                    <p:nvPicPr>
                      <p:cNvPr id="7" name="Object 6">
                        <a:extLst>
                          <a:ext uri="{FF2B5EF4-FFF2-40B4-BE49-F238E27FC236}">
                            <a16:creationId xmlns:a16="http://schemas.microsoft.com/office/drawing/2014/main" id="{95823E4E-383C-C5DA-E016-3F66A06C660E}"/>
                          </a:ext>
                        </a:extLst>
                      </p:cNvPr>
                      <p:cNvPicPr/>
                      <p:nvPr/>
                    </p:nvPicPr>
                    <p:blipFill>
                      <a:blip r:embed="rId10"/>
                      <a:stretch>
                        <a:fillRect/>
                      </a:stretch>
                    </p:blipFill>
                    <p:spPr>
                      <a:xfrm>
                        <a:off x="2221592" y="4392204"/>
                        <a:ext cx="644475" cy="209925"/>
                      </a:xfrm>
                      <a:prstGeom prst="rect">
                        <a:avLst/>
                      </a:prstGeom>
                      <a:solidFill>
                        <a:srgbClr val="D4EAE4"/>
                      </a:solidFill>
                    </p:spPr>
                  </p:pic>
                </p:oleObj>
              </mc:Fallback>
            </mc:AlternateContent>
          </a:graphicData>
        </a:graphic>
      </p:graphicFrame>
      <p:graphicFrame>
        <p:nvGraphicFramePr>
          <p:cNvPr id="7" name="Object 6">
            <a:extLst>
              <a:ext uri="{FF2B5EF4-FFF2-40B4-BE49-F238E27FC236}">
                <a16:creationId xmlns:a16="http://schemas.microsoft.com/office/drawing/2014/main" id="{95823E4E-383C-C5DA-E016-3F66A06C660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889577591"/>
              </p:ext>
            </p:extLst>
          </p:nvPr>
        </p:nvGraphicFramePr>
        <p:xfrm>
          <a:off x="3459653" y="4395516"/>
          <a:ext cx="644475" cy="209925"/>
        </p:xfrm>
        <a:graphic>
          <a:graphicData uri="http://schemas.openxmlformats.org/presentationml/2006/ole">
            <mc:AlternateContent xmlns:mc="http://schemas.openxmlformats.org/markup-compatibility/2006">
              <mc:Choice xmlns:v="urn:schemas-microsoft-com:vml" Requires="v">
                <p:oleObj name="Equation" r:id="rId12" imgW="545760" imgH="177480" progId="Equation.DSMT4">
                  <p:embed/>
                </p:oleObj>
              </mc:Choice>
              <mc:Fallback>
                <p:oleObj name="Equation" r:id="rId12" imgW="545760" imgH="177480" progId="Equation.DSMT4">
                  <p:embed/>
                  <p:pic>
                    <p:nvPicPr>
                      <p:cNvPr id="2" name="Object 1">
                        <a:extLst>
                          <a:ext uri="{FF2B5EF4-FFF2-40B4-BE49-F238E27FC236}">
                            <a16:creationId xmlns:a16="http://schemas.microsoft.com/office/drawing/2014/main" id="{627AF0AB-9C6C-E1DD-3224-344D4AAA7BDA}"/>
                          </a:ext>
                        </a:extLst>
                      </p:cNvPr>
                      <p:cNvPicPr/>
                      <p:nvPr/>
                    </p:nvPicPr>
                    <p:blipFill>
                      <a:blip r:embed="rId10"/>
                      <a:stretch>
                        <a:fillRect/>
                      </a:stretch>
                    </p:blipFill>
                    <p:spPr>
                      <a:xfrm>
                        <a:off x="3459653" y="4395516"/>
                        <a:ext cx="644475" cy="209925"/>
                      </a:xfrm>
                      <a:prstGeom prst="rect">
                        <a:avLst/>
                      </a:prstGeom>
                      <a:solidFill>
                        <a:srgbClr val="D4EAE4"/>
                      </a:solidFill>
                    </p:spPr>
                  </p:pic>
                </p:oleObj>
              </mc:Fallback>
            </mc:AlternateContent>
          </a:graphicData>
        </a:graphic>
      </p:graphicFrame>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341289" y="5468744"/>
            <a:ext cx="8299474" cy="775015"/>
          </a:xfrm>
        </p:spPr>
        <p:txBody>
          <a:bodyPr wrap="square" lIns="0" tIns="18000" rIns="0" bIns="18000" anchor="ctr" anchorCtr="0">
            <a:spAutoFit/>
          </a:bodyPr>
          <a:lstStyle/>
          <a:p>
            <a:pPr marL="342900" indent="-342900"/>
            <a:r>
              <a:rPr lang="en-US" sz="2400" dirty="0"/>
              <a:t>Normal short-term fuel trim (</a:t>
            </a:r>
            <a:r>
              <a:rPr lang="en-US" sz="2400" spc="-300" dirty="0"/>
              <a:t>S T F </a:t>
            </a:r>
            <a:r>
              <a:rPr lang="en-US" sz="2400" dirty="0"/>
              <a:t>T) and long-term fuel trim (</a:t>
            </a:r>
            <a:r>
              <a:rPr lang="en-US" sz="2400" spc="-300" dirty="0"/>
              <a:t>L T F </a:t>
            </a:r>
            <a:r>
              <a:rPr lang="en-US" sz="2400" dirty="0"/>
              <a:t>T) are considered to be less than +/−10%.</a:t>
            </a:r>
          </a:p>
        </p:txBody>
      </p:sp>
    </p:spTree>
    <p:extLst>
      <p:ext uri="{BB962C8B-B14F-4D97-AF65-F5344CB8AC3E}">
        <p14:creationId xmlns:p14="http://schemas.microsoft.com/office/powerpoint/2010/main" val="1585508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13738" cy="590349"/>
          </a:xfrm>
        </p:spPr>
        <p:txBody>
          <a:bodyPr wrap="square" lIns="0" tIns="18000" rIns="0" bIns="18000" anchor="ctr" anchorCtr="0">
            <a:spAutoFit/>
          </a:bodyPr>
          <a:lstStyle/>
          <a:p>
            <a:r>
              <a:rPr lang="en-US" dirty="0"/>
              <a:t>Question 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7" y="1137110"/>
            <a:ext cx="8302011" cy="405683"/>
          </a:xfrm>
        </p:spPr>
        <p:txBody>
          <a:bodyPr wrap="square" lIns="0" tIns="18000" rIns="0" bIns="18000" anchor="ctr" anchorCtr="0">
            <a:spAutoFit/>
          </a:bodyPr>
          <a:lstStyle/>
          <a:p>
            <a:pPr marL="0" indent="0">
              <a:buNone/>
            </a:pPr>
            <a:r>
              <a:rPr lang="en-US" sz="2400" dirty="0"/>
              <a:t>What is the purpose of the eight-step diagnostic process?</a:t>
            </a:r>
          </a:p>
        </p:txBody>
      </p:sp>
    </p:spTree>
    <p:extLst>
      <p:ext uri="{BB962C8B-B14F-4D97-AF65-F5344CB8AC3E}">
        <p14:creationId xmlns:p14="http://schemas.microsoft.com/office/powerpoint/2010/main" val="782289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30" y="204622"/>
            <a:ext cx="8304034" cy="590349"/>
          </a:xfrm>
        </p:spPr>
        <p:txBody>
          <a:bodyPr wrap="square" lIns="0" tIns="18000" rIns="0" bIns="18000" anchor="ctr" anchorCtr="0">
            <a:spAutoFit/>
          </a:bodyPr>
          <a:lstStyle/>
          <a:p>
            <a:r>
              <a:rPr lang="en-US" noProof="0" dirty="0"/>
              <a:t>Answer 1</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6" y="1129540"/>
            <a:ext cx="8305187" cy="775015"/>
          </a:xfrm>
        </p:spPr>
        <p:txBody>
          <a:bodyPr wrap="square" lIns="0" tIns="18000" rIns="0" bIns="18000" anchor="ctr" anchorCtr="0">
            <a:spAutoFit/>
          </a:bodyPr>
          <a:lstStyle/>
          <a:p>
            <a:pPr marL="0" indent="0">
              <a:buNone/>
            </a:pPr>
            <a:r>
              <a:rPr lang="en-US" sz="2400" dirty="0"/>
              <a:t>To ensure the concern is properly identified and fixed correctly on the first visit.</a:t>
            </a:r>
          </a:p>
        </p:txBody>
      </p:sp>
    </p:spTree>
    <p:extLst>
      <p:ext uri="{BB962C8B-B14F-4D97-AF65-F5344CB8AC3E}">
        <p14:creationId xmlns:p14="http://schemas.microsoft.com/office/powerpoint/2010/main" val="4066880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304750" cy="590349"/>
          </a:xfrm>
        </p:spPr>
        <p:txBody>
          <a:bodyPr wrap="square" lIns="0" tIns="18000" rIns="0" bIns="18000" anchor="ctr" anchorCtr="0">
            <a:spAutoFit/>
          </a:bodyPr>
          <a:lstStyle/>
          <a:p>
            <a:r>
              <a:rPr lang="en-US" dirty="0"/>
              <a:t>Scan Tools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15076"/>
            <a:ext cx="8304750" cy="4483723"/>
          </a:xfrm>
        </p:spPr>
        <p:txBody>
          <a:bodyPr wrap="square" lIns="0" tIns="18000" rIns="0" bIns="18000" anchor="ctr" anchorCtr="0">
            <a:spAutoFit/>
          </a:bodyPr>
          <a:lstStyle/>
          <a:p>
            <a:pPr marL="342900" indent="-342900"/>
            <a:r>
              <a:rPr lang="en-US" sz="2400" dirty="0"/>
              <a:t>Scan tools divided into two groups:</a:t>
            </a:r>
          </a:p>
          <a:p>
            <a:pPr marL="829818" lvl="1" indent="-342900"/>
            <a:r>
              <a:rPr lang="en-US" sz="2400" dirty="0"/>
              <a:t>Factory Scan Tools</a:t>
            </a:r>
          </a:p>
          <a:p>
            <a:pPr marL="1229868" lvl="2" indent="-342900"/>
            <a:r>
              <a:rPr lang="en-US" sz="2400" dirty="0"/>
              <a:t>Factory scan tools designed to provide bidirectional capability</a:t>
            </a:r>
          </a:p>
          <a:p>
            <a:pPr marL="1229868" lvl="2" indent="-342900"/>
            <a:r>
              <a:rPr lang="en-US" sz="2400" dirty="0"/>
              <a:t>Factory scan tools capable of displaying all factory parameters.</a:t>
            </a:r>
          </a:p>
          <a:p>
            <a:pPr marL="829818" lvl="1" indent="-342900"/>
            <a:r>
              <a:rPr lang="en-US" sz="2400" dirty="0"/>
              <a:t>Aftermarket Scan Tools</a:t>
            </a:r>
          </a:p>
          <a:p>
            <a:pPr marL="1229868" lvl="2" indent="-342900"/>
            <a:r>
              <a:rPr lang="en-US" sz="2400" dirty="0"/>
              <a:t>While many aftermarket scan tools can display most, if not all, of the parameters of the factory scan tool, there can be a difference when trying to troubleshoot some faults.</a:t>
            </a:r>
          </a:p>
        </p:txBody>
      </p:sp>
    </p:spTree>
    <p:extLst>
      <p:ext uri="{BB962C8B-B14F-4D97-AF65-F5344CB8AC3E}">
        <p14:creationId xmlns:p14="http://schemas.microsoft.com/office/powerpoint/2010/main" val="3109074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2.12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Aftermarket Scan Tool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50590"/>
            <a:ext cx="3751262" cy="1513679"/>
          </a:xfrm>
        </p:spPr>
        <p:txBody>
          <a:bodyPr wrap="square" lIns="0" tIns="18000" rIns="0" bIns="18000" anchor="ctr" anchorCtr="0">
            <a:spAutoFit/>
          </a:bodyPr>
          <a:lstStyle/>
          <a:p>
            <a:pPr marL="0" indent="0">
              <a:buNone/>
            </a:pPr>
            <a:r>
              <a:rPr lang="en-US" sz="2400" noProof="0" dirty="0"/>
              <a:t>An enhanced aftermarket scan tool being used to diagnose an engine performance issue.</a:t>
            </a:r>
          </a:p>
        </p:txBody>
      </p:sp>
      <p:pic>
        <p:nvPicPr>
          <p:cNvPr id="4" name="Picture 3" descr="A close-up view of a pair of hands wearing gloves holding an enhanced aftermarket scan tool.&#10;">
            <a:extLst>
              <a:ext uri="{FF2B5EF4-FFF2-40B4-BE49-F238E27FC236}">
                <a16:creationId xmlns:a16="http://schemas.microsoft.com/office/drawing/2014/main" id="{AD90105D-C89E-0F7D-D34F-C6EB52CC41BD}"/>
              </a:ext>
            </a:extLst>
          </p:cNvPr>
          <p:cNvPicPr>
            <a:picLocks noChangeAspect="1"/>
          </p:cNvPicPr>
          <p:nvPr/>
        </p:nvPicPr>
        <p:blipFill>
          <a:blip r:embed="rId3"/>
          <a:stretch>
            <a:fillRect/>
          </a:stretch>
        </p:blipFill>
        <p:spPr>
          <a:xfrm>
            <a:off x="4293073" y="1200383"/>
            <a:ext cx="4430605" cy="3335493"/>
          </a:xfrm>
          <a:prstGeom prst="rect">
            <a:avLst/>
          </a:prstGeom>
        </p:spPr>
      </p:pic>
    </p:spTree>
    <p:extLst>
      <p:ext uri="{BB962C8B-B14F-4D97-AF65-F5344CB8AC3E}">
        <p14:creationId xmlns:p14="http://schemas.microsoft.com/office/powerpoint/2010/main" val="1785616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23850" y="191743"/>
            <a:ext cx="8313738" cy="590349"/>
          </a:xfrm>
        </p:spPr>
        <p:txBody>
          <a:bodyPr wrap="square" lIns="0" tIns="18000" rIns="0" bIns="18000" anchor="ctr" anchorCtr="0">
            <a:spAutoFit/>
          </a:bodyPr>
          <a:lstStyle/>
          <a:p>
            <a:r>
              <a:rPr lang="en-US" dirty="0"/>
              <a:t>Question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7" y="1133419"/>
            <a:ext cx="8302011" cy="775015"/>
          </a:xfrm>
        </p:spPr>
        <p:txBody>
          <a:bodyPr wrap="square" lIns="0" tIns="18000" rIns="0" bIns="18000" anchor="ctr" anchorCtr="0">
            <a:spAutoFit/>
          </a:bodyPr>
          <a:lstStyle/>
          <a:p>
            <a:pPr marL="0" indent="0">
              <a:buNone/>
            </a:pPr>
            <a:r>
              <a:rPr lang="en-US" sz="2400" dirty="0"/>
              <a:t>What is the difference between a factory level and an aftermarket scan tool?</a:t>
            </a:r>
          </a:p>
        </p:txBody>
      </p:sp>
    </p:spTree>
    <p:extLst>
      <p:ext uri="{BB962C8B-B14F-4D97-AF65-F5344CB8AC3E}">
        <p14:creationId xmlns:p14="http://schemas.microsoft.com/office/powerpoint/2010/main" val="3670816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730" y="204622"/>
            <a:ext cx="8304034" cy="590349"/>
          </a:xfrm>
        </p:spPr>
        <p:txBody>
          <a:bodyPr wrap="square" lIns="0" tIns="18000" rIns="0" bIns="18000" anchor="ctr" anchorCtr="0">
            <a:spAutoFit/>
          </a:bodyPr>
          <a:lstStyle/>
          <a:p>
            <a:r>
              <a:rPr lang="en-US" noProof="0" dirty="0"/>
              <a:t>Answer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35576" y="1129540"/>
            <a:ext cx="8305187" cy="775015"/>
          </a:xfrm>
        </p:spPr>
        <p:txBody>
          <a:bodyPr wrap="square" lIns="0" tIns="18000" rIns="0" bIns="18000" anchor="ctr" anchorCtr="0">
            <a:spAutoFit/>
          </a:bodyPr>
          <a:lstStyle/>
          <a:p>
            <a:pPr marL="0" indent="0">
              <a:buNone/>
            </a:pPr>
            <a:r>
              <a:rPr lang="en-US" sz="2400" dirty="0"/>
              <a:t>The factory scan tool supports a specific brand, whereas an aftermarket scan tool support many brands.</a:t>
            </a:r>
          </a:p>
        </p:txBody>
      </p:sp>
    </p:spTree>
    <p:extLst>
      <p:ext uri="{BB962C8B-B14F-4D97-AF65-F5344CB8AC3E}">
        <p14:creationId xmlns:p14="http://schemas.microsoft.com/office/powerpoint/2010/main" val="3039544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304750" cy="590349"/>
          </a:xfrm>
        </p:spPr>
        <p:txBody>
          <a:bodyPr wrap="square" lIns="0" tIns="18000" rIns="0" bIns="18000" anchor="ctr" anchorCtr="0">
            <a:spAutoFit/>
          </a:bodyPr>
          <a:lstStyle/>
          <a:p>
            <a:r>
              <a:rPr lang="en-US" spc="-500" dirty="0"/>
              <a:t>D L </a:t>
            </a:r>
            <a:r>
              <a:rPr lang="en-US" dirty="0"/>
              <a:t>C Locations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24936"/>
            <a:ext cx="8304750" cy="2444703"/>
          </a:xfrm>
        </p:spPr>
        <p:txBody>
          <a:bodyPr wrap="square" lIns="0" tIns="18000" rIns="0" bIns="18000" anchor="ctr" anchorCtr="0">
            <a:spAutoFit/>
          </a:bodyPr>
          <a:lstStyle/>
          <a:p>
            <a:pPr marL="342900" indent="-342900"/>
            <a:r>
              <a:rPr lang="en-US" sz="2400" dirty="0"/>
              <a:t>The data link connector (</a:t>
            </a:r>
            <a:r>
              <a:rPr lang="en-US" sz="2400" spc="-300" dirty="0"/>
              <a:t>D L </a:t>
            </a:r>
            <a:r>
              <a:rPr lang="en-US" sz="2400" dirty="0"/>
              <a:t>C) is a standardized 16-cavity connector to which a scan tool can be connected to retrieve diagnostic information from the vehicle’s computers.</a:t>
            </a:r>
          </a:p>
          <a:p>
            <a:pPr marL="342900" indent="-342900"/>
            <a:r>
              <a:rPr lang="en-US" sz="2400" dirty="0"/>
              <a:t>The normal location is under the dash on the driver’s side of the vehicle.</a:t>
            </a:r>
          </a:p>
        </p:txBody>
      </p:sp>
    </p:spTree>
    <p:extLst>
      <p:ext uri="{BB962C8B-B14F-4D97-AF65-F5344CB8AC3E}">
        <p14:creationId xmlns:p14="http://schemas.microsoft.com/office/powerpoint/2010/main" val="1074558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2.13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332162" cy="405683"/>
          </a:xfrm>
        </p:spPr>
        <p:txBody>
          <a:bodyPr wrap="square" lIns="0" tIns="18000" rIns="0" bIns="18000" anchor="ctr" anchorCtr="0">
            <a:spAutoFit/>
          </a:bodyPr>
          <a:lstStyle/>
          <a:p>
            <a:pPr marL="0" indent="0">
              <a:spcBef>
                <a:spcPts val="600"/>
              </a:spcBef>
              <a:buNone/>
            </a:pPr>
            <a:r>
              <a:rPr lang="en-US" sz="2400" spc="-300" noProof="0" dirty="0"/>
              <a:t>D L </a:t>
            </a:r>
            <a:r>
              <a:rPr lang="en-US" sz="2400" noProof="0" dirty="0"/>
              <a:t>C Location</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878106"/>
            <a:ext cx="3255962" cy="1144347"/>
          </a:xfrm>
        </p:spPr>
        <p:txBody>
          <a:bodyPr wrap="square" lIns="0" tIns="18000" rIns="0" bIns="18000" anchor="ctr" anchorCtr="0">
            <a:spAutoFit/>
          </a:bodyPr>
          <a:lstStyle/>
          <a:p>
            <a:pPr marL="0" indent="0">
              <a:buNone/>
            </a:pPr>
            <a:r>
              <a:rPr lang="en-US" sz="2400" dirty="0"/>
              <a:t>The data link connector (</a:t>
            </a:r>
            <a:r>
              <a:rPr lang="en-US" sz="2400" spc="-300" dirty="0"/>
              <a:t>D L </a:t>
            </a:r>
            <a:r>
              <a:rPr lang="en-US" sz="2400" dirty="0"/>
              <a:t>C) can be located in various locations.</a:t>
            </a:r>
            <a:endParaRPr lang="en-US" sz="2400" noProof="0" dirty="0"/>
          </a:p>
        </p:txBody>
      </p:sp>
      <p:pic>
        <p:nvPicPr>
          <p:cNvPr id="5" name="Picture 4" descr="An illustration shows the data link connector parts of a car. The parts are as follows: left corner of dash; a square projection from the center of the dash labeled near center of dash; the cover for the gearshift lever labeled behind cover.&#10;">
            <a:extLst>
              <a:ext uri="{FF2B5EF4-FFF2-40B4-BE49-F238E27FC236}">
                <a16:creationId xmlns:a16="http://schemas.microsoft.com/office/drawing/2014/main" id="{6DC2EE94-A8C0-D202-EBFF-87A2D1559F80}"/>
              </a:ext>
            </a:extLst>
          </p:cNvPr>
          <p:cNvPicPr>
            <a:picLocks noChangeAspect="1"/>
          </p:cNvPicPr>
          <p:nvPr/>
        </p:nvPicPr>
        <p:blipFill>
          <a:blip r:embed="rId3"/>
          <a:stretch>
            <a:fillRect/>
          </a:stretch>
        </p:blipFill>
        <p:spPr>
          <a:xfrm>
            <a:off x="3954194" y="1218698"/>
            <a:ext cx="4749778" cy="3669807"/>
          </a:xfrm>
          <a:prstGeom prst="rect">
            <a:avLst/>
          </a:prstGeom>
        </p:spPr>
      </p:pic>
    </p:spTree>
    <p:extLst>
      <p:ext uri="{BB962C8B-B14F-4D97-AF65-F5344CB8AC3E}">
        <p14:creationId xmlns:p14="http://schemas.microsoft.com/office/powerpoint/2010/main" val="459308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46427"/>
            <a:ext cx="8304750" cy="1021237"/>
          </a:xfrm>
        </p:spPr>
        <p:txBody>
          <a:bodyPr wrap="square" lIns="0" tIns="18000" rIns="0" bIns="18000" anchor="ctr" anchorCtr="0">
            <a:spAutoFit/>
          </a:bodyPr>
          <a:lstStyle/>
          <a:p>
            <a:r>
              <a:rPr lang="en-US" dirty="0"/>
              <a:t>The Eight-Step Diagnostic Procedure </a:t>
            </a:r>
            <a:r>
              <a:rPr lang="en-US" sz="2800" dirty="0"/>
              <a:t>(1 of 6)</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658252"/>
            <a:ext cx="8305896" cy="4383696"/>
          </a:xfrm>
        </p:spPr>
        <p:txBody>
          <a:bodyPr wrap="square" lIns="0" tIns="18000" rIns="0" bIns="18000" anchor="ctr" anchorCtr="0">
            <a:spAutoFit/>
          </a:bodyPr>
          <a:lstStyle/>
          <a:p>
            <a:pPr marL="342900" indent="-342900"/>
            <a:r>
              <a:rPr lang="en-US" sz="2400" dirty="0"/>
              <a:t>Step 1—Verify the Problem (Concern)</a:t>
            </a:r>
          </a:p>
          <a:p>
            <a:pPr marL="829818" lvl="1" indent="-342900"/>
            <a:r>
              <a:rPr lang="en-US" sz="2400" dirty="0"/>
              <a:t>Before a minute is spent on diagnosis, be certain that a problem exists.</a:t>
            </a:r>
          </a:p>
          <a:p>
            <a:pPr marL="342900" indent="-342900"/>
            <a:r>
              <a:rPr lang="en-US" sz="2400" dirty="0"/>
              <a:t>Step 2—Perform a Thorough Visual Inspection and Basic Tests</a:t>
            </a:r>
          </a:p>
          <a:p>
            <a:pPr marL="829818" lvl="1" indent="-342900"/>
            <a:r>
              <a:rPr lang="en-US" sz="2400" dirty="0"/>
              <a:t>Check for obvious problems (basics, basics, basics).</a:t>
            </a:r>
          </a:p>
          <a:p>
            <a:pPr marL="829818" lvl="1" indent="-342900"/>
            <a:r>
              <a:rPr lang="en-US" sz="2400" dirty="0"/>
              <a:t>Check everything that does and does not work.</a:t>
            </a:r>
          </a:p>
          <a:p>
            <a:pPr marL="829818" lvl="1" indent="-342900"/>
            <a:r>
              <a:rPr lang="en-US" sz="2400" dirty="0"/>
              <a:t>Look for evidence of previous repairs.</a:t>
            </a:r>
          </a:p>
          <a:p>
            <a:pPr marL="829818" lvl="1" indent="-342900"/>
            <a:r>
              <a:rPr lang="en-US" sz="2400" dirty="0"/>
              <a:t>Check oil level and condition.</a:t>
            </a:r>
          </a:p>
          <a:p>
            <a:pPr marL="829818" lvl="1" indent="-342900"/>
            <a:r>
              <a:rPr lang="en-US" sz="2400" dirty="0"/>
              <a:t>Check coolant level and condition.</a:t>
            </a:r>
            <a:endParaRPr lang="en-US" sz="2400" dirty="0">
              <a:solidFill>
                <a:srgbClr val="000000"/>
              </a:solidFill>
            </a:endParaRPr>
          </a:p>
        </p:txBody>
      </p:sp>
    </p:spTree>
    <p:extLst>
      <p:ext uri="{BB962C8B-B14F-4D97-AF65-F5344CB8AC3E}">
        <p14:creationId xmlns:p14="http://schemas.microsoft.com/office/powerpoint/2010/main" val="144379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8737"/>
            <a:ext cx="8299474" cy="590349"/>
          </a:xfrm>
        </p:spPr>
        <p:txBody>
          <a:bodyPr wrap="square" lIns="0" tIns="18000" rIns="0" bIns="18000" anchor="ctr" anchorCtr="0">
            <a:spAutoFit/>
          </a:bodyPr>
          <a:lstStyle/>
          <a:p>
            <a:r>
              <a:rPr lang="en-US" dirty="0"/>
              <a:t>Figure 2.14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36952"/>
            <a:ext cx="2582886" cy="405683"/>
          </a:xfrm>
        </p:spPr>
        <p:txBody>
          <a:bodyPr wrap="square" lIns="0" tIns="18000" rIns="0" bIns="18000" anchor="ctr" anchorCtr="0">
            <a:spAutoFit/>
          </a:bodyPr>
          <a:lstStyle/>
          <a:p>
            <a:pPr marL="0" indent="0">
              <a:spcBef>
                <a:spcPts val="600"/>
              </a:spcBef>
              <a:buNone/>
            </a:pPr>
            <a:r>
              <a:rPr lang="en-US" sz="2400" spc="-300" noProof="0" dirty="0"/>
              <a:t>D L </a:t>
            </a:r>
            <a:r>
              <a:rPr lang="en-US" sz="2400" noProof="0" dirty="0"/>
              <a:t>C</a:t>
            </a:r>
          </a:p>
        </p:txBody>
      </p:sp>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333375" y="1646365"/>
            <a:ext cx="1171575" cy="405683"/>
          </a:xfrm>
        </p:spPr>
        <p:txBody>
          <a:bodyPr wrap="square" lIns="0" tIns="18000" rIns="0" bIns="18000" anchor="ctr" anchorCtr="0">
            <a:spAutoFit/>
          </a:bodyPr>
          <a:lstStyle/>
          <a:p>
            <a:pPr marL="0" indent="-486918">
              <a:buNone/>
            </a:pPr>
            <a:r>
              <a:rPr lang="en-US" sz="2400" dirty="0"/>
              <a:t>A typical</a:t>
            </a:r>
          </a:p>
        </p:txBody>
      </p:sp>
      <p:graphicFrame>
        <p:nvGraphicFramePr>
          <p:cNvPr id="2" name="Object 1" descr="O B D roman numeral two.">
            <a:extLst>
              <a:ext uri="{FF2B5EF4-FFF2-40B4-BE49-F238E27FC236}">
                <a16:creationId xmlns:a16="http://schemas.microsoft.com/office/drawing/2014/main" id="{627AF0AB-9C6C-E1DD-3224-344D4AAA7BDA}"/>
              </a:ext>
            </a:extLst>
          </p:cNvPr>
          <p:cNvGraphicFramePr>
            <a:graphicFrameLocks noChangeAspect="1"/>
          </p:cNvGraphicFramePr>
          <p:nvPr>
            <p:extLst>
              <p:ext uri="{D42A27DB-BD31-4B8C-83A1-F6EECF244321}">
                <p14:modId xmlns:p14="http://schemas.microsoft.com/office/powerpoint/2010/main" val="2809160155"/>
              </p:ext>
            </p:extLst>
          </p:nvPr>
        </p:nvGraphicFramePr>
        <p:xfrm>
          <a:off x="1563928" y="1694669"/>
          <a:ext cx="971850" cy="342105"/>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0" name=""/>
                      <p:cNvPicPr/>
                      <p:nvPr/>
                    </p:nvPicPr>
                    <p:blipFill>
                      <a:blip r:embed="rId4"/>
                      <a:stretch>
                        <a:fillRect/>
                      </a:stretch>
                    </p:blipFill>
                    <p:spPr>
                      <a:xfrm>
                        <a:off x="1563928" y="1694669"/>
                        <a:ext cx="971850" cy="342105"/>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4368E6F6-6F0D-0A2E-DAF8-54341A70A3E3}"/>
              </a:ext>
            </a:extLst>
          </p:cNvPr>
          <p:cNvSpPr>
            <a:spLocks noGrp="1"/>
          </p:cNvSpPr>
          <p:nvPr>
            <p:ph sz="quarter" idx="14"/>
          </p:nvPr>
        </p:nvSpPr>
        <p:spPr>
          <a:xfrm>
            <a:off x="2594757" y="1646365"/>
            <a:ext cx="1171575" cy="405683"/>
          </a:xfrm>
        </p:spPr>
        <p:txBody>
          <a:bodyPr wrap="square" lIns="0" tIns="18000" rIns="0" bIns="18000" anchor="ctr" anchorCtr="0">
            <a:spAutoFit/>
          </a:bodyPr>
          <a:lstStyle/>
          <a:p>
            <a:pPr marL="0" indent="0">
              <a:buNone/>
            </a:pPr>
            <a:r>
              <a:rPr lang="en-US" sz="2400" dirty="0"/>
              <a:t>data link </a:t>
            </a:r>
          </a:p>
        </p:txBody>
      </p:sp>
      <p:sp>
        <p:nvSpPr>
          <p:cNvPr id="19" name="Content Placeholder 18">
            <a:extLst>
              <a:ext uri="{FF2B5EF4-FFF2-40B4-BE49-F238E27FC236}">
                <a16:creationId xmlns:a16="http://schemas.microsoft.com/office/drawing/2014/main" id="{D15E41CB-6F32-C542-799F-45ACDC1F7DB4}"/>
              </a:ext>
            </a:extLst>
          </p:cNvPr>
          <p:cNvSpPr>
            <a:spLocks noGrp="1"/>
          </p:cNvSpPr>
          <p:nvPr>
            <p:ph sz="quarter" idx="15"/>
          </p:nvPr>
        </p:nvSpPr>
        <p:spPr>
          <a:xfrm>
            <a:off x="341290" y="2107961"/>
            <a:ext cx="3425042" cy="2991007"/>
          </a:xfrm>
        </p:spPr>
        <p:txBody>
          <a:bodyPr wrap="square" lIns="0" tIns="18000" rIns="0" bIns="18000" anchor="ctr" anchorCtr="0">
            <a:spAutoFit/>
          </a:bodyPr>
          <a:lstStyle/>
          <a:p>
            <a:pPr marL="0" indent="0">
              <a:buNone/>
            </a:pPr>
            <a:r>
              <a:rPr lang="en-US" sz="2400" dirty="0"/>
              <a:t>connector (</a:t>
            </a:r>
            <a:r>
              <a:rPr lang="en-US" sz="2400" spc="-300" dirty="0"/>
              <a:t>D L </a:t>
            </a:r>
            <a:r>
              <a:rPr lang="en-US" sz="2400" dirty="0"/>
              <a:t>C). The location varies with make and model and may even be covered, but a tool is not needed to gain access. Check service information for the exact location if needed.</a:t>
            </a:r>
          </a:p>
        </p:txBody>
      </p:sp>
      <p:pic>
        <p:nvPicPr>
          <p:cNvPr id="5" name="Picture 4" descr="A close-up view of an O B D-Roman number 2 data link connector shows a trapezoidal scan tool with 8 pins on top and 8 pins on bottom.&#10;">
            <a:extLst>
              <a:ext uri="{FF2B5EF4-FFF2-40B4-BE49-F238E27FC236}">
                <a16:creationId xmlns:a16="http://schemas.microsoft.com/office/drawing/2014/main" id="{2F3CEA84-6072-0B65-9F5C-560CC99F96BA}"/>
              </a:ext>
            </a:extLst>
          </p:cNvPr>
          <p:cNvPicPr>
            <a:picLocks noChangeAspect="1"/>
          </p:cNvPicPr>
          <p:nvPr/>
        </p:nvPicPr>
        <p:blipFill>
          <a:blip r:embed="rId5"/>
          <a:stretch>
            <a:fillRect/>
          </a:stretch>
        </p:blipFill>
        <p:spPr>
          <a:xfrm>
            <a:off x="4318630" y="1209763"/>
            <a:ext cx="4397422" cy="3310148"/>
          </a:xfrm>
          <a:prstGeom prst="rect">
            <a:avLst/>
          </a:prstGeom>
        </p:spPr>
      </p:pic>
    </p:spTree>
    <p:extLst>
      <p:ext uri="{BB962C8B-B14F-4D97-AF65-F5344CB8AC3E}">
        <p14:creationId xmlns:p14="http://schemas.microsoft.com/office/powerpoint/2010/main" val="1931784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2900" y="183086"/>
            <a:ext cx="8229600" cy="590349"/>
          </a:xfrm>
        </p:spPr>
        <p:txBody>
          <a:bodyPr wrap="square" lIns="0" tIns="18000" rIns="0" bIns="18000" anchor="ctr" anchorCtr="0">
            <a:spAutoFit/>
          </a:bodyPr>
          <a:lstStyle/>
          <a:p>
            <a:r>
              <a:rPr lang="en-US" sz="3600" spc="-400" dirty="0">
                <a:latin typeface="+mj-lt"/>
                <a:cs typeface="Arial" panose="020B0604020202020204" pitchFamily="34" charset="0"/>
              </a:rPr>
              <a:t>O B </a:t>
            </a:r>
            <a:r>
              <a:rPr lang="en-US" sz="3600" dirty="0">
                <a:latin typeface="+mj-lt"/>
                <a:cs typeface="Arial" panose="020B0604020202020204" pitchFamily="34" charset="0"/>
              </a:rPr>
              <a:t>D </a:t>
            </a:r>
            <a:r>
              <a:rPr lang="en-US" sz="100" dirty="0">
                <a:latin typeface="+mj-lt"/>
                <a:cs typeface="Arial" panose="020B0604020202020204" pitchFamily="34" charset="0"/>
              </a:rPr>
              <a:t>roman numeral two</a:t>
            </a:r>
            <a:r>
              <a:rPr lang="en-US" sz="3600" dirty="0">
                <a:latin typeface="+mj-lt"/>
                <a:cs typeface="Arial" panose="020B0604020202020204" pitchFamily="34" charset="0"/>
              </a:rPr>
              <a:t>  Diagnosis</a:t>
            </a:r>
            <a:endParaRPr lang="en-US" sz="3600" noProof="0" dirty="0">
              <a:latin typeface="+mj-lt"/>
              <a:cs typeface="Arial" panose="020B0604020202020204" pitchFamily="34" charset="0"/>
            </a:endParaRPr>
          </a:p>
        </p:txBody>
      </p:sp>
      <p:graphicFrame>
        <p:nvGraphicFramePr>
          <p:cNvPr id="14" name="Object 13">
            <a:extLst>
              <a:ext uri="{FF2B5EF4-FFF2-40B4-BE49-F238E27FC236}">
                <a16:creationId xmlns:a16="http://schemas.microsoft.com/office/drawing/2014/main" id="{91D8BCAC-9AFF-FA95-A5DE-0ACC5EF0E68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565164717"/>
              </p:ext>
            </p:extLst>
          </p:nvPr>
        </p:nvGraphicFramePr>
        <p:xfrm>
          <a:off x="1488303" y="232016"/>
          <a:ext cx="376195" cy="493450"/>
        </p:xfrm>
        <a:graphic>
          <a:graphicData uri="http://schemas.openxmlformats.org/presentationml/2006/ole">
            <mc:AlternateContent xmlns:mc="http://schemas.openxmlformats.org/markup-compatibility/2006">
              <mc:Choice xmlns:v="urn:schemas-microsoft-com:vml" Requires="v">
                <p:oleObj name="Equation" r:id="rId3" imgW="126720" imgH="164880" progId="Equation.DSMT4">
                  <p:embed/>
                </p:oleObj>
              </mc:Choice>
              <mc:Fallback>
                <p:oleObj name="Equation" r:id="rId3" imgW="126720" imgH="164880" progId="Equation.DSMT4">
                  <p:embed/>
                  <p:pic>
                    <p:nvPicPr>
                      <p:cNvPr id="4" name="Object 3" descr="O B D roman numeral two.">
                        <a:extLst>
                          <a:ext uri="{FF2B5EF4-FFF2-40B4-BE49-F238E27FC236}">
                            <a16:creationId xmlns:a16="http://schemas.microsoft.com/office/drawing/2014/main" id="{607968D0-F580-0448-B3EB-5A507B5C6AD5}"/>
                          </a:ext>
                        </a:extLst>
                      </p:cNvPr>
                      <p:cNvPicPr/>
                      <p:nvPr/>
                    </p:nvPicPr>
                    <p:blipFill>
                      <a:blip r:embed="rId4"/>
                      <a:stretch>
                        <a:fillRect/>
                      </a:stretch>
                    </p:blipFill>
                    <p:spPr>
                      <a:xfrm>
                        <a:off x="1488303" y="232016"/>
                        <a:ext cx="376195" cy="493450"/>
                      </a:xfrm>
                      <a:prstGeom prst="rect">
                        <a:avLst/>
                      </a:prstGeom>
                      <a:solidFill>
                        <a:schemeClr val="bg1"/>
                      </a:solidFill>
                    </p:spPr>
                  </p:pic>
                </p:oleObj>
              </mc:Fallback>
            </mc:AlternateContent>
          </a:graphicData>
        </a:graphic>
      </p:graphicFrame>
      <p:sp>
        <p:nvSpPr>
          <p:cNvPr id="2" name="Content Placeholder 1">
            <a:extLst>
              <a:ext uri="{FF2B5EF4-FFF2-40B4-BE49-F238E27FC236}">
                <a16:creationId xmlns:a16="http://schemas.microsoft.com/office/drawing/2014/main" id="{930BD7C6-13BF-DF2F-847F-38B716BA9C36}"/>
              </a:ext>
            </a:extLst>
          </p:cNvPr>
          <p:cNvSpPr>
            <a:spLocks noGrp="1"/>
          </p:cNvSpPr>
          <p:nvPr>
            <p:ph idx="1"/>
          </p:nvPr>
        </p:nvSpPr>
        <p:spPr>
          <a:xfrm>
            <a:off x="342899" y="1128834"/>
            <a:ext cx="8297863" cy="1144347"/>
          </a:xfrm>
        </p:spPr>
        <p:txBody>
          <a:bodyPr wrap="square" lIns="0" tIns="18000" rIns="0" bIns="18000" anchor="ctr" anchorCtr="0">
            <a:spAutoFit/>
          </a:bodyPr>
          <a:lstStyle/>
          <a:p>
            <a:pPr marL="342900" indent="-342900"/>
            <a:r>
              <a:rPr lang="en-US" sz="2400" dirty="0"/>
              <a:t>Starting with the 1996 model year, all vehicles sold in the United States must use the same type of 16-pin </a:t>
            </a:r>
            <a:r>
              <a:rPr lang="en-US" sz="2400" spc="-300" dirty="0"/>
              <a:t>D L </a:t>
            </a:r>
            <a:r>
              <a:rPr lang="en-US" sz="2400" dirty="0"/>
              <a:t>C and must monitor emissions-related components.</a:t>
            </a:r>
          </a:p>
        </p:txBody>
      </p:sp>
      <p:sp>
        <p:nvSpPr>
          <p:cNvPr id="3" name="Content Placeholder 2">
            <a:extLst>
              <a:ext uri="{FF2B5EF4-FFF2-40B4-BE49-F238E27FC236}">
                <a16:creationId xmlns:a16="http://schemas.microsoft.com/office/drawing/2014/main" id="{42524D97-59EF-9539-25C4-4DF36ED8F76C}"/>
              </a:ext>
            </a:extLst>
          </p:cNvPr>
          <p:cNvSpPr>
            <a:spLocks noGrp="1"/>
          </p:cNvSpPr>
          <p:nvPr>
            <p:ph idx="13"/>
          </p:nvPr>
        </p:nvSpPr>
        <p:spPr>
          <a:xfrm>
            <a:off x="342900" y="2403832"/>
            <a:ext cx="1733550" cy="405683"/>
          </a:xfrm>
        </p:spPr>
        <p:txBody>
          <a:bodyPr wrap="square" lIns="0" tIns="18000" rIns="0" bIns="18000" anchor="ctr" anchorCtr="0">
            <a:spAutoFit/>
          </a:bodyPr>
          <a:lstStyle/>
          <a:p>
            <a:pPr marL="342900" indent="-342900"/>
            <a:r>
              <a:rPr lang="en-US" sz="2400" dirty="0"/>
              <a:t>Retrieving</a:t>
            </a:r>
          </a:p>
        </p:txBody>
      </p:sp>
      <p:graphicFrame>
        <p:nvGraphicFramePr>
          <p:cNvPr id="17" name="Object 16" descr="O B D roman numeral two.">
            <a:extLst>
              <a:ext uri="{FF2B5EF4-FFF2-40B4-BE49-F238E27FC236}">
                <a16:creationId xmlns:a16="http://schemas.microsoft.com/office/drawing/2014/main" id="{DBFE3D73-C1B7-E3BC-DAEA-13AB8BCD6E50}"/>
              </a:ext>
            </a:extLst>
          </p:cNvPr>
          <p:cNvGraphicFramePr>
            <a:graphicFrameLocks noChangeAspect="1"/>
          </p:cNvGraphicFramePr>
          <p:nvPr>
            <p:extLst>
              <p:ext uri="{D42A27DB-BD31-4B8C-83A1-F6EECF244321}">
                <p14:modId xmlns:p14="http://schemas.microsoft.com/office/powerpoint/2010/main" val="606094072"/>
              </p:ext>
            </p:extLst>
          </p:nvPr>
        </p:nvGraphicFramePr>
        <p:xfrm>
          <a:off x="2125416" y="2448673"/>
          <a:ext cx="981569" cy="345526"/>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0" name=""/>
                      <p:cNvPicPr/>
                      <p:nvPr/>
                    </p:nvPicPr>
                    <p:blipFill>
                      <a:blip r:embed="rId6"/>
                      <a:stretch>
                        <a:fillRect/>
                      </a:stretch>
                    </p:blipFill>
                    <p:spPr>
                      <a:xfrm>
                        <a:off x="2125416" y="2448673"/>
                        <a:ext cx="981569" cy="345526"/>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6561B5A5-7BD6-13CB-B3B5-127E6A81DCEB}"/>
              </a:ext>
            </a:extLst>
          </p:cNvPr>
          <p:cNvSpPr>
            <a:spLocks noGrp="1"/>
          </p:cNvSpPr>
          <p:nvPr>
            <p:ph sz="quarter" idx="17"/>
          </p:nvPr>
        </p:nvSpPr>
        <p:spPr>
          <a:xfrm>
            <a:off x="3155951" y="2413357"/>
            <a:ext cx="906462" cy="405683"/>
          </a:xfrm>
        </p:spPr>
        <p:txBody>
          <a:bodyPr wrap="square" lIns="0" tIns="18000" rIns="0" bIns="18000" anchor="ctr" anchorCtr="0">
            <a:spAutoFit/>
          </a:bodyPr>
          <a:lstStyle/>
          <a:p>
            <a:pPr marL="0" lvl="1" indent="0">
              <a:buNone/>
            </a:pPr>
            <a:r>
              <a:rPr lang="en-US" sz="2400" dirty="0"/>
              <a:t>Codes</a:t>
            </a:r>
          </a:p>
        </p:txBody>
      </p:sp>
      <p:sp>
        <p:nvSpPr>
          <p:cNvPr id="6" name="Content Placeholder 5">
            <a:extLst>
              <a:ext uri="{FF2B5EF4-FFF2-40B4-BE49-F238E27FC236}">
                <a16:creationId xmlns:a16="http://schemas.microsoft.com/office/drawing/2014/main" id="{92422866-014C-3A66-DEF2-FE5A64995966}"/>
              </a:ext>
            </a:extLst>
          </p:cNvPr>
          <p:cNvSpPr>
            <a:spLocks noGrp="1"/>
          </p:cNvSpPr>
          <p:nvPr>
            <p:ph sz="quarter" idx="18"/>
          </p:nvPr>
        </p:nvSpPr>
        <p:spPr>
          <a:xfrm>
            <a:off x="342899" y="2916596"/>
            <a:ext cx="7886701" cy="405683"/>
          </a:xfrm>
        </p:spPr>
        <p:txBody>
          <a:bodyPr wrap="square" lIns="0" tIns="18000" rIns="0" bIns="18000" anchor="ctr" anchorCtr="0">
            <a:spAutoFit/>
          </a:bodyPr>
          <a:lstStyle/>
          <a:p>
            <a:pPr marL="829818" lvl="1" indent="-342900"/>
            <a:r>
              <a:rPr lang="en-US" sz="2400" dirty="0"/>
              <a:t>A scan tool is required to retrieve diagnostic trouble</a:t>
            </a:r>
          </a:p>
        </p:txBody>
      </p:sp>
      <p:sp>
        <p:nvSpPr>
          <p:cNvPr id="7" name="Content Placeholder 6">
            <a:extLst>
              <a:ext uri="{FF2B5EF4-FFF2-40B4-BE49-F238E27FC236}">
                <a16:creationId xmlns:a16="http://schemas.microsoft.com/office/drawing/2014/main" id="{CF6AA37B-B2B0-CFFB-22D5-73E2CC3AF9C9}"/>
              </a:ext>
            </a:extLst>
          </p:cNvPr>
          <p:cNvSpPr>
            <a:spLocks noGrp="1"/>
          </p:cNvSpPr>
          <p:nvPr>
            <p:ph sz="quarter" idx="19"/>
          </p:nvPr>
        </p:nvSpPr>
        <p:spPr>
          <a:xfrm>
            <a:off x="1133475" y="3400785"/>
            <a:ext cx="2276475" cy="405683"/>
          </a:xfrm>
        </p:spPr>
        <p:txBody>
          <a:bodyPr wrap="square" lIns="0" tIns="18000" rIns="0" bIns="18000" anchor="ctr" anchorCtr="0">
            <a:spAutoFit/>
          </a:bodyPr>
          <a:lstStyle/>
          <a:p>
            <a:pPr marL="0" lvl="1" indent="0">
              <a:buNone/>
            </a:pPr>
            <a:r>
              <a:rPr lang="en-US" sz="2400" dirty="0"/>
              <a:t>codes from most</a:t>
            </a:r>
          </a:p>
        </p:txBody>
      </p:sp>
      <p:graphicFrame>
        <p:nvGraphicFramePr>
          <p:cNvPr id="18" name="Object 17" descr="O B D roman numeral two.">
            <a:extLst>
              <a:ext uri="{FF2B5EF4-FFF2-40B4-BE49-F238E27FC236}">
                <a16:creationId xmlns:a16="http://schemas.microsoft.com/office/drawing/2014/main" id="{36E5C3B6-4306-CD7D-9AA5-A912BD00C427}"/>
              </a:ext>
            </a:extLst>
          </p:cNvPr>
          <p:cNvGraphicFramePr>
            <a:graphicFrameLocks noChangeAspect="1"/>
          </p:cNvGraphicFramePr>
          <p:nvPr>
            <p:extLst>
              <p:ext uri="{D42A27DB-BD31-4B8C-83A1-F6EECF244321}">
                <p14:modId xmlns:p14="http://schemas.microsoft.com/office/powerpoint/2010/main" val="941971201"/>
              </p:ext>
            </p:extLst>
          </p:nvPr>
        </p:nvGraphicFramePr>
        <p:xfrm>
          <a:off x="3471615" y="3444317"/>
          <a:ext cx="981569" cy="345526"/>
        </p:xfrm>
        <a:graphic>
          <a:graphicData uri="http://schemas.openxmlformats.org/presentationml/2006/ole">
            <mc:AlternateContent xmlns:mc="http://schemas.openxmlformats.org/markup-compatibility/2006">
              <mc:Choice xmlns:v="urn:schemas-microsoft-com:vml" Requires="v">
                <p:oleObj name="Equation" r:id="rId7" imgW="507960" imgH="177480" progId="Equation.DSMT4">
                  <p:embed/>
                </p:oleObj>
              </mc:Choice>
              <mc:Fallback>
                <p:oleObj name="Equation" r:id="rId7" imgW="507960" imgH="177480" progId="Equation.DSMT4">
                  <p:embed/>
                  <p:pic>
                    <p:nvPicPr>
                      <p:cNvPr id="0" name=""/>
                      <p:cNvPicPr/>
                      <p:nvPr/>
                    </p:nvPicPr>
                    <p:blipFill>
                      <a:blip r:embed="rId6"/>
                      <a:stretch>
                        <a:fillRect/>
                      </a:stretch>
                    </p:blipFill>
                    <p:spPr>
                      <a:xfrm>
                        <a:off x="3471615" y="3444317"/>
                        <a:ext cx="981569" cy="345526"/>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8A37DCC1-2FA3-987A-69CE-D19826366C97}"/>
              </a:ext>
            </a:extLst>
          </p:cNvPr>
          <p:cNvSpPr>
            <a:spLocks noGrp="1"/>
          </p:cNvSpPr>
          <p:nvPr>
            <p:ph sz="quarter" idx="20"/>
          </p:nvPr>
        </p:nvSpPr>
        <p:spPr>
          <a:xfrm>
            <a:off x="4514852" y="3402538"/>
            <a:ext cx="1219200" cy="405683"/>
          </a:xfrm>
        </p:spPr>
        <p:txBody>
          <a:bodyPr wrap="square" lIns="0" tIns="18000" rIns="0" bIns="18000" anchor="ctr" anchorCtr="0">
            <a:spAutoFit/>
          </a:bodyPr>
          <a:lstStyle/>
          <a:p>
            <a:pPr marL="0" lvl="1" indent="0">
              <a:buNone/>
            </a:pPr>
            <a:r>
              <a:rPr lang="en-US" sz="2400" dirty="0"/>
              <a:t>vehicles.</a:t>
            </a:r>
          </a:p>
        </p:txBody>
      </p:sp>
      <p:sp>
        <p:nvSpPr>
          <p:cNvPr id="11" name="Content Placeholder 10">
            <a:extLst>
              <a:ext uri="{FF2B5EF4-FFF2-40B4-BE49-F238E27FC236}">
                <a16:creationId xmlns:a16="http://schemas.microsoft.com/office/drawing/2014/main" id="{E2C3262A-F506-F5A5-1A96-F568913CD82B}"/>
              </a:ext>
            </a:extLst>
          </p:cNvPr>
          <p:cNvSpPr>
            <a:spLocks noGrp="1"/>
          </p:cNvSpPr>
          <p:nvPr>
            <p:ph sz="quarter" idx="21"/>
          </p:nvPr>
        </p:nvSpPr>
        <p:spPr>
          <a:xfrm>
            <a:off x="323850" y="3920513"/>
            <a:ext cx="1619250" cy="405683"/>
          </a:xfrm>
        </p:spPr>
        <p:txBody>
          <a:bodyPr wrap="square" lIns="0" tIns="18000" rIns="0" bIns="18000" anchor="ctr" anchorCtr="0">
            <a:spAutoFit/>
          </a:bodyPr>
          <a:lstStyle/>
          <a:p>
            <a:pPr marL="829818" lvl="1" indent="-342900"/>
            <a:r>
              <a:rPr lang="en-US" sz="2400" dirty="0"/>
              <a:t>Every</a:t>
            </a:r>
          </a:p>
        </p:txBody>
      </p:sp>
      <p:graphicFrame>
        <p:nvGraphicFramePr>
          <p:cNvPr id="19" name="Object 18" descr="O B D roman numeral two.">
            <a:extLst>
              <a:ext uri="{FF2B5EF4-FFF2-40B4-BE49-F238E27FC236}">
                <a16:creationId xmlns:a16="http://schemas.microsoft.com/office/drawing/2014/main" id="{49FBA659-B804-50FC-E728-8552D9AB8979}"/>
              </a:ext>
            </a:extLst>
          </p:cNvPr>
          <p:cNvGraphicFramePr>
            <a:graphicFrameLocks noChangeAspect="1"/>
          </p:cNvGraphicFramePr>
          <p:nvPr>
            <p:extLst>
              <p:ext uri="{D42A27DB-BD31-4B8C-83A1-F6EECF244321}">
                <p14:modId xmlns:p14="http://schemas.microsoft.com/office/powerpoint/2010/main" val="1780580214"/>
              </p:ext>
            </p:extLst>
          </p:nvPr>
        </p:nvGraphicFramePr>
        <p:xfrm>
          <a:off x="1991126" y="3960546"/>
          <a:ext cx="991385" cy="348981"/>
        </p:xfrm>
        <a:graphic>
          <a:graphicData uri="http://schemas.openxmlformats.org/presentationml/2006/ole">
            <mc:AlternateContent xmlns:mc="http://schemas.openxmlformats.org/markup-compatibility/2006">
              <mc:Choice xmlns:v="urn:schemas-microsoft-com:vml" Requires="v">
                <p:oleObj name="Equation" r:id="rId8" imgW="507960" imgH="177480" progId="Equation.DSMT4">
                  <p:embed/>
                </p:oleObj>
              </mc:Choice>
              <mc:Fallback>
                <p:oleObj name="Equation" r:id="rId8" imgW="507960" imgH="177480" progId="Equation.DSMT4">
                  <p:embed/>
                  <p:pic>
                    <p:nvPicPr>
                      <p:cNvPr id="0" name=""/>
                      <p:cNvPicPr/>
                      <p:nvPr/>
                    </p:nvPicPr>
                    <p:blipFill>
                      <a:blip r:embed="rId6"/>
                      <a:stretch>
                        <a:fillRect/>
                      </a:stretch>
                    </p:blipFill>
                    <p:spPr>
                      <a:xfrm>
                        <a:off x="1991126" y="3960546"/>
                        <a:ext cx="991385" cy="348981"/>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9C5F88AE-2FC1-114D-5819-C56A1DDEEF06}"/>
              </a:ext>
            </a:extLst>
          </p:cNvPr>
          <p:cNvSpPr>
            <a:spLocks noGrp="1"/>
          </p:cNvSpPr>
          <p:nvPr>
            <p:ph sz="quarter" idx="22"/>
          </p:nvPr>
        </p:nvSpPr>
        <p:spPr>
          <a:xfrm>
            <a:off x="3030537" y="3919916"/>
            <a:ext cx="5370513" cy="405683"/>
          </a:xfrm>
        </p:spPr>
        <p:txBody>
          <a:bodyPr wrap="square" lIns="0" tIns="18000" rIns="0" bIns="18000" anchor="ctr" anchorCtr="0">
            <a:spAutoFit/>
          </a:bodyPr>
          <a:lstStyle/>
          <a:p>
            <a:pPr marL="0" lvl="1" indent="0">
              <a:buNone/>
            </a:pPr>
            <a:r>
              <a:rPr lang="en-US" sz="2400" dirty="0"/>
              <a:t>scan tool will be able to read all generic</a:t>
            </a:r>
          </a:p>
        </p:txBody>
      </p:sp>
      <p:sp>
        <p:nvSpPr>
          <p:cNvPr id="13" name="Content Placeholder 12">
            <a:extLst>
              <a:ext uri="{FF2B5EF4-FFF2-40B4-BE49-F238E27FC236}">
                <a16:creationId xmlns:a16="http://schemas.microsoft.com/office/drawing/2014/main" id="{CE7078F9-CEF6-1EA7-974B-86A87FEBBC92}"/>
              </a:ext>
            </a:extLst>
          </p:cNvPr>
          <p:cNvSpPr>
            <a:spLocks noGrp="1"/>
          </p:cNvSpPr>
          <p:nvPr>
            <p:ph sz="quarter" idx="23"/>
          </p:nvPr>
        </p:nvSpPr>
        <p:spPr>
          <a:xfrm>
            <a:off x="1133475" y="4436297"/>
            <a:ext cx="7507287" cy="775015"/>
          </a:xfrm>
        </p:spPr>
        <p:txBody>
          <a:bodyPr wrap="square" lIns="0" tIns="18000" rIns="0" bIns="18000" anchor="ctr" anchorCtr="0">
            <a:spAutoFit/>
          </a:bodyPr>
          <a:lstStyle/>
          <a:p>
            <a:pPr marL="0" lvl="1" indent="0">
              <a:buNone/>
            </a:pPr>
            <a:r>
              <a:rPr lang="en-US" sz="2400" dirty="0"/>
              <a:t>Society of Automotive Engineers (</a:t>
            </a:r>
            <a:r>
              <a:rPr lang="en-US" sz="2400" spc="-300" dirty="0"/>
              <a:t>S A </a:t>
            </a:r>
            <a:r>
              <a:rPr lang="en-US" sz="2400" dirty="0"/>
              <a:t>E) </a:t>
            </a:r>
            <a:r>
              <a:rPr lang="en-US" sz="2400" spc="-300" dirty="0"/>
              <a:t>D T C </a:t>
            </a:r>
            <a:r>
              <a:rPr lang="en-US" sz="2400" dirty="0"/>
              <a:t>s from any vehicle.</a:t>
            </a:r>
          </a:p>
        </p:txBody>
      </p:sp>
    </p:spTree>
    <p:extLst>
      <p:ext uri="{BB962C8B-B14F-4D97-AF65-F5344CB8AC3E}">
        <p14:creationId xmlns:p14="http://schemas.microsoft.com/office/powerpoint/2010/main" val="3288324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Scan Tool</a:t>
            </a:r>
          </a:p>
        </p:txBody>
      </p:sp>
      <p:pic>
        <p:nvPicPr>
          <p:cNvPr id="6" name="scan_tool">
            <a:hlinkClick r:id="" action="ppaction://media"/>
            <a:extLst>
              <a:ext uri="{FF2B5EF4-FFF2-40B4-BE49-F238E27FC236}">
                <a16:creationId xmlns:a16="http://schemas.microsoft.com/office/drawing/2014/main" id="{CC3ACD33-9789-48F6-DEDD-5FD513E30A44}"/>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352170" y="1491742"/>
            <a:ext cx="8229600" cy="4351274"/>
          </a:xfrm>
        </p:spPr>
      </p:pic>
    </p:spTree>
    <p:extLst>
      <p:ext uri="{BB962C8B-B14F-4D97-AF65-F5344CB8AC3E}">
        <p14:creationId xmlns:p14="http://schemas.microsoft.com/office/powerpoint/2010/main" val="9714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Scan Tool</a:t>
            </a:r>
          </a:p>
        </p:txBody>
      </p:sp>
      <p:pic>
        <p:nvPicPr>
          <p:cNvPr id="5" name="Scan_Tools">
            <a:hlinkClick r:id="" action="ppaction://media"/>
            <a:extLst>
              <a:ext uri="{FF2B5EF4-FFF2-40B4-BE49-F238E27FC236}">
                <a16:creationId xmlns:a16="http://schemas.microsoft.com/office/drawing/2014/main" id="{1455D186-3247-22A0-23E5-E20DDC70B3D6}"/>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585216" y="1468247"/>
            <a:ext cx="7973568" cy="4485918"/>
          </a:xfrm>
        </p:spPr>
      </p:pic>
    </p:spTree>
    <p:extLst>
      <p:ext uri="{BB962C8B-B14F-4D97-AF65-F5344CB8AC3E}">
        <p14:creationId xmlns:p14="http://schemas.microsoft.com/office/powerpoint/2010/main" val="24792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2.15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332162" cy="405683"/>
          </a:xfrm>
        </p:spPr>
        <p:txBody>
          <a:bodyPr wrap="square" lIns="0" tIns="18000" rIns="0" bIns="18000" anchor="ctr" anchorCtr="0">
            <a:spAutoFit/>
          </a:bodyPr>
          <a:lstStyle/>
          <a:p>
            <a:pPr marL="0" indent="0">
              <a:spcBef>
                <a:spcPts val="600"/>
              </a:spcBef>
              <a:buNone/>
            </a:pPr>
            <a:r>
              <a:rPr lang="en-US" sz="2400" noProof="0" dirty="0"/>
              <a:t>Fiat-Chrysler </a:t>
            </a:r>
            <a:r>
              <a:rPr lang="en-US" sz="2400" spc="-300" noProof="0" dirty="0"/>
              <a:t>D T </a:t>
            </a:r>
            <a:r>
              <a:rPr lang="en-US" sz="2400" spc="-300" dirty="0"/>
              <a:t>C </a:t>
            </a:r>
            <a:r>
              <a:rPr lang="en-US" sz="2400" noProof="0" dirty="0"/>
              <a:t>s</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641980"/>
            <a:ext cx="3255962" cy="2991007"/>
          </a:xfrm>
        </p:spPr>
        <p:txBody>
          <a:bodyPr wrap="square" lIns="0" tIns="18000" rIns="0" bIns="18000" anchor="ctr" anchorCtr="0">
            <a:spAutoFit/>
          </a:bodyPr>
          <a:lstStyle/>
          <a:p>
            <a:pPr marL="0" indent="0">
              <a:buNone/>
            </a:pPr>
            <a:r>
              <a:rPr lang="en-US" sz="2400" noProof="0" dirty="0"/>
              <a:t>Diagnostic trouble codes (</a:t>
            </a:r>
            <a:r>
              <a:rPr lang="en-US" sz="2400" spc="-300" noProof="0" dirty="0"/>
              <a:t>D T </a:t>
            </a:r>
            <a:r>
              <a:rPr lang="en-US" sz="2400" spc="-300" dirty="0"/>
              <a:t>C </a:t>
            </a:r>
            <a:r>
              <a:rPr lang="en-US" sz="2400" noProof="0" dirty="0"/>
              <a:t>s) from Chrysler and Dodge vehicles can be retrieved by turning the ignition switch to on and then off three times.</a:t>
            </a:r>
          </a:p>
        </p:txBody>
      </p:sp>
      <p:pic>
        <p:nvPicPr>
          <p:cNvPr id="4" name="Picture 3" descr="A photo shows nondetection of the vehicle speed sensor. The sensor is a dial with readings from 0 to 120 M P H along with M I readings 20 degrees to 200 degrees. It reads 0 M P H. The display has the code P 0 122.&#10;">
            <a:extLst>
              <a:ext uri="{FF2B5EF4-FFF2-40B4-BE49-F238E27FC236}">
                <a16:creationId xmlns:a16="http://schemas.microsoft.com/office/drawing/2014/main" id="{14A6906C-BDB1-6E36-F9A5-E472662B09F1}"/>
              </a:ext>
            </a:extLst>
          </p:cNvPr>
          <p:cNvPicPr>
            <a:picLocks noChangeAspect="1"/>
          </p:cNvPicPr>
          <p:nvPr/>
        </p:nvPicPr>
        <p:blipFill>
          <a:blip r:embed="rId3"/>
          <a:stretch>
            <a:fillRect/>
          </a:stretch>
        </p:blipFill>
        <p:spPr>
          <a:xfrm>
            <a:off x="4206133" y="1186502"/>
            <a:ext cx="4514836" cy="3468498"/>
          </a:xfrm>
          <a:prstGeom prst="rect">
            <a:avLst/>
          </a:prstGeom>
        </p:spPr>
      </p:pic>
    </p:spTree>
    <p:extLst>
      <p:ext uri="{BB962C8B-B14F-4D97-AF65-F5344CB8AC3E}">
        <p14:creationId xmlns:p14="http://schemas.microsoft.com/office/powerpoint/2010/main" val="3723059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304750" cy="590349"/>
          </a:xfrm>
        </p:spPr>
        <p:txBody>
          <a:bodyPr wrap="square" lIns="0" tIns="18000" rIns="0" bIns="18000" anchor="ctr" anchorCtr="0">
            <a:spAutoFit/>
          </a:bodyPr>
          <a:lstStyle/>
          <a:p>
            <a:r>
              <a:rPr lang="en-US" dirty="0"/>
              <a:t>Retrieval of Diagnostic Information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27905"/>
            <a:ext cx="8304750" cy="2929451"/>
          </a:xfrm>
        </p:spPr>
        <p:txBody>
          <a:bodyPr wrap="square" lIns="0" tIns="18000" rIns="0" bIns="18000" anchor="ctr" anchorCtr="0">
            <a:spAutoFit/>
          </a:bodyPr>
          <a:lstStyle/>
          <a:p>
            <a:pPr marL="342900" indent="-342900">
              <a:spcBef>
                <a:spcPts val="600"/>
              </a:spcBef>
            </a:pPr>
            <a:r>
              <a:rPr lang="en-US" sz="2400" dirty="0"/>
              <a:t>Locate and gain access to the data link connector (</a:t>
            </a:r>
            <a:r>
              <a:rPr lang="en-US" sz="2400" spc="-300" dirty="0"/>
              <a:t>D L </a:t>
            </a:r>
            <a:r>
              <a:rPr lang="en-US" sz="2400" dirty="0"/>
              <a:t>C).</a:t>
            </a:r>
          </a:p>
          <a:p>
            <a:pPr marL="342900" indent="-342900">
              <a:spcBef>
                <a:spcPts val="600"/>
              </a:spcBef>
            </a:pPr>
            <a:r>
              <a:rPr lang="en-US" sz="2400" dirty="0"/>
              <a:t>Connect the scan tool to the </a:t>
            </a:r>
            <a:r>
              <a:rPr lang="en-US" sz="2400" spc="-300" dirty="0"/>
              <a:t>D L </a:t>
            </a:r>
            <a:r>
              <a:rPr lang="en-US" sz="2400" dirty="0"/>
              <a:t>C and establish communication.</a:t>
            </a:r>
          </a:p>
          <a:p>
            <a:pPr marL="342900" indent="-342900">
              <a:spcBef>
                <a:spcPts val="600"/>
              </a:spcBef>
            </a:pPr>
            <a:r>
              <a:rPr lang="en-US" sz="2400" dirty="0"/>
              <a:t>Follow the on-screen instructions of the scan tool.</a:t>
            </a:r>
          </a:p>
          <a:p>
            <a:pPr marL="342900" indent="-342900">
              <a:spcBef>
                <a:spcPts val="600"/>
              </a:spcBef>
            </a:pPr>
            <a:r>
              <a:rPr lang="en-US" sz="2400" dirty="0"/>
              <a:t>Observe the scan data, as well as any </a:t>
            </a:r>
            <a:r>
              <a:rPr lang="en-US" sz="2400" spc="-300" dirty="0"/>
              <a:t>D T C </a:t>
            </a:r>
            <a:r>
              <a:rPr lang="en-US" sz="2400" dirty="0"/>
              <a:t>s.</a:t>
            </a:r>
          </a:p>
          <a:p>
            <a:pPr marL="342900" indent="-342900">
              <a:spcBef>
                <a:spcPts val="600"/>
              </a:spcBef>
            </a:pPr>
            <a:r>
              <a:rPr lang="en-US" sz="2400" dirty="0"/>
              <a:t>Follow the vehicle manufacturer’s instructions if any </a:t>
            </a:r>
            <a:r>
              <a:rPr lang="en-US" sz="2400" spc="-300" dirty="0"/>
              <a:t>D T C </a:t>
            </a:r>
            <a:r>
              <a:rPr lang="en-US" sz="2400" dirty="0"/>
              <a:t>s are stored.</a:t>
            </a:r>
          </a:p>
        </p:txBody>
      </p:sp>
    </p:spTree>
    <p:extLst>
      <p:ext uri="{BB962C8B-B14F-4D97-AF65-F5344CB8AC3E}">
        <p14:creationId xmlns:p14="http://schemas.microsoft.com/office/powerpoint/2010/main" val="1998084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83127"/>
            <a:ext cx="8304750" cy="1144347"/>
          </a:xfrm>
        </p:spPr>
        <p:txBody>
          <a:bodyPr wrap="square" lIns="0" tIns="18000" rIns="0" bIns="18000" anchor="ctr" anchorCtr="0">
            <a:spAutoFit/>
          </a:bodyPr>
          <a:lstStyle/>
          <a:p>
            <a:r>
              <a:rPr lang="en-US" dirty="0"/>
              <a:t>Troubleshooting Using Diagnostic Trouble Codes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457232"/>
            <a:ext cx="8304750" cy="4637611"/>
          </a:xfrm>
        </p:spPr>
        <p:txBody>
          <a:bodyPr wrap="square" lIns="0" tIns="18000" rIns="0" bIns="18000" anchor="ctr" anchorCtr="0">
            <a:spAutoFit/>
          </a:bodyPr>
          <a:lstStyle/>
          <a:p>
            <a:pPr marL="342900" indent="-342900"/>
            <a:r>
              <a:rPr lang="en-US" sz="2400" dirty="0"/>
              <a:t>Pinning down causes of the actual problem can be accomplished by trying to set the opposite code.</a:t>
            </a:r>
          </a:p>
          <a:p>
            <a:pPr marL="829818" lvl="1" indent="-342900"/>
            <a:r>
              <a:rPr lang="en-US" sz="2400" dirty="0"/>
              <a:t>If the opposite code sets, this indicates that the wiring and connector for the sensor is okay and the sensor itself is defective (open).</a:t>
            </a:r>
          </a:p>
          <a:p>
            <a:pPr marL="829818" lvl="1" indent="-342900"/>
            <a:r>
              <a:rPr lang="en-US" sz="2400" dirty="0"/>
              <a:t>If the same code sets, this indicates that the wiring or electrical connection is open (has high resistance) and is the cause of the setting of the </a:t>
            </a:r>
            <a:r>
              <a:rPr lang="en-US" sz="2400" spc="-300" dirty="0"/>
              <a:t>D T </a:t>
            </a:r>
            <a:r>
              <a:rPr lang="en-US" sz="2400" dirty="0"/>
              <a:t>C.</a:t>
            </a:r>
          </a:p>
          <a:p>
            <a:pPr marL="342900" indent="-342900"/>
            <a:r>
              <a:rPr lang="en-US" sz="2400" dirty="0"/>
              <a:t>Methods for Clearing Diagnostic Trouble Codes</a:t>
            </a:r>
          </a:p>
          <a:p>
            <a:pPr marL="829818" lvl="1" indent="-342900"/>
            <a:r>
              <a:rPr lang="en-US" sz="2400" dirty="0"/>
              <a:t>Scan tool, remove power from computer, or disconnect the vehicle battery.</a:t>
            </a:r>
          </a:p>
        </p:txBody>
      </p:sp>
    </p:spTree>
    <p:extLst>
      <p:ext uri="{BB962C8B-B14F-4D97-AF65-F5344CB8AC3E}">
        <p14:creationId xmlns:p14="http://schemas.microsoft.com/office/powerpoint/2010/main" val="2775491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304750" cy="590349"/>
          </a:xfrm>
        </p:spPr>
        <p:txBody>
          <a:bodyPr wrap="square" lIns="0" tIns="18000" rIns="0" bIns="18000" anchor="ctr" anchorCtr="0">
            <a:spAutoFit/>
          </a:bodyPr>
          <a:lstStyle/>
          <a:p>
            <a:r>
              <a:rPr lang="en-US" dirty="0"/>
              <a:t>Retrieving Codes Prior to 1996</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20315"/>
            <a:ext cx="8304750" cy="3006395"/>
          </a:xfrm>
        </p:spPr>
        <p:txBody>
          <a:bodyPr wrap="square" lIns="0" tIns="18000" rIns="0" bIns="18000" anchor="ctr" anchorCtr="0">
            <a:spAutoFit/>
          </a:bodyPr>
          <a:lstStyle/>
          <a:p>
            <a:pPr marL="342900" indent="-342900"/>
            <a:r>
              <a:rPr lang="en-US" sz="2400" dirty="0"/>
              <a:t>Flash Codes</a:t>
            </a:r>
          </a:p>
          <a:p>
            <a:pPr marL="829818" lvl="1" indent="-342900"/>
            <a:r>
              <a:rPr lang="en-US" sz="2400" dirty="0"/>
              <a:t>Most vehicles from the early 1980s through 1995 used some method to retrieve </a:t>
            </a:r>
            <a:r>
              <a:rPr lang="en-US" sz="2400" spc="-300" dirty="0"/>
              <a:t>D T C </a:t>
            </a:r>
            <a:r>
              <a:rPr lang="en-US" sz="2400" dirty="0"/>
              <a:t>s.</a:t>
            </a:r>
          </a:p>
          <a:p>
            <a:pPr marL="829818" lvl="1" indent="-342900"/>
            <a:r>
              <a:rPr lang="en-US" sz="2400" dirty="0"/>
              <a:t>Scan Tool</a:t>
            </a:r>
          </a:p>
          <a:p>
            <a:pPr marL="829818" lvl="1" indent="-342900"/>
            <a:r>
              <a:rPr lang="en-US" sz="2400" dirty="0"/>
              <a:t>Special Tester</a:t>
            </a:r>
          </a:p>
          <a:p>
            <a:pPr marL="829818" lvl="1" indent="-342900"/>
            <a:r>
              <a:rPr lang="en-US" sz="2400" dirty="0"/>
              <a:t>Fused jumper wire</a:t>
            </a:r>
          </a:p>
          <a:p>
            <a:pPr marL="829818" lvl="1" indent="-342900"/>
            <a:r>
              <a:rPr lang="en-US" sz="2400" dirty="0"/>
              <a:t>Test light</a:t>
            </a:r>
          </a:p>
        </p:txBody>
      </p:sp>
    </p:spTree>
    <p:extLst>
      <p:ext uri="{BB962C8B-B14F-4D97-AF65-F5344CB8AC3E}">
        <p14:creationId xmlns:p14="http://schemas.microsoft.com/office/powerpoint/2010/main" val="2519997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2900" y="183086"/>
            <a:ext cx="8229600" cy="590349"/>
          </a:xfrm>
        </p:spPr>
        <p:txBody>
          <a:bodyPr wrap="square" lIns="0" tIns="18000" rIns="0" bIns="18000" anchor="ctr" anchorCtr="0">
            <a:spAutoFit/>
          </a:bodyPr>
          <a:lstStyle/>
          <a:p>
            <a:r>
              <a:rPr lang="en-US" sz="100" dirty="0">
                <a:latin typeface="+mj-lt"/>
                <a:cs typeface="Arial" panose="020B0604020202020204" pitchFamily="34" charset="0"/>
              </a:rPr>
              <a:t>O B D hyphen roman numeral two</a:t>
            </a:r>
            <a:r>
              <a:rPr lang="en-US" sz="3600" dirty="0">
                <a:latin typeface="+mj-lt"/>
                <a:cs typeface="Arial" panose="020B0604020202020204" pitchFamily="34" charset="0"/>
              </a:rPr>
              <a:t>           Diagnosis</a:t>
            </a:r>
          </a:p>
        </p:txBody>
      </p:sp>
      <p:graphicFrame>
        <p:nvGraphicFramePr>
          <p:cNvPr id="10" name="Object 9">
            <a:extLst>
              <a:ext uri="{FF2B5EF4-FFF2-40B4-BE49-F238E27FC236}">
                <a16:creationId xmlns:a16="http://schemas.microsoft.com/office/drawing/2014/main" id="{2A92E5CA-8AE2-F9F3-F4CF-8F4ADE14881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406519597"/>
              </p:ext>
            </p:extLst>
          </p:nvPr>
        </p:nvGraphicFramePr>
        <p:xfrm>
          <a:off x="322263" y="230188"/>
          <a:ext cx="1547812" cy="533400"/>
        </p:xfrm>
        <a:graphic>
          <a:graphicData uri="http://schemas.openxmlformats.org/presentationml/2006/ole">
            <mc:AlternateContent xmlns:mc="http://schemas.openxmlformats.org/markup-compatibility/2006">
              <mc:Choice xmlns:v="urn:schemas-microsoft-com:vml" Requires="v">
                <p:oleObj name="Equation" r:id="rId3" imgW="520560" imgH="177480" progId="Equation.DSMT4">
                  <p:embed/>
                </p:oleObj>
              </mc:Choice>
              <mc:Fallback>
                <p:oleObj name="Equation" r:id="rId3" imgW="520560" imgH="177480" progId="Equation.DSMT4">
                  <p:embed/>
                  <p:pic>
                    <p:nvPicPr>
                      <p:cNvPr id="4" name="Object 3" descr="O B D roman numeral two.">
                        <a:extLst>
                          <a:ext uri="{FF2B5EF4-FFF2-40B4-BE49-F238E27FC236}">
                            <a16:creationId xmlns:a16="http://schemas.microsoft.com/office/drawing/2014/main" id="{2A92E5CA-8AE2-F9F3-F4CF-8F4ADE148817}"/>
                          </a:ext>
                        </a:extLst>
                      </p:cNvPr>
                      <p:cNvPicPr/>
                      <p:nvPr/>
                    </p:nvPicPr>
                    <p:blipFill>
                      <a:blip r:embed="rId4"/>
                      <a:stretch>
                        <a:fillRect/>
                      </a:stretch>
                    </p:blipFill>
                    <p:spPr>
                      <a:xfrm>
                        <a:off x="322263" y="230188"/>
                        <a:ext cx="1547812" cy="533400"/>
                      </a:xfrm>
                      <a:prstGeom prst="rect">
                        <a:avLst/>
                      </a:prstGeom>
                      <a:solidFill>
                        <a:schemeClr val="bg1"/>
                      </a:solidFill>
                    </p:spPr>
                  </p:pic>
                </p:oleObj>
              </mc:Fallback>
            </mc:AlternateContent>
          </a:graphicData>
        </a:graphic>
      </p:graphicFrame>
      <p:sp>
        <p:nvSpPr>
          <p:cNvPr id="2" name="Content Placeholder 1">
            <a:extLst>
              <a:ext uri="{FF2B5EF4-FFF2-40B4-BE49-F238E27FC236}">
                <a16:creationId xmlns:a16="http://schemas.microsoft.com/office/drawing/2014/main" id="{930BD7C6-13BF-DF2F-847F-38B716BA9C36}"/>
              </a:ext>
            </a:extLst>
          </p:cNvPr>
          <p:cNvSpPr>
            <a:spLocks noGrp="1"/>
          </p:cNvSpPr>
          <p:nvPr>
            <p:ph idx="1"/>
          </p:nvPr>
        </p:nvSpPr>
        <p:spPr>
          <a:xfrm>
            <a:off x="342899" y="1128834"/>
            <a:ext cx="8297863" cy="1144347"/>
          </a:xfrm>
        </p:spPr>
        <p:txBody>
          <a:bodyPr wrap="square" lIns="0" tIns="18000" rIns="0" bIns="18000" anchor="ctr" anchorCtr="0">
            <a:spAutoFit/>
          </a:bodyPr>
          <a:lstStyle/>
          <a:p>
            <a:pPr marL="342900" indent="-342900"/>
            <a:r>
              <a:rPr lang="en-US" sz="2400" dirty="0"/>
              <a:t>Starting with the 1996 model year, all vehicles sold in the United States must use the same type of 16-pin </a:t>
            </a:r>
            <a:r>
              <a:rPr lang="en-US" sz="2400" spc="-300" dirty="0"/>
              <a:t>D L </a:t>
            </a:r>
            <a:r>
              <a:rPr lang="en-US" sz="2400" dirty="0"/>
              <a:t>C and must monitor emissions-related components.</a:t>
            </a:r>
          </a:p>
        </p:txBody>
      </p:sp>
      <p:sp>
        <p:nvSpPr>
          <p:cNvPr id="3" name="Content Placeholder 2">
            <a:extLst>
              <a:ext uri="{FF2B5EF4-FFF2-40B4-BE49-F238E27FC236}">
                <a16:creationId xmlns:a16="http://schemas.microsoft.com/office/drawing/2014/main" id="{42524D97-59EF-9539-25C4-4DF36ED8F76C}"/>
              </a:ext>
            </a:extLst>
          </p:cNvPr>
          <p:cNvSpPr>
            <a:spLocks noGrp="1"/>
          </p:cNvSpPr>
          <p:nvPr>
            <p:ph idx="13"/>
          </p:nvPr>
        </p:nvSpPr>
        <p:spPr>
          <a:xfrm>
            <a:off x="342900" y="2403832"/>
            <a:ext cx="1733550" cy="405683"/>
          </a:xfrm>
        </p:spPr>
        <p:txBody>
          <a:bodyPr wrap="square" lIns="0" tIns="18000" rIns="0" bIns="18000" anchor="ctr" anchorCtr="0">
            <a:spAutoFit/>
          </a:bodyPr>
          <a:lstStyle/>
          <a:p>
            <a:pPr marL="342900" indent="-342900"/>
            <a:r>
              <a:rPr lang="en-US" sz="2400" dirty="0"/>
              <a:t>Retrieving</a:t>
            </a:r>
          </a:p>
        </p:txBody>
      </p:sp>
      <p:graphicFrame>
        <p:nvGraphicFramePr>
          <p:cNvPr id="20" name="Object 19" descr="O B D roman numeral two.">
            <a:extLst>
              <a:ext uri="{FF2B5EF4-FFF2-40B4-BE49-F238E27FC236}">
                <a16:creationId xmlns:a16="http://schemas.microsoft.com/office/drawing/2014/main" id="{A672C562-0B03-14C1-E2AA-29B930192719}"/>
              </a:ext>
            </a:extLst>
          </p:cNvPr>
          <p:cNvGraphicFramePr>
            <a:graphicFrameLocks noChangeAspect="1"/>
          </p:cNvGraphicFramePr>
          <p:nvPr>
            <p:extLst>
              <p:ext uri="{D42A27DB-BD31-4B8C-83A1-F6EECF244321}">
                <p14:modId xmlns:p14="http://schemas.microsoft.com/office/powerpoint/2010/main" val="444181330"/>
              </p:ext>
            </p:extLst>
          </p:nvPr>
        </p:nvGraphicFramePr>
        <p:xfrm>
          <a:off x="2120508" y="2445652"/>
          <a:ext cx="991385" cy="348981"/>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16" name="Object 15" descr="O B D roman numeral two.">
                        <a:extLst>
                          <a:ext uri="{FF2B5EF4-FFF2-40B4-BE49-F238E27FC236}">
                            <a16:creationId xmlns:a16="http://schemas.microsoft.com/office/drawing/2014/main" id="{EC1E6BBC-01D7-1D6C-CDF6-A257FE801623}"/>
                          </a:ext>
                        </a:extLst>
                      </p:cNvPr>
                      <p:cNvPicPr/>
                      <p:nvPr/>
                    </p:nvPicPr>
                    <p:blipFill>
                      <a:blip r:embed="rId6"/>
                      <a:stretch>
                        <a:fillRect/>
                      </a:stretch>
                    </p:blipFill>
                    <p:spPr>
                      <a:xfrm>
                        <a:off x="2120508" y="2445652"/>
                        <a:ext cx="991385" cy="348981"/>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6561B5A5-7BD6-13CB-B3B5-127E6A81DCEB}"/>
              </a:ext>
            </a:extLst>
          </p:cNvPr>
          <p:cNvSpPr>
            <a:spLocks noGrp="1"/>
          </p:cNvSpPr>
          <p:nvPr>
            <p:ph sz="quarter" idx="17"/>
          </p:nvPr>
        </p:nvSpPr>
        <p:spPr>
          <a:xfrm>
            <a:off x="3155951" y="2413357"/>
            <a:ext cx="906462" cy="405683"/>
          </a:xfrm>
        </p:spPr>
        <p:txBody>
          <a:bodyPr wrap="square" lIns="0" tIns="18000" rIns="0" bIns="18000" anchor="ctr" anchorCtr="0">
            <a:spAutoFit/>
          </a:bodyPr>
          <a:lstStyle/>
          <a:p>
            <a:pPr marL="0" lvl="1" indent="0">
              <a:buNone/>
            </a:pPr>
            <a:r>
              <a:rPr lang="en-US" sz="2400" dirty="0"/>
              <a:t>Codes</a:t>
            </a:r>
          </a:p>
        </p:txBody>
      </p:sp>
      <p:sp>
        <p:nvSpPr>
          <p:cNvPr id="6" name="Content Placeholder 5">
            <a:extLst>
              <a:ext uri="{FF2B5EF4-FFF2-40B4-BE49-F238E27FC236}">
                <a16:creationId xmlns:a16="http://schemas.microsoft.com/office/drawing/2014/main" id="{92422866-014C-3A66-DEF2-FE5A64995966}"/>
              </a:ext>
            </a:extLst>
          </p:cNvPr>
          <p:cNvSpPr>
            <a:spLocks noGrp="1"/>
          </p:cNvSpPr>
          <p:nvPr>
            <p:ph sz="quarter" idx="18"/>
          </p:nvPr>
        </p:nvSpPr>
        <p:spPr>
          <a:xfrm>
            <a:off x="342899" y="2916596"/>
            <a:ext cx="7886701" cy="405683"/>
          </a:xfrm>
        </p:spPr>
        <p:txBody>
          <a:bodyPr wrap="square" lIns="0" tIns="18000" rIns="0" bIns="18000" anchor="ctr" anchorCtr="0">
            <a:spAutoFit/>
          </a:bodyPr>
          <a:lstStyle/>
          <a:p>
            <a:pPr marL="829818" lvl="1" indent="-342900"/>
            <a:r>
              <a:rPr lang="en-US" sz="2400" dirty="0"/>
              <a:t>A scan tool is required to retrieve diagnostic trouble</a:t>
            </a:r>
          </a:p>
        </p:txBody>
      </p:sp>
      <p:sp>
        <p:nvSpPr>
          <p:cNvPr id="7" name="Content Placeholder 6">
            <a:extLst>
              <a:ext uri="{FF2B5EF4-FFF2-40B4-BE49-F238E27FC236}">
                <a16:creationId xmlns:a16="http://schemas.microsoft.com/office/drawing/2014/main" id="{CF6AA37B-B2B0-CFFB-22D5-73E2CC3AF9C9}"/>
              </a:ext>
            </a:extLst>
          </p:cNvPr>
          <p:cNvSpPr>
            <a:spLocks noGrp="1"/>
          </p:cNvSpPr>
          <p:nvPr>
            <p:ph sz="quarter" idx="19"/>
          </p:nvPr>
        </p:nvSpPr>
        <p:spPr>
          <a:xfrm>
            <a:off x="1133475" y="3400785"/>
            <a:ext cx="2276475" cy="405683"/>
          </a:xfrm>
        </p:spPr>
        <p:txBody>
          <a:bodyPr wrap="square" lIns="0" tIns="18000" rIns="0" bIns="18000" anchor="ctr" anchorCtr="0">
            <a:spAutoFit/>
          </a:bodyPr>
          <a:lstStyle/>
          <a:p>
            <a:pPr marL="0" lvl="1" indent="0">
              <a:buNone/>
            </a:pPr>
            <a:r>
              <a:rPr lang="en-US" sz="2400" dirty="0"/>
              <a:t>codes from most</a:t>
            </a:r>
          </a:p>
        </p:txBody>
      </p:sp>
      <p:graphicFrame>
        <p:nvGraphicFramePr>
          <p:cNvPr id="16" name="Object 15" descr="O B D roman numeral two.">
            <a:extLst>
              <a:ext uri="{FF2B5EF4-FFF2-40B4-BE49-F238E27FC236}">
                <a16:creationId xmlns:a16="http://schemas.microsoft.com/office/drawing/2014/main" id="{EC1E6BBC-01D7-1D6C-CDF6-A257FE801623}"/>
              </a:ext>
            </a:extLst>
          </p:cNvPr>
          <p:cNvGraphicFramePr>
            <a:graphicFrameLocks noChangeAspect="1"/>
          </p:cNvGraphicFramePr>
          <p:nvPr>
            <p:extLst>
              <p:ext uri="{D42A27DB-BD31-4B8C-83A1-F6EECF244321}">
                <p14:modId xmlns:p14="http://schemas.microsoft.com/office/powerpoint/2010/main" val="4066717502"/>
              </p:ext>
            </p:extLst>
          </p:nvPr>
        </p:nvGraphicFramePr>
        <p:xfrm>
          <a:off x="3466707" y="3442602"/>
          <a:ext cx="991385" cy="348981"/>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15" name="Object 14" descr="O B D roman numeral two.">
                        <a:extLst>
                          <a:ext uri="{FF2B5EF4-FFF2-40B4-BE49-F238E27FC236}">
                            <a16:creationId xmlns:a16="http://schemas.microsoft.com/office/drawing/2014/main" id="{32B7963A-3D8C-D995-809D-0F171FF10921}"/>
                          </a:ext>
                        </a:extLst>
                      </p:cNvPr>
                      <p:cNvPicPr/>
                      <p:nvPr/>
                    </p:nvPicPr>
                    <p:blipFill>
                      <a:blip r:embed="rId6"/>
                      <a:stretch>
                        <a:fillRect/>
                      </a:stretch>
                    </p:blipFill>
                    <p:spPr>
                      <a:xfrm>
                        <a:off x="3466707" y="3442602"/>
                        <a:ext cx="991385" cy="348981"/>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8A37DCC1-2FA3-987A-69CE-D19826366C97}"/>
              </a:ext>
            </a:extLst>
          </p:cNvPr>
          <p:cNvSpPr>
            <a:spLocks noGrp="1"/>
          </p:cNvSpPr>
          <p:nvPr>
            <p:ph sz="quarter" idx="20"/>
          </p:nvPr>
        </p:nvSpPr>
        <p:spPr>
          <a:xfrm>
            <a:off x="4514852" y="3402539"/>
            <a:ext cx="1219200" cy="405683"/>
          </a:xfrm>
        </p:spPr>
        <p:txBody>
          <a:bodyPr wrap="square" lIns="0" tIns="18000" rIns="0" bIns="18000" anchor="ctr" anchorCtr="0">
            <a:spAutoFit/>
          </a:bodyPr>
          <a:lstStyle/>
          <a:p>
            <a:pPr marL="0" lvl="1" indent="0">
              <a:buNone/>
            </a:pPr>
            <a:r>
              <a:rPr lang="en-US" sz="2400" dirty="0"/>
              <a:t>vehicles.</a:t>
            </a:r>
          </a:p>
        </p:txBody>
      </p:sp>
      <p:sp>
        <p:nvSpPr>
          <p:cNvPr id="11" name="Content Placeholder 10">
            <a:extLst>
              <a:ext uri="{FF2B5EF4-FFF2-40B4-BE49-F238E27FC236}">
                <a16:creationId xmlns:a16="http://schemas.microsoft.com/office/drawing/2014/main" id="{E2C3262A-F506-F5A5-1A96-F568913CD82B}"/>
              </a:ext>
            </a:extLst>
          </p:cNvPr>
          <p:cNvSpPr>
            <a:spLocks noGrp="1"/>
          </p:cNvSpPr>
          <p:nvPr>
            <p:ph sz="quarter" idx="21"/>
          </p:nvPr>
        </p:nvSpPr>
        <p:spPr>
          <a:xfrm>
            <a:off x="323850" y="3920513"/>
            <a:ext cx="1619250" cy="405683"/>
          </a:xfrm>
        </p:spPr>
        <p:txBody>
          <a:bodyPr wrap="square" lIns="0" tIns="18000" rIns="0" bIns="18000" anchor="ctr" anchorCtr="0">
            <a:spAutoFit/>
          </a:bodyPr>
          <a:lstStyle/>
          <a:p>
            <a:pPr marL="829818" lvl="1" indent="-342900"/>
            <a:r>
              <a:rPr lang="en-US" sz="2400" dirty="0"/>
              <a:t>Every</a:t>
            </a:r>
          </a:p>
        </p:txBody>
      </p:sp>
      <p:graphicFrame>
        <p:nvGraphicFramePr>
          <p:cNvPr id="15" name="Object 14" descr="O B D roman numeral two.">
            <a:extLst>
              <a:ext uri="{FF2B5EF4-FFF2-40B4-BE49-F238E27FC236}">
                <a16:creationId xmlns:a16="http://schemas.microsoft.com/office/drawing/2014/main" id="{32B7963A-3D8C-D995-809D-0F171FF10921}"/>
              </a:ext>
            </a:extLst>
          </p:cNvPr>
          <p:cNvGraphicFramePr>
            <a:graphicFrameLocks noChangeAspect="1"/>
          </p:cNvGraphicFramePr>
          <p:nvPr>
            <p:extLst>
              <p:ext uri="{D42A27DB-BD31-4B8C-83A1-F6EECF244321}">
                <p14:modId xmlns:p14="http://schemas.microsoft.com/office/powerpoint/2010/main" val="1636731392"/>
              </p:ext>
            </p:extLst>
          </p:nvPr>
        </p:nvGraphicFramePr>
        <p:xfrm>
          <a:off x="2000651" y="3960545"/>
          <a:ext cx="991385" cy="348981"/>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14" name="Object 13" descr="O B D roman numeral two.">
                        <a:extLst>
                          <a:ext uri="{FF2B5EF4-FFF2-40B4-BE49-F238E27FC236}">
                            <a16:creationId xmlns:a16="http://schemas.microsoft.com/office/drawing/2014/main" id="{32B7963A-3D8C-D995-809D-0F171FF10921}"/>
                          </a:ext>
                        </a:extLst>
                      </p:cNvPr>
                      <p:cNvPicPr/>
                      <p:nvPr/>
                    </p:nvPicPr>
                    <p:blipFill>
                      <a:blip r:embed="rId6"/>
                      <a:stretch>
                        <a:fillRect/>
                      </a:stretch>
                    </p:blipFill>
                    <p:spPr>
                      <a:xfrm>
                        <a:off x="2000651" y="3960545"/>
                        <a:ext cx="991385" cy="348981"/>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9C5F88AE-2FC1-114D-5819-C56A1DDEEF06}"/>
              </a:ext>
            </a:extLst>
          </p:cNvPr>
          <p:cNvSpPr>
            <a:spLocks noGrp="1"/>
          </p:cNvSpPr>
          <p:nvPr>
            <p:ph sz="quarter" idx="22"/>
          </p:nvPr>
        </p:nvSpPr>
        <p:spPr>
          <a:xfrm>
            <a:off x="3049587" y="3919916"/>
            <a:ext cx="5370513" cy="405683"/>
          </a:xfrm>
        </p:spPr>
        <p:txBody>
          <a:bodyPr wrap="square" lIns="0" tIns="18000" rIns="0" bIns="18000" anchor="ctr" anchorCtr="0">
            <a:spAutoFit/>
          </a:bodyPr>
          <a:lstStyle/>
          <a:p>
            <a:pPr marL="0" lvl="1" indent="0">
              <a:buNone/>
            </a:pPr>
            <a:r>
              <a:rPr lang="en-US" sz="2400" dirty="0"/>
              <a:t>scan tool will be able to read all generic</a:t>
            </a:r>
          </a:p>
        </p:txBody>
      </p:sp>
      <p:sp>
        <p:nvSpPr>
          <p:cNvPr id="13" name="Content Placeholder 12">
            <a:extLst>
              <a:ext uri="{FF2B5EF4-FFF2-40B4-BE49-F238E27FC236}">
                <a16:creationId xmlns:a16="http://schemas.microsoft.com/office/drawing/2014/main" id="{CE7078F9-CEF6-1EA7-974B-86A87FEBBC92}"/>
              </a:ext>
            </a:extLst>
          </p:cNvPr>
          <p:cNvSpPr>
            <a:spLocks noGrp="1"/>
          </p:cNvSpPr>
          <p:nvPr>
            <p:ph sz="quarter" idx="23"/>
          </p:nvPr>
        </p:nvSpPr>
        <p:spPr>
          <a:xfrm>
            <a:off x="1133475" y="4388672"/>
            <a:ext cx="7507287" cy="775015"/>
          </a:xfrm>
        </p:spPr>
        <p:txBody>
          <a:bodyPr wrap="square" lIns="0" tIns="18000" rIns="0" bIns="18000" anchor="ctr" anchorCtr="0">
            <a:spAutoFit/>
          </a:bodyPr>
          <a:lstStyle/>
          <a:p>
            <a:pPr marL="0" lvl="1" indent="0">
              <a:buNone/>
            </a:pPr>
            <a:r>
              <a:rPr lang="en-US" sz="2400" dirty="0"/>
              <a:t>Society of Automotive Engineers (</a:t>
            </a:r>
            <a:r>
              <a:rPr lang="en-US" sz="2400" spc="-300" dirty="0"/>
              <a:t>S A </a:t>
            </a:r>
            <a:r>
              <a:rPr lang="en-US" sz="2400" dirty="0"/>
              <a:t>E) </a:t>
            </a:r>
            <a:r>
              <a:rPr lang="en-US" sz="2400" spc="-300" dirty="0"/>
              <a:t>D T C </a:t>
            </a:r>
            <a:r>
              <a:rPr lang="en-US" sz="2400" dirty="0"/>
              <a:t>s from any vehicle.</a:t>
            </a:r>
          </a:p>
        </p:txBody>
      </p:sp>
    </p:spTree>
    <p:extLst>
      <p:ext uri="{BB962C8B-B14F-4D97-AF65-F5344CB8AC3E}">
        <p14:creationId xmlns:p14="http://schemas.microsoft.com/office/powerpoint/2010/main" val="2902898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2899" y="186717"/>
            <a:ext cx="8077201" cy="1021237"/>
          </a:xfrm>
        </p:spPr>
        <p:txBody>
          <a:bodyPr wrap="square" lIns="0" tIns="18000" rIns="0" bIns="18000" anchor="ctr" anchorCtr="0">
            <a:spAutoFit/>
          </a:bodyPr>
          <a:lstStyle/>
          <a:p>
            <a:r>
              <a:rPr lang="en-US" sz="3600" dirty="0">
                <a:latin typeface="+mj-lt"/>
              </a:rPr>
              <a:t>Manufacturer’s Diagnostic Routines </a:t>
            </a:r>
            <a:r>
              <a:rPr lang="en-US" sz="2800" dirty="0">
                <a:latin typeface="+mj-lt"/>
              </a:rPr>
              <a:t>(1 of 2)</a:t>
            </a:r>
            <a:endParaRPr lang="en-US" sz="2800" noProof="0" dirty="0">
              <a:latin typeface="+mj-lt"/>
              <a:cs typeface="Arial" panose="020B0604020202020204" pitchFamily="34" charset="0"/>
            </a:endParaRPr>
          </a:p>
        </p:txBody>
      </p:sp>
      <p:sp>
        <p:nvSpPr>
          <p:cNvPr id="2" name="Content Placeholder 1">
            <a:extLst>
              <a:ext uri="{FF2B5EF4-FFF2-40B4-BE49-F238E27FC236}">
                <a16:creationId xmlns:a16="http://schemas.microsoft.com/office/drawing/2014/main" id="{930BD7C6-13BF-DF2F-847F-38B716BA9C36}"/>
              </a:ext>
            </a:extLst>
          </p:cNvPr>
          <p:cNvSpPr>
            <a:spLocks noGrp="1"/>
          </p:cNvSpPr>
          <p:nvPr>
            <p:ph idx="1"/>
          </p:nvPr>
        </p:nvSpPr>
        <p:spPr>
          <a:xfrm>
            <a:off x="342900" y="1450541"/>
            <a:ext cx="190500" cy="405683"/>
          </a:xfrm>
        </p:spPr>
        <p:txBody>
          <a:bodyPr wrap="square" lIns="0" tIns="18000" rIns="0" bIns="18000" anchor="ctr" anchorCtr="0">
            <a:spAutoFit/>
          </a:bodyPr>
          <a:lstStyle/>
          <a:p>
            <a:pPr marL="342900" indent="-342900"/>
            <a:r>
              <a:rPr lang="en-US" sz="2400" dirty="0"/>
              <a:t> </a:t>
            </a:r>
          </a:p>
        </p:txBody>
      </p:sp>
      <p:graphicFrame>
        <p:nvGraphicFramePr>
          <p:cNvPr id="17" name="Object 16" descr="O B D roman numeral two.">
            <a:extLst>
              <a:ext uri="{FF2B5EF4-FFF2-40B4-BE49-F238E27FC236}">
                <a16:creationId xmlns:a16="http://schemas.microsoft.com/office/drawing/2014/main" id="{DBFE3D73-C1B7-E3BC-DAEA-13AB8BCD6E50}"/>
              </a:ext>
            </a:extLst>
          </p:cNvPr>
          <p:cNvGraphicFramePr>
            <a:graphicFrameLocks noChangeAspect="1"/>
          </p:cNvGraphicFramePr>
          <p:nvPr>
            <p:extLst>
              <p:ext uri="{D42A27DB-BD31-4B8C-83A1-F6EECF244321}">
                <p14:modId xmlns:p14="http://schemas.microsoft.com/office/powerpoint/2010/main" val="2078610336"/>
              </p:ext>
            </p:extLst>
          </p:nvPr>
        </p:nvGraphicFramePr>
        <p:xfrm>
          <a:off x="619818" y="1498192"/>
          <a:ext cx="962228" cy="338718"/>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7" name="Object 16">
                        <a:extLst>
                          <a:ext uri="{FF2B5EF4-FFF2-40B4-BE49-F238E27FC236}">
                            <a16:creationId xmlns:a16="http://schemas.microsoft.com/office/drawing/2014/main" id="{DBFE3D73-C1B7-E3BC-DAEA-13AB8BCD6E50}"/>
                          </a:ext>
                        </a:extLst>
                      </p:cNvPr>
                      <p:cNvPicPr/>
                      <p:nvPr/>
                    </p:nvPicPr>
                    <p:blipFill>
                      <a:blip r:embed="rId4"/>
                      <a:stretch>
                        <a:fillRect/>
                      </a:stretch>
                    </p:blipFill>
                    <p:spPr>
                      <a:xfrm>
                        <a:off x="619818" y="1498192"/>
                        <a:ext cx="962228" cy="33871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42524D97-59EF-9539-25C4-4DF36ED8F76C}"/>
              </a:ext>
            </a:extLst>
          </p:cNvPr>
          <p:cNvSpPr>
            <a:spLocks noGrp="1"/>
          </p:cNvSpPr>
          <p:nvPr>
            <p:ph idx="13"/>
          </p:nvPr>
        </p:nvSpPr>
        <p:spPr>
          <a:xfrm>
            <a:off x="1632745" y="1453398"/>
            <a:ext cx="7019923" cy="405683"/>
          </a:xfrm>
        </p:spPr>
        <p:txBody>
          <a:bodyPr wrap="square" lIns="0" tIns="18000" rIns="0" bIns="18000" anchor="ctr" anchorCtr="0">
            <a:spAutoFit/>
          </a:bodyPr>
          <a:lstStyle/>
          <a:p>
            <a:pPr marL="0" indent="0">
              <a:buNone/>
            </a:pPr>
            <a:r>
              <a:rPr lang="en-US" sz="2400" dirty="0"/>
              <a:t>Drive Cycles: vehicle must be driven under a variety</a:t>
            </a:r>
          </a:p>
        </p:txBody>
      </p:sp>
      <p:sp>
        <p:nvSpPr>
          <p:cNvPr id="5" name="Content Placeholder 4">
            <a:extLst>
              <a:ext uri="{FF2B5EF4-FFF2-40B4-BE49-F238E27FC236}">
                <a16:creationId xmlns:a16="http://schemas.microsoft.com/office/drawing/2014/main" id="{6561B5A5-7BD6-13CB-B3B5-127E6A81DCEB}"/>
              </a:ext>
            </a:extLst>
          </p:cNvPr>
          <p:cNvSpPr>
            <a:spLocks noGrp="1"/>
          </p:cNvSpPr>
          <p:nvPr>
            <p:ph sz="quarter" idx="17"/>
          </p:nvPr>
        </p:nvSpPr>
        <p:spPr>
          <a:xfrm>
            <a:off x="657225" y="1899245"/>
            <a:ext cx="7945437" cy="405683"/>
          </a:xfrm>
        </p:spPr>
        <p:txBody>
          <a:bodyPr wrap="square" lIns="0" tIns="18000" rIns="0" bIns="18000" anchor="ctr" anchorCtr="0">
            <a:spAutoFit/>
          </a:bodyPr>
          <a:lstStyle/>
          <a:p>
            <a:pPr marL="0" indent="0">
              <a:buNone/>
            </a:pPr>
            <a:r>
              <a:rPr lang="en-US" sz="2400" dirty="0"/>
              <a:t>of operating conditions for all active tests to be performed.</a:t>
            </a:r>
          </a:p>
        </p:txBody>
      </p:sp>
      <p:sp>
        <p:nvSpPr>
          <p:cNvPr id="6" name="Content Placeholder 5">
            <a:extLst>
              <a:ext uri="{FF2B5EF4-FFF2-40B4-BE49-F238E27FC236}">
                <a16:creationId xmlns:a16="http://schemas.microsoft.com/office/drawing/2014/main" id="{92422866-014C-3A66-DEF2-FE5A64995966}"/>
              </a:ext>
            </a:extLst>
          </p:cNvPr>
          <p:cNvSpPr>
            <a:spLocks noGrp="1"/>
          </p:cNvSpPr>
          <p:nvPr>
            <p:ph sz="quarter" idx="18"/>
          </p:nvPr>
        </p:nvSpPr>
        <p:spPr>
          <a:xfrm>
            <a:off x="342900" y="2468921"/>
            <a:ext cx="1554956" cy="405683"/>
          </a:xfrm>
        </p:spPr>
        <p:txBody>
          <a:bodyPr wrap="square" lIns="0" tIns="18000" rIns="0" bIns="18000" anchor="ctr" anchorCtr="0">
            <a:spAutoFit/>
          </a:bodyPr>
          <a:lstStyle/>
          <a:p>
            <a:pPr marL="342900" indent="-342900"/>
            <a:r>
              <a:rPr lang="en-US" sz="2400" dirty="0"/>
              <a:t>Types of</a:t>
            </a:r>
          </a:p>
        </p:txBody>
      </p:sp>
      <p:graphicFrame>
        <p:nvGraphicFramePr>
          <p:cNvPr id="4" name="Object 3" descr="O B D roman numeral two.">
            <a:extLst>
              <a:ext uri="{FF2B5EF4-FFF2-40B4-BE49-F238E27FC236}">
                <a16:creationId xmlns:a16="http://schemas.microsoft.com/office/drawing/2014/main" id="{A2D76FF1-43CE-EB71-5C04-14AFBCCBD23E}"/>
              </a:ext>
            </a:extLst>
          </p:cNvPr>
          <p:cNvGraphicFramePr>
            <a:graphicFrameLocks noChangeAspect="1"/>
          </p:cNvGraphicFramePr>
          <p:nvPr>
            <p:extLst>
              <p:ext uri="{D42A27DB-BD31-4B8C-83A1-F6EECF244321}">
                <p14:modId xmlns:p14="http://schemas.microsoft.com/office/powerpoint/2010/main" val="3598055391"/>
              </p:ext>
            </p:extLst>
          </p:nvPr>
        </p:nvGraphicFramePr>
        <p:xfrm>
          <a:off x="1950889" y="2515501"/>
          <a:ext cx="971850" cy="342105"/>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17" name="Object 16">
                        <a:extLst>
                          <a:ext uri="{FF2B5EF4-FFF2-40B4-BE49-F238E27FC236}">
                            <a16:creationId xmlns:a16="http://schemas.microsoft.com/office/drawing/2014/main" id="{DBFE3D73-C1B7-E3BC-DAEA-13AB8BCD6E50}"/>
                          </a:ext>
                        </a:extLst>
                      </p:cNvPr>
                      <p:cNvPicPr/>
                      <p:nvPr/>
                    </p:nvPicPr>
                    <p:blipFill>
                      <a:blip r:embed="rId4"/>
                      <a:stretch>
                        <a:fillRect/>
                      </a:stretch>
                    </p:blipFill>
                    <p:spPr>
                      <a:xfrm>
                        <a:off x="1950889" y="2515501"/>
                        <a:ext cx="971850" cy="342105"/>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CF6AA37B-B2B0-CFFB-22D5-73E2CC3AF9C9}"/>
              </a:ext>
            </a:extLst>
          </p:cNvPr>
          <p:cNvSpPr>
            <a:spLocks noGrp="1"/>
          </p:cNvSpPr>
          <p:nvPr>
            <p:ph sz="quarter" idx="19"/>
          </p:nvPr>
        </p:nvSpPr>
        <p:spPr>
          <a:xfrm>
            <a:off x="3021011" y="2466738"/>
            <a:ext cx="895350" cy="405683"/>
          </a:xfrm>
        </p:spPr>
        <p:txBody>
          <a:bodyPr wrap="square" lIns="0" tIns="18000" rIns="0" bIns="18000" anchor="ctr" anchorCtr="0">
            <a:spAutoFit/>
          </a:bodyPr>
          <a:lstStyle/>
          <a:p>
            <a:pPr marL="0" indent="-486918">
              <a:buNone/>
            </a:pPr>
            <a:r>
              <a:rPr lang="en-US" sz="2400" dirty="0"/>
              <a:t>Codes</a:t>
            </a:r>
          </a:p>
        </p:txBody>
      </p:sp>
      <p:sp>
        <p:nvSpPr>
          <p:cNvPr id="8" name="Content Placeholder 7">
            <a:extLst>
              <a:ext uri="{FF2B5EF4-FFF2-40B4-BE49-F238E27FC236}">
                <a16:creationId xmlns:a16="http://schemas.microsoft.com/office/drawing/2014/main" id="{8A37DCC1-2FA3-987A-69CE-D19826366C97}"/>
              </a:ext>
            </a:extLst>
          </p:cNvPr>
          <p:cNvSpPr>
            <a:spLocks noGrp="1"/>
          </p:cNvSpPr>
          <p:nvPr>
            <p:ph sz="quarter" idx="20"/>
          </p:nvPr>
        </p:nvSpPr>
        <p:spPr>
          <a:xfrm>
            <a:off x="323850" y="2959167"/>
            <a:ext cx="8316912" cy="2698619"/>
          </a:xfrm>
        </p:spPr>
        <p:txBody>
          <a:bodyPr wrap="square" lIns="0" tIns="18000" rIns="0" bIns="18000" anchor="ctr" anchorCtr="0">
            <a:spAutoFit/>
          </a:bodyPr>
          <a:lstStyle/>
          <a:p>
            <a:pPr marL="829818" lvl="1" indent="-342900"/>
            <a:r>
              <a:rPr lang="en-US" sz="2400" dirty="0"/>
              <a:t>TYPE A CODES. A type A diagnostic trouble code is emissions related and causes the </a:t>
            </a:r>
            <a:r>
              <a:rPr lang="en-US" sz="2400" spc="-300" dirty="0"/>
              <a:t>M I </a:t>
            </a:r>
            <a:r>
              <a:rPr lang="en-US" sz="2400" dirty="0"/>
              <a:t>L to be turned on at the first trip if the computer has detected a problem.</a:t>
            </a:r>
          </a:p>
          <a:p>
            <a:pPr marL="829818" lvl="1" indent="-342900"/>
            <a:r>
              <a:rPr lang="en-US" sz="2400" dirty="0"/>
              <a:t>TYPE B CODES. A type B code is stored and the </a:t>
            </a:r>
            <a:r>
              <a:rPr lang="en-US" sz="2400" spc="-300" dirty="0"/>
              <a:t>M I </a:t>
            </a:r>
            <a:r>
              <a:rPr lang="en-US" sz="2400" dirty="0"/>
              <a:t>L is turned on during the second consecutive trip, alerting the driver to the fact that a diagnostic test was performed and failed.</a:t>
            </a:r>
          </a:p>
        </p:txBody>
      </p:sp>
    </p:spTree>
    <p:extLst>
      <p:ext uri="{BB962C8B-B14F-4D97-AF65-F5344CB8AC3E}">
        <p14:creationId xmlns:p14="http://schemas.microsoft.com/office/powerpoint/2010/main" val="2210517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2.1</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Funnel Analogy</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663320"/>
            <a:ext cx="3751262" cy="2621675"/>
          </a:xfrm>
        </p:spPr>
        <p:txBody>
          <a:bodyPr wrap="square" lIns="0" tIns="18000" rIns="0" bIns="18000" anchor="ctr" anchorCtr="0">
            <a:spAutoFit/>
          </a:bodyPr>
          <a:lstStyle/>
          <a:p>
            <a:pPr marL="0" indent="0">
              <a:buNone/>
            </a:pPr>
            <a:r>
              <a:rPr lang="en-US" sz="2400" noProof="0" dirty="0"/>
              <a:t>A funnel is one way to visualize the diagnostic process. The purpose is to narrow the possible causes of a concern until the root cause is determined and corrected.</a:t>
            </a:r>
          </a:p>
        </p:txBody>
      </p:sp>
      <p:pic>
        <p:nvPicPr>
          <p:cNvPr id="5" name="Picture 4" descr="An illustration depicting a funnel which displays Customer concern, Diagnostic steps to locate root cause of problem, Repairs completed, Repair confirmed, Codes cleared, and Customer satisfaction from top to bottom.">
            <a:extLst>
              <a:ext uri="{FF2B5EF4-FFF2-40B4-BE49-F238E27FC236}">
                <a16:creationId xmlns:a16="http://schemas.microsoft.com/office/drawing/2014/main" id="{0E1D9FFA-A10D-B5CE-F579-A836A1E2C215}"/>
              </a:ext>
            </a:extLst>
          </p:cNvPr>
          <p:cNvPicPr>
            <a:picLocks noChangeAspect="1"/>
          </p:cNvPicPr>
          <p:nvPr/>
        </p:nvPicPr>
        <p:blipFill>
          <a:blip r:embed="rId3"/>
          <a:stretch>
            <a:fillRect/>
          </a:stretch>
        </p:blipFill>
        <p:spPr>
          <a:xfrm>
            <a:off x="5150913" y="1212656"/>
            <a:ext cx="3547933" cy="4853514"/>
          </a:xfrm>
          <a:prstGeom prst="rect">
            <a:avLst/>
          </a:prstGeom>
        </p:spPr>
      </p:pic>
    </p:spTree>
    <p:extLst>
      <p:ext uri="{BB962C8B-B14F-4D97-AF65-F5344CB8AC3E}">
        <p14:creationId xmlns:p14="http://schemas.microsoft.com/office/powerpoint/2010/main" val="3174944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83318"/>
            <a:ext cx="8088336" cy="1021237"/>
          </a:xfrm>
        </p:spPr>
        <p:txBody>
          <a:bodyPr wrap="square" lIns="0" tIns="18000" rIns="0" bIns="18000" anchor="ctr" anchorCtr="0">
            <a:spAutoFit/>
          </a:bodyPr>
          <a:lstStyle/>
          <a:p>
            <a:r>
              <a:rPr lang="en-US" sz="3600" dirty="0">
                <a:latin typeface="+mj-lt"/>
              </a:rPr>
              <a:t>Manufacturer’s Diagnostic Routines </a:t>
            </a:r>
            <a:r>
              <a:rPr lang="en-US" sz="2800" dirty="0">
                <a:latin typeface="+mj-lt"/>
              </a:rPr>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459651"/>
            <a:ext cx="8299474" cy="775015"/>
          </a:xfrm>
        </p:spPr>
        <p:txBody>
          <a:bodyPr wrap="square" lIns="0" tIns="18000" rIns="0" bIns="18000" anchor="ctr" anchorCtr="0">
            <a:spAutoFit/>
          </a:bodyPr>
          <a:lstStyle/>
          <a:p>
            <a:pPr marL="829818" lvl="1" indent="-342900"/>
            <a:r>
              <a:rPr lang="en-US" sz="2400" dirty="0"/>
              <a:t>TYPE C AND D CODES. Type C and type D codes are for use with non-emissions-related diagnostic tests.</a:t>
            </a:r>
          </a:p>
        </p:txBody>
      </p:sp>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323850" y="2409773"/>
            <a:ext cx="295275" cy="405683"/>
          </a:xfrm>
        </p:spPr>
        <p:txBody>
          <a:bodyPr wrap="square" lIns="0" tIns="18000" rIns="0" bIns="18000" anchor="ctr" anchorCtr="0">
            <a:spAutoFit/>
          </a:bodyPr>
          <a:lstStyle/>
          <a:p>
            <a:pPr marL="342900" indent="-342900"/>
            <a:r>
              <a:rPr lang="en-US" sz="2400" dirty="0"/>
              <a:t> </a:t>
            </a:r>
          </a:p>
        </p:txBody>
      </p:sp>
      <p:graphicFrame>
        <p:nvGraphicFramePr>
          <p:cNvPr id="4" name="Object 3" descr="O B D roman numeral two.">
            <a:extLst>
              <a:ext uri="{FF2B5EF4-FFF2-40B4-BE49-F238E27FC236}">
                <a16:creationId xmlns:a16="http://schemas.microsoft.com/office/drawing/2014/main" id="{49EF5D3C-BBC8-7249-51ED-556F494B322B}"/>
              </a:ext>
            </a:extLst>
          </p:cNvPr>
          <p:cNvGraphicFramePr>
            <a:graphicFrameLocks noChangeAspect="1"/>
          </p:cNvGraphicFramePr>
          <p:nvPr>
            <p:extLst>
              <p:ext uri="{D42A27DB-BD31-4B8C-83A1-F6EECF244321}">
                <p14:modId xmlns:p14="http://schemas.microsoft.com/office/powerpoint/2010/main" val="704354005"/>
              </p:ext>
            </p:extLst>
          </p:nvPr>
        </p:nvGraphicFramePr>
        <p:xfrm>
          <a:off x="711691" y="2426671"/>
          <a:ext cx="1007080" cy="354506"/>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17" name="Object 16">
                        <a:extLst>
                          <a:ext uri="{FF2B5EF4-FFF2-40B4-BE49-F238E27FC236}">
                            <a16:creationId xmlns:a16="http://schemas.microsoft.com/office/drawing/2014/main" id="{DBFE3D73-C1B7-E3BC-DAEA-13AB8BCD6E50}"/>
                          </a:ext>
                        </a:extLst>
                      </p:cNvPr>
                      <p:cNvPicPr/>
                      <p:nvPr/>
                    </p:nvPicPr>
                    <p:blipFill>
                      <a:blip r:embed="rId4"/>
                      <a:stretch>
                        <a:fillRect/>
                      </a:stretch>
                    </p:blipFill>
                    <p:spPr>
                      <a:xfrm>
                        <a:off x="711691" y="2426671"/>
                        <a:ext cx="1007080" cy="354506"/>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4368E6F6-6F0D-0A2E-DAF8-54341A70A3E3}"/>
              </a:ext>
            </a:extLst>
          </p:cNvPr>
          <p:cNvSpPr>
            <a:spLocks noGrp="1"/>
          </p:cNvSpPr>
          <p:nvPr>
            <p:ph sz="quarter" idx="14"/>
          </p:nvPr>
        </p:nvSpPr>
        <p:spPr>
          <a:xfrm>
            <a:off x="1775619" y="2390722"/>
            <a:ext cx="2021092" cy="405683"/>
          </a:xfrm>
        </p:spPr>
        <p:txBody>
          <a:bodyPr wrap="square" lIns="0" tIns="18000" rIns="0" bIns="18000" anchor="ctr" anchorCtr="0">
            <a:spAutoFit/>
          </a:bodyPr>
          <a:lstStyle/>
          <a:p>
            <a:pPr marL="0" indent="-486918">
              <a:buNone/>
            </a:pPr>
            <a:r>
              <a:rPr lang="en-US" sz="2400" dirty="0"/>
              <a:t>Freeze Frame</a:t>
            </a:r>
          </a:p>
        </p:txBody>
      </p:sp>
      <p:sp>
        <p:nvSpPr>
          <p:cNvPr id="19" name="Content Placeholder 18">
            <a:extLst>
              <a:ext uri="{FF2B5EF4-FFF2-40B4-BE49-F238E27FC236}">
                <a16:creationId xmlns:a16="http://schemas.microsoft.com/office/drawing/2014/main" id="{D15E41CB-6F32-C542-799F-45ACDC1F7DB4}"/>
              </a:ext>
            </a:extLst>
          </p:cNvPr>
          <p:cNvSpPr>
            <a:spLocks noGrp="1"/>
          </p:cNvSpPr>
          <p:nvPr>
            <p:ph sz="quarter" idx="15"/>
          </p:nvPr>
        </p:nvSpPr>
        <p:spPr>
          <a:xfrm>
            <a:off x="323850" y="2884887"/>
            <a:ext cx="732217" cy="344128"/>
          </a:xfrm>
        </p:spPr>
        <p:txBody>
          <a:bodyPr wrap="square" lIns="0" tIns="18000" rIns="0" bIns="18000" anchor="ctr" anchorCtr="0">
            <a:spAutoFit/>
          </a:bodyPr>
          <a:lstStyle/>
          <a:p>
            <a:pPr marL="829818" lvl="1" indent="-342900"/>
            <a:r>
              <a:rPr lang="en-US" sz="2000" dirty="0"/>
              <a:t> </a:t>
            </a:r>
          </a:p>
        </p:txBody>
      </p:sp>
      <p:graphicFrame>
        <p:nvGraphicFramePr>
          <p:cNvPr id="5" name="Object 4" descr="O B D roman numeral two.">
            <a:extLst>
              <a:ext uri="{FF2B5EF4-FFF2-40B4-BE49-F238E27FC236}">
                <a16:creationId xmlns:a16="http://schemas.microsoft.com/office/drawing/2014/main" id="{7052350B-C7C1-DB4D-B221-8F8EA2402CDE}"/>
              </a:ext>
            </a:extLst>
          </p:cNvPr>
          <p:cNvGraphicFramePr>
            <a:graphicFrameLocks noChangeAspect="1"/>
          </p:cNvGraphicFramePr>
          <p:nvPr>
            <p:extLst>
              <p:ext uri="{D42A27DB-BD31-4B8C-83A1-F6EECF244321}">
                <p14:modId xmlns:p14="http://schemas.microsoft.com/office/powerpoint/2010/main" val="45042464"/>
              </p:ext>
            </p:extLst>
          </p:nvPr>
        </p:nvGraphicFramePr>
        <p:xfrm>
          <a:off x="1142706" y="2870946"/>
          <a:ext cx="1027323" cy="361632"/>
        </p:xfrm>
        <a:graphic>
          <a:graphicData uri="http://schemas.openxmlformats.org/presentationml/2006/ole">
            <mc:AlternateContent xmlns:mc="http://schemas.openxmlformats.org/markup-compatibility/2006">
              <mc:Choice xmlns:v="urn:schemas-microsoft-com:vml" Requires="v">
                <p:oleObj name="Equation" r:id="rId5" imgW="507960" imgH="177480" progId="Equation.DSMT4">
                  <p:embed/>
                </p:oleObj>
              </mc:Choice>
              <mc:Fallback>
                <p:oleObj name="Equation" r:id="rId5" imgW="507960" imgH="177480" progId="Equation.DSMT4">
                  <p:embed/>
                  <p:pic>
                    <p:nvPicPr>
                      <p:cNvPr id="4" name="Object 3">
                        <a:extLst>
                          <a:ext uri="{FF2B5EF4-FFF2-40B4-BE49-F238E27FC236}">
                            <a16:creationId xmlns:a16="http://schemas.microsoft.com/office/drawing/2014/main" id="{49EF5D3C-BBC8-7249-51ED-556F494B322B}"/>
                          </a:ext>
                        </a:extLst>
                      </p:cNvPr>
                      <p:cNvPicPr/>
                      <p:nvPr/>
                    </p:nvPicPr>
                    <p:blipFill>
                      <a:blip r:embed="rId4"/>
                      <a:stretch>
                        <a:fillRect/>
                      </a:stretch>
                    </p:blipFill>
                    <p:spPr>
                      <a:xfrm>
                        <a:off x="1142706" y="2870946"/>
                        <a:ext cx="1027323" cy="361632"/>
                      </a:xfrm>
                      <a:prstGeom prst="rect">
                        <a:avLst/>
                      </a:prstGeom>
                    </p:spPr>
                  </p:pic>
                </p:oleObj>
              </mc:Fallback>
            </mc:AlternateContent>
          </a:graphicData>
        </a:graphic>
      </p:graphicFrame>
      <p:sp>
        <p:nvSpPr>
          <p:cNvPr id="20" name="Content Placeholder 19">
            <a:extLst>
              <a:ext uri="{FF2B5EF4-FFF2-40B4-BE49-F238E27FC236}">
                <a16:creationId xmlns:a16="http://schemas.microsoft.com/office/drawing/2014/main" id="{FE0621A9-6AF2-A315-E07B-C5BEF42F47FE}"/>
              </a:ext>
            </a:extLst>
          </p:cNvPr>
          <p:cNvSpPr>
            <a:spLocks noGrp="1"/>
          </p:cNvSpPr>
          <p:nvPr>
            <p:ph sz="quarter" idx="16"/>
          </p:nvPr>
        </p:nvSpPr>
        <p:spPr>
          <a:xfrm>
            <a:off x="2228092" y="2834084"/>
            <a:ext cx="6296783" cy="405683"/>
          </a:xfrm>
        </p:spPr>
        <p:txBody>
          <a:bodyPr wrap="square" lIns="0" tIns="18000" rIns="0" bIns="18000" anchor="ctr" anchorCtr="0">
            <a:spAutoFit/>
          </a:bodyPr>
          <a:lstStyle/>
          <a:p>
            <a:pPr marL="0" lvl="1" indent="0">
              <a:buNone/>
            </a:pPr>
            <a:r>
              <a:rPr lang="en-US" sz="2400" dirty="0"/>
              <a:t>requires the computer to take a “snapshot” or</a:t>
            </a:r>
          </a:p>
        </p:txBody>
      </p:sp>
      <p:sp>
        <p:nvSpPr>
          <p:cNvPr id="21" name="Content Placeholder 20">
            <a:extLst>
              <a:ext uri="{FF2B5EF4-FFF2-40B4-BE49-F238E27FC236}">
                <a16:creationId xmlns:a16="http://schemas.microsoft.com/office/drawing/2014/main" id="{46B6ED4F-0539-CE7E-ADA0-0BACA48490D8}"/>
              </a:ext>
            </a:extLst>
          </p:cNvPr>
          <p:cNvSpPr>
            <a:spLocks noGrp="1"/>
          </p:cNvSpPr>
          <p:nvPr>
            <p:ph sz="quarter" idx="17"/>
          </p:nvPr>
        </p:nvSpPr>
        <p:spPr>
          <a:xfrm>
            <a:off x="1205706" y="3289752"/>
            <a:ext cx="7425532" cy="775015"/>
          </a:xfrm>
        </p:spPr>
        <p:txBody>
          <a:bodyPr wrap="square" lIns="0" tIns="18000" rIns="0" bIns="18000" anchor="ctr" anchorCtr="0">
            <a:spAutoFit/>
          </a:bodyPr>
          <a:lstStyle/>
          <a:p>
            <a:pPr marL="0" lvl="1" indent="0">
              <a:buNone/>
            </a:pPr>
            <a:r>
              <a:rPr lang="en-US" sz="2400" dirty="0"/>
              <a:t>freeze-frame of all data at the instant an emissions-related </a:t>
            </a:r>
            <a:r>
              <a:rPr lang="en-US" sz="2400" spc="-300" dirty="0"/>
              <a:t>D T </a:t>
            </a:r>
            <a:r>
              <a:rPr lang="en-US" sz="2400" dirty="0"/>
              <a:t>C is set.</a:t>
            </a:r>
          </a:p>
        </p:txBody>
      </p:sp>
      <p:sp>
        <p:nvSpPr>
          <p:cNvPr id="22" name="Content Placeholder 21">
            <a:extLst>
              <a:ext uri="{FF2B5EF4-FFF2-40B4-BE49-F238E27FC236}">
                <a16:creationId xmlns:a16="http://schemas.microsoft.com/office/drawing/2014/main" id="{E435F0F2-3E45-EE46-E612-5BEEC7978C99}"/>
              </a:ext>
            </a:extLst>
          </p:cNvPr>
          <p:cNvSpPr>
            <a:spLocks noGrp="1"/>
          </p:cNvSpPr>
          <p:nvPr>
            <p:ph sz="quarter" idx="18"/>
          </p:nvPr>
        </p:nvSpPr>
        <p:spPr>
          <a:xfrm>
            <a:off x="331095" y="4197227"/>
            <a:ext cx="8309668" cy="1221291"/>
          </a:xfrm>
        </p:spPr>
        <p:txBody>
          <a:bodyPr wrap="square" lIns="0" tIns="18000" rIns="0" bIns="18000" anchor="ctr" anchorCtr="0">
            <a:spAutoFit/>
          </a:bodyPr>
          <a:lstStyle/>
          <a:p>
            <a:pPr marL="342900" indent="-342900"/>
            <a:r>
              <a:rPr lang="en-US" sz="2400" dirty="0"/>
              <a:t>Diagnosing Intermittent Malfunctions</a:t>
            </a:r>
          </a:p>
          <a:p>
            <a:pPr marL="829818" lvl="1" indent="-342900"/>
            <a:r>
              <a:rPr lang="en-US" sz="2400" dirty="0"/>
              <a:t>Determine the conditions when the malfunction occurs, and then try to duplicate those conditions.</a:t>
            </a:r>
          </a:p>
        </p:txBody>
      </p:sp>
    </p:spTree>
    <p:extLst>
      <p:ext uri="{BB962C8B-B14F-4D97-AF65-F5344CB8AC3E}">
        <p14:creationId xmlns:p14="http://schemas.microsoft.com/office/powerpoint/2010/main" val="3284375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Scan Tool, OBD II</a:t>
            </a:r>
          </a:p>
        </p:txBody>
      </p:sp>
      <p:pic>
        <p:nvPicPr>
          <p:cNvPr id="6" name="Scan_Tools_OBD_II">
            <a:hlinkClick r:id="" action="ppaction://media"/>
            <a:extLst>
              <a:ext uri="{FF2B5EF4-FFF2-40B4-BE49-F238E27FC236}">
                <a16:creationId xmlns:a16="http://schemas.microsoft.com/office/drawing/2014/main" id="{443EEF31-94FB-8378-2C05-9527BF211F90}"/>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871029" y="1536826"/>
            <a:ext cx="7401941" cy="4164321"/>
          </a:xfrm>
        </p:spPr>
      </p:pic>
    </p:spTree>
    <p:extLst>
      <p:ext uri="{BB962C8B-B14F-4D97-AF65-F5344CB8AC3E}">
        <p14:creationId xmlns:p14="http://schemas.microsoft.com/office/powerpoint/2010/main" val="130967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Diagnostic Trouble Code, DTC</a:t>
            </a:r>
          </a:p>
        </p:txBody>
      </p:sp>
      <p:pic>
        <p:nvPicPr>
          <p:cNvPr id="5" name="DTC">
            <a:hlinkClick r:id="" action="ppaction://media"/>
            <a:extLst>
              <a:ext uri="{FF2B5EF4-FFF2-40B4-BE49-F238E27FC236}">
                <a16:creationId xmlns:a16="http://schemas.microsoft.com/office/drawing/2014/main" id="{ADA9E96E-37DA-0D4D-13D4-922252CE6518}"/>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97306" y="1523110"/>
            <a:ext cx="8581518" cy="4484498"/>
          </a:xfrm>
        </p:spPr>
      </p:pic>
    </p:spTree>
    <p:extLst>
      <p:ext uri="{BB962C8B-B14F-4D97-AF65-F5344CB8AC3E}">
        <p14:creationId xmlns:p14="http://schemas.microsoft.com/office/powerpoint/2010/main" val="142266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6013" y="193426"/>
            <a:ext cx="8304750" cy="590349"/>
          </a:xfrm>
        </p:spPr>
        <p:txBody>
          <a:bodyPr wrap="square" lIns="0" tIns="18000" rIns="0" bIns="18000" anchor="ctr" anchorCtr="0">
            <a:spAutoFit/>
          </a:bodyPr>
          <a:lstStyle/>
          <a:p>
            <a:r>
              <a:rPr lang="en-US" dirty="0"/>
              <a:t>Road Test (Drive Cycle)</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34867" y="1121245"/>
            <a:ext cx="8304750" cy="2814035"/>
          </a:xfrm>
        </p:spPr>
        <p:txBody>
          <a:bodyPr wrap="square" lIns="0" tIns="18000" rIns="0" bIns="18000" anchor="ctr" anchorCtr="0">
            <a:spAutoFit/>
          </a:bodyPr>
          <a:lstStyle/>
          <a:p>
            <a:pPr marL="342900" indent="-342900"/>
            <a:r>
              <a:rPr lang="en-US" sz="2400" dirty="0"/>
              <a:t>The vehicle may have to be driven under conditions that allow the </a:t>
            </a:r>
            <a:r>
              <a:rPr lang="en-US" sz="2400" kern="0" spc="-350" dirty="0"/>
              <a:t>P C </a:t>
            </a:r>
            <a:r>
              <a:rPr lang="en-US" sz="2400" dirty="0"/>
              <a:t>M to conduct monitor tests. This drive pattern is called a drive cycle.</a:t>
            </a:r>
          </a:p>
          <a:p>
            <a:pPr marL="342900" indent="-342900"/>
            <a:r>
              <a:rPr lang="en-US" sz="2400" dirty="0"/>
              <a:t>The drive cycle is different for each vehicle manufacturer, but a universal drive cycle may work. In many cases, performing a universal drive cycle resets most monitors in most vehicles.</a:t>
            </a:r>
          </a:p>
        </p:txBody>
      </p:sp>
    </p:spTree>
    <p:extLst>
      <p:ext uri="{BB962C8B-B14F-4D97-AF65-F5344CB8AC3E}">
        <p14:creationId xmlns:p14="http://schemas.microsoft.com/office/powerpoint/2010/main" val="3993675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90600"/>
            <a:ext cx="8229600" cy="590349"/>
          </a:xfrm>
        </p:spPr>
        <p:txBody>
          <a:bodyPr wrap="square" lIns="0" tIns="18000" rIns="0" bIns="18000" anchor="ctr">
            <a:spAutoFit/>
          </a:bodyPr>
          <a:lstStyle/>
          <a:p>
            <a:r>
              <a:rPr lang="en-IN" sz="3600" dirty="0">
                <a:latin typeface="+mj-lt"/>
              </a:rPr>
              <a:t>Summary </a:t>
            </a:r>
            <a:r>
              <a:rPr lang="en-IN" sz="2800" dirty="0">
                <a:latin typeface="+mj-lt"/>
              </a:rPr>
              <a:t>(1 of 2)</a:t>
            </a:r>
            <a:endParaRPr lang="en-US" sz="2800" dirty="0">
              <a:latin typeface="+mj-lt"/>
            </a:endParaRPr>
          </a:p>
        </p:txBody>
      </p:sp>
      <p:sp>
        <p:nvSpPr>
          <p:cNvPr id="3" name="Content Placeholder 2"/>
          <p:cNvSpPr>
            <a:spLocks noGrp="1"/>
          </p:cNvSpPr>
          <p:nvPr>
            <p:ph idx="1"/>
          </p:nvPr>
        </p:nvSpPr>
        <p:spPr>
          <a:xfrm>
            <a:off x="323850" y="1108911"/>
            <a:ext cx="8316913" cy="4714555"/>
          </a:xfrm>
        </p:spPr>
        <p:txBody>
          <a:bodyPr wrap="square" lIns="0" tIns="18000" rIns="0" bIns="18000" anchor="ctr">
            <a:spAutoFit/>
          </a:bodyPr>
          <a:lstStyle/>
          <a:p>
            <a:pPr marL="342900" indent="-342900">
              <a:spcBef>
                <a:spcPts val="600"/>
              </a:spcBef>
            </a:pPr>
            <a:r>
              <a:rPr lang="en-IN" sz="2400" dirty="0"/>
              <a:t>Funnel diagnostics is a visual approach to a diagnostic procedure and involves the following steps:</a:t>
            </a:r>
          </a:p>
          <a:p>
            <a:pPr marL="829818" lvl="1" indent="-342900"/>
            <a:r>
              <a:rPr lang="en-IN" sz="2400" dirty="0"/>
              <a:t>Step 1 Verify problem (concern)</a:t>
            </a:r>
          </a:p>
          <a:p>
            <a:pPr marL="829818" lvl="1" indent="-342900"/>
            <a:r>
              <a:rPr lang="en-IN" sz="2400" dirty="0"/>
              <a:t>Step 2 Perform a thorough visual inspection and basic tests</a:t>
            </a:r>
          </a:p>
          <a:p>
            <a:pPr marL="829818" lvl="1" indent="-342900"/>
            <a:r>
              <a:rPr lang="en-IN" sz="2400" dirty="0"/>
              <a:t>Step 3 Retrieve diagnostic trouble codes (</a:t>
            </a:r>
            <a:r>
              <a:rPr lang="en-IN" sz="2400" spc="-300" dirty="0"/>
              <a:t>D T C </a:t>
            </a:r>
            <a:r>
              <a:rPr lang="en-IN" sz="2400" dirty="0"/>
              <a:t>s)</a:t>
            </a:r>
          </a:p>
          <a:p>
            <a:pPr marL="829818" lvl="1" indent="-342900"/>
            <a:r>
              <a:rPr lang="en-IN" sz="2400" dirty="0"/>
              <a:t>Step 4 Check for technical service bulletins (</a:t>
            </a:r>
            <a:r>
              <a:rPr lang="en-IN" sz="2400" spc="-300" dirty="0"/>
              <a:t>T S B </a:t>
            </a:r>
            <a:r>
              <a:rPr lang="en-IN" sz="2400" dirty="0"/>
              <a:t>s)</a:t>
            </a:r>
          </a:p>
          <a:p>
            <a:pPr marL="829818" lvl="1" indent="-342900"/>
            <a:r>
              <a:rPr lang="en-IN" sz="2400" dirty="0"/>
              <a:t>Step 5 Look carefully at scan tool data</a:t>
            </a:r>
          </a:p>
          <a:p>
            <a:pPr marL="829818" lvl="1" indent="-342900"/>
            <a:r>
              <a:rPr lang="en-IN" sz="2400" dirty="0"/>
              <a:t>Step 6 Narrow problem to a system or cylinder</a:t>
            </a:r>
          </a:p>
          <a:p>
            <a:pPr marL="829818" lvl="1" indent="-342900"/>
            <a:r>
              <a:rPr lang="en-IN" sz="2400" dirty="0"/>
              <a:t>Step 7 Repair problem and determine the root cause</a:t>
            </a:r>
          </a:p>
          <a:p>
            <a:pPr marL="829818" lvl="1" indent="-342900"/>
            <a:r>
              <a:rPr lang="en-IN" sz="2400" dirty="0"/>
              <a:t>Step 8 Verify repair and check for any stored </a:t>
            </a:r>
            <a:r>
              <a:rPr lang="en-IN" sz="2400" spc="-300" dirty="0"/>
              <a:t>D T C </a:t>
            </a:r>
            <a:r>
              <a:rPr lang="en-IN" sz="2400" dirty="0"/>
              <a:t>s</a:t>
            </a:r>
          </a:p>
        </p:txBody>
      </p:sp>
    </p:spTree>
    <p:extLst>
      <p:ext uri="{BB962C8B-B14F-4D97-AF65-F5344CB8AC3E}">
        <p14:creationId xmlns:p14="http://schemas.microsoft.com/office/powerpoint/2010/main" val="2728379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41289" y="192454"/>
            <a:ext cx="8088336" cy="590349"/>
          </a:xfrm>
          <a:noFill/>
          <a:ln>
            <a:noFill/>
          </a:ln>
        </p:spPr>
        <p:txBody>
          <a:bodyPr wrap="square" lIns="0" tIns="18000" rIns="0" bIns="18000" anchor="ctr" anchorCtr="0">
            <a:spAutoFit/>
          </a:bodyPr>
          <a:lstStyle/>
          <a:p>
            <a:r>
              <a:rPr lang="en-IN" dirty="0"/>
              <a:t>Summary </a:t>
            </a:r>
            <a:r>
              <a:rPr lang="en-IN" sz="2800" dirty="0"/>
              <a:t>(2 of 2)</a:t>
            </a:r>
            <a:endParaRPr lang="en-US" sz="280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2"/>
          </p:nvPr>
        </p:nvSpPr>
        <p:spPr>
          <a:xfrm>
            <a:off x="341289" y="1137454"/>
            <a:ext cx="8299474" cy="3514227"/>
          </a:xfrm>
        </p:spPr>
        <p:txBody>
          <a:bodyPr wrap="square" lIns="0" tIns="18000" rIns="0" bIns="18000" anchor="ctr" anchorCtr="0">
            <a:spAutoFit/>
          </a:bodyPr>
          <a:lstStyle/>
          <a:p>
            <a:pPr marL="342900" indent="-342900">
              <a:spcBef>
                <a:spcPts val="600"/>
              </a:spcBef>
            </a:pPr>
            <a:r>
              <a:rPr lang="en-US" sz="2400" dirty="0"/>
              <a:t>Care should be taken to not induce high voltage or current around any computer or computer-controlled circuit or sensor.</a:t>
            </a:r>
          </a:p>
          <a:p>
            <a:pPr marL="342900" indent="-342900">
              <a:spcBef>
                <a:spcPts val="600"/>
              </a:spcBef>
            </a:pPr>
            <a:r>
              <a:rPr lang="en-US" sz="2400" dirty="0"/>
              <a:t>A thorough visual inspection is important during the diagnosis and troubleshooting of any engine performance problem or electrical malfunction.</a:t>
            </a:r>
          </a:p>
          <a:p>
            <a:pPr marL="342900" indent="-342900">
              <a:spcBef>
                <a:spcPts val="600"/>
              </a:spcBef>
            </a:pPr>
            <a:r>
              <a:rPr lang="en-US" sz="2400" dirty="0"/>
              <a:t>If the </a:t>
            </a:r>
            <a:r>
              <a:rPr lang="en-US" sz="2400" spc="-300" dirty="0"/>
              <a:t>M I </a:t>
            </a:r>
            <a:r>
              <a:rPr lang="en-US" sz="2400" dirty="0"/>
              <a:t>L is on, retrieve the </a:t>
            </a:r>
            <a:r>
              <a:rPr lang="en-US" sz="2400" spc="-300" dirty="0"/>
              <a:t>D T </a:t>
            </a:r>
            <a:r>
              <a:rPr lang="en-US" sz="2400" dirty="0"/>
              <a:t>C and follow the manufacturer’s recommended procedure to find the root cause of the problem.</a:t>
            </a:r>
          </a:p>
        </p:txBody>
      </p:sp>
      <p:sp>
        <p:nvSpPr>
          <p:cNvPr id="17" name="Content Placeholder 16">
            <a:extLst>
              <a:ext uri="{FF2B5EF4-FFF2-40B4-BE49-F238E27FC236}">
                <a16:creationId xmlns:a16="http://schemas.microsoft.com/office/drawing/2014/main" id="{DF7CF56A-4A3C-BE46-9A2D-A68EFADB7F1E}"/>
              </a:ext>
            </a:extLst>
          </p:cNvPr>
          <p:cNvSpPr>
            <a:spLocks noGrp="1"/>
          </p:cNvSpPr>
          <p:nvPr>
            <p:ph sz="quarter" idx="13"/>
          </p:nvPr>
        </p:nvSpPr>
        <p:spPr>
          <a:xfrm>
            <a:off x="323850" y="4742784"/>
            <a:ext cx="295275" cy="405683"/>
          </a:xfrm>
        </p:spPr>
        <p:txBody>
          <a:bodyPr wrap="square" lIns="0" tIns="18000" rIns="0" bIns="18000" anchor="ctr" anchorCtr="0">
            <a:spAutoFit/>
          </a:bodyPr>
          <a:lstStyle/>
          <a:p>
            <a:pPr marL="342900" indent="-342900"/>
            <a:r>
              <a:rPr lang="en-US" sz="2400" dirty="0"/>
              <a:t> </a:t>
            </a:r>
          </a:p>
        </p:txBody>
      </p:sp>
      <p:graphicFrame>
        <p:nvGraphicFramePr>
          <p:cNvPr id="4" name="Object 3" descr="O B D roman numeral two.">
            <a:extLst>
              <a:ext uri="{FF2B5EF4-FFF2-40B4-BE49-F238E27FC236}">
                <a16:creationId xmlns:a16="http://schemas.microsoft.com/office/drawing/2014/main" id="{49EF5D3C-BBC8-7249-51ED-556F494B322B}"/>
              </a:ext>
            </a:extLst>
          </p:cNvPr>
          <p:cNvGraphicFramePr>
            <a:graphicFrameLocks noChangeAspect="1"/>
          </p:cNvGraphicFramePr>
          <p:nvPr>
            <p:extLst>
              <p:ext uri="{D42A27DB-BD31-4B8C-83A1-F6EECF244321}">
                <p14:modId xmlns:p14="http://schemas.microsoft.com/office/powerpoint/2010/main" val="123770036"/>
              </p:ext>
            </p:extLst>
          </p:nvPr>
        </p:nvGraphicFramePr>
        <p:xfrm>
          <a:off x="711691" y="4759682"/>
          <a:ext cx="1007080" cy="354506"/>
        </p:xfrm>
        <a:graphic>
          <a:graphicData uri="http://schemas.openxmlformats.org/presentationml/2006/ole">
            <mc:AlternateContent xmlns:mc="http://schemas.openxmlformats.org/markup-compatibility/2006">
              <mc:Choice xmlns:v="urn:schemas-microsoft-com:vml" Requires="v">
                <p:oleObj name="Equation" r:id="rId3" imgW="507960" imgH="177480" progId="Equation.DSMT4">
                  <p:embed/>
                </p:oleObj>
              </mc:Choice>
              <mc:Fallback>
                <p:oleObj name="Equation" r:id="rId3" imgW="507960" imgH="177480" progId="Equation.DSMT4">
                  <p:embed/>
                  <p:pic>
                    <p:nvPicPr>
                      <p:cNvPr id="4" name="Object 3" descr="O B D roman numeral two.">
                        <a:extLst>
                          <a:ext uri="{FF2B5EF4-FFF2-40B4-BE49-F238E27FC236}">
                            <a16:creationId xmlns:a16="http://schemas.microsoft.com/office/drawing/2014/main" id="{49EF5D3C-BBC8-7249-51ED-556F494B322B}"/>
                          </a:ext>
                        </a:extLst>
                      </p:cNvPr>
                      <p:cNvPicPr/>
                      <p:nvPr/>
                    </p:nvPicPr>
                    <p:blipFill>
                      <a:blip r:embed="rId4"/>
                      <a:stretch>
                        <a:fillRect/>
                      </a:stretch>
                    </p:blipFill>
                    <p:spPr>
                      <a:xfrm>
                        <a:off x="711691" y="4759682"/>
                        <a:ext cx="1007080" cy="354506"/>
                      </a:xfrm>
                      <a:prstGeom prst="rect">
                        <a:avLst/>
                      </a:prstGeom>
                    </p:spPr>
                  </p:pic>
                </p:oleObj>
              </mc:Fallback>
            </mc:AlternateContent>
          </a:graphicData>
        </a:graphic>
      </p:graphicFrame>
      <p:sp>
        <p:nvSpPr>
          <p:cNvPr id="18" name="Content Placeholder 17">
            <a:extLst>
              <a:ext uri="{FF2B5EF4-FFF2-40B4-BE49-F238E27FC236}">
                <a16:creationId xmlns:a16="http://schemas.microsoft.com/office/drawing/2014/main" id="{4368E6F6-6F0D-0A2E-DAF8-54341A70A3E3}"/>
              </a:ext>
            </a:extLst>
          </p:cNvPr>
          <p:cNvSpPr>
            <a:spLocks noGrp="1"/>
          </p:cNvSpPr>
          <p:nvPr>
            <p:ph sz="quarter" idx="14"/>
          </p:nvPr>
        </p:nvSpPr>
        <p:spPr>
          <a:xfrm>
            <a:off x="1811338" y="4723733"/>
            <a:ext cx="6454838" cy="405683"/>
          </a:xfrm>
        </p:spPr>
        <p:txBody>
          <a:bodyPr wrap="square" lIns="0" tIns="18000" rIns="0" bIns="18000" anchor="ctr" anchorCtr="0">
            <a:spAutoFit/>
          </a:bodyPr>
          <a:lstStyle/>
          <a:p>
            <a:pPr marL="0" indent="-486918">
              <a:buNone/>
            </a:pPr>
            <a:r>
              <a:rPr lang="en-US" sz="2400" dirty="0"/>
              <a:t>vehicles use a 16-pin DLC and common DTCs.</a:t>
            </a:r>
          </a:p>
        </p:txBody>
      </p:sp>
    </p:spTree>
    <p:extLst>
      <p:ext uri="{BB962C8B-B14F-4D97-AF65-F5344CB8AC3E}">
        <p14:creationId xmlns:p14="http://schemas.microsoft.com/office/powerpoint/2010/main" val="2083281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574" y="62640"/>
            <a:ext cx="8229600" cy="836571"/>
          </a:xfrm>
        </p:spPr>
        <p:txBody>
          <a:bodyPr wrap="square" lIns="0" tIns="18000" rIns="0" bIns="18000" anchor="ctr">
            <a:spAutoFit/>
          </a:bodyPr>
          <a:lstStyle/>
          <a:p>
            <a:r>
              <a:rPr lang="en-US" sz="3600" dirty="0">
                <a:latin typeface="+mj-lt"/>
              </a:rPr>
              <a:t>Animation and Video Library Links </a:t>
            </a:r>
            <a:br>
              <a:rPr lang="en-US" sz="3600" dirty="0">
                <a:latin typeface="+mj-lt"/>
              </a:rPr>
            </a:br>
            <a:r>
              <a:rPr lang="en-US" sz="1600" dirty="0">
                <a:latin typeface="+mj-lt"/>
              </a:rPr>
              <a:t>(Must have an internet connection and active Haldeman subscription)</a:t>
            </a:r>
          </a:p>
        </p:txBody>
      </p:sp>
      <p:sp>
        <p:nvSpPr>
          <p:cNvPr id="3" name="Content Placeholder 2"/>
          <p:cNvSpPr>
            <a:spLocks noGrp="1"/>
          </p:cNvSpPr>
          <p:nvPr>
            <p:ph idx="1"/>
          </p:nvPr>
        </p:nvSpPr>
        <p:spPr>
          <a:xfrm>
            <a:off x="448574" y="1579214"/>
            <a:ext cx="8078279" cy="2036899"/>
          </a:xfrm>
        </p:spPr>
        <p:txBody>
          <a:bodyPr wrap="square" lIns="0" tIns="18000" rIns="0" bIns="18000" anchor="ctr">
            <a:spAutoFit/>
          </a:bodyPr>
          <a:lstStyle/>
          <a:p>
            <a:pPr marL="342000" indent="-342000">
              <a:spcBef>
                <a:spcPts val="600"/>
              </a:spcBef>
            </a:pPr>
            <a:r>
              <a:rPr lang="en-US" sz="2200" dirty="0"/>
              <a:t>Animation Library: </a:t>
            </a:r>
            <a:r>
              <a:rPr lang="en-US" sz="2200" dirty="0">
                <a:hlinkClick r:id="rId3"/>
              </a:rPr>
              <a:t>(A0) Automotive Fundamentals </a:t>
            </a:r>
            <a:endParaRPr lang="en-US" sz="2200" dirty="0"/>
          </a:p>
          <a:p>
            <a:pPr marL="342000" indent="-342000">
              <a:spcBef>
                <a:spcPts val="600"/>
              </a:spcBef>
            </a:pPr>
            <a:r>
              <a:rPr lang="en-US" sz="2200" dirty="0"/>
              <a:t>Animation Library: </a:t>
            </a:r>
            <a:r>
              <a:rPr lang="en-US" sz="2200" dirty="0">
                <a:hlinkClick r:id="rId4"/>
              </a:rPr>
              <a:t>(A1) Engine Repair Videos</a:t>
            </a:r>
            <a:endParaRPr lang="en-US" sz="2200" dirty="0"/>
          </a:p>
          <a:p>
            <a:pPr marL="342000" indent="-342000">
              <a:spcBef>
                <a:spcPts val="600"/>
              </a:spcBef>
            </a:pPr>
            <a:endParaRPr lang="en-US" sz="2200" dirty="0"/>
          </a:p>
          <a:p>
            <a:pPr marL="342000" indent="-342000">
              <a:spcBef>
                <a:spcPts val="600"/>
              </a:spcBef>
            </a:pPr>
            <a:r>
              <a:rPr lang="en-US" sz="2200" dirty="0"/>
              <a:t>Video Library: </a:t>
            </a:r>
            <a:r>
              <a:rPr lang="en-US" sz="2200" dirty="0">
                <a:hlinkClick r:id="rId5"/>
              </a:rPr>
              <a:t>(A0) Automotive Fundamentals Videos</a:t>
            </a:r>
            <a:endParaRPr lang="en-US" sz="2200" dirty="0"/>
          </a:p>
          <a:p>
            <a:pPr marL="342000" indent="-342000">
              <a:spcBef>
                <a:spcPts val="600"/>
              </a:spcBef>
            </a:pPr>
            <a:r>
              <a:rPr lang="en-US" sz="2200" dirty="0"/>
              <a:t>Video Library: </a:t>
            </a:r>
            <a:r>
              <a:rPr lang="en-US" sz="2200" dirty="0">
                <a:hlinkClick r:id="rId6"/>
              </a:rPr>
              <a:t>(A1) Engine Repair Videos</a:t>
            </a:r>
            <a:endParaRPr lang="en-US" sz="2200" dirty="0"/>
          </a:p>
        </p:txBody>
      </p:sp>
    </p:spTree>
    <p:extLst>
      <p:ext uri="{BB962C8B-B14F-4D97-AF65-F5344CB8AC3E}">
        <p14:creationId xmlns:p14="http://schemas.microsoft.com/office/powerpoint/2010/main" val="4023529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335584" y="185344"/>
            <a:ext cx="834010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Circle Visual</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697134"/>
            <a:ext cx="3751262" cy="1144347"/>
          </a:xfrm>
        </p:spPr>
        <p:txBody>
          <a:bodyPr wrap="square" lIns="0" tIns="18000" rIns="0" bIns="18000" anchor="ctr" anchorCtr="0">
            <a:spAutoFit/>
          </a:bodyPr>
          <a:lstStyle/>
          <a:p>
            <a:pPr marL="0" indent="0">
              <a:buNone/>
            </a:pPr>
            <a:r>
              <a:rPr lang="en-US" sz="2400" dirty="0"/>
              <a:t>Another way to visualize the diagnostic process is in a circle.</a:t>
            </a:r>
            <a:endParaRPr lang="en-US" sz="2400" noProof="0" dirty="0"/>
          </a:p>
        </p:txBody>
      </p:sp>
      <p:pic>
        <p:nvPicPr>
          <p:cNvPr id="4" name="Picture 3" descr="An illustration depicting a circle shows another way to visualize the diagnostic process.&#10;Long description is available in notes, Press F6.">
            <a:extLst>
              <a:ext uri="{FF2B5EF4-FFF2-40B4-BE49-F238E27FC236}">
                <a16:creationId xmlns:a16="http://schemas.microsoft.com/office/drawing/2014/main" id="{FB8D6C0B-5B7B-80DE-AE76-D8486ED34076}"/>
              </a:ext>
            </a:extLst>
          </p:cNvPr>
          <p:cNvPicPr>
            <a:picLocks noChangeAspect="1"/>
          </p:cNvPicPr>
          <p:nvPr/>
        </p:nvPicPr>
        <p:blipFill>
          <a:blip r:embed="rId3"/>
          <a:stretch>
            <a:fillRect/>
          </a:stretch>
        </p:blipFill>
        <p:spPr>
          <a:xfrm>
            <a:off x="4475790" y="1260657"/>
            <a:ext cx="4226540" cy="2791877"/>
          </a:xfrm>
          <a:prstGeom prst="rect">
            <a:avLst/>
          </a:prstGeom>
        </p:spPr>
      </p:pic>
    </p:spTree>
    <p:extLst>
      <p:ext uri="{BB962C8B-B14F-4D97-AF65-F5344CB8AC3E}">
        <p14:creationId xmlns:p14="http://schemas.microsoft.com/office/powerpoint/2010/main" val="2081090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AED6-E1E7-048A-DA33-1DF8D1DF1F40}"/>
              </a:ext>
            </a:extLst>
          </p:cNvPr>
          <p:cNvSpPr>
            <a:spLocks noGrp="1"/>
          </p:cNvSpPr>
          <p:nvPr>
            <p:ph type="title"/>
          </p:nvPr>
        </p:nvSpPr>
        <p:spPr/>
        <p:txBody>
          <a:bodyPr/>
          <a:lstStyle/>
          <a:p>
            <a:r>
              <a:rPr lang="en-US" sz="2800" dirty="0"/>
              <a:t>Animation:</a:t>
            </a:r>
            <a:br>
              <a:rPr lang="en-US" sz="2800" dirty="0"/>
            </a:br>
            <a:r>
              <a:rPr lang="en-US" sz="2800" dirty="0"/>
              <a:t>Diagnostic Steps</a:t>
            </a:r>
          </a:p>
        </p:txBody>
      </p:sp>
      <p:pic>
        <p:nvPicPr>
          <p:cNvPr id="5" name="A1 Diagnostic Procedure - Captions">
            <a:hlinkClick r:id="" action="ppaction://media"/>
            <a:extLst>
              <a:ext uri="{FF2B5EF4-FFF2-40B4-BE49-F238E27FC236}">
                <a16:creationId xmlns:a16="http://schemas.microsoft.com/office/drawing/2014/main" id="{056A7812-CBD6-1898-7324-73CB3D11356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585216" y="1427098"/>
            <a:ext cx="8101584" cy="4557940"/>
          </a:xfrm>
        </p:spPr>
      </p:pic>
    </p:spTree>
    <p:extLst>
      <p:ext uri="{BB962C8B-B14F-4D97-AF65-F5344CB8AC3E}">
        <p14:creationId xmlns:p14="http://schemas.microsoft.com/office/powerpoint/2010/main" val="383626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2.3</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Diagnostic Worksheet</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708802"/>
            <a:ext cx="3751262" cy="1883011"/>
          </a:xfrm>
        </p:spPr>
        <p:txBody>
          <a:bodyPr wrap="square" lIns="0" tIns="18000" rIns="0" bIns="18000" anchor="ctr" anchorCtr="0">
            <a:spAutoFit/>
          </a:bodyPr>
          <a:lstStyle/>
          <a:p>
            <a:pPr marL="0" indent="0">
              <a:buNone/>
            </a:pPr>
            <a:r>
              <a:rPr lang="en-US" sz="2400" noProof="0" dirty="0"/>
              <a:t>A form that the customer should fill out if there is a driveablilty concern to help the service technician more quickly find the root cause.</a:t>
            </a:r>
          </a:p>
        </p:txBody>
      </p:sp>
      <p:pic>
        <p:nvPicPr>
          <p:cNvPr id="5" name="Picture 4" descr="A screenshot showing engine performance diagnosis worksheet to be filled by the vehicle owner.&#10;">
            <a:extLst>
              <a:ext uri="{FF2B5EF4-FFF2-40B4-BE49-F238E27FC236}">
                <a16:creationId xmlns:a16="http://schemas.microsoft.com/office/drawing/2014/main" id="{27C8B971-B744-E3E0-72A2-33A2199BA50D}"/>
              </a:ext>
            </a:extLst>
          </p:cNvPr>
          <p:cNvPicPr>
            <a:picLocks noChangeAspect="1"/>
          </p:cNvPicPr>
          <p:nvPr/>
        </p:nvPicPr>
        <p:blipFill>
          <a:blip r:embed="rId3"/>
          <a:stretch>
            <a:fillRect/>
          </a:stretch>
        </p:blipFill>
        <p:spPr>
          <a:xfrm>
            <a:off x="4450719" y="1093674"/>
            <a:ext cx="4222889" cy="5234088"/>
          </a:xfrm>
          <a:prstGeom prst="rect">
            <a:avLst/>
          </a:prstGeom>
        </p:spPr>
      </p:pic>
    </p:spTree>
    <p:extLst>
      <p:ext uri="{BB962C8B-B14F-4D97-AF65-F5344CB8AC3E}">
        <p14:creationId xmlns:p14="http://schemas.microsoft.com/office/powerpoint/2010/main" val="218338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2.4</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Step 2—Visual Check</a:t>
            </a:r>
          </a:p>
        </p:txBody>
      </p:sp>
      <p:sp>
        <p:nvSpPr>
          <p:cNvPr id="2" name="Content Placeholder 1">
            <a:extLst>
              <a:ext uri="{FF2B5EF4-FFF2-40B4-BE49-F238E27FC236}">
                <a16:creationId xmlns:a16="http://schemas.microsoft.com/office/drawing/2014/main" id="{261BDD97-3D5D-446F-BAAD-99F355697678}"/>
              </a:ext>
            </a:extLst>
          </p:cNvPr>
          <p:cNvSpPr>
            <a:spLocks noGrp="1"/>
          </p:cNvSpPr>
          <p:nvPr>
            <p:ph sz="quarter" idx="14"/>
          </p:nvPr>
        </p:nvSpPr>
        <p:spPr>
          <a:xfrm>
            <a:off x="325438" y="1684513"/>
            <a:ext cx="3751262" cy="3360338"/>
          </a:xfrm>
        </p:spPr>
        <p:txBody>
          <a:bodyPr wrap="square" lIns="0" tIns="18000" rIns="0" bIns="18000" anchor="ctr" anchorCtr="0">
            <a:spAutoFit/>
          </a:bodyPr>
          <a:lstStyle/>
          <a:p>
            <a:pPr marL="0" indent="0">
              <a:buNone/>
            </a:pPr>
            <a:r>
              <a:rPr lang="en-US" sz="2400" noProof="0" dirty="0"/>
              <a:t>This is what was found when removing an air filter from a vehicle that had a lack-of-power concern. Obviously, the nuts were deposited by squirrels or some other animal, blocking a lot of the airflow into the engine.</a:t>
            </a:r>
          </a:p>
        </p:txBody>
      </p:sp>
      <p:pic>
        <p:nvPicPr>
          <p:cNvPr id="4" name="Picture 3" descr="A photo shows an air filter with nuts in the case and soot deposited on the filter.&#10;">
            <a:extLst>
              <a:ext uri="{FF2B5EF4-FFF2-40B4-BE49-F238E27FC236}">
                <a16:creationId xmlns:a16="http://schemas.microsoft.com/office/drawing/2014/main" id="{3C0CD0B5-0AE4-0021-C205-EED751F2F6CD}"/>
              </a:ext>
            </a:extLst>
          </p:cNvPr>
          <p:cNvPicPr>
            <a:picLocks noChangeAspect="1"/>
          </p:cNvPicPr>
          <p:nvPr/>
        </p:nvPicPr>
        <p:blipFill>
          <a:blip r:embed="rId3"/>
          <a:stretch>
            <a:fillRect/>
          </a:stretch>
        </p:blipFill>
        <p:spPr>
          <a:xfrm>
            <a:off x="4416049" y="1196172"/>
            <a:ext cx="4300302" cy="2973698"/>
          </a:xfrm>
          <a:prstGeom prst="rect">
            <a:avLst/>
          </a:prstGeom>
        </p:spPr>
      </p:pic>
    </p:spTree>
    <p:extLst>
      <p:ext uri="{BB962C8B-B14F-4D97-AF65-F5344CB8AC3E}">
        <p14:creationId xmlns:p14="http://schemas.microsoft.com/office/powerpoint/2010/main" val="4014190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334867" y="198591"/>
            <a:ext cx="8305896" cy="590349"/>
          </a:xfrm>
        </p:spPr>
        <p:txBody>
          <a:bodyPr wrap="square" lIns="0" tIns="18000" rIns="0" bIns="18000" anchor="ctr" anchorCtr="0">
            <a:spAutoFit/>
          </a:bodyPr>
          <a:lstStyle/>
          <a:p>
            <a:r>
              <a:rPr lang="en-US" dirty="0"/>
              <a:t>Figure 2.5</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325438" y="1129534"/>
            <a:ext cx="3647122" cy="405683"/>
          </a:xfrm>
        </p:spPr>
        <p:txBody>
          <a:bodyPr wrap="square" lIns="0" tIns="18000" rIns="0" bIns="18000" anchor="ctr" anchorCtr="0">
            <a:spAutoFit/>
          </a:bodyPr>
          <a:lstStyle/>
          <a:p>
            <a:pPr marL="0" indent="0">
              <a:spcBef>
                <a:spcPts val="600"/>
              </a:spcBef>
              <a:buNone/>
            </a:pPr>
            <a:r>
              <a:rPr lang="en-US" sz="2400" noProof="0" dirty="0"/>
              <a:t>Rodent Damage</a:t>
            </a:r>
          </a:p>
        </p:txBody>
      </p:sp>
      <p:sp>
        <p:nvSpPr>
          <p:cNvPr id="2" name="Content Placeholder 1" descr="A technician spotted a mouse crawling across a seat. This discovery prompted the technician to inspect further for rodent damage.&#10;">
            <a:extLst>
              <a:ext uri="{FF2B5EF4-FFF2-40B4-BE49-F238E27FC236}">
                <a16:creationId xmlns:a16="http://schemas.microsoft.com/office/drawing/2014/main" id="{261BDD97-3D5D-446F-BAAD-99F355697678}"/>
              </a:ext>
            </a:extLst>
          </p:cNvPr>
          <p:cNvSpPr>
            <a:spLocks noGrp="1"/>
          </p:cNvSpPr>
          <p:nvPr>
            <p:ph sz="quarter" idx="14"/>
          </p:nvPr>
        </p:nvSpPr>
        <p:spPr>
          <a:xfrm>
            <a:off x="325438" y="1764855"/>
            <a:ext cx="3751262" cy="2252343"/>
          </a:xfrm>
        </p:spPr>
        <p:txBody>
          <a:bodyPr wrap="square" lIns="0" tIns="18000" rIns="0" bIns="18000" anchor="ctr" anchorCtr="0">
            <a:spAutoFit/>
          </a:bodyPr>
          <a:lstStyle/>
          <a:p>
            <a:pPr marL="0" indent="0">
              <a:buNone/>
            </a:pPr>
            <a:r>
              <a:rPr lang="en-US" sz="2400" dirty="0"/>
              <a:t>A technician spotted a mouse crawling across a seat. This discovery prompted the technician to inspect further for rodent damage.</a:t>
            </a:r>
            <a:endParaRPr lang="en-US" sz="2400" noProof="0" dirty="0"/>
          </a:p>
        </p:txBody>
      </p:sp>
      <p:pic>
        <p:nvPicPr>
          <p:cNvPr id="5" name="Picture 4" descr="A photo shows a small mouse on a car seat.&#10;">
            <a:extLst>
              <a:ext uri="{FF2B5EF4-FFF2-40B4-BE49-F238E27FC236}">
                <a16:creationId xmlns:a16="http://schemas.microsoft.com/office/drawing/2014/main" id="{639CE219-B9D1-D49A-36D0-CB010927693C}"/>
              </a:ext>
            </a:extLst>
          </p:cNvPr>
          <p:cNvPicPr>
            <a:picLocks noChangeAspect="1"/>
          </p:cNvPicPr>
          <p:nvPr/>
        </p:nvPicPr>
        <p:blipFill>
          <a:blip r:embed="rId3"/>
          <a:stretch>
            <a:fillRect/>
          </a:stretch>
        </p:blipFill>
        <p:spPr>
          <a:xfrm>
            <a:off x="4736049" y="1132661"/>
            <a:ext cx="3813597" cy="5076777"/>
          </a:xfrm>
          <a:prstGeom prst="rect">
            <a:avLst/>
          </a:prstGeom>
        </p:spPr>
      </p:pic>
    </p:spTree>
    <p:extLst>
      <p:ext uri="{BB962C8B-B14F-4D97-AF65-F5344CB8AC3E}">
        <p14:creationId xmlns:p14="http://schemas.microsoft.com/office/powerpoint/2010/main" val="1464083520"/>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TotalTime>
  <Words>4468</Words>
  <Application>Microsoft Office PowerPoint</Application>
  <PresentationFormat>On-screen Show (4:3)</PresentationFormat>
  <Paragraphs>333</Paragraphs>
  <Slides>47</Slides>
  <Notes>42</Notes>
  <HiddenSlides>0</HiddenSlides>
  <MMClips>5</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3" baseType="lpstr">
      <vt:lpstr>Arial</vt:lpstr>
      <vt:lpstr>Times New Roman</vt:lpstr>
      <vt:lpstr>Verdana</vt:lpstr>
      <vt:lpstr>1_USHE</vt:lpstr>
      <vt:lpstr>USHE</vt:lpstr>
      <vt:lpstr>Equation</vt:lpstr>
      <vt:lpstr>Advanced Engine Performance Diagnosis</vt:lpstr>
      <vt:lpstr>Learning Objectives</vt:lpstr>
      <vt:lpstr>The Eight-Step Diagnostic Procedure (1 of 6)</vt:lpstr>
      <vt:lpstr>Figure 2.1</vt:lpstr>
      <vt:lpstr>Figure 2.2</vt:lpstr>
      <vt:lpstr>Animation: Diagnostic Steps</vt:lpstr>
      <vt:lpstr>Figure 2.3</vt:lpstr>
      <vt:lpstr>Figure 2.4</vt:lpstr>
      <vt:lpstr>Figure 2.5</vt:lpstr>
      <vt:lpstr>Figure 2.6</vt:lpstr>
      <vt:lpstr>Figure 2.7</vt:lpstr>
      <vt:lpstr>The Eight-Step Diagnostic Procedure (2 of 6)</vt:lpstr>
      <vt:lpstr>Figure 2.8</vt:lpstr>
      <vt:lpstr>The Eight-Step Diagnostic Procedure (3 of 6)</vt:lpstr>
      <vt:lpstr>Figure 2.9</vt:lpstr>
      <vt:lpstr>The Eight-Step Diagnostic Procedure (4 of 6)</vt:lpstr>
      <vt:lpstr>Figure 2.10</vt:lpstr>
      <vt:lpstr>The Eight-Step Diagnostic Procedure (5 of 6)</vt:lpstr>
      <vt:lpstr>The Eight-Step Diagnostic Procedure (6 of 6)</vt:lpstr>
      <vt:lpstr>Figure 2.11</vt:lpstr>
      <vt:lpstr>Chart 2.1</vt:lpstr>
      <vt:lpstr>Question 1</vt:lpstr>
      <vt:lpstr>Answer 1</vt:lpstr>
      <vt:lpstr>Scan Tools</vt:lpstr>
      <vt:lpstr>Figure 2.12</vt:lpstr>
      <vt:lpstr>Question 2</vt:lpstr>
      <vt:lpstr>Answer 2</vt:lpstr>
      <vt:lpstr>D L C Locations</vt:lpstr>
      <vt:lpstr>Figure 2.13</vt:lpstr>
      <vt:lpstr>Figure 2.14</vt:lpstr>
      <vt:lpstr>O B D roman numeral two  Diagnosis</vt:lpstr>
      <vt:lpstr>Animation: Scan Tool</vt:lpstr>
      <vt:lpstr>Animation: Scan Tool</vt:lpstr>
      <vt:lpstr>Figure 2.15</vt:lpstr>
      <vt:lpstr>Retrieval of Diagnostic Information</vt:lpstr>
      <vt:lpstr>Troubleshooting Using Diagnostic Trouble Codes</vt:lpstr>
      <vt:lpstr>Retrieving Codes Prior to 1996</vt:lpstr>
      <vt:lpstr>O B D hyphen roman numeral two           Diagnosis</vt:lpstr>
      <vt:lpstr>Manufacturer’s Diagnostic Routines (1 of 2)</vt:lpstr>
      <vt:lpstr>Manufacturer’s Diagnostic Routines (2 of 2)</vt:lpstr>
      <vt:lpstr>Animation: Scan Tool, OBD II</vt:lpstr>
      <vt:lpstr>Animation: Diagnostic Trouble Code, DTC</vt:lpstr>
      <vt:lpstr>Road Test (Drive Cycle)</vt:lpstr>
      <vt:lpstr>Summary (1 of 2)</vt:lpstr>
      <vt:lpstr>Summary (2 of 2)</vt:lpstr>
      <vt:lpstr>Animation and Video Library Links  (Must have an internet connection and active Haldeman subscription)</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Eighth Edition, Chapter 2</dc:title>
  <dc:subject>Careers</dc:subject>
  <dc:creator>Halderman and Ward</dc:creator>
  <cp:keywords/>
  <dc:description>Additional information may be found in the Notes Pane of each slide by pressing F6._x000d_
Alt text for images/ equations within table cells have been placed behind the object intentionally to provide a better screen reader user experience.</dc:description>
  <cp:lastModifiedBy>Glen Plants</cp:lastModifiedBy>
  <cp:revision>568</cp:revision>
  <dcterms:modified xsi:type="dcterms:W3CDTF">2024-09-23T17:02:44Z</dcterms:modified>
</cp:coreProperties>
</file>