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38"/>
  </p:notesMasterIdLst>
  <p:handoutMasterIdLst>
    <p:handoutMasterId r:id="rId39"/>
  </p:handoutMasterIdLst>
  <p:sldIdLst>
    <p:sldId id="750" r:id="rId3"/>
    <p:sldId id="393" r:id="rId4"/>
    <p:sldId id="722" r:id="rId5"/>
    <p:sldId id="345" r:id="rId6"/>
    <p:sldId id="723" r:id="rId7"/>
    <p:sldId id="724" r:id="rId8"/>
    <p:sldId id="725" r:id="rId9"/>
    <p:sldId id="726" r:id="rId10"/>
    <p:sldId id="727" r:id="rId11"/>
    <p:sldId id="728" r:id="rId12"/>
    <p:sldId id="729" r:id="rId13"/>
    <p:sldId id="730" r:id="rId14"/>
    <p:sldId id="731" r:id="rId15"/>
    <p:sldId id="732" r:id="rId16"/>
    <p:sldId id="733" r:id="rId17"/>
    <p:sldId id="752" r:id="rId18"/>
    <p:sldId id="751" r:id="rId19"/>
    <p:sldId id="734" r:id="rId20"/>
    <p:sldId id="748" r:id="rId21"/>
    <p:sldId id="747" r:id="rId22"/>
    <p:sldId id="735" r:id="rId23"/>
    <p:sldId id="736" r:id="rId24"/>
    <p:sldId id="737" r:id="rId25"/>
    <p:sldId id="738" r:id="rId26"/>
    <p:sldId id="739" r:id="rId27"/>
    <p:sldId id="740" r:id="rId28"/>
    <p:sldId id="742" r:id="rId29"/>
    <p:sldId id="741" r:id="rId30"/>
    <p:sldId id="753" r:id="rId31"/>
    <p:sldId id="743" r:id="rId32"/>
    <p:sldId id="744" r:id="rId33"/>
    <p:sldId id="745" r:id="rId34"/>
    <p:sldId id="746" r:id="rId35"/>
    <p:sldId id="754" r:id="rId36"/>
    <p:sldId id="687" r:id="rId37"/>
  </p:sldIdLst>
  <p:sldSz cx="9144000" cy="6858000" type="screen4x3"/>
  <p:notesSz cx="6858000" cy="9144000"/>
  <p:embeddedFontLst>
    <p:embeddedFont>
      <p:font typeface="Verdana" panose="020B060403050404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32" userDrawn="1">
          <p15:clr>
            <a:srgbClr val="A4A3A4"/>
          </p15:clr>
        </p15:guide>
        <p15:guide id="3" pos="5465" userDrawn="1">
          <p15:clr>
            <a:srgbClr val="A4A3A4"/>
          </p15:clr>
        </p15:guide>
        <p15:guide id="4" orient="horz" pos="2160" userDrawn="1">
          <p15:clr>
            <a:srgbClr val="A4A3A4"/>
          </p15:clr>
        </p15:guide>
        <p15:guide id="5" orient="horz" pos="618" userDrawn="1">
          <p15:clr>
            <a:srgbClr val="A4A3A4"/>
          </p15:clr>
        </p15:guide>
        <p15:guide id="7" orient="horz" pos="913" userDrawn="1">
          <p15:clr>
            <a:srgbClr val="A4A3A4"/>
          </p15:clr>
        </p15:guide>
        <p15:guide id="8" pos="2880" userDrawn="1">
          <p15:clr>
            <a:srgbClr val="A4A3A4"/>
          </p15:clr>
        </p15:guide>
        <p15:guide id="9" orient="horz" pos="414" userDrawn="1">
          <p15:clr>
            <a:srgbClr val="A4A3A4"/>
          </p15:clr>
        </p15:guide>
        <p15:guide id="11" pos="2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D4E4EA"/>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88889" autoAdjust="0"/>
  </p:normalViewPr>
  <p:slideViewPr>
    <p:cSldViewPr snapToGrid="0" snapToObjects="1">
      <p:cViewPr varScale="1">
        <p:scale>
          <a:sx n="102" d="100"/>
          <a:sy n="102" d="100"/>
        </p:scale>
        <p:origin x="2088" y="96"/>
      </p:cViewPr>
      <p:guideLst>
        <p:guide orient="horz" pos="4032"/>
        <p:guide pos="5465"/>
        <p:guide orient="horz" pos="2160"/>
        <p:guide orient="horz" pos="618"/>
        <p:guide orient="horz" pos="913"/>
        <p:guide pos="2880"/>
        <p:guide orient="horz" pos="414"/>
        <p:guide pos="20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796"/>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9/23/2024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htsa.gov/recall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htsa.gov/recall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27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Service Advisor Documentation</a:t>
            </a:r>
          </a:p>
          <a:p>
            <a:pPr marL="171450" indent="-171450">
              <a:buFont typeface="Arial" panose="020B0604020202020204" pitchFamily="34" charset="0"/>
              <a:buChar char="•"/>
            </a:pPr>
            <a:r>
              <a:rPr lang="en-US" dirty="0"/>
              <a:t>The work order or</a:t>
            </a:r>
            <a:r>
              <a:rPr lang="en-US" baseline="0" dirty="0"/>
              <a:t> </a:t>
            </a:r>
            <a:r>
              <a:rPr lang="en-US" dirty="0"/>
              <a:t>repair order (R O), is a legal document that is signed by the vehicle owner or his/her representative. </a:t>
            </a:r>
          </a:p>
          <a:p>
            <a:pPr marL="171450" indent="-171450">
              <a:buFont typeface="Arial" panose="020B0604020202020204" pitchFamily="34" charset="0"/>
              <a:buChar char="•"/>
            </a:pPr>
            <a:r>
              <a:rPr lang="en-US" dirty="0"/>
              <a:t>The service advisor or the person designated to complete the work order has to include the following information:</a:t>
            </a:r>
          </a:p>
          <a:p>
            <a:pPr marL="171450" indent="-171450">
              <a:buFont typeface="Arial" panose="020B0604020202020204" pitchFamily="34" charset="0"/>
              <a:buChar char="•"/>
            </a:pPr>
            <a:r>
              <a:rPr lang="en-US" dirty="0"/>
              <a:t>Make, model, and year and other identifying information, such as color and vehicle identification number (V I N)</a:t>
            </a:r>
          </a:p>
          <a:p>
            <a:pPr marL="171450" indent="-171450">
              <a:buFont typeface="Arial" panose="020B0604020202020204" pitchFamily="34" charset="0"/>
              <a:buChar char="•"/>
            </a:pPr>
            <a:r>
              <a:rPr lang="en-US" dirty="0"/>
              <a:t>Name and address of the owner with contact information, such as the cell phone number and email address</a:t>
            </a:r>
          </a:p>
          <a:p>
            <a:pPr marL="171450" indent="-171450">
              <a:buFont typeface="Arial" panose="020B0604020202020204" pitchFamily="34" charset="0"/>
              <a:buChar char="•"/>
            </a:pPr>
            <a:r>
              <a:rPr lang="en-US" dirty="0"/>
              <a:t>Date of service and the name of the person who wrote the service invoice</a:t>
            </a:r>
          </a:p>
          <a:p>
            <a:pPr marL="171450" indent="-171450">
              <a:buFont typeface="Arial" panose="020B0604020202020204" pitchFamily="34" charset="0"/>
              <a:buChar char="•"/>
            </a:pPr>
            <a:r>
              <a:rPr lang="en-US" dirty="0"/>
              <a:t>The miles shown on the odometer</a:t>
            </a:r>
          </a:p>
          <a:p>
            <a:pPr marL="171450" indent="-171450">
              <a:buFont typeface="Arial" panose="020B0604020202020204" pitchFamily="34" charset="0"/>
              <a:buChar char="•"/>
            </a:pPr>
            <a:r>
              <a:rPr lang="en-US" dirty="0"/>
              <a:t>Estimate amount and list of requested work</a:t>
            </a:r>
          </a:p>
          <a:p>
            <a:pPr marL="171450" indent="-171450">
              <a:buFont typeface="Arial" panose="020B0604020202020204" pitchFamily="34" charset="0"/>
              <a:buChar char="•"/>
            </a:pPr>
            <a:r>
              <a:rPr lang="en-US" dirty="0"/>
              <a:t>All professional service facilities and shops use a form that is designed for their purposes and include all of the required information, as specified by the local area and state.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791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Service Technician Documentation</a:t>
            </a:r>
          </a:p>
          <a:p>
            <a:pPr marL="171450" indent="-171450">
              <a:buFont typeface="Arial" panose="020B0604020202020204" pitchFamily="34" charset="0"/>
              <a:buChar char="•"/>
            </a:pPr>
            <a:r>
              <a:rPr lang="en-US" dirty="0"/>
              <a:t>The role of the service technician is to not only perform the services and repairs as requested by the vehicle owner, but also to document the work order so that an accurate record of what was performed and the parts used on the work order. </a:t>
            </a:r>
          </a:p>
          <a:p>
            <a:pPr marL="171450" indent="-171450">
              <a:buFont typeface="Arial" panose="020B0604020202020204" pitchFamily="34" charset="0"/>
              <a:buChar char="•"/>
            </a:pPr>
            <a:r>
              <a:rPr lang="en-US" dirty="0"/>
              <a:t>The technician should document the work order by stating not only what was done, but what service tools were used such as:</a:t>
            </a:r>
          </a:p>
          <a:p>
            <a:pPr marL="171450" indent="-171450">
              <a:buFont typeface="Arial" panose="020B0604020202020204" pitchFamily="34" charset="0"/>
              <a:buChar char="•"/>
            </a:pPr>
            <a:r>
              <a:rPr lang="en-US" dirty="0"/>
              <a:t>Verified the customer concern of a rough running engine and the “check engine light” was on by visual inspection.</a:t>
            </a:r>
          </a:p>
          <a:p>
            <a:pPr marL="171450" indent="-171450">
              <a:buFont typeface="Arial" panose="020B0604020202020204" pitchFamily="34" charset="0"/>
              <a:buChar char="•"/>
            </a:pPr>
            <a:r>
              <a:rPr lang="en-US" dirty="0"/>
              <a:t>Looked for stored diagnostic trouble codes using a factory scan tool and noted that a P0300 (random misfire detected) was set.</a:t>
            </a:r>
          </a:p>
          <a:p>
            <a:pPr marL="171450" indent="-171450">
              <a:buFont typeface="Arial" panose="020B0604020202020204" pitchFamily="34" charset="0"/>
              <a:buChar char="•"/>
            </a:pPr>
            <a:r>
              <a:rPr lang="en-US" dirty="0"/>
              <a:t>Performed a visual inspection of the secondary ignition system components.</a:t>
            </a:r>
          </a:p>
          <a:p>
            <a:pPr marL="171450" indent="-171450">
              <a:buFont typeface="Arial" panose="020B0604020202020204" pitchFamily="34" charset="0"/>
              <a:buChar char="•"/>
            </a:pPr>
            <a:r>
              <a:rPr lang="en-US" dirty="0"/>
              <a:t>Found evidence of a coil boot that arced to the cylinder head on cylinders 2 and 3</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2448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Long Description:</a:t>
            </a:r>
          </a:p>
          <a:p>
            <a:pPr marL="0" marR="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The top middle of the sheet shows the service facility and customer details as follows: Home Town Chevrolet, 100 N. Main S t. Name: Robert Smith; Address: 123 Anywhere S t.; V n N o. 1 G C G S D E N 5 N 1145591; Year-Make-Model: 22 Chevrolet Colorando, License No.: R V U 2721, Odometer: 18,790; phone; estimate a m t.; a d d apostrophe L auth. a m t.; revised estimate; date; time; approved by checkbox in person checkbox phone. An acknowledgement statement is followed by the following: I acknowledge notice and oral approval of an increase in the original estimated price. A line followed by (Signature or initials). Below is a table on the repair order labor instructions, namely, oil change, replacement of air filter and wiper blades, four-wheel balance, and rotate tires, and the cost for each repair work. The column headers are oper. no., repair order labor instruction, and internal. On the left is a reference table listing the part number or description and the cost.  The column headers are Q t y, star symbol, part no. or description, and sale. Text corresponding to the star symbol reads, code N-New U-Used R-Rebuilt. On the right is a list of operations followed by a checkbox. On the bottom right are the following cost details: environmental charges, total labor, labor-body shop, special repairs, parts, tires, gas, oil &amp; grease, paint &amp; body materials, materials, sales tax, and total. A table for billing and internal summary is in the bottom middle of the sheet. The table shows the column headers as follows: quantity; a blank column listing type of gas, oil, and grease; sale; billing; internal summary. The billing column shows cash, charge, and internal with a checkbox for each. Placeholders for notes on special repairs and recommended services are at the bottom.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6169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Parts Documentation</a:t>
            </a:r>
          </a:p>
          <a:p>
            <a:pPr marL="171450" indent="-171450">
              <a:buFont typeface="Arial" panose="020B0604020202020204" pitchFamily="34" charset="0"/>
              <a:buChar char="•"/>
            </a:pPr>
            <a:r>
              <a:rPr lang="en-US" dirty="0"/>
              <a:t>Parts are those items used to repair a vehicle or to restore it to useful service. </a:t>
            </a:r>
          </a:p>
          <a:p>
            <a:pPr marL="171450" indent="-171450">
              <a:buFont typeface="Arial" panose="020B0604020202020204" pitchFamily="34" charset="0"/>
              <a:buChar char="•"/>
            </a:pPr>
            <a:r>
              <a:rPr lang="en-US" dirty="0"/>
              <a:t>The part number(s) and the costs are usually documented on the work order by the parts department personnel in larger shops, or the shop owner or service manager in smaller shops.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78899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Labor Time Documentation</a:t>
            </a:r>
          </a:p>
          <a:p>
            <a:pPr marL="171450" marR="0" lvl="0" indent="-171450" algn="l" rtl="0">
              <a:lnSpc>
                <a:spcPct val="100000"/>
              </a:lnSpc>
              <a:spcBef>
                <a:spcPts val="0"/>
              </a:spcBef>
              <a:spcAft>
                <a:spcPts val="0"/>
              </a:spcAft>
              <a:buClr>
                <a:schemeClr val="dk1"/>
              </a:buClr>
              <a:buSzPct val="92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The labor time, called flat rate, is found in labor guides, and lists vehicle service procedures and the time it should take an average technician to complete the task. </a:t>
            </a:r>
          </a:p>
          <a:p>
            <a:pPr marL="171450" marR="0" lvl="0" indent="-171450" algn="l" rtl="0">
              <a:lnSpc>
                <a:spcPct val="100000"/>
              </a:lnSpc>
              <a:spcBef>
                <a:spcPts val="0"/>
              </a:spcBef>
              <a:spcAft>
                <a:spcPts val="0"/>
              </a:spcAft>
              <a:buClr>
                <a:schemeClr val="dk1"/>
              </a:buClr>
              <a:buSzPct val="92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This flat-rate time is the basis for estimates and the pay for the technicians. </a:t>
            </a:r>
          </a:p>
          <a:p>
            <a:pPr marL="171450" marR="0" lvl="0" indent="-171450" algn="l" rtl="0">
              <a:lnSpc>
                <a:spcPct val="100000"/>
              </a:lnSpc>
              <a:spcBef>
                <a:spcPts val="0"/>
              </a:spcBef>
              <a:spcAft>
                <a:spcPts val="0"/>
              </a:spcAft>
              <a:buClr>
                <a:schemeClr val="dk1"/>
              </a:buClr>
              <a:buSzPct val="92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Some T S B s include the time needed to accomplish the task.</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5587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2484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The inspection includes checking the condition of the vehicle's tires, brakes, suspension, and other key components that would normally be inspected during a routine service. The technician can use a digital tablet to take photos of any areas of concern, and the software will automatically generate a detailed report based on the inspection that can be shared with the customer. The goal of the digital inspection tools is to help repair shops to improve efficiency, reduce costs, and provide better customer service, ultimately leading to increased customer satisfaction and loyalty.</a:t>
            </a:r>
          </a:p>
          <a:p>
            <a:pPr marL="0" marR="0" indent="0" algn="l" defTabSz="457200" rtl="0" eaLnBrk="1" latinLnBrk="0" hangingPunct="1">
              <a:spcBef>
                <a:spcPts val="0"/>
              </a:spcBef>
              <a:buNone/>
            </a:pPr>
            <a:endParaRPr lang="en-US" sz="1200" b="0" i="0" u="none" strike="noStrike" kern="1200" cap="none" dirty="0">
              <a:solidFill>
                <a:schemeClr val="dk1"/>
              </a:solidFill>
              <a:latin typeface="Arial" panose="020B0604020202020204" pitchFamily="34" charset="0"/>
              <a:cs typeface="Arial" panose="020B0604020202020204" pitchFamily="34" charset="0"/>
              <a:sym typeface="Arial"/>
            </a:endParaRPr>
          </a:p>
          <a:p>
            <a:pPr marL="0" marR="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Long Description:</a:t>
            </a:r>
          </a:p>
          <a:p>
            <a:pPr marL="0" marR="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The report shows two tables titled interior and under hood. Each table shows the following common column headers: blank; code; red; amber; green; N slash C; notes. The column code shows a list box arrow in each cell. Each of the cells red, amber, green, and N slash C shows a check box for each row under it. The first column for Interior reads as follows: Warning Messages or dash lights or gauges; horn(s); fuel or trunk or hood release; interior lights; wiper blade or washer front and rear; exterior lights. Against the row fuel or trunk or hood release, the cell under the column notes reads as follows: check box If spare tire is in trunk check now. The first column for under hood reads as follows: engine air filter; cabin or pollen filter; battery capacity and condition; battery terminals, cables and mounting; engine hoses (coolant, fuel and vacuum); engine belt(s) tension or condition; oil level and condition before service; transmission fluid; brake fluid level and condition; power steering fluid level and condition; washer solvent level (half from top). Against the row transmission fluid, the cell under the column notes reads as follows: check box Oil Service was performed today, check box Oil service was not performed today. Against the row brake fluid level and condition, the cell under the column notes reads as follows: check box Dipstick check level and condition, check box Sealed trans. find procedure. Above the tables, there is a button labeled attach inspection. Below it is a row of the following controls: list box labeled safety inspection 0 or 40; list box labeled not started; buttons such as update, print, and print inc sub items.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3770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pPr marL="171450" indent="-171450">
              <a:buFont typeface="Arial" panose="020B0604020202020204" pitchFamily="34" charset="0"/>
              <a:buChar char="•"/>
            </a:pPr>
            <a:r>
              <a:rPr lang="en-US" dirty="0"/>
              <a:t>The purpose of service records is to provide a history of the service work that has been performed on the vehicle in the past.</a:t>
            </a:r>
          </a:p>
          <a:p>
            <a:pPr marL="171450" indent="-171450">
              <a:buFont typeface="Arial" panose="020B0604020202020204" pitchFamily="34" charset="0"/>
              <a:buChar char="•"/>
            </a:pPr>
            <a:r>
              <a:rPr lang="en-US" dirty="0"/>
              <a:t>Often, a previous repair may indicate the reason for the current problem or it could be related to the same circuit or components.</a:t>
            </a:r>
          </a:p>
          <a:p>
            <a:pPr marL="171450" indent="-171450">
              <a:buFont typeface="Arial" panose="020B0604020202020204" pitchFamily="34" charset="0"/>
              <a:buChar char="•"/>
            </a:pPr>
            <a:r>
              <a:rPr lang="en-US" dirty="0"/>
              <a:t>Example #1—A collision could have caused hidden damage that can affect the operation of the vehicle.</a:t>
            </a:r>
          </a:p>
          <a:p>
            <a:pPr marL="171450" indent="-171450">
              <a:buFont typeface="Arial" panose="020B0604020202020204" pitchFamily="34" charset="0"/>
              <a:buChar char="•"/>
            </a:pPr>
            <a:r>
              <a:rPr lang="en-US" dirty="0"/>
              <a:t>Example #2—If the current issue is an error code for an engine misfire and the history of the service work on the vehicle does not show an oil change for several years, this might help the technician to find the root cause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9735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Parts of Vehicle</a:t>
            </a:r>
          </a:p>
          <a:p>
            <a:r>
              <a:rPr lang="en-US" dirty="0"/>
              <a:t>The names of the parts of a vehicle are based on the location and purpose of the component.</a:t>
            </a:r>
          </a:p>
          <a:p>
            <a:r>
              <a:rPr lang="en-US" b="1" dirty="0"/>
              <a:t>Left Side of the Vehicle—Right Side of a Vehicle</a:t>
            </a:r>
          </a:p>
          <a:p>
            <a:r>
              <a:rPr lang="en-US" dirty="0"/>
              <a:t>Both of these terms refer to the left and right as if the driver is sitting behind the steering wheel.</a:t>
            </a:r>
          </a:p>
          <a:p>
            <a:r>
              <a:rPr lang="en-US" b="1" dirty="0"/>
              <a:t>Front and Rear</a:t>
            </a:r>
          </a:p>
          <a:p>
            <a:r>
              <a:rPr lang="en-US" dirty="0"/>
              <a:t>The proper term for the back portion of any vehicle is rear (e.g., left rear tire).</a:t>
            </a:r>
          </a:p>
          <a:p>
            <a:r>
              <a:rPr lang="en-US" b="1" dirty="0"/>
              <a:t>Front-Wheel Drive Versus Rear-Wheel Drive</a:t>
            </a:r>
          </a:p>
          <a:p>
            <a:r>
              <a:rPr lang="en-US" dirty="0"/>
              <a:t>Front-wheel drive (F W D) means that the front wheels are being driven by the engine, as well as turned by the steering wheel. </a:t>
            </a:r>
          </a:p>
          <a:p>
            <a:r>
              <a:rPr lang="en-US" dirty="0"/>
              <a:t>Rear-wheel drive (R W D) means that the rear wheels are driven by the engine. </a:t>
            </a:r>
          </a:p>
          <a:p>
            <a:r>
              <a:rPr lang="en-US" dirty="0"/>
              <a:t>If the engine is in the front, it can be either front- or rear-wheel drive. In many cases, a front engine vehicle can also drive all four wheels, called four wheel drive (4W D) or all-wheel drive (A W D). </a:t>
            </a:r>
          </a:p>
          <a:p>
            <a:r>
              <a:rPr lang="en-US" dirty="0"/>
              <a:t>If the engine is located at the rear of the vehicle, it can be rear-wheel drive or four-wheel drive.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4568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All service work requires that the vehicle, including the engine and accessories, be properly identified.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most common identification is the make, model, and year of the vehicle.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Make: e.g., Chevrolet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Model: e.g., Cruze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Year: e.g., 2014</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year of the vehicle is often difficult to determine exactly.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model may be introduced as the next year’s model as soon as January of the previous year.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Typically, a new model year (abbreviated M Y) starts in September or October of the year prior to the actual new year, but not always.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This is why the vehicle identification number, usually abbreviated V I N, is so important</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5888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8919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noProof="0" dirty="0">
                <a:solidFill>
                  <a:schemeClr val="dk1"/>
                </a:solidFill>
                <a:latin typeface="Arial"/>
                <a:ea typeface="Arial"/>
                <a:cs typeface="Arial"/>
                <a:sym typeface="Arial"/>
              </a:rPr>
              <a:t>Vehicle Identification</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a:ea typeface="Arial"/>
                <a:cs typeface="Arial"/>
                <a:sym typeface="Arial"/>
              </a:rPr>
              <a:t>Since 1981, all vehicle manufacturers have used a V I N that is 17 characters long. </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a:ea typeface="Arial"/>
                <a:cs typeface="Arial"/>
                <a:sym typeface="Arial"/>
              </a:rPr>
              <a:t>Although every vehicle manufacturer assigns various letters or numbers within these 17 characters, there are some constants, including:</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a:ea typeface="Arial"/>
                <a:cs typeface="Arial"/>
                <a:sym typeface="Arial"/>
              </a:rPr>
              <a:t>The first number or letter designates the country of origin</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endParaRPr lang="en-US" sz="1200" b="0" i="0" u="none" strike="noStrike" cap="none" noProof="0" dirty="0">
              <a:solidFill>
                <a:schemeClr val="dk1"/>
              </a:solidFill>
              <a:latin typeface="Arial"/>
              <a:ea typeface="Arial"/>
              <a:cs typeface="Arial"/>
              <a:sym typeface="Arial"/>
            </a:endParaRPr>
          </a:p>
          <a:p>
            <a:pPr marL="0" marR="0" lvl="0" indent="0" algn="l" defTabSz="457200" rtl="0" eaLnBrk="1" latinLnBrk="0" hangingPunct="1">
              <a:lnSpc>
                <a:spcPct val="100000"/>
              </a:lnSpc>
              <a:spcBef>
                <a:spcPts val="0"/>
              </a:spcBef>
              <a:spcAft>
                <a:spcPts val="0"/>
              </a:spcAft>
              <a:buClr>
                <a:schemeClr val="dk1"/>
              </a:buClr>
              <a:buSzPct val="100000"/>
              <a:buFont typeface="Arial" panose="020B0604020202020204" pitchFamily="34" charset="0"/>
              <a:buNone/>
            </a:pPr>
            <a:r>
              <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defTabSz="457200" rtl="0" eaLnBrk="1" latinLnBrk="0" hangingPunct="1">
              <a:lnSpc>
                <a:spcPct val="100000"/>
              </a:lnSpc>
              <a:spcBef>
                <a:spcPts val="0"/>
              </a:spcBef>
              <a:spcAft>
                <a:spcPts val="0"/>
              </a:spcAft>
              <a:buClr>
                <a:schemeClr val="dk1"/>
              </a:buClr>
              <a:buSzPct val="100000"/>
              <a:buFont typeface="Arial" panose="020B0604020202020204" pitchFamily="34" charset="0"/>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The 17-digit alphanumeric code of the typical V I N indicated from left to right is as follows: 1 G N D S 1 3 S 0 G 2 1 3 8 9 2 6. The code is positioned in order from 1 through 17, and position no. represents the following: 1: Country; 2, 3: World make identifier; 4: Gross vehicle weight rating, G V W R, or brake system; 5, 6: Line chassis series; 7: Body type; 8: Engine type; 9: Check digit; 10: Model year; 11: Plant; 12 through 17: Production sequence number. </a:t>
            </a:r>
            <a:endPar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4823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Vehicle Identification</a:t>
            </a:r>
          </a:p>
          <a:p>
            <a:r>
              <a:rPr lang="en-US" dirty="0"/>
              <a:t>The first number or letter designates the country of origin. ● SEE CHART 1.2.</a:t>
            </a:r>
          </a:p>
          <a:p>
            <a:r>
              <a:rPr lang="en-US" dirty="0"/>
              <a:t>The model of the vehicle is commonly the fourth and/or fifth character.</a:t>
            </a:r>
          </a:p>
          <a:p>
            <a:r>
              <a:rPr lang="en-US" dirty="0"/>
              <a:t>The eighth character is often the engine code. (Some engines cannot be determined by the V I N.)</a:t>
            </a:r>
          </a:p>
          <a:p>
            <a:r>
              <a:rPr lang="en-US" dirty="0"/>
              <a:t>The tenth character represents the model year (M Y) on all vehicles.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1347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Vehicle Identification</a:t>
            </a:r>
          </a:p>
          <a:p>
            <a:r>
              <a:rPr lang="en-US" dirty="0"/>
              <a:t>The tenth character represents the model year (M Y) on all vehicles. ● </a:t>
            </a:r>
            <a:r>
              <a:rPr lang="en-US" b="1" dirty="0"/>
              <a:t>SEE CHART 1.3.</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26868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a:ea typeface="Arial"/>
                <a:cs typeface="Arial"/>
                <a:sym typeface="Arial"/>
              </a:rPr>
              <a:t>A </a:t>
            </a:r>
            <a:r>
              <a:rPr lang="en-US" sz="1200" b="1" i="0" u="none" strike="noStrike" cap="none" noProof="0" dirty="0">
                <a:solidFill>
                  <a:schemeClr val="dk1"/>
                </a:solidFill>
                <a:latin typeface="Arial"/>
                <a:ea typeface="Arial"/>
                <a:cs typeface="Arial"/>
                <a:sym typeface="Arial"/>
              </a:rPr>
              <a:t>Vehicle Safety Certification Label </a:t>
            </a:r>
            <a:r>
              <a:rPr lang="en-US" sz="1200" b="0" i="0" u="none" strike="noStrike" cap="none" noProof="0" dirty="0">
                <a:solidFill>
                  <a:schemeClr val="dk1"/>
                </a:solidFill>
                <a:latin typeface="Arial"/>
                <a:ea typeface="Arial"/>
                <a:cs typeface="Arial"/>
                <a:sym typeface="Arial"/>
              </a:rPr>
              <a:t>is attached to the left side pillar post on the rearward-facing section of the left front door.</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a:ea typeface="Arial"/>
                <a:cs typeface="Arial"/>
                <a:sym typeface="Arial"/>
              </a:rPr>
              <a:t>This label indicates the month and year of manufacture, the (V I N), as well as the G V W R and G A W R.</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a:ea typeface="Arial"/>
                <a:cs typeface="Arial"/>
                <a:sym typeface="Arial"/>
              </a:rPr>
              <a:t>Gross vehicle weight rating (G V W R)—The maximum (upper limit) weight of a vehicle as specified by the vehicle manufacturer.</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a:ea typeface="Arial"/>
                <a:cs typeface="Arial"/>
                <a:sym typeface="Arial"/>
              </a:rPr>
              <a:t>This is important to know if hauling a heavy load, such as in a truck or S U V.</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a:ea typeface="Arial"/>
                <a:cs typeface="Arial"/>
                <a:sym typeface="Arial"/>
              </a:rPr>
              <a:t>Gross axle weight rating (G A W R)—The maximum weight that an axle can support is usually followed by “F R” for front axle and “R R” for rear axle.</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endParaRPr lang="en-US" sz="1200" b="0" i="0" u="none" strike="noStrike" cap="none" noProof="0" dirty="0">
              <a:solidFill>
                <a:schemeClr val="dk1"/>
              </a:solidFill>
              <a:latin typeface="Arial"/>
              <a:ea typeface="Arial"/>
              <a:cs typeface="Arial"/>
              <a:sym typeface="Arial"/>
            </a:endParaRPr>
          </a:p>
          <a:p>
            <a:pPr marL="0" marR="0" lvl="0" indent="0" algn="l" defTabSz="457200" rtl="0" eaLnBrk="1" latinLnBrk="0" hangingPunct="1">
              <a:lnSpc>
                <a:spcPct val="100000"/>
              </a:lnSpc>
              <a:spcBef>
                <a:spcPts val="0"/>
              </a:spcBef>
              <a:spcAft>
                <a:spcPts val="0"/>
              </a:spcAft>
              <a:buClr>
                <a:schemeClr val="dk1"/>
              </a:buClr>
              <a:buSzPct val="100000"/>
              <a:buFont typeface="Arial" panose="020B0604020202020204" pitchFamily="34" charset="0"/>
              <a:buNone/>
            </a:pPr>
            <a:r>
              <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defTabSz="457200" rtl="0" eaLnBrk="1" latinLnBrk="0" hangingPunct="1">
              <a:lnSpc>
                <a:spcPct val="100000"/>
              </a:lnSpc>
              <a:spcBef>
                <a:spcPts val="0"/>
              </a:spcBef>
              <a:spcAft>
                <a:spcPts val="0"/>
              </a:spcAft>
              <a:buClr>
                <a:schemeClr val="dk1"/>
              </a:buClr>
              <a:buSzPct val="100000"/>
              <a:buFont typeface="Arial" panose="020B0604020202020204" pitchFamily="34" charset="0"/>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The label displays two columns under date followed by G V W R. Date: 03 slash 22; G V W R: 2713 K G (5980 L B). The first column shows front G A W R and the second column shows rear G A W R. Front G A W R: 1272 K G (2805 L B) WITH; 245 or 45 R 20 103 H TIRES; 20 times 8.0 J RIMS; AT 270 k P a or 39 P S I cold. Rear G A W R: 1479 K G (3260 L B) WITH; 245 or 45 R 20 103 H TIRES; 20 times 8.0 J RIMS; AT 270 k P a or 39 P S I cold. Text below reads, This vehicle conforms to all applicable federal motor vehicle safety and theft prevention standards in effect on the date of manufacture shown above. V I N: 3 F M T K 4 S E X N M A 20635, type: M P V; F 0078 T 0125. A scan code is below followed by EXT P N T: D 4, I R C 47, 1050. A line is below with the following data: W B 117, INT T R A 1, T P or P S, R: E, Axle ZZ, T R: A, S slash W R X T E. U T C inverted delta 5 U 5 A--1520472-B A. </a:t>
            </a:r>
            <a:endPar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5447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Vehicle Emissions Control Information</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vehicle emissions control information (V E C I) label under the hood of the vehicle shows informative settings and emission hose routing information. </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V E C I label (sticker) can be located on the bottom side of the hood, the radiator fan shroud, the radiator core support, or the strut towers.</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label reads as follows: Conforms to regulations: 2021 M Y; U. S. E P A: T 3 B 125 L D V: C A O B D two, Fuel: gasoline; California: U L E V 125 P C: C A O B D two, Fuel: gasoline; T W C or H O 2 S or S F I or W R-H O 2 S or S C or C A C, no adjustments needed; 5.2 L-Group: M F M X V 05.2 V E Z, Evap: M F M X R 0125 N D A; inverted delta M W 7 E-9 C 485-F S Y, scan code.</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4624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2707506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072728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89388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35</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004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options are navigation, tire pressure, trip energy, Apple CarPlay accompanied by a play icon, owner’s manual accompanied by a book icon, and blocks accompanied by a blocks’ icon. An arrow points to the owner’s manual, and text reads, owner’s manual.</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49079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Purpose of Service Information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Service information is needed to correctly service or repair vehicles because it contains all of the specifications, as well as the specified procedures to follow when servicing or repairing a vehicle.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Factory Service Information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Until the 1990s, most service information was found in paper manuals called service manuals or shop manuals.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More recently, the manufacturer provides this information in a digital format.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 most comprehensive and accurate service information is the service information from the vehicle manufacturer.</a:t>
            </a:r>
          </a:p>
          <a:p>
            <a:pPr marL="0" indent="0">
              <a:buFontTx/>
              <a:buNone/>
            </a:pPr>
            <a:endParaRPr lang="en-US" b="1" dirty="0">
              <a:latin typeface="Arial" panose="020B0604020202020204" pitchFamily="34" charset="0"/>
              <a:cs typeface="Arial" panose="020B0604020202020204" pitchFamily="34" charset="0"/>
            </a:endParaRPr>
          </a:p>
          <a:p>
            <a:pPr marL="0" indent="0">
              <a:buFontTx/>
              <a:buNone/>
            </a:pPr>
            <a:r>
              <a:rPr lang="en-US" b="1" dirty="0">
                <a:latin typeface="Arial" panose="020B0604020202020204" pitchFamily="34" charset="0"/>
                <a:cs typeface="Arial" panose="020B0604020202020204" pitchFamily="34" charset="0"/>
              </a:rPr>
              <a:t>Tech Tip: Print It Out</a:t>
            </a:r>
          </a:p>
          <a:p>
            <a:r>
              <a:rPr lang="en-US" sz="1200" b="0" i="0" u="none" strike="noStrike" baseline="0" dirty="0">
                <a:solidFill>
                  <a:srgbClr val="231F20"/>
                </a:solidFill>
                <a:latin typeface="Arial" panose="020B0604020202020204" pitchFamily="34" charset="0"/>
                <a:cs typeface="Arial" panose="020B0604020202020204" pitchFamily="34" charset="0"/>
              </a:rPr>
              <a:t>It is often a benefit to have the written instructions or schematics (wiring diagrams) at the vehicle while diagnosing or performing a repair. The advantage of electronic service information is that the material can be printed out and taken to the vehicle for easy</a:t>
            </a:r>
          </a:p>
          <a:p>
            <a:pPr marR="56520"/>
            <a:r>
              <a:rPr lang="en-US" sz="1200" b="0" i="0" u="none" strike="noStrike" baseline="0" dirty="0">
                <a:solidFill>
                  <a:srgbClr val="231F20"/>
                </a:solidFill>
                <a:latin typeface="Arial" panose="020B0604020202020204" pitchFamily="34" charset="0"/>
                <a:cs typeface="Arial" panose="020B0604020202020204" pitchFamily="34" charset="0"/>
              </a:rPr>
              <a:t>access. This also allows the service technician to write or draw on the printed copy, which can be a big help when performing tests, such as electrical system measurements. The schematic can be color-coded to show where there should be voltage and where a ground should be detected. These notes can then be used to document the test results on the work order.</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38350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Aftermarket Service Information</a:t>
            </a:r>
          </a:p>
          <a:p>
            <a:pPr marL="171450" indent="-171450">
              <a:buFont typeface="Arial" panose="020B0604020202020204" pitchFamily="34" charset="0"/>
              <a:buChar char="•"/>
            </a:pPr>
            <a:r>
              <a:rPr lang="en-US" dirty="0"/>
              <a:t>While factory service manuals cover just one year and one or more models of the same vehicle, most aftermarket service manuals cover multiple years and/or models in one manual. </a:t>
            </a:r>
          </a:p>
          <a:p>
            <a:pPr marL="171450" indent="-171450">
              <a:buFont typeface="Arial" panose="020B0604020202020204" pitchFamily="34" charset="0"/>
              <a:buChar char="•"/>
            </a:pPr>
            <a:r>
              <a:rPr lang="en-US" dirty="0"/>
              <a:t>Paper service manuals had the following disadvantages:</a:t>
            </a:r>
          </a:p>
          <a:p>
            <a:pPr marL="171450" indent="-171450">
              <a:buFont typeface="Arial" panose="020B0604020202020204" pitchFamily="34" charset="0"/>
              <a:buChar char="•"/>
            </a:pPr>
            <a:r>
              <a:rPr lang="en-US" dirty="0"/>
              <a:t>Required a lot of storage space</a:t>
            </a:r>
          </a:p>
          <a:p>
            <a:pPr marL="171450" indent="-171450">
              <a:buFont typeface="Arial" panose="020B0604020202020204" pitchFamily="34" charset="0"/>
              <a:buChar char="•"/>
            </a:pPr>
            <a:r>
              <a:rPr lang="en-US" dirty="0"/>
              <a:t>The pages would become dirty from handling</a:t>
            </a:r>
          </a:p>
          <a:p>
            <a:pPr marL="171450" indent="-171450">
              <a:buFont typeface="Arial" panose="020B0604020202020204" pitchFamily="34" charset="0"/>
              <a:buChar char="•"/>
            </a:pPr>
            <a:r>
              <a:rPr lang="en-US" dirty="0"/>
              <a:t>Difficult to use at the vehicle or to make copies from the thick manuals</a:t>
            </a:r>
          </a:p>
          <a:p>
            <a:pPr marL="171450" indent="-171450">
              <a:buFont typeface="Arial" panose="020B0604020202020204" pitchFamily="34" charset="0"/>
              <a:buChar char="•"/>
            </a:pPr>
            <a:r>
              <a:rPr lang="en-US" dirty="0"/>
              <a:t>Paper service manuals were replaced with electronic service information that came on C D s and then D V D s, before becoming available on the Internet.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4460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Long Description:</a:t>
            </a:r>
          </a:p>
          <a:p>
            <a:pPr marL="0" marR="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The menu lists the following systems: engine; drive train; brake system; wheels, tires, steering and suspension; electrical accessories; instruments and gauges; and climate control.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01510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Technical Service Bulletins</a:t>
            </a:r>
          </a:p>
          <a:p>
            <a:pPr marL="171450" indent="-171450">
              <a:buFont typeface="Arial" panose="020B0604020202020204" pitchFamily="34" charset="0"/>
              <a:buChar char="•"/>
            </a:pPr>
            <a:r>
              <a:rPr lang="en-US" dirty="0"/>
              <a:t>A technical service bulletin (T S B) is issued by the vehicle manufacturer to notify service technicians of a potential problem or other critical information. </a:t>
            </a:r>
          </a:p>
          <a:p>
            <a:pPr marL="171450" indent="-171450">
              <a:buFont typeface="Arial" panose="020B0604020202020204" pitchFamily="34" charset="0"/>
              <a:buChar char="•"/>
            </a:pPr>
            <a:r>
              <a:rPr lang="en-US" dirty="0"/>
              <a:t>The TSB may include diagnostic procedures and the necessary corrective action. </a:t>
            </a:r>
          </a:p>
          <a:p>
            <a:pPr marL="171450" indent="-171450">
              <a:buFont typeface="Arial" panose="020B0604020202020204" pitchFamily="34" charset="0"/>
              <a:buChar char="•"/>
            </a:pPr>
            <a:r>
              <a:rPr lang="en-US" dirty="0"/>
              <a:t>TSB s are not an authorization for repair or a guarantee to correct a concern.</a:t>
            </a:r>
          </a:p>
          <a:p>
            <a:pPr marL="171450" indent="-171450">
              <a:buFont typeface="Arial" panose="020B0604020202020204" pitchFamily="34" charset="0"/>
              <a:buChar char="•"/>
            </a:pPr>
            <a:r>
              <a:rPr lang="en-US" dirty="0"/>
              <a:t>TSB s are designed for dealership technicians, but are republished by aftermarket companies and made available along with other service information to shops and vehicle repair facilities.</a:t>
            </a:r>
          </a:p>
          <a:p>
            <a:r>
              <a:rPr lang="en-US" b="1" dirty="0"/>
              <a:t>Recalls and Campaigns</a:t>
            </a:r>
          </a:p>
          <a:p>
            <a:pPr marL="171450" indent="-171450">
              <a:buFont typeface="Arial" panose="020B0604020202020204" pitchFamily="34" charset="0"/>
              <a:buChar char="•"/>
            </a:pPr>
            <a:r>
              <a:rPr lang="en-US" dirty="0"/>
              <a:t>A campaign is typically issued when a manufacturer wants to improve a product’s performance or increase the customer’s satisfaction.</a:t>
            </a:r>
          </a:p>
          <a:p>
            <a:pPr marL="171450" indent="-171450">
              <a:buFont typeface="Arial" panose="020B0604020202020204" pitchFamily="34" charset="0"/>
              <a:buChar char="•"/>
            </a:pPr>
            <a:r>
              <a:rPr lang="en-US" dirty="0"/>
              <a:t>If the campaign involves a safety or emissions concern, it is considered a recall. </a:t>
            </a:r>
          </a:p>
          <a:p>
            <a:pPr marL="171450" indent="-171450">
              <a:buFont typeface="Arial" panose="020B0604020202020204" pitchFamily="34" charset="0"/>
              <a:buChar char="•"/>
            </a:pPr>
            <a:r>
              <a:rPr lang="en-US" dirty="0"/>
              <a:t>A recall can occur when either the manufacturer or the National Highway Traffic Safety Administration (N H T S A) determines there is a concern.</a:t>
            </a:r>
          </a:p>
          <a:p>
            <a:pPr marL="171450" indent="-171450">
              <a:buFont typeface="Arial" panose="020B0604020202020204" pitchFamily="34" charset="0"/>
              <a:buChar char="•"/>
            </a:pPr>
            <a:r>
              <a:rPr lang="en-US" dirty="0"/>
              <a:t>N H T S A WEB SITE</a:t>
            </a:r>
            <a:r>
              <a:rPr lang="en-US" baseline="0" dirty="0"/>
              <a:t> FOR RECALLS: </a:t>
            </a:r>
            <a:r>
              <a:rPr lang="en-US" dirty="0">
                <a:hlinkClick r:id="rId3"/>
              </a:rPr>
              <a:t>Check for Recalls: Vehicle, Car Seat, Tire, Equipment | NHTSA</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87063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Technical Service Bulletins</a:t>
            </a:r>
          </a:p>
          <a:p>
            <a:pPr marL="171450" indent="-171450">
              <a:buFont typeface="Arial" panose="020B0604020202020204" pitchFamily="34" charset="0"/>
              <a:buChar char="•"/>
            </a:pPr>
            <a:r>
              <a:rPr lang="en-US" dirty="0"/>
              <a:t>A technical service bulletin (T S B) is issued by the vehicle manufacturer to notify service technicians of a potential problem or other critical information. </a:t>
            </a:r>
          </a:p>
          <a:p>
            <a:pPr marL="171450" indent="-171450">
              <a:buFont typeface="Arial" panose="020B0604020202020204" pitchFamily="34" charset="0"/>
              <a:buChar char="•"/>
            </a:pPr>
            <a:r>
              <a:rPr lang="en-US" dirty="0"/>
              <a:t>The TSB may include diagnostic procedures and the necessary corrective action. </a:t>
            </a:r>
          </a:p>
          <a:p>
            <a:pPr marL="171450" indent="-171450">
              <a:buFont typeface="Arial" panose="020B0604020202020204" pitchFamily="34" charset="0"/>
              <a:buChar char="•"/>
            </a:pPr>
            <a:r>
              <a:rPr lang="en-US" dirty="0"/>
              <a:t>TSB s are not an authorization for repair or a guarantee to correct a concern.</a:t>
            </a:r>
          </a:p>
          <a:p>
            <a:pPr marL="171450" indent="-171450">
              <a:buFont typeface="Arial" panose="020B0604020202020204" pitchFamily="34" charset="0"/>
              <a:buChar char="•"/>
            </a:pPr>
            <a:r>
              <a:rPr lang="en-US" dirty="0"/>
              <a:t>TSB s are designed for dealership technicians, but are republished by aftermarket companies and made available along with other service information to shops and vehicle repair facilities.</a:t>
            </a:r>
          </a:p>
          <a:p>
            <a:r>
              <a:rPr lang="en-US" b="1" dirty="0"/>
              <a:t>Recalls and Campaigns</a:t>
            </a:r>
          </a:p>
          <a:p>
            <a:pPr marL="171450" indent="-171450">
              <a:buFont typeface="Arial" panose="020B0604020202020204" pitchFamily="34" charset="0"/>
              <a:buChar char="•"/>
            </a:pPr>
            <a:r>
              <a:rPr lang="en-US" dirty="0"/>
              <a:t>A campaign is typically issued when a manufacturer wants to improve a product’s performance or increase the customer’s satisfaction.</a:t>
            </a:r>
          </a:p>
          <a:p>
            <a:pPr marL="171450" indent="-171450">
              <a:buFont typeface="Arial" panose="020B0604020202020204" pitchFamily="34" charset="0"/>
              <a:buChar char="•"/>
            </a:pPr>
            <a:r>
              <a:rPr lang="en-US" dirty="0"/>
              <a:t>If the campaign involves a safety or emissions concern, it is considered a recall. </a:t>
            </a:r>
          </a:p>
          <a:p>
            <a:pPr marL="171450" indent="-171450">
              <a:buFont typeface="Arial" panose="020B0604020202020204" pitchFamily="34" charset="0"/>
              <a:buChar char="•"/>
            </a:pPr>
            <a:r>
              <a:rPr lang="en-US" dirty="0"/>
              <a:t>A recall can occur when either the manufacturer or the National Highway Traffic Safety Administration (N H T S A) determines there is a concern.</a:t>
            </a:r>
          </a:p>
          <a:p>
            <a:pPr marL="171450" indent="-171450">
              <a:buFont typeface="Arial" panose="020B0604020202020204" pitchFamily="34" charset="0"/>
              <a:buChar char="•"/>
            </a:pPr>
            <a:r>
              <a:rPr lang="en-US" dirty="0"/>
              <a:t>N H T S A WEB SITE</a:t>
            </a:r>
            <a:r>
              <a:rPr lang="en-US" baseline="0" dirty="0"/>
              <a:t> FOR RECALLS: </a:t>
            </a:r>
            <a:r>
              <a:rPr lang="en-US" dirty="0">
                <a:hlinkClick r:id="rId3"/>
              </a:rPr>
              <a:t>Check for Recalls: Vehicle, Car Seat, Tire, Equipment | NHTSA</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02288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49883"/>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90763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9/23/2024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t>9/23/2024</a:t>
            </a:fld>
            <a:endParaRPr lang="en-US" dirty="0"/>
          </a:p>
        </p:txBody>
      </p:sp>
      <p:sp>
        <p:nvSpPr>
          <p:cNvPr id="6"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712165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4" r:id="rId1"/>
    <p:sldLayoutId id="214748369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8" name="Picture 7">
            <a:extLst>
              <a:ext uri="{FF2B5EF4-FFF2-40B4-BE49-F238E27FC236}">
                <a16:creationId xmlns:a16="http://schemas.microsoft.com/office/drawing/2014/main" id="{B3187E91-312B-474E-80CC-CC95190FFBDB}"/>
              </a:ext>
            </a:extLst>
          </p:cNvPr>
          <p:cNvPicPr>
            <a:picLocks noChangeAspect="1"/>
          </p:cNvPicPr>
          <p:nvPr userDrawn="1"/>
        </p:nvPicPr>
        <p:blipFill>
          <a:blip r:embed="rId7"/>
          <a:stretch>
            <a:fillRect/>
          </a:stretch>
        </p:blipFill>
        <p:spPr>
          <a:xfrm>
            <a:off x="451710" y="6424935"/>
            <a:ext cx="947596" cy="301782"/>
          </a:xfrm>
          <a:prstGeom prst="rect">
            <a:avLst/>
          </a:prstGeom>
        </p:spPr>
      </p:pic>
      <p:sp>
        <p:nvSpPr>
          <p:cNvPr id="2" name="Content Placeholder 4">
            <a:extLst>
              <a:ext uri="{FF2B5EF4-FFF2-40B4-BE49-F238E27FC236}">
                <a16:creationId xmlns:a16="http://schemas.microsoft.com/office/drawing/2014/main" id="{C97C373C-B277-6781-B467-29C12CED4BE3}"/>
              </a:ext>
            </a:extLst>
          </p:cNvPr>
          <p:cNvSpPr txBox="1">
            <a:spLocks/>
          </p:cNvSpPr>
          <p:nvPr userDrawn="1"/>
        </p:nvSpPr>
        <p:spPr>
          <a:xfrm>
            <a:off x="2728913" y="6471204"/>
            <a:ext cx="5969794" cy="221018"/>
          </a:xfrm>
          <a:prstGeom prst="rect">
            <a:avLst/>
          </a:prstGeom>
          <a:noFill/>
          <a:ln>
            <a:noFill/>
          </a:ln>
        </p:spPr>
        <p:txBody>
          <a:bodyPr wrap="square" lIns="0" tIns="18000" rIns="0" bIns="18000" anchor="ctr" anchorCtr="0">
            <a:spAutoFit/>
          </a:bodyPr>
          <a:lstStyle>
            <a:defPPr marR="0" lvl="0" algn="l" rtl="0">
              <a:lnSpc>
                <a:spcPct val="100000"/>
              </a:lnSpc>
              <a:spcBef>
                <a:spcPts val="0"/>
              </a:spcBef>
              <a:spcAft>
                <a:spcPts val="0"/>
              </a:spcAft>
            </a:defPPr>
            <a:lvl1pPr marL="256032" indent="-154432" algn="r">
              <a:spcBef>
                <a:spcPts val="1500"/>
              </a:spcBef>
              <a:buClr>
                <a:srgbClr val="007FA3"/>
              </a:buClr>
              <a:buSzPct val="100000"/>
              <a:buFont typeface="Arial"/>
              <a:defRPr sz="1200">
                <a:solidFill>
                  <a:schemeClr val="dk1"/>
                </a:solidFill>
                <a:latin typeface="Verdana" panose="020B0604030504040204" pitchFamily="34" charset="0"/>
                <a:ea typeface="Verdana" panose="020B0604030504040204" pitchFamily="34" charset="0"/>
              </a:defRPr>
            </a:lvl1pPr>
            <a:lvl2pPr marL="742950" indent="-184150">
              <a:spcBef>
                <a:spcPts val="600"/>
              </a:spcBef>
              <a:buClr>
                <a:srgbClr val="007FA3"/>
              </a:buClr>
              <a:buSzPct val="100000"/>
              <a:buFont typeface="Arial"/>
              <a:buChar char="–"/>
              <a:defRPr sz="1600">
                <a:solidFill>
                  <a:schemeClr val="dk1"/>
                </a:solidFill>
              </a:defRPr>
            </a:lvl2pPr>
            <a:lvl3pPr marL="1143000" indent="-127000">
              <a:spcBef>
                <a:spcPts val="600"/>
              </a:spcBef>
              <a:buClr>
                <a:srgbClr val="007FA3"/>
              </a:buClr>
              <a:buSzPct val="100000"/>
              <a:buFont typeface="Arial"/>
              <a:buChar char="▪"/>
              <a:defRPr sz="1600">
                <a:solidFill>
                  <a:schemeClr val="dk1"/>
                </a:solidFill>
              </a:defRPr>
            </a:lvl3pPr>
            <a:lvl4pPr marL="1600200" indent="-127000">
              <a:spcBef>
                <a:spcPts val="600"/>
              </a:spcBef>
              <a:buClr>
                <a:srgbClr val="007FA3"/>
              </a:buClr>
              <a:buSzPct val="100000"/>
              <a:buFont typeface="Arial"/>
              <a:buChar char="–"/>
              <a:defRPr sz="1600">
                <a:solidFill>
                  <a:schemeClr val="dk1"/>
                </a:solidFill>
              </a:defRPr>
            </a:lvl4pPr>
            <a:lvl5pPr marL="2057400" indent="-127000">
              <a:spcBef>
                <a:spcPts val="600"/>
              </a:spcBef>
              <a:buClr>
                <a:srgbClr val="007FA3"/>
              </a:buClr>
              <a:buSzPct val="100000"/>
              <a:buFont typeface="Arial"/>
              <a:buChar char="•"/>
              <a:defRPr sz="1600">
                <a:solidFill>
                  <a:schemeClr val="dk1"/>
                </a:solidFill>
              </a:defRPr>
            </a:lvl5pPr>
            <a:lvl6pPr marL="2514600" indent="-127000">
              <a:spcBef>
                <a:spcPts val="300"/>
              </a:spcBef>
              <a:buClr>
                <a:srgbClr val="007FA3"/>
              </a:buClr>
              <a:buSzPct val="100000"/>
              <a:buFont typeface="Arial"/>
              <a:buChar char="•"/>
              <a:defRPr sz="1600">
                <a:solidFill>
                  <a:schemeClr val="dk1"/>
                </a:solidFill>
              </a:defRPr>
            </a:lvl6pPr>
            <a:lvl7pPr marL="2971800" indent="-127000">
              <a:spcBef>
                <a:spcPts val="300"/>
              </a:spcBef>
              <a:buClr>
                <a:srgbClr val="007FA3"/>
              </a:buClr>
              <a:buSzPct val="100000"/>
              <a:buFont typeface="Arial"/>
              <a:buChar char="•"/>
              <a:defRPr sz="1600">
                <a:solidFill>
                  <a:schemeClr val="dk1"/>
                </a:solidFill>
              </a:defRPr>
            </a:lvl7pPr>
            <a:lvl8pPr marL="3429000" indent="-127000">
              <a:spcBef>
                <a:spcPts val="300"/>
              </a:spcBef>
              <a:buClr>
                <a:srgbClr val="007FA3"/>
              </a:buClr>
              <a:buSzPct val="100000"/>
              <a:buFont typeface="Arial"/>
              <a:buChar char="•"/>
              <a:defRPr sz="1600">
                <a:solidFill>
                  <a:schemeClr val="dk1"/>
                </a:solidFill>
              </a:defRPr>
            </a:lvl8pPr>
            <a:lvl9pPr marL="3886200" indent="-127000">
              <a:spcBef>
                <a:spcPts val="300"/>
              </a:spcBef>
              <a:buClr>
                <a:srgbClr val="007FA3"/>
              </a:buClr>
              <a:buSzPct val="100000"/>
              <a:buFont typeface="Arial"/>
              <a:buChar char="•"/>
              <a:defRPr sz="1600">
                <a:solidFill>
                  <a:schemeClr val="dk1"/>
                </a:solidFill>
              </a:defRPr>
            </a:lvl9p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0" r:id="rId2"/>
    <p:sldLayoutId id="2147483681" r:id="rId3"/>
    <p:sldLayoutId id="2147483696" r:id="rId4"/>
    <p:sldLayoutId id="214748369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w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jameshalderman.com/a0_anim_lib_page/"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jameshalderman.com/a1_vid_lib_page/" TargetMode="External"/><Relationship Id="rId5" Type="http://schemas.openxmlformats.org/officeDocument/2006/relationships/hyperlink" Target="https://jameshalderman.com/a0_vid_lib_page/" TargetMode="External"/><Relationship Id="rId4" Type="http://schemas.openxmlformats.org/officeDocument/2006/relationships/hyperlink" Target="https://jameshalderman.com/a1_anim_lib_pag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6B8E-5956-2E6D-D927-E1488CB87120}"/>
              </a:ext>
            </a:extLst>
          </p:cNvPr>
          <p:cNvSpPr>
            <a:spLocks noGrp="1"/>
          </p:cNvSpPr>
          <p:nvPr>
            <p:ph type="title"/>
          </p:nvPr>
        </p:nvSpPr>
        <p:spPr>
          <a:xfrm>
            <a:off x="438150" y="180881"/>
            <a:ext cx="8274050" cy="1144347"/>
          </a:xfrm>
        </p:spPr>
        <p:txBody>
          <a:bodyPr wrap="square" lIns="0" tIns="18000" rIns="0" bIns="18000" anchor="ctr">
            <a:spAutoFit/>
          </a:bodyPr>
          <a:lstStyle/>
          <a:p>
            <a:r>
              <a:rPr lang="en-US" dirty="0"/>
              <a:t>Advanced Engine Performance Diagnosis</a:t>
            </a:r>
            <a:endParaRPr lang="en-US" noProof="0" dirty="0"/>
          </a:p>
        </p:txBody>
      </p:sp>
      <p:sp>
        <p:nvSpPr>
          <p:cNvPr id="3" name="Text Placeholder 2">
            <a:extLst>
              <a:ext uri="{FF2B5EF4-FFF2-40B4-BE49-F238E27FC236}">
                <a16:creationId xmlns:a16="http://schemas.microsoft.com/office/drawing/2014/main" id="{A2A373D2-E818-425A-2D9C-02C7C087146B}"/>
              </a:ext>
            </a:extLst>
          </p:cNvPr>
          <p:cNvSpPr>
            <a:spLocks noGrp="1"/>
          </p:cNvSpPr>
          <p:nvPr>
            <p:ph type="body" idx="1"/>
          </p:nvPr>
        </p:nvSpPr>
        <p:spPr>
          <a:xfrm>
            <a:off x="435040" y="1408222"/>
            <a:ext cx="1953932" cy="344128"/>
          </a:xfrm>
        </p:spPr>
        <p:txBody>
          <a:bodyPr wrap="square" lIns="0" tIns="18000" rIns="0" bIns="18000" anchor="ctr">
            <a:spAutoFit/>
          </a:bodyPr>
          <a:lstStyle/>
          <a:p>
            <a:r>
              <a:rPr lang="en-US" dirty="0"/>
              <a:t>Eighth Edition</a:t>
            </a:r>
          </a:p>
        </p:txBody>
      </p:sp>
      <p:pic>
        <p:nvPicPr>
          <p:cNvPr id="4" name="Picture 3" descr="Front Cover: Advanced Engine Performance Diagnosis Eighth Edition by Halderman and Ward.">
            <a:extLst>
              <a:ext uri="{FF2B5EF4-FFF2-40B4-BE49-F238E27FC236}">
                <a16:creationId xmlns:a16="http://schemas.microsoft.com/office/drawing/2014/main" id="{D29D52A3-5B02-B276-2AA4-4F6E2ECDF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76" y="2048922"/>
            <a:ext cx="3296256" cy="4087357"/>
          </a:xfrm>
          <a:prstGeom prst="rect">
            <a:avLst/>
          </a:prstGeom>
        </p:spPr>
      </p:pic>
      <p:sp>
        <p:nvSpPr>
          <p:cNvPr id="6" name="Content Placeholder 5">
            <a:extLst>
              <a:ext uri="{FF2B5EF4-FFF2-40B4-BE49-F238E27FC236}">
                <a16:creationId xmlns:a16="http://schemas.microsoft.com/office/drawing/2014/main" id="{4503EBA1-5ECB-152F-082E-D35D2033672F}"/>
              </a:ext>
            </a:extLst>
          </p:cNvPr>
          <p:cNvSpPr>
            <a:spLocks noGrp="1"/>
          </p:cNvSpPr>
          <p:nvPr>
            <p:ph sz="quarter" idx="14"/>
          </p:nvPr>
        </p:nvSpPr>
        <p:spPr>
          <a:xfrm>
            <a:off x="4583016" y="2999127"/>
            <a:ext cx="1961003" cy="498016"/>
          </a:xfrm>
        </p:spPr>
        <p:txBody>
          <a:bodyPr wrap="square" lIns="0" tIns="18000" rIns="0" bIns="18000" anchor="ctr">
            <a:spAutoFit/>
          </a:bodyPr>
          <a:lstStyle/>
          <a:p>
            <a:pPr indent="-101600"/>
            <a:r>
              <a:rPr lang="en-US" noProof="0" dirty="0"/>
              <a:t>Chapter 1</a:t>
            </a:r>
          </a:p>
        </p:txBody>
      </p:sp>
      <p:sp>
        <p:nvSpPr>
          <p:cNvPr id="8" name="Content Placeholder 7">
            <a:extLst>
              <a:ext uri="{FF2B5EF4-FFF2-40B4-BE49-F238E27FC236}">
                <a16:creationId xmlns:a16="http://schemas.microsoft.com/office/drawing/2014/main" id="{867D26DE-3068-F5C4-1D8E-DE6D246B8DB9}"/>
              </a:ext>
            </a:extLst>
          </p:cNvPr>
          <p:cNvSpPr>
            <a:spLocks noGrp="1"/>
          </p:cNvSpPr>
          <p:nvPr>
            <p:ph sz="quarter" idx="15"/>
          </p:nvPr>
        </p:nvSpPr>
        <p:spPr>
          <a:xfrm>
            <a:off x="4583017" y="3631454"/>
            <a:ext cx="3951383" cy="1052014"/>
          </a:xfrm>
        </p:spPr>
        <p:txBody>
          <a:bodyPr wrap="square" lIns="0" tIns="18000" rIns="0" bIns="18000" anchor="ctr">
            <a:spAutoFit/>
          </a:bodyPr>
          <a:lstStyle/>
          <a:p>
            <a:pPr marL="0"/>
            <a:r>
              <a:rPr lang="en-US" dirty="0"/>
              <a:t>Service Information, Work Orders, and Vehicle Identification</a:t>
            </a:r>
          </a:p>
        </p:txBody>
      </p:sp>
      <p:pic>
        <p:nvPicPr>
          <p:cNvPr id="7" name="Picture 6" descr="Pearson logo">
            <a:extLst>
              <a:ext uri="{FF2B5EF4-FFF2-40B4-BE49-F238E27FC236}">
                <a16:creationId xmlns:a16="http://schemas.microsoft.com/office/drawing/2014/main" id="{BC10E590-1024-DF65-28AB-40D198D4B3C1}"/>
              </a:ext>
            </a:extLst>
          </p:cNvPr>
          <p:cNvPicPr>
            <a:picLocks noChangeAspect="1"/>
          </p:cNvPicPr>
          <p:nvPr/>
        </p:nvPicPr>
        <p:blipFill>
          <a:blip r:embed="rId4"/>
          <a:stretch>
            <a:fillRect/>
          </a:stretch>
        </p:blipFill>
        <p:spPr>
          <a:xfrm>
            <a:off x="451710" y="6424935"/>
            <a:ext cx="947596" cy="301782"/>
          </a:xfrm>
          <a:prstGeom prst="rect">
            <a:avLst/>
          </a:prstGeom>
        </p:spPr>
      </p:pic>
      <p:sp>
        <p:nvSpPr>
          <p:cNvPr id="5" name="Content Placeholder 4">
            <a:extLst>
              <a:ext uri="{FF2B5EF4-FFF2-40B4-BE49-F238E27FC236}">
                <a16:creationId xmlns:a16="http://schemas.microsoft.com/office/drawing/2014/main" id="{0BFE8711-94A7-ACB4-596D-C5D680131142}"/>
              </a:ext>
            </a:extLst>
          </p:cNvPr>
          <p:cNvSpPr>
            <a:spLocks noGrp="1"/>
          </p:cNvSpPr>
          <p:nvPr>
            <p:ph sz="quarter" idx="18"/>
          </p:nvPr>
        </p:nvSpPr>
        <p:spPr>
          <a:xfrm>
            <a:off x="2728913" y="6471204"/>
            <a:ext cx="5969794" cy="221018"/>
          </a:xfrm>
          <a:noFill/>
          <a:ln>
            <a:noFill/>
          </a:ln>
        </p:spPr>
        <p:txBody>
          <a:bodyPr wrap="square" lIns="0" tIns="18000" rIns="0" bIns="18000" anchor="ctr" anchorCtr="0">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687604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409"/>
            <a:ext cx="8229600" cy="590349"/>
          </a:xfrm>
        </p:spPr>
        <p:txBody>
          <a:bodyPr lIns="0" tIns="18000" rIns="0" bIns="18000" anchor="ctr" anchorCtr="0">
            <a:spAutoFit/>
          </a:bodyPr>
          <a:lstStyle/>
          <a:p>
            <a:r>
              <a:rPr lang="en-US" noProof="0" dirty="0"/>
              <a:t>Recalls and Campaigns </a:t>
            </a:r>
          </a:p>
        </p:txBody>
      </p:sp>
      <p:sp>
        <p:nvSpPr>
          <p:cNvPr id="3" name="Content Placeholder 2"/>
          <p:cNvSpPr>
            <a:spLocks noGrp="1"/>
          </p:cNvSpPr>
          <p:nvPr>
            <p:ph idx="4294967295"/>
          </p:nvPr>
        </p:nvSpPr>
        <p:spPr>
          <a:xfrm>
            <a:off x="395288" y="1126689"/>
            <a:ext cx="8229600" cy="2483175"/>
          </a:xfrm>
          <a:prstGeom prst="rect">
            <a:avLst/>
          </a:prstGeom>
        </p:spPr>
        <p:txBody>
          <a:bodyPr lIns="0" tIns="18000" rIns="0" bIns="18000" anchor="ctr" anchorCtr="0">
            <a:spAutoFit/>
          </a:bodyPr>
          <a:lstStyle/>
          <a:p>
            <a:pPr marL="342900" indent="-342900">
              <a:spcBef>
                <a:spcPts val="600"/>
              </a:spcBef>
            </a:pPr>
            <a:r>
              <a:rPr lang="en-US" sz="2400" noProof="0" dirty="0"/>
              <a:t>Recalls and Campaigns</a:t>
            </a:r>
          </a:p>
          <a:p>
            <a:pPr marL="829818" lvl="1" indent="-342900"/>
            <a:r>
              <a:rPr lang="en-US" sz="2400" noProof="0" dirty="0"/>
              <a:t>Campaign is issued when a manufacturer wants to</a:t>
            </a:r>
            <a:r>
              <a:rPr lang="en-US" sz="2400" dirty="0"/>
              <a:t> </a:t>
            </a:r>
            <a:r>
              <a:rPr lang="en-US" sz="2400" noProof="0" dirty="0"/>
              <a:t>improve performance or increase satisfaction</a:t>
            </a:r>
          </a:p>
          <a:p>
            <a:pPr marL="829818" lvl="1" indent="-342900"/>
            <a:r>
              <a:rPr lang="en-US" sz="2400" noProof="0" dirty="0"/>
              <a:t>Safety or emissions concern, it is considered a recall</a:t>
            </a:r>
          </a:p>
          <a:p>
            <a:pPr marL="829818" lvl="1" indent="-342900"/>
            <a:r>
              <a:rPr lang="en-US" sz="2400" noProof="0" dirty="0"/>
              <a:t>Recall occurs when either manufacturer or </a:t>
            </a:r>
            <a:r>
              <a:rPr lang="en-US" sz="2400" spc="-300" noProof="0" dirty="0"/>
              <a:t>N H T S </a:t>
            </a:r>
            <a:r>
              <a:rPr lang="en-US" sz="2400" noProof="0" dirty="0"/>
              <a:t>A determines there is a concern</a:t>
            </a:r>
          </a:p>
        </p:txBody>
      </p:sp>
    </p:spTree>
    <p:extLst>
      <p:ext uri="{BB962C8B-B14F-4D97-AF65-F5344CB8AC3E}">
        <p14:creationId xmlns:p14="http://schemas.microsoft.com/office/powerpoint/2010/main" val="245271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90409"/>
            <a:ext cx="8229600" cy="590349"/>
          </a:xfrm>
        </p:spPr>
        <p:txBody>
          <a:bodyPr lIns="0" tIns="18000" rIns="0" bIns="18000" anchor="ctr" anchorCtr="0">
            <a:spAutoFit/>
          </a:bodyPr>
          <a:lstStyle/>
          <a:p>
            <a:r>
              <a:rPr lang="en-US" noProof="0" dirty="0"/>
              <a:t>Work Order </a:t>
            </a:r>
            <a:r>
              <a:rPr lang="en-US" sz="2800" noProof="0" dirty="0"/>
              <a:t>(1 of 3)</a:t>
            </a:r>
            <a:endParaRPr lang="en-US" noProof="0" dirty="0"/>
          </a:p>
        </p:txBody>
      </p:sp>
      <p:sp>
        <p:nvSpPr>
          <p:cNvPr id="3" name="Content Placeholder 2"/>
          <p:cNvSpPr>
            <a:spLocks noGrp="1"/>
          </p:cNvSpPr>
          <p:nvPr>
            <p:ph idx="4294967295"/>
          </p:nvPr>
        </p:nvSpPr>
        <p:spPr>
          <a:xfrm>
            <a:off x="358775" y="1131419"/>
            <a:ext cx="8229600" cy="3529616"/>
          </a:xfrm>
          <a:prstGeom prst="rect">
            <a:avLst/>
          </a:prstGeom>
        </p:spPr>
        <p:txBody>
          <a:bodyPr lIns="0" tIns="18000" rIns="0" bIns="18000" anchor="ctr" anchorCtr="0">
            <a:spAutoFit/>
          </a:bodyPr>
          <a:lstStyle/>
          <a:p>
            <a:pPr marL="342900" indent="-342900">
              <a:spcBef>
                <a:spcPts val="600"/>
              </a:spcBef>
            </a:pPr>
            <a:r>
              <a:rPr lang="en-US" sz="2400" noProof="0" dirty="0"/>
              <a:t>Service Advisor Documentation</a:t>
            </a:r>
          </a:p>
          <a:p>
            <a:pPr marL="829818" lvl="1" indent="-342900"/>
            <a:r>
              <a:rPr lang="en-US" sz="2400" noProof="0" dirty="0"/>
              <a:t>Work order or repair order (</a:t>
            </a:r>
            <a:r>
              <a:rPr lang="en-US" sz="2400" spc="-300" noProof="0" dirty="0"/>
              <a:t>R </a:t>
            </a:r>
            <a:r>
              <a:rPr lang="en-US" sz="2400" noProof="0" dirty="0"/>
              <a:t>O), is a legal document </a:t>
            </a:r>
          </a:p>
          <a:p>
            <a:pPr marL="829818" lvl="1" indent="-342900"/>
            <a:r>
              <a:rPr lang="en-US" sz="2400" noProof="0" dirty="0"/>
              <a:t>Signed by vehicle owner or his/her representative </a:t>
            </a:r>
          </a:p>
          <a:p>
            <a:pPr marL="829818" lvl="1" indent="-342900"/>
            <a:r>
              <a:rPr lang="en-US" sz="2400" noProof="0" dirty="0"/>
              <a:t>Service advisor completes </a:t>
            </a:r>
            <a:r>
              <a:rPr lang="en-US" sz="2400" spc="-300" noProof="0" dirty="0"/>
              <a:t>R </a:t>
            </a:r>
            <a:r>
              <a:rPr lang="en-US" sz="2400" noProof="0" dirty="0"/>
              <a:t>O info:</a:t>
            </a:r>
          </a:p>
          <a:p>
            <a:pPr marL="1229868" lvl="2" indent="-342900"/>
            <a:r>
              <a:rPr lang="en-US" sz="2400" noProof="0" dirty="0"/>
              <a:t>Make, model, year, color, and </a:t>
            </a:r>
            <a:r>
              <a:rPr lang="en-US" sz="2400" spc="-300" noProof="0" dirty="0"/>
              <a:t>V I </a:t>
            </a:r>
            <a:r>
              <a:rPr lang="en-US" sz="2400" noProof="0" dirty="0"/>
              <a:t>N</a:t>
            </a:r>
          </a:p>
          <a:p>
            <a:pPr marL="1229868" lvl="2" indent="-342900"/>
            <a:r>
              <a:rPr lang="en-US" sz="2400" noProof="0" dirty="0"/>
              <a:t>Contact information</a:t>
            </a:r>
          </a:p>
          <a:p>
            <a:pPr marL="1229868" lvl="2" indent="-342900"/>
            <a:r>
              <a:rPr lang="en-US" sz="2400" noProof="0" dirty="0"/>
              <a:t>Date of service and name of person</a:t>
            </a:r>
          </a:p>
          <a:p>
            <a:pPr marL="1229868" lvl="2" indent="-342900"/>
            <a:r>
              <a:rPr lang="en-US" sz="2400" noProof="0" dirty="0"/>
              <a:t>Estimate amount and list of requested work</a:t>
            </a:r>
          </a:p>
        </p:txBody>
      </p:sp>
    </p:spTree>
    <p:extLst>
      <p:ext uri="{BB962C8B-B14F-4D97-AF65-F5344CB8AC3E}">
        <p14:creationId xmlns:p14="http://schemas.microsoft.com/office/powerpoint/2010/main" val="240067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90409"/>
            <a:ext cx="8229600" cy="590349"/>
          </a:xfrm>
        </p:spPr>
        <p:txBody>
          <a:bodyPr lIns="0" tIns="18000" rIns="0" bIns="18000" anchor="ctr" anchorCtr="0">
            <a:spAutoFit/>
          </a:bodyPr>
          <a:lstStyle/>
          <a:p>
            <a:r>
              <a:rPr lang="en-US" noProof="0" dirty="0"/>
              <a:t>Work Order </a:t>
            </a:r>
            <a:r>
              <a:rPr lang="en-US" sz="2800" noProof="0" dirty="0"/>
              <a:t>(2 of 3)</a:t>
            </a:r>
            <a:endParaRPr lang="en-US" noProof="0" dirty="0"/>
          </a:p>
        </p:txBody>
      </p:sp>
      <p:sp>
        <p:nvSpPr>
          <p:cNvPr id="3" name="Content Placeholder 2"/>
          <p:cNvSpPr>
            <a:spLocks noGrp="1"/>
          </p:cNvSpPr>
          <p:nvPr>
            <p:ph idx="4294967295"/>
          </p:nvPr>
        </p:nvSpPr>
        <p:spPr>
          <a:xfrm>
            <a:off x="358775" y="1130031"/>
            <a:ext cx="8229600" cy="3083340"/>
          </a:xfrm>
          <a:prstGeom prst="rect">
            <a:avLst/>
          </a:prstGeom>
        </p:spPr>
        <p:txBody>
          <a:bodyPr lIns="0" tIns="18000" rIns="0" bIns="18000" anchor="ctr" anchorCtr="0">
            <a:spAutoFit/>
          </a:bodyPr>
          <a:lstStyle/>
          <a:p>
            <a:pPr marL="342900" indent="-342900">
              <a:spcBef>
                <a:spcPts val="600"/>
              </a:spcBef>
            </a:pPr>
            <a:r>
              <a:rPr lang="en-US" sz="2400" noProof="0" dirty="0"/>
              <a:t>Service Technician Documentation</a:t>
            </a:r>
          </a:p>
          <a:p>
            <a:pPr marL="829818" lvl="1" indent="-342900"/>
            <a:r>
              <a:rPr lang="en-US" sz="2400" noProof="0" dirty="0"/>
              <a:t>Technician perform services and repairs</a:t>
            </a:r>
          </a:p>
          <a:p>
            <a:pPr marL="829818" lvl="1" indent="-342900"/>
            <a:r>
              <a:rPr lang="en-US" sz="2400" noProof="0" dirty="0"/>
              <a:t>Document work order for accuracy </a:t>
            </a:r>
          </a:p>
          <a:p>
            <a:pPr marL="829818" lvl="1" indent="-342900"/>
            <a:r>
              <a:rPr lang="en-US" sz="2400" noProof="0" dirty="0"/>
              <a:t>Service tools were used such as:</a:t>
            </a:r>
          </a:p>
          <a:p>
            <a:pPr marL="1229868" lvl="2" indent="-342900"/>
            <a:r>
              <a:rPr lang="en-US" sz="2400" noProof="0" dirty="0"/>
              <a:t>Verified customer concern by what means </a:t>
            </a:r>
          </a:p>
          <a:p>
            <a:pPr marL="1229868" lvl="2" indent="-342900"/>
            <a:r>
              <a:rPr lang="en-US" sz="2400" noProof="0" dirty="0"/>
              <a:t>Looked for stored </a:t>
            </a:r>
            <a:r>
              <a:rPr lang="en-US" sz="2400" kern="1200" spc="-300" noProof="0" dirty="0"/>
              <a:t>D T </a:t>
            </a:r>
            <a:r>
              <a:rPr lang="en-US" sz="2400" noProof="0" dirty="0"/>
              <a:t>C &amp; note it</a:t>
            </a:r>
          </a:p>
          <a:p>
            <a:pPr marL="1229868" lvl="2" indent="-342900"/>
            <a:r>
              <a:rPr lang="en-US" sz="2400" noProof="0" dirty="0"/>
              <a:t>Performed a visual inspection of components</a:t>
            </a:r>
          </a:p>
        </p:txBody>
      </p:sp>
    </p:spTree>
    <p:extLst>
      <p:ext uri="{BB962C8B-B14F-4D97-AF65-F5344CB8AC3E}">
        <p14:creationId xmlns:p14="http://schemas.microsoft.com/office/powerpoint/2010/main" val="3105880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73661"/>
            <a:ext cx="8229600" cy="590349"/>
          </a:xfrm>
        </p:spPr>
        <p:txBody>
          <a:bodyPr lIns="0" tIns="18000" rIns="0" bIns="18000" anchor="ctr" anchorCtr="0">
            <a:spAutoFit/>
          </a:bodyPr>
          <a:lstStyle/>
          <a:p>
            <a:r>
              <a:rPr lang="en-US" noProof="0" dirty="0"/>
              <a:t>Figure 1.3</a:t>
            </a:r>
          </a:p>
        </p:txBody>
      </p:sp>
      <p:sp>
        <p:nvSpPr>
          <p:cNvPr id="3" name="Content Placeholder 2"/>
          <p:cNvSpPr>
            <a:spLocks noGrp="1"/>
          </p:cNvSpPr>
          <p:nvPr>
            <p:ph sz="quarter" idx="13"/>
          </p:nvPr>
        </p:nvSpPr>
        <p:spPr>
          <a:xfrm>
            <a:off x="395288" y="1145681"/>
            <a:ext cx="8229600" cy="405683"/>
          </a:xfrm>
          <a:prstGeom prst="rect">
            <a:avLst/>
          </a:prstGeom>
        </p:spPr>
        <p:txBody>
          <a:bodyPr lIns="0" tIns="18000" rIns="0" bIns="18000" anchor="ctr" anchorCtr="0">
            <a:spAutoFit/>
          </a:bodyPr>
          <a:lstStyle/>
          <a:p>
            <a:pPr marL="0" indent="0">
              <a:spcBef>
                <a:spcPts val="600"/>
              </a:spcBef>
              <a:buNone/>
            </a:pPr>
            <a:r>
              <a:rPr lang="en-US" sz="2400" noProof="0" dirty="0"/>
              <a:t>Work Order</a:t>
            </a:r>
          </a:p>
        </p:txBody>
      </p:sp>
      <p:pic>
        <p:nvPicPr>
          <p:cNvPr id="7" name="Picture 6" descr="A screenshot shows a vehicle service work order.&#10;Long description is available in notes, press F6.">
            <a:extLst>
              <a:ext uri="{FF2B5EF4-FFF2-40B4-BE49-F238E27FC236}">
                <a16:creationId xmlns:a16="http://schemas.microsoft.com/office/drawing/2014/main" id="{282A0B60-45EC-8EB1-0BE6-3C1CF2023BF9}"/>
              </a:ext>
            </a:extLst>
          </p:cNvPr>
          <p:cNvPicPr>
            <a:picLocks noChangeAspect="1"/>
          </p:cNvPicPr>
          <p:nvPr/>
        </p:nvPicPr>
        <p:blipFill>
          <a:blip r:embed="rId3"/>
          <a:stretch>
            <a:fillRect/>
          </a:stretch>
        </p:blipFill>
        <p:spPr>
          <a:xfrm>
            <a:off x="2585276" y="1699233"/>
            <a:ext cx="3973448" cy="3320389"/>
          </a:xfrm>
          <a:prstGeom prst="rect">
            <a:avLst/>
          </a:prstGeom>
        </p:spPr>
      </p:pic>
      <p:sp>
        <p:nvSpPr>
          <p:cNvPr id="4" name="Content Placeholder 3">
            <a:extLst>
              <a:ext uri="{FF2B5EF4-FFF2-40B4-BE49-F238E27FC236}">
                <a16:creationId xmlns:a16="http://schemas.microsoft.com/office/drawing/2014/main" id="{E5900141-2DD4-4273-AB08-BD29D7E9C160}"/>
              </a:ext>
            </a:extLst>
          </p:cNvPr>
          <p:cNvSpPr>
            <a:spLocks noGrp="1"/>
          </p:cNvSpPr>
          <p:nvPr>
            <p:ph sz="quarter" idx="14"/>
          </p:nvPr>
        </p:nvSpPr>
        <p:spPr>
          <a:xfrm>
            <a:off x="420688" y="5140145"/>
            <a:ext cx="8229600" cy="1144347"/>
          </a:xfrm>
        </p:spPr>
        <p:txBody>
          <a:bodyPr lIns="0" tIns="18000" rIns="0" bIns="18000" anchor="ctr">
            <a:spAutoFit/>
          </a:bodyPr>
          <a:lstStyle/>
          <a:p>
            <a:pPr marL="0" indent="0">
              <a:buNone/>
            </a:pPr>
            <a:r>
              <a:rPr lang="en-US" sz="2400" noProof="0" dirty="0"/>
              <a:t>A typical work order showing the customer concern and what was done to correct the issue. Electronic work orders include all of the same required information.</a:t>
            </a:r>
            <a:endParaRPr lang="en-US" sz="2400" noProof="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15733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90409"/>
            <a:ext cx="8229600" cy="590349"/>
          </a:xfrm>
        </p:spPr>
        <p:txBody>
          <a:bodyPr lIns="0" tIns="18000" rIns="0" bIns="18000" anchor="ctr" anchorCtr="0">
            <a:spAutoFit/>
          </a:bodyPr>
          <a:lstStyle/>
          <a:p>
            <a:r>
              <a:rPr lang="en-US" noProof="0" dirty="0"/>
              <a:t>Work Order </a:t>
            </a:r>
            <a:r>
              <a:rPr lang="en-US" sz="2800" noProof="0" dirty="0"/>
              <a:t>(3 of 3)</a:t>
            </a:r>
            <a:endParaRPr lang="en-US" noProof="0" dirty="0"/>
          </a:p>
        </p:txBody>
      </p:sp>
      <p:sp>
        <p:nvSpPr>
          <p:cNvPr id="3" name="Content Placeholder 2"/>
          <p:cNvSpPr>
            <a:spLocks noGrp="1"/>
          </p:cNvSpPr>
          <p:nvPr>
            <p:ph idx="4294967295"/>
          </p:nvPr>
        </p:nvSpPr>
        <p:spPr>
          <a:xfrm>
            <a:off x="422275" y="1134061"/>
            <a:ext cx="8229600" cy="1298235"/>
          </a:xfrm>
          <a:prstGeom prst="rect">
            <a:avLst/>
          </a:prstGeom>
        </p:spPr>
        <p:txBody>
          <a:bodyPr lIns="0" tIns="18000" rIns="0" bIns="18000" anchor="ctr" anchorCtr="0">
            <a:spAutoFit/>
          </a:bodyPr>
          <a:lstStyle/>
          <a:p>
            <a:pPr marL="342900" indent="-342900">
              <a:spcBef>
                <a:spcPts val="600"/>
              </a:spcBef>
            </a:pPr>
            <a:r>
              <a:rPr lang="en-US" sz="2400" noProof="0" dirty="0"/>
              <a:t>Parts Documentation</a:t>
            </a:r>
          </a:p>
          <a:p>
            <a:pPr marL="829818" lvl="1" indent="-342900"/>
            <a:r>
              <a:rPr lang="en-US" sz="2400" noProof="0" dirty="0"/>
              <a:t>Parts used to make repair  </a:t>
            </a:r>
          </a:p>
          <a:p>
            <a:pPr marL="829818" lvl="1" indent="-342900"/>
            <a:r>
              <a:rPr lang="en-US" sz="2400" noProof="0" dirty="0"/>
              <a:t>Part number(s) and the costs are documented </a:t>
            </a:r>
          </a:p>
        </p:txBody>
      </p:sp>
    </p:spTree>
    <p:extLst>
      <p:ext uri="{BB962C8B-B14F-4D97-AF65-F5344CB8AC3E}">
        <p14:creationId xmlns:p14="http://schemas.microsoft.com/office/powerpoint/2010/main" val="827588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99061"/>
            <a:ext cx="8229600" cy="590349"/>
          </a:xfrm>
        </p:spPr>
        <p:txBody>
          <a:bodyPr lIns="0" tIns="18000" rIns="0" bIns="18000" anchor="ctr" anchorCtr="0">
            <a:spAutoFit/>
          </a:bodyPr>
          <a:lstStyle/>
          <a:p>
            <a:r>
              <a:rPr lang="en-US" noProof="0" dirty="0"/>
              <a:t>Work Order Chart 1.1</a:t>
            </a:r>
          </a:p>
        </p:txBody>
      </p:sp>
      <p:graphicFrame>
        <p:nvGraphicFramePr>
          <p:cNvPr id="7" name="Table 6">
            <a:extLst>
              <a:ext uri="{FF2B5EF4-FFF2-40B4-BE49-F238E27FC236}">
                <a16:creationId xmlns:a16="http://schemas.microsoft.com/office/drawing/2014/main" id="{C44008D5-EA88-4375-857D-3EFDDD991255}"/>
              </a:ext>
            </a:extLst>
          </p:cNvPr>
          <p:cNvGraphicFramePr>
            <a:graphicFrameLocks noGrp="1"/>
          </p:cNvGraphicFramePr>
          <p:nvPr>
            <p:extLst>
              <p:ext uri="{D42A27DB-BD31-4B8C-83A1-F6EECF244321}">
                <p14:modId xmlns:p14="http://schemas.microsoft.com/office/powerpoint/2010/main" val="3708466202"/>
              </p:ext>
            </p:extLst>
          </p:nvPr>
        </p:nvGraphicFramePr>
        <p:xfrm>
          <a:off x="609600" y="1047814"/>
          <a:ext cx="3669634" cy="3709332"/>
        </p:xfrm>
        <a:graphic>
          <a:graphicData uri="http://schemas.openxmlformats.org/drawingml/2006/table">
            <a:tbl>
              <a:tblPr firstRow="1" bandRow="1"/>
              <a:tblGrid>
                <a:gridCol w="1834817">
                  <a:extLst>
                    <a:ext uri="{9D8B030D-6E8A-4147-A177-3AD203B41FA5}">
                      <a16:colId xmlns:a16="http://schemas.microsoft.com/office/drawing/2014/main" val="20000"/>
                    </a:ext>
                  </a:extLst>
                </a:gridCol>
                <a:gridCol w="1834817">
                  <a:extLst>
                    <a:ext uri="{9D8B030D-6E8A-4147-A177-3AD203B41FA5}">
                      <a16:colId xmlns:a16="http://schemas.microsoft.com/office/drawing/2014/main" val="20001"/>
                    </a:ext>
                  </a:extLst>
                </a:gridCol>
              </a:tblGrid>
              <a:tr h="477021">
                <a:tc>
                  <a:txBody>
                    <a:bodyPr/>
                    <a:lstStyle/>
                    <a:p>
                      <a:pPr marL="0" marR="0" algn="ctr">
                        <a:lnSpc>
                          <a:spcPct val="107000"/>
                        </a:lnSpc>
                        <a:spcBef>
                          <a:spcPts val="0"/>
                        </a:spcBef>
                        <a:spcAft>
                          <a:spcPts val="800"/>
                        </a:spcAft>
                      </a:pP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TENTHS OF AN HOUR</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07FA3"/>
                    </a:solidFill>
                  </a:tcPr>
                </a:tc>
                <a:tc>
                  <a:txBody>
                    <a:bodyPr/>
                    <a:lstStyle/>
                    <a:p>
                      <a:pPr algn="ctr"/>
                      <a:r>
                        <a:rPr lang="en-US" sz="1800" b="1" dirty="0">
                          <a:solidFill>
                            <a:schemeClr val="bg1"/>
                          </a:solidFill>
                          <a:latin typeface="Arial" panose="020B0604020202020204" pitchFamily="34" charset="0"/>
                          <a:cs typeface="Arial" panose="020B0604020202020204" pitchFamily="34" charset="0"/>
                        </a:rPr>
                        <a:t>NUMBER 0F MINUTES</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314361">
                <a:tc>
                  <a:txBody>
                    <a:bodyPr/>
                    <a:lstStyle/>
                    <a:p>
                      <a:pPr marL="0" marR="0" algn="ctr">
                        <a:lnSpc>
                          <a:spcPct val="107000"/>
                        </a:lnSpc>
                        <a:spcBef>
                          <a:spcPts val="0"/>
                        </a:spcBef>
                        <a:spcAft>
                          <a:spcPts val="800"/>
                        </a:spcAft>
                      </a:pPr>
                      <a:r>
                        <a:rPr lang="en-US" sz="1800" b="0" dirty="0">
                          <a:effectLst/>
                          <a:latin typeface="Arial" panose="020B0604020202020204" pitchFamily="34" charset="0"/>
                          <a:ea typeface="Calibri" panose="020F0502020204030204" pitchFamily="34" charset="0"/>
                          <a:cs typeface="Arial" panose="020B0604020202020204" pitchFamily="34" charset="0"/>
                        </a:rPr>
                        <a:t>0.1   </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0" dirty="0">
                          <a:effectLst/>
                          <a:latin typeface="Arial" panose="020B0604020202020204" pitchFamily="34" charset="0"/>
                          <a:ea typeface="Calibri" panose="020F0502020204030204" pitchFamily="34" charset="0"/>
                          <a:cs typeface="Arial" panose="020B0604020202020204" pitchFamily="34" charset="0"/>
                        </a:rPr>
                        <a:t>6</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314361">
                <a:tc>
                  <a:txBody>
                    <a:bodyPr/>
                    <a:lstStyle/>
                    <a:p>
                      <a:pPr marL="0" marR="0" algn="ctr">
                        <a:lnSpc>
                          <a:spcPct val="107000"/>
                        </a:lnSpc>
                        <a:spcBef>
                          <a:spcPts val="0"/>
                        </a:spcBef>
                        <a:spcAft>
                          <a:spcPts val="800"/>
                        </a:spcAft>
                      </a:pPr>
                      <a:r>
                        <a:rPr lang="en-US" sz="1800" b="0" dirty="0">
                          <a:effectLst/>
                          <a:latin typeface="Arial" panose="020B0604020202020204" pitchFamily="34" charset="0"/>
                          <a:ea typeface="Calibri" panose="020F0502020204030204" pitchFamily="34" charset="0"/>
                          <a:cs typeface="Arial" panose="020B0604020202020204" pitchFamily="34" charset="0"/>
                        </a:rPr>
                        <a:t>0.2</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sz="1800" b="0" dirty="0">
                          <a:latin typeface="Arial" panose="020B0604020202020204" pitchFamily="34" charset="0"/>
                          <a:cs typeface="Arial" panose="020B0604020202020204" pitchFamily="34" charset="0"/>
                        </a:rPr>
                        <a:t>12</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314361">
                <a:tc>
                  <a:txBody>
                    <a:bodyPr/>
                    <a:lstStyle/>
                    <a:p>
                      <a:pPr marL="0" marR="0" algn="ctr">
                        <a:lnSpc>
                          <a:spcPct val="107000"/>
                        </a:lnSpc>
                        <a:spcBef>
                          <a:spcPts val="0"/>
                        </a:spcBef>
                        <a:spcAft>
                          <a:spcPts val="800"/>
                        </a:spcAft>
                      </a:pPr>
                      <a:r>
                        <a:rPr lang="en-US" sz="1800" b="0" dirty="0">
                          <a:effectLst/>
                          <a:latin typeface="Arial" panose="020B0604020202020204" pitchFamily="34" charset="0"/>
                          <a:ea typeface="Calibri" panose="020F0502020204030204" pitchFamily="34" charset="0"/>
                          <a:cs typeface="Arial" panose="020B0604020202020204" pitchFamily="34" charset="0"/>
                        </a:rPr>
                        <a:t>0.3</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sz="1800" b="0" dirty="0">
                          <a:latin typeface="Arial" panose="020B0604020202020204" pitchFamily="34" charset="0"/>
                          <a:cs typeface="Arial" panose="020B0604020202020204" pitchFamily="34" charset="0"/>
                        </a:rPr>
                        <a:t>18</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314361">
                <a:tc>
                  <a:txBody>
                    <a:bodyPr/>
                    <a:lstStyle/>
                    <a:p>
                      <a:pPr marL="0" marR="0" algn="ctr">
                        <a:lnSpc>
                          <a:spcPct val="107000"/>
                        </a:lnSpc>
                        <a:spcBef>
                          <a:spcPts val="0"/>
                        </a:spcBef>
                        <a:spcAft>
                          <a:spcPts val="800"/>
                        </a:spcAft>
                      </a:pPr>
                      <a:r>
                        <a:rPr lang="en-US" sz="1800" b="0" dirty="0">
                          <a:effectLst/>
                          <a:latin typeface="Arial" panose="020B0604020202020204" pitchFamily="34" charset="0"/>
                          <a:ea typeface="Calibri" panose="020F0502020204030204" pitchFamily="34" charset="0"/>
                          <a:cs typeface="Arial" panose="020B0604020202020204" pitchFamily="34" charset="0"/>
                        </a:rPr>
                        <a:t>0.4</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sz="1800" b="0" dirty="0">
                          <a:latin typeface="Arial" panose="020B0604020202020204" pitchFamily="34" charset="0"/>
                          <a:cs typeface="Arial" panose="020B0604020202020204" pitchFamily="34" charset="0"/>
                        </a:rPr>
                        <a:t>24</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314361">
                <a:tc>
                  <a:txBody>
                    <a:bodyPr/>
                    <a:lstStyle/>
                    <a:p>
                      <a:pPr marL="0" marR="0" algn="ctr">
                        <a:lnSpc>
                          <a:spcPct val="107000"/>
                        </a:lnSpc>
                        <a:spcBef>
                          <a:spcPts val="0"/>
                        </a:spcBef>
                        <a:spcAft>
                          <a:spcPts val="800"/>
                        </a:spcAft>
                      </a:pPr>
                      <a:r>
                        <a:rPr lang="en-US" sz="1800" b="0" dirty="0">
                          <a:effectLst/>
                          <a:latin typeface="Arial" panose="020B0604020202020204" pitchFamily="34" charset="0"/>
                          <a:ea typeface="Calibri" panose="020F0502020204030204" pitchFamily="34" charset="0"/>
                          <a:cs typeface="Arial" panose="020B0604020202020204" pitchFamily="34" charset="0"/>
                        </a:rPr>
                        <a:t>0.5</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sz="1800" b="0" dirty="0">
                          <a:latin typeface="Arial" panose="020B0604020202020204" pitchFamily="34" charset="0"/>
                          <a:cs typeface="Arial" panose="020B0604020202020204" pitchFamily="34" charset="0"/>
                        </a:rPr>
                        <a:t>30</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314361">
                <a:tc>
                  <a:txBody>
                    <a:bodyPr/>
                    <a:lstStyle/>
                    <a:p>
                      <a:pPr marL="0" marR="0" algn="ctr">
                        <a:lnSpc>
                          <a:spcPct val="107000"/>
                        </a:lnSpc>
                        <a:spcBef>
                          <a:spcPts val="0"/>
                        </a:spcBef>
                        <a:spcAft>
                          <a:spcPts val="800"/>
                        </a:spcAft>
                      </a:pPr>
                      <a:r>
                        <a:rPr lang="en-US" sz="1800" b="0" dirty="0">
                          <a:effectLst/>
                          <a:latin typeface="Arial" panose="020B0604020202020204" pitchFamily="34" charset="0"/>
                          <a:ea typeface="Calibri" panose="020F0502020204030204" pitchFamily="34" charset="0"/>
                          <a:cs typeface="Arial" panose="020B0604020202020204" pitchFamily="34" charset="0"/>
                        </a:rPr>
                        <a:t>0.6</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sz="1800" b="0" dirty="0">
                          <a:latin typeface="Arial" panose="020B0604020202020204" pitchFamily="34" charset="0"/>
                          <a:cs typeface="Arial" panose="020B0604020202020204" pitchFamily="34" charset="0"/>
                        </a:rPr>
                        <a:t>36</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r h="314361">
                <a:tc>
                  <a:txBody>
                    <a:bodyPr/>
                    <a:lstStyle/>
                    <a:p>
                      <a:pPr marL="0" marR="0" algn="ctr">
                        <a:lnSpc>
                          <a:spcPct val="107000"/>
                        </a:lnSpc>
                        <a:spcBef>
                          <a:spcPts val="0"/>
                        </a:spcBef>
                        <a:spcAft>
                          <a:spcPts val="800"/>
                        </a:spcAft>
                      </a:pPr>
                      <a:r>
                        <a:rPr lang="en-US" sz="1800" b="0" dirty="0">
                          <a:effectLst/>
                          <a:latin typeface="Arial" panose="020B0604020202020204" pitchFamily="34" charset="0"/>
                          <a:ea typeface="Calibri" panose="020F0502020204030204" pitchFamily="34" charset="0"/>
                          <a:cs typeface="Arial" panose="020B0604020202020204" pitchFamily="34" charset="0"/>
                        </a:rPr>
                        <a:t>0.7</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sz="1800" b="0" dirty="0">
                          <a:latin typeface="Arial" panose="020B0604020202020204" pitchFamily="34" charset="0"/>
                          <a:cs typeface="Arial" panose="020B0604020202020204" pitchFamily="34" charset="0"/>
                        </a:rPr>
                        <a:t>42</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7"/>
                  </a:ext>
                </a:extLst>
              </a:tr>
              <a:tr h="314361">
                <a:tc>
                  <a:txBody>
                    <a:bodyPr/>
                    <a:lstStyle/>
                    <a:p>
                      <a:pPr marL="0" marR="0" algn="ctr">
                        <a:lnSpc>
                          <a:spcPct val="107000"/>
                        </a:lnSpc>
                        <a:spcBef>
                          <a:spcPts val="0"/>
                        </a:spcBef>
                        <a:spcAft>
                          <a:spcPts val="800"/>
                        </a:spcAft>
                      </a:pPr>
                      <a:r>
                        <a:rPr lang="en-US" sz="1800" b="0" dirty="0">
                          <a:effectLst/>
                          <a:latin typeface="Arial" panose="020B0604020202020204" pitchFamily="34" charset="0"/>
                          <a:ea typeface="Calibri" panose="020F0502020204030204" pitchFamily="34" charset="0"/>
                          <a:cs typeface="Arial" panose="020B0604020202020204" pitchFamily="34" charset="0"/>
                        </a:rPr>
                        <a:t>0.8</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sz="1800" b="0" dirty="0">
                          <a:latin typeface="Arial" panose="020B0604020202020204" pitchFamily="34" charset="0"/>
                          <a:cs typeface="Arial" panose="020B0604020202020204" pitchFamily="34" charset="0"/>
                        </a:rPr>
                        <a:t>48</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8"/>
                  </a:ext>
                </a:extLst>
              </a:tr>
              <a:tr h="314361">
                <a:tc>
                  <a:txBody>
                    <a:bodyPr/>
                    <a:lstStyle/>
                    <a:p>
                      <a:pPr marL="0" marR="0" algn="ctr">
                        <a:lnSpc>
                          <a:spcPct val="107000"/>
                        </a:lnSpc>
                        <a:spcBef>
                          <a:spcPts val="0"/>
                        </a:spcBef>
                        <a:spcAft>
                          <a:spcPts val="800"/>
                        </a:spcAft>
                      </a:pPr>
                      <a:r>
                        <a:rPr lang="en-US" sz="1800" b="0" dirty="0">
                          <a:effectLst/>
                          <a:latin typeface="Arial" panose="020B0604020202020204" pitchFamily="34" charset="0"/>
                          <a:ea typeface="Calibri" panose="020F0502020204030204" pitchFamily="34" charset="0"/>
                          <a:cs typeface="Arial" panose="020B0604020202020204" pitchFamily="34" charset="0"/>
                        </a:rPr>
                        <a:t>0.9</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sz="1800" b="0" dirty="0">
                          <a:latin typeface="Arial" panose="020B0604020202020204" pitchFamily="34" charset="0"/>
                          <a:cs typeface="Arial" panose="020B0604020202020204" pitchFamily="34" charset="0"/>
                        </a:rPr>
                        <a:t>54</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9"/>
                  </a:ext>
                </a:extLst>
              </a:tr>
              <a:tr h="314361">
                <a:tc>
                  <a:txBody>
                    <a:bodyPr/>
                    <a:lstStyle/>
                    <a:p>
                      <a:pPr marL="0" marR="0" algn="ctr">
                        <a:lnSpc>
                          <a:spcPct val="107000"/>
                        </a:lnSpc>
                        <a:spcBef>
                          <a:spcPts val="0"/>
                        </a:spcBef>
                        <a:spcAft>
                          <a:spcPts val="800"/>
                        </a:spcAft>
                      </a:pPr>
                      <a:r>
                        <a:rPr lang="en-US" sz="100" b="1" dirty="0">
                          <a:effectLst/>
                          <a:latin typeface="Arial" panose="020B0604020202020204" pitchFamily="34" charset="0"/>
                          <a:ea typeface="Calibri" panose="020F0502020204030204" pitchFamily="34" charset="0"/>
                          <a:cs typeface="Arial" panose="020B0604020202020204" pitchFamily="34" charset="0"/>
                        </a:rPr>
                        <a:t>1 point 0</a:t>
                      </a:r>
                      <a:endParaRPr lang="en-US" sz="1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sz="1800" b="0" dirty="0">
                          <a:latin typeface="Arial" panose="020B0604020202020204" pitchFamily="34" charset="0"/>
                          <a:cs typeface="Arial" panose="020B0604020202020204" pitchFamily="34" charset="0"/>
                        </a:rPr>
                        <a:t>60</a:t>
                      </a: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0"/>
                  </a:ext>
                </a:extLst>
              </a:tr>
            </a:tbl>
          </a:graphicData>
        </a:graphic>
      </p:graphicFrame>
      <p:graphicFrame>
        <p:nvGraphicFramePr>
          <p:cNvPr id="8" name="Object 7">
            <a:extLst>
              <a:ext uri="{FF2B5EF4-FFF2-40B4-BE49-F238E27FC236}">
                <a16:creationId xmlns:a16="http://schemas.microsoft.com/office/drawing/2014/main" id="{A82BC558-9173-488C-B030-CE8D32092C8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343592813"/>
              </p:ext>
            </p:extLst>
          </p:nvPr>
        </p:nvGraphicFramePr>
        <p:xfrm>
          <a:off x="1344613" y="4457700"/>
          <a:ext cx="374650" cy="276225"/>
        </p:xfrm>
        <a:graphic>
          <a:graphicData uri="http://schemas.openxmlformats.org/presentationml/2006/ole">
            <mc:AlternateContent xmlns:mc="http://schemas.openxmlformats.org/markup-compatibility/2006">
              <mc:Choice xmlns:v="urn:schemas-microsoft-com:vml" Requires="v">
                <p:oleObj name="Equation" r:id="rId3" imgW="241200" imgH="177480" progId="Equation.DSMT4">
                  <p:embed/>
                </p:oleObj>
              </mc:Choice>
              <mc:Fallback>
                <p:oleObj name="Equation" r:id="rId3" imgW="241200" imgH="177480" progId="Equation.DSMT4">
                  <p:embed/>
                  <p:pic>
                    <p:nvPicPr>
                      <p:cNvPr id="14" name="Object 13">
                        <a:extLst>
                          <a:ext uri="{FF2B5EF4-FFF2-40B4-BE49-F238E27FC236}">
                            <a16:creationId xmlns:a16="http://schemas.microsoft.com/office/drawing/2014/main" id="{42E814B0-AA5C-4584-B165-8B415C2FDC0E}"/>
                          </a:ext>
                          <a:ext uri="{C183D7F6-B498-43B3-948B-1728B52AA6E4}">
                            <adec:decorative xmlns:adec="http://schemas.microsoft.com/office/drawing/2017/decorative" val="0"/>
                          </a:ext>
                        </a:extLst>
                      </p:cNvPr>
                      <p:cNvPicPr/>
                      <p:nvPr/>
                    </p:nvPicPr>
                    <p:blipFill>
                      <a:blip r:embed="rId4"/>
                      <a:stretch>
                        <a:fillRect/>
                      </a:stretch>
                    </p:blipFill>
                    <p:spPr>
                      <a:xfrm>
                        <a:off x="1344613" y="4457700"/>
                        <a:ext cx="374650" cy="276225"/>
                      </a:xfrm>
                      <a:prstGeom prst="rect">
                        <a:avLst/>
                      </a:prstGeom>
                      <a:solidFill>
                        <a:srgbClr val="D4EAE4"/>
                      </a:solidFill>
                    </p:spPr>
                  </p:pic>
                </p:oleObj>
              </mc:Fallback>
            </mc:AlternateContent>
          </a:graphicData>
        </a:graphic>
      </p:graphicFrame>
      <p:sp>
        <p:nvSpPr>
          <p:cNvPr id="3" name="Content Placeholder 2" descr="Labor Time Documentation&#10;Labor time, called flat rate, is found in labor guides&#10;Service procedures &amp; time to complete the task. &#10;Basis for estimates&#10;Pay technicians. &#10;Some T S B s include time&#10;"/>
          <p:cNvSpPr>
            <a:spLocks noGrp="1"/>
          </p:cNvSpPr>
          <p:nvPr>
            <p:ph sz="quarter" idx="13"/>
          </p:nvPr>
        </p:nvSpPr>
        <p:spPr>
          <a:xfrm>
            <a:off x="4535488" y="992377"/>
            <a:ext cx="4140200" cy="4483723"/>
          </a:xfrm>
          <a:prstGeom prst="rect">
            <a:avLst/>
          </a:prstGeom>
        </p:spPr>
        <p:txBody>
          <a:bodyPr wrap="square" lIns="0" tIns="18000" rIns="0" bIns="18000" anchor="ctr" anchorCtr="0">
            <a:spAutoFit/>
          </a:bodyPr>
          <a:lstStyle/>
          <a:p>
            <a:pPr marL="342900" indent="-342900">
              <a:spcBef>
                <a:spcPts val="600"/>
              </a:spcBef>
            </a:pPr>
            <a:r>
              <a:rPr lang="en-US" sz="2400" noProof="0" dirty="0"/>
              <a:t>Labor Time Documentation</a:t>
            </a:r>
          </a:p>
          <a:p>
            <a:pPr marL="829818" lvl="1" indent="-342900"/>
            <a:r>
              <a:rPr lang="en-US" sz="2400" noProof="0" dirty="0"/>
              <a:t>Labor time, called flat rate, is found in labor guides</a:t>
            </a:r>
          </a:p>
          <a:p>
            <a:pPr marL="829818" lvl="1" indent="-342900"/>
            <a:r>
              <a:rPr lang="en-US" sz="2400" noProof="0" dirty="0"/>
              <a:t>Service procedures and time </a:t>
            </a:r>
            <a:r>
              <a:rPr lang="en-US" sz="2400" dirty="0"/>
              <a:t>to </a:t>
            </a:r>
            <a:r>
              <a:rPr lang="en-US" sz="2400" noProof="0" dirty="0"/>
              <a:t>complete the task</a:t>
            </a:r>
          </a:p>
          <a:p>
            <a:pPr marL="829818" lvl="1" indent="-342900"/>
            <a:r>
              <a:rPr lang="en-US" sz="2400" noProof="0" dirty="0"/>
              <a:t>Basis for estimates</a:t>
            </a:r>
          </a:p>
          <a:p>
            <a:pPr marL="829818" lvl="1" indent="-342900"/>
            <a:r>
              <a:rPr lang="en-US" sz="2400" noProof="0" dirty="0"/>
              <a:t>Pay technicians</a:t>
            </a:r>
          </a:p>
          <a:p>
            <a:pPr marL="829818" lvl="1" indent="-342900"/>
            <a:r>
              <a:rPr lang="en-US" sz="2400" noProof="0" dirty="0"/>
              <a:t>Some </a:t>
            </a:r>
            <a:r>
              <a:rPr lang="en-US" sz="2400" spc="-300" noProof="0" dirty="0"/>
              <a:t>T S B </a:t>
            </a:r>
            <a:r>
              <a:rPr lang="en-US" sz="2400" noProof="0" dirty="0"/>
              <a:t>s include time</a:t>
            </a:r>
          </a:p>
        </p:txBody>
      </p:sp>
      <p:sp>
        <p:nvSpPr>
          <p:cNvPr id="4" name="Content Placeholder 3">
            <a:extLst>
              <a:ext uri="{FF2B5EF4-FFF2-40B4-BE49-F238E27FC236}">
                <a16:creationId xmlns:a16="http://schemas.microsoft.com/office/drawing/2014/main" id="{E5900141-2DD4-4273-AB08-BD29D7E9C160}"/>
              </a:ext>
            </a:extLst>
          </p:cNvPr>
          <p:cNvSpPr>
            <a:spLocks noGrp="1"/>
          </p:cNvSpPr>
          <p:nvPr>
            <p:ph sz="quarter" idx="14"/>
          </p:nvPr>
        </p:nvSpPr>
        <p:spPr>
          <a:xfrm>
            <a:off x="407988" y="5562156"/>
            <a:ext cx="8229600" cy="775015"/>
          </a:xfrm>
        </p:spPr>
        <p:txBody>
          <a:bodyPr lIns="0" tIns="18000" rIns="0" bIns="18000" anchor="ctr">
            <a:spAutoFit/>
          </a:bodyPr>
          <a:lstStyle/>
          <a:p>
            <a:pPr marL="342900" indent="-342900"/>
            <a:r>
              <a:rPr lang="en-US" sz="2400" noProof="0" dirty="0"/>
              <a:t>The time that is published for repair and service operations are expressed in tenths of an hour.</a:t>
            </a:r>
          </a:p>
        </p:txBody>
      </p:sp>
    </p:spTree>
    <p:extLst>
      <p:ext uri="{BB962C8B-B14F-4D97-AF65-F5344CB8AC3E}">
        <p14:creationId xmlns:p14="http://schemas.microsoft.com/office/powerpoint/2010/main" val="3479420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Work Order (Technician Copy)</a:t>
            </a:r>
          </a:p>
        </p:txBody>
      </p:sp>
      <p:pic>
        <p:nvPicPr>
          <p:cNvPr id="6" name="A1 Work Order (Technician Copy) - Captions">
            <a:hlinkClick r:id="" action="ppaction://media"/>
            <a:extLst>
              <a:ext uri="{FF2B5EF4-FFF2-40B4-BE49-F238E27FC236}">
                <a16:creationId xmlns:a16="http://schemas.microsoft.com/office/drawing/2014/main" id="{16D17723-A199-A2BD-548F-21B1EB9E0B6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74663" y="1459684"/>
            <a:ext cx="8105775" cy="4655366"/>
          </a:xfrm>
        </p:spPr>
      </p:pic>
    </p:spTree>
    <p:extLst>
      <p:ext uri="{BB962C8B-B14F-4D97-AF65-F5344CB8AC3E}">
        <p14:creationId xmlns:p14="http://schemas.microsoft.com/office/powerpoint/2010/main" val="383626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Work Order (Customer Copy)</a:t>
            </a:r>
          </a:p>
        </p:txBody>
      </p:sp>
      <p:pic>
        <p:nvPicPr>
          <p:cNvPr id="5" name="A2 Work Order (Customer Copy) - Captions">
            <a:hlinkClick r:id="" action="ppaction://media"/>
            <a:extLst>
              <a:ext uri="{FF2B5EF4-FFF2-40B4-BE49-F238E27FC236}">
                <a16:creationId xmlns:a16="http://schemas.microsoft.com/office/drawing/2014/main" id="{A225BAD7-3C28-A042-DB28-2CCBBCD5C296}"/>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576263" y="1619250"/>
            <a:ext cx="8128000" cy="4572000"/>
          </a:xfrm>
        </p:spPr>
      </p:pic>
    </p:spTree>
    <p:extLst>
      <p:ext uri="{BB962C8B-B14F-4D97-AF65-F5344CB8AC3E}">
        <p14:creationId xmlns:p14="http://schemas.microsoft.com/office/powerpoint/2010/main" val="164668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73661"/>
            <a:ext cx="8229600" cy="590349"/>
          </a:xfrm>
        </p:spPr>
        <p:txBody>
          <a:bodyPr lIns="0" tIns="18000" rIns="0" bIns="18000" anchor="ctr" anchorCtr="0">
            <a:spAutoFit/>
          </a:bodyPr>
          <a:lstStyle/>
          <a:p>
            <a:r>
              <a:rPr lang="en-US" noProof="0" dirty="0"/>
              <a:t>Figure 1.4</a:t>
            </a:r>
          </a:p>
        </p:txBody>
      </p:sp>
      <p:sp>
        <p:nvSpPr>
          <p:cNvPr id="3" name="Content Placeholder 2"/>
          <p:cNvSpPr>
            <a:spLocks noGrp="1"/>
          </p:cNvSpPr>
          <p:nvPr>
            <p:ph sz="quarter" idx="13"/>
          </p:nvPr>
        </p:nvSpPr>
        <p:spPr>
          <a:xfrm>
            <a:off x="395288" y="1145681"/>
            <a:ext cx="8229600" cy="405683"/>
          </a:xfrm>
          <a:prstGeom prst="rect">
            <a:avLst/>
          </a:prstGeom>
        </p:spPr>
        <p:txBody>
          <a:bodyPr lIns="0" tIns="18000" rIns="0" bIns="18000" anchor="ctr" anchorCtr="0">
            <a:spAutoFit/>
          </a:bodyPr>
          <a:lstStyle/>
          <a:p>
            <a:pPr marL="0" indent="0">
              <a:spcBef>
                <a:spcPts val="600"/>
              </a:spcBef>
              <a:buNone/>
            </a:pPr>
            <a:r>
              <a:rPr lang="en-US" sz="2400" spc="-300" noProof="0" dirty="0"/>
              <a:t>T S B </a:t>
            </a:r>
            <a:r>
              <a:rPr lang="en-US" sz="2400" noProof="0" dirty="0"/>
              <a:t>s</a:t>
            </a:r>
          </a:p>
        </p:txBody>
      </p:sp>
      <p:pic>
        <p:nvPicPr>
          <p:cNvPr id="6" name="Picture 5" descr="A screenshot shows a technical service bulletin that lists service description and labor time to perform the service as follows. Brake burnish: 0.2 hours. Replace or remove and replace pads, front and disc brakes: use published labor operation time.">
            <a:extLst>
              <a:ext uri="{FF2B5EF4-FFF2-40B4-BE49-F238E27FC236}">
                <a16:creationId xmlns:a16="http://schemas.microsoft.com/office/drawing/2014/main" id="{7D42D41D-3EE8-F339-D264-96CD114D1832}"/>
              </a:ext>
            </a:extLst>
          </p:cNvPr>
          <p:cNvPicPr>
            <a:picLocks noChangeAspect="1"/>
          </p:cNvPicPr>
          <p:nvPr/>
        </p:nvPicPr>
        <p:blipFill>
          <a:blip r:embed="rId2"/>
          <a:stretch>
            <a:fillRect/>
          </a:stretch>
        </p:blipFill>
        <p:spPr>
          <a:xfrm>
            <a:off x="2440468" y="1825345"/>
            <a:ext cx="4263064" cy="3207310"/>
          </a:xfrm>
          <a:prstGeom prst="rect">
            <a:avLst/>
          </a:prstGeom>
        </p:spPr>
      </p:pic>
      <p:sp>
        <p:nvSpPr>
          <p:cNvPr id="4" name="Content Placeholder 3">
            <a:extLst>
              <a:ext uri="{FF2B5EF4-FFF2-40B4-BE49-F238E27FC236}">
                <a16:creationId xmlns:a16="http://schemas.microsoft.com/office/drawing/2014/main" id="{E5900141-2DD4-4273-AB08-BD29D7E9C160}"/>
              </a:ext>
            </a:extLst>
          </p:cNvPr>
          <p:cNvSpPr>
            <a:spLocks noGrp="1"/>
          </p:cNvSpPr>
          <p:nvPr>
            <p:ph sz="quarter" idx="14"/>
          </p:nvPr>
        </p:nvSpPr>
        <p:spPr>
          <a:xfrm>
            <a:off x="420688" y="5324811"/>
            <a:ext cx="8229600" cy="775015"/>
          </a:xfrm>
        </p:spPr>
        <p:txBody>
          <a:bodyPr lIns="0" tIns="18000" rIns="0" bIns="18000" anchor="ctr">
            <a:spAutoFit/>
          </a:bodyPr>
          <a:lstStyle/>
          <a:p>
            <a:pPr marL="0" indent="0">
              <a:buNone/>
            </a:pPr>
            <a:r>
              <a:rPr lang="en-US" sz="2400" noProof="0" dirty="0"/>
              <a:t>Some technical service bulletins also include the designated flat-rate time when specifying a repair procedure.</a:t>
            </a:r>
          </a:p>
        </p:txBody>
      </p:sp>
    </p:spTree>
    <p:extLst>
      <p:ext uri="{BB962C8B-B14F-4D97-AF65-F5344CB8AC3E}">
        <p14:creationId xmlns:p14="http://schemas.microsoft.com/office/powerpoint/2010/main" val="4207739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5227" y="208269"/>
            <a:ext cx="8295535" cy="1144347"/>
          </a:xfrm>
        </p:spPr>
        <p:txBody>
          <a:bodyPr wrap="square" lIns="0" tIns="18000" rIns="0" bIns="18000" anchor="ctr" anchorCtr="0">
            <a:spAutoFit/>
          </a:bodyPr>
          <a:lstStyle/>
          <a:p>
            <a:r>
              <a:rPr lang="en-US" dirty="0"/>
              <a:t>Frequently Asked Question: What Is a Digital Inspection? </a:t>
            </a:r>
            <a:endParaRPr lang="en-US" noProof="0" dirty="0"/>
          </a:p>
        </p:txBody>
      </p:sp>
      <p:sp>
        <p:nvSpPr>
          <p:cNvPr id="2" name="Content Placeholder 1">
            <a:extLst>
              <a:ext uri="{FF2B5EF4-FFF2-40B4-BE49-F238E27FC236}">
                <a16:creationId xmlns:a16="http://schemas.microsoft.com/office/drawing/2014/main" id="{4A09F010-E8AE-4CE4-B1AB-96E22693A41F}"/>
              </a:ext>
            </a:extLst>
          </p:cNvPr>
          <p:cNvSpPr>
            <a:spLocks noGrp="1"/>
          </p:cNvSpPr>
          <p:nvPr>
            <p:ph sz="quarter" idx="13"/>
          </p:nvPr>
        </p:nvSpPr>
        <p:spPr>
          <a:xfrm>
            <a:off x="345227" y="1690656"/>
            <a:ext cx="4432041" cy="405683"/>
          </a:xfrm>
        </p:spPr>
        <p:txBody>
          <a:bodyPr lIns="0" tIns="18000" rIns="0" bIns="18000" anchor="ctr" anchorCtr="0">
            <a:spAutoFit/>
          </a:bodyPr>
          <a:lstStyle/>
          <a:p>
            <a:pPr marL="0" indent="0">
              <a:buNone/>
            </a:pPr>
            <a:r>
              <a:rPr lang="en-US" sz="2400" b="1" dirty="0"/>
              <a:t>? Frequently Asked Question</a:t>
            </a:r>
          </a:p>
        </p:txBody>
      </p:sp>
      <p:sp>
        <p:nvSpPr>
          <p:cNvPr id="3" name="Content Placeholder 2">
            <a:extLst>
              <a:ext uri="{FF2B5EF4-FFF2-40B4-BE49-F238E27FC236}">
                <a16:creationId xmlns:a16="http://schemas.microsoft.com/office/drawing/2014/main" id="{93335890-A27E-40F4-BFA7-EBB0E749B819}"/>
              </a:ext>
            </a:extLst>
          </p:cNvPr>
          <p:cNvSpPr>
            <a:spLocks noGrp="1"/>
          </p:cNvSpPr>
          <p:nvPr>
            <p:ph sz="quarter" idx="14"/>
          </p:nvPr>
        </p:nvSpPr>
        <p:spPr>
          <a:xfrm>
            <a:off x="380155" y="2302828"/>
            <a:ext cx="8295533" cy="2252343"/>
          </a:xfrm>
        </p:spPr>
        <p:txBody>
          <a:bodyPr wrap="square" lIns="0" tIns="18000" rIns="0" bIns="18000" anchor="ctr" anchorCtr="0">
            <a:spAutoFit/>
          </a:bodyPr>
          <a:lstStyle/>
          <a:p>
            <a:pPr marL="0" indent="0">
              <a:buNone/>
            </a:pPr>
            <a:r>
              <a:rPr lang="en-US" sz="2400" dirty="0"/>
              <a:t>What Is a Digital Inspection? A digital inspection allows repair shops to perform detailed inspections of a vehicle and generate a report that can be shared with the customer. The report is generated with commercial software that is used in the shop environment on a digital tablet, phone, or other similar electronic devices. • See Figure 1.5.</a:t>
            </a:r>
          </a:p>
        </p:txBody>
      </p:sp>
    </p:spTree>
    <p:extLst>
      <p:ext uri="{BB962C8B-B14F-4D97-AF65-F5344CB8AC3E}">
        <p14:creationId xmlns:p14="http://schemas.microsoft.com/office/powerpoint/2010/main" val="803041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91743"/>
            <a:ext cx="8229600" cy="590349"/>
          </a:xfrm>
        </p:spPr>
        <p:txBody>
          <a:bodyPr lIns="0" tIns="18000" rIns="0" bIns="18000" anchor="ctr" anchorCtr="0">
            <a:spAutoFit/>
          </a:bodyPr>
          <a:lstStyle/>
          <a:p>
            <a:r>
              <a:rPr lang="en-US" noProof="0" dirty="0"/>
              <a:t>Learning Objectives </a:t>
            </a:r>
            <a:r>
              <a:rPr lang="en-US" sz="2800" noProof="0" dirty="0"/>
              <a:t>(1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8980" y="1118094"/>
            <a:ext cx="8336708" cy="3583476"/>
          </a:xfrm>
        </p:spPr>
        <p:txBody>
          <a:bodyPr wrap="square" lIns="0" tIns="18000" rIns="0" bIns="18000" anchor="ctr" anchorCtr="0">
            <a:spAutoFit/>
          </a:bodyPr>
          <a:lstStyle/>
          <a:p>
            <a:pPr marL="534988" indent="-534988">
              <a:buNone/>
            </a:pPr>
            <a:r>
              <a:rPr lang="en-US" sz="2400" b="1" noProof="0" dirty="0">
                <a:solidFill>
                  <a:srgbClr val="007FA3"/>
                </a:solidFill>
                <a:cs typeface="Times New Roman" panose="02020603050405020304" pitchFamily="18" charset="0"/>
              </a:rPr>
              <a:t>1.1 </a:t>
            </a:r>
            <a:r>
              <a:rPr lang="en-US" sz="2400" noProof="0" dirty="0">
                <a:cs typeface="Times New Roman" panose="02020603050405020304" pitchFamily="18" charset="0"/>
              </a:rPr>
              <a:t>Discuss the importance of vehicle, owner’s manuals, service records, and service information.</a:t>
            </a:r>
          </a:p>
          <a:p>
            <a:pPr marL="534988" indent="-534988">
              <a:buNone/>
            </a:pPr>
            <a:r>
              <a:rPr lang="en-US" sz="2400" b="1" noProof="0" dirty="0">
                <a:solidFill>
                  <a:srgbClr val="007FA3"/>
                </a:solidFill>
                <a:cs typeface="Times New Roman" panose="02020603050405020304" pitchFamily="18" charset="0"/>
              </a:rPr>
              <a:t>1.2 </a:t>
            </a:r>
            <a:r>
              <a:rPr lang="en-US" sz="2400" noProof="0" dirty="0">
                <a:cs typeface="Times New Roman" panose="02020603050405020304" pitchFamily="18" charset="0"/>
              </a:rPr>
              <a:t>Explain the different types of service information.</a:t>
            </a:r>
          </a:p>
          <a:p>
            <a:pPr marL="534988" indent="-534988">
              <a:buNone/>
            </a:pPr>
            <a:r>
              <a:rPr lang="en-US" sz="2400" b="1" noProof="0" dirty="0">
                <a:solidFill>
                  <a:srgbClr val="007FA3"/>
                </a:solidFill>
                <a:cs typeface="Times New Roman" panose="02020603050405020304" pitchFamily="18" charset="0"/>
              </a:rPr>
              <a:t>1.3 </a:t>
            </a:r>
            <a:r>
              <a:rPr lang="en-US" sz="2400" noProof="0" dirty="0">
                <a:cs typeface="Times New Roman" panose="02020603050405020304" pitchFamily="18" charset="0"/>
              </a:rPr>
              <a:t>Discuss the importance of the work order.</a:t>
            </a:r>
          </a:p>
          <a:p>
            <a:pPr marL="534988" indent="-534988">
              <a:buNone/>
            </a:pPr>
            <a:r>
              <a:rPr lang="en-US" sz="2400" b="1" noProof="0" dirty="0">
                <a:solidFill>
                  <a:srgbClr val="007FA3"/>
                </a:solidFill>
                <a:cs typeface="Times New Roman" panose="02020603050405020304" pitchFamily="18" charset="0"/>
              </a:rPr>
              <a:t>1.4</a:t>
            </a:r>
            <a:r>
              <a:rPr lang="en-US" sz="2400" noProof="0" dirty="0">
                <a:cs typeface="Times New Roman" panose="02020603050405020304" pitchFamily="18" charset="0"/>
              </a:rPr>
              <a:t> Describe technical service bulletins.</a:t>
            </a:r>
          </a:p>
          <a:p>
            <a:pPr marL="534988" indent="-534988">
              <a:buNone/>
            </a:pPr>
            <a:r>
              <a:rPr lang="en-US" sz="2400" b="1" noProof="0" dirty="0">
                <a:solidFill>
                  <a:srgbClr val="007FA3"/>
                </a:solidFill>
                <a:cs typeface="Times New Roman" panose="02020603050405020304" pitchFamily="18" charset="0"/>
              </a:rPr>
              <a:t>1.5 </a:t>
            </a:r>
            <a:r>
              <a:rPr lang="en-US" sz="2400" noProof="0" dirty="0">
                <a:cs typeface="Times New Roman" panose="02020603050405020304" pitchFamily="18" charset="0"/>
              </a:rPr>
              <a:t>Describe vehicle recalls and campaigns.</a:t>
            </a:r>
          </a:p>
          <a:p>
            <a:pPr marL="534988" indent="-534988">
              <a:buNone/>
            </a:pPr>
            <a:r>
              <a:rPr lang="en-US" sz="2400" b="1" noProof="0" dirty="0">
                <a:solidFill>
                  <a:srgbClr val="007FA3"/>
                </a:solidFill>
                <a:cs typeface="Times New Roman" panose="02020603050405020304" pitchFamily="18" charset="0"/>
              </a:rPr>
              <a:t>1.6</a:t>
            </a:r>
            <a:r>
              <a:rPr lang="en-US" sz="2400" noProof="0" dirty="0">
                <a:cs typeface="Times New Roman" panose="02020603050405020304" pitchFamily="18" charset="0"/>
              </a:rPr>
              <a:t> Explain why service records are important.</a:t>
            </a:r>
          </a:p>
        </p:txBody>
      </p:sp>
    </p:spTree>
    <p:extLst>
      <p:ext uri="{BB962C8B-B14F-4D97-AF65-F5344CB8AC3E}">
        <p14:creationId xmlns:p14="http://schemas.microsoft.com/office/powerpoint/2010/main" val="1546328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73661"/>
            <a:ext cx="8229600" cy="590349"/>
          </a:xfrm>
        </p:spPr>
        <p:txBody>
          <a:bodyPr lIns="0" tIns="18000" rIns="0" bIns="18000" anchor="ctr" anchorCtr="0">
            <a:spAutoFit/>
          </a:bodyPr>
          <a:lstStyle/>
          <a:p>
            <a:r>
              <a:rPr lang="en-US" noProof="0" dirty="0"/>
              <a:t>Figure 1.5</a:t>
            </a:r>
          </a:p>
        </p:txBody>
      </p:sp>
      <p:sp>
        <p:nvSpPr>
          <p:cNvPr id="3" name="Content Placeholder 2"/>
          <p:cNvSpPr>
            <a:spLocks noGrp="1"/>
          </p:cNvSpPr>
          <p:nvPr>
            <p:ph sz="quarter" idx="13"/>
          </p:nvPr>
        </p:nvSpPr>
        <p:spPr>
          <a:xfrm>
            <a:off x="395288" y="1077424"/>
            <a:ext cx="8229600" cy="405683"/>
          </a:xfrm>
          <a:prstGeom prst="rect">
            <a:avLst/>
          </a:prstGeom>
        </p:spPr>
        <p:txBody>
          <a:bodyPr lIns="0" tIns="18000" rIns="0" bIns="18000" anchor="ctr" anchorCtr="0">
            <a:spAutoFit/>
          </a:bodyPr>
          <a:lstStyle/>
          <a:p>
            <a:pPr marL="0" indent="0">
              <a:spcBef>
                <a:spcPts val="600"/>
              </a:spcBef>
              <a:buNone/>
            </a:pPr>
            <a:r>
              <a:rPr lang="en-US" sz="2400" dirty="0"/>
              <a:t>Digital Inspection Report</a:t>
            </a:r>
            <a:endParaRPr lang="en-US" sz="2400" noProof="0" dirty="0"/>
          </a:p>
        </p:txBody>
      </p:sp>
      <p:pic>
        <p:nvPicPr>
          <p:cNvPr id="6" name="Picture 5" descr="A screenshot of a commercial digital inspection report. &#10;Long description is available in notes, press F6.">
            <a:extLst>
              <a:ext uri="{FF2B5EF4-FFF2-40B4-BE49-F238E27FC236}">
                <a16:creationId xmlns:a16="http://schemas.microsoft.com/office/drawing/2014/main" id="{AD1DF5BB-B6FF-787D-D47C-24149DA2AE88}"/>
              </a:ext>
            </a:extLst>
          </p:cNvPr>
          <p:cNvPicPr>
            <a:picLocks noChangeAspect="1"/>
          </p:cNvPicPr>
          <p:nvPr/>
        </p:nvPicPr>
        <p:blipFill>
          <a:blip r:embed="rId3"/>
          <a:stretch>
            <a:fillRect/>
          </a:stretch>
        </p:blipFill>
        <p:spPr>
          <a:xfrm>
            <a:off x="1610803" y="1614626"/>
            <a:ext cx="5922393" cy="3916421"/>
          </a:xfrm>
          <a:prstGeom prst="rect">
            <a:avLst/>
          </a:prstGeom>
        </p:spPr>
      </p:pic>
      <p:sp>
        <p:nvSpPr>
          <p:cNvPr id="4" name="Content Placeholder 3">
            <a:extLst>
              <a:ext uri="{FF2B5EF4-FFF2-40B4-BE49-F238E27FC236}">
                <a16:creationId xmlns:a16="http://schemas.microsoft.com/office/drawing/2014/main" id="{E5900141-2DD4-4273-AB08-BD29D7E9C160}"/>
              </a:ext>
            </a:extLst>
          </p:cNvPr>
          <p:cNvSpPr>
            <a:spLocks noGrp="1"/>
          </p:cNvSpPr>
          <p:nvPr>
            <p:ph sz="quarter" idx="14"/>
          </p:nvPr>
        </p:nvSpPr>
        <p:spPr>
          <a:xfrm>
            <a:off x="420688" y="5709502"/>
            <a:ext cx="8229600" cy="405683"/>
          </a:xfrm>
        </p:spPr>
        <p:txBody>
          <a:bodyPr lIns="0" tIns="18000" rIns="0" bIns="18000" anchor="ctr">
            <a:spAutoFit/>
          </a:bodyPr>
          <a:lstStyle/>
          <a:p>
            <a:pPr marL="0" indent="0">
              <a:buNone/>
            </a:pPr>
            <a:r>
              <a:rPr lang="en-US" sz="2400" dirty="0"/>
              <a:t>A screen capture of a commercial digital inspection report.</a:t>
            </a:r>
            <a:endParaRPr lang="en-US" sz="2400" noProof="0" dirty="0"/>
          </a:p>
        </p:txBody>
      </p:sp>
    </p:spTree>
    <p:extLst>
      <p:ext uri="{BB962C8B-B14F-4D97-AF65-F5344CB8AC3E}">
        <p14:creationId xmlns:p14="http://schemas.microsoft.com/office/powerpoint/2010/main" val="2186590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73661"/>
            <a:ext cx="8229600" cy="590349"/>
          </a:xfrm>
        </p:spPr>
        <p:txBody>
          <a:bodyPr lIns="0" tIns="18000" rIns="0" bIns="18000" anchor="ctr" anchorCtr="0">
            <a:spAutoFit/>
          </a:bodyPr>
          <a:lstStyle/>
          <a:p>
            <a:r>
              <a:rPr lang="en-US" noProof="0" dirty="0"/>
              <a:t>Question 1</a:t>
            </a:r>
          </a:p>
        </p:txBody>
      </p:sp>
      <p:sp>
        <p:nvSpPr>
          <p:cNvPr id="3" name="Content Placeholder 2"/>
          <p:cNvSpPr>
            <a:spLocks noGrp="1"/>
          </p:cNvSpPr>
          <p:nvPr>
            <p:ph sz="quarter" idx="13"/>
          </p:nvPr>
        </p:nvSpPr>
        <p:spPr>
          <a:xfrm>
            <a:off x="395288" y="1145681"/>
            <a:ext cx="8229600" cy="405683"/>
          </a:xfrm>
          <a:prstGeom prst="rect">
            <a:avLst/>
          </a:prstGeom>
        </p:spPr>
        <p:txBody>
          <a:bodyPr lIns="0" tIns="18000" rIns="0" bIns="18000" anchor="ctr" anchorCtr="0">
            <a:spAutoFit/>
          </a:bodyPr>
          <a:lstStyle/>
          <a:p>
            <a:pPr marL="342900" indent="-342900"/>
            <a:r>
              <a:rPr lang="en-US" sz="2400" noProof="0" dirty="0"/>
              <a:t>All of these are required on a Work Order: except:</a:t>
            </a:r>
          </a:p>
        </p:txBody>
      </p:sp>
      <p:sp>
        <p:nvSpPr>
          <p:cNvPr id="4" name="Content Placeholder 3">
            <a:extLst>
              <a:ext uri="{FF2B5EF4-FFF2-40B4-BE49-F238E27FC236}">
                <a16:creationId xmlns:a16="http://schemas.microsoft.com/office/drawing/2014/main" id="{E5900141-2DD4-4273-AB08-BD29D7E9C160}"/>
              </a:ext>
            </a:extLst>
          </p:cNvPr>
          <p:cNvSpPr>
            <a:spLocks noGrp="1"/>
          </p:cNvSpPr>
          <p:nvPr>
            <p:ph sz="quarter" idx="14"/>
          </p:nvPr>
        </p:nvSpPr>
        <p:spPr>
          <a:xfrm>
            <a:off x="358774" y="1724592"/>
            <a:ext cx="8316913" cy="1744511"/>
          </a:xfrm>
        </p:spPr>
        <p:txBody>
          <a:bodyPr wrap="square" lIns="0" tIns="18000" rIns="0" bIns="18000" anchor="ctr">
            <a:spAutoFit/>
          </a:bodyPr>
          <a:lstStyle/>
          <a:p>
            <a:pPr marL="486918" lvl="1" indent="0">
              <a:buNone/>
            </a:pPr>
            <a:r>
              <a:rPr lang="en-US" sz="2400" b="1" noProof="0" dirty="0">
                <a:solidFill>
                  <a:schemeClr val="tx2"/>
                </a:solidFill>
              </a:rPr>
              <a:t>A.</a:t>
            </a:r>
            <a:r>
              <a:rPr lang="en-US" sz="2400" noProof="0" dirty="0">
                <a:solidFill>
                  <a:schemeClr val="tx2"/>
                </a:solidFill>
              </a:rPr>
              <a:t> </a:t>
            </a:r>
            <a:r>
              <a:rPr lang="en-US" sz="2400" noProof="0" dirty="0"/>
              <a:t>Customer concern</a:t>
            </a:r>
          </a:p>
          <a:p>
            <a:pPr marL="486918" lvl="1" indent="0">
              <a:buNone/>
            </a:pPr>
            <a:r>
              <a:rPr lang="en-US" sz="2400" b="1" noProof="0" dirty="0">
                <a:solidFill>
                  <a:schemeClr val="tx2"/>
                </a:solidFill>
              </a:rPr>
              <a:t>B</a:t>
            </a:r>
            <a:r>
              <a:rPr lang="en-US" sz="2400" noProof="0" dirty="0">
                <a:solidFill>
                  <a:schemeClr val="tx2"/>
                </a:solidFill>
              </a:rPr>
              <a:t>. </a:t>
            </a:r>
            <a:r>
              <a:rPr lang="en-US" sz="2400" noProof="0" dirty="0"/>
              <a:t>Vehicle mileage</a:t>
            </a:r>
          </a:p>
          <a:p>
            <a:pPr marL="486918" lvl="1" indent="0">
              <a:buNone/>
            </a:pPr>
            <a:r>
              <a:rPr lang="en-US" sz="2400" b="1" noProof="0" dirty="0">
                <a:solidFill>
                  <a:schemeClr val="tx2"/>
                </a:solidFill>
              </a:rPr>
              <a:t>C.</a:t>
            </a:r>
            <a:r>
              <a:rPr lang="en-US" sz="2400" noProof="0" dirty="0">
                <a:solidFill>
                  <a:schemeClr val="tx2"/>
                </a:solidFill>
              </a:rPr>
              <a:t> </a:t>
            </a:r>
            <a:r>
              <a:rPr lang="en-US" sz="2400" spc="-300" noProof="0" dirty="0"/>
              <a:t>V I </a:t>
            </a:r>
            <a:r>
              <a:rPr lang="en-US" sz="2400" noProof="0" dirty="0"/>
              <a:t>N</a:t>
            </a:r>
          </a:p>
          <a:p>
            <a:pPr marL="486918" lvl="1" indent="0">
              <a:buNone/>
            </a:pPr>
            <a:r>
              <a:rPr lang="en-US" sz="2400" b="1" noProof="0" dirty="0">
                <a:solidFill>
                  <a:schemeClr val="tx2"/>
                </a:solidFill>
              </a:rPr>
              <a:t>D.</a:t>
            </a:r>
            <a:r>
              <a:rPr lang="en-US" sz="2400" noProof="0" dirty="0">
                <a:solidFill>
                  <a:schemeClr val="tx2"/>
                </a:solidFill>
              </a:rPr>
              <a:t> </a:t>
            </a:r>
            <a:r>
              <a:rPr lang="en-US" sz="2400" noProof="0" dirty="0"/>
              <a:t>Engine number  </a:t>
            </a:r>
          </a:p>
        </p:txBody>
      </p:sp>
    </p:spTree>
    <p:extLst>
      <p:ext uri="{BB962C8B-B14F-4D97-AF65-F5344CB8AC3E}">
        <p14:creationId xmlns:p14="http://schemas.microsoft.com/office/powerpoint/2010/main" val="3691929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73661"/>
            <a:ext cx="8229600" cy="590349"/>
          </a:xfrm>
        </p:spPr>
        <p:txBody>
          <a:bodyPr lIns="0" tIns="18000" rIns="0" bIns="18000" anchor="ctr" anchorCtr="0">
            <a:spAutoFit/>
          </a:bodyPr>
          <a:lstStyle/>
          <a:p>
            <a:r>
              <a:rPr lang="en-US" noProof="0" dirty="0"/>
              <a:t>Answer 1</a:t>
            </a:r>
          </a:p>
        </p:txBody>
      </p:sp>
      <p:sp>
        <p:nvSpPr>
          <p:cNvPr id="3" name="Content Placeholder 2"/>
          <p:cNvSpPr>
            <a:spLocks noGrp="1"/>
          </p:cNvSpPr>
          <p:nvPr>
            <p:ph sz="quarter" idx="13"/>
          </p:nvPr>
        </p:nvSpPr>
        <p:spPr>
          <a:xfrm>
            <a:off x="395288" y="1145681"/>
            <a:ext cx="8229600" cy="405683"/>
          </a:xfrm>
          <a:prstGeom prst="rect">
            <a:avLst/>
          </a:prstGeom>
        </p:spPr>
        <p:txBody>
          <a:bodyPr lIns="0" tIns="18000" rIns="0" bIns="18000" anchor="ctr" anchorCtr="0">
            <a:spAutoFit/>
          </a:bodyPr>
          <a:lstStyle/>
          <a:p>
            <a:pPr marL="0" indent="0">
              <a:buNone/>
            </a:pPr>
            <a:r>
              <a:rPr lang="en-US" sz="2400" b="1" noProof="0" dirty="0">
                <a:solidFill>
                  <a:srgbClr val="007FA3"/>
                </a:solidFill>
              </a:rPr>
              <a:t>D.</a:t>
            </a:r>
            <a:r>
              <a:rPr lang="en-US" sz="2400" noProof="0" dirty="0"/>
              <a:t> Engine number </a:t>
            </a:r>
          </a:p>
        </p:txBody>
      </p:sp>
    </p:spTree>
    <p:extLst>
      <p:ext uri="{BB962C8B-B14F-4D97-AF65-F5344CB8AC3E}">
        <p14:creationId xmlns:p14="http://schemas.microsoft.com/office/powerpoint/2010/main" val="1114052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73661"/>
            <a:ext cx="8229600" cy="590349"/>
          </a:xfrm>
        </p:spPr>
        <p:txBody>
          <a:bodyPr lIns="0" tIns="18000" rIns="0" bIns="18000" anchor="ctr" anchorCtr="0">
            <a:spAutoFit/>
          </a:bodyPr>
          <a:lstStyle/>
          <a:p>
            <a:r>
              <a:rPr lang="en-US" noProof="0" dirty="0"/>
              <a:t>Service Records</a:t>
            </a:r>
          </a:p>
        </p:txBody>
      </p:sp>
      <p:sp>
        <p:nvSpPr>
          <p:cNvPr id="3" name="Content Placeholder 2"/>
          <p:cNvSpPr>
            <a:spLocks noGrp="1"/>
          </p:cNvSpPr>
          <p:nvPr>
            <p:ph sz="quarter" idx="13"/>
          </p:nvPr>
        </p:nvSpPr>
        <p:spPr>
          <a:xfrm>
            <a:off x="412563" y="1127631"/>
            <a:ext cx="8229600" cy="2190788"/>
          </a:xfrm>
          <a:prstGeom prst="rect">
            <a:avLst/>
          </a:prstGeom>
        </p:spPr>
        <p:txBody>
          <a:bodyPr lIns="0" tIns="18000" rIns="0" bIns="18000" anchor="ctr" anchorCtr="0">
            <a:spAutoFit/>
          </a:bodyPr>
          <a:lstStyle/>
          <a:p>
            <a:pPr marL="342900" indent="-342900">
              <a:spcBef>
                <a:spcPts val="600"/>
              </a:spcBef>
            </a:pPr>
            <a:r>
              <a:rPr lang="en-US" sz="2400" noProof="0" dirty="0"/>
              <a:t>Purpose</a:t>
            </a:r>
          </a:p>
          <a:p>
            <a:pPr marL="829818" lvl="1" indent="-342900"/>
            <a:r>
              <a:rPr lang="en-US" sz="2400" noProof="0" dirty="0"/>
              <a:t>History of service work performed on vehicle </a:t>
            </a:r>
          </a:p>
          <a:p>
            <a:pPr marL="829818" lvl="1" indent="-342900"/>
            <a:r>
              <a:rPr lang="en-US" sz="2400" noProof="0" dirty="0"/>
              <a:t>Indicate reason for current problem or circuit </a:t>
            </a:r>
          </a:p>
          <a:p>
            <a:pPr marL="1229868" lvl="2" indent="-342900"/>
            <a:r>
              <a:rPr lang="en-US" sz="2400" noProof="0" dirty="0"/>
              <a:t>Previous collision repair</a:t>
            </a:r>
          </a:p>
          <a:p>
            <a:pPr marL="1229868" lvl="2" indent="-342900"/>
            <a:r>
              <a:rPr lang="en-US" sz="2400" noProof="0" dirty="0"/>
              <a:t>History of failure in same area as concern</a:t>
            </a:r>
          </a:p>
        </p:txBody>
      </p:sp>
    </p:spTree>
    <p:extLst>
      <p:ext uri="{BB962C8B-B14F-4D97-AF65-F5344CB8AC3E}">
        <p14:creationId xmlns:p14="http://schemas.microsoft.com/office/powerpoint/2010/main" val="1003076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73661"/>
            <a:ext cx="8229600" cy="590349"/>
          </a:xfrm>
        </p:spPr>
        <p:txBody>
          <a:bodyPr lIns="0" tIns="18000" rIns="0" bIns="18000" anchor="ctr" anchorCtr="0">
            <a:spAutoFit/>
          </a:bodyPr>
          <a:lstStyle/>
          <a:p>
            <a:r>
              <a:rPr lang="en-US" noProof="0" dirty="0"/>
              <a:t>Parts of a Vehicle</a:t>
            </a:r>
          </a:p>
        </p:txBody>
      </p:sp>
      <p:sp>
        <p:nvSpPr>
          <p:cNvPr id="3" name="Content Placeholder 2"/>
          <p:cNvSpPr>
            <a:spLocks noGrp="1"/>
          </p:cNvSpPr>
          <p:nvPr>
            <p:ph sz="quarter" idx="13"/>
          </p:nvPr>
        </p:nvSpPr>
        <p:spPr>
          <a:xfrm>
            <a:off x="412563" y="1128563"/>
            <a:ext cx="8229600" cy="2113843"/>
          </a:xfrm>
          <a:prstGeom prst="rect">
            <a:avLst/>
          </a:prstGeom>
        </p:spPr>
        <p:txBody>
          <a:bodyPr lIns="0" tIns="18000" rIns="0" bIns="18000" anchor="ctr" anchorCtr="0">
            <a:spAutoFit/>
          </a:bodyPr>
          <a:lstStyle/>
          <a:p>
            <a:pPr marL="342900" indent="-342900">
              <a:spcBef>
                <a:spcPts val="600"/>
              </a:spcBef>
            </a:pPr>
            <a:r>
              <a:rPr lang="en-US" sz="2400" noProof="0" dirty="0"/>
              <a:t>Parts of vehicle based on location &amp; purpose of component</a:t>
            </a:r>
          </a:p>
          <a:p>
            <a:pPr marL="342900" indent="-342900">
              <a:spcBef>
                <a:spcPts val="600"/>
              </a:spcBef>
            </a:pPr>
            <a:r>
              <a:rPr lang="en-US" sz="2400" noProof="0" dirty="0"/>
              <a:t>Left side of the vehicle—Right side of a vehicle</a:t>
            </a:r>
          </a:p>
          <a:p>
            <a:pPr marL="342900" indent="-342900">
              <a:spcBef>
                <a:spcPts val="600"/>
              </a:spcBef>
            </a:pPr>
            <a:r>
              <a:rPr lang="en-US" sz="2400" noProof="0" dirty="0"/>
              <a:t>Front and rear</a:t>
            </a:r>
          </a:p>
          <a:p>
            <a:pPr marL="342900" indent="-342900">
              <a:spcBef>
                <a:spcPts val="600"/>
              </a:spcBef>
            </a:pPr>
            <a:r>
              <a:rPr lang="en-US" sz="2400" noProof="0" dirty="0"/>
              <a:t>Front-wheel drive versus rear-wheel drive</a:t>
            </a:r>
          </a:p>
        </p:txBody>
      </p:sp>
    </p:spTree>
    <p:extLst>
      <p:ext uri="{BB962C8B-B14F-4D97-AF65-F5344CB8AC3E}">
        <p14:creationId xmlns:p14="http://schemas.microsoft.com/office/powerpoint/2010/main" val="2263470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99061"/>
            <a:ext cx="8229600" cy="590349"/>
          </a:xfrm>
        </p:spPr>
        <p:txBody>
          <a:bodyPr lIns="0" tIns="18000" rIns="0" bIns="18000" anchor="ctr" anchorCtr="0">
            <a:spAutoFit/>
          </a:bodyPr>
          <a:lstStyle/>
          <a:p>
            <a:r>
              <a:rPr lang="en-US" sz="3600" noProof="0" dirty="0">
                <a:latin typeface="+mj-lt"/>
              </a:rPr>
              <a:t>Figure 1.6</a:t>
            </a:r>
          </a:p>
        </p:txBody>
      </p:sp>
      <p:sp>
        <p:nvSpPr>
          <p:cNvPr id="3" name="Content Placeholder 2"/>
          <p:cNvSpPr>
            <a:spLocks noGrp="1"/>
          </p:cNvSpPr>
          <p:nvPr>
            <p:ph idx="1"/>
          </p:nvPr>
        </p:nvSpPr>
        <p:spPr>
          <a:xfrm>
            <a:off x="407988" y="1134838"/>
            <a:ext cx="8229600" cy="405683"/>
          </a:xfrm>
          <a:prstGeom prst="rect">
            <a:avLst/>
          </a:prstGeom>
        </p:spPr>
        <p:txBody>
          <a:bodyPr lIns="0" tIns="18000" rIns="0" bIns="18000" anchor="ctr" anchorCtr="0">
            <a:spAutoFit/>
          </a:bodyPr>
          <a:lstStyle/>
          <a:p>
            <a:pPr marL="0" indent="0">
              <a:spcBef>
                <a:spcPts val="600"/>
              </a:spcBef>
              <a:buNone/>
            </a:pPr>
            <a:r>
              <a:rPr lang="en-US" sz="2400" noProof="0" dirty="0"/>
              <a:t>Vehicle Identification</a:t>
            </a:r>
          </a:p>
        </p:txBody>
      </p:sp>
      <p:pic>
        <p:nvPicPr>
          <p:cNvPr id="7" name="Picture 6" descr="An illustration shows the vehicle identification number, V I N, indicated on the base of the windshield and on the inside of the driver’s side door jamb.&#10;">
            <a:extLst>
              <a:ext uri="{FF2B5EF4-FFF2-40B4-BE49-F238E27FC236}">
                <a16:creationId xmlns:a16="http://schemas.microsoft.com/office/drawing/2014/main" id="{97A31CBA-0506-7F82-35FE-5C86A01BB041}"/>
              </a:ext>
            </a:extLst>
          </p:cNvPr>
          <p:cNvPicPr>
            <a:picLocks noChangeAspect="1"/>
          </p:cNvPicPr>
          <p:nvPr/>
        </p:nvPicPr>
        <p:blipFill>
          <a:blip r:embed="rId3"/>
          <a:stretch>
            <a:fillRect/>
          </a:stretch>
        </p:blipFill>
        <p:spPr>
          <a:xfrm>
            <a:off x="333879" y="2186800"/>
            <a:ext cx="3924117" cy="1962059"/>
          </a:xfrm>
          <a:prstGeom prst="rect">
            <a:avLst/>
          </a:prstGeom>
        </p:spPr>
      </p:pic>
      <p:sp>
        <p:nvSpPr>
          <p:cNvPr id="4" name="Content Placeholder 3">
            <a:extLst>
              <a:ext uri="{FF2B5EF4-FFF2-40B4-BE49-F238E27FC236}">
                <a16:creationId xmlns:a16="http://schemas.microsoft.com/office/drawing/2014/main" id="{41BFE4ED-60BF-4569-8642-8A790132564B}"/>
              </a:ext>
            </a:extLst>
          </p:cNvPr>
          <p:cNvSpPr>
            <a:spLocks noGrp="1"/>
          </p:cNvSpPr>
          <p:nvPr>
            <p:ph idx="13"/>
          </p:nvPr>
        </p:nvSpPr>
        <p:spPr>
          <a:xfrm>
            <a:off x="4572000" y="1642121"/>
            <a:ext cx="4114800" cy="3221839"/>
          </a:xfrm>
        </p:spPr>
        <p:txBody>
          <a:bodyPr wrap="square" lIns="0" tIns="18000" rIns="0" bIns="18000" anchor="ctr">
            <a:spAutoFit/>
          </a:bodyPr>
          <a:lstStyle/>
          <a:p>
            <a:pPr marL="342900" indent="-342900">
              <a:spcBef>
                <a:spcPts val="600"/>
              </a:spcBef>
            </a:pPr>
            <a:r>
              <a:rPr lang="en-US" sz="2400" noProof="0" dirty="0"/>
              <a:t>Vehicle, engine and accessories, be properly identified </a:t>
            </a:r>
          </a:p>
          <a:p>
            <a:pPr marL="342900" indent="-342900">
              <a:spcBef>
                <a:spcPts val="600"/>
              </a:spcBef>
            </a:pPr>
            <a:r>
              <a:rPr lang="en-US" sz="2400" noProof="0" dirty="0"/>
              <a:t>Make, model, and year of the vehicle</a:t>
            </a:r>
          </a:p>
          <a:p>
            <a:pPr marL="342900" indent="-342900">
              <a:spcBef>
                <a:spcPts val="600"/>
              </a:spcBef>
            </a:pPr>
            <a:r>
              <a:rPr lang="en-US" sz="2400" noProof="0" dirty="0"/>
              <a:t>New model year (abbreviated </a:t>
            </a:r>
            <a:r>
              <a:rPr lang="en-US" sz="2400" spc="-300" noProof="0" dirty="0"/>
              <a:t>M </a:t>
            </a:r>
            <a:r>
              <a:rPr lang="en-US" sz="2400" noProof="0" dirty="0"/>
              <a:t>Y) </a:t>
            </a:r>
          </a:p>
          <a:p>
            <a:pPr marL="342900" indent="-342900">
              <a:spcBef>
                <a:spcPts val="600"/>
              </a:spcBef>
            </a:pPr>
            <a:r>
              <a:rPr lang="en-US" sz="2400" noProof="0" dirty="0"/>
              <a:t>Why </a:t>
            </a:r>
            <a:r>
              <a:rPr lang="en-US" sz="2400" spc="-300" noProof="0" dirty="0"/>
              <a:t>V I </a:t>
            </a:r>
            <a:r>
              <a:rPr lang="en-US" sz="2400" noProof="0" dirty="0"/>
              <a:t>N is important</a:t>
            </a:r>
          </a:p>
        </p:txBody>
      </p:sp>
      <p:sp>
        <p:nvSpPr>
          <p:cNvPr id="6" name="Content Placeholder 5">
            <a:extLst>
              <a:ext uri="{FF2B5EF4-FFF2-40B4-BE49-F238E27FC236}">
                <a16:creationId xmlns:a16="http://schemas.microsoft.com/office/drawing/2014/main" id="{6E2053E2-322F-4DF6-B595-2467CC78BF43}"/>
              </a:ext>
            </a:extLst>
          </p:cNvPr>
          <p:cNvSpPr>
            <a:spLocks noGrp="1"/>
          </p:cNvSpPr>
          <p:nvPr>
            <p:ph sz="quarter" idx="17"/>
          </p:nvPr>
        </p:nvSpPr>
        <p:spPr>
          <a:xfrm>
            <a:off x="407988" y="5168043"/>
            <a:ext cx="8229600" cy="1144347"/>
          </a:xfrm>
        </p:spPr>
        <p:txBody>
          <a:bodyPr wrap="square" lIns="0" tIns="18000" rIns="0" bIns="18000" anchor="ctr">
            <a:spAutoFit/>
          </a:bodyPr>
          <a:lstStyle/>
          <a:p>
            <a:pPr marL="0" indent="0">
              <a:buNone/>
            </a:pPr>
            <a:r>
              <a:rPr lang="en-US" sz="2400" noProof="0" dirty="0"/>
              <a:t>The vehicle identification number (</a:t>
            </a:r>
            <a:r>
              <a:rPr lang="en-US" sz="2400" spc="-300" noProof="0" dirty="0"/>
              <a:t>V I </a:t>
            </a:r>
            <a:r>
              <a:rPr lang="en-US" sz="2400" noProof="0" dirty="0"/>
              <a:t>N) is visible through the base of the windshield and on a decal inside the driver’s door.</a:t>
            </a:r>
          </a:p>
        </p:txBody>
      </p:sp>
    </p:spTree>
    <p:extLst>
      <p:ext uri="{BB962C8B-B14F-4D97-AF65-F5344CB8AC3E}">
        <p14:creationId xmlns:p14="http://schemas.microsoft.com/office/powerpoint/2010/main" val="2147377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90532"/>
            <a:ext cx="8229600" cy="590349"/>
          </a:xfrm>
        </p:spPr>
        <p:txBody>
          <a:bodyPr lIns="0" tIns="18000" rIns="0" bIns="18000" anchor="ctr" anchorCtr="0">
            <a:spAutoFit/>
          </a:bodyPr>
          <a:lstStyle/>
          <a:p>
            <a:r>
              <a:rPr lang="en-US" sz="3600" noProof="0" dirty="0">
                <a:latin typeface="+mj-lt"/>
              </a:rPr>
              <a:t>Figure 1.7</a:t>
            </a:r>
          </a:p>
        </p:txBody>
      </p:sp>
      <p:sp>
        <p:nvSpPr>
          <p:cNvPr id="3" name="Content Placeholder 2"/>
          <p:cNvSpPr>
            <a:spLocks noGrp="1"/>
          </p:cNvSpPr>
          <p:nvPr>
            <p:ph idx="1"/>
          </p:nvPr>
        </p:nvSpPr>
        <p:spPr>
          <a:xfrm>
            <a:off x="371044" y="1139976"/>
            <a:ext cx="561829" cy="405683"/>
          </a:xfrm>
          <a:prstGeom prst="rect">
            <a:avLst/>
          </a:prstGeom>
        </p:spPr>
        <p:txBody>
          <a:bodyPr wrap="square" lIns="0" tIns="18000" rIns="0" bIns="18000" anchor="ctr" anchorCtr="0">
            <a:spAutoFit/>
          </a:bodyPr>
          <a:lstStyle/>
          <a:p>
            <a:pPr marL="0" indent="0">
              <a:spcBef>
                <a:spcPts val="600"/>
              </a:spcBef>
              <a:buNone/>
            </a:pPr>
            <a:r>
              <a:rPr lang="en-US" sz="2400" spc="-300" noProof="0" dirty="0"/>
              <a:t>V I </a:t>
            </a:r>
            <a:r>
              <a:rPr lang="en-US" sz="2400" noProof="0" dirty="0"/>
              <a:t>N</a:t>
            </a:r>
          </a:p>
        </p:txBody>
      </p:sp>
      <p:pic>
        <p:nvPicPr>
          <p:cNvPr id="6" name="Picture 5" descr="An illustration shows an example of a V I N with a distinctive set of numbers and characters.&#10;Long description is available in notes, press F6.">
            <a:extLst>
              <a:ext uri="{FF2B5EF4-FFF2-40B4-BE49-F238E27FC236}">
                <a16:creationId xmlns:a16="http://schemas.microsoft.com/office/drawing/2014/main" id="{8B250048-F92E-0417-C274-26A8C884896A}"/>
              </a:ext>
            </a:extLst>
          </p:cNvPr>
          <p:cNvPicPr>
            <a:picLocks noChangeAspect="1"/>
          </p:cNvPicPr>
          <p:nvPr/>
        </p:nvPicPr>
        <p:blipFill>
          <a:blip r:embed="rId3"/>
          <a:stretch>
            <a:fillRect/>
          </a:stretch>
        </p:blipFill>
        <p:spPr>
          <a:xfrm>
            <a:off x="371044" y="1989718"/>
            <a:ext cx="4097410" cy="1356971"/>
          </a:xfrm>
          <a:prstGeom prst="rect">
            <a:avLst/>
          </a:prstGeom>
        </p:spPr>
      </p:pic>
      <p:sp>
        <p:nvSpPr>
          <p:cNvPr id="4" name="Content Placeholder 3">
            <a:extLst>
              <a:ext uri="{FF2B5EF4-FFF2-40B4-BE49-F238E27FC236}">
                <a16:creationId xmlns:a16="http://schemas.microsoft.com/office/drawing/2014/main" id="{41BFE4ED-60BF-4569-8642-8A790132564B}"/>
              </a:ext>
            </a:extLst>
          </p:cNvPr>
          <p:cNvSpPr>
            <a:spLocks noGrp="1"/>
          </p:cNvSpPr>
          <p:nvPr>
            <p:ph idx="13"/>
          </p:nvPr>
        </p:nvSpPr>
        <p:spPr>
          <a:xfrm>
            <a:off x="4737966" y="1449388"/>
            <a:ext cx="3937721" cy="2775563"/>
          </a:xfrm>
        </p:spPr>
        <p:txBody>
          <a:bodyPr wrap="square" lIns="0" tIns="18000" rIns="0" bIns="18000" anchor="ctr">
            <a:spAutoFit/>
          </a:bodyPr>
          <a:lstStyle/>
          <a:p>
            <a:pPr marL="342900" indent="-342900">
              <a:spcBef>
                <a:spcPts val="600"/>
              </a:spcBef>
            </a:pPr>
            <a:r>
              <a:rPr lang="en-US" sz="2400" noProof="0" dirty="0"/>
              <a:t>Vehicle Identification</a:t>
            </a:r>
          </a:p>
          <a:p>
            <a:pPr marL="829818" lvl="1" indent="-342900"/>
            <a:r>
              <a:rPr lang="en-US" sz="2400" noProof="0" dirty="0"/>
              <a:t>Since 1981, 17 characters</a:t>
            </a:r>
          </a:p>
          <a:p>
            <a:pPr marL="829818" lvl="1" indent="-342900"/>
            <a:r>
              <a:rPr lang="en-US" sz="2400" noProof="0" dirty="0"/>
              <a:t>Some </a:t>
            </a:r>
            <a:r>
              <a:rPr lang="en-US" sz="2400" dirty="0"/>
              <a:t>constants:1st number/letter designates country of origin</a:t>
            </a:r>
            <a:endParaRPr lang="en-US" sz="2400" noProof="0" dirty="0"/>
          </a:p>
        </p:txBody>
      </p:sp>
      <p:sp>
        <p:nvSpPr>
          <p:cNvPr id="18" name="Content Placeholder 17">
            <a:extLst>
              <a:ext uri="{FF2B5EF4-FFF2-40B4-BE49-F238E27FC236}">
                <a16:creationId xmlns:a16="http://schemas.microsoft.com/office/drawing/2014/main" id="{11CC6DEE-620D-4FE5-9681-D9714783AE4B}"/>
              </a:ext>
            </a:extLst>
          </p:cNvPr>
          <p:cNvSpPr>
            <a:spLocks noGrp="1"/>
          </p:cNvSpPr>
          <p:nvPr>
            <p:ph sz="quarter" idx="20"/>
          </p:nvPr>
        </p:nvSpPr>
        <p:spPr>
          <a:xfrm>
            <a:off x="331066" y="4893458"/>
            <a:ext cx="8316913" cy="405683"/>
          </a:xfrm>
        </p:spPr>
        <p:txBody>
          <a:bodyPr wrap="square" lIns="0" tIns="18000" rIns="0" bIns="18000" anchor="ctr">
            <a:spAutoFit/>
          </a:bodyPr>
          <a:lstStyle/>
          <a:p>
            <a:pPr marL="0" indent="0">
              <a:buNone/>
            </a:pPr>
            <a:r>
              <a:rPr lang="en-US" sz="2400" noProof="0" dirty="0"/>
              <a:t>A typical </a:t>
            </a:r>
            <a:r>
              <a:rPr lang="en-US" sz="2400" spc="-300" noProof="0" dirty="0"/>
              <a:t>V I </a:t>
            </a:r>
            <a:r>
              <a:rPr lang="en-US" sz="2400" noProof="0" dirty="0"/>
              <a:t>N showing the information that is represented.</a:t>
            </a:r>
          </a:p>
        </p:txBody>
      </p:sp>
    </p:spTree>
    <p:extLst>
      <p:ext uri="{BB962C8B-B14F-4D97-AF65-F5344CB8AC3E}">
        <p14:creationId xmlns:p14="http://schemas.microsoft.com/office/powerpoint/2010/main" val="3920298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99061"/>
            <a:ext cx="8229600" cy="590349"/>
          </a:xfrm>
        </p:spPr>
        <p:txBody>
          <a:bodyPr lIns="0" tIns="18000" rIns="0" bIns="18000" anchor="ctr" anchorCtr="0">
            <a:spAutoFit/>
          </a:bodyPr>
          <a:lstStyle/>
          <a:p>
            <a:r>
              <a:rPr lang="en-US" sz="3600" noProof="0" dirty="0">
                <a:latin typeface="+mj-lt"/>
              </a:rPr>
              <a:t>Chart 1.2</a:t>
            </a:r>
          </a:p>
        </p:txBody>
      </p:sp>
      <p:sp>
        <p:nvSpPr>
          <p:cNvPr id="3" name="Content Placeholder 2"/>
          <p:cNvSpPr>
            <a:spLocks noGrp="1"/>
          </p:cNvSpPr>
          <p:nvPr>
            <p:ph idx="1"/>
          </p:nvPr>
        </p:nvSpPr>
        <p:spPr>
          <a:xfrm>
            <a:off x="407988" y="1134838"/>
            <a:ext cx="8229600" cy="405683"/>
          </a:xfrm>
          <a:prstGeom prst="rect">
            <a:avLst/>
          </a:prstGeom>
        </p:spPr>
        <p:txBody>
          <a:bodyPr lIns="0" tIns="18000" rIns="0" bIns="18000" anchor="ctr" anchorCtr="0">
            <a:spAutoFit/>
          </a:bodyPr>
          <a:lstStyle/>
          <a:p>
            <a:pPr marL="0" indent="0">
              <a:spcBef>
                <a:spcPts val="600"/>
              </a:spcBef>
              <a:buNone/>
            </a:pPr>
            <a:r>
              <a:rPr lang="en-US" sz="2400" noProof="0" dirty="0"/>
              <a:t>Country of Origin</a:t>
            </a:r>
          </a:p>
        </p:txBody>
      </p:sp>
      <p:graphicFrame>
        <p:nvGraphicFramePr>
          <p:cNvPr id="4" name="Table 3">
            <a:extLst>
              <a:ext uri="{FF2B5EF4-FFF2-40B4-BE49-F238E27FC236}">
                <a16:creationId xmlns:a16="http://schemas.microsoft.com/office/drawing/2014/main" id="{EC486F1B-6339-CB64-D050-E6A6332B5FB6}"/>
              </a:ext>
            </a:extLst>
          </p:cNvPr>
          <p:cNvGraphicFramePr>
            <a:graphicFrameLocks noGrp="1"/>
          </p:cNvGraphicFramePr>
          <p:nvPr>
            <p:extLst>
              <p:ext uri="{D42A27DB-BD31-4B8C-83A1-F6EECF244321}">
                <p14:modId xmlns:p14="http://schemas.microsoft.com/office/powerpoint/2010/main" val="2783300438"/>
              </p:ext>
            </p:extLst>
          </p:nvPr>
        </p:nvGraphicFramePr>
        <p:xfrm>
          <a:off x="1220637" y="1754036"/>
          <a:ext cx="6702726" cy="3219903"/>
        </p:xfrm>
        <a:graphic>
          <a:graphicData uri="http://schemas.openxmlformats.org/drawingml/2006/table">
            <a:tbl>
              <a:tblPr firstRow="1" firstCol="1" bandRow="1"/>
              <a:tblGrid>
                <a:gridCol w="2234242">
                  <a:extLst>
                    <a:ext uri="{9D8B030D-6E8A-4147-A177-3AD203B41FA5}">
                      <a16:colId xmlns:a16="http://schemas.microsoft.com/office/drawing/2014/main" val="20000"/>
                    </a:ext>
                  </a:extLst>
                </a:gridCol>
                <a:gridCol w="2234242">
                  <a:extLst>
                    <a:ext uri="{9D8B030D-6E8A-4147-A177-3AD203B41FA5}">
                      <a16:colId xmlns:a16="http://schemas.microsoft.com/office/drawing/2014/main" val="572274532"/>
                    </a:ext>
                  </a:extLst>
                </a:gridCol>
                <a:gridCol w="2234242">
                  <a:extLst>
                    <a:ext uri="{9D8B030D-6E8A-4147-A177-3AD203B41FA5}">
                      <a16:colId xmlns:a16="http://schemas.microsoft.com/office/drawing/2014/main" val="2802897782"/>
                    </a:ext>
                  </a:extLst>
                </a:gridCol>
              </a:tblGrid>
              <a:tr h="411231">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1 = United States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J = Japan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T = Czechoslovakia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0"/>
                  </a:ext>
                </a:extLst>
              </a:tr>
              <a:tr h="351084">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2 = Canada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K = Korea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U = Romania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351084">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3 = Mexico</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L = China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V = France</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351084">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4 = United States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M = India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W = Germany</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351084">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5 = United States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N = Turkey</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X = Russia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351084">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6 = Australia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P = Philippines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Y = Sweden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351084">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7 = United States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R = Taiwan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Z = Italy</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r h="351084">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8 = Argentina</a:t>
                      </a: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S = England</a:t>
                      </a: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494714674"/>
                  </a:ext>
                </a:extLst>
              </a:tr>
              <a:tr h="351084">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9 = Brazil</a:t>
                      </a: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72000" marR="7200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778513287"/>
                  </a:ext>
                </a:extLst>
              </a:tr>
            </a:tbl>
          </a:graphicData>
        </a:graphic>
      </p:graphicFrame>
      <p:sp>
        <p:nvSpPr>
          <p:cNvPr id="6" name="Content Placeholder 5">
            <a:extLst>
              <a:ext uri="{FF2B5EF4-FFF2-40B4-BE49-F238E27FC236}">
                <a16:creationId xmlns:a16="http://schemas.microsoft.com/office/drawing/2014/main" id="{6E2053E2-322F-4DF6-B595-2467CC78BF43}"/>
              </a:ext>
            </a:extLst>
          </p:cNvPr>
          <p:cNvSpPr>
            <a:spLocks noGrp="1"/>
          </p:cNvSpPr>
          <p:nvPr>
            <p:ph sz="quarter" idx="17"/>
          </p:nvPr>
        </p:nvSpPr>
        <p:spPr>
          <a:xfrm>
            <a:off x="409575" y="5199688"/>
            <a:ext cx="8229600" cy="405683"/>
          </a:xfrm>
        </p:spPr>
        <p:txBody>
          <a:bodyPr wrap="square" lIns="0" tIns="18000" rIns="0" bIns="18000" anchor="ctr">
            <a:spAutoFit/>
          </a:bodyPr>
          <a:lstStyle/>
          <a:p>
            <a:pPr marL="0" indent="0">
              <a:buNone/>
            </a:pPr>
            <a:r>
              <a:rPr lang="en-US" sz="2400" noProof="0" dirty="0"/>
              <a:t>The first number or letter designates the country of origin.</a:t>
            </a:r>
            <a:endParaRPr lang="en-US" sz="2400" noProof="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85085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99061"/>
            <a:ext cx="8229600" cy="590349"/>
          </a:xfrm>
        </p:spPr>
        <p:txBody>
          <a:bodyPr lIns="0" tIns="18000" rIns="0" bIns="18000" anchor="ctr" anchorCtr="0">
            <a:spAutoFit/>
          </a:bodyPr>
          <a:lstStyle/>
          <a:p>
            <a:r>
              <a:rPr lang="en-US" sz="3600" noProof="0" dirty="0">
                <a:latin typeface="+mj-lt"/>
              </a:rPr>
              <a:t>Chart 1.3</a:t>
            </a:r>
          </a:p>
        </p:txBody>
      </p:sp>
      <p:sp>
        <p:nvSpPr>
          <p:cNvPr id="3" name="Content Placeholder 2"/>
          <p:cNvSpPr>
            <a:spLocks noGrp="1"/>
          </p:cNvSpPr>
          <p:nvPr>
            <p:ph idx="1"/>
          </p:nvPr>
        </p:nvSpPr>
        <p:spPr>
          <a:xfrm>
            <a:off x="407988" y="1134838"/>
            <a:ext cx="8229600" cy="405683"/>
          </a:xfrm>
          <a:prstGeom prst="rect">
            <a:avLst/>
          </a:prstGeom>
        </p:spPr>
        <p:txBody>
          <a:bodyPr lIns="0" tIns="18000" rIns="0" bIns="18000" anchor="ctr" anchorCtr="0">
            <a:spAutoFit/>
          </a:bodyPr>
          <a:lstStyle/>
          <a:p>
            <a:pPr marL="0" indent="0">
              <a:spcBef>
                <a:spcPts val="600"/>
              </a:spcBef>
              <a:buNone/>
            </a:pPr>
            <a:r>
              <a:rPr lang="en-US" sz="2400" noProof="0" dirty="0"/>
              <a:t>Vehicle Year</a:t>
            </a:r>
          </a:p>
        </p:txBody>
      </p:sp>
      <p:graphicFrame>
        <p:nvGraphicFramePr>
          <p:cNvPr id="12" name="Table 11">
            <a:extLst>
              <a:ext uri="{FF2B5EF4-FFF2-40B4-BE49-F238E27FC236}">
                <a16:creationId xmlns:a16="http://schemas.microsoft.com/office/drawing/2014/main" id="{1BF02A98-183B-4283-8C35-D1C47E761272}"/>
              </a:ext>
            </a:extLst>
          </p:cNvPr>
          <p:cNvGraphicFramePr>
            <a:graphicFrameLocks noGrp="1"/>
          </p:cNvGraphicFramePr>
          <p:nvPr>
            <p:extLst>
              <p:ext uri="{D42A27DB-BD31-4B8C-83A1-F6EECF244321}">
                <p14:modId xmlns:p14="http://schemas.microsoft.com/office/powerpoint/2010/main" val="758646151"/>
              </p:ext>
            </p:extLst>
          </p:nvPr>
        </p:nvGraphicFramePr>
        <p:xfrm>
          <a:off x="1161047" y="1671864"/>
          <a:ext cx="6821905" cy="3898236"/>
        </p:xfrm>
        <a:graphic>
          <a:graphicData uri="http://schemas.openxmlformats.org/drawingml/2006/table">
            <a:tbl>
              <a:tblPr firstRow="1" firstCol="1"/>
              <a:tblGrid>
                <a:gridCol w="307564">
                  <a:extLst>
                    <a:ext uri="{9D8B030D-6E8A-4147-A177-3AD203B41FA5}">
                      <a16:colId xmlns:a16="http://schemas.microsoft.com/office/drawing/2014/main" val="20000"/>
                    </a:ext>
                  </a:extLst>
                </a:gridCol>
                <a:gridCol w="1608876">
                  <a:extLst>
                    <a:ext uri="{9D8B030D-6E8A-4147-A177-3AD203B41FA5}">
                      <a16:colId xmlns:a16="http://schemas.microsoft.com/office/drawing/2014/main" val="20001"/>
                    </a:ext>
                  </a:extLst>
                </a:gridCol>
                <a:gridCol w="437988">
                  <a:extLst>
                    <a:ext uri="{9D8B030D-6E8A-4147-A177-3AD203B41FA5}">
                      <a16:colId xmlns:a16="http://schemas.microsoft.com/office/drawing/2014/main" val="20002"/>
                    </a:ext>
                  </a:extLst>
                </a:gridCol>
                <a:gridCol w="1751952">
                  <a:extLst>
                    <a:ext uri="{9D8B030D-6E8A-4147-A177-3AD203B41FA5}">
                      <a16:colId xmlns:a16="http://schemas.microsoft.com/office/drawing/2014/main" val="20003"/>
                    </a:ext>
                  </a:extLst>
                </a:gridCol>
                <a:gridCol w="2715525">
                  <a:extLst>
                    <a:ext uri="{9D8B030D-6E8A-4147-A177-3AD203B41FA5}">
                      <a16:colId xmlns:a16="http://schemas.microsoft.com/office/drawing/2014/main" val="20004"/>
                    </a:ext>
                  </a:extLst>
                </a:gridCol>
              </a:tblGrid>
              <a:tr h="34714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1980/2010</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L</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1990/2020</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Y = 2000/2030</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0"/>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1981/2011</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M</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1991/2021</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1 = 2001/2031</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1982/2012</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N</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1992/2022</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2 = 2002/2032</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1983/2013</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P</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1993/2023</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3 = 2003/2033</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1984/2014</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R</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1994/2024</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4 = 2004/2034</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1985/2015</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1995/2025</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5 = 2005/2035</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1986/2016</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1996/2026</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6 = 2006/2036</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1987/2017</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V</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1997/2027</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7 = 2007/2037</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7"/>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J</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1988/2018</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W</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1998/2028</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8 = 2008/2038</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8"/>
                  </a:ext>
                </a:extLst>
              </a:tr>
              <a:tr h="476553">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1989/2019</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X</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 1999/2029</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0" dirty="0">
                          <a:effectLst/>
                          <a:latin typeface="Arial" panose="020B0604020202020204" pitchFamily="34" charset="0"/>
                          <a:ea typeface="Calibri" panose="020F0502020204030204" pitchFamily="34" charset="0"/>
                          <a:cs typeface="Times New Roman" panose="02020603050405020304" pitchFamily="18" charset="0"/>
                        </a:rPr>
                        <a:t>9 = 2009/2039</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9"/>
                  </a:ext>
                </a:extLst>
              </a:tr>
            </a:tbl>
          </a:graphicData>
        </a:graphic>
      </p:graphicFrame>
      <p:sp>
        <p:nvSpPr>
          <p:cNvPr id="6" name="Content Placeholder 5">
            <a:extLst>
              <a:ext uri="{FF2B5EF4-FFF2-40B4-BE49-F238E27FC236}">
                <a16:creationId xmlns:a16="http://schemas.microsoft.com/office/drawing/2014/main" id="{6E2053E2-322F-4DF6-B595-2467CC78BF43}"/>
              </a:ext>
            </a:extLst>
          </p:cNvPr>
          <p:cNvSpPr>
            <a:spLocks noGrp="1"/>
          </p:cNvSpPr>
          <p:nvPr>
            <p:ph sz="quarter" idx="17"/>
          </p:nvPr>
        </p:nvSpPr>
        <p:spPr>
          <a:xfrm>
            <a:off x="409575" y="5701443"/>
            <a:ext cx="8229600" cy="405683"/>
          </a:xfrm>
        </p:spPr>
        <p:txBody>
          <a:bodyPr wrap="square" lIns="0" tIns="18000" rIns="0" bIns="18000">
            <a:spAutoFit/>
          </a:bodyPr>
          <a:lstStyle/>
          <a:p>
            <a:pPr marL="0" indent="0">
              <a:buNone/>
            </a:pPr>
            <a:r>
              <a:rPr lang="en-US" sz="2400" spc="-300" noProof="0" dirty="0"/>
              <a:t>V I </a:t>
            </a:r>
            <a:r>
              <a:rPr lang="en-US" sz="2400" noProof="0" dirty="0"/>
              <a:t>N year chart. (The pattern repeats every 30 years.)</a:t>
            </a:r>
            <a:endParaRPr lang="en-US" sz="2400" noProof="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80968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Vehicle Identification Number, VIN</a:t>
            </a:r>
          </a:p>
        </p:txBody>
      </p:sp>
      <p:pic>
        <p:nvPicPr>
          <p:cNvPr id="8" name="Vehicle_ID_Number">
            <a:hlinkClick r:id="" action="ppaction://media"/>
            <a:extLst>
              <a:ext uri="{FF2B5EF4-FFF2-40B4-BE49-F238E27FC236}">
                <a16:creationId xmlns:a16="http://schemas.microsoft.com/office/drawing/2014/main" id="{73C64827-10F2-4FC5-2EBB-C7F7D43C3C3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512763" y="1555750"/>
            <a:ext cx="8240712" cy="4635500"/>
          </a:xfrm>
        </p:spPr>
      </p:pic>
    </p:spTree>
    <p:extLst>
      <p:ext uri="{BB962C8B-B14F-4D97-AF65-F5344CB8AC3E}">
        <p14:creationId xmlns:p14="http://schemas.microsoft.com/office/powerpoint/2010/main" val="220292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91743"/>
            <a:ext cx="8229600" cy="590349"/>
          </a:xfrm>
        </p:spPr>
        <p:txBody>
          <a:bodyPr lIns="0" tIns="18000" rIns="0" bIns="18000" anchor="ctr" anchorCtr="0">
            <a:spAutoFit/>
          </a:bodyPr>
          <a:lstStyle/>
          <a:p>
            <a:r>
              <a:rPr lang="en-US" noProof="0" dirty="0"/>
              <a:t>Learning Objectives </a:t>
            </a:r>
            <a:r>
              <a:rPr lang="en-US" sz="2800" noProof="0" dirty="0"/>
              <a:t>(2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2476" y="1118987"/>
            <a:ext cx="8324850" cy="3952808"/>
          </a:xfrm>
        </p:spPr>
        <p:txBody>
          <a:bodyPr wrap="square" lIns="0" tIns="18000" rIns="0" bIns="18000" anchor="ctr" anchorCtr="0">
            <a:spAutoFit/>
          </a:bodyPr>
          <a:lstStyle/>
          <a:p>
            <a:pPr marL="715963" indent="-715963">
              <a:buNone/>
            </a:pPr>
            <a:r>
              <a:rPr lang="en-US" sz="2400" b="1" noProof="0" dirty="0">
                <a:solidFill>
                  <a:srgbClr val="007FA3"/>
                </a:solidFill>
                <a:cs typeface="Times New Roman" panose="02020603050405020304" pitchFamily="18" charset="0"/>
              </a:rPr>
              <a:t>1.7	</a:t>
            </a:r>
            <a:r>
              <a:rPr lang="en-US" sz="2400" noProof="0" dirty="0">
                <a:cs typeface="Times New Roman" panose="02020603050405020304" pitchFamily="18" charset="0"/>
              </a:rPr>
              <a:t>Explain additional information to be obtained from the customer about the vehicle.</a:t>
            </a:r>
          </a:p>
          <a:p>
            <a:pPr marL="715963" indent="-715963">
              <a:buNone/>
            </a:pPr>
            <a:r>
              <a:rPr lang="en-US" sz="2400" b="1" noProof="0" dirty="0">
                <a:solidFill>
                  <a:srgbClr val="007FA3"/>
                </a:solidFill>
                <a:cs typeface="Times New Roman" panose="02020603050405020304" pitchFamily="18" charset="0"/>
              </a:rPr>
              <a:t>1.8</a:t>
            </a:r>
            <a:r>
              <a:rPr lang="en-US" sz="2400" noProof="0" dirty="0">
                <a:cs typeface="Times New Roman" panose="02020603050405020304" pitchFamily="18" charset="0"/>
              </a:rPr>
              <a:t>	Discuss the parts of a vehicle.</a:t>
            </a:r>
          </a:p>
          <a:p>
            <a:pPr marL="715963" indent="-715963">
              <a:buNone/>
            </a:pPr>
            <a:r>
              <a:rPr lang="en-US" sz="2400" b="1" noProof="0" dirty="0">
                <a:solidFill>
                  <a:srgbClr val="007FA3"/>
                </a:solidFill>
                <a:cs typeface="Times New Roman" panose="02020603050405020304" pitchFamily="18" charset="0"/>
              </a:rPr>
              <a:t>1.9</a:t>
            </a:r>
            <a:r>
              <a:rPr lang="en-US" sz="2400" noProof="0" dirty="0">
                <a:cs typeface="Times New Roman" panose="02020603050405020304" pitchFamily="18" charset="0"/>
              </a:rPr>
              <a:t>	Differentiate between front-wheel drive and rear-wheel drive.</a:t>
            </a:r>
          </a:p>
          <a:p>
            <a:pPr marL="715963" indent="-715963">
              <a:buNone/>
            </a:pPr>
            <a:r>
              <a:rPr lang="en-US" sz="2400" b="1" noProof="0" dirty="0">
                <a:solidFill>
                  <a:srgbClr val="007FA3"/>
                </a:solidFill>
                <a:cs typeface="Times New Roman" panose="02020603050405020304" pitchFamily="18" charset="0"/>
              </a:rPr>
              <a:t>1.10</a:t>
            </a:r>
            <a:r>
              <a:rPr lang="en-US" sz="2400" noProof="0" dirty="0">
                <a:cs typeface="Times New Roman" panose="02020603050405020304" pitchFamily="18" charset="0"/>
              </a:rPr>
              <a:t>	Discuss vehicle identification.</a:t>
            </a:r>
          </a:p>
          <a:p>
            <a:pPr marL="715963" indent="-715963">
              <a:buNone/>
            </a:pPr>
            <a:r>
              <a:rPr lang="en-US" sz="2400" b="1" noProof="0" dirty="0">
                <a:solidFill>
                  <a:srgbClr val="007FA3"/>
                </a:solidFill>
                <a:cs typeface="Times New Roman" panose="02020603050405020304" pitchFamily="18" charset="0"/>
              </a:rPr>
              <a:t>1.11</a:t>
            </a:r>
            <a:r>
              <a:rPr lang="en-US" sz="2400" noProof="0" dirty="0">
                <a:cs typeface="Times New Roman" panose="02020603050405020304" pitchFamily="18" charset="0"/>
              </a:rPr>
              <a:t>	Describe the vehicle safety certification label.</a:t>
            </a:r>
          </a:p>
          <a:p>
            <a:pPr marL="715963" indent="-715963">
              <a:buNone/>
            </a:pPr>
            <a:r>
              <a:rPr lang="en-US" sz="2400" b="1" noProof="0" dirty="0">
                <a:solidFill>
                  <a:srgbClr val="007FA3"/>
                </a:solidFill>
                <a:cs typeface="Times New Roman" panose="02020603050405020304" pitchFamily="18" charset="0"/>
              </a:rPr>
              <a:t>1.12</a:t>
            </a:r>
            <a:r>
              <a:rPr lang="en-US" sz="2400" noProof="0" dirty="0">
                <a:cs typeface="Times New Roman" panose="02020603050405020304" pitchFamily="18" charset="0"/>
              </a:rPr>
              <a:t>	Describe the </a:t>
            </a:r>
            <a:r>
              <a:rPr lang="en-US" sz="2400" kern="1200" spc="-300" noProof="0" dirty="0">
                <a:cs typeface="Times New Roman" panose="02020603050405020304" pitchFamily="18" charset="0"/>
              </a:rPr>
              <a:t>V E C </a:t>
            </a:r>
            <a:r>
              <a:rPr lang="en-US" sz="2400" noProof="0" dirty="0">
                <a:cs typeface="Times New Roman" panose="02020603050405020304" pitchFamily="18" charset="0"/>
              </a:rPr>
              <a:t>I label.</a:t>
            </a:r>
          </a:p>
        </p:txBody>
      </p:sp>
    </p:spTree>
    <p:extLst>
      <p:ext uri="{BB962C8B-B14F-4D97-AF65-F5344CB8AC3E}">
        <p14:creationId xmlns:p14="http://schemas.microsoft.com/office/powerpoint/2010/main" val="3065896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90532"/>
            <a:ext cx="8229600" cy="590349"/>
          </a:xfrm>
        </p:spPr>
        <p:txBody>
          <a:bodyPr lIns="0" tIns="18000" rIns="0" bIns="18000" anchor="ctr" anchorCtr="0">
            <a:spAutoFit/>
          </a:bodyPr>
          <a:lstStyle/>
          <a:p>
            <a:r>
              <a:rPr lang="en-US" sz="3600" noProof="0" dirty="0">
                <a:latin typeface="+mj-lt"/>
              </a:rPr>
              <a:t>Figure 1.8</a:t>
            </a:r>
          </a:p>
        </p:txBody>
      </p:sp>
      <p:sp>
        <p:nvSpPr>
          <p:cNvPr id="3" name="Content Placeholder 2"/>
          <p:cNvSpPr>
            <a:spLocks noGrp="1"/>
          </p:cNvSpPr>
          <p:nvPr>
            <p:ph idx="1"/>
          </p:nvPr>
        </p:nvSpPr>
        <p:spPr>
          <a:xfrm>
            <a:off x="407988" y="993416"/>
            <a:ext cx="4496522" cy="405683"/>
          </a:xfrm>
          <a:prstGeom prst="rect">
            <a:avLst/>
          </a:prstGeom>
        </p:spPr>
        <p:txBody>
          <a:bodyPr wrap="square" lIns="0" tIns="18000" rIns="0" bIns="18000" anchor="ctr" anchorCtr="0">
            <a:spAutoFit/>
          </a:bodyPr>
          <a:lstStyle/>
          <a:p>
            <a:pPr marL="0" indent="0">
              <a:spcBef>
                <a:spcPts val="600"/>
              </a:spcBef>
              <a:buNone/>
            </a:pPr>
            <a:r>
              <a:rPr lang="en-US" sz="2400" noProof="0" dirty="0"/>
              <a:t>Vehicle Safety Certification Label</a:t>
            </a:r>
          </a:p>
        </p:txBody>
      </p:sp>
      <p:pic>
        <p:nvPicPr>
          <p:cNvPr id="6" name="Picture 5" descr="A screenshot shows a vehicle safety certification label from Ford Motor company.">
            <a:extLst>
              <a:ext uri="{FF2B5EF4-FFF2-40B4-BE49-F238E27FC236}">
                <a16:creationId xmlns:a16="http://schemas.microsoft.com/office/drawing/2014/main" id="{8859CDA3-FA02-B22F-8F43-A035D1971742}"/>
              </a:ext>
            </a:extLst>
          </p:cNvPr>
          <p:cNvPicPr>
            <a:picLocks noChangeAspect="1"/>
          </p:cNvPicPr>
          <p:nvPr/>
        </p:nvPicPr>
        <p:blipFill>
          <a:blip r:embed="rId3"/>
          <a:stretch>
            <a:fillRect/>
          </a:stretch>
        </p:blipFill>
        <p:spPr>
          <a:xfrm>
            <a:off x="351130" y="1666103"/>
            <a:ext cx="4028764" cy="3027262"/>
          </a:xfrm>
          <a:prstGeom prst="rect">
            <a:avLst/>
          </a:prstGeom>
        </p:spPr>
      </p:pic>
      <p:sp>
        <p:nvSpPr>
          <p:cNvPr id="4" name="Content Placeholder 3">
            <a:extLst>
              <a:ext uri="{FF2B5EF4-FFF2-40B4-BE49-F238E27FC236}">
                <a16:creationId xmlns:a16="http://schemas.microsoft.com/office/drawing/2014/main" id="{41BFE4ED-60BF-4569-8642-8A790132564B}"/>
              </a:ext>
            </a:extLst>
          </p:cNvPr>
          <p:cNvSpPr>
            <a:spLocks noGrp="1"/>
          </p:cNvSpPr>
          <p:nvPr>
            <p:ph idx="13"/>
          </p:nvPr>
        </p:nvSpPr>
        <p:spPr>
          <a:xfrm>
            <a:off x="4600576" y="1587409"/>
            <a:ext cx="4075112" cy="3144895"/>
          </a:xfrm>
        </p:spPr>
        <p:txBody>
          <a:bodyPr wrap="square" lIns="0" tIns="18000" rIns="0" bIns="18000" anchor="ctr">
            <a:spAutoFit/>
          </a:bodyPr>
          <a:lstStyle/>
          <a:p>
            <a:pPr marL="342900" indent="-342900">
              <a:spcBef>
                <a:spcPts val="600"/>
              </a:spcBef>
            </a:pPr>
            <a:r>
              <a:rPr lang="en-US" sz="2400" noProof="0" dirty="0"/>
              <a:t>Vehicle Safety Certification Label</a:t>
            </a:r>
          </a:p>
          <a:p>
            <a:pPr marL="829818" lvl="1" indent="-342900"/>
            <a:r>
              <a:rPr lang="en-US" sz="2400" noProof="0" dirty="0"/>
              <a:t>Left side pillar post on rearward-facing section of left front door</a:t>
            </a:r>
          </a:p>
          <a:p>
            <a:pPr marL="829818" lvl="1" indent="-342900"/>
            <a:r>
              <a:rPr lang="en-US" sz="2400" noProof="0" dirty="0"/>
              <a:t>Month/year of manufacture, </a:t>
            </a:r>
            <a:r>
              <a:rPr lang="en-US" sz="2400" spc="-300" noProof="0" dirty="0"/>
              <a:t>V I </a:t>
            </a:r>
            <a:r>
              <a:rPr lang="en-US" sz="2400" noProof="0" dirty="0"/>
              <a:t>N, </a:t>
            </a:r>
            <a:r>
              <a:rPr lang="en-US" sz="2400" spc="-300" noProof="0" dirty="0"/>
              <a:t>G V W </a:t>
            </a:r>
            <a:r>
              <a:rPr lang="en-US" sz="2400" noProof="0" dirty="0"/>
              <a:t>R &amp; </a:t>
            </a:r>
            <a:r>
              <a:rPr lang="en-US" sz="2400" spc="-300" noProof="0" dirty="0"/>
              <a:t>G A W </a:t>
            </a:r>
            <a:r>
              <a:rPr lang="en-US" sz="2400" noProof="0" dirty="0"/>
              <a:t>R</a:t>
            </a:r>
          </a:p>
        </p:txBody>
      </p:sp>
      <p:sp>
        <p:nvSpPr>
          <p:cNvPr id="18" name="Content Placeholder 17">
            <a:extLst>
              <a:ext uri="{FF2B5EF4-FFF2-40B4-BE49-F238E27FC236}">
                <a16:creationId xmlns:a16="http://schemas.microsoft.com/office/drawing/2014/main" id="{11CC6DEE-620D-4FE5-9681-D9714783AE4B}"/>
              </a:ext>
            </a:extLst>
          </p:cNvPr>
          <p:cNvSpPr>
            <a:spLocks noGrp="1"/>
          </p:cNvSpPr>
          <p:nvPr>
            <p:ph sz="quarter" idx="20"/>
          </p:nvPr>
        </p:nvSpPr>
        <p:spPr>
          <a:xfrm>
            <a:off x="364331" y="5143696"/>
            <a:ext cx="8316913" cy="1144347"/>
          </a:xfrm>
        </p:spPr>
        <p:txBody>
          <a:bodyPr wrap="square" lIns="0" tIns="18000" rIns="0" bIns="18000" anchor="ctr">
            <a:spAutoFit/>
          </a:bodyPr>
          <a:lstStyle/>
          <a:p>
            <a:pPr marL="0" indent="0">
              <a:buNone/>
            </a:pPr>
            <a:r>
              <a:rPr lang="en-US" sz="2400" noProof="0" dirty="0"/>
              <a:t>A typical vehicle safety certification label which shows the gross vehicle weight, gross axles weight rating, as well as the size and inflation pressure of the tires.</a:t>
            </a:r>
          </a:p>
        </p:txBody>
      </p:sp>
    </p:spTree>
    <p:extLst>
      <p:ext uri="{BB962C8B-B14F-4D97-AF65-F5344CB8AC3E}">
        <p14:creationId xmlns:p14="http://schemas.microsoft.com/office/powerpoint/2010/main" val="880239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90532"/>
            <a:ext cx="8229600" cy="590349"/>
          </a:xfrm>
        </p:spPr>
        <p:txBody>
          <a:bodyPr lIns="0" tIns="18000" rIns="0" bIns="18000" anchor="ctr" anchorCtr="0">
            <a:spAutoFit/>
          </a:bodyPr>
          <a:lstStyle/>
          <a:p>
            <a:r>
              <a:rPr lang="en-US" sz="3600" noProof="0" dirty="0">
                <a:latin typeface="+mj-lt"/>
              </a:rPr>
              <a:t>Figure 1.9</a:t>
            </a:r>
          </a:p>
        </p:txBody>
      </p:sp>
      <p:sp>
        <p:nvSpPr>
          <p:cNvPr id="3" name="Content Placeholder 2"/>
          <p:cNvSpPr>
            <a:spLocks noGrp="1"/>
          </p:cNvSpPr>
          <p:nvPr>
            <p:ph idx="1"/>
          </p:nvPr>
        </p:nvSpPr>
        <p:spPr>
          <a:xfrm>
            <a:off x="407987" y="1165822"/>
            <a:ext cx="1827213" cy="374906"/>
          </a:xfrm>
          <a:prstGeom prst="rect">
            <a:avLst/>
          </a:prstGeom>
        </p:spPr>
        <p:txBody>
          <a:bodyPr wrap="square" lIns="0" tIns="18000" rIns="0" bIns="18000" anchor="ctr" anchorCtr="0">
            <a:spAutoFit/>
          </a:bodyPr>
          <a:lstStyle/>
          <a:p>
            <a:pPr marL="0" indent="0">
              <a:spcBef>
                <a:spcPts val="600"/>
              </a:spcBef>
              <a:buNone/>
            </a:pPr>
            <a:r>
              <a:rPr lang="en-US" sz="2200" spc="-300" noProof="0" dirty="0"/>
              <a:t>V E C </a:t>
            </a:r>
            <a:r>
              <a:rPr lang="en-US" sz="2200" noProof="0" dirty="0"/>
              <a:t>I Label</a:t>
            </a:r>
          </a:p>
        </p:txBody>
      </p:sp>
      <p:pic>
        <p:nvPicPr>
          <p:cNvPr id="7" name="Picture 6" descr="A screenshot shows a vehicle emission control information label from Ford Motor Company. The logo F o M o C o is on the top left.&#10;Long description is available in notes, Press F6.">
            <a:extLst>
              <a:ext uri="{FF2B5EF4-FFF2-40B4-BE49-F238E27FC236}">
                <a16:creationId xmlns:a16="http://schemas.microsoft.com/office/drawing/2014/main" id="{3ACDE07D-370A-C42E-6998-701011F36643}"/>
              </a:ext>
            </a:extLst>
          </p:cNvPr>
          <p:cNvPicPr>
            <a:picLocks noChangeAspect="1"/>
          </p:cNvPicPr>
          <p:nvPr/>
        </p:nvPicPr>
        <p:blipFill>
          <a:blip r:embed="rId3"/>
          <a:stretch>
            <a:fillRect/>
          </a:stretch>
        </p:blipFill>
        <p:spPr>
          <a:xfrm>
            <a:off x="338837" y="1699761"/>
            <a:ext cx="4268169" cy="2712893"/>
          </a:xfrm>
          <a:prstGeom prst="rect">
            <a:avLst/>
          </a:prstGeom>
        </p:spPr>
      </p:pic>
      <p:sp>
        <p:nvSpPr>
          <p:cNvPr id="4" name="Content Placeholder 3">
            <a:extLst>
              <a:ext uri="{FF2B5EF4-FFF2-40B4-BE49-F238E27FC236}">
                <a16:creationId xmlns:a16="http://schemas.microsoft.com/office/drawing/2014/main" id="{41BFE4ED-60BF-4569-8642-8A790132564B}"/>
              </a:ext>
            </a:extLst>
          </p:cNvPr>
          <p:cNvSpPr>
            <a:spLocks noGrp="1"/>
          </p:cNvSpPr>
          <p:nvPr>
            <p:ph idx="13"/>
          </p:nvPr>
        </p:nvSpPr>
        <p:spPr>
          <a:xfrm>
            <a:off x="4919516" y="1433739"/>
            <a:ext cx="3752848" cy="3652726"/>
          </a:xfrm>
        </p:spPr>
        <p:txBody>
          <a:bodyPr wrap="square" lIns="0" tIns="18000" rIns="0" bIns="18000" anchor="ctr">
            <a:spAutoFit/>
          </a:bodyPr>
          <a:lstStyle/>
          <a:p>
            <a:pPr marL="342900" indent="-342900">
              <a:spcBef>
                <a:spcPts val="600"/>
              </a:spcBef>
            </a:pPr>
            <a:r>
              <a:rPr lang="en-US" sz="2200" noProof="0" dirty="0"/>
              <a:t>Vehicle Emissions Control Information </a:t>
            </a:r>
            <a:r>
              <a:rPr lang="en-US" sz="2200" spc="-300" noProof="0" dirty="0"/>
              <a:t>V E C </a:t>
            </a:r>
            <a:r>
              <a:rPr lang="en-US" sz="2200" noProof="0" dirty="0"/>
              <a:t>I label </a:t>
            </a:r>
          </a:p>
          <a:p>
            <a:pPr marL="829818" lvl="1" indent="-342900"/>
            <a:r>
              <a:rPr lang="en-US" sz="2200" noProof="0" dirty="0"/>
              <a:t>Under hood</a:t>
            </a:r>
          </a:p>
          <a:p>
            <a:pPr marL="829818" lvl="1" indent="-342900"/>
            <a:r>
              <a:rPr lang="en-US" sz="2200" noProof="0" dirty="0"/>
              <a:t>Settings &amp; emission hose routing information </a:t>
            </a:r>
          </a:p>
          <a:p>
            <a:pPr marL="829818" lvl="1" indent="-342900"/>
            <a:r>
              <a:rPr lang="en-US" sz="2200" noProof="0" dirty="0"/>
              <a:t>Bottom side of hood, radiator fan shroud, radiator core support, or strut towers</a:t>
            </a:r>
          </a:p>
        </p:txBody>
      </p:sp>
      <p:sp>
        <p:nvSpPr>
          <p:cNvPr id="18" name="Content Placeholder 17">
            <a:extLst>
              <a:ext uri="{FF2B5EF4-FFF2-40B4-BE49-F238E27FC236}">
                <a16:creationId xmlns:a16="http://schemas.microsoft.com/office/drawing/2014/main" id="{11CC6DEE-620D-4FE5-9681-D9714783AE4B}"/>
              </a:ext>
            </a:extLst>
          </p:cNvPr>
          <p:cNvSpPr>
            <a:spLocks noGrp="1"/>
          </p:cNvSpPr>
          <p:nvPr>
            <p:ph sz="quarter" idx="20"/>
          </p:nvPr>
        </p:nvSpPr>
        <p:spPr>
          <a:xfrm>
            <a:off x="364331" y="5166453"/>
            <a:ext cx="8316913" cy="1052014"/>
          </a:xfrm>
        </p:spPr>
        <p:txBody>
          <a:bodyPr wrap="square" lIns="0" tIns="18000" rIns="0" bIns="18000" anchor="ctr">
            <a:spAutoFit/>
          </a:bodyPr>
          <a:lstStyle/>
          <a:p>
            <a:pPr marL="0" indent="0">
              <a:buNone/>
            </a:pPr>
            <a:r>
              <a:rPr lang="en-US" sz="2200" noProof="0" dirty="0"/>
              <a:t>This vehicle emission control information (</a:t>
            </a:r>
            <a:r>
              <a:rPr lang="en-US" sz="2200" spc="-300" noProof="0" dirty="0"/>
              <a:t>V E C </a:t>
            </a:r>
            <a:r>
              <a:rPr lang="en-US" sz="2200" noProof="0" dirty="0"/>
              <a:t>I) decal indicates this vehicle meets both national </a:t>
            </a:r>
            <a:r>
              <a:rPr lang="en-US" sz="2200" spc="-300" noProof="0" dirty="0"/>
              <a:t>E P </a:t>
            </a:r>
            <a:r>
              <a:rPr lang="en-US" sz="2200" noProof="0" dirty="0"/>
              <a:t>A Tier 3. Bin 125 (T3B125) and California </a:t>
            </a:r>
            <a:r>
              <a:rPr lang="en-US" sz="2200" spc="-300" noProof="0" dirty="0"/>
              <a:t>U L E </a:t>
            </a:r>
            <a:r>
              <a:rPr lang="en-US" sz="2200" noProof="0" dirty="0"/>
              <a:t>V125 </a:t>
            </a:r>
            <a:r>
              <a:rPr lang="en-US" sz="2200" spc="-300" noProof="0" dirty="0"/>
              <a:t>P </a:t>
            </a:r>
            <a:r>
              <a:rPr lang="en-US" sz="2200" noProof="0" dirty="0"/>
              <a:t>C (passenger car) standard.</a:t>
            </a:r>
          </a:p>
        </p:txBody>
      </p:sp>
    </p:spTree>
    <p:extLst>
      <p:ext uri="{BB962C8B-B14F-4D97-AF65-F5344CB8AC3E}">
        <p14:creationId xmlns:p14="http://schemas.microsoft.com/office/powerpoint/2010/main" val="1443740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70" y="184546"/>
            <a:ext cx="8229600" cy="590349"/>
          </a:xfrm>
        </p:spPr>
        <p:txBody>
          <a:bodyPr wrap="square" lIns="0" tIns="18000" rIns="0" bIns="18000" anchor="ctr">
            <a:spAutoFit/>
          </a:bodyPr>
          <a:lstStyle/>
          <a:p>
            <a:r>
              <a:rPr lang="en-US" sz="3600" dirty="0">
                <a:latin typeface="+mj-lt"/>
              </a:rPr>
              <a:t>Summary </a:t>
            </a:r>
            <a:r>
              <a:rPr lang="en-US" sz="2800" dirty="0">
                <a:latin typeface="+mj-lt"/>
              </a:rPr>
              <a:t>(1 of 2)</a:t>
            </a:r>
            <a:endParaRPr lang="en-US" sz="3600" dirty="0">
              <a:latin typeface="+mj-lt"/>
            </a:endParaRPr>
          </a:p>
        </p:txBody>
      </p:sp>
      <p:sp>
        <p:nvSpPr>
          <p:cNvPr id="3" name="Content Placeholder 2"/>
          <p:cNvSpPr>
            <a:spLocks noGrp="1"/>
          </p:cNvSpPr>
          <p:nvPr>
            <p:ph idx="1"/>
          </p:nvPr>
        </p:nvSpPr>
        <p:spPr>
          <a:xfrm>
            <a:off x="332476" y="994844"/>
            <a:ext cx="8229600" cy="4576056"/>
          </a:xfrm>
        </p:spPr>
        <p:txBody>
          <a:bodyPr wrap="square" lIns="0" tIns="18000" rIns="0" bIns="18000" anchor="ctr">
            <a:spAutoFit/>
          </a:bodyPr>
          <a:lstStyle/>
          <a:p>
            <a:pPr marL="341313" indent="-341313">
              <a:spcBef>
                <a:spcPts val="600"/>
              </a:spcBef>
            </a:pPr>
            <a:r>
              <a:rPr lang="en-US" sz="2000" dirty="0"/>
              <a:t>Service information is needed to correctly service or repair vehicles because it contains all of the specifications, as well as the specified procedures to follow when servicing or repairing a vehicle.</a:t>
            </a:r>
          </a:p>
          <a:p>
            <a:pPr marL="341313" indent="-341313">
              <a:spcBef>
                <a:spcPts val="600"/>
              </a:spcBef>
            </a:pPr>
            <a:r>
              <a:rPr lang="en-US" sz="2000" dirty="0"/>
              <a:t>A technical service bulletin (</a:t>
            </a:r>
            <a:r>
              <a:rPr lang="en-US" sz="2000" spc="-300" dirty="0"/>
              <a:t>T S </a:t>
            </a:r>
            <a:r>
              <a:rPr lang="en-US" sz="2000" dirty="0"/>
              <a:t>B) is issued by the vehicle manufacturer to notify service technicians of a potential problem or other critical information.</a:t>
            </a:r>
          </a:p>
          <a:p>
            <a:pPr marL="341313" indent="-341313">
              <a:spcBef>
                <a:spcPts val="600"/>
              </a:spcBef>
            </a:pPr>
            <a:r>
              <a:rPr lang="en-US" sz="2000" dirty="0"/>
              <a:t>A campaign is typically issued when a manufacturer wants to improve a product’s performance or increase the customer’s satisfaction. If the campaign involves a safety or emissions concern, it is considered a recall. A recall can occur when either the manufacturer or the National Highway Safety Administration (</a:t>
            </a:r>
            <a:r>
              <a:rPr lang="en-US" sz="2000" spc="-300" dirty="0"/>
              <a:t>N H T S </a:t>
            </a:r>
            <a:r>
              <a:rPr lang="en-US" sz="2000" dirty="0"/>
              <a:t>A) determines there is a concern.</a:t>
            </a:r>
          </a:p>
          <a:p>
            <a:pPr marL="341313" indent="-341313">
              <a:spcBef>
                <a:spcPts val="600"/>
              </a:spcBef>
            </a:pPr>
            <a:r>
              <a:rPr lang="en-US" sz="2000" dirty="0"/>
              <a:t>The work order, also called a repair order (</a:t>
            </a:r>
            <a:r>
              <a:rPr lang="en-US" sz="2000" spc="-300" dirty="0"/>
              <a:t>R </a:t>
            </a:r>
            <a:r>
              <a:rPr lang="en-US" sz="2000" dirty="0"/>
              <a:t>O), is a legal document that is signed by the vehicle owner or his/her representative.</a:t>
            </a:r>
          </a:p>
        </p:txBody>
      </p:sp>
    </p:spTree>
    <p:extLst>
      <p:ext uri="{BB962C8B-B14F-4D97-AF65-F5344CB8AC3E}">
        <p14:creationId xmlns:p14="http://schemas.microsoft.com/office/powerpoint/2010/main" val="1628633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4" y="185751"/>
            <a:ext cx="8229600" cy="590349"/>
          </a:xfrm>
        </p:spPr>
        <p:txBody>
          <a:bodyPr wrap="square" lIns="0" tIns="18000" rIns="0" bIns="18000" anchor="ctr">
            <a:spAutoFit/>
          </a:bodyPr>
          <a:lstStyle/>
          <a:p>
            <a:r>
              <a:rPr lang="en-US" sz="3600" dirty="0">
                <a:latin typeface="+mj-lt"/>
              </a:rPr>
              <a:t>Summary </a:t>
            </a:r>
            <a:r>
              <a:rPr lang="en-US" sz="2800" dirty="0">
                <a:latin typeface="+mj-lt"/>
              </a:rPr>
              <a:t>(2 of 2)</a:t>
            </a:r>
            <a:endParaRPr lang="en-US" sz="3600" dirty="0">
              <a:latin typeface="+mj-lt"/>
            </a:endParaRPr>
          </a:p>
        </p:txBody>
      </p:sp>
      <p:sp>
        <p:nvSpPr>
          <p:cNvPr id="3" name="Content Placeholder 2"/>
          <p:cNvSpPr>
            <a:spLocks noGrp="1"/>
          </p:cNvSpPr>
          <p:nvPr>
            <p:ph idx="1"/>
          </p:nvPr>
        </p:nvSpPr>
        <p:spPr>
          <a:xfrm>
            <a:off x="332476" y="935121"/>
            <a:ext cx="8078279" cy="5237775"/>
          </a:xfrm>
        </p:spPr>
        <p:txBody>
          <a:bodyPr wrap="square" lIns="0" tIns="18000" rIns="0" bIns="18000" anchor="ctr">
            <a:spAutoFit/>
          </a:bodyPr>
          <a:lstStyle/>
          <a:p>
            <a:pPr marL="342000" indent="-342000">
              <a:spcBef>
                <a:spcPts val="600"/>
              </a:spcBef>
            </a:pPr>
            <a:r>
              <a:rPr lang="en-US" sz="2200" dirty="0"/>
              <a:t>The purpose of service records is to provide a history of the service work that has been performed on the vehicle in the past.</a:t>
            </a:r>
          </a:p>
          <a:p>
            <a:pPr marL="342000" indent="-342000">
              <a:spcBef>
                <a:spcPts val="600"/>
              </a:spcBef>
            </a:pPr>
            <a:r>
              <a:rPr lang="en-US" sz="2200" dirty="0"/>
              <a:t>All vehicle manufacturers use a vehicle identification number (</a:t>
            </a:r>
            <a:r>
              <a:rPr lang="en-US" sz="2200" spc="-300" dirty="0"/>
              <a:t>V I </a:t>
            </a:r>
            <a:r>
              <a:rPr lang="en-US" sz="2200" dirty="0"/>
              <a:t>N) that is 17 characters long.</a:t>
            </a:r>
          </a:p>
          <a:p>
            <a:pPr marL="828918" lvl="1" indent="-342000"/>
            <a:r>
              <a:rPr lang="en-US" sz="2200" dirty="0"/>
              <a:t>The first number or letter designates the country of origin.</a:t>
            </a:r>
          </a:p>
          <a:p>
            <a:pPr marL="828918" lvl="1" indent="-342000"/>
            <a:r>
              <a:rPr lang="en-US" sz="2200" dirty="0"/>
              <a:t>The model of the vehicle is commonly the fourth and/or fifth character.</a:t>
            </a:r>
          </a:p>
          <a:p>
            <a:pPr marL="828918" lvl="1" indent="-342000"/>
            <a:r>
              <a:rPr lang="en-US" sz="2200" dirty="0"/>
              <a:t>The eighth character is often the engine code.</a:t>
            </a:r>
          </a:p>
          <a:p>
            <a:pPr marL="828918" lvl="1" indent="-342000"/>
            <a:r>
              <a:rPr lang="en-US" sz="2200" dirty="0"/>
              <a:t>The tenth character represents the model year (</a:t>
            </a:r>
            <a:r>
              <a:rPr lang="en-US" sz="2200" spc="-300" dirty="0"/>
              <a:t>M </a:t>
            </a:r>
            <a:r>
              <a:rPr lang="en-US" sz="2200" dirty="0"/>
              <a:t>Y) on all vehicles.</a:t>
            </a:r>
          </a:p>
          <a:p>
            <a:pPr marL="342000" indent="-342000">
              <a:spcBef>
                <a:spcPts val="600"/>
              </a:spcBef>
            </a:pPr>
            <a:r>
              <a:rPr lang="en-US" sz="2200" dirty="0"/>
              <a:t>The vehicle emissions control information (</a:t>
            </a:r>
            <a:r>
              <a:rPr lang="en-US" sz="2200" spc="-300" dirty="0"/>
              <a:t>V E C </a:t>
            </a:r>
            <a:r>
              <a:rPr lang="en-US" sz="2200" dirty="0"/>
              <a:t>I) label under the hood of the vehicle lists emission compliance codes and major emission control systems.</a:t>
            </a:r>
          </a:p>
        </p:txBody>
      </p:sp>
    </p:spTree>
    <p:extLst>
      <p:ext uri="{BB962C8B-B14F-4D97-AF65-F5344CB8AC3E}">
        <p14:creationId xmlns:p14="http://schemas.microsoft.com/office/powerpoint/2010/main" val="226062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4" y="62640"/>
            <a:ext cx="8229600" cy="836571"/>
          </a:xfrm>
        </p:spPr>
        <p:txBody>
          <a:bodyPr wrap="square" lIns="0" tIns="18000" rIns="0" bIns="18000" anchor="ctr">
            <a:spAutoFit/>
          </a:bodyPr>
          <a:lstStyle/>
          <a:p>
            <a:r>
              <a:rPr lang="en-US" sz="3600" dirty="0">
                <a:latin typeface="+mj-lt"/>
              </a:rPr>
              <a:t>Animation and Video Library Links  </a:t>
            </a:r>
            <a:r>
              <a:rPr lang="en-US" sz="1600" dirty="0">
                <a:latin typeface="+mj-lt"/>
              </a:rPr>
              <a:t>(Must have an internet connection and active Haldeman subscription)</a:t>
            </a:r>
          </a:p>
        </p:txBody>
      </p:sp>
      <p:sp>
        <p:nvSpPr>
          <p:cNvPr id="3" name="Content Placeholder 2"/>
          <p:cNvSpPr>
            <a:spLocks noGrp="1"/>
          </p:cNvSpPr>
          <p:nvPr>
            <p:ph idx="1"/>
          </p:nvPr>
        </p:nvSpPr>
        <p:spPr>
          <a:xfrm>
            <a:off x="448574" y="1579214"/>
            <a:ext cx="8078279" cy="2036899"/>
          </a:xfrm>
        </p:spPr>
        <p:txBody>
          <a:bodyPr wrap="square" lIns="0" tIns="18000" rIns="0" bIns="18000" anchor="ctr">
            <a:spAutoFit/>
          </a:bodyPr>
          <a:lstStyle/>
          <a:p>
            <a:pPr marL="342000" indent="-342000">
              <a:spcBef>
                <a:spcPts val="600"/>
              </a:spcBef>
            </a:pPr>
            <a:r>
              <a:rPr lang="en-US" sz="2200" dirty="0"/>
              <a:t>Animation Library: </a:t>
            </a:r>
            <a:r>
              <a:rPr lang="en-US" sz="2200" dirty="0">
                <a:hlinkClick r:id="rId3"/>
              </a:rPr>
              <a:t>(A0) Automotive Fundamentals </a:t>
            </a:r>
            <a:endParaRPr lang="en-US" sz="2200" dirty="0"/>
          </a:p>
          <a:p>
            <a:pPr marL="342000" indent="-342000">
              <a:spcBef>
                <a:spcPts val="600"/>
              </a:spcBef>
            </a:pPr>
            <a:r>
              <a:rPr lang="en-US" sz="2200" dirty="0"/>
              <a:t>Animation Library: </a:t>
            </a:r>
            <a:r>
              <a:rPr lang="en-US" sz="2200" dirty="0">
                <a:hlinkClick r:id="rId4"/>
              </a:rPr>
              <a:t>(A1) Engine Repair Videos</a:t>
            </a:r>
            <a:endParaRPr lang="en-US" sz="2200" dirty="0"/>
          </a:p>
          <a:p>
            <a:pPr marL="342000" indent="-342000">
              <a:spcBef>
                <a:spcPts val="600"/>
              </a:spcBef>
            </a:pPr>
            <a:endParaRPr lang="en-US" sz="2200" dirty="0"/>
          </a:p>
          <a:p>
            <a:pPr marL="342000" indent="-342000">
              <a:spcBef>
                <a:spcPts val="600"/>
              </a:spcBef>
            </a:pPr>
            <a:r>
              <a:rPr lang="en-US" sz="2200" dirty="0"/>
              <a:t>Video Library: </a:t>
            </a:r>
            <a:r>
              <a:rPr lang="en-US" sz="2200" dirty="0">
                <a:hlinkClick r:id="rId5"/>
              </a:rPr>
              <a:t>(A0) Automotive Fundamentals Videos</a:t>
            </a:r>
            <a:endParaRPr lang="en-US" sz="2200" dirty="0"/>
          </a:p>
          <a:p>
            <a:pPr marL="342000" indent="-342000">
              <a:spcBef>
                <a:spcPts val="600"/>
              </a:spcBef>
            </a:pPr>
            <a:r>
              <a:rPr lang="en-US" sz="2200" dirty="0"/>
              <a:t>Video Library: </a:t>
            </a:r>
            <a:r>
              <a:rPr lang="en-US" sz="2200" dirty="0">
                <a:hlinkClick r:id="rId6"/>
              </a:rPr>
              <a:t>(A1) Engine Repair Videos</a:t>
            </a:r>
            <a:endParaRPr lang="en-US" sz="2200" dirty="0"/>
          </a:p>
        </p:txBody>
      </p:sp>
    </p:spTree>
    <p:extLst>
      <p:ext uri="{BB962C8B-B14F-4D97-AF65-F5344CB8AC3E}">
        <p14:creationId xmlns:p14="http://schemas.microsoft.com/office/powerpoint/2010/main" val="4023529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185344"/>
            <a:ext cx="823665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409"/>
            <a:ext cx="8229600" cy="590349"/>
          </a:xfrm>
        </p:spPr>
        <p:txBody>
          <a:bodyPr lIns="0" tIns="18000" rIns="0" bIns="18000" anchor="ctr" anchorCtr="0">
            <a:spAutoFit/>
          </a:bodyPr>
          <a:lstStyle/>
          <a:p>
            <a:r>
              <a:rPr lang="en-US" noProof="0" dirty="0"/>
              <a:t>Owner’s Manuals</a:t>
            </a:r>
          </a:p>
        </p:txBody>
      </p:sp>
      <p:sp>
        <p:nvSpPr>
          <p:cNvPr id="3" name="Content Placeholder 2"/>
          <p:cNvSpPr>
            <a:spLocks noGrp="1"/>
          </p:cNvSpPr>
          <p:nvPr>
            <p:ph idx="4294967295"/>
          </p:nvPr>
        </p:nvSpPr>
        <p:spPr>
          <a:xfrm>
            <a:off x="395288" y="1124552"/>
            <a:ext cx="8229600" cy="3898947"/>
          </a:xfrm>
          <a:prstGeom prst="rect">
            <a:avLst/>
          </a:prstGeom>
        </p:spPr>
        <p:txBody>
          <a:bodyPr lIns="0" tIns="18000" rIns="0" bIns="18000" anchor="ctr" anchorCtr="0">
            <a:spAutoFit/>
          </a:bodyPr>
          <a:lstStyle/>
          <a:p>
            <a:pPr marL="342900" indent="-342900">
              <a:spcBef>
                <a:spcPts val="600"/>
              </a:spcBef>
            </a:pPr>
            <a:r>
              <a:rPr lang="en-US" sz="2400" noProof="0" dirty="0"/>
              <a:t>Most owner’s manuals contain all or most of the following information.</a:t>
            </a:r>
          </a:p>
          <a:p>
            <a:pPr marL="829818" lvl="1" indent="-342900"/>
            <a:r>
              <a:rPr lang="en-US" sz="2400" noProof="0" dirty="0"/>
              <a:t>Meaning of dash symbols</a:t>
            </a:r>
          </a:p>
          <a:p>
            <a:pPr marL="829818" lvl="1" indent="-342900"/>
            <a:r>
              <a:rPr lang="en-US" sz="2400" noProof="0" dirty="0"/>
              <a:t>How to reset the maintenance reminder light</a:t>
            </a:r>
          </a:p>
          <a:p>
            <a:pPr marL="829818" lvl="1" indent="-342900"/>
            <a:r>
              <a:rPr lang="en-US" sz="2400" noProof="0" dirty="0"/>
              <a:t>Specifications of fluids</a:t>
            </a:r>
          </a:p>
          <a:p>
            <a:pPr marL="829818" lvl="1" indent="-342900"/>
            <a:r>
              <a:rPr lang="en-US" sz="2400" noProof="0" dirty="0"/>
              <a:t>Tire pressures</a:t>
            </a:r>
          </a:p>
          <a:p>
            <a:pPr marL="829818" lvl="1" indent="-342900"/>
            <a:r>
              <a:rPr lang="en-US" sz="2400" noProof="0" dirty="0"/>
              <a:t>Maintenance schedules</a:t>
            </a:r>
          </a:p>
          <a:p>
            <a:pPr marL="829818" lvl="1" indent="-342900"/>
            <a:r>
              <a:rPr lang="en-US" sz="2400" noProof="0" dirty="0"/>
              <a:t>Operation of specific features</a:t>
            </a:r>
          </a:p>
          <a:p>
            <a:pPr marL="829818" lvl="1" indent="-342900"/>
            <a:r>
              <a:rPr lang="en-US" sz="2400" noProof="0" dirty="0"/>
              <a:t>Tire rotation and </a:t>
            </a:r>
            <a:r>
              <a:rPr lang="en-US" sz="2400" spc="-350" noProof="0" dirty="0"/>
              <a:t>T P M </a:t>
            </a:r>
            <a:r>
              <a:rPr lang="en-US" sz="2400" noProof="0" dirty="0"/>
              <a:t>S</a:t>
            </a:r>
          </a:p>
        </p:txBody>
      </p:sp>
    </p:spTree>
    <p:extLst>
      <p:ext uri="{BB962C8B-B14F-4D97-AF65-F5344CB8AC3E}">
        <p14:creationId xmlns:p14="http://schemas.microsoft.com/office/powerpoint/2010/main" val="526254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73661"/>
            <a:ext cx="8229600" cy="590349"/>
          </a:xfrm>
        </p:spPr>
        <p:txBody>
          <a:bodyPr lIns="0" tIns="18000" rIns="0" bIns="18000" anchor="ctr" anchorCtr="0">
            <a:spAutoFit/>
          </a:bodyPr>
          <a:lstStyle/>
          <a:p>
            <a:r>
              <a:rPr lang="en-US" noProof="0" dirty="0"/>
              <a:t>Figure 1.1</a:t>
            </a:r>
          </a:p>
        </p:txBody>
      </p:sp>
      <p:sp>
        <p:nvSpPr>
          <p:cNvPr id="3" name="Content Placeholder 2"/>
          <p:cNvSpPr>
            <a:spLocks noGrp="1"/>
          </p:cNvSpPr>
          <p:nvPr>
            <p:ph sz="quarter" idx="13"/>
          </p:nvPr>
        </p:nvSpPr>
        <p:spPr>
          <a:xfrm>
            <a:off x="395288" y="1145681"/>
            <a:ext cx="8229600" cy="405683"/>
          </a:xfrm>
          <a:prstGeom prst="rect">
            <a:avLst/>
          </a:prstGeom>
        </p:spPr>
        <p:txBody>
          <a:bodyPr lIns="0" tIns="18000" rIns="0" bIns="18000" anchor="ctr" anchorCtr="0">
            <a:spAutoFit/>
          </a:bodyPr>
          <a:lstStyle/>
          <a:p>
            <a:pPr marL="0" indent="0">
              <a:spcBef>
                <a:spcPts val="600"/>
              </a:spcBef>
              <a:buNone/>
            </a:pPr>
            <a:r>
              <a:rPr lang="en-US" sz="2400" noProof="0" dirty="0"/>
              <a:t>Owner’s Manual</a:t>
            </a:r>
          </a:p>
        </p:txBody>
      </p:sp>
      <p:pic>
        <p:nvPicPr>
          <p:cNvPr id="6" name="Picture 5" descr="A car center control touch screen shows a list of options to be accessed.&#10;Long description is available in notes, press F6.">
            <a:extLst>
              <a:ext uri="{FF2B5EF4-FFF2-40B4-BE49-F238E27FC236}">
                <a16:creationId xmlns:a16="http://schemas.microsoft.com/office/drawing/2014/main" id="{B809B0ED-F5B3-0FC0-152F-B85A6DCDDDD3}"/>
              </a:ext>
            </a:extLst>
          </p:cNvPr>
          <p:cNvPicPr>
            <a:picLocks noChangeAspect="1"/>
          </p:cNvPicPr>
          <p:nvPr/>
        </p:nvPicPr>
        <p:blipFill>
          <a:blip r:embed="rId3"/>
          <a:stretch>
            <a:fillRect/>
          </a:stretch>
        </p:blipFill>
        <p:spPr>
          <a:xfrm>
            <a:off x="2443137" y="1828562"/>
            <a:ext cx="4257725" cy="3205343"/>
          </a:xfrm>
          <a:prstGeom prst="rect">
            <a:avLst/>
          </a:prstGeom>
        </p:spPr>
      </p:pic>
      <p:sp>
        <p:nvSpPr>
          <p:cNvPr id="4" name="Content Placeholder 3">
            <a:extLst>
              <a:ext uri="{FF2B5EF4-FFF2-40B4-BE49-F238E27FC236}">
                <a16:creationId xmlns:a16="http://schemas.microsoft.com/office/drawing/2014/main" id="{E5900141-2DD4-4273-AB08-BD29D7E9C160}"/>
              </a:ext>
            </a:extLst>
          </p:cNvPr>
          <p:cNvSpPr>
            <a:spLocks noGrp="1"/>
          </p:cNvSpPr>
          <p:nvPr>
            <p:ph sz="quarter" idx="14"/>
          </p:nvPr>
        </p:nvSpPr>
        <p:spPr>
          <a:xfrm>
            <a:off x="420688" y="5189840"/>
            <a:ext cx="8229600" cy="1144347"/>
          </a:xfrm>
        </p:spPr>
        <p:txBody>
          <a:bodyPr lIns="0" tIns="18000" rIns="0" bIns="18000">
            <a:spAutoFit/>
          </a:bodyPr>
          <a:lstStyle/>
          <a:p>
            <a:pPr marL="0" indent="0">
              <a:buNone/>
            </a:pPr>
            <a:r>
              <a:rPr lang="en-US" sz="2400" noProof="0" dirty="0"/>
              <a:t>The owner’s manual is usually printed and located in the glove compartment. In many newer vehicles, the owner’s manual is accessible on the center control screen.</a:t>
            </a:r>
            <a:endParaRPr lang="en-US" sz="2400" noProof="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41875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409"/>
            <a:ext cx="8229600" cy="590349"/>
          </a:xfrm>
        </p:spPr>
        <p:txBody>
          <a:bodyPr lIns="0" tIns="18000" rIns="0" bIns="18000" anchor="ctr" anchorCtr="0">
            <a:spAutoFit/>
          </a:bodyPr>
          <a:lstStyle/>
          <a:p>
            <a:r>
              <a:rPr lang="en-US" noProof="0" dirty="0"/>
              <a:t>Service Information </a:t>
            </a:r>
            <a:r>
              <a:rPr lang="en-US" sz="2800" noProof="0" dirty="0"/>
              <a:t>(1 of 2)</a:t>
            </a:r>
            <a:endParaRPr lang="en-US" noProof="0" dirty="0"/>
          </a:p>
        </p:txBody>
      </p:sp>
      <p:sp>
        <p:nvSpPr>
          <p:cNvPr id="3" name="Content Placeholder 2"/>
          <p:cNvSpPr>
            <a:spLocks noGrp="1"/>
          </p:cNvSpPr>
          <p:nvPr>
            <p:ph idx="4294967295"/>
          </p:nvPr>
        </p:nvSpPr>
        <p:spPr>
          <a:xfrm>
            <a:off x="334906" y="1120228"/>
            <a:ext cx="8340782" cy="2929451"/>
          </a:xfrm>
          <a:prstGeom prst="rect">
            <a:avLst/>
          </a:prstGeom>
        </p:spPr>
        <p:txBody>
          <a:bodyPr wrap="square" lIns="0" tIns="18000" rIns="0" bIns="18000" anchor="ctr" anchorCtr="0">
            <a:spAutoFit/>
          </a:bodyPr>
          <a:lstStyle/>
          <a:p>
            <a:pPr marL="342900" indent="-342900">
              <a:spcBef>
                <a:spcPts val="600"/>
              </a:spcBef>
            </a:pPr>
            <a:r>
              <a:rPr lang="en-US" sz="2400" noProof="0" dirty="0"/>
              <a:t>Purpose of Service Information</a:t>
            </a:r>
          </a:p>
          <a:p>
            <a:pPr marL="829818" lvl="1" indent="-342900"/>
            <a:r>
              <a:rPr lang="en-US" sz="2400" noProof="0" dirty="0"/>
              <a:t>Correctly service or repair vehicles </a:t>
            </a:r>
          </a:p>
          <a:p>
            <a:pPr marL="342900" indent="-342900">
              <a:spcBef>
                <a:spcPts val="600"/>
              </a:spcBef>
            </a:pPr>
            <a:r>
              <a:rPr lang="en-US" sz="2400" noProof="0" dirty="0"/>
              <a:t>Factory Service Information</a:t>
            </a:r>
          </a:p>
          <a:p>
            <a:pPr marL="829818" lvl="1" indent="-342900"/>
            <a:r>
              <a:rPr lang="en-US" sz="2400" dirty="0"/>
              <a:t>Until 1990s service information found in </a:t>
            </a:r>
            <a:r>
              <a:rPr lang="en-US" sz="2400" i="1" dirty="0"/>
              <a:t>service</a:t>
            </a:r>
            <a:r>
              <a:rPr lang="en-US" sz="2400" dirty="0"/>
              <a:t> or </a:t>
            </a:r>
            <a:r>
              <a:rPr lang="en-US" sz="2400" i="1" dirty="0"/>
              <a:t>shop manuals</a:t>
            </a:r>
            <a:r>
              <a:rPr lang="en-US" sz="2400" dirty="0"/>
              <a:t>, now digital </a:t>
            </a:r>
          </a:p>
          <a:p>
            <a:pPr marL="829818" lvl="1" indent="-342900"/>
            <a:r>
              <a:rPr lang="en-US" sz="2400" dirty="0"/>
              <a:t>Vehicle manufacturer provides most accurate service information </a:t>
            </a:r>
          </a:p>
        </p:txBody>
      </p:sp>
    </p:spTree>
    <p:extLst>
      <p:ext uri="{BB962C8B-B14F-4D97-AF65-F5344CB8AC3E}">
        <p14:creationId xmlns:p14="http://schemas.microsoft.com/office/powerpoint/2010/main" val="3510878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409"/>
            <a:ext cx="8229600" cy="590349"/>
          </a:xfrm>
        </p:spPr>
        <p:txBody>
          <a:bodyPr lIns="0" tIns="18000" rIns="0" bIns="18000" anchor="ctr" anchorCtr="0">
            <a:spAutoFit/>
          </a:bodyPr>
          <a:lstStyle/>
          <a:p>
            <a:r>
              <a:rPr lang="en-US" noProof="0" dirty="0"/>
              <a:t>Service Information </a:t>
            </a:r>
            <a:r>
              <a:rPr lang="en-US" sz="2800" noProof="0" dirty="0"/>
              <a:t>(2 of 2)</a:t>
            </a:r>
            <a:endParaRPr lang="en-US" noProof="0" dirty="0"/>
          </a:p>
        </p:txBody>
      </p:sp>
      <p:sp>
        <p:nvSpPr>
          <p:cNvPr id="3" name="Content Placeholder 2"/>
          <p:cNvSpPr>
            <a:spLocks noGrp="1"/>
          </p:cNvSpPr>
          <p:nvPr>
            <p:ph idx="4294967295"/>
          </p:nvPr>
        </p:nvSpPr>
        <p:spPr>
          <a:xfrm>
            <a:off x="395288" y="1127171"/>
            <a:ext cx="8229600" cy="3452671"/>
          </a:xfrm>
          <a:prstGeom prst="rect">
            <a:avLst/>
          </a:prstGeom>
        </p:spPr>
        <p:txBody>
          <a:bodyPr lIns="0" tIns="18000" rIns="0" bIns="18000" anchor="ctr" anchorCtr="0">
            <a:spAutoFit/>
          </a:bodyPr>
          <a:lstStyle/>
          <a:p>
            <a:pPr marL="342900" indent="-342900">
              <a:spcBef>
                <a:spcPts val="600"/>
              </a:spcBef>
            </a:pPr>
            <a:r>
              <a:rPr lang="en-US" sz="2400" noProof="0" dirty="0"/>
              <a:t>Aftermarket Service Information</a:t>
            </a:r>
          </a:p>
          <a:p>
            <a:pPr marL="829818" lvl="1" indent="-342900"/>
            <a:r>
              <a:rPr lang="en-US" sz="2400" noProof="0" dirty="0"/>
              <a:t>Cover multiple years and/or models in one manual. </a:t>
            </a:r>
          </a:p>
          <a:p>
            <a:pPr marL="829818" lvl="1" indent="-342900"/>
            <a:r>
              <a:rPr lang="en-US" sz="2400" noProof="0" dirty="0"/>
              <a:t>Paper service manuals disadvantages:</a:t>
            </a:r>
          </a:p>
          <a:p>
            <a:pPr marL="1229868" lvl="2" indent="-342900"/>
            <a:r>
              <a:rPr lang="en-US" sz="2400" noProof="0" dirty="0"/>
              <a:t>Required storage space</a:t>
            </a:r>
          </a:p>
          <a:p>
            <a:pPr marL="1229868" lvl="2" indent="-342900"/>
            <a:r>
              <a:rPr lang="en-US" sz="2400" noProof="0" dirty="0"/>
              <a:t>Difficult to use at vehicle or to make copies</a:t>
            </a:r>
          </a:p>
          <a:p>
            <a:pPr marL="1229868" lvl="2" indent="-342900"/>
            <a:r>
              <a:rPr lang="en-US" sz="2400" noProof="0" dirty="0"/>
              <a:t>Replaced with electronic service information</a:t>
            </a:r>
          </a:p>
          <a:p>
            <a:pPr marL="829818" lvl="1" indent="-342900"/>
            <a:r>
              <a:rPr lang="en-US" sz="2400" spc="-300" noProof="0" dirty="0"/>
              <a:t>C D </a:t>
            </a:r>
            <a:r>
              <a:rPr lang="en-US" sz="2400" noProof="0" dirty="0"/>
              <a:t>s then </a:t>
            </a:r>
            <a:r>
              <a:rPr lang="en-US" sz="2400" spc="-300" noProof="0" dirty="0"/>
              <a:t>D V D </a:t>
            </a:r>
            <a:r>
              <a:rPr lang="en-US" sz="2400" noProof="0" dirty="0"/>
              <a:t>s, before becoming available on Internet. </a:t>
            </a:r>
          </a:p>
        </p:txBody>
      </p:sp>
    </p:spTree>
    <p:extLst>
      <p:ext uri="{BB962C8B-B14F-4D97-AF65-F5344CB8AC3E}">
        <p14:creationId xmlns:p14="http://schemas.microsoft.com/office/powerpoint/2010/main" val="1025722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73661"/>
            <a:ext cx="8229600" cy="590349"/>
          </a:xfrm>
        </p:spPr>
        <p:txBody>
          <a:bodyPr lIns="0" tIns="18000" rIns="0" bIns="18000" anchor="ctr" anchorCtr="0">
            <a:spAutoFit/>
          </a:bodyPr>
          <a:lstStyle/>
          <a:p>
            <a:r>
              <a:rPr lang="en-US" noProof="0" dirty="0"/>
              <a:t>Figure 1.2</a:t>
            </a:r>
          </a:p>
        </p:txBody>
      </p:sp>
      <p:sp>
        <p:nvSpPr>
          <p:cNvPr id="3" name="Content Placeholder 2"/>
          <p:cNvSpPr>
            <a:spLocks noGrp="1"/>
          </p:cNvSpPr>
          <p:nvPr>
            <p:ph sz="quarter" idx="13"/>
          </p:nvPr>
        </p:nvSpPr>
        <p:spPr>
          <a:xfrm>
            <a:off x="395288" y="1145681"/>
            <a:ext cx="8229600" cy="405683"/>
          </a:xfrm>
          <a:prstGeom prst="rect">
            <a:avLst/>
          </a:prstGeom>
        </p:spPr>
        <p:txBody>
          <a:bodyPr lIns="0" tIns="18000" rIns="0" bIns="18000" anchor="ctr" anchorCtr="0">
            <a:spAutoFit/>
          </a:bodyPr>
          <a:lstStyle/>
          <a:p>
            <a:pPr marL="0" indent="0">
              <a:spcBef>
                <a:spcPts val="600"/>
              </a:spcBef>
              <a:buNone/>
            </a:pPr>
            <a:r>
              <a:rPr lang="en-US" sz="2400" noProof="0" dirty="0"/>
              <a:t>Service Info Menu</a:t>
            </a:r>
          </a:p>
        </p:txBody>
      </p:sp>
      <p:pic>
        <p:nvPicPr>
          <p:cNvPr id="6" name="Picture 5" descr="A screenshot shows the main menu of a vehicle’s electronic service information.&#10;Long description is available in notes, press F6.">
            <a:extLst>
              <a:ext uri="{FF2B5EF4-FFF2-40B4-BE49-F238E27FC236}">
                <a16:creationId xmlns:a16="http://schemas.microsoft.com/office/drawing/2014/main" id="{3F1AC737-8552-CD30-F852-93858757B515}"/>
              </a:ext>
            </a:extLst>
          </p:cNvPr>
          <p:cNvPicPr>
            <a:picLocks noChangeAspect="1"/>
          </p:cNvPicPr>
          <p:nvPr/>
        </p:nvPicPr>
        <p:blipFill>
          <a:blip r:embed="rId3"/>
          <a:stretch>
            <a:fillRect/>
          </a:stretch>
        </p:blipFill>
        <p:spPr>
          <a:xfrm>
            <a:off x="2419152" y="1680102"/>
            <a:ext cx="4305695" cy="3239383"/>
          </a:xfrm>
          <a:prstGeom prst="rect">
            <a:avLst/>
          </a:prstGeom>
        </p:spPr>
      </p:pic>
      <p:sp>
        <p:nvSpPr>
          <p:cNvPr id="4" name="Content Placeholder 3">
            <a:extLst>
              <a:ext uri="{FF2B5EF4-FFF2-40B4-BE49-F238E27FC236}">
                <a16:creationId xmlns:a16="http://schemas.microsoft.com/office/drawing/2014/main" id="{E5900141-2DD4-4273-AB08-BD29D7E9C160}"/>
              </a:ext>
            </a:extLst>
          </p:cNvPr>
          <p:cNvSpPr>
            <a:spLocks noGrp="1"/>
          </p:cNvSpPr>
          <p:nvPr>
            <p:ph sz="quarter" idx="14"/>
          </p:nvPr>
        </p:nvSpPr>
        <p:spPr>
          <a:xfrm>
            <a:off x="420688" y="5140145"/>
            <a:ext cx="8229600" cy="1144347"/>
          </a:xfrm>
        </p:spPr>
        <p:txBody>
          <a:bodyPr lIns="0" tIns="18000" rIns="0" bIns="18000">
            <a:spAutoFit/>
          </a:bodyPr>
          <a:lstStyle/>
          <a:p>
            <a:pPr marL="0" indent="0">
              <a:buNone/>
            </a:pPr>
            <a:r>
              <a:rPr lang="en-US" sz="2400" noProof="0" dirty="0"/>
              <a:t>A main menu showing the major systems of the vehicle. Clicking on one of these major topics opens up another menu showing more detailed information.</a:t>
            </a:r>
            <a:endParaRPr lang="en-US" sz="2400" noProof="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14935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409"/>
            <a:ext cx="8229600" cy="590349"/>
          </a:xfrm>
        </p:spPr>
        <p:txBody>
          <a:bodyPr lIns="0" tIns="18000" rIns="0" bIns="18000" anchor="ctr" anchorCtr="0">
            <a:spAutoFit/>
          </a:bodyPr>
          <a:lstStyle/>
          <a:p>
            <a:r>
              <a:rPr lang="en-US" noProof="0" dirty="0"/>
              <a:t>Technical Service Bulletins</a:t>
            </a:r>
          </a:p>
        </p:txBody>
      </p:sp>
      <p:sp>
        <p:nvSpPr>
          <p:cNvPr id="3" name="Content Placeholder 2"/>
          <p:cNvSpPr>
            <a:spLocks noGrp="1"/>
          </p:cNvSpPr>
          <p:nvPr>
            <p:ph idx="4294967295"/>
          </p:nvPr>
        </p:nvSpPr>
        <p:spPr>
          <a:xfrm>
            <a:off x="395288" y="1125045"/>
            <a:ext cx="8229600" cy="2637064"/>
          </a:xfrm>
          <a:prstGeom prst="rect">
            <a:avLst/>
          </a:prstGeom>
        </p:spPr>
        <p:txBody>
          <a:bodyPr lIns="0" tIns="18000" rIns="0" bIns="18000" anchor="ctr" anchorCtr="0">
            <a:spAutoFit/>
          </a:bodyPr>
          <a:lstStyle/>
          <a:p>
            <a:pPr marL="342900" indent="-342900">
              <a:spcBef>
                <a:spcPts val="600"/>
              </a:spcBef>
            </a:pPr>
            <a:r>
              <a:rPr lang="en-US" sz="2400" noProof="0" dirty="0"/>
              <a:t>Technical Service Bulletins</a:t>
            </a:r>
          </a:p>
          <a:p>
            <a:pPr marL="829818" lvl="1" indent="-342900"/>
            <a:r>
              <a:rPr lang="en-US" sz="2400" spc="-300" noProof="0" dirty="0"/>
              <a:t>T S </a:t>
            </a:r>
            <a:r>
              <a:rPr lang="en-US" sz="2400" noProof="0" dirty="0"/>
              <a:t>B issued by vehicle manufacturer</a:t>
            </a:r>
          </a:p>
          <a:p>
            <a:pPr marL="829818" lvl="1" indent="-342900"/>
            <a:r>
              <a:rPr lang="en-US" sz="2400" noProof="0" dirty="0"/>
              <a:t>Notify of problem or other critical information</a:t>
            </a:r>
          </a:p>
          <a:p>
            <a:pPr marL="829818" lvl="1" indent="-342900"/>
            <a:r>
              <a:rPr lang="en-US" sz="2400" noProof="0" dirty="0"/>
              <a:t>Diagnostic procedures/necessary corrective action</a:t>
            </a:r>
          </a:p>
          <a:p>
            <a:pPr marL="829818" lvl="1" indent="-342900"/>
            <a:r>
              <a:rPr lang="en-US" sz="2400" noProof="0" dirty="0"/>
              <a:t>Not an authorization for repair</a:t>
            </a:r>
          </a:p>
          <a:p>
            <a:pPr marL="829818" lvl="1" indent="-342900"/>
            <a:r>
              <a:rPr lang="en-US" sz="2400" noProof="0" dirty="0"/>
              <a:t>For dealership technicians</a:t>
            </a:r>
          </a:p>
        </p:txBody>
      </p:sp>
    </p:spTree>
    <p:extLst>
      <p:ext uri="{BB962C8B-B14F-4D97-AF65-F5344CB8AC3E}">
        <p14:creationId xmlns:p14="http://schemas.microsoft.com/office/powerpoint/2010/main" val="3577074378"/>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953</TotalTime>
  <Words>5288</Words>
  <Application>Microsoft Office PowerPoint</Application>
  <PresentationFormat>On-screen Show (4:3)</PresentationFormat>
  <Paragraphs>429</Paragraphs>
  <Slides>35</Slides>
  <Notes>28</Notes>
  <HiddenSlides>0</HiddenSlides>
  <MMClips>3</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42" baseType="lpstr">
      <vt:lpstr>Arial</vt:lpstr>
      <vt:lpstr>Times New Roman</vt:lpstr>
      <vt:lpstr>Calibri</vt:lpstr>
      <vt:lpstr>Verdana</vt:lpstr>
      <vt:lpstr>1_USHE</vt:lpstr>
      <vt:lpstr>USHE</vt:lpstr>
      <vt:lpstr>Equation</vt:lpstr>
      <vt:lpstr>Advanced Engine Performance Diagnosis</vt:lpstr>
      <vt:lpstr>Learning Objectives (1 of 2)</vt:lpstr>
      <vt:lpstr>Learning Objectives (2 of 2)</vt:lpstr>
      <vt:lpstr>Owner’s Manuals</vt:lpstr>
      <vt:lpstr>Figure 1.1</vt:lpstr>
      <vt:lpstr>Service Information (1 of 2)</vt:lpstr>
      <vt:lpstr>Service Information (2 of 2)</vt:lpstr>
      <vt:lpstr>Figure 1.2</vt:lpstr>
      <vt:lpstr>Technical Service Bulletins</vt:lpstr>
      <vt:lpstr>Recalls and Campaigns </vt:lpstr>
      <vt:lpstr>Work Order (1 of 3)</vt:lpstr>
      <vt:lpstr>Work Order (2 of 3)</vt:lpstr>
      <vt:lpstr>Figure 1.3</vt:lpstr>
      <vt:lpstr>Work Order (3 of 3)</vt:lpstr>
      <vt:lpstr>Work Order Chart 1.1</vt:lpstr>
      <vt:lpstr>Animation: Work Order (Technician Copy)</vt:lpstr>
      <vt:lpstr>Animation: Work Order (Customer Copy)</vt:lpstr>
      <vt:lpstr>Figure 1.4</vt:lpstr>
      <vt:lpstr>Frequently Asked Question: What Is a Digital Inspection? </vt:lpstr>
      <vt:lpstr>Figure 1.5</vt:lpstr>
      <vt:lpstr>Question 1</vt:lpstr>
      <vt:lpstr>Answer 1</vt:lpstr>
      <vt:lpstr>Service Records</vt:lpstr>
      <vt:lpstr>Parts of a Vehicle</vt:lpstr>
      <vt:lpstr>Figure 1.6</vt:lpstr>
      <vt:lpstr>Figure 1.7</vt:lpstr>
      <vt:lpstr>Chart 1.2</vt:lpstr>
      <vt:lpstr>Chart 1.3</vt:lpstr>
      <vt:lpstr>Animation: Vehicle Identification Number, VIN</vt:lpstr>
      <vt:lpstr>Figure 1.8</vt:lpstr>
      <vt:lpstr>Figure 1.9</vt:lpstr>
      <vt:lpstr>Summary (1 of 2)</vt:lpstr>
      <vt:lpstr>Summary (2 of 2)</vt:lpstr>
      <vt:lpstr>Animation and Video Library Links  (Must have an internet connection and active Haldeman subscription)</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Eighth Edition, Chapter 1</dc:title>
  <dc:subject>Careers</dc:subject>
  <dc:creator>Halderman and Ward</dc:creator>
  <cp:keywords/>
  <dc:description>Additional information may be found in the Notes Pane of each slide by pressing F6._x000d_
Alt text for images/ equations within table cells have been placed behind the object intentionally to provide a better screen reader user experience._x000d_
</dc:description>
  <cp:lastModifiedBy>Glen Plants</cp:lastModifiedBy>
  <cp:revision>242</cp:revision>
  <dcterms:modified xsi:type="dcterms:W3CDTF">2024-09-23T17:03:04Z</dcterms:modified>
</cp:coreProperties>
</file>