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68"/>
  </p:notesMasterIdLst>
  <p:handoutMasterIdLst>
    <p:handoutMasterId r:id="rId69"/>
  </p:handoutMasterIdLst>
  <p:sldIdLst>
    <p:sldId id="457" r:id="rId3"/>
    <p:sldId id="259" r:id="rId4"/>
    <p:sldId id="458" r:id="rId5"/>
    <p:sldId id="1212" r:id="rId6"/>
    <p:sldId id="459" r:id="rId7"/>
    <p:sldId id="1213" r:id="rId8"/>
    <p:sldId id="1214" r:id="rId9"/>
    <p:sldId id="460" r:id="rId10"/>
    <p:sldId id="461" r:id="rId11"/>
    <p:sldId id="464" r:id="rId12"/>
    <p:sldId id="465" r:id="rId13"/>
    <p:sldId id="1215" r:id="rId14"/>
    <p:sldId id="463" r:id="rId15"/>
    <p:sldId id="466" r:id="rId16"/>
    <p:sldId id="1216" r:id="rId17"/>
    <p:sldId id="1217" r:id="rId18"/>
    <p:sldId id="1218" r:id="rId19"/>
    <p:sldId id="1219" r:id="rId20"/>
    <p:sldId id="1220" r:id="rId21"/>
    <p:sldId id="467" r:id="rId22"/>
    <p:sldId id="470" r:id="rId23"/>
    <p:sldId id="1199" r:id="rId24"/>
    <p:sldId id="468" r:id="rId25"/>
    <p:sldId id="1222" r:id="rId26"/>
    <p:sldId id="1221" r:id="rId27"/>
    <p:sldId id="471" r:id="rId28"/>
    <p:sldId id="1223" r:id="rId29"/>
    <p:sldId id="469" r:id="rId30"/>
    <p:sldId id="1224" r:id="rId31"/>
    <p:sldId id="472" r:id="rId32"/>
    <p:sldId id="1225" r:id="rId33"/>
    <p:sldId id="1226" r:id="rId34"/>
    <p:sldId id="473" r:id="rId35"/>
    <p:sldId id="1227" r:id="rId36"/>
    <p:sldId id="1228" r:id="rId37"/>
    <p:sldId id="1229" r:id="rId38"/>
    <p:sldId id="1230" r:id="rId39"/>
    <p:sldId id="475" r:id="rId40"/>
    <p:sldId id="1231" r:id="rId41"/>
    <p:sldId id="1200" r:id="rId42"/>
    <p:sldId id="474" r:id="rId43"/>
    <p:sldId id="1232" r:id="rId44"/>
    <p:sldId id="1233" r:id="rId45"/>
    <p:sldId id="1236" r:id="rId46"/>
    <p:sldId id="1234" r:id="rId47"/>
    <p:sldId id="1235" r:id="rId48"/>
    <p:sldId id="1237" r:id="rId49"/>
    <p:sldId id="1238" r:id="rId50"/>
    <p:sldId id="476" r:id="rId51"/>
    <p:sldId id="1239" r:id="rId52"/>
    <p:sldId id="1240" r:id="rId53"/>
    <p:sldId id="1241" r:id="rId54"/>
    <p:sldId id="1242" r:id="rId55"/>
    <p:sldId id="1243" r:id="rId56"/>
    <p:sldId id="1244" r:id="rId57"/>
    <p:sldId id="1245" r:id="rId58"/>
    <p:sldId id="1246" r:id="rId59"/>
    <p:sldId id="1247" r:id="rId60"/>
    <p:sldId id="1248" r:id="rId61"/>
    <p:sldId id="1249" r:id="rId62"/>
    <p:sldId id="1250" r:id="rId63"/>
    <p:sldId id="1251" r:id="rId64"/>
    <p:sldId id="479" r:id="rId65"/>
    <p:sldId id="455" r:id="rId66"/>
    <p:sldId id="121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45" autoAdjust="0"/>
    <p:restoredTop sz="94660"/>
  </p:normalViewPr>
  <p:slideViewPr>
    <p:cSldViewPr snapToGrid="0">
      <p:cViewPr varScale="1">
        <p:scale>
          <a:sx n="114" d="100"/>
          <a:sy n="114" d="100"/>
        </p:scale>
        <p:origin x="420"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10/10/2023</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10/10/2023</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95215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10/10/2023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bJQW6jZSuAA" TargetMode="External"/><Relationship Id="rId3" Type="http://schemas.openxmlformats.org/officeDocument/2006/relationships/hyperlink" Target="https://www.youtube.com/watch?v=eEq8C5ZIezY" TargetMode="External"/><Relationship Id="rId7" Type="http://schemas.openxmlformats.org/officeDocument/2006/relationships/hyperlink" Target="https://www.youtube.com/watch?v=8o8J1bWh268" TargetMode="External"/><Relationship Id="rId2" Type="http://schemas.openxmlformats.org/officeDocument/2006/relationships/hyperlink" Target="https://www.youtube.com/watch?v=Qq1YyzWS5bw" TargetMode="External"/><Relationship Id="rId1" Type="http://schemas.openxmlformats.org/officeDocument/2006/relationships/slideLayout" Target="../slideLayouts/slideLayout7.xml"/><Relationship Id="rId6" Type="http://schemas.openxmlformats.org/officeDocument/2006/relationships/hyperlink" Target="https://www.youtube.com/watch?v=3Tc3VIDQvh0" TargetMode="External"/><Relationship Id="rId11" Type="http://schemas.openxmlformats.org/officeDocument/2006/relationships/hyperlink" Target="https://www.youtube.com/watch?v=XX9te2iFH3E" TargetMode="External"/><Relationship Id="rId5" Type="http://schemas.openxmlformats.org/officeDocument/2006/relationships/hyperlink" Target="https://www.youtube.com/watch?v=VDeHsdNlJA8" TargetMode="External"/><Relationship Id="rId10" Type="http://schemas.openxmlformats.org/officeDocument/2006/relationships/hyperlink" Target="https://www.youtube.com/watch?v=pf5IlmycwZ0" TargetMode="External"/><Relationship Id="rId4" Type="http://schemas.openxmlformats.org/officeDocument/2006/relationships/hyperlink" Target="https://www.youtube.com/watch?v=Rb9THP7XjyY" TargetMode="External"/><Relationship Id="rId9" Type="http://schemas.openxmlformats.org/officeDocument/2006/relationships/hyperlink" Target="https://www.youtube.com/watch?v=r547mitzNO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22</a:t>
            </a:r>
          </a:p>
          <a:p>
            <a:r>
              <a:rPr lang="en-US" b="1" dirty="0">
                <a:solidFill>
                  <a:schemeClr val="bg1"/>
                </a:solidFill>
                <a:latin typeface="+mn-lt"/>
                <a:cs typeface="Times New Roman" panose="02020603050405020304" pitchFamily="18" charset="0"/>
              </a:rPr>
              <a:t>Tires and Wheels</a:t>
            </a:r>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Tree>
    <p:extLst>
      <p:ext uri="{BB962C8B-B14F-4D97-AF65-F5344CB8AC3E}">
        <p14:creationId xmlns:p14="http://schemas.microsoft.com/office/powerpoint/2010/main" val="131174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1CBA-544D-4D2D-BAA5-07C0A6D3B257}"/>
              </a:ext>
            </a:extLst>
          </p:cNvPr>
          <p:cNvSpPr>
            <a:spLocks noGrp="1"/>
          </p:cNvSpPr>
          <p:nvPr>
            <p:ph type="title"/>
          </p:nvPr>
        </p:nvSpPr>
        <p:spPr/>
        <p:txBody>
          <a:bodyPr/>
          <a:lstStyle/>
          <a:p>
            <a:r>
              <a:rPr lang="en-US" dirty="0"/>
              <a:t>Parts Of A Tire</a:t>
            </a:r>
          </a:p>
        </p:txBody>
      </p:sp>
      <p:sp>
        <p:nvSpPr>
          <p:cNvPr id="3" name="Content Placeholder 2">
            <a:extLst>
              <a:ext uri="{FF2B5EF4-FFF2-40B4-BE49-F238E27FC236}">
                <a16:creationId xmlns:a16="http://schemas.microsoft.com/office/drawing/2014/main" id="{4B25D518-AEB9-45BD-AB21-7480C708186C}"/>
              </a:ext>
            </a:extLst>
          </p:cNvPr>
          <p:cNvSpPr>
            <a:spLocks noGrp="1"/>
          </p:cNvSpPr>
          <p:nvPr>
            <p:ph sz="quarter" idx="13"/>
          </p:nvPr>
        </p:nvSpPr>
        <p:spPr>
          <a:xfrm>
            <a:off x="609602" y="1441450"/>
            <a:ext cx="5628966" cy="4598988"/>
          </a:xfrm>
        </p:spPr>
        <p:txBody>
          <a:bodyPr/>
          <a:lstStyle/>
          <a:p>
            <a:r>
              <a:rPr lang="en-US" dirty="0"/>
              <a:t>INNER LINER- The inner liner is the soft rubber lining (usually a butyl rubber compound) on the inside of the tire that protects the body plies and helps provide for self-sealing of small punctures.</a:t>
            </a:r>
          </a:p>
          <a:p>
            <a:r>
              <a:rPr lang="en-US" dirty="0"/>
              <a:t>MAJOR SPLICE- When the tire is assembled by a craftsperson on a tire-building machine, the body plies, belts, and tread rubber are spliced together. </a:t>
            </a:r>
          </a:p>
        </p:txBody>
      </p:sp>
      <p:pic>
        <p:nvPicPr>
          <p:cNvPr id="4" name="Picture 3" descr="Picture of a a major splice when assembling a tire.">
            <a:extLst>
              <a:ext uri="{FF2B5EF4-FFF2-40B4-BE49-F238E27FC236}">
                <a16:creationId xmlns:a16="http://schemas.microsoft.com/office/drawing/2014/main" id="{3315575C-C407-484C-91CB-3D8B527672C5}"/>
              </a:ext>
            </a:extLst>
          </p:cNvPr>
          <p:cNvPicPr>
            <a:picLocks noChangeAspect="1"/>
          </p:cNvPicPr>
          <p:nvPr/>
        </p:nvPicPr>
        <p:blipFill>
          <a:blip r:embed="rId2"/>
          <a:stretch>
            <a:fillRect/>
          </a:stretch>
        </p:blipFill>
        <p:spPr>
          <a:xfrm>
            <a:off x="6499124" y="1150374"/>
            <a:ext cx="5299586" cy="4890063"/>
          </a:xfrm>
          <a:prstGeom prst="rect">
            <a:avLst/>
          </a:prstGeom>
        </p:spPr>
      </p:pic>
    </p:spTree>
    <p:extLst>
      <p:ext uri="{BB962C8B-B14F-4D97-AF65-F5344CB8AC3E}">
        <p14:creationId xmlns:p14="http://schemas.microsoft.com/office/powerpoint/2010/main" val="1923253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8691-EDAB-4D76-84C3-13E0EDD79173}"/>
              </a:ext>
            </a:extLst>
          </p:cNvPr>
          <p:cNvSpPr>
            <a:spLocks noGrp="1"/>
          </p:cNvSpPr>
          <p:nvPr>
            <p:ph type="title"/>
          </p:nvPr>
        </p:nvSpPr>
        <p:spPr/>
        <p:txBody>
          <a:bodyPr/>
          <a:lstStyle/>
          <a:p>
            <a:r>
              <a:rPr lang="en-US" dirty="0"/>
              <a:t>Tire Molding</a:t>
            </a:r>
          </a:p>
        </p:txBody>
      </p:sp>
      <p:sp>
        <p:nvSpPr>
          <p:cNvPr id="3" name="Content Placeholder 2">
            <a:extLst>
              <a:ext uri="{FF2B5EF4-FFF2-40B4-BE49-F238E27FC236}">
                <a16:creationId xmlns:a16="http://schemas.microsoft.com/office/drawing/2014/main" id="{5E31DB84-C906-4F74-AEB7-4FF1C5A65618}"/>
              </a:ext>
            </a:extLst>
          </p:cNvPr>
          <p:cNvSpPr>
            <a:spLocks noGrp="1"/>
          </p:cNvSpPr>
          <p:nvPr>
            <p:ph sz="quarter" idx="13"/>
          </p:nvPr>
        </p:nvSpPr>
        <p:spPr>
          <a:xfrm>
            <a:off x="609602" y="1441450"/>
            <a:ext cx="4699818" cy="4598988"/>
          </a:xfrm>
        </p:spPr>
        <p:txBody>
          <a:bodyPr/>
          <a:lstStyle/>
          <a:p>
            <a:r>
              <a:rPr lang="en-US" dirty="0"/>
              <a:t>After the tire has been assembled by the tire building machine, it is called a green tire.</a:t>
            </a:r>
          </a:p>
          <a:p>
            <a:pPr lvl="1"/>
            <a:r>
              <a:rPr lang="en-US" dirty="0"/>
              <a:t> At this stage in construction, the rubber can be returned and reused because it has not been changed chemically.</a:t>
            </a:r>
          </a:p>
        </p:txBody>
      </p:sp>
      <p:pic>
        <p:nvPicPr>
          <p:cNvPr id="4" name="Picture 3" descr="The six stages of tire assembly.">
            <a:extLst>
              <a:ext uri="{FF2B5EF4-FFF2-40B4-BE49-F238E27FC236}">
                <a16:creationId xmlns:a16="http://schemas.microsoft.com/office/drawing/2014/main" id="{F7795A99-D8F8-46EA-A79C-7CD47CB20429}"/>
              </a:ext>
            </a:extLst>
          </p:cNvPr>
          <p:cNvPicPr>
            <a:picLocks noChangeAspect="1"/>
          </p:cNvPicPr>
          <p:nvPr/>
        </p:nvPicPr>
        <p:blipFill>
          <a:blip r:embed="rId2"/>
          <a:stretch>
            <a:fillRect/>
          </a:stretch>
        </p:blipFill>
        <p:spPr>
          <a:xfrm>
            <a:off x="6567179" y="825910"/>
            <a:ext cx="5128292" cy="5092290"/>
          </a:xfrm>
          <a:prstGeom prst="rect">
            <a:avLst/>
          </a:prstGeom>
        </p:spPr>
      </p:pic>
    </p:spTree>
    <p:extLst>
      <p:ext uri="{BB962C8B-B14F-4D97-AF65-F5344CB8AC3E}">
        <p14:creationId xmlns:p14="http://schemas.microsoft.com/office/powerpoint/2010/main" val="233109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4ACB-2098-F7E3-3687-40B05986C73A}"/>
              </a:ext>
            </a:extLst>
          </p:cNvPr>
          <p:cNvSpPr>
            <a:spLocks noGrp="1"/>
          </p:cNvSpPr>
          <p:nvPr>
            <p:ph type="title"/>
          </p:nvPr>
        </p:nvSpPr>
        <p:spPr>
          <a:xfrm>
            <a:off x="609600" y="215372"/>
            <a:ext cx="10972800" cy="850029"/>
          </a:xfrm>
        </p:spPr>
        <p:txBody>
          <a:bodyPr/>
          <a:lstStyle/>
          <a:p>
            <a:r>
              <a:rPr lang="en-US" dirty="0"/>
              <a:t>Tire Molding</a:t>
            </a:r>
          </a:p>
        </p:txBody>
      </p:sp>
      <p:pic>
        <p:nvPicPr>
          <p:cNvPr id="4" name="Picture 3">
            <a:extLst>
              <a:ext uri="{FF2B5EF4-FFF2-40B4-BE49-F238E27FC236}">
                <a16:creationId xmlns:a16="http://schemas.microsoft.com/office/drawing/2014/main" id="{58E6DFBD-21C6-9580-E238-2E20FF5DF7B8}"/>
              </a:ext>
            </a:extLst>
          </p:cNvPr>
          <p:cNvPicPr>
            <a:picLocks noChangeAspect="1"/>
          </p:cNvPicPr>
          <p:nvPr/>
        </p:nvPicPr>
        <p:blipFill>
          <a:blip r:embed="rId2"/>
          <a:stretch>
            <a:fillRect/>
          </a:stretch>
        </p:blipFill>
        <p:spPr>
          <a:xfrm>
            <a:off x="4436247" y="1065401"/>
            <a:ext cx="7328182" cy="5079534"/>
          </a:xfrm>
          <a:prstGeom prst="rect">
            <a:avLst/>
          </a:prstGeom>
        </p:spPr>
      </p:pic>
      <p:sp>
        <p:nvSpPr>
          <p:cNvPr id="5" name="Rectangle 4">
            <a:extLst>
              <a:ext uri="{FF2B5EF4-FFF2-40B4-BE49-F238E27FC236}">
                <a16:creationId xmlns:a16="http://schemas.microsoft.com/office/drawing/2014/main" id="{7B1BF83B-5576-DD7B-30FB-DD29D263A99A}"/>
              </a:ext>
            </a:extLst>
          </p:cNvPr>
          <p:cNvSpPr/>
          <p:nvPr/>
        </p:nvSpPr>
        <p:spPr>
          <a:xfrm>
            <a:off x="8162488" y="1065401"/>
            <a:ext cx="3674378" cy="1208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CA0AA0E-12A5-95B5-AC7B-D521490217FF}"/>
              </a:ext>
            </a:extLst>
          </p:cNvPr>
          <p:cNvSpPr txBox="1"/>
          <p:nvPr/>
        </p:nvSpPr>
        <p:spPr>
          <a:xfrm>
            <a:off x="815830" y="2136338"/>
            <a:ext cx="3798115" cy="2585323"/>
          </a:xfrm>
          <a:prstGeom prst="rect">
            <a:avLst/>
          </a:prstGeom>
          <a:noFill/>
        </p:spPr>
        <p:txBody>
          <a:bodyPr wrap="square">
            <a:spAutoFit/>
          </a:bodyPr>
          <a:lstStyle/>
          <a:p>
            <a:r>
              <a:rPr lang="en-US" dirty="0"/>
              <a:t>FIGURE 22–8 After the entire tire has been assembled into a completed “green” tire, it is placed into a tire-molding machine where the tire is molded into shape and the rubber is changed chemically by the heat. This nonreversible chemical reaction is called vulcanization.</a:t>
            </a:r>
          </a:p>
        </p:txBody>
      </p:sp>
    </p:spTree>
    <p:extLst>
      <p:ext uri="{BB962C8B-B14F-4D97-AF65-F5344CB8AC3E}">
        <p14:creationId xmlns:p14="http://schemas.microsoft.com/office/powerpoint/2010/main" val="133558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6631-817C-4621-A6DD-66F5770D687B}"/>
              </a:ext>
            </a:extLst>
          </p:cNvPr>
          <p:cNvSpPr>
            <a:spLocks noGrp="1"/>
          </p:cNvSpPr>
          <p:nvPr>
            <p:ph type="title"/>
          </p:nvPr>
        </p:nvSpPr>
        <p:spPr/>
        <p:txBody>
          <a:bodyPr/>
          <a:lstStyle/>
          <a:p>
            <a:r>
              <a:rPr lang="en-US" dirty="0"/>
              <a:t>Service Description</a:t>
            </a:r>
          </a:p>
        </p:txBody>
      </p:sp>
      <p:sp>
        <p:nvSpPr>
          <p:cNvPr id="3" name="Content Placeholder 2">
            <a:extLst>
              <a:ext uri="{FF2B5EF4-FFF2-40B4-BE49-F238E27FC236}">
                <a16:creationId xmlns:a16="http://schemas.microsoft.com/office/drawing/2014/main" id="{4F1EEF85-9F4A-40D1-BC0A-5991D4BDE25A}"/>
              </a:ext>
            </a:extLst>
          </p:cNvPr>
          <p:cNvSpPr>
            <a:spLocks noGrp="1"/>
          </p:cNvSpPr>
          <p:nvPr>
            <p:ph sz="quarter" idx="13"/>
          </p:nvPr>
        </p:nvSpPr>
        <p:spPr/>
        <p:txBody>
          <a:bodyPr/>
          <a:lstStyle/>
          <a:p>
            <a:r>
              <a:rPr lang="en-US" dirty="0"/>
              <a:t>Tires built after 1990 use a “service description” method of sidewall information in accordance with ISO 4000 (International Standards Organization) that includes size, load, and speed rating together in one easy-to-read format.</a:t>
            </a:r>
          </a:p>
        </p:txBody>
      </p:sp>
      <p:pic>
        <p:nvPicPr>
          <p:cNvPr id="4" name="Picture 3" descr="Service description chart.">
            <a:extLst>
              <a:ext uri="{FF2B5EF4-FFF2-40B4-BE49-F238E27FC236}">
                <a16:creationId xmlns:a16="http://schemas.microsoft.com/office/drawing/2014/main" id="{27CDFE11-13A1-4906-9EDD-8E3EFFBA6C11}"/>
              </a:ext>
            </a:extLst>
          </p:cNvPr>
          <p:cNvPicPr>
            <a:picLocks noChangeAspect="1"/>
          </p:cNvPicPr>
          <p:nvPr/>
        </p:nvPicPr>
        <p:blipFill>
          <a:blip r:embed="rId2"/>
          <a:stretch>
            <a:fillRect/>
          </a:stretch>
        </p:blipFill>
        <p:spPr>
          <a:xfrm>
            <a:off x="2806995" y="2281544"/>
            <a:ext cx="5245624" cy="3240298"/>
          </a:xfrm>
          <a:prstGeom prst="rect">
            <a:avLst/>
          </a:prstGeom>
        </p:spPr>
      </p:pic>
    </p:spTree>
    <p:extLst>
      <p:ext uri="{BB962C8B-B14F-4D97-AF65-F5344CB8AC3E}">
        <p14:creationId xmlns:p14="http://schemas.microsoft.com/office/powerpoint/2010/main" val="3514445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A3C51-0B84-4EA1-9ED8-0738B876E34A}"/>
              </a:ext>
            </a:extLst>
          </p:cNvPr>
          <p:cNvSpPr>
            <a:spLocks noGrp="1"/>
          </p:cNvSpPr>
          <p:nvPr>
            <p:ph type="title"/>
          </p:nvPr>
        </p:nvSpPr>
        <p:spPr/>
        <p:txBody>
          <a:bodyPr/>
          <a:lstStyle/>
          <a:p>
            <a:r>
              <a:rPr lang="en-US" dirty="0"/>
              <a:t>High-Flotation Tire Sizes</a:t>
            </a:r>
          </a:p>
        </p:txBody>
      </p:sp>
      <p:sp>
        <p:nvSpPr>
          <p:cNvPr id="3" name="Content Placeholder 2">
            <a:extLst>
              <a:ext uri="{FF2B5EF4-FFF2-40B4-BE49-F238E27FC236}">
                <a16:creationId xmlns:a16="http://schemas.microsoft.com/office/drawing/2014/main" id="{26364F9B-8E85-4AD4-83E8-912D5A8C2A61}"/>
              </a:ext>
            </a:extLst>
          </p:cNvPr>
          <p:cNvSpPr>
            <a:spLocks noGrp="1"/>
          </p:cNvSpPr>
          <p:nvPr>
            <p:ph sz="quarter" idx="13"/>
          </p:nvPr>
        </p:nvSpPr>
        <p:spPr>
          <a:xfrm>
            <a:off x="609601" y="1441450"/>
            <a:ext cx="10977033" cy="4598988"/>
          </a:xfrm>
        </p:spPr>
        <p:txBody>
          <a:bodyPr/>
          <a:lstStyle/>
          <a:p>
            <a:r>
              <a:rPr lang="en-US" dirty="0"/>
              <a:t>High-flotation tires for light trucks are designed to give improved off-road performance on sand, mud, and soft soil and still provide acceptable hard-road surface performance.</a:t>
            </a:r>
          </a:p>
          <a:p>
            <a:r>
              <a:rPr lang="en-US" dirty="0"/>
              <a:t>LOAD INDEX AND EQUIVALENT LOADS- The load index, is an abbreviated method to indicate the load-carrying capabilities of a tire. </a:t>
            </a:r>
          </a:p>
          <a:p>
            <a:pPr lvl="1"/>
            <a:r>
              <a:rPr lang="en-US" dirty="0"/>
              <a:t>The weights listed in the chart represent the weight that </a:t>
            </a:r>
            <a:r>
              <a:rPr lang="en-US" i="1" dirty="0"/>
              <a:t>each tire </a:t>
            </a:r>
            <a:r>
              <a:rPr lang="en-US" dirty="0"/>
              <a:t>can safely support.</a:t>
            </a:r>
          </a:p>
          <a:p>
            <a:r>
              <a:rPr lang="en-US" dirty="0"/>
              <a:t>SPEED RATINGS- Tires are rated according to the maximum </a:t>
            </a:r>
            <a:r>
              <a:rPr lang="en-US" i="1" dirty="0"/>
              <a:t>sustained </a:t>
            </a:r>
            <a:r>
              <a:rPr lang="en-US" dirty="0"/>
              <a:t>speed. </a:t>
            </a:r>
          </a:p>
          <a:p>
            <a:pPr lvl="1"/>
            <a:r>
              <a:rPr lang="en-US" dirty="0"/>
              <a:t>A vehicle should never be driven faster than the speed rating of the tires.</a:t>
            </a:r>
            <a:endParaRPr lang="en-US" b="1" dirty="0"/>
          </a:p>
        </p:txBody>
      </p:sp>
    </p:spTree>
    <p:extLst>
      <p:ext uri="{BB962C8B-B14F-4D97-AF65-F5344CB8AC3E}">
        <p14:creationId xmlns:p14="http://schemas.microsoft.com/office/powerpoint/2010/main" val="921175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AEEE-C6A2-7090-7114-34F47EE1CDFF}"/>
              </a:ext>
            </a:extLst>
          </p:cNvPr>
          <p:cNvSpPr>
            <a:spLocks noGrp="1"/>
          </p:cNvSpPr>
          <p:nvPr>
            <p:ph type="title"/>
          </p:nvPr>
        </p:nvSpPr>
        <p:spPr>
          <a:xfrm>
            <a:off x="1104550" y="508986"/>
            <a:ext cx="4155347" cy="1244313"/>
          </a:xfrm>
        </p:spPr>
        <p:txBody>
          <a:bodyPr/>
          <a:lstStyle/>
          <a:p>
            <a:r>
              <a:rPr lang="en-US" dirty="0"/>
              <a:t>High-Flotation Tire Sizes</a:t>
            </a:r>
          </a:p>
        </p:txBody>
      </p:sp>
      <p:pic>
        <p:nvPicPr>
          <p:cNvPr id="4" name="Picture 3">
            <a:extLst>
              <a:ext uri="{FF2B5EF4-FFF2-40B4-BE49-F238E27FC236}">
                <a16:creationId xmlns:a16="http://schemas.microsoft.com/office/drawing/2014/main" id="{78ECF255-D4ED-BBC9-2E47-5F8A203589B8}"/>
              </a:ext>
            </a:extLst>
          </p:cNvPr>
          <p:cNvPicPr>
            <a:picLocks noChangeAspect="1"/>
          </p:cNvPicPr>
          <p:nvPr/>
        </p:nvPicPr>
        <p:blipFill>
          <a:blip r:embed="rId2"/>
          <a:stretch>
            <a:fillRect/>
          </a:stretch>
        </p:blipFill>
        <p:spPr>
          <a:xfrm>
            <a:off x="6096000" y="324430"/>
            <a:ext cx="3876790" cy="5849868"/>
          </a:xfrm>
          <a:prstGeom prst="rect">
            <a:avLst/>
          </a:prstGeom>
        </p:spPr>
      </p:pic>
      <p:sp>
        <p:nvSpPr>
          <p:cNvPr id="6" name="TextBox 5">
            <a:extLst>
              <a:ext uri="{FF2B5EF4-FFF2-40B4-BE49-F238E27FC236}">
                <a16:creationId xmlns:a16="http://schemas.microsoft.com/office/drawing/2014/main" id="{AB79233E-E32E-EC11-7F42-65C6EC0AD238}"/>
              </a:ext>
            </a:extLst>
          </p:cNvPr>
          <p:cNvSpPr txBox="1"/>
          <p:nvPr/>
        </p:nvSpPr>
        <p:spPr>
          <a:xfrm>
            <a:off x="941665" y="2413337"/>
            <a:ext cx="4645403" cy="2031325"/>
          </a:xfrm>
          <a:prstGeom prst="rect">
            <a:avLst/>
          </a:prstGeom>
          <a:noFill/>
        </p:spPr>
        <p:txBody>
          <a:bodyPr wrap="square">
            <a:spAutoFit/>
          </a:bodyPr>
          <a:lstStyle/>
          <a:p>
            <a:r>
              <a:rPr lang="en-US" dirty="0"/>
              <a:t>FIGURE 22–9 (a) Tire size designation includes cross-sectional width and aspect ratio. The aspect ratio is the proportional relationship between the width and the height of the tire expressed as a percentage. (b) Cross-sectional view of a typical tire showing the terminology.</a:t>
            </a:r>
          </a:p>
        </p:txBody>
      </p:sp>
    </p:spTree>
    <p:extLst>
      <p:ext uri="{BB962C8B-B14F-4D97-AF65-F5344CB8AC3E}">
        <p14:creationId xmlns:p14="http://schemas.microsoft.com/office/powerpoint/2010/main" val="2541686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AF58-C3C8-51B0-E51F-13BB3A83489D}"/>
              </a:ext>
            </a:extLst>
          </p:cNvPr>
          <p:cNvSpPr>
            <a:spLocks noGrp="1"/>
          </p:cNvSpPr>
          <p:nvPr>
            <p:ph type="title"/>
          </p:nvPr>
        </p:nvSpPr>
        <p:spPr/>
        <p:txBody>
          <a:bodyPr/>
          <a:lstStyle/>
          <a:p>
            <a:r>
              <a:rPr lang="en-US" dirty="0"/>
              <a:t>High-Flotation Tire Sizes</a:t>
            </a:r>
          </a:p>
        </p:txBody>
      </p:sp>
      <p:pic>
        <p:nvPicPr>
          <p:cNvPr id="4" name="Picture 3">
            <a:extLst>
              <a:ext uri="{FF2B5EF4-FFF2-40B4-BE49-F238E27FC236}">
                <a16:creationId xmlns:a16="http://schemas.microsoft.com/office/drawing/2014/main" id="{A2AE4E14-E8A4-0A01-4F71-4E2F5BD0969D}"/>
              </a:ext>
            </a:extLst>
          </p:cNvPr>
          <p:cNvPicPr>
            <a:picLocks noChangeAspect="1"/>
          </p:cNvPicPr>
          <p:nvPr/>
        </p:nvPicPr>
        <p:blipFill>
          <a:blip r:embed="rId2"/>
          <a:stretch>
            <a:fillRect/>
          </a:stretch>
        </p:blipFill>
        <p:spPr>
          <a:xfrm>
            <a:off x="2738655" y="1508976"/>
            <a:ext cx="6714689" cy="3195434"/>
          </a:xfrm>
          <a:prstGeom prst="rect">
            <a:avLst/>
          </a:prstGeom>
        </p:spPr>
      </p:pic>
      <p:sp>
        <p:nvSpPr>
          <p:cNvPr id="6" name="TextBox 5">
            <a:extLst>
              <a:ext uri="{FF2B5EF4-FFF2-40B4-BE49-F238E27FC236}">
                <a16:creationId xmlns:a16="http://schemas.microsoft.com/office/drawing/2014/main" id="{B4A2AFB3-B5AE-5FAA-8126-9813334817A0}"/>
              </a:ext>
            </a:extLst>
          </p:cNvPr>
          <p:cNvSpPr txBox="1"/>
          <p:nvPr/>
        </p:nvSpPr>
        <p:spPr>
          <a:xfrm>
            <a:off x="2351015" y="4816845"/>
            <a:ext cx="7950666" cy="923330"/>
          </a:xfrm>
          <a:prstGeom prst="rect">
            <a:avLst/>
          </a:prstGeom>
          <a:noFill/>
        </p:spPr>
        <p:txBody>
          <a:bodyPr wrap="square">
            <a:spAutoFit/>
          </a:bodyPr>
          <a:lstStyle/>
          <a:p>
            <a:r>
              <a:rPr lang="en-US" dirty="0"/>
              <a:t>FIGURE 22–10 notice that the overall outside diameter of the tire remains almost the same and at the same time the aspect ratio is decreased and the rim diameter is increased.</a:t>
            </a:r>
          </a:p>
        </p:txBody>
      </p:sp>
    </p:spTree>
    <p:extLst>
      <p:ext uri="{BB962C8B-B14F-4D97-AF65-F5344CB8AC3E}">
        <p14:creationId xmlns:p14="http://schemas.microsoft.com/office/powerpoint/2010/main" val="17204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9578-BFD5-EBF7-25D7-BECAAF06EB95}"/>
              </a:ext>
            </a:extLst>
          </p:cNvPr>
          <p:cNvSpPr>
            <a:spLocks noGrp="1"/>
          </p:cNvSpPr>
          <p:nvPr>
            <p:ph type="title"/>
          </p:nvPr>
        </p:nvSpPr>
        <p:spPr>
          <a:xfrm>
            <a:off x="609600" y="215372"/>
            <a:ext cx="10972800" cy="824863"/>
          </a:xfrm>
        </p:spPr>
        <p:txBody>
          <a:bodyPr/>
          <a:lstStyle/>
          <a:p>
            <a:r>
              <a:rPr lang="en-US" dirty="0"/>
              <a:t>Speed Ratings</a:t>
            </a:r>
          </a:p>
        </p:txBody>
      </p:sp>
      <p:pic>
        <p:nvPicPr>
          <p:cNvPr id="4" name="Picture 3">
            <a:extLst>
              <a:ext uri="{FF2B5EF4-FFF2-40B4-BE49-F238E27FC236}">
                <a16:creationId xmlns:a16="http://schemas.microsoft.com/office/drawing/2014/main" id="{934D3036-27C1-E1C9-2574-B37F23AF6130}"/>
              </a:ext>
            </a:extLst>
          </p:cNvPr>
          <p:cNvPicPr>
            <a:picLocks noChangeAspect="1"/>
          </p:cNvPicPr>
          <p:nvPr/>
        </p:nvPicPr>
        <p:blipFill>
          <a:blip r:embed="rId2"/>
          <a:stretch>
            <a:fillRect/>
          </a:stretch>
        </p:blipFill>
        <p:spPr>
          <a:xfrm>
            <a:off x="4051882" y="1232107"/>
            <a:ext cx="4829587" cy="5055838"/>
          </a:xfrm>
          <a:prstGeom prst="rect">
            <a:avLst/>
          </a:prstGeom>
        </p:spPr>
      </p:pic>
    </p:spTree>
    <p:extLst>
      <p:ext uri="{BB962C8B-B14F-4D97-AF65-F5344CB8AC3E}">
        <p14:creationId xmlns:p14="http://schemas.microsoft.com/office/powerpoint/2010/main" val="164539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F88A-CA3B-6A92-811C-99CA097C7EAE}"/>
              </a:ext>
            </a:extLst>
          </p:cNvPr>
          <p:cNvSpPr>
            <a:spLocks noGrp="1"/>
          </p:cNvSpPr>
          <p:nvPr>
            <p:ph type="title"/>
          </p:nvPr>
        </p:nvSpPr>
        <p:spPr>
          <a:xfrm>
            <a:off x="609600" y="215372"/>
            <a:ext cx="10972800" cy="707417"/>
          </a:xfrm>
        </p:spPr>
        <p:txBody>
          <a:bodyPr/>
          <a:lstStyle/>
          <a:p>
            <a:r>
              <a:rPr lang="en-US" dirty="0"/>
              <a:t>Sidewall Markings</a:t>
            </a:r>
          </a:p>
        </p:txBody>
      </p:sp>
      <p:pic>
        <p:nvPicPr>
          <p:cNvPr id="4" name="Picture 3">
            <a:extLst>
              <a:ext uri="{FF2B5EF4-FFF2-40B4-BE49-F238E27FC236}">
                <a16:creationId xmlns:a16="http://schemas.microsoft.com/office/drawing/2014/main" id="{32F86B96-40BF-2F9A-48CF-0214B66EE995}"/>
              </a:ext>
            </a:extLst>
          </p:cNvPr>
          <p:cNvPicPr>
            <a:picLocks noChangeAspect="1"/>
          </p:cNvPicPr>
          <p:nvPr/>
        </p:nvPicPr>
        <p:blipFill>
          <a:blip r:embed="rId2"/>
          <a:stretch>
            <a:fillRect/>
          </a:stretch>
        </p:blipFill>
        <p:spPr>
          <a:xfrm>
            <a:off x="2963061" y="1107248"/>
            <a:ext cx="6265877" cy="4475626"/>
          </a:xfrm>
          <a:prstGeom prst="rect">
            <a:avLst/>
          </a:prstGeom>
        </p:spPr>
      </p:pic>
      <p:sp>
        <p:nvSpPr>
          <p:cNvPr id="6" name="TextBox 5">
            <a:extLst>
              <a:ext uri="{FF2B5EF4-FFF2-40B4-BE49-F238E27FC236}">
                <a16:creationId xmlns:a16="http://schemas.microsoft.com/office/drawing/2014/main" id="{9FA9538E-2AE8-7B98-5FB7-9CC2D5018F8E}"/>
              </a:ext>
            </a:extLst>
          </p:cNvPr>
          <p:cNvSpPr txBox="1"/>
          <p:nvPr/>
        </p:nvSpPr>
        <p:spPr>
          <a:xfrm>
            <a:off x="1375794" y="5675153"/>
            <a:ext cx="9882232" cy="369332"/>
          </a:xfrm>
          <a:prstGeom prst="rect">
            <a:avLst/>
          </a:prstGeom>
          <a:noFill/>
        </p:spPr>
        <p:txBody>
          <a:bodyPr wrap="square">
            <a:spAutoFit/>
          </a:bodyPr>
          <a:lstStyle/>
          <a:p>
            <a:r>
              <a:rPr lang="en-US" dirty="0"/>
              <a:t>FIGURE 22–11 Typical sidewall markings for load index and speed rating following the tire size.</a:t>
            </a:r>
          </a:p>
        </p:txBody>
      </p:sp>
    </p:spTree>
    <p:extLst>
      <p:ext uri="{BB962C8B-B14F-4D97-AF65-F5344CB8AC3E}">
        <p14:creationId xmlns:p14="http://schemas.microsoft.com/office/powerpoint/2010/main" val="307062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6B5C-65E1-C84D-F212-8E5114BCE8C5}"/>
              </a:ext>
            </a:extLst>
          </p:cNvPr>
          <p:cNvSpPr>
            <a:spLocks noGrp="1"/>
          </p:cNvSpPr>
          <p:nvPr>
            <p:ph type="title"/>
          </p:nvPr>
        </p:nvSpPr>
        <p:spPr>
          <a:xfrm>
            <a:off x="609600" y="215372"/>
            <a:ext cx="10972800" cy="808085"/>
          </a:xfrm>
        </p:spPr>
        <p:txBody>
          <a:bodyPr/>
          <a:lstStyle/>
          <a:p>
            <a:r>
              <a:rPr lang="en-US" dirty="0"/>
              <a:t>Rim Width and Tire Size</a:t>
            </a:r>
          </a:p>
        </p:txBody>
      </p:sp>
      <p:pic>
        <p:nvPicPr>
          <p:cNvPr id="4" name="Picture 3">
            <a:extLst>
              <a:ext uri="{FF2B5EF4-FFF2-40B4-BE49-F238E27FC236}">
                <a16:creationId xmlns:a16="http://schemas.microsoft.com/office/drawing/2014/main" id="{A9958A34-9603-1FEC-97E8-14FF20DCD03B}"/>
              </a:ext>
            </a:extLst>
          </p:cNvPr>
          <p:cNvPicPr>
            <a:picLocks noChangeAspect="1"/>
          </p:cNvPicPr>
          <p:nvPr/>
        </p:nvPicPr>
        <p:blipFill>
          <a:blip r:embed="rId2"/>
          <a:stretch>
            <a:fillRect/>
          </a:stretch>
        </p:blipFill>
        <p:spPr>
          <a:xfrm>
            <a:off x="3319809" y="1120898"/>
            <a:ext cx="5552381" cy="3609524"/>
          </a:xfrm>
          <a:prstGeom prst="rect">
            <a:avLst/>
          </a:prstGeom>
        </p:spPr>
      </p:pic>
      <p:sp>
        <p:nvSpPr>
          <p:cNvPr id="6" name="TextBox 5">
            <a:extLst>
              <a:ext uri="{FF2B5EF4-FFF2-40B4-BE49-F238E27FC236}">
                <a16:creationId xmlns:a16="http://schemas.microsoft.com/office/drawing/2014/main" id="{93F8D985-81FA-A5C6-62E6-2951ADDC927D}"/>
              </a:ext>
            </a:extLst>
          </p:cNvPr>
          <p:cNvSpPr txBox="1"/>
          <p:nvPr/>
        </p:nvSpPr>
        <p:spPr>
          <a:xfrm>
            <a:off x="609600" y="4730422"/>
            <a:ext cx="10972800" cy="923330"/>
          </a:xfrm>
          <a:prstGeom prst="rect">
            <a:avLst/>
          </a:prstGeom>
          <a:noFill/>
        </p:spPr>
        <p:txBody>
          <a:bodyPr wrap="square">
            <a:spAutoFit/>
          </a:bodyPr>
          <a:lstStyle/>
          <a:p>
            <a:r>
              <a:rPr lang="en-US" dirty="0"/>
              <a:t>FIGURE 22–12 A typical door placard used on a General Motors vehicle indicating the recommended tire inflation. Note that the information also includes the size and speed rating of the tire as well as the recommended wheel size.</a:t>
            </a:r>
          </a:p>
        </p:txBody>
      </p:sp>
    </p:spTree>
    <p:extLst>
      <p:ext uri="{BB962C8B-B14F-4D97-AF65-F5344CB8AC3E}">
        <p14:creationId xmlns:p14="http://schemas.microsoft.com/office/powerpoint/2010/main" val="101754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Explain the purpose and functions of tires.</a:t>
            </a:r>
          </a:p>
          <a:p>
            <a:r>
              <a:rPr lang="en-US" dirty="0"/>
              <a:t>Identify the parts of a tire and describe how it is constructed.</a:t>
            </a:r>
          </a:p>
          <a:p>
            <a:r>
              <a:rPr lang="en-US" dirty="0"/>
              <a:t>Discuss tire sizes, load index, ratings, specifications, and grading.</a:t>
            </a:r>
          </a:p>
          <a:p>
            <a:r>
              <a:rPr lang="en-US" dirty="0"/>
              <a:t>Discuss tire conicity and vehicle handling.</a:t>
            </a:r>
          </a:p>
          <a:p>
            <a:r>
              <a:rPr lang="en-US" dirty="0"/>
              <a:t>Describe spare tires and run-flat tires.</a:t>
            </a:r>
          </a:p>
          <a:p>
            <a:r>
              <a:rPr lang="en-US" dirty="0"/>
              <a:t>Describe tire selection considerations.</a:t>
            </a:r>
          </a:p>
          <a:p>
            <a:r>
              <a:rPr lang="en-US" dirty="0"/>
              <a:t>Explain the construction and sizing of steel and alloy wheels and attaching hardware.</a:t>
            </a:r>
          </a:p>
          <a:p>
            <a:endParaRPr lang="en-US" dirty="0"/>
          </a:p>
          <a:p>
            <a:pPr lvl="1"/>
            <a:r>
              <a:rPr lang="en-US" dirty="0"/>
              <a:t>This chapter will help prepare for ASE Suspension and Steering (A4) certification content area “E” (Wheel and Tire Diagnosis and Repair).</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82C3-F45E-4AD6-8C17-250EBC46DBDB}"/>
              </a:ext>
            </a:extLst>
          </p:cNvPr>
          <p:cNvSpPr>
            <a:spLocks noGrp="1"/>
          </p:cNvSpPr>
          <p:nvPr>
            <p:ph type="title"/>
          </p:nvPr>
        </p:nvSpPr>
        <p:spPr/>
        <p:txBody>
          <a:bodyPr/>
          <a:lstStyle/>
          <a:p>
            <a:r>
              <a:rPr lang="en-US" dirty="0"/>
              <a:t>Tire Pressure And Traction</a:t>
            </a:r>
          </a:p>
        </p:txBody>
      </p:sp>
      <p:sp>
        <p:nvSpPr>
          <p:cNvPr id="3" name="Content Placeholder 2">
            <a:extLst>
              <a:ext uri="{FF2B5EF4-FFF2-40B4-BE49-F238E27FC236}">
                <a16:creationId xmlns:a16="http://schemas.microsoft.com/office/drawing/2014/main" id="{7BDC3EE9-1D8F-4EC0-9ECA-B33464AB64A4}"/>
              </a:ext>
            </a:extLst>
          </p:cNvPr>
          <p:cNvSpPr>
            <a:spLocks noGrp="1"/>
          </p:cNvSpPr>
          <p:nvPr>
            <p:ph sz="quarter" idx="13"/>
          </p:nvPr>
        </p:nvSpPr>
        <p:spPr/>
        <p:txBody>
          <a:bodyPr/>
          <a:lstStyle/>
          <a:p>
            <a:r>
              <a:rPr lang="en-US" dirty="0"/>
              <a:t>All tires should be inflated to the specifications given by the vehicle manufacturer.</a:t>
            </a:r>
          </a:p>
          <a:p>
            <a:r>
              <a:rPr lang="en-US" dirty="0"/>
              <a:t>RIM WIDTH AND TIRE SIZE- The rim width is the distance between the tire flanges sometimes called the “flange-to-flange” width. </a:t>
            </a:r>
          </a:p>
          <a:p>
            <a:pPr lvl="1"/>
            <a:r>
              <a:rPr lang="en-US" dirty="0"/>
              <a:t>As a general rule, for a given rim width it is best not to change tire width more than 10 mm (either wider or narrower).</a:t>
            </a:r>
          </a:p>
        </p:txBody>
      </p:sp>
    </p:spTree>
    <p:extLst>
      <p:ext uri="{BB962C8B-B14F-4D97-AF65-F5344CB8AC3E}">
        <p14:creationId xmlns:p14="http://schemas.microsoft.com/office/powerpoint/2010/main" val="667822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3846-93E8-49C8-A2B6-E28816CF7574}"/>
              </a:ext>
            </a:extLst>
          </p:cNvPr>
          <p:cNvSpPr>
            <a:spLocks noGrp="1"/>
          </p:cNvSpPr>
          <p:nvPr>
            <p:ph type="title"/>
          </p:nvPr>
        </p:nvSpPr>
        <p:spPr/>
        <p:txBody>
          <a:bodyPr/>
          <a:lstStyle/>
          <a:p>
            <a:r>
              <a:rPr lang="en-US" dirty="0"/>
              <a:t>Uniform Tire Quality Grading System</a:t>
            </a:r>
          </a:p>
        </p:txBody>
      </p:sp>
      <p:sp>
        <p:nvSpPr>
          <p:cNvPr id="3" name="Content Placeholder 2">
            <a:extLst>
              <a:ext uri="{FF2B5EF4-FFF2-40B4-BE49-F238E27FC236}">
                <a16:creationId xmlns:a16="http://schemas.microsoft.com/office/drawing/2014/main" id="{F53B4B16-5D70-4C00-99DA-632682ACD930}"/>
              </a:ext>
            </a:extLst>
          </p:cNvPr>
          <p:cNvSpPr>
            <a:spLocks noGrp="1"/>
          </p:cNvSpPr>
          <p:nvPr>
            <p:ph sz="quarter" idx="13"/>
          </p:nvPr>
        </p:nvSpPr>
        <p:spPr/>
        <p:txBody>
          <a:bodyPr/>
          <a:lstStyle/>
          <a:p>
            <a:r>
              <a:rPr lang="en-US" dirty="0"/>
              <a:t>The U.S. Department of Transportation and the National Highway Traffic Safety Administration developed a system of tire grading, the Uniform Tire Quality Grading System (UTQGS), to help customers better judge the relative performance of tires. </a:t>
            </a:r>
          </a:p>
          <a:p>
            <a:pPr lvl="1"/>
            <a:r>
              <a:rPr lang="en-US" dirty="0"/>
              <a:t>The three areas of tire performance are tread wear, traction, and temperature resistance.</a:t>
            </a:r>
          </a:p>
          <a:p>
            <a:pPr lvl="2"/>
            <a:r>
              <a:rPr lang="en-US" dirty="0"/>
              <a:t>TREAD WEAR- The tread wear grade is a comparison rating based on the wear rate of a standardized tire, tested under carefully controlled conditions, which is assigned a value of 100. A tire rated 200 should have a useful life twice as long as the standard tire’s.</a:t>
            </a:r>
          </a:p>
          <a:p>
            <a:pPr lvl="2"/>
            <a:r>
              <a:rPr lang="en-US" dirty="0"/>
              <a:t>TRACTION- Traction performance is rated by the letters AA,A, B, and C, with AA being the highest.</a:t>
            </a:r>
          </a:p>
          <a:p>
            <a:pPr lvl="2"/>
            <a:r>
              <a:rPr lang="en-US" dirty="0"/>
              <a:t>TEMPERATURE RESISTANCE- Temperature resistance is rated by the letters A, B, and C, with A being the highest rating</a:t>
            </a:r>
            <a:endParaRPr lang="en-US" b="1" dirty="0"/>
          </a:p>
        </p:txBody>
      </p:sp>
    </p:spTree>
    <p:extLst>
      <p:ext uri="{BB962C8B-B14F-4D97-AF65-F5344CB8AC3E}">
        <p14:creationId xmlns:p14="http://schemas.microsoft.com/office/powerpoint/2010/main" val="3410715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Tires Pressure and Bulge</a:t>
            </a:r>
            <a:br>
              <a:rPr lang="en-US" sz="2400" dirty="0"/>
            </a:br>
            <a:r>
              <a:rPr lang="en-US" sz="1200" dirty="0">
                <a:solidFill>
                  <a:schemeClr val="bg2"/>
                </a:solidFill>
              </a:rPr>
              <a:t>(The animation will automatically start in a few seconds) </a:t>
            </a:r>
            <a:endParaRPr lang="en-US" sz="1200" dirty="0"/>
          </a:p>
        </p:txBody>
      </p:sp>
      <p:pic>
        <p:nvPicPr>
          <p:cNvPr id="6" name="tire_pressure_and_bulge">
            <a:hlinkClick r:id="" action="ppaction://media"/>
            <a:extLst>
              <a:ext uri="{FF2B5EF4-FFF2-40B4-BE49-F238E27FC236}">
                <a16:creationId xmlns:a16="http://schemas.microsoft.com/office/drawing/2014/main" id="{18E8898A-D255-4499-A89F-40FF0A8F6C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82752" y="1432420"/>
            <a:ext cx="8026495" cy="4515374"/>
          </a:xfrm>
        </p:spPr>
      </p:pic>
    </p:spTree>
    <p:extLst>
      <p:ext uri="{BB962C8B-B14F-4D97-AF65-F5344CB8AC3E}">
        <p14:creationId xmlns:p14="http://schemas.microsoft.com/office/powerpoint/2010/main" val="31380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4048-DD08-4613-8853-2192CE7F8FB0}"/>
              </a:ext>
            </a:extLst>
          </p:cNvPr>
          <p:cNvSpPr>
            <a:spLocks noGrp="1"/>
          </p:cNvSpPr>
          <p:nvPr>
            <p:ph type="title"/>
          </p:nvPr>
        </p:nvSpPr>
        <p:spPr/>
        <p:txBody>
          <a:bodyPr/>
          <a:lstStyle/>
          <a:p>
            <a:r>
              <a:rPr lang="en-US" dirty="0"/>
              <a:t>Types of Tires</a:t>
            </a:r>
          </a:p>
        </p:txBody>
      </p:sp>
      <p:sp>
        <p:nvSpPr>
          <p:cNvPr id="3" name="Content Placeholder 2">
            <a:extLst>
              <a:ext uri="{FF2B5EF4-FFF2-40B4-BE49-F238E27FC236}">
                <a16:creationId xmlns:a16="http://schemas.microsoft.com/office/drawing/2014/main" id="{31A6B14C-966C-4050-B62E-5131D2193850}"/>
              </a:ext>
            </a:extLst>
          </p:cNvPr>
          <p:cNvSpPr>
            <a:spLocks noGrp="1"/>
          </p:cNvSpPr>
          <p:nvPr>
            <p:ph sz="quarter" idx="13"/>
          </p:nvPr>
        </p:nvSpPr>
        <p:spPr/>
        <p:txBody>
          <a:bodyPr/>
          <a:lstStyle/>
          <a:p>
            <a:r>
              <a:rPr lang="en-US" dirty="0"/>
              <a:t>ALL-TERRAIN AND PERFORMANCE TIRES All -terrain (A/T) designates a performance category for marketing differentiation, not actual performance rating. </a:t>
            </a:r>
          </a:p>
          <a:p>
            <a:pPr lvl="1"/>
            <a:r>
              <a:rPr lang="en-US" dirty="0"/>
              <a:t>Other names used by marketing without actual test specifications include:</a:t>
            </a:r>
          </a:p>
          <a:p>
            <a:pPr lvl="2"/>
            <a:r>
              <a:rPr lang="en-US" dirty="0"/>
              <a:t>Touring-Usually an all-season tire and often include an asymmetrical tread pattern.</a:t>
            </a:r>
          </a:p>
          <a:p>
            <a:pPr lvl="2"/>
            <a:r>
              <a:rPr lang="en-US" dirty="0"/>
              <a:t>All-season High Performance (AS HP)</a:t>
            </a:r>
          </a:p>
          <a:p>
            <a:pPr lvl="2"/>
            <a:r>
              <a:rPr lang="en-US" dirty="0"/>
              <a:t>Mud-terrain (M/T) tires. The tire is designed to handle both off and on road driving.</a:t>
            </a:r>
          </a:p>
          <a:p>
            <a:pPr lvl="2"/>
            <a:r>
              <a:rPr lang="en-US" dirty="0"/>
              <a:t>Highway-terrain (H/T) tires. H/T tires allow a driver to use the same tires for everyday highway driving as well occasional off-road driving.</a:t>
            </a:r>
          </a:p>
        </p:txBody>
      </p:sp>
    </p:spTree>
    <p:extLst>
      <p:ext uri="{BB962C8B-B14F-4D97-AF65-F5344CB8AC3E}">
        <p14:creationId xmlns:p14="http://schemas.microsoft.com/office/powerpoint/2010/main" val="332814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319A-0DCC-354B-BD62-3B2322A2D558}"/>
              </a:ext>
            </a:extLst>
          </p:cNvPr>
          <p:cNvSpPr>
            <a:spLocks noGrp="1"/>
          </p:cNvSpPr>
          <p:nvPr>
            <p:ph type="title"/>
          </p:nvPr>
        </p:nvSpPr>
        <p:spPr/>
        <p:txBody>
          <a:bodyPr/>
          <a:lstStyle/>
          <a:p>
            <a:r>
              <a:rPr lang="en-US" dirty="0"/>
              <a:t>Uniform Tire Quality Grading System</a:t>
            </a:r>
          </a:p>
        </p:txBody>
      </p:sp>
      <p:pic>
        <p:nvPicPr>
          <p:cNvPr id="4" name="Picture 3">
            <a:extLst>
              <a:ext uri="{FF2B5EF4-FFF2-40B4-BE49-F238E27FC236}">
                <a16:creationId xmlns:a16="http://schemas.microsoft.com/office/drawing/2014/main" id="{26660741-88D9-65C7-29B0-32AD225ACE88}"/>
              </a:ext>
            </a:extLst>
          </p:cNvPr>
          <p:cNvPicPr>
            <a:picLocks noChangeAspect="1"/>
          </p:cNvPicPr>
          <p:nvPr/>
        </p:nvPicPr>
        <p:blipFill>
          <a:blip r:embed="rId2"/>
          <a:stretch>
            <a:fillRect/>
          </a:stretch>
        </p:blipFill>
        <p:spPr>
          <a:xfrm>
            <a:off x="788565" y="1428996"/>
            <a:ext cx="5956184" cy="4471388"/>
          </a:xfrm>
          <a:prstGeom prst="rect">
            <a:avLst/>
          </a:prstGeom>
        </p:spPr>
      </p:pic>
      <p:sp>
        <p:nvSpPr>
          <p:cNvPr id="6" name="TextBox 5">
            <a:extLst>
              <a:ext uri="{FF2B5EF4-FFF2-40B4-BE49-F238E27FC236}">
                <a16:creationId xmlns:a16="http://schemas.microsoft.com/office/drawing/2014/main" id="{E75572CD-B7EB-54F7-048F-D9EE60DF1407}"/>
              </a:ext>
            </a:extLst>
          </p:cNvPr>
          <p:cNvSpPr txBox="1"/>
          <p:nvPr/>
        </p:nvSpPr>
        <p:spPr>
          <a:xfrm>
            <a:off x="7625592" y="2828835"/>
            <a:ext cx="3336722" cy="1200329"/>
          </a:xfrm>
          <a:prstGeom prst="rect">
            <a:avLst/>
          </a:prstGeom>
          <a:noFill/>
        </p:spPr>
        <p:txBody>
          <a:bodyPr wrap="square">
            <a:spAutoFit/>
          </a:bodyPr>
          <a:lstStyle/>
          <a:p>
            <a:r>
              <a:rPr lang="en-US" dirty="0"/>
              <a:t>FIGURE 22–13 Typical “Uniform Tire Quality Grading </a:t>
            </a:r>
          </a:p>
          <a:p>
            <a:r>
              <a:rPr lang="en-US" dirty="0"/>
              <a:t>system” (UTQGs) ratings imprinted on the tire sidewall.</a:t>
            </a:r>
          </a:p>
        </p:txBody>
      </p:sp>
    </p:spTree>
    <p:extLst>
      <p:ext uri="{BB962C8B-B14F-4D97-AF65-F5344CB8AC3E}">
        <p14:creationId xmlns:p14="http://schemas.microsoft.com/office/powerpoint/2010/main" val="21896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0F42-2BDF-5DD3-2DF4-9E5734F731E0}"/>
              </a:ext>
            </a:extLst>
          </p:cNvPr>
          <p:cNvSpPr>
            <a:spLocks noGrp="1"/>
          </p:cNvSpPr>
          <p:nvPr>
            <p:ph type="title"/>
          </p:nvPr>
        </p:nvSpPr>
        <p:spPr/>
        <p:txBody>
          <a:bodyPr/>
          <a:lstStyle/>
          <a:p>
            <a:r>
              <a:rPr lang="en-US" dirty="0"/>
              <a:t>Uniform Tire Quality Grading System</a:t>
            </a:r>
          </a:p>
        </p:txBody>
      </p:sp>
      <p:pic>
        <p:nvPicPr>
          <p:cNvPr id="4" name="Picture 3">
            <a:extLst>
              <a:ext uri="{FF2B5EF4-FFF2-40B4-BE49-F238E27FC236}">
                <a16:creationId xmlns:a16="http://schemas.microsoft.com/office/drawing/2014/main" id="{AD558F0F-5223-B198-EB13-7390637A116C}"/>
              </a:ext>
            </a:extLst>
          </p:cNvPr>
          <p:cNvPicPr>
            <a:picLocks noChangeAspect="1"/>
          </p:cNvPicPr>
          <p:nvPr/>
        </p:nvPicPr>
        <p:blipFill>
          <a:blip r:embed="rId2"/>
          <a:stretch>
            <a:fillRect/>
          </a:stretch>
        </p:blipFill>
        <p:spPr>
          <a:xfrm>
            <a:off x="3532492" y="1569565"/>
            <a:ext cx="5361905" cy="4104762"/>
          </a:xfrm>
          <a:prstGeom prst="rect">
            <a:avLst/>
          </a:prstGeom>
        </p:spPr>
      </p:pic>
    </p:spTree>
    <p:extLst>
      <p:ext uri="{BB962C8B-B14F-4D97-AF65-F5344CB8AC3E}">
        <p14:creationId xmlns:p14="http://schemas.microsoft.com/office/powerpoint/2010/main" val="315783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F88-E336-4F4E-84D4-1A839B7C5EFB}"/>
              </a:ext>
            </a:extLst>
          </p:cNvPr>
          <p:cNvSpPr>
            <a:spLocks noGrp="1"/>
          </p:cNvSpPr>
          <p:nvPr>
            <p:ph type="title"/>
          </p:nvPr>
        </p:nvSpPr>
        <p:spPr/>
        <p:txBody>
          <a:bodyPr/>
          <a:lstStyle/>
          <a:p>
            <a:r>
              <a:rPr lang="en-US" dirty="0"/>
              <a:t>All-Season Tire Designation</a:t>
            </a:r>
          </a:p>
        </p:txBody>
      </p:sp>
      <p:sp>
        <p:nvSpPr>
          <p:cNvPr id="3" name="Content Placeholder 2">
            <a:extLst>
              <a:ext uri="{FF2B5EF4-FFF2-40B4-BE49-F238E27FC236}">
                <a16:creationId xmlns:a16="http://schemas.microsoft.com/office/drawing/2014/main" id="{8D935A76-B3B2-4EEA-88F9-B401B1DA29FB}"/>
              </a:ext>
            </a:extLst>
          </p:cNvPr>
          <p:cNvSpPr>
            <a:spLocks noGrp="1"/>
          </p:cNvSpPr>
          <p:nvPr>
            <p:ph sz="quarter" idx="13"/>
          </p:nvPr>
        </p:nvSpPr>
        <p:spPr/>
        <p:txBody>
          <a:bodyPr/>
          <a:lstStyle/>
          <a:p>
            <a:r>
              <a:rPr lang="en-US" dirty="0"/>
              <a:t>M&amp;S RATING Most all-season tires are rated and labeled as </a:t>
            </a:r>
            <a:r>
              <a:rPr lang="en-US" i="1" dirty="0"/>
              <a:t>M &amp; S</a:t>
            </a:r>
            <a:r>
              <a:rPr lang="en-US" dirty="0"/>
              <a:t>, </a:t>
            </a:r>
            <a:r>
              <a:rPr lang="en-US" i="1" dirty="0"/>
              <a:t>MS</a:t>
            </a:r>
            <a:r>
              <a:rPr lang="en-US" dirty="0"/>
              <a:t>, or </a:t>
            </a:r>
            <a:r>
              <a:rPr lang="en-US" i="1" dirty="0"/>
              <a:t>M </a:t>
            </a:r>
            <a:r>
              <a:rPr lang="en-US" dirty="0"/>
              <a:t>+ </a:t>
            </a:r>
            <a:r>
              <a:rPr lang="en-US" i="1" dirty="0"/>
              <a:t>S</a:t>
            </a:r>
            <a:r>
              <a:rPr lang="en-US" dirty="0"/>
              <a:t>, and therefore must adhere to general design features as specified by the Rubber Manufacturers Association (RMA).</a:t>
            </a:r>
          </a:p>
          <a:p>
            <a:r>
              <a:rPr lang="en-US" dirty="0"/>
              <a:t>FOUR SEASONS TIRES- This is a new category created by tire companies. </a:t>
            </a:r>
          </a:p>
          <a:p>
            <a:pPr lvl="1"/>
            <a:r>
              <a:rPr lang="en-US" dirty="0"/>
              <a:t>Four seasons tires are the same as all-season tires except most of these are also three-peak mountain snowflake (3PMSF) rated. </a:t>
            </a:r>
          </a:p>
          <a:p>
            <a:pPr lvl="2"/>
            <a:r>
              <a:rPr lang="en-US" dirty="0"/>
              <a:t>They have minimum snow traction ability tested versus an industry standard reference test tire (SRTT)—minimum 110 rating.</a:t>
            </a:r>
          </a:p>
        </p:txBody>
      </p:sp>
    </p:spTree>
    <p:extLst>
      <p:ext uri="{BB962C8B-B14F-4D97-AF65-F5344CB8AC3E}">
        <p14:creationId xmlns:p14="http://schemas.microsoft.com/office/powerpoint/2010/main" val="2614615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AD20-834C-B14A-29C4-282AAF711843}"/>
              </a:ext>
            </a:extLst>
          </p:cNvPr>
          <p:cNvSpPr>
            <a:spLocks noGrp="1"/>
          </p:cNvSpPr>
          <p:nvPr>
            <p:ph type="title"/>
          </p:nvPr>
        </p:nvSpPr>
        <p:spPr>
          <a:xfrm>
            <a:off x="609600" y="215372"/>
            <a:ext cx="10972800" cy="1227534"/>
          </a:xfrm>
        </p:spPr>
        <p:txBody>
          <a:bodyPr/>
          <a:lstStyle/>
          <a:p>
            <a:r>
              <a:rPr lang="en-US" dirty="0"/>
              <a:t>All-Season Tire Designation</a:t>
            </a:r>
          </a:p>
        </p:txBody>
      </p:sp>
      <p:pic>
        <p:nvPicPr>
          <p:cNvPr id="4" name="Picture 3">
            <a:extLst>
              <a:ext uri="{FF2B5EF4-FFF2-40B4-BE49-F238E27FC236}">
                <a16:creationId xmlns:a16="http://schemas.microsoft.com/office/drawing/2014/main" id="{D5F3E619-8238-02D8-D1E1-47F6EE6E6914}"/>
              </a:ext>
            </a:extLst>
          </p:cNvPr>
          <p:cNvPicPr>
            <a:picLocks noChangeAspect="1"/>
          </p:cNvPicPr>
          <p:nvPr/>
        </p:nvPicPr>
        <p:blipFill>
          <a:blip r:embed="rId2"/>
          <a:stretch>
            <a:fillRect/>
          </a:stretch>
        </p:blipFill>
        <p:spPr>
          <a:xfrm>
            <a:off x="6432434" y="1319476"/>
            <a:ext cx="4209524" cy="4219048"/>
          </a:xfrm>
          <a:prstGeom prst="rect">
            <a:avLst/>
          </a:prstGeom>
        </p:spPr>
      </p:pic>
      <p:sp>
        <p:nvSpPr>
          <p:cNvPr id="6" name="TextBox 5">
            <a:extLst>
              <a:ext uri="{FF2B5EF4-FFF2-40B4-BE49-F238E27FC236}">
                <a16:creationId xmlns:a16="http://schemas.microsoft.com/office/drawing/2014/main" id="{70FA6E0F-A1EF-0779-AD75-262226DEE9A8}"/>
              </a:ext>
            </a:extLst>
          </p:cNvPr>
          <p:cNvSpPr txBox="1"/>
          <p:nvPr/>
        </p:nvSpPr>
        <p:spPr>
          <a:xfrm>
            <a:off x="1168167" y="2551837"/>
            <a:ext cx="4725624" cy="1754326"/>
          </a:xfrm>
          <a:prstGeom prst="rect">
            <a:avLst/>
          </a:prstGeom>
          <a:noFill/>
        </p:spPr>
        <p:txBody>
          <a:bodyPr wrap="square">
            <a:spAutoFit/>
          </a:bodyPr>
          <a:lstStyle/>
          <a:p>
            <a:r>
              <a:rPr lang="en-US" dirty="0"/>
              <a:t>FIGURE 22–14 The three-mountain peak symbol indicates that the tire is rated with the necessary snow traction to be the specified winter tire required in some states and Canadian provinces for use in the winter months.</a:t>
            </a:r>
          </a:p>
        </p:txBody>
      </p:sp>
    </p:spTree>
    <p:extLst>
      <p:ext uri="{BB962C8B-B14F-4D97-AF65-F5344CB8AC3E}">
        <p14:creationId xmlns:p14="http://schemas.microsoft.com/office/powerpoint/2010/main" val="89467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700F-25C2-4F87-8596-3FC93224A613}"/>
              </a:ext>
            </a:extLst>
          </p:cNvPr>
          <p:cNvSpPr>
            <a:spLocks noGrp="1"/>
          </p:cNvSpPr>
          <p:nvPr>
            <p:ph type="title"/>
          </p:nvPr>
        </p:nvSpPr>
        <p:spPr>
          <a:xfrm>
            <a:off x="609600" y="215372"/>
            <a:ext cx="10972800" cy="1097279"/>
          </a:xfrm>
        </p:spPr>
        <p:txBody>
          <a:bodyPr/>
          <a:lstStyle/>
          <a:p>
            <a:r>
              <a:rPr lang="en-US" dirty="0"/>
              <a:t>DOT Tire Code</a:t>
            </a:r>
          </a:p>
        </p:txBody>
      </p:sp>
      <p:sp>
        <p:nvSpPr>
          <p:cNvPr id="3" name="Content Placeholder 2">
            <a:extLst>
              <a:ext uri="{FF2B5EF4-FFF2-40B4-BE49-F238E27FC236}">
                <a16:creationId xmlns:a16="http://schemas.microsoft.com/office/drawing/2014/main" id="{A37C7242-DACC-4DDA-8BBA-2EA50BD03544}"/>
              </a:ext>
            </a:extLst>
          </p:cNvPr>
          <p:cNvSpPr>
            <a:spLocks noGrp="1"/>
          </p:cNvSpPr>
          <p:nvPr>
            <p:ph sz="quarter" idx="13"/>
          </p:nvPr>
        </p:nvSpPr>
        <p:spPr>
          <a:xfrm>
            <a:off x="609601" y="1441450"/>
            <a:ext cx="5879689" cy="4598988"/>
          </a:xfrm>
        </p:spPr>
        <p:txBody>
          <a:bodyPr/>
          <a:lstStyle/>
          <a:p>
            <a:r>
              <a:rPr lang="en-US" dirty="0"/>
              <a:t>All tires sold in the United States must be approved by the U.S. Federal Department of Transportation (DOT). </a:t>
            </a:r>
          </a:p>
          <a:p>
            <a:pPr lvl="1"/>
            <a:r>
              <a:rPr lang="en-US" dirty="0"/>
              <a:t>The DOT tire code requirements include resistance to tire damage that could be caused by curbs, chuckholes, and other common occurrences for a tire used on public roads.</a:t>
            </a:r>
          </a:p>
        </p:txBody>
      </p:sp>
      <p:pic>
        <p:nvPicPr>
          <p:cNvPr id="4" name="Picture 3" descr="Picture of a tire's DOT date code.">
            <a:extLst>
              <a:ext uri="{FF2B5EF4-FFF2-40B4-BE49-F238E27FC236}">
                <a16:creationId xmlns:a16="http://schemas.microsoft.com/office/drawing/2014/main" id="{E12E12C0-0081-4507-B94B-9D4DDD04E16E}"/>
              </a:ext>
            </a:extLst>
          </p:cNvPr>
          <p:cNvPicPr>
            <a:picLocks noChangeAspect="1"/>
          </p:cNvPicPr>
          <p:nvPr/>
        </p:nvPicPr>
        <p:blipFill>
          <a:blip r:embed="rId2"/>
          <a:stretch>
            <a:fillRect/>
          </a:stretch>
        </p:blipFill>
        <p:spPr>
          <a:xfrm>
            <a:off x="6489290" y="958645"/>
            <a:ext cx="5093109" cy="4890627"/>
          </a:xfrm>
          <a:prstGeom prst="rect">
            <a:avLst/>
          </a:prstGeom>
        </p:spPr>
      </p:pic>
    </p:spTree>
    <p:extLst>
      <p:ext uri="{BB962C8B-B14F-4D97-AF65-F5344CB8AC3E}">
        <p14:creationId xmlns:p14="http://schemas.microsoft.com/office/powerpoint/2010/main" val="2774349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1B58-1196-D704-0BC2-CB5D15F600C9}"/>
              </a:ext>
            </a:extLst>
          </p:cNvPr>
          <p:cNvSpPr>
            <a:spLocks noGrp="1"/>
          </p:cNvSpPr>
          <p:nvPr>
            <p:ph type="title"/>
          </p:nvPr>
        </p:nvSpPr>
        <p:spPr>
          <a:xfrm>
            <a:off x="609600" y="215373"/>
            <a:ext cx="10972800" cy="1061734"/>
          </a:xfrm>
        </p:spPr>
        <p:txBody>
          <a:bodyPr/>
          <a:lstStyle/>
          <a:p>
            <a:r>
              <a:rPr lang="en-US" dirty="0"/>
              <a:t>DOT Tire Code</a:t>
            </a:r>
          </a:p>
        </p:txBody>
      </p:sp>
      <p:pic>
        <p:nvPicPr>
          <p:cNvPr id="6" name="Picture 5">
            <a:extLst>
              <a:ext uri="{FF2B5EF4-FFF2-40B4-BE49-F238E27FC236}">
                <a16:creationId xmlns:a16="http://schemas.microsoft.com/office/drawing/2014/main" id="{659E005F-0669-4593-09A0-040A1A2C107B}"/>
              </a:ext>
            </a:extLst>
          </p:cNvPr>
          <p:cNvPicPr>
            <a:picLocks noChangeAspect="1"/>
          </p:cNvPicPr>
          <p:nvPr/>
        </p:nvPicPr>
        <p:blipFill>
          <a:blip r:embed="rId2"/>
          <a:stretch>
            <a:fillRect/>
          </a:stretch>
        </p:blipFill>
        <p:spPr>
          <a:xfrm>
            <a:off x="3681714" y="1277107"/>
            <a:ext cx="4828571" cy="3733333"/>
          </a:xfrm>
          <a:prstGeom prst="rect">
            <a:avLst/>
          </a:prstGeom>
        </p:spPr>
      </p:pic>
      <p:sp>
        <p:nvSpPr>
          <p:cNvPr id="8" name="TextBox 7">
            <a:extLst>
              <a:ext uri="{FF2B5EF4-FFF2-40B4-BE49-F238E27FC236}">
                <a16:creationId xmlns:a16="http://schemas.microsoft.com/office/drawing/2014/main" id="{29D0D4BA-5703-BD13-9FB5-10C7A2BF2CA2}"/>
              </a:ext>
            </a:extLst>
          </p:cNvPr>
          <p:cNvSpPr txBox="1"/>
          <p:nvPr/>
        </p:nvSpPr>
        <p:spPr>
          <a:xfrm>
            <a:off x="2384220" y="5010440"/>
            <a:ext cx="7423557" cy="646331"/>
          </a:xfrm>
          <a:prstGeom prst="rect">
            <a:avLst/>
          </a:prstGeom>
          <a:noFill/>
        </p:spPr>
        <p:txBody>
          <a:bodyPr wrap="square">
            <a:spAutoFit/>
          </a:bodyPr>
          <a:lstStyle/>
          <a:p>
            <a:r>
              <a:rPr lang="en-US" dirty="0"/>
              <a:t>FIGURE 22–16 Conicity is a fault in the tire that can cause the vehicle to pull to one side due to the cone effect (shape) of the tire.</a:t>
            </a:r>
          </a:p>
        </p:txBody>
      </p:sp>
    </p:spTree>
    <p:extLst>
      <p:ext uri="{BB962C8B-B14F-4D97-AF65-F5344CB8AC3E}">
        <p14:creationId xmlns:p14="http://schemas.microsoft.com/office/powerpoint/2010/main" val="258109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32BA-18C3-464E-AF65-08E7B185CAA0}"/>
              </a:ext>
            </a:extLst>
          </p:cNvPr>
          <p:cNvSpPr>
            <a:spLocks noGrp="1"/>
          </p:cNvSpPr>
          <p:nvPr>
            <p:ph type="title"/>
          </p:nvPr>
        </p:nvSpPr>
        <p:spPr/>
        <p:txBody>
          <a:bodyPr/>
          <a:lstStyle/>
          <a:p>
            <a:r>
              <a:rPr lang="en-US" dirty="0"/>
              <a:t>Introduction To Tires</a:t>
            </a:r>
          </a:p>
        </p:txBody>
      </p:sp>
      <p:sp>
        <p:nvSpPr>
          <p:cNvPr id="3" name="Content Placeholder 2">
            <a:extLst>
              <a:ext uri="{FF2B5EF4-FFF2-40B4-BE49-F238E27FC236}">
                <a16:creationId xmlns:a16="http://schemas.microsoft.com/office/drawing/2014/main" id="{B5A66085-96D9-4152-8600-CB96BFB5A490}"/>
              </a:ext>
            </a:extLst>
          </p:cNvPr>
          <p:cNvSpPr>
            <a:spLocks noGrp="1"/>
          </p:cNvSpPr>
          <p:nvPr>
            <p:ph sz="quarter" idx="13"/>
          </p:nvPr>
        </p:nvSpPr>
        <p:spPr/>
        <p:txBody>
          <a:bodyPr/>
          <a:lstStyle/>
          <a:p>
            <a:r>
              <a:rPr lang="en-US" dirty="0"/>
              <a:t>PURPOSE- The friction (traction) between the tire and the road determines the handling characteristics of any vehicle. </a:t>
            </a:r>
          </a:p>
          <a:p>
            <a:pPr lvl="1"/>
            <a:r>
              <a:rPr lang="en-US" dirty="0"/>
              <a:t>The compounding, construction, and condition of tires are some of the most important aspects of the steering, suspension, alignment, and braking systems of any vehicle.</a:t>
            </a:r>
          </a:p>
          <a:p>
            <a:r>
              <a:rPr lang="en-US" dirty="0"/>
              <a:t>FUNCTION- Tires are mounted on wheels that are bolted to the vehicle to provide:</a:t>
            </a:r>
          </a:p>
          <a:p>
            <a:pPr lvl="1"/>
            <a:r>
              <a:rPr lang="en-US" dirty="0"/>
              <a:t>1. Shock absorber action when driving over rough surfaces</a:t>
            </a:r>
          </a:p>
          <a:p>
            <a:pPr lvl="1"/>
            <a:r>
              <a:rPr lang="en-US" dirty="0"/>
              <a:t>2. Friction (traction) between the wheels and the road</a:t>
            </a:r>
          </a:p>
        </p:txBody>
      </p:sp>
    </p:spTree>
    <p:extLst>
      <p:ext uri="{BB962C8B-B14F-4D97-AF65-F5344CB8AC3E}">
        <p14:creationId xmlns:p14="http://schemas.microsoft.com/office/powerpoint/2010/main" val="3935163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A48F-AC66-47B2-879B-96A846958182}"/>
              </a:ext>
            </a:extLst>
          </p:cNvPr>
          <p:cNvSpPr>
            <a:spLocks noGrp="1"/>
          </p:cNvSpPr>
          <p:nvPr>
            <p:ph type="title"/>
          </p:nvPr>
        </p:nvSpPr>
        <p:spPr/>
        <p:txBody>
          <a:bodyPr/>
          <a:lstStyle/>
          <a:p>
            <a:r>
              <a:rPr lang="en-US" dirty="0"/>
              <a:t>Tire Conicity And Ply Steer</a:t>
            </a:r>
          </a:p>
        </p:txBody>
      </p:sp>
      <p:sp>
        <p:nvSpPr>
          <p:cNvPr id="3" name="Content Placeholder 2">
            <a:extLst>
              <a:ext uri="{FF2B5EF4-FFF2-40B4-BE49-F238E27FC236}">
                <a16:creationId xmlns:a16="http://schemas.microsoft.com/office/drawing/2014/main" id="{00278994-3B2A-40C8-B1BD-93578E1C353A}"/>
              </a:ext>
            </a:extLst>
          </p:cNvPr>
          <p:cNvSpPr>
            <a:spLocks noGrp="1"/>
          </p:cNvSpPr>
          <p:nvPr>
            <p:ph sz="quarter" idx="13"/>
          </p:nvPr>
        </p:nvSpPr>
        <p:spPr/>
        <p:txBody>
          <a:bodyPr/>
          <a:lstStyle/>
          <a:p>
            <a:r>
              <a:rPr lang="en-US" dirty="0"/>
              <a:t>Tire conicity can occur during the construction of any radial or belted tire when the parts of the tire are badly positioned, causing the tire to be smaller in diameter on one side.</a:t>
            </a:r>
          </a:p>
          <a:p>
            <a:r>
              <a:rPr lang="en-US" dirty="0"/>
              <a:t>VEHICLE HANDLING AND TIRE SLIP ANGLE- </a:t>
            </a:r>
            <a:r>
              <a:rPr lang="en-US" i="1" dirty="0"/>
              <a:t>The tire surface contact area or tire patch size is about one-half the area of one page of a book</a:t>
            </a:r>
            <a:r>
              <a:rPr lang="en-US" dirty="0"/>
              <a:t>. All accelerating, braking, and cornering forces of a vehicle are transferred to the pavement at just four spots.</a:t>
            </a:r>
          </a:p>
          <a:p>
            <a:r>
              <a:rPr lang="en-US" dirty="0"/>
              <a:t>SPARE TIRES- Most vehicles today come equipped with space-saver spare tires that are smaller than the wheels and tires that are on the vehicle. The reason for the small size is to reduce the size and weight of the entire vehicle and to increase fuel economy by having the entire vehicle weigh less by not carrying a heavy spare tire and wheel around.</a:t>
            </a:r>
          </a:p>
        </p:txBody>
      </p:sp>
    </p:spTree>
    <p:extLst>
      <p:ext uri="{BB962C8B-B14F-4D97-AF65-F5344CB8AC3E}">
        <p14:creationId xmlns:p14="http://schemas.microsoft.com/office/powerpoint/2010/main" val="1331232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72E7-B1B5-AF8B-5822-0BFE195755E9}"/>
              </a:ext>
            </a:extLst>
          </p:cNvPr>
          <p:cNvSpPr>
            <a:spLocks noGrp="1"/>
          </p:cNvSpPr>
          <p:nvPr>
            <p:ph type="title"/>
          </p:nvPr>
        </p:nvSpPr>
        <p:spPr>
          <a:xfrm>
            <a:off x="609600" y="215372"/>
            <a:ext cx="4381850" cy="1487593"/>
          </a:xfrm>
        </p:spPr>
        <p:txBody>
          <a:bodyPr/>
          <a:lstStyle/>
          <a:p>
            <a:r>
              <a:rPr lang="en-US" dirty="0"/>
              <a:t>Tire Conicity And Ply Steer</a:t>
            </a:r>
          </a:p>
        </p:txBody>
      </p:sp>
      <p:pic>
        <p:nvPicPr>
          <p:cNvPr id="4" name="Picture 3">
            <a:extLst>
              <a:ext uri="{FF2B5EF4-FFF2-40B4-BE49-F238E27FC236}">
                <a16:creationId xmlns:a16="http://schemas.microsoft.com/office/drawing/2014/main" id="{CAA47C2B-E4BC-7A21-CE08-2E706A211005}"/>
              </a:ext>
            </a:extLst>
          </p:cNvPr>
          <p:cNvPicPr>
            <a:picLocks noChangeAspect="1"/>
          </p:cNvPicPr>
          <p:nvPr/>
        </p:nvPicPr>
        <p:blipFill>
          <a:blip r:embed="rId2"/>
          <a:stretch>
            <a:fillRect/>
          </a:stretch>
        </p:blipFill>
        <p:spPr>
          <a:xfrm>
            <a:off x="6746605" y="394282"/>
            <a:ext cx="3340356" cy="5767431"/>
          </a:xfrm>
          <a:prstGeom prst="rect">
            <a:avLst/>
          </a:prstGeom>
        </p:spPr>
      </p:pic>
      <p:sp>
        <p:nvSpPr>
          <p:cNvPr id="6" name="TextBox 5">
            <a:extLst>
              <a:ext uri="{FF2B5EF4-FFF2-40B4-BE49-F238E27FC236}">
                <a16:creationId xmlns:a16="http://schemas.microsoft.com/office/drawing/2014/main" id="{976BCD5A-7B74-05B0-A1CE-19F0FE4C9715}"/>
              </a:ext>
            </a:extLst>
          </p:cNvPr>
          <p:cNvSpPr txBox="1"/>
          <p:nvPr/>
        </p:nvSpPr>
        <p:spPr>
          <a:xfrm>
            <a:off x="1637951" y="2551837"/>
            <a:ext cx="3699304" cy="1754326"/>
          </a:xfrm>
          <a:prstGeom prst="rect">
            <a:avLst/>
          </a:prstGeom>
          <a:noFill/>
        </p:spPr>
        <p:txBody>
          <a:bodyPr wrap="square">
            <a:spAutoFit/>
          </a:bodyPr>
          <a:lstStyle/>
          <a:p>
            <a:r>
              <a:rPr lang="en-US" dirty="0"/>
              <a:t>FIGURE 22–17 Notice the angle of the belt material in this worn tire. The angle of the belt fabric can cause a “ply steer” or slight pulling force toward one side of the vehicle.</a:t>
            </a:r>
          </a:p>
        </p:txBody>
      </p:sp>
    </p:spTree>
    <p:extLst>
      <p:ext uri="{BB962C8B-B14F-4D97-AF65-F5344CB8AC3E}">
        <p14:creationId xmlns:p14="http://schemas.microsoft.com/office/powerpoint/2010/main" val="2386393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96EA-7E96-CDC7-3B26-C316E14B928D}"/>
              </a:ext>
            </a:extLst>
          </p:cNvPr>
          <p:cNvSpPr>
            <a:spLocks noGrp="1"/>
          </p:cNvSpPr>
          <p:nvPr>
            <p:ph type="title"/>
          </p:nvPr>
        </p:nvSpPr>
        <p:spPr/>
        <p:txBody>
          <a:bodyPr/>
          <a:lstStyle/>
          <a:p>
            <a:r>
              <a:rPr lang="en-US" dirty="0"/>
              <a:t>Vehicle Handling and Tire Slip Angle</a:t>
            </a:r>
          </a:p>
        </p:txBody>
      </p:sp>
      <p:pic>
        <p:nvPicPr>
          <p:cNvPr id="4" name="Picture 3">
            <a:extLst>
              <a:ext uri="{FF2B5EF4-FFF2-40B4-BE49-F238E27FC236}">
                <a16:creationId xmlns:a16="http://schemas.microsoft.com/office/drawing/2014/main" id="{7FD32876-1542-8DDF-8282-9987C5F141BD}"/>
              </a:ext>
            </a:extLst>
          </p:cNvPr>
          <p:cNvPicPr>
            <a:picLocks noChangeAspect="1"/>
          </p:cNvPicPr>
          <p:nvPr/>
        </p:nvPicPr>
        <p:blipFill>
          <a:blip r:embed="rId2"/>
          <a:stretch>
            <a:fillRect/>
          </a:stretch>
        </p:blipFill>
        <p:spPr>
          <a:xfrm>
            <a:off x="2993694" y="1783357"/>
            <a:ext cx="6204611" cy="2756302"/>
          </a:xfrm>
          <a:prstGeom prst="rect">
            <a:avLst/>
          </a:prstGeom>
        </p:spPr>
      </p:pic>
      <p:sp>
        <p:nvSpPr>
          <p:cNvPr id="6" name="TextBox 5">
            <a:extLst>
              <a:ext uri="{FF2B5EF4-FFF2-40B4-BE49-F238E27FC236}">
                <a16:creationId xmlns:a16="http://schemas.microsoft.com/office/drawing/2014/main" id="{55DF8F42-27B0-7257-6E31-0D488E47B2ED}"/>
              </a:ext>
            </a:extLst>
          </p:cNvPr>
          <p:cNvSpPr txBox="1"/>
          <p:nvPr/>
        </p:nvSpPr>
        <p:spPr>
          <a:xfrm>
            <a:off x="840995" y="4841088"/>
            <a:ext cx="10510008" cy="338554"/>
          </a:xfrm>
          <a:prstGeom prst="rect">
            <a:avLst/>
          </a:prstGeom>
          <a:noFill/>
        </p:spPr>
        <p:txBody>
          <a:bodyPr wrap="square">
            <a:spAutoFit/>
          </a:bodyPr>
          <a:lstStyle/>
          <a:p>
            <a:r>
              <a:rPr lang="en-US" sz="1600" dirty="0"/>
              <a:t>FIGURE 22–18 Slip angle is the angle between the direction the tire tread is heading and the direction it is pointed.</a:t>
            </a:r>
          </a:p>
        </p:txBody>
      </p:sp>
    </p:spTree>
    <p:extLst>
      <p:ext uri="{BB962C8B-B14F-4D97-AF65-F5344CB8AC3E}">
        <p14:creationId xmlns:p14="http://schemas.microsoft.com/office/powerpoint/2010/main" val="404638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F1A0-16EC-45D5-8D64-DA93C2878C93}"/>
              </a:ext>
            </a:extLst>
          </p:cNvPr>
          <p:cNvSpPr>
            <a:spLocks noGrp="1"/>
          </p:cNvSpPr>
          <p:nvPr>
            <p:ph type="title"/>
          </p:nvPr>
        </p:nvSpPr>
        <p:spPr/>
        <p:txBody>
          <a:bodyPr/>
          <a:lstStyle/>
          <a:p>
            <a:r>
              <a:rPr lang="en-US" dirty="0"/>
              <a:t>Run-Flat Tires</a:t>
            </a:r>
          </a:p>
        </p:txBody>
      </p:sp>
      <p:sp>
        <p:nvSpPr>
          <p:cNvPr id="3" name="Content Placeholder 2">
            <a:extLst>
              <a:ext uri="{FF2B5EF4-FFF2-40B4-BE49-F238E27FC236}">
                <a16:creationId xmlns:a16="http://schemas.microsoft.com/office/drawing/2014/main" id="{30C58E1F-2F8B-446C-9D7C-EC719E8AF177}"/>
              </a:ext>
            </a:extLst>
          </p:cNvPr>
          <p:cNvSpPr>
            <a:spLocks noGrp="1"/>
          </p:cNvSpPr>
          <p:nvPr>
            <p:ph sz="quarter" idx="13"/>
          </p:nvPr>
        </p:nvSpPr>
        <p:spPr/>
        <p:txBody>
          <a:bodyPr/>
          <a:lstStyle/>
          <a:p>
            <a:r>
              <a:rPr lang="en-US" dirty="0"/>
              <a:t>Run-flat tires (abbreviated RFT) are designed to operate without any air for a limited distance (usually 50 miles at 55 mph). This feature allows vehicle manufacturers to build vehicles without the extra room and weight of a spare tire and jack assembly.</a:t>
            </a:r>
          </a:p>
          <a:p>
            <a:r>
              <a:rPr lang="en-US" dirty="0"/>
              <a:t>GENERAL MOTORS TPC RATING- All General Motors original equipment (OE) tires have a rating that identifies the size as well as the tread design, wear, traction, and heat resistance factors.</a:t>
            </a:r>
          </a:p>
          <a:p>
            <a:r>
              <a:rPr lang="en-US" dirty="0"/>
              <a:t>TIRE SELECTION CONSIDERATIONS- Selecting the proper tire is very important for the proper handling and safety of any vehicle. Do not select a tire by styling or looks alone.</a:t>
            </a:r>
          </a:p>
          <a:p>
            <a:r>
              <a:rPr lang="en-US" dirty="0"/>
              <a:t>NOISE-REDUCTION TIRES- PURPOSE The purpose of using acoustical foam inside a tire is to reduce a very specific frequency range between 130 and 240 Hz.</a:t>
            </a:r>
          </a:p>
          <a:p>
            <a:endParaRPr lang="en-US" dirty="0"/>
          </a:p>
        </p:txBody>
      </p:sp>
    </p:spTree>
    <p:extLst>
      <p:ext uri="{BB962C8B-B14F-4D97-AF65-F5344CB8AC3E}">
        <p14:creationId xmlns:p14="http://schemas.microsoft.com/office/powerpoint/2010/main" val="3404546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4F3E-2719-5EE3-DD5F-495243AA9D39}"/>
              </a:ext>
            </a:extLst>
          </p:cNvPr>
          <p:cNvSpPr>
            <a:spLocks noGrp="1"/>
          </p:cNvSpPr>
          <p:nvPr>
            <p:ph type="title"/>
          </p:nvPr>
        </p:nvSpPr>
        <p:spPr/>
        <p:txBody>
          <a:bodyPr/>
          <a:lstStyle/>
          <a:p>
            <a:r>
              <a:rPr lang="en-US" dirty="0"/>
              <a:t>Run-Flat Tires</a:t>
            </a:r>
          </a:p>
        </p:txBody>
      </p:sp>
      <p:pic>
        <p:nvPicPr>
          <p:cNvPr id="4" name="Picture 3">
            <a:extLst>
              <a:ext uri="{FF2B5EF4-FFF2-40B4-BE49-F238E27FC236}">
                <a16:creationId xmlns:a16="http://schemas.microsoft.com/office/drawing/2014/main" id="{03850BB1-484D-642D-C99F-09767BD718C3}"/>
              </a:ext>
            </a:extLst>
          </p:cNvPr>
          <p:cNvPicPr>
            <a:picLocks noChangeAspect="1"/>
          </p:cNvPicPr>
          <p:nvPr/>
        </p:nvPicPr>
        <p:blipFill>
          <a:blip r:embed="rId2"/>
          <a:stretch>
            <a:fillRect/>
          </a:stretch>
        </p:blipFill>
        <p:spPr>
          <a:xfrm>
            <a:off x="5046429" y="1312651"/>
            <a:ext cx="6628259" cy="4902063"/>
          </a:xfrm>
          <a:prstGeom prst="rect">
            <a:avLst/>
          </a:prstGeom>
        </p:spPr>
      </p:pic>
      <p:sp>
        <p:nvSpPr>
          <p:cNvPr id="6" name="TextBox 5">
            <a:extLst>
              <a:ext uri="{FF2B5EF4-FFF2-40B4-BE49-F238E27FC236}">
                <a16:creationId xmlns:a16="http://schemas.microsoft.com/office/drawing/2014/main" id="{858385BD-59B2-3006-EEAF-AE69C5FCC478}"/>
              </a:ext>
            </a:extLst>
          </p:cNvPr>
          <p:cNvSpPr txBox="1"/>
          <p:nvPr/>
        </p:nvSpPr>
        <p:spPr>
          <a:xfrm>
            <a:off x="1029625" y="2828835"/>
            <a:ext cx="3596780" cy="1200329"/>
          </a:xfrm>
          <a:prstGeom prst="rect">
            <a:avLst/>
          </a:prstGeom>
          <a:noFill/>
        </p:spPr>
        <p:txBody>
          <a:bodyPr wrap="square">
            <a:spAutoFit/>
          </a:bodyPr>
          <a:lstStyle/>
          <a:p>
            <a:r>
              <a:rPr lang="en-US" dirty="0"/>
              <a:t>FIGURE 22–19 Cutaway of a </a:t>
            </a:r>
          </a:p>
          <a:p>
            <a:r>
              <a:rPr lang="en-US" dirty="0"/>
              <a:t>run-flat tire showing the reinforced sidewalls and the required pressure sensor.</a:t>
            </a:r>
          </a:p>
        </p:txBody>
      </p:sp>
    </p:spTree>
    <p:extLst>
      <p:ext uri="{BB962C8B-B14F-4D97-AF65-F5344CB8AC3E}">
        <p14:creationId xmlns:p14="http://schemas.microsoft.com/office/powerpoint/2010/main" val="4086211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4F51-E5B8-8CD5-3F0E-5DD6F6DC6548}"/>
              </a:ext>
            </a:extLst>
          </p:cNvPr>
          <p:cNvSpPr>
            <a:spLocks noGrp="1"/>
          </p:cNvSpPr>
          <p:nvPr>
            <p:ph type="title"/>
          </p:nvPr>
        </p:nvSpPr>
        <p:spPr/>
        <p:txBody>
          <a:bodyPr/>
          <a:lstStyle/>
          <a:p>
            <a:r>
              <a:rPr lang="en-US" dirty="0"/>
              <a:t>Run-Flat Tires</a:t>
            </a:r>
          </a:p>
        </p:txBody>
      </p:sp>
      <p:pic>
        <p:nvPicPr>
          <p:cNvPr id="4" name="Picture 3">
            <a:extLst>
              <a:ext uri="{FF2B5EF4-FFF2-40B4-BE49-F238E27FC236}">
                <a16:creationId xmlns:a16="http://schemas.microsoft.com/office/drawing/2014/main" id="{E7C75847-1008-08BF-8178-31292EF78F40}"/>
              </a:ext>
            </a:extLst>
          </p:cNvPr>
          <p:cNvPicPr>
            <a:picLocks noChangeAspect="1"/>
          </p:cNvPicPr>
          <p:nvPr/>
        </p:nvPicPr>
        <p:blipFill>
          <a:blip r:embed="rId2"/>
          <a:stretch>
            <a:fillRect/>
          </a:stretch>
        </p:blipFill>
        <p:spPr>
          <a:xfrm>
            <a:off x="1245704" y="1576619"/>
            <a:ext cx="5304762" cy="3704762"/>
          </a:xfrm>
          <a:prstGeom prst="rect">
            <a:avLst/>
          </a:prstGeom>
        </p:spPr>
      </p:pic>
      <p:sp>
        <p:nvSpPr>
          <p:cNvPr id="6" name="TextBox 5">
            <a:extLst>
              <a:ext uri="{FF2B5EF4-FFF2-40B4-BE49-F238E27FC236}">
                <a16:creationId xmlns:a16="http://schemas.microsoft.com/office/drawing/2014/main" id="{7C0151DA-2231-7201-B4D8-FBF545018C05}"/>
              </a:ext>
            </a:extLst>
          </p:cNvPr>
          <p:cNvSpPr txBox="1"/>
          <p:nvPr/>
        </p:nvSpPr>
        <p:spPr>
          <a:xfrm>
            <a:off x="7080307" y="2690336"/>
            <a:ext cx="3322042" cy="1477328"/>
          </a:xfrm>
          <a:prstGeom prst="rect">
            <a:avLst/>
          </a:prstGeom>
          <a:noFill/>
        </p:spPr>
        <p:txBody>
          <a:bodyPr wrap="square">
            <a:spAutoFit/>
          </a:bodyPr>
          <a:lstStyle/>
          <a:p>
            <a:r>
              <a:rPr lang="en-US" dirty="0"/>
              <a:t>FIGURE 22–20 A conventional tire on the left and a run-flat tire on the right, showing what happens when there is no air in the tire.</a:t>
            </a:r>
          </a:p>
        </p:txBody>
      </p:sp>
    </p:spTree>
    <p:extLst>
      <p:ext uri="{BB962C8B-B14F-4D97-AF65-F5344CB8AC3E}">
        <p14:creationId xmlns:p14="http://schemas.microsoft.com/office/powerpoint/2010/main" val="907102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51F5-62EA-7F68-C692-C85246CC52AE}"/>
              </a:ext>
            </a:extLst>
          </p:cNvPr>
          <p:cNvSpPr>
            <a:spLocks noGrp="1"/>
          </p:cNvSpPr>
          <p:nvPr>
            <p:ph type="title"/>
          </p:nvPr>
        </p:nvSpPr>
        <p:spPr>
          <a:xfrm>
            <a:off x="609600" y="215373"/>
            <a:ext cx="10972800" cy="766140"/>
          </a:xfrm>
        </p:spPr>
        <p:txBody>
          <a:bodyPr/>
          <a:lstStyle/>
          <a:p>
            <a:r>
              <a:rPr lang="en-US" dirty="0"/>
              <a:t>Run-Flat Tires</a:t>
            </a:r>
          </a:p>
        </p:txBody>
      </p:sp>
      <p:pic>
        <p:nvPicPr>
          <p:cNvPr id="4" name="Picture 3">
            <a:extLst>
              <a:ext uri="{FF2B5EF4-FFF2-40B4-BE49-F238E27FC236}">
                <a16:creationId xmlns:a16="http://schemas.microsoft.com/office/drawing/2014/main" id="{D0C7FF62-16D3-CD63-C739-842E2124AD2B}"/>
              </a:ext>
            </a:extLst>
          </p:cNvPr>
          <p:cNvPicPr>
            <a:picLocks noChangeAspect="1"/>
          </p:cNvPicPr>
          <p:nvPr/>
        </p:nvPicPr>
        <p:blipFill>
          <a:blip r:embed="rId2"/>
          <a:stretch>
            <a:fillRect/>
          </a:stretch>
        </p:blipFill>
        <p:spPr>
          <a:xfrm>
            <a:off x="772373" y="1266738"/>
            <a:ext cx="4757575" cy="3569360"/>
          </a:xfrm>
          <a:prstGeom prst="rect">
            <a:avLst/>
          </a:prstGeom>
        </p:spPr>
      </p:pic>
      <p:pic>
        <p:nvPicPr>
          <p:cNvPr id="6" name="Picture 5">
            <a:extLst>
              <a:ext uri="{FF2B5EF4-FFF2-40B4-BE49-F238E27FC236}">
                <a16:creationId xmlns:a16="http://schemas.microsoft.com/office/drawing/2014/main" id="{3AF9F822-028A-EB24-B6E0-B4A63B332618}"/>
              </a:ext>
            </a:extLst>
          </p:cNvPr>
          <p:cNvPicPr>
            <a:picLocks noChangeAspect="1"/>
          </p:cNvPicPr>
          <p:nvPr/>
        </p:nvPicPr>
        <p:blipFill>
          <a:blip r:embed="rId3"/>
          <a:stretch>
            <a:fillRect/>
          </a:stretch>
        </p:blipFill>
        <p:spPr>
          <a:xfrm>
            <a:off x="6439543" y="1302765"/>
            <a:ext cx="5142857" cy="3533333"/>
          </a:xfrm>
          <a:prstGeom prst="rect">
            <a:avLst/>
          </a:prstGeom>
        </p:spPr>
      </p:pic>
      <p:sp>
        <p:nvSpPr>
          <p:cNvPr id="8" name="TextBox 7">
            <a:extLst>
              <a:ext uri="{FF2B5EF4-FFF2-40B4-BE49-F238E27FC236}">
                <a16:creationId xmlns:a16="http://schemas.microsoft.com/office/drawing/2014/main" id="{740D68C5-B8D9-4389-690D-1E0175EDE5E3}"/>
              </a:ext>
            </a:extLst>
          </p:cNvPr>
          <p:cNvSpPr txBox="1"/>
          <p:nvPr/>
        </p:nvSpPr>
        <p:spPr>
          <a:xfrm>
            <a:off x="622375" y="4987100"/>
            <a:ext cx="5057569" cy="1077218"/>
          </a:xfrm>
          <a:prstGeom prst="rect">
            <a:avLst/>
          </a:prstGeom>
          <a:noFill/>
        </p:spPr>
        <p:txBody>
          <a:bodyPr wrap="square">
            <a:spAutoFit/>
          </a:bodyPr>
          <a:lstStyle/>
          <a:p>
            <a:r>
              <a:rPr lang="en-US" sz="1600" dirty="0"/>
              <a:t>FIGURE 22–21 The PAX run-flat tire system is composed of three unique components - a special asymmetrical wheel, a urethane support ring, and a special tire.</a:t>
            </a:r>
          </a:p>
        </p:txBody>
      </p:sp>
      <p:sp>
        <p:nvSpPr>
          <p:cNvPr id="10" name="TextBox 9">
            <a:extLst>
              <a:ext uri="{FF2B5EF4-FFF2-40B4-BE49-F238E27FC236}">
                <a16:creationId xmlns:a16="http://schemas.microsoft.com/office/drawing/2014/main" id="{76745D91-A43F-C3F0-3518-66A99F3DD9C0}"/>
              </a:ext>
            </a:extLst>
          </p:cNvPr>
          <p:cNvSpPr txBox="1"/>
          <p:nvPr/>
        </p:nvSpPr>
        <p:spPr>
          <a:xfrm>
            <a:off x="6512058" y="4987100"/>
            <a:ext cx="5142857" cy="830997"/>
          </a:xfrm>
          <a:prstGeom prst="rect">
            <a:avLst/>
          </a:prstGeom>
          <a:noFill/>
        </p:spPr>
        <p:txBody>
          <a:bodyPr wrap="square">
            <a:spAutoFit/>
          </a:bodyPr>
          <a:lstStyle/>
          <a:p>
            <a:r>
              <a:rPr lang="en-US" sz="1600" dirty="0"/>
              <a:t>FIGURE 22–22 The Tire Performance Criteria (TPC) </a:t>
            </a:r>
          </a:p>
          <a:p>
            <a:r>
              <a:rPr lang="en-US" sz="1600" dirty="0"/>
              <a:t>specification number is imprinted on the sidewall of all tires used on General Motors vehicles from the factory.</a:t>
            </a:r>
          </a:p>
        </p:txBody>
      </p:sp>
    </p:spTree>
    <p:extLst>
      <p:ext uri="{BB962C8B-B14F-4D97-AF65-F5344CB8AC3E}">
        <p14:creationId xmlns:p14="http://schemas.microsoft.com/office/powerpoint/2010/main" val="983964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51C2-505B-BADF-E1AD-4B9F7F2AD626}"/>
              </a:ext>
            </a:extLst>
          </p:cNvPr>
          <p:cNvSpPr>
            <a:spLocks noGrp="1"/>
          </p:cNvSpPr>
          <p:nvPr>
            <p:ph type="title"/>
          </p:nvPr>
        </p:nvSpPr>
        <p:spPr>
          <a:xfrm>
            <a:off x="1062605" y="1337400"/>
            <a:ext cx="3912067" cy="2091600"/>
          </a:xfrm>
        </p:spPr>
        <p:txBody>
          <a:bodyPr/>
          <a:lstStyle/>
          <a:p>
            <a:r>
              <a:rPr lang="en-US" dirty="0"/>
              <a:t>Tire Selection Considerations</a:t>
            </a:r>
          </a:p>
        </p:txBody>
      </p:sp>
      <p:pic>
        <p:nvPicPr>
          <p:cNvPr id="4" name="Picture 3">
            <a:extLst>
              <a:ext uri="{FF2B5EF4-FFF2-40B4-BE49-F238E27FC236}">
                <a16:creationId xmlns:a16="http://schemas.microsoft.com/office/drawing/2014/main" id="{098FA43F-FF58-4AE6-C7AA-E1F42B6B88B8}"/>
              </a:ext>
            </a:extLst>
          </p:cNvPr>
          <p:cNvPicPr>
            <a:picLocks noChangeAspect="1"/>
          </p:cNvPicPr>
          <p:nvPr/>
        </p:nvPicPr>
        <p:blipFill>
          <a:blip r:embed="rId2"/>
          <a:stretch>
            <a:fillRect/>
          </a:stretch>
        </p:blipFill>
        <p:spPr>
          <a:xfrm>
            <a:off x="5340787" y="591424"/>
            <a:ext cx="6041291" cy="5675152"/>
          </a:xfrm>
          <a:prstGeom prst="rect">
            <a:avLst/>
          </a:prstGeom>
        </p:spPr>
      </p:pic>
    </p:spTree>
    <p:extLst>
      <p:ext uri="{BB962C8B-B14F-4D97-AF65-F5344CB8AC3E}">
        <p14:creationId xmlns:p14="http://schemas.microsoft.com/office/powerpoint/2010/main" val="3621924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95A19-6535-4E3F-94D6-2BBBF024E764}"/>
              </a:ext>
            </a:extLst>
          </p:cNvPr>
          <p:cNvSpPr>
            <a:spLocks noGrp="1"/>
          </p:cNvSpPr>
          <p:nvPr>
            <p:ph type="title"/>
          </p:nvPr>
        </p:nvSpPr>
        <p:spPr/>
        <p:txBody>
          <a:bodyPr/>
          <a:lstStyle/>
          <a:p>
            <a:r>
              <a:rPr lang="en-US" dirty="0"/>
              <a:t>Wheels</a:t>
            </a:r>
          </a:p>
        </p:txBody>
      </p:sp>
      <p:sp>
        <p:nvSpPr>
          <p:cNvPr id="3" name="Content Placeholder 2">
            <a:extLst>
              <a:ext uri="{FF2B5EF4-FFF2-40B4-BE49-F238E27FC236}">
                <a16:creationId xmlns:a16="http://schemas.microsoft.com/office/drawing/2014/main" id="{66483DBC-849B-4481-A017-537E5774CE10}"/>
              </a:ext>
            </a:extLst>
          </p:cNvPr>
          <p:cNvSpPr>
            <a:spLocks noGrp="1"/>
          </p:cNvSpPr>
          <p:nvPr>
            <p:ph sz="quarter" idx="13"/>
          </p:nvPr>
        </p:nvSpPr>
        <p:spPr/>
        <p:txBody>
          <a:bodyPr/>
          <a:lstStyle/>
          <a:p>
            <a:r>
              <a:rPr lang="en-US" dirty="0"/>
              <a:t>The concept of a wheel has not changed in the last 5,000 years, but the style and materials used have changed greatly. Today’s wheels are constructed of steel or aluminum alloy.</a:t>
            </a:r>
          </a:p>
          <a:p>
            <a:r>
              <a:rPr lang="en-US" dirty="0"/>
              <a:t>WHEEL OFFSET- Offset is a very important variable in wheel design. If the center section (spider) is centered on the outer rim, the offset is zero.</a:t>
            </a:r>
          </a:p>
          <a:p>
            <a:r>
              <a:rPr lang="en-US" dirty="0"/>
              <a:t>POSITIVE OFFSET- The wheel has a positive offset if the center section is outward from the wheel centerline.</a:t>
            </a:r>
          </a:p>
          <a:p>
            <a:r>
              <a:rPr lang="en-US" dirty="0"/>
              <a:t>NEGATIVE OFFSET- The wheel has a negative offset if the center section is inboard (or “dished”) from the wheel centerline.</a:t>
            </a:r>
          </a:p>
          <a:p>
            <a:r>
              <a:rPr lang="en-US" dirty="0"/>
              <a:t>BACK SPACING- Back spacing, also called </a:t>
            </a:r>
            <a:r>
              <a:rPr lang="en-US" i="1" dirty="0"/>
              <a:t>rear spacing </a:t>
            </a:r>
            <a:r>
              <a:rPr lang="en-US" dirty="0"/>
              <a:t>or </a:t>
            </a:r>
            <a:r>
              <a:rPr lang="en-US" i="1" dirty="0"/>
              <a:t>backside setting, </a:t>
            </a:r>
            <a:r>
              <a:rPr lang="en-US" dirty="0"/>
              <a:t>is the distance between the back rim edge and the wheel center section mounting pad.</a:t>
            </a:r>
          </a:p>
          <a:p>
            <a:r>
              <a:rPr lang="en-US" dirty="0"/>
              <a:t>DETERMINING BOLT CIRCLE- On four-lug axles and wheels, the bolt circle measurement is simply taken from center to center on opposite studs or holes,</a:t>
            </a:r>
          </a:p>
        </p:txBody>
      </p:sp>
    </p:spTree>
    <p:extLst>
      <p:ext uri="{BB962C8B-B14F-4D97-AF65-F5344CB8AC3E}">
        <p14:creationId xmlns:p14="http://schemas.microsoft.com/office/powerpoint/2010/main" val="522520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3F18-60EE-87BD-AE0A-395429BC146B}"/>
              </a:ext>
            </a:extLst>
          </p:cNvPr>
          <p:cNvSpPr>
            <a:spLocks noGrp="1"/>
          </p:cNvSpPr>
          <p:nvPr>
            <p:ph type="title"/>
          </p:nvPr>
        </p:nvSpPr>
        <p:spPr>
          <a:xfrm>
            <a:off x="2072081" y="215372"/>
            <a:ext cx="9510318" cy="1097279"/>
          </a:xfrm>
        </p:spPr>
        <p:txBody>
          <a:bodyPr/>
          <a:lstStyle/>
          <a:p>
            <a:r>
              <a:rPr lang="en-US" dirty="0"/>
              <a:t>Wheels</a:t>
            </a:r>
          </a:p>
        </p:txBody>
      </p:sp>
      <p:pic>
        <p:nvPicPr>
          <p:cNvPr id="6" name="Picture 5">
            <a:extLst>
              <a:ext uri="{FF2B5EF4-FFF2-40B4-BE49-F238E27FC236}">
                <a16:creationId xmlns:a16="http://schemas.microsoft.com/office/drawing/2014/main" id="{9A46BF32-0055-A5D6-61F4-C3F3E8DEF478}"/>
              </a:ext>
            </a:extLst>
          </p:cNvPr>
          <p:cNvPicPr>
            <a:picLocks noChangeAspect="1"/>
          </p:cNvPicPr>
          <p:nvPr/>
        </p:nvPicPr>
        <p:blipFill>
          <a:blip r:embed="rId2"/>
          <a:stretch>
            <a:fillRect/>
          </a:stretch>
        </p:blipFill>
        <p:spPr>
          <a:xfrm>
            <a:off x="7120060" y="411061"/>
            <a:ext cx="2609559" cy="5792598"/>
          </a:xfrm>
          <a:prstGeom prst="rect">
            <a:avLst/>
          </a:prstGeom>
        </p:spPr>
      </p:pic>
      <p:sp>
        <p:nvSpPr>
          <p:cNvPr id="8" name="TextBox 7">
            <a:extLst>
              <a:ext uri="{FF2B5EF4-FFF2-40B4-BE49-F238E27FC236}">
                <a16:creationId xmlns:a16="http://schemas.microsoft.com/office/drawing/2014/main" id="{F52D861D-B5D0-3A26-5066-B7E4D59DFDBA}"/>
              </a:ext>
            </a:extLst>
          </p:cNvPr>
          <p:cNvSpPr txBox="1"/>
          <p:nvPr/>
        </p:nvSpPr>
        <p:spPr>
          <a:xfrm>
            <a:off x="1629561" y="2205548"/>
            <a:ext cx="4133675" cy="2585323"/>
          </a:xfrm>
          <a:prstGeom prst="rect">
            <a:avLst/>
          </a:prstGeom>
          <a:noFill/>
        </p:spPr>
        <p:txBody>
          <a:bodyPr wrap="square">
            <a:spAutoFit/>
          </a:bodyPr>
          <a:lstStyle/>
          <a:p>
            <a:r>
              <a:rPr lang="en-US" dirty="0"/>
              <a:t>FIGURE 22–23 Acoustical foam is placed inside of sound-reducing tires to dampen and prevent the creation of resonance sound that is created inside the structure of the tire itself. The inside of this noise-reducing tire shows blocks of foam whereas other sound-reducing tires may use continuous </a:t>
            </a:r>
          </a:p>
          <a:p>
            <a:r>
              <a:rPr lang="en-US" dirty="0"/>
              <a:t>strips of foam.</a:t>
            </a:r>
          </a:p>
        </p:txBody>
      </p:sp>
    </p:spTree>
    <p:extLst>
      <p:ext uri="{BB962C8B-B14F-4D97-AF65-F5344CB8AC3E}">
        <p14:creationId xmlns:p14="http://schemas.microsoft.com/office/powerpoint/2010/main" val="3152452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AFD7-ADD2-B1C0-0CB3-4C188652973F}"/>
              </a:ext>
            </a:extLst>
          </p:cNvPr>
          <p:cNvSpPr>
            <a:spLocks noGrp="1"/>
          </p:cNvSpPr>
          <p:nvPr>
            <p:ph type="title"/>
          </p:nvPr>
        </p:nvSpPr>
        <p:spPr>
          <a:xfrm>
            <a:off x="609600" y="215372"/>
            <a:ext cx="10972800" cy="1754326"/>
          </a:xfrm>
        </p:spPr>
        <p:txBody>
          <a:bodyPr/>
          <a:lstStyle/>
          <a:p>
            <a:r>
              <a:rPr lang="en-US" dirty="0"/>
              <a:t>Parts Of A Tire</a:t>
            </a:r>
          </a:p>
        </p:txBody>
      </p:sp>
      <p:pic>
        <p:nvPicPr>
          <p:cNvPr id="4" name="Picture 3">
            <a:extLst>
              <a:ext uri="{FF2B5EF4-FFF2-40B4-BE49-F238E27FC236}">
                <a16:creationId xmlns:a16="http://schemas.microsoft.com/office/drawing/2014/main" id="{14E1E230-C462-982F-C1C5-0BEF3DA6FD39}"/>
              </a:ext>
            </a:extLst>
          </p:cNvPr>
          <p:cNvPicPr>
            <a:picLocks noChangeAspect="1"/>
          </p:cNvPicPr>
          <p:nvPr/>
        </p:nvPicPr>
        <p:blipFill>
          <a:blip r:embed="rId2"/>
          <a:stretch>
            <a:fillRect/>
          </a:stretch>
        </p:blipFill>
        <p:spPr>
          <a:xfrm>
            <a:off x="6832512" y="83889"/>
            <a:ext cx="2850400" cy="6178492"/>
          </a:xfrm>
          <a:prstGeom prst="rect">
            <a:avLst/>
          </a:prstGeom>
        </p:spPr>
      </p:pic>
      <p:sp>
        <p:nvSpPr>
          <p:cNvPr id="6" name="TextBox 5">
            <a:extLst>
              <a:ext uri="{FF2B5EF4-FFF2-40B4-BE49-F238E27FC236}">
                <a16:creationId xmlns:a16="http://schemas.microsoft.com/office/drawing/2014/main" id="{D18CED10-0FF7-27DA-920C-1938ADE5DF9B}"/>
              </a:ext>
            </a:extLst>
          </p:cNvPr>
          <p:cNvSpPr txBox="1"/>
          <p:nvPr/>
        </p:nvSpPr>
        <p:spPr>
          <a:xfrm>
            <a:off x="1457077" y="2551837"/>
            <a:ext cx="4527958" cy="1754326"/>
          </a:xfrm>
          <a:prstGeom prst="rect">
            <a:avLst/>
          </a:prstGeom>
          <a:noFill/>
        </p:spPr>
        <p:txBody>
          <a:bodyPr wrap="square">
            <a:spAutoFit/>
          </a:bodyPr>
          <a:lstStyle/>
          <a:p>
            <a:r>
              <a:rPr lang="en-US" dirty="0"/>
              <a:t>FIGURE 22–1 (a) A typical tire tread depth gauge. The center movable plunger is pushed down into the groove of the tire. (b) The tread depth is read at the top edge of the sleeve. in this example, the tread depth is 6/32 inch.</a:t>
            </a:r>
          </a:p>
        </p:txBody>
      </p:sp>
    </p:spTree>
    <p:extLst>
      <p:ext uri="{BB962C8B-B14F-4D97-AF65-F5344CB8AC3E}">
        <p14:creationId xmlns:p14="http://schemas.microsoft.com/office/powerpoint/2010/main" val="3276169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Wheel Identification, Bolt Pattern</a:t>
            </a:r>
            <a:br>
              <a:rPr lang="en-US" sz="2400" dirty="0"/>
            </a:br>
            <a:r>
              <a:rPr lang="en-US" sz="1200" dirty="0">
                <a:solidFill>
                  <a:schemeClr val="bg2"/>
                </a:solidFill>
              </a:rPr>
              <a:t>(The animation will automatically start in a few seconds) </a:t>
            </a:r>
            <a:endParaRPr lang="en-US" sz="1200" dirty="0"/>
          </a:p>
        </p:txBody>
      </p:sp>
      <p:pic>
        <p:nvPicPr>
          <p:cNvPr id="6" name="wheel_identification_bolt_pattern">
            <a:hlinkClick r:id="" action="ppaction://media"/>
            <a:extLst>
              <a:ext uri="{FF2B5EF4-FFF2-40B4-BE49-F238E27FC236}">
                <a16:creationId xmlns:a16="http://schemas.microsoft.com/office/drawing/2014/main" id="{782F0468-7E8F-4A87-B7F3-B388E689DC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0262" y="1216101"/>
            <a:ext cx="8911469" cy="5013224"/>
          </a:xfrm>
        </p:spPr>
      </p:pic>
    </p:spTree>
    <p:extLst>
      <p:ext uri="{BB962C8B-B14F-4D97-AF65-F5344CB8AC3E}">
        <p14:creationId xmlns:p14="http://schemas.microsoft.com/office/powerpoint/2010/main" val="94883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B047-7816-4BF1-87C5-E926D0489000}"/>
              </a:ext>
            </a:extLst>
          </p:cNvPr>
          <p:cNvSpPr>
            <a:spLocks noGrp="1"/>
          </p:cNvSpPr>
          <p:nvPr>
            <p:ph type="title"/>
          </p:nvPr>
        </p:nvSpPr>
        <p:spPr/>
        <p:txBody>
          <a:bodyPr/>
          <a:lstStyle/>
          <a:p>
            <a:r>
              <a:rPr lang="en-US" dirty="0"/>
              <a:t>Wheels</a:t>
            </a:r>
          </a:p>
        </p:txBody>
      </p:sp>
      <p:sp>
        <p:nvSpPr>
          <p:cNvPr id="3" name="Content Placeholder 2">
            <a:extLst>
              <a:ext uri="{FF2B5EF4-FFF2-40B4-BE49-F238E27FC236}">
                <a16:creationId xmlns:a16="http://schemas.microsoft.com/office/drawing/2014/main" id="{50FF1E5D-3E48-49CF-939A-41503916A00C}"/>
              </a:ext>
            </a:extLst>
          </p:cNvPr>
          <p:cNvSpPr>
            <a:spLocks noGrp="1"/>
          </p:cNvSpPr>
          <p:nvPr>
            <p:ph sz="quarter" idx="13"/>
          </p:nvPr>
        </p:nvSpPr>
        <p:spPr/>
        <p:txBody>
          <a:bodyPr/>
          <a:lstStyle/>
          <a:p>
            <a:r>
              <a:rPr lang="en-US" dirty="0"/>
              <a:t>STEEL WHEELS- Steel is the traditional wheel material. A steel wheel is very strong due to its designed shape and the fact that it is </a:t>
            </a:r>
            <a:r>
              <a:rPr lang="en-US" i="1" dirty="0"/>
              <a:t>work hardened </a:t>
            </a:r>
            <a:r>
              <a:rPr lang="en-US" dirty="0"/>
              <a:t>during manufacturing.</a:t>
            </a:r>
          </a:p>
          <a:p>
            <a:r>
              <a:rPr lang="en-US" dirty="0"/>
              <a:t>ALUMINUM WHEELS- Forged and cast aluminum wheels are commonly used on cars and trucks. </a:t>
            </a:r>
            <a:r>
              <a:rPr lang="en-US" i="1" dirty="0"/>
              <a:t>Forged </a:t>
            </a:r>
            <a:r>
              <a:rPr lang="en-US" dirty="0"/>
              <a:t>means that the aluminum is hammered or forged under pressure into shape.</a:t>
            </a:r>
          </a:p>
          <a:p>
            <a:r>
              <a:rPr lang="en-US" dirty="0"/>
              <a:t>CHROME CLAD WHEELS- Chrome clad wheels have become an increasingly popular option on many vehicles. This type of wheel has the following construction features:</a:t>
            </a:r>
          </a:p>
          <a:p>
            <a:pPr lvl="1"/>
            <a:r>
              <a:rPr lang="en-US" dirty="0"/>
              <a:t>A chrome-plated plastic cladding applied to the front of the wheel.</a:t>
            </a:r>
          </a:p>
          <a:p>
            <a:pPr lvl="1"/>
            <a:r>
              <a:rPr lang="en-US" dirty="0"/>
              <a:t>The cladding is permanently attached to the aluminum wheel with adhesive foam.</a:t>
            </a:r>
          </a:p>
          <a:p>
            <a:pPr lvl="1"/>
            <a:r>
              <a:rPr lang="en-US" dirty="0"/>
              <a:t>The foam material is not present near the conical seat area (center) of the wheel.</a:t>
            </a:r>
          </a:p>
        </p:txBody>
      </p:sp>
    </p:spTree>
    <p:extLst>
      <p:ext uri="{BB962C8B-B14F-4D97-AF65-F5344CB8AC3E}">
        <p14:creationId xmlns:p14="http://schemas.microsoft.com/office/powerpoint/2010/main" val="2954212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0241-3D1C-4815-FCA2-7CB31A4FF04D}"/>
              </a:ext>
            </a:extLst>
          </p:cNvPr>
          <p:cNvSpPr>
            <a:spLocks noGrp="1"/>
          </p:cNvSpPr>
          <p:nvPr>
            <p:ph type="title"/>
          </p:nvPr>
        </p:nvSpPr>
        <p:spPr>
          <a:xfrm>
            <a:off x="609600" y="215372"/>
            <a:ext cx="10972800" cy="824863"/>
          </a:xfrm>
        </p:spPr>
        <p:txBody>
          <a:bodyPr/>
          <a:lstStyle/>
          <a:p>
            <a:endParaRPr lang="en-US" dirty="0"/>
          </a:p>
        </p:txBody>
      </p:sp>
      <p:pic>
        <p:nvPicPr>
          <p:cNvPr id="4" name="Picture 3">
            <a:extLst>
              <a:ext uri="{FF2B5EF4-FFF2-40B4-BE49-F238E27FC236}">
                <a16:creationId xmlns:a16="http://schemas.microsoft.com/office/drawing/2014/main" id="{49A04102-A068-27DC-7EBF-273BE67574A2}"/>
              </a:ext>
            </a:extLst>
          </p:cNvPr>
          <p:cNvPicPr>
            <a:picLocks noChangeAspect="1"/>
          </p:cNvPicPr>
          <p:nvPr/>
        </p:nvPicPr>
        <p:blipFill>
          <a:blip r:embed="rId2"/>
          <a:stretch>
            <a:fillRect/>
          </a:stretch>
        </p:blipFill>
        <p:spPr>
          <a:xfrm>
            <a:off x="1045828" y="1176330"/>
            <a:ext cx="4663911" cy="3537850"/>
          </a:xfrm>
          <a:prstGeom prst="rect">
            <a:avLst/>
          </a:prstGeom>
        </p:spPr>
      </p:pic>
      <p:pic>
        <p:nvPicPr>
          <p:cNvPr id="6" name="Picture 5">
            <a:extLst>
              <a:ext uri="{FF2B5EF4-FFF2-40B4-BE49-F238E27FC236}">
                <a16:creationId xmlns:a16="http://schemas.microsoft.com/office/drawing/2014/main" id="{95861E7E-849A-17B8-6044-6BCBE6BE929F}"/>
              </a:ext>
            </a:extLst>
          </p:cNvPr>
          <p:cNvPicPr>
            <a:picLocks noChangeAspect="1"/>
          </p:cNvPicPr>
          <p:nvPr/>
        </p:nvPicPr>
        <p:blipFill>
          <a:blip r:embed="rId3"/>
          <a:stretch>
            <a:fillRect/>
          </a:stretch>
        </p:blipFill>
        <p:spPr>
          <a:xfrm>
            <a:off x="6412839" y="1340493"/>
            <a:ext cx="4733333" cy="3209524"/>
          </a:xfrm>
          <a:prstGeom prst="rect">
            <a:avLst/>
          </a:prstGeom>
        </p:spPr>
      </p:pic>
    </p:spTree>
    <p:extLst>
      <p:ext uri="{BB962C8B-B14F-4D97-AF65-F5344CB8AC3E}">
        <p14:creationId xmlns:p14="http://schemas.microsoft.com/office/powerpoint/2010/main" val="1926049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DC95-C205-2C67-E060-1978B7C0129F}"/>
              </a:ext>
            </a:extLst>
          </p:cNvPr>
          <p:cNvSpPr>
            <a:spLocks noGrp="1"/>
          </p:cNvSpPr>
          <p:nvPr>
            <p:ph type="title"/>
          </p:nvPr>
        </p:nvSpPr>
        <p:spPr>
          <a:xfrm>
            <a:off x="609600" y="215372"/>
            <a:ext cx="10972800" cy="724195"/>
          </a:xfrm>
        </p:spPr>
        <p:txBody>
          <a:bodyPr/>
          <a:lstStyle/>
          <a:p>
            <a:r>
              <a:rPr lang="en-US" dirty="0"/>
              <a:t>Wheels</a:t>
            </a:r>
          </a:p>
        </p:txBody>
      </p:sp>
      <p:pic>
        <p:nvPicPr>
          <p:cNvPr id="4" name="Picture 3">
            <a:extLst>
              <a:ext uri="{FF2B5EF4-FFF2-40B4-BE49-F238E27FC236}">
                <a16:creationId xmlns:a16="http://schemas.microsoft.com/office/drawing/2014/main" id="{B782DEE3-49AE-AC9F-FD0E-01BDC11A4B31}"/>
              </a:ext>
            </a:extLst>
          </p:cNvPr>
          <p:cNvPicPr>
            <a:picLocks noChangeAspect="1"/>
          </p:cNvPicPr>
          <p:nvPr/>
        </p:nvPicPr>
        <p:blipFill>
          <a:blip r:embed="rId2"/>
          <a:stretch>
            <a:fillRect/>
          </a:stretch>
        </p:blipFill>
        <p:spPr>
          <a:xfrm>
            <a:off x="2265028" y="1147763"/>
            <a:ext cx="2852257" cy="3886753"/>
          </a:xfrm>
          <a:prstGeom prst="rect">
            <a:avLst/>
          </a:prstGeom>
        </p:spPr>
      </p:pic>
      <p:pic>
        <p:nvPicPr>
          <p:cNvPr id="6" name="Picture 5">
            <a:extLst>
              <a:ext uri="{FF2B5EF4-FFF2-40B4-BE49-F238E27FC236}">
                <a16:creationId xmlns:a16="http://schemas.microsoft.com/office/drawing/2014/main" id="{A7CC49D1-E615-7DAE-652F-9A39065E9401}"/>
              </a:ext>
            </a:extLst>
          </p:cNvPr>
          <p:cNvPicPr>
            <a:picLocks noChangeAspect="1"/>
          </p:cNvPicPr>
          <p:nvPr/>
        </p:nvPicPr>
        <p:blipFill>
          <a:blip r:embed="rId3"/>
          <a:stretch>
            <a:fillRect/>
          </a:stretch>
        </p:blipFill>
        <p:spPr>
          <a:xfrm>
            <a:off x="6664036" y="1143008"/>
            <a:ext cx="4340294" cy="3586158"/>
          </a:xfrm>
          <a:prstGeom prst="rect">
            <a:avLst/>
          </a:prstGeom>
        </p:spPr>
      </p:pic>
      <p:sp>
        <p:nvSpPr>
          <p:cNvPr id="8" name="TextBox 7">
            <a:extLst>
              <a:ext uri="{FF2B5EF4-FFF2-40B4-BE49-F238E27FC236}">
                <a16:creationId xmlns:a16="http://schemas.microsoft.com/office/drawing/2014/main" id="{B668DA45-15C4-5860-14B8-E76C6BA4D810}"/>
              </a:ext>
            </a:extLst>
          </p:cNvPr>
          <p:cNvSpPr txBox="1"/>
          <p:nvPr/>
        </p:nvSpPr>
        <p:spPr>
          <a:xfrm>
            <a:off x="6250374" y="4937362"/>
            <a:ext cx="5167618" cy="923330"/>
          </a:xfrm>
          <a:prstGeom prst="rect">
            <a:avLst/>
          </a:prstGeom>
          <a:noFill/>
        </p:spPr>
        <p:txBody>
          <a:bodyPr wrap="square">
            <a:spAutoFit/>
          </a:bodyPr>
          <a:lstStyle/>
          <a:p>
            <a:r>
              <a:rPr lang="en-US" dirty="0"/>
              <a:t>FIGURE 22–27 Offset is the distance between the centerline of the wheel and the wheel mounting surface.</a:t>
            </a:r>
          </a:p>
        </p:txBody>
      </p:sp>
      <p:sp>
        <p:nvSpPr>
          <p:cNvPr id="10" name="TextBox 9">
            <a:extLst>
              <a:ext uri="{FF2B5EF4-FFF2-40B4-BE49-F238E27FC236}">
                <a16:creationId xmlns:a16="http://schemas.microsoft.com/office/drawing/2014/main" id="{156F5277-3441-8367-5BF4-8FF5CAA38494}"/>
              </a:ext>
            </a:extLst>
          </p:cNvPr>
          <p:cNvSpPr txBox="1"/>
          <p:nvPr/>
        </p:nvSpPr>
        <p:spPr>
          <a:xfrm>
            <a:off x="1811323" y="5214361"/>
            <a:ext cx="4284677" cy="646331"/>
          </a:xfrm>
          <a:prstGeom prst="rect">
            <a:avLst/>
          </a:prstGeom>
          <a:noFill/>
        </p:spPr>
        <p:txBody>
          <a:bodyPr wrap="square">
            <a:spAutoFit/>
          </a:bodyPr>
          <a:lstStyle/>
          <a:p>
            <a:r>
              <a:rPr lang="en-US" dirty="0"/>
              <a:t>FIGURE 22–26 A cross-section of a wheel showing part designations.</a:t>
            </a:r>
          </a:p>
        </p:txBody>
      </p:sp>
    </p:spTree>
    <p:extLst>
      <p:ext uri="{BB962C8B-B14F-4D97-AF65-F5344CB8AC3E}">
        <p14:creationId xmlns:p14="http://schemas.microsoft.com/office/powerpoint/2010/main" val="1858517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0DC3-874E-BF1E-0E0A-359C76719DED}"/>
              </a:ext>
            </a:extLst>
          </p:cNvPr>
          <p:cNvSpPr>
            <a:spLocks noGrp="1"/>
          </p:cNvSpPr>
          <p:nvPr>
            <p:ph type="title"/>
          </p:nvPr>
        </p:nvSpPr>
        <p:spPr>
          <a:xfrm>
            <a:off x="1803633" y="215372"/>
            <a:ext cx="4697836" cy="1386925"/>
          </a:xfrm>
        </p:spPr>
        <p:txBody>
          <a:bodyPr/>
          <a:lstStyle/>
          <a:p>
            <a:r>
              <a:rPr lang="en-US" dirty="0"/>
              <a:t>Wheels</a:t>
            </a:r>
          </a:p>
        </p:txBody>
      </p:sp>
      <p:pic>
        <p:nvPicPr>
          <p:cNvPr id="4" name="Picture 3">
            <a:extLst>
              <a:ext uri="{FF2B5EF4-FFF2-40B4-BE49-F238E27FC236}">
                <a16:creationId xmlns:a16="http://schemas.microsoft.com/office/drawing/2014/main" id="{42655717-5B38-DD48-FD8E-781D497C823C}"/>
              </a:ext>
            </a:extLst>
          </p:cNvPr>
          <p:cNvPicPr>
            <a:picLocks noChangeAspect="1"/>
          </p:cNvPicPr>
          <p:nvPr/>
        </p:nvPicPr>
        <p:blipFill>
          <a:blip r:embed="rId2"/>
          <a:stretch>
            <a:fillRect/>
          </a:stretch>
        </p:blipFill>
        <p:spPr>
          <a:xfrm>
            <a:off x="6645655" y="381698"/>
            <a:ext cx="2867461" cy="5482093"/>
          </a:xfrm>
          <a:prstGeom prst="rect">
            <a:avLst/>
          </a:prstGeom>
        </p:spPr>
      </p:pic>
      <p:sp>
        <p:nvSpPr>
          <p:cNvPr id="6" name="TextBox 5">
            <a:extLst>
              <a:ext uri="{FF2B5EF4-FFF2-40B4-BE49-F238E27FC236}">
                <a16:creationId xmlns:a16="http://schemas.microsoft.com/office/drawing/2014/main" id="{10268FC4-AAAA-0127-7AE1-1E30DB3BAD23}"/>
              </a:ext>
            </a:extLst>
          </p:cNvPr>
          <p:cNvSpPr txBox="1"/>
          <p:nvPr/>
        </p:nvSpPr>
        <p:spPr>
          <a:xfrm>
            <a:off x="1786856" y="2413337"/>
            <a:ext cx="3890394" cy="2031325"/>
          </a:xfrm>
          <a:prstGeom prst="rect">
            <a:avLst/>
          </a:prstGeom>
          <a:noFill/>
        </p:spPr>
        <p:txBody>
          <a:bodyPr wrap="square">
            <a:spAutoFit/>
          </a:bodyPr>
          <a:lstStyle/>
          <a:p>
            <a:r>
              <a:rPr lang="en-US" dirty="0"/>
              <a:t>FIGURE 22–28 Back spacing (rear spacing) is the distance from the mounting pad to the edge of the rim. Most custom wheels use this measurement method to indicate the location of the mounting pad in relation to the rim.</a:t>
            </a:r>
          </a:p>
        </p:txBody>
      </p:sp>
    </p:spTree>
    <p:extLst>
      <p:ext uri="{BB962C8B-B14F-4D97-AF65-F5344CB8AC3E}">
        <p14:creationId xmlns:p14="http://schemas.microsoft.com/office/powerpoint/2010/main" val="14727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441B-C7E0-DF75-361E-45AD120A781C}"/>
              </a:ext>
            </a:extLst>
          </p:cNvPr>
          <p:cNvSpPr>
            <a:spLocks noGrp="1"/>
          </p:cNvSpPr>
          <p:nvPr>
            <p:ph type="title"/>
          </p:nvPr>
        </p:nvSpPr>
        <p:spPr>
          <a:xfrm>
            <a:off x="609600" y="215372"/>
            <a:ext cx="4849119" cy="740973"/>
          </a:xfrm>
        </p:spPr>
        <p:txBody>
          <a:bodyPr/>
          <a:lstStyle/>
          <a:p>
            <a:r>
              <a:rPr lang="en-US" dirty="0"/>
              <a:t>Wheels</a:t>
            </a:r>
          </a:p>
        </p:txBody>
      </p:sp>
      <p:pic>
        <p:nvPicPr>
          <p:cNvPr id="4" name="Picture 3">
            <a:extLst>
              <a:ext uri="{FF2B5EF4-FFF2-40B4-BE49-F238E27FC236}">
                <a16:creationId xmlns:a16="http://schemas.microsoft.com/office/drawing/2014/main" id="{CF9AB715-FCF2-23A9-DCC0-596DD3E13CD6}"/>
              </a:ext>
            </a:extLst>
          </p:cNvPr>
          <p:cNvPicPr>
            <a:picLocks noChangeAspect="1"/>
          </p:cNvPicPr>
          <p:nvPr/>
        </p:nvPicPr>
        <p:blipFill>
          <a:blip r:embed="rId2"/>
          <a:stretch>
            <a:fillRect/>
          </a:stretch>
        </p:blipFill>
        <p:spPr>
          <a:xfrm>
            <a:off x="1473525" y="1209327"/>
            <a:ext cx="4105154" cy="3166345"/>
          </a:xfrm>
          <a:prstGeom prst="rect">
            <a:avLst/>
          </a:prstGeom>
        </p:spPr>
      </p:pic>
      <p:pic>
        <p:nvPicPr>
          <p:cNvPr id="6" name="Picture 5">
            <a:extLst>
              <a:ext uri="{FF2B5EF4-FFF2-40B4-BE49-F238E27FC236}">
                <a16:creationId xmlns:a16="http://schemas.microsoft.com/office/drawing/2014/main" id="{ADEF7F41-23A3-5854-16A3-481C336C5D1B}"/>
              </a:ext>
            </a:extLst>
          </p:cNvPr>
          <p:cNvPicPr>
            <a:picLocks noChangeAspect="1"/>
          </p:cNvPicPr>
          <p:nvPr/>
        </p:nvPicPr>
        <p:blipFill>
          <a:blip r:embed="rId3"/>
          <a:stretch>
            <a:fillRect/>
          </a:stretch>
        </p:blipFill>
        <p:spPr>
          <a:xfrm>
            <a:off x="6188279" y="956345"/>
            <a:ext cx="4408271" cy="3292645"/>
          </a:xfrm>
          <a:prstGeom prst="rect">
            <a:avLst/>
          </a:prstGeom>
        </p:spPr>
      </p:pic>
      <p:sp>
        <p:nvSpPr>
          <p:cNvPr id="8" name="TextBox 7">
            <a:extLst>
              <a:ext uri="{FF2B5EF4-FFF2-40B4-BE49-F238E27FC236}">
                <a16:creationId xmlns:a16="http://schemas.microsoft.com/office/drawing/2014/main" id="{C6013D90-6963-A6A2-1BCC-A552E23B3565}"/>
              </a:ext>
            </a:extLst>
          </p:cNvPr>
          <p:cNvSpPr txBox="1"/>
          <p:nvPr/>
        </p:nvSpPr>
        <p:spPr>
          <a:xfrm>
            <a:off x="1654173" y="4501972"/>
            <a:ext cx="4662737" cy="1323439"/>
          </a:xfrm>
          <a:prstGeom prst="rect">
            <a:avLst/>
          </a:prstGeom>
          <a:noFill/>
        </p:spPr>
        <p:txBody>
          <a:bodyPr wrap="square">
            <a:spAutoFit/>
          </a:bodyPr>
          <a:lstStyle/>
          <a:p>
            <a:r>
              <a:rPr lang="en-US" sz="1600" dirty="0"/>
              <a:t>FIGURE 22–29 Bolt circle is the diameter of a circle that can be drawn through the center of each lug hole or stud. The bolt circle is sometimes referred to as PCD for pitch circle diameter.</a:t>
            </a:r>
          </a:p>
        </p:txBody>
      </p:sp>
      <p:sp>
        <p:nvSpPr>
          <p:cNvPr id="10" name="TextBox 9">
            <a:extLst>
              <a:ext uri="{FF2B5EF4-FFF2-40B4-BE49-F238E27FC236}">
                <a16:creationId xmlns:a16="http://schemas.microsoft.com/office/drawing/2014/main" id="{EFBDF6F3-94BB-D33D-5292-C8B36B6D7552}"/>
              </a:ext>
            </a:extLst>
          </p:cNvPr>
          <p:cNvSpPr txBox="1"/>
          <p:nvPr/>
        </p:nvSpPr>
        <p:spPr>
          <a:xfrm>
            <a:off x="6562289" y="4501972"/>
            <a:ext cx="4486012" cy="1077218"/>
          </a:xfrm>
          <a:prstGeom prst="rect">
            <a:avLst/>
          </a:prstGeom>
          <a:noFill/>
        </p:spPr>
        <p:txBody>
          <a:bodyPr wrap="square">
            <a:spAutoFit/>
          </a:bodyPr>
          <a:lstStyle/>
          <a:p>
            <a:r>
              <a:rPr lang="en-US" sz="1600" dirty="0"/>
              <a:t>FIGURE 22–30 Measuring the bolt circle on a five-lug wheel is difficult, but a quick and easy way includes measuring as shown to determine the approximate bolt circle of a five-lug wheel.</a:t>
            </a:r>
          </a:p>
        </p:txBody>
      </p:sp>
    </p:spTree>
    <p:extLst>
      <p:ext uri="{BB962C8B-B14F-4D97-AF65-F5344CB8AC3E}">
        <p14:creationId xmlns:p14="http://schemas.microsoft.com/office/powerpoint/2010/main" val="2878603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F552-8FE0-9982-F762-3E5F825EA729}"/>
              </a:ext>
            </a:extLst>
          </p:cNvPr>
          <p:cNvSpPr>
            <a:spLocks noGrp="1"/>
          </p:cNvSpPr>
          <p:nvPr>
            <p:ph type="title"/>
          </p:nvPr>
        </p:nvSpPr>
        <p:spPr/>
        <p:txBody>
          <a:bodyPr/>
          <a:lstStyle/>
          <a:p>
            <a:r>
              <a:rPr lang="en-US" dirty="0"/>
              <a:t>Wheels</a:t>
            </a:r>
          </a:p>
        </p:txBody>
      </p:sp>
      <p:pic>
        <p:nvPicPr>
          <p:cNvPr id="4" name="Picture 3">
            <a:extLst>
              <a:ext uri="{FF2B5EF4-FFF2-40B4-BE49-F238E27FC236}">
                <a16:creationId xmlns:a16="http://schemas.microsoft.com/office/drawing/2014/main" id="{8BD8D747-7755-BF07-8B62-DC66E7F39E3A}"/>
              </a:ext>
            </a:extLst>
          </p:cNvPr>
          <p:cNvPicPr>
            <a:picLocks noChangeAspect="1"/>
          </p:cNvPicPr>
          <p:nvPr/>
        </p:nvPicPr>
        <p:blipFill>
          <a:blip r:embed="rId2"/>
          <a:stretch>
            <a:fillRect/>
          </a:stretch>
        </p:blipFill>
        <p:spPr>
          <a:xfrm>
            <a:off x="3586476" y="1491881"/>
            <a:ext cx="5019048" cy="2733333"/>
          </a:xfrm>
          <a:prstGeom prst="rect">
            <a:avLst/>
          </a:prstGeom>
        </p:spPr>
      </p:pic>
      <p:sp>
        <p:nvSpPr>
          <p:cNvPr id="6" name="TextBox 5">
            <a:extLst>
              <a:ext uri="{FF2B5EF4-FFF2-40B4-BE49-F238E27FC236}">
                <a16:creationId xmlns:a16="http://schemas.microsoft.com/office/drawing/2014/main" id="{18465F74-7032-A171-10AD-533F324FD1C7}"/>
              </a:ext>
            </a:extLst>
          </p:cNvPr>
          <p:cNvSpPr txBox="1"/>
          <p:nvPr/>
        </p:nvSpPr>
        <p:spPr>
          <a:xfrm>
            <a:off x="2112278" y="4575843"/>
            <a:ext cx="7967444" cy="923330"/>
          </a:xfrm>
          <a:prstGeom prst="rect">
            <a:avLst/>
          </a:prstGeom>
          <a:noFill/>
        </p:spPr>
        <p:txBody>
          <a:bodyPr wrap="square">
            <a:spAutoFit/>
          </a:bodyPr>
          <a:lstStyle/>
          <a:p>
            <a:r>
              <a:rPr lang="en-US" dirty="0"/>
              <a:t>FIGURE 22–31 Measure center-to-center distance and compare the distance to the figures in the chart in the text to determine the diameter for a five-lug bolt circle.</a:t>
            </a:r>
          </a:p>
        </p:txBody>
      </p:sp>
    </p:spTree>
    <p:extLst>
      <p:ext uri="{BB962C8B-B14F-4D97-AF65-F5344CB8AC3E}">
        <p14:creationId xmlns:p14="http://schemas.microsoft.com/office/powerpoint/2010/main" val="1159368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4912-E31B-7C66-FCE3-DF1066118BE6}"/>
              </a:ext>
            </a:extLst>
          </p:cNvPr>
          <p:cNvSpPr>
            <a:spLocks noGrp="1"/>
          </p:cNvSpPr>
          <p:nvPr>
            <p:ph type="title"/>
          </p:nvPr>
        </p:nvSpPr>
        <p:spPr/>
        <p:txBody>
          <a:bodyPr/>
          <a:lstStyle/>
          <a:p>
            <a:r>
              <a:rPr lang="en-US" dirty="0"/>
              <a:t>Wheels</a:t>
            </a:r>
          </a:p>
        </p:txBody>
      </p:sp>
      <p:pic>
        <p:nvPicPr>
          <p:cNvPr id="4" name="Picture 3">
            <a:extLst>
              <a:ext uri="{FF2B5EF4-FFF2-40B4-BE49-F238E27FC236}">
                <a16:creationId xmlns:a16="http://schemas.microsoft.com/office/drawing/2014/main" id="{03472EC1-F296-7E7D-1FA5-8B03CE32CFB2}"/>
              </a:ext>
            </a:extLst>
          </p:cNvPr>
          <p:cNvPicPr>
            <a:picLocks noChangeAspect="1"/>
          </p:cNvPicPr>
          <p:nvPr/>
        </p:nvPicPr>
        <p:blipFill>
          <a:blip r:embed="rId2"/>
          <a:stretch>
            <a:fillRect/>
          </a:stretch>
        </p:blipFill>
        <p:spPr>
          <a:xfrm>
            <a:off x="2423241" y="1786855"/>
            <a:ext cx="7345517" cy="2641233"/>
          </a:xfrm>
          <a:prstGeom prst="rect">
            <a:avLst/>
          </a:prstGeom>
        </p:spPr>
      </p:pic>
    </p:spTree>
    <p:extLst>
      <p:ext uri="{BB962C8B-B14F-4D97-AF65-F5344CB8AC3E}">
        <p14:creationId xmlns:p14="http://schemas.microsoft.com/office/powerpoint/2010/main" val="1593748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49AD-2A32-3E41-0082-A2EE9223EF44}"/>
              </a:ext>
            </a:extLst>
          </p:cNvPr>
          <p:cNvSpPr>
            <a:spLocks noGrp="1"/>
          </p:cNvSpPr>
          <p:nvPr>
            <p:ph type="title"/>
          </p:nvPr>
        </p:nvSpPr>
        <p:spPr>
          <a:xfrm>
            <a:off x="609600" y="215373"/>
            <a:ext cx="10972800" cy="799696"/>
          </a:xfrm>
        </p:spPr>
        <p:txBody>
          <a:bodyPr/>
          <a:lstStyle/>
          <a:p>
            <a:r>
              <a:rPr lang="en-US" dirty="0"/>
              <a:t>Wheel</a:t>
            </a:r>
          </a:p>
        </p:txBody>
      </p:sp>
      <p:pic>
        <p:nvPicPr>
          <p:cNvPr id="4" name="Picture 3">
            <a:extLst>
              <a:ext uri="{FF2B5EF4-FFF2-40B4-BE49-F238E27FC236}">
                <a16:creationId xmlns:a16="http://schemas.microsoft.com/office/drawing/2014/main" id="{91860DBD-8D16-3E7C-3126-3A5C8F57FD1F}"/>
              </a:ext>
            </a:extLst>
          </p:cNvPr>
          <p:cNvPicPr>
            <a:picLocks noChangeAspect="1"/>
          </p:cNvPicPr>
          <p:nvPr/>
        </p:nvPicPr>
        <p:blipFill>
          <a:blip r:embed="rId2"/>
          <a:stretch>
            <a:fillRect/>
          </a:stretch>
        </p:blipFill>
        <p:spPr>
          <a:xfrm>
            <a:off x="3395321" y="1233442"/>
            <a:ext cx="5401357" cy="4060011"/>
          </a:xfrm>
          <a:prstGeom prst="rect">
            <a:avLst/>
          </a:prstGeom>
        </p:spPr>
      </p:pic>
      <p:sp>
        <p:nvSpPr>
          <p:cNvPr id="6" name="TextBox 5">
            <a:extLst>
              <a:ext uri="{FF2B5EF4-FFF2-40B4-BE49-F238E27FC236}">
                <a16:creationId xmlns:a16="http://schemas.microsoft.com/office/drawing/2014/main" id="{7E3EE21B-9F46-8C4C-4568-59FEF94730B3}"/>
              </a:ext>
            </a:extLst>
          </p:cNvPr>
          <p:cNvSpPr txBox="1"/>
          <p:nvPr/>
        </p:nvSpPr>
        <p:spPr>
          <a:xfrm>
            <a:off x="1981899" y="5624558"/>
            <a:ext cx="8848288" cy="369332"/>
          </a:xfrm>
          <a:prstGeom prst="rect">
            <a:avLst/>
          </a:prstGeom>
          <a:noFill/>
        </p:spPr>
        <p:txBody>
          <a:bodyPr wrap="square">
            <a:spAutoFit/>
          </a:bodyPr>
          <a:lstStyle/>
          <a:p>
            <a:r>
              <a:rPr lang="en-US" dirty="0"/>
              <a:t>FIGURE 22–32 A typical JWl symbol for the Japan Wheel light Metal standard mark.</a:t>
            </a:r>
          </a:p>
        </p:txBody>
      </p:sp>
    </p:spTree>
    <p:extLst>
      <p:ext uri="{BB962C8B-B14F-4D97-AF65-F5344CB8AC3E}">
        <p14:creationId xmlns:p14="http://schemas.microsoft.com/office/powerpoint/2010/main" val="2071797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0F0D-BFA1-4F37-97C9-E54C26F7B7C6}"/>
              </a:ext>
            </a:extLst>
          </p:cNvPr>
          <p:cNvSpPr>
            <a:spLocks noGrp="1"/>
          </p:cNvSpPr>
          <p:nvPr>
            <p:ph type="title"/>
          </p:nvPr>
        </p:nvSpPr>
        <p:spPr/>
        <p:txBody>
          <a:bodyPr/>
          <a:lstStyle/>
          <a:p>
            <a:r>
              <a:rPr lang="en-US" dirty="0"/>
              <a:t>Tire Valves</a:t>
            </a:r>
          </a:p>
        </p:txBody>
      </p:sp>
      <p:sp>
        <p:nvSpPr>
          <p:cNvPr id="3" name="Content Placeholder 2">
            <a:extLst>
              <a:ext uri="{FF2B5EF4-FFF2-40B4-BE49-F238E27FC236}">
                <a16:creationId xmlns:a16="http://schemas.microsoft.com/office/drawing/2014/main" id="{8B971A65-5DB9-409C-9F2E-1356D7573D79}"/>
              </a:ext>
            </a:extLst>
          </p:cNvPr>
          <p:cNvSpPr>
            <a:spLocks noGrp="1"/>
          </p:cNvSpPr>
          <p:nvPr>
            <p:ph sz="quarter" idx="13"/>
          </p:nvPr>
        </p:nvSpPr>
        <p:spPr/>
        <p:txBody>
          <a:bodyPr/>
          <a:lstStyle/>
          <a:p>
            <a:r>
              <a:rPr lang="en-US" dirty="0"/>
              <a:t>All tires use a tire valve, called a Schrader valve, to hold air in the tire.</a:t>
            </a:r>
          </a:p>
          <a:p>
            <a:r>
              <a:rPr lang="en-US" dirty="0"/>
              <a:t>UNSPRUNG WEIGHT- The lighter the wheel and tire assembly, the faster it can react to bumps and dips in the road surface and thus the better the ride. The chassis and the body of any vehicle are supported by some sort of spring suspension system.</a:t>
            </a:r>
          </a:p>
          <a:p>
            <a:r>
              <a:rPr lang="en-US" dirty="0"/>
              <a:t>LUG NUTS- Lug nuts are used to hold a wheel to the brake disc, brake drum, or wheel bearing assembly. Most manufacturers use a stud in the brake or bearing assembly with a lug nut to hold the wheel.</a:t>
            </a:r>
          </a:p>
          <a:p>
            <a:r>
              <a:rPr lang="en-US" dirty="0"/>
              <a:t>SIZE- Lug nuts are sized to the thread size of the stud onto which they screw.</a:t>
            </a:r>
          </a:p>
          <a:p>
            <a:r>
              <a:rPr lang="en-US" dirty="0"/>
              <a:t>LUG STUDS- Lug studs are usually installed in hubs or drums using a press fit. Serrations on the shoulder of the stud provide support.</a:t>
            </a:r>
          </a:p>
        </p:txBody>
      </p:sp>
    </p:spTree>
    <p:extLst>
      <p:ext uri="{BB962C8B-B14F-4D97-AF65-F5344CB8AC3E}">
        <p14:creationId xmlns:p14="http://schemas.microsoft.com/office/powerpoint/2010/main" val="166581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4B07-8EB6-4D44-889A-9B368C834EFA}"/>
              </a:ext>
            </a:extLst>
          </p:cNvPr>
          <p:cNvSpPr>
            <a:spLocks noGrp="1"/>
          </p:cNvSpPr>
          <p:nvPr>
            <p:ph type="title"/>
          </p:nvPr>
        </p:nvSpPr>
        <p:spPr/>
        <p:txBody>
          <a:bodyPr/>
          <a:lstStyle/>
          <a:p>
            <a:r>
              <a:rPr lang="en-US" dirty="0"/>
              <a:t>Parts Of A Tire</a:t>
            </a:r>
          </a:p>
        </p:txBody>
      </p:sp>
      <p:sp>
        <p:nvSpPr>
          <p:cNvPr id="3" name="Content Placeholder 2">
            <a:extLst>
              <a:ext uri="{FF2B5EF4-FFF2-40B4-BE49-F238E27FC236}">
                <a16:creationId xmlns:a16="http://schemas.microsoft.com/office/drawing/2014/main" id="{C434CE94-01B1-4A75-AE61-24972D54A699}"/>
              </a:ext>
            </a:extLst>
          </p:cNvPr>
          <p:cNvSpPr>
            <a:spLocks noGrp="1"/>
          </p:cNvSpPr>
          <p:nvPr>
            <p:ph sz="quarter" idx="13"/>
          </p:nvPr>
        </p:nvSpPr>
        <p:spPr>
          <a:xfrm>
            <a:off x="609602" y="1441450"/>
            <a:ext cx="5105092" cy="4598988"/>
          </a:xfrm>
        </p:spPr>
        <p:txBody>
          <a:bodyPr/>
          <a:lstStyle/>
          <a:p>
            <a:r>
              <a:rPr lang="en-US" dirty="0"/>
              <a:t>TREAD- Tread refers to the part of the tire that contacts the ground. </a:t>
            </a:r>
          </a:p>
          <a:p>
            <a:pPr lvl="1"/>
            <a:r>
              <a:rPr lang="en-US" i="1" dirty="0"/>
              <a:t>Tread rubber </a:t>
            </a:r>
            <a:r>
              <a:rPr lang="en-US" dirty="0"/>
              <a:t>is chemically different from other rubber parts of a tire and is compounded for a combination of traction and tire wear. </a:t>
            </a:r>
          </a:p>
          <a:p>
            <a:pPr lvl="2"/>
            <a:r>
              <a:rPr lang="en-US" i="1" dirty="0"/>
              <a:t>Tread depth </a:t>
            </a:r>
            <a:r>
              <a:rPr lang="en-US" dirty="0"/>
              <a:t>is usually 11/32 inch deep on new tires (this could vary, depending on manufacturer, from 9/32 to 15/32 inch).</a:t>
            </a:r>
          </a:p>
          <a:p>
            <a:r>
              <a:rPr lang="en-US" dirty="0"/>
              <a:t>SIDEWALL- The sidewall is that part of the tire between the tread and the wheel. </a:t>
            </a:r>
          </a:p>
          <a:p>
            <a:pPr lvl="1"/>
            <a:r>
              <a:rPr lang="en-US" dirty="0"/>
              <a:t>The sidewall contains all the size and construction details of the tire.</a:t>
            </a:r>
          </a:p>
        </p:txBody>
      </p:sp>
      <p:pic>
        <p:nvPicPr>
          <p:cNvPr id="4" name="Picture 3" descr="Picture of a tire's wear indicators.">
            <a:extLst>
              <a:ext uri="{FF2B5EF4-FFF2-40B4-BE49-F238E27FC236}">
                <a16:creationId xmlns:a16="http://schemas.microsoft.com/office/drawing/2014/main" id="{4B27253B-39D0-47EA-9A88-7F2040DF26D4}"/>
              </a:ext>
            </a:extLst>
          </p:cNvPr>
          <p:cNvPicPr>
            <a:picLocks noChangeAspect="1"/>
          </p:cNvPicPr>
          <p:nvPr/>
        </p:nvPicPr>
        <p:blipFill>
          <a:blip r:embed="rId2"/>
          <a:stretch>
            <a:fillRect/>
          </a:stretch>
        </p:blipFill>
        <p:spPr>
          <a:xfrm>
            <a:off x="6477307" y="1157287"/>
            <a:ext cx="4687222" cy="4883151"/>
          </a:xfrm>
          <a:prstGeom prst="rect">
            <a:avLst/>
          </a:prstGeom>
        </p:spPr>
      </p:pic>
    </p:spTree>
    <p:extLst>
      <p:ext uri="{BB962C8B-B14F-4D97-AF65-F5344CB8AC3E}">
        <p14:creationId xmlns:p14="http://schemas.microsoft.com/office/powerpoint/2010/main" val="3201559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75A7-A2ED-3570-B408-34026AA955AC}"/>
              </a:ext>
            </a:extLst>
          </p:cNvPr>
          <p:cNvSpPr>
            <a:spLocks noGrp="1"/>
          </p:cNvSpPr>
          <p:nvPr>
            <p:ph type="title"/>
          </p:nvPr>
        </p:nvSpPr>
        <p:spPr/>
        <p:txBody>
          <a:bodyPr/>
          <a:lstStyle/>
          <a:p>
            <a:r>
              <a:rPr lang="en-US" dirty="0"/>
              <a:t>Tire Valves</a:t>
            </a:r>
          </a:p>
        </p:txBody>
      </p:sp>
      <p:pic>
        <p:nvPicPr>
          <p:cNvPr id="4" name="Picture 3">
            <a:extLst>
              <a:ext uri="{FF2B5EF4-FFF2-40B4-BE49-F238E27FC236}">
                <a16:creationId xmlns:a16="http://schemas.microsoft.com/office/drawing/2014/main" id="{5B3153CE-72C4-754D-BF79-7F530792426F}"/>
              </a:ext>
            </a:extLst>
          </p:cNvPr>
          <p:cNvPicPr>
            <a:picLocks noChangeAspect="1"/>
          </p:cNvPicPr>
          <p:nvPr/>
        </p:nvPicPr>
        <p:blipFill>
          <a:blip r:embed="rId2"/>
          <a:stretch>
            <a:fillRect/>
          </a:stretch>
        </p:blipFill>
        <p:spPr>
          <a:xfrm>
            <a:off x="5504596" y="1386143"/>
            <a:ext cx="5209524" cy="4085714"/>
          </a:xfrm>
          <a:prstGeom prst="rect">
            <a:avLst/>
          </a:prstGeom>
        </p:spPr>
      </p:pic>
      <p:sp>
        <p:nvSpPr>
          <p:cNvPr id="6" name="TextBox 5">
            <a:extLst>
              <a:ext uri="{FF2B5EF4-FFF2-40B4-BE49-F238E27FC236}">
                <a16:creationId xmlns:a16="http://schemas.microsoft.com/office/drawing/2014/main" id="{D715EA6D-647E-0FC5-847C-67A33DBE697C}"/>
              </a:ext>
            </a:extLst>
          </p:cNvPr>
          <p:cNvSpPr txBox="1"/>
          <p:nvPr/>
        </p:nvSpPr>
        <p:spPr>
          <a:xfrm>
            <a:off x="609600" y="2226277"/>
            <a:ext cx="5027802" cy="2862322"/>
          </a:xfrm>
          <a:prstGeom prst="rect">
            <a:avLst/>
          </a:prstGeom>
          <a:noFill/>
        </p:spPr>
        <p:txBody>
          <a:bodyPr wrap="square">
            <a:spAutoFit/>
          </a:bodyPr>
          <a:lstStyle/>
          <a:p>
            <a:r>
              <a:rPr lang="en-US" dirty="0"/>
              <a:t>FIGURE 22–33 (a) A rubber snap-in style tire valve assembly. (b) A metal clamp-type tire valve assembly used on most high-pressure (over 60 PSI) tire applications such as is found on many trucks, RVs, and trailers. The internal Schrader valve threads into the valve itself and can be replaced individually, but most experts recommend replacing the entire valve assembly every time the tires are replaced to help prevent air loss.</a:t>
            </a:r>
          </a:p>
        </p:txBody>
      </p:sp>
    </p:spTree>
    <p:extLst>
      <p:ext uri="{BB962C8B-B14F-4D97-AF65-F5344CB8AC3E}">
        <p14:creationId xmlns:p14="http://schemas.microsoft.com/office/powerpoint/2010/main" val="1593456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AA6A-98F7-C242-4ED7-2F5A8F92ED19}"/>
              </a:ext>
            </a:extLst>
          </p:cNvPr>
          <p:cNvSpPr>
            <a:spLocks noGrp="1"/>
          </p:cNvSpPr>
          <p:nvPr>
            <p:ph type="title"/>
          </p:nvPr>
        </p:nvSpPr>
        <p:spPr/>
        <p:txBody>
          <a:bodyPr/>
          <a:lstStyle/>
          <a:p>
            <a:r>
              <a:rPr lang="en-US" dirty="0"/>
              <a:t>Lug Nuts</a:t>
            </a:r>
          </a:p>
        </p:txBody>
      </p:sp>
      <p:pic>
        <p:nvPicPr>
          <p:cNvPr id="4" name="Picture 3">
            <a:extLst>
              <a:ext uri="{FF2B5EF4-FFF2-40B4-BE49-F238E27FC236}">
                <a16:creationId xmlns:a16="http://schemas.microsoft.com/office/drawing/2014/main" id="{722098A2-4E60-5FE5-9AD9-7CACDCB6CB83}"/>
              </a:ext>
            </a:extLst>
          </p:cNvPr>
          <p:cNvPicPr>
            <a:picLocks noChangeAspect="1"/>
          </p:cNvPicPr>
          <p:nvPr/>
        </p:nvPicPr>
        <p:blipFill>
          <a:blip r:embed="rId2"/>
          <a:stretch>
            <a:fillRect/>
          </a:stretch>
        </p:blipFill>
        <p:spPr>
          <a:xfrm>
            <a:off x="1480699" y="1813155"/>
            <a:ext cx="4704762" cy="2761905"/>
          </a:xfrm>
          <a:prstGeom prst="rect">
            <a:avLst/>
          </a:prstGeom>
        </p:spPr>
      </p:pic>
      <p:pic>
        <p:nvPicPr>
          <p:cNvPr id="6" name="Picture 5">
            <a:extLst>
              <a:ext uri="{FF2B5EF4-FFF2-40B4-BE49-F238E27FC236}">
                <a16:creationId xmlns:a16="http://schemas.microsoft.com/office/drawing/2014/main" id="{FAF9C0AC-51C3-1428-A896-AC18ACC51E6A}"/>
              </a:ext>
            </a:extLst>
          </p:cNvPr>
          <p:cNvPicPr>
            <a:picLocks noChangeAspect="1"/>
          </p:cNvPicPr>
          <p:nvPr/>
        </p:nvPicPr>
        <p:blipFill>
          <a:blip r:embed="rId3"/>
          <a:stretch>
            <a:fillRect/>
          </a:stretch>
        </p:blipFill>
        <p:spPr>
          <a:xfrm>
            <a:off x="6325257" y="2470297"/>
            <a:ext cx="5257143" cy="1447619"/>
          </a:xfrm>
          <a:prstGeom prst="rect">
            <a:avLst/>
          </a:prstGeom>
        </p:spPr>
      </p:pic>
      <p:sp>
        <p:nvSpPr>
          <p:cNvPr id="8" name="TextBox 7">
            <a:extLst>
              <a:ext uri="{FF2B5EF4-FFF2-40B4-BE49-F238E27FC236}">
                <a16:creationId xmlns:a16="http://schemas.microsoft.com/office/drawing/2014/main" id="{938EFC4A-42BE-4810-E6CA-68E83AC7545B}"/>
              </a:ext>
            </a:extLst>
          </p:cNvPr>
          <p:cNvSpPr txBox="1"/>
          <p:nvPr/>
        </p:nvSpPr>
        <p:spPr>
          <a:xfrm>
            <a:off x="1539740" y="4790338"/>
            <a:ext cx="4586680" cy="923330"/>
          </a:xfrm>
          <a:prstGeom prst="rect">
            <a:avLst/>
          </a:prstGeom>
          <a:noFill/>
        </p:spPr>
        <p:txBody>
          <a:bodyPr wrap="square">
            <a:spAutoFit/>
          </a:bodyPr>
          <a:lstStyle/>
          <a:p>
            <a:r>
              <a:rPr lang="en-US" dirty="0"/>
              <a:t>FIGURE 22–34 The tapered end of the lug nut is installed toward the wheel so that it wedges into the taper of the wheel hub.</a:t>
            </a:r>
          </a:p>
        </p:txBody>
      </p:sp>
    </p:spTree>
    <p:extLst>
      <p:ext uri="{BB962C8B-B14F-4D97-AF65-F5344CB8AC3E}">
        <p14:creationId xmlns:p14="http://schemas.microsoft.com/office/powerpoint/2010/main" val="2800579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44DF-78BE-1458-B476-CBE1268B7F64}"/>
              </a:ext>
            </a:extLst>
          </p:cNvPr>
          <p:cNvSpPr>
            <a:spLocks noGrp="1"/>
          </p:cNvSpPr>
          <p:nvPr>
            <p:ph type="title"/>
          </p:nvPr>
        </p:nvSpPr>
        <p:spPr/>
        <p:txBody>
          <a:bodyPr/>
          <a:lstStyle/>
          <a:p>
            <a:r>
              <a:rPr lang="en-US" dirty="0"/>
              <a:t>Lug Nuts</a:t>
            </a:r>
          </a:p>
        </p:txBody>
      </p:sp>
      <p:pic>
        <p:nvPicPr>
          <p:cNvPr id="4" name="Picture 3">
            <a:extLst>
              <a:ext uri="{FF2B5EF4-FFF2-40B4-BE49-F238E27FC236}">
                <a16:creationId xmlns:a16="http://schemas.microsoft.com/office/drawing/2014/main" id="{2815EE04-C0E5-0BE3-FAD9-8FF71B94265E}"/>
              </a:ext>
            </a:extLst>
          </p:cNvPr>
          <p:cNvPicPr>
            <a:picLocks noChangeAspect="1"/>
          </p:cNvPicPr>
          <p:nvPr/>
        </p:nvPicPr>
        <p:blipFill>
          <a:blip r:embed="rId2"/>
          <a:stretch>
            <a:fillRect/>
          </a:stretch>
        </p:blipFill>
        <p:spPr>
          <a:xfrm>
            <a:off x="1619810" y="1420899"/>
            <a:ext cx="4476190" cy="3009524"/>
          </a:xfrm>
          <a:prstGeom prst="rect">
            <a:avLst/>
          </a:prstGeom>
        </p:spPr>
      </p:pic>
      <p:pic>
        <p:nvPicPr>
          <p:cNvPr id="6" name="Picture 5">
            <a:extLst>
              <a:ext uri="{FF2B5EF4-FFF2-40B4-BE49-F238E27FC236}">
                <a16:creationId xmlns:a16="http://schemas.microsoft.com/office/drawing/2014/main" id="{565EA900-CDA4-7E3A-CBF9-09793A9A612F}"/>
              </a:ext>
            </a:extLst>
          </p:cNvPr>
          <p:cNvPicPr>
            <a:picLocks noChangeAspect="1"/>
          </p:cNvPicPr>
          <p:nvPr/>
        </p:nvPicPr>
        <p:blipFill>
          <a:blip r:embed="rId3"/>
          <a:stretch>
            <a:fillRect/>
          </a:stretch>
        </p:blipFill>
        <p:spPr>
          <a:xfrm>
            <a:off x="6454812" y="1420899"/>
            <a:ext cx="4117378" cy="3009524"/>
          </a:xfrm>
          <a:prstGeom prst="rect">
            <a:avLst/>
          </a:prstGeom>
        </p:spPr>
      </p:pic>
      <p:sp>
        <p:nvSpPr>
          <p:cNvPr id="8" name="TextBox 7">
            <a:extLst>
              <a:ext uri="{FF2B5EF4-FFF2-40B4-BE49-F238E27FC236}">
                <a16:creationId xmlns:a16="http://schemas.microsoft.com/office/drawing/2014/main" id="{D001E80A-5815-3D3E-2804-A58EDACE66AA}"/>
              </a:ext>
            </a:extLst>
          </p:cNvPr>
          <p:cNvSpPr txBox="1"/>
          <p:nvPr/>
        </p:nvSpPr>
        <p:spPr>
          <a:xfrm>
            <a:off x="1851354" y="4705953"/>
            <a:ext cx="4603458" cy="923330"/>
          </a:xfrm>
          <a:prstGeom prst="rect">
            <a:avLst/>
          </a:prstGeom>
          <a:noFill/>
        </p:spPr>
        <p:txBody>
          <a:bodyPr wrap="square">
            <a:spAutoFit/>
          </a:bodyPr>
          <a:lstStyle/>
          <a:p>
            <a:r>
              <a:rPr lang="en-US" dirty="0"/>
              <a:t>FIGURE 22–35 Look carefully on the end of the wheel studs or on the lug nut for metric or left-hand thread marks.</a:t>
            </a:r>
          </a:p>
        </p:txBody>
      </p:sp>
      <p:sp>
        <p:nvSpPr>
          <p:cNvPr id="10" name="TextBox 9">
            <a:extLst>
              <a:ext uri="{FF2B5EF4-FFF2-40B4-BE49-F238E27FC236}">
                <a16:creationId xmlns:a16="http://schemas.microsoft.com/office/drawing/2014/main" id="{751B1B4A-F868-7247-CE40-36B721396DBB}"/>
              </a:ext>
            </a:extLst>
          </p:cNvPr>
          <p:cNvSpPr txBox="1"/>
          <p:nvPr/>
        </p:nvSpPr>
        <p:spPr>
          <a:xfrm>
            <a:off x="6797180" y="4705953"/>
            <a:ext cx="4720905" cy="369332"/>
          </a:xfrm>
          <a:prstGeom prst="rect">
            <a:avLst/>
          </a:prstGeom>
          <a:noFill/>
        </p:spPr>
        <p:txBody>
          <a:bodyPr wrap="square">
            <a:spAutoFit/>
          </a:bodyPr>
          <a:lstStyle/>
          <a:p>
            <a:r>
              <a:rPr lang="en-US" dirty="0"/>
              <a:t>FIGURE 22–36 Various styles of lug nuts.</a:t>
            </a:r>
          </a:p>
        </p:txBody>
      </p:sp>
    </p:spTree>
    <p:extLst>
      <p:ext uri="{BB962C8B-B14F-4D97-AF65-F5344CB8AC3E}">
        <p14:creationId xmlns:p14="http://schemas.microsoft.com/office/powerpoint/2010/main" val="219023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Lug Nuts</a:t>
            </a:r>
          </a:p>
        </p:txBody>
      </p:sp>
      <p:pic>
        <p:nvPicPr>
          <p:cNvPr id="4" name="Picture 3">
            <a:extLst>
              <a:ext uri="{FF2B5EF4-FFF2-40B4-BE49-F238E27FC236}">
                <a16:creationId xmlns:a16="http://schemas.microsoft.com/office/drawing/2014/main" id="{C2ADDDDF-35B7-D24F-4DC8-E29B66846818}"/>
              </a:ext>
            </a:extLst>
          </p:cNvPr>
          <p:cNvPicPr>
            <a:picLocks noChangeAspect="1"/>
          </p:cNvPicPr>
          <p:nvPr/>
        </p:nvPicPr>
        <p:blipFill>
          <a:blip r:embed="rId2"/>
          <a:stretch>
            <a:fillRect/>
          </a:stretch>
        </p:blipFill>
        <p:spPr>
          <a:xfrm>
            <a:off x="1290260" y="1312651"/>
            <a:ext cx="9967765" cy="3928835"/>
          </a:xfrm>
          <a:prstGeom prst="rect">
            <a:avLst/>
          </a:prstGeom>
        </p:spPr>
      </p:pic>
      <p:sp>
        <p:nvSpPr>
          <p:cNvPr id="6" name="TextBox 5">
            <a:extLst>
              <a:ext uri="{FF2B5EF4-FFF2-40B4-BE49-F238E27FC236}">
                <a16:creationId xmlns:a16="http://schemas.microsoft.com/office/drawing/2014/main" id="{B7003D5B-48C7-2FD1-6248-F285438A13CD}"/>
              </a:ext>
            </a:extLst>
          </p:cNvPr>
          <p:cNvSpPr txBox="1"/>
          <p:nvPr/>
        </p:nvSpPr>
        <p:spPr>
          <a:xfrm>
            <a:off x="2191624" y="5241486"/>
            <a:ext cx="8627378" cy="923330"/>
          </a:xfrm>
          <a:prstGeom prst="rect">
            <a:avLst/>
          </a:prstGeom>
          <a:noFill/>
        </p:spPr>
        <p:txBody>
          <a:bodyPr wrap="square">
            <a:spAutoFit/>
          </a:bodyPr>
          <a:lstStyle/>
          <a:p>
            <a:r>
              <a:rPr lang="en-US" dirty="0"/>
              <a:t>FIGURE 22–37 (a) A typical knock-off-type wheel showing the large three prong wing nuts and the threads on the wheel hub. (b) A look-alike knock-off wheel that looks like a knock-off but uses lug nuts.</a:t>
            </a:r>
          </a:p>
        </p:txBody>
      </p:sp>
    </p:spTree>
    <p:extLst>
      <p:ext uri="{BB962C8B-B14F-4D97-AF65-F5344CB8AC3E}">
        <p14:creationId xmlns:p14="http://schemas.microsoft.com/office/powerpoint/2010/main" val="354157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pic>
        <p:nvPicPr>
          <p:cNvPr id="5" name="Picture 4">
            <a:extLst>
              <a:ext uri="{FF2B5EF4-FFF2-40B4-BE49-F238E27FC236}">
                <a16:creationId xmlns:a16="http://schemas.microsoft.com/office/drawing/2014/main" id="{54DFF8A9-3E2D-9EBB-5A4D-EF14E218A7D0}"/>
              </a:ext>
            </a:extLst>
          </p:cNvPr>
          <p:cNvPicPr>
            <a:picLocks noChangeAspect="1"/>
          </p:cNvPicPr>
          <p:nvPr/>
        </p:nvPicPr>
        <p:blipFill>
          <a:blip r:embed="rId2"/>
          <a:stretch>
            <a:fillRect/>
          </a:stretch>
        </p:blipFill>
        <p:spPr>
          <a:xfrm>
            <a:off x="5335398" y="1623232"/>
            <a:ext cx="5357301" cy="3611536"/>
          </a:xfrm>
          <a:prstGeom prst="rect">
            <a:avLst/>
          </a:prstGeom>
        </p:spPr>
      </p:pic>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2031325"/>
          </a:xfrm>
          <a:prstGeom prst="rect">
            <a:avLst/>
          </a:prstGeom>
          <a:noFill/>
        </p:spPr>
        <p:txBody>
          <a:bodyPr wrap="square" rtlCol="0">
            <a:spAutoFit/>
          </a:bodyPr>
          <a:lstStyle/>
          <a:p>
            <a:r>
              <a:rPr lang="en-US" dirty="0"/>
              <a:t>Step 1: Check the tire information placard, usually located on the driver’s door or door jamb, for the specified tire size and inflation pressure</a:t>
            </a:r>
          </a:p>
        </p:txBody>
      </p:sp>
    </p:spTree>
    <p:extLst>
      <p:ext uri="{BB962C8B-B14F-4D97-AF65-F5344CB8AC3E}">
        <p14:creationId xmlns:p14="http://schemas.microsoft.com/office/powerpoint/2010/main" val="143289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923330"/>
          </a:xfrm>
          <a:prstGeom prst="rect">
            <a:avLst/>
          </a:prstGeom>
          <a:noFill/>
        </p:spPr>
        <p:txBody>
          <a:bodyPr wrap="square" rtlCol="0">
            <a:spAutoFit/>
          </a:bodyPr>
          <a:lstStyle/>
          <a:p>
            <a:r>
              <a:rPr lang="en-US" dirty="0"/>
              <a:t>Step 2: Visually check the tires for abnormal wear or damage.</a:t>
            </a:r>
          </a:p>
        </p:txBody>
      </p:sp>
      <p:pic>
        <p:nvPicPr>
          <p:cNvPr id="4" name="Picture 3">
            <a:extLst>
              <a:ext uri="{FF2B5EF4-FFF2-40B4-BE49-F238E27FC236}">
                <a16:creationId xmlns:a16="http://schemas.microsoft.com/office/drawing/2014/main" id="{5CF5B414-BCA2-070B-DDE4-46BDE6E76FBA}"/>
              </a:ext>
            </a:extLst>
          </p:cNvPr>
          <p:cNvPicPr>
            <a:picLocks noChangeAspect="1"/>
          </p:cNvPicPr>
          <p:nvPr/>
        </p:nvPicPr>
        <p:blipFill>
          <a:blip r:embed="rId2"/>
          <a:stretch>
            <a:fillRect/>
          </a:stretch>
        </p:blipFill>
        <p:spPr>
          <a:xfrm>
            <a:off x="5168456" y="1684777"/>
            <a:ext cx="5740154" cy="3608675"/>
          </a:xfrm>
          <a:prstGeom prst="rect">
            <a:avLst/>
          </a:prstGeom>
        </p:spPr>
      </p:pic>
    </p:spTree>
    <p:extLst>
      <p:ext uri="{BB962C8B-B14F-4D97-AF65-F5344CB8AC3E}">
        <p14:creationId xmlns:p14="http://schemas.microsoft.com/office/powerpoint/2010/main" val="4277434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1200329"/>
          </a:xfrm>
          <a:prstGeom prst="rect">
            <a:avLst/>
          </a:prstGeom>
          <a:noFill/>
        </p:spPr>
        <p:txBody>
          <a:bodyPr wrap="square" rtlCol="0">
            <a:spAutoFit/>
          </a:bodyPr>
          <a:lstStyle/>
          <a:p>
            <a:r>
              <a:rPr lang="en-US" dirty="0"/>
              <a:t>Step 3: Remove the tire valve cap and visually check the condition of the valve stem.</a:t>
            </a:r>
          </a:p>
        </p:txBody>
      </p:sp>
      <p:pic>
        <p:nvPicPr>
          <p:cNvPr id="9" name="Picture 8">
            <a:extLst>
              <a:ext uri="{FF2B5EF4-FFF2-40B4-BE49-F238E27FC236}">
                <a16:creationId xmlns:a16="http://schemas.microsoft.com/office/drawing/2014/main" id="{85733A6D-ECE6-F026-6F90-D18C449EE30F}"/>
              </a:ext>
            </a:extLst>
          </p:cNvPr>
          <p:cNvPicPr>
            <a:picLocks noChangeAspect="1"/>
          </p:cNvPicPr>
          <p:nvPr/>
        </p:nvPicPr>
        <p:blipFill>
          <a:blip r:embed="rId2"/>
          <a:stretch>
            <a:fillRect/>
          </a:stretch>
        </p:blipFill>
        <p:spPr>
          <a:xfrm>
            <a:off x="5083727" y="1392080"/>
            <a:ext cx="6143205" cy="4073839"/>
          </a:xfrm>
          <a:prstGeom prst="rect">
            <a:avLst/>
          </a:prstGeom>
        </p:spPr>
      </p:pic>
    </p:spTree>
    <p:extLst>
      <p:ext uri="{BB962C8B-B14F-4D97-AF65-F5344CB8AC3E}">
        <p14:creationId xmlns:p14="http://schemas.microsoft.com/office/powerpoint/2010/main" val="1513712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2308324"/>
          </a:xfrm>
          <a:prstGeom prst="rect">
            <a:avLst/>
          </a:prstGeom>
          <a:noFill/>
        </p:spPr>
        <p:txBody>
          <a:bodyPr wrap="square" rtlCol="0">
            <a:spAutoFit/>
          </a:bodyPr>
          <a:lstStyle/>
          <a:p>
            <a:r>
              <a:rPr lang="en-US" dirty="0"/>
              <a:t>Step 4: Check inflation pressure by pushing the tire-pressure gauge straight onto the end of the tire valve. If a “hissing” sound is heard, then the reading will not be accurate.</a:t>
            </a:r>
          </a:p>
        </p:txBody>
      </p:sp>
      <p:pic>
        <p:nvPicPr>
          <p:cNvPr id="4" name="Picture 3">
            <a:extLst>
              <a:ext uri="{FF2B5EF4-FFF2-40B4-BE49-F238E27FC236}">
                <a16:creationId xmlns:a16="http://schemas.microsoft.com/office/drawing/2014/main" id="{C1612A86-86CA-2DF8-D0D5-4E729690AE97}"/>
              </a:ext>
            </a:extLst>
          </p:cNvPr>
          <p:cNvPicPr>
            <a:picLocks noChangeAspect="1"/>
          </p:cNvPicPr>
          <p:nvPr/>
        </p:nvPicPr>
        <p:blipFill>
          <a:blip r:embed="rId2"/>
          <a:stretch>
            <a:fillRect/>
          </a:stretch>
        </p:blipFill>
        <p:spPr>
          <a:xfrm>
            <a:off x="5469621" y="1575844"/>
            <a:ext cx="5346251" cy="3545342"/>
          </a:xfrm>
          <a:prstGeom prst="rect">
            <a:avLst/>
          </a:prstGeom>
        </p:spPr>
      </p:pic>
    </p:spTree>
    <p:extLst>
      <p:ext uri="{BB962C8B-B14F-4D97-AF65-F5344CB8AC3E}">
        <p14:creationId xmlns:p14="http://schemas.microsoft.com/office/powerpoint/2010/main" val="2654959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2585323"/>
          </a:xfrm>
          <a:prstGeom prst="rect">
            <a:avLst/>
          </a:prstGeom>
          <a:noFill/>
        </p:spPr>
        <p:txBody>
          <a:bodyPr wrap="square" rtlCol="0">
            <a:spAutoFit/>
          </a:bodyPr>
          <a:lstStyle/>
          <a:p>
            <a:r>
              <a:rPr lang="en-US" dirty="0"/>
              <a:t>Step 5: Read the pressure and compare to the specifications. Use an analog or digital gauge if possible which have been proven to be more accurate than a mechanical pencil-type gauge.</a:t>
            </a:r>
          </a:p>
        </p:txBody>
      </p:sp>
      <p:pic>
        <p:nvPicPr>
          <p:cNvPr id="5" name="Picture 4">
            <a:extLst>
              <a:ext uri="{FF2B5EF4-FFF2-40B4-BE49-F238E27FC236}">
                <a16:creationId xmlns:a16="http://schemas.microsoft.com/office/drawing/2014/main" id="{CA8BA432-F26A-E23E-744D-2994C1AE242F}"/>
              </a:ext>
            </a:extLst>
          </p:cNvPr>
          <p:cNvPicPr>
            <a:picLocks noChangeAspect="1"/>
          </p:cNvPicPr>
          <p:nvPr/>
        </p:nvPicPr>
        <p:blipFill>
          <a:blip r:embed="rId2"/>
          <a:stretch>
            <a:fillRect/>
          </a:stretch>
        </p:blipFill>
        <p:spPr>
          <a:xfrm>
            <a:off x="5254650" y="1594212"/>
            <a:ext cx="5533591" cy="3669576"/>
          </a:xfrm>
          <a:prstGeom prst="rect">
            <a:avLst/>
          </a:prstGeom>
        </p:spPr>
      </p:pic>
    </p:spTree>
    <p:extLst>
      <p:ext uri="{BB962C8B-B14F-4D97-AF65-F5344CB8AC3E}">
        <p14:creationId xmlns:p14="http://schemas.microsoft.com/office/powerpoint/2010/main" val="1004990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646331"/>
          </a:xfrm>
          <a:prstGeom prst="rect">
            <a:avLst/>
          </a:prstGeom>
          <a:noFill/>
        </p:spPr>
        <p:txBody>
          <a:bodyPr wrap="square" rtlCol="0">
            <a:spAutoFit/>
          </a:bodyPr>
          <a:lstStyle/>
          <a:p>
            <a:r>
              <a:rPr lang="en-US" dirty="0"/>
              <a:t>Step 6: A typical tire tread depth gauge.</a:t>
            </a:r>
          </a:p>
        </p:txBody>
      </p:sp>
      <p:pic>
        <p:nvPicPr>
          <p:cNvPr id="4" name="Picture 3">
            <a:extLst>
              <a:ext uri="{FF2B5EF4-FFF2-40B4-BE49-F238E27FC236}">
                <a16:creationId xmlns:a16="http://schemas.microsoft.com/office/drawing/2014/main" id="{E7075E21-BACC-49C6-EAC8-6FA0D1661D69}"/>
              </a:ext>
            </a:extLst>
          </p:cNvPr>
          <p:cNvPicPr>
            <a:picLocks noChangeAspect="1"/>
          </p:cNvPicPr>
          <p:nvPr/>
        </p:nvPicPr>
        <p:blipFill>
          <a:blip r:embed="rId2"/>
          <a:stretch>
            <a:fillRect/>
          </a:stretch>
        </p:blipFill>
        <p:spPr>
          <a:xfrm>
            <a:off x="5271415" y="1441601"/>
            <a:ext cx="6310985" cy="4185101"/>
          </a:xfrm>
          <a:prstGeom prst="rect">
            <a:avLst/>
          </a:prstGeom>
        </p:spPr>
      </p:pic>
    </p:spTree>
    <p:extLst>
      <p:ext uri="{BB962C8B-B14F-4D97-AF65-F5344CB8AC3E}">
        <p14:creationId xmlns:p14="http://schemas.microsoft.com/office/powerpoint/2010/main" val="175700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B529-9AFB-679F-7899-6B53850FDDEA}"/>
              </a:ext>
            </a:extLst>
          </p:cNvPr>
          <p:cNvSpPr>
            <a:spLocks noGrp="1"/>
          </p:cNvSpPr>
          <p:nvPr>
            <p:ph type="title"/>
          </p:nvPr>
        </p:nvSpPr>
        <p:spPr/>
        <p:txBody>
          <a:bodyPr/>
          <a:lstStyle/>
          <a:p>
            <a:r>
              <a:rPr lang="en-US" dirty="0"/>
              <a:t>Parts Of A Tire</a:t>
            </a:r>
          </a:p>
        </p:txBody>
      </p:sp>
      <p:pic>
        <p:nvPicPr>
          <p:cNvPr id="4" name="Picture 3">
            <a:extLst>
              <a:ext uri="{FF2B5EF4-FFF2-40B4-BE49-F238E27FC236}">
                <a16:creationId xmlns:a16="http://schemas.microsoft.com/office/drawing/2014/main" id="{144B6BE5-30E7-0586-A628-993F01424697}"/>
              </a:ext>
            </a:extLst>
          </p:cNvPr>
          <p:cNvPicPr>
            <a:picLocks noChangeAspect="1"/>
          </p:cNvPicPr>
          <p:nvPr/>
        </p:nvPicPr>
        <p:blipFill>
          <a:blip r:embed="rId2"/>
          <a:stretch>
            <a:fillRect/>
          </a:stretch>
        </p:blipFill>
        <p:spPr>
          <a:xfrm>
            <a:off x="5677849" y="1681381"/>
            <a:ext cx="4695238" cy="3495238"/>
          </a:xfrm>
          <a:prstGeom prst="rect">
            <a:avLst/>
          </a:prstGeom>
        </p:spPr>
      </p:pic>
      <p:sp>
        <p:nvSpPr>
          <p:cNvPr id="6" name="TextBox 5">
            <a:extLst>
              <a:ext uri="{FF2B5EF4-FFF2-40B4-BE49-F238E27FC236}">
                <a16:creationId xmlns:a16="http://schemas.microsoft.com/office/drawing/2014/main" id="{7C37C276-B47D-AAB9-28A8-343B444572B4}"/>
              </a:ext>
            </a:extLst>
          </p:cNvPr>
          <p:cNvSpPr txBox="1"/>
          <p:nvPr/>
        </p:nvSpPr>
        <p:spPr>
          <a:xfrm>
            <a:off x="898222" y="2274838"/>
            <a:ext cx="4779627" cy="1754326"/>
          </a:xfrm>
          <a:prstGeom prst="rect">
            <a:avLst/>
          </a:prstGeom>
          <a:noFill/>
        </p:spPr>
        <p:txBody>
          <a:bodyPr wrap="square">
            <a:spAutoFit/>
          </a:bodyPr>
          <a:lstStyle/>
          <a:p>
            <a:r>
              <a:rPr lang="en-US" dirty="0"/>
              <a:t>FIGURE 22–3 The tire tread runs around the circumference of the tire, and its pattern helps maintain traction. The ribs </a:t>
            </a:r>
          </a:p>
          <a:p>
            <a:r>
              <a:rPr lang="en-US" dirty="0"/>
              <a:t>provide grip, while the grooves direct any water on the road away from the surface. The sipes help the tire grip the road.</a:t>
            </a:r>
          </a:p>
        </p:txBody>
      </p:sp>
    </p:spTree>
    <p:extLst>
      <p:ext uri="{BB962C8B-B14F-4D97-AF65-F5344CB8AC3E}">
        <p14:creationId xmlns:p14="http://schemas.microsoft.com/office/powerpoint/2010/main" val="596226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1477328"/>
          </a:xfrm>
          <a:prstGeom prst="rect">
            <a:avLst/>
          </a:prstGeom>
          <a:noFill/>
        </p:spPr>
        <p:txBody>
          <a:bodyPr wrap="square" rtlCol="0">
            <a:spAutoFit/>
          </a:bodyPr>
          <a:lstStyle/>
          <a:p>
            <a:r>
              <a:rPr lang="en-US" dirty="0"/>
              <a:t>Step 7: The blade of the tire tread depth gauge is pushed down into the groove of the tire at the lowest part. </a:t>
            </a:r>
          </a:p>
        </p:txBody>
      </p:sp>
      <p:pic>
        <p:nvPicPr>
          <p:cNvPr id="4" name="Picture 3">
            <a:extLst>
              <a:ext uri="{FF2B5EF4-FFF2-40B4-BE49-F238E27FC236}">
                <a16:creationId xmlns:a16="http://schemas.microsoft.com/office/drawing/2014/main" id="{E7075E21-BACC-49C6-EAC8-6FA0D1661D69}"/>
              </a:ext>
            </a:extLst>
          </p:cNvPr>
          <p:cNvPicPr>
            <a:picLocks noChangeAspect="1"/>
          </p:cNvPicPr>
          <p:nvPr/>
        </p:nvPicPr>
        <p:blipFill>
          <a:blip r:embed="rId2"/>
          <a:stretch>
            <a:fillRect/>
          </a:stretch>
        </p:blipFill>
        <p:spPr>
          <a:xfrm>
            <a:off x="5271415" y="1441601"/>
            <a:ext cx="6310985" cy="4185101"/>
          </a:xfrm>
          <a:prstGeom prst="rect">
            <a:avLst/>
          </a:prstGeom>
        </p:spPr>
      </p:pic>
    </p:spTree>
    <p:extLst>
      <p:ext uri="{BB962C8B-B14F-4D97-AF65-F5344CB8AC3E}">
        <p14:creationId xmlns:p14="http://schemas.microsoft.com/office/powerpoint/2010/main" val="2438256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770077" y="2298584"/>
            <a:ext cx="2734811" cy="2031325"/>
          </a:xfrm>
          <a:prstGeom prst="rect">
            <a:avLst/>
          </a:prstGeom>
          <a:noFill/>
        </p:spPr>
        <p:txBody>
          <a:bodyPr wrap="square" rtlCol="0">
            <a:spAutoFit/>
          </a:bodyPr>
          <a:lstStyle/>
          <a:p>
            <a:r>
              <a:rPr lang="en-US" dirty="0"/>
              <a:t>Step 8: Remove the gauge from the tire and read the tread depth at the metal housing. Tread depth is usually measured in 1/32’s of an inch.</a:t>
            </a:r>
          </a:p>
        </p:txBody>
      </p:sp>
      <p:pic>
        <p:nvPicPr>
          <p:cNvPr id="5" name="Picture 4">
            <a:extLst>
              <a:ext uri="{FF2B5EF4-FFF2-40B4-BE49-F238E27FC236}">
                <a16:creationId xmlns:a16="http://schemas.microsoft.com/office/drawing/2014/main" id="{EB01A265-04F0-9F1E-DFCC-9016B7804B31}"/>
              </a:ext>
            </a:extLst>
          </p:cNvPr>
          <p:cNvPicPr>
            <a:picLocks noChangeAspect="1"/>
          </p:cNvPicPr>
          <p:nvPr/>
        </p:nvPicPr>
        <p:blipFill>
          <a:blip r:embed="rId2"/>
          <a:stretch>
            <a:fillRect/>
          </a:stretch>
        </p:blipFill>
        <p:spPr>
          <a:xfrm>
            <a:off x="4997098" y="1210371"/>
            <a:ext cx="6691229" cy="4437258"/>
          </a:xfrm>
          <a:prstGeom prst="rect">
            <a:avLst/>
          </a:prstGeom>
        </p:spPr>
      </p:pic>
    </p:spTree>
    <p:extLst>
      <p:ext uri="{BB962C8B-B14F-4D97-AF65-F5344CB8AC3E}">
        <p14:creationId xmlns:p14="http://schemas.microsoft.com/office/powerpoint/2010/main" val="1340250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4AA2-E45D-C6A6-70C9-DBC79A0EEB87}"/>
              </a:ext>
            </a:extLst>
          </p:cNvPr>
          <p:cNvSpPr>
            <a:spLocks noGrp="1"/>
          </p:cNvSpPr>
          <p:nvPr>
            <p:ph type="title"/>
          </p:nvPr>
        </p:nvSpPr>
        <p:spPr/>
        <p:txBody>
          <a:bodyPr/>
          <a:lstStyle/>
          <a:p>
            <a:r>
              <a:rPr lang="en-US" dirty="0"/>
              <a:t>Tire Inspection</a:t>
            </a:r>
          </a:p>
        </p:txBody>
      </p:sp>
      <p:sp>
        <p:nvSpPr>
          <p:cNvPr id="10" name="TextBox 9">
            <a:extLst>
              <a:ext uri="{FF2B5EF4-FFF2-40B4-BE49-F238E27FC236}">
                <a16:creationId xmlns:a16="http://schemas.microsoft.com/office/drawing/2014/main" id="{A7167A40-804D-1FA3-8B81-C405B040CC58}"/>
              </a:ext>
            </a:extLst>
          </p:cNvPr>
          <p:cNvSpPr txBox="1"/>
          <p:nvPr/>
        </p:nvSpPr>
        <p:spPr>
          <a:xfrm>
            <a:off x="1224793" y="1837190"/>
            <a:ext cx="3229761" cy="3416320"/>
          </a:xfrm>
          <a:prstGeom prst="rect">
            <a:avLst/>
          </a:prstGeom>
          <a:noFill/>
        </p:spPr>
        <p:txBody>
          <a:bodyPr wrap="square" rtlCol="0">
            <a:spAutoFit/>
          </a:bodyPr>
          <a:lstStyle/>
          <a:p>
            <a:r>
              <a:rPr lang="en-US" dirty="0"/>
              <a:t>Step 9: If the top of Lincoln’s head is visible, then the tread depth is lower than 2/32 inch, which is the legal limit in many states. Most tire experts recommend replacing tires when they reach 4/32 inch instead of 2/32. To check for this depth, use a quarter instead of a penny and look for the top of Washington’s head.</a:t>
            </a:r>
          </a:p>
        </p:txBody>
      </p:sp>
      <p:pic>
        <p:nvPicPr>
          <p:cNvPr id="4" name="Picture 3">
            <a:extLst>
              <a:ext uri="{FF2B5EF4-FFF2-40B4-BE49-F238E27FC236}">
                <a16:creationId xmlns:a16="http://schemas.microsoft.com/office/drawing/2014/main" id="{574708F8-3711-DC5C-7DA7-FBAA54D42B0A}"/>
              </a:ext>
            </a:extLst>
          </p:cNvPr>
          <p:cNvPicPr>
            <a:picLocks noChangeAspect="1"/>
          </p:cNvPicPr>
          <p:nvPr/>
        </p:nvPicPr>
        <p:blipFill>
          <a:blip r:embed="rId2"/>
          <a:stretch>
            <a:fillRect/>
          </a:stretch>
        </p:blipFill>
        <p:spPr>
          <a:xfrm>
            <a:off x="5226341" y="1378173"/>
            <a:ext cx="6185150" cy="4101654"/>
          </a:xfrm>
          <a:prstGeom prst="rect">
            <a:avLst/>
          </a:prstGeom>
        </p:spPr>
      </p:pic>
    </p:spTree>
    <p:extLst>
      <p:ext uri="{BB962C8B-B14F-4D97-AF65-F5344CB8AC3E}">
        <p14:creationId xmlns:p14="http://schemas.microsoft.com/office/powerpoint/2010/main" val="1508928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747C-5915-4981-A86E-22C4AC5851A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0B95BD-C58B-4D56-AA67-775F86012A23}"/>
              </a:ext>
            </a:extLst>
          </p:cNvPr>
          <p:cNvSpPr>
            <a:spLocks noGrp="1"/>
          </p:cNvSpPr>
          <p:nvPr>
            <p:ph sz="quarter" idx="13"/>
          </p:nvPr>
        </p:nvSpPr>
        <p:spPr/>
        <p:txBody>
          <a:bodyPr/>
          <a:lstStyle/>
          <a:p>
            <a:r>
              <a:rPr lang="en-US" dirty="0"/>
              <a:t>The friction (traction) between the tire and the road determines the handling characteristics of any vehicle.</a:t>
            </a:r>
          </a:p>
          <a:p>
            <a:r>
              <a:rPr lang="en-US" dirty="0"/>
              <a:t>Tread refers to the part of the tire that contacts the ground.</a:t>
            </a:r>
          </a:p>
          <a:p>
            <a:r>
              <a:rPr lang="en-US" dirty="0"/>
              <a:t>The sidewall is that part of the tire between the tread and the wheel. The sidewall contains all the size and construction details of the tire.</a:t>
            </a:r>
          </a:p>
          <a:p>
            <a:r>
              <a:rPr lang="en-US" dirty="0"/>
              <a:t>The bead is the foundation of the tire and is located where the tire grips the inside of the wheel rim.</a:t>
            </a:r>
          </a:p>
          <a:p>
            <a:r>
              <a:rPr lang="en-US" dirty="0"/>
              <a:t> A tire gets its strength from the layers of material wrapped around both beads under the tread and sidewall rubber. This creates the main framework, or “carcass,” of the tire; these body plies are often called carcass plies.</a:t>
            </a:r>
          </a:p>
          <a:p>
            <a:r>
              <a:rPr lang="en-US" dirty="0"/>
              <a:t>The completed green tire is then placed in a mold where its shape, tread design, and all the sidewall markings are formed.</a:t>
            </a:r>
          </a:p>
        </p:txBody>
      </p:sp>
    </p:spTree>
    <p:extLst>
      <p:ext uri="{BB962C8B-B14F-4D97-AF65-F5344CB8AC3E}">
        <p14:creationId xmlns:p14="http://schemas.microsoft.com/office/powerpoint/2010/main" val="3973568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C2B9-8381-447B-8AE1-7D46C5CFD65D}"/>
              </a:ext>
            </a:extLst>
          </p:cNvPr>
          <p:cNvSpPr>
            <a:spLocks noGrp="1"/>
          </p:cNvSpPr>
          <p:nvPr>
            <p:ph type="title"/>
          </p:nvPr>
        </p:nvSpPr>
        <p:spPr/>
        <p:txBody>
          <a:bodyPr/>
          <a:lstStyle/>
          <a:p>
            <a:r>
              <a:rPr lang="en-US" dirty="0"/>
              <a:t>Summary Cont….</a:t>
            </a:r>
          </a:p>
        </p:txBody>
      </p:sp>
      <p:sp>
        <p:nvSpPr>
          <p:cNvPr id="3" name="Content Placeholder 2">
            <a:extLst>
              <a:ext uri="{FF2B5EF4-FFF2-40B4-BE49-F238E27FC236}">
                <a16:creationId xmlns:a16="http://schemas.microsoft.com/office/drawing/2014/main" id="{A3C548BA-6340-43AA-89FB-1E8CE23DE8C5}"/>
              </a:ext>
            </a:extLst>
          </p:cNvPr>
          <p:cNvSpPr>
            <a:spLocks noGrp="1"/>
          </p:cNvSpPr>
          <p:nvPr>
            <p:ph sz="quarter" idx="13"/>
          </p:nvPr>
        </p:nvSpPr>
        <p:spPr/>
        <p:txBody>
          <a:bodyPr/>
          <a:lstStyle/>
          <a:p>
            <a:r>
              <a:rPr lang="en-US" dirty="0"/>
              <a:t>All tires should be inflated to the specifications given by the vehicle manufacturer. Most vehicles have recommended tire inflation figures written in the owner’s manual or on a placard or sticker on the doorpost or glove compartment.</a:t>
            </a:r>
          </a:p>
          <a:p>
            <a:r>
              <a:rPr lang="en-US" dirty="0"/>
              <a:t>The U.S. Department of Transportation (DOT) and the National Highway Traffic Safety Administration developed a system of tire grading, the Uniform Tire Quality Grading System (UTQGS), to help customers with tire information.</a:t>
            </a:r>
          </a:p>
          <a:p>
            <a:r>
              <a:rPr lang="en-US" dirty="0"/>
              <a:t>The center section of the wheel that attaches to the hub is called the center section or spider because early wheels used wooden spokes that resembled a spider’s web.</a:t>
            </a:r>
          </a:p>
          <a:p>
            <a:r>
              <a:rPr lang="en-US" dirty="0"/>
              <a:t>All tires use a tire valve, called a Schrader valve, to hold air in the tire.</a:t>
            </a:r>
          </a:p>
          <a:p>
            <a:r>
              <a:rPr lang="en-US" dirty="0"/>
              <a:t>Lug nuts are used to hold a wheel to the brake disc, brake drum, or wheel bearing assembly.</a:t>
            </a:r>
          </a:p>
        </p:txBody>
      </p:sp>
    </p:spTree>
    <p:extLst>
      <p:ext uri="{BB962C8B-B14F-4D97-AF65-F5344CB8AC3E}">
        <p14:creationId xmlns:p14="http://schemas.microsoft.com/office/powerpoint/2010/main" val="124889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178243"/>
            <a:ext cx="8229600" cy="4993644"/>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Wheels (time 10:34)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Wheel manufacturing (time 6:18)</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How steel wheels are made (time 5:07)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Wheel bolt circle ID (time 1:23)</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Tire siping (time 2:14)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Importance of tire balance (time 3:39)</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8">
                  <a:extLst>
                    <a:ext uri="{A12FA001-AC4F-418D-AE19-62706E023703}">
                      <ahyp:hlinkClr xmlns:ahyp="http://schemas.microsoft.com/office/drawing/2018/hyperlinkcolor" val="tx"/>
                    </a:ext>
                  </a:extLst>
                </a:hlinkClick>
              </a:rPr>
              <a:t>How to interpret tire ratings (time 1:22)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9">
                  <a:extLst>
                    <a:ext uri="{A12FA001-AC4F-418D-AE19-62706E023703}">
                      <ahyp:hlinkClr xmlns:ahyp="http://schemas.microsoft.com/office/drawing/2018/hyperlinkcolor" val="tx"/>
                    </a:ext>
                  </a:extLst>
                </a:hlinkClick>
              </a:rPr>
              <a:t>Tires 101 (time 8:09)</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10">
                  <a:extLst>
                    <a:ext uri="{A12FA001-AC4F-418D-AE19-62706E023703}">
                      <ahyp:hlinkClr xmlns:ahyp="http://schemas.microsoft.com/office/drawing/2018/hyperlinkcolor" val="tx"/>
                    </a:ext>
                  </a:extLst>
                </a:hlinkClick>
              </a:rPr>
              <a:t>Tire hydroplaning (time 5:46)</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11">
                  <a:extLst>
                    <a:ext uri="{A12FA001-AC4F-418D-AE19-62706E023703}">
                      <ahyp:hlinkClr xmlns:ahyp="http://schemas.microsoft.com/office/drawing/2018/hyperlinkcolor" val="tx"/>
                    </a:ext>
                  </a:extLst>
                </a:hlinkClick>
              </a:rPr>
              <a:t>Replace a wheel stud (time 2:09)</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8A29-B27D-CA88-931E-EBBAEA1130C9}"/>
              </a:ext>
            </a:extLst>
          </p:cNvPr>
          <p:cNvSpPr>
            <a:spLocks noGrp="1"/>
          </p:cNvSpPr>
          <p:nvPr>
            <p:ph type="title"/>
          </p:nvPr>
        </p:nvSpPr>
        <p:spPr>
          <a:xfrm>
            <a:off x="609600" y="215372"/>
            <a:ext cx="10972800" cy="808085"/>
          </a:xfrm>
        </p:spPr>
        <p:txBody>
          <a:bodyPr/>
          <a:lstStyle/>
          <a:p>
            <a:r>
              <a:rPr lang="en-US" dirty="0"/>
              <a:t>Parts Of A Tire</a:t>
            </a:r>
          </a:p>
        </p:txBody>
      </p:sp>
      <p:pic>
        <p:nvPicPr>
          <p:cNvPr id="4" name="Picture 3">
            <a:extLst>
              <a:ext uri="{FF2B5EF4-FFF2-40B4-BE49-F238E27FC236}">
                <a16:creationId xmlns:a16="http://schemas.microsoft.com/office/drawing/2014/main" id="{9F4A142D-5959-753A-9F45-D5CFEDB835EB}"/>
              </a:ext>
            </a:extLst>
          </p:cNvPr>
          <p:cNvPicPr>
            <a:picLocks noChangeAspect="1"/>
          </p:cNvPicPr>
          <p:nvPr/>
        </p:nvPicPr>
        <p:blipFill>
          <a:blip r:embed="rId2"/>
          <a:stretch>
            <a:fillRect/>
          </a:stretch>
        </p:blipFill>
        <p:spPr>
          <a:xfrm>
            <a:off x="1444977" y="1419096"/>
            <a:ext cx="4352520" cy="2632787"/>
          </a:xfrm>
          <a:prstGeom prst="rect">
            <a:avLst/>
          </a:prstGeom>
        </p:spPr>
      </p:pic>
      <p:pic>
        <p:nvPicPr>
          <p:cNvPr id="6" name="Picture 5">
            <a:extLst>
              <a:ext uri="{FF2B5EF4-FFF2-40B4-BE49-F238E27FC236}">
                <a16:creationId xmlns:a16="http://schemas.microsoft.com/office/drawing/2014/main" id="{A67A0BC2-B2C5-E0EC-A24E-90FD31CD4DDD}"/>
              </a:ext>
            </a:extLst>
          </p:cNvPr>
          <p:cNvPicPr>
            <a:picLocks noChangeAspect="1"/>
          </p:cNvPicPr>
          <p:nvPr/>
        </p:nvPicPr>
        <p:blipFill>
          <a:blip r:embed="rId3"/>
          <a:stretch>
            <a:fillRect/>
          </a:stretch>
        </p:blipFill>
        <p:spPr>
          <a:xfrm>
            <a:off x="6554054" y="1206024"/>
            <a:ext cx="3972791" cy="2845859"/>
          </a:xfrm>
          <a:prstGeom prst="rect">
            <a:avLst/>
          </a:prstGeom>
        </p:spPr>
      </p:pic>
      <p:sp>
        <p:nvSpPr>
          <p:cNvPr id="8" name="TextBox 7">
            <a:extLst>
              <a:ext uri="{FF2B5EF4-FFF2-40B4-BE49-F238E27FC236}">
                <a16:creationId xmlns:a16="http://schemas.microsoft.com/office/drawing/2014/main" id="{2AEF4A01-11D1-D36E-42AE-C8C47C7D2DEC}"/>
              </a:ext>
            </a:extLst>
          </p:cNvPr>
          <p:cNvSpPr txBox="1"/>
          <p:nvPr/>
        </p:nvSpPr>
        <p:spPr>
          <a:xfrm>
            <a:off x="1529598" y="4160182"/>
            <a:ext cx="4267899" cy="1600438"/>
          </a:xfrm>
          <a:prstGeom prst="rect">
            <a:avLst/>
          </a:prstGeom>
          <a:noFill/>
        </p:spPr>
        <p:txBody>
          <a:bodyPr wrap="square">
            <a:spAutoFit/>
          </a:bodyPr>
          <a:lstStyle/>
          <a:p>
            <a:r>
              <a:rPr lang="en-US" sz="1400" dirty="0"/>
              <a:t>FIGURE 22–4 Hydroplaning can occur at speeds as low as 30 mph (48 km/h). If the water is deep enough and the tire tread cannot evacuate water through its grooves fast enough, the tire can be lifted off the road surface by a layer of water. Hydroplaning occurs at lower speeds as the tire becomes worn.</a:t>
            </a:r>
          </a:p>
        </p:txBody>
      </p:sp>
      <p:sp>
        <p:nvSpPr>
          <p:cNvPr id="10" name="TextBox 9">
            <a:extLst>
              <a:ext uri="{FF2B5EF4-FFF2-40B4-BE49-F238E27FC236}">
                <a16:creationId xmlns:a16="http://schemas.microsoft.com/office/drawing/2014/main" id="{11B09C56-56C9-7E1D-E7D7-EDBECEDE74E9}"/>
              </a:ext>
            </a:extLst>
          </p:cNvPr>
          <p:cNvSpPr txBox="1"/>
          <p:nvPr/>
        </p:nvSpPr>
        <p:spPr>
          <a:xfrm>
            <a:off x="6096000" y="4160182"/>
            <a:ext cx="5098409" cy="738664"/>
          </a:xfrm>
          <a:prstGeom prst="rect">
            <a:avLst/>
          </a:prstGeom>
          <a:noFill/>
        </p:spPr>
        <p:txBody>
          <a:bodyPr wrap="square">
            <a:spAutoFit/>
          </a:bodyPr>
          <a:lstStyle/>
          <a:p>
            <a:r>
              <a:rPr lang="en-US" sz="1400" dirty="0"/>
              <a:t>FIGURE 22–5 Typical construction of a radial tire. some tires have only one body ply, and some tires use more than two belt plies.</a:t>
            </a:r>
          </a:p>
        </p:txBody>
      </p:sp>
    </p:spTree>
    <p:extLst>
      <p:ext uri="{BB962C8B-B14F-4D97-AF65-F5344CB8AC3E}">
        <p14:creationId xmlns:p14="http://schemas.microsoft.com/office/powerpoint/2010/main" val="20797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311D-B5EA-40BC-863C-C26FEF5A789D}"/>
              </a:ext>
            </a:extLst>
          </p:cNvPr>
          <p:cNvSpPr>
            <a:spLocks noGrp="1"/>
          </p:cNvSpPr>
          <p:nvPr>
            <p:ph type="title"/>
          </p:nvPr>
        </p:nvSpPr>
        <p:spPr/>
        <p:txBody>
          <a:bodyPr/>
          <a:lstStyle/>
          <a:p>
            <a:r>
              <a:rPr lang="en-US" dirty="0"/>
              <a:t>Parts Of A Tire</a:t>
            </a:r>
          </a:p>
        </p:txBody>
      </p:sp>
      <p:sp>
        <p:nvSpPr>
          <p:cNvPr id="3" name="Content Placeholder 2">
            <a:extLst>
              <a:ext uri="{FF2B5EF4-FFF2-40B4-BE49-F238E27FC236}">
                <a16:creationId xmlns:a16="http://schemas.microsoft.com/office/drawing/2014/main" id="{C774E5BB-2211-477F-810F-66CFCF1627A4}"/>
              </a:ext>
            </a:extLst>
          </p:cNvPr>
          <p:cNvSpPr>
            <a:spLocks noGrp="1"/>
          </p:cNvSpPr>
          <p:nvPr>
            <p:ph sz="quarter" idx="13"/>
          </p:nvPr>
        </p:nvSpPr>
        <p:spPr/>
        <p:txBody>
          <a:bodyPr/>
          <a:lstStyle/>
          <a:p>
            <a:r>
              <a:rPr lang="en-US" dirty="0"/>
              <a:t>BEAD- The bead is the foundation of the tire and is located where the tire grips the inside of the wheel rim.</a:t>
            </a:r>
          </a:p>
          <a:p>
            <a:pPr lvl="1"/>
            <a:r>
              <a:rPr lang="en-US" dirty="0"/>
              <a:t>1. The bead is constructed of many turns of copper- or bronze-coated steel wire.</a:t>
            </a:r>
          </a:p>
          <a:p>
            <a:pPr lvl="1"/>
            <a:r>
              <a:rPr lang="en-US" dirty="0"/>
              <a:t>2. The main body plies (layers of material) are wrapped around the bead.</a:t>
            </a:r>
          </a:p>
          <a:p>
            <a:pPr lvl="1"/>
            <a:r>
              <a:rPr lang="en-US" dirty="0"/>
              <a:t>3. Most radial-ply tires and all truck tires wrap the bead with additional material to add strength.</a:t>
            </a:r>
          </a:p>
          <a:p>
            <a:r>
              <a:rPr lang="en-US" dirty="0"/>
              <a:t>BODY PLY- A tire gets its strength from the layers of material wrapped around both beads under the tread and sidewall rubber. </a:t>
            </a:r>
          </a:p>
          <a:p>
            <a:pPr lvl="1"/>
            <a:r>
              <a:rPr lang="en-US" dirty="0"/>
              <a:t>This creates the main framework, or “carcass,” of the tire; these body piles are often called carcass piles.</a:t>
            </a:r>
          </a:p>
          <a:p>
            <a:endParaRPr lang="en-US" dirty="0"/>
          </a:p>
          <a:p>
            <a:endParaRPr lang="en-US" dirty="0"/>
          </a:p>
        </p:txBody>
      </p:sp>
    </p:spTree>
    <p:extLst>
      <p:ext uri="{BB962C8B-B14F-4D97-AF65-F5344CB8AC3E}">
        <p14:creationId xmlns:p14="http://schemas.microsoft.com/office/powerpoint/2010/main" val="1491472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4642-513F-4BEB-A4CF-87E1AD49DBC3}"/>
              </a:ext>
            </a:extLst>
          </p:cNvPr>
          <p:cNvSpPr>
            <a:spLocks noGrp="1"/>
          </p:cNvSpPr>
          <p:nvPr>
            <p:ph type="title"/>
          </p:nvPr>
        </p:nvSpPr>
        <p:spPr/>
        <p:txBody>
          <a:bodyPr/>
          <a:lstStyle/>
          <a:p>
            <a:r>
              <a:rPr lang="en-US" dirty="0"/>
              <a:t>Parts Of A Tire</a:t>
            </a:r>
          </a:p>
        </p:txBody>
      </p:sp>
      <p:sp>
        <p:nvSpPr>
          <p:cNvPr id="3" name="Content Placeholder 2">
            <a:extLst>
              <a:ext uri="{FF2B5EF4-FFF2-40B4-BE49-F238E27FC236}">
                <a16:creationId xmlns:a16="http://schemas.microsoft.com/office/drawing/2014/main" id="{F8A67730-E769-410C-8B72-9DC9E4696CC7}"/>
              </a:ext>
            </a:extLst>
          </p:cNvPr>
          <p:cNvSpPr>
            <a:spLocks noGrp="1"/>
          </p:cNvSpPr>
          <p:nvPr>
            <p:ph sz="quarter" idx="13"/>
          </p:nvPr>
        </p:nvSpPr>
        <p:spPr/>
        <p:txBody>
          <a:bodyPr/>
          <a:lstStyle/>
          <a:p>
            <a:r>
              <a:rPr lang="en-US" dirty="0"/>
              <a:t>BELT- A tire belt is two or more layers of material applied over the body plies and under the tread area only to stabilize the tread and increase tread life and handling.</a:t>
            </a:r>
          </a:p>
          <a:p>
            <a:pPr lvl="1"/>
            <a:r>
              <a:rPr lang="en-US" dirty="0"/>
              <a:t>1. Tire belts can consist of the following materials</a:t>
            </a:r>
          </a:p>
          <a:p>
            <a:pPr lvl="2"/>
            <a:r>
              <a:rPr lang="en-US" dirty="0"/>
              <a:t>a. Steel mesh</a:t>
            </a:r>
          </a:p>
          <a:p>
            <a:pPr lvl="2"/>
            <a:r>
              <a:rPr lang="en-US" dirty="0"/>
              <a:t>b. Nylon</a:t>
            </a:r>
          </a:p>
          <a:p>
            <a:pPr lvl="2"/>
            <a:r>
              <a:rPr lang="en-US" dirty="0"/>
              <a:t>c. Rayon</a:t>
            </a:r>
          </a:p>
          <a:p>
            <a:pPr lvl="2"/>
            <a:r>
              <a:rPr lang="en-US" dirty="0"/>
              <a:t>d. Fiberglass</a:t>
            </a:r>
          </a:p>
          <a:p>
            <a:pPr lvl="2"/>
            <a:r>
              <a:rPr lang="en-US" dirty="0"/>
              <a:t>e. Aramid</a:t>
            </a:r>
          </a:p>
          <a:p>
            <a:pPr lvl="1"/>
            <a:r>
              <a:rPr lang="en-US" dirty="0"/>
              <a:t>2. All radial tires are belted.</a:t>
            </a:r>
          </a:p>
        </p:txBody>
      </p:sp>
    </p:spTree>
    <p:extLst>
      <p:ext uri="{BB962C8B-B14F-4D97-AF65-F5344CB8AC3E}">
        <p14:creationId xmlns:p14="http://schemas.microsoft.com/office/powerpoint/2010/main" val="1895696024"/>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1894</TotalTime>
  <Words>3847</Words>
  <Application>Microsoft Office PowerPoint</Application>
  <PresentationFormat>Widescreen</PresentationFormat>
  <Paragraphs>223</Paragraphs>
  <Slides>65</Slides>
  <Notes>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Introduction To Tires</vt:lpstr>
      <vt:lpstr>Parts Of A Tire</vt:lpstr>
      <vt:lpstr>Parts Of A Tire</vt:lpstr>
      <vt:lpstr>Parts Of A Tire</vt:lpstr>
      <vt:lpstr>Parts Of A Tire</vt:lpstr>
      <vt:lpstr>Parts Of A Tire</vt:lpstr>
      <vt:lpstr>Parts Of A Tire</vt:lpstr>
      <vt:lpstr>Parts Of A Tire</vt:lpstr>
      <vt:lpstr>Tire Molding</vt:lpstr>
      <vt:lpstr>Tire Molding</vt:lpstr>
      <vt:lpstr>Service Description</vt:lpstr>
      <vt:lpstr>High-Flotation Tire Sizes</vt:lpstr>
      <vt:lpstr>High-Flotation Tire Sizes</vt:lpstr>
      <vt:lpstr>High-Flotation Tire Sizes</vt:lpstr>
      <vt:lpstr>Speed Ratings</vt:lpstr>
      <vt:lpstr>Sidewall Markings</vt:lpstr>
      <vt:lpstr>Rim Width and Tire Size</vt:lpstr>
      <vt:lpstr>Tire Pressure And Traction</vt:lpstr>
      <vt:lpstr>Uniform Tire Quality Grading System</vt:lpstr>
      <vt:lpstr>Animation: Tires Pressure and Bulge (The animation will automatically start in a few seconds) </vt:lpstr>
      <vt:lpstr>Types of Tires</vt:lpstr>
      <vt:lpstr>Uniform Tire Quality Grading System</vt:lpstr>
      <vt:lpstr>Uniform Tire Quality Grading System</vt:lpstr>
      <vt:lpstr>All-Season Tire Designation</vt:lpstr>
      <vt:lpstr>All-Season Tire Designation</vt:lpstr>
      <vt:lpstr>DOT Tire Code</vt:lpstr>
      <vt:lpstr>DOT Tire Code</vt:lpstr>
      <vt:lpstr>Tire Conicity And Ply Steer</vt:lpstr>
      <vt:lpstr>Tire Conicity And Ply Steer</vt:lpstr>
      <vt:lpstr>Vehicle Handling and Tire Slip Angle</vt:lpstr>
      <vt:lpstr>Run-Flat Tires</vt:lpstr>
      <vt:lpstr>Run-Flat Tires</vt:lpstr>
      <vt:lpstr>Run-Flat Tires</vt:lpstr>
      <vt:lpstr>Run-Flat Tires</vt:lpstr>
      <vt:lpstr>Tire Selection Considerations</vt:lpstr>
      <vt:lpstr>Wheels</vt:lpstr>
      <vt:lpstr>Wheels</vt:lpstr>
      <vt:lpstr>Animation: Wheel Identification, Bolt Pattern (The animation will automatically start in a few seconds) </vt:lpstr>
      <vt:lpstr>Wheels</vt:lpstr>
      <vt:lpstr>PowerPoint Presentation</vt:lpstr>
      <vt:lpstr>Wheels</vt:lpstr>
      <vt:lpstr>Wheels</vt:lpstr>
      <vt:lpstr>Wheels</vt:lpstr>
      <vt:lpstr>Wheels</vt:lpstr>
      <vt:lpstr>Wheels</vt:lpstr>
      <vt:lpstr>Wheel</vt:lpstr>
      <vt:lpstr>Tire Valves</vt:lpstr>
      <vt:lpstr>Tire Valves</vt:lpstr>
      <vt:lpstr>Lug Nuts</vt:lpstr>
      <vt:lpstr>Lug Nuts</vt:lpstr>
      <vt:lpstr>Lug Nuts</vt:lpstr>
      <vt:lpstr>Tire Inspection</vt:lpstr>
      <vt:lpstr>Tire Inspection</vt:lpstr>
      <vt:lpstr>Tire Inspection</vt:lpstr>
      <vt:lpstr>Tire Inspection</vt:lpstr>
      <vt:lpstr>Tire Inspection</vt:lpstr>
      <vt:lpstr>Tire Inspection</vt:lpstr>
      <vt:lpstr>Tire Inspection</vt:lpstr>
      <vt:lpstr>Tire Inspection</vt:lpstr>
      <vt:lpstr>Tire Inspection</vt:lpstr>
      <vt:lpstr>Summary</vt:lpstr>
      <vt:lpstr>Summary Cont….</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286</cp:revision>
  <dcterms:created xsi:type="dcterms:W3CDTF">2019-02-02T06:40:32Z</dcterms:created>
  <dcterms:modified xsi:type="dcterms:W3CDTF">2023-10-10T17:26:09Z</dcterms:modified>
</cp:coreProperties>
</file>