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86" r:id="rId1"/>
    <p:sldMasterId id="2147483663" r:id="rId2"/>
  </p:sldMasterIdLst>
  <p:notesMasterIdLst>
    <p:notesMasterId r:id="rId49"/>
  </p:notesMasterIdLst>
  <p:handoutMasterIdLst>
    <p:handoutMasterId r:id="rId50"/>
  </p:handoutMasterIdLst>
  <p:sldIdLst>
    <p:sldId id="384" r:id="rId3"/>
    <p:sldId id="332" r:id="rId4"/>
    <p:sldId id="343" r:id="rId5"/>
    <p:sldId id="1197" r:id="rId6"/>
    <p:sldId id="1198" r:id="rId7"/>
    <p:sldId id="694" r:id="rId8"/>
    <p:sldId id="345" r:id="rId9"/>
    <p:sldId id="695" r:id="rId10"/>
    <p:sldId id="716" r:id="rId11"/>
    <p:sldId id="697" r:id="rId12"/>
    <p:sldId id="347" r:id="rId13"/>
    <p:sldId id="348" r:id="rId14"/>
    <p:sldId id="349" r:id="rId15"/>
    <p:sldId id="698" r:id="rId16"/>
    <p:sldId id="715" r:id="rId17"/>
    <p:sldId id="700" r:id="rId18"/>
    <p:sldId id="353" r:id="rId19"/>
    <p:sldId id="701" r:id="rId20"/>
    <p:sldId id="702" r:id="rId21"/>
    <p:sldId id="379" r:id="rId22"/>
    <p:sldId id="703" r:id="rId23"/>
    <p:sldId id="704" r:id="rId24"/>
    <p:sldId id="356" r:id="rId25"/>
    <p:sldId id="1199" r:id="rId26"/>
    <p:sldId id="358" r:id="rId27"/>
    <p:sldId id="357" r:id="rId28"/>
    <p:sldId id="359" r:id="rId29"/>
    <p:sldId id="705" r:id="rId30"/>
    <p:sldId id="706" r:id="rId31"/>
    <p:sldId id="707" r:id="rId32"/>
    <p:sldId id="708" r:id="rId33"/>
    <p:sldId id="365" r:id="rId34"/>
    <p:sldId id="366" r:id="rId35"/>
    <p:sldId id="709" r:id="rId36"/>
    <p:sldId id="710" r:id="rId37"/>
    <p:sldId id="368" r:id="rId38"/>
    <p:sldId id="377" r:id="rId39"/>
    <p:sldId id="711" r:id="rId40"/>
    <p:sldId id="381" r:id="rId41"/>
    <p:sldId id="691" r:id="rId42"/>
    <p:sldId id="717" r:id="rId43"/>
    <p:sldId id="713" r:id="rId44"/>
    <p:sldId id="714" r:id="rId45"/>
    <p:sldId id="369" r:id="rId46"/>
    <p:sldId id="1177" r:id="rId47"/>
    <p:sldId id="687" r:id="rId48"/>
  </p:sldIdLst>
  <p:sldSz cx="9144000" cy="6858000" type="screen4x3"/>
  <p:notesSz cx="6858000" cy="9144000"/>
  <p:embeddedFontLst>
    <p:embeddedFont>
      <p:font typeface="Calibri" panose="020F0502020204030204" pitchFamily="3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2" pos="2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6374" autoAdjust="0"/>
  </p:normalViewPr>
  <p:slideViewPr>
    <p:cSldViewPr snapToGrid="0" snapToObjects="1">
      <p:cViewPr varScale="1">
        <p:scale>
          <a:sx n="110" d="100"/>
          <a:sy n="110" d="100"/>
        </p:scale>
        <p:origin x="2058" y="108"/>
      </p:cViewPr>
      <p:guideLst>
        <p:guide orient="horz" pos="4032"/>
        <p:guide pos="249"/>
      </p:guideLst>
    </p:cSldViewPr>
  </p:slideViewPr>
  <p:outlineViewPr>
    <p:cViewPr>
      <p:scale>
        <a:sx n="33" d="100"/>
        <a:sy n="33" d="100"/>
      </p:scale>
      <p:origin x="0" y="-637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neutral run-up test is used to determine if the source of the vibration is engine-related. With the transmission in Neutral or Park, slowly increase the engine R P M and with a tachometer, observe the R P M at which the vibration occurs. Do Not Exceed the Manufacturer’s Recommended Maximum Engine R P M.  If the fault is found in the engine itself, further engine testing is needed to find the root cause.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6561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6188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Vibration Order </a:t>
            </a:r>
            <a:r>
              <a:rPr lang="en-US" sz="1200" dirty="0"/>
              <a:t>is the number of vibrations created in one revolution of a component. A single high spot on a tire, for example, will cause one bump per revolution, which is a first-order vibration. If the tire rotates10 times per second</a:t>
            </a:r>
            <a:r>
              <a:rPr lang="en-US" sz="1200" b="1" u="sng" dirty="0"/>
              <a:t>, there are 10 disturbances per second, which is also called a first-order vibration of 10 Hz. If there are two bumps on a tire, a second-order vibration </a:t>
            </a:r>
            <a:r>
              <a:rPr lang="en-US" sz="1200" dirty="0"/>
              <a:t>is created that would generate a vibration of 20 Hz if the tire were rotating 10 times per second.</a:t>
            </a:r>
          </a:p>
          <a:p>
            <a:endParaRPr lang="en-US" sz="1200" b="1" u="sng" dirty="0"/>
          </a:p>
          <a:p>
            <a:r>
              <a:rPr lang="en-US" sz="1200" b="1" u="sng" dirty="0"/>
              <a:t>Low Frequency </a:t>
            </a:r>
            <a:r>
              <a:rPr lang="en-US" sz="1200" dirty="0"/>
              <a:t>(5–20 HZ). This frequency range of vibration is very disturbing to many drivers because this type of vibration</a:t>
            </a:r>
          </a:p>
          <a:p>
            <a:r>
              <a:rPr lang="en-US" sz="1200" dirty="0"/>
              <a:t>can be seen and felt in the steering wheel, seats, mirrors, and other components. Terms used to describe this type of vibration include nibble, shake, oscillation, shimmy, and shudder.  Tires and wheels are the most common source of vibration in the low-frequency range. To determine the exact frequency for the vehicle being checked, the following formula and procedure can be used.</a:t>
            </a:r>
          </a:p>
          <a:p>
            <a:r>
              <a:rPr lang="en-US" sz="1200" dirty="0"/>
              <a:t>Tire rolling frequency is calculated as follows:</a:t>
            </a:r>
          </a:p>
          <a:p>
            <a:endParaRPr lang="en-US" sz="1200" dirty="0"/>
          </a:p>
          <a:p>
            <a:r>
              <a:rPr lang="en-US" sz="1200" b="1" dirty="0"/>
              <a:t>Hz = mph x 1.47/ tire circumference in ft </a:t>
            </a:r>
          </a:p>
          <a:p>
            <a:r>
              <a:rPr lang="en-US" sz="1200" dirty="0"/>
              <a:t>This formula works for all vehicles regardless of tire size. The circumference (distance around the tread) can be</a:t>
            </a:r>
          </a:p>
          <a:p>
            <a:r>
              <a:rPr lang="en-US" sz="1200" dirty="0"/>
              <a:t>measured by using a tape measure around the tire. The rolling circumference of the tire is usually shorter due to the contact patch. To determine the rolling circumference </a:t>
            </a:r>
            <a:r>
              <a:rPr lang="en-US" sz="1200" b="1" dirty="0"/>
              <a:t>see page 2</a:t>
            </a:r>
            <a:r>
              <a:rPr lang="en-US" sz="1200" dirty="0"/>
              <a:t>76</a:t>
            </a:r>
          </a:p>
          <a:p>
            <a:endParaRPr lang="en-US" sz="1200" dirty="0"/>
          </a:p>
          <a:p>
            <a:r>
              <a:rPr lang="en-US" sz="1200" b="1" u="sng" dirty="0"/>
              <a:t>Medium Frequency (20−50 Hz</a:t>
            </a:r>
            <a:r>
              <a:rPr lang="en-US" sz="1200" dirty="0"/>
              <a:t>). This frequency range of vibrations may also be described as a shake, oscillation, or</a:t>
            </a:r>
          </a:p>
          <a:p>
            <a:r>
              <a:rPr lang="en-US" sz="1200" dirty="0"/>
              <a:t>shimmy. These higher frequencies may also be called roughness or buzz. Components become blurred and impossible to</a:t>
            </a:r>
          </a:p>
          <a:p>
            <a:r>
              <a:rPr lang="en-US" sz="1200" dirty="0"/>
              <a:t>focus on above a vibration of 30 Hz.</a:t>
            </a:r>
          </a:p>
          <a:p>
            <a:r>
              <a:rPr lang="en-US" sz="1200" b="1" dirty="0">
                <a:solidFill>
                  <a:schemeClr val="tx1"/>
                </a:solidFill>
              </a:rPr>
              <a:t>Engine-Related Vibrations: High Frequency </a:t>
            </a:r>
            <a:r>
              <a:rPr lang="en-US" sz="1200" dirty="0"/>
              <a:t>(50−100 Hz). Vibrations in this range may also be heard as a moan or hum. The vibration is high enough that it may be felt as a numbing sensation that can put the driver’s hands or feet to sleep. Engine-related vibrations vary with engine speed, regardless of road speed. Frequency of the vibration from an engine is determined from the engine</a:t>
            </a:r>
          </a:p>
          <a:p>
            <a:r>
              <a:rPr lang="en-US" sz="1200" dirty="0"/>
              <a:t>speed in revolutions per minute (R P M).</a:t>
            </a:r>
          </a:p>
          <a:p>
            <a:endParaRPr lang="en-US" sz="1200" dirty="0"/>
          </a:p>
          <a:p>
            <a:r>
              <a:rPr lang="en-US" sz="1200" b="1" dirty="0"/>
              <a:t>Frequency in Hz = engine RPM/60 </a:t>
            </a:r>
          </a:p>
          <a:p>
            <a:r>
              <a:rPr lang="en-US" sz="1200" dirty="0"/>
              <a:t>For example, if a vibration occurs at 3,000 engine R P M, then the frequency is 50 Hz.</a:t>
            </a:r>
          </a:p>
          <a:p>
            <a:r>
              <a:rPr lang="en-US" sz="1200" dirty="0"/>
              <a:t>Hz = 3,000 R P M/60 = 50 Hz</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3124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Vibration describes an oscillating motion around a reference position. The number of times a complete motion cycle takes place during a period of one second is called frequency and is measured in hertz (Hz) (named for Heinrich R. Hertz, a nineteenth-century German physicist). ● </a:t>
            </a:r>
            <a:r>
              <a:rPr lang="en-US" b="1" dirty="0"/>
              <a:t>SEE FIGURES 17–5 and 17–6</a:t>
            </a:r>
            <a:r>
              <a:rPr lang="en-US" dirty="0"/>
              <a:t>.</a:t>
            </a:r>
          </a:p>
          <a:p>
            <a:r>
              <a:rPr lang="en-US" dirty="0"/>
              <a:t>The unit of measure for frequency was originally cycles per second (C P S). This was changed to hertz in the 1960s. To help understand frequency, think of the buzzing sound made by some fluorescent light fixtures. That 60 Hz hum is the same frequency as the alternating current. A 400 Hz sound is high pitched. In fact, most people can only hear sounds between 20 and 15,000 Hz. Generally, low-frequency oscillations between 1 and 80 Hz are the most disturbing to vehicle occupants.</a:t>
            </a:r>
          </a:p>
          <a:p>
            <a:endParaRPr lang="en-US" b="1" u="sng" dirty="0"/>
          </a:p>
          <a:p>
            <a:r>
              <a:rPr lang="en-US" b="1" u="sng" dirty="0"/>
              <a:t>Case Study Pickup Truck Frame Noise</a:t>
            </a:r>
          </a:p>
          <a:p>
            <a:r>
              <a:rPr lang="en-US" dirty="0"/>
              <a:t>The owner of a Chevrolet pickup truck complained of a loud squeaking noise, especially when turning left. Several technicians attempted to solve the problem and replaced shock absorbers, ball joints, and control arm bushings without solving the problem. The problem was finally discovered to be the starter motor hitting the frame. A measurement of new vehicles indicated that the clearance between the starter motor and the frame was about 1/8 inch (0.125 in.) (0.3 cm)! The sagging of the engine mount and the weight transfer of the engine during cornering caused starter motor to rub up against the frame. The noise was transmitted through the frame throughout the vehicle and made the source of the noise difficult to find.</a:t>
            </a:r>
          </a:p>
          <a:p>
            <a:r>
              <a:rPr lang="en-US" b="1" dirty="0"/>
              <a:t>Summary:</a:t>
            </a:r>
          </a:p>
          <a:p>
            <a:r>
              <a:rPr lang="en-US" b="1" dirty="0"/>
              <a:t>Complaint—Owner complained of a loud squeaking noise.</a:t>
            </a:r>
          </a:p>
          <a:p>
            <a:r>
              <a:rPr lang="en-US" b="1" dirty="0"/>
              <a:t>Cause—The starter was found to be hitting the frame due to a collapsed engine mount.</a:t>
            </a:r>
          </a:p>
          <a:p>
            <a:r>
              <a:rPr lang="en-US" b="1" dirty="0"/>
              <a:t>Correction—Both engine mounts were replaced, which proved to be the root cause.</a:t>
            </a:r>
          </a:p>
          <a:p>
            <a:r>
              <a:rPr lang="en-US" dirty="0"/>
              <a:t>Long Description:</a:t>
            </a:r>
          </a:p>
          <a:p>
            <a:r>
              <a:rPr lang="en-US" dirty="0"/>
              <a:t>The illustration has a set of three sinusoidal curves. The height from the crest to the trough of the top-right sine curve is labeled amplitude. The entire length of that particular curve is labeled reference. One complete cycle from the center trough to the right crest is labeled time second. The top right plots a similar sine curve with the entire length labeled reference. A vertical double-sided arrow on the left is labeled amplitude on top for the height of the left plotted crest and is labeled amplitude on the bottom for the height of the center plotted trough. The bottom has a six complete cycle sine curve labeled second on the horizontal axis. Each complete cycle consisting of a trough and a crest is divided and labeled 1, 2, 3, 4, 5, and 6 from left to right. </a:t>
            </a:r>
          </a:p>
        </p:txBody>
      </p:sp>
    </p:spTree>
    <p:extLst>
      <p:ext uri="{BB962C8B-B14F-4D97-AF65-F5344CB8AC3E}">
        <p14:creationId xmlns:p14="http://schemas.microsoft.com/office/powerpoint/2010/main" val="404658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The Vibrating Van</a:t>
            </a:r>
          </a:p>
          <a:p>
            <a:r>
              <a:rPr lang="en-US" dirty="0"/>
              <a:t>After the engine was replaced in a rear-wheel- drive van, a vibration that felt like an engine miss </a:t>
            </a:r>
          </a:p>
          <a:p>
            <a:r>
              <a:rPr lang="en-US" dirty="0"/>
              <a:t>was noticed by the driver. Because the vibration was not noticed before the engine was replaced, the problem was thought to be engine-related. Many tests failed to find anything wrong with engine. Even the ignition distributor was replaced, along with the electronic ignition module, on the suspicion that an ignition misfire was the cause.  After hours of troubleshooting, a collapsed transmission mount was discovered. After replacing the transmission mount, the “engine miss” and the vibration were eliminated. The collapsed mount caused </a:t>
            </a:r>
          </a:p>
          <a:p>
            <a:r>
              <a:rPr lang="en-US" dirty="0"/>
              <a:t>the driveshaft U-joint angles to be unequal, which caused the vibration.</a:t>
            </a:r>
          </a:p>
          <a:p>
            <a:r>
              <a:rPr lang="en-US" b="1" dirty="0"/>
              <a:t>Summary:</a:t>
            </a:r>
          </a:p>
          <a:p>
            <a:r>
              <a:rPr lang="en-US" b="1" dirty="0"/>
              <a:t>Complaint—Owner complained of a vibration during acceleration only that was believed to be an ignition misfire.</a:t>
            </a:r>
          </a:p>
          <a:p>
            <a:r>
              <a:rPr lang="en-US" b="1" dirty="0"/>
              <a:t>Cause—The transmission mount was found to have collapsed which affected the driveshaft angles.</a:t>
            </a:r>
          </a:p>
          <a:p>
            <a:r>
              <a:rPr lang="en-US" b="1" dirty="0"/>
              <a:t>Correction—The transmission mount was replaced which restored the proper driveshaft angles.</a:t>
            </a:r>
          </a:p>
          <a:p>
            <a:r>
              <a:rPr lang="en-US" dirty="0"/>
              <a:t>Long Description:</a:t>
            </a:r>
          </a:p>
          <a:p>
            <a:r>
              <a:rPr lang="en-US" dirty="0"/>
              <a:t>The illustration has a wooden slab with a yardstick clamped onto it with the help of two clips. The suspended left end of the yardstick moves to and from in an oscillating motion.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153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illustration has two sketches of the right face of the front compartment of four-wheelers. A piece of long equipment is attached to the left outline of each right front wheel. The right front wheel in the left car has three clockwise arrows marked on its surface. The wheel on the left is labeled start and the one on the right is labeled finish. The distance between the start and finish wheels representing the distance covered by one complete rotation of the wheel is labeled 77 inches.</a:t>
            </a:r>
          </a:p>
        </p:txBody>
      </p:sp>
    </p:spTree>
    <p:extLst>
      <p:ext uri="{BB962C8B-B14F-4D97-AF65-F5344CB8AC3E}">
        <p14:creationId xmlns:p14="http://schemas.microsoft.com/office/powerpoint/2010/main" val="279446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Measuring Frequency </a:t>
            </a:r>
            <a:r>
              <a:rPr lang="en-US" dirty="0"/>
              <a:t>Knowing the frequency of the vibration greatly improves the speed of tracking down the</a:t>
            </a:r>
          </a:p>
          <a:p>
            <a:r>
              <a:rPr lang="en-US" dirty="0"/>
              <a:t>source of the vibration. Vibration can be measured using a reed tachometer or an electronic vibration analyzer (E V A).</a:t>
            </a:r>
          </a:p>
          <a:p>
            <a:r>
              <a:rPr lang="en-US" b="0" dirty="0"/>
              <a:t>●</a:t>
            </a:r>
            <a:r>
              <a:rPr lang="en-US" dirty="0"/>
              <a:t> </a:t>
            </a:r>
            <a:r>
              <a:rPr lang="en-US" b="0" dirty="0"/>
              <a:t>SEE FIGURE 17–8</a:t>
            </a:r>
          </a:p>
          <a:p>
            <a:r>
              <a:rPr lang="en-US" b="1" u="sng" dirty="0"/>
              <a:t>Correcting Low-frequency Vibrations</a:t>
            </a:r>
            <a:r>
              <a:rPr lang="en-US" b="0" u="sng" dirty="0"/>
              <a:t> </a:t>
            </a:r>
          </a:p>
          <a:p>
            <a:r>
              <a:rPr lang="en-US" b="0" dirty="0"/>
              <a:t>A low-frequency vibration (5−20 Hz) is usually due to tire/wheel problems, including the following:</a:t>
            </a:r>
          </a:p>
          <a:p>
            <a:r>
              <a:rPr lang="en-US" b="0" dirty="0"/>
              <a:t>1. Tire and/or wheel imbalance. ● SEE FIGURES 17–9 THROUGH 17–11.</a:t>
            </a:r>
          </a:p>
          <a:p>
            <a:r>
              <a:rPr lang="en-US" b="0" dirty="0"/>
              <a:t>2. Tire and/or wheel radial or lateral runout.</a:t>
            </a:r>
          </a:p>
          <a:p>
            <a:r>
              <a:rPr lang="en-US" b="0" dirty="0"/>
              <a:t>3. Radial force variation within the tire itself.</a:t>
            </a:r>
          </a:p>
          <a:p>
            <a:r>
              <a:rPr lang="en-US" b="0" dirty="0"/>
              <a:t>4. If front-wheel drive, a bent or damaged drive axle joint or shaft.</a:t>
            </a:r>
          </a:p>
          <a:p>
            <a:r>
              <a:rPr lang="en-US" b="0" dirty="0"/>
              <a:t>5. Warped rotors.</a:t>
            </a:r>
          </a:p>
          <a:p>
            <a:r>
              <a:rPr lang="en-US" b="0" dirty="0"/>
              <a:t>Tires that are out of round or defective will be most noticeable at low speeds, will get better as speed increases, vibrate again at highway speeds.</a:t>
            </a:r>
          </a:p>
          <a:p>
            <a:endParaRPr lang="en-US" b="0" dirty="0"/>
          </a:p>
          <a:p>
            <a:r>
              <a:rPr lang="en-US" b="1" u="sng" dirty="0">
                <a:solidFill>
                  <a:schemeClr val="tx1"/>
                </a:solidFill>
              </a:rPr>
              <a:t>Tech Tip: Recommend Rotate and Balance</a:t>
            </a:r>
          </a:p>
          <a:p>
            <a:r>
              <a:rPr lang="en-US" b="0" dirty="0">
                <a:solidFill>
                  <a:schemeClr val="tx1"/>
                </a:solidFill>
              </a:rPr>
              <a:t>Most vehicle manufacturers recommend that the tires be rotated on a regular basis, usually every 7,500–10,000 miles (12,000–16,000 km). Often this mileage interval corresponds to an oil change according to the oil life monitor. Checking and balancing the tires while they are already off the vehicle and in the hands of technician makes it a quick and easy additional service to provide customers. Because the tires have been operating in one position in the vehicle for many miles, it is not uncommon for them to wear in a certain way that may cause the tire/wheel assembly to be slightly out of balance. Balancing and rotating the tires at the same time often results in a smoother ride that many customers notice. While the tires may only require 0.25−0.75 oz. (7−20 g), the balancing helps to increase the life of the tires and increases customer satisfaction by providing a smoother ride.</a:t>
            </a:r>
          </a:p>
          <a:p>
            <a:endParaRPr lang="en-US" b="0" dirty="0">
              <a:solidFill>
                <a:schemeClr val="tx1"/>
              </a:solidFill>
            </a:endParaRPr>
          </a:p>
          <a:p>
            <a:endParaRPr lang="en-US" dirty="0"/>
          </a:p>
        </p:txBody>
      </p:sp>
    </p:spTree>
    <p:extLst>
      <p:ext uri="{BB962C8B-B14F-4D97-AF65-F5344CB8AC3E}">
        <p14:creationId xmlns:p14="http://schemas.microsoft.com/office/powerpoint/2010/main" val="1547679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illustration on the left has a wheel labeled static. An up arrow from the top of the wheel and a down arrow from the bottom of the wheel are labeled direction of motion. To the right side of it are two mirror outlines of the wheel. A double-sided vertical arrow from the center of the outlines is labeled direction of motion on both sides. The inner circle of the wheel has a dark spot on top labeled balance weight. The bottom left and bottom right sides of the wheel outline on the top right are also labeled balance weight. Spots on the bottom of the static wheel and the bottom right wheel outline are labeled heavy spot. The illustration on the right has a similar wheel labeled dynamic. An up arrow from the top of the wheel and a down arrow from the bottom of the wheel are labeled direction of motion. To the right side of it are two mirror outlines of the wheel. A left-inclined double-sided arrow through the center of the wheel outlines is labeled direction of motion on both sides. Spots on the top and bottom of the inner circle of the wheel, the bottom right margin of the top-right wheel outline, and the top-left margin of the bottom wheel outline are labeled balanced weight. Spots on the bottom of the wheel and the bottom wheel outline are labeled heavy spot. </a:t>
            </a:r>
          </a:p>
        </p:txBody>
      </p:sp>
    </p:spTree>
    <p:extLst>
      <p:ext uri="{BB962C8B-B14F-4D97-AF65-F5344CB8AC3E}">
        <p14:creationId xmlns:p14="http://schemas.microsoft.com/office/powerpoint/2010/main" val="2916215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Squeaks and Rattles: </a:t>
            </a:r>
            <a:r>
              <a:rPr lang="en-US" sz="1200" b="0" i="0" u="none" strike="noStrike" cap="none" dirty="0">
                <a:solidFill>
                  <a:schemeClr val="dk1"/>
                </a:solidFill>
                <a:latin typeface="Arial"/>
                <a:ea typeface="Arial"/>
                <a:cs typeface="Arial"/>
                <a:sym typeface="Arial"/>
              </a:rPr>
              <a:t>Many squeaks and rattles commonly heard on any vehicle can be corrected by tightening all bolts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nuts you can see. Raise the hood and tighten all fender bolts. Tighten all radiator support and bumper brackets. Open the doors and tighten all hinge and body bolts.  An even more thorough job can be done by hoisting the vehicle and tightening all under- vehicle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fasteners, including inner fender bolts, exhaust hangers, shock mounts, and heat shields. It is amazing how much this quiets the vehicle,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especially on older models. It also makes the vehicle feel more solid with far less flex in body, especially when traveling over railroad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crossings or rough roads.</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NOTE: If a vibration is felt during heavy acceleration at low speeds, a common cause is incorrect universal joint angles. This often happens when the rear of the vehicle is heavily loaded or sagging due to weak springs. If the angles of the U-joints are not correct (excessive or unequal from one end of the driveshaft to the other), a vibration will also be present at higher speeds and is usually torque-sensitive</a:t>
            </a: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326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01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Check to see that the driveshaft is not bent by performing a driveshaft runout test using a dial </a:t>
            </a:r>
          </a:p>
          <a:p>
            <a:r>
              <a:rPr lang="en-US" dirty="0"/>
              <a:t>indicator. Runout should be measured at three places along the length of the drive- shaft.  The maximum allowable runout is 0.030 inch (0.8 mm). If runout exceeds 0.030 inch, remove driveshaft from the rear end and re-index driveshaft onto the companion flange at 180 degrees from its original location. Remeasure the driveshaft runout. If the runout is still greater than 0.030 inch, the driveshaft is bent and needs replacement or the companion flange needs replacement. Figure 7–12.</a:t>
            </a:r>
          </a:p>
          <a:p>
            <a:r>
              <a:rPr lang="en-US" dirty="0"/>
              <a:t>Long Description:</a:t>
            </a:r>
          </a:p>
          <a:p>
            <a:r>
              <a:rPr lang="en-US" dirty="0"/>
              <a:t>The illustration has a horizontal cylindrical driveshaft. A U-shaped double-sided arrow is marked on it. The driveshaft is attached to a disk-shaped structure labeled drive axle to its front end.  A cubicle measurement instrument labeled magnetic mount is on the left of the driveshaft. The cubicle scale is elevated with the help of a vertical pipe. A horizontal extension from the pipe attaches the circular dial indicator to the left edge of the driveshaft. </a:t>
            </a:r>
          </a:p>
        </p:txBody>
      </p:sp>
    </p:spTree>
    <p:extLst>
      <p:ext uri="{BB962C8B-B14F-4D97-AF65-F5344CB8AC3E}">
        <p14:creationId xmlns:p14="http://schemas.microsoft.com/office/powerpoint/2010/main" val="353305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companion flange is splined to the rear axle pinion shaft and provides the mounting for the </a:t>
            </a:r>
          </a:p>
          <a:p>
            <a:r>
              <a:rPr lang="en-US" dirty="0"/>
              <a:t>rear U-joint of the drive- shaft. Two items should be checked on the companion flange while </a:t>
            </a:r>
          </a:p>
          <a:p>
            <a:r>
              <a:rPr lang="en-US" dirty="0"/>
              <a:t>diagnosing a vibration:</a:t>
            </a:r>
          </a:p>
          <a:p>
            <a:pPr marL="228600" indent="-228600">
              <a:buFont typeface="+mj-lt"/>
              <a:buAutoNum type="arabicPeriod"/>
            </a:pPr>
            <a:r>
              <a:rPr lang="en-US" dirty="0"/>
              <a:t>The companion flange should have a maximum run- out of 0.006 inch (0.15 mm) while being rotated. If the flange was pounded off with a hammer during a previous repair, the deformed flange could cause a vibration.</a:t>
            </a:r>
          </a:p>
          <a:p>
            <a:pPr marL="228600" indent="-228600">
              <a:buFont typeface="+mj-lt"/>
              <a:buAutoNum type="arabicPeriod"/>
            </a:pPr>
            <a:r>
              <a:rPr lang="en-US" dirty="0"/>
              <a:t>Check the companion flange for a missing balance weight. Many flanges have a balance weight that is spot-welded onto the flange. If the weight is missing, a driveline vibration can result.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1191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procedure for testing driveshaft balance using a strobe balancer includes the following:</a:t>
            </a:r>
          </a:p>
          <a:p>
            <a:r>
              <a:rPr lang="en-US" b="1" dirty="0"/>
              <a:t>NOTE: Driveshaft balance is more important than front drive axle shaft balance because a driveshaft </a:t>
            </a:r>
          </a:p>
          <a:p>
            <a:r>
              <a:rPr lang="en-US" b="1" dirty="0"/>
              <a:t>Rotates much faster. A typical driveshaft rotates about three times faster than the drive wheels due to the </a:t>
            </a:r>
          </a:p>
          <a:p>
            <a:r>
              <a:rPr lang="en-US" b="1" dirty="0"/>
              <a:t>gear reduction in the differential. Drive axle shafts rotate at the same speed as the drive wheels.</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1248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u="sng" dirty="0"/>
              <a:t>Step 1 </a:t>
            </a:r>
            <a:r>
              <a:rPr lang="en-US" dirty="0"/>
              <a:t>Raise the vehicle and mark the driveshaft with four equally spaced marks around its circumference. Label each mark with a 1, 2, 3, and 4. Figure 7–13.</a:t>
            </a:r>
          </a:p>
          <a:p>
            <a:endParaRPr lang="en-US" dirty="0"/>
          </a:p>
        </p:txBody>
      </p:sp>
    </p:spTree>
    <p:extLst>
      <p:ext uri="{BB962C8B-B14F-4D97-AF65-F5344CB8AC3E}">
        <p14:creationId xmlns:p14="http://schemas.microsoft.com/office/powerpoint/2010/main" val="1383184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Apply hose clamps so that the screw portion of the clamp(s) is opposite the number seen with the strobe light. The screw portion of the hose clamp is the corrective weight. Remember, the strobe light sensor was mounted to the bottom of differential housing. The strobe light flashes when the heavy part of the driveshaft is facing downward. If the heavy part of the driveshaft is down, then corrective weight must be added to the opposite side of the driveshaft. SEE FIGURES: 17-15 &amp; 17–16.</a:t>
            </a:r>
          </a:p>
          <a:p>
            <a:r>
              <a:rPr lang="en-US" sz="1200" noProof="0" dirty="0">
                <a:latin typeface="Arial" panose="020B0604020202020204" pitchFamily="34" charset="0"/>
                <a:cs typeface="Arial" panose="020B0604020202020204" pitchFamily="34" charset="0"/>
              </a:rPr>
              <a:t>Long Description:</a:t>
            </a:r>
          </a:p>
          <a:p>
            <a:r>
              <a:rPr lang="en-US" sz="1200" noProof="0" dirty="0">
                <a:effectLst/>
                <a:latin typeface="Arial" panose="020B0604020202020204" pitchFamily="34" charset="0"/>
                <a:ea typeface="Calibri" panose="020F0502020204030204" pitchFamily="34" charset="0"/>
                <a:cs typeface="Arial" panose="020B0604020202020204" pitchFamily="34" charset="0"/>
              </a:rPr>
              <a:t>The illustration has the rear axle of a car elevated from the ground using two safety tripod stands. A cubicle balance sensor on the bottom is attached to a long cylindrical pipe labeled locally fabricated extension. The extension touches the driveshaft with the help of a U-shaped magnet on its tip. Note: locally fabricated extension for balancer pickup consists of 3 over 8 inches tubes and compression fittings.</a:t>
            </a:r>
          </a:p>
          <a:p>
            <a:r>
              <a:rPr lang="en-US" sz="1200" noProof="0" dirty="0">
                <a:effectLst/>
                <a:latin typeface="Arial" panose="020B0604020202020204" pitchFamily="34" charset="0"/>
                <a:ea typeface="Calibri" panose="020F0502020204030204" pitchFamily="34" charset="0"/>
                <a:cs typeface="Arial" panose="020B0604020202020204" pitchFamily="34" charset="0"/>
              </a:rPr>
              <a:t> </a:t>
            </a:r>
          </a:p>
          <a:p>
            <a:r>
              <a:rPr lang="en-US" sz="1200" noProof="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710971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It has three circular cross-sections of the driveshaft. The one on the left has a tiny spot on its bottom labeled determine point of imbalance. The one in the center has an identical tiny spot on top labeled heavy spot. The driveshaft here is attached to two clamps. One on the bottom and the other on the right outline. A vertical dashed line is drawn from the heavy spot to the bottom clamp. A text on the bottom reads add clamps 180 degrees from point of imbalance until they become the heavy spot. The driveshaft on the right has the heavy spot in the same position but has clamps attached on the bottom left and bottom right margins. A vertical dashed line is drawn from the heavy spot. The dashed line has two angular extensions towards the clamps. A text on its bottom reads rotate two clamps equally away from each other until best balance is achieved. </a:t>
            </a:r>
          </a:p>
        </p:txBody>
      </p:sp>
    </p:spTree>
    <p:extLst>
      <p:ext uri="{BB962C8B-B14F-4D97-AF65-F5344CB8AC3E}">
        <p14:creationId xmlns:p14="http://schemas.microsoft.com/office/powerpoint/2010/main" val="3063468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See pages 282</a:t>
            </a:r>
            <a:r>
              <a:rPr lang="en-US" b="1" baseline="0" dirty="0"/>
              <a:t> to 284 in the text</a:t>
            </a:r>
            <a:endParaRPr lang="en-US" b="1" dirty="0"/>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299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2821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9439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569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28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Everything Is OK until I Hit a Bump</a:t>
            </a:r>
          </a:p>
          <a:p>
            <a:r>
              <a:rPr lang="en-US" dirty="0"/>
              <a:t>The owner of an eight-year-old vehicle asked that the vibration in the steering wheel be repaired. </a:t>
            </a:r>
          </a:p>
          <a:p>
            <a:r>
              <a:rPr lang="en-US" dirty="0"/>
              <a:t>It seemed that the vehicle drove fine until the front wheels hit a bump in the road—then the steering wheel shimmied for a few seconds.</a:t>
            </a:r>
          </a:p>
          <a:p>
            <a:r>
              <a:rPr lang="en-US" dirty="0"/>
              <a:t>This problem is typical of a vehicle with excessive steering linkage freeplay. When driving straight, centrifugal (rolling) force on the tires tends to force the front wheels outward (toe-out). When one or both wheels hit a bump, the play in the linkage becomes apparent, causing steering wheel to shimmy until the rolling force again equalizes the steering.  The technician performed a test-drive and a careful steering system inspection and discovered freeplay in both inner tie rod end sockets of the rack-and-pinion unit. The steering </a:t>
            </a:r>
          </a:p>
          <a:p>
            <a:r>
              <a:rPr lang="en-US" dirty="0"/>
              <a:t>unit also had some power steering leakage at the tie rod bellows. A replacement remanufactured power-rack-and-pinion steering unit  was recommended to the customer. The customer approved replacement rack and authorized the required realignment. A careful test-drive confirmed that the problem was corrected.</a:t>
            </a:r>
          </a:p>
          <a:p>
            <a:r>
              <a:rPr lang="en-US" b="1" dirty="0"/>
              <a:t>Summary:</a:t>
            </a:r>
          </a:p>
          <a:p>
            <a:r>
              <a:rPr lang="en-US" b="1" dirty="0"/>
              <a:t>Complaint—Owner complained of vibration but only after hitting a bump in the road.</a:t>
            </a:r>
          </a:p>
          <a:p>
            <a:r>
              <a:rPr lang="en-US" b="1" dirty="0"/>
              <a:t>Cause—The rack-and-pinion steering had excessive looseness in both the inner and outer tie rods.</a:t>
            </a:r>
          </a:p>
          <a:p>
            <a:r>
              <a:rPr lang="en-US" b="1" dirty="0"/>
              <a:t>Correction—The steering gear assembly was replaced and the problem was corrected.</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3912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342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66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196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946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444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499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249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46</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19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a:t>
            </a:r>
            <a:r>
              <a:rPr lang="en-US" b="1" u="sng" baseline="0" dirty="0"/>
              <a:t> Study: The Vibrating Ford Transmit Connect</a:t>
            </a:r>
          </a:p>
          <a:p>
            <a:r>
              <a:rPr lang="en-US" baseline="0" dirty="0"/>
              <a:t>The owner of a Ford Transit Connect complained of a severe vibration at idle. The technician </a:t>
            </a:r>
          </a:p>
          <a:p>
            <a:r>
              <a:rPr lang="en-US" baseline="0" dirty="0"/>
              <a:t>checked for any stored diagnostic trouble codes (D T Cs) and any related technical service bulletins </a:t>
            </a:r>
          </a:p>
          <a:p>
            <a:r>
              <a:rPr lang="en-US" baseline="0" dirty="0"/>
              <a:t>(T S Bs) and found a T S B that the lower engine mount could be the cause. The transmission </a:t>
            </a:r>
          </a:p>
          <a:p>
            <a:r>
              <a:rPr lang="en-US" baseline="0" dirty="0"/>
              <a:t>(powertrain) mount was found to be cracked so this was also replaced. The vibration was still </a:t>
            </a:r>
          </a:p>
          <a:p>
            <a:r>
              <a:rPr lang="en-US" baseline="0" dirty="0"/>
              <a:t>present. Thinking that the engine mounts could be an issue the technician found them to be clean </a:t>
            </a:r>
          </a:p>
          <a:p>
            <a:r>
              <a:rPr lang="en-US" baseline="0" dirty="0"/>
              <a:t>without any leaks or cracks. Checking with other technicians on www.iatn.net resulted in several </a:t>
            </a:r>
          </a:p>
          <a:p>
            <a:r>
              <a:rPr lang="en-US" baseline="0" dirty="0"/>
              <a:t>responses that suggested that the upper mount, being fluid (gel) filled has been found to be the </a:t>
            </a:r>
          </a:p>
          <a:p>
            <a:r>
              <a:rPr lang="en-US" baseline="0" dirty="0"/>
              <a:t>cause or a vibration even if it is not leaking. Taking the advice of other technicians who have solved a vibration by replacing the </a:t>
            </a:r>
          </a:p>
          <a:p>
            <a:r>
              <a:rPr lang="en-US" baseline="0" dirty="0"/>
              <a:t>upper mount, the technician did replace it and this corrected the vibration concern.  Apparently the failed engine mounts caused the engine to vibrate because they were not in the original position where they were designed to dampen engine noise and vibrations.</a:t>
            </a:r>
          </a:p>
          <a:p>
            <a:r>
              <a:rPr lang="en-US" b="1" baseline="0" dirty="0"/>
              <a:t>Summary:</a:t>
            </a:r>
          </a:p>
          <a:p>
            <a:r>
              <a:rPr lang="en-US" b="1" baseline="0" dirty="0"/>
              <a:t>Complaint—The owner complained of a vibration in the engine when at idle speed only.</a:t>
            </a:r>
          </a:p>
          <a:p>
            <a:r>
              <a:rPr lang="en-US" b="1" baseline="0" dirty="0"/>
              <a:t>Cause—Defective engine mounts including the upper liquid filled mount was found to the root cause.</a:t>
            </a:r>
          </a:p>
          <a:p>
            <a:r>
              <a:rPr lang="en-US" b="1" baseline="0" dirty="0"/>
              <a:t>Correction—All three engine (powertrain) mounts were replaced based on a T S B and a visual inspection, plus advice from other service technicians.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6324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61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496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Tech Tip: The Duct Tape Trick</a:t>
            </a:r>
          </a:p>
          <a:p>
            <a:r>
              <a:rPr lang="en-US" dirty="0"/>
              <a:t>A clicking noise heard at low speeds from the wheels is a common noise complaint. This noise is </a:t>
            </a:r>
          </a:p>
          <a:p>
            <a:r>
              <a:rPr lang="en-US" dirty="0"/>
              <a:t>usually most noticeable while driving with the windows lowered. This type of noise is caused by </a:t>
            </a:r>
          </a:p>
          <a:p>
            <a:r>
              <a:rPr lang="en-US" dirty="0"/>
              <a:t>loose disc brake pads or noisy wheel covers. To confirm exactly what is causing the noise, simply </a:t>
            </a:r>
          </a:p>
          <a:p>
            <a:r>
              <a:rPr lang="en-US" dirty="0"/>
              <a:t>remove the wheel covers and drive the vehicle. If the clicking noise is still present, check the </a:t>
            </a:r>
          </a:p>
          <a:p>
            <a:r>
              <a:rPr lang="en-US" dirty="0"/>
              <a:t>brakes and wheels for faults. If the noise is gone with the wheel covers removed, use duct tape </a:t>
            </a:r>
          </a:p>
          <a:p>
            <a:r>
              <a:rPr lang="en-US" dirty="0"/>
              <a:t>over the inner edge of the wheel covers before installing them onto the wheels. The duct tape will </a:t>
            </a:r>
          </a:p>
          <a:p>
            <a:r>
              <a:rPr lang="en-US" dirty="0"/>
              <a:t>cushion and dampen the wheel cover and help reduce the noise. The sharp prongs of the wheel cover </a:t>
            </a:r>
          </a:p>
          <a:p>
            <a:r>
              <a:rPr lang="en-US" dirty="0"/>
              <a:t>used to grip the wheel will pierce through the duct tape and still help retain the wheel covers.</a:t>
            </a:r>
          </a:p>
          <a:p>
            <a:r>
              <a:rPr lang="en-US" dirty="0"/>
              <a:t>Long Description:</a:t>
            </a:r>
          </a:p>
          <a:p>
            <a:r>
              <a:rPr lang="en-US" dirty="0"/>
              <a:t>The illustration has the side of the left face of the front compartment of a car. The front wheel is labeled source (imbalance). A piece of long equipment labeled transfer path connected from the right margin of the front wheel to the front window on the left face. Several lines and semi-circles drawn around the equipment are labeled vibration felt. </a:t>
            </a:r>
          </a:p>
        </p:txBody>
      </p:sp>
    </p:spTree>
    <p:extLst>
      <p:ext uri="{BB962C8B-B14F-4D97-AF65-F5344CB8AC3E}">
        <p14:creationId xmlns:p14="http://schemas.microsoft.com/office/powerpoint/2010/main" val="130344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46361893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8/19/2023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290562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39611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8208747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25021996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8"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0763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701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9957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ED8409A7-413E-5E64-5233-1D676B47157D}"/>
              </a:ext>
            </a:extLst>
          </p:cNvPr>
          <p:cNvSpPr>
            <a:spLocks noGrp="1"/>
          </p:cNvSpPr>
          <p:nvPr>
            <p:ph sz="quarter" idx="17"/>
          </p:nvPr>
        </p:nvSpPr>
        <p:spPr>
          <a:xfrm>
            <a:off x="-214313" y="1312863"/>
            <a:ext cx="539751" cy="1293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744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1.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68450681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9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6" name="Picture Placeholder 33" descr="Pearson Logo">
            <a:extLst>
              <a:ext uri="{FF2B5EF4-FFF2-40B4-BE49-F238E27FC236}">
                <a16:creationId xmlns:a16="http://schemas.microsoft.com/office/drawing/2014/main" id="{99C920C9-60A7-48D8-9791-CD571C138FDC}"/>
              </a:ext>
            </a:extLst>
          </p:cNvPr>
          <p:cNvPicPr>
            <a:picLocks noChangeAspect="1"/>
          </p:cNvPicPr>
          <p:nvPr userDrawn="1"/>
        </p:nvPicPr>
        <p:blipFill>
          <a:blip r:embed="rId10"/>
          <a:stretch>
            <a:fillRect/>
          </a:stretch>
        </p:blipFill>
        <p:spPr>
          <a:xfrm>
            <a:off x="473549" y="6427498"/>
            <a:ext cx="986560" cy="310866"/>
          </a:xfrm>
          <a:prstGeom prst="rect">
            <a:avLst/>
          </a:prstGeom>
        </p:spPr>
      </p:pic>
      <p:sp>
        <p:nvSpPr>
          <p:cNvPr id="7" name="Content Placeholder 26">
            <a:extLst>
              <a:ext uri="{FF2B5EF4-FFF2-40B4-BE49-F238E27FC236}">
                <a16:creationId xmlns:a16="http://schemas.microsoft.com/office/drawing/2014/main" id="{30B64371-2FCE-4596-8A5C-FAB33992997D}"/>
              </a:ext>
            </a:extLst>
          </p:cNvPr>
          <p:cNvSpPr txBox="1">
            <a:spLocks/>
          </p:cNvSpPr>
          <p:nvPr userDrawn="1"/>
        </p:nvSpPr>
        <p:spPr>
          <a:xfrm>
            <a:off x="2097088" y="6456347"/>
            <a:ext cx="6589712" cy="221018"/>
          </a:xfrm>
          <a:prstGeom prst="rect">
            <a:avLst/>
          </a:prstGeom>
          <a:noFill/>
          <a:ln>
            <a:noFill/>
          </a:ln>
        </p:spPr>
        <p:txBody>
          <a:bodyPr lIns="0" tIns="18000" rIns="0" bIns="18000" anchor="ctr" anchorCtr="0">
            <a:spAutoFit/>
          </a:bodyPr>
          <a:lstStyle>
            <a:defPPr marR="0" lvl="0" algn="l" rtl="0">
              <a:lnSpc>
                <a:spcPct val="100000"/>
              </a:lnSpc>
              <a:spcBef>
                <a:spcPts val="0"/>
              </a:spcBef>
              <a:spcAft>
                <a:spcPts val="0"/>
              </a:spcAft>
            </a:defPPr>
            <a:lvl1pPr marL="256032" indent="-154432" algn="r">
              <a:spcBef>
                <a:spcPts val="1500"/>
              </a:spcBef>
              <a:buClr>
                <a:srgbClr val="007FA3"/>
              </a:buClr>
              <a:buSzPct val="100000"/>
              <a:buFont typeface="Arial"/>
              <a:defRPr sz="1200">
                <a:solidFill>
                  <a:schemeClr val="dk1"/>
                </a:solidFill>
                <a:latin typeface="Verdana" panose="020B0604030504040204" pitchFamily="34" charset="0"/>
                <a:ea typeface="Verdana" panose="020B0604030504040204" pitchFamily="34" charset="0"/>
              </a:defRPr>
            </a:lvl1pPr>
            <a:lvl2pPr marL="742950" indent="-184150">
              <a:spcBef>
                <a:spcPts val="600"/>
              </a:spcBef>
              <a:buClr>
                <a:srgbClr val="007FA3"/>
              </a:buClr>
              <a:buSzPct val="100000"/>
              <a:buFont typeface="Arial"/>
              <a:buChar char="–"/>
              <a:defRPr sz="1600">
                <a:solidFill>
                  <a:schemeClr val="dk1"/>
                </a:solidFill>
              </a:defRPr>
            </a:lvl2pPr>
            <a:lvl3pPr marL="1143000" indent="-127000">
              <a:spcBef>
                <a:spcPts val="600"/>
              </a:spcBef>
              <a:buClr>
                <a:srgbClr val="007FA3"/>
              </a:buClr>
              <a:buSzPct val="100000"/>
              <a:buFont typeface="Arial"/>
              <a:buChar char="▪"/>
              <a:defRPr sz="1600">
                <a:solidFill>
                  <a:schemeClr val="dk1"/>
                </a:solidFill>
              </a:defRPr>
            </a:lvl3pPr>
            <a:lvl4pPr marL="1600200" indent="-127000">
              <a:spcBef>
                <a:spcPts val="600"/>
              </a:spcBef>
              <a:buClr>
                <a:srgbClr val="007FA3"/>
              </a:buClr>
              <a:buSzPct val="100000"/>
              <a:buFont typeface="Arial"/>
              <a:buChar char="–"/>
              <a:defRPr sz="1600">
                <a:solidFill>
                  <a:schemeClr val="dk1"/>
                </a:solidFill>
              </a:defRPr>
            </a:lvl4pPr>
            <a:lvl5pPr marL="2057400" indent="-127000">
              <a:spcBef>
                <a:spcPts val="600"/>
              </a:spcBef>
              <a:buClr>
                <a:srgbClr val="007FA3"/>
              </a:buClr>
              <a:buSzPct val="100000"/>
              <a:buFont typeface="Arial"/>
              <a:buChar char="•"/>
              <a:defRPr sz="1600">
                <a:solidFill>
                  <a:schemeClr val="dk1"/>
                </a:solidFill>
              </a:defRPr>
            </a:lvl5pPr>
            <a:lvl6pPr marL="2514600" indent="-127000">
              <a:spcBef>
                <a:spcPts val="300"/>
              </a:spcBef>
              <a:buClr>
                <a:srgbClr val="007FA3"/>
              </a:buClr>
              <a:buSzPct val="100000"/>
              <a:buFont typeface="Arial"/>
              <a:buChar char="•"/>
              <a:defRPr sz="1600">
                <a:solidFill>
                  <a:schemeClr val="dk1"/>
                </a:solidFill>
              </a:defRPr>
            </a:lvl6pPr>
            <a:lvl7pPr marL="2971800" indent="-127000">
              <a:spcBef>
                <a:spcPts val="300"/>
              </a:spcBef>
              <a:buClr>
                <a:srgbClr val="007FA3"/>
              </a:buClr>
              <a:buSzPct val="100000"/>
              <a:buFont typeface="Arial"/>
              <a:buChar char="•"/>
              <a:defRPr sz="1600">
                <a:solidFill>
                  <a:schemeClr val="dk1"/>
                </a:solidFill>
              </a:defRPr>
            </a:lvl7pPr>
            <a:lvl8pPr marL="3429000" indent="-127000">
              <a:spcBef>
                <a:spcPts val="300"/>
              </a:spcBef>
              <a:buClr>
                <a:srgbClr val="007FA3"/>
              </a:buClr>
              <a:buSzPct val="100000"/>
              <a:buFont typeface="Arial"/>
              <a:buChar char="•"/>
              <a:defRPr sz="1600">
                <a:solidFill>
                  <a:schemeClr val="dk1"/>
                </a:solidFill>
              </a:defRPr>
            </a:lvl8pPr>
            <a:lvl9pPr marL="3886200" indent="-127000">
              <a:spcBef>
                <a:spcPts val="300"/>
              </a:spcBef>
              <a:buClr>
                <a:srgbClr val="007FA3"/>
              </a:buClr>
              <a:buSzPct val="100000"/>
              <a:buFont typeface="Arial"/>
              <a:buChar char="•"/>
              <a:defRPr sz="1600">
                <a:solidFill>
                  <a:schemeClr val="dk1"/>
                </a:solidFill>
              </a:defRPr>
            </a:lvl9pPr>
          </a:lstStyle>
          <a:p>
            <a:pPr lvl="0"/>
            <a:r>
              <a:rPr lang="en-US" dirty="0"/>
              <a:t>Copyright © 2021, 2018, 2015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1" r:id="rId3"/>
    <p:sldLayoutId id="2147483684" r:id="rId4"/>
    <p:sldLayoutId id="2147483685" r:id="rId5"/>
    <p:sldLayoutId id="2147483691" r:id="rId6"/>
    <p:sldLayoutId id="2147483692" r:id="rId7"/>
    <p:sldLayoutId id="214748369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hyperlink" Target="https://jameshalderman.com/a3_anim_lib_pag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163094"/>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752946"/>
            <a:ext cx="1934470" cy="498016"/>
          </a:xfrm>
        </p:spPr>
        <p:txBody>
          <a:bodyPr wrap="square" lIns="0" tIns="18000" rIns="0" bIns="18000" anchor="ctr" anchorCtr="0">
            <a:spAutoFit/>
          </a:bodyPr>
          <a:lstStyle/>
          <a:p>
            <a:pPr marL="0"/>
            <a:r>
              <a:rPr lang="en-US" dirty="0"/>
              <a:t>Chapter 17</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666583"/>
            <a:ext cx="4106169" cy="713460"/>
          </a:xfrm>
        </p:spPr>
        <p:txBody>
          <a:bodyPr wrap="square" lIns="0" tIns="18000" rIns="0" bIns="18000" anchor="ctr" anchorCtr="0">
            <a:spAutoFit/>
          </a:bodyPr>
          <a:lstStyle/>
          <a:p>
            <a:pPr marL="0"/>
            <a:r>
              <a:rPr lang="en-US" dirty="0"/>
              <a:t>Vibration and Noise Diagnosis and Correction</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2021,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Transfer Path</a:t>
            </a:r>
          </a:p>
        </p:txBody>
      </p:sp>
      <p:pic>
        <p:nvPicPr>
          <p:cNvPr id="5" name="Picture 4" descr="An illustration of the vibration caused by the out-of-balance front wheels or tires of a four-wheeler.&#10;Long description is available in notes, press F6.">
            <a:extLst>
              <a:ext uri="{FF2B5EF4-FFF2-40B4-BE49-F238E27FC236}">
                <a16:creationId xmlns:a16="http://schemas.microsoft.com/office/drawing/2014/main" id="{25742E34-49E1-AD5C-DB75-5AD1C330B5C2}"/>
              </a:ext>
            </a:extLst>
          </p:cNvPr>
          <p:cNvPicPr>
            <a:picLocks noChangeAspect="1"/>
          </p:cNvPicPr>
          <p:nvPr/>
        </p:nvPicPr>
        <p:blipFill>
          <a:blip r:embed="rId3"/>
          <a:stretch>
            <a:fillRect/>
          </a:stretch>
        </p:blipFill>
        <p:spPr>
          <a:xfrm>
            <a:off x="1359168" y="1505159"/>
            <a:ext cx="6425665" cy="341164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02779" y="5103361"/>
            <a:ext cx="8268277" cy="1144347"/>
          </a:xfrm>
        </p:spPr>
        <p:txBody>
          <a:bodyPr wrap="square" lIns="0" tIns="18000" rIns="0" bIns="18000" anchor="ctr" anchorCtr="0">
            <a:spAutoFit/>
          </a:bodyPr>
          <a:lstStyle/>
          <a:p>
            <a:pPr marL="0" indent="0">
              <a:spcBef>
                <a:spcPts val="600"/>
              </a:spcBef>
              <a:buNone/>
            </a:pPr>
            <a:r>
              <a:rPr lang="en-US" sz="2400" dirty="0"/>
              <a:t>Vibration created at one point is easily transferred to the passenger compartment. MacPherson strut suspensions are more sensitive to tire imbalance than </a:t>
            </a:r>
            <a:r>
              <a:rPr lang="en-US" sz="2400" spc="-300" dirty="0"/>
              <a:t>S L </a:t>
            </a:r>
            <a:r>
              <a:rPr lang="en-US" sz="2400" dirty="0"/>
              <a:t>A-type suspensions.</a:t>
            </a:r>
          </a:p>
        </p:txBody>
      </p:sp>
    </p:spTree>
    <p:extLst>
      <p:ext uri="{BB962C8B-B14F-4D97-AF65-F5344CB8AC3E}">
        <p14:creationId xmlns:p14="http://schemas.microsoft.com/office/powerpoint/2010/main" val="1872766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Neutral Run-Up Test</a:t>
            </a:r>
          </a:p>
        </p:txBody>
      </p:sp>
      <p:sp>
        <p:nvSpPr>
          <p:cNvPr id="3" name="Content Placeholder 2"/>
          <p:cNvSpPr>
            <a:spLocks noGrp="1"/>
          </p:cNvSpPr>
          <p:nvPr>
            <p:ph idx="4294967295"/>
          </p:nvPr>
        </p:nvSpPr>
        <p:spPr>
          <a:xfrm>
            <a:off x="428625" y="927769"/>
            <a:ext cx="8258174" cy="2190788"/>
          </a:xfrm>
          <a:prstGeom prst="rect">
            <a:avLst/>
          </a:prstGeom>
        </p:spPr>
        <p:txBody>
          <a:bodyPr wrap="square" lIns="0" tIns="18000" rIns="0" bIns="18000" anchor="ctr" anchorCtr="0">
            <a:spAutoFit/>
          </a:bodyPr>
          <a:lstStyle/>
          <a:p>
            <a:pPr marL="342900" indent="-342900">
              <a:spcBef>
                <a:spcPts val="600"/>
              </a:spcBef>
            </a:pPr>
            <a:r>
              <a:rPr lang="en-US" sz="2400" dirty="0"/>
              <a:t>Neutral run-up test is used to determine </a:t>
            </a:r>
          </a:p>
          <a:p>
            <a:pPr marL="342900" indent="-342900">
              <a:spcBef>
                <a:spcPts val="600"/>
              </a:spcBef>
            </a:pPr>
            <a:r>
              <a:rPr lang="en-US" sz="2400" dirty="0"/>
              <a:t>Source of vibration is engine-related.</a:t>
            </a:r>
          </a:p>
          <a:p>
            <a:pPr marL="342900" indent="-342900">
              <a:spcBef>
                <a:spcPts val="600"/>
              </a:spcBef>
            </a:pPr>
            <a:r>
              <a:rPr lang="en-US" sz="2400" dirty="0"/>
              <a:t>With transmission in neutral or park</a:t>
            </a:r>
          </a:p>
          <a:p>
            <a:pPr marL="342900" indent="-342900">
              <a:spcBef>
                <a:spcPts val="600"/>
              </a:spcBef>
            </a:pPr>
            <a:r>
              <a:rPr lang="en-US" sz="2400" dirty="0"/>
              <a:t>Slowly increase engine </a:t>
            </a:r>
            <a:r>
              <a:rPr lang="en-US" sz="2400" spc="-300" dirty="0"/>
              <a:t>R P </a:t>
            </a:r>
            <a:r>
              <a:rPr lang="en-US" sz="2400" dirty="0"/>
              <a:t>M and with a tachometer </a:t>
            </a:r>
          </a:p>
          <a:p>
            <a:pPr marL="342900" indent="-342900">
              <a:spcBef>
                <a:spcPts val="600"/>
              </a:spcBef>
            </a:pPr>
            <a:r>
              <a:rPr lang="en-US" sz="2400" dirty="0"/>
              <a:t>Observe </a:t>
            </a:r>
            <a:r>
              <a:rPr lang="en-US" sz="2400" spc="-300" dirty="0"/>
              <a:t>R P </a:t>
            </a:r>
            <a:r>
              <a:rPr lang="en-US" sz="2400" dirty="0"/>
              <a:t>M at which vibration occurs.</a:t>
            </a:r>
          </a:p>
        </p:txBody>
      </p:sp>
    </p:spTree>
    <p:extLst>
      <p:ext uri="{BB962C8B-B14F-4D97-AF65-F5344CB8AC3E}">
        <p14:creationId xmlns:p14="http://schemas.microsoft.com/office/powerpoint/2010/main" val="920750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Vibration During Braking</a:t>
            </a:r>
          </a:p>
        </p:txBody>
      </p:sp>
      <p:sp>
        <p:nvSpPr>
          <p:cNvPr id="3" name="Content Placeholder 2"/>
          <p:cNvSpPr>
            <a:spLocks noGrp="1"/>
          </p:cNvSpPr>
          <p:nvPr>
            <p:ph idx="4294967295"/>
          </p:nvPr>
        </p:nvSpPr>
        <p:spPr>
          <a:xfrm>
            <a:off x="428625" y="925721"/>
            <a:ext cx="8258174" cy="2406231"/>
          </a:xfrm>
          <a:prstGeom prst="rect">
            <a:avLst/>
          </a:prstGeom>
        </p:spPr>
        <p:txBody>
          <a:bodyPr wrap="square" lIns="0" tIns="18000" rIns="0" bIns="18000" anchor="ctr" anchorCtr="0">
            <a:spAutoFit/>
          </a:bodyPr>
          <a:lstStyle/>
          <a:p>
            <a:pPr marL="342900" indent="-342900">
              <a:spcBef>
                <a:spcPts val="600"/>
              </a:spcBef>
            </a:pPr>
            <a:r>
              <a:rPr lang="en-US" sz="2400" dirty="0"/>
              <a:t>Vibration during braking indicates out-of-round brake drums</a:t>
            </a:r>
          </a:p>
          <a:p>
            <a:pPr marL="829818" lvl="1" indent="-342900"/>
            <a:r>
              <a:rPr lang="en-US" sz="2400" dirty="0"/>
              <a:t>Warped disc brake rotors, or other braking system problems.</a:t>
            </a:r>
          </a:p>
          <a:p>
            <a:pPr marL="342900" indent="-342900">
              <a:spcBef>
                <a:spcPts val="600"/>
              </a:spcBef>
            </a:pPr>
            <a:r>
              <a:rPr lang="en-US" sz="2400" dirty="0"/>
              <a:t>Note: Wheels should never be installed using an air impact wrench.</a:t>
            </a:r>
          </a:p>
        </p:txBody>
      </p:sp>
    </p:spTree>
    <p:extLst>
      <p:ext uri="{BB962C8B-B14F-4D97-AF65-F5344CB8AC3E}">
        <p14:creationId xmlns:p14="http://schemas.microsoft.com/office/powerpoint/2010/main" val="2328707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Vibration Speed Ranges</a:t>
            </a:r>
          </a:p>
        </p:txBody>
      </p:sp>
      <p:sp>
        <p:nvSpPr>
          <p:cNvPr id="3" name="Content Placeholder 2"/>
          <p:cNvSpPr>
            <a:spLocks noGrp="1"/>
          </p:cNvSpPr>
          <p:nvPr>
            <p:ph idx="4294967295"/>
          </p:nvPr>
        </p:nvSpPr>
        <p:spPr>
          <a:xfrm>
            <a:off x="428625" y="922158"/>
            <a:ext cx="8229600" cy="3745059"/>
          </a:xfrm>
          <a:prstGeom prst="rect">
            <a:avLst/>
          </a:prstGeom>
        </p:spPr>
        <p:txBody>
          <a:bodyPr lIns="0" tIns="18000" rIns="0" bIns="18000" anchor="ctr" anchorCtr="0">
            <a:spAutoFit/>
          </a:bodyPr>
          <a:lstStyle/>
          <a:p>
            <a:pPr marL="342900" indent="-342900">
              <a:spcBef>
                <a:spcPts val="600"/>
              </a:spcBef>
            </a:pPr>
            <a:r>
              <a:rPr lang="en-US" sz="2400" dirty="0"/>
              <a:t>Number of times a complete motion cycle takes place </a:t>
            </a:r>
          </a:p>
          <a:p>
            <a:pPr marL="342900" indent="-342900">
              <a:spcBef>
                <a:spcPts val="600"/>
              </a:spcBef>
            </a:pPr>
            <a:r>
              <a:rPr lang="en-US" sz="2400" dirty="0"/>
              <a:t>During period of 1 second called </a:t>
            </a:r>
            <a:r>
              <a:rPr lang="en-US" sz="2400" b="1" u="sng" dirty="0"/>
              <a:t>FREQUENCY</a:t>
            </a:r>
            <a:r>
              <a:rPr lang="en-US" sz="2400" dirty="0"/>
              <a:t> and measured in hertz (Hz).</a:t>
            </a:r>
          </a:p>
          <a:p>
            <a:pPr marL="342900" indent="-342900">
              <a:spcBef>
                <a:spcPts val="600"/>
              </a:spcBef>
            </a:pPr>
            <a:r>
              <a:rPr lang="en-US" sz="2400" dirty="0"/>
              <a:t>Vibration order number of vibrations created in 1 revolution of component.</a:t>
            </a:r>
          </a:p>
          <a:p>
            <a:pPr marL="342900" indent="-342900">
              <a:spcBef>
                <a:spcPts val="600"/>
              </a:spcBef>
            </a:pPr>
            <a:r>
              <a:rPr lang="en-US" sz="2400" dirty="0"/>
              <a:t>Tire/Wheel vibrations</a:t>
            </a:r>
          </a:p>
          <a:p>
            <a:pPr marL="829818" lvl="1" indent="-342900"/>
            <a:r>
              <a:rPr lang="en-US" sz="2400" dirty="0"/>
              <a:t>Name steps used to determine rolling circumference?</a:t>
            </a:r>
          </a:p>
          <a:p>
            <a:pPr marL="829818" lvl="1" indent="-342900"/>
            <a:r>
              <a:rPr lang="en-US" sz="2400" dirty="0"/>
              <a:t>Low (5-20 Hz), Medium (20-50 Hz), and High (50-100 Hz)</a:t>
            </a:r>
          </a:p>
        </p:txBody>
      </p:sp>
    </p:spTree>
    <p:extLst>
      <p:ext uri="{BB962C8B-B14F-4D97-AF65-F5344CB8AC3E}">
        <p14:creationId xmlns:p14="http://schemas.microsoft.com/office/powerpoint/2010/main" val="4151105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Frequency</a:t>
            </a:r>
          </a:p>
        </p:txBody>
      </p:sp>
      <p:pic>
        <p:nvPicPr>
          <p:cNvPr id="6" name="Picture 5" descr="A set of three sinusoidal curves illustrate the measurement of frequency in hertz with the help of oscillating motions.&#10;Long description is available in notes, press F6.">
            <a:extLst>
              <a:ext uri="{FF2B5EF4-FFF2-40B4-BE49-F238E27FC236}">
                <a16:creationId xmlns:a16="http://schemas.microsoft.com/office/drawing/2014/main" id="{82C000CD-78AB-640C-B91A-5F0D9F02EF74}"/>
              </a:ext>
            </a:extLst>
          </p:cNvPr>
          <p:cNvPicPr>
            <a:picLocks noChangeAspect="1"/>
          </p:cNvPicPr>
          <p:nvPr/>
        </p:nvPicPr>
        <p:blipFill>
          <a:blip r:embed="rId3"/>
          <a:stretch>
            <a:fillRect/>
          </a:stretch>
        </p:blipFill>
        <p:spPr>
          <a:xfrm>
            <a:off x="2111433" y="1521432"/>
            <a:ext cx="4921135" cy="338605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28657" y="5072070"/>
            <a:ext cx="8268277" cy="1144347"/>
          </a:xfrm>
        </p:spPr>
        <p:txBody>
          <a:bodyPr wrap="square" lIns="0" tIns="18000" rIns="0" bIns="18000" anchor="ctr" anchorCtr="0">
            <a:spAutoFit/>
          </a:bodyPr>
          <a:lstStyle/>
          <a:p>
            <a:pPr marL="0" indent="0">
              <a:spcBef>
                <a:spcPts val="600"/>
              </a:spcBef>
              <a:buNone/>
            </a:pPr>
            <a:r>
              <a:rPr lang="en-US" sz="2400" dirty="0"/>
              <a:t>Hertz means </a:t>
            </a:r>
            <a:r>
              <a:rPr lang="en-US" sz="2400" i="1" dirty="0"/>
              <a:t>cycles</a:t>
            </a:r>
            <a:r>
              <a:rPr lang="en-US" sz="2400" dirty="0"/>
              <a:t> per </a:t>
            </a:r>
            <a:r>
              <a:rPr lang="en-US" sz="2400" i="1" dirty="0"/>
              <a:t>second</a:t>
            </a:r>
            <a:r>
              <a:rPr lang="en-US" sz="2400" dirty="0"/>
              <a:t>. If six cycles occur in one second, then the frequency is 6 Hz. The amplitude refers to the total movement of the vibrating component.</a:t>
            </a:r>
          </a:p>
        </p:txBody>
      </p:sp>
    </p:spTree>
    <p:extLst>
      <p:ext uri="{BB962C8B-B14F-4D97-AF65-F5344CB8AC3E}">
        <p14:creationId xmlns:p14="http://schemas.microsoft.com/office/powerpoint/2010/main" val="970907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BD1F-56E6-170D-1670-9AB2952AA99E}"/>
              </a:ext>
            </a:extLst>
          </p:cNvPr>
          <p:cNvSpPr>
            <a:spLocks noGrp="1"/>
          </p:cNvSpPr>
          <p:nvPr>
            <p:ph type="title"/>
          </p:nvPr>
        </p:nvSpPr>
        <p:spPr>
          <a:xfrm>
            <a:off x="403410" y="164034"/>
            <a:ext cx="8283389" cy="590349"/>
          </a:xfrm>
        </p:spPr>
        <p:txBody>
          <a:bodyPr wrap="square" lIns="0" tIns="18000" rIns="0" bIns="18000" anchor="ctr" anchorCtr="0">
            <a:spAutoFit/>
          </a:bodyPr>
          <a:lstStyle/>
          <a:p>
            <a:r>
              <a:rPr lang="en-US" dirty="0"/>
              <a:t>Figure 17.6</a:t>
            </a:r>
          </a:p>
        </p:txBody>
      </p:sp>
      <p:sp>
        <p:nvSpPr>
          <p:cNvPr id="3" name="Content Placeholder 2">
            <a:extLst>
              <a:ext uri="{FF2B5EF4-FFF2-40B4-BE49-F238E27FC236}">
                <a16:creationId xmlns:a16="http://schemas.microsoft.com/office/drawing/2014/main" id="{13AFE10A-4C85-978E-8F45-744C2A5831AF}"/>
              </a:ext>
            </a:extLst>
          </p:cNvPr>
          <p:cNvSpPr>
            <a:spLocks noGrp="1"/>
          </p:cNvSpPr>
          <p:nvPr>
            <p:ph sz="quarter" idx="13"/>
          </p:nvPr>
        </p:nvSpPr>
        <p:spPr>
          <a:xfrm>
            <a:off x="403409" y="988946"/>
            <a:ext cx="8283389" cy="282573"/>
          </a:xfrm>
        </p:spPr>
        <p:txBody>
          <a:bodyPr wrap="square" lIns="0" tIns="18000" rIns="0" bIns="18000" anchor="ctr" anchorCtr="0">
            <a:spAutoFit/>
          </a:bodyPr>
          <a:lstStyle/>
          <a:p>
            <a:pPr marL="0" indent="0">
              <a:buNone/>
            </a:pPr>
            <a:r>
              <a:rPr lang="en-US" dirty="0">
                <a:solidFill>
                  <a:schemeClr val="tx1"/>
                </a:solidFill>
              </a:rPr>
              <a:t>Cycle</a:t>
            </a:r>
            <a:endParaRPr lang="en-US" dirty="0"/>
          </a:p>
        </p:txBody>
      </p:sp>
      <p:pic>
        <p:nvPicPr>
          <p:cNvPr id="11" name="Picture 10" descr="An illustration of measuring the frequency with the help of a clamped yardstick.&#10;Long description is available in notes, press F6.">
            <a:extLst>
              <a:ext uri="{FF2B5EF4-FFF2-40B4-BE49-F238E27FC236}">
                <a16:creationId xmlns:a16="http://schemas.microsoft.com/office/drawing/2014/main" id="{6E084618-9144-1165-F2D8-1AB51F45271A}"/>
              </a:ext>
            </a:extLst>
          </p:cNvPr>
          <p:cNvPicPr>
            <a:picLocks noChangeAspect="1"/>
          </p:cNvPicPr>
          <p:nvPr/>
        </p:nvPicPr>
        <p:blipFill>
          <a:blip r:embed="rId3"/>
          <a:stretch>
            <a:fillRect/>
          </a:stretch>
        </p:blipFill>
        <p:spPr>
          <a:xfrm>
            <a:off x="2509438" y="1541974"/>
            <a:ext cx="4143055" cy="3004208"/>
          </a:xfrm>
          <a:prstGeom prst="rect">
            <a:avLst/>
          </a:prstGeom>
        </p:spPr>
      </p:pic>
      <p:sp>
        <p:nvSpPr>
          <p:cNvPr id="4" name="Content Placeholder 3">
            <a:extLst>
              <a:ext uri="{FF2B5EF4-FFF2-40B4-BE49-F238E27FC236}">
                <a16:creationId xmlns:a16="http://schemas.microsoft.com/office/drawing/2014/main" id="{AF235B8C-9B07-AB51-1103-CC39F68C7C86}"/>
              </a:ext>
            </a:extLst>
          </p:cNvPr>
          <p:cNvSpPr>
            <a:spLocks noGrp="1"/>
          </p:cNvSpPr>
          <p:nvPr>
            <p:ph sz="quarter" idx="14"/>
          </p:nvPr>
        </p:nvSpPr>
        <p:spPr>
          <a:xfrm>
            <a:off x="403410" y="4912439"/>
            <a:ext cx="8229600" cy="528794"/>
          </a:xfrm>
        </p:spPr>
        <p:txBody>
          <a:bodyPr lIns="0" tIns="18000" rIns="0" bIns="18000" anchor="ctr" anchorCtr="0">
            <a:spAutoFit/>
          </a:bodyPr>
          <a:lstStyle/>
          <a:p>
            <a:pPr marL="0" indent="0">
              <a:spcBef>
                <a:spcPts val="600"/>
              </a:spcBef>
              <a:buNone/>
            </a:pPr>
            <a:r>
              <a:rPr lang="en-US" sz="1600" dirty="0">
                <a:latin typeface="Arial" panose="020B0604020202020204" pitchFamily="34" charset="0"/>
                <a:ea typeface="Verdana" panose="020B0604030504040204" pitchFamily="34" charset="0"/>
                <a:cs typeface="Arial" panose="020B0604020202020204" pitchFamily="34" charset="0"/>
              </a:rPr>
              <a:t>Every time the end of a clamped yardstick moves up and down, it is one cycle. The number of cycles divided by the time equals the frequency. If the yardstick moves up and down 10</a:t>
            </a:r>
            <a:endParaRPr lang="en-US" sz="16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C437CA1-DCF8-7AF3-2A94-EFD900195371}"/>
              </a:ext>
            </a:extLst>
          </p:cNvPr>
          <p:cNvSpPr>
            <a:spLocks noGrp="1"/>
          </p:cNvSpPr>
          <p:nvPr>
            <p:ph sz="quarter" idx="16"/>
          </p:nvPr>
        </p:nvSpPr>
        <p:spPr>
          <a:xfrm>
            <a:off x="395289" y="5504596"/>
            <a:ext cx="5001464" cy="282573"/>
          </a:xfrm>
        </p:spPr>
        <p:txBody>
          <a:bodyPr wrap="square" lIns="0" tIns="18000" rIns="0" bIns="18000" anchor="ctr" anchorCtr="0">
            <a:spAutoFit/>
          </a:bodyPr>
          <a:lstStyle/>
          <a:p>
            <a:pPr marL="0" indent="0">
              <a:buNone/>
            </a:pPr>
            <a:r>
              <a:rPr lang="en-US" sz="1600" dirty="0">
                <a:latin typeface="Arial" panose="020B0604020202020204" pitchFamily="34" charset="0"/>
                <a:ea typeface="Verdana" panose="020B0604030504040204" pitchFamily="34" charset="0"/>
                <a:cs typeface="Arial" panose="020B0604020202020204" pitchFamily="34" charset="0"/>
              </a:rPr>
              <a:t>times (10 cycles) in two seconds, the frequency is 5 Hz</a:t>
            </a:r>
            <a:endParaRPr lang="en-US" dirty="0">
              <a:latin typeface="Arial" panose="020B0604020202020204" pitchFamily="34" charset="0"/>
              <a:cs typeface="Arial" panose="020B0604020202020204" pitchFamily="34" charset="0"/>
            </a:endParaRPr>
          </a:p>
        </p:txBody>
      </p:sp>
      <p:graphicFrame>
        <p:nvGraphicFramePr>
          <p:cNvPr id="10" name="Object 9" descr="Left parenthesis 10 over 2 equals 5 right parenthesis.">
            <a:extLst>
              <a:ext uri="{FF2B5EF4-FFF2-40B4-BE49-F238E27FC236}">
                <a16:creationId xmlns:a16="http://schemas.microsoft.com/office/drawing/2014/main" id="{76888120-F6EB-BE39-6997-5720E133E32B}"/>
              </a:ext>
            </a:extLst>
          </p:cNvPr>
          <p:cNvGraphicFramePr>
            <a:graphicFrameLocks noChangeAspect="1"/>
          </p:cNvGraphicFramePr>
          <p:nvPr>
            <p:extLst>
              <p:ext uri="{D42A27DB-BD31-4B8C-83A1-F6EECF244321}">
                <p14:modId xmlns:p14="http://schemas.microsoft.com/office/powerpoint/2010/main" val="1420001090"/>
              </p:ext>
            </p:extLst>
          </p:nvPr>
        </p:nvGraphicFramePr>
        <p:xfrm>
          <a:off x="5457698" y="5496158"/>
          <a:ext cx="1302005" cy="317405"/>
        </p:xfrm>
        <a:graphic>
          <a:graphicData uri="http://schemas.openxmlformats.org/presentationml/2006/ole">
            <mc:AlternateContent xmlns:mc="http://schemas.openxmlformats.org/markup-compatibility/2006">
              <mc:Choice xmlns:v="urn:schemas-microsoft-com:vml" Requires="v">
                <p:oleObj name="Equation" r:id="rId4" imgW="1041120" imgH="253800" progId="Equation.DSMT4">
                  <p:embed/>
                </p:oleObj>
              </mc:Choice>
              <mc:Fallback>
                <p:oleObj name="Equation" r:id="rId4" imgW="1041120" imgH="253800" progId="Equation.DSMT4">
                  <p:embed/>
                  <p:pic>
                    <p:nvPicPr>
                      <p:cNvPr id="5" name="Object 4">
                        <a:extLst>
                          <a:ext uri="{FF2B5EF4-FFF2-40B4-BE49-F238E27FC236}">
                            <a16:creationId xmlns:a16="http://schemas.microsoft.com/office/drawing/2014/main" id="{63AE15B0-202B-5469-CEEF-62CC79F44ABE}"/>
                          </a:ext>
                        </a:extLst>
                      </p:cNvPr>
                      <p:cNvPicPr>
                        <a:picLocks noChangeAspect="1" noChangeArrowheads="1"/>
                      </p:cNvPicPr>
                      <p:nvPr/>
                    </p:nvPicPr>
                    <p:blipFill>
                      <a:blip r:embed="rId5"/>
                      <a:srcRect/>
                      <a:stretch>
                        <a:fillRect/>
                      </a:stretch>
                    </p:blipFill>
                    <p:spPr bwMode="auto">
                      <a:xfrm>
                        <a:off x="5457698" y="5496158"/>
                        <a:ext cx="1302005" cy="317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213409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Determining the rolling circumference of a tire.</a:t>
            </a:r>
          </a:p>
        </p:txBody>
      </p:sp>
      <p:pic>
        <p:nvPicPr>
          <p:cNvPr id="8" name="Picture 7" descr="An illustration of the measurement of the rolling circumference of a tire.&#10;Long description is available in notes, press F6.">
            <a:extLst>
              <a:ext uri="{FF2B5EF4-FFF2-40B4-BE49-F238E27FC236}">
                <a16:creationId xmlns:a16="http://schemas.microsoft.com/office/drawing/2014/main" id="{61055CD1-BFA0-23D7-557E-339DFCFEFF26}"/>
              </a:ext>
            </a:extLst>
          </p:cNvPr>
          <p:cNvPicPr>
            <a:picLocks noChangeAspect="1"/>
          </p:cNvPicPr>
          <p:nvPr/>
        </p:nvPicPr>
        <p:blipFill>
          <a:blip r:embed="rId3"/>
          <a:stretch>
            <a:fillRect/>
          </a:stretch>
        </p:blipFill>
        <p:spPr>
          <a:xfrm>
            <a:off x="665304" y="1887163"/>
            <a:ext cx="7813392" cy="3369424"/>
          </a:xfrm>
          <a:prstGeom prst="rect">
            <a:avLst/>
          </a:prstGeom>
        </p:spPr>
      </p:pic>
    </p:spTree>
    <p:extLst>
      <p:ext uri="{BB962C8B-B14F-4D97-AF65-F5344CB8AC3E}">
        <p14:creationId xmlns:p14="http://schemas.microsoft.com/office/powerpoint/2010/main" val="1976748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Vibration Frequency</a:t>
            </a:r>
          </a:p>
        </p:txBody>
      </p:sp>
      <p:sp>
        <p:nvSpPr>
          <p:cNvPr id="3" name="Content Placeholder 2"/>
          <p:cNvSpPr>
            <a:spLocks noGrp="1"/>
          </p:cNvSpPr>
          <p:nvPr>
            <p:ph idx="4294967295"/>
          </p:nvPr>
        </p:nvSpPr>
        <p:spPr>
          <a:xfrm>
            <a:off x="428625" y="927514"/>
            <a:ext cx="8258174" cy="4191335"/>
          </a:xfrm>
          <a:prstGeom prst="rect">
            <a:avLst/>
          </a:prstGeom>
        </p:spPr>
        <p:txBody>
          <a:bodyPr wrap="square" lIns="0" tIns="18000" rIns="0" bIns="18000" anchor="ctr" anchorCtr="0">
            <a:spAutoFit/>
          </a:bodyPr>
          <a:lstStyle/>
          <a:p>
            <a:pPr marL="342900" indent="-342900">
              <a:spcBef>
                <a:spcPts val="600"/>
              </a:spcBef>
            </a:pPr>
            <a:r>
              <a:rPr lang="en-US" sz="2400" dirty="0"/>
              <a:t>Measure frequency with a reed tachometer.</a:t>
            </a:r>
          </a:p>
          <a:p>
            <a:pPr marL="342900" indent="-342900">
              <a:spcBef>
                <a:spcPts val="600"/>
              </a:spcBef>
            </a:pPr>
            <a:r>
              <a:rPr lang="en-US" sz="2400" dirty="0"/>
              <a:t>Correcting low-frequency vibrations: </a:t>
            </a:r>
            <a:r>
              <a:rPr lang="en-US" sz="2400" b="1" dirty="0"/>
              <a:t>Page 277</a:t>
            </a:r>
          </a:p>
          <a:p>
            <a:pPr marL="829818" lvl="1" indent="-342900"/>
            <a:r>
              <a:rPr lang="en-US" sz="2400" dirty="0"/>
              <a:t>What low-frequency vibration problems may be included?</a:t>
            </a:r>
          </a:p>
          <a:p>
            <a:pPr marL="342900" indent="-342900">
              <a:spcBef>
                <a:spcPts val="600"/>
              </a:spcBef>
            </a:pPr>
            <a:r>
              <a:rPr lang="en-US" sz="2400" dirty="0"/>
              <a:t>Correcting medium-frequency vibrations: </a:t>
            </a:r>
            <a:r>
              <a:rPr lang="en-US" sz="2400" b="1" dirty="0"/>
              <a:t>Page 278</a:t>
            </a:r>
          </a:p>
          <a:p>
            <a:pPr marL="829818" lvl="1" indent="-342900"/>
            <a:r>
              <a:rPr lang="en-US" sz="2400" dirty="0"/>
              <a:t>What medium-frequency vibration problems may be included?</a:t>
            </a:r>
          </a:p>
          <a:p>
            <a:pPr marL="342900" indent="-342900">
              <a:spcBef>
                <a:spcPts val="600"/>
              </a:spcBef>
            </a:pPr>
            <a:r>
              <a:rPr lang="en-US" sz="2400" dirty="0"/>
              <a:t>Correcting high-frequency vibrations: </a:t>
            </a:r>
            <a:r>
              <a:rPr lang="en-US" sz="2400" b="1" dirty="0"/>
              <a:t>Page 279</a:t>
            </a:r>
          </a:p>
          <a:p>
            <a:pPr marL="829818" lvl="1" indent="-342900"/>
            <a:r>
              <a:rPr lang="en-US" sz="2400" dirty="0"/>
              <a:t>What high-frequency vibration problems may be included?</a:t>
            </a:r>
          </a:p>
        </p:txBody>
      </p:sp>
    </p:spTree>
    <p:extLst>
      <p:ext uri="{BB962C8B-B14F-4D97-AF65-F5344CB8AC3E}">
        <p14:creationId xmlns:p14="http://schemas.microsoft.com/office/powerpoint/2010/main" val="978869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An electronic vibration analyzer.</a:t>
            </a:r>
          </a:p>
        </p:txBody>
      </p:sp>
      <p:pic>
        <p:nvPicPr>
          <p:cNvPr id="5" name="Picture 4" descr="A closeup view of an electronic vibration analyzer. The screen has a table with columns for H Z, A, A V G, and G prime S. ">
            <a:extLst>
              <a:ext uri="{FF2B5EF4-FFF2-40B4-BE49-F238E27FC236}">
                <a16:creationId xmlns:a16="http://schemas.microsoft.com/office/drawing/2014/main" id="{8CBC2801-7DB4-5D79-DEB1-CCC5E67386DD}"/>
              </a:ext>
            </a:extLst>
          </p:cNvPr>
          <p:cNvPicPr>
            <a:picLocks noChangeAspect="1"/>
          </p:cNvPicPr>
          <p:nvPr/>
        </p:nvPicPr>
        <p:blipFill>
          <a:blip r:embed="rId3"/>
          <a:stretch>
            <a:fillRect/>
          </a:stretch>
        </p:blipFill>
        <p:spPr>
          <a:xfrm>
            <a:off x="1423964" y="1525789"/>
            <a:ext cx="6296072" cy="4739873"/>
          </a:xfrm>
          <a:prstGeom prst="rect">
            <a:avLst/>
          </a:prstGeom>
        </p:spPr>
      </p:pic>
    </p:spTree>
    <p:extLst>
      <p:ext uri="{BB962C8B-B14F-4D97-AF65-F5344CB8AC3E}">
        <p14:creationId xmlns:p14="http://schemas.microsoft.com/office/powerpoint/2010/main" val="2765817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Balanced Wheels/Tires</a:t>
            </a:r>
          </a:p>
        </p:txBody>
      </p:sp>
      <p:pic>
        <p:nvPicPr>
          <p:cNvPr id="6" name="Picture 5" descr="A 2-part illustration of the wheel imbalance labeled static on the left and dynamic on the right. &#10;Long description is available in notes, press F6.">
            <a:extLst>
              <a:ext uri="{FF2B5EF4-FFF2-40B4-BE49-F238E27FC236}">
                <a16:creationId xmlns:a16="http://schemas.microsoft.com/office/drawing/2014/main" id="{6D9C2941-AA00-F14E-1F62-59AF398B7246}"/>
              </a:ext>
            </a:extLst>
          </p:cNvPr>
          <p:cNvPicPr>
            <a:picLocks noChangeAspect="1"/>
          </p:cNvPicPr>
          <p:nvPr/>
        </p:nvPicPr>
        <p:blipFill>
          <a:blip r:embed="rId3"/>
          <a:stretch>
            <a:fillRect/>
          </a:stretch>
        </p:blipFill>
        <p:spPr>
          <a:xfrm>
            <a:off x="687530" y="1653317"/>
            <a:ext cx="7768940" cy="351326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392797" y="5416833"/>
            <a:ext cx="8268277" cy="775015"/>
          </a:xfrm>
        </p:spPr>
        <p:txBody>
          <a:bodyPr wrap="square" lIns="0" tIns="18000" rIns="0" bIns="18000" anchor="ctr" anchorCtr="0">
            <a:spAutoFit/>
          </a:bodyPr>
          <a:lstStyle/>
          <a:p>
            <a:pPr marL="0" indent="0">
              <a:spcBef>
                <a:spcPts val="600"/>
              </a:spcBef>
              <a:buNone/>
            </a:pPr>
            <a:r>
              <a:rPr lang="en-US" sz="2400" dirty="0">
                <a:latin typeface="Arial" panose="020B0604020202020204" pitchFamily="34" charset="0"/>
                <a:ea typeface="Verdana" panose="020B0604030504040204" pitchFamily="34" charset="0"/>
                <a:cs typeface="Arial" panose="020B0604020202020204" pitchFamily="34" charset="0"/>
              </a:rPr>
              <a:t>Properly balancing all wheels and tires solves most low-frequency vibrations.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17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8624" y="164036"/>
            <a:ext cx="8258175" cy="590349"/>
          </a:xfrm>
        </p:spPr>
        <p:txBody>
          <a:bodyPr wrap="square" lIns="0" tIns="18000" rIns="0" bIns="18000" anchor="ctr" anchorCtr="0">
            <a:spAutoFit/>
          </a:bodyPr>
          <a:lstStyle/>
          <a:p>
            <a:pPr>
              <a:tabLst>
                <a:tab pos="85725" algn="l"/>
              </a:tabLst>
            </a:pPr>
            <a:r>
              <a:rPr lang="en-US" dirty="0"/>
              <a:t>Learning Objectives </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25450" y="926541"/>
            <a:ext cx="8261349" cy="5060804"/>
          </a:xfrm>
        </p:spPr>
        <p:txBody>
          <a:bodyPr wrap="square" lIns="0" tIns="18000" rIns="0" bIns="18000" anchor="ctr" anchorCtr="0">
            <a:spAutoFit/>
          </a:bodyPr>
          <a:lstStyle/>
          <a:p>
            <a:pPr marL="685800" lvl="0" indent="-685800">
              <a:buClr>
                <a:schemeClr val="lt1"/>
              </a:buClr>
              <a:buSzPct val="25000"/>
              <a:buNone/>
            </a:pPr>
            <a:r>
              <a:rPr lang="en-US" sz="2400" b="1" dirty="0">
                <a:solidFill>
                  <a:srgbClr val="007FA3"/>
                </a:solidFill>
              </a:rPr>
              <a:t>17.1 </a:t>
            </a:r>
            <a:r>
              <a:rPr lang="en-US" sz="2400" dirty="0">
                <a:solidFill>
                  <a:schemeClr val="tx1"/>
                </a:solidFill>
              </a:rPr>
              <a:t>List the possible vehicle components that can cause a vibration or noise.</a:t>
            </a:r>
          </a:p>
          <a:p>
            <a:pPr marL="685800" lvl="0" indent="-685800">
              <a:buClr>
                <a:schemeClr val="lt1"/>
              </a:buClr>
              <a:buSzPct val="25000"/>
              <a:buNone/>
            </a:pPr>
            <a:r>
              <a:rPr lang="en-US" sz="2400" b="1" dirty="0">
                <a:solidFill>
                  <a:srgbClr val="007FA3"/>
                </a:solidFill>
              </a:rPr>
              <a:t>17.2 </a:t>
            </a:r>
            <a:r>
              <a:rPr lang="en-US" sz="2400" dirty="0">
                <a:solidFill>
                  <a:schemeClr val="tx1"/>
                </a:solidFill>
              </a:rPr>
              <a:t>List the procedures for a test-drive and neutral run-up test for vibration/noise problems.</a:t>
            </a:r>
          </a:p>
          <a:p>
            <a:pPr marL="685800" lvl="0" indent="-685800">
              <a:buClr>
                <a:schemeClr val="lt1"/>
              </a:buClr>
              <a:buSzPct val="25000"/>
              <a:buNone/>
            </a:pPr>
            <a:r>
              <a:rPr lang="en-US" sz="2400" b="1" dirty="0">
                <a:solidFill>
                  <a:srgbClr val="007FA3"/>
                </a:solidFill>
              </a:rPr>
              <a:t>17.3 </a:t>
            </a:r>
            <a:r>
              <a:rPr lang="en-US" sz="2400" dirty="0">
                <a:solidFill>
                  <a:schemeClr val="tx1"/>
                </a:solidFill>
              </a:rPr>
              <a:t>Explain the vibration speed ranges and how to determine the frequency of the vibration.</a:t>
            </a:r>
          </a:p>
          <a:p>
            <a:pPr marL="685800" lvl="0" indent="-685800">
              <a:buClr>
                <a:schemeClr val="lt1"/>
              </a:buClr>
              <a:buSzPct val="25000"/>
              <a:buNone/>
            </a:pPr>
            <a:r>
              <a:rPr lang="en-US" sz="2400" b="1" dirty="0">
                <a:solidFill>
                  <a:srgbClr val="007FA3"/>
                </a:solidFill>
              </a:rPr>
              <a:t>17.4 </a:t>
            </a:r>
            <a:r>
              <a:rPr lang="en-US" sz="2400" dirty="0">
                <a:solidFill>
                  <a:schemeClr val="tx1"/>
                </a:solidFill>
              </a:rPr>
              <a:t>Explain how to check driveline angles and driveshaft runout.</a:t>
            </a:r>
          </a:p>
          <a:p>
            <a:pPr marL="685800" lvl="0" indent="-685800">
              <a:buClr>
                <a:schemeClr val="lt1"/>
              </a:buClr>
              <a:buSzPct val="25000"/>
              <a:buNone/>
            </a:pPr>
            <a:r>
              <a:rPr lang="en-US" sz="2400" b="1" dirty="0">
                <a:solidFill>
                  <a:srgbClr val="007FA3"/>
                </a:solidFill>
              </a:rPr>
              <a:t>17.5 </a:t>
            </a:r>
            <a:r>
              <a:rPr lang="en-US" sz="2400" dirty="0">
                <a:solidFill>
                  <a:schemeClr val="tx1"/>
                </a:solidFill>
              </a:rPr>
              <a:t>Discuss the methods for measuring driveshaft U-joint phasing and balancing the driveshaft.</a:t>
            </a:r>
          </a:p>
          <a:p>
            <a:pPr marL="685800" lvl="0" indent="-685800">
              <a:buClr>
                <a:schemeClr val="lt1"/>
              </a:buClr>
              <a:buSzPct val="25000"/>
              <a:buNone/>
            </a:pPr>
            <a:r>
              <a:rPr lang="en-US" sz="2400" b="1" dirty="0">
                <a:solidFill>
                  <a:srgbClr val="007FA3"/>
                </a:solidFill>
              </a:rPr>
              <a:t>17.6 </a:t>
            </a:r>
            <a:r>
              <a:rPr lang="en-US" sz="2400" dirty="0">
                <a:solidFill>
                  <a:schemeClr val="tx1"/>
                </a:solidFill>
              </a:rPr>
              <a:t>Diagnose and correct noise problems.</a:t>
            </a:r>
            <a:endParaRPr lang="en-US" dirty="0"/>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8624" y="160611"/>
            <a:ext cx="8296275" cy="590349"/>
          </a:xfrm>
        </p:spPr>
        <p:txBody>
          <a:bodyPr wrap="square" lIns="0" tIns="18000" rIns="0" bIns="18000" anchor="ctr" anchorCtr="0">
            <a:spAutoFit/>
          </a:bodyPr>
          <a:lstStyle/>
          <a:p>
            <a:r>
              <a:rPr lang="en-US" dirty="0"/>
              <a:t>Vibration Causes</a:t>
            </a:r>
          </a:p>
        </p:txBody>
      </p:sp>
      <p:pic>
        <p:nvPicPr>
          <p:cNvPr id="13" name="Picture 12" descr="A magnified view of a giant tire surface. The elevated surface of the skin of the tire has scrubbed edges. ">
            <a:extLst>
              <a:ext uri="{FF2B5EF4-FFF2-40B4-BE49-F238E27FC236}">
                <a16:creationId xmlns:a16="http://schemas.microsoft.com/office/drawing/2014/main" id="{238837FE-CA0D-1184-43D7-762BF928C623}"/>
              </a:ext>
            </a:extLst>
          </p:cNvPr>
          <p:cNvPicPr>
            <a:picLocks noChangeAspect="1"/>
          </p:cNvPicPr>
          <p:nvPr/>
        </p:nvPicPr>
        <p:blipFill>
          <a:blip r:embed="rId3"/>
          <a:stretch>
            <a:fillRect/>
          </a:stretch>
        </p:blipFill>
        <p:spPr>
          <a:xfrm>
            <a:off x="775215" y="1019613"/>
            <a:ext cx="3496299" cy="3426226"/>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28625" y="4733543"/>
            <a:ext cx="3933825" cy="1575234"/>
          </a:xfrm>
        </p:spPr>
        <p:txBody>
          <a:bodyPr wrap="square" lIns="0" tIns="18000" rIns="0" bIns="18000" anchor="ctr" anchorCtr="0">
            <a:spAutoFit/>
          </a:bodyPr>
          <a:lstStyle/>
          <a:p>
            <a:pPr marL="0" indent="0">
              <a:buNone/>
            </a:pPr>
            <a:r>
              <a:rPr lang="en-US" sz="2000" b="1" dirty="0"/>
              <a:t>Figure 17.10</a:t>
            </a:r>
            <a:r>
              <a:rPr lang="en-US" sz="2000" dirty="0"/>
              <a:t> An out-of-balance tire showing scallops or bald spots around the tire. Even if correctly balanced, this cupped tire would create a vibration.</a:t>
            </a:r>
          </a:p>
        </p:txBody>
      </p:sp>
      <p:pic>
        <p:nvPicPr>
          <p:cNvPr id="11" name="Picture 10" descr="A close-up of a dial indicator. It has a radial scale on top attached to a disk-shaped grooved steel plate on the bottom. ">
            <a:extLst>
              <a:ext uri="{FF2B5EF4-FFF2-40B4-BE49-F238E27FC236}">
                <a16:creationId xmlns:a16="http://schemas.microsoft.com/office/drawing/2014/main" id="{FDEFE81C-2F7B-C6EF-C98C-E88B6B246DEA}"/>
              </a:ext>
            </a:extLst>
          </p:cNvPr>
          <p:cNvPicPr>
            <a:picLocks noChangeAspect="1"/>
          </p:cNvPicPr>
          <p:nvPr/>
        </p:nvPicPr>
        <p:blipFill>
          <a:blip r:embed="rId4"/>
          <a:stretch>
            <a:fillRect/>
          </a:stretch>
        </p:blipFill>
        <p:spPr>
          <a:xfrm>
            <a:off x="5013960" y="1058231"/>
            <a:ext cx="3230880" cy="3368040"/>
          </a:xfrm>
          <a:prstGeom prst="rect">
            <a:avLst/>
          </a:prstGeom>
        </p:spPr>
      </p:pic>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8364" y="4733975"/>
            <a:ext cx="4108436" cy="1575234"/>
          </a:xfrm>
        </p:spPr>
        <p:txBody>
          <a:bodyPr wrap="square" lIns="0" tIns="18000" rIns="0" bIns="18000" anchor="ctr" anchorCtr="0">
            <a:spAutoFit/>
          </a:bodyPr>
          <a:lstStyle/>
          <a:p>
            <a:pPr marL="0" indent="0">
              <a:buNone/>
            </a:pPr>
            <a:r>
              <a:rPr lang="en-US" sz="2000" b="1" dirty="0"/>
              <a:t>Figure 17.11</a:t>
            </a:r>
            <a:r>
              <a:rPr lang="en-US" sz="2000" dirty="0"/>
              <a:t> Another cause of a vibration that is often blamed on wheels or tires is a bent bearing hub. Use a dial indicator to check the flange for runout.</a:t>
            </a:r>
          </a:p>
        </p:txBody>
      </p:sp>
    </p:spTree>
    <p:extLst>
      <p:ext uri="{BB962C8B-B14F-4D97-AF65-F5344CB8AC3E}">
        <p14:creationId xmlns:p14="http://schemas.microsoft.com/office/powerpoint/2010/main" val="192894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8624" y="160611"/>
            <a:ext cx="8296275" cy="590349"/>
          </a:xfrm>
        </p:spPr>
        <p:txBody>
          <a:bodyPr wrap="square" lIns="0" tIns="18000" rIns="0" bIns="18000" anchor="ctr" anchorCtr="0">
            <a:spAutoFit/>
          </a:bodyPr>
          <a:lstStyle/>
          <a:p>
            <a:r>
              <a:rPr lang="en-US" dirty="0"/>
              <a:t>Correcting Driveline Angles</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28625" y="1108268"/>
            <a:ext cx="8258175" cy="405683"/>
          </a:xfrm>
        </p:spPr>
        <p:txBody>
          <a:bodyPr wrap="square" lIns="0" tIns="18000" rIns="0" bIns="18000" anchor="ctr" anchorCtr="0">
            <a:spAutoFit/>
          </a:bodyPr>
          <a:lstStyle/>
          <a:p>
            <a:pPr marL="342900" indent="-342900">
              <a:spcBef>
                <a:spcPts val="600"/>
              </a:spcBef>
            </a:pPr>
            <a:r>
              <a:rPr lang="en-US" sz="2400" dirty="0"/>
              <a:t>Incorrect Driveline Angles Usually Caused By:</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28625" y="1681450"/>
            <a:ext cx="8258175" cy="3298783"/>
          </a:xfrm>
        </p:spPr>
        <p:txBody>
          <a:bodyPr wrap="square" lIns="0" tIns="18000" rIns="0" bIns="18000" anchor="ctr" anchorCtr="0">
            <a:spAutoFit/>
          </a:bodyPr>
          <a:lstStyle/>
          <a:p>
            <a:pPr marL="944118" lvl="1" indent="-457200">
              <a:buFont typeface="+mj-lt"/>
              <a:buAutoNum type="arabicPeriod"/>
            </a:pPr>
            <a:r>
              <a:rPr lang="en-US" sz="2400" dirty="0"/>
              <a:t>Worn, damaged, or improperly installed U-joints.</a:t>
            </a:r>
          </a:p>
          <a:p>
            <a:pPr marL="944118" lvl="1" indent="-457200">
              <a:buFont typeface="+mj-lt"/>
              <a:buAutoNum type="arabicPeriod"/>
            </a:pPr>
            <a:r>
              <a:rPr lang="en-US" sz="2400" dirty="0"/>
              <a:t>Worn, collapsed, or defective engine or transmission mount(s).</a:t>
            </a:r>
          </a:p>
          <a:p>
            <a:pPr marL="944118" lvl="1" indent="-457200">
              <a:buFont typeface="+mj-lt"/>
              <a:buAutoNum type="arabicPeriod"/>
            </a:pPr>
            <a:r>
              <a:rPr lang="en-US" sz="2400" dirty="0"/>
              <a:t>Incorrect vehicle ride height. </a:t>
            </a:r>
          </a:p>
          <a:p>
            <a:pPr marL="1344168" lvl="2" indent="-457200">
              <a:buFont typeface="Wingdings" panose="05000000000000000000" pitchFamily="2" charset="2"/>
              <a:buChar char="§"/>
            </a:pPr>
            <a:r>
              <a:rPr lang="en-US" sz="2400" dirty="0"/>
              <a:t>(As weight added to rear of </a:t>
            </a:r>
            <a:r>
              <a:rPr lang="en-US" sz="2400" spc="-300" dirty="0"/>
              <a:t>R W </a:t>
            </a:r>
            <a:r>
              <a:rPr lang="en-US" sz="2400" dirty="0"/>
              <a:t>D vehicle, front of differential rises and changes working angle of rear U-joint.)</a:t>
            </a:r>
          </a:p>
          <a:p>
            <a:pPr marL="944118" lvl="1" indent="-457200">
              <a:buFont typeface="+mj-lt"/>
              <a:buAutoNum type="arabicPeriod"/>
            </a:pPr>
            <a:r>
              <a:rPr lang="en-US" sz="2400" dirty="0"/>
              <a:t>Bent or distorted driveshaft.</a:t>
            </a:r>
          </a:p>
        </p:txBody>
      </p:sp>
    </p:spTree>
    <p:extLst>
      <p:ext uri="{BB962C8B-B14F-4D97-AF65-F5344CB8AC3E}">
        <p14:creationId xmlns:p14="http://schemas.microsoft.com/office/powerpoint/2010/main" val="166167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7808"/>
            <a:ext cx="8268308" cy="775015"/>
          </a:xfrm>
        </p:spPr>
        <p:txBody>
          <a:bodyPr wrap="square" lIns="0" tIns="18000" rIns="0" bIns="18000" anchor="ctr" anchorCtr="0">
            <a:spAutoFit/>
          </a:bodyPr>
          <a:lstStyle/>
          <a:p>
            <a:pPr marL="0" indent="0">
              <a:buNone/>
            </a:pPr>
            <a:r>
              <a:rPr lang="en-US" sz="2400" dirty="0">
                <a:solidFill>
                  <a:schemeClr val="tx1"/>
                </a:solidFill>
              </a:rPr>
              <a:t>Checking a driveshaft for runout using a magnetic mounted dial indicator.</a:t>
            </a:r>
          </a:p>
        </p:txBody>
      </p:sp>
      <p:pic>
        <p:nvPicPr>
          <p:cNvPr id="11" name="Picture 10" descr="An illustration of measuring the driveshaft with the help of a dial indicator.&#10;Long description is available in notes, press F6.">
            <a:extLst>
              <a:ext uri="{FF2B5EF4-FFF2-40B4-BE49-F238E27FC236}">
                <a16:creationId xmlns:a16="http://schemas.microsoft.com/office/drawing/2014/main" id="{CF254673-A559-1143-1BA5-737A1901239B}"/>
              </a:ext>
            </a:extLst>
          </p:cNvPr>
          <p:cNvPicPr>
            <a:picLocks noChangeAspect="1"/>
          </p:cNvPicPr>
          <p:nvPr/>
        </p:nvPicPr>
        <p:blipFill>
          <a:blip r:embed="rId3"/>
          <a:stretch>
            <a:fillRect/>
          </a:stretch>
        </p:blipFill>
        <p:spPr>
          <a:xfrm>
            <a:off x="929890" y="1873615"/>
            <a:ext cx="7284220" cy="4406170"/>
          </a:xfrm>
          <a:prstGeom prst="rect">
            <a:avLst/>
          </a:prstGeom>
        </p:spPr>
      </p:pic>
    </p:spTree>
    <p:extLst>
      <p:ext uri="{BB962C8B-B14F-4D97-AF65-F5344CB8AC3E}">
        <p14:creationId xmlns:p14="http://schemas.microsoft.com/office/powerpoint/2010/main" val="4120638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Checking Driveshaft Runout</a:t>
            </a:r>
          </a:p>
        </p:txBody>
      </p:sp>
      <p:sp>
        <p:nvSpPr>
          <p:cNvPr id="3" name="Content Placeholder 2"/>
          <p:cNvSpPr>
            <a:spLocks noGrp="1"/>
          </p:cNvSpPr>
          <p:nvPr>
            <p:ph idx="4294967295"/>
          </p:nvPr>
        </p:nvSpPr>
        <p:spPr>
          <a:xfrm>
            <a:off x="428625" y="926542"/>
            <a:ext cx="8258174" cy="1667567"/>
          </a:xfrm>
          <a:prstGeom prst="rect">
            <a:avLst/>
          </a:prstGeom>
        </p:spPr>
        <p:txBody>
          <a:bodyPr wrap="square" lIns="0" tIns="18000" rIns="0" bIns="18000" anchor="ctr" anchorCtr="0">
            <a:spAutoFit/>
          </a:bodyPr>
          <a:lstStyle/>
          <a:p>
            <a:pPr marL="342900" indent="-342900">
              <a:spcBef>
                <a:spcPts val="600"/>
              </a:spcBef>
            </a:pPr>
            <a:r>
              <a:rPr lang="en-US" sz="2400" dirty="0"/>
              <a:t>Check to see that driveshaft is not bent </a:t>
            </a:r>
          </a:p>
          <a:p>
            <a:pPr marL="342900" indent="-342900">
              <a:spcBef>
                <a:spcPts val="600"/>
              </a:spcBef>
            </a:pPr>
            <a:r>
              <a:rPr lang="en-US" sz="2400" dirty="0"/>
              <a:t>Performing a driveshaft runout test using a dial indicator. </a:t>
            </a:r>
          </a:p>
          <a:p>
            <a:pPr marL="342900" indent="-342900">
              <a:spcBef>
                <a:spcPts val="600"/>
              </a:spcBef>
            </a:pPr>
            <a:r>
              <a:rPr lang="en-US" sz="2400" dirty="0"/>
              <a:t>Runout should be measured at 3 places along length of driveshaft.</a:t>
            </a:r>
          </a:p>
        </p:txBody>
      </p:sp>
    </p:spTree>
    <p:extLst>
      <p:ext uri="{BB962C8B-B14F-4D97-AF65-F5344CB8AC3E}">
        <p14:creationId xmlns:p14="http://schemas.microsoft.com/office/powerpoint/2010/main" val="366794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Measure Driveshaft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asure_driveshaft_runout">
            <a:hlinkClick r:id="" action="ppaction://media"/>
            <a:extLst>
              <a:ext uri="{FF2B5EF4-FFF2-40B4-BE49-F238E27FC236}">
                <a16:creationId xmlns:a16="http://schemas.microsoft.com/office/drawing/2014/main" id="{932ED778-2170-86C4-325E-B757677CAF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365599"/>
            <a:ext cx="8975988" cy="5048993"/>
          </a:xfrm>
          <a:prstGeom prst="rect">
            <a:avLst/>
          </a:prstGeom>
        </p:spPr>
      </p:pic>
    </p:spTree>
    <p:extLst>
      <p:ext uri="{BB962C8B-B14F-4D97-AF65-F5344CB8AC3E}">
        <p14:creationId xmlns:p14="http://schemas.microsoft.com/office/powerpoint/2010/main" val="254843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Companion Flange Runout</a:t>
            </a:r>
          </a:p>
        </p:txBody>
      </p:sp>
      <p:sp>
        <p:nvSpPr>
          <p:cNvPr id="3" name="Content Placeholder 2"/>
          <p:cNvSpPr>
            <a:spLocks noGrp="1"/>
          </p:cNvSpPr>
          <p:nvPr>
            <p:ph idx="4294967295"/>
          </p:nvPr>
        </p:nvSpPr>
        <p:spPr>
          <a:xfrm>
            <a:off x="428625" y="927970"/>
            <a:ext cx="8258174" cy="1744511"/>
          </a:xfrm>
          <a:prstGeom prst="rect">
            <a:avLst/>
          </a:prstGeom>
        </p:spPr>
        <p:txBody>
          <a:bodyPr wrap="square" lIns="0" tIns="18000" rIns="0" bIns="18000" anchor="ctr" anchorCtr="0">
            <a:spAutoFit/>
          </a:bodyPr>
          <a:lstStyle/>
          <a:p>
            <a:pPr marL="342900" indent="-342900">
              <a:spcBef>
                <a:spcPts val="600"/>
              </a:spcBef>
            </a:pPr>
            <a:r>
              <a:rPr lang="en-US" sz="2400" dirty="0"/>
              <a:t>Companion flange is splined to rear axle pinion shaft </a:t>
            </a:r>
          </a:p>
          <a:p>
            <a:pPr marL="342900" indent="-342900">
              <a:spcBef>
                <a:spcPts val="600"/>
              </a:spcBef>
            </a:pPr>
            <a:r>
              <a:rPr lang="en-US" sz="2400" dirty="0"/>
              <a:t>Provides mounting for rear U-joint of driveshaft.</a:t>
            </a:r>
          </a:p>
          <a:p>
            <a:pPr marL="342900" indent="-342900">
              <a:spcBef>
                <a:spcPts val="600"/>
              </a:spcBef>
            </a:pPr>
            <a:r>
              <a:rPr lang="en-US" sz="2400" dirty="0"/>
              <a:t>What things should be checked on companion flange </a:t>
            </a:r>
          </a:p>
          <a:p>
            <a:pPr marL="829818" lvl="1" indent="-342900"/>
            <a:r>
              <a:rPr lang="en-US" sz="2400" dirty="0"/>
              <a:t>while diagnosing a vibration?</a:t>
            </a:r>
          </a:p>
        </p:txBody>
      </p:sp>
    </p:spTree>
    <p:extLst>
      <p:ext uri="{BB962C8B-B14F-4D97-AF65-F5344CB8AC3E}">
        <p14:creationId xmlns:p14="http://schemas.microsoft.com/office/powerpoint/2010/main" val="257627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1126"/>
            <a:ext cx="8258175" cy="590349"/>
          </a:xfrm>
        </p:spPr>
        <p:txBody>
          <a:bodyPr wrap="square" lIns="0" tIns="18000" rIns="0" bIns="18000" anchor="ctr" anchorCtr="0">
            <a:spAutoFit/>
          </a:bodyPr>
          <a:lstStyle/>
          <a:p>
            <a:r>
              <a:rPr lang="en-US" dirty="0"/>
              <a:t>Measuring Driveshaft U-Joint Phasing</a:t>
            </a:r>
          </a:p>
        </p:txBody>
      </p:sp>
      <p:sp>
        <p:nvSpPr>
          <p:cNvPr id="3" name="Content Placeholder 2"/>
          <p:cNvSpPr>
            <a:spLocks noGrp="1"/>
          </p:cNvSpPr>
          <p:nvPr>
            <p:ph idx="4294967295"/>
          </p:nvPr>
        </p:nvSpPr>
        <p:spPr>
          <a:xfrm>
            <a:off x="428625" y="928268"/>
            <a:ext cx="8258174" cy="3083340"/>
          </a:xfrm>
          <a:prstGeom prst="rect">
            <a:avLst/>
          </a:prstGeom>
        </p:spPr>
        <p:txBody>
          <a:bodyPr wrap="square" lIns="0" tIns="18000" rIns="0" bIns="18000" anchor="ctr" anchorCtr="0">
            <a:spAutoFit/>
          </a:bodyPr>
          <a:lstStyle/>
          <a:p>
            <a:pPr marL="342900" indent="-342900">
              <a:spcBef>
                <a:spcPts val="600"/>
              </a:spcBef>
            </a:pPr>
            <a:r>
              <a:rPr lang="en-US" sz="2400" dirty="0"/>
              <a:t>Measuring Driveshaft U-joint Phasing 	</a:t>
            </a:r>
          </a:p>
          <a:p>
            <a:pPr marL="829818" lvl="1" indent="-342900"/>
            <a:r>
              <a:rPr lang="en-US" sz="2400" dirty="0"/>
              <a:t>Checking to see if front and rear U-joints are directly </a:t>
            </a:r>
          </a:p>
          <a:p>
            <a:pPr marL="1229868" lvl="2" indent="-342900"/>
            <a:r>
              <a:rPr lang="en-US" sz="2400" dirty="0"/>
              <a:t>in line or parallel with each other</a:t>
            </a:r>
          </a:p>
          <a:p>
            <a:pPr marL="829818" lvl="1" indent="-342900"/>
            <a:r>
              <a:rPr lang="en-US" sz="2400" dirty="0"/>
              <a:t>Place an inclinometer on front U-joint bearing cup </a:t>
            </a:r>
          </a:p>
          <a:p>
            <a:pPr marL="829818" lvl="1" indent="-342900"/>
            <a:r>
              <a:rPr lang="en-US" sz="2400" dirty="0"/>
              <a:t>Rotate driveshaft until horizontal</a:t>
            </a:r>
          </a:p>
          <a:p>
            <a:pPr marL="829818" lvl="1" indent="-342900"/>
            <a:r>
              <a:rPr lang="en-US" sz="2400" dirty="0"/>
              <a:t>Move inclinometer to rear U-joint. </a:t>
            </a:r>
          </a:p>
          <a:p>
            <a:pPr marL="829818" lvl="1" indent="-342900"/>
            <a:r>
              <a:rPr lang="en-US" sz="2400" dirty="0"/>
              <a:t>Angles should match</a:t>
            </a:r>
          </a:p>
        </p:txBody>
      </p:sp>
    </p:spTree>
    <p:extLst>
      <p:ext uri="{BB962C8B-B14F-4D97-AF65-F5344CB8AC3E}">
        <p14:creationId xmlns:p14="http://schemas.microsoft.com/office/powerpoint/2010/main" val="3135653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Balancing Driveshaft</a:t>
            </a:r>
          </a:p>
        </p:txBody>
      </p:sp>
      <p:sp>
        <p:nvSpPr>
          <p:cNvPr id="3" name="Content Placeholder 2"/>
          <p:cNvSpPr>
            <a:spLocks noGrp="1"/>
          </p:cNvSpPr>
          <p:nvPr>
            <p:ph idx="4294967295"/>
          </p:nvPr>
        </p:nvSpPr>
        <p:spPr>
          <a:xfrm>
            <a:off x="428625" y="927514"/>
            <a:ext cx="8258174" cy="4191335"/>
          </a:xfrm>
          <a:prstGeom prst="rect">
            <a:avLst/>
          </a:prstGeom>
        </p:spPr>
        <p:txBody>
          <a:bodyPr wrap="square" lIns="0" tIns="18000" rIns="0" bIns="18000" anchor="ctr" anchorCtr="0">
            <a:spAutoFit/>
          </a:bodyPr>
          <a:lstStyle/>
          <a:p>
            <a:pPr marL="342900" indent="-342900">
              <a:spcBef>
                <a:spcPts val="600"/>
              </a:spcBef>
            </a:pPr>
            <a:r>
              <a:rPr lang="en-US" sz="2400" dirty="0"/>
              <a:t>Driveshaft Balance Done with Strobe Balancer</a:t>
            </a:r>
          </a:p>
          <a:p>
            <a:pPr marL="829818" lvl="1" indent="-342900"/>
            <a:r>
              <a:rPr lang="en-US" sz="2400" dirty="0"/>
              <a:t>Mark driveshaft with 4 equally spaced marks around its circumference</a:t>
            </a:r>
          </a:p>
          <a:p>
            <a:pPr marL="829818" lvl="1" indent="-342900"/>
            <a:r>
              <a:rPr lang="en-US" sz="2400" dirty="0"/>
              <a:t>Attach strobe balancer sensor to bottom of differential housing</a:t>
            </a:r>
          </a:p>
          <a:p>
            <a:pPr marL="829818" lvl="1" indent="-342900"/>
            <a:r>
              <a:rPr lang="en-US" sz="2400" dirty="0"/>
              <a:t>Start engine put into gear to allow drive wheels to rotate</a:t>
            </a:r>
          </a:p>
          <a:p>
            <a:pPr marL="829818" lvl="1" indent="-342900"/>
            <a:r>
              <a:rPr lang="en-US" sz="2400" dirty="0"/>
              <a:t>Check using strobe light close to driveshaft for balance</a:t>
            </a:r>
          </a:p>
          <a:p>
            <a:pPr marL="829818" lvl="1" indent="-342900"/>
            <a:r>
              <a:rPr lang="en-US" sz="2400" dirty="0"/>
              <a:t>Apply hose clamps so that screw portion of clamp(s) </a:t>
            </a:r>
          </a:p>
          <a:p>
            <a:pPr marL="829818" lvl="1" indent="-342900"/>
            <a:r>
              <a:rPr lang="en-US" sz="2400" dirty="0"/>
              <a:t>Opposite number seen with strobe light</a:t>
            </a:r>
          </a:p>
        </p:txBody>
      </p:sp>
    </p:spTree>
    <p:extLst>
      <p:ext uri="{BB962C8B-B14F-4D97-AF65-F5344CB8AC3E}">
        <p14:creationId xmlns:p14="http://schemas.microsoft.com/office/powerpoint/2010/main" val="123677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Driveshaft Balance</a:t>
            </a:r>
          </a:p>
        </p:txBody>
      </p:sp>
      <p:pic>
        <p:nvPicPr>
          <p:cNvPr id="5" name="Picture 4" descr=" A cross-section of the drive shaft of a four-wheeler. It is a horizontal cylindrical component with a knob-like joint in the center. Horizontal marks numbered 1 and 2 on the left side of the joint are labeled reference marks. ">
            <a:extLst>
              <a:ext uri="{FF2B5EF4-FFF2-40B4-BE49-F238E27FC236}">
                <a16:creationId xmlns:a16="http://schemas.microsoft.com/office/drawing/2014/main" id="{5A67E92C-7D53-226B-D6DE-25D665CBCA17}"/>
              </a:ext>
            </a:extLst>
          </p:cNvPr>
          <p:cNvPicPr>
            <a:picLocks noChangeAspect="1"/>
          </p:cNvPicPr>
          <p:nvPr/>
        </p:nvPicPr>
        <p:blipFill>
          <a:blip r:embed="rId3"/>
          <a:stretch>
            <a:fillRect/>
          </a:stretch>
        </p:blipFill>
        <p:spPr>
          <a:xfrm>
            <a:off x="2412627" y="1612169"/>
            <a:ext cx="4318747" cy="321456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01762" y="5006368"/>
            <a:ext cx="8268277" cy="1144347"/>
          </a:xfrm>
        </p:spPr>
        <p:txBody>
          <a:bodyPr wrap="square" lIns="0" tIns="18000" rIns="0" bIns="18000" anchor="ctr" anchorCtr="0">
            <a:spAutoFit/>
          </a:bodyPr>
          <a:lstStyle/>
          <a:p>
            <a:pPr marL="0" indent="0">
              <a:buNone/>
            </a:pPr>
            <a:r>
              <a:rPr lang="en-US" sz="2400" dirty="0">
                <a:latin typeface="Arial" panose="020B0604020202020204" pitchFamily="34" charset="0"/>
                <a:ea typeface="Verdana" panose="020B0604030504040204" pitchFamily="34" charset="0"/>
                <a:cs typeface="Arial" panose="020B0604020202020204" pitchFamily="34" charset="0"/>
              </a:rPr>
              <a:t>When checking the balance of a driveshaft, make reference marks around the shaft so that the location of the unbalance may be viewed when using a strobe light.</a:t>
            </a:r>
          </a:p>
        </p:txBody>
      </p:sp>
    </p:spTree>
    <p:extLst>
      <p:ext uri="{BB962C8B-B14F-4D97-AF65-F5344CB8AC3E}">
        <p14:creationId xmlns:p14="http://schemas.microsoft.com/office/powerpoint/2010/main" val="3825708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68141"/>
            <a:ext cx="8268308" cy="313350"/>
          </a:xfrm>
        </p:spPr>
        <p:txBody>
          <a:bodyPr wrap="square" lIns="0" tIns="18000" rIns="0" bIns="18000" anchor="ctr" anchorCtr="0">
            <a:spAutoFit/>
          </a:bodyPr>
          <a:lstStyle/>
          <a:p>
            <a:pPr marL="0" indent="0">
              <a:buNone/>
            </a:pPr>
            <a:r>
              <a:rPr lang="en-US" sz="1800" dirty="0">
                <a:solidFill>
                  <a:schemeClr val="tx1"/>
                </a:solidFill>
              </a:rPr>
              <a:t>Strobe Balancer</a:t>
            </a:r>
          </a:p>
        </p:txBody>
      </p:sp>
      <p:pic>
        <p:nvPicPr>
          <p:cNvPr id="6" name="Picture 5" descr="An illustration of checking the driveline vibration with the help of a magnetic sensor. &#10;Long description is available in notes, press F6.">
            <a:extLst>
              <a:ext uri="{FF2B5EF4-FFF2-40B4-BE49-F238E27FC236}">
                <a16:creationId xmlns:a16="http://schemas.microsoft.com/office/drawing/2014/main" id="{38C97973-5359-DC90-8BB3-7E585E896368}"/>
              </a:ext>
            </a:extLst>
          </p:cNvPr>
          <p:cNvPicPr>
            <a:picLocks noChangeAspect="1"/>
          </p:cNvPicPr>
          <p:nvPr/>
        </p:nvPicPr>
        <p:blipFill>
          <a:blip r:embed="rId3"/>
          <a:stretch>
            <a:fillRect/>
          </a:stretch>
        </p:blipFill>
        <p:spPr>
          <a:xfrm>
            <a:off x="3076851" y="1443106"/>
            <a:ext cx="2990297" cy="354148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01762" y="5238996"/>
            <a:ext cx="8268277" cy="867348"/>
          </a:xfrm>
        </p:spPr>
        <p:txBody>
          <a:bodyPr wrap="square" lIns="0" tIns="18000" rIns="0" bIns="18000" anchor="ctr" anchorCtr="0">
            <a:spAutoFit/>
          </a:bodyPr>
          <a:lstStyle/>
          <a:p>
            <a:pPr marL="0" indent="0">
              <a:buNone/>
            </a:pPr>
            <a:r>
              <a:rPr lang="en-US" sz="1800" dirty="0">
                <a:latin typeface="Arial" panose="020B0604020202020204" pitchFamily="34" charset="0"/>
                <a:ea typeface="Verdana" panose="020B0604030504040204" pitchFamily="34" charset="0"/>
                <a:cs typeface="Arial" panose="020B0604020202020204" pitchFamily="34" charset="0"/>
              </a:rPr>
              <a:t>Using a strobe balancer to check for driveline vibration requires that an extension be used on the magnetic sensor. Tall safety stands are used to support the rear axle to keep the driveshaft angles the same as when the vehicle is on the road.</a:t>
            </a:r>
          </a:p>
        </p:txBody>
      </p:sp>
    </p:spTree>
    <p:extLst>
      <p:ext uri="{BB962C8B-B14F-4D97-AF65-F5344CB8AC3E}">
        <p14:creationId xmlns:p14="http://schemas.microsoft.com/office/powerpoint/2010/main" val="301115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Causes of Vibration and Noise</a:t>
            </a:r>
          </a:p>
        </p:txBody>
      </p:sp>
      <p:sp>
        <p:nvSpPr>
          <p:cNvPr id="3" name="Content Placeholder 2"/>
          <p:cNvSpPr>
            <a:spLocks noGrp="1"/>
          </p:cNvSpPr>
          <p:nvPr>
            <p:ph idx="4294967295"/>
          </p:nvPr>
        </p:nvSpPr>
        <p:spPr>
          <a:xfrm>
            <a:off x="428625" y="923218"/>
            <a:ext cx="8258174" cy="1744511"/>
          </a:xfrm>
          <a:prstGeom prst="rect">
            <a:avLst/>
          </a:prstGeom>
        </p:spPr>
        <p:txBody>
          <a:bodyPr wrap="square" lIns="0" tIns="18000" rIns="0" bIns="18000" anchor="ctr" anchorCtr="0">
            <a:spAutoFit/>
          </a:bodyPr>
          <a:lstStyle/>
          <a:p>
            <a:pPr marL="342900" indent="-342900">
              <a:spcBef>
                <a:spcPts val="600"/>
              </a:spcBef>
            </a:pPr>
            <a:r>
              <a:rPr lang="en-US" sz="2400" dirty="0"/>
              <a:t>Vehicles are designed and built to prevent most vibrations </a:t>
            </a:r>
          </a:p>
          <a:p>
            <a:pPr marL="342900" indent="-342900">
              <a:spcBef>
                <a:spcPts val="600"/>
              </a:spcBef>
            </a:pPr>
            <a:r>
              <a:rPr lang="en-US" sz="2400" dirty="0"/>
              <a:t>Dampen out any vibrations that cannot be eliminated.</a:t>
            </a:r>
          </a:p>
          <a:p>
            <a:pPr marL="342900" indent="-342900">
              <a:spcBef>
                <a:spcPts val="600"/>
              </a:spcBef>
            </a:pPr>
            <a:r>
              <a:rPr lang="en-US" sz="2400" dirty="0"/>
              <a:t>If a new vehicle has a vibration or noise problem</a:t>
            </a:r>
          </a:p>
          <a:p>
            <a:pPr marL="342900" indent="-342900">
              <a:spcBef>
                <a:spcPts val="600"/>
              </a:spcBef>
            </a:pPr>
            <a:r>
              <a:rPr lang="en-US" sz="2400" dirty="0"/>
              <a:t>Most likely cause is an assembly or parts problem.</a:t>
            </a:r>
          </a:p>
        </p:txBody>
      </p:sp>
    </p:spTree>
    <p:extLst>
      <p:ext uri="{BB962C8B-B14F-4D97-AF65-F5344CB8AC3E}">
        <p14:creationId xmlns:p14="http://schemas.microsoft.com/office/powerpoint/2010/main" val="3500653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6126"/>
            <a:ext cx="8268308" cy="775015"/>
          </a:xfrm>
        </p:spPr>
        <p:txBody>
          <a:bodyPr wrap="square" lIns="0" tIns="18000" rIns="0" bIns="18000" anchor="ctr" anchorCtr="0">
            <a:spAutoFit/>
          </a:bodyPr>
          <a:lstStyle/>
          <a:p>
            <a:pPr marL="0" indent="0">
              <a:buNone/>
            </a:pPr>
            <a:r>
              <a:rPr lang="en-US" sz="2400" dirty="0">
                <a:solidFill>
                  <a:schemeClr val="tx1"/>
                </a:solidFill>
              </a:rPr>
              <a:t>Typical procedure to balance a driveshaft using hose clamps.</a:t>
            </a:r>
          </a:p>
        </p:txBody>
      </p:sp>
      <p:pic>
        <p:nvPicPr>
          <p:cNvPr id="5" name="Picture 4" descr="A three-part illustration of the driveshaft balancing procedure using hose clamps. &#10;Long description is available in notes, press F6.">
            <a:extLst>
              <a:ext uri="{FF2B5EF4-FFF2-40B4-BE49-F238E27FC236}">
                <a16:creationId xmlns:a16="http://schemas.microsoft.com/office/drawing/2014/main" id="{80B8E0D5-B1A1-30BC-53DA-187B7F3AD1DE}"/>
              </a:ext>
            </a:extLst>
          </p:cNvPr>
          <p:cNvPicPr>
            <a:picLocks noChangeAspect="1"/>
          </p:cNvPicPr>
          <p:nvPr/>
        </p:nvPicPr>
        <p:blipFill>
          <a:blip r:embed="rId3"/>
          <a:stretch>
            <a:fillRect/>
          </a:stretch>
        </p:blipFill>
        <p:spPr>
          <a:xfrm>
            <a:off x="1140479" y="1998021"/>
            <a:ext cx="6863043" cy="3990391"/>
          </a:xfrm>
          <a:prstGeom prst="rect">
            <a:avLst/>
          </a:prstGeom>
        </p:spPr>
      </p:pic>
    </p:spTree>
    <p:extLst>
      <p:ext uri="{BB962C8B-B14F-4D97-AF65-F5344CB8AC3E}">
        <p14:creationId xmlns:p14="http://schemas.microsoft.com/office/powerpoint/2010/main" val="1270989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Hose Clamps</a:t>
            </a:r>
          </a:p>
        </p:txBody>
      </p:sp>
      <p:pic>
        <p:nvPicPr>
          <p:cNvPr id="6" name="Picture 5" descr="A close-up of the cylindrical pipe-like driveshaft. Two circular steel clamps are hooped on it.">
            <a:extLst>
              <a:ext uri="{FF2B5EF4-FFF2-40B4-BE49-F238E27FC236}">
                <a16:creationId xmlns:a16="http://schemas.microsoft.com/office/drawing/2014/main" id="{7AB4C3FA-B188-FC69-9492-9565FAB9511E}"/>
              </a:ext>
            </a:extLst>
          </p:cNvPr>
          <p:cNvPicPr>
            <a:picLocks noChangeAspect="1"/>
          </p:cNvPicPr>
          <p:nvPr/>
        </p:nvPicPr>
        <p:blipFill>
          <a:blip r:embed="rId3"/>
          <a:stretch>
            <a:fillRect/>
          </a:stretch>
        </p:blipFill>
        <p:spPr>
          <a:xfrm>
            <a:off x="2206834" y="1601036"/>
            <a:ext cx="4730332" cy="290513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01762" y="4713007"/>
            <a:ext cx="8268277" cy="1513679"/>
          </a:xfrm>
        </p:spPr>
        <p:txBody>
          <a:bodyPr wrap="square" lIns="0" tIns="18000" rIns="0" bIns="18000" anchor="ctr" anchorCtr="0">
            <a:spAutoFit/>
          </a:bodyPr>
          <a:lstStyle/>
          <a:p>
            <a:pPr marL="0" indent="0">
              <a:buNone/>
            </a:pPr>
            <a:r>
              <a:rPr lang="en-US" sz="2400" dirty="0">
                <a:latin typeface="Arial" panose="020B0604020202020204" pitchFamily="34" charset="0"/>
                <a:ea typeface="Verdana" panose="020B0604030504040204" pitchFamily="34" charset="0"/>
                <a:cs typeface="Arial" panose="020B0604020202020204" pitchFamily="34" charset="0"/>
              </a:rPr>
              <a:t>Two clamps were required to balance this front driveshaft of a four-wheel-drive vehicle. Be careful when using hose clamps so that the ends of the clamps do not interfere with the body or other parts of the vehicle.</a:t>
            </a:r>
          </a:p>
        </p:txBody>
      </p:sp>
    </p:spTree>
    <p:extLst>
      <p:ext uri="{BB962C8B-B14F-4D97-AF65-F5344CB8AC3E}">
        <p14:creationId xmlns:p14="http://schemas.microsoft.com/office/powerpoint/2010/main" val="89072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Noise Diagnosis </a:t>
            </a:r>
            <a:r>
              <a:rPr lang="en-US" sz="2800" dirty="0"/>
              <a:t>(1 of 5)</a:t>
            </a:r>
          </a:p>
        </p:txBody>
      </p:sp>
      <p:sp>
        <p:nvSpPr>
          <p:cNvPr id="3" name="Content Placeholder 2"/>
          <p:cNvSpPr>
            <a:spLocks noGrp="1"/>
          </p:cNvSpPr>
          <p:nvPr>
            <p:ph idx="4294967295"/>
          </p:nvPr>
        </p:nvSpPr>
        <p:spPr>
          <a:xfrm>
            <a:off x="428625" y="919642"/>
            <a:ext cx="8258174" cy="3083340"/>
          </a:xfrm>
          <a:prstGeom prst="rect">
            <a:avLst/>
          </a:prstGeom>
        </p:spPr>
        <p:txBody>
          <a:bodyPr wrap="square" lIns="0" tIns="18000" rIns="0" bIns="18000" anchor="ctr" anchorCtr="0">
            <a:spAutoFit/>
          </a:bodyPr>
          <a:lstStyle/>
          <a:p>
            <a:pPr marL="342900" indent="-342900">
              <a:spcBef>
                <a:spcPts val="600"/>
              </a:spcBef>
            </a:pPr>
            <a:r>
              <a:rPr lang="en-US" sz="2400" dirty="0"/>
              <a:t>Tire Noise, See Figure 17.17</a:t>
            </a:r>
          </a:p>
          <a:p>
            <a:pPr marL="342900" indent="-342900">
              <a:spcBef>
                <a:spcPts val="600"/>
              </a:spcBef>
            </a:pPr>
            <a:r>
              <a:rPr lang="en-US" sz="2400" dirty="0"/>
              <a:t>Engine/Exhaust Noise</a:t>
            </a:r>
          </a:p>
          <a:p>
            <a:pPr marL="342900" indent="-342900">
              <a:spcBef>
                <a:spcPts val="600"/>
              </a:spcBef>
            </a:pPr>
            <a:r>
              <a:rPr lang="en-US" sz="2400" dirty="0"/>
              <a:t>Wheel Bearing Noise, See Figure 17.18</a:t>
            </a:r>
          </a:p>
          <a:p>
            <a:pPr marL="342900" indent="-342900">
              <a:spcBef>
                <a:spcPts val="600"/>
              </a:spcBef>
            </a:pPr>
            <a:r>
              <a:rPr lang="en-US" sz="2400" dirty="0"/>
              <a:t>Differential Side Bearing Noise</a:t>
            </a:r>
          </a:p>
          <a:p>
            <a:pPr marL="342900" indent="-342900">
              <a:spcBef>
                <a:spcPts val="600"/>
              </a:spcBef>
            </a:pPr>
            <a:r>
              <a:rPr lang="en-US" sz="2400" dirty="0"/>
              <a:t>Differential Pinion Bearing Noise</a:t>
            </a:r>
          </a:p>
          <a:p>
            <a:pPr marL="342900" indent="-342900">
              <a:spcBef>
                <a:spcPts val="600"/>
              </a:spcBef>
            </a:pPr>
            <a:r>
              <a:rPr lang="en-US" sz="2400" dirty="0"/>
              <a:t>U-joint Noise</a:t>
            </a:r>
          </a:p>
          <a:p>
            <a:pPr marL="342900" indent="-342900">
              <a:spcBef>
                <a:spcPts val="600"/>
              </a:spcBef>
            </a:pPr>
            <a:r>
              <a:rPr lang="en-US" sz="2400" dirty="0"/>
              <a:t>Clutch Noise</a:t>
            </a:r>
          </a:p>
        </p:txBody>
      </p:sp>
    </p:spTree>
    <p:extLst>
      <p:ext uri="{BB962C8B-B14F-4D97-AF65-F5344CB8AC3E}">
        <p14:creationId xmlns:p14="http://schemas.microsoft.com/office/powerpoint/2010/main" val="181157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Noise Diagnosis </a:t>
            </a:r>
            <a:r>
              <a:rPr lang="en-US" sz="2800" dirty="0"/>
              <a:t>(2 of 5)</a:t>
            </a:r>
          </a:p>
        </p:txBody>
      </p:sp>
      <p:sp>
        <p:nvSpPr>
          <p:cNvPr id="3" name="Content Placeholder 2"/>
          <p:cNvSpPr>
            <a:spLocks noGrp="1"/>
          </p:cNvSpPr>
          <p:nvPr>
            <p:ph idx="4294967295"/>
          </p:nvPr>
        </p:nvSpPr>
        <p:spPr>
          <a:xfrm>
            <a:off x="428625" y="926369"/>
            <a:ext cx="8258174" cy="1298235"/>
          </a:xfrm>
          <a:prstGeom prst="rect">
            <a:avLst/>
          </a:prstGeom>
        </p:spPr>
        <p:txBody>
          <a:bodyPr wrap="square" lIns="0" tIns="18000" rIns="0" bIns="18000" anchor="ctr" anchorCtr="0">
            <a:spAutoFit/>
          </a:bodyPr>
          <a:lstStyle/>
          <a:p>
            <a:pPr marL="342900" indent="-342900">
              <a:spcBef>
                <a:spcPts val="600"/>
              </a:spcBef>
            </a:pPr>
            <a:r>
              <a:rPr lang="en-US" sz="2400" dirty="0"/>
              <a:t>Noises usually become louder and easier to find </a:t>
            </a:r>
          </a:p>
          <a:p>
            <a:pPr marL="342900" indent="-342900">
              <a:spcBef>
                <a:spcPts val="600"/>
              </a:spcBef>
            </a:pPr>
            <a:r>
              <a:rPr lang="en-US" sz="2400" dirty="0"/>
              <a:t>As time and mileage increase.</a:t>
            </a:r>
          </a:p>
          <a:p>
            <a:pPr marL="342900" indent="-342900">
              <a:spcBef>
                <a:spcPts val="600"/>
              </a:spcBef>
            </a:pPr>
            <a:r>
              <a:rPr lang="en-US" sz="2400" dirty="0"/>
              <a:t>An occasional noise usually becomes a constant noise.</a:t>
            </a:r>
          </a:p>
        </p:txBody>
      </p:sp>
    </p:spTree>
    <p:extLst>
      <p:ext uri="{BB962C8B-B14F-4D97-AF65-F5344CB8AC3E}">
        <p14:creationId xmlns:p14="http://schemas.microsoft.com/office/powerpoint/2010/main" val="3208146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Tire Wear</a:t>
            </a:r>
          </a:p>
        </p:txBody>
      </p:sp>
      <p:pic>
        <p:nvPicPr>
          <p:cNvPr id="5" name="Picture 4" descr="A grayscale magnified view of a tire surface. An up arrow points to stressed wear in its skin. ">
            <a:extLst>
              <a:ext uri="{FF2B5EF4-FFF2-40B4-BE49-F238E27FC236}">
                <a16:creationId xmlns:a16="http://schemas.microsoft.com/office/drawing/2014/main" id="{D087F3B3-7F27-29B9-199C-D4F03D1DED18}"/>
              </a:ext>
            </a:extLst>
          </p:cNvPr>
          <p:cNvPicPr>
            <a:picLocks noChangeAspect="1"/>
          </p:cNvPicPr>
          <p:nvPr/>
        </p:nvPicPr>
        <p:blipFill>
          <a:blip r:embed="rId3"/>
          <a:stretch>
            <a:fillRect/>
          </a:stretch>
        </p:blipFill>
        <p:spPr>
          <a:xfrm>
            <a:off x="2982773" y="1607165"/>
            <a:ext cx="3178454" cy="311475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28657" y="5125711"/>
            <a:ext cx="8268277" cy="1144347"/>
          </a:xfrm>
        </p:spPr>
        <p:txBody>
          <a:bodyPr wrap="square" lIns="0" tIns="18000" rIns="0" bIns="18000" anchor="ctr" anchorCtr="0">
            <a:spAutoFit/>
          </a:bodyPr>
          <a:lstStyle/>
          <a:p>
            <a:pPr marL="0" indent="0">
              <a:buNone/>
            </a:pPr>
            <a:r>
              <a:rPr lang="en-US" sz="2400" dirty="0">
                <a:latin typeface="Arial" panose="020B0604020202020204" pitchFamily="34" charset="0"/>
                <a:ea typeface="Verdana" panose="020B0604030504040204" pitchFamily="34" charset="0"/>
                <a:cs typeface="Arial" panose="020B0604020202020204" pitchFamily="34" charset="0"/>
              </a:rPr>
              <a:t>Tire wear caused by improper alignment or driving habits, such as high-speed cornering, can create tire noise. Notice the feather-edged outer tread blocks.</a:t>
            </a:r>
          </a:p>
        </p:txBody>
      </p:sp>
    </p:spTree>
    <p:extLst>
      <p:ext uri="{BB962C8B-B14F-4D97-AF65-F5344CB8AC3E}">
        <p14:creationId xmlns:p14="http://schemas.microsoft.com/office/powerpoint/2010/main" val="3352645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Wheel Bearing</a:t>
            </a:r>
          </a:p>
        </p:txBody>
      </p:sp>
      <p:pic>
        <p:nvPicPr>
          <p:cNvPr id="6" name="Picture 5" descr="A magnified view of a bearing wall. One of its teeth in the center has a corroded surface. ">
            <a:extLst>
              <a:ext uri="{FF2B5EF4-FFF2-40B4-BE49-F238E27FC236}">
                <a16:creationId xmlns:a16="http://schemas.microsoft.com/office/drawing/2014/main" id="{BB356B54-D876-B28F-3D9D-E8688DA08606}"/>
              </a:ext>
            </a:extLst>
          </p:cNvPr>
          <p:cNvPicPr>
            <a:picLocks noChangeAspect="1"/>
          </p:cNvPicPr>
          <p:nvPr/>
        </p:nvPicPr>
        <p:blipFill>
          <a:blip r:embed="rId3"/>
          <a:stretch>
            <a:fillRect/>
          </a:stretch>
        </p:blipFill>
        <p:spPr>
          <a:xfrm>
            <a:off x="2927540" y="1393497"/>
            <a:ext cx="3288920" cy="356113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28657" y="5125711"/>
            <a:ext cx="8268277" cy="1144347"/>
          </a:xfrm>
        </p:spPr>
        <p:txBody>
          <a:bodyPr wrap="square" lIns="0" tIns="18000" rIns="0" bIns="18000" anchor="ctr" anchorCtr="0">
            <a:spAutoFit/>
          </a:bodyPr>
          <a:lstStyle/>
          <a:p>
            <a:pPr marL="0" indent="0">
              <a:buNone/>
            </a:pPr>
            <a:r>
              <a:rPr lang="en-US" sz="2400" dirty="0">
                <a:latin typeface="Arial" panose="020B0604020202020204" pitchFamily="34" charset="0"/>
                <a:ea typeface="Verdana" panose="020B0604030504040204" pitchFamily="34" charset="0"/>
                <a:cs typeface="Arial" panose="020B0604020202020204" pitchFamily="34" charset="0"/>
              </a:rPr>
              <a:t>This bearing was found on a vehicle that had been stored over the winter. This corroded bearing produced a lot of noise and had to be replaced.</a:t>
            </a:r>
          </a:p>
        </p:txBody>
      </p:sp>
    </p:spTree>
    <p:extLst>
      <p:ext uri="{BB962C8B-B14F-4D97-AF65-F5344CB8AC3E}">
        <p14:creationId xmlns:p14="http://schemas.microsoft.com/office/powerpoint/2010/main" val="46717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3598"/>
            <a:ext cx="8258175" cy="572174"/>
          </a:xfrm>
        </p:spPr>
        <p:txBody>
          <a:bodyPr wrap="square" lIns="0" tIns="18000" rIns="0" bIns="0" anchor="ctr" anchorCtr="0">
            <a:spAutoFit/>
          </a:bodyPr>
          <a:lstStyle/>
          <a:p>
            <a:r>
              <a:rPr lang="en-US" dirty="0"/>
              <a:t>Noise Correction</a:t>
            </a:r>
          </a:p>
        </p:txBody>
      </p:sp>
      <p:sp>
        <p:nvSpPr>
          <p:cNvPr id="3" name="Content Placeholder 2"/>
          <p:cNvSpPr>
            <a:spLocks noGrp="1"/>
          </p:cNvSpPr>
          <p:nvPr>
            <p:ph idx="4294967295"/>
          </p:nvPr>
        </p:nvSpPr>
        <p:spPr>
          <a:xfrm>
            <a:off x="428625" y="921550"/>
            <a:ext cx="8258174" cy="3357551"/>
          </a:xfrm>
          <a:prstGeom prst="rect">
            <a:avLst/>
          </a:prstGeom>
        </p:spPr>
        <p:txBody>
          <a:bodyPr wrap="square" lIns="0" tIns="18000" rIns="0" bIns="18000" anchor="ctr" anchorCtr="0">
            <a:spAutoFit/>
          </a:bodyPr>
          <a:lstStyle/>
          <a:p>
            <a:pPr marL="342900" indent="-342900">
              <a:spcBef>
                <a:spcPts val="600"/>
              </a:spcBef>
            </a:pPr>
            <a:r>
              <a:rPr lang="en-US" sz="2400" dirty="0"/>
              <a:t>Check all power steering high-pressure lines.</a:t>
            </a:r>
          </a:p>
          <a:p>
            <a:pPr marL="342900" indent="-342900">
              <a:spcBef>
                <a:spcPts val="600"/>
              </a:spcBef>
            </a:pPr>
            <a:r>
              <a:rPr lang="en-US" sz="2400" dirty="0"/>
              <a:t>Carefully check, tighten, lubricate the flexible couplings in exhaust system.</a:t>
            </a:r>
          </a:p>
          <a:p>
            <a:pPr marL="342900" indent="-342900">
              <a:spcBef>
                <a:spcPts val="600"/>
              </a:spcBef>
            </a:pPr>
            <a:r>
              <a:rPr lang="en-US" sz="2400" dirty="0"/>
              <a:t>Lubricate all rubber bushings with rubber lube </a:t>
            </a:r>
          </a:p>
          <a:p>
            <a:pPr marL="342900" indent="-342900">
              <a:spcBef>
                <a:spcPts val="600"/>
              </a:spcBef>
            </a:pPr>
            <a:r>
              <a:rPr lang="en-US" sz="2400" dirty="0"/>
              <a:t>Replace any engine or transmission mounts that are collapsed.</a:t>
            </a:r>
          </a:p>
          <a:p>
            <a:pPr marL="342900" indent="-342900">
              <a:spcBef>
                <a:spcPts val="600"/>
              </a:spcBef>
            </a:pPr>
            <a:r>
              <a:rPr lang="en-US" sz="2400" dirty="0"/>
              <a:t>Replace and/or tighten all engine drive belts </a:t>
            </a:r>
          </a:p>
          <a:p>
            <a:pPr marL="342900" indent="-342900">
              <a:spcBef>
                <a:spcPts val="600"/>
              </a:spcBef>
            </a:pPr>
            <a:r>
              <a:rPr lang="en-US" sz="2400" dirty="0"/>
              <a:t>Check that all accessory mounting brackets are tight.</a:t>
            </a:r>
          </a:p>
        </p:txBody>
      </p:sp>
    </p:spTree>
    <p:extLst>
      <p:ext uri="{BB962C8B-B14F-4D97-AF65-F5344CB8AC3E}">
        <p14:creationId xmlns:p14="http://schemas.microsoft.com/office/powerpoint/2010/main" val="1868709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8624" y="162025"/>
            <a:ext cx="8258175" cy="590349"/>
          </a:xfrm>
        </p:spPr>
        <p:txBody>
          <a:bodyPr wrap="square" lIns="0" tIns="18000" rIns="0" bIns="18000" anchor="ctr" anchorCtr="0">
            <a:spAutoFit/>
          </a:bodyPr>
          <a:lstStyle/>
          <a:p>
            <a:r>
              <a:rPr lang="en-US" dirty="0"/>
              <a:t>Noise Diagnosis </a:t>
            </a:r>
            <a:r>
              <a:rPr lang="en-US" sz="2800" dirty="0"/>
              <a:t>(3 of 5)</a:t>
            </a:r>
          </a:p>
        </p:txBody>
      </p:sp>
      <p:graphicFrame>
        <p:nvGraphicFramePr>
          <p:cNvPr id="3" name="Table 2"/>
          <p:cNvGraphicFramePr>
            <a:graphicFrameLocks noGrp="1"/>
          </p:cNvGraphicFramePr>
          <p:nvPr>
            <p:extLst>
              <p:ext uri="{D42A27DB-BD31-4B8C-83A1-F6EECF244321}">
                <p14:modId xmlns:p14="http://schemas.microsoft.com/office/powerpoint/2010/main" val="3287919333"/>
              </p:ext>
            </p:extLst>
          </p:nvPr>
        </p:nvGraphicFramePr>
        <p:xfrm>
          <a:off x="523875" y="1133825"/>
          <a:ext cx="8077200" cy="3331552"/>
        </p:xfrm>
        <a:graphic>
          <a:graphicData uri="http://schemas.openxmlformats.org/drawingml/2006/table">
            <a:tbl>
              <a:tblPr firstRow="1" bandRow="1"/>
              <a:tblGrid>
                <a:gridCol w="8077200">
                  <a:extLst>
                    <a:ext uri="{9D8B030D-6E8A-4147-A177-3AD203B41FA5}">
                      <a16:colId xmlns:a16="http://schemas.microsoft.com/office/drawing/2014/main" val="20000"/>
                    </a:ext>
                  </a:extLst>
                </a:gridCol>
              </a:tblGrid>
              <a:tr h="311823">
                <a:tc>
                  <a:txBody>
                    <a:bodyPr/>
                    <a:lstStyle/>
                    <a:p>
                      <a:pPr marL="0" marR="0" algn="ctr">
                        <a:lnSpc>
                          <a:spcPct val="107000"/>
                        </a:lnSpc>
                        <a:spcBef>
                          <a:spcPts val="0"/>
                        </a:spcBef>
                        <a:spcAft>
                          <a:spcPts val="0"/>
                        </a:spcAft>
                      </a:pPr>
                      <a:r>
                        <a:rPr lang="en-US" sz="1600" b="1"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NOISE DIAGNOSTIC PROCEDURE</a:t>
                      </a:r>
                      <a:endParaRPr lang="en-US" sz="16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11823">
                <a:tc>
                  <a:txBody>
                    <a:bodyPr/>
                    <a:lstStyle/>
                    <a:p>
                      <a:pPr marL="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Tire noise Change tire pressure; if no change, then the problem is not tires but bearings, or other components.</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11823">
                <a:tc>
                  <a:txBody>
                    <a:bodyPr/>
                    <a:lstStyle/>
                    <a:p>
                      <a:pPr marL="45720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Drive on various road surfaces—smooth asphalt reduces tire noise.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11823">
                <a:tc>
                  <a:txBody>
                    <a:bodyPr/>
                    <a:lstStyle/>
                    <a:p>
                      <a:pPr marL="45720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Rotate the tires front to rear, if possible.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11823">
                <a:tc>
                  <a:txBody>
                    <a:bodyPr/>
                    <a:lstStyle/>
                    <a:p>
                      <a:pPr marL="45720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Various tread designs can cause added noise (</a:t>
                      </a:r>
                      <a:r>
                        <a:rPr lang="en-US" sz="1600" b="1"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SEE FIGURE 17.17</a:t>
                      </a: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11823">
                <a:tc>
                  <a:txBody>
                    <a:bodyPr/>
                    <a:lstStyle/>
                    <a:p>
                      <a:pPr marL="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Engine/Exhaust Noise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11823">
                <a:tc>
                  <a:txBody>
                    <a:bodyPr/>
                    <a:lstStyle/>
                    <a:p>
                      <a:pPr marL="45720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Operate the engine at various speeds and loads.</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640156">
                <a:tc>
                  <a:txBody>
                    <a:bodyPr/>
                    <a:lstStyle/>
                    <a:p>
                      <a:pPr marL="45720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Drive faster than speed where noise occurs, place transmission in Neutral, and “coast” down through speed of maximum noise.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311823">
                <a:tc>
                  <a:txBody>
                    <a:bodyPr/>
                    <a:lstStyle/>
                    <a:p>
                      <a:pPr marL="457200" marR="0">
                        <a:lnSpc>
                          <a:spcPct val="107000"/>
                        </a:lnSpc>
                        <a:spcBef>
                          <a:spcPts val="0"/>
                        </a:spcBef>
                        <a:spcAft>
                          <a:spcPts val="0"/>
                        </a:spcAft>
                      </a:pPr>
                      <a:r>
                        <a:rPr lang="en-US" sz="16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Determine if the engine speed or vehicle speed is the cause of the noise.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80006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6" name="Title 1">
            <a:extLst>
              <a:ext uri="{FF2B5EF4-FFF2-40B4-BE49-F238E27FC236}">
                <a16:creationId xmlns:a16="http://schemas.microsoft.com/office/drawing/2014/main" id="{6C2ADC8B-F3C7-4C93-9CF9-28A7B7546F91}"/>
              </a:ext>
            </a:extLst>
          </p:cNvPr>
          <p:cNvSpPr>
            <a:spLocks noGrp="1"/>
          </p:cNvSpPr>
          <p:nvPr>
            <p:ph type="title"/>
          </p:nvPr>
        </p:nvSpPr>
        <p:spPr>
          <a:xfrm>
            <a:off x="428625" y="162025"/>
            <a:ext cx="8267701" cy="590349"/>
          </a:xfrm>
        </p:spPr>
        <p:txBody>
          <a:bodyPr wrap="square" lIns="0" tIns="18000" rIns="0" bIns="18000" anchor="ctr" anchorCtr="0">
            <a:spAutoFit/>
          </a:bodyPr>
          <a:lstStyle/>
          <a:p>
            <a:r>
              <a:rPr lang="en-US" dirty="0"/>
              <a:t>Noise Diagnosis </a:t>
            </a:r>
            <a:r>
              <a:rPr lang="en-US" sz="2800" dirty="0"/>
              <a:t>(4 of 5)</a:t>
            </a:r>
          </a:p>
        </p:txBody>
      </p:sp>
      <p:graphicFrame>
        <p:nvGraphicFramePr>
          <p:cNvPr id="2" name="Table 1"/>
          <p:cNvGraphicFramePr>
            <a:graphicFrameLocks noGrp="1"/>
          </p:cNvGraphicFramePr>
          <p:nvPr>
            <p:extLst>
              <p:ext uri="{D42A27DB-BD31-4B8C-83A1-F6EECF244321}">
                <p14:modId xmlns:p14="http://schemas.microsoft.com/office/powerpoint/2010/main" val="1078800181"/>
              </p:ext>
            </p:extLst>
          </p:nvPr>
        </p:nvGraphicFramePr>
        <p:xfrm>
          <a:off x="582817" y="1008332"/>
          <a:ext cx="7978367" cy="4450080"/>
        </p:xfrm>
        <a:graphic>
          <a:graphicData uri="http://schemas.openxmlformats.org/drawingml/2006/table">
            <a:tbl>
              <a:tblPr firstRow="1"/>
              <a:tblGrid>
                <a:gridCol w="1530627">
                  <a:extLst>
                    <a:ext uri="{9D8B030D-6E8A-4147-A177-3AD203B41FA5}">
                      <a16:colId xmlns:a16="http://schemas.microsoft.com/office/drawing/2014/main" val="20000"/>
                    </a:ext>
                  </a:extLst>
                </a:gridCol>
                <a:gridCol w="6447740">
                  <a:extLst>
                    <a:ext uri="{9D8B030D-6E8A-4147-A177-3AD203B41FA5}">
                      <a16:colId xmlns:a16="http://schemas.microsoft.com/office/drawing/2014/main" val="20001"/>
                    </a:ext>
                  </a:extLst>
                </a:gridCol>
              </a:tblGrid>
              <a:tr h="181069">
                <a:tc>
                  <a:txBody>
                    <a:bodyPr/>
                    <a:lstStyle/>
                    <a:p>
                      <a:pPr marL="0" marR="0" algn="ctr">
                        <a:lnSpc>
                          <a:spcPct val="100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NOISE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0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DIAGNOSTIC PROCEDURE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1106535">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Wheel bearing noise (SEE FIGURE 17.18)</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Drive the vehicle slowly on a smooth road. Make left and right turns with the vehicle.</a:t>
                      </a:r>
                    </a:p>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Wheel bearing noise changes as weight is transferred side to side.</a:t>
                      </a:r>
                    </a:p>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If noise occurs when turning to the right, then the left bearing is the cause. if noise occurs when turning to the left, then the right bearing is the cause. Hoist the vehicle and rotate the wheel by hand to verify the roughness.</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643802">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Differential side bearing noise</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Drive the vehicle slowly on a smooth road.</a:t>
                      </a:r>
                    </a:p>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Differential bearing noise is a low-pitch noise that does not change when turning. The noise varies with vehicle speed.</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181069">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Differential pinion</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A whine noise increases with the vehicle speed.</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543208">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bearing noise</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Drive on a smooth road and accelerate, coast, and hold a steady speed (float). A defective front pinion bearing may be louder on acceleration. A defective rear pinion bearing may be louder on deceleration. Pinion bearing noise usually peaks in a narrow speed range.</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16854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6" name="Title 1">
            <a:extLst>
              <a:ext uri="{FF2B5EF4-FFF2-40B4-BE49-F238E27FC236}">
                <a16:creationId xmlns:a16="http://schemas.microsoft.com/office/drawing/2014/main" id="{6C2ADC8B-F3C7-4C93-9CF9-28A7B7546F91}"/>
              </a:ext>
            </a:extLst>
          </p:cNvPr>
          <p:cNvSpPr>
            <a:spLocks noGrp="1"/>
          </p:cNvSpPr>
          <p:nvPr>
            <p:ph type="title"/>
          </p:nvPr>
        </p:nvSpPr>
        <p:spPr>
          <a:xfrm>
            <a:off x="428625" y="162025"/>
            <a:ext cx="8267701" cy="590349"/>
          </a:xfrm>
        </p:spPr>
        <p:txBody>
          <a:bodyPr wrap="square" lIns="0" tIns="18000" rIns="0" bIns="18000" anchor="ctr" anchorCtr="0">
            <a:spAutoFit/>
          </a:bodyPr>
          <a:lstStyle/>
          <a:p>
            <a:r>
              <a:rPr lang="en-US" dirty="0"/>
              <a:t>Noise Diagnosis </a:t>
            </a:r>
            <a:r>
              <a:rPr lang="en-US" sz="2800" dirty="0"/>
              <a:t>(5 of 5)</a:t>
            </a:r>
          </a:p>
        </p:txBody>
      </p:sp>
      <p:graphicFrame>
        <p:nvGraphicFramePr>
          <p:cNvPr id="2" name="Table 1"/>
          <p:cNvGraphicFramePr>
            <a:graphicFrameLocks noGrp="1"/>
          </p:cNvGraphicFramePr>
          <p:nvPr>
            <p:extLst>
              <p:ext uri="{D42A27DB-BD31-4B8C-83A1-F6EECF244321}">
                <p14:modId xmlns:p14="http://schemas.microsoft.com/office/powerpoint/2010/main" val="321907565"/>
              </p:ext>
            </p:extLst>
          </p:nvPr>
        </p:nvGraphicFramePr>
        <p:xfrm>
          <a:off x="573292" y="1008332"/>
          <a:ext cx="7978367" cy="4937760"/>
        </p:xfrm>
        <a:graphic>
          <a:graphicData uri="http://schemas.openxmlformats.org/drawingml/2006/table">
            <a:tbl>
              <a:tblPr firstRow="1"/>
              <a:tblGrid>
                <a:gridCol w="1530627">
                  <a:extLst>
                    <a:ext uri="{9D8B030D-6E8A-4147-A177-3AD203B41FA5}">
                      <a16:colId xmlns:a16="http://schemas.microsoft.com/office/drawing/2014/main" val="20000"/>
                    </a:ext>
                  </a:extLst>
                </a:gridCol>
                <a:gridCol w="6447740">
                  <a:extLst>
                    <a:ext uri="{9D8B030D-6E8A-4147-A177-3AD203B41FA5}">
                      <a16:colId xmlns:a16="http://schemas.microsoft.com/office/drawing/2014/main" val="20001"/>
                    </a:ext>
                  </a:extLst>
                </a:gridCol>
              </a:tblGrid>
              <a:tr h="181069">
                <a:tc>
                  <a:txBody>
                    <a:bodyPr/>
                    <a:lstStyle/>
                    <a:p>
                      <a:pPr marL="0" marR="0" algn="ctr">
                        <a:lnSpc>
                          <a:spcPct val="100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NOISE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0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DIAGNOSTIC PROCEDURE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824871">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U-joint noise</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Drive slowly on a smooth road surface. Drive in reverse and forward.</a:t>
                      </a:r>
                    </a:p>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U-joints usually make a “chirp, chirp, chirp” noise in reverse because of lack of lubrication and brinelling from driving forward. Driving in reverse changes the force on the needle bearings in the U-joint, and noise is created.</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2011881">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Clutch noise</a:t>
                      </a:r>
                    </a:p>
                  </a:txBody>
                  <a:tcPr marL="0" marR="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Transmission input bearing: Start the engine with the transmission in Neutral and the parking brake set. The clutch should be engaged (foot off the clutch pedal). If the bearing noise is heard, the transmission input bearing is the source.</a:t>
                      </a:r>
                    </a:p>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Release (throw-out) bearing: Start the engine with the transmission in Neutral and the parking brake set. Lightly depress the clutch pedal just enough to take up freeplay (usually 1 in. or less). If the noise is now heard, the source is the release (throw-out) bearing as the clutch fingers make contact with the bearing.</a:t>
                      </a:r>
                    </a:p>
                    <a:p>
                      <a:pPr marL="0" marR="0">
                        <a:lnSpc>
                          <a:spcPct val="100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Pilot bearing: Start the engine with the transmission in Neutral and the parking brake set. Push the clutch pedal fully to the floor (disengage the clutch). If the bearing noise is heard with the clutch disengaged, it is caused by the pilot bearing.</a:t>
                      </a:r>
                    </a:p>
                  </a:txBody>
                  <a:tcPr marL="0" marR="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971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Noise and Vibration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Noise_and_Vibration">
            <a:hlinkClick r:id="" action="ppaction://media"/>
            <a:extLst>
              <a:ext uri="{FF2B5EF4-FFF2-40B4-BE49-F238E27FC236}">
                <a16:creationId xmlns:a16="http://schemas.microsoft.com/office/drawing/2014/main" id="{744BFCDD-A790-3A8B-664E-E9CAC0B8F3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271093"/>
            <a:ext cx="8961449" cy="5040815"/>
          </a:xfrm>
          <a:prstGeom prst="rect">
            <a:avLst/>
          </a:prstGeom>
        </p:spPr>
      </p:pic>
    </p:spTree>
    <p:extLst>
      <p:ext uri="{BB962C8B-B14F-4D97-AF65-F5344CB8AC3E}">
        <p14:creationId xmlns:p14="http://schemas.microsoft.com/office/powerpoint/2010/main" val="18762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650"/>
            <a:ext cx="8268278" cy="1082792"/>
          </a:xfrm>
        </p:spPr>
        <p:txBody>
          <a:bodyPr wrap="square" lIns="0" tIns="18000" rIns="0" bIns="18000" anchor="ctr" anchorCtr="0">
            <a:spAutoFit/>
          </a:bodyPr>
          <a:lstStyle/>
          <a:p>
            <a:r>
              <a:rPr lang="en-US" sz="3400" dirty="0"/>
              <a:t>Frequently Asked Question: What Is “Chassis Ears”?</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7758" y="1378812"/>
            <a:ext cx="8268277"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27758" y="1988992"/>
            <a:ext cx="8268277" cy="2252343"/>
          </a:xfrm>
        </p:spPr>
        <p:txBody>
          <a:bodyPr wrap="square" lIns="0" tIns="18000" rIns="0" bIns="18000" anchor="ctr" anchorCtr="0">
            <a:spAutoFit/>
          </a:bodyPr>
          <a:lstStyle/>
          <a:p>
            <a:pPr marL="0" indent="0">
              <a:buNone/>
            </a:pPr>
            <a:r>
              <a:rPr lang="en-US" sz="2400" b="1" dirty="0">
                <a:latin typeface="Arial" panose="020B0604020202020204" pitchFamily="34" charset="0"/>
                <a:cs typeface="Arial" panose="020B0604020202020204" pitchFamily="34" charset="0"/>
              </a:rPr>
              <a:t>What Is “Chassis Ears”? </a:t>
            </a:r>
            <a:r>
              <a:rPr lang="en-US" sz="2400" dirty="0">
                <a:latin typeface="Arial" panose="020B0604020202020204" pitchFamily="34" charset="0"/>
                <a:cs typeface="Arial" panose="020B0604020202020204" pitchFamily="34" charset="0"/>
              </a:rPr>
              <a:t>Chassis ears is a brand name for a tool that uses microphones that can be attached to parts under the vehicle and transmit noise to a receiver. The receiver can be tuned so that a technician can listen to one microphone at a time while someone else is driving. This tool makes finding the source of a noise easier. Figure 17.19</a:t>
            </a:r>
          </a:p>
        </p:txBody>
      </p:sp>
    </p:spTree>
    <p:extLst>
      <p:ext uri="{BB962C8B-B14F-4D97-AF65-F5344CB8AC3E}">
        <p14:creationId xmlns:p14="http://schemas.microsoft.com/office/powerpoint/2010/main" val="1680862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52751"/>
            <a:ext cx="8268308" cy="344128"/>
          </a:xfrm>
        </p:spPr>
        <p:txBody>
          <a:bodyPr wrap="square" lIns="0" tIns="18000" rIns="0" bIns="18000" anchor="ctr" anchorCtr="0">
            <a:spAutoFit/>
          </a:bodyPr>
          <a:lstStyle/>
          <a:p>
            <a:pPr marL="0" indent="0">
              <a:buNone/>
            </a:pPr>
            <a:r>
              <a:rPr lang="en-US" sz="2000" dirty="0">
                <a:solidFill>
                  <a:schemeClr val="tx1"/>
                </a:solidFill>
              </a:rPr>
              <a:t>Chassis Ears</a:t>
            </a:r>
          </a:p>
        </p:txBody>
      </p:sp>
      <p:pic>
        <p:nvPicPr>
          <p:cNvPr id="3" name="Picture 2" descr="A close-up of the suspension components of a four-wheeler attached to the Chassis ear. The gadget has wired microphones with alligator clips and wireless transmitters. ">
            <a:extLst>
              <a:ext uri="{FF2B5EF4-FFF2-40B4-BE49-F238E27FC236}">
                <a16:creationId xmlns:a16="http://schemas.microsoft.com/office/drawing/2014/main" id="{9F82FBBC-B613-1C1A-3C3C-8426F5293538}"/>
              </a:ext>
            </a:extLst>
          </p:cNvPr>
          <p:cNvPicPr>
            <a:picLocks noChangeAspect="1"/>
          </p:cNvPicPr>
          <p:nvPr/>
        </p:nvPicPr>
        <p:blipFill>
          <a:blip r:embed="rId3"/>
          <a:stretch>
            <a:fillRect/>
          </a:stretch>
        </p:blipFill>
        <p:spPr>
          <a:xfrm>
            <a:off x="2421849" y="1407447"/>
            <a:ext cx="4300302" cy="323739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28657" y="4884860"/>
            <a:ext cx="8268277" cy="1267458"/>
          </a:xfrm>
        </p:spPr>
        <p:txBody>
          <a:bodyPr wrap="square" lIns="0" tIns="18000" rIns="0" bIns="18000" anchor="ctr" anchorCtr="0">
            <a:spAutoFit/>
          </a:bodyPr>
          <a:lstStyle/>
          <a:p>
            <a:pPr marL="0" indent="0">
              <a:buNone/>
            </a:pPr>
            <a:r>
              <a:rPr lang="en-US" sz="2000" dirty="0">
                <a:latin typeface="Arial" panose="020B0604020202020204" pitchFamily="34" charset="0"/>
                <a:ea typeface="Verdana" panose="020B0604030504040204" pitchFamily="34" charset="0"/>
                <a:cs typeface="Arial" panose="020B0604020202020204" pitchFamily="34" charset="0"/>
              </a:rPr>
              <a:t>Chassis ear microphones attached to various suspension components using the integral clamps. The sound is transmitted wirelessly to the receiver inside the vehicle where an assistant technician can listen for noises while the vehicle is being driven.</a:t>
            </a:r>
          </a:p>
        </p:txBody>
      </p:sp>
    </p:spTree>
    <p:extLst>
      <p:ext uri="{BB962C8B-B14F-4D97-AF65-F5344CB8AC3E}">
        <p14:creationId xmlns:p14="http://schemas.microsoft.com/office/powerpoint/2010/main" val="2629269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27757" y="162687"/>
            <a:ext cx="8259041" cy="590349"/>
          </a:xfrm>
        </p:spPr>
        <p:txBody>
          <a:bodyPr wrap="square"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26833" y="919358"/>
            <a:ext cx="8259041" cy="775015"/>
          </a:xfrm>
        </p:spPr>
        <p:txBody>
          <a:bodyPr wrap="square" lIns="0" tIns="18000" rIns="0" bIns="18000" anchor="ctr" anchorCtr="0">
            <a:spAutoFit/>
          </a:bodyPr>
          <a:lstStyle/>
          <a:p>
            <a:pPr marL="342900" indent="-342900">
              <a:spcBef>
                <a:spcPts val="600"/>
              </a:spcBef>
            </a:pPr>
            <a:r>
              <a:rPr lang="en-US" sz="2400" dirty="0">
                <a:solidFill>
                  <a:schemeClr val="tx1"/>
                </a:solidFill>
              </a:rPr>
              <a:t>A vibration or noise can be caused by all of the following,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30212" y="1833805"/>
            <a:ext cx="8256586" cy="1744511"/>
          </a:xfrm>
        </p:spPr>
        <p:txBody>
          <a:bodyPr wrap="square"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exhaust system</a:t>
            </a:r>
          </a:p>
          <a:p>
            <a:pPr marL="486918" lvl="1" indent="0">
              <a:buNone/>
            </a:pPr>
            <a:r>
              <a:rPr lang="en-US" sz="2400" dirty="0">
                <a:solidFill>
                  <a:srgbClr val="007FA3"/>
                </a:solidFill>
              </a:rPr>
              <a:t>B.</a:t>
            </a:r>
            <a:r>
              <a:rPr lang="en-US" sz="2400" dirty="0">
                <a:solidFill>
                  <a:schemeClr val="tx1"/>
                </a:solidFill>
              </a:rPr>
              <a:t> wheels and tires</a:t>
            </a:r>
          </a:p>
          <a:p>
            <a:pPr marL="486918" lvl="1" indent="0">
              <a:buNone/>
            </a:pPr>
            <a:r>
              <a:rPr lang="en-US" sz="2400" dirty="0">
                <a:solidFill>
                  <a:srgbClr val="007FA3"/>
                </a:solidFill>
              </a:rPr>
              <a:t>C.</a:t>
            </a:r>
            <a:r>
              <a:rPr lang="en-US" sz="2400" dirty="0">
                <a:solidFill>
                  <a:schemeClr val="tx1"/>
                </a:solidFill>
              </a:rPr>
              <a:t> incorrect drive angles</a:t>
            </a:r>
          </a:p>
          <a:p>
            <a:pPr marL="486918" lvl="1" indent="0">
              <a:buNone/>
            </a:pPr>
            <a:r>
              <a:rPr lang="en-US" sz="2400" dirty="0">
                <a:solidFill>
                  <a:srgbClr val="007FA3"/>
                </a:solidFill>
              </a:rPr>
              <a:t>D. </a:t>
            </a:r>
            <a:r>
              <a:rPr lang="en-US" sz="2400" dirty="0">
                <a:solidFill>
                  <a:schemeClr val="tx1"/>
                </a:solidFill>
              </a:rPr>
              <a:t>exhaust smoke</a:t>
            </a:r>
          </a:p>
        </p:txBody>
      </p:sp>
    </p:spTree>
    <p:extLst>
      <p:ext uri="{BB962C8B-B14F-4D97-AF65-F5344CB8AC3E}">
        <p14:creationId xmlns:p14="http://schemas.microsoft.com/office/powerpoint/2010/main" val="385490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27757" y="162687"/>
            <a:ext cx="8259041" cy="590349"/>
          </a:xfrm>
        </p:spPr>
        <p:txBody>
          <a:bodyPr wrap="square"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26833" y="919358"/>
            <a:ext cx="8259041" cy="775015"/>
          </a:xfrm>
        </p:spPr>
        <p:txBody>
          <a:bodyPr wrap="square" lIns="0" tIns="18000" rIns="0" bIns="18000" anchor="ctr" anchorCtr="0">
            <a:spAutoFit/>
          </a:bodyPr>
          <a:lstStyle/>
          <a:p>
            <a:pPr marL="342900" indent="-342900">
              <a:spcBef>
                <a:spcPts val="600"/>
              </a:spcBef>
            </a:pPr>
            <a:r>
              <a:rPr lang="en-US" sz="2400" dirty="0">
                <a:solidFill>
                  <a:schemeClr val="tx1"/>
                </a:solidFill>
              </a:rPr>
              <a:t>A vibration or noise can be caused by all of the following,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30212" y="1836469"/>
            <a:ext cx="8256586" cy="405683"/>
          </a:xfrm>
        </p:spPr>
        <p:txBody>
          <a:bodyPr wrap="square" lIns="0" tIns="18000" rIns="0" bIns="18000" anchor="ctr" anchorCtr="0">
            <a:spAutoFit/>
          </a:bodyPr>
          <a:lstStyle/>
          <a:p>
            <a:pPr marL="486918" lvl="1" indent="0">
              <a:buNone/>
            </a:pPr>
            <a:r>
              <a:rPr lang="en-US" sz="2400" dirty="0">
                <a:solidFill>
                  <a:srgbClr val="007FA3"/>
                </a:solidFill>
              </a:rPr>
              <a:t>D. </a:t>
            </a:r>
            <a:r>
              <a:rPr lang="en-US" sz="2400" dirty="0">
                <a:solidFill>
                  <a:schemeClr val="tx1"/>
                </a:solidFill>
              </a:rPr>
              <a:t>exhaust smoke</a:t>
            </a:r>
          </a:p>
        </p:txBody>
      </p:sp>
    </p:spTree>
    <p:extLst>
      <p:ext uri="{BB962C8B-B14F-4D97-AF65-F5344CB8AC3E}">
        <p14:creationId xmlns:p14="http://schemas.microsoft.com/office/powerpoint/2010/main" val="2222807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7" y="164036"/>
            <a:ext cx="8258174" cy="590349"/>
          </a:xfrm>
        </p:spPr>
        <p:txBody>
          <a:bodyPr wrap="square" lIns="0" tIns="18000" rIns="0" bIns="18000" anchor="ctr" anchorCtr="0">
            <a:spAutoFit/>
          </a:bodyPr>
          <a:lstStyle/>
          <a:p>
            <a:r>
              <a:rPr lang="en-US" dirty="0"/>
              <a:t>Summary </a:t>
            </a:r>
          </a:p>
        </p:txBody>
      </p:sp>
      <p:sp>
        <p:nvSpPr>
          <p:cNvPr id="3" name="Content Placeholder 2"/>
          <p:cNvSpPr>
            <a:spLocks noGrp="1"/>
          </p:cNvSpPr>
          <p:nvPr>
            <p:ph idx="4294967295"/>
          </p:nvPr>
        </p:nvSpPr>
        <p:spPr>
          <a:xfrm>
            <a:off x="428625" y="921600"/>
            <a:ext cx="8258175" cy="3860475"/>
          </a:xfrm>
          <a:prstGeom prst="rect">
            <a:avLst/>
          </a:prstGeom>
        </p:spPr>
        <p:txBody>
          <a:bodyPr wrap="square" lIns="0" tIns="18000" rIns="0" bIns="18000" anchor="ctr" anchorCtr="0">
            <a:spAutoFit/>
          </a:bodyPr>
          <a:lstStyle/>
          <a:p>
            <a:pPr marL="342900" indent="-342900">
              <a:spcBef>
                <a:spcPts val="600"/>
              </a:spcBef>
            </a:pPr>
            <a:r>
              <a:rPr lang="en-US" sz="2400" dirty="0"/>
              <a:t>Vibration &amp; noise most frequently heard complaints from vehicle owners. </a:t>
            </a:r>
          </a:p>
          <a:p>
            <a:pPr marL="342900" indent="-342900">
              <a:spcBef>
                <a:spcPts val="600"/>
              </a:spcBef>
            </a:pPr>
            <a:r>
              <a:rPr lang="en-US" sz="2400" dirty="0"/>
              <a:t>Vibration felt in steering wheel</a:t>
            </a:r>
          </a:p>
          <a:p>
            <a:pPr marL="829818" lvl="1" indent="-342900"/>
            <a:r>
              <a:rPr lang="en-US" sz="2400" dirty="0"/>
              <a:t>Dash/hood from out-of-balance or defective front tires </a:t>
            </a:r>
          </a:p>
          <a:p>
            <a:pPr marL="829818" lvl="1" indent="-342900"/>
            <a:r>
              <a:rPr lang="en-US" sz="2400" dirty="0"/>
              <a:t>Engine transmission mounts, warped rotors, out-of-round brake drums cause vibration</a:t>
            </a:r>
          </a:p>
          <a:p>
            <a:pPr marL="342900" indent="-342900">
              <a:spcBef>
                <a:spcPts val="600"/>
              </a:spcBef>
            </a:pPr>
            <a:r>
              <a:rPr lang="en-US" sz="2400" dirty="0"/>
              <a:t>Vibration measured by an </a:t>
            </a:r>
            <a:r>
              <a:rPr lang="en-US" sz="2400" spc="-300" dirty="0"/>
              <a:t>E V </a:t>
            </a:r>
            <a:r>
              <a:rPr lang="en-US" sz="2400" dirty="0"/>
              <a:t>A/Reed Tach in Hertz.</a:t>
            </a:r>
          </a:p>
          <a:p>
            <a:pPr marL="342900" indent="-342900"/>
            <a:r>
              <a:rPr lang="en-US" sz="2400" dirty="0"/>
              <a:t>Driveshafts should be inspected for proper u-joint working angles and balance</a:t>
            </a:r>
          </a:p>
        </p:txBody>
      </p:sp>
    </p:spTree>
    <p:extLst>
      <p:ext uri="{BB962C8B-B14F-4D97-AF65-F5344CB8AC3E}">
        <p14:creationId xmlns:p14="http://schemas.microsoft.com/office/powerpoint/2010/main" val="2611613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84565"/>
            <a:ext cx="8229600" cy="800219"/>
          </a:xfrm>
        </p:spPr>
        <p:txBody>
          <a:bodyPr wrap="square" tIns="45720" bIns="45720">
            <a:spAutoFit/>
          </a:bodyPr>
          <a:lstStyle/>
          <a:p>
            <a:r>
              <a:rPr lang="en-US" sz="2600" dirty="0"/>
              <a:t>Animation: Noise, Vibration, and Harshness NVH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Noise_Vibration_and_Harshness_NVH">
            <a:hlinkClick r:id="" action="ppaction://media"/>
            <a:extLst>
              <a:ext uri="{FF2B5EF4-FFF2-40B4-BE49-F238E27FC236}">
                <a16:creationId xmlns:a16="http://schemas.microsoft.com/office/drawing/2014/main" id="{B8A27F5E-4EB3-379D-C175-861C2B5AF1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890" y="1212369"/>
            <a:ext cx="8804219" cy="4952373"/>
          </a:xfrm>
          <a:prstGeom prst="rect">
            <a:avLst/>
          </a:prstGeom>
        </p:spPr>
      </p:pic>
    </p:spTree>
    <p:extLst>
      <p:ext uri="{BB962C8B-B14F-4D97-AF65-F5344CB8AC3E}">
        <p14:creationId xmlns:p14="http://schemas.microsoft.com/office/powerpoint/2010/main" val="203053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Dampener Weight</a:t>
            </a:r>
          </a:p>
        </p:txBody>
      </p:sp>
      <p:pic>
        <p:nvPicPr>
          <p:cNvPr id="5" name="Picture 4" descr="A magnified view of an exhaust system of a vehicle. A two-sided dumbbell-shaped iron weight labeled dampener weight is secured to the exhaust system with screws.">
            <a:extLst>
              <a:ext uri="{FF2B5EF4-FFF2-40B4-BE49-F238E27FC236}">
                <a16:creationId xmlns:a16="http://schemas.microsoft.com/office/drawing/2014/main" id="{D6F88A24-0E81-566B-CC85-28DCE472F837}"/>
              </a:ext>
            </a:extLst>
          </p:cNvPr>
          <p:cNvPicPr>
            <a:picLocks noChangeAspect="1"/>
          </p:cNvPicPr>
          <p:nvPr/>
        </p:nvPicPr>
        <p:blipFill>
          <a:blip r:embed="rId3"/>
          <a:stretch>
            <a:fillRect/>
          </a:stretch>
        </p:blipFill>
        <p:spPr>
          <a:xfrm>
            <a:off x="2592239" y="1562727"/>
            <a:ext cx="3959523" cy="298181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02779" y="4771602"/>
            <a:ext cx="8268277" cy="1513679"/>
          </a:xfrm>
        </p:spPr>
        <p:txBody>
          <a:bodyPr wrap="square" lIns="0" tIns="18000" rIns="0" bIns="18000" anchor="ctr" anchorCtr="0">
            <a:spAutoFit/>
          </a:bodyPr>
          <a:lstStyle/>
          <a:p>
            <a:pPr marL="0" indent="0">
              <a:spcBef>
                <a:spcPts val="600"/>
              </a:spcBef>
              <a:buNone/>
            </a:pPr>
            <a:r>
              <a:rPr lang="en-US" sz="2400" dirty="0"/>
              <a:t>Many vehicles, especially those equipped with four-cylinder engines, use a dampener weight attached to the exhaust system or differential, as shown, to dampen out certain frequency vibrations.</a:t>
            </a:r>
          </a:p>
        </p:txBody>
      </p:sp>
    </p:spTree>
    <p:extLst>
      <p:ext uri="{BB962C8B-B14F-4D97-AF65-F5344CB8AC3E}">
        <p14:creationId xmlns:p14="http://schemas.microsoft.com/office/powerpoint/2010/main" val="256571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164036"/>
            <a:ext cx="8258175" cy="590349"/>
          </a:xfrm>
        </p:spPr>
        <p:txBody>
          <a:bodyPr wrap="square" lIns="0" tIns="18000" rIns="0" bIns="18000" anchor="ctr" anchorCtr="0">
            <a:spAutoFit/>
          </a:bodyPr>
          <a:lstStyle/>
          <a:p>
            <a:r>
              <a:rPr lang="en-US" dirty="0"/>
              <a:t>Test-Drive</a:t>
            </a:r>
          </a:p>
        </p:txBody>
      </p:sp>
      <p:sp>
        <p:nvSpPr>
          <p:cNvPr id="3" name="Content Placeholder 2"/>
          <p:cNvSpPr>
            <a:spLocks noGrp="1"/>
          </p:cNvSpPr>
          <p:nvPr>
            <p:ph idx="4294967295"/>
          </p:nvPr>
        </p:nvSpPr>
        <p:spPr>
          <a:xfrm>
            <a:off x="428625" y="922113"/>
            <a:ext cx="8258174" cy="4345223"/>
          </a:xfrm>
          <a:prstGeom prst="rect">
            <a:avLst/>
          </a:prstGeom>
        </p:spPr>
        <p:txBody>
          <a:bodyPr wrap="square" lIns="0" tIns="18000" rIns="0" bIns="18000" anchor="ctr" anchorCtr="0">
            <a:spAutoFit/>
          </a:bodyPr>
          <a:lstStyle/>
          <a:p>
            <a:pPr marL="342900" indent="-342900">
              <a:spcBef>
                <a:spcPts val="600"/>
              </a:spcBef>
            </a:pPr>
            <a:r>
              <a:rPr lang="en-US" sz="2400" dirty="0"/>
              <a:t>First thing when given vibration or noise problem </a:t>
            </a:r>
          </a:p>
          <a:p>
            <a:pPr marL="829818" lvl="1" indent="-342900"/>
            <a:r>
              <a:rPr lang="en-US" sz="2400" dirty="0"/>
              <a:t>Try to duplicate condition.</a:t>
            </a:r>
          </a:p>
          <a:p>
            <a:pPr marL="342900" indent="-342900">
              <a:spcBef>
                <a:spcPts val="600"/>
              </a:spcBef>
            </a:pPr>
            <a:r>
              <a:rPr lang="en-US" sz="2400" dirty="0"/>
              <a:t>Observations that may help locate problem?</a:t>
            </a:r>
          </a:p>
          <a:p>
            <a:pPr marL="829818" lvl="1" indent="-342900"/>
            <a:r>
              <a:rPr lang="en-US" sz="2400" dirty="0"/>
              <a:t>Gather information about vibration </a:t>
            </a:r>
          </a:p>
          <a:p>
            <a:pPr marL="342900" indent="-342900">
              <a:spcBef>
                <a:spcPts val="600"/>
              </a:spcBef>
            </a:pPr>
            <a:r>
              <a:rPr lang="en-US" sz="2400" dirty="0"/>
              <a:t>Vibration felt in steering wheel, dash, or hood </a:t>
            </a:r>
          </a:p>
          <a:p>
            <a:pPr marL="829818" lvl="1" indent="-342900"/>
            <a:r>
              <a:rPr lang="en-US" sz="2400" dirty="0"/>
              <a:t>Most likely defective/out-of-balance front wheels or tires.</a:t>
            </a:r>
          </a:p>
          <a:p>
            <a:pPr marL="342900" indent="-342900">
              <a:spcBef>
                <a:spcPts val="600"/>
              </a:spcBef>
            </a:pPr>
            <a:r>
              <a:rPr lang="en-US" sz="2400" dirty="0"/>
              <a:t>Vibration felt in seat of pants or all over vehicle</a:t>
            </a:r>
          </a:p>
          <a:p>
            <a:pPr marL="829818" lvl="1" indent="-342900"/>
            <a:r>
              <a:rPr lang="en-US" sz="2400" dirty="0"/>
              <a:t>Defective or out-of-balance rear wheels or tires</a:t>
            </a:r>
          </a:p>
          <a:p>
            <a:pPr marL="829818" lvl="1" indent="-342900"/>
            <a:r>
              <a:rPr lang="en-US" sz="2400" spc="-300" dirty="0"/>
              <a:t>R W </a:t>
            </a:r>
            <a:r>
              <a:rPr lang="en-US" sz="2400" dirty="0"/>
              <a:t>D driveshaft and related components </a:t>
            </a:r>
          </a:p>
        </p:txBody>
      </p:sp>
    </p:spTree>
    <p:extLst>
      <p:ext uri="{BB962C8B-B14F-4D97-AF65-F5344CB8AC3E}">
        <p14:creationId xmlns:p14="http://schemas.microsoft.com/office/powerpoint/2010/main" val="3524328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4176"/>
            <a:ext cx="8268308" cy="344128"/>
          </a:xfrm>
        </p:spPr>
        <p:txBody>
          <a:bodyPr wrap="square" lIns="0" tIns="18000" rIns="0" bIns="18000" anchor="ctr" anchorCtr="0">
            <a:spAutoFit/>
          </a:bodyPr>
          <a:lstStyle/>
          <a:p>
            <a:pPr marL="0" indent="0">
              <a:buNone/>
            </a:pPr>
            <a:r>
              <a:rPr lang="en-US" sz="2000" dirty="0">
                <a:solidFill>
                  <a:schemeClr val="tx1"/>
                </a:solidFill>
              </a:rPr>
              <a:t>Witness Marks</a:t>
            </a:r>
          </a:p>
        </p:txBody>
      </p:sp>
      <p:pic>
        <p:nvPicPr>
          <p:cNvPr id="6" name="Picture 5" descr="A magnified view of an exhaust system with an adjacent frame rail of a vehicle. The right face of the rusted iron exhaust system has scratches labeled witness mark. ">
            <a:extLst>
              <a:ext uri="{FF2B5EF4-FFF2-40B4-BE49-F238E27FC236}">
                <a16:creationId xmlns:a16="http://schemas.microsoft.com/office/drawing/2014/main" id="{982604DE-21C6-A8F9-8C3D-92F9EA0DC9FE}"/>
              </a:ext>
            </a:extLst>
          </p:cNvPr>
          <p:cNvPicPr>
            <a:picLocks noChangeAspect="1"/>
          </p:cNvPicPr>
          <p:nvPr/>
        </p:nvPicPr>
        <p:blipFill>
          <a:blip r:embed="rId3"/>
          <a:stretch>
            <a:fillRect/>
          </a:stretch>
        </p:blipFill>
        <p:spPr>
          <a:xfrm>
            <a:off x="2421849" y="1389243"/>
            <a:ext cx="4300302" cy="323739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02779" y="4773933"/>
            <a:ext cx="8268277" cy="1575234"/>
          </a:xfrm>
        </p:spPr>
        <p:txBody>
          <a:bodyPr wrap="square" lIns="0" tIns="18000" rIns="0" bIns="18000" anchor="ctr" anchorCtr="0">
            <a:spAutoFit/>
          </a:bodyPr>
          <a:lstStyle/>
          <a:p>
            <a:pPr marL="0" indent="0">
              <a:spcBef>
                <a:spcPts val="600"/>
              </a:spcBef>
              <a:buNone/>
            </a:pPr>
            <a:r>
              <a:rPr lang="en-US" sz="2000" dirty="0"/>
              <a:t>The exhaust was found to be rubbing on the frame rail during a visual inspection. Rubber exhaust system hangers are used to isolate noise and vibration from the exhaust system from entering the interior. These rubber supports can fail causing the exhaust system to be out of proper location. It was found by looking for evidence of </a:t>
            </a:r>
            <a:r>
              <a:rPr lang="en-US" sz="2000" b="1" dirty="0"/>
              <a:t>witness marks</a:t>
            </a:r>
            <a:r>
              <a:rPr lang="en-US" sz="2000" dirty="0"/>
              <a:t>.</a:t>
            </a:r>
          </a:p>
        </p:txBody>
      </p:sp>
    </p:spTree>
    <p:extLst>
      <p:ext uri="{BB962C8B-B14F-4D97-AF65-F5344CB8AC3E}">
        <p14:creationId xmlns:p14="http://schemas.microsoft.com/office/powerpoint/2010/main" val="140905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17.3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4176"/>
            <a:ext cx="8268308" cy="344128"/>
          </a:xfrm>
        </p:spPr>
        <p:txBody>
          <a:bodyPr wrap="square" lIns="0" tIns="18000" rIns="0" bIns="18000" anchor="ctr" anchorCtr="0">
            <a:spAutoFit/>
          </a:bodyPr>
          <a:lstStyle/>
          <a:p>
            <a:pPr marL="0" indent="0">
              <a:buNone/>
            </a:pPr>
            <a:r>
              <a:rPr lang="en-US" sz="2000" dirty="0">
                <a:solidFill>
                  <a:schemeClr val="tx1"/>
                </a:solidFill>
              </a:rPr>
              <a:t>Speed Chart</a:t>
            </a:r>
          </a:p>
        </p:txBody>
      </p:sp>
      <p:pic>
        <p:nvPicPr>
          <p:cNvPr id="3" name="Picture 2" descr="A chart plots various components of a vehicle versus vehicle speed in miles per hour under three conditions, namely, engine speed-sensitive, vehicle speed-sensitive, and accel slash decel sensitive. The chart plots values for noise or audible vibration and mechanical vibration. &#10;Long description is available in notes, press F6.">
            <a:extLst>
              <a:ext uri="{FF2B5EF4-FFF2-40B4-BE49-F238E27FC236}">
                <a16:creationId xmlns:a16="http://schemas.microsoft.com/office/drawing/2014/main" id="{03DA9169-F388-044D-2513-D172782360DB}"/>
              </a:ext>
            </a:extLst>
          </p:cNvPr>
          <p:cNvPicPr>
            <a:picLocks noChangeAspect="1"/>
          </p:cNvPicPr>
          <p:nvPr/>
        </p:nvPicPr>
        <p:blipFill>
          <a:blip r:embed="rId3"/>
          <a:stretch>
            <a:fillRect/>
          </a:stretch>
        </p:blipFill>
        <p:spPr>
          <a:xfrm>
            <a:off x="2621062" y="1522214"/>
            <a:ext cx="3901876" cy="396577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02779" y="5701763"/>
            <a:ext cx="8268277" cy="651905"/>
          </a:xfrm>
        </p:spPr>
        <p:txBody>
          <a:bodyPr wrap="square" lIns="0" tIns="18000" rIns="0" bIns="18000" anchor="ctr" anchorCtr="0">
            <a:spAutoFit/>
          </a:bodyPr>
          <a:lstStyle/>
          <a:p>
            <a:pPr marL="0" indent="0">
              <a:spcBef>
                <a:spcPts val="600"/>
              </a:spcBef>
              <a:buNone/>
            </a:pPr>
            <a:r>
              <a:rPr lang="en-US" sz="2000" dirty="0"/>
              <a:t>A chart showing the typical vehicle and engine speeds at which various components will create a noise or vibration and under what conditions.</a:t>
            </a:r>
          </a:p>
        </p:txBody>
      </p:sp>
    </p:spTree>
    <p:extLst>
      <p:ext uri="{BB962C8B-B14F-4D97-AF65-F5344CB8AC3E}">
        <p14:creationId xmlns:p14="http://schemas.microsoft.com/office/powerpoint/2010/main" val="1899068996"/>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6049</Words>
  <Application>Microsoft Office PowerPoint</Application>
  <PresentationFormat>On-screen Show (4:3)</PresentationFormat>
  <Paragraphs>364</Paragraphs>
  <Slides>46</Slides>
  <Notes>42</Notes>
  <HiddenSlides>0</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4" baseType="lpstr">
      <vt:lpstr>Times New Roman</vt:lpstr>
      <vt:lpstr>Calibri</vt:lpstr>
      <vt:lpstr>Wingdings</vt:lpstr>
      <vt:lpstr>Arial</vt:lpstr>
      <vt:lpstr>Verdana</vt:lpstr>
      <vt:lpstr>1_USHE</vt:lpstr>
      <vt:lpstr>USHE</vt:lpstr>
      <vt:lpstr>Equation</vt:lpstr>
      <vt:lpstr>Manual Drivetrains and Axles</vt:lpstr>
      <vt:lpstr>Learning Objectives </vt:lpstr>
      <vt:lpstr>Causes of Vibration and Noise</vt:lpstr>
      <vt:lpstr>Animation: Noise and Vibration (Animation will automatically start)</vt:lpstr>
      <vt:lpstr>Animation: Noise, Vibration, and Harshness NVH (Animation will automatically start)</vt:lpstr>
      <vt:lpstr>Figure 17.1</vt:lpstr>
      <vt:lpstr>Test-Drive</vt:lpstr>
      <vt:lpstr>Figure 17.2</vt:lpstr>
      <vt:lpstr>Figure 17.3</vt:lpstr>
      <vt:lpstr>Figure 17.4</vt:lpstr>
      <vt:lpstr>Neutral Run-Up Test</vt:lpstr>
      <vt:lpstr>Vibration During Braking</vt:lpstr>
      <vt:lpstr>Vibration Speed Ranges</vt:lpstr>
      <vt:lpstr>Figure 17.5</vt:lpstr>
      <vt:lpstr>Figure 17.6</vt:lpstr>
      <vt:lpstr>Figure 17.7</vt:lpstr>
      <vt:lpstr>Vibration Frequency</vt:lpstr>
      <vt:lpstr>Figure 17.8</vt:lpstr>
      <vt:lpstr>Figure 17.9</vt:lpstr>
      <vt:lpstr>Vibration Causes</vt:lpstr>
      <vt:lpstr>Correcting Driveline Angles</vt:lpstr>
      <vt:lpstr>Figure 17.12</vt:lpstr>
      <vt:lpstr>Checking Driveshaft Runout</vt:lpstr>
      <vt:lpstr>Animation: Measure Driveshaft Runout (Animation will automatically start)</vt:lpstr>
      <vt:lpstr>Companion Flange Runout</vt:lpstr>
      <vt:lpstr>Measuring Driveshaft U-Joint Phasing</vt:lpstr>
      <vt:lpstr>Balancing Driveshaft</vt:lpstr>
      <vt:lpstr>Figure 17.13</vt:lpstr>
      <vt:lpstr>Figure 17.14</vt:lpstr>
      <vt:lpstr>Figure 17.15</vt:lpstr>
      <vt:lpstr>Figure 17.16</vt:lpstr>
      <vt:lpstr>Noise Diagnosis (1 of 5)</vt:lpstr>
      <vt:lpstr>Noise Diagnosis (2 of 5)</vt:lpstr>
      <vt:lpstr>Figure 17.17</vt:lpstr>
      <vt:lpstr>Figure 17.18</vt:lpstr>
      <vt:lpstr>Noise Correction</vt:lpstr>
      <vt:lpstr>Noise Diagnosis (3 of 5)</vt:lpstr>
      <vt:lpstr>Noise Diagnosis (4 of 5)</vt:lpstr>
      <vt:lpstr>Noise Diagnosis (5 of 5)</vt:lpstr>
      <vt:lpstr>Frequently Asked Question: What Is “Chassis Ears”?</vt:lpstr>
      <vt:lpstr>Figure 17.19</vt:lpstr>
      <vt:lpstr>Question 1</vt:lpstr>
      <vt:lpstr>Answer 1</vt:lpstr>
      <vt:lpstr>Summary </vt:lpstr>
      <vt:lpstr>Automotive Fundamentals Videos and Animations</vt:lpstr>
      <vt:lpstr>Copyright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17</dc:title>
  <dc:subject>Careers</dc:subject>
  <dc:creator/>
  <cp:keywords/>
  <dc:description>Additional information may be found in the Notes Pane of each slide by pressing F6.</dc:description>
  <cp:lastModifiedBy/>
  <cp:revision>1</cp:revision>
  <dcterms:modified xsi:type="dcterms:W3CDTF">2023-08-19T13:22:27Z</dcterms:modified>
</cp:coreProperties>
</file>