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60"/>
  </p:notesMasterIdLst>
  <p:handoutMasterIdLst>
    <p:handoutMasterId r:id="rId61"/>
  </p:handoutMasterIdLst>
  <p:sldIdLst>
    <p:sldId id="384" r:id="rId3"/>
    <p:sldId id="272" r:id="rId4"/>
    <p:sldId id="389" r:id="rId5"/>
    <p:sldId id="390" r:id="rId6"/>
    <p:sldId id="391" r:id="rId7"/>
    <p:sldId id="392" r:id="rId8"/>
    <p:sldId id="1197" r:id="rId9"/>
    <p:sldId id="393" r:id="rId10"/>
    <p:sldId id="738" r:id="rId11"/>
    <p:sldId id="739" r:id="rId12"/>
    <p:sldId id="740" r:id="rId13"/>
    <p:sldId id="397" r:id="rId14"/>
    <p:sldId id="398" r:id="rId15"/>
    <p:sldId id="741" r:id="rId16"/>
    <p:sldId id="742" r:id="rId17"/>
    <p:sldId id="743" r:id="rId18"/>
    <p:sldId id="402" r:id="rId19"/>
    <p:sldId id="403" r:id="rId20"/>
    <p:sldId id="744" r:id="rId21"/>
    <p:sldId id="747" r:id="rId22"/>
    <p:sldId id="406" r:id="rId23"/>
    <p:sldId id="407" r:id="rId24"/>
    <p:sldId id="745" r:id="rId25"/>
    <p:sldId id="691" r:id="rId26"/>
    <p:sldId id="692" r:id="rId27"/>
    <p:sldId id="693" r:id="rId28"/>
    <p:sldId id="746" r:id="rId29"/>
    <p:sldId id="695" r:id="rId30"/>
    <p:sldId id="696" r:id="rId31"/>
    <p:sldId id="697" r:id="rId32"/>
    <p:sldId id="713" r:id="rId33"/>
    <p:sldId id="714" r:id="rId34"/>
    <p:sldId id="715" r:id="rId35"/>
    <p:sldId id="716" r:id="rId36"/>
    <p:sldId id="717" r:id="rId37"/>
    <p:sldId id="718" r:id="rId38"/>
    <p:sldId id="719" r:id="rId39"/>
    <p:sldId id="720" r:id="rId40"/>
    <p:sldId id="721" r:id="rId41"/>
    <p:sldId id="722" r:id="rId42"/>
    <p:sldId id="723" r:id="rId43"/>
    <p:sldId id="724" r:id="rId44"/>
    <p:sldId id="725" r:id="rId45"/>
    <p:sldId id="726" r:id="rId46"/>
    <p:sldId id="727" r:id="rId47"/>
    <p:sldId id="728" r:id="rId48"/>
    <p:sldId id="729" r:id="rId49"/>
    <p:sldId id="730" r:id="rId50"/>
    <p:sldId id="731" r:id="rId51"/>
    <p:sldId id="732" r:id="rId52"/>
    <p:sldId id="733" r:id="rId53"/>
    <p:sldId id="734" r:id="rId54"/>
    <p:sldId id="735" r:id="rId55"/>
    <p:sldId id="736" r:id="rId56"/>
    <p:sldId id="737" r:id="rId57"/>
    <p:sldId id="1177" r:id="rId58"/>
    <p:sldId id="687" r:id="rId59"/>
  </p:sldIdLst>
  <p:sldSz cx="9144000" cy="6858000" type="screen4x3"/>
  <p:notesSz cx="6858000" cy="9144000"/>
  <p:embeddedFontLs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DBF9E1"/>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8" autoAdjust="0"/>
    <p:restoredTop sz="96374" autoAdjust="0"/>
  </p:normalViewPr>
  <p:slideViewPr>
    <p:cSldViewPr snapToGrid="0" snapToObjects="1">
      <p:cViewPr varScale="1">
        <p:scale>
          <a:sx n="110" d="100"/>
          <a:sy n="110" d="100"/>
        </p:scale>
        <p:origin x="1734" y="108"/>
      </p:cViewPr>
      <p:guideLst>
        <p:guide orient="horz" pos="4042"/>
        <p:guide pos="295"/>
      </p:guideLst>
    </p:cSldViewPr>
  </p:slideViewPr>
  <p:outlineViewPr>
    <p:cViewPr>
      <p:scale>
        <a:sx n="33" d="100"/>
        <a:sy n="33" d="100"/>
      </p:scale>
      <p:origin x="0" y="-1609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680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solidFill>
                  <a:schemeClr val="tx1"/>
                </a:solidFill>
              </a:rPr>
              <a:t>Case</a:t>
            </a:r>
            <a:r>
              <a:rPr lang="en-US" b="1" u="sng" baseline="0" dirty="0">
                <a:solidFill>
                  <a:schemeClr val="tx1"/>
                </a:solidFill>
              </a:rPr>
              <a:t> Study: The Case of the Skipping Chevrolet Minivan</a:t>
            </a:r>
          </a:p>
          <a:p>
            <a:r>
              <a:rPr lang="en-US" baseline="0" dirty="0"/>
              <a:t>An A W D Chevrolet S U V (38,000 mi) had an odd skip-miss feeling during acceleration. Tire circumferences were checked, and they were within 1/8 of each other. The transfer case was drained and refilled with the proper fluid, but this did not help.</a:t>
            </a:r>
          </a:p>
          <a:p>
            <a:r>
              <a:rPr lang="en-US" baseline="0" dirty="0"/>
              <a:t>A second transfer case fluid change was recommended, and this fixed the problem. This transfer case can have a stick/slip problem, similar to a limited slip differential. Apparently, the second fluid change caused the clutch plates to work normally.</a:t>
            </a:r>
          </a:p>
          <a:p>
            <a:r>
              <a:rPr lang="en-US" b="1" baseline="0" dirty="0"/>
              <a:t>Summary:</a:t>
            </a:r>
          </a:p>
          <a:p>
            <a:r>
              <a:rPr lang="en-US" b="1" baseline="0" dirty="0"/>
              <a:t>Complaint—Customer was concerned about a skip-miss feeling during acceleration.</a:t>
            </a:r>
          </a:p>
          <a:p>
            <a:r>
              <a:rPr lang="en-US" b="1" baseline="0" dirty="0"/>
              <a:t>Cause—The fluid in the transfer case was causing the sticking/slip issue.</a:t>
            </a:r>
          </a:p>
          <a:p>
            <a:r>
              <a:rPr lang="en-US" b="1" baseline="0" dirty="0"/>
              <a:t>Correction—The transfer case fluid was replaced two times which corrected the customer concern.</a:t>
            </a:r>
            <a:endParaRPr lang="en-US" b="1" dirty="0"/>
          </a:p>
          <a:p>
            <a:r>
              <a:rPr lang="en-US" dirty="0"/>
              <a:t>Long Description:</a:t>
            </a:r>
          </a:p>
          <a:p>
            <a:r>
              <a:rPr lang="en-US" dirty="0"/>
              <a:t>The chart reads from top to bottom as follows. Genuine parts; transfer case lubricant; N V 247; caution: may cause skin and eye irritation; carefully read cautions on the pack panel; there is no substitute for quality.</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80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tx1"/>
                </a:solidFill>
              </a:rPr>
              <a:t>Tech Tip: Is the Problem Inside or Outside the Unit? </a:t>
            </a:r>
          </a:p>
          <a:p>
            <a:r>
              <a:rPr lang="en-US" dirty="0"/>
              <a:t>The purpose of the diagnosis is to determine the cause of the problem. </a:t>
            </a:r>
          </a:p>
          <a:p>
            <a:r>
              <a:rPr lang="en-US" dirty="0"/>
              <a:t>• Is it due to a fault with the controls (electrical or mechanical)?</a:t>
            </a:r>
          </a:p>
          <a:p>
            <a:r>
              <a:rPr lang="en-US" dirty="0"/>
              <a:t>• Is it due to the transmission or some other drivetrain component instead of the transfer case?</a:t>
            </a:r>
          </a:p>
          <a:p>
            <a:endParaRPr lang="en-US"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664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table consists of 4 columns and 5 rows. The column headers are text, graph, graph merge, and analog. The row entries are as follows. Row 1: vehicle speed, nil, 0, and m p h. Row 2: battery voltage, nil, 12.2, and V. Row 3: steering wheel angle, nil, 88, and degrees. Row 4: steering input torque, nil, 2, and Newton meter. Row 5: calculated system temperature, nil, 87, and degrees Fahrenheit. The first row is highlighted.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965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600" b="1" i="0" u="sng" dirty="0"/>
              <a:t>Scan tools </a:t>
            </a:r>
            <a:r>
              <a:rPr lang="en-US" sz="1400" dirty="0"/>
              <a:t>are the most important tools for any diagnostic work on all vehicles. Scan tools can be </a:t>
            </a:r>
          </a:p>
          <a:p>
            <a:r>
              <a:rPr lang="en-US" sz="1400" dirty="0"/>
              <a:t>divided into the following three basic categories:</a:t>
            </a:r>
          </a:p>
          <a:p>
            <a:r>
              <a:rPr lang="en-US" sz="1400" dirty="0"/>
              <a:t>1. Factory scan tools. These are the scan tools required by all dealers that sell and service a specific brand of vehicle.</a:t>
            </a:r>
          </a:p>
          <a:p>
            <a:r>
              <a:rPr lang="en-US" sz="1400" dirty="0"/>
              <a:t>Examples of factory scan tools include the following:</a:t>
            </a:r>
          </a:p>
          <a:p>
            <a:r>
              <a:rPr lang="en-US" sz="1400" dirty="0"/>
              <a:t>■ General Motors—Global Diagnostic System (G D S 2)</a:t>
            </a:r>
          </a:p>
          <a:p>
            <a:r>
              <a:rPr lang="en-US" sz="1400" dirty="0"/>
              <a:t>■ Ford—W D S (Worldwide Diagnostic System) and I D S (Integrated Diagnostic Software)</a:t>
            </a:r>
          </a:p>
          <a:p>
            <a:r>
              <a:rPr lang="en-US" sz="1400" dirty="0"/>
              <a:t>■ Chrysler—D R B-III, Star Scan, or WiTECH</a:t>
            </a:r>
          </a:p>
          <a:p>
            <a:r>
              <a:rPr lang="en-US" sz="1400" dirty="0"/>
              <a:t>■ Honda—H D S or Master Tech</a:t>
            </a:r>
          </a:p>
          <a:p>
            <a:r>
              <a:rPr lang="en-US" sz="1400" dirty="0"/>
              <a:t>■ Toyota—Master Tech and Tech Stream</a:t>
            </a:r>
          </a:p>
          <a:p>
            <a:r>
              <a:rPr lang="en-US" sz="1400" dirty="0"/>
              <a:t>All factory scan tools are designed to provide bi-directional capability, which allows the opportunity to operate components using the scan tool, thereby confirming that the component is able to work when commanded. Also, all factory scan tools are capable of displaying </a:t>
            </a:r>
          </a:p>
          <a:p>
            <a:r>
              <a:rPr lang="en-US" sz="1400" dirty="0"/>
              <a:t>all factory parameters.</a:t>
            </a:r>
          </a:p>
          <a:p>
            <a:r>
              <a:rPr lang="en-US" sz="1400" b="1" u="sng" dirty="0"/>
              <a:t>2. Aftermarket scan tools</a:t>
            </a:r>
            <a:r>
              <a:rPr lang="en-US" sz="1400" dirty="0"/>
              <a:t>. These scan tools are designed to function on more than one brand of vehicle. Examples of aftermarket scan tools include the following:</a:t>
            </a:r>
          </a:p>
          <a:p>
            <a:pPr marL="171450" indent="-171450">
              <a:buFont typeface="Arial" panose="020B0604020202020204" pitchFamily="34" charset="0"/>
              <a:buChar char="•"/>
            </a:pPr>
            <a:r>
              <a:rPr lang="en-US" sz="1400" dirty="0"/>
              <a:t>Snap-on (various models, including the Ethos, Modis, and Solus). SEE FIGURE 16.8. O T C (various models, including Pegasus, Genisys, TOUCH, and Task Master).</a:t>
            </a:r>
          </a:p>
          <a:p>
            <a:pPr marL="171450" indent="-171450">
              <a:buFont typeface="Arial" panose="020B0604020202020204" pitchFamily="34" charset="0"/>
              <a:buChar char="•"/>
            </a:pPr>
            <a:r>
              <a:rPr lang="en-US" sz="1400" dirty="0"/>
              <a:t>AutoEnginuity and other programs that use a laptop or handheld computer for display.  While many aftermarket scan tools can display most, if not all, of the parameters of the factory scan tool, there can be a difference when trying to trouble-shoot some faults.</a:t>
            </a:r>
          </a:p>
          <a:p>
            <a:pPr marL="171450" indent="-171450">
              <a:buFont typeface="Arial" panose="020B0604020202020204" pitchFamily="34" charset="0"/>
              <a:buChar char="•"/>
            </a:pPr>
            <a:endParaRPr lang="en-US" sz="1400" dirty="0"/>
          </a:p>
          <a:p>
            <a:endParaRPr lang="en-US" sz="1400" dirty="0"/>
          </a:p>
          <a:p>
            <a:r>
              <a:rPr lang="en-US" dirty="0"/>
              <a:t>Long Description:</a:t>
            </a:r>
          </a:p>
          <a:p>
            <a:r>
              <a:rPr lang="en-US" dirty="0"/>
              <a:t>The table consists of 2 columns and 4 rows. The second column has some scale with some values given. The entries are as follows. Row 1: accelerator pedal post, 0.00, 0.00 to 0.00, and the scale has the points 500, 600, 700, and 800 from the left to right. Row 2: accelerator pedal post, 0.81, 0.81 to 0.81, and the scale has the points 500, 600, 700, and 800 from the left to right. Row 3: accelerator pedal post, 0.41, 0.41 to 0.41, and the scale has the points 500, 600, 700, and 800 from the left to right. Row 4: axle ratio, 3.31 ratio 1, 3.31 ratio 1 to 3.31 ratio 1, and the scale has the points 500, 600, 700, and 800 from the left to right.</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1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400" dirty="0"/>
              <a:t>HOW TO USE A SCAN TOOL  In order to get the most from a scan tool, the technician should read, </a:t>
            </a:r>
          </a:p>
          <a:p>
            <a:r>
              <a:rPr lang="en-US" sz="1400" dirty="0"/>
              <a:t>understand, and follow the operating instructions. To use a scan tool perform the following </a:t>
            </a:r>
          </a:p>
          <a:p>
            <a:r>
              <a:rPr lang="en-US" sz="1400" dirty="0"/>
              <a:t>steps:</a:t>
            </a:r>
          </a:p>
          <a:p>
            <a:r>
              <a:rPr lang="en-US" sz="1400" dirty="0"/>
              <a:t>STEP 1  Locate the data link connector (D L C). This 16-pin connector is usually located under the </a:t>
            </a:r>
          </a:p>
          <a:p>
            <a:r>
              <a:rPr lang="en-US" sz="1400" dirty="0"/>
              <a:t>dash on the driver’s side. It can be located in the center console and may be covered by a panel </a:t>
            </a:r>
          </a:p>
          <a:p>
            <a:r>
              <a:rPr lang="en-US" sz="1400" dirty="0"/>
              <a:t>that can be removed without the use of tools. Check service information for the exact location of </a:t>
            </a:r>
          </a:p>
          <a:p>
            <a:r>
              <a:rPr lang="en-US" sz="1400" dirty="0"/>
              <a:t>the D L C for the vehicle being serviced.</a:t>
            </a:r>
          </a:p>
          <a:p>
            <a:r>
              <a:rPr lang="en-US" sz="1400" dirty="0"/>
              <a:t>STEP 2  Connect the scan tool to the D L C. ● SEE FIGURE 16.9. STEP 3  Turn the ignition key on </a:t>
            </a:r>
          </a:p>
          <a:p>
            <a:r>
              <a:rPr lang="en-US" sz="1400" dirty="0"/>
              <a:t>(engine off). In most cases, the scan tool will come on automatically because the</a:t>
            </a:r>
          </a:p>
          <a:p>
            <a:r>
              <a:rPr lang="en-US" sz="1400" dirty="0"/>
              <a:t>D L C has power and ground connections for the scan tool.</a:t>
            </a:r>
          </a:p>
          <a:p>
            <a:r>
              <a:rPr lang="en-US" sz="1400" dirty="0"/>
              <a:t>STEP 4  If using a factory or factory-level scan tool, select the vehicle you are scanning and </a:t>
            </a:r>
          </a:p>
          <a:p>
            <a:r>
              <a:rPr lang="en-US" sz="1400" dirty="0"/>
              <a:t>enter the information requested on the screen such as the following:</a:t>
            </a:r>
          </a:p>
          <a:p>
            <a:r>
              <a:rPr lang="en-US" sz="1400" dirty="0"/>
              <a:t>■ Year (tenth character of the V I N)</a:t>
            </a:r>
          </a:p>
          <a:p>
            <a:r>
              <a:rPr lang="en-US" sz="1400" dirty="0"/>
              <a:t>■ Model (usually the fourth or fifth character of the V I N)</a:t>
            </a:r>
          </a:p>
          <a:p>
            <a:r>
              <a:rPr lang="en-US" sz="1400" dirty="0"/>
              <a:t>■ Engine (usually the eighth character of the V I N)</a:t>
            </a:r>
          </a:p>
          <a:p>
            <a:r>
              <a:rPr lang="en-US" sz="1400" dirty="0"/>
              <a:t>■ Any options that may be on the vehicle</a:t>
            </a:r>
          </a:p>
          <a:p>
            <a:r>
              <a:rPr lang="en-US" sz="1400" dirty="0"/>
              <a:t>STEP 5  Follow the on-screen instructions. Read and record any stored diagnostic trouble codes </a:t>
            </a:r>
          </a:p>
          <a:p>
            <a:r>
              <a:rPr lang="en-US" sz="1400" dirty="0"/>
              <a:t>(D T Cs). ● SEE FIGURE 16.10.</a:t>
            </a:r>
          </a:p>
          <a:p>
            <a:endParaRPr lang="en-US" sz="1400" dirty="0"/>
          </a:p>
          <a:p>
            <a:endParaRPr lang="en-US" sz="1400" dirty="0"/>
          </a:p>
          <a:p>
            <a:r>
              <a:rPr lang="en-US" sz="1400" dirty="0"/>
              <a:t>Long Description:</a:t>
            </a:r>
          </a:p>
          <a:p>
            <a:r>
              <a:rPr lang="en-US" sz="1400" dirty="0"/>
              <a:t>The text reads as follows. Important: transfer cases with three buttons or rocker switch activation, N V G-233, and N V C-243, do not support TECH 2 diagnostics. Consult proper service manual procedures.</a:t>
            </a:r>
          </a:p>
        </p:txBody>
      </p:sp>
    </p:spTree>
    <p:extLst>
      <p:ext uri="{BB962C8B-B14F-4D97-AF65-F5344CB8AC3E}">
        <p14:creationId xmlns:p14="http://schemas.microsoft.com/office/powerpoint/2010/main" val="2586628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541334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Typical C-type D T Cs associated with faults in the transfer case system.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2276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Related Diagnostic</a:t>
            </a:r>
            <a:r>
              <a:rPr lang="en-US" baseline="0" dirty="0"/>
              <a:t> Trouble Codes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2859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400" b="1" u="sng" dirty="0"/>
              <a:t>Check for Technical</a:t>
            </a:r>
            <a:r>
              <a:rPr lang="en-US" sz="1400" b="1" u="sng" baseline="0" dirty="0"/>
              <a:t> Service Bulletins </a:t>
            </a:r>
            <a:r>
              <a:rPr lang="en-US" sz="1400" baseline="0" dirty="0"/>
              <a:t>a</a:t>
            </a:r>
            <a:r>
              <a:rPr lang="en-US" sz="1400" dirty="0"/>
              <a:t>fter checking for stored diagnostic trouble codes, technical service bulletins (T S Bs) should be checked to see if there are any faults that are addressed for the codes that have been set. Figure 16.11.  According to studies performed by automobile manufacturers, as many as 30% problem vehicles can be repaired following the information, suggestions, or replacement parts found in a service bulletin. D T Cs must be known before searching for service bulletins, because bulletins often include information on solving problems that involve a stored diagnostic trouble code.</a:t>
            </a:r>
          </a:p>
          <a:p>
            <a:r>
              <a:rPr lang="en-US" sz="1400" b="1" u="sng" dirty="0"/>
              <a:t>Tech Tip: Ask the Driver</a:t>
            </a:r>
          </a:p>
          <a:p>
            <a:r>
              <a:rPr lang="en-US" sz="1400" dirty="0"/>
              <a:t>A diagnostic trouble code for a fault with the control switch can be set if the driver switches positions rapidly. This is a common situation when the driver is trying to engage four-wheel drive and when it does not go into four-wheel drive immediately, moves the switch back to two-wheel drive and then back into four-wheel drive. Therefore, if there is a diagnostic trouble code set for a fault in the switch and no fault is found, ask the driver if this might be the case.</a:t>
            </a:r>
          </a:p>
          <a:p>
            <a:endParaRPr lang="en-US" sz="1400" dirty="0"/>
          </a:p>
          <a:p>
            <a:endParaRPr lang="en-US" sz="1400" dirty="0"/>
          </a:p>
        </p:txBody>
      </p:sp>
    </p:spTree>
    <p:extLst>
      <p:ext uri="{BB962C8B-B14F-4D97-AF65-F5344CB8AC3E}">
        <p14:creationId xmlns:p14="http://schemas.microsoft.com/office/powerpoint/2010/main" val="79583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schematic consists of a vertically oriented transfer case selector switch on the left, a vertically oriented transfer case control module on the right of the selector switch, and a small rectangular transfer case mode sensor on the right. A square transfer case shift motor is below the transfer case mode sensor on the right. The resistances on the top of the transfer case selector switch are 550 ohms, 11000 ohms, 450 ohms, 2075 ohms, and 1250 ohms from top to bottom. The transfer case selector switch is connected to the transfer case control module via 11000 ohms and 1250 ohms, mode selection. On the bottom of the transfer case selector switch, four diodes with corresponding resistors in series are connected to the transfer case control module from top to bottom as follows: 2 W D slash A W D, L E D indicator, neutral, L E D indicator, 4 W D low, L E D indicator, and 4 W D high indicator. The top diode is connected downward to I G N. On the bottom, a lamp is connected to the earth's source and dimmer. At the bottom of the transfer case control module, a rightward arrow is for P C I B U S, and 2 rightward arrows at the bottom end are for the clutch and P N switch. The transfer case control module s connected to two earth sources. A 5 volts voltage supply runs in between the transfer case control module and the transfer case mode sensor. The transfer case shift motor has a motor with 2 W D slash A W D, 4 W D H I, AND 4 W D I O labels. The transfer case shift motor is connected to the earth source. The transfer case control module and transfer case shift motor are connected by shift motor control A and shift motor control B.</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026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Case Study The Case of the Broken Jeep</a:t>
            </a:r>
          </a:p>
          <a:p>
            <a:r>
              <a:rPr lang="en-US" dirty="0"/>
              <a:t>A Jeep Wrangler (73,500 mi) front axle would not engage. An inspection showed broken and brittle vacuum hoses, some falling off their connectors. The vacuum harness to the vacuum hubs was replaced, which did not fix the problem. However, after looking at a vacuum diagram, it was determined that a clogged vent could be the cause. A visual inspection revealed that the vent was plugged with mud. Cleaning this vent fixed this problem.</a:t>
            </a:r>
          </a:p>
          <a:p>
            <a:r>
              <a:rPr lang="en-US" b="1" dirty="0"/>
              <a:t>Summary:</a:t>
            </a:r>
          </a:p>
          <a:p>
            <a:r>
              <a:rPr lang="en-US" b="1" dirty="0"/>
              <a:t>Complaint—Customer was concerned about the front axle not being able to engage.</a:t>
            </a:r>
          </a:p>
          <a:p>
            <a:r>
              <a:rPr lang="en-US" b="1" dirty="0"/>
              <a:t>Cause—Vent port was clogged.</a:t>
            </a:r>
          </a:p>
          <a:p>
            <a:r>
              <a:rPr lang="en-US" b="1" dirty="0"/>
              <a:t>Correction—Replaced the vacuum hoses and lines and cleaned the vent.</a:t>
            </a:r>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2081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Typical voltage readings that may be measured at the four-wheel-drive control switch with the key on, engine off (K O E O). Always check service information for the exact specifications and testing procedures for the vehicle being serviced.</a:t>
            </a:r>
          </a:p>
          <a:p>
            <a:endParaRPr lang="en-US" b="1" dirty="0"/>
          </a:p>
          <a:p>
            <a:r>
              <a:rPr lang="en-US" b="1" dirty="0"/>
              <a:t>WARNING: Placing a transfer case into neutral means that the vehicle is able to move even though the</a:t>
            </a:r>
          </a:p>
          <a:p>
            <a:r>
              <a:rPr lang="en-US" b="1" dirty="0"/>
              <a:t>transmission has been placed in “Park</a:t>
            </a:r>
            <a:r>
              <a:rPr lang="en-US" dirty="0"/>
              <a:t>.”</a:t>
            </a:r>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1256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400" b="1" u="sng" dirty="0"/>
              <a:t>Checking for Power and Ground at the Motor</a:t>
            </a:r>
          </a:p>
          <a:p>
            <a:r>
              <a:rPr lang="en-US" sz="1400" dirty="0"/>
              <a:t>The shift control motor operates on 12 volts D C and ground that is routed through the T C C M. To </a:t>
            </a:r>
          </a:p>
          <a:p>
            <a:r>
              <a:rPr lang="en-US" sz="1400" dirty="0"/>
              <a:t>change direction of the motor, the power and ground are reversed inside the T C C M, causing the motor </a:t>
            </a:r>
          </a:p>
          <a:p>
            <a:r>
              <a:rPr lang="en-US" sz="1400" dirty="0"/>
              <a:t>to reverse directions. Most motor assemblies also include a feedback sensor that signals the T C C M</a:t>
            </a:r>
          </a:p>
          <a:p>
            <a:endParaRPr lang="en-US" sz="1400" dirty="0"/>
          </a:p>
          <a:p>
            <a:endParaRPr lang="en-US" sz="1400" dirty="0"/>
          </a:p>
        </p:txBody>
      </p:sp>
    </p:spTree>
    <p:extLst>
      <p:ext uri="{BB962C8B-B14F-4D97-AF65-F5344CB8AC3E}">
        <p14:creationId xmlns:p14="http://schemas.microsoft.com/office/powerpoint/2010/main" val="1658311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Locking front hubs should be cleaned periodically, especially if the vehicle has been driven under water or in dusty conditions. Most vehicle manufacturers recommend that the hubs be cleaned and lightly coated with grease at the same time the front wheel bearings are serviced. Check the service information for the exact procedure for the vehicle being serviced. Start the inspection of the front hubs by removing the cover plate. Many problems associated with locking hubs can be corrected by cleaning and lubricating the components. If noise is heard from the hubs, carefully inspect the inner components on both sides of the vehicle. A damaged part can cause noise </a:t>
            </a:r>
          </a:p>
          <a:p>
            <a:r>
              <a:rPr lang="en-US" dirty="0"/>
              <a:t>in the hub on the other side. Service kits are often available for the hubs. These kits contain the gaskets, seals, and retaining rings necessary for installing the hubs correctly after wheel bearing or front brake work has been completed. FIGURE 16.14.</a:t>
            </a:r>
          </a:p>
          <a:p>
            <a:endParaRPr lang="en-US" dirty="0"/>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9722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8956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400" b="1" u="sng" dirty="0">
                <a:solidFill>
                  <a:schemeClr val="tx1"/>
                </a:solidFill>
              </a:rPr>
              <a:t>Case study The Case of the Broken Kia</a:t>
            </a:r>
          </a:p>
          <a:p>
            <a:r>
              <a:rPr lang="en-US" sz="1400" dirty="0"/>
              <a:t>A Kia S U V (63,000 mi) came in with an inoperative 4 W D. This vehicle uses vacuum-operated front </a:t>
            </a:r>
          </a:p>
          <a:p>
            <a:r>
              <a:rPr lang="en-US" sz="1400" dirty="0"/>
              <a:t>hubs. Rotted flexible front hub vacuum lines and plugged steel vacuum lines were replaced, but this </a:t>
            </a:r>
          </a:p>
          <a:p>
            <a:r>
              <a:rPr lang="en-US" sz="1400" dirty="0"/>
              <a:t>did not help. New hubs had previously been installed.</a:t>
            </a:r>
          </a:p>
          <a:p>
            <a:r>
              <a:rPr lang="en-US" sz="1400" dirty="0"/>
              <a:t>The technician found that a seal failure had apparently allowed vacuum to suck all of the grease </a:t>
            </a:r>
          </a:p>
          <a:p>
            <a:r>
              <a:rPr lang="en-US" sz="1400" dirty="0"/>
              <a:t>out of the wheel bearing. This grease probably caused the plugged and rotted vacuum lines, and the </a:t>
            </a:r>
          </a:p>
          <a:p>
            <a:r>
              <a:rPr lang="en-US" sz="1400" dirty="0"/>
              <a:t>grease loss caused wheel and spindle bearing failure. Replacement of the wheel bearings, spindle </a:t>
            </a:r>
          </a:p>
          <a:p>
            <a:r>
              <a:rPr lang="en-US" sz="1400" dirty="0"/>
              <a:t>bearing, spindle, and seal with updated parts fixed this problem.</a:t>
            </a:r>
          </a:p>
          <a:p>
            <a:r>
              <a:rPr lang="en-US" sz="1400" b="1" dirty="0"/>
              <a:t>Summary:</a:t>
            </a:r>
          </a:p>
          <a:p>
            <a:r>
              <a:rPr lang="en-US" sz="1400" b="1" dirty="0"/>
              <a:t>Complaint—Customer was concerned about a lack of 4 W D.</a:t>
            </a:r>
          </a:p>
          <a:p>
            <a:r>
              <a:rPr lang="en-US" sz="1400" b="1" dirty="0"/>
              <a:t>Cause—Front vacuum hub seals were at fault.</a:t>
            </a:r>
          </a:p>
          <a:p>
            <a:r>
              <a:rPr lang="en-US" sz="1400" b="1" dirty="0"/>
              <a:t>Correction—Replaced wheel bearings, spindle, and seal with updated parts.</a:t>
            </a:r>
          </a:p>
          <a:p>
            <a:endParaRPr lang="en-US" sz="1400" dirty="0"/>
          </a:p>
          <a:p>
            <a:endParaRPr lang="en-US" sz="1400" dirty="0"/>
          </a:p>
          <a:p>
            <a:endParaRPr lang="en-US" sz="1400" dirty="0"/>
          </a:p>
          <a:p>
            <a:r>
              <a:rPr lang="en-US" sz="1400" dirty="0"/>
              <a:t>Long Description:</a:t>
            </a:r>
          </a:p>
          <a:p>
            <a:r>
              <a:rPr lang="en-US" sz="1400" dirty="0"/>
              <a:t>The illustration on the top and bottom has the following circular structures of the components of the locking hub from the left to right. Bushing, drive shaft gear, base, cam, spring, sliding gear, and shift knob. The components of the manual locking hub on the top are much larger and thicker than the components of the manual locking hub on the bottom.</a:t>
            </a:r>
          </a:p>
        </p:txBody>
      </p:sp>
    </p:spTree>
    <p:extLst>
      <p:ext uri="{BB962C8B-B14F-4D97-AF65-F5344CB8AC3E}">
        <p14:creationId xmlns:p14="http://schemas.microsoft.com/office/powerpoint/2010/main" val="129157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How to Tow a Four-Wheel-Drive Vehicle Without Doing Harm</a:t>
            </a:r>
          </a:p>
          <a:p>
            <a:r>
              <a:rPr lang="en-US" dirty="0"/>
              <a:t>If any of the drive wheels are on the ground, the wheels are turning the axles. Depending on exact type of four-wheel-drive vehicle being towed, this rotation of the wheels can cause severe wear; therefore, most experts suggest the following options:</a:t>
            </a:r>
          </a:p>
          <a:p>
            <a:pPr marL="228600" indent="-228600">
              <a:buFont typeface="+mj-lt"/>
              <a:buAutoNum type="arabicPeriod"/>
            </a:pPr>
            <a:r>
              <a:rPr lang="en-US" dirty="0"/>
              <a:t>Placing the vehicle on a flatbed or trailer. This keeps all four wheels off the ground and is the safest method for transporting a four-wheel-drive (or all-wheel-drive) vehicle without doing any harm.</a:t>
            </a:r>
          </a:p>
          <a:p>
            <a:pPr marL="228600" indent="-228600">
              <a:buFont typeface="+mj-lt"/>
              <a:buAutoNum type="arabicPeriod"/>
            </a:pPr>
            <a:r>
              <a:rPr lang="en-US" dirty="0"/>
              <a:t>Hoisting the front wheels off the ground and placing the rear wheels on a dolly. This procedure also keeps all wheels off the ground and therefore prevents any damage being done to the powertrain as a result of towing. Always check with vehicle specific information for exact towing procedures.  If the transfer case has a neutral position, this will allow the vehicle to be towed with all four wheels on the ground. Always check the owner’s manual or service information for the recommend method to use. Figure 6.15.</a:t>
            </a:r>
          </a:p>
          <a:p>
            <a:endParaRPr lang="en-US"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921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The Case of the Broken Chevrolet Suburban</a:t>
            </a:r>
          </a:p>
          <a:p>
            <a:r>
              <a:rPr lang="en-US" dirty="0"/>
              <a:t>The transfer case of a Chevrolet Suburban would jump into neutral when the vehicle hit a large dip </a:t>
            </a:r>
          </a:p>
          <a:p>
            <a:r>
              <a:rPr lang="en-US" dirty="0"/>
              <a:t>or bump in the road. The vehicle could be shifted back into gear and driven.</a:t>
            </a:r>
          </a:p>
          <a:p>
            <a:r>
              <a:rPr lang="en-US" dirty="0"/>
              <a:t>After disassembly of the transfer case, it was found that the plastic shift fork inserts had broken </a:t>
            </a:r>
          </a:p>
          <a:p>
            <a:r>
              <a:rPr lang="en-US" dirty="0"/>
              <a:t>off. Replacement of the shift forks fixed this problem.</a:t>
            </a:r>
          </a:p>
          <a:p>
            <a:r>
              <a:rPr lang="en-US" dirty="0"/>
              <a:t>Summary:</a:t>
            </a:r>
          </a:p>
          <a:p>
            <a:r>
              <a:rPr lang="en-US" dirty="0"/>
              <a:t>Complaint—Customer was concerned that the transfer case would go into neutral when driving over </a:t>
            </a:r>
          </a:p>
          <a:p>
            <a:r>
              <a:rPr lang="en-US" dirty="0"/>
              <a:t>rough or uneven pavement.</a:t>
            </a:r>
          </a:p>
          <a:p>
            <a:r>
              <a:rPr lang="en-US" dirty="0"/>
              <a:t>Cause—The plastic shift fork inserts had broken off.</a:t>
            </a:r>
          </a:p>
          <a:p>
            <a:r>
              <a:rPr lang="en-US" dirty="0"/>
              <a:t>Correction—Replaced the transfer case shift forks.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793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See 21 step transfer case overhaul on pages 266-269  </a:t>
            </a:r>
          </a:p>
          <a:p>
            <a:endParaRPr lang="en-US" b="1" u="sng" dirty="0"/>
          </a:p>
          <a:p>
            <a:r>
              <a:rPr lang="en-US" b="1" u="sng" dirty="0"/>
              <a:t>Case Study</a:t>
            </a:r>
            <a:r>
              <a:rPr lang="en-US" b="1" u="sng" baseline="0" dirty="0"/>
              <a:t> </a:t>
            </a:r>
            <a:r>
              <a:rPr lang="en-US" b="1" u="sng" dirty="0"/>
              <a:t>The Case of the Noisy Range Rover</a:t>
            </a:r>
          </a:p>
          <a:p>
            <a:r>
              <a:rPr lang="en-US" dirty="0"/>
              <a:t>A Land Rover, Range Rover (100,000 mi) has a ratcheting type noise that seems to be coming from the </a:t>
            </a:r>
          </a:p>
          <a:p>
            <a:r>
              <a:rPr lang="en-US" dirty="0"/>
              <a:t>back seat. The transfer case was removed and disassembled. The chain appeared to be stretched </a:t>
            </a:r>
          </a:p>
          <a:p>
            <a:r>
              <a:rPr lang="en-US" dirty="0"/>
              <a:t>because the new, replacement chain was about an inch shorter. Replacement of the drive chain fixed </a:t>
            </a:r>
          </a:p>
          <a:p>
            <a:r>
              <a:rPr lang="en-US" dirty="0"/>
              <a:t>this problem.</a:t>
            </a:r>
          </a:p>
          <a:p>
            <a:r>
              <a:rPr lang="en-US" dirty="0"/>
              <a:t>Summary:</a:t>
            </a:r>
          </a:p>
          <a:p>
            <a:r>
              <a:rPr lang="en-US" b="1" dirty="0"/>
              <a:t>Complaint—Customer was concerned about a noise coming from the back seat.</a:t>
            </a:r>
          </a:p>
          <a:p>
            <a:r>
              <a:rPr lang="en-US" b="1" dirty="0"/>
              <a:t>Cause—Stretched transfer case chain.</a:t>
            </a:r>
          </a:p>
          <a:p>
            <a:r>
              <a:rPr lang="en-US" b="1" dirty="0"/>
              <a:t>Correction—Replaced transfer case chain.</a:t>
            </a:r>
          </a:p>
          <a:p>
            <a:endParaRPr lang="en-US" b="1"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4244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1263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6781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054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566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6736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8926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4119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440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016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4761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8538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1337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4496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2129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3233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6659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9267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7349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6537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166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3070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4897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4436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8926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0536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The Case of the Noisy Chevrolet Pickup Truck</a:t>
            </a:r>
          </a:p>
          <a:p>
            <a:r>
              <a:rPr lang="en-US" dirty="0"/>
              <a:t>A G M C pickup (42,000 mi) had a noise in 4 W D and would not shift out of 4 W D until coasting in second </a:t>
            </a:r>
          </a:p>
          <a:p>
            <a:r>
              <a:rPr lang="en-US" dirty="0"/>
              <a:t>gear. A test using an electronic noise detecting device such as Chassis Ears®, indicated</a:t>
            </a:r>
          </a:p>
          <a:p>
            <a:r>
              <a:rPr lang="en-US" dirty="0"/>
              <a:t>the whining noise was coming from the transfer case. A careful check of tire size showed 5/32 inch </a:t>
            </a:r>
          </a:p>
          <a:p>
            <a:r>
              <a:rPr lang="en-US" dirty="0"/>
              <a:t>deeper tread on the rear tires, and a check of tire circumference showed 98 inches at the front and </a:t>
            </a:r>
          </a:p>
          <a:p>
            <a:r>
              <a:rPr lang="en-US" dirty="0"/>
              <a:t>99 inches at the rear. Replacement of the worn front tires fixed this problem. Apparently, the mix- </a:t>
            </a:r>
          </a:p>
          <a:p>
            <a:r>
              <a:rPr lang="en-US" dirty="0"/>
              <a:t>matched tire sizes caused the drivetrain to bind, which prevented the transfer case to lock up and </a:t>
            </a:r>
          </a:p>
          <a:p>
            <a:r>
              <a:rPr lang="en-US" dirty="0"/>
              <a:t>not be able to be shifted correctly.</a:t>
            </a:r>
          </a:p>
          <a:p>
            <a:r>
              <a:rPr lang="en-US" b="1" dirty="0"/>
              <a:t>Summary:</a:t>
            </a:r>
          </a:p>
          <a:p>
            <a:r>
              <a:rPr lang="en-US" b="1" dirty="0"/>
              <a:t>Complaint—Customer was concerned about a noise and not being able to shift out of  4 W D. </a:t>
            </a:r>
          </a:p>
          <a:p>
            <a:r>
              <a:rPr lang="en-US" b="1" dirty="0"/>
              <a:t>Cause—Front tires were worn and smaller than the rear tires.</a:t>
            </a:r>
          </a:p>
          <a:p>
            <a:r>
              <a:rPr lang="en-US" b="1" dirty="0"/>
              <a:t>Correction—Replaced both front tires.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674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Equal Size Tires  </a:t>
            </a:r>
            <a:r>
              <a:rPr lang="en-US" dirty="0"/>
              <a:t>All tires of a full-time four-wheel-drive or all-wheel-drive vehicle must be within a 1/16 inch (1.6 mm) tread depth of each other. Always check that all tires are:</a:t>
            </a:r>
          </a:p>
          <a:p>
            <a:pPr marL="171450" indent="-171450">
              <a:buFont typeface="Arial" panose="020B0604020202020204" pitchFamily="34" charset="0"/>
              <a:buChar char="•"/>
            </a:pPr>
            <a:r>
              <a:rPr lang="en-US" dirty="0"/>
              <a:t>Exact same size;</a:t>
            </a:r>
          </a:p>
          <a:p>
            <a:pPr marL="171450" indent="-171450">
              <a:buFont typeface="Arial" panose="020B0604020202020204" pitchFamily="34" charset="0"/>
              <a:buChar char="•"/>
            </a:pPr>
            <a:r>
              <a:rPr lang="en-US" dirty="0"/>
              <a:t>Same brand (different brands even if the same size can vary in the actual diameter and width Of the tire);</a:t>
            </a:r>
          </a:p>
          <a:p>
            <a:pPr marL="171450" indent="-171450">
              <a:buFont typeface="Arial" panose="020B0604020202020204" pitchFamily="34" charset="0"/>
              <a:buChar char="•"/>
            </a:pPr>
            <a:r>
              <a:rPr lang="en-US" dirty="0"/>
              <a:t>Same tread depth within 2/32 inch (1/16 inch);</a:t>
            </a:r>
          </a:p>
          <a:p>
            <a:pPr marL="171450" indent="-171450">
              <a:buFont typeface="Arial" panose="020B0604020202020204" pitchFamily="34" charset="0"/>
              <a:buChar char="•"/>
            </a:pPr>
            <a:r>
              <a:rPr lang="en-US" dirty="0"/>
              <a:t>Same inflation pressure within 2 P S I for best results;</a:t>
            </a:r>
          </a:p>
          <a:p>
            <a:r>
              <a:rPr lang="en-US" b="1" u="sng" dirty="0"/>
              <a:t>Measuring Tire Circumference  </a:t>
            </a:r>
            <a:r>
              <a:rPr lang="en-US" dirty="0"/>
              <a:t>Tire circumference can be checked by wrapping a cloth tape measure </a:t>
            </a:r>
          </a:p>
          <a:p>
            <a:r>
              <a:rPr lang="en-US" dirty="0"/>
              <a:t>around the tread. ● SEE FIGURE 16.1. A stagger gauge can also be used to measure tire circumference. ● SEE FIGURE 16.2.</a:t>
            </a:r>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249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19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1867255" cy="84024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1502900" cy="370229"/>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8" y="1552575"/>
            <a:ext cx="1429102" cy="455687"/>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B0037FDE-411F-6D82-C2B2-264BB51C55C7}"/>
              </a:ext>
            </a:extLst>
          </p:cNvPr>
          <p:cNvSpPr>
            <a:spLocks noGrp="1"/>
          </p:cNvSpPr>
          <p:nvPr>
            <p:ph sz="quarter" idx="16"/>
          </p:nvPr>
        </p:nvSpPr>
        <p:spPr>
          <a:xfrm>
            <a:off x="581025" y="2581275"/>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C98C3DC1-1EB1-AD0B-88B1-F2EB09D10926}"/>
              </a:ext>
            </a:extLst>
          </p:cNvPr>
          <p:cNvSpPr>
            <a:spLocks noGrp="1"/>
          </p:cNvSpPr>
          <p:nvPr>
            <p:ph sz="quarter" idx="17"/>
          </p:nvPr>
        </p:nvSpPr>
        <p:spPr>
          <a:xfrm>
            <a:off x="2721837" y="2320179"/>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EDB76675-D19D-D0C8-B708-BF5F193BBFBC}"/>
              </a:ext>
            </a:extLst>
          </p:cNvPr>
          <p:cNvSpPr>
            <a:spLocks noGrp="1"/>
          </p:cNvSpPr>
          <p:nvPr>
            <p:ph sz="quarter" idx="18"/>
          </p:nvPr>
        </p:nvSpPr>
        <p:spPr>
          <a:xfrm>
            <a:off x="457201" y="4241818"/>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7BDC60F-31DB-A665-EE02-C5A8BF13AE14}"/>
              </a:ext>
            </a:extLst>
          </p:cNvPr>
          <p:cNvSpPr>
            <a:spLocks noGrp="1"/>
          </p:cNvSpPr>
          <p:nvPr>
            <p:ph sz="quarter" idx="19"/>
          </p:nvPr>
        </p:nvSpPr>
        <p:spPr>
          <a:xfrm>
            <a:off x="2122207"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8A8267E-70F7-2CB4-394E-27FDD2F13681}"/>
              </a:ext>
            </a:extLst>
          </p:cNvPr>
          <p:cNvSpPr>
            <a:spLocks noGrp="1"/>
          </p:cNvSpPr>
          <p:nvPr>
            <p:ph sz="quarter" idx="20"/>
          </p:nvPr>
        </p:nvSpPr>
        <p:spPr>
          <a:xfrm>
            <a:off x="4496514"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433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Content Placeholder 26">
            <a:extLst>
              <a:ext uri="{FF2B5EF4-FFF2-40B4-BE49-F238E27FC236}">
                <a16:creationId xmlns:a16="http://schemas.microsoft.com/office/drawing/2014/main" id="{D45799B9-70D7-4C18-837C-BCEBBD3F5B04}"/>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4" name="Picture Placeholder 33">
            <a:extLst>
              <a:ext uri="{FF2B5EF4-FFF2-40B4-BE49-F238E27FC236}">
                <a16:creationId xmlns:a16="http://schemas.microsoft.com/office/drawing/2014/main" id="{938823B8-9C3A-AB7C-5244-F7BB8B1030BB}"/>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51646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ED8409A7-413E-5E64-5233-1D676B47157D}"/>
              </a:ext>
            </a:extLst>
          </p:cNvPr>
          <p:cNvSpPr>
            <a:spLocks noGrp="1"/>
          </p:cNvSpPr>
          <p:nvPr>
            <p:ph sz="quarter" idx="17"/>
          </p:nvPr>
        </p:nvSpPr>
        <p:spPr>
          <a:xfrm>
            <a:off x="-214313" y="1312863"/>
            <a:ext cx="539751" cy="1293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342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84751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1867255" cy="84024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1502900" cy="370229"/>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8" y="1552575"/>
            <a:ext cx="1429102" cy="455687"/>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B0037FDE-411F-6D82-C2B2-264BB51C55C7}"/>
              </a:ext>
            </a:extLst>
          </p:cNvPr>
          <p:cNvSpPr>
            <a:spLocks noGrp="1"/>
          </p:cNvSpPr>
          <p:nvPr>
            <p:ph sz="quarter" idx="16"/>
          </p:nvPr>
        </p:nvSpPr>
        <p:spPr>
          <a:xfrm>
            <a:off x="581025" y="2581275"/>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C98C3DC1-1EB1-AD0B-88B1-F2EB09D10926}"/>
              </a:ext>
            </a:extLst>
          </p:cNvPr>
          <p:cNvSpPr>
            <a:spLocks noGrp="1"/>
          </p:cNvSpPr>
          <p:nvPr>
            <p:ph sz="quarter" idx="17"/>
          </p:nvPr>
        </p:nvSpPr>
        <p:spPr>
          <a:xfrm>
            <a:off x="2721837" y="2320179"/>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EDB76675-D19D-D0C8-B708-BF5F193BBFBC}"/>
              </a:ext>
            </a:extLst>
          </p:cNvPr>
          <p:cNvSpPr>
            <a:spLocks noGrp="1"/>
          </p:cNvSpPr>
          <p:nvPr>
            <p:ph sz="quarter" idx="18"/>
          </p:nvPr>
        </p:nvSpPr>
        <p:spPr>
          <a:xfrm>
            <a:off x="457201" y="4241818"/>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7BDC60F-31DB-A665-EE02-C5A8BF13AE14}"/>
              </a:ext>
            </a:extLst>
          </p:cNvPr>
          <p:cNvSpPr>
            <a:spLocks noGrp="1"/>
          </p:cNvSpPr>
          <p:nvPr>
            <p:ph sz="quarter" idx="19"/>
          </p:nvPr>
        </p:nvSpPr>
        <p:spPr>
          <a:xfrm>
            <a:off x="2122207"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8A8267E-70F7-2CB4-394E-27FDD2F13681}"/>
              </a:ext>
            </a:extLst>
          </p:cNvPr>
          <p:cNvSpPr>
            <a:spLocks noGrp="1"/>
          </p:cNvSpPr>
          <p:nvPr>
            <p:ph sz="quarter" idx="20"/>
          </p:nvPr>
        </p:nvSpPr>
        <p:spPr>
          <a:xfrm>
            <a:off x="4496514"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6">
            <a:extLst>
              <a:ext uri="{FF2B5EF4-FFF2-40B4-BE49-F238E27FC236}">
                <a16:creationId xmlns:a16="http://schemas.microsoft.com/office/drawing/2014/main" id="{848C6304-030D-0E92-B582-BF2719C8AA3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9" name="Picture Placeholder 33">
            <a:extLst>
              <a:ext uri="{FF2B5EF4-FFF2-40B4-BE49-F238E27FC236}">
                <a16:creationId xmlns:a16="http://schemas.microsoft.com/office/drawing/2014/main" id="{F1175C16-57F3-C7AC-6E62-BF65D32DC95A}"/>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274097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8/19/2023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156982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952791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94" r:id="rId4"/>
    <p:sldLayoutId id="2147483695" r:id="rId5"/>
    <p:sldLayoutId id="214748369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0"/>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92" r:id="rId1"/>
    <p:sldLayoutId id="2147483688" r:id="rId2"/>
    <p:sldLayoutId id="2147483689" r:id="rId3"/>
    <p:sldLayoutId id="2147483690" r:id="rId4"/>
    <p:sldLayoutId id="2147483681" r:id="rId5"/>
    <p:sldLayoutId id="2147483676" r:id="rId6"/>
    <p:sldLayoutId id="2147483677" r:id="rId7"/>
    <p:sldLayoutId id="2147483678" r:id="rId8"/>
    <p:sldLayoutId id="2147483687" r:id="rId9"/>
    <p:sldLayoutId id="2147483679" r:id="rId10"/>
    <p:sldLayoutId id="2147483671" r:id="rId11"/>
    <p:sldLayoutId id="2147483673" r:id="rId12"/>
    <p:sldLayoutId id="2147483670" r:id="rId13"/>
    <p:sldLayoutId id="2147483669" r:id="rId14"/>
    <p:sldLayoutId id="2147483655" r:id="rId15"/>
    <p:sldLayoutId id="2147483693" r:id="rId16"/>
    <p:sldLayoutId id="2147483696" r:id="rId17"/>
    <p:sldLayoutId id="214748369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0.wmf"/><Relationship Id="rId5" Type="http://schemas.openxmlformats.org/officeDocument/2006/relationships/oleObject" Target="../embeddings/oleObject5.bin"/><Relationship Id="rId4" Type="http://schemas.openxmlformats.org/officeDocument/2006/relationships/image" Target="../media/image19.wmf"/></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https://jameshalderman.com/a3_anim_lib_pag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jpg"/><Relationship Id="rId7"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oleObject" Target="../embeddings/oleObject3.bin"/><Relationship Id="rId5" Type="http://schemas.openxmlformats.org/officeDocument/2006/relationships/image" Target="../media/image5.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904984"/>
            <a:ext cx="1966819" cy="498016"/>
          </a:xfrm>
        </p:spPr>
        <p:txBody>
          <a:bodyPr wrap="square" lIns="0" tIns="18000" rIns="0" bIns="18000" anchor="ctr" anchorCtr="0">
            <a:spAutoFit/>
          </a:bodyPr>
          <a:lstStyle/>
          <a:p>
            <a:pPr marL="0"/>
            <a:r>
              <a:rPr lang="en-US" dirty="0"/>
              <a:t>Chapter 16</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668731"/>
            <a:ext cx="4106169" cy="713460"/>
          </a:xfrm>
        </p:spPr>
        <p:txBody>
          <a:bodyPr wrap="square" lIns="0" tIns="18000" rIns="0" bIns="18000" anchor="ctr" anchorCtr="0">
            <a:spAutoFit/>
          </a:bodyPr>
          <a:lstStyle/>
          <a:p>
            <a:pPr marL="0"/>
            <a:r>
              <a:rPr lang="en-US" dirty="0"/>
              <a:t>Four-wheel Drive Diagnosis and Service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52751"/>
            <a:ext cx="8268308" cy="344128"/>
          </a:xfrm>
        </p:spPr>
        <p:txBody>
          <a:bodyPr wrap="square" lIns="0" tIns="18000" rIns="0" bIns="18000" anchor="ctr" anchorCtr="0">
            <a:spAutoFit/>
          </a:bodyPr>
          <a:lstStyle/>
          <a:p>
            <a:pPr marL="0" indent="0">
              <a:buNone/>
            </a:pPr>
            <a:r>
              <a:rPr lang="en-US" sz="2000" dirty="0">
                <a:solidFill>
                  <a:schemeClr val="tx1"/>
                </a:solidFill>
              </a:rPr>
              <a:t>Fluid Level Check</a:t>
            </a:r>
          </a:p>
        </p:txBody>
      </p:sp>
      <p:pic>
        <p:nvPicPr>
          <p:cNvPr id="5" name="Picture 4" descr="An illustration of the transfer case with a small fill plug on the top and a slightly larger drain plug on the bottom.">
            <a:extLst>
              <a:ext uri="{FF2B5EF4-FFF2-40B4-BE49-F238E27FC236}">
                <a16:creationId xmlns:a16="http://schemas.microsoft.com/office/drawing/2014/main" id="{29FA858C-46E1-4AA6-72F1-AB50F0B369A0}"/>
              </a:ext>
            </a:extLst>
          </p:cNvPr>
          <p:cNvPicPr>
            <a:picLocks noChangeAspect="1"/>
          </p:cNvPicPr>
          <p:nvPr/>
        </p:nvPicPr>
        <p:blipFill>
          <a:blip r:embed="rId3"/>
          <a:stretch>
            <a:fillRect/>
          </a:stretch>
        </p:blipFill>
        <p:spPr>
          <a:xfrm>
            <a:off x="1959515" y="1517073"/>
            <a:ext cx="5224971" cy="379475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5513791"/>
            <a:ext cx="8214293" cy="651905"/>
          </a:xfrm>
        </p:spPr>
        <p:txBody>
          <a:bodyPr wrap="square" lIns="0" tIns="18000" rIns="0" bIns="18000" anchor="ctr" anchorCtr="0">
            <a:spAutoFit/>
          </a:bodyPr>
          <a:lstStyle/>
          <a:p>
            <a:pPr marL="0" indent="0">
              <a:spcBef>
                <a:spcPts val="600"/>
              </a:spcBef>
              <a:buNone/>
            </a:pPr>
            <a:r>
              <a:rPr lang="en-US" sz="2000" dirty="0"/>
              <a:t>Always check the fluid level and condition as one of the first items to check when diagnosing a four-wheel-drive customer concern.</a:t>
            </a:r>
          </a:p>
        </p:txBody>
      </p:sp>
    </p:spTree>
    <p:extLst>
      <p:ext uri="{BB962C8B-B14F-4D97-AF65-F5344CB8AC3E}">
        <p14:creationId xmlns:p14="http://schemas.microsoft.com/office/powerpoint/2010/main" val="27970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Chrysler Fluid</a:t>
            </a:r>
          </a:p>
        </p:txBody>
      </p:sp>
      <p:pic>
        <p:nvPicPr>
          <p:cNvPr id="3" name="Picture 2" descr="A detailed chart of the transfer case lubricant.&#10;Long description is available in notes, press F6.">
            <a:extLst>
              <a:ext uri="{FF2B5EF4-FFF2-40B4-BE49-F238E27FC236}">
                <a16:creationId xmlns:a16="http://schemas.microsoft.com/office/drawing/2014/main" id="{C081FF72-0453-DE31-64BD-FD2D89331D3F}"/>
              </a:ext>
            </a:extLst>
          </p:cNvPr>
          <p:cNvPicPr>
            <a:picLocks noChangeAspect="1"/>
          </p:cNvPicPr>
          <p:nvPr/>
        </p:nvPicPr>
        <p:blipFill>
          <a:blip r:embed="rId3"/>
          <a:stretch>
            <a:fillRect/>
          </a:stretch>
        </p:blipFill>
        <p:spPr>
          <a:xfrm>
            <a:off x="2226403" y="1608196"/>
            <a:ext cx="4710047" cy="353922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5452235"/>
            <a:ext cx="8214293" cy="775015"/>
          </a:xfrm>
        </p:spPr>
        <p:txBody>
          <a:bodyPr wrap="square" lIns="0" tIns="18000" rIns="0" bIns="18000" anchor="ctr" anchorCtr="0">
            <a:spAutoFit/>
          </a:bodyPr>
          <a:lstStyle/>
          <a:p>
            <a:pPr marL="0" indent="0">
              <a:spcBef>
                <a:spcPts val="600"/>
              </a:spcBef>
              <a:buNone/>
            </a:pPr>
            <a:r>
              <a:rPr lang="en-US" sz="2400" dirty="0">
                <a:solidFill>
                  <a:schemeClr val="tx1"/>
                </a:solidFill>
              </a:rPr>
              <a:t>Chrysler recommends the use of a specific transfer case lubricant.</a:t>
            </a:r>
          </a:p>
        </p:txBody>
      </p:sp>
    </p:spTree>
    <p:extLst>
      <p:ext uri="{BB962C8B-B14F-4D97-AF65-F5344CB8AC3E}">
        <p14:creationId xmlns:p14="http://schemas.microsoft.com/office/powerpoint/2010/main" val="197654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75B1BA-1484-B551-0B25-7D5A0FCFD91A}"/>
              </a:ext>
            </a:extLst>
          </p:cNvPr>
          <p:cNvSpPr>
            <a:spLocks noGrp="1"/>
          </p:cNvSpPr>
          <p:nvPr>
            <p:ph type="title"/>
          </p:nvPr>
        </p:nvSpPr>
        <p:spPr>
          <a:xfrm>
            <a:off x="487344" y="163141"/>
            <a:ext cx="8229600" cy="1144347"/>
          </a:xfrm>
        </p:spPr>
        <p:txBody>
          <a:bodyPr lIns="0" tIns="18000" rIns="0" bIns="18000" anchor="ctr" anchorCtr="0">
            <a:spAutoFit/>
          </a:bodyPr>
          <a:lstStyle/>
          <a:p>
            <a:r>
              <a:rPr lang="en-US" dirty="0"/>
              <a:t>Four-Wheel-Drive Diagnostic Procedures</a:t>
            </a:r>
            <a:endParaRPr lang="en-US" sz="2800" dirty="0"/>
          </a:p>
        </p:txBody>
      </p:sp>
      <p:pic>
        <p:nvPicPr>
          <p:cNvPr id="22" name="Picture 21" descr="A close-up view of a warning light with the text service 4 W D.">
            <a:extLst>
              <a:ext uri="{FF2B5EF4-FFF2-40B4-BE49-F238E27FC236}">
                <a16:creationId xmlns:a16="http://schemas.microsoft.com/office/drawing/2014/main" id="{DB9FF7AB-FC17-B05C-B5AE-AACD94DCB551}"/>
              </a:ext>
            </a:extLst>
          </p:cNvPr>
          <p:cNvPicPr>
            <a:picLocks noChangeAspect="1"/>
          </p:cNvPicPr>
          <p:nvPr/>
        </p:nvPicPr>
        <p:blipFill>
          <a:blip r:embed="rId3"/>
          <a:stretch>
            <a:fillRect/>
          </a:stretch>
        </p:blipFill>
        <p:spPr>
          <a:xfrm>
            <a:off x="559494" y="1484214"/>
            <a:ext cx="3892601" cy="2924983"/>
          </a:xfrm>
          <a:prstGeom prst="rect">
            <a:avLst/>
          </a:prstGeom>
        </p:spPr>
      </p:pic>
      <p:sp>
        <p:nvSpPr>
          <p:cNvPr id="4" name="Content Placeholder 3">
            <a:extLst>
              <a:ext uri="{FF2B5EF4-FFF2-40B4-BE49-F238E27FC236}">
                <a16:creationId xmlns:a16="http://schemas.microsoft.com/office/drawing/2014/main" id="{6E5ADFF6-65DD-6562-CDA3-236209D82B34}"/>
              </a:ext>
            </a:extLst>
          </p:cNvPr>
          <p:cNvSpPr>
            <a:spLocks noGrp="1"/>
          </p:cNvSpPr>
          <p:nvPr>
            <p:ph sz="quarter" idx="13"/>
          </p:nvPr>
        </p:nvSpPr>
        <p:spPr>
          <a:xfrm>
            <a:off x="467250" y="4620560"/>
            <a:ext cx="3757510" cy="1729123"/>
          </a:xfrm>
        </p:spPr>
        <p:txBody>
          <a:bodyPr wrap="square" lIns="0" tIns="18000" rIns="0" bIns="18000" anchor="ctr" anchorCtr="0">
            <a:spAutoFit/>
          </a:bodyPr>
          <a:lstStyle/>
          <a:p>
            <a:pPr marL="0" indent="0">
              <a:buNone/>
            </a:pPr>
            <a:r>
              <a:rPr lang="en-US" sz="2200" b="1" dirty="0"/>
              <a:t>Figure 16.6</a:t>
            </a:r>
            <a:r>
              <a:rPr lang="en-US" sz="2200" dirty="0"/>
              <a:t> If the “SERVICE </a:t>
            </a:r>
            <a:r>
              <a:rPr lang="en-US" sz="2200" spc="-300" dirty="0"/>
              <a:t>4 W </a:t>
            </a:r>
            <a:r>
              <a:rPr lang="en-US" sz="2200" dirty="0"/>
              <a:t>D” warning light is on, check service information for the exact procedures to follow.</a:t>
            </a:r>
          </a:p>
        </p:txBody>
      </p:sp>
      <p:sp>
        <p:nvSpPr>
          <p:cNvPr id="12" name="Content Placeholder 11">
            <a:extLst>
              <a:ext uri="{FF2B5EF4-FFF2-40B4-BE49-F238E27FC236}">
                <a16:creationId xmlns:a16="http://schemas.microsoft.com/office/drawing/2014/main" id="{4E7C65E3-798F-1C7F-F6CA-8373AC3AE89C}"/>
              </a:ext>
            </a:extLst>
          </p:cNvPr>
          <p:cNvSpPr>
            <a:spLocks noGrp="1"/>
          </p:cNvSpPr>
          <p:nvPr>
            <p:ph sz="quarter" idx="18"/>
          </p:nvPr>
        </p:nvSpPr>
        <p:spPr>
          <a:xfrm>
            <a:off x="4651416" y="2104646"/>
            <a:ext cx="4023223" cy="3737365"/>
          </a:xfrm>
        </p:spPr>
        <p:txBody>
          <a:bodyPr wrap="square" lIns="0" tIns="18000" rIns="0" bIns="18000" anchor="ctr" anchorCtr="0">
            <a:spAutoFit/>
          </a:bodyPr>
          <a:lstStyle/>
          <a:p>
            <a:pPr marL="342900" indent="-342900">
              <a:spcBef>
                <a:spcPts val="600"/>
              </a:spcBef>
            </a:pPr>
            <a:r>
              <a:rPr lang="en-US" sz="2200" dirty="0"/>
              <a:t>Warning lights</a:t>
            </a:r>
          </a:p>
          <a:p>
            <a:pPr marL="342900" indent="-342900">
              <a:spcBef>
                <a:spcPts val="600"/>
              </a:spcBef>
            </a:pPr>
            <a:r>
              <a:rPr lang="en-US" sz="2200" dirty="0"/>
              <a:t>Scan tools</a:t>
            </a:r>
          </a:p>
          <a:p>
            <a:pPr marL="342900" indent="-342900"/>
            <a:r>
              <a:rPr lang="en-US" sz="2200" dirty="0"/>
              <a:t>Most important tools for any diagnostic work on</a:t>
            </a:r>
          </a:p>
          <a:p>
            <a:pPr marL="829818" lvl="1" indent="-342900"/>
            <a:r>
              <a:rPr lang="en-US" sz="2200" dirty="0"/>
              <a:t>Factory scan tools</a:t>
            </a:r>
          </a:p>
          <a:p>
            <a:pPr marL="829818" lvl="1" indent="-342900"/>
            <a:r>
              <a:rPr lang="en-US" sz="2200" dirty="0"/>
              <a:t>Aftermarket scan tools</a:t>
            </a:r>
          </a:p>
          <a:p>
            <a:pPr marL="829818" lvl="1" indent="-342900"/>
            <a:r>
              <a:rPr lang="en-US" sz="2200" dirty="0"/>
              <a:t>Global scan tools</a:t>
            </a:r>
          </a:p>
          <a:p>
            <a:pPr marL="829818" lvl="1" indent="-342900"/>
            <a:r>
              <a:rPr lang="en-US" sz="2200" dirty="0"/>
              <a:t>Using a scan tool</a:t>
            </a:r>
          </a:p>
          <a:p>
            <a:pPr marL="829818" lvl="1" indent="-342900"/>
            <a:r>
              <a:rPr lang="en-US" sz="2200" dirty="0"/>
              <a:t>Retrieving </a:t>
            </a:r>
            <a:r>
              <a:rPr lang="en-US" sz="2200" spc="-200" dirty="0"/>
              <a:t>D T </a:t>
            </a:r>
            <a:r>
              <a:rPr lang="en-US" sz="2200" dirty="0"/>
              <a:t>C</a:t>
            </a:r>
          </a:p>
        </p:txBody>
      </p:sp>
    </p:spTree>
    <p:extLst>
      <p:ext uri="{BB962C8B-B14F-4D97-AF65-F5344CB8AC3E}">
        <p14:creationId xmlns:p14="http://schemas.microsoft.com/office/powerpoint/2010/main" val="242145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75B1BA-1484-B551-0B25-7D5A0FCFD91A}"/>
              </a:ext>
            </a:extLst>
          </p:cNvPr>
          <p:cNvSpPr>
            <a:spLocks noGrp="1"/>
          </p:cNvSpPr>
          <p:nvPr>
            <p:ph type="title"/>
          </p:nvPr>
        </p:nvSpPr>
        <p:spPr>
          <a:xfrm>
            <a:off x="487344" y="158787"/>
            <a:ext cx="8229600" cy="590349"/>
          </a:xfrm>
        </p:spPr>
        <p:txBody>
          <a:bodyPr lIns="0" tIns="18000" rIns="0" bIns="18000" anchor="ctr" anchorCtr="0">
            <a:spAutoFit/>
          </a:bodyPr>
          <a:lstStyle/>
          <a:p>
            <a:r>
              <a:rPr lang="en-US" dirty="0"/>
              <a:t>Figure 16.7</a:t>
            </a:r>
            <a:endParaRPr lang="en-US" sz="2800" dirty="0"/>
          </a:p>
        </p:txBody>
      </p:sp>
      <p:sp>
        <p:nvSpPr>
          <p:cNvPr id="4" name="Content Placeholder 3">
            <a:extLst>
              <a:ext uri="{FF2B5EF4-FFF2-40B4-BE49-F238E27FC236}">
                <a16:creationId xmlns:a16="http://schemas.microsoft.com/office/drawing/2014/main" id="{6E5ADFF6-65DD-6562-CDA3-236209D82B34}"/>
              </a:ext>
            </a:extLst>
          </p:cNvPr>
          <p:cNvSpPr>
            <a:spLocks noGrp="1"/>
          </p:cNvSpPr>
          <p:nvPr>
            <p:ph sz="quarter" idx="13"/>
          </p:nvPr>
        </p:nvSpPr>
        <p:spPr>
          <a:xfrm>
            <a:off x="467249" y="1073531"/>
            <a:ext cx="7703628" cy="713460"/>
          </a:xfrm>
        </p:spPr>
        <p:txBody>
          <a:bodyPr wrap="square" lIns="0" tIns="18000" rIns="0" bIns="18000" anchor="ctr" anchorCtr="0">
            <a:spAutoFit/>
          </a:bodyPr>
          <a:lstStyle/>
          <a:p>
            <a:pPr marL="0" indent="0">
              <a:buNone/>
            </a:pPr>
            <a:r>
              <a:rPr lang="en-US" sz="2200" dirty="0"/>
              <a:t>An aftermarket factory-level scan tool can be used to diagnose four-wheel-drive and all-wheel-drive concerns.</a:t>
            </a:r>
          </a:p>
        </p:txBody>
      </p:sp>
      <p:pic>
        <p:nvPicPr>
          <p:cNvPr id="3" name="Picture 2" descr="A display monitor has a table titled data display on the screen.&#10;Long description is available in notes, press F6.">
            <a:extLst>
              <a:ext uri="{FF2B5EF4-FFF2-40B4-BE49-F238E27FC236}">
                <a16:creationId xmlns:a16="http://schemas.microsoft.com/office/drawing/2014/main" id="{249E28D2-D868-B592-F00F-EC245FE7D8B1}"/>
              </a:ext>
            </a:extLst>
          </p:cNvPr>
          <p:cNvPicPr>
            <a:picLocks noChangeAspect="1"/>
          </p:cNvPicPr>
          <p:nvPr/>
        </p:nvPicPr>
        <p:blipFill>
          <a:blip r:embed="rId3"/>
          <a:stretch>
            <a:fillRect/>
          </a:stretch>
        </p:blipFill>
        <p:spPr>
          <a:xfrm>
            <a:off x="635426" y="2324581"/>
            <a:ext cx="3543550" cy="2663165"/>
          </a:xfrm>
          <a:prstGeom prst="rect">
            <a:avLst/>
          </a:prstGeom>
        </p:spPr>
      </p:pic>
      <p:sp>
        <p:nvSpPr>
          <p:cNvPr id="12" name="Content Placeholder 11">
            <a:extLst>
              <a:ext uri="{FF2B5EF4-FFF2-40B4-BE49-F238E27FC236}">
                <a16:creationId xmlns:a16="http://schemas.microsoft.com/office/drawing/2014/main" id="{4E7C65E3-798F-1C7F-F6CA-8373AC3AE89C}"/>
              </a:ext>
            </a:extLst>
          </p:cNvPr>
          <p:cNvSpPr>
            <a:spLocks noGrp="1"/>
          </p:cNvSpPr>
          <p:nvPr>
            <p:ph sz="quarter" idx="18"/>
          </p:nvPr>
        </p:nvSpPr>
        <p:spPr>
          <a:xfrm>
            <a:off x="5005737" y="2913920"/>
            <a:ext cx="3276180" cy="1621401"/>
          </a:xfrm>
        </p:spPr>
        <p:txBody>
          <a:bodyPr wrap="square" lIns="0" tIns="18000" rIns="0" bIns="18000" anchor="ctr" anchorCtr="0">
            <a:spAutoFit/>
          </a:bodyPr>
          <a:lstStyle/>
          <a:p>
            <a:pPr marL="342900" indent="-342900">
              <a:spcBef>
                <a:spcPts val="600"/>
              </a:spcBef>
            </a:pPr>
            <a:r>
              <a:rPr lang="en-US" sz="2200" dirty="0"/>
              <a:t>Codes</a:t>
            </a:r>
          </a:p>
          <a:p>
            <a:pPr marL="342900" indent="-342900">
              <a:spcBef>
                <a:spcPts val="600"/>
              </a:spcBef>
            </a:pPr>
            <a:r>
              <a:rPr lang="en-US" sz="2200" dirty="0"/>
              <a:t>Subcodes</a:t>
            </a:r>
          </a:p>
          <a:p>
            <a:pPr marL="342900" indent="-342900">
              <a:spcBef>
                <a:spcPts val="600"/>
              </a:spcBef>
            </a:pPr>
            <a:r>
              <a:rPr lang="en-US" sz="2200" dirty="0"/>
              <a:t>Example of a “C” code</a:t>
            </a:r>
          </a:p>
          <a:p>
            <a:pPr marL="342900" indent="-342900">
              <a:spcBef>
                <a:spcPts val="600"/>
              </a:spcBef>
            </a:pPr>
            <a:r>
              <a:rPr lang="en-US" sz="2200" dirty="0"/>
              <a:t>Check </a:t>
            </a:r>
            <a:r>
              <a:rPr lang="en-US" sz="2200" spc="-300" dirty="0"/>
              <a:t>T S </a:t>
            </a:r>
            <a:r>
              <a:rPr lang="en-US" sz="2200" dirty="0"/>
              <a:t>B</a:t>
            </a:r>
          </a:p>
        </p:txBody>
      </p:sp>
    </p:spTree>
    <p:extLst>
      <p:ext uri="{BB962C8B-B14F-4D97-AF65-F5344CB8AC3E}">
        <p14:creationId xmlns:p14="http://schemas.microsoft.com/office/powerpoint/2010/main" val="375370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52751"/>
            <a:ext cx="8268308" cy="344128"/>
          </a:xfrm>
        </p:spPr>
        <p:txBody>
          <a:bodyPr wrap="square" lIns="0" tIns="18000" rIns="0" bIns="18000" anchor="ctr" anchorCtr="0">
            <a:spAutoFit/>
          </a:bodyPr>
          <a:lstStyle/>
          <a:p>
            <a:pPr marL="0" indent="0">
              <a:buNone/>
            </a:pPr>
            <a:r>
              <a:rPr lang="en-US" sz="2000" dirty="0">
                <a:solidFill>
                  <a:schemeClr val="tx1"/>
                </a:solidFill>
              </a:rPr>
              <a:t>Solus Scan Tool</a:t>
            </a:r>
          </a:p>
        </p:txBody>
      </p:sp>
      <p:pic>
        <p:nvPicPr>
          <p:cNvPr id="3" name="Picture 2" descr="A display monitor has a table titled transmission data, accelerator pedal position 2 V.&#10;Long description is available in notes, press F6.">
            <a:extLst>
              <a:ext uri="{FF2B5EF4-FFF2-40B4-BE49-F238E27FC236}">
                <a16:creationId xmlns:a16="http://schemas.microsoft.com/office/drawing/2014/main" id="{686A03E5-E72C-76D8-F830-992379F03FEC}"/>
              </a:ext>
            </a:extLst>
          </p:cNvPr>
          <p:cNvPicPr>
            <a:picLocks noChangeAspect="1"/>
          </p:cNvPicPr>
          <p:nvPr/>
        </p:nvPicPr>
        <p:blipFill>
          <a:blip r:embed="rId3"/>
          <a:stretch>
            <a:fillRect/>
          </a:stretch>
        </p:blipFill>
        <p:spPr>
          <a:xfrm>
            <a:off x="2633960" y="1618561"/>
            <a:ext cx="3892601" cy="292498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4881248"/>
            <a:ext cx="8214293" cy="1267458"/>
          </a:xfrm>
        </p:spPr>
        <p:txBody>
          <a:bodyPr wrap="square" lIns="0" tIns="18000" rIns="0" bIns="18000" anchor="ctr" anchorCtr="0">
            <a:spAutoFit/>
          </a:bodyPr>
          <a:lstStyle/>
          <a:p>
            <a:pPr marL="0" indent="0">
              <a:spcBef>
                <a:spcPts val="600"/>
              </a:spcBef>
              <a:buNone/>
            </a:pPr>
            <a:r>
              <a:rPr lang="en-US" sz="2000" dirty="0"/>
              <a:t>A Snap-on Solus scan tool is being used to troubleshoot a vehicle. This scan tool can be used on most makes and models of vehicles and is capable of diagnosing other computer systems in the vehicles, such as the antilock braking system (</a:t>
            </a:r>
            <a:r>
              <a:rPr lang="en-US" sz="2000" spc="-200" dirty="0"/>
              <a:t>A B </a:t>
            </a:r>
            <a:r>
              <a:rPr lang="en-US" sz="2000" dirty="0"/>
              <a:t>S) and four-wheel-drive systems.</a:t>
            </a:r>
          </a:p>
        </p:txBody>
      </p:sp>
    </p:spTree>
    <p:extLst>
      <p:ext uri="{BB962C8B-B14F-4D97-AF65-F5344CB8AC3E}">
        <p14:creationId xmlns:p14="http://schemas.microsoft.com/office/powerpoint/2010/main" val="284100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Data Link Connector</a:t>
            </a:r>
          </a:p>
        </p:txBody>
      </p:sp>
      <p:pic>
        <p:nvPicPr>
          <p:cNvPr id="5" name="Picture 4" descr="A display has text under the heading A T C D T C information.&#10;Long description is available in notes, press F6.">
            <a:extLst>
              <a:ext uri="{FF2B5EF4-FFF2-40B4-BE49-F238E27FC236}">
                <a16:creationId xmlns:a16="http://schemas.microsoft.com/office/drawing/2014/main" id="{7AE5944E-1C12-AD93-40DF-F614AB130E35}"/>
              </a:ext>
            </a:extLst>
          </p:cNvPr>
          <p:cNvPicPr>
            <a:picLocks noChangeAspect="1"/>
          </p:cNvPicPr>
          <p:nvPr/>
        </p:nvPicPr>
        <p:blipFill>
          <a:blip r:embed="rId3"/>
          <a:stretch>
            <a:fillRect/>
          </a:stretch>
        </p:blipFill>
        <p:spPr>
          <a:xfrm>
            <a:off x="2226403" y="1534066"/>
            <a:ext cx="4710047" cy="354166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5351753"/>
            <a:ext cx="8214293" cy="775015"/>
          </a:xfrm>
        </p:spPr>
        <p:txBody>
          <a:bodyPr wrap="square" lIns="0" tIns="18000" rIns="0" bIns="18000" anchor="ctr" anchorCtr="0">
            <a:spAutoFit/>
          </a:bodyPr>
          <a:lstStyle/>
          <a:p>
            <a:pPr marL="0" indent="0">
              <a:spcBef>
                <a:spcPts val="600"/>
              </a:spcBef>
              <a:buNone/>
            </a:pPr>
            <a:r>
              <a:rPr lang="en-US" sz="2400" dirty="0"/>
              <a:t>Connecting a scan tool to the data link connector (</a:t>
            </a:r>
            <a:r>
              <a:rPr lang="en-US" sz="2400" spc="-200" dirty="0"/>
              <a:t>D L </a:t>
            </a:r>
            <a:r>
              <a:rPr lang="en-US" sz="2400" dirty="0"/>
              <a:t>C) located under the dash on this vehicle.</a:t>
            </a:r>
          </a:p>
        </p:txBody>
      </p:sp>
    </p:spTree>
    <p:extLst>
      <p:ext uri="{BB962C8B-B14F-4D97-AF65-F5344CB8AC3E}">
        <p14:creationId xmlns:p14="http://schemas.microsoft.com/office/powerpoint/2010/main" val="36652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dirty="0">
                <a:solidFill>
                  <a:schemeClr val="tx1"/>
                </a:solidFill>
              </a:rPr>
              <a:t>Check Procedures</a:t>
            </a:r>
          </a:p>
        </p:txBody>
      </p:sp>
      <p:pic>
        <p:nvPicPr>
          <p:cNvPr id="3" name="Picture 2" descr="A scan tool with the head of a data link connector near it.">
            <a:extLst>
              <a:ext uri="{FF2B5EF4-FFF2-40B4-BE49-F238E27FC236}">
                <a16:creationId xmlns:a16="http://schemas.microsoft.com/office/drawing/2014/main" id="{A68799DA-1A86-D797-72B3-0D6C7B1B64A9}"/>
              </a:ext>
            </a:extLst>
          </p:cNvPr>
          <p:cNvPicPr>
            <a:picLocks noChangeAspect="1"/>
          </p:cNvPicPr>
          <p:nvPr/>
        </p:nvPicPr>
        <p:blipFill>
          <a:blip r:embed="rId3"/>
          <a:stretch>
            <a:fillRect/>
          </a:stretch>
        </p:blipFill>
        <p:spPr>
          <a:xfrm>
            <a:off x="2440496" y="1646885"/>
            <a:ext cx="4281861" cy="321748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5167087"/>
            <a:ext cx="8214293" cy="1144347"/>
          </a:xfrm>
        </p:spPr>
        <p:txBody>
          <a:bodyPr wrap="square" lIns="0" tIns="18000" rIns="0" bIns="18000" anchor="ctr" anchorCtr="0">
            <a:spAutoFit/>
          </a:bodyPr>
          <a:lstStyle/>
          <a:p>
            <a:pPr marL="0" indent="0">
              <a:spcBef>
                <a:spcPts val="600"/>
              </a:spcBef>
              <a:buNone/>
            </a:pPr>
            <a:r>
              <a:rPr lang="en-US" sz="2400" dirty="0"/>
              <a:t>Not all transfer cases are capable of communicating with the scan tool. Check service information for the exact procedures to follow.</a:t>
            </a:r>
          </a:p>
        </p:txBody>
      </p:sp>
    </p:spTree>
    <p:extLst>
      <p:ext uri="{BB962C8B-B14F-4D97-AF65-F5344CB8AC3E}">
        <p14:creationId xmlns:p14="http://schemas.microsoft.com/office/powerpoint/2010/main" val="72615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1"/>
            <a:ext cx="8229600" cy="590349"/>
          </a:xfrm>
        </p:spPr>
        <p:txBody>
          <a:bodyPr lIns="0" tIns="18000" rIns="0" bIns="18000" anchor="ctr" anchorCtr="0">
            <a:spAutoFit/>
          </a:bodyPr>
          <a:lstStyle/>
          <a:p>
            <a:r>
              <a:rPr lang="en-US" dirty="0"/>
              <a:t>Chart 16.1</a:t>
            </a:r>
            <a:endParaRPr lang="en-US" sz="2800" dirty="0"/>
          </a:p>
        </p:txBody>
      </p:sp>
      <p:graphicFrame>
        <p:nvGraphicFramePr>
          <p:cNvPr id="8" name="Table 8">
            <a:extLst>
              <a:ext uri="{FF2B5EF4-FFF2-40B4-BE49-F238E27FC236}">
                <a16:creationId xmlns:a16="http://schemas.microsoft.com/office/drawing/2014/main" id="{C51ABB6C-8F91-056F-9896-C322463BA27F}"/>
              </a:ext>
            </a:extLst>
          </p:cNvPr>
          <p:cNvGraphicFramePr>
            <a:graphicFrameLocks noGrp="1"/>
          </p:cNvGraphicFramePr>
          <p:nvPr>
            <p:extLst>
              <p:ext uri="{D42A27DB-BD31-4B8C-83A1-F6EECF244321}">
                <p14:modId xmlns:p14="http://schemas.microsoft.com/office/powerpoint/2010/main" val="4058846365"/>
              </p:ext>
            </p:extLst>
          </p:nvPr>
        </p:nvGraphicFramePr>
        <p:xfrm>
          <a:off x="703869" y="957059"/>
          <a:ext cx="7742548" cy="5212367"/>
        </p:xfrm>
        <a:graphic>
          <a:graphicData uri="http://schemas.openxmlformats.org/drawingml/2006/table">
            <a:tbl>
              <a:tblPr firstRow="1" bandRow="1">
                <a:tableStyleId>{40F9630F-82C1-40B7-BC3A-925EFCFF5E92}</a:tableStyleId>
              </a:tblPr>
              <a:tblGrid>
                <a:gridCol w="1524000">
                  <a:extLst>
                    <a:ext uri="{9D8B030D-6E8A-4147-A177-3AD203B41FA5}">
                      <a16:colId xmlns:a16="http://schemas.microsoft.com/office/drawing/2014/main" val="1617974559"/>
                    </a:ext>
                  </a:extLst>
                </a:gridCol>
                <a:gridCol w="6218548">
                  <a:extLst>
                    <a:ext uri="{9D8B030D-6E8A-4147-A177-3AD203B41FA5}">
                      <a16:colId xmlns:a16="http://schemas.microsoft.com/office/drawing/2014/main" val="2078517775"/>
                    </a:ext>
                  </a:extLst>
                </a:gridCol>
              </a:tblGrid>
              <a:tr h="370840">
                <a:tc>
                  <a:txBody>
                    <a:bodyPr/>
                    <a:lstStyle/>
                    <a:p>
                      <a:r>
                        <a:rPr lang="en-US" sz="1600" b="1" i="0" u="none" strike="noStrike" cap="none" baseline="0" dirty="0">
                          <a:solidFill>
                            <a:schemeClr val="bg1"/>
                          </a:solidFill>
                          <a:latin typeface="Arial"/>
                          <a:ea typeface="Arial"/>
                          <a:cs typeface="Arial"/>
                          <a:sym typeface="Arial"/>
                        </a:rPr>
                        <a:t>DTC</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dirty="0">
                          <a:solidFill>
                            <a:schemeClr val="bg1"/>
                          </a:solidFill>
                          <a:latin typeface="Arial"/>
                          <a:ea typeface="Arial"/>
                          <a:cs typeface="Arial"/>
                          <a:sym typeface="Arial"/>
                        </a:rPr>
                        <a:t>DESCRIPTION</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320632305"/>
                  </a:ext>
                </a:extLst>
              </a:tr>
              <a:tr h="340647">
                <a:tc>
                  <a:txBody>
                    <a:bodyPr/>
                    <a:lstStyle/>
                    <a:p>
                      <a:r>
                        <a:rPr lang="en-US" sz="1600" b="0" i="0" u="none" strike="noStrike" cap="none" baseline="0" dirty="0">
                          <a:solidFill>
                            <a:schemeClr val="dk1"/>
                          </a:solidFill>
                          <a:latin typeface="Arial"/>
                          <a:ea typeface="Arial"/>
                          <a:cs typeface="Arial"/>
                          <a:sym typeface="Arial"/>
                        </a:rPr>
                        <a:t>C0300</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Rear propeller shaft speed sensor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44930203"/>
                  </a:ext>
                </a:extLst>
              </a:tr>
              <a:tr h="282804">
                <a:tc>
                  <a:txBody>
                    <a:bodyPr/>
                    <a:lstStyle/>
                    <a:p>
                      <a:r>
                        <a:rPr lang="en-US" sz="1600" b="0" i="0" u="none" strike="noStrike" cap="none" baseline="0" dirty="0">
                          <a:solidFill>
                            <a:schemeClr val="dk1"/>
                          </a:solidFill>
                          <a:latin typeface="Arial"/>
                          <a:ea typeface="Arial"/>
                          <a:cs typeface="Arial"/>
                          <a:sym typeface="Arial"/>
                        </a:rPr>
                        <a:t>C0305</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Front propeller shaft speed sensor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68147532"/>
                  </a:ext>
                </a:extLst>
              </a:tr>
              <a:tr h="258608">
                <a:tc>
                  <a:txBody>
                    <a:bodyPr/>
                    <a:lstStyle/>
                    <a:p>
                      <a:r>
                        <a:rPr lang="en-US" sz="1600" b="0" i="0" u="none" strike="noStrike" cap="none" baseline="0" dirty="0">
                          <a:solidFill>
                            <a:schemeClr val="dk1"/>
                          </a:solidFill>
                          <a:latin typeface="Arial"/>
                          <a:ea typeface="Arial"/>
                          <a:cs typeface="Arial"/>
                          <a:sym typeface="Arial"/>
                        </a:rPr>
                        <a:t>C0308</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Motor A/B circuit, short to ground</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57823013"/>
                  </a:ext>
                </a:extLst>
              </a:tr>
              <a:tr h="262693">
                <a:tc>
                  <a:txBody>
                    <a:bodyPr/>
                    <a:lstStyle/>
                    <a:p>
                      <a:r>
                        <a:rPr lang="en-US" sz="1600" b="0" i="0" u="none" strike="noStrike" cap="none" baseline="0" dirty="0">
                          <a:solidFill>
                            <a:schemeClr val="dk1"/>
                          </a:solidFill>
                          <a:latin typeface="Arial"/>
                          <a:ea typeface="Arial"/>
                          <a:cs typeface="Arial"/>
                          <a:sym typeface="Arial"/>
                        </a:rPr>
                        <a:t>C0309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Motor A/B circuit, short to voltage</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83611439"/>
                  </a:ext>
                </a:extLst>
              </a:tr>
              <a:tr h="229071">
                <a:tc>
                  <a:txBody>
                    <a:bodyPr/>
                    <a:lstStyle/>
                    <a:p>
                      <a:r>
                        <a:rPr lang="en-US" sz="1600" b="0" i="0" u="none" strike="noStrike" cap="none" baseline="0" dirty="0">
                          <a:solidFill>
                            <a:schemeClr val="dk1"/>
                          </a:solidFill>
                          <a:latin typeface="Arial"/>
                          <a:ea typeface="Arial"/>
                          <a:cs typeface="Arial"/>
                          <a:sym typeface="Arial"/>
                        </a:rPr>
                        <a:t>C0310</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Motor A/B circuit, open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316036002"/>
                  </a:ext>
                </a:extLst>
              </a:tr>
              <a:tr h="261436">
                <a:tc>
                  <a:txBody>
                    <a:bodyPr/>
                    <a:lstStyle/>
                    <a:p>
                      <a:r>
                        <a:rPr lang="en-US" sz="1600" b="0" i="0" u="none" strike="noStrike" cap="none" baseline="0" dirty="0">
                          <a:solidFill>
                            <a:schemeClr val="dk1"/>
                          </a:solidFill>
                          <a:latin typeface="Arial"/>
                          <a:ea typeface="Arial"/>
                          <a:cs typeface="Arial"/>
                          <a:sym typeface="Arial"/>
                        </a:rPr>
                        <a:t>C0315</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Module ground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139248217"/>
                  </a:ext>
                </a:extLst>
              </a:tr>
              <a:tr h="274948">
                <a:tc>
                  <a:txBody>
                    <a:bodyPr/>
                    <a:lstStyle/>
                    <a:p>
                      <a:r>
                        <a:rPr lang="en-US" sz="1600" b="0" i="0" u="none" strike="noStrike" cap="none" baseline="0" dirty="0">
                          <a:solidFill>
                            <a:schemeClr val="dk1"/>
                          </a:solidFill>
                          <a:latin typeface="Arial"/>
                          <a:ea typeface="Arial"/>
                          <a:cs typeface="Arial"/>
                          <a:sym typeface="Arial"/>
                        </a:rPr>
                        <a:t>C0323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effectLst/>
                          <a:latin typeface="Arial" panose="020B0604020202020204" pitchFamily="34" charset="0"/>
                          <a:ea typeface="Calibri" panose="020F0502020204030204" pitchFamily="34" charset="0"/>
                          <a:cs typeface="Times New Roman" panose="02020603050405020304" pitchFamily="18" charset="0"/>
                        </a:rPr>
                        <a:t>Lock solenoid circuit, open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266573718"/>
                  </a:ext>
                </a:extLst>
              </a:tr>
              <a:tr h="213045">
                <a:tc>
                  <a:txBody>
                    <a:bodyPr/>
                    <a:lstStyle/>
                    <a:p>
                      <a:r>
                        <a:rPr lang="en-US" sz="1600" b="0" i="0" u="none" strike="noStrike" cap="none" baseline="0" dirty="0">
                          <a:solidFill>
                            <a:schemeClr val="dk1"/>
                          </a:solidFill>
                          <a:latin typeface="Arial"/>
                          <a:ea typeface="Arial"/>
                          <a:cs typeface="Arial"/>
                          <a:sym typeface="Arial"/>
                        </a:rPr>
                        <a:t>C0324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Lock solenoid circuit, shorted to voltage</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432748050"/>
                  </a:ext>
                </a:extLst>
              </a:tr>
              <a:tr h="370840">
                <a:tc>
                  <a:txBody>
                    <a:bodyPr/>
                    <a:lstStyle/>
                    <a:p>
                      <a:r>
                        <a:rPr lang="en-US" sz="1600" b="0" i="0" u="none" strike="noStrike" cap="none" baseline="0" dirty="0">
                          <a:solidFill>
                            <a:schemeClr val="dk1"/>
                          </a:solidFill>
                          <a:latin typeface="Arial"/>
                          <a:ea typeface="Arial"/>
                          <a:cs typeface="Arial"/>
                          <a:sym typeface="Arial"/>
                        </a:rPr>
                        <a:t>C0327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Encoder feed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086836065"/>
                  </a:ext>
                </a:extLst>
              </a:tr>
              <a:tr h="242216">
                <a:tc>
                  <a:txBody>
                    <a:bodyPr/>
                    <a:lstStyle/>
                    <a:p>
                      <a:r>
                        <a:rPr lang="en-US" sz="1600" b="0" i="0" u="none" strike="noStrike" cap="none" baseline="0" dirty="0">
                          <a:solidFill>
                            <a:schemeClr val="dk1"/>
                          </a:solidFill>
                          <a:latin typeface="Arial"/>
                          <a:ea typeface="Arial"/>
                          <a:cs typeface="Arial"/>
                          <a:sym typeface="Arial"/>
                        </a:rPr>
                        <a:t>C0367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Front axle control circuit, shorted actuator or short to voltage</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741748047"/>
                  </a:ext>
                </a:extLst>
              </a:tr>
              <a:tr h="370840">
                <a:tc>
                  <a:txBody>
                    <a:bodyPr/>
                    <a:lstStyle/>
                    <a:p>
                      <a:r>
                        <a:rPr lang="en-US" sz="1600" b="0" i="0" u="none" strike="noStrike" cap="none" baseline="0" dirty="0">
                          <a:solidFill>
                            <a:schemeClr val="dk1"/>
                          </a:solidFill>
                          <a:latin typeface="Arial"/>
                          <a:ea typeface="Arial"/>
                          <a:cs typeface="Arial"/>
                          <a:sym typeface="Arial"/>
                        </a:rPr>
                        <a:t>C0374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Shift control module unable to control slip</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56409873"/>
                  </a:ext>
                </a:extLst>
              </a:tr>
              <a:tr h="261960">
                <a:tc>
                  <a:txBody>
                    <a:bodyPr/>
                    <a:lstStyle/>
                    <a:p>
                      <a:r>
                        <a:rPr lang="en-US" sz="1600" b="0" i="0" u="none" strike="noStrike" cap="none" baseline="0" dirty="0">
                          <a:solidFill>
                            <a:schemeClr val="dk1"/>
                          </a:solidFill>
                          <a:latin typeface="Arial"/>
                          <a:ea typeface="Arial"/>
                          <a:cs typeface="Arial"/>
                          <a:sym typeface="Arial"/>
                        </a:rPr>
                        <a:t>C0376</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Front and rear propeller shaft speeds greater than 20% difference</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515836191"/>
                  </a:ext>
                </a:extLst>
              </a:tr>
              <a:tr h="370840">
                <a:tc>
                  <a:txBody>
                    <a:bodyPr/>
                    <a:lstStyle/>
                    <a:p>
                      <a:r>
                        <a:rPr lang="en-US" sz="1600" b="0" i="0" u="none" strike="noStrike" cap="none" baseline="0" dirty="0">
                          <a:solidFill>
                            <a:schemeClr val="dk1"/>
                          </a:solidFill>
                          <a:latin typeface="Arial"/>
                          <a:ea typeface="Arial"/>
                          <a:cs typeface="Arial"/>
                          <a:sym typeface="Arial"/>
                        </a:rPr>
                        <a:t>C0387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Unable to complete shift as commanded</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15297018"/>
                  </a:ext>
                </a:extLst>
              </a:tr>
              <a:tr h="370840">
                <a:tc>
                  <a:txBody>
                    <a:bodyPr/>
                    <a:lstStyle/>
                    <a:p>
                      <a:r>
                        <a:rPr lang="en-US" sz="1600" b="0" i="0" u="none" strike="noStrike" cap="none" baseline="0" dirty="0">
                          <a:solidFill>
                            <a:schemeClr val="dk1"/>
                          </a:solidFill>
                          <a:latin typeface="Arial"/>
                          <a:ea typeface="Arial"/>
                          <a:cs typeface="Arial"/>
                          <a:sym typeface="Arial"/>
                        </a:rPr>
                        <a:t>C0550</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Failed shift control module test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136584040"/>
                  </a:ext>
                </a:extLst>
              </a:tr>
            </a:tbl>
          </a:graphicData>
        </a:graphic>
      </p:graphicFrame>
    </p:spTree>
    <p:extLst>
      <p:ext uri="{BB962C8B-B14F-4D97-AF65-F5344CB8AC3E}">
        <p14:creationId xmlns:p14="http://schemas.microsoft.com/office/powerpoint/2010/main" val="168763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7344" y="157339"/>
            <a:ext cx="8229600" cy="590349"/>
          </a:xfrm>
        </p:spPr>
        <p:txBody>
          <a:bodyPr lIns="0" tIns="18000" rIns="0" bIns="18000" anchor="ctr" anchorCtr="0">
            <a:spAutoFit/>
          </a:bodyPr>
          <a:lstStyle/>
          <a:p>
            <a:r>
              <a:rPr lang="en-US" dirty="0"/>
              <a:t>Chart 16.2</a:t>
            </a:r>
            <a:endParaRPr lang="en-US" sz="2800" dirty="0"/>
          </a:p>
        </p:txBody>
      </p:sp>
      <p:graphicFrame>
        <p:nvGraphicFramePr>
          <p:cNvPr id="8" name="Table 8">
            <a:extLst>
              <a:ext uri="{FF2B5EF4-FFF2-40B4-BE49-F238E27FC236}">
                <a16:creationId xmlns:a16="http://schemas.microsoft.com/office/drawing/2014/main" id="{C51ABB6C-8F91-056F-9896-C322463BA27F}"/>
              </a:ext>
            </a:extLst>
          </p:cNvPr>
          <p:cNvGraphicFramePr>
            <a:graphicFrameLocks noGrp="1"/>
          </p:cNvGraphicFramePr>
          <p:nvPr>
            <p:extLst>
              <p:ext uri="{D42A27DB-BD31-4B8C-83A1-F6EECF244321}">
                <p14:modId xmlns:p14="http://schemas.microsoft.com/office/powerpoint/2010/main" val="4261522469"/>
              </p:ext>
            </p:extLst>
          </p:nvPr>
        </p:nvGraphicFramePr>
        <p:xfrm>
          <a:off x="703869" y="1286271"/>
          <a:ext cx="7742548" cy="2723167"/>
        </p:xfrm>
        <a:graphic>
          <a:graphicData uri="http://schemas.openxmlformats.org/drawingml/2006/table">
            <a:tbl>
              <a:tblPr firstRow="1" bandRow="1">
                <a:tableStyleId>{40F9630F-82C1-40B7-BC3A-925EFCFF5E92}</a:tableStyleId>
              </a:tblPr>
              <a:tblGrid>
                <a:gridCol w="1524000">
                  <a:extLst>
                    <a:ext uri="{9D8B030D-6E8A-4147-A177-3AD203B41FA5}">
                      <a16:colId xmlns:a16="http://schemas.microsoft.com/office/drawing/2014/main" val="1617974559"/>
                    </a:ext>
                  </a:extLst>
                </a:gridCol>
                <a:gridCol w="6218548">
                  <a:extLst>
                    <a:ext uri="{9D8B030D-6E8A-4147-A177-3AD203B41FA5}">
                      <a16:colId xmlns:a16="http://schemas.microsoft.com/office/drawing/2014/main" val="2078517775"/>
                    </a:ext>
                  </a:extLst>
                </a:gridCol>
              </a:tblGrid>
              <a:tr h="370840">
                <a:tc>
                  <a:txBody>
                    <a:bodyPr/>
                    <a:lstStyle/>
                    <a:p>
                      <a:r>
                        <a:rPr lang="en-US" sz="1600" b="1" i="0" u="none" strike="noStrike" cap="none" baseline="0" dirty="0">
                          <a:solidFill>
                            <a:schemeClr val="bg1"/>
                          </a:solidFill>
                          <a:latin typeface="Arial"/>
                          <a:ea typeface="Arial"/>
                          <a:cs typeface="Arial"/>
                          <a:sym typeface="Arial"/>
                        </a:rPr>
                        <a:t>DTC</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dirty="0">
                          <a:solidFill>
                            <a:schemeClr val="bg1"/>
                          </a:solidFill>
                          <a:latin typeface="Arial"/>
                          <a:ea typeface="Arial"/>
                          <a:cs typeface="Arial"/>
                          <a:sym typeface="Arial"/>
                        </a:rPr>
                        <a:t>DESCRIPTION</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320632305"/>
                  </a:ext>
                </a:extLst>
              </a:tr>
              <a:tr h="340647">
                <a:tc>
                  <a:txBody>
                    <a:bodyPr/>
                    <a:lstStyle/>
                    <a:p>
                      <a:r>
                        <a:rPr lang="en-US" sz="1600" b="0" i="0" u="none" strike="noStrike" cap="none" baseline="0" dirty="0">
                          <a:solidFill>
                            <a:schemeClr val="dk1"/>
                          </a:solidFill>
                          <a:latin typeface="Arial"/>
                          <a:ea typeface="Arial"/>
                          <a:cs typeface="Arial"/>
                          <a:sym typeface="Arial"/>
                        </a:rPr>
                        <a:t>C0306 02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Motor A or B circuit shorted to ground</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44930203"/>
                  </a:ext>
                </a:extLst>
              </a:tr>
              <a:tr h="282804">
                <a:tc>
                  <a:txBody>
                    <a:bodyPr/>
                    <a:lstStyle/>
                    <a:p>
                      <a:r>
                        <a:rPr lang="en-US" sz="1600" b="0" i="0" u="none" strike="noStrike" cap="none" baseline="0" dirty="0">
                          <a:solidFill>
                            <a:schemeClr val="dk1"/>
                          </a:solidFill>
                          <a:latin typeface="Arial"/>
                          <a:ea typeface="Arial"/>
                          <a:cs typeface="Arial"/>
                          <a:sym typeface="Arial"/>
                        </a:rPr>
                        <a:t>C0306 05</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Motor A or B circuit shorted to voltage or open</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68147532"/>
                  </a:ext>
                </a:extLst>
              </a:tr>
              <a:tr h="258608">
                <a:tc>
                  <a:txBody>
                    <a:bodyPr/>
                    <a:lstStyle/>
                    <a:p>
                      <a:r>
                        <a:rPr lang="en-US" sz="1600" b="0" i="0" u="none" strike="noStrike" cap="none" baseline="0" dirty="0">
                          <a:solidFill>
                            <a:schemeClr val="dk1"/>
                          </a:solidFill>
                          <a:latin typeface="Arial"/>
                          <a:ea typeface="Arial"/>
                          <a:cs typeface="Arial"/>
                          <a:sym typeface="Arial"/>
                        </a:rPr>
                        <a:t>C0321 01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Transfer case lock circuit shorted to ground</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57823013"/>
                  </a:ext>
                </a:extLst>
              </a:tr>
              <a:tr h="262693">
                <a:tc>
                  <a:txBody>
                    <a:bodyPr/>
                    <a:lstStyle/>
                    <a:p>
                      <a:r>
                        <a:rPr lang="en-US" sz="1600" b="0" i="0" u="none" strike="noStrike" cap="none" baseline="0" dirty="0">
                          <a:solidFill>
                            <a:schemeClr val="dk1"/>
                          </a:solidFill>
                          <a:latin typeface="Arial"/>
                          <a:ea typeface="Arial"/>
                          <a:cs typeface="Arial"/>
                          <a:sym typeface="Arial"/>
                        </a:rPr>
                        <a:t>C0321 04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Transfer case lock circuit shorted to voltage or open</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83611439"/>
                  </a:ext>
                </a:extLst>
              </a:tr>
              <a:tr h="229071">
                <a:tc>
                  <a:txBody>
                    <a:bodyPr/>
                    <a:lstStyle/>
                    <a:p>
                      <a:r>
                        <a:rPr lang="en-US" sz="1600" b="0" i="0" u="none" strike="noStrike" cap="none" baseline="0" dirty="0">
                          <a:solidFill>
                            <a:schemeClr val="dk1"/>
                          </a:solidFill>
                          <a:latin typeface="Arial"/>
                          <a:ea typeface="Arial"/>
                          <a:cs typeface="Arial"/>
                          <a:sym typeface="Arial"/>
                        </a:rPr>
                        <a:t>C0379 01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Front axle short to voltage</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316036002"/>
                  </a:ext>
                </a:extLst>
              </a:tr>
              <a:tr h="261436">
                <a:tc>
                  <a:txBody>
                    <a:bodyPr/>
                    <a:lstStyle/>
                    <a:p>
                      <a:r>
                        <a:rPr lang="en-US" sz="1600" b="0" i="0" u="none" strike="noStrike" cap="none" baseline="0" dirty="0">
                          <a:solidFill>
                            <a:schemeClr val="dk1"/>
                          </a:solidFill>
                          <a:latin typeface="Arial"/>
                          <a:ea typeface="Arial"/>
                          <a:cs typeface="Arial"/>
                          <a:sym typeface="Arial"/>
                        </a:rPr>
                        <a:t>C0379 02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Front axle short to ground</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139248217"/>
                  </a:ext>
                </a:extLst>
              </a:tr>
              <a:tr h="274948">
                <a:tc>
                  <a:txBody>
                    <a:bodyPr/>
                    <a:lstStyle/>
                    <a:p>
                      <a:r>
                        <a:rPr lang="en-US" sz="1600" b="0" i="0" u="none" strike="noStrike" cap="none" baseline="0" dirty="0">
                          <a:solidFill>
                            <a:schemeClr val="dk1"/>
                          </a:solidFill>
                          <a:latin typeface="Arial"/>
                          <a:ea typeface="Arial"/>
                          <a:cs typeface="Arial"/>
                          <a:sym typeface="Arial"/>
                        </a:rPr>
                        <a:t>C0379 04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dk1"/>
                          </a:solidFill>
                          <a:latin typeface="Arial"/>
                          <a:ea typeface="Arial"/>
                          <a:cs typeface="Arial"/>
                          <a:sym typeface="Arial"/>
                        </a:rPr>
                        <a:t>Front axle open circuit</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266573718"/>
                  </a:ext>
                </a:extLst>
              </a:tr>
            </a:tbl>
          </a:graphicData>
        </a:graphic>
      </p:graphicFrame>
      <p:sp>
        <p:nvSpPr>
          <p:cNvPr id="3" name="Content Placeholder 2">
            <a:extLst>
              <a:ext uri="{FF2B5EF4-FFF2-40B4-BE49-F238E27FC236}">
                <a16:creationId xmlns:a16="http://schemas.microsoft.com/office/drawing/2014/main" id="{A7970433-111D-72DB-8215-DFA1E6FC9F5B}"/>
              </a:ext>
            </a:extLst>
          </p:cNvPr>
          <p:cNvSpPr>
            <a:spLocks noGrp="1"/>
          </p:cNvSpPr>
          <p:nvPr>
            <p:ph sz="quarter" idx="13"/>
          </p:nvPr>
        </p:nvSpPr>
        <p:spPr>
          <a:xfrm>
            <a:off x="477297" y="4604973"/>
            <a:ext cx="8229600" cy="775015"/>
          </a:xfrm>
        </p:spPr>
        <p:txBody>
          <a:bodyPr lIns="0" tIns="18000" rIns="0" bIns="18000" anchor="ctr" anchorCtr="0">
            <a:spAutoFit/>
          </a:bodyPr>
          <a:lstStyle/>
          <a:p>
            <a:pPr marL="0" indent="0">
              <a:buNone/>
            </a:pPr>
            <a:r>
              <a:rPr lang="en-US" sz="2400" dirty="0">
                <a:latin typeface="Arial" panose="020B0604020202020204" pitchFamily="34" charset="0"/>
                <a:ea typeface="Verdana" panose="020B0604030504040204" pitchFamily="34" charset="0"/>
                <a:cs typeface="Arial" panose="020B0604020202020204" pitchFamily="34" charset="0"/>
              </a:rPr>
              <a:t>Typical </a:t>
            </a:r>
            <a:r>
              <a:rPr lang="en-US" sz="2400" spc="-300" dirty="0">
                <a:latin typeface="Arial" panose="020B0604020202020204" pitchFamily="34" charset="0"/>
                <a:ea typeface="Verdana" panose="020B0604030504040204" pitchFamily="34" charset="0"/>
                <a:cs typeface="Arial" panose="020B0604020202020204" pitchFamily="34" charset="0"/>
              </a:rPr>
              <a:t>D T </a:t>
            </a:r>
            <a:r>
              <a:rPr lang="en-US" sz="2400" dirty="0">
                <a:latin typeface="Arial" panose="020B0604020202020204" pitchFamily="34" charset="0"/>
                <a:ea typeface="Verdana" panose="020B0604030504040204" pitchFamily="34" charset="0"/>
                <a:cs typeface="Arial" panose="020B0604020202020204" pitchFamily="34" charset="0"/>
              </a:rPr>
              <a:t>Cs with sub-codes associated with faults in the transfer case system.</a:t>
            </a:r>
          </a:p>
        </p:txBody>
      </p:sp>
    </p:spTree>
    <p:extLst>
      <p:ext uri="{BB962C8B-B14F-4D97-AF65-F5344CB8AC3E}">
        <p14:creationId xmlns:p14="http://schemas.microsoft.com/office/powerpoint/2010/main" val="91859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21974"/>
            <a:ext cx="8268308" cy="405683"/>
          </a:xfrm>
        </p:spPr>
        <p:txBody>
          <a:bodyPr wrap="square" lIns="0" tIns="18000" rIns="0" bIns="18000" anchor="ctr" anchorCtr="0">
            <a:spAutoFit/>
          </a:bodyPr>
          <a:lstStyle/>
          <a:p>
            <a:pPr marL="0" indent="0">
              <a:buNone/>
            </a:pPr>
            <a:r>
              <a:rPr lang="en-US" sz="2400" spc="-300" dirty="0">
                <a:solidFill>
                  <a:schemeClr val="tx1"/>
                </a:solidFill>
              </a:rPr>
              <a:t>T S B</a:t>
            </a:r>
          </a:p>
        </p:txBody>
      </p:sp>
      <p:pic>
        <p:nvPicPr>
          <p:cNvPr id="5" name="Picture 4" descr="A laptop screen has the details under the heading service bulletin, and a finger points to the heading.">
            <a:extLst>
              <a:ext uri="{FF2B5EF4-FFF2-40B4-BE49-F238E27FC236}">
                <a16:creationId xmlns:a16="http://schemas.microsoft.com/office/drawing/2014/main" id="{38E7FA64-1411-B9A1-0F67-27BA97FEE051}"/>
              </a:ext>
            </a:extLst>
          </p:cNvPr>
          <p:cNvPicPr>
            <a:picLocks noChangeAspect="1"/>
          </p:cNvPicPr>
          <p:nvPr/>
        </p:nvPicPr>
        <p:blipFill>
          <a:blip r:embed="rId3"/>
          <a:stretch>
            <a:fillRect/>
          </a:stretch>
        </p:blipFill>
        <p:spPr>
          <a:xfrm>
            <a:off x="2625700" y="1550085"/>
            <a:ext cx="3892601" cy="292498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4749509"/>
            <a:ext cx="8214293" cy="1513679"/>
          </a:xfrm>
        </p:spPr>
        <p:txBody>
          <a:bodyPr wrap="square" lIns="0" tIns="18000" rIns="0" bIns="18000" anchor="ctr" anchorCtr="0">
            <a:spAutoFit/>
          </a:bodyPr>
          <a:lstStyle/>
          <a:p>
            <a:pPr marL="0" indent="0">
              <a:spcBef>
                <a:spcPts val="600"/>
              </a:spcBef>
              <a:buNone/>
            </a:pPr>
            <a:r>
              <a:rPr lang="en-US" sz="2400" dirty="0"/>
              <a:t>After checking for stored diagnostic trouble codes (</a:t>
            </a:r>
            <a:r>
              <a:rPr lang="en-US" sz="2400" spc="-300" dirty="0"/>
              <a:t>D T </a:t>
            </a:r>
            <a:r>
              <a:rPr lang="en-US" sz="2400" dirty="0"/>
              <a:t>Cs), the wise technician checks service information for any technical service bulletins that may relate to the vehicle being serviced.</a:t>
            </a:r>
          </a:p>
        </p:txBody>
      </p:sp>
    </p:spTree>
    <p:extLst>
      <p:ext uri="{BB962C8B-B14F-4D97-AF65-F5344CB8AC3E}">
        <p14:creationId xmlns:p14="http://schemas.microsoft.com/office/powerpoint/2010/main" val="170533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163975"/>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920043"/>
            <a:ext cx="8212347" cy="4129780"/>
          </a:xfrm>
        </p:spPr>
        <p:txBody>
          <a:bodyPr lIns="0" tIns="18000" rIns="0" bIns="18000" anchor="ctr" anchorCtr="0">
            <a:spAutoFit/>
          </a:bodyPr>
          <a:lstStyle/>
          <a:p>
            <a:pPr marL="684000" indent="-684000">
              <a:buNone/>
              <a:tabLst>
                <a:tab pos="715963" algn="l"/>
              </a:tabLst>
            </a:pPr>
            <a:r>
              <a:rPr lang="en-US" sz="2400" b="1" dirty="0">
                <a:solidFill>
                  <a:srgbClr val="007FA3"/>
                </a:solidFill>
              </a:rPr>
              <a:t>16.1</a:t>
            </a:r>
            <a:r>
              <a:rPr lang="en-US" sz="2400" dirty="0">
                <a:solidFill>
                  <a:schemeClr val="tx1"/>
                </a:solidFill>
              </a:rPr>
              <a:t> Diagnose four-wheel-drive-related problems.</a:t>
            </a:r>
          </a:p>
          <a:p>
            <a:pPr marL="684000" indent="-684000">
              <a:buNone/>
            </a:pPr>
            <a:r>
              <a:rPr lang="en-US" sz="2400" b="1" dirty="0">
                <a:solidFill>
                  <a:srgbClr val="007FA3"/>
                </a:solidFill>
              </a:rPr>
              <a:t>16.2</a:t>
            </a:r>
            <a:r>
              <a:rPr lang="en-US" sz="2400" dirty="0">
                <a:solidFill>
                  <a:schemeClr val="tx1"/>
                </a:solidFill>
              </a:rPr>
              <a:t> Explain the procedure for diagnosing four-wheel drive and transfer case faults.</a:t>
            </a:r>
          </a:p>
          <a:p>
            <a:pPr marL="684000" indent="-684000">
              <a:buNone/>
            </a:pPr>
            <a:r>
              <a:rPr lang="en-US" sz="2400" b="1" dirty="0">
                <a:solidFill>
                  <a:srgbClr val="007FA3"/>
                </a:solidFill>
              </a:rPr>
              <a:t>16.3</a:t>
            </a:r>
            <a:r>
              <a:rPr lang="en-US" sz="2400" dirty="0">
                <a:solidFill>
                  <a:schemeClr val="tx1"/>
                </a:solidFill>
              </a:rPr>
              <a:t> Discuss how to test a four-wheel-drive vehicle using a scan tool.</a:t>
            </a:r>
          </a:p>
          <a:p>
            <a:pPr marL="684000" indent="-684000">
              <a:buNone/>
            </a:pPr>
            <a:r>
              <a:rPr lang="en-US" sz="2400" b="1" dirty="0">
                <a:solidFill>
                  <a:srgbClr val="007FA3"/>
                </a:solidFill>
              </a:rPr>
              <a:t>16.4</a:t>
            </a:r>
            <a:r>
              <a:rPr lang="en-US" sz="2400" dirty="0">
                <a:solidFill>
                  <a:schemeClr val="tx1"/>
                </a:solidFill>
              </a:rPr>
              <a:t> Explain the procedure for front hub removal and replacement.</a:t>
            </a:r>
          </a:p>
          <a:p>
            <a:pPr marL="684000" indent="-684000">
              <a:buNone/>
            </a:pPr>
            <a:r>
              <a:rPr lang="en-US" sz="2400" b="1" dirty="0">
                <a:solidFill>
                  <a:srgbClr val="007FA3"/>
                </a:solidFill>
              </a:rPr>
              <a:t>16.5</a:t>
            </a:r>
            <a:r>
              <a:rPr lang="en-US" sz="2400" dirty="0">
                <a:solidFill>
                  <a:schemeClr val="tx1"/>
                </a:solidFill>
              </a:rPr>
              <a:t> Explain the procedure for transfer case removal and overhaul.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B9B7-F841-E2A9-8F57-A70287351B1B}"/>
              </a:ext>
            </a:extLst>
          </p:cNvPr>
          <p:cNvSpPr>
            <a:spLocks noGrp="1"/>
          </p:cNvSpPr>
          <p:nvPr>
            <p:ph type="title"/>
          </p:nvPr>
        </p:nvSpPr>
        <p:spPr>
          <a:xfrm>
            <a:off x="457200" y="159913"/>
            <a:ext cx="8229600" cy="590349"/>
          </a:xfrm>
        </p:spPr>
        <p:txBody>
          <a:bodyPr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Figure 16.12</a:t>
            </a:r>
            <a:endParaRPr lang="en-US" dirty="0"/>
          </a:p>
        </p:txBody>
      </p:sp>
      <p:sp>
        <p:nvSpPr>
          <p:cNvPr id="3" name="Content Placeholder 2">
            <a:extLst>
              <a:ext uri="{FF2B5EF4-FFF2-40B4-BE49-F238E27FC236}">
                <a16:creationId xmlns:a16="http://schemas.microsoft.com/office/drawing/2014/main" id="{E43EF60B-62F2-1D59-0540-799DDBEA98D9}"/>
              </a:ext>
            </a:extLst>
          </p:cNvPr>
          <p:cNvSpPr>
            <a:spLocks noGrp="1"/>
          </p:cNvSpPr>
          <p:nvPr>
            <p:ph sz="quarter" idx="13"/>
          </p:nvPr>
        </p:nvSpPr>
        <p:spPr>
          <a:xfrm>
            <a:off x="469557" y="930293"/>
            <a:ext cx="8229600" cy="405683"/>
          </a:xfrm>
        </p:spPr>
        <p:txBody>
          <a:bodyPr lIns="0" tIns="18000" rIns="0" bIns="18000" anchor="ctr" anchorCtr="0">
            <a:spAutoFit/>
          </a:bodyPr>
          <a:lstStyle/>
          <a:p>
            <a:pPr marL="101600" indent="0">
              <a:buNone/>
            </a:pPr>
            <a:r>
              <a:rPr lang="en-US" sz="2400" dirty="0"/>
              <a:t>Typical Schematic</a:t>
            </a:r>
          </a:p>
        </p:txBody>
      </p:sp>
      <p:pic>
        <p:nvPicPr>
          <p:cNvPr id="8" name="Picture 7" descr="A schematic of electronic four-wheel-drive control.&#10;Long description is available in notes, press F6.">
            <a:extLst>
              <a:ext uri="{FF2B5EF4-FFF2-40B4-BE49-F238E27FC236}">
                <a16:creationId xmlns:a16="http://schemas.microsoft.com/office/drawing/2014/main" id="{D466306F-BDE7-DCBF-4AA6-5F1AD2A00CB7}"/>
              </a:ext>
            </a:extLst>
          </p:cNvPr>
          <p:cNvPicPr>
            <a:picLocks noChangeAspect="1"/>
          </p:cNvPicPr>
          <p:nvPr/>
        </p:nvPicPr>
        <p:blipFill>
          <a:blip r:embed="rId3"/>
          <a:stretch>
            <a:fillRect/>
          </a:stretch>
        </p:blipFill>
        <p:spPr>
          <a:xfrm>
            <a:off x="3065192" y="1562278"/>
            <a:ext cx="3024892" cy="3451665"/>
          </a:xfrm>
          <a:prstGeom prst="rect">
            <a:avLst/>
          </a:prstGeom>
        </p:spPr>
      </p:pic>
      <p:sp>
        <p:nvSpPr>
          <p:cNvPr id="4" name="Content Placeholder 3">
            <a:extLst>
              <a:ext uri="{FF2B5EF4-FFF2-40B4-BE49-F238E27FC236}">
                <a16:creationId xmlns:a16="http://schemas.microsoft.com/office/drawing/2014/main" id="{B229E3D9-DE5C-30F7-4B1B-D36A4A9BB14F}"/>
              </a:ext>
            </a:extLst>
          </p:cNvPr>
          <p:cNvSpPr>
            <a:spLocks noGrp="1"/>
          </p:cNvSpPr>
          <p:nvPr>
            <p:ph sz="quarter" idx="14"/>
          </p:nvPr>
        </p:nvSpPr>
        <p:spPr>
          <a:xfrm>
            <a:off x="469557" y="5144248"/>
            <a:ext cx="8229600" cy="1144347"/>
          </a:xfrm>
        </p:spPr>
        <p:txBody>
          <a:bodyPr lIns="0" tIns="18000" rIns="0" bIns="18000" anchor="ctr" anchorCtr="0">
            <a:spAutoFit/>
          </a:bodyPr>
          <a:lstStyle/>
          <a:p>
            <a:pPr marL="0" indent="0">
              <a:buNone/>
            </a:pPr>
            <a:r>
              <a:rPr lang="en-US" sz="2400" dirty="0"/>
              <a:t>A typical schematic showing an electronic four-wheel-drive control switch and the wiring connections to the transfer case from the </a:t>
            </a:r>
            <a:r>
              <a:rPr lang="en-US" sz="2400" spc="-300" dirty="0"/>
              <a:t>T C C </a:t>
            </a:r>
            <a:r>
              <a:rPr lang="en-US" sz="2400" dirty="0"/>
              <a:t>M.</a:t>
            </a:r>
          </a:p>
        </p:txBody>
      </p:sp>
    </p:spTree>
    <p:extLst>
      <p:ext uri="{BB962C8B-B14F-4D97-AF65-F5344CB8AC3E}">
        <p14:creationId xmlns:p14="http://schemas.microsoft.com/office/powerpoint/2010/main" val="3419075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1"/>
            <a:ext cx="8229600" cy="590349"/>
          </a:xfrm>
        </p:spPr>
        <p:txBody>
          <a:bodyPr lIns="0" tIns="18000" rIns="0" bIns="18000" anchor="ctr" anchorCtr="0">
            <a:spAutoFit/>
          </a:bodyPr>
          <a:lstStyle/>
          <a:p>
            <a:r>
              <a:rPr lang="en-US" dirty="0"/>
              <a:t>Check Electrical Components</a:t>
            </a:r>
            <a:endParaRPr lang="en-US" sz="2800" dirty="0"/>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927580"/>
            <a:ext cx="8226700" cy="3529616"/>
          </a:xfrm>
        </p:spPr>
        <p:txBody>
          <a:bodyPr wrap="square" lIns="0" tIns="18000" rIns="0" bIns="18000" anchor="ctr" anchorCtr="0">
            <a:spAutoFit/>
          </a:bodyPr>
          <a:lstStyle/>
          <a:p>
            <a:pPr marL="342900" indent="-342900">
              <a:spcBef>
                <a:spcPts val="600"/>
              </a:spcBef>
            </a:pPr>
            <a:r>
              <a:rPr lang="en-US" sz="2400" dirty="0">
                <a:solidFill>
                  <a:schemeClr val="tx1"/>
                </a:solidFill>
              </a:rPr>
              <a:t>Checking switches and controls</a:t>
            </a:r>
          </a:p>
          <a:p>
            <a:pPr marL="342900" indent="-342900">
              <a:spcBef>
                <a:spcPts val="600"/>
              </a:spcBef>
            </a:pPr>
            <a:r>
              <a:rPr lang="en-US" sz="2400" dirty="0">
                <a:solidFill>
                  <a:schemeClr val="tx1"/>
                </a:solidFill>
              </a:rPr>
              <a:t>Typical voltage readings</a:t>
            </a:r>
          </a:p>
          <a:p>
            <a:pPr marL="342900" indent="-342900">
              <a:spcBef>
                <a:spcPts val="600"/>
              </a:spcBef>
            </a:pPr>
            <a:r>
              <a:rPr lang="en-US" sz="2400" dirty="0">
                <a:solidFill>
                  <a:schemeClr val="tx1"/>
                </a:solidFill>
              </a:rPr>
              <a:t>Checking for power and ground at the motor</a:t>
            </a:r>
          </a:p>
          <a:p>
            <a:pPr marL="342900" indent="-342900">
              <a:spcBef>
                <a:spcPts val="600"/>
              </a:spcBef>
            </a:pPr>
            <a:r>
              <a:rPr lang="en-US" sz="2400" dirty="0">
                <a:solidFill>
                  <a:schemeClr val="tx1"/>
                </a:solidFill>
              </a:rPr>
              <a:t>Transfer case shift linkage adjustment</a:t>
            </a:r>
          </a:p>
          <a:p>
            <a:pPr marL="829818" lvl="1" indent="-342900"/>
            <a:r>
              <a:rPr lang="en-US" sz="2400" dirty="0">
                <a:solidFill>
                  <a:schemeClr val="tx1"/>
                </a:solidFill>
              </a:rPr>
              <a:t>Remove shift boot to access gearshift mechanism.</a:t>
            </a:r>
          </a:p>
          <a:p>
            <a:pPr marL="829818" lvl="1" indent="-342900"/>
            <a:r>
              <a:rPr lang="en-US" sz="2400" dirty="0">
                <a:solidFill>
                  <a:schemeClr val="tx1"/>
                </a:solidFill>
              </a:rPr>
              <a:t>Place the lever in correct position.</a:t>
            </a:r>
          </a:p>
          <a:p>
            <a:pPr marL="829818" lvl="1" indent="-342900"/>
            <a:r>
              <a:rPr lang="en-US" sz="2400" dirty="0">
                <a:solidFill>
                  <a:schemeClr val="tx1"/>
                </a:solidFill>
              </a:rPr>
              <a:t>Disconnect linkage rod swivel/trunnion from shift lever </a:t>
            </a:r>
          </a:p>
          <a:p>
            <a:pPr marL="829818" lvl="1" indent="-342900"/>
            <a:r>
              <a:rPr lang="en-US" sz="2400" dirty="0">
                <a:solidFill>
                  <a:schemeClr val="tx1"/>
                </a:solidFill>
              </a:rPr>
              <a:t>See if it slides freely.</a:t>
            </a:r>
          </a:p>
        </p:txBody>
      </p:sp>
    </p:spTree>
    <p:extLst>
      <p:ext uri="{BB962C8B-B14F-4D97-AF65-F5344CB8AC3E}">
        <p14:creationId xmlns:p14="http://schemas.microsoft.com/office/powerpoint/2010/main" val="3925539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1"/>
            <a:ext cx="8229600" cy="590349"/>
          </a:xfrm>
        </p:spPr>
        <p:txBody>
          <a:bodyPr lIns="0" tIns="18000" rIns="0" bIns="18000" anchor="ctr" anchorCtr="0">
            <a:spAutoFit/>
          </a:bodyPr>
          <a:lstStyle/>
          <a:p>
            <a:r>
              <a:rPr lang="en-US" dirty="0"/>
              <a:t>Chart 16.3 Voltage Readings</a:t>
            </a:r>
            <a:endParaRPr lang="en-US" sz="2800" dirty="0"/>
          </a:p>
        </p:txBody>
      </p:sp>
      <p:graphicFrame>
        <p:nvGraphicFramePr>
          <p:cNvPr id="6" name="Table 6">
            <a:extLst>
              <a:ext uri="{FF2B5EF4-FFF2-40B4-BE49-F238E27FC236}">
                <a16:creationId xmlns:a16="http://schemas.microsoft.com/office/drawing/2014/main" id="{AD1F942F-E410-F966-8582-86A9C26C4EF0}"/>
              </a:ext>
            </a:extLst>
          </p:cNvPr>
          <p:cNvGraphicFramePr>
            <a:graphicFrameLocks noGrp="1"/>
          </p:cNvGraphicFramePr>
          <p:nvPr>
            <p:extLst>
              <p:ext uri="{D42A27DB-BD31-4B8C-83A1-F6EECF244321}">
                <p14:modId xmlns:p14="http://schemas.microsoft.com/office/powerpoint/2010/main" val="3967772180"/>
              </p:ext>
            </p:extLst>
          </p:nvPr>
        </p:nvGraphicFramePr>
        <p:xfrm>
          <a:off x="631596" y="1397000"/>
          <a:ext cx="8003359" cy="3129280"/>
        </p:xfrm>
        <a:graphic>
          <a:graphicData uri="http://schemas.openxmlformats.org/drawingml/2006/table">
            <a:tbl>
              <a:tblPr firstRow="1" bandRow="1">
                <a:tableStyleId>{40F9630F-82C1-40B7-BC3A-925EFCFF5E92}</a:tableStyleId>
              </a:tblPr>
              <a:tblGrid>
                <a:gridCol w="1143337">
                  <a:extLst>
                    <a:ext uri="{9D8B030D-6E8A-4147-A177-3AD203B41FA5}">
                      <a16:colId xmlns:a16="http://schemas.microsoft.com/office/drawing/2014/main" val="3523075628"/>
                    </a:ext>
                  </a:extLst>
                </a:gridCol>
                <a:gridCol w="1143337">
                  <a:extLst>
                    <a:ext uri="{9D8B030D-6E8A-4147-A177-3AD203B41FA5}">
                      <a16:colId xmlns:a16="http://schemas.microsoft.com/office/drawing/2014/main" val="1056069653"/>
                    </a:ext>
                  </a:extLst>
                </a:gridCol>
                <a:gridCol w="1143337">
                  <a:extLst>
                    <a:ext uri="{9D8B030D-6E8A-4147-A177-3AD203B41FA5}">
                      <a16:colId xmlns:a16="http://schemas.microsoft.com/office/drawing/2014/main" val="2683309696"/>
                    </a:ext>
                  </a:extLst>
                </a:gridCol>
                <a:gridCol w="1143337">
                  <a:extLst>
                    <a:ext uri="{9D8B030D-6E8A-4147-A177-3AD203B41FA5}">
                      <a16:colId xmlns:a16="http://schemas.microsoft.com/office/drawing/2014/main" val="649762943"/>
                    </a:ext>
                  </a:extLst>
                </a:gridCol>
                <a:gridCol w="1143337">
                  <a:extLst>
                    <a:ext uri="{9D8B030D-6E8A-4147-A177-3AD203B41FA5}">
                      <a16:colId xmlns:a16="http://schemas.microsoft.com/office/drawing/2014/main" val="2830493991"/>
                    </a:ext>
                  </a:extLst>
                </a:gridCol>
                <a:gridCol w="1143337">
                  <a:extLst>
                    <a:ext uri="{9D8B030D-6E8A-4147-A177-3AD203B41FA5}">
                      <a16:colId xmlns:a16="http://schemas.microsoft.com/office/drawing/2014/main" val="2838801673"/>
                    </a:ext>
                  </a:extLst>
                </a:gridCol>
                <a:gridCol w="1143337">
                  <a:extLst>
                    <a:ext uri="{9D8B030D-6E8A-4147-A177-3AD203B41FA5}">
                      <a16:colId xmlns:a16="http://schemas.microsoft.com/office/drawing/2014/main" val="4271187616"/>
                    </a:ext>
                  </a:extLst>
                </a:gridCol>
              </a:tblGrid>
              <a:tr h="370840">
                <a:tc>
                  <a:txBody>
                    <a:bodyPr/>
                    <a:lstStyle/>
                    <a:p>
                      <a:r>
                        <a:rPr lang="en-US" sz="100" baseline="0" dirty="0">
                          <a:solidFill>
                            <a:schemeClr val="bg1"/>
                          </a:solidFill>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GM ROTARY SWITCH (5 VOLT)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GM PUSH BUTTON(5 VOLT)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GM PUSH BUTTON (8 VOLT)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FORD ROTARY SWITCH (12 VOLT)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FORD PUSH BUTTON (12 VOLT)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DODGE (RAM) (5 VOLT)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3728022003"/>
                  </a:ext>
                </a:extLst>
              </a:tr>
              <a:tr h="370840">
                <a:tc>
                  <a:txBody>
                    <a:bodyPr/>
                    <a:lstStyle/>
                    <a:p>
                      <a:r>
                        <a:rPr lang="en-US" sz="1600" dirty="0"/>
                        <a:t>2WD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4.1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dirty="0"/>
                        <a:t>2 point 0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3.2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7.5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2.1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538430398"/>
                  </a:ext>
                </a:extLst>
              </a:tr>
              <a:tr h="370840">
                <a:tc>
                  <a:txBody>
                    <a:bodyPr/>
                    <a:lstStyle/>
                    <a:p>
                      <a:r>
                        <a:rPr lang="en-US" sz="1600" dirty="0"/>
                        <a:t>AUTO 4WD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3.3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4.6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7.5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1.8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2.7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50365725"/>
                  </a:ext>
                </a:extLst>
              </a:tr>
              <a:tr h="370840">
                <a:tc>
                  <a:txBody>
                    <a:bodyPr/>
                    <a:lstStyle/>
                    <a:p>
                      <a:r>
                        <a:rPr lang="en-US" sz="1600" dirty="0"/>
                        <a:t>4WD High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2.5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dirty="0"/>
                        <a:t>3 point 0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4.8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5.5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6.4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3.5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522122031"/>
                  </a:ext>
                </a:extLst>
              </a:tr>
              <a:tr h="370840">
                <a:tc>
                  <a:txBody>
                    <a:bodyPr/>
                    <a:lstStyle/>
                    <a:p>
                      <a:r>
                        <a:rPr lang="en-US" sz="1600" dirty="0"/>
                        <a:t>4WD Low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1.6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1.5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2.4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3.7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dirty="0"/>
                        <a:t>9 point 0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4.1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80073753"/>
                  </a:ext>
                </a:extLst>
              </a:tr>
              <a:tr h="370840">
                <a:tc>
                  <a:txBody>
                    <a:bodyPr/>
                    <a:lstStyle/>
                    <a:p>
                      <a:r>
                        <a:rPr lang="en-US" sz="1600" dirty="0"/>
                        <a:t>Neutral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0.8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0.9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1.2 volts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014127032"/>
                  </a:ext>
                </a:extLst>
              </a:tr>
            </a:tbl>
          </a:graphicData>
        </a:graphic>
      </p:graphicFrame>
      <p:graphicFrame>
        <p:nvGraphicFramePr>
          <p:cNvPr id="7" name="Object 6">
            <a:extLst>
              <a:ext uri="{FF2B5EF4-FFF2-40B4-BE49-F238E27FC236}">
                <a16:creationId xmlns:a16="http://schemas.microsoft.com/office/drawing/2014/main" id="{A54691AE-D529-8692-BD36-BA0507E0C23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71432789"/>
              </p:ext>
            </p:extLst>
          </p:nvPr>
        </p:nvGraphicFramePr>
        <p:xfrm>
          <a:off x="2972153" y="2512357"/>
          <a:ext cx="816919" cy="233555"/>
        </p:xfrm>
        <a:graphic>
          <a:graphicData uri="http://schemas.openxmlformats.org/presentationml/2006/ole">
            <mc:AlternateContent xmlns:mc="http://schemas.openxmlformats.org/markup-compatibility/2006">
              <mc:Choice xmlns:v="urn:schemas-microsoft-com:vml" Requires="v">
                <p:oleObj name="Equation" r:id="rId3" imgW="622080" imgH="177480" progId="Equation.DSMT4">
                  <p:embed/>
                </p:oleObj>
              </mc:Choice>
              <mc:Fallback>
                <p:oleObj name="Equation" r:id="rId3" imgW="622080" imgH="177480" progId="Equation.DSMT4">
                  <p:embed/>
                  <p:pic>
                    <p:nvPicPr>
                      <p:cNvPr id="5" name="Object 4" descr="P  O subscript 2">
                        <a:extLst>
                          <a:ext uri="{FF2B5EF4-FFF2-40B4-BE49-F238E27FC236}">
                            <a16:creationId xmlns:a16="http://schemas.microsoft.com/office/drawing/2014/main" id="{63AE15B0-202B-5469-CEEF-62CC79F44ABE}"/>
                          </a:ext>
                        </a:extLst>
                      </p:cNvPr>
                      <p:cNvPicPr>
                        <a:picLocks noChangeAspect="1" noChangeArrowheads="1"/>
                      </p:cNvPicPr>
                      <p:nvPr/>
                    </p:nvPicPr>
                    <p:blipFill>
                      <a:blip r:embed="rId4"/>
                      <a:srcRect/>
                      <a:stretch>
                        <a:fillRect/>
                      </a:stretch>
                    </p:blipFill>
                    <p:spPr bwMode="auto">
                      <a:xfrm>
                        <a:off x="2972153" y="2512357"/>
                        <a:ext cx="816919" cy="233555"/>
                      </a:xfrm>
                      <a:prstGeom prst="rect">
                        <a:avLst/>
                      </a:prstGeom>
                      <a:solidFill>
                        <a:srgbClr val="D4EAE4"/>
                      </a:solidFill>
                      <a:ln>
                        <a:noFill/>
                      </a:ln>
                      <a:effectLst/>
                    </p:spPr>
                  </p:pic>
                </p:oleObj>
              </mc:Fallback>
            </mc:AlternateContent>
          </a:graphicData>
        </a:graphic>
      </p:graphicFrame>
      <p:graphicFrame>
        <p:nvGraphicFramePr>
          <p:cNvPr id="8" name="Object 7">
            <a:extLst>
              <a:ext uri="{FF2B5EF4-FFF2-40B4-BE49-F238E27FC236}">
                <a16:creationId xmlns:a16="http://schemas.microsoft.com/office/drawing/2014/main" id="{E8204ABE-62E9-0F56-8258-E760384447C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319477"/>
              </p:ext>
            </p:extLst>
          </p:nvPr>
        </p:nvGraphicFramePr>
        <p:xfrm>
          <a:off x="2968068" y="3462946"/>
          <a:ext cx="825088" cy="235891"/>
        </p:xfrm>
        <a:graphic>
          <a:graphicData uri="http://schemas.openxmlformats.org/presentationml/2006/ole">
            <mc:AlternateContent xmlns:mc="http://schemas.openxmlformats.org/markup-compatibility/2006">
              <mc:Choice xmlns:v="urn:schemas-microsoft-com:vml" Requires="v">
                <p:oleObj name="Equation" r:id="rId5" imgW="622080" imgH="177480" progId="Equation.DSMT4">
                  <p:embed/>
                </p:oleObj>
              </mc:Choice>
              <mc:Fallback>
                <p:oleObj name="Equation" r:id="rId5" imgW="622080" imgH="177480" progId="Equation.DSMT4">
                  <p:embed/>
                  <p:pic>
                    <p:nvPicPr>
                      <p:cNvPr id="7" name="Object 6">
                        <a:extLst>
                          <a:ext uri="{FF2B5EF4-FFF2-40B4-BE49-F238E27FC236}">
                            <a16:creationId xmlns:a16="http://schemas.microsoft.com/office/drawing/2014/main" id="{A54691AE-D529-8692-BD36-BA0507E0C239}"/>
                          </a:ext>
                        </a:extLst>
                      </p:cNvPr>
                      <p:cNvPicPr>
                        <a:picLocks noChangeAspect="1" noChangeArrowheads="1"/>
                      </p:cNvPicPr>
                      <p:nvPr/>
                    </p:nvPicPr>
                    <p:blipFill>
                      <a:blip r:embed="rId6"/>
                      <a:srcRect/>
                      <a:stretch>
                        <a:fillRect/>
                      </a:stretch>
                    </p:blipFill>
                    <p:spPr bwMode="auto">
                      <a:xfrm>
                        <a:off x="2968068" y="3462946"/>
                        <a:ext cx="825088" cy="235891"/>
                      </a:xfrm>
                      <a:prstGeom prst="rect">
                        <a:avLst/>
                      </a:prstGeom>
                      <a:solidFill>
                        <a:srgbClr val="D4EAE4"/>
                      </a:solidFill>
                      <a:ln>
                        <a:noFill/>
                      </a:ln>
                      <a:effectLst/>
                    </p:spPr>
                  </p:pic>
                </p:oleObj>
              </mc:Fallback>
            </mc:AlternateContent>
          </a:graphicData>
        </a:graphic>
      </p:graphicFrame>
      <p:graphicFrame>
        <p:nvGraphicFramePr>
          <p:cNvPr id="9" name="Object 8">
            <a:extLst>
              <a:ext uri="{FF2B5EF4-FFF2-40B4-BE49-F238E27FC236}">
                <a16:creationId xmlns:a16="http://schemas.microsoft.com/office/drawing/2014/main" id="{4B5D8ADA-864F-86E8-DC97-193A460C6D3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80919061"/>
              </p:ext>
            </p:extLst>
          </p:nvPr>
        </p:nvGraphicFramePr>
        <p:xfrm>
          <a:off x="6396871" y="3822663"/>
          <a:ext cx="833339" cy="238250"/>
        </p:xfrm>
        <a:graphic>
          <a:graphicData uri="http://schemas.openxmlformats.org/presentationml/2006/ole">
            <mc:AlternateContent xmlns:mc="http://schemas.openxmlformats.org/markup-compatibility/2006">
              <mc:Choice xmlns:v="urn:schemas-microsoft-com:vml" Requires="v">
                <p:oleObj name="Equation" r:id="rId7" imgW="622080" imgH="177480" progId="Equation.DSMT4">
                  <p:embed/>
                </p:oleObj>
              </mc:Choice>
              <mc:Fallback>
                <p:oleObj name="Equation" r:id="rId7" imgW="622080" imgH="177480" progId="Equation.DSMT4">
                  <p:embed/>
                  <p:pic>
                    <p:nvPicPr>
                      <p:cNvPr id="8" name="Object 7">
                        <a:extLst>
                          <a:ext uri="{FF2B5EF4-FFF2-40B4-BE49-F238E27FC236}">
                            <a16:creationId xmlns:a16="http://schemas.microsoft.com/office/drawing/2014/main" id="{E8204ABE-62E9-0F56-8258-E760384447CF}"/>
                          </a:ext>
                        </a:extLst>
                      </p:cNvPr>
                      <p:cNvPicPr>
                        <a:picLocks noChangeAspect="1" noChangeArrowheads="1"/>
                      </p:cNvPicPr>
                      <p:nvPr/>
                    </p:nvPicPr>
                    <p:blipFill>
                      <a:blip r:embed="rId8"/>
                      <a:srcRect/>
                      <a:stretch>
                        <a:fillRect/>
                      </a:stretch>
                    </p:blipFill>
                    <p:spPr bwMode="auto">
                      <a:xfrm>
                        <a:off x="6396871" y="3822663"/>
                        <a:ext cx="833339" cy="238250"/>
                      </a:xfrm>
                      <a:prstGeom prst="rect">
                        <a:avLst/>
                      </a:prstGeom>
                      <a:solidFill>
                        <a:srgbClr val="D4EAE4"/>
                      </a:solidFill>
                      <a:ln>
                        <a:noFill/>
                      </a:ln>
                      <a:effectLst/>
                    </p:spPr>
                  </p:pic>
                </p:oleObj>
              </mc:Fallback>
            </mc:AlternateContent>
          </a:graphicData>
        </a:graphic>
      </p:graphicFrame>
    </p:spTree>
    <p:extLst>
      <p:ext uri="{BB962C8B-B14F-4D97-AF65-F5344CB8AC3E}">
        <p14:creationId xmlns:p14="http://schemas.microsoft.com/office/powerpoint/2010/main" val="265646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818" y="921974"/>
            <a:ext cx="8218590" cy="405683"/>
          </a:xfrm>
        </p:spPr>
        <p:txBody>
          <a:bodyPr wrap="square" lIns="0" tIns="18000" rIns="0" bIns="18000" anchor="ctr" anchorCtr="0">
            <a:spAutoFit/>
          </a:bodyPr>
          <a:lstStyle/>
          <a:p>
            <a:pPr marL="0" indent="0">
              <a:buNone/>
            </a:pPr>
            <a:r>
              <a:rPr lang="en-US" sz="2400" dirty="0">
                <a:solidFill>
                  <a:schemeClr val="tx1"/>
                </a:solidFill>
              </a:rPr>
              <a:t>Power &amp; Ground</a:t>
            </a:r>
          </a:p>
        </p:txBody>
      </p:sp>
      <p:pic>
        <p:nvPicPr>
          <p:cNvPr id="5" name="Picture 4" descr="An illustration of a shift motor has an output speed sensor connected to the electrical connector that is attached to the top center of the motor.">
            <a:extLst>
              <a:ext uri="{FF2B5EF4-FFF2-40B4-BE49-F238E27FC236}">
                <a16:creationId xmlns:a16="http://schemas.microsoft.com/office/drawing/2014/main" id="{14B112EF-01AE-9724-FEE7-DAAF8927654E}"/>
              </a:ext>
            </a:extLst>
          </p:cNvPr>
          <p:cNvPicPr>
            <a:picLocks noChangeAspect="1"/>
          </p:cNvPicPr>
          <p:nvPr/>
        </p:nvPicPr>
        <p:blipFill>
          <a:blip r:embed="rId3"/>
          <a:stretch>
            <a:fillRect/>
          </a:stretch>
        </p:blipFill>
        <p:spPr>
          <a:xfrm>
            <a:off x="2543556" y="1517492"/>
            <a:ext cx="4056888" cy="311163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4792643"/>
            <a:ext cx="8214293" cy="1513679"/>
          </a:xfrm>
        </p:spPr>
        <p:txBody>
          <a:bodyPr wrap="square" lIns="0" tIns="18000" rIns="0" bIns="18000" anchor="ctr" anchorCtr="0">
            <a:spAutoFit/>
          </a:bodyPr>
          <a:lstStyle/>
          <a:p>
            <a:pPr marL="0" indent="0">
              <a:spcBef>
                <a:spcPts val="600"/>
              </a:spcBef>
              <a:buNone/>
            </a:pPr>
            <a:r>
              <a:rPr lang="en-US" sz="2400" dirty="0"/>
              <a:t>The voltage to the shift motor and the feedback signal voltage signals can often be tested at the electrical connector using a digital meter or by using a scan tool on some models.</a:t>
            </a:r>
          </a:p>
        </p:txBody>
      </p:sp>
    </p:spTree>
    <p:extLst>
      <p:ext uri="{BB962C8B-B14F-4D97-AF65-F5344CB8AC3E}">
        <p14:creationId xmlns:p14="http://schemas.microsoft.com/office/powerpoint/2010/main" val="424830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650"/>
            <a:ext cx="8268278" cy="1082792"/>
          </a:xfrm>
        </p:spPr>
        <p:txBody>
          <a:bodyPr wrap="square" lIns="0" tIns="18000" rIns="0" bIns="18000" anchor="ctr" anchorCtr="0">
            <a:spAutoFit/>
          </a:bodyPr>
          <a:lstStyle/>
          <a:p>
            <a:r>
              <a:rPr lang="en-US" sz="3400" dirty="0"/>
              <a:t>Frequently Asked Question: What Is Driveline Windup?</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7758" y="1378812"/>
            <a:ext cx="8268277"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27758" y="1914485"/>
            <a:ext cx="8268277" cy="4437556"/>
          </a:xfrm>
        </p:spPr>
        <p:txBody>
          <a:bodyPr wrap="square" lIns="0" tIns="18000" rIns="0" bIns="18000" anchor="ctr" anchorCtr="0">
            <a:spAutoFit/>
          </a:bodyPr>
          <a:lstStyle/>
          <a:p>
            <a:pPr marL="0" indent="0">
              <a:buNone/>
            </a:pPr>
            <a:r>
              <a:rPr lang="en-US" sz="2200" b="1" dirty="0">
                <a:latin typeface="Arial" panose="020B0604020202020204" pitchFamily="34" charset="0"/>
                <a:cs typeface="Arial" panose="020B0604020202020204" pitchFamily="34" charset="0"/>
              </a:rPr>
              <a:t>What Is Driveline Windup?</a:t>
            </a:r>
            <a:r>
              <a:rPr lang="en-US" sz="2200" dirty="0">
                <a:latin typeface="Arial" panose="020B0604020202020204" pitchFamily="34" charset="0"/>
                <a:cs typeface="Arial" panose="020B0604020202020204" pitchFamily="34" charset="0"/>
              </a:rPr>
              <a:t> A condition unique to </a:t>
            </a:r>
            <a:r>
              <a:rPr lang="en-US" sz="2200" spc="-300" dirty="0">
                <a:latin typeface="Arial" panose="020B0604020202020204" pitchFamily="34" charset="0"/>
                <a:cs typeface="Arial" panose="020B0604020202020204" pitchFamily="34" charset="0"/>
              </a:rPr>
              <a:t>4 W </a:t>
            </a:r>
            <a:r>
              <a:rPr lang="en-US" sz="2200" dirty="0">
                <a:latin typeface="Arial" panose="020B0604020202020204" pitchFamily="34" charset="0"/>
                <a:cs typeface="Arial" panose="020B0604020202020204" pitchFamily="34" charset="0"/>
              </a:rPr>
              <a:t>D that may be considered a problem by some vehicle owners is driveline windup. This condition, which should be avoided, occurs when a part-time </a:t>
            </a:r>
            <a:r>
              <a:rPr lang="en-US" sz="2200" spc="-300" dirty="0">
                <a:latin typeface="Arial" panose="020B0604020202020204" pitchFamily="34" charset="0"/>
                <a:cs typeface="Arial" panose="020B0604020202020204" pitchFamily="34" charset="0"/>
              </a:rPr>
              <a:t>4 W </a:t>
            </a:r>
            <a:r>
              <a:rPr lang="en-US" sz="2200" dirty="0">
                <a:latin typeface="Arial" panose="020B0604020202020204" pitchFamily="34" charset="0"/>
                <a:cs typeface="Arial" panose="020B0604020202020204" pitchFamily="34" charset="0"/>
              </a:rPr>
              <a:t>D vehicle is operated on dry pavement with the transfer case in </a:t>
            </a:r>
            <a:r>
              <a:rPr lang="en-US" sz="2200" spc="-300" dirty="0">
                <a:latin typeface="Arial" panose="020B0604020202020204" pitchFamily="34" charset="0"/>
                <a:cs typeface="Arial" panose="020B0604020202020204" pitchFamily="34" charset="0"/>
              </a:rPr>
              <a:t>4 W </a:t>
            </a:r>
            <a:r>
              <a:rPr lang="en-US" sz="2200" dirty="0">
                <a:latin typeface="Arial" panose="020B0604020202020204" pitchFamily="34" charset="0"/>
                <a:cs typeface="Arial" panose="020B0604020202020204" pitchFamily="34" charset="0"/>
              </a:rPr>
              <a:t>D and the front hubs engaged. The different rotating speeds of the front and rear wheels will cause a bind up condition. The result will be a hop, skip, or bounce of the front or rear tires and transfer case locked in gear. This is also called crow hopping. Driveline windup can be removed by lifting a wheel off the ground or, more simply, by driving the vehicle in a circle in a direction opposite to what made the windup. With some electric-shifted transfer cases, windup can cause a delay in shifting out of </a:t>
            </a:r>
            <a:r>
              <a:rPr lang="en-US" sz="2200" spc="-300" dirty="0">
                <a:latin typeface="Arial" panose="020B0604020202020204" pitchFamily="34" charset="0"/>
                <a:cs typeface="Arial" panose="020B0604020202020204" pitchFamily="34" charset="0"/>
              </a:rPr>
              <a:t>4 W </a:t>
            </a:r>
            <a:r>
              <a:rPr lang="en-US" sz="2200" dirty="0">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168086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123"/>
            <a:ext cx="8229600" cy="1021237"/>
          </a:xfrm>
        </p:spPr>
        <p:txBody>
          <a:bodyPr lIns="0" tIns="18000" rIns="0" bIns="18000" anchor="ctr" anchorCtr="0">
            <a:spAutoFit/>
          </a:bodyPr>
          <a:lstStyle/>
          <a:p>
            <a:r>
              <a:rPr lang="en-US" dirty="0"/>
              <a:t>Front Hub Removal and Replacement </a:t>
            </a:r>
            <a:r>
              <a:rPr lang="en-US" sz="2800" dirty="0"/>
              <a:t>(1 of 2)</a:t>
            </a:r>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1382363"/>
            <a:ext cx="8226700" cy="3298783"/>
          </a:xfrm>
        </p:spPr>
        <p:txBody>
          <a:bodyPr wrap="square" lIns="0" tIns="18000" rIns="0" bIns="18000" anchor="ctr" anchorCtr="0">
            <a:spAutoFit/>
          </a:bodyPr>
          <a:lstStyle/>
          <a:p>
            <a:pPr marL="342900" indent="-342900">
              <a:spcBef>
                <a:spcPts val="600"/>
              </a:spcBef>
            </a:pPr>
            <a:r>
              <a:rPr lang="en-US" sz="2400" dirty="0">
                <a:solidFill>
                  <a:schemeClr val="tx1"/>
                </a:solidFill>
              </a:rPr>
              <a:t>Some automatic hubs will not disengage under certain conditions.</a:t>
            </a:r>
          </a:p>
          <a:p>
            <a:pPr marL="342900" indent="-342900">
              <a:spcBef>
                <a:spcPts val="600"/>
              </a:spcBef>
            </a:pPr>
            <a:r>
              <a:rPr lang="en-US" sz="2400" dirty="0">
                <a:solidFill>
                  <a:schemeClr val="tx1"/>
                </a:solidFill>
              </a:rPr>
              <a:t>Locking front hubs should be cleaned periodically.</a:t>
            </a:r>
          </a:p>
          <a:p>
            <a:pPr marL="342900" indent="-342900">
              <a:spcBef>
                <a:spcPts val="600"/>
              </a:spcBef>
            </a:pPr>
            <a:r>
              <a:rPr lang="en-US" sz="2400" dirty="0">
                <a:solidFill>
                  <a:schemeClr val="tx1"/>
                </a:solidFill>
              </a:rPr>
              <a:t>Some front hubs are removed by removing the bolts at the wheel hubs.</a:t>
            </a:r>
          </a:p>
          <a:p>
            <a:pPr marL="342900" indent="-342900">
              <a:spcBef>
                <a:spcPts val="600"/>
              </a:spcBef>
            </a:pPr>
            <a:r>
              <a:rPr lang="en-US" sz="2400" dirty="0">
                <a:solidFill>
                  <a:schemeClr val="tx1"/>
                </a:solidFill>
              </a:rPr>
              <a:t>Sliding them off the axle and hub. </a:t>
            </a:r>
          </a:p>
          <a:p>
            <a:pPr marL="829818" lvl="1" indent="-342900"/>
            <a:r>
              <a:rPr lang="en-US" sz="2400" dirty="0">
                <a:solidFill>
                  <a:schemeClr val="tx1"/>
                </a:solidFill>
              </a:rPr>
              <a:t>Others have internal snap ring that secures splined inner sleeve to axle.</a:t>
            </a:r>
          </a:p>
        </p:txBody>
      </p:sp>
    </p:spTree>
    <p:extLst>
      <p:ext uri="{BB962C8B-B14F-4D97-AF65-F5344CB8AC3E}">
        <p14:creationId xmlns:p14="http://schemas.microsoft.com/office/powerpoint/2010/main" val="175998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123"/>
            <a:ext cx="8229600" cy="1021237"/>
          </a:xfrm>
        </p:spPr>
        <p:txBody>
          <a:bodyPr lIns="0" tIns="18000" rIns="0" bIns="18000" anchor="ctr" anchorCtr="0">
            <a:spAutoFit/>
          </a:bodyPr>
          <a:lstStyle/>
          <a:p>
            <a:r>
              <a:rPr lang="en-US" dirty="0"/>
              <a:t>Front Hub Removal and Replacement </a:t>
            </a:r>
            <a:r>
              <a:rPr lang="en-US" sz="2800" dirty="0"/>
              <a:t>(2 of 2)</a:t>
            </a:r>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1383804"/>
            <a:ext cx="8226700" cy="1744511"/>
          </a:xfrm>
        </p:spPr>
        <p:txBody>
          <a:bodyPr wrap="square" lIns="0" tIns="18000" rIns="0" bIns="18000" anchor="ctr" anchorCtr="0">
            <a:spAutoFit/>
          </a:bodyPr>
          <a:lstStyle/>
          <a:p>
            <a:pPr marL="342900" indent="-342900">
              <a:spcBef>
                <a:spcPts val="600"/>
              </a:spcBef>
            </a:pPr>
            <a:r>
              <a:rPr lang="en-US" sz="2400" dirty="0">
                <a:solidFill>
                  <a:schemeClr val="tx1"/>
                </a:solidFill>
              </a:rPr>
              <a:t>Why and how should locking hubs be serviced?</a:t>
            </a:r>
          </a:p>
          <a:p>
            <a:pPr marL="829818" lvl="1" indent="-342900"/>
            <a:r>
              <a:rPr lang="en-US" sz="2400" dirty="0">
                <a:solidFill>
                  <a:schemeClr val="tx1"/>
                </a:solidFill>
              </a:rPr>
              <a:t>Pages 262-263</a:t>
            </a:r>
          </a:p>
          <a:p>
            <a:pPr marL="342900" indent="-342900">
              <a:spcBef>
                <a:spcPts val="600"/>
              </a:spcBef>
            </a:pPr>
            <a:r>
              <a:rPr lang="en-US" sz="2400" dirty="0">
                <a:solidFill>
                  <a:schemeClr val="tx1"/>
                </a:solidFill>
              </a:rPr>
              <a:t>What is the typical procedure for removal?</a:t>
            </a:r>
          </a:p>
          <a:p>
            <a:pPr marL="829818" lvl="1" indent="-342900"/>
            <a:r>
              <a:rPr lang="en-US" sz="2400" dirty="0">
                <a:solidFill>
                  <a:schemeClr val="tx1"/>
                </a:solidFill>
              </a:rPr>
              <a:t>Pages 262-263</a:t>
            </a:r>
          </a:p>
        </p:txBody>
      </p:sp>
    </p:spTree>
    <p:extLst>
      <p:ext uri="{BB962C8B-B14F-4D97-AF65-F5344CB8AC3E}">
        <p14:creationId xmlns:p14="http://schemas.microsoft.com/office/powerpoint/2010/main" val="2787008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818" y="921974"/>
            <a:ext cx="8218590" cy="405683"/>
          </a:xfrm>
        </p:spPr>
        <p:txBody>
          <a:bodyPr wrap="square" lIns="0" tIns="18000" rIns="0" bIns="18000" anchor="ctr" anchorCtr="0">
            <a:spAutoFit/>
          </a:bodyPr>
          <a:lstStyle/>
          <a:p>
            <a:pPr marL="0" indent="0">
              <a:buNone/>
            </a:pPr>
            <a:r>
              <a:rPr lang="en-US" sz="2400" dirty="0">
                <a:solidFill>
                  <a:schemeClr val="tx1"/>
                </a:solidFill>
              </a:rPr>
              <a:t>Power &amp; Ground</a:t>
            </a:r>
          </a:p>
        </p:txBody>
      </p:sp>
      <p:pic>
        <p:nvPicPr>
          <p:cNvPr id="3" name="Picture 2" descr="A two-part illustration of the two types of manual locking hubs.&#10;Long description is available in notes, press F6.">
            <a:extLst>
              <a:ext uri="{FF2B5EF4-FFF2-40B4-BE49-F238E27FC236}">
                <a16:creationId xmlns:a16="http://schemas.microsoft.com/office/drawing/2014/main" id="{57EB8F4D-9D7D-687B-2B21-6DAB2FFF7604}"/>
              </a:ext>
            </a:extLst>
          </p:cNvPr>
          <p:cNvPicPr>
            <a:picLocks noChangeAspect="1"/>
          </p:cNvPicPr>
          <p:nvPr/>
        </p:nvPicPr>
        <p:blipFill>
          <a:blip r:embed="rId3"/>
          <a:stretch>
            <a:fillRect/>
          </a:stretch>
        </p:blipFill>
        <p:spPr>
          <a:xfrm>
            <a:off x="575762" y="1539114"/>
            <a:ext cx="7992476" cy="364592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5463895"/>
            <a:ext cx="8214293" cy="775015"/>
          </a:xfrm>
        </p:spPr>
        <p:txBody>
          <a:bodyPr wrap="square" lIns="0" tIns="18000" rIns="0" bIns="18000" anchor="ctr" anchorCtr="0">
            <a:spAutoFit/>
          </a:bodyPr>
          <a:lstStyle/>
          <a:p>
            <a:pPr marL="0" indent="0">
              <a:spcBef>
                <a:spcPts val="600"/>
              </a:spcBef>
              <a:buNone/>
            </a:pPr>
            <a:r>
              <a:rPr lang="en-US" sz="2400" dirty="0"/>
              <a:t>(a) An exploded view of a Dualmatic® manual locking hub. (b) A Warn® manual locking hub.</a:t>
            </a:r>
          </a:p>
        </p:txBody>
      </p:sp>
    </p:spTree>
    <p:extLst>
      <p:ext uri="{BB962C8B-B14F-4D97-AF65-F5344CB8AC3E}">
        <p14:creationId xmlns:p14="http://schemas.microsoft.com/office/powerpoint/2010/main" val="2564458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75B1BA-1484-B551-0B25-7D5A0FCFD91A}"/>
              </a:ext>
            </a:extLst>
          </p:cNvPr>
          <p:cNvSpPr>
            <a:spLocks noGrp="1"/>
          </p:cNvSpPr>
          <p:nvPr>
            <p:ph type="title"/>
          </p:nvPr>
        </p:nvSpPr>
        <p:spPr>
          <a:xfrm>
            <a:off x="487344" y="163141"/>
            <a:ext cx="8229600" cy="1144347"/>
          </a:xfrm>
        </p:spPr>
        <p:txBody>
          <a:bodyPr lIns="0" tIns="18000" rIns="0" bIns="18000" anchor="ctr" anchorCtr="0">
            <a:spAutoFit/>
          </a:bodyPr>
          <a:lstStyle/>
          <a:p>
            <a:r>
              <a:rPr lang="en-US" dirty="0"/>
              <a:t>Transfer Case/Unit Removal and Replacement </a:t>
            </a:r>
            <a:r>
              <a:rPr lang="en-US" sz="2800" dirty="0"/>
              <a:t>(1 of 2)</a:t>
            </a:r>
          </a:p>
        </p:txBody>
      </p:sp>
      <p:pic>
        <p:nvPicPr>
          <p:cNvPr id="3" name="Picture 2" descr="An illustration (a) shows a car on a flatbed truck on the top. Illustration (b) shows a car with the rear wheels on the dolly and the front wheels on the ground at the bottom.">
            <a:extLst>
              <a:ext uri="{FF2B5EF4-FFF2-40B4-BE49-F238E27FC236}">
                <a16:creationId xmlns:a16="http://schemas.microsoft.com/office/drawing/2014/main" id="{AE4F4A0A-CDD0-F5B8-A52F-A93321ED0F72}"/>
              </a:ext>
            </a:extLst>
          </p:cNvPr>
          <p:cNvPicPr>
            <a:picLocks noChangeAspect="1"/>
          </p:cNvPicPr>
          <p:nvPr/>
        </p:nvPicPr>
        <p:blipFill>
          <a:blip r:embed="rId3"/>
          <a:stretch>
            <a:fillRect/>
          </a:stretch>
        </p:blipFill>
        <p:spPr>
          <a:xfrm>
            <a:off x="510110" y="1617456"/>
            <a:ext cx="4032546" cy="2718115"/>
          </a:xfrm>
          <a:prstGeom prst="rect">
            <a:avLst/>
          </a:prstGeom>
        </p:spPr>
      </p:pic>
      <p:sp>
        <p:nvSpPr>
          <p:cNvPr id="4" name="Content Placeholder 3">
            <a:extLst>
              <a:ext uri="{FF2B5EF4-FFF2-40B4-BE49-F238E27FC236}">
                <a16:creationId xmlns:a16="http://schemas.microsoft.com/office/drawing/2014/main" id="{6E5ADFF6-65DD-6562-CDA3-236209D82B34}"/>
              </a:ext>
            </a:extLst>
          </p:cNvPr>
          <p:cNvSpPr>
            <a:spLocks noGrp="1"/>
          </p:cNvSpPr>
          <p:nvPr>
            <p:ph sz="quarter" idx="13"/>
          </p:nvPr>
        </p:nvSpPr>
        <p:spPr>
          <a:xfrm>
            <a:off x="467249" y="4610610"/>
            <a:ext cx="4114799" cy="1390568"/>
          </a:xfrm>
        </p:spPr>
        <p:txBody>
          <a:bodyPr wrap="square" lIns="0" tIns="18000" rIns="0" bIns="18000" anchor="ctr" anchorCtr="0">
            <a:spAutoFit/>
          </a:bodyPr>
          <a:lstStyle/>
          <a:p>
            <a:pPr marL="0" indent="0">
              <a:buNone/>
            </a:pPr>
            <a:r>
              <a:rPr lang="en-US" sz="2200" b="1" dirty="0"/>
              <a:t>Figure 16.15</a:t>
            </a:r>
            <a:r>
              <a:rPr lang="en-US" sz="2200" dirty="0"/>
              <a:t> If a four-wheel-drive vehicle must be towed, it should be either on (a) a flatbed truck or (b) a dolly.</a:t>
            </a:r>
          </a:p>
        </p:txBody>
      </p:sp>
      <p:sp>
        <p:nvSpPr>
          <p:cNvPr id="12" name="Content Placeholder 11">
            <a:extLst>
              <a:ext uri="{FF2B5EF4-FFF2-40B4-BE49-F238E27FC236}">
                <a16:creationId xmlns:a16="http://schemas.microsoft.com/office/drawing/2014/main" id="{4E7C65E3-798F-1C7F-F6CA-8373AC3AE89C}"/>
              </a:ext>
            </a:extLst>
          </p:cNvPr>
          <p:cNvSpPr>
            <a:spLocks noGrp="1"/>
          </p:cNvSpPr>
          <p:nvPr>
            <p:ph sz="quarter" idx="18"/>
          </p:nvPr>
        </p:nvSpPr>
        <p:spPr>
          <a:xfrm>
            <a:off x="4651416" y="1946406"/>
            <a:ext cx="4023223" cy="3991280"/>
          </a:xfrm>
        </p:spPr>
        <p:txBody>
          <a:bodyPr wrap="square" lIns="0" tIns="18000" rIns="0" bIns="18000" anchor="ctr" anchorCtr="0">
            <a:spAutoFit/>
          </a:bodyPr>
          <a:lstStyle/>
          <a:p>
            <a:pPr marL="342900" indent="-342900">
              <a:spcBef>
                <a:spcPts val="600"/>
              </a:spcBef>
            </a:pPr>
            <a:r>
              <a:rPr lang="en-US" sz="2200" dirty="0"/>
              <a:t>Raise and support vehicle securely on a hoist or jack stands</a:t>
            </a:r>
          </a:p>
          <a:p>
            <a:pPr marL="342900" indent="-342900">
              <a:spcBef>
                <a:spcPts val="600"/>
              </a:spcBef>
            </a:pPr>
            <a:r>
              <a:rPr lang="en-US" sz="2200" dirty="0"/>
              <a:t>Remove any skid plates and brace rods that block access to transfer case</a:t>
            </a:r>
          </a:p>
          <a:p>
            <a:pPr marL="342900" indent="-342900">
              <a:spcBef>
                <a:spcPts val="600"/>
              </a:spcBef>
            </a:pPr>
            <a:r>
              <a:rPr lang="en-US" sz="2200" dirty="0"/>
              <a:t>Disconnect front and rear driveshafts</a:t>
            </a:r>
          </a:p>
          <a:p>
            <a:pPr marL="342900" indent="-342900">
              <a:spcBef>
                <a:spcPts val="600"/>
              </a:spcBef>
            </a:pPr>
            <a:r>
              <a:rPr lang="en-US" sz="2200" dirty="0"/>
              <a:t>Disconnect speed sensors and shift connectors and linkage</a:t>
            </a:r>
          </a:p>
        </p:txBody>
      </p:sp>
    </p:spTree>
    <p:extLst>
      <p:ext uri="{BB962C8B-B14F-4D97-AF65-F5344CB8AC3E}">
        <p14:creationId xmlns:p14="http://schemas.microsoft.com/office/powerpoint/2010/main" val="2340514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75B1BA-1484-B551-0B25-7D5A0FCFD91A}"/>
              </a:ext>
            </a:extLst>
          </p:cNvPr>
          <p:cNvSpPr>
            <a:spLocks noGrp="1"/>
          </p:cNvSpPr>
          <p:nvPr>
            <p:ph type="title"/>
          </p:nvPr>
        </p:nvSpPr>
        <p:spPr>
          <a:xfrm>
            <a:off x="487344" y="163141"/>
            <a:ext cx="8220173" cy="1144347"/>
          </a:xfrm>
        </p:spPr>
        <p:txBody>
          <a:bodyPr wrap="square" lIns="0" tIns="18000" rIns="0" bIns="18000" anchor="ctr" anchorCtr="0">
            <a:spAutoFit/>
          </a:bodyPr>
          <a:lstStyle/>
          <a:p>
            <a:r>
              <a:rPr lang="en-US" dirty="0"/>
              <a:t>Transfer Case/Unit Removal and Replacement </a:t>
            </a:r>
            <a:r>
              <a:rPr lang="en-US" sz="2800" dirty="0"/>
              <a:t>(2 of 2)</a:t>
            </a:r>
          </a:p>
        </p:txBody>
      </p:sp>
      <p:sp>
        <p:nvSpPr>
          <p:cNvPr id="12" name="Content Placeholder 11">
            <a:extLst>
              <a:ext uri="{FF2B5EF4-FFF2-40B4-BE49-F238E27FC236}">
                <a16:creationId xmlns:a16="http://schemas.microsoft.com/office/drawing/2014/main" id="{4E7C65E3-798F-1C7F-F6CA-8373AC3AE89C}"/>
              </a:ext>
            </a:extLst>
          </p:cNvPr>
          <p:cNvSpPr>
            <a:spLocks noGrp="1"/>
          </p:cNvSpPr>
          <p:nvPr>
            <p:ph sz="quarter" idx="18"/>
          </p:nvPr>
        </p:nvSpPr>
        <p:spPr>
          <a:xfrm>
            <a:off x="477917" y="1674768"/>
            <a:ext cx="8229600" cy="2560119"/>
          </a:xfrm>
        </p:spPr>
        <p:txBody>
          <a:bodyPr wrap="square" lIns="0" tIns="18000" rIns="0" bIns="18000" anchor="ctr" anchorCtr="0">
            <a:spAutoFit/>
          </a:bodyPr>
          <a:lstStyle/>
          <a:p>
            <a:pPr marL="342000" indent="-342900">
              <a:spcBef>
                <a:spcPts val="600"/>
              </a:spcBef>
            </a:pPr>
            <a:r>
              <a:rPr lang="en-US" sz="2400" dirty="0"/>
              <a:t>Support transfer case using a transmission jack</a:t>
            </a:r>
          </a:p>
          <a:p>
            <a:pPr marL="342000" indent="-342900">
              <a:spcBef>
                <a:spcPts val="600"/>
              </a:spcBef>
            </a:pPr>
            <a:r>
              <a:rPr lang="en-US" sz="2400" dirty="0"/>
              <a:t>Remove bolts that secure transfer case to transmission</a:t>
            </a:r>
          </a:p>
          <a:p>
            <a:pPr marL="342000" indent="-342900">
              <a:spcBef>
                <a:spcPts val="600"/>
              </a:spcBef>
            </a:pPr>
            <a:r>
              <a:rPr lang="en-US" sz="2400" dirty="0"/>
              <a:t>Slide transfer case off rear of transmission, and remove it from vehicle</a:t>
            </a:r>
          </a:p>
          <a:p>
            <a:pPr marL="342000" indent="-342900">
              <a:spcBef>
                <a:spcPts val="600"/>
              </a:spcBef>
            </a:pPr>
            <a:r>
              <a:rPr lang="en-US" sz="2400" dirty="0"/>
              <a:t>Replacement or repair decision</a:t>
            </a:r>
          </a:p>
          <a:p>
            <a:pPr marL="342000" indent="-342900">
              <a:spcBef>
                <a:spcPts val="600"/>
              </a:spcBef>
            </a:pPr>
            <a:r>
              <a:rPr lang="en-US" sz="2400" dirty="0"/>
              <a:t>Transfer case installation</a:t>
            </a:r>
          </a:p>
        </p:txBody>
      </p:sp>
    </p:spTree>
    <p:extLst>
      <p:ext uri="{BB962C8B-B14F-4D97-AF65-F5344CB8AC3E}">
        <p14:creationId xmlns:p14="http://schemas.microsoft.com/office/powerpoint/2010/main" val="389350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55925"/>
            <a:ext cx="8212348" cy="1021237"/>
          </a:xfrm>
        </p:spPr>
        <p:txBody>
          <a:bodyPr lIns="0" tIns="18000" rIns="0" bIns="18000" anchor="ctr">
            <a:spAutoFit/>
          </a:bodyPr>
          <a:lstStyle/>
          <a:p>
            <a:r>
              <a:rPr lang="en-US" dirty="0"/>
              <a:t>Four-Wheel-Drive Problem Diagnosis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1390365"/>
            <a:ext cx="8212347" cy="2637064"/>
          </a:xfrm>
        </p:spPr>
        <p:txBody>
          <a:bodyPr lIns="0" tIns="18000" rIns="0" bIns="18000" anchor="ctr" anchorCtr="0">
            <a:spAutoFit/>
          </a:bodyPr>
          <a:lstStyle/>
          <a:p>
            <a:pPr marL="342900" indent="-342900">
              <a:spcBef>
                <a:spcPts val="600"/>
              </a:spcBef>
            </a:pPr>
            <a:r>
              <a:rPr lang="en-US" sz="2400" dirty="0">
                <a:solidFill>
                  <a:schemeClr val="tx1"/>
                </a:solidFill>
              </a:rPr>
              <a:t>Verify Customer Concern.</a:t>
            </a:r>
          </a:p>
          <a:p>
            <a:pPr marL="829818" lvl="1" indent="-342900"/>
            <a:r>
              <a:rPr lang="en-US" sz="2400" dirty="0">
                <a:solidFill>
                  <a:schemeClr val="tx1"/>
                </a:solidFill>
              </a:rPr>
              <a:t>What does this entail? See Page 255</a:t>
            </a:r>
          </a:p>
          <a:p>
            <a:pPr marL="342900" indent="-342900">
              <a:spcBef>
                <a:spcPts val="600"/>
              </a:spcBef>
            </a:pPr>
            <a:r>
              <a:rPr lang="en-US" sz="2400" dirty="0">
                <a:solidFill>
                  <a:schemeClr val="tx1"/>
                </a:solidFill>
              </a:rPr>
              <a:t>Perform a visual inspection.</a:t>
            </a:r>
          </a:p>
          <a:p>
            <a:pPr marL="342900" indent="-342900">
              <a:spcBef>
                <a:spcPts val="600"/>
              </a:spcBef>
            </a:pPr>
            <a:r>
              <a:rPr lang="en-US" sz="2400" dirty="0">
                <a:solidFill>
                  <a:schemeClr val="tx1"/>
                </a:solidFill>
              </a:rPr>
              <a:t>Check for any stored </a:t>
            </a:r>
            <a:r>
              <a:rPr lang="en-US" sz="2400" spc="-300" dirty="0">
                <a:solidFill>
                  <a:schemeClr val="tx1"/>
                </a:solidFill>
              </a:rPr>
              <a:t>D T </a:t>
            </a:r>
            <a:r>
              <a:rPr lang="en-US" sz="2400" dirty="0">
                <a:solidFill>
                  <a:schemeClr val="tx1"/>
                </a:solidFill>
              </a:rPr>
              <a:t>C and technical service bulletins.</a:t>
            </a:r>
          </a:p>
          <a:p>
            <a:pPr marL="342900" indent="-342900">
              <a:spcBef>
                <a:spcPts val="600"/>
              </a:spcBef>
            </a:pPr>
            <a:r>
              <a:rPr lang="en-US" sz="2400" dirty="0">
                <a:solidFill>
                  <a:schemeClr val="tx1"/>
                </a:solidFill>
              </a:rPr>
              <a:t>Check scan tool data for sensor values. </a:t>
            </a:r>
          </a:p>
          <a:p>
            <a:pPr marL="342900" indent="-342900">
              <a:spcBef>
                <a:spcPts val="600"/>
              </a:spcBef>
            </a:pPr>
            <a:r>
              <a:rPr lang="en-US" sz="2400" dirty="0">
                <a:solidFill>
                  <a:schemeClr val="tx1"/>
                </a:solidFill>
              </a:rPr>
              <a:t>Bidirectional control operation (if available).</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0"/>
            <a:ext cx="8229600" cy="590349"/>
          </a:xfrm>
        </p:spPr>
        <p:txBody>
          <a:bodyPr lIns="0" tIns="18000" rIns="0" bIns="18000" anchor="ctr" anchorCtr="0">
            <a:spAutoFit/>
          </a:bodyPr>
          <a:lstStyle/>
          <a:p>
            <a:r>
              <a:rPr lang="en-US" dirty="0"/>
              <a:t>Transfer Case/Unit Overhaul</a:t>
            </a:r>
            <a:endParaRPr lang="en-US" sz="2800" dirty="0"/>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927581"/>
            <a:ext cx="8226700" cy="3529616"/>
          </a:xfrm>
        </p:spPr>
        <p:txBody>
          <a:bodyPr wrap="square" lIns="0" tIns="18000" rIns="0" bIns="18000" anchor="ctr" anchorCtr="0">
            <a:spAutoFit/>
          </a:bodyPr>
          <a:lstStyle/>
          <a:p>
            <a:pPr marL="342900" indent="-342900">
              <a:spcBef>
                <a:spcPts val="600"/>
              </a:spcBef>
            </a:pPr>
            <a:r>
              <a:rPr lang="en-US" sz="2400" dirty="0">
                <a:solidFill>
                  <a:schemeClr val="tx1"/>
                </a:solidFill>
              </a:rPr>
              <a:t>Overhaul</a:t>
            </a:r>
          </a:p>
          <a:p>
            <a:pPr marL="829818" lvl="1" indent="-342900"/>
            <a:r>
              <a:rPr lang="en-US" sz="2400" dirty="0">
                <a:solidFill>
                  <a:schemeClr val="tx1"/>
                </a:solidFill>
              </a:rPr>
              <a:t>Disassembly</a:t>
            </a:r>
          </a:p>
          <a:p>
            <a:pPr marL="829818" lvl="1" indent="-342900"/>
            <a:r>
              <a:rPr lang="en-US" sz="2400" dirty="0">
                <a:solidFill>
                  <a:schemeClr val="tx1"/>
                </a:solidFill>
              </a:rPr>
              <a:t>Gear and bearing inspection</a:t>
            </a:r>
          </a:p>
          <a:p>
            <a:pPr marL="829818" lvl="1" indent="-342900"/>
            <a:r>
              <a:rPr lang="en-US" sz="2400" dirty="0">
                <a:solidFill>
                  <a:schemeClr val="tx1"/>
                </a:solidFill>
              </a:rPr>
              <a:t>Shift fork clearance and operation</a:t>
            </a:r>
          </a:p>
          <a:p>
            <a:pPr marL="829818" lvl="1" indent="-342900"/>
            <a:r>
              <a:rPr lang="en-US" sz="2400" dirty="0">
                <a:solidFill>
                  <a:schemeClr val="tx1"/>
                </a:solidFill>
              </a:rPr>
              <a:t>Chain wear check, shaft inspection</a:t>
            </a:r>
          </a:p>
          <a:p>
            <a:pPr marL="829818" lvl="1" indent="-342900"/>
            <a:r>
              <a:rPr lang="en-US" sz="2400" dirty="0">
                <a:solidFill>
                  <a:schemeClr val="tx1"/>
                </a:solidFill>
              </a:rPr>
              <a:t>Seal replacement</a:t>
            </a:r>
          </a:p>
          <a:p>
            <a:pPr marL="829818" lvl="1" indent="-342900"/>
            <a:r>
              <a:rPr lang="en-US" sz="2400" dirty="0">
                <a:solidFill>
                  <a:schemeClr val="tx1"/>
                </a:solidFill>
              </a:rPr>
              <a:t>Reassembly with adjustments for gear end float </a:t>
            </a:r>
          </a:p>
          <a:p>
            <a:pPr marL="829818" lvl="1" indent="-342900"/>
            <a:r>
              <a:rPr lang="en-US" sz="2400" dirty="0">
                <a:solidFill>
                  <a:schemeClr val="tx1"/>
                </a:solidFill>
              </a:rPr>
              <a:t>Bearing clearance or preload</a:t>
            </a:r>
          </a:p>
        </p:txBody>
      </p:sp>
    </p:spTree>
    <p:extLst>
      <p:ext uri="{BB962C8B-B14F-4D97-AF65-F5344CB8AC3E}">
        <p14:creationId xmlns:p14="http://schemas.microsoft.com/office/powerpoint/2010/main" val="420213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27757" y="162687"/>
            <a:ext cx="8259041" cy="590349"/>
          </a:xfrm>
        </p:spPr>
        <p:txBody>
          <a:bodyPr wrap="square"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7633" y="924915"/>
            <a:ext cx="8209165" cy="405683"/>
          </a:xfrm>
        </p:spPr>
        <p:txBody>
          <a:bodyPr wrap="square" lIns="0" tIns="18000" rIns="0" bIns="18000" anchor="ctr" anchorCtr="0">
            <a:spAutoFit/>
          </a:bodyPr>
          <a:lstStyle/>
          <a:p>
            <a:pPr marL="342900" indent="-342900">
              <a:spcBef>
                <a:spcPts val="600"/>
              </a:spcBef>
            </a:pPr>
            <a:r>
              <a:rPr lang="en-US" sz="2400" dirty="0">
                <a:solidFill>
                  <a:schemeClr val="tx1"/>
                </a:solidFill>
              </a:rPr>
              <a:t>“Rust dust” is a sign of what type of fault?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30212" y="1532147"/>
            <a:ext cx="8256586" cy="1744511"/>
          </a:xfrm>
        </p:spPr>
        <p:txBody>
          <a:bodyPr wrap="square"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Old contaminated transfer case fluid</a:t>
            </a:r>
          </a:p>
          <a:p>
            <a:pPr marL="486918" lvl="1" indent="0">
              <a:buNone/>
            </a:pPr>
            <a:r>
              <a:rPr lang="en-US" sz="2400" dirty="0">
                <a:solidFill>
                  <a:srgbClr val="007FA3"/>
                </a:solidFill>
              </a:rPr>
              <a:t>B.</a:t>
            </a:r>
            <a:r>
              <a:rPr lang="en-US" sz="2400" dirty="0">
                <a:solidFill>
                  <a:schemeClr val="tx1"/>
                </a:solidFill>
              </a:rPr>
              <a:t> Worn steel parts such as U-joints</a:t>
            </a:r>
          </a:p>
          <a:p>
            <a:pPr marL="486918" lvl="1" indent="0">
              <a:buNone/>
            </a:pPr>
            <a:r>
              <a:rPr lang="en-US" sz="2400" dirty="0">
                <a:solidFill>
                  <a:srgbClr val="007FA3"/>
                </a:solidFill>
              </a:rPr>
              <a:t>C.</a:t>
            </a:r>
            <a:r>
              <a:rPr lang="en-US" sz="2400" dirty="0">
                <a:solidFill>
                  <a:schemeClr val="tx1"/>
                </a:solidFill>
              </a:rPr>
              <a:t> High resistance in electrical wiring</a:t>
            </a:r>
          </a:p>
          <a:p>
            <a:pPr marL="486918" lvl="1" indent="0">
              <a:buNone/>
            </a:pPr>
            <a:r>
              <a:rPr lang="en-US" sz="2400" dirty="0">
                <a:solidFill>
                  <a:srgbClr val="007FA3"/>
                </a:solidFill>
              </a:rPr>
              <a:t>D. </a:t>
            </a:r>
            <a:r>
              <a:rPr lang="en-US" sz="2400" dirty="0">
                <a:solidFill>
                  <a:schemeClr val="tx1"/>
                </a:solidFill>
              </a:rPr>
              <a:t>Worn powertrain mounts</a:t>
            </a:r>
          </a:p>
        </p:txBody>
      </p:sp>
    </p:spTree>
    <p:extLst>
      <p:ext uri="{BB962C8B-B14F-4D97-AF65-F5344CB8AC3E}">
        <p14:creationId xmlns:p14="http://schemas.microsoft.com/office/powerpoint/2010/main" val="385490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8557" y="162687"/>
            <a:ext cx="8259041" cy="590349"/>
          </a:xfrm>
        </p:spPr>
        <p:txBody>
          <a:bodyPr wrap="square"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7633" y="924915"/>
            <a:ext cx="8259041" cy="405683"/>
          </a:xfrm>
        </p:spPr>
        <p:txBody>
          <a:bodyPr wrap="square" lIns="0" tIns="18000" rIns="0" bIns="18000" anchor="ctr" anchorCtr="0">
            <a:spAutoFit/>
          </a:bodyPr>
          <a:lstStyle/>
          <a:p>
            <a:pPr marL="342900" indent="-342900">
              <a:spcBef>
                <a:spcPts val="600"/>
              </a:spcBef>
            </a:pPr>
            <a:r>
              <a:rPr lang="en-US" sz="2400" dirty="0">
                <a:solidFill>
                  <a:schemeClr val="tx1"/>
                </a:solidFill>
              </a:rPr>
              <a:t>“Rust dust” is a sign of what type of fault?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81012" y="1532256"/>
            <a:ext cx="8256586" cy="405683"/>
          </a:xfrm>
        </p:spPr>
        <p:txBody>
          <a:bodyPr wrap="square" lIns="0" tIns="18000" rIns="0" bIns="18000" anchor="ctr" anchorCtr="0">
            <a:spAutoFit/>
          </a:bodyPr>
          <a:lstStyle/>
          <a:p>
            <a:pPr marL="486918" lvl="1" indent="0">
              <a:buNone/>
            </a:pPr>
            <a:r>
              <a:rPr lang="en-US" sz="2400" dirty="0">
                <a:solidFill>
                  <a:srgbClr val="007FA3"/>
                </a:solidFill>
              </a:rPr>
              <a:t>B.</a:t>
            </a:r>
            <a:r>
              <a:rPr lang="en-US" sz="2400" dirty="0">
                <a:solidFill>
                  <a:schemeClr val="tx1"/>
                </a:solidFill>
              </a:rPr>
              <a:t> Worn steel parts such as U-joints</a:t>
            </a:r>
          </a:p>
        </p:txBody>
      </p:sp>
    </p:spTree>
    <p:extLst>
      <p:ext uri="{BB962C8B-B14F-4D97-AF65-F5344CB8AC3E}">
        <p14:creationId xmlns:p14="http://schemas.microsoft.com/office/powerpoint/2010/main" val="423767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0"/>
            <a:ext cx="8229600" cy="590349"/>
          </a:xfrm>
        </p:spPr>
        <p:txBody>
          <a:bodyPr lIns="0" tIns="18000" rIns="0" bIns="18000" anchor="ctr" anchorCtr="0">
            <a:spAutoFit/>
          </a:bodyPr>
          <a:lstStyle/>
          <a:p>
            <a:r>
              <a:rPr lang="en-US" dirty="0"/>
              <a:t>Summary</a:t>
            </a:r>
            <a:endParaRPr lang="en-US" sz="2800" dirty="0"/>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926587"/>
            <a:ext cx="8226700" cy="3452671"/>
          </a:xfrm>
        </p:spPr>
        <p:txBody>
          <a:bodyPr wrap="square" lIns="0" tIns="18000" rIns="0" bIns="18000" anchor="ctr" anchorCtr="0">
            <a:spAutoFit/>
          </a:bodyPr>
          <a:lstStyle/>
          <a:p>
            <a:pPr marL="342900" indent="-342900">
              <a:spcBef>
                <a:spcPts val="600"/>
              </a:spcBef>
            </a:pPr>
            <a:r>
              <a:rPr lang="en-US" sz="2400" dirty="0">
                <a:solidFill>
                  <a:schemeClr val="tx1"/>
                </a:solidFill>
              </a:rPr>
              <a:t>Transfer cases/gear sets must have clean gear oil </a:t>
            </a:r>
          </a:p>
          <a:p>
            <a:pPr marL="342900" indent="-342900">
              <a:spcBef>
                <a:spcPts val="600"/>
              </a:spcBef>
            </a:pPr>
            <a:r>
              <a:rPr lang="en-US" sz="2400" dirty="0">
                <a:solidFill>
                  <a:schemeClr val="tx1"/>
                </a:solidFill>
              </a:rPr>
              <a:t>Proper level and of the proper type.</a:t>
            </a:r>
          </a:p>
          <a:p>
            <a:pPr marL="342900" indent="-342900">
              <a:spcBef>
                <a:spcPts val="600"/>
              </a:spcBef>
            </a:pPr>
            <a:r>
              <a:rPr lang="en-US" sz="2400" dirty="0">
                <a:solidFill>
                  <a:schemeClr val="tx1"/>
                </a:solidFill>
              </a:rPr>
              <a:t>Cause of improper </a:t>
            </a:r>
            <a:r>
              <a:rPr lang="en-US" sz="2400" spc="-300" dirty="0">
                <a:solidFill>
                  <a:schemeClr val="tx1"/>
                </a:solidFill>
              </a:rPr>
              <a:t>4 W </a:t>
            </a:r>
            <a:r>
              <a:rPr lang="en-US" sz="2400" dirty="0">
                <a:solidFill>
                  <a:schemeClr val="tx1"/>
                </a:solidFill>
              </a:rPr>
              <a:t>D/</a:t>
            </a:r>
            <a:r>
              <a:rPr lang="en-US" sz="2400" spc="-300" dirty="0">
                <a:solidFill>
                  <a:schemeClr val="tx1"/>
                </a:solidFill>
              </a:rPr>
              <a:t>A W </a:t>
            </a:r>
            <a:r>
              <a:rPr lang="en-US" sz="2400" dirty="0">
                <a:solidFill>
                  <a:schemeClr val="tx1"/>
                </a:solidFill>
              </a:rPr>
              <a:t>D operation determined</a:t>
            </a:r>
          </a:p>
          <a:p>
            <a:pPr marL="342900" indent="-342900">
              <a:spcBef>
                <a:spcPts val="600"/>
              </a:spcBef>
            </a:pPr>
            <a:r>
              <a:rPr lang="en-US" sz="2400" dirty="0">
                <a:solidFill>
                  <a:schemeClr val="tx1"/>
                </a:solidFill>
              </a:rPr>
              <a:t>Using several diagnostic steps.</a:t>
            </a:r>
          </a:p>
          <a:p>
            <a:pPr marL="342900" indent="-342900">
              <a:spcBef>
                <a:spcPts val="600"/>
              </a:spcBef>
            </a:pPr>
            <a:r>
              <a:rPr lang="en-US" sz="2400" dirty="0">
                <a:solidFill>
                  <a:schemeClr val="tx1"/>
                </a:solidFill>
              </a:rPr>
              <a:t>Transfer case/gear set disassembly/reassembly varies.</a:t>
            </a:r>
          </a:p>
          <a:p>
            <a:pPr marL="342900" indent="-342900">
              <a:spcBef>
                <a:spcPts val="600"/>
              </a:spcBef>
            </a:pPr>
            <a:r>
              <a:rPr lang="en-US" sz="2400" dirty="0">
                <a:solidFill>
                  <a:schemeClr val="tx1"/>
                </a:solidFill>
              </a:rPr>
              <a:t>Locking hubs need routine service including cleaning and lubricating</a:t>
            </a:r>
          </a:p>
          <a:p>
            <a:pPr marL="342900" indent="-342900">
              <a:spcBef>
                <a:spcPts val="600"/>
              </a:spcBef>
            </a:pPr>
            <a:r>
              <a:rPr lang="en-US" sz="2400" dirty="0">
                <a:solidFill>
                  <a:schemeClr val="tx1"/>
                </a:solidFill>
              </a:rPr>
              <a:t>Parts must be clean before they can be fully inspected</a:t>
            </a:r>
          </a:p>
        </p:txBody>
      </p:sp>
    </p:spTree>
    <p:extLst>
      <p:ext uri="{BB962C8B-B14F-4D97-AF65-F5344CB8AC3E}">
        <p14:creationId xmlns:p14="http://schemas.microsoft.com/office/powerpoint/2010/main" val="3484038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19E729-15AE-A131-3FAC-DAC6D4AB7C11}"/>
              </a:ext>
            </a:extLst>
          </p:cNvPr>
          <p:cNvSpPr>
            <a:spLocks noGrp="1"/>
          </p:cNvSpPr>
          <p:nvPr>
            <p:ph type="ctrTitle"/>
          </p:nvPr>
        </p:nvSpPr>
        <p:spPr>
          <a:xfrm>
            <a:off x="468978" y="2730845"/>
            <a:ext cx="8222535" cy="1144347"/>
          </a:xfrm>
        </p:spPr>
        <p:txBody>
          <a:bodyPr wrap="square" lIns="0" tIns="18000" rIns="0" bIns="18000" anchor="ctr" anchorCtr="0">
            <a:spAutoFit/>
          </a:bodyPr>
          <a:lstStyle/>
          <a:p>
            <a:r>
              <a:rPr lang="en-US" spc="-500" dirty="0">
                <a:solidFill>
                  <a:srgbClr val="007FA3"/>
                </a:solidFill>
              </a:rPr>
              <a:t>N </a:t>
            </a:r>
            <a:r>
              <a:rPr lang="en-US" dirty="0">
                <a:solidFill>
                  <a:srgbClr val="007FA3"/>
                </a:solidFill>
              </a:rPr>
              <a:t>V-242 Transfer Case Service Photo Sequence</a:t>
            </a:r>
          </a:p>
        </p:txBody>
      </p:sp>
    </p:spTree>
    <p:extLst>
      <p:ext uri="{BB962C8B-B14F-4D97-AF65-F5344CB8AC3E}">
        <p14:creationId xmlns:p14="http://schemas.microsoft.com/office/powerpoint/2010/main" val="1819190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6874"/>
            <a:ext cx="8229600" cy="2006122"/>
          </a:xfrm>
        </p:spPr>
        <p:txBody>
          <a:bodyPr lIns="0" tIns="18000" rIns="0" bIns="18000" anchor="ctr" anchorCtr="0">
            <a:spAutoFit/>
          </a:bodyPr>
          <a:lstStyle/>
          <a:p>
            <a:r>
              <a:rPr lang="en-US" sz="3200" dirty="0"/>
              <a:t>1. The identification plate on the housing indicates the transfer case is a New Venture (New Process) model #242 and has a low-range gear ratio of 2.72.1</a:t>
            </a:r>
          </a:p>
        </p:txBody>
      </p:sp>
      <p:pic>
        <p:nvPicPr>
          <p:cNvPr id="8" name="Picture 7" descr="A metal identification plate of the new process gear model has the detail of the assay number and serial number.">
            <a:extLst>
              <a:ext uri="{FF2B5EF4-FFF2-40B4-BE49-F238E27FC236}">
                <a16:creationId xmlns:a16="http://schemas.microsoft.com/office/drawing/2014/main" id="{BC842495-E42D-FA5A-572F-05AB708B691F}"/>
              </a:ext>
            </a:extLst>
          </p:cNvPr>
          <p:cNvPicPr>
            <a:picLocks noChangeAspect="1"/>
          </p:cNvPicPr>
          <p:nvPr/>
        </p:nvPicPr>
        <p:blipFill>
          <a:blip r:embed="rId3"/>
          <a:stretch>
            <a:fillRect/>
          </a:stretch>
        </p:blipFill>
        <p:spPr>
          <a:xfrm>
            <a:off x="1820835" y="2502731"/>
            <a:ext cx="5521178" cy="3604213"/>
          </a:xfrm>
          <a:prstGeom prst="rect">
            <a:avLst/>
          </a:prstGeom>
        </p:spPr>
      </p:pic>
    </p:spTree>
    <p:extLst>
      <p:ext uri="{BB962C8B-B14F-4D97-AF65-F5344CB8AC3E}">
        <p14:creationId xmlns:p14="http://schemas.microsoft.com/office/powerpoint/2010/main" val="1113128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3553"/>
            <a:ext cx="8229600" cy="1144347"/>
          </a:xfrm>
        </p:spPr>
        <p:txBody>
          <a:bodyPr lIns="0" tIns="18000" rIns="0" bIns="18000" anchor="ctr" anchorCtr="0">
            <a:spAutoFit/>
          </a:bodyPr>
          <a:lstStyle/>
          <a:p>
            <a:r>
              <a:rPr lang="en-US" dirty="0"/>
              <a:t>2. Rear output shaft housing being removed</a:t>
            </a:r>
          </a:p>
        </p:txBody>
      </p:sp>
      <p:pic>
        <p:nvPicPr>
          <p:cNvPr id="4" name="Picture 3" descr="A close-up view of the output shaft housing on a table.">
            <a:extLst>
              <a:ext uri="{FF2B5EF4-FFF2-40B4-BE49-F238E27FC236}">
                <a16:creationId xmlns:a16="http://schemas.microsoft.com/office/drawing/2014/main" id="{C313584A-E2C2-6A5E-95D2-84B8BB471EB8}"/>
              </a:ext>
            </a:extLst>
          </p:cNvPr>
          <p:cNvPicPr>
            <a:picLocks noChangeAspect="1"/>
          </p:cNvPicPr>
          <p:nvPr/>
        </p:nvPicPr>
        <p:blipFill>
          <a:blip r:embed="rId3"/>
          <a:stretch>
            <a:fillRect/>
          </a:stretch>
        </p:blipFill>
        <p:spPr>
          <a:xfrm>
            <a:off x="1234082" y="1651250"/>
            <a:ext cx="6675837" cy="4385061"/>
          </a:xfrm>
          <a:prstGeom prst="rect">
            <a:avLst/>
          </a:prstGeom>
        </p:spPr>
      </p:pic>
    </p:spTree>
    <p:extLst>
      <p:ext uri="{BB962C8B-B14F-4D97-AF65-F5344CB8AC3E}">
        <p14:creationId xmlns:p14="http://schemas.microsoft.com/office/powerpoint/2010/main" val="4249742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934"/>
            <a:ext cx="8229600" cy="1698345"/>
          </a:xfrm>
        </p:spPr>
        <p:txBody>
          <a:bodyPr lIns="0" tIns="18000" rIns="0" bIns="18000" anchor="ctr" anchorCtr="0">
            <a:spAutoFit/>
          </a:bodyPr>
          <a:lstStyle/>
          <a:p>
            <a:r>
              <a:rPr lang="en-US" dirty="0"/>
              <a:t>3. Before the case can be separated, the bearing retaining snap ring must be removed using snap-ring pliers</a:t>
            </a:r>
          </a:p>
        </p:txBody>
      </p:sp>
      <p:pic>
        <p:nvPicPr>
          <p:cNvPr id="5" name="Picture 4" descr="A close-up view of the snap-ring pliers fixed to one end of the output shaft.">
            <a:extLst>
              <a:ext uri="{FF2B5EF4-FFF2-40B4-BE49-F238E27FC236}">
                <a16:creationId xmlns:a16="http://schemas.microsoft.com/office/drawing/2014/main" id="{FF92C84E-CD7A-3E69-6930-5F46322DD900}"/>
              </a:ext>
            </a:extLst>
          </p:cNvPr>
          <p:cNvPicPr>
            <a:picLocks noChangeAspect="1"/>
          </p:cNvPicPr>
          <p:nvPr/>
        </p:nvPicPr>
        <p:blipFill>
          <a:blip r:embed="rId3"/>
          <a:stretch>
            <a:fillRect/>
          </a:stretch>
        </p:blipFill>
        <p:spPr>
          <a:xfrm>
            <a:off x="1529310" y="2123340"/>
            <a:ext cx="6085380" cy="4006488"/>
          </a:xfrm>
          <a:prstGeom prst="rect">
            <a:avLst/>
          </a:prstGeom>
        </p:spPr>
      </p:pic>
    </p:spTree>
    <p:extLst>
      <p:ext uri="{BB962C8B-B14F-4D97-AF65-F5344CB8AC3E}">
        <p14:creationId xmlns:p14="http://schemas.microsoft.com/office/powerpoint/2010/main" val="1354978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934"/>
            <a:ext cx="8229600" cy="1698345"/>
          </a:xfrm>
        </p:spPr>
        <p:txBody>
          <a:bodyPr lIns="0" tIns="18000" rIns="0" bIns="18000" anchor="ctr" anchorCtr="0">
            <a:spAutoFit/>
          </a:bodyPr>
          <a:lstStyle/>
          <a:p>
            <a:r>
              <a:rPr lang="en-US" dirty="0"/>
              <a:t>4. The lubricating oil pump is visible after the cover and bearing assembly have been removed</a:t>
            </a:r>
          </a:p>
        </p:txBody>
      </p:sp>
      <p:pic>
        <p:nvPicPr>
          <p:cNvPr id="4" name="Picture 3" descr="A close-up view of the output shaft cover removed from the shaft and the oil pump at the end of the shaft.">
            <a:extLst>
              <a:ext uri="{FF2B5EF4-FFF2-40B4-BE49-F238E27FC236}">
                <a16:creationId xmlns:a16="http://schemas.microsoft.com/office/drawing/2014/main" id="{AB289171-1044-7F21-A687-6A9957186E92}"/>
              </a:ext>
            </a:extLst>
          </p:cNvPr>
          <p:cNvPicPr>
            <a:picLocks noChangeAspect="1"/>
          </p:cNvPicPr>
          <p:nvPr/>
        </p:nvPicPr>
        <p:blipFill>
          <a:blip r:embed="rId3"/>
          <a:stretch>
            <a:fillRect/>
          </a:stretch>
        </p:blipFill>
        <p:spPr>
          <a:xfrm>
            <a:off x="1544778" y="2114521"/>
            <a:ext cx="6073296" cy="3986419"/>
          </a:xfrm>
          <a:prstGeom prst="rect">
            <a:avLst/>
          </a:prstGeom>
        </p:spPr>
      </p:pic>
    </p:spTree>
    <p:extLst>
      <p:ext uri="{BB962C8B-B14F-4D97-AF65-F5344CB8AC3E}">
        <p14:creationId xmlns:p14="http://schemas.microsoft.com/office/powerpoint/2010/main" val="142225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3554"/>
            <a:ext cx="8229600" cy="1144347"/>
          </a:xfrm>
        </p:spPr>
        <p:txBody>
          <a:bodyPr lIns="0" tIns="18000" rIns="0" bIns="18000" anchor="ctr" anchorCtr="0">
            <a:spAutoFit/>
          </a:bodyPr>
          <a:lstStyle/>
          <a:p>
            <a:r>
              <a:rPr lang="en-US" dirty="0"/>
              <a:t>5. The two case halves are being separated</a:t>
            </a:r>
          </a:p>
        </p:txBody>
      </p:sp>
      <p:pic>
        <p:nvPicPr>
          <p:cNvPr id="5" name="Picture 4" descr="A close-up view of the output shaft with a gap between the two case halves of the shaft">
            <a:extLst>
              <a:ext uri="{FF2B5EF4-FFF2-40B4-BE49-F238E27FC236}">
                <a16:creationId xmlns:a16="http://schemas.microsoft.com/office/drawing/2014/main" id="{AB3F5F3E-84F0-210B-A2C5-56495D1B9FC5}"/>
              </a:ext>
            </a:extLst>
          </p:cNvPr>
          <p:cNvPicPr>
            <a:picLocks noChangeAspect="1"/>
          </p:cNvPicPr>
          <p:nvPr/>
        </p:nvPicPr>
        <p:blipFill>
          <a:blip r:embed="rId3"/>
          <a:stretch>
            <a:fillRect/>
          </a:stretch>
        </p:blipFill>
        <p:spPr>
          <a:xfrm>
            <a:off x="1234082" y="1559220"/>
            <a:ext cx="6675837" cy="4399439"/>
          </a:xfrm>
          <a:prstGeom prst="rect">
            <a:avLst/>
          </a:prstGeom>
        </p:spPr>
      </p:pic>
    </p:spTree>
    <p:extLst>
      <p:ext uri="{BB962C8B-B14F-4D97-AF65-F5344CB8AC3E}">
        <p14:creationId xmlns:p14="http://schemas.microsoft.com/office/powerpoint/2010/main" val="2888733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55925"/>
            <a:ext cx="8212348" cy="1021237"/>
          </a:xfrm>
        </p:spPr>
        <p:txBody>
          <a:bodyPr lIns="0" tIns="18000" rIns="0" bIns="18000" anchor="ctr">
            <a:spAutoFit/>
          </a:bodyPr>
          <a:lstStyle/>
          <a:p>
            <a:r>
              <a:rPr lang="en-US" dirty="0"/>
              <a:t>Four-Wheel-Drive Problem Diagnosis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1382466"/>
            <a:ext cx="8212347" cy="2483175"/>
          </a:xfrm>
        </p:spPr>
        <p:txBody>
          <a:bodyPr lIns="0" tIns="18000" rIns="0" bIns="18000" anchor="ctr" anchorCtr="0">
            <a:spAutoFit/>
          </a:bodyPr>
          <a:lstStyle/>
          <a:p>
            <a:pPr marL="342900" indent="-342900">
              <a:spcBef>
                <a:spcPts val="600"/>
              </a:spcBef>
            </a:pPr>
            <a:r>
              <a:rPr lang="en-US" sz="2400" dirty="0">
                <a:solidFill>
                  <a:schemeClr val="tx1"/>
                </a:solidFill>
              </a:rPr>
              <a:t>Check electrical switches and actuators using a digital multi-meter.</a:t>
            </a:r>
          </a:p>
          <a:p>
            <a:pPr marL="342900" indent="-342900">
              <a:spcBef>
                <a:spcPts val="600"/>
              </a:spcBef>
            </a:pPr>
            <a:r>
              <a:rPr lang="en-US" sz="2400" dirty="0">
                <a:solidFill>
                  <a:schemeClr val="tx1"/>
                </a:solidFill>
              </a:rPr>
              <a:t>Follow service information pinpoint tests to determine the root cause.</a:t>
            </a:r>
          </a:p>
          <a:p>
            <a:pPr marL="342900" indent="-342900">
              <a:spcBef>
                <a:spcPts val="600"/>
              </a:spcBef>
            </a:pPr>
            <a:r>
              <a:rPr lang="en-US" sz="2400" dirty="0">
                <a:solidFill>
                  <a:schemeClr val="tx1"/>
                </a:solidFill>
              </a:rPr>
              <a:t>Perform the needed repair.</a:t>
            </a:r>
          </a:p>
          <a:p>
            <a:pPr marL="342900" indent="-342900">
              <a:spcBef>
                <a:spcPts val="600"/>
              </a:spcBef>
            </a:pPr>
            <a:r>
              <a:rPr lang="en-US" sz="2400" dirty="0">
                <a:solidFill>
                  <a:schemeClr val="tx1"/>
                </a:solidFill>
              </a:rPr>
              <a:t>Verify the repair.</a:t>
            </a:r>
          </a:p>
        </p:txBody>
      </p:sp>
    </p:spTree>
    <p:extLst>
      <p:ext uri="{BB962C8B-B14F-4D97-AF65-F5344CB8AC3E}">
        <p14:creationId xmlns:p14="http://schemas.microsoft.com/office/powerpoint/2010/main" val="4026800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934"/>
            <a:ext cx="8229600" cy="1698345"/>
          </a:xfrm>
        </p:spPr>
        <p:txBody>
          <a:bodyPr lIns="0" tIns="18000" rIns="0" bIns="18000" anchor="ctr" anchorCtr="0">
            <a:spAutoFit/>
          </a:bodyPr>
          <a:lstStyle/>
          <a:p>
            <a:r>
              <a:rPr lang="en-US" dirty="0"/>
              <a:t>6. The oil pump assembly, pickup screen, and tube are visible on the backside of the case cover</a:t>
            </a:r>
          </a:p>
        </p:txBody>
      </p:sp>
      <p:pic>
        <p:nvPicPr>
          <p:cNvPr id="5" name="Picture 4" descr="A close-up view of the backside of the cover with three circular structures and a pump assembly.">
            <a:extLst>
              <a:ext uri="{FF2B5EF4-FFF2-40B4-BE49-F238E27FC236}">
                <a16:creationId xmlns:a16="http://schemas.microsoft.com/office/drawing/2014/main" id="{BFF97465-C897-1E9C-0A64-5E3E6A1E8762}"/>
              </a:ext>
            </a:extLst>
          </p:cNvPr>
          <p:cNvPicPr>
            <a:picLocks noChangeAspect="1"/>
          </p:cNvPicPr>
          <p:nvPr/>
        </p:nvPicPr>
        <p:blipFill>
          <a:blip r:embed="rId3"/>
          <a:stretch>
            <a:fillRect/>
          </a:stretch>
        </p:blipFill>
        <p:spPr>
          <a:xfrm>
            <a:off x="1544778" y="2133374"/>
            <a:ext cx="6073296" cy="3986419"/>
          </a:xfrm>
          <a:prstGeom prst="rect">
            <a:avLst/>
          </a:prstGeom>
        </p:spPr>
      </p:pic>
    </p:spTree>
    <p:extLst>
      <p:ext uri="{BB962C8B-B14F-4D97-AF65-F5344CB8AC3E}">
        <p14:creationId xmlns:p14="http://schemas.microsoft.com/office/powerpoint/2010/main" val="2427996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1871"/>
            <a:ext cx="8229600" cy="1883011"/>
          </a:xfrm>
        </p:spPr>
        <p:txBody>
          <a:bodyPr lIns="0" tIns="18000" rIns="0" bIns="18000" anchor="ctr" anchorCtr="0">
            <a:spAutoFit/>
          </a:bodyPr>
          <a:lstStyle/>
          <a:p>
            <a:r>
              <a:rPr lang="en-US" sz="3000" dirty="0"/>
              <a:t>7. The rear output shaft and sprocket are visible on the right. The front output shaft and sprocket are visible on the left connected by the drive chain</a:t>
            </a:r>
          </a:p>
        </p:txBody>
      </p:sp>
      <p:pic>
        <p:nvPicPr>
          <p:cNvPr id="4" name="Picture 3" descr="A close-up view of the output shaft with the cover removed. The circular structures connected by the drive chain are visible.">
            <a:extLst>
              <a:ext uri="{FF2B5EF4-FFF2-40B4-BE49-F238E27FC236}">
                <a16:creationId xmlns:a16="http://schemas.microsoft.com/office/drawing/2014/main" id="{3F71834D-41E9-6151-BB80-28AC63D2FBA4}"/>
              </a:ext>
            </a:extLst>
          </p:cNvPr>
          <p:cNvPicPr>
            <a:picLocks noChangeAspect="1"/>
          </p:cNvPicPr>
          <p:nvPr/>
        </p:nvPicPr>
        <p:blipFill>
          <a:blip r:embed="rId3"/>
          <a:stretch>
            <a:fillRect/>
          </a:stretch>
        </p:blipFill>
        <p:spPr>
          <a:xfrm>
            <a:off x="1540404" y="2272545"/>
            <a:ext cx="6082045" cy="3990883"/>
          </a:xfrm>
          <a:prstGeom prst="rect">
            <a:avLst/>
          </a:prstGeom>
        </p:spPr>
      </p:pic>
    </p:spTree>
    <p:extLst>
      <p:ext uri="{BB962C8B-B14F-4D97-AF65-F5344CB8AC3E}">
        <p14:creationId xmlns:p14="http://schemas.microsoft.com/office/powerpoint/2010/main" val="3821240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934"/>
            <a:ext cx="8229600" cy="1698345"/>
          </a:xfrm>
        </p:spPr>
        <p:txBody>
          <a:bodyPr lIns="0" tIns="18000" rIns="0" bIns="18000" anchor="ctr" anchorCtr="0">
            <a:spAutoFit/>
          </a:bodyPr>
          <a:lstStyle/>
          <a:p>
            <a:r>
              <a:rPr lang="en-US" dirty="0"/>
              <a:t>8. View of the shift levers and the center differential after the chain has been removed</a:t>
            </a:r>
          </a:p>
        </p:txBody>
      </p:sp>
      <p:pic>
        <p:nvPicPr>
          <p:cNvPr id="4" name="Picture 3" descr="A close-up view of the output shaft with shift levers without the drive chain.">
            <a:extLst>
              <a:ext uri="{FF2B5EF4-FFF2-40B4-BE49-F238E27FC236}">
                <a16:creationId xmlns:a16="http://schemas.microsoft.com/office/drawing/2014/main" id="{D8F8A948-85F9-5F9D-F948-71F03743E1E3}"/>
              </a:ext>
            </a:extLst>
          </p:cNvPr>
          <p:cNvPicPr>
            <a:picLocks noChangeAspect="1"/>
          </p:cNvPicPr>
          <p:nvPr/>
        </p:nvPicPr>
        <p:blipFill>
          <a:blip r:embed="rId3"/>
          <a:stretch>
            <a:fillRect/>
          </a:stretch>
        </p:blipFill>
        <p:spPr>
          <a:xfrm>
            <a:off x="1537529" y="2097846"/>
            <a:ext cx="6068943" cy="3982062"/>
          </a:xfrm>
          <a:prstGeom prst="rect">
            <a:avLst/>
          </a:prstGeom>
        </p:spPr>
      </p:pic>
    </p:spTree>
    <p:extLst>
      <p:ext uri="{BB962C8B-B14F-4D97-AF65-F5344CB8AC3E}">
        <p14:creationId xmlns:p14="http://schemas.microsoft.com/office/powerpoint/2010/main" val="141823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49"/>
            <a:ext cx="8229600" cy="590349"/>
          </a:xfrm>
        </p:spPr>
        <p:txBody>
          <a:bodyPr lIns="0" tIns="18000" rIns="0" bIns="18000" anchor="ctr" anchorCtr="0">
            <a:spAutoFit/>
          </a:bodyPr>
          <a:lstStyle/>
          <a:p>
            <a:r>
              <a:rPr lang="en-US" dirty="0"/>
              <a:t>9. Differential being removed</a:t>
            </a:r>
          </a:p>
        </p:txBody>
      </p:sp>
      <p:pic>
        <p:nvPicPr>
          <p:cNvPr id="5" name="Picture 4" descr="A close-up view of the differential raised to its original position.">
            <a:extLst>
              <a:ext uri="{FF2B5EF4-FFF2-40B4-BE49-F238E27FC236}">
                <a16:creationId xmlns:a16="http://schemas.microsoft.com/office/drawing/2014/main" id="{3AA14AFC-E0DB-EDA3-2B6E-9170C274F6EE}"/>
              </a:ext>
            </a:extLst>
          </p:cNvPr>
          <p:cNvPicPr>
            <a:picLocks noChangeAspect="1"/>
          </p:cNvPicPr>
          <p:nvPr/>
        </p:nvPicPr>
        <p:blipFill>
          <a:blip r:embed="rId3"/>
          <a:stretch>
            <a:fillRect/>
          </a:stretch>
        </p:blipFill>
        <p:spPr>
          <a:xfrm>
            <a:off x="1241113" y="1239025"/>
            <a:ext cx="6680626" cy="4361097"/>
          </a:xfrm>
          <a:prstGeom prst="rect">
            <a:avLst/>
          </a:prstGeom>
        </p:spPr>
      </p:pic>
    </p:spTree>
    <p:extLst>
      <p:ext uri="{BB962C8B-B14F-4D97-AF65-F5344CB8AC3E}">
        <p14:creationId xmlns:p14="http://schemas.microsoft.com/office/powerpoint/2010/main" val="1285623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3554"/>
            <a:ext cx="8229600" cy="1144347"/>
          </a:xfrm>
        </p:spPr>
        <p:txBody>
          <a:bodyPr lIns="0" tIns="18000" rIns="0" bIns="18000" anchor="ctr" anchorCtr="0">
            <a:spAutoFit/>
          </a:bodyPr>
          <a:lstStyle/>
          <a:p>
            <a:r>
              <a:rPr lang="en-US" dirty="0"/>
              <a:t>10. Center differential assembly after removal from the transfer case</a:t>
            </a:r>
          </a:p>
        </p:txBody>
      </p:sp>
      <p:pic>
        <p:nvPicPr>
          <p:cNvPr id="4" name="Picture 3" descr="A close-up view of the removed center differential assembly has two cylindrical structures on top and bottom with a circular structure in between.">
            <a:extLst>
              <a:ext uri="{FF2B5EF4-FFF2-40B4-BE49-F238E27FC236}">
                <a16:creationId xmlns:a16="http://schemas.microsoft.com/office/drawing/2014/main" id="{47C2D732-3D9F-4E3B-1D1F-34A31FEA7AED}"/>
              </a:ext>
            </a:extLst>
          </p:cNvPr>
          <p:cNvPicPr>
            <a:picLocks noChangeAspect="1"/>
          </p:cNvPicPr>
          <p:nvPr/>
        </p:nvPicPr>
        <p:blipFill>
          <a:blip r:embed="rId3"/>
          <a:stretch>
            <a:fillRect/>
          </a:stretch>
        </p:blipFill>
        <p:spPr>
          <a:xfrm>
            <a:off x="1234082" y="1584948"/>
            <a:ext cx="6675837" cy="4423397"/>
          </a:xfrm>
          <a:prstGeom prst="rect">
            <a:avLst/>
          </a:prstGeom>
        </p:spPr>
      </p:pic>
    </p:spTree>
    <p:extLst>
      <p:ext uri="{BB962C8B-B14F-4D97-AF65-F5344CB8AC3E}">
        <p14:creationId xmlns:p14="http://schemas.microsoft.com/office/powerpoint/2010/main" val="3696259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1868"/>
            <a:ext cx="8229600" cy="1883011"/>
          </a:xfrm>
        </p:spPr>
        <p:txBody>
          <a:bodyPr lIns="0" tIns="18000" rIns="0" bIns="18000" anchor="ctr" anchorCtr="0">
            <a:spAutoFit/>
          </a:bodyPr>
          <a:lstStyle/>
          <a:p>
            <a:r>
              <a:rPr lang="en-US" sz="3000" dirty="0"/>
              <a:t>11. Mode shift fork (upper fork) is used to change 2-wheel drive &amp; 4-wheel drive. Fork is attached to range hub, which changes 4-wheel drive high to 4-wheel drive low</a:t>
            </a:r>
          </a:p>
        </p:txBody>
      </p:sp>
      <p:pic>
        <p:nvPicPr>
          <p:cNvPr id="5" name="Picture 4" descr="A close-up view of the mode shift fork on the wheel drives.">
            <a:extLst>
              <a:ext uri="{FF2B5EF4-FFF2-40B4-BE49-F238E27FC236}">
                <a16:creationId xmlns:a16="http://schemas.microsoft.com/office/drawing/2014/main" id="{5FB988CB-94C5-88CE-01B8-8808678BB8BD}"/>
              </a:ext>
            </a:extLst>
          </p:cNvPr>
          <p:cNvPicPr>
            <a:picLocks noChangeAspect="1"/>
          </p:cNvPicPr>
          <p:nvPr/>
        </p:nvPicPr>
        <p:blipFill>
          <a:blip r:embed="rId3"/>
          <a:stretch>
            <a:fillRect/>
          </a:stretch>
        </p:blipFill>
        <p:spPr>
          <a:xfrm>
            <a:off x="1542599" y="2241387"/>
            <a:ext cx="6077655" cy="4034342"/>
          </a:xfrm>
          <a:prstGeom prst="rect">
            <a:avLst/>
          </a:prstGeom>
        </p:spPr>
      </p:pic>
    </p:spTree>
    <p:extLst>
      <p:ext uri="{BB962C8B-B14F-4D97-AF65-F5344CB8AC3E}">
        <p14:creationId xmlns:p14="http://schemas.microsoft.com/office/powerpoint/2010/main" val="2823779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028"/>
            <a:ext cx="8229600" cy="1421346"/>
          </a:xfrm>
        </p:spPr>
        <p:txBody>
          <a:bodyPr lIns="0" tIns="18000" rIns="0" bIns="18000" anchor="ctr" anchorCtr="0">
            <a:spAutoFit/>
          </a:bodyPr>
          <a:lstStyle/>
          <a:p>
            <a:r>
              <a:rPr lang="en-US" sz="3000" dirty="0"/>
              <a:t>12. Main shaft showing the range hub (left), which changes the transfer case between four-wheel high and four-wheel low</a:t>
            </a:r>
          </a:p>
        </p:txBody>
      </p:sp>
      <p:pic>
        <p:nvPicPr>
          <p:cNvPr id="4" name="Picture 3" descr="A close-up view of the main shaft as a cylindrical structure with various circular assemblies.">
            <a:extLst>
              <a:ext uri="{FF2B5EF4-FFF2-40B4-BE49-F238E27FC236}">
                <a16:creationId xmlns:a16="http://schemas.microsoft.com/office/drawing/2014/main" id="{D93908A8-F1E2-73C5-D65E-2D7ECF5E694A}"/>
              </a:ext>
            </a:extLst>
          </p:cNvPr>
          <p:cNvPicPr>
            <a:picLocks noChangeAspect="1"/>
          </p:cNvPicPr>
          <p:nvPr/>
        </p:nvPicPr>
        <p:blipFill>
          <a:blip r:embed="rId3"/>
          <a:stretch>
            <a:fillRect/>
          </a:stretch>
        </p:blipFill>
        <p:spPr>
          <a:xfrm>
            <a:off x="1236480" y="1799840"/>
            <a:ext cx="6671041" cy="4370685"/>
          </a:xfrm>
          <a:prstGeom prst="rect">
            <a:avLst/>
          </a:prstGeom>
        </p:spPr>
      </p:pic>
    </p:spTree>
    <p:extLst>
      <p:ext uri="{BB962C8B-B14F-4D97-AF65-F5344CB8AC3E}">
        <p14:creationId xmlns:p14="http://schemas.microsoft.com/office/powerpoint/2010/main" val="1968913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028"/>
            <a:ext cx="8229600" cy="1421346"/>
          </a:xfrm>
        </p:spPr>
        <p:txBody>
          <a:bodyPr lIns="0" tIns="18000" rIns="0" bIns="18000" anchor="ctr" anchorCtr="0">
            <a:spAutoFit/>
          </a:bodyPr>
          <a:lstStyle/>
          <a:p>
            <a:r>
              <a:rPr lang="en-US" sz="3000" dirty="0"/>
              <a:t>13. The chain used on the NV-242 (right) is larger than the chain used in the smaller version NV-231 (left)</a:t>
            </a:r>
          </a:p>
        </p:txBody>
      </p:sp>
      <p:pic>
        <p:nvPicPr>
          <p:cNvPr id="5" name="Picture 4" descr="A close-up view of the two chains held by someone. The chain held in the right hand is thicker than the chain in the left hand.">
            <a:extLst>
              <a:ext uri="{FF2B5EF4-FFF2-40B4-BE49-F238E27FC236}">
                <a16:creationId xmlns:a16="http://schemas.microsoft.com/office/drawing/2014/main" id="{2C9C373E-DC9D-D49E-A175-6609FBDAEEFC}"/>
              </a:ext>
            </a:extLst>
          </p:cNvPr>
          <p:cNvPicPr>
            <a:picLocks noChangeAspect="1"/>
          </p:cNvPicPr>
          <p:nvPr/>
        </p:nvPicPr>
        <p:blipFill>
          <a:blip r:embed="rId3"/>
          <a:stretch>
            <a:fillRect/>
          </a:stretch>
        </p:blipFill>
        <p:spPr>
          <a:xfrm>
            <a:off x="1234082" y="1775405"/>
            <a:ext cx="6675837" cy="4476117"/>
          </a:xfrm>
          <a:prstGeom prst="rect">
            <a:avLst/>
          </a:prstGeom>
        </p:spPr>
      </p:pic>
    </p:spTree>
    <p:extLst>
      <p:ext uri="{BB962C8B-B14F-4D97-AF65-F5344CB8AC3E}">
        <p14:creationId xmlns:p14="http://schemas.microsoft.com/office/powerpoint/2010/main" val="1789797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3554"/>
            <a:ext cx="8229600" cy="1144347"/>
          </a:xfrm>
        </p:spPr>
        <p:txBody>
          <a:bodyPr lIns="0" tIns="18000" rIns="0" bIns="18000" anchor="ctr" anchorCtr="0">
            <a:spAutoFit/>
          </a:bodyPr>
          <a:lstStyle/>
          <a:p>
            <a:r>
              <a:rPr lang="en-US" dirty="0"/>
              <a:t>14. Reinstalling the components and the drive chain</a:t>
            </a:r>
          </a:p>
        </p:txBody>
      </p:sp>
      <p:pic>
        <p:nvPicPr>
          <p:cNvPr id="5" name="Picture 4" descr="A close-up view of the installed drive chain in the shaft.">
            <a:extLst>
              <a:ext uri="{FF2B5EF4-FFF2-40B4-BE49-F238E27FC236}">
                <a16:creationId xmlns:a16="http://schemas.microsoft.com/office/drawing/2014/main" id="{6CDD787C-6CF4-8E37-7D9F-2556784D8CDD}"/>
              </a:ext>
            </a:extLst>
          </p:cNvPr>
          <p:cNvPicPr>
            <a:picLocks noChangeAspect="1"/>
          </p:cNvPicPr>
          <p:nvPr/>
        </p:nvPicPr>
        <p:blipFill>
          <a:blip r:embed="rId3"/>
          <a:stretch>
            <a:fillRect/>
          </a:stretch>
        </p:blipFill>
        <p:spPr>
          <a:xfrm>
            <a:off x="907082" y="1473859"/>
            <a:ext cx="7348689" cy="4834108"/>
          </a:xfrm>
          <a:prstGeom prst="rect">
            <a:avLst/>
          </a:prstGeom>
        </p:spPr>
      </p:pic>
    </p:spTree>
    <p:extLst>
      <p:ext uri="{BB962C8B-B14F-4D97-AF65-F5344CB8AC3E}">
        <p14:creationId xmlns:p14="http://schemas.microsoft.com/office/powerpoint/2010/main" val="2910336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6620"/>
            <a:ext cx="8229600" cy="1082792"/>
          </a:xfrm>
        </p:spPr>
        <p:txBody>
          <a:bodyPr lIns="0" tIns="18000" rIns="0" bIns="18000" anchor="ctr" anchorCtr="0">
            <a:spAutoFit/>
          </a:bodyPr>
          <a:lstStyle/>
          <a:p>
            <a:r>
              <a:rPr lang="en-US" sz="3400" dirty="0"/>
              <a:t>15. The drive chain should be installed with the black (dark) link(s) up</a:t>
            </a:r>
          </a:p>
        </p:txBody>
      </p:sp>
      <p:pic>
        <p:nvPicPr>
          <p:cNvPr id="4" name="Picture 3" descr="A side view of the drive chain with various segments having two bolts in the front.">
            <a:extLst>
              <a:ext uri="{FF2B5EF4-FFF2-40B4-BE49-F238E27FC236}">
                <a16:creationId xmlns:a16="http://schemas.microsoft.com/office/drawing/2014/main" id="{5CB84820-ACA3-3C9C-0B7C-F22CC2CF5454}"/>
              </a:ext>
            </a:extLst>
          </p:cNvPr>
          <p:cNvPicPr>
            <a:picLocks noChangeAspect="1"/>
          </p:cNvPicPr>
          <p:nvPr/>
        </p:nvPicPr>
        <p:blipFill>
          <a:blip r:embed="rId3"/>
          <a:stretch>
            <a:fillRect/>
          </a:stretch>
        </p:blipFill>
        <p:spPr>
          <a:xfrm>
            <a:off x="907082" y="1482881"/>
            <a:ext cx="7348689" cy="4797207"/>
          </a:xfrm>
          <a:prstGeom prst="rect">
            <a:avLst/>
          </a:prstGeom>
        </p:spPr>
      </p:pic>
    </p:spTree>
    <p:extLst>
      <p:ext uri="{BB962C8B-B14F-4D97-AF65-F5344CB8AC3E}">
        <p14:creationId xmlns:p14="http://schemas.microsoft.com/office/powerpoint/2010/main" val="3401614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1"/>
            <a:ext cx="8229600" cy="590349"/>
          </a:xfrm>
        </p:spPr>
        <p:txBody>
          <a:bodyPr lIns="0" tIns="18000" rIns="0" bIns="18000" anchor="ctr" anchorCtr="0">
            <a:spAutoFit/>
          </a:bodyPr>
          <a:lstStyle/>
          <a:p>
            <a:r>
              <a:rPr lang="en-US" dirty="0"/>
              <a:t>Visual Inspection </a:t>
            </a:r>
            <a:r>
              <a:rPr lang="en-US" sz="2800" dirty="0"/>
              <a:t>(1 of 2)</a:t>
            </a:r>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925355"/>
            <a:ext cx="8226700" cy="1667567"/>
          </a:xfrm>
        </p:spPr>
        <p:txBody>
          <a:bodyPr wrap="square" lIns="0" tIns="18000" rIns="0" bIns="18000" anchor="ctr" anchorCtr="0">
            <a:spAutoFit/>
          </a:bodyPr>
          <a:lstStyle/>
          <a:p>
            <a:pPr marL="342900" indent="-342900">
              <a:spcBef>
                <a:spcPts val="600"/>
              </a:spcBef>
            </a:pPr>
            <a:r>
              <a:rPr lang="en-US" sz="2400" dirty="0">
                <a:solidFill>
                  <a:schemeClr val="tx1"/>
                </a:solidFill>
              </a:rPr>
              <a:t>Always check that all tires are:</a:t>
            </a:r>
          </a:p>
          <a:p>
            <a:pPr marL="829818" lvl="1" indent="-342900"/>
            <a:r>
              <a:rPr lang="en-US" sz="2400" dirty="0">
                <a:solidFill>
                  <a:schemeClr val="tx1"/>
                </a:solidFill>
              </a:rPr>
              <a:t>Exact same size.</a:t>
            </a:r>
          </a:p>
          <a:p>
            <a:pPr marL="829818" lvl="1" indent="-342900"/>
            <a:r>
              <a:rPr lang="en-US" sz="2400" dirty="0">
                <a:solidFill>
                  <a:schemeClr val="tx1"/>
                </a:solidFill>
              </a:rPr>
              <a:t>Same brand (different brands even if the same size can vary in the actual diameter and width of the tire).</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6102" y="2769963"/>
            <a:ext cx="4196430" cy="405683"/>
          </a:xfrm>
        </p:spPr>
        <p:txBody>
          <a:bodyPr wrap="square" lIns="0" tIns="18000" rIns="0" bIns="18000" anchor="ctr" anchorCtr="0">
            <a:spAutoFit/>
          </a:bodyPr>
          <a:lstStyle/>
          <a:p>
            <a:pPr marL="829818" lvl="1" indent="-342900"/>
            <a:r>
              <a:rPr lang="en-US" sz="2400" dirty="0"/>
              <a:t>Same tread depth within</a:t>
            </a:r>
          </a:p>
        </p:txBody>
      </p:sp>
      <p:graphicFrame>
        <p:nvGraphicFramePr>
          <p:cNvPr id="5" name="Object 4" descr="Two over 32 inches Left parenthesis 1 over 16 inches right parenthesis.&#10;&#10;">
            <a:extLst>
              <a:ext uri="{FF2B5EF4-FFF2-40B4-BE49-F238E27FC236}">
                <a16:creationId xmlns:a16="http://schemas.microsoft.com/office/drawing/2014/main" id="{63AE15B0-202B-5469-CEEF-62CC79F44ABE}"/>
              </a:ext>
            </a:extLst>
          </p:cNvPr>
          <p:cNvGraphicFramePr>
            <a:graphicFrameLocks noChangeAspect="1"/>
          </p:cNvGraphicFramePr>
          <p:nvPr>
            <p:extLst>
              <p:ext uri="{D42A27DB-BD31-4B8C-83A1-F6EECF244321}">
                <p14:modId xmlns:p14="http://schemas.microsoft.com/office/powerpoint/2010/main" val="941381525"/>
              </p:ext>
            </p:extLst>
          </p:nvPr>
        </p:nvGraphicFramePr>
        <p:xfrm>
          <a:off x="4730737" y="2751422"/>
          <a:ext cx="2954338" cy="500062"/>
        </p:xfrm>
        <a:graphic>
          <a:graphicData uri="http://schemas.openxmlformats.org/presentationml/2006/ole">
            <mc:AlternateContent xmlns:mc="http://schemas.openxmlformats.org/markup-compatibility/2006">
              <mc:Choice xmlns:v="urn:schemas-microsoft-com:vml" Requires="v">
                <p:oleObj name="Equation" r:id="rId3" imgW="1498320" imgH="253800" progId="Equation.DSMT4">
                  <p:embed/>
                </p:oleObj>
              </mc:Choice>
              <mc:Fallback>
                <p:oleObj name="Equation" r:id="rId3" imgW="1498320" imgH="253800" progId="Equation.DSMT4">
                  <p:embed/>
                  <p:pic>
                    <p:nvPicPr>
                      <p:cNvPr id="21" name="Object 20" descr="P  O subscript 2">
                        <a:extLst>
                          <a:ext uri="{FF2B5EF4-FFF2-40B4-BE49-F238E27FC236}">
                            <a16:creationId xmlns:a16="http://schemas.microsoft.com/office/drawing/2014/main" id="{5861EFCF-62C7-68EC-6435-FC8F4283E7C7}"/>
                          </a:ext>
                        </a:extLst>
                      </p:cNvPr>
                      <p:cNvPicPr>
                        <a:picLocks noChangeAspect="1" noChangeArrowheads="1"/>
                      </p:cNvPicPr>
                      <p:nvPr/>
                    </p:nvPicPr>
                    <p:blipFill>
                      <a:blip r:embed="rId4"/>
                      <a:srcRect/>
                      <a:stretch>
                        <a:fillRect/>
                      </a:stretch>
                    </p:blipFill>
                    <p:spPr bwMode="auto">
                      <a:xfrm>
                        <a:off x="4730737" y="2751422"/>
                        <a:ext cx="2954338"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ontent Placeholder 3">
            <a:extLst>
              <a:ext uri="{FF2B5EF4-FFF2-40B4-BE49-F238E27FC236}">
                <a16:creationId xmlns:a16="http://schemas.microsoft.com/office/drawing/2014/main" id="{F4953B1C-CB4F-5A4E-107A-C2063549CD73}"/>
              </a:ext>
            </a:extLst>
          </p:cNvPr>
          <p:cNvSpPr>
            <a:spLocks noGrp="1"/>
          </p:cNvSpPr>
          <p:nvPr>
            <p:ph sz="quarter" idx="15"/>
          </p:nvPr>
        </p:nvSpPr>
        <p:spPr>
          <a:xfrm>
            <a:off x="486102" y="3352688"/>
            <a:ext cx="8229599" cy="405683"/>
          </a:xfrm>
        </p:spPr>
        <p:txBody>
          <a:bodyPr wrap="square" lIns="0" tIns="18000" rIns="0" bIns="18000" anchor="ctr" anchorCtr="0">
            <a:spAutoFit/>
          </a:bodyPr>
          <a:lstStyle/>
          <a:p>
            <a:pPr marL="829818" lvl="1" indent="-342900"/>
            <a:r>
              <a:rPr lang="en-US" sz="2400" dirty="0"/>
              <a:t>Same inflation pressure within 2 psi for best results.</a:t>
            </a:r>
          </a:p>
        </p:txBody>
      </p:sp>
    </p:spTree>
    <p:extLst>
      <p:ext uri="{BB962C8B-B14F-4D97-AF65-F5344CB8AC3E}">
        <p14:creationId xmlns:p14="http://schemas.microsoft.com/office/powerpoint/2010/main" val="517338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997"/>
            <a:ext cx="8229600" cy="1513679"/>
          </a:xfrm>
        </p:spPr>
        <p:txBody>
          <a:bodyPr lIns="0" tIns="18000" rIns="0" bIns="18000" anchor="ctr" anchorCtr="0">
            <a:spAutoFit/>
          </a:bodyPr>
          <a:lstStyle/>
          <a:p>
            <a:r>
              <a:rPr lang="en-US" sz="3200" dirty="0"/>
              <a:t>16. Install all snap rings so that the sharpest tips face up so snap-ring pliers can grab onto the tips for easier removal</a:t>
            </a:r>
          </a:p>
        </p:txBody>
      </p:sp>
      <p:pic>
        <p:nvPicPr>
          <p:cNvPr id="5" name="Picture 4" descr="A close-up view of the segment of the snap rings with circular and teeth-like structures along the ring.">
            <a:extLst>
              <a:ext uri="{FF2B5EF4-FFF2-40B4-BE49-F238E27FC236}">
                <a16:creationId xmlns:a16="http://schemas.microsoft.com/office/drawing/2014/main" id="{18D647A4-E824-EE8B-28CD-A78775DCED23}"/>
              </a:ext>
            </a:extLst>
          </p:cNvPr>
          <p:cNvPicPr>
            <a:picLocks noChangeAspect="1"/>
          </p:cNvPicPr>
          <p:nvPr/>
        </p:nvPicPr>
        <p:blipFill>
          <a:blip r:embed="rId3"/>
          <a:stretch>
            <a:fillRect/>
          </a:stretch>
        </p:blipFill>
        <p:spPr>
          <a:xfrm>
            <a:off x="1238716" y="1889161"/>
            <a:ext cx="6685421" cy="4399439"/>
          </a:xfrm>
          <a:prstGeom prst="rect">
            <a:avLst/>
          </a:prstGeom>
        </p:spPr>
      </p:pic>
    </p:spTree>
    <p:extLst>
      <p:ext uri="{BB962C8B-B14F-4D97-AF65-F5344CB8AC3E}">
        <p14:creationId xmlns:p14="http://schemas.microsoft.com/office/powerpoint/2010/main" val="1680388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45"/>
            <a:ext cx="8229600" cy="590349"/>
          </a:xfrm>
        </p:spPr>
        <p:txBody>
          <a:bodyPr lIns="0" tIns="18000" rIns="0" bIns="18000" anchor="ctr" anchorCtr="0">
            <a:spAutoFit/>
          </a:bodyPr>
          <a:lstStyle/>
          <a:p>
            <a:r>
              <a:rPr lang="en-US" dirty="0"/>
              <a:t>17. Assembling the case halves</a:t>
            </a:r>
          </a:p>
        </p:txBody>
      </p:sp>
      <p:pic>
        <p:nvPicPr>
          <p:cNvPr id="4" name="Picture 3" descr="A close-up view of the two case halves with a visible drive chain in between.">
            <a:extLst>
              <a:ext uri="{FF2B5EF4-FFF2-40B4-BE49-F238E27FC236}">
                <a16:creationId xmlns:a16="http://schemas.microsoft.com/office/drawing/2014/main" id="{FFA88488-37B3-1ED9-C0E5-4ECEE7AD3C54}"/>
              </a:ext>
            </a:extLst>
          </p:cNvPr>
          <p:cNvPicPr>
            <a:picLocks noChangeAspect="1"/>
          </p:cNvPicPr>
          <p:nvPr/>
        </p:nvPicPr>
        <p:blipFill>
          <a:blip r:embed="rId3"/>
          <a:stretch>
            <a:fillRect/>
          </a:stretch>
        </p:blipFill>
        <p:spPr>
          <a:xfrm>
            <a:off x="900290" y="1171614"/>
            <a:ext cx="7343421" cy="4533625"/>
          </a:xfrm>
          <a:prstGeom prst="rect">
            <a:avLst/>
          </a:prstGeom>
        </p:spPr>
      </p:pic>
    </p:spTree>
    <p:extLst>
      <p:ext uri="{BB962C8B-B14F-4D97-AF65-F5344CB8AC3E}">
        <p14:creationId xmlns:p14="http://schemas.microsoft.com/office/powerpoint/2010/main" val="2467997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993"/>
            <a:ext cx="8229600" cy="1513679"/>
          </a:xfrm>
        </p:spPr>
        <p:txBody>
          <a:bodyPr lIns="0" tIns="18000" rIns="0" bIns="18000" anchor="ctr" anchorCtr="0">
            <a:spAutoFit/>
          </a:bodyPr>
          <a:lstStyle/>
          <a:p>
            <a:r>
              <a:rPr lang="en-US" sz="3200" dirty="0"/>
              <a:t>18. The parting surface should be sealed with </a:t>
            </a:r>
            <a:r>
              <a:rPr lang="en-US" sz="3200" spc="-500" dirty="0"/>
              <a:t>R T </a:t>
            </a:r>
            <a:r>
              <a:rPr lang="en-US" sz="3200" dirty="0"/>
              <a:t>V silicone. Do not use too much or the oil pump screen can become clogged</a:t>
            </a:r>
          </a:p>
        </p:txBody>
      </p:sp>
      <p:pic>
        <p:nvPicPr>
          <p:cNvPr id="5" name="Picture 4" descr="A close-up view of the gap in the case halves sealed with silicone.">
            <a:extLst>
              <a:ext uri="{FF2B5EF4-FFF2-40B4-BE49-F238E27FC236}">
                <a16:creationId xmlns:a16="http://schemas.microsoft.com/office/drawing/2014/main" id="{80516020-8D8C-A04D-12A0-CFB6E77BFD01}"/>
              </a:ext>
            </a:extLst>
          </p:cNvPr>
          <p:cNvPicPr>
            <a:picLocks noChangeAspect="1"/>
          </p:cNvPicPr>
          <p:nvPr/>
        </p:nvPicPr>
        <p:blipFill>
          <a:blip r:embed="rId3"/>
          <a:stretch>
            <a:fillRect/>
          </a:stretch>
        </p:blipFill>
        <p:spPr>
          <a:xfrm>
            <a:off x="1238716" y="1924126"/>
            <a:ext cx="6685421" cy="4159817"/>
          </a:xfrm>
          <a:prstGeom prst="rect">
            <a:avLst/>
          </a:prstGeom>
        </p:spPr>
      </p:pic>
    </p:spTree>
    <p:extLst>
      <p:ext uri="{BB962C8B-B14F-4D97-AF65-F5344CB8AC3E}">
        <p14:creationId xmlns:p14="http://schemas.microsoft.com/office/powerpoint/2010/main" val="1063597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9930"/>
            <a:ext cx="8229600" cy="1698345"/>
          </a:xfrm>
        </p:spPr>
        <p:txBody>
          <a:bodyPr lIns="0" tIns="18000" rIns="0" bIns="18000" anchor="ctr" anchorCtr="0">
            <a:spAutoFit/>
          </a:bodyPr>
          <a:lstStyle/>
          <a:p>
            <a:r>
              <a:rPr lang="en-US" dirty="0"/>
              <a:t>19. After attaching the oil pump and tube, the output shaft housing is installed</a:t>
            </a:r>
          </a:p>
        </p:txBody>
      </p:sp>
      <p:pic>
        <p:nvPicPr>
          <p:cNvPr id="4" name="Picture 3" descr="A top view of the output shaft housing with a pump on the top.">
            <a:extLst>
              <a:ext uri="{FF2B5EF4-FFF2-40B4-BE49-F238E27FC236}">
                <a16:creationId xmlns:a16="http://schemas.microsoft.com/office/drawing/2014/main" id="{386D3C41-7530-7C4D-FF23-A44B82CBD22A}"/>
              </a:ext>
            </a:extLst>
          </p:cNvPr>
          <p:cNvPicPr>
            <a:picLocks noChangeAspect="1"/>
          </p:cNvPicPr>
          <p:nvPr/>
        </p:nvPicPr>
        <p:blipFill>
          <a:blip r:embed="rId3"/>
          <a:stretch>
            <a:fillRect/>
          </a:stretch>
        </p:blipFill>
        <p:spPr>
          <a:xfrm>
            <a:off x="1538798" y="2062878"/>
            <a:ext cx="6066404" cy="3995432"/>
          </a:xfrm>
          <a:prstGeom prst="rect">
            <a:avLst/>
          </a:prstGeom>
        </p:spPr>
      </p:pic>
    </p:spTree>
    <p:extLst>
      <p:ext uri="{BB962C8B-B14F-4D97-AF65-F5344CB8AC3E}">
        <p14:creationId xmlns:p14="http://schemas.microsoft.com/office/powerpoint/2010/main" val="45216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1867"/>
            <a:ext cx="8229600" cy="1883011"/>
          </a:xfrm>
        </p:spPr>
        <p:txBody>
          <a:bodyPr lIns="0" tIns="18000" rIns="0" bIns="18000" anchor="ctr" anchorCtr="0">
            <a:spAutoFit/>
          </a:bodyPr>
          <a:lstStyle/>
          <a:p>
            <a:r>
              <a:rPr lang="en-US" sz="3000" dirty="0"/>
              <a:t>20. The output shaft speed sensor drive gear is correctly installed in this photo. The slip yoke of the drive shaft slips onto the splines and inside nylon gear</a:t>
            </a:r>
          </a:p>
        </p:txBody>
      </p:sp>
      <p:pic>
        <p:nvPicPr>
          <p:cNvPr id="5" name="Picture 4" descr="A close-up view of the drive gear fixed into the splines of the output shaft.">
            <a:extLst>
              <a:ext uri="{FF2B5EF4-FFF2-40B4-BE49-F238E27FC236}">
                <a16:creationId xmlns:a16="http://schemas.microsoft.com/office/drawing/2014/main" id="{3AFE9F88-2ADE-8F61-529E-68A345BB7000}"/>
              </a:ext>
            </a:extLst>
          </p:cNvPr>
          <p:cNvPicPr>
            <a:picLocks noChangeAspect="1"/>
          </p:cNvPicPr>
          <p:nvPr/>
        </p:nvPicPr>
        <p:blipFill>
          <a:blip r:embed="rId3"/>
          <a:stretch>
            <a:fillRect/>
          </a:stretch>
        </p:blipFill>
        <p:spPr>
          <a:xfrm>
            <a:off x="1537529" y="2277668"/>
            <a:ext cx="6068943" cy="3999490"/>
          </a:xfrm>
          <a:prstGeom prst="rect">
            <a:avLst/>
          </a:prstGeom>
        </p:spPr>
      </p:pic>
    </p:spTree>
    <p:extLst>
      <p:ext uri="{BB962C8B-B14F-4D97-AF65-F5344CB8AC3E}">
        <p14:creationId xmlns:p14="http://schemas.microsoft.com/office/powerpoint/2010/main" val="1899186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61867"/>
            <a:ext cx="8229600" cy="1883011"/>
          </a:xfrm>
        </p:spPr>
        <p:txBody>
          <a:bodyPr lIns="0" tIns="18000" rIns="0" bIns="18000" anchor="ctr" anchorCtr="0">
            <a:spAutoFit/>
          </a:bodyPr>
          <a:lstStyle/>
          <a:p>
            <a:r>
              <a:rPr lang="en-US" sz="3000" dirty="0"/>
              <a:t>21. The electronically-shifted version of the case is identical except that shifting is achieve an electric motor, shown here installed in a vehicle</a:t>
            </a:r>
          </a:p>
        </p:txBody>
      </p:sp>
      <p:pic>
        <p:nvPicPr>
          <p:cNvPr id="4" name="Picture 3" descr="A close-up view of the electric motor connected to the front face of the shaft case.">
            <a:extLst>
              <a:ext uri="{FF2B5EF4-FFF2-40B4-BE49-F238E27FC236}">
                <a16:creationId xmlns:a16="http://schemas.microsoft.com/office/drawing/2014/main" id="{FCFB36B2-AB15-F52D-67BA-644F881A6135}"/>
              </a:ext>
            </a:extLst>
          </p:cNvPr>
          <p:cNvPicPr>
            <a:picLocks noChangeAspect="1"/>
          </p:cNvPicPr>
          <p:nvPr/>
        </p:nvPicPr>
        <p:blipFill>
          <a:blip r:embed="rId3"/>
          <a:stretch>
            <a:fillRect/>
          </a:stretch>
        </p:blipFill>
        <p:spPr>
          <a:xfrm>
            <a:off x="1527909" y="2202779"/>
            <a:ext cx="6088182" cy="3979593"/>
          </a:xfrm>
          <a:prstGeom prst="rect">
            <a:avLst/>
          </a:prstGeom>
        </p:spPr>
      </p:pic>
    </p:spTree>
    <p:extLst>
      <p:ext uri="{BB962C8B-B14F-4D97-AF65-F5344CB8AC3E}">
        <p14:creationId xmlns:p14="http://schemas.microsoft.com/office/powerpoint/2010/main" val="755260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75B1BA-1484-B551-0B25-7D5A0FCFD91A}"/>
              </a:ext>
            </a:extLst>
          </p:cNvPr>
          <p:cNvSpPr>
            <a:spLocks noGrp="1"/>
          </p:cNvSpPr>
          <p:nvPr>
            <p:ph type="title"/>
          </p:nvPr>
        </p:nvSpPr>
        <p:spPr>
          <a:xfrm>
            <a:off x="487344" y="157337"/>
            <a:ext cx="8229600" cy="590349"/>
          </a:xfrm>
        </p:spPr>
        <p:txBody>
          <a:bodyPr lIns="0" tIns="18000" rIns="0" bIns="18000" anchor="ctr" anchorCtr="0">
            <a:spAutoFit/>
          </a:bodyPr>
          <a:lstStyle/>
          <a:p>
            <a:r>
              <a:rPr lang="en-US" dirty="0"/>
              <a:t>Measuring Tires</a:t>
            </a:r>
          </a:p>
        </p:txBody>
      </p:sp>
      <p:pic>
        <p:nvPicPr>
          <p:cNvPr id="16" name="Picture 15" descr="An illustration of a tire with a fabric measuring tape held along the length of the tire. The tape measures the circumference of the tire as 90.750 inches.">
            <a:extLst>
              <a:ext uri="{FF2B5EF4-FFF2-40B4-BE49-F238E27FC236}">
                <a16:creationId xmlns:a16="http://schemas.microsoft.com/office/drawing/2014/main" id="{D22957A5-79EC-B1AA-2977-C4116156E3CD}"/>
              </a:ext>
            </a:extLst>
          </p:cNvPr>
          <p:cNvPicPr>
            <a:picLocks noChangeAspect="1"/>
          </p:cNvPicPr>
          <p:nvPr/>
        </p:nvPicPr>
        <p:blipFill>
          <a:blip r:embed="rId3"/>
          <a:stretch>
            <a:fillRect/>
          </a:stretch>
        </p:blipFill>
        <p:spPr>
          <a:xfrm>
            <a:off x="981525" y="1068875"/>
            <a:ext cx="3081223" cy="3094636"/>
          </a:xfrm>
          <a:prstGeom prst="rect">
            <a:avLst/>
          </a:prstGeom>
        </p:spPr>
      </p:pic>
      <p:sp>
        <p:nvSpPr>
          <p:cNvPr id="4" name="Content Placeholder 3">
            <a:extLst>
              <a:ext uri="{FF2B5EF4-FFF2-40B4-BE49-F238E27FC236}">
                <a16:creationId xmlns:a16="http://schemas.microsoft.com/office/drawing/2014/main" id="{6E5ADFF6-65DD-6562-CDA3-236209D82B34}"/>
              </a:ext>
            </a:extLst>
          </p:cNvPr>
          <p:cNvSpPr>
            <a:spLocks noGrp="1"/>
          </p:cNvSpPr>
          <p:nvPr>
            <p:ph sz="quarter" idx="13"/>
          </p:nvPr>
        </p:nvSpPr>
        <p:spPr>
          <a:xfrm>
            <a:off x="481396" y="4260075"/>
            <a:ext cx="4341081" cy="529145"/>
          </a:xfrm>
        </p:spPr>
        <p:txBody>
          <a:bodyPr wrap="square" lIns="0" tIns="18000" rIns="0" bIns="18000" anchor="ctr" anchorCtr="0">
            <a:spAutoFit/>
          </a:bodyPr>
          <a:lstStyle/>
          <a:p>
            <a:pPr marL="0" indent="0">
              <a:buNone/>
            </a:pPr>
            <a:r>
              <a:rPr lang="en-US" sz="1800" b="1" dirty="0"/>
              <a:t>Figure 16.1</a:t>
            </a:r>
            <a:r>
              <a:rPr lang="en-US" sz="1800" dirty="0"/>
              <a:t> The measuring tape wrapped around the tire shows the circumference is</a:t>
            </a:r>
          </a:p>
        </p:txBody>
      </p:sp>
      <p:graphicFrame>
        <p:nvGraphicFramePr>
          <p:cNvPr id="17" name="Object 16" descr="90 3 over 4 inches.">
            <a:extLst>
              <a:ext uri="{FF2B5EF4-FFF2-40B4-BE49-F238E27FC236}">
                <a16:creationId xmlns:a16="http://schemas.microsoft.com/office/drawing/2014/main" id="{5C55CE10-F880-FE12-5AA1-0A9D007F4EB6}"/>
              </a:ext>
            </a:extLst>
          </p:cNvPr>
          <p:cNvGraphicFramePr>
            <a:graphicFrameLocks noChangeAspect="1"/>
          </p:cNvGraphicFramePr>
          <p:nvPr>
            <p:extLst>
              <p:ext uri="{D42A27DB-BD31-4B8C-83A1-F6EECF244321}">
                <p14:modId xmlns:p14="http://schemas.microsoft.com/office/powerpoint/2010/main" val="4223719562"/>
              </p:ext>
            </p:extLst>
          </p:nvPr>
        </p:nvGraphicFramePr>
        <p:xfrm>
          <a:off x="467498" y="4841624"/>
          <a:ext cx="1344784" cy="288636"/>
        </p:xfrm>
        <a:graphic>
          <a:graphicData uri="http://schemas.openxmlformats.org/presentationml/2006/ole">
            <mc:AlternateContent xmlns:mc="http://schemas.openxmlformats.org/markup-compatibility/2006">
              <mc:Choice xmlns:v="urn:schemas-microsoft-com:vml" Requires="v">
                <p:oleObj name="Equation" r:id="rId4" imgW="825480" imgH="177480" progId="Equation.DSMT4">
                  <p:embed/>
                </p:oleObj>
              </mc:Choice>
              <mc:Fallback>
                <p:oleObj name="Equation" r:id="rId4" imgW="825480" imgH="177480" progId="Equation.DSMT4">
                  <p:embed/>
                  <p:pic>
                    <p:nvPicPr>
                      <p:cNvPr id="5" name="Object 4" descr="P  O subscript 2">
                        <a:extLst>
                          <a:ext uri="{FF2B5EF4-FFF2-40B4-BE49-F238E27FC236}">
                            <a16:creationId xmlns:a16="http://schemas.microsoft.com/office/drawing/2014/main" id="{63AE15B0-202B-5469-CEEF-62CC79F44ABE}"/>
                          </a:ext>
                        </a:extLst>
                      </p:cNvPr>
                      <p:cNvPicPr>
                        <a:picLocks noChangeAspect="1" noChangeArrowheads="1"/>
                      </p:cNvPicPr>
                      <p:nvPr/>
                    </p:nvPicPr>
                    <p:blipFill>
                      <a:blip r:embed="rId5"/>
                      <a:srcRect/>
                      <a:stretch>
                        <a:fillRect/>
                      </a:stretch>
                    </p:blipFill>
                    <p:spPr bwMode="auto">
                      <a:xfrm>
                        <a:off x="467498" y="4841624"/>
                        <a:ext cx="1344784" cy="28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Content Placeholder 2">
            <a:extLst>
              <a:ext uri="{FF2B5EF4-FFF2-40B4-BE49-F238E27FC236}">
                <a16:creationId xmlns:a16="http://schemas.microsoft.com/office/drawing/2014/main" id="{DD626A4D-2677-B891-38A5-D63EAC056867}"/>
              </a:ext>
            </a:extLst>
          </p:cNvPr>
          <p:cNvSpPr>
            <a:spLocks noGrp="1"/>
          </p:cNvSpPr>
          <p:nvPr>
            <p:ph sz="quarter" idx="14"/>
          </p:nvPr>
        </p:nvSpPr>
        <p:spPr>
          <a:xfrm>
            <a:off x="1936951" y="4864409"/>
            <a:ext cx="2122584" cy="278082"/>
          </a:xfrm>
        </p:spPr>
        <p:txBody>
          <a:bodyPr wrap="square" lIns="0" tIns="18000" rIns="0" bIns="18000" anchor="ctr" anchorCtr="0">
            <a:spAutoFit/>
          </a:bodyPr>
          <a:lstStyle/>
          <a:p>
            <a:pPr marL="0" indent="-486918">
              <a:buNone/>
            </a:pPr>
            <a:r>
              <a:rPr lang="en-US" sz="1800" dirty="0"/>
              <a:t>The other three tires</a:t>
            </a:r>
          </a:p>
        </p:txBody>
      </p:sp>
      <p:sp>
        <p:nvSpPr>
          <p:cNvPr id="5" name="Content Placeholder 4">
            <a:extLst>
              <a:ext uri="{FF2B5EF4-FFF2-40B4-BE49-F238E27FC236}">
                <a16:creationId xmlns:a16="http://schemas.microsoft.com/office/drawing/2014/main" id="{70CAE5E9-D368-6B34-CD6A-824316E8FE27}"/>
              </a:ext>
            </a:extLst>
          </p:cNvPr>
          <p:cNvSpPr>
            <a:spLocks noGrp="1"/>
          </p:cNvSpPr>
          <p:nvPr>
            <p:ph sz="quarter" idx="15"/>
          </p:nvPr>
        </p:nvSpPr>
        <p:spPr>
          <a:xfrm>
            <a:off x="488409" y="5184298"/>
            <a:ext cx="4083591" cy="286509"/>
          </a:xfrm>
        </p:spPr>
        <p:txBody>
          <a:bodyPr wrap="square" lIns="0" tIns="18000" rIns="0" bIns="18000" anchor="ctr" anchorCtr="0">
            <a:spAutoFit/>
          </a:bodyPr>
          <a:lstStyle/>
          <a:p>
            <a:pPr marL="0" indent="-486918">
              <a:buNone/>
            </a:pPr>
            <a:r>
              <a:rPr lang="en-US" sz="1800" dirty="0"/>
              <a:t>should measure close to the same, </a:t>
            </a:r>
          </a:p>
        </p:txBody>
      </p:sp>
      <p:sp>
        <p:nvSpPr>
          <p:cNvPr id="10" name="Content Placeholder 9">
            <a:extLst>
              <a:ext uri="{FF2B5EF4-FFF2-40B4-BE49-F238E27FC236}">
                <a16:creationId xmlns:a16="http://schemas.microsoft.com/office/drawing/2014/main" id="{1AD1CE03-D61D-550A-E4A8-F0A5F830A247}"/>
              </a:ext>
            </a:extLst>
          </p:cNvPr>
          <p:cNvSpPr>
            <a:spLocks noGrp="1"/>
          </p:cNvSpPr>
          <p:nvPr>
            <p:ph sz="quarter" idx="16"/>
          </p:nvPr>
        </p:nvSpPr>
        <p:spPr>
          <a:xfrm>
            <a:off x="481396" y="5511455"/>
            <a:ext cx="1409700" cy="313350"/>
          </a:xfrm>
        </p:spPr>
        <p:txBody>
          <a:bodyPr lIns="0" tIns="18000" rIns="0" bIns="18000" anchor="ctr" anchorCtr="0">
            <a:spAutoFit/>
          </a:bodyPr>
          <a:lstStyle/>
          <a:p>
            <a:pPr marL="0" indent="-486918">
              <a:buNone/>
            </a:pPr>
            <a:r>
              <a:rPr lang="en-US" sz="1800" dirty="0"/>
              <a:t>usually within</a:t>
            </a:r>
          </a:p>
        </p:txBody>
      </p:sp>
      <p:graphicFrame>
        <p:nvGraphicFramePr>
          <p:cNvPr id="18" name="Object 17" descr="1 over 4 inches.">
            <a:extLst>
              <a:ext uri="{FF2B5EF4-FFF2-40B4-BE49-F238E27FC236}">
                <a16:creationId xmlns:a16="http://schemas.microsoft.com/office/drawing/2014/main" id="{470A0172-CFFD-ADA3-2388-4748D1884AE5}"/>
              </a:ext>
            </a:extLst>
          </p:cNvPr>
          <p:cNvGraphicFramePr>
            <a:graphicFrameLocks noChangeAspect="1"/>
          </p:cNvGraphicFramePr>
          <p:nvPr>
            <p:extLst>
              <p:ext uri="{D42A27DB-BD31-4B8C-83A1-F6EECF244321}">
                <p14:modId xmlns:p14="http://schemas.microsoft.com/office/powerpoint/2010/main" val="3803301434"/>
              </p:ext>
            </p:extLst>
          </p:nvPr>
        </p:nvGraphicFramePr>
        <p:xfrm>
          <a:off x="1918018" y="5531014"/>
          <a:ext cx="895350" cy="277812"/>
        </p:xfrm>
        <a:graphic>
          <a:graphicData uri="http://schemas.openxmlformats.org/presentationml/2006/ole">
            <mc:AlternateContent xmlns:mc="http://schemas.openxmlformats.org/markup-compatibility/2006">
              <mc:Choice xmlns:v="urn:schemas-microsoft-com:vml" Requires="v">
                <p:oleObj name="Equation" r:id="rId6" imgW="571320" imgH="177480" progId="Equation.DSMT4">
                  <p:embed/>
                </p:oleObj>
              </mc:Choice>
              <mc:Fallback>
                <p:oleObj name="Equation" r:id="rId6" imgW="571320" imgH="177480" progId="Equation.DSMT4">
                  <p:embed/>
                  <p:pic>
                    <p:nvPicPr>
                      <p:cNvPr id="17" name="Object 16" descr="P  O subscript 2">
                        <a:extLst>
                          <a:ext uri="{FF2B5EF4-FFF2-40B4-BE49-F238E27FC236}">
                            <a16:creationId xmlns:a16="http://schemas.microsoft.com/office/drawing/2014/main" id="{5C55CE10-F880-FE12-5AA1-0A9D007F4EB6}"/>
                          </a:ext>
                        </a:extLst>
                      </p:cNvPr>
                      <p:cNvPicPr>
                        <a:picLocks noChangeAspect="1" noChangeArrowheads="1"/>
                      </p:cNvPicPr>
                      <p:nvPr/>
                    </p:nvPicPr>
                    <p:blipFill>
                      <a:blip r:embed="rId7"/>
                      <a:srcRect/>
                      <a:stretch>
                        <a:fillRect/>
                      </a:stretch>
                    </p:blipFill>
                    <p:spPr bwMode="auto">
                      <a:xfrm>
                        <a:off x="1918018" y="5531014"/>
                        <a:ext cx="895350"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Content Placeholder 10">
            <a:extLst>
              <a:ext uri="{FF2B5EF4-FFF2-40B4-BE49-F238E27FC236}">
                <a16:creationId xmlns:a16="http://schemas.microsoft.com/office/drawing/2014/main" id="{BFAA8309-938E-0835-2810-44A9D3E1F327}"/>
              </a:ext>
            </a:extLst>
          </p:cNvPr>
          <p:cNvSpPr>
            <a:spLocks noGrp="1"/>
          </p:cNvSpPr>
          <p:nvPr>
            <p:ph sz="quarter" idx="17"/>
          </p:nvPr>
        </p:nvSpPr>
        <p:spPr>
          <a:xfrm>
            <a:off x="2895434" y="5513202"/>
            <a:ext cx="1757958" cy="313350"/>
          </a:xfrm>
        </p:spPr>
        <p:txBody>
          <a:bodyPr wrap="square" lIns="0" tIns="18000" rIns="0" bIns="18000" anchor="ctr" anchorCtr="0">
            <a:spAutoFit/>
          </a:bodyPr>
          <a:lstStyle/>
          <a:p>
            <a:pPr marL="0" indent="-486918">
              <a:buNone/>
            </a:pPr>
            <a:r>
              <a:rPr lang="en-US" sz="1800" dirty="0"/>
              <a:t>in circumference.</a:t>
            </a:r>
          </a:p>
        </p:txBody>
      </p:sp>
      <p:pic>
        <p:nvPicPr>
          <p:cNvPr id="20" name="Picture 19" descr="A close-up view of a tire with a stagger gauge held along the breadth of the tire.">
            <a:extLst>
              <a:ext uri="{FF2B5EF4-FFF2-40B4-BE49-F238E27FC236}">
                <a16:creationId xmlns:a16="http://schemas.microsoft.com/office/drawing/2014/main" id="{B9F31E44-8616-605D-10B0-A8440A2B87AE}"/>
              </a:ext>
            </a:extLst>
          </p:cNvPr>
          <p:cNvPicPr>
            <a:picLocks noChangeAspect="1"/>
          </p:cNvPicPr>
          <p:nvPr/>
        </p:nvPicPr>
        <p:blipFill>
          <a:blip r:embed="rId8"/>
          <a:stretch>
            <a:fillRect/>
          </a:stretch>
        </p:blipFill>
        <p:spPr>
          <a:xfrm>
            <a:off x="5205556" y="1281871"/>
            <a:ext cx="3218688" cy="2419502"/>
          </a:xfrm>
          <a:prstGeom prst="rect">
            <a:avLst/>
          </a:prstGeom>
        </p:spPr>
      </p:pic>
      <p:sp>
        <p:nvSpPr>
          <p:cNvPr id="12" name="Content Placeholder 11">
            <a:extLst>
              <a:ext uri="{FF2B5EF4-FFF2-40B4-BE49-F238E27FC236}">
                <a16:creationId xmlns:a16="http://schemas.microsoft.com/office/drawing/2014/main" id="{4E7C65E3-798F-1C7F-F6CA-8373AC3AE89C}"/>
              </a:ext>
            </a:extLst>
          </p:cNvPr>
          <p:cNvSpPr>
            <a:spLocks noGrp="1"/>
          </p:cNvSpPr>
          <p:nvPr>
            <p:ph sz="quarter" idx="18"/>
          </p:nvPr>
        </p:nvSpPr>
        <p:spPr>
          <a:xfrm>
            <a:off x="5084467" y="4220256"/>
            <a:ext cx="3520806" cy="1698345"/>
          </a:xfrm>
        </p:spPr>
        <p:txBody>
          <a:bodyPr wrap="square" lIns="0" tIns="18000" rIns="0" bIns="18000" anchor="ctr" anchorCtr="0">
            <a:spAutoFit/>
          </a:bodyPr>
          <a:lstStyle/>
          <a:p>
            <a:pPr marL="0" indent="0">
              <a:buNone/>
            </a:pPr>
            <a:r>
              <a:rPr lang="en-US" sz="1800" b="1" dirty="0"/>
              <a:t>Figure 16.2</a:t>
            </a:r>
            <a:r>
              <a:rPr lang="en-US" sz="1800" dirty="0"/>
              <a:t> A stagger gauge, which is commonly used by racing teams to measure the circumference of tires, is a sliding caliper-type tool calibrated to read circumference.</a:t>
            </a:r>
          </a:p>
        </p:txBody>
      </p:sp>
    </p:spTree>
    <p:extLst>
      <p:ext uri="{BB962C8B-B14F-4D97-AF65-F5344CB8AC3E}">
        <p14:creationId xmlns:p14="http://schemas.microsoft.com/office/powerpoint/2010/main" val="322722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Measure Tire Circumference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_tire_circumfrence">
            <a:hlinkClick r:id="" action="ppaction://media"/>
            <a:extLst>
              <a:ext uri="{FF2B5EF4-FFF2-40B4-BE49-F238E27FC236}">
                <a16:creationId xmlns:a16="http://schemas.microsoft.com/office/drawing/2014/main" id="{7340FEB7-2BC9-AB3D-8551-F176B924BE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596" y="1271093"/>
            <a:ext cx="8826398" cy="4964849"/>
          </a:xfrm>
          <a:prstGeom prst="rect">
            <a:avLst/>
          </a:prstGeom>
        </p:spPr>
      </p:pic>
    </p:spTree>
    <p:extLst>
      <p:ext uri="{BB962C8B-B14F-4D97-AF65-F5344CB8AC3E}">
        <p14:creationId xmlns:p14="http://schemas.microsoft.com/office/powerpoint/2010/main" val="18762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157751"/>
            <a:ext cx="8229600" cy="590349"/>
          </a:xfrm>
        </p:spPr>
        <p:txBody>
          <a:bodyPr lIns="0" tIns="18000" rIns="0" bIns="18000" anchor="ctr" anchorCtr="0">
            <a:spAutoFit/>
          </a:bodyPr>
          <a:lstStyle/>
          <a:p>
            <a:r>
              <a:rPr lang="en-US" dirty="0"/>
              <a:t>Visual Inspection </a:t>
            </a:r>
            <a:r>
              <a:rPr lang="en-US" sz="2800" dirty="0"/>
              <a:t>(2 of 2)</a:t>
            </a:r>
          </a:p>
        </p:txBody>
      </p:sp>
      <p:sp>
        <p:nvSpPr>
          <p:cNvPr id="3" name="Content Placeholder 2">
            <a:extLst>
              <a:ext uri="{FF2B5EF4-FFF2-40B4-BE49-F238E27FC236}">
                <a16:creationId xmlns:a16="http://schemas.microsoft.com/office/drawing/2014/main" id="{58AC2A3C-F875-D53B-AD2B-08C6EE5F2718}"/>
              </a:ext>
            </a:extLst>
          </p:cNvPr>
          <p:cNvSpPr>
            <a:spLocks noGrp="1"/>
          </p:cNvSpPr>
          <p:nvPr>
            <p:ph sz="quarter" idx="13"/>
          </p:nvPr>
        </p:nvSpPr>
        <p:spPr>
          <a:xfrm>
            <a:off x="478954" y="921482"/>
            <a:ext cx="8226700" cy="1298235"/>
          </a:xfrm>
        </p:spPr>
        <p:txBody>
          <a:bodyPr wrap="square" lIns="0" tIns="18000" rIns="0" bIns="18000" anchor="ctr" anchorCtr="0">
            <a:spAutoFit/>
          </a:bodyPr>
          <a:lstStyle/>
          <a:p>
            <a:pPr marL="342900" indent="-342900">
              <a:spcBef>
                <a:spcPts val="600"/>
              </a:spcBef>
            </a:pPr>
            <a:r>
              <a:rPr lang="en-US" sz="2400" dirty="0">
                <a:solidFill>
                  <a:schemeClr val="tx1"/>
                </a:solidFill>
              </a:rPr>
              <a:t>Measuring tire circumference</a:t>
            </a:r>
          </a:p>
          <a:p>
            <a:pPr marL="342900" indent="-342900">
              <a:spcBef>
                <a:spcPts val="600"/>
              </a:spcBef>
            </a:pPr>
            <a:r>
              <a:rPr lang="en-US" sz="2400" dirty="0">
                <a:solidFill>
                  <a:schemeClr val="tx1"/>
                </a:solidFill>
              </a:rPr>
              <a:t>Visually check driveline</a:t>
            </a:r>
          </a:p>
          <a:p>
            <a:pPr marL="342900" indent="-342900">
              <a:spcBef>
                <a:spcPts val="600"/>
              </a:spcBef>
            </a:pPr>
            <a:r>
              <a:rPr lang="en-US" sz="2400" dirty="0">
                <a:solidFill>
                  <a:schemeClr val="tx1"/>
                </a:solidFill>
              </a:rPr>
              <a:t>Gear oil level and condition</a:t>
            </a:r>
          </a:p>
        </p:txBody>
      </p:sp>
    </p:spTree>
    <p:extLst>
      <p:ext uri="{BB962C8B-B14F-4D97-AF65-F5344CB8AC3E}">
        <p14:creationId xmlns:p14="http://schemas.microsoft.com/office/powerpoint/2010/main" val="139566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16.3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28626" y="952752"/>
            <a:ext cx="8268308" cy="344128"/>
          </a:xfrm>
        </p:spPr>
        <p:txBody>
          <a:bodyPr wrap="square" lIns="0" tIns="18000" rIns="0" bIns="18000" anchor="ctr" anchorCtr="0">
            <a:spAutoFit/>
          </a:bodyPr>
          <a:lstStyle/>
          <a:p>
            <a:pPr marL="0" indent="0">
              <a:buNone/>
            </a:pPr>
            <a:r>
              <a:rPr lang="en-US" sz="2000" dirty="0">
                <a:solidFill>
                  <a:schemeClr val="tx1"/>
                </a:solidFill>
              </a:rPr>
              <a:t>Red Rust Stain</a:t>
            </a:r>
          </a:p>
        </p:txBody>
      </p:sp>
      <p:pic>
        <p:nvPicPr>
          <p:cNvPr id="3" name="Picture 2" descr="A close-up view of the rusted surface along the U-joints of the driveshaft.">
            <a:extLst>
              <a:ext uri="{FF2B5EF4-FFF2-40B4-BE49-F238E27FC236}">
                <a16:creationId xmlns:a16="http://schemas.microsoft.com/office/drawing/2014/main" id="{2EE8FE0B-B027-F510-F8C6-B24650111667}"/>
              </a:ext>
            </a:extLst>
          </p:cNvPr>
          <p:cNvPicPr>
            <a:picLocks noChangeAspect="1"/>
          </p:cNvPicPr>
          <p:nvPr/>
        </p:nvPicPr>
        <p:blipFill>
          <a:blip r:embed="rId3"/>
          <a:stretch>
            <a:fillRect/>
          </a:stretch>
        </p:blipFill>
        <p:spPr>
          <a:xfrm>
            <a:off x="2216978" y="1580411"/>
            <a:ext cx="4710047" cy="353922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115" y="5339806"/>
            <a:ext cx="8214293" cy="959681"/>
          </a:xfrm>
        </p:spPr>
        <p:txBody>
          <a:bodyPr wrap="square" lIns="0" tIns="18000" rIns="0" bIns="18000" anchor="ctr" anchorCtr="0">
            <a:spAutoFit/>
          </a:bodyPr>
          <a:lstStyle/>
          <a:p>
            <a:pPr marL="0" indent="0">
              <a:spcBef>
                <a:spcPts val="600"/>
              </a:spcBef>
              <a:buNone/>
            </a:pPr>
            <a:r>
              <a:rPr lang="en-US" sz="2000" dirty="0"/>
              <a:t>Red rust stain is an indication that metal-to-metal contact is occurring and usually indicates that the part is worn and needs to be replaced such as in this U-joint.</a:t>
            </a:r>
          </a:p>
        </p:txBody>
      </p:sp>
    </p:spTree>
    <p:extLst>
      <p:ext uri="{BB962C8B-B14F-4D97-AF65-F5344CB8AC3E}">
        <p14:creationId xmlns:p14="http://schemas.microsoft.com/office/powerpoint/2010/main" val="2565711725"/>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776</TotalTime>
  <Words>5433</Words>
  <Application>Microsoft Office PowerPoint</Application>
  <PresentationFormat>On-screen Show (4:3)</PresentationFormat>
  <Paragraphs>458</Paragraphs>
  <Slides>57</Slides>
  <Notes>56</Notes>
  <HiddenSlides>0</HiddenSlides>
  <MMClips>1</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3" baseType="lpstr">
      <vt:lpstr>Times New Roman</vt:lpstr>
      <vt:lpstr>Arial</vt:lpstr>
      <vt:lpstr>Verdana</vt:lpstr>
      <vt:lpstr>1_USHE</vt:lpstr>
      <vt:lpstr>USHE_slide options</vt:lpstr>
      <vt:lpstr>Equation</vt:lpstr>
      <vt:lpstr>Manual Drivetrains and Axles</vt:lpstr>
      <vt:lpstr>Learning Objectives</vt:lpstr>
      <vt:lpstr>Four-Wheel-Drive Problem Diagnosis (1 of 2)</vt:lpstr>
      <vt:lpstr>Four-Wheel-Drive Problem Diagnosis (2 of 2)</vt:lpstr>
      <vt:lpstr>Visual Inspection (1 of 2)</vt:lpstr>
      <vt:lpstr>Measuring Tires</vt:lpstr>
      <vt:lpstr>Animation: Measure Tire Circumference (Animation will automatically start)</vt:lpstr>
      <vt:lpstr>Visual Inspection (2 of 2)</vt:lpstr>
      <vt:lpstr>Figure 16.3</vt:lpstr>
      <vt:lpstr>Figure 16.4</vt:lpstr>
      <vt:lpstr>Figure 16.5</vt:lpstr>
      <vt:lpstr>Four-Wheel-Drive Diagnostic Procedures</vt:lpstr>
      <vt:lpstr>Figure 16.7</vt:lpstr>
      <vt:lpstr>Figure 16.8</vt:lpstr>
      <vt:lpstr>Figure 16.9</vt:lpstr>
      <vt:lpstr>Figure 16.10</vt:lpstr>
      <vt:lpstr>Chart 16.1</vt:lpstr>
      <vt:lpstr>Chart 16.2</vt:lpstr>
      <vt:lpstr>Figure 16.11</vt:lpstr>
      <vt:lpstr>Figure 16.12</vt:lpstr>
      <vt:lpstr>Check Electrical Components</vt:lpstr>
      <vt:lpstr>Chart 16.3 Voltage Readings</vt:lpstr>
      <vt:lpstr>Figure 16.13</vt:lpstr>
      <vt:lpstr>Frequently Asked Question: What Is Driveline Windup?</vt:lpstr>
      <vt:lpstr>Front Hub Removal and Replacement (1 of 2)</vt:lpstr>
      <vt:lpstr>Front Hub Removal and Replacement (2 of 2)</vt:lpstr>
      <vt:lpstr>Figure 16.14</vt:lpstr>
      <vt:lpstr>Transfer Case/Unit Removal and Replacement (1 of 2)</vt:lpstr>
      <vt:lpstr>Transfer Case/Unit Removal and Replacement (2 of 2)</vt:lpstr>
      <vt:lpstr>Transfer Case/Unit Overhaul</vt:lpstr>
      <vt:lpstr>Question 1</vt:lpstr>
      <vt:lpstr>Answer 1</vt:lpstr>
      <vt:lpstr>Summary</vt:lpstr>
      <vt:lpstr>N V-242 Transfer Case Service Photo Sequence</vt:lpstr>
      <vt:lpstr>1. The identification plate on the housing indicates the transfer case is a New Venture (New Process) model #242 and has a low-range gear ratio of 2.72.1</vt:lpstr>
      <vt:lpstr>2. Rear output shaft housing being removed</vt:lpstr>
      <vt:lpstr>3. Before the case can be separated, the bearing retaining snap ring must be removed using snap-ring pliers</vt:lpstr>
      <vt:lpstr>4. The lubricating oil pump is visible after the cover and bearing assembly have been removed</vt:lpstr>
      <vt:lpstr>5. The two case halves are being separated</vt:lpstr>
      <vt:lpstr>6. The oil pump assembly, pickup screen, and tube are visible on the backside of the case cover</vt:lpstr>
      <vt:lpstr>7. The rear output shaft and sprocket are visible on the right. The front output shaft and sprocket are visible on the left connected by the drive chain</vt:lpstr>
      <vt:lpstr>8. View of the shift levers and the center differential after the chain has been removed</vt:lpstr>
      <vt:lpstr>9. Differential being removed</vt:lpstr>
      <vt:lpstr>10. Center differential assembly after removal from the transfer case</vt:lpstr>
      <vt:lpstr>11. Mode shift fork (upper fork) is used to change 2-wheel drive &amp; 4-wheel drive. Fork is attached to range hub, which changes 4-wheel drive high to 4-wheel drive low</vt:lpstr>
      <vt:lpstr>12. Main shaft showing the range hub (left), which changes the transfer case between four-wheel high and four-wheel low</vt:lpstr>
      <vt:lpstr>13. The chain used on the NV-242 (right) is larger than the chain used in the smaller version NV-231 (left)</vt:lpstr>
      <vt:lpstr>14. Reinstalling the components and the drive chain</vt:lpstr>
      <vt:lpstr>15. The drive chain should be installed with the black (dark) link(s) up</vt:lpstr>
      <vt:lpstr>16. Install all snap rings so that the sharpest tips face up so snap-ring pliers can grab onto the tips for easier removal</vt:lpstr>
      <vt:lpstr>17. Assembling the case halves</vt:lpstr>
      <vt:lpstr>18. The parting surface should be sealed with R T V silicone. Do not use too much or the oil pump screen can become clogged</vt:lpstr>
      <vt:lpstr>19. After attaching the oil pump and tube, the output shaft housing is installed</vt:lpstr>
      <vt:lpstr>20. The output shaft speed sensor drive gear is correctly installed in this photo. The slip yoke of the drive shaft slips onto the splines and inside nylon gear</vt:lpstr>
      <vt:lpstr>21. The electronically-shifted version of the case is identical except that shifting is achieve an electric motor, shown here installed in a vehicle</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16</dc:title>
  <dc:subject>Careers</dc:subject>
  <dc:creator>James D. Halderman</dc:creator>
  <cp:keywords/>
  <dc:description>Additional information may be found in the Notes Pane of each slide by pressing F6.</dc:description>
  <cp:lastModifiedBy>Glen Plants</cp:lastModifiedBy>
  <cp:revision>343</cp:revision>
  <dcterms:modified xsi:type="dcterms:W3CDTF">2023-08-19T13:13:39Z</dcterms:modified>
</cp:coreProperties>
</file>