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74"/>
  </p:notesMasterIdLst>
  <p:handoutMasterIdLst>
    <p:handoutMasterId r:id="rId75"/>
  </p:handoutMasterIdLst>
  <p:sldIdLst>
    <p:sldId id="384" r:id="rId3"/>
    <p:sldId id="272" r:id="rId4"/>
    <p:sldId id="738" r:id="rId5"/>
    <p:sldId id="739" r:id="rId6"/>
    <p:sldId id="763" r:id="rId7"/>
    <p:sldId id="764" r:id="rId8"/>
    <p:sldId id="1197" r:id="rId9"/>
    <p:sldId id="743" r:id="rId10"/>
    <p:sldId id="765" r:id="rId11"/>
    <p:sldId id="766" r:id="rId12"/>
    <p:sldId id="746" r:id="rId13"/>
    <p:sldId id="767" r:id="rId14"/>
    <p:sldId id="768" r:id="rId15"/>
    <p:sldId id="749" r:id="rId16"/>
    <p:sldId id="750" r:id="rId17"/>
    <p:sldId id="751" r:id="rId18"/>
    <p:sldId id="769" r:id="rId19"/>
    <p:sldId id="770" r:id="rId20"/>
    <p:sldId id="1198" r:id="rId21"/>
    <p:sldId id="691" r:id="rId22"/>
    <p:sldId id="771" r:id="rId23"/>
    <p:sldId id="755" r:id="rId24"/>
    <p:sldId id="756" r:id="rId25"/>
    <p:sldId id="744" r:id="rId26"/>
    <p:sldId id="757" r:id="rId27"/>
    <p:sldId id="758" r:id="rId28"/>
    <p:sldId id="759" r:id="rId29"/>
    <p:sldId id="760" r:id="rId30"/>
    <p:sldId id="772" r:id="rId31"/>
    <p:sldId id="773" r:id="rId32"/>
    <p:sldId id="774" r:id="rId33"/>
    <p:sldId id="775" r:id="rId34"/>
    <p:sldId id="776" r:id="rId35"/>
    <p:sldId id="777" r:id="rId36"/>
    <p:sldId id="778" r:id="rId37"/>
    <p:sldId id="779" r:id="rId38"/>
    <p:sldId id="780" r:id="rId39"/>
    <p:sldId id="781" r:id="rId40"/>
    <p:sldId id="782" r:id="rId41"/>
    <p:sldId id="783" r:id="rId42"/>
    <p:sldId id="784" r:id="rId43"/>
    <p:sldId id="785" r:id="rId44"/>
    <p:sldId id="786" r:id="rId45"/>
    <p:sldId id="787" r:id="rId46"/>
    <p:sldId id="788" r:id="rId47"/>
    <p:sldId id="713" r:id="rId48"/>
    <p:sldId id="789" r:id="rId49"/>
    <p:sldId id="790" r:id="rId50"/>
    <p:sldId id="716" r:id="rId51"/>
    <p:sldId id="791" r:id="rId52"/>
    <p:sldId id="792" r:id="rId53"/>
    <p:sldId id="793" r:id="rId54"/>
    <p:sldId id="794" r:id="rId55"/>
    <p:sldId id="795" r:id="rId56"/>
    <p:sldId id="796" r:id="rId57"/>
    <p:sldId id="797" r:id="rId58"/>
    <p:sldId id="798" r:id="rId59"/>
    <p:sldId id="799" r:id="rId60"/>
    <p:sldId id="800" r:id="rId61"/>
    <p:sldId id="801" r:id="rId62"/>
    <p:sldId id="802" r:id="rId63"/>
    <p:sldId id="803" r:id="rId64"/>
    <p:sldId id="804" r:id="rId65"/>
    <p:sldId id="805" r:id="rId66"/>
    <p:sldId id="806" r:id="rId67"/>
    <p:sldId id="807" r:id="rId68"/>
    <p:sldId id="808" r:id="rId69"/>
    <p:sldId id="809" r:id="rId70"/>
    <p:sldId id="810" r:id="rId71"/>
    <p:sldId id="1177" r:id="rId72"/>
    <p:sldId id="687" r:id="rId73"/>
  </p:sldIdLst>
  <p:sldSz cx="9144000" cy="6858000" type="screen4x3"/>
  <p:notesSz cx="6858000" cy="9144000"/>
  <p:embeddedFontLs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2632" autoAdjust="0"/>
  </p:normalViewPr>
  <p:slideViewPr>
    <p:cSldViewPr snapToGrid="0" snapToObjects="1">
      <p:cViewPr varScale="1">
        <p:scale>
          <a:sx n="106" d="100"/>
          <a:sy n="106" d="100"/>
        </p:scale>
        <p:origin x="1812" y="102"/>
      </p:cViewPr>
      <p:guideLst>
        <p:guide orient="horz" pos="4042"/>
        <p:guide pos="295"/>
      </p:guideLst>
    </p:cSldViewPr>
  </p:slideViewPr>
  <p:outlineViewPr>
    <p:cViewPr>
      <p:scale>
        <a:sx n="33" d="100"/>
        <a:sy n="33" d="100"/>
      </p:scale>
      <p:origin x="0" y="-272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1.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90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CAUTION: A part-time four-wheel system does NOT use a center differential. Therefore, the vehicle should only be driven in four-wheel drive when it is on dirt, mud, or snow, where the tires can slip, to avoid driveline binding caused by the different speeds of the four</a:t>
            </a:r>
          </a:p>
          <a:p>
            <a:r>
              <a:rPr lang="en-US" dirty="0"/>
              <a:t>wheels. The vehicle will likely shake and shutter as wheel torque is applied to the four wheels on dry pavement. The tires will often slip and hop over the pavement as the driveline binds and then the wheels slip and then bind again.</a:t>
            </a:r>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129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is then applied to the front wheels through the drive axles to the locking hubs. In normal 4H driving on hard surfaces, the </a:t>
            </a:r>
          </a:p>
          <a:p>
            <a:r>
              <a:rPr lang="en-US" dirty="0"/>
              <a:t>front hubs must be in the unlocked position. The front hubs are locked whenever driving on loose road surfaces to absorb and allow for tire slippage due to the different tire speeds front to back. This type of four-wheel-drive system is called part-time four- wheel drive because it can be driven in four-wheel drive only on slippery surfaces. ● SEE FIGURE 15.5.</a:t>
            </a:r>
          </a:p>
          <a:p>
            <a:r>
              <a:rPr lang="en-US" dirty="0"/>
              <a:t>CAUTION: Failure to unlock the front wheel hubs while driving on a hard road surface can cause serious drive- line vibrations and damage to driveshafts, U-joints, and bearings, as well as to the transfer case, transmission, and even the engine.</a:t>
            </a:r>
          </a:p>
          <a:p>
            <a:endParaRPr lang="en-US" dirty="0"/>
          </a:p>
          <a:p>
            <a:endParaRPr lang="en-US" dirty="0"/>
          </a:p>
          <a:p>
            <a:endParaRPr lang="en-US"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060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AUTO LOCKING HUBS   </a:t>
            </a:r>
            <a:r>
              <a:rPr lang="en-US" dirty="0"/>
              <a:t>Another method of locking the hubs on a part-time four-wheel-drive system is with a clutch arrangement built into the hub assembly. Whenever driving on smooth, hard road surfaces, the hubs “free wheel” and allow the front wheels to rotate at different speeds from the rear wheels. When the speed difference between the wheels and the front drive axle is great, the </a:t>
            </a:r>
          </a:p>
          <a:p>
            <a:r>
              <a:rPr lang="en-US" dirty="0"/>
              <a:t>hubs will automatically lock and allow engine torque to be applied to the front wheels. Automatic-locking hubs are unlocked by disengaging four-wheel drive at the transfer case and driving for several feet. </a:t>
            </a:r>
          </a:p>
          <a:p>
            <a:r>
              <a:rPr lang="en-US" b="1" u="sng" dirty="0"/>
              <a:t>Tech</a:t>
            </a:r>
            <a:r>
              <a:rPr lang="en-US" b="1" u="sng" baseline="0" dirty="0"/>
              <a:t> Tip: Keep It in Four-Wheel Drive If Driving in Snow or Mud</a:t>
            </a:r>
          </a:p>
          <a:p>
            <a:r>
              <a:rPr lang="en-US" baseline="0" dirty="0"/>
              <a:t>The disadvantage with automatic locking hubs is that this design requires the vehicle to move some distance (usually a whole wheel turn, often going backwards) after engaging 4 W D, in order for the hubs to engage or disengage. However, if the vehicle gets completely stuck before 4 W D has been engaged, this means that vehicle cannot be placed into four-wheel drive.</a:t>
            </a:r>
          </a:p>
          <a:p>
            <a:endParaRPr lang="en-US"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369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Full-time 4W D is also called all-wheel drive (A W D) or anytime 4W D. A W D vehicles include a transfer case that has center </a:t>
            </a:r>
          </a:p>
          <a:p>
            <a:r>
              <a:rPr lang="en-US" dirty="0"/>
              <a:t>differential, which allows the front and rear driveshafts to be driven at different speeds to prevent drivetrain binding. A W D transfer cases that deliver power to both driveshafts all of the time are called mechanically active. Some A W D vehicles are passenger car based, using A W D to enhance driving on wet or icy roads, such as the Subaru.</a:t>
            </a:r>
          </a:p>
          <a:p>
            <a:endParaRPr lang="en-US" dirty="0"/>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13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planetary gear set includes the following three elements:</a:t>
            </a:r>
          </a:p>
          <a:p>
            <a:endParaRPr lang="en-US" dirty="0"/>
          </a:p>
          <a:p>
            <a:pPr marL="228600" indent="-228600">
              <a:buFont typeface="+mj-lt"/>
              <a:buAutoNum type="arabicPeriod"/>
            </a:pPr>
            <a:r>
              <a:rPr lang="en-US" dirty="0"/>
              <a:t>Sun gear. This gear is in the center, like the position of the sun is in our solar system.</a:t>
            </a:r>
          </a:p>
          <a:p>
            <a:pPr marL="228600" indent="-228600">
              <a:buFont typeface="+mj-lt"/>
              <a:buAutoNum type="arabicPeriod"/>
            </a:pPr>
            <a:r>
              <a:rPr lang="en-US" dirty="0"/>
              <a:t>Planet pinions. The planet pinion gears rotate around the sun gear, like the planets around the sun, and are attached and held in place by a planet carrier.</a:t>
            </a:r>
          </a:p>
          <a:p>
            <a:pPr marL="228600" indent="-228600">
              <a:buFont typeface="+mj-lt"/>
              <a:buAutoNum type="arabicPeriod"/>
            </a:pPr>
            <a:r>
              <a:rPr lang="en-US" dirty="0"/>
              <a:t>Ring gear. The outer ring gear has teeth on the inside that mesh with the teeth of the planet pinion gears. The ring gear is also called the annulus gear or internal gear because the gear teeth are on the inside (rather than the outside) portion of the gear.</a:t>
            </a:r>
          </a:p>
          <a:p>
            <a:r>
              <a:rPr lang="en-US" dirty="0"/>
              <a:t>Long Description:</a:t>
            </a:r>
          </a:p>
          <a:p>
            <a:r>
              <a:rPr lang="en-US" dirty="0"/>
              <a:t>The gear set consists of the outer ring labeled ring gear or annulus or internal gear. The internal triangular gear is connected to the ring gear by three circular gears labeled planet pinion. The triangular gear is labeled a planet carrier and the gear in the center inside the triangle is labeled as the sun gear.</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7027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dirty="0"/>
              <a:t>Planetary gear differential. A planetary gear set is often incorporated in transfer cases to act as a differential. The torque split can be varied by using a planetary gear set as a center differential by changing the number of teeth on the various elements and how they are interconnected can result in various torque splits front to rear. </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836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A viscous coupling is a series of steel plates housed in a sealed steel drum. The viscous coupling is not active during equal traction conditions. It actively transfers torque during light to moderate cornering, but there is a certain amount of slippage under these conditions to prevent driveline windup. If there is a significant loss of traction, speed differences between the front and rear axles</a:t>
            </a:r>
          </a:p>
          <a:p>
            <a:r>
              <a:rPr lang="en-US" dirty="0"/>
              <a:t>increase, and this increase in plate speed heats the silicone fluid in the viscous coupling, causing it to thicken to the point that it transfers more torque to the axle that is losing traction. During a severe loss of traction, the viscous fluid thickens enough to lock the</a:t>
            </a:r>
          </a:p>
          <a:p>
            <a:r>
              <a:rPr lang="en-US" dirty="0"/>
              <a:t>plates together, dividing engine torque equally 50/50 between the front and rear axles. </a:t>
            </a:r>
          </a:p>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coupling consists of several steek discs, connected to a shaft. The shaft on the right is labeled as input and on the left is marked as output. The shaft rotates in a clockwise direction. The discs are plated in a casing labeled housing. The discs are labeled as inner disc and outer disc.</a:t>
            </a:r>
          </a:p>
        </p:txBody>
      </p:sp>
    </p:spTree>
    <p:extLst>
      <p:ext uri="{BB962C8B-B14F-4D97-AF65-F5344CB8AC3E}">
        <p14:creationId xmlns:p14="http://schemas.microsoft.com/office/powerpoint/2010/main" val="408112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front wheel is connected to the front axle and is connected to a transmission and longitudinal engine on the right. The axle is connected to a transfer case and then connected to the rear axle, which is further connected to the rear wheels.</a:t>
            </a:r>
          </a:p>
        </p:txBody>
      </p:sp>
    </p:spTree>
    <p:extLst>
      <p:ext uri="{BB962C8B-B14F-4D97-AF65-F5344CB8AC3E}">
        <p14:creationId xmlns:p14="http://schemas.microsoft.com/office/powerpoint/2010/main" val="3565169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1067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8653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7202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15.14 </a:t>
            </a:r>
            <a:r>
              <a:rPr lang="en-US" dirty="0"/>
              <a:t>Two-wheel-drive/high-range torque flow in a N V231 transfer case. The sliding range </a:t>
            </a:r>
          </a:p>
          <a:p>
            <a:r>
              <a:rPr lang="en-US" dirty="0"/>
              <a:t>clutch is shifted to the forward position by the range lever and fork, which connects the input </a:t>
            </a:r>
          </a:p>
          <a:p>
            <a:r>
              <a:rPr lang="en-US" dirty="0"/>
              <a:t>gear to the output shaft and rear axle. The mode synchronizer sleeve is moved out of engagement </a:t>
            </a:r>
          </a:p>
          <a:p>
            <a:r>
              <a:rPr lang="en-US" dirty="0"/>
              <a:t>from the drive sprocket to remove torque from the front axle.</a:t>
            </a:r>
          </a:p>
          <a:p>
            <a:r>
              <a:rPr lang="en-US" b="1" u="sng" dirty="0"/>
              <a:t>INSTRUCTOR NOTE: SLIDE WILL ANIMATE BETWEEN 2WD &amp; 4WD</a:t>
            </a:r>
          </a:p>
          <a:p>
            <a:r>
              <a:rPr lang="en-US" b="1" u="sng" dirty="0"/>
              <a:t>2WD Operation  </a:t>
            </a:r>
            <a:r>
              <a:rPr lang="en-US" dirty="0"/>
              <a:t>When the transfer case controls are in two-wheel drive, the front differential assembly is disconnected from the transfer case. This disconnection is usually accomplished by disconnecting one of the drive axles. The disconnect mechanism in the front axle and a synchronizer assembly in the transfer case combine to remove torque for the front wheels. 5–14.</a:t>
            </a:r>
          </a:p>
          <a:p>
            <a:r>
              <a:rPr lang="en-US" dirty="0"/>
              <a:t>Long Description:</a:t>
            </a:r>
          </a:p>
          <a:p>
            <a:r>
              <a:rPr lang="en-US" dirty="0"/>
              <a:t>The case consists of a pipeline with torque low from left to right entering the input gear and exiting through the rear output shaft. The parts on top of the pipeline from left to right are labeled as follows. Input gear, helical planetary assembly, range clutch, mode synchronizer assembly, and drive S P rocket. The oil pump is labeled below the rear output shaft. Another structure is placed perpendicular to the rear output shaft and connected to the chain. The chain is connected to a rectangular structure labeled as the drive S P rocket. A rectangular structure is placed perpendicular to the drive S P rocket and is labeled as the front output shaft.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0851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15.15 </a:t>
            </a:r>
            <a:r>
              <a:rPr lang="en-US" dirty="0"/>
              <a:t>Four-wheel-drive/high-range torque flow in a N V231 transfer case. The range clutch position remains the same as in two-wheel drive/high-range, but the synchronizer sleeve is moved rearward and engages the drive sprocket clutch teeth. This action connects the drive sprocket to the rear output shaft, thereby applying equal torque to both front and rear output shafts.</a:t>
            </a:r>
          </a:p>
          <a:p>
            <a:endParaRPr lang="en-US" dirty="0"/>
          </a:p>
          <a:p>
            <a:r>
              <a:rPr lang="en-US" b="1" u="sng" dirty="0"/>
              <a:t>4WD Operation:</a:t>
            </a:r>
            <a:r>
              <a:rPr lang="en-US" b="1" u="sng" baseline="0" dirty="0"/>
              <a:t> </a:t>
            </a:r>
            <a:r>
              <a:rPr lang="en-US" b="1" u="sng" dirty="0"/>
              <a:t>To achieve four-wheel drive, two things must occur.</a:t>
            </a:r>
          </a:p>
          <a:p>
            <a:pPr marL="228600" indent="-228600">
              <a:buFont typeface="+mj-lt"/>
              <a:buAutoNum type="arabicPeriod"/>
            </a:pPr>
            <a:r>
              <a:rPr lang="en-US" dirty="0"/>
              <a:t>synchronizer assembly connects the torque from the engine to the front driveshaft in the transfer case.</a:t>
            </a:r>
          </a:p>
          <a:p>
            <a:pPr marL="228600" indent="-228600">
              <a:buFont typeface="+mj-lt"/>
              <a:buAutoNum type="arabicPeriod"/>
            </a:pPr>
            <a:r>
              <a:rPr lang="en-US" dirty="0"/>
              <a:t>drive axles must be connected to allow the torque from the front differential. </a:t>
            </a:r>
          </a:p>
          <a:p>
            <a:r>
              <a:rPr lang="en-US" dirty="0"/>
              <a:t>Full-time 4W D or all-wheel drive (A W D) transfer cases maintain constant power to both the front and rear axles and include a center (interaxle) differential, between the front and rear output shafts.</a:t>
            </a:r>
          </a:p>
          <a:p>
            <a:r>
              <a:rPr lang="en-US" dirty="0"/>
              <a:t>A chain drive transfer case uses the following parts:</a:t>
            </a:r>
          </a:p>
          <a:p>
            <a:pPr marL="228600" indent="-228600">
              <a:buFont typeface="+mj-lt"/>
              <a:buAutoNum type="arabicPeriod"/>
            </a:pPr>
            <a:r>
              <a:rPr lang="en-US" dirty="0"/>
              <a:t>An input shaft, which is connected to the output shaft of the transmission.</a:t>
            </a:r>
          </a:p>
          <a:p>
            <a:pPr marL="228600" indent="-228600">
              <a:buFont typeface="+mj-lt"/>
              <a:buAutoNum type="arabicPeriod"/>
            </a:pPr>
            <a:r>
              <a:rPr lang="en-US" dirty="0"/>
              <a:t>In a planetary gear set transfer case, the input shaft is d to the sun gear.</a:t>
            </a:r>
          </a:p>
          <a:p>
            <a:pPr marL="228600" indent="-228600">
              <a:buFont typeface="+mj-lt"/>
              <a:buAutoNum type="arabicPeriod"/>
            </a:pPr>
            <a:r>
              <a:rPr lang="en-US" dirty="0"/>
              <a:t>The output shaft to the rear wheels is connected directly to the output shaft through the range clutch if it is in four-wheel drive high range. In low range, the torque flows though the planetary gear set and exits through the ring gear.</a:t>
            </a:r>
          </a:p>
          <a:p>
            <a:pPr marL="228600" indent="-228600">
              <a:buFont typeface="+mj-lt"/>
              <a:buAutoNum type="arabicPeriod"/>
            </a:pPr>
            <a:r>
              <a:rPr lang="en-US" dirty="0"/>
              <a:t>In two-wheel drive, engine torque is sent directly to the output shaft and on to the rear drive axle assembly.</a:t>
            </a:r>
          </a:p>
          <a:p>
            <a:pPr marL="228600" indent="-228600">
              <a:buFont typeface="+mj-lt"/>
              <a:buAutoNum type="arabicPeriod"/>
            </a:pPr>
            <a:r>
              <a:rPr lang="en-US" dirty="0"/>
              <a:t>In four-wheel drive mode, engine torque is sent through a drive sprocket and a wide chain to the driven sprocket and front output shaft. Figure</a:t>
            </a:r>
            <a:r>
              <a:rPr lang="en-US" baseline="0" dirty="0"/>
              <a:t> </a:t>
            </a:r>
            <a:r>
              <a:rPr lang="en-US" dirty="0"/>
              <a:t>5.15.</a:t>
            </a:r>
          </a:p>
          <a:p>
            <a:endParaRPr lang="en-US" dirty="0"/>
          </a:p>
          <a:p>
            <a:r>
              <a:rPr lang="en-US" dirty="0"/>
              <a:t>Long Description:</a:t>
            </a:r>
          </a:p>
          <a:p>
            <a:r>
              <a:rPr lang="en-US" dirty="0"/>
              <a:t>The case consists of a pipeline with torque low from left to right entering the input gear and exiting through the rear output shaft. The parts on top of the pipeline from left to right are labeled as follows. Input gear, helical planetary assembly, range clutch, mode synchronizer assembly, and drive S P rocket. The oil pump is labeled below the rear output shaft. The torque flows downwards through another structure that is placed perpendicular to the rear output shaft and connected to the chain. The torque flows movies through the chain and is connected to a rectangular structure labeled as the drive S P rocket. Then the flow enters a rectangular structure placed perpendicular to the drive S P rocket, labeled as the front output shaft. The flow exits from the front output shaft.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834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15.16 </a:t>
            </a:r>
            <a:r>
              <a:rPr lang="en-US" dirty="0"/>
              <a:t>(a) A pin and rocker-type chain, which is also called a rocker joint-type chain, is used in transfer cases because of low noise and high efficiency, which improves fuel economy. (b) A rocker pin-type chain used in a transfer case. The black link faces upward and is used as an indicator to the service technician to help insure that the chain is replaced in the same side up when it is reassembled.</a:t>
            </a:r>
          </a:p>
          <a:p>
            <a:endParaRPr lang="en-US" dirty="0"/>
          </a:p>
          <a:p>
            <a:r>
              <a:rPr lang="en-US" dirty="0"/>
              <a:t>Long Description:</a:t>
            </a:r>
          </a:p>
          <a:p>
            <a:r>
              <a:rPr lang="en-US" dirty="0"/>
              <a:t>The chain link has a sawtooth link chain on the bottom. A structure with three teeth on top of the chain. Another pin is placed below the chain.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2439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black rectangular box in the middle is labeled as the oil pump pickup screen. A pipe is connected to another circular structure labeled as an oil pump.</a:t>
            </a:r>
          </a:p>
        </p:txBody>
      </p:sp>
    </p:spTree>
    <p:extLst>
      <p:ext uri="{BB962C8B-B14F-4D97-AF65-F5344CB8AC3E}">
        <p14:creationId xmlns:p14="http://schemas.microsoft.com/office/powerpoint/2010/main" val="824859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Figure 15.18 </a:t>
            </a:r>
            <a:r>
              <a:rPr lang="en-US" dirty="0"/>
              <a:t>Four-wheel-drive/low-range torque flow in a N V231 transfer case. The mode synchronizer assembly remains engaged and the range clutch is moved to  rearward position. The annulus (ring) gear is fixed to the case and the input (sun) gear drives pinion gears, which walk around the stationary annulus gear and drive the planetary carrier and output shaft at a speed lower than the input gear.</a:t>
            </a:r>
          </a:p>
          <a:p>
            <a:endParaRPr lang="en-US" b="1" u="sng" dirty="0"/>
          </a:p>
          <a:p>
            <a:r>
              <a:rPr lang="en-US" b="1" u="sng" dirty="0"/>
              <a:t>Transfer  Case  Motor/ Encoder Assembly </a:t>
            </a:r>
            <a:r>
              <a:rPr lang="en-US" dirty="0"/>
              <a:t>is electric motor used to shift transfer case from two-wheel high (2W H) to four-wheel high (4W H) and can also make a range change between four-wheel high (4W H) and four-wheel low (4W L). These are used on vehicles that feature: </a:t>
            </a:r>
          </a:p>
          <a:p>
            <a:endParaRPr lang="en-US" dirty="0"/>
          </a:p>
          <a:p>
            <a:r>
              <a:rPr lang="en-US" b="1" u="sng" dirty="0"/>
              <a:t>Electronic Shift-on-the-Fly (E S O F) transfer cases</a:t>
            </a:r>
            <a:r>
              <a:rPr lang="en-US" dirty="0"/>
              <a:t>. In an electronic transfer case the operation of </a:t>
            </a:r>
          </a:p>
          <a:p>
            <a:r>
              <a:rPr lang="en-US" dirty="0"/>
              <a:t>the range clutch and mode synchronizer assembly is controlled by the motor/ encoder assembly. ● SEE </a:t>
            </a:r>
          </a:p>
          <a:p>
            <a:r>
              <a:rPr lang="en-US" b="1" u="sng" dirty="0"/>
              <a:t>Figure 15.18</a:t>
            </a:r>
            <a:r>
              <a:rPr lang="en-US" dirty="0"/>
              <a:t>.</a:t>
            </a:r>
          </a:p>
          <a:p>
            <a:endParaRPr lang="en-US" dirty="0"/>
          </a:p>
          <a:p>
            <a:r>
              <a:rPr lang="en-US" b="1" u="sng" dirty="0"/>
              <a:t>Motor/Encoder Assembly  </a:t>
            </a:r>
            <a:r>
              <a:rPr lang="en-US" dirty="0"/>
              <a:t>Part of the motor assembly is an encoder, which is a position sensor that </a:t>
            </a:r>
          </a:p>
          <a:p>
            <a:r>
              <a:rPr lang="en-US" dirty="0"/>
              <a:t>sends the actual position of the transfer case shift shaft to the transfer case control module </a:t>
            </a:r>
          </a:p>
          <a:p>
            <a:r>
              <a:rPr lang="en-US" dirty="0"/>
              <a:t>(T C C M). The T C C M uses the data from the input and output speed sensor to determine when to shift </a:t>
            </a:r>
          </a:p>
          <a:p>
            <a:r>
              <a:rPr lang="en-US" dirty="0"/>
              <a:t>the transfer case to four-wheel drive. If the rear wheels start to slip, the T C C M commands the </a:t>
            </a:r>
          </a:p>
          <a:p>
            <a:r>
              <a:rPr lang="en-US" dirty="0"/>
              <a:t>motor/encoder assemble to make the mode shift. The T C C M also sends a signal to the front axle </a:t>
            </a:r>
          </a:p>
          <a:p>
            <a:r>
              <a:rPr lang="en-US" dirty="0"/>
              <a:t>motor or actuator to engage the front axle when the transfer case is engaging four-wheel high mode.</a:t>
            </a:r>
          </a:p>
          <a:p>
            <a:r>
              <a:rPr lang="en-US" dirty="0"/>
              <a:t>● SEE FIGURE 15.19.</a:t>
            </a:r>
          </a:p>
          <a:p>
            <a:r>
              <a:rPr lang="en-US" b="1" u="sng" dirty="0"/>
              <a:t>Torque Split: </a:t>
            </a:r>
          </a:p>
          <a:p>
            <a:endParaRPr lang="en-US" dirty="0"/>
          </a:p>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case consists of a pipeline with torque low from left to right entering the input gear and exiting through the rear output shaft. The parts on top of the pipeline from left to right are labeled as follows. Input gear, helical planetary assembly, range clutch, mode synchronizer assembly, and drive S P rocket. The oil pump is labeled below the rear output shaft. The torque flows downwards through another structure that is placed perpendicular to the rear output shaft and connected to the chain. The torque flows movies through the chain and is connected to a rectangular structure labeled as the drive S P rocket. Then the flow enters a rectangular structure placed perpendicular to the drive S P rocket, labeled as the front output shaft. The flow exits from the front output shaft.</a:t>
            </a:r>
          </a:p>
        </p:txBody>
      </p:sp>
    </p:spTree>
    <p:extLst>
      <p:ext uri="{BB962C8B-B14F-4D97-AF65-F5344CB8AC3E}">
        <p14:creationId xmlns:p14="http://schemas.microsoft.com/office/powerpoint/2010/main" val="85023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4772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Tech Tip: Equal Tire Sizes: </a:t>
            </a:r>
            <a:r>
              <a:rPr lang="en-US" dirty="0"/>
              <a:t>Full-time four-wheel drive (4W D) and A W D vehicles must have four equal-diameter tires. Unequal diameters produce different axle speeds, and this will cause excessive wear at the drive axle or center differential. A viscous coupling at the center differential will not last if it has to operate constantly.</a:t>
            </a:r>
          </a:p>
          <a:p>
            <a:endParaRPr lang="en-US" dirty="0"/>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transfer case is connected to a shifter input shaft which is further connected to a plug. The plug is labeled as follows. The transfer case motor turs this plug to control operation.</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133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t>Torque Split: </a:t>
            </a:r>
            <a:r>
              <a:rPr lang="en-US" sz="1200" dirty="0"/>
              <a:t>Planetary differentials are designed to split torque unevenly so that 35% goes to the front axle and the remaining 65% goes to the rear axle. The exact ratio or torque split depends on the gear ratios in the planetary gear set. This makes the vehicle drive like a rear-wheel-drive vehicle. Some transfer cases use a hydraulically applied internal clutch much like the Quadra-Trac II (Hydra-Lok) limited slip differential to connect the front and rear drive axles. The amount of slip of this clutch determines the torque split.</a:t>
            </a:r>
          </a:p>
          <a:p>
            <a:r>
              <a:rPr lang="en-US" sz="1200" dirty="0"/>
              <a:t>Some A W D vehicles produced by Audi, Land Rover, Lexus, Toyota, and V W use a Torsen® differential for the center differential. Torsen center differentials are designed with a torque bias ratio of 2.5:1 to 3.5:1. The two driveshafts can operate at different speeds without spin-out problems at the front or rear and smooth turning action.  Most non-planetary center differentials, however, split torque equally. It is possible, though, to lift one wheel and not get enough torque to the other three wheels to move the vehicle</a:t>
            </a:r>
            <a:r>
              <a:rPr lang="en-US" sz="1200" b="1" u="sng" dirty="0">
                <a:solidFill>
                  <a:schemeClr val="tx1"/>
                </a:solidFill>
              </a:rPr>
              <a:t>. Figure 5.21</a:t>
            </a:r>
          </a:p>
          <a:p>
            <a:r>
              <a:rPr lang="en-US" sz="1200" b="1" u="sng" dirty="0">
                <a:solidFill>
                  <a:schemeClr val="tx1"/>
                </a:solidFill>
              </a:rPr>
              <a:t>Power always goes to the wheel with the least amount of traction.</a:t>
            </a:r>
          </a:p>
          <a:p>
            <a:endParaRPr lang="en-US" sz="1200" b="1" u="sng" dirty="0"/>
          </a:p>
          <a:p>
            <a:r>
              <a:rPr lang="en-US" sz="1200" b="1" u="sng" dirty="0"/>
              <a:t>FIGURE 15.20 NOT SHOWN wiring</a:t>
            </a:r>
            <a:r>
              <a:rPr lang="en-US" sz="1200" b="1" u="sng" baseline="0" dirty="0"/>
              <a:t> diagram </a:t>
            </a:r>
            <a:r>
              <a:rPr lang="en-US" sz="1200" b="1" u="sng" dirty="0"/>
              <a:t>on page 245”</a:t>
            </a:r>
            <a:r>
              <a:rPr lang="en-US" sz="1200" dirty="0"/>
              <a:t>  The driveshaft (prop shaft) speed sensor signals (upper left) are sent to the transfer case control module (T C C M), which then controls the operation of the front axle actuator.</a:t>
            </a:r>
          </a:p>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system moves along a path. The parts are labeled as follows. In the front, front differential splitting torque equally. Front right wheel, a front tire with no traction. A clockwise arrow indicated the front tire moving forwards. The shaft is divided into two part. In the front part, a clockwise arrow shows the direction of the tun. The middle of the shaft is labeled as center differential splitting torque equally. The bottom shaft is labeled as the rear drive shaft receives very little torque.</a:t>
            </a:r>
          </a:p>
        </p:txBody>
      </p:sp>
    </p:spTree>
    <p:extLst>
      <p:ext uri="{BB962C8B-B14F-4D97-AF65-F5344CB8AC3E}">
        <p14:creationId xmlns:p14="http://schemas.microsoft.com/office/powerpoint/2010/main" val="3213457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Figure 15.22 </a:t>
            </a:r>
            <a:r>
              <a:rPr lang="en-US" dirty="0"/>
              <a:t>P T U has an interaxle differential that drives the front axle differential and the transfer of torque to the rear driveshaft 4W D &amp; A W D vehicles that are based on F W D vehicles integrate a power transfer unit (P T U) into the transaxle. In its simplest </a:t>
            </a:r>
          </a:p>
          <a:p>
            <a:r>
              <a:rPr lang="en-US" dirty="0"/>
              <a:t>form, a P T U is just a right angle gear set. This gear set is driven by the front differential, and it can drive the rear driveshaft at the same speed as the front wheels. Some P T Us include a sliding gear or multiplate coupling. ● </a:t>
            </a:r>
            <a:r>
              <a:rPr lang="en-US" b="1" dirty="0"/>
              <a:t>SEE Figure 15.22</a:t>
            </a:r>
            <a:r>
              <a:rPr lang="en-US" dirty="0"/>
              <a:t>.</a:t>
            </a:r>
          </a:p>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front wheels are connected to a square box labeled P T U. Another square box is placed on top of the P T U. The rear wheels are connected together. The mid-points of the front and rear wheels connection are then connected by a line.</a:t>
            </a:r>
          </a:p>
        </p:txBody>
      </p:sp>
    </p:spTree>
    <p:extLst>
      <p:ext uri="{BB962C8B-B14F-4D97-AF65-F5344CB8AC3E}">
        <p14:creationId xmlns:p14="http://schemas.microsoft.com/office/powerpoint/2010/main" val="775931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464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An arrow pointed towards the box from the top is labeled input. Another arrow pointed outwards from the right side is labeled as output.</a:t>
            </a:r>
          </a:p>
        </p:txBody>
      </p:sp>
    </p:spTree>
    <p:extLst>
      <p:ext uri="{BB962C8B-B14F-4D97-AF65-F5344CB8AC3E}">
        <p14:creationId xmlns:p14="http://schemas.microsoft.com/office/powerpoint/2010/main" val="1124190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339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noProof="0" dirty="0">
                <a:latin typeface="Arial" panose="020B0604020202020204" pitchFamily="34" charset="0"/>
                <a:cs typeface="Arial" panose="020B0604020202020204" pitchFamily="34" charset="0"/>
              </a:rPr>
              <a:t>Explanation found in Frequently Asked Question: A torque biasing device (T B D) is used to control torque between two outputs and is connected in parallel. The most commonly used T B Ds are used to control torque in a drive axle to left and right drive wheels. Torque biasing devices can be located at any of following locations depending on the exact vehicle and application:  At the axle differential between the two axle shafts, Figure 15.25</a:t>
            </a:r>
          </a:p>
          <a:p>
            <a:r>
              <a:rPr lang="en-US" sz="1200" noProof="0" dirty="0">
                <a:latin typeface="Arial" panose="020B0604020202020204" pitchFamily="34" charset="0"/>
                <a:cs typeface="Arial" panose="020B0604020202020204" pitchFamily="34" charset="0"/>
              </a:rPr>
              <a:t>Long Description:</a:t>
            </a:r>
          </a:p>
          <a:p>
            <a:r>
              <a:rPr lang="en-US" sz="1200" noProof="0" dirty="0">
                <a:effectLst/>
                <a:latin typeface="Arial" panose="020B0604020202020204" pitchFamily="34" charset="0"/>
                <a:ea typeface="Calibri" panose="020F0502020204030204" pitchFamily="34" charset="0"/>
                <a:cs typeface="Arial" panose="020B0604020202020204" pitchFamily="34" charset="0"/>
              </a:rPr>
              <a:t>The illustration consists of an input arrow towards the gear set from the top. Two arrows pointing outwards from left and right from the base square are labeled as output.</a:t>
            </a:r>
          </a:p>
          <a:p>
            <a:endParaRPr lang="en-US" sz="1200"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5365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Electromagnetic Clutch Coupler: </a:t>
            </a:r>
            <a:r>
              <a:rPr lang="en-US" dirty="0"/>
              <a:t>Active couplers used in on-demand systems are dynamic and are applied as needed. These are usually multiplate clutches that are applied by the speed differential between the input and output shafts. In one design, an electromagnetic clutch applies a pilot clutch that in turn applies the main clutch that transfers power. ● </a:t>
            </a:r>
            <a:r>
              <a:rPr lang="en-US" b="1" u="sng" dirty="0"/>
              <a:t>SEE FIGURE 15.26</a:t>
            </a:r>
            <a:r>
              <a:rPr lang="en-US" dirty="0"/>
              <a:t>.</a:t>
            </a:r>
          </a:p>
          <a:p>
            <a:r>
              <a:rPr lang="en-US" dirty="0"/>
              <a:t>Another design uses a solenoid to control hydraulic pressure from a gerotor hydraulic pump and the fluid pressure applies the clutch when needed. ● SEE FIGURE 15.27.</a:t>
            </a:r>
          </a:p>
          <a:p>
            <a:r>
              <a:rPr lang="en-US" dirty="0"/>
              <a:t>These systems are called as in the following list:</a:t>
            </a:r>
          </a:p>
          <a:p>
            <a:r>
              <a:rPr lang="en-US" dirty="0"/>
              <a:t>■ Torque Management</a:t>
            </a:r>
          </a:p>
          <a:p>
            <a:r>
              <a:rPr lang="en-US" dirty="0"/>
              <a:t>■ Interactive Torque Management System</a:t>
            </a:r>
          </a:p>
          <a:p>
            <a:r>
              <a:rPr lang="en-US" dirty="0"/>
              <a:t>■ Intelligent A W D System</a:t>
            </a:r>
          </a:p>
          <a:p>
            <a:r>
              <a:rPr lang="en-US" dirty="0"/>
              <a:t>■ Active Torque Dynamics</a:t>
            </a:r>
          </a:p>
          <a:p>
            <a:r>
              <a:rPr lang="en-US" dirty="0"/>
              <a:t>An electromagnetic coil is used to engage a multiplate clutch to transfer torque to the rear drive </a:t>
            </a:r>
          </a:p>
          <a:p>
            <a:r>
              <a:rPr lang="en-US" dirty="0"/>
              <a:t>axle. Electrical cur- rent to the clutch is controlled by a 4W D electronic control module (E C M) </a:t>
            </a:r>
          </a:p>
          <a:p>
            <a:r>
              <a:rPr lang="en-US" dirty="0"/>
              <a:t>that uses the wheel speeds sensors. If the front-wheel speed is excessively greater than the </a:t>
            </a:r>
          </a:p>
          <a:p>
            <a:r>
              <a:rPr lang="en-US" dirty="0"/>
              <a:t>rear-wheel speed, the E C M applies the clutch to drive the rear wheels. The rear wheels are driven </a:t>
            </a:r>
          </a:p>
          <a:p>
            <a:r>
              <a:rPr lang="en-US" dirty="0"/>
              <a:t>only when necessary to improve traction.</a:t>
            </a:r>
          </a:p>
          <a:p>
            <a:r>
              <a:rPr lang="en-US" sz="1200" dirty="0">
                <a:latin typeface="Arial" panose="020B0604020202020204" pitchFamily="34" charset="0"/>
                <a:cs typeface="Arial" panose="020B0604020202020204" pitchFamily="34" charset="0"/>
              </a:rPr>
              <a:t>Long Description 1:</a:t>
            </a:r>
          </a:p>
          <a:p>
            <a:r>
              <a:rPr lang="en-US" sz="1200" dirty="0">
                <a:latin typeface="Arial" panose="020B0604020202020204" pitchFamily="34" charset="0"/>
                <a:cs typeface="Arial" panose="020B0604020202020204" pitchFamily="34" charset="0"/>
              </a:rPr>
              <a:t>The illustration consists of a rectangular structure. A rectangular elongation labeled driveshaft from the front, placed in the same plane on the right is the driveshaft to the rear. A rectangular structure is placed perpendicular to the shaft and labeled as the main cam. The thin rectangular strips on the left of the main cam are labeled as the main clutch. The right side is labeled as the pilot clutch. The pilot clutch consists of thin rectangular strips placed vertically on a box labeled ramp. Another rectangle is placed on the left of the pilot ramp labeled as the electromagnetic coil and a c -shaped structure covers the right labeled as E C M. The same structure is repeated on the lower part. Two circles are placed, one on top and on below the drive shaft. On the bottom left side corner, a circle is enclosed by a diamond shaped curve, labeled as no current flow.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r>
              <a:rPr lang="en-US" sz="1200" dirty="0">
                <a:latin typeface="Arial" panose="020B0604020202020204" pitchFamily="34" charset="0"/>
                <a:cs typeface="Arial" panose="020B0604020202020204" pitchFamily="34" charset="0"/>
              </a:rPr>
              <a:t>The illustration consists of a rectangular structure. A rectangular elongation on the right, placed in the same plane in the middle. A rectangular structure is placed perpendicular to the shaft. The thin rectangular strips on the left and right side. On the right, thin rectangular strips placed vertically on a box. Another rectangle is placed on the left and a c -shaped structure covers the right labeled as E C U. The same structure is repeated on the lower part. Two circles are placed, one on top and one below the drive shaft. On the bottom left-side corner, a circle is enclosed by a main cam on the left and pilot ramp on the right and labeled as current flow.</a:t>
            </a:r>
          </a:p>
        </p:txBody>
      </p:sp>
    </p:spTree>
    <p:extLst>
      <p:ext uri="{BB962C8B-B14F-4D97-AF65-F5344CB8AC3E}">
        <p14:creationId xmlns:p14="http://schemas.microsoft.com/office/powerpoint/2010/main" val="1053108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dirty="0">
                <a:latin typeface="Arial" panose="020B0604020202020204" pitchFamily="34" charset="0"/>
                <a:cs typeface="Arial" panose="020B0604020202020204" pitchFamily="34" charset="0"/>
              </a:rPr>
              <a:t>The illustration of the coupler consists of the driveshaft from the front elongated towards the left. A rectangular structure inserted from the right side is labeled as a driveshaft to rear. On the top left side of the structure, five vertical rectangular strips are labeled as clutch. Three strips are connected to the top boundary, and two strips are placed on the driveshaft to the rear. A rectangular strip is placed on the right of the clutch labeled piston. On the right, a gerotor pump is placed on the driveshaft. A horizontal rectangular box is placed on top of a gerotor pump, labeled as a solenoid valve. A rectangular box labeled as E C U is connected to the solenoid valve.</a:t>
            </a:r>
          </a:p>
          <a:p>
            <a:r>
              <a:rPr lang="en-US" sz="1200" dirty="0">
                <a:latin typeface="Arial" panose="020B0604020202020204" pitchFamily="34" charset="0"/>
                <a:cs typeface="Arial" panose="020B0604020202020204" pitchFamily="34" charset="0"/>
              </a:rPr>
              <a:t>Long Description 2:</a:t>
            </a:r>
          </a:p>
          <a:p>
            <a:r>
              <a:rPr lang="en-US" sz="1200" dirty="0">
                <a:latin typeface="Arial" panose="020B0604020202020204" pitchFamily="34" charset="0"/>
                <a:cs typeface="Arial" panose="020B0604020202020204" pitchFamily="34" charset="0"/>
              </a:rPr>
              <a:t>The illustration of the coupler consists of the driveshaft from the front elongated towards the left. A rectangular structure inserted from the right side is labeled as a driveshaft to the rear. On the top left side of the structure, five vertical rectangular strips. Three strips are connected to the top boundary, and two strips are placed on the driveshaft to the rear. A rectangular box is placed on the right of the strips labeled as hydraulic pressure. A pipe from the top of the hydraulic pressure goes and enters a horizontal box and then is connected to another structure labeled as E C U.</a:t>
            </a:r>
          </a:p>
        </p:txBody>
      </p:sp>
    </p:spTree>
    <p:extLst>
      <p:ext uri="{BB962C8B-B14F-4D97-AF65-F5344CB8AC3E}">
        <p14:creationId xmlns:p14="http://schemas.microsoft.com/office/powerpoint/2010/main" val="2787805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parts labeled on the system are as follows. Multidisc clutch, accumulator, check values, power supply and can buss wiring, input shade, and companion flange.</a:t>
            </a:r>
          </a:p>
        </p:txBody>
      </p:sp>
    </p:spTree>
    <p:extLst>
      <p:ext uri="{BB962C8B-B14F-4D97-AF65-F5344CB8AC3E}">
        <p14:creationId xmlns:p14="http://schemas.microsoft.com/office/powerpoint/2010/main" val="95363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a:t>
            </a:r>
            <a:r>
              <a:rPr lang="en-US" dirty="0"/>
              <a:t>The term 4 × 4 means a four-wheeled vehicle that has engine torque applied to all four wheels </a:t>
            </a:r>
          </a:p>
          <a:p>
            <a:r>
              <a:rPr lang="en-US" dirty="0"/>
              <a:t>(four-wheel drive). A 4 × 2 means a four-wheeled vehicle that has engine torque applied to only </a:t>
            </a:r>
          </a:p>
          <a:p>
            <a:r>
              <a:rPr lang="en-US" dirty="0"/>
              <a:t>two wheels (two-wheel drive).  The front and the rear wheels of a four-wheel-drive vehicle also travel different distances and </a:t>
            </a:r>
          </a:p>
          <a:p>
            <a:r>
              <a:rPr lang="en-US" dirty="0"/>
              <a:t>speeds whenever cornering or running over dips or rises in the road. Therefore, a four- wheel-drive </a:t>
            </a:r>
          </a:p>
          <a:p>
            <a:r>
              <a:rPr lang="en-US" dirty="0"/>
              <a:t>vehicle also needs a center differential to allow the front wheels to travel different distances than the rear wheels.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5990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Continuous Vacuum Locking Hubs </a:t>
            </a:r>
            <a:r>
              <a:rPr lang="en-US" dirty="0"/>
              <a:t>A continuous vacuum locking hub system is similar to a conventional manual locking hub except that a vacuum diaphragm applies the force to the clutch ring into engagement. When the transfer case is shifted into 2W D, the vacuum is released from the hub assembly. This then causes the clutch ring to slide out of engagement. This system requires that all of the vacuum seals be leak free so that the hubs receive a continuous vacuum for proper operation. </a:t>
            </a:r>
            <a:r>
              <a:rPr lang="en-US" b="1" dirty="0"/>
              <a:t>FORD System called IWE Integrated Wheel Ends</a:t>
            </a:r>
            <a:r>
              <a:rPr lang="en-US" b="1" baseline="0" dirty="0"/>
              <a:t> exclusively used on F150</a:t>
            </a:r>
            <a:endParaRPr lang="en-US" b="1" dirty="0"/>
          </a:p>
          <a:p>
            <a:endParaRPr lang="en-US" b="1" u="sng" dirty="0"/>
          </a:p>
          <a:p>
            <a:r>
              <a:rPr lang="en-US" b="1" u="sng" dirty="0"/>
              <a:t>Pulse Vacuum Locking Hubs  </a:t>
            </a:r>
            <a:r>
              <a:rPr lang="en-US" dirty="0"/>
              <a:t>Similar to the continuous vacuum system, the pulse vacuum system uses vacuum to engage or disengage the hubs. A continuous supply of vacuum is not required to operate this type of hub disconnect system. Two different levels of vacuum are used to engage and disengage the hubs. The vacuum is applied until the hub gages, and then the vacuum is released.  </a:t>
            </a:r>
            <a:r>
              <a:rPr lang="en-US" b="1" dirty="0"/>
              <a:t>Ford called Wheel Hublocks used on Superduty trucks</a:t>
            </a:r>
          </a:p>
          <a:p>
            <a:endParaRPr lang="en-US" dirty="0"/>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0408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063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372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 1:</a:t>
            </a:r>
          </a:p>
          <a:p>
            <a:r>
              <a:rPr lang="en-US" sz="1200" noProof="0" dirty="0">
                <a:latin typeface="Arial" panose="020B0604020202020204" pitchFamily="34" charset="0"/>
                <a:cs typeface="Arial" panose="020B0604020202020204" pitchFamily="34" charset="0"/>
              </a:rPr>
              <a:t>The illustration from left to right are as follows. On the top left side of the axle, is an actuator. The axle is then connected to a ring gear, connected to a square structure. A pipe exits from the right of the square structure. Another pipe with a gear on top of the square structure is labeled as an input.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noProof="0" dirty="0">
                <a:latin typeface="Arial" panose="020B0604020202020204" pitchFamily="34" charset="0"/>
                <a:cs typeface="Arial" panose="020B0604020202020204" pitchFamily="34" charset="0"/>
              </a:rPr>
              <a:t>Long Description 2:</a:t>
            </a:r>
          </a:p>
          <a:p>
            <a:r>
              <a:rPr lang="en-US" sz="1200" noProof="0" dirty="0">
                <a:effectLst/>
                <a:latin typeface="Arial" panose="020B0604020202020204" pitchFamily="34" charset="0"/>
                <a:ea typeface="Calibri" panose="020F0502020204030204" pitchFamily="34" charset="0"/>
                <a:cs typeface="Arial" panose="020B0604020202020204" pitchFamily="34" charset="0"/>
              </a:rPr>
              <a:t>The top tight input is connected to the position switch A T connected to the actuator in series and to an indicator switch M T or pressure switch A T in parallel. A 4 W D indicator connected the pressure switch and the actuator. The switches are connected to a rectangular structure with three terminals. The switches are connected to 3 terminals. The fourth and fifth terminals are connected to a box with two rectangles connected to the hub, and one terminal is grounded. The midpoint of the top box is connected to a structure on the left and then a pipe exits downwards and is labeled as a vacuum source.</a:t>
            </a:r>
          </a:p>
        </p:txBody>
      </p:sp>
    </p:spTree>
    <p:extLst>
      <p:ext uri="{BB962C8B-B14F-4D97-AF65-F5344CB8AC3E}">
        <p14:creationId xmlns:p14="http://schemas.microsoft.com/office/powerpoint/2010/main" val="2985877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4564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444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5663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 step Ford Vacuum</a:t>
            </a:r>
            <a:r>
              <a:rPr lang="en-US" baseline="0" dirty="0"/>
              <a:t> Hub Service found on pages 250-253</a:t>
            </a:r>
            <a:endParaRPr lang="en-US" dirty="0"/>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46763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71</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A two-wheel-drive vehicle is able to power both drive wheels through the use of a drive axle and a differential.</a:t>
            </a:r>
          </a:p>
          <a:p>
            <a:r>
              <a:rPr lang="en-US" dirty="0"/>
              <a:t>Powering all four wheels creates some issues such as:</a:t>
            </a:r>
          </a:p>
          <a:p>
            <a:pPr marL="171450" indent="-171450">
              <a:buFont typeface="Arial" panose="020B0604020202020204" pitchFamily="34" charset="0"/>
              <a:buChar char="•"/>
            </a:pPr>
            <a:r>
              <a:rPr lang="en-US" dirty="0"/>
              <a:t>Not only do the wheels on the outside travel further while turning than the inside wheels, the rear wheels and tires also travel different distances than the front wheels and tires. </a:t>
            </a:r>
            <a:r>
              <a:rPr lang="en-US" b="1" dirty="0"/>
              <a:t>● See Figure 15.1</a:t>
            </a:r>
          </a:p>
          <a:p>
            <a:pPr marL="171450" indent="-171450">
              <a:buFont typeface="Arial" panose="020B0604020202020204" pitchFamily="34" charset="0"/>
              <a:buChar char="•"/>
            </a:pPr>
            <a:r>
              <a:rPr lang="en-US" dirty="0"/>
              <a:t>There is a need for a unit, usually a transfer case where the engine torque can be split to either one drive axle or both to provide for four-wheel drive.</a:t>
            </a:r>
          </a:p>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illustration consists of the car at 12 feet from a point and arcs drawn on the path of the wheels. The four arcs from top to bottom are labeled as follows. L F, L R, R F, and R R. The L F arc passes through the left front wheel. L R passes through the left rear wheel. R F passes through the right front wheel. R R passes through the rear right wheel. A table for the distance traveled has the following information. L F 27 point 5 feet. L R 25 feet. R F 21 feet. R R 19 feet. </a:t>
            </a:r>
          </a:p>
        </p:txBody>
      </p:sp>
    </p:spTree>
    <p:extLst>
      <p:ext uri="{BB962C8B-B14F-4D97-AF65-F5344CB8AC3E}">
        <p14:creationId xmlns:p14="http://schemas.microsoft.com/office/powerpoint/2010/main" val="402658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dirty="0"/>
              <a:t>4W D can be based on any drivetrain configuration including:</a:t>
            </a:r>
          </a:p>
          <a:p>
            <a:pPr marL="171450" indent="-171450">
              <a:buFont typeface="Arial" panose="020B0604020202020204" pitchFamily="34" charset="0"/>
              <a:buChar char="•"/>
            </a:pPr>
            <a:r>
              <a:rPr lang="en-US" dirty="0"/>
              <a:t>Front engine–R W D—</a:t>
            </a:r>
          </a:p>
          <a:p>
            <a:pPr marL="628650" lvl="1" indent="-171450">
              <a:buFont typeface="Arial" panose="020B0604020202020204" pitchFamily="34" charset="0"/>
              <a:buChar char="•"/>
            </a:pPr>
            <a:r>
              <a:rPr lang="en-US" dirty="0"/>
              <a:t>Most truck-based four-wheel systems use this arrangement.</a:t>
            </a:r>
          </a:p>
          <a:p>
            <a:pPr marL="171450" indent="-171450">
              <a:buFont typeface="Arial" panose="020B0604020202020204" pitchFamily="34" charset="0"/>
              <a:buChar char="•"/>
            </a:pPr>
            <a:r>
              <a:rPr lang="en-US" dirty="0"/>
              <a:t>Front engine–F W D—</a:t>
            </a:r>
          </a:p>
          <a:p>
            <a:pPr marL="628650" lvl="1" indent="-171450">
              <a:buFont typeface="Arial" panose="020B0604020202020204" pitchFamily="34" charset="0"/>
              <a:buChar char="•"/>
            </a:pPr>
            <a:r>
              <a:rPr lang="en-US" dirty="0"/>
              <a:t>Many passenger vehicles and S U V use this arrangement.</a:t>
            </a:r>
          </a:p>
          <a:p>
            <a:pPr marL="171450" indent="-171450">
              <a:buFont typeface="Arial" panose="020B0604020202020204" pitchFamily="34" charset="0"/>
              <a:buChar char="•"/>
            </a:pPr>
            <a:r>
              <a:rPr lang="en-US" dirty="0"/>
              <a:t>Mid-engine–R W D—</a:t>
            </a:r>
          </a:p>
          <a:p>
            <a:pPr marL="628650" lvl="1" indent="-171450">
              <a:buFont typeface="Arial" panose="020B0604020202020204" pitchFamily="34" charset="0"/>
              <a:buChar char="•"/>
            </a:pPr>
            <a:r>
              <a:rPr lang="en-US" dirty="0"/>
              <a:t>Some sport cars use this arrangement such as some Porsches.</a:t>
            </a:r>
          </a:p>
          <a:p>
            <a:pPr marL="171450" indent="-171450">
              <a:buFont typeface="Arial" panose="020B0604020202020204" pitchFamily="34" charset="0"/>
              <a:buChar char="•"/>
            </a:pPr>
            <a:r>
              <a:rPr lang="en-US" dirty="0"/>
              <a:t>Rear engine–R W D—</a:t>
            </a:r>
          </a:p>
          <a:p>
            <a:pPr marL="628650" lvl="1" indent="-171450">
              <a:buFont typeface="Arial" panose="020B0604020202020204" pitchFamily="34" charset="0"/>
              <a:buChar char="•"/>
            </a:pPr>
            <a:r>
              <a:rPr lang="en-US" dirty="0"/>
              <a:t>Some sport cars use this arrangement such as some Porsches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dirty="0">
                <a:latin typeface="Arial" panose="020B0604020202020204" pitchFamily="34" charset="0"/>
                <a:cs typeface="Arial" panose="020B0604020202020204" pitchFamily="34" charset="0"/>
              </a:rPr>
              <a:t>The first part is titled R W D platform. 2 W D has two rears wheel connected to the axle. 4 W D has all four wheels connected to the straight line in the middle. On the left side of the front wheel, a section is labeled as follows. Front drive axle, front driveshaft, and transfer case. The second part is titled F W D platform. 2 W D has front two wheels connected together. 4 W D has all four wheels connected to the straight line in the middle. The parts on the line from top to bottom are labeled as follows. Power transfer unit, rear driveshaft, and rear drive axle.</a:t>
            </a:r>
          </a:p>
        </p:txBody>
      </p:sp>
    </p:spTree>
    <p:extLst>
      <p:ext uri="{BB962C8B-B14F-4D97-AF65-F5344CB8AC3E}">
        <p14:creationId xmlns:p14="http://schemas.microsoft.com/office/powerpoint/2010/main" val="229646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indent="-171450">
              <a:buFont typeface="Arial" panose="020B0604020202020204" pitchFamily="34" charset="0"/>
              <a:buChar char="•"/>
            </a:pPr>
            <a:r>
              <a:rPr lang="en-US" b="1" u="sng" dirty="0"/>
              <a:t>Two-Wheel Drive</a:t>
            </a:r>
            <a:r>
              <a:rPr lang="en-US" dirty="0"/>
              <a:t>. In two-wheel drive, engine torque is sent to either the rear (rear-wheel-drive </a:t>
            </a:r>
          </a:p>
          <a:p>
            <a:pPr marL="171450" indent="-171450">
              <a:buFont typeface="Arial" panose="020B0604020202020204" pitchFamily="34" charset="0"/>
              <a:buChar char="•"/>
            </a:pPr>
            <a:r>
              <a:rPr lang="en-US" dirty="0"/>
              <a:t>vehicle) or to the front (front-wheel-drive vehicle).</a:t>
            </a:r>
          </a:p>
          <a:p>
            <a:pPr marL="171450" indent="-171450">
              <a:buFont typeface="Arial" panose="020B0604020202020204" pitchFamily="34" charset="0"/>
              <a:buChar char="•"/>
            </a:pPr>
            <a:r>
              <a:rPr lang="en-US" b="1" u="sng" dirty="0"/>
              <a:t>Four-Wheel Drive</a:t>
            </a:r>
            <a:r>
              <a:rPr lang="en-US" b="1" dirty="0"/>
              <a:t>. </a:t>
            </a:r>
            <a:r>
              <a:rPr lang="en-US" dirty="0"/>
              <a:t>In four-wheel drive, engine torque is sent to both the front and rear axles.</a:t>
            </a:r>
          </a:p>
          <a:p>
            <a:pPr marL="171450" indent="-171450">
              <a:buFont typeface="Arial" panose="020B0604020202020204" pitchFamily="34" charset="0"/>
              <a:buChar char="•"/>
            </a:pPr>
            <a:r>
              <a:rPr lang="en-US" b="1" u="sng" dirty="0"/>
              <a:t>Part-Time Four-Wheel Drive</a:t>
            </a:r>
            <a:r>
              <a:rPr lang="en-US" dirty="0"/>
              <a:t>. In a vehicle equipped with a part-time four-wheel system, both front and rear axles are mechanically connected and locked together. Driving a part-time four-wheel-drive vehicle on dry pavement can cause the drivetrain to bind unless the front wheels are disconnected usually using locking hubs. With the front hubs locked, the vehicle should only be driven on dirt, mud, or snow to avoid damage caused by driveline windup.</a:t>
            </a:r>
          </a:p>
          <a:p>
            <a:pPr marL="171450" indent="-171450">
              <a:buFont typeface="Arial" panose="020B0604020202020204" pitchFamily="34" charset="0"/>
              <a:buChar char="•"/>
            </a:pPr>
            <a:r>
              <a:rPr lang="en-US" b="1" u="sng" dirty="0"/>
              <a:t>Full-Time Four-Wheel Drive.</a:t>
            </a:r>
            <a:r>
              <a:rPr lang="en-US" dirty="0"/>
              <a:t> This type of four-wheel- drive system uses a center (interaxle) differential, which allows for both the front and rear axles to rotate at different speeds.  A vehicle equipped with a full-time four-wheel-drive system can be safely driven in four- wheel drive on dry pavement and under all driving conditions.</a:t>
            </a:r>
          </a:p>
          <a:p>
            <a:pPr marL="171450" indent="-171450">
              <a:buFont typeface="Arial" panose="020B0604020202020204" pitchFamily="34" charset="0"/>
              <a:buChar char="•"/>
            </a:pPr>
            <a:r>
              <a:rPr lang="en-US" b="1" u="sng" dirty="0"/>
              <a:t>On-Demand Four-Wheel Drive.</a:t>
            </a:r>
            <a:r>
              <a:rPr lang="en-US" dirty="0"/>
              <a:t> With an on-demand type four-wheel-drive system, one axle is driven all the time and engine torque is only sent to the other axle when traction has been lost on the primary axle. This type of system is commonly used in front-wheel-drive- based vehicles where the front axle is driven all the time with engine torque only applied to the rear when wheels are starting to slip.</a:t>
            </a:r>
          </a:p>
          <a:p>
            <a:endParaRPr lang="en-US" dirty="0"/>
          </a:p>
          <a:p>
            <a:endParaRPr lang="en-US" dirty="0"/>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495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i="0" u="sng" dirty="0"/>
              <a:t>Transfer Case </a:t>
            </a:r>
            <a:r>
              <a:rPr lang="en-US" b="0" i="0" u="none" dirty="0"/>
              <a:t>controls power flow to both the front and rear axles. Many transfer cases also provide gear reduction to increase the torque .</a:t>
            </a:r>
          </a:p>
          <a:p>
            <a:pPr marL="0" indent="0">
              <a:buFontTx/>
              <a:buNone/>
            </a:pPr>
            <a:endParaRPr lang="en-US" b="1" u="sng" dirty="0"/>
          </a:p>
          <a:p>
            <a:pPr marL="171450" indent="-171450">
              <a:buFont typeface="Arial" panose="020B0604020202020204" pitchFamily="34" charset="0"/>
              <a:buChar char="•"/>
            </a:pPr>
            <a:r>
              <a:rPr lang="en-US" b="1" u="sng" dirty="0"/>
              <a:t>Mode shift. </a:t>
            </a:r>
            <a:r>
              <a:rPr lang="en-US" dirty="0"/>
              <a:t>Either two-wheel drive or four-wheel drive may be selected. Many transfer cases also Have a neutral position. The mode shift is achieved by the use of a floor-mounted lever to engage and disengage a clutch inside the transfer case. This shift is usually performed when the vehicle is stopped. However, new designs allow the mode shift to be performed under most driving conditions.</a:t>
            </a:r>
          </a:p>
          <a:p>
            <a:r>
              <a:rPr lang="en-US" b="1" u="sng" dirty="0"/>
              <a:t>NOTE: The mode shift is not available on all-wheel-drive vehicles.</a:t>
            </a:r>
          </a:p>
          <a:p>
            <a:pPr marL="171450" indent="-171450">
              <a:buFont typeface="Arial" panose="020B0604020202020204" pitchFamily="34" charset="0"/>
              <a:buChar char="•"/>
            </a:pPr>
            <a:r>
              <a:rPr lang="en-US" b="1" u="sng" dirty="0"/>
              <a:t>Range shift. </a:t>
            </a:r>
            <a:r>
              <a:rPr lang="en-US" dirty="0"/>
              <a:t>A range shift means either low or high gear ratios. A low range may be selected to deliver high torque at low speeds to the drive wheels. Low range gear ratio varies with application. Commonly used ratios are 2:1, 2.5:1, 2.6:1, and 2.72:1 gear reduction. High range (usually 1:1 ratio) simply transfers engine torque at the through output shaft of the transmission.</a:t>
            </a:r>
          </a:p>
          <a:p>
            <a:r>
              <a:rPr lang="en-US" dirty="0"/>
              <a:t>Long Description:</a:t>
            </a:r>
          </a:p>
          <a:p>
            <a:r>
              <a:rPr lang="en-US" dirty="0"/>
              <a:t>The pipes on the transfer case are labeled as follows. On the top right, output to the rear drive axe. On the bottom left, input from the transmission. On the bottom right, output to the front axle.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375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1867255" cy="84024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1502900" cy="370229"/>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8" y="1552575"/>
            <a:ext cx="1429102" cy="455687"/>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B0037FDE-411F-6D82-C2B2-264BB51C55C7}"/>
              </a:ext>
            </a:extLst>
          </p:cNvPr>
          <p:cNvSpPr>
            <a:spLocks noGrp="1"/>
          </p:cNvSpPr>
          <p:nvPr>
            <p:ph sz="quarter" idx="16"/>
          </p:nvPr>
        </p:nvSpPr>
        <p:spPr>
          <a:xfrm>
            <a:off x="581025" y="2581275"/>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C98C3DC1-1EB1-AD0B-88B1-F2EB09D10926}"/>
              </a:ext>
            </a:extLst>
          </p:cNvPr>
          <p:cNvSpPr>
            <a:spLocks noGrp="1"/>
          </p:cNvSpPr>
          <p:nvPr>
            <p:ph sz="quarter" idx="17"/>
          </p:nvPr>
        </p:nvSpPr>
        <p:spPr>
          <a:xfrm>
            <a:off x="2721837" y="2320179"/>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EDB76675-D19D-D0C8-B708-BF5F193BBFBC}"/>
              </a:ext>
            </a:extLst>
          </p:cNvPr>
          <p:cNvSpPr>
            <a:spLocks noGrp="1"/>
          </p:cNvSpPr>
          <p:nvPr>
            <p:ph sz="quarter" idx="18"/>
          </p:nvPr>
        </p:nvSpPr>
        <p:spPr>
          <a:xfrm>
            <a:off x="457201" y="4241818"/>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D7BDC60F-31DB-A665-EE02-C5A8BF13AE14}"/>
              </a:ext>
            </a:extLst>
          </p:cNvPr>
          <p:cNvSpPr>
            <a:spLocks noGrp="1"/>
          </p:cNvSpPr>
          <p:nvPr>
            <p:ph sz="quarter" idx="19"/>
          </p:nvPr>
        </p:nvSpPr>
        <p:spPr>
          <a:xfrm>
            <a:off x="2122207"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B8A8267E-70F7-2CB4-394E-27FDD2F13681}"/>
              </a:ext>
            </a:extLst>
          </p:cNvPr>
          <p:cNvSpPr>
            <a:spLocks noGrp="1"/>
          </p:cNvSpPr>
          <p:nvPr>
            <p:ph sz="quarter" idx="20"/>
          </p:nvPr>
        </p:nvSpPr>
        <p:spPr>
          <a:xfrm>
            <a:off x="4496514"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43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ED8409A7-413E-5E64-5233-1D676B47157D}"/>
              </a:ext>
            </a:extLst>
          </p:cNvPr>
          <p:cNvSpPr>
            <a:spLocks noGrp="1"/>
          </p:cNvSpPr>
          <p:nvPr>
            <p:ph sz="quarter" idx="17"/>
          </p:nvPr>
        </p:nvSpPr>
        <p:spPr>
          <a:xfrm>
            <a:off x="-214313" y="1312863"/>
            <a:ext cx="539751" cy="1293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10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Content Placeholder 26">
            <a:extLst>
              <a:ext uri="{FF2B5EF4-FFF2-40B4-BE49-F238E27FC236}">
                <a16:creationId xmlns:a16="http://schemas.microsoft.com/office/drawing/2014/main" id="{D45799B9-70D7-4C18-837C-BCEBBD3F5B04}"/>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4" name="Picture Placeholder 33">
            <a:extLst>
              <a:ext uri="{FF2B5EF4-FFF2-40B4-BE49-F238E27FC236}">
                <a16:creationId xmlns:a16="http://schemas.microsoft.com/office/drawing/2014/main" id="{938823B8-9C3A-AB7C-5244-F7BB8B1030BB}"/>
              </a:ext>
            </a:extLst>
          </p:cNvPr>
          <p:cNvPicPr>
            <a:picLocks noChangeAspect="1"/>
          </p:cNvPicPr>
          <p:nvPr userDrawn="1"/>
        </p:nvPicPr>
        <p:blipFill>
          <a:blip r:embed="rId2"/>
          <a:stretch>
            <a:fillRect/>
          </a:stretch>
        </p:blipFill>
        <p:spPr>
          <a:xfrm>
            <a:off x="473549" y="6427498"/>
            <a:ext cx="986560" cy="310866"/>
          </a:xfrm>
          <a:prstGeom prst="rect">
            <a:avLst/>
          </a:prstGeom>
        </p:spPr>
      </p:pic>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97048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add copyright">
    <p:spTree>
      <p:nvGrpSpPr>
        <p:cNvPr id="1" name="Shape 17"/>
        <p:cNvGrpSpPr/>
        <p:nvPr/>
      </p:nvGrpSpPr>
      <p:grpSpPr>
        <a:xfrm>
          <a:off x="0" y="0"/>
          <a:ext cx="0" cy="0"/>
          <a:chOff x="0" y="0"/>
          <a:chExt cx="0" cy="0"/>
        </a:xfrm>
      </p:grpSpPr>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Content Placeholder 26">
            <a:extLst>
              <a:ext uri="{FF2B5EF4-FFF2-40B4-BE49-F238E27FC236}">
                <a16:creationId xmlns:a16="http://schemas.microsoft.com/office/drawing/2014/main" id="{D45799B9-70D7-4C18-837C-BCEBBD3F5B04}"/>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4" name="Picture Placeholder 33">
            <a:extLst>
              <a:ext uri="{FF2B5EF4-FFF2-40B4-BE49-F238E27FC236}">
                <a16:creationId xmlns:a16="http://schemas.microsoft.com/office/drawing/2014/main" id="{938823B8-9C3A-AB7C-5244-F7BB8B1030BB}"/>
              </a:ext>
            </a:extLst>
          </p:cNvPr>
          <p:cNvPicPr>
            <a:picLocks noChangeAspect="1"/>
          </p:cNvPicPr>
          <p:nvPr userDrawn="1"/>
        </p:nvPicPr>
        <p:blipFill>
          <a:blip r:embed="rId2"/>
          <a:stretch>
            <a:fillRect/>
          </a:stretch>
        </p:blipFill>
        <p:spPr>
          <a:xfrm>
            <a:off x="473549" y="6427498"/>
            <a:ext cx="986560" cy="310866"/>
          </a:xfrm>
          <a:prstGeom prst="rect">
            <a:avLst/>
          </a:prstGeom>
        </p:spPr>
      </p:pic>
    </p:spTree>
    <p:extLst>
      <p:ext uri="{BB962C8B-B14F-4D97-AF65-F5344CB8AC3E}">
        <p14:creationId xmlns:p14="http://schemas.microsoft.com/office/powerpoint/2010/main" val="217266386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8/19/2023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451884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501046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2"/>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92" r:id="rId1"/>
    <p:sldLayoutId id="2147483688" r:id="rId2"/>
    <p:sldLayoutId id="2147483689" r:id="rId3"/>
    <p:sldLayoutId id="2147483690" r:id="rId4"/>
    <p:sldLayoutId id="2147483681" r:id="rId5"/>
    <p:sldLayoutId id="2147483676" r:id="rId6"/>
    <p:sldLayoutId id="2147483677" r:id="rId7"/>
    <p:sldLayoutId id="2147483678" r:id="rId8"/>
    <p:sldLayoutId id="2147483687" r:id="rId9"/>
    <p:sldLayoutId id="2147483679" r:id="rId10"/>
    <p:sldLayoutId id="2147483671" r:id="rId11"/>
    <p:sldLayoutId id="2147483673" r:id="rId12"/>
    <p:sldLayoutId id="2147483670" r:id="rId13"/>
    <p:sldLayoutId id="2147483669" r:id="rId14"/>
    <p:sldLayoutId id="2147483655" r:id="rId15"/>
    <p:sldLayoutId id="2147483693" r:id="rId16"/>
    <p:sldLayoutId id="2147483694" r:id="rId17"/>
    <p:sldLayoutId id="2147483695" r:id="rId18"/>
    <p:sldLayoutId id="2147483696" r:id="rId19"/>
    <p:sldLayoutId id="214748369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8.wmf"/></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hyperlink" Target="https://jameshalderman.com/a3_anim_lib_pag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904984"/>
            <a:ext cx="1966819" cy="498016"/>
          </a:xfrm>
        </p:spPr>
        <p:txBody>
          <a:bodyPr wrap="square" lIns="0" tIns="18000" rIns="0" bIns="18000" anchor="ctr" anchorCtr="0">
            <a:spAutoFit/>
          </a:bodyPr>
          <a:lstStyle/>
          <a:p>
            <a:pPr marL="0"/>
            <a:r>
              <a:rPr lang="en-US" dirty="0"/>
              <a:t>Chapter 15</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667186"/>
            <a:ext cx="4106169" cy="374906"/>
          </a:xfrm>
        </p:spPr>
        <p:txBody>
          <a:bodyPr wrap="square" lIns="0" tIns="18000" rIns="0" bIns="18000" anchor="ctr" anchorCtr="0">
            <a:spAutoFit/>
          </a:bodyPr>
          <a:lstStyle/>
          <a:p>
            <a:pPr marL="0"/>
            <a:r>
              <a:rPr lang="en-US" dirty="0"/>
              <a:t>Four-Wheel and All-Wheel Drive</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Electronic Transfer Case</a:t>
            </a:r>
          </a:p>
        </p:txBody>
      </p:sp>
      <p:pic>
        <p:nvPicPr>
          <p:cNvPr id="5" name="Picture 4" descr="An electronic transfer case control on a vehicle dashboard. The control board setting option are 2 H, 4 H , and 4 L.&#10;">
            <a:extLst>
              <a:ext uri="{FF2B5EF4-FFF2-40B4-BE49-F238E27FC236}">
                <a16:creationId xmlns:a16="http://schemas.microsoft.com/office/drawing/2014/main" id="{75C105C7-006A-B7E2-FCF9-BDD54C786951}"/>
              </a:ext>
            </a:extLst>
          </p:cNvPr>
          <p:cNvPicPr>
            <a:picLocks noChangeAspect="1"/>
          </p:cNvPicPr>
          <p:nvPr/>
        </p:nvPicPr>
        <p:blipFill>
          <a:blip r:embed="rId3"/>
          <a:stretch>
            <a:fillRect/>
          </a:stretch>
        </p:blipFill>
        <p:spPr>
          <a:xfrm>
            <a:off x="2432264" y="1537455"/>
            <a:ext cx="4281861" cy="321748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2878" y="4986011"/>
            <a:ext cx="8214293" cy="1144347"/>
          </a:xfrm>
        </p:spPr>
        <p:txBody>
          <a:bodyPr wrap="square" lIns="0" tIns="18000" rIns="0" bIns="18000" anchor="ctr" anchorCtr="0">
            <a:spAutoFit/>
          </a:bodyPr>
          <a:lstStyle/>
          <a:p>
            <a:pPr marL="0" indent="0">
              <a:spcBef>
                <a:spcPts val="600"/>
              </a:spcBef>
              <a:buNone/>
            </a:pPr>
            <a:r>
              <a:rPr lang="en-US" sz="2400" dirty="0"/>
              <a:t>A typical electronic transfer case control that is used to shift between two-wheel drive and four-wheel drive (mode shift) or from four-wheel high to four-wheel low (range shift).</a:t>
            </a:r>
          </a:p>
        </p:txBody>
      </p:sp>
    </p:spTree>
    <p:extLst>
      <p:ext uri="{BB962C8B-B14F-4D97-AF65-F5344CB8AC3E}">
        <p14:creationId xmlns:p14="http://schemas.microsoft.com/office/powerpoint/2010/main" val="966622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Part-Time Four-wheel drive</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4438"/>
            <a:ext cx="8212347" cy="3298783"/>
          </a:xfrm>
        </p:spPr>
        <p:txBody>
          <a:bodyPr lIns="0" tIns="18000" rIns="0" bIns="18000" anchor="ctr" anchorCtr="0">
            <a:spAutoFit/>
          </a:bodyPr>
          <a:lstStyle/>
          <a:p>
            <a:pPr marL="342900" indent="-342900">
              <a:spcBef>
                <a:spcPts val="600"/>
              </a:spcBef>
            </a:pPr>
            <a:r>
              <a:rPr lang="en-US" sz="2400" dirty="0">
                <a:solidFill>
                  <a:schemeClr val="tx1"/>
                </a:solidFill>
              </a:rPr>
              <a:t>Both front and rear axles mechanically connected and locked together.</a:t>
            </a:r>
          </a:p>
          <a:p>
            <a:pPr marL="342900" indent="-342900">
              <a:spcBef>
                <a:spcPts val="600"/>
              </a:spcBef>
            </a:pPr>
            <a:r>
              <a:rPr lang="en-US" sz="2400" dirty="0">
                <a:solidFill>
                  <a:schemeClr val="tx1"/>
                </a:solidFill>
              </a:rPr>
              <a:t>Dry pavement can cause drivetrain to bind</a:t>
            </a:r>
          </a:p>
          <a:p>
            <a:pPr marL="342900" indent="-342900">
              <a:spcBef>
                <a:spcPts val="600"/>
              </a:spcBef>
            </a:pPr>
            <a:r>
              <a:rPr lang="en-US" sz="2400" dirty="0">
                <a:solidFill>
                  <a:schemeClr val="tx1"/>
                </a:solidFill>
              </a:rPr>
              <a:t>Unless front wheels are disconnected usually using locking hubs.</a:t>
            </a:r>
          </a:p>
          <a:p>
            <a:pPr marL="829818" lvl="1" indent="-342900"/>
            <a:r>
              <a:rPr lang="en-US" sz="2400" dirty="0">
                <a:solidFill>
                  <a:schemeClr val="tx1"/>
                </a:solidFill>
              </a:rPr>
              <a:t>If so, vehicle should only be driven on dirt, mud, or snow.</a:t>
            </a:r>
          </a:p>
          <a:p>
            <a:pPr marL="829818" lvl="1" indent="-342900"/>
            <a:r>
              <a:rPr lang="en-US" sz="2400" dirty="0">
                <a:solidFill>
                  <a:schemeClr val="tx1"/>
                </a:solidFill>
              </a:rPr>
              <a:t>To avoid damage caused by driveline windup.</a:t>
            </a:r>
          </a:p>
        </p:txBody>
      </p:sp>
    </p:spTree>
    <p:extLst>
      <p:ext uri="{BB962C8B-B14F-4D97-AF65-F5344CB8AC3E}">
        <p14:creationId xmlns:p14="http://schemas.microsoft.com/office/powerpoint/2010/main" val="31427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1E8A0-2823-C5A2-CCB9-B8B7B9C8D6EB}"/>
              </a:ext>
            </a:extLst>
          </p:cNvPr>
          <p:cNvSpPr>
            <a:spLocks noGrp="1"/>
          </p:cNvSpPr>
          <p:nvPr>
            <p:ph type="title"/>
          </p:nvPr>
        </p:nvSpPr>
        <p:spPr>
          <a:xfrm>
            <a:off x="475130" y="164036"/>
            <a:ext cx="8229600" cy="590349"/>
          </a:xfrm>
        </p:spPr>
        <p:txBody>
          <a:bodyPr wrap="square" lIns="0" tIns="18000" rIns="0" bIns="18000" anchor="ctr" anchorCtr="0">
            <a:spAutoFit/>
          </a:bodyPr>
          <a:lstStyle/>
          <a:p>
            <a:r>
              <a:rPr lang="en-US" dirty="0"/>
              <a:t>Figure 15.5</a:t>
            </a:r>
          </a:p>
        </p:txBody>
      </p:sp>
      <p:sp>
        <p:nvSpPr>
          <p:cNvPr id="4" name="Content Placeholder 3">
            <a:extLst>
              <a:ext uri="{FF2B5EF4-FFF2-40B4-BE49-F238E27FC236}">
                <a16:creationId xmlns:a16="http://schemas.microsoft.com/office/drawing/2014/main" id="{A0EBC27A-21D3-83CD-0AEA-D597624D3FCB}"/>
              </a:ext>
            </a:extLst>
          </p:cNvPr>
          <p:cNvSpPr>
            <a:spLocks noGrp="1"/>
          </p:cNvSpPr>
          <p:nvPr>
            <p:ph sz="quarter" idx="13"/>
          </p:nvPr>
        </p:nvSpPr>
        <p:spPr>
          <a:xfrm>
            <a:off x="475130" y="923142"/>
            <a:ext cx="4096870" cy="405683"/>
          </a:xfrm>
        </p:spPr>
        <p:txBody>
          <a:bodyPr wrap="square" lIns="0" tIns="18000" rIns="0" bIns="18000" anchor="ctr" anchorCtr="0">
            <a:spAutoFit/>
          </a:bodyPr>
          <a:lstStyle/>
          <a:p>
            <a:pPr marL="0" indent="0">
              <a:buNone/>
            </a:pPr>
            <a:r>
              <a:rPr lang="en-US" sz="2400" dirty="0"/>
              <a:t>Locking Hub</a:t>
            </a:r>
          </a:p>
        </p:txBody>
      </p:sp>
      <p:pic>
        <p:nvPicPr>
          <p:cNvPr id="6" name="Picture 5" descr="A manually operated locking hub.&#10;">
            <a:extLst>
              <a:ext uri="{FF2B5EF4-FFF2-40B4-BE49-F238E27FC236}">
                <a16:creationId xmlns:a16="http://schemas.microsoft.com/office/drawing/2014/main" id="{924CDF2C-2FC5-E0AA-A98D-1CCC77078D0B}"/>
              </a:ext>
            </a:extLst>
          </p:cNvPr>
          <p:cNvPicPr>
            <a:picLocks noChangeAspect="1"/>
          </p:cNvPicPr>
          <p:nvPr/>
        </p:nvPicPr>
        <p:blipFill>
          <a:blip r:embed="rId3"/>
          <a:stretch>
            <a:fillRect/>
          </a:stretch>
        </p:blipFill>
        <p:spPr>
          <a:xfrm>
            <a:off x="581743" y="1874527"/>
            <a:ext cx="3892601" cy="2683582"/>
          </a:xfrm>
          <a:prstGeom prst="rect">
            <a:avLst/>
          </a:prstGeom>
        </p:spPr>
      </p:pic>
      <p:sp>
        <p:nvSpPr>
          <p:cNvPr id="5" name="Content Placeholder 4">
            <a:extLst>
              <a:ext uri="{FF2B5EF4-FFF2-40B4-BE49-F238E27FC236}">
                <a16:creationId xmlns:a16="http://schemas.microsoft.com/office/drawing/2014/main" id="{CAC91969-D0DB-4230-2303-2CA421B3C7C0}"/>
              </a:ext>
            </a:extLst>
          </p:cNvPr>
          <p:cNvSpPr>
            <a:spLocks noGrp="1"/>
          </p:cNvSpPr>
          <p:nvPr>
            <p:ph sz="quarter" idx="15"/>
          </p:nvPr>
        </p:nvSpPr>
        <p:spPr>
          <a:xfrm>
            <a:off x="4580965" y="922570"/>
            <a:ext cx="4096869" cy="2190788"/>
          </a:xfrm>
        </p:spPr>
        <p:txBody>
          <a:bodyPr wrap="square" lIns="0" tIns="18000" rIns="0" bIns="18000" anchor="ctr" anchorCtr="0">
            <a:spAutoFit/>
          </a:bodyPr>
          <a:lstStyle/>
          <a:p>
            <a:pPr marL="342900" indent="-342900">
              <a:spcBef>
                <a:spcPts val="600"/>
              </a:spcBef>
            </a:pPr>
            <a:r>
              <a:rPr lang="en-US" sz="2400" dirty="0"/>
              <a:t>Locking Hub</a:t>
            </a:r>
          </a:p>
          <a:p>
            <a:pPr marL="342900" indent="-342900">
              <a:spcBef>
                <a:spcPts val="600"/>
              </a:spcBef>
            </a:pPr>
            <a:r>
              <a:rPr lang="en-US" sz="2400" dirty="0"/>
              <a:t>Connect Power</a:t>
            </a:r>
          </a:p>
          <a:p>
            <a:pPr marL="342900" indent="-342900">
              <a:spcBef>
                <a:spcPts val="600"/>
              </a:spcBef>
            </a:pPr>
            <a:r>
              <a:rPr lang="en-US" sz="2400" dirty="0"/>
              <a:t>To Front Wheels</a:t>
            </a:r>
          </a:p>
          <a:p>
            <a:pPr marL="342900" indent="-342900">
              <a:spcBef>
                <a:spcPts val="600"/>
              </a:spcBef>
            </a:pPr>
            <a:r>
              <a:rPr lang="en-US" sz="2400" dirty="0"/>
              <a:t>Normally unlocked</a:t>
            </a:r>
          </a:p>
          <a:p>
            <a:pPr marL="342900" indent="-342900">
              <a:spcBef>
                <a:spcPts val="600"/>
              </a:spcBef>
            </a:pPr>
            <a:r>
              <a:rPr lang="en-US" sz="2400" dirty="0"/>
              <a:t>Locked in 4</a:t>
            </a:r>
            <a:r>
              <a:rPr lang="en-US" sz="2400" spc="-300" dirty="0"/>
              <a:t>W </a:t>
            </a:r>
            <a:r>
              <a:rPr lang="en-US" sz="2400" dirty="0"/>
              <a:t>D</a:t>
            </a:r>
          </a:p>
        </p:txBody>
      </p:sp>
      <p:sp>
        <p:nvSpPr>
          <p:cNvPr id="3" name="Content Placeholder 2">
            <a:extLst>
              <a:ext uri="{FF2B5EF4-FFF2-40B4-BE49-F238E27FC236}">
                <a16:creationId xmlns:a16="http://schemas.microsoft.com/office/drawing/2014/main" id="{DBABAB7E-F6FE-1A52-1966-0EA047E1A2A3}"/>
              </a:ext>
            </a:extLst>
          </p:cNvPr>
          <p:cNvSpPr>
            <a:spLocks noGrp="1"/>
          </p:cNvSpPr>
          <p:nvPr>
            <p:ph sz="quarter" idx="14"/>
          </p:nvPr>
        </p:nvSpPr>
        <p:spPr>
          <a:xfrm>
            <a:off x="468312" y="4808740"/>
            <a:ext cx="8209521" cy="405683"/>
          </a:xfrm>
        </p:spPr>
        <p:txBody>
          <a:bodyPr wrap="square" lIns="0" tIns="18000" rIns="0" bIns="18000" anchor="ctr" anchorCtr="0">
            <a:spAutoFit/>
          </a:bodyPr>
          <a:lstStyle/>
          <a:p>
            <a:pPr marL="0" indent="0">
              <a:buNone/>
            </a:pPr>
            <a:r>
              <a:rPr lang="en-US" sz="2400" dirty="0"/>
              <a:t>Cutaway of a manually operated locking hub.</a:t>
            </a:r>
          </a:p>
        </p:txBody>
      </p:sp>
    </p:spTree>
    <p:extLst>
      <p:ext uri="{BB962C8B-B14F-4D97-AF65-F5344CB8AC3E}">
        <p14:creationId xmlns:p14="http://schemas.microsoft.com/office/powerpoint/2010/main" val="3535393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Locking Hub</a:t>
            </a:r>
          </a:p>
        </p:txBody>
      </p:sp>
      <p:pic>
        <p:nvPicPr>
          <p:cNvPr id="3" name="Picture 2" descr="An illustration of a car wheel. Two arrows point from teh locking hub in the center of the wheel. The arrows point to a manual locking hub.">
            <a:extLst>
              <a:ext uri="{FF2B5EF4-FFF2-40B4-BE49-F238E27FC236}">
                <a16:creationId xmlns:a16="http://schemas.microsoft.com/office/drawing/2014/main" id="{EC105982-1C2A-97B2-8494-C2805C188019}"/>
              </a:ext>
            </a:extLst>
          </p:cNvPr>
          <p:cNvPicPr>
            <a:picLocks noChangeAspect="1"/>
          </p:cNvPicPr>
          <p:nvPr/>
        </p:nvPicPr>
        <p:blipFill>
          <a:blip r:embed="rId3"/>
          <a:stretch>
            <a:fillRect/>
          </a:stretch>
        </p:blipFill>
        <p:spPr>
          <a:xfrm>
            <a:off x="2961940" y="1535526"/>
            <a:ext cx="3236976" cy="261518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685565"/>
            <a:ext cx="8214293" cy="1513679"/>
          </a:xfrm>
        </p:spPr>
        <p:txBody>
          <a:bodyPr wrap="square" lIns="0" tIns="18000" rIns="0" bIns="18000" anchor="ctr" anchorCtr="0">
            <a:spAutoFit/>
          </a:bodyPr>
          <a:lstStyle/>
          <a:p>
            <a:pPr marL="0" indent="-486918">
              <a:buNone/>
            </a:pPr>
            <a:r>
              <a:rPr lang="en-US" sz="2400" dirty="0"/>
              <a:t>Manual locking hubs require that the hubs be rotated to the locked position by hand to allow torque to be applied to the front wheels. Automatic locking hubs enable the driver to shift into four-wheel drive from inside the vehicle.</a:t>
            </a:r>
          </a:p>
        </p:txBody>
      </p:sp>
    </p:spTree>
    <p:extLst>
      <p:ext uri="{BB962C8B-B14F-4D97-AF65-F5344CB8AC3E}">
        <p14:creationId xmlns:p14="http://schemas.microsoft.com/office/powerpoint/2010/main" val="204807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Full-Time Four-wheel Drive</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5234"/>
            <a:ext cx="8212347" cy="2113843"/>
          </a:xfrm>
        </p:spPr>
        <p:txBody>
          <a:bodyPr lIns="0" tIns="18000" rIns="0" bIns="18000" anchor="ctr" anchorCtr="0">
            <a:spAutoFit/>
          </a:bodyPr>
          <a:lstStyle/>
          <a:p>
            <a:pPr marL="342900" indent="-342900">
              <a:spcBef>
                <a:spcPts val="600"/>
              </a:spcBef>
            </a:pPr>
            <a:r>
              <a:rPr lang="en-US" sz="2400" dirty="0">
                <a:solidFill>
                  <a:schemeClr val="tx1"/>
                </a:solidFill>
              </a:rPr>
              <a:t>Uses a center (interaxle) differential</a:t>
            </a:r>
          </a:p>
          <a:p>
            <a:pPr marL="342900" indent="-342900">
              <a:spcBef>
                <a:spcPts val="600"/>
              </a:spcBef>
            </a:pPr>
            <a:r>
              <a:rPr lang="en-US" sz="2400" dirty="0">
                <a:solidFill>
                  <a:schemeClr val="tx1"/>
                </a:solidFill>
              </a:rPr>
              <a:t>Allows for both front and rear axles to rotate at different speeds.</a:t>
            </a:r>
          </a:p>
          <a:p>
            <a:pPr marL="342900" indent="-342900">
              <a:spcBef>
                <a:spcPts val="600"/>
              </a:spcBef>
            </a:pPr>
            <a:r>
              <a:rPr lang="en-US" sz="2400" dirty="0">
                <a:solidFill>
                  <a:schemeClr val="tx1"/>
                </a:solidFill>
              </a:rPr>
              <a:t>Can be safely driven in 4</a:t>
            </a:r>
            <a:r>
              <a:rPr lang="en-US" sz="2400" spc="-300" dirty="0">
                <a:solidFill>
                  <a:schemeClr val="tx1"/>
                </a:solidFill>
              </a:rPr>
              <a:t>W </a:t>
            </a:r>
            <a:r>
              <a:rPr lang="en-US" sz="2400" dirty="0">
                <a:solidFill>
                  <a:schemeClr val="tx1"/>
                </a:solidFill>
              </a:rPr>
              <a:t>D on dry pavement </a:t>
            </a:r>
          </a:p>
          <a:p>
            <a:pPr marL="342900" indent="-342900">
              <a:spcBef>
                <a:spcPts val="600"/>
              </a:spcBef>
            </a:pPr>
            <a:r>
              <a:rPr lang="en-US" sz="2400" dirty="0">
                <a:solidFill>
                  <a:schemeClr val="tx1"/>
                </a:solidFill>
              </a:rPr>
              <a:t>Under all driving conditions.</a:t>
            </a:r>
          </a:p>
        </p:txBody>
      </p:sp>
    </p:spTree>
    <p:extLst>
      <p:ext uri="{BB962C8B-B14F-4D97-AF65-F5344CB8AC3E}">
        <p14:creationId xmlns:p14="http://schemas.microsoft.com/office/powerpoint/2010/main" val="318771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87344" y="165966"/>
            <a:ext cx="8229600" cy="590349"/>
          </a:xfrm>
        </p:spPr>
        <p:txBody>
          <a:bodyPr wrap="square" lIns="0" tIns="18000" rIns="0" bIns="18000" anchor="ctr" anchorCtr="0">
            <a:spAutoFit/>
          </a:bodyPr>
          <a:lstStyle/>
          <a:p>
            <a:r>
              <a:rPr lang="en-US" dirty="0"/>
              <a:t>Figure 15.7</a:t>
            </a:r>
            <a:endParaRPr lang="en-US" sz="2800" dirty="0"/>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8473" y="924508"/>
            <a:ext cx="8229600" cy="405683"/>
          </a:xfrm>
        </p:spPr>
        <p:txBody>
          <a:bodyPr wrap="square" lIns="0" tIns="18000" rIns="0" bIns="18000" anchor="ctr" anchorCtr="0">
            <a:spAutoFit/>
          </a:bodyPr>
          <a:lstStyle/>
          <a:p>
            <a:pPr marL="0" indent="-486918">
              <a:buNone/>
            </a:pPr>
            <a:r>
              <a:rPr lang="en-US" sz="2400" dirty="0"/>
              <a:t>A typical planetary gear set used in a transfer case.</a:t>
            </a:r>
          </a:p>
        </p:txBody>
      </p:sp>
      <p:pic>
        <p:nvPicPr>
          <p:cNvPr id="5" name="Picture 4" descr="An illustration of a typical planetary gear set used in a transfer case.&#10;Long description is available in notes, press F6.">
            <a:extLst>
              <a:ext uri="{FF2B5EF4-FFF2-40B4-BE49-F238E27FC236}">
                <a16:creationId xmlns:a16="http://schemas.microsoft.com/office/drawing/2014/main" id="{975A197A-2F8B-D5AE-ED07-86A8D26940A5}"/>
              </a:ext>
            </a:extLst>
          </p:cNvPr>
          <p:cNvPicPr>
            <a:picLocks noChangeAspect="1"/>
          </p:cNvPicPr>
          <p:nvPr/>
        </p:nvPicPr>
        <p:blipFill>
          <a:blip r:embed="rId3"/>
          <a:stretch>
            <a:fillRect/>
          </a:stretch>
        </p:blipFill>
        <p:spPr>
          <a:xfrm>
            <a:off x="2250121" y="1701126"/>
            <a:ext cx="4643758" cy="4280505"/>
          </a:xfrm>
          <a:prstGeom prst="rect">
            <a:avLst/>
          </a:prstGeom>
        </p:spPr>
      </p:pic>
    </p:spTree>
    <p:extLst>
      <p:ext uri="{BB962C8B-B14F-4D97-AF65-F5344CB8AC3E}">
        <p14:creationId xmlns:p14="http://schemas.microsoft.com/office/powerpoint/2010/main" val="3771388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7520" y="164036"/>
            <a:ext cx="8209128" cy="590349"/>
          </a:xfrm>
        </p:spPr>
        <p:txBody>
          <a:bodyPr wrap="square" lIns="0" tIns="18000" rIns="0" bIns="18000" anchor="ctr" anchorCtr="0">
            <a:spAutoFit/>
          </a:bodyPr>
          <a:lstStyle/>
          <a:p>
            <a:r>
              <a:rPr lang="en-US" dirty="0"/>
              <a:t>Central Differentials</a:t>
            </a:r>
          </a:p>
        </p:txBody>
      </p:sp>
      <p:pic>
        <p:nvPicPr>
          <p:cNvPr id="6" name="Picture 5" descr="A transfer case with a gear labeled bevel gear-type interaxle differential.">
            <a:extLst>
              <a:ext uri="{FF2B5EF4-FFF2-40B4-BE49-F238E27FC236}">
                <a16:creationId xmlns:a16="http://schemas.microsoft.com/office/drawing/2014/main" id="{C15912E6-C19B-D901-93B2-3F308E61C4EF}"/>
              </a:ext>
            </a:extLst>
          </p:cNvPr>
          <p:cNvPicPr>
            <a:picLocks noChangeAspect="1"/>
          </p:cNvPicPr>
          <p:nvPr/>
        </p:nvPicPr>
        <p:blipFill>
          <a:blip r:embed="rId2"/>
          <a:stretch>
            <a:fillRect/>
          </a:stretch>
        </p:blipFill>
        <p:spPr>
          <a:xfrm>
            <a:off x="656603" y="908983"/>
            <a:ext cx="3724961" cy="2655418"/>
          </a:xfrm>
          <a:prstGeom prst="rect">
            <a:avLst/>
          </a:prstGeom>
        </p:spPr>
      </p:pic>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7521" y="3760457"/>
            <a:ext cx="4094480" cy="2621675"/>
          </a:xfrm>
        </p:spPr>
        <p:txBody>
          <a:bodyPr wrap="square" lIns="0" tIns="18000" rIns="0" bIns="18000" anchor="ctr" anchorCtr="0">
            <a:spAutoFit/>
          </a:bodyPr>
          <a:lstStyle/>
          <a:p>
            <a:pPr marL="0" indent="0">
              <a:spcBef>
                <a:spcPts val="600"/>
              </a:spcBef>
              <a:buNone/>
            </a:pPr>
            <a:r>
              <a:rPr lang="en-US" sz="2400" b="1" dirty="0"/>
              <a:t>Figure 15.8</a:t>
            </a:r>
            <a:r>
              <a:rPr lang="en-US" sz="2400" dirty="0"/>
              <a:t> A bevel gear-type center (interaxle) differential used inside a transfer case. Bevel gear differentials normally split the torque equally between the front and rear drive axles.</a:t>
            </a:r>
          </a:p>
        </p:txBody>
      </p:sp>
      <p:sp>
        <p:nvSpPr>
          <p:cNvPr id="4" name="Content Placeholder 3">
            <a:extLst>
              <a:ext uri="{FF2B5EF4-FFF2-40B4-BE49-F238E27FC236}">
                <a16:creationId xmlns:a16="http://schemas.microsoft.com/office/drawing/2014/main" id="{4E5AEFF9-21CF-08FD-DE42-FD62A1235C1B}"/>
              </a:ext>
            </a:extLst>
          </p:cNvPr>
          <p:cNvSpPr>
            <a:spLocks noGrp="1"/>
          </p:cNvSpPr>
          <p:nvPr>
            <p:ph sz="quarter" idx="13"/>
          </p:nvPr>
        </p:nvSpPr>
        <p:spPr>
          <a:xfrm>
            <a:off x="4679576" y="921826"/>
            <a:ext cx="4007072" cy="3822003"/>
          </a:xfrm>
        </p:spPr>
        <p:txBody>
          <a:bodyPr wrap="square" lIns="0" tIns="18000" rIns="0" bIns="18000" anchor="ctr" anchorCtr="0">
            <a:spAutoFit/>
          </a:bodyPr>
          <a:lstStyle/>
          <a:p>
            <a:pPr marL="342900" indent="-342900">
              <a:spcBef>
                <a:spcPts val="600"/>
              </a:spcBef>
            </a:pPr>
            <a:r>
              <a:rPr lang="en-US" sz="2400" dirty="0"/>
              <a:t>Center differential, called interaxle differential</a:t>
            </a:r>
          </a:p>
          <a:p>
            <a:pPr marL="342900" indent="-342900">
              <a:spcBef>
                <a:spcPts val="600"/>
              </a:spcBef>
            </a:pPr>
            <a:r>
              <a:rPr lang="en-US" sz="2400" dirty="0"/>
              <a:t>Prevent driveline harshness and vibration,</a:t>
            </a:r>
          </a:p>
          <a:p>
            <a:pPr marL="342900" indent="-342900">
              <a:spcBef>
                <a:spcPts val="600"/>
              </a:spcBef>
            </a:pPr>
            <a:r>
              <a:rPr lang="en-US" sz="2400" dirty="0"/>
              <a:t>Called driveline windup</a:t>
            </a:r>
          </a:p>
          <a:p>
            <a:pPr marL="342900" indent="-342900">
              <a:spcBef>
                <a:spcPts val="600"/>
              </a:spcBef>
            </a:pPr>
            <a:r>
              <a:rPr lang="en-US" sz="2400" dirty="0"/>
              <a:t>Types</a:t>
            </a:r>
          </a:p>
          <a:p>
            <a:pPr marL="829818" lvl="1" indent="-342900"/>
            <a:r>
              <a:rPr lang="en-US" sz="2400" dirty="0"/>
              <a:t>Standard Bevel Gear </a:t>
            </a:r>
          </a:p>
          <a:p>
            <a:pPr marL="829818" lvl="1" indent="-342900"/>
            <a:r>
              <a:rPr lang="en-US" sz="2400" dirty="0"/>
              <a:t>Planetary Gear</a:t>
            </a:r>
          </a:p>
          <a:p>
            <a:pPr marL="829818" lvl="1" indent="-342900"/>
            <a:r>
              <a:rPr lang="en-US" sz="2400" dirty="0"/>
              <a:t>Viscous Coupling</a:t>
            </a:r>
          </a:p>
        </p:txBody>
      </p:sp>
    </p:spTree>
    <p:extLst>
      <p:ext uri="{BB962C8B-B14F-4D97-AF65-F5344CB8AC3E}">
        <p14:creationId xmlns:p14="http://schemas.microsoft.com/office/powerpoint/2010/main" val="335078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Planetary Transfer Case</a:t>
            </a:r>
          </a:p>
        </p:txBody>
      </p:sp>
      <p:pic>
        <p:nvPicPr>
          <p:cNvPr id="5" name="Picture 4" descr="A planetary gear set transfer case cutaway.&#10;">
            <a:extLst>
              <a:ext uri="{FF2B5EF4-FFF2-40B4-BE49-F238E27FC236}">
                <a16:creationId xmlns:a16="http://schemas.microsoft.com/office/drawing/2014/main" id="{49E23F2B-265D-56F7-44A1-0EDF877A3034}"/>
              </a:ext>
            </a:extLst>
          </p:cNvPr>
          <p:cNvPicPr>
            <a:picLocks noChangeAspect="1"/>
          </p:cNvPicPr>
          <p:nvPr/>
        </p:nvPicPr>
        <p:blipFill>
          <a:blip r:embed="rId3"/>
          <a:stretch>
            <a:fillRect/>
          </a:stretch>
        </p:blipFill>
        <p:spPr>
          <a:xfrm>
            <a:off x="3172692" y="1450179"/>
            <a:ext cx="2798618" cy="359109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5193404"/>
            <a:ext cx="8214293" cy="1144347"/>
          </a:xfrm>
        </p:spPr>
        <p:txBody>
          <a:bodyPr wrap="square" lIns="0" tIns="18000" rIns="0" bIns="18000" anchor="ctr" anchorCtr="0">
            <a:spAutoFit/>
          </a:bodyPr>
          <a:lstStyle/>
          <a:p>
            <a:pPr marL="0" indent="-486918">
              <a:buNone/>
            </a:pPr>
            <a:r>
              <a:rPr lang="en-US" sz="2400" dirty="0"/>
              <a:t>Cutaway of a planetary gear set transfer case. Planetary gear differentials are designed to split the torque unequally between the front and rear drive axles.</a:t>
            </a:r>
          </a:p>
        </p:txBody>
      </p:sp>
    </p:spTree>
    <p:extLst>
      <p:ext uri="{BB962C8B-B14F-4D97-AF65-F5344CB8AC3E}">
        <p14:creationId xmlns:p14="http://schemas.microsoft.com/office/powerpoint/2010/main" val="365447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37362"/>
            <a:ext cx="8213957" cy="374906"/>
          </a:xfrm>
        </p:spPr>
        <p:txBody>
          <a:bodyPr wrap="square" lIns="0" tIns="18000" rIns="0" bIns="18000" anchor="ctr" anchorCtr="0">
            <a:spAutoFit/>
          </a:bodyPr>
          <a:lstStyle/>
          <a:p>
            <a:pPr marL="0" indent="0">
              <a:buNone/>
            </a:pPr>
            <a:r>
              <a:rPr lang="en-US" sz="2200" dirty="0">
                <a:solidFill>
                  <a:schemeClr val="tx1"/>
                </a:solidFill>
              </a:rPr>
              <a:t>Viscous Clutch</a:t>
            </a:r>
          </a:p>
        </p:txBody>
      </p:sp>
      <p:pic>
        <p:nvPicPr>
          <p:cNvPr id="3" name="Picture 2" descr="An illustration of viscous coupling.&#10;Long description is available in notes, press F6.">
            <a:extLst>
              <a:ext uri="{FF2B5EF4-FFF2-40B4-BE49-F238E27FC236}">
                <a16:creationId xmlns:a16="http://schemas.microsoft.com/office/drawing/2014/main" id="{C177E058-E273-7444-84CE-AE97FC1BA294}"/>
              </a:ext>
            </a:extLst>
          </p:cNvPr>
          <p:cNvPicPr>
            <a:picLocks noChangeAspect="1"/>
          </p:cNvPicPr>
          <p:nvPr/>
        </p:nvPicPr>
        <p:blipFill>
          <a:blip r:embed="rId3"/>
          <a:stretch>
            <a:fillRect/>
          </a:stretch>
        </p:blipFill>
        <p:spPr>
          <a:xfrm>
            <a:off x="2897859" y="1533721"/>
            <a:ext cx="3366211" cy="275600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599633"/>
            <a:ext cx="8214293" cy="1729123"/>
          </a:xfrm>
        </p:spPr>
        <p:txBody>
          <a:bodyPr wrap="square" lIns="0" tIns="18000" rIns="0" bIns="18000" anchor="ctr" anchorCtr="0">
            <a:spAutoFit/>
          </a:bodyPr>
          <a:lstStyle/>
          <a:p>
            <a:pPr marL="0" indent="-486918">
              <a:buNone/>
            </a:pPr>
            <a:r>
              <a:rPr lang="en-US" sz="2200" dirty="0"/>
              <a:t>A viscous coupling is a sealed unit containing many steel discs. One-half of them are splined to the input shaft, with every other disc splined to the output shaft. Surrounding these discs is a thick (viscous) silicone fluid that expands when hot and effectively locks the discs together.</a:t>
            </a:r>
          </a:p>
        </p:txBody>
      </p:sp>
    </p:spTree>
    <p:extLst>
      <p:ext uri="{BB962C8B-B14F-4D97-AF65-F5344CB8AC3E}">
        <p14:creationId xmlns:p14="http://schemas.microsoft.com/office/powerpoint/2010/main" val="3499857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Viscous 4WD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scous_4WD">
            <a:hlinkClick r:id="" action="ppaction://media"/>
            <a:extLst>
              <a:ext uri="{FF2B5EF4-FFF2-40B4-BE49-F238E27FC236}">
                <a16:creationId xmlns:a16="http://schemas.microsoft.com/office/drawing/2014/main" id="{A389BD93-7AEA-5C76-CBB2-512057B8BB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271092"/>
            <a:ext cx="8829488" cy="4966587"/>
          </a:xfrm>
          <a:prstGeom prst="rect">
            <a:avLst/>
          </a:prstGeom>
        </p:spPr>
      </p:pic>
    </p:spTree>
    <p:extLst>
      <p:ext uri="{BB962C8B-B14F-4D97-AF65-F5344CB8AC3E}">
        <p14:creationId xmlns:p14="http://schemas.microsoft.com/office/powerpoint/2010/main" val="12076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163975"/>
            <a:ext cx="8212348" cy="590349"/>
          </a:xfrm>
        </p:spPr>
        <p:txBody>
          <a:bodyPr lIns="0" tIns="18000" rIns="0" bIns="18000" anchor="ctr">
            <a:spAutoFit/>
          </a:bodyPr>
          <a:lstStyle/>
          <a:p>
            <a:r>
              <a:rPr lang="en-US" dirty="0"/>
              <a:t>Learning Objectives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3880" y="921994"/>
            <a:ext cx="8212347" cy="4306751"/>
          </a:xfrm>
        </p:spPr>
        <p:txBody>
          <a:bodyPr lIns="0" tIns="18000" rIns="0" bIns="18000" anchor="ctr" anchorCtr="0">
            <a:spAutoFit/>
          </a:bodyPr>
          <a:lstStyle/>
          <a:p>
            <a:pPr marL="684000" indent="-684000">
              <a:buNone/>
              <a:tabLst>
                <a:tab pos="715963" algn="l"/>
              </a:tabLst>
            </a:pPr>
            <a:r>
              <a:rPr lang="en-US" sz="2400" b="1" dirty="0">
                <a:solidFill>
                  <a:srgbClr val="007FA3"/>
                </a:solidFill>
              </a:rPr>
              <a:t>15.1</a:t>
            </a:r>
            <a:r>
              <a:rPr lang="en-US" sz="2400" dirty="0">
                <a:solidFill>
                  <a:schemeClr val="tx1"/>
                </a:solidFill>
              </a:rPr>
              <a:t> Explain the characteristics of four-wheel-drive (4</a:t>
            </a:r>
            <a:r>
              <a:rPr lang="en-US" sz="2400" spc="-300" dirty="0">
                <a:solidFill>
                  <a:schemeClr val="tx1"/>
                </a:solidFill>
              </a:rPr>
              <a:t>W </a:t>
            </a:r>
            <a:r>
              <a:rPr lang="en-US" sz="2400" dirty="0">
                <a:solidFill>
                  <a:schemeClr val="tx1"/>
                </a:solidFill>
              </a:rPr>
              <a:t>D) vehicles.</a:t>
            </a:r>
          </a:p>
          <a:p>
            <a:pPr marL="684000" indent="-684000">
              <a:buNone/>
            </a:pPr>
            <a:r>
              <a:rPr lang="en-US" sz="2400" b="1" dirty="0">
                <a:solidFill>
                  <a:srgbClr val="007FA3"/>
                </a:solidFill>
              </a:rPr>
              <a:t>15.2</a:t>
            </a:r>
            <a:r>
              <a:rPr lang="en-US" sz="2400" dirty="0">
                <a:solidFill>
                  <a:schemeClr val="tx1"/>
                </a:solidFill>
              </a:rPr>
              <a:t> Differentiate between part-time and full-time four-wheel drive vehicles.</a:t>
            </a:r>
          </a:p>
          <a:p>
            <a:pPr marL="684000" indent="-684000">
              <a:buNone/>
            </a:pPr>
            <a:r>
              <a:rPr lang="en-US" sz="2400" b="1" dirty="0">
                <a:solidFill>
                  <a:srgbClr val="007FA3"/>
                </a:solidFill>
              </a:rPr>
              <a:t>15.3</a:t>
            </a:r>
            <a:r>
              <a:rPr lang="en-US" sz="2400" dirty="0">
                <a:solidFill>
                  <a:schemeClr val="tx1"/>
                </a:solidFill>
              </a:rPr>
              <a:t> Explain the purpose and function of the central differential and transfer case in a four-wheel-drive vehicle.</a:t>
            </a:r>
          </a:p>
          <a:p>
            <a:pPr marL="684000" indent="-684000">
              <a:buNone/>
            </a:pPr>
            <a:r>
              <a:rPr lang="en-US" sz="2400" b="1" dirty="0">
                <a:solidFill>
                  <a:srgbClr val="007FA3"/>
                </a:solidFill>
              </a:rPr>
              <a:t>15.4</a:t>
            </a:r>
            <a:r>
              <a:rPr lang="en-US" sz="2400" dirty="0">
                <a:solidFill>
                  <a:schemeClr val="tx1"/>
                </a:solidFill>
              </a:rPr>
              <a:t> Explain the purpose and function of electronic transfer cases and the power transfer unit of a four-wheel-drive vehicle.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57569"/>
            <a:ext cx="8268278" cy="1021237"/>
          </a:xfrm>
        </p:spPr>
        <p:txBody>
          <a:bodyPr wrap="square" lIns="0" tIns="18000" rIns="0" bIns="18000" anchor="ctr" anchorCtr="0">
            <a:spAutoFit/>
          </a:bodyPr>
          <a:lstStyle/>
          <a:p>
            <a:r>
              <a:rPr lang="en-US" sz="3200" dirty="0"/>
              <a:t>Frequently Asked Question: Can a Four-Wheel-Drive Vehicle Still Get Stuck?</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2584" y="1305896"/>
            <a:ext cx="8223452" cy="282573"/>
          </a:xfrm>
        </p:spPr>
        <p:txBody>
          <a:bodyPr wrap="square" lIns="0" tIns="18000" rIns="0" bIns="18000" anchor="ctr" anchorCtr="0">
            <a:spAutoFit/>
          </a:bodyPr>
          <a:lstStyle/>
          <a:p>
            <a:pPr marL="0" indent="0">
              <a:buNone/>
            </a:pPr>
            <a:r>
              <a:rPr lang="en-US"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2583" y="1766102"/>
            <a:ext cx="8268277" cy="4222113"/>
          </a:xfrm>
        </p:spPr>
        <p:txBody>
          <a:bodyPr wrap="square" lIns="0" tIns="18000" rIns="0" bIns="18000" anchor="ctr" anchorCtr="0">
            <a:spAutoFit/>
          </a:bodyPr>
          <a:lstStyle/>
          <a:p>
            <a:pPr marL="0" indent="0">
              <a:buNone/>
            </a:pPr>
            <a:r>
              <a:rPr lang="en-US" b="1" dirty="0">
                <a:latin typeface="Arial" panose="020B0604020202020204" pitchFamily="34" charset="0"/>
                <a:cs typeface="Arial" panose="020B0604020202020204" pitchFamily="34" charset="0"/>
              </a:rPr>
              <a:t>Can a Four-Wheel-Drive Vehicle Still Get Stuck?</a:t>
            </a:r>
            <a:r>
              <a:rPr lang="en-US" dirty="0">
                <a:latin typeface="Arial" panose="020B0604020202020204" pitchFamily="34" charset="0"/>
                <a:cs typeface="Arial" panose="020B0604020202020204" pitchFamily="34" charset="0"/>
              </a:rPr>
              <a:t> Yes. A 4</a:t>
            </a:r>
            <a:r>
              <a:rPr lang="en-US" spc="-200" dirty="0">
                <a:latin typeface="Arial" panose="020B0604020202020204" pitchFamily="34" charset="0"/>
                <a:cs typeface="Arial" panose="020B0604020202020204" pitchFamily="34" charset="0"/>
              </a:rPr>
              <a:t>W </a:t>
            </a:r>
            <a:r>
              <a:rPr lang="en-US" dirty="0">
                <a:latin typeface="Arial" panose="020B0604020202020204" pitchFamily="34" charset="0"/>
                <a:cs typeface="Arial" panose="020B0604020202020204" pitchFamily="34" charset="0"/>
              </a:rPr>
              <a:t>D vehicle can get stuck under some conditions depending on type of system and road surface. Figure 15-11. This can occur in following: If front, center, and rear differentials are open type, and if only wheel is on a slippery surface, then other wheels will only get torque required by wheel on slippery surface and vehicle may not be able to move. In case the rear differential is a limited slip-type and both front and center differentials are open type, then if one of rear tires was on a slippery surface, then vehicle could continue to move only if other rear drive wheel was on dry pavement.  If one front wheel and one rear wheel were on a slippery surface and rear axle was limited slip, vehicle may not be able to move because center differential is an open type.  If vehicle is equipped with a locking center differential and a limited slip differential in rear, then vehicle will be equipped to go under almost every road surface condition. Yet, locking center differential needs to be unlocked at a higher speed to keep the driveline from binding. Current technology allows electronic brake computer to control traction by applying wheel brake on wheel that is spinning to increase amount of torque that is applied to side or end of vehicle with most traction. This means that many systems use open-type differentials instead of limited slip units and rely on the wheel brakes to maintain traction to all drive wheels.</a:t>
            </a:r>
          </a:p>
        </p:txBody>
      </p:sp>
    </p:spTree>
    <p:extLst>
      <p:ext uri="{BB962C8B-B14F-4D97-AF65-F5344CB8AC3E}">
        <p14:creationId xmlns:p14="http://schemas.microsoft.com/office/powerpoint/2010/main" val="1680862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15.11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Typical 4</a:t>
            </a:r>
            <a:r>
              <a:rPr lang="en-US" sz="2400" spc="-300" dirty="0">
                <a:solidFill>
                  <a:schemeClr val="tx1"/>
                </a:solidFill>
              </a:rPr>
              <a:t>W </a:t>
            </a:r>
            <a:r>
              <a:rPr lang="en-US" sz="2400" dirty="0">
                <a:solidFill>
                  <a:schemeClr val="tx1"/>
                </a:solidFill>
              </a:rPr>
              <a:t>D Vehicle</a:t>
            </a:r>
          </a:p>
        </p:txBody>
      </p:sp>
      <p:pic>
        <p:nvPicPr>
          <p:cNvPr id="5" name="Picture 4" descr="An illustration of the lower view of a four-wheel-drive vehicle. &#10;Long description is available in notes, press F6.">
            <a:extLst>
              <a:ext uri="{FF2B5EF4-FFF2-40B4-BE49-F238E27FC236}">
                <a16:creationId xmlns:a16="http://schemas.microsoft.com/office/drawing/2014/main" id="{322872CB-0715-CD4C-4E41-5EB3C3F14D05}"/>
              </a:ext>
            </a:extLst>
          </p:cNvPr>
          <p:cNvPicPr>
            <a:picLocks noChangeAspect="1"/>
          </p:cNvPicPr>
          <p:nvPr/>
        </p:nvPicPr>
        <p:blipFill>
          <a:blip r:embed="rId3"/>
          <a:stretch>
            <a:fillRect/>
          </a:stretch>
        </p:blipFill>
        <p:spPr>
          <a:xfrm>
            <a:off x="1693950" y="1523128"/>
            <a:ext cx="5756100" cy="342342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5146547"/>
            <a:ext cx="8214293" cy="1144347"/>
          </a:xfrm>
        </p:spPr>
        <p:txBody>
          <a:bodyPr wrap="square" lIns="0" tIns="18000" rIns="0" bIns="18000" anchor="ctr" anchorCtr="0">
            <a:spAutoFit/>
          </a:bodyPr>
          <a:lstStyle/>
          <a:p>
            <a:pPr marL="0" indent="-486918">
              <a:buNone/>
            </a:pPr>
            <a:r>
              <a:rPr lang="en-US" sz="2400" dirty="0"/>
              <a:t>A typical four-wheel-drive vehicle that uses a longitudinal engine and a transfer case to send engine torque to both the front and rear wheel. Even a </a:t>
            </a:r>
            <a:r>
              <a:rPr lang="en-US" sz="2400" spc="-300" dirty="0"/>
              <a:t>4 W </a:t>
            </a:r>
            <a:r>
              <a:rPr lang="en-US" sz="2400" dirty="0"/>
              <a:t>D vehicle can get stuck.</a:t>
            </a:r>
          </a:p>
        </p:txBody>
      </p:sp>
    </p:spTree>
    <p:extLst>
      <p:ext uri="{BB962C8B-B14F-4D97-AF65-F5344CB8AC3E}">
        <p14:creationId xmlns:p14="http://schemas.microsoft.com/office/powerpoint/2010/main" val="3286934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Transfer Cases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1822"/>
            <a:ext cx="8212347" cy="3375727"/>
          </a:xfrm>
        </p:spPr>
        <p:txBody>
          <a:bodyPr lIns="0" tIns="18000" rIns="0" bIns="18000" anchor="ctr" anchorCtr="0">
            <a:spAutoFit/>
          </a:bodyPr>
          <a:lstStyle/>
          <a:p>
            <a:pPr marL="342900" indent="-342900">
              <a:spcBef>
                <a:spcPts val="600"/>
              </a:spcBef>
            </a:pPr>
            <a:r>
              <a:rPr lang="en-US" sz="2400" dirty="0">
                <a:solidFill>
                  <a:schemeClr val="tx1"/>
                </a:solidFill>
              </a:rPr>
              <a:t>Control power flow to both front and rear axles.</a:t>
            </a:r>
          </a:p>
          <a:p>
            <a:pPr marL="342900" indent="-342900">
              <a:spcBef>
                <a:spcPts val="600"/>
              </a:spcBef>
            </a:pPr>
            <a:r>
              <a:rPr lang="en-US" sz="2400" dirty="0">
                <a:solidFill>
                  <a:schemeClr val="tx1"/>
                </a:solidFill>
              </a:rPr>
              <a:t>Gear ranges can be engaged in a number of ways, such as:</a:t>
            </a:r>
          </a:p>
          <a:p>
            <a:pPr marL="829818" lvl="1" indent="-342900"/>
            <a:r>
              <a:rPr lang="en-US" sz="2400" dirty="0">
                <a:solidFill>
                  <a:schemeClr val="tx1"/>
                </a:solidFill>
              </a:rPr>
              <a:t>Manual lever (older vehicles) </a:t>
            </a:r>
          </a:p>
          <a:p>
            <a:pPr marL="829818" lvl="1" indent="-342900"/>
            <a:r>
              <a:rPr lang="en-US" sz="2400" dirty="0">
                <a:solidFill>
                  <a:schemeClr val="tx1"/>
                </a:solidFill>
              </a:rPr>
              <a:t>Electrical motor (most commonly used)</a:t>
            </a:r>
          </a:p>
          <a:p>
            <a:pPr marL="829818" lvl="1" indent="-342900"/>
            <a:r>
              <a:rPr lang="en-US" sz="2400" dirty="0">
                <a:solidFill>
                  <a:schemeClr val="tx1"/>
                </a:solidFill>
              </a:rPr>
              <a:t>Vacuum actuators </a:t>
            </a:r>
          </a:p>
          <a:p>
            <a:pPr marL="1229868" lvl="2" indent="-342900"/>
            <a:r>
              <a:rPr lang="en-US" sz="2400" dirty="0">
                <a:solidFill>
                  <a:schemeClr val="tx1"/>
                </a:solidFill>
              </a:rPr>
              <a:t>Connect and disconnect front-drive axle when 2</a:t>
            </a:r>
            <a:r>
              <a:rPr lang="en-US" sz="2400" spc="-300" dirty="0">
                <a:solidFill>
                  <a:schemeClr val="tx1"/>
                </a:solidFill>
              </a:rPr>
              <a:t>W </a:t>
            </a:r>
            <a:r>
              <a:rPr lang="en-US" sz="2400" dirty="0">
                <a:solidFill>
                  <a:schemeClr val="tx1"/>
                </a:solidFill>
              </a:rPr>
              <a:t>D selected</a:t>
            </a:r>
          </a:p>
        </p:txBody>
      </p:sp>
    </p:spTree>
    <p:extLst>
      <p:ext uri="{BB962C8B-B14F-4D97-AF65-F5344CB8AC3E}">
        <p14:creationId xmlns:p14="http://schemas.microsoft.com/office/powerpoint/2010/main" val="3546504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7520" y="164036"/>
            <a:ext cx="8209128" cy="590349"/>
          </a:xfrm>
        </p:spPr>
        <p:txBody>
          <a:bodyPr wrap="square" lIns="0" tIns="18000" rIns="0" bIns="18000" anchor="ctr" anchorCtr="0">
            <a:spAutoFit/>
          </a:bodyPr>
          <a:lstStyle/>
          <a:p>
            <a:r>
              <a:rPr lang="en-US" dirty="0"/>
              <a:t>Transfer Cases </a:t>
            </a:r>
            <a:r>
              <a:rPr lang="en-US" sz="2800" dirty="0"/>
              <a:t>(2 of 2)</a:t>
            </a:r>
          </a:p>
        </p:txBody>
      </p:sp>
      <p:pic>
        <p:nvPicPr>
          <p:cNvPr id="7" name="Picture 6" descr="A transfer case on the vehicle dashboard. A button labeled auto 4 W D. Three dials labeled 2 up arrow, 4 up arrow, and 4 down arrow.">
            <a:extLst>
              <a:ext uri="{FF2B5EF4-FFF2-40B4-BE49-F238E27FC236}">
                <a16:creationId xmlns:a16="http://schemas.microsoft.com/office/drawing/2014/main" id="{6BB996F7-BF3A-A7E2-6668-9C8A0EB24B1A}"/>
              </a:ext>
            </a:extLst>
          </p:cNvPr>
          <p:cNvPicPr>
            <a:picLocks noChangeAspect="1"/>
          </p:cNvPicPr>
          <p:nvPr/>
        </p:nvPicPr>
        <p:blipFill>
          <a:blip r:embed="rId3"/>
          <a:stretch>
            <a:fillRect/>
          </a:stretch>
        </p:blipFill>
        <p:spPr>
          <a:xfrm>
            <a:off x="581744" y="1114859"/>
            <a:ext cx="3892601" cy="2924983"/>
          </a:xfrm>
          <a:prstGeom prst="rect">
            <a:avLst/>
          </a:prstGeom>
        </p:spPr>
      </p:pic>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7521" y="4223558"/>
            <a:ext cx="4094480" cy="1729123"/>
          </a:xfrm>
        </p:spPr>
        <p:txBody>
          <a:bodyPr wrap="square" lIns="0" tIns="18000" rIns="0" bIns="18000" anchor="ctr" anchorCtr="0">
            <a:spAutoFit/>
          </a:bodyPr>
          <a:lstStyle/>
          <a:p>
            <a:pPr marL="0" indent="0">
              <a:spcBef>
                <a:spcPts val="600"/>
              </a:spcBef>
              <a:buNone/>
            </a:pPr>
            <a:r>
              <a:rPr lang="en-US" sz="2200" b="1" dirty="0"/>
              <a:t>Figure 15.13</a:t>
            </a:r>
            <a:r>
              <a:rPr lang="en-US" sz="2200" dirty="0"/>
              <a:t> Most transfer cases today use an electric motor to make the mode and range changes and use a dial or push button for each position.</a:t>
            </a:r>
          </a:p>
        </p:txBody>
      </p:sp>
      <p:sp>
        <p:nvSpPr>
          <p:cNvPr id="4" name="Content Placeholder 3">
            <a:extLst>
              <a:ext uri="{FF2B5EF4-FFF2-40B4-BE49-F238E27FC236}">
                <a16:creationId xmlns:a16="http://schemas.microsoft.com/office/drawing/2014/main" id="{4E5AEFF9-21CF-08FD-DE42-FD62A1235C1B}"/>
              </a:ext>
            </a:extLst>
          </p:cNvPr>
          <p:cNvSpPr>
            <a:spLocks noGrp="1"/>
          </p:cNvSpPr>
          <p:nvPr>
            <p:ph sz="quarter" idx="13"/>
          </p:nvPr>
        </p:nvSpPr>
        <p:spPr>
          <a:xfrm>
            <a:off x="4592471" y="1001199"/>
            <a:ext cx="4094177" cy="1959955"/>
          </a:xfrm>
        </p:spPr>
        <p:txBody>
          <a:bodyPr wrap="square" lIns="0" tIns="18000" rIns="0" bIns="18000" anchor="ctr" anchorCtr="0">
            <a:spAutoFit/>
          </a:bodyPr>
          <a:lstStyle/>
          <a:p>
            <a:pPr marL="342900" indent="-342900">
              <a:spcBef>
                <a:spcPts val="600"/>
              </a:spcBef>
            </a:pPr>
            <a:r>
              <a:rPr lang="en-US" sz="2200" dirty="0"/>
              <a:t>Two-wheel drive operation</a:t>
            </a:r>
          </a:p>
          <a:p>
            <a:pPr marL="342900" indent="-342900">
              <a:spcBef>
                <a:spcPts val="600"/>
              </a:spcBef>
            </a:pPr>
            <a:r>
              <a:rPr lang="en-US" sz="2200" dirty="0"/>
              <a:t>Four-wheel drive operation</a:t>
            </a:r>
          </a:p>
          <a:p>
            <a:pPr marL="342900" indent="-342900">
              <a:spcBef>
                <a:spcPts val="600"/>
              </a:spcBef>
            </a:pPr>
            <a:r>
              <a:rPr lang="en-US" sz="2200" dirty="0"/>
              <a:t>Oil pump</a:t>
            </a:r>
          </a:p>
          <a:p>
            <a:pPr marL="342900" indent="-342900">
              <a:spcBef>
                <a:spcPts val="600"/>
              </a:spcBef>
            </a:pPr>
            <a:r>
              <a:rPr lang="en-US" sz="2200" dirty="0"/>
              <a:t>Manual Shift On-the-Fly Systems</a:t>
            </a:r>
          </a:p>
        </p:txBody>
      </p:sp>
    </p:spTree>
    <p:extLst>
      <p:ext uri="{BB962C8B-B14F-4D97-AF65-F5344CB8AC3E}">
        <p14:creationId xmlns:p14="http://schemas.microsoft.com/office/powerpoint/2010/main" val="1537078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57200" y="167196"/>
            <a:ext cx="8229600" cy="1082792"/>
          </a:xfrm>
        </p:spPr>
        <p:txBody>
          <a:bodyPr lIns="0" tIns="18000" rIns="0" bIns="18000" anchor="ctr" anchorCtr="0">
            <a:spAutoFit/>
          </a:bodyPr>
          <a:lstStyle/>
          <a:p>
            <a:r>
              <a:rPr kumimoji="0" lang="en-US" sz="3400" b="1" i="0" u="none" strike="noStrike" kern="0" cap="none" spc="0" normalizeH="0" baseline="0" noProof="0" dirty="0">
                <a:ln>
                  <a:noFill/>
                </a:ln>
                <a:solidFill>
                  <a:srgbClr val="007FA3"/>
                </a:solidFill>
                <a:effectLst/>
                <a:uLnTx/>
                <a:uFillTx/>
                <a:latin typeface="Arial"/>
                <a:cs typeface="Times New Roman"/>
                <a:sym typeface="Times New Roman"/>
              </a:rPr>
              <a:t>Frequently Asked Question: What Is a Gear-to-Gear Transfer Case?</a:t>
            </a:r>
            <a:endParaRPr lang="en-US" dirty="0"/>
          </a:p>
        </p:txBody>
      </p:sp>
      <p:sp>
        <p:nvSpPr>
          <p:cNvPr id="4" name="Content Placeholder 3">
            <a:extLst>
              <a:ext uri="{FF2B5EF4-FFF2-40B4-BE49-F238E27FC236}">
                <a16:creationId xmlns:a16="http://schemas.microsoft.com/office/drawing/2014/main" id="{4E5AEFF9-21CF-08FD-DE42-FD62A1235C1B}"/>
              </a:ext>
            </a:extLst>
          </p:cNvPr>
          <p:cNvSpPr>
            <a:spLocks noGrp="1"/>
          </p:cNvSpPr>
          <p:nvPr>
            <p:ph sz="quarter" idx="13"/>
          </p:nvPr>
        </p:nvSpPr>
        <p:spPr>
          <a:xfrm>
            <a:off x="477548" y="1388331"/>
            <a:ext cx="8218487" cy="374906"/>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 Frequently Asked Question</a:t>
            </a:r>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7548" y="1907641"/>
            <a:ext cx="8209252" cy="2406231"/>
          </a:xfrm>
        </p:spPr>
        <p:txBody>
          <a:bodyPr wrap="square" lIns="0" tIns="18000" rIns="0" bIns="18000" anchor="ctr" anchorCtr="0">
            <a:spAutoFit/>
          </a:bodyPr>
          <a:lstStyle/>
          <a:p>
            <a:pPr marL="0" indent="0">
              <a:buNone/>
            </a:pPr>
            <a:r>
              <a:rPr lang="en-US" sz="2200" b="1" dirty="0">
                <a:latin typeface="Arial" panose="020B0604020202020204" pitchFamily="34" charset="0"/>
                <a:cs typeface="Arial" panose="020B0604020202020204" pitchFamily="34" charset="0"/>
              </a:rPr>
              <a:t>What Is a Gear-to-Gear Transfer Case?</a:t>
            </a:r>
            <a:r>
              <a:rPr lang="en-US" sz="2200" dirty="0">
                <a:latin typeface="Arial" panose="020B0604020202020204" pitchFamily="34" charset="0"/>
                <a:cs typeface="Arial" panose="020B0604020202020204" pitchFamily="34" charset="0"/>
              </a:rPr>
              <a:t> A gear-to-gear transfer case is simple in design, and is an older design not currently being used. Three gear shafts are in mesh in the transfer case. One gear shaft is attached to the transmission output shaft. The second shaft acts as an idler, and the third shaft is the output to the front axle. Gear-to- gear transfer cases, in most cases, have two speeds. The first four-wheel drive low is a gear reduction that</a:t>
            </a:r>
            <a:endParaRPr lang="en-US" sz="2200" dirty="0"/>
          </a:p>
        </p:txBody>
      </p:sp>
      <p:sp>
        <p:nvSpPr>
          <p:cNvPr id="5" name="Content Placeholder 4">
            <a:extLst>
              <a:ext uri="{FF2B5EF4-FFF2-40B4-BE49-F238E27FC236}">
                <a16:creationId xmlns:a16="http://schemas.microsoft.com/office/drawing/2014/main" id="{E4E4BDC6-7CA6-3FD7-7F2F-C84D2410184E}"/>
              </a:ext>
            </a:extLst>
          </p:cNvPr>
          <p:cNvSpPr>
            <a:spLocks noGrp="1"/>
          </p:cNvSpPr>
          <p:nvPr>
            <p:ph sz="quarter" idx="15"/>
          </p:nvPr>
        </p:nvSpPr>
        <p:spPr>
          <a:xfrm>
            <a:off x="468313" y="4350774"/>
            <a:ext cx="3469648" cy="374906"/>
          </a:xfrm>
        </p:spPr>
        <p:txBody>
          <a:bodyPr wrap="square" lIns="0" tIns="18000" rIns="0" bIns="18000" anchor="ctr" anchorCtr="0">
            <a:spAutoFit/>
          </a:bodyPr>
          <a:lstStyle/>
          <a:p>
            <a:pPr marL="0" lvl="1" indent="0">
              <a:buNone/>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is usually around two to one</a:t>
            </a:r>
            <a:endParaRPr lang="en-US" dirty="0"/>
          </a:p>
        </p:txBody>
      </p:sp>
      <p:graphicFrame>
        <p:nvGraphicFramePr>
          <p:cNvPr id="12" name="Object 11" descr="Left parenthesis 2 is to 1 right parenthesis.">
            <a:extLst>
              <a:ext uri="{FF2B5EF4-FFF2-40B4-BE49-F238E27FC236}">
                <a16:creationId xmlns:a16="http://schemas.microsoft.com/office/drawing/2014/main" id="{086DA295-4F30-58E2-6144-56C28A3AF5BD}"/>
              </a:ext>
            </a:extLst>
          </p:cNvPr>
          <p:cNvGraphicFramePr>
            <a:graphicFrameLocks noChangeAspect="1"/>
          </p:cNvGraphicFramePr>
          <p:nvPr>
            <p:extLst>
              <p:ext uri="{D42A27DB-BD31-4B8C-83A1-F6EECF244321}">
                <p14:modId xmlns:p14="http://schemas.microsoft.com/office/powerpoint/2010/main" val="31676761"/>
              </p:ext>
            </p:extLst>
          </p:nvPr>
        </p:nvGraphicFramePr>
        <p:xfrm>
          <a:off x="3969711" y="4340351"/>
          <a:ext cx="659694" cy="387697"/>
        </p:xfrm>
        <a:graphic>
          <a:graphicData uri="http://schemas.openxmlformats.org/presentationml/2006/ole">
            <mc:AlternateContent xmlns:mc="http://schemas.openxmlformats.org/markup-compatibility/2006">
              <mc:Choice xmlns:v="urn:schemas-microsoft-com:vml" Requires="v">
                <p:oleObj name="Equation" r:id="rId3" imgW="431640" imgH="253800" progId="Equation.DSMT4">
                  <p:embed/>
                </p:oleObj>
              </mc:Choice>
              <mc:Fallback>
                <p:oleObj name="Equation" r:id="rId3" imgW="431640" imgH="253800" progId="Equation.DSMT4">
                  <p:embed/>
                  <p:pic>
                    <p:nvPicPr>
                      <p:cNvPr id="5" name="Object 4">
                        <a:extLst>
                          <a:ext uri="{FF2B5EF4-FFF2-40B4-BE49-F238E27FC236}">
                            <a16:creationId xmlns:a16="http://schemas.microsoft.com/office/drawing/2014/main" id="{63AE15B0-202B-5469-CEEF-62CC79F44ABE}"/>
                          </a:ext>
                        </a:extLst>
                      </p:cNvPr>
                      <p:cNvPicPr>
                        <a:picLocks noChangeAspect="1" noChangeArrowheads="1"/>
                      </p:cNvPicPr>
                      <p:nvPr/>
                    </p:nvPicPr>
                    <p:blipFill>
                      <a:blip r:embed="rId4"/>
                      <a:srcRect/>
                      <a:stretch>
                        <a:fillRect/>
                      </a:stretch>
                    </p:blipFill>
                    <p:spPr bwMode="auto">
                      <a:xfrm>
                        <a:off x="3969711" y="4340351"/>
                        <a:ext cx="659694" cy="387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Content Placeholder 5">
            <a:extLst>
              <a:ext uri="{FF2B5EF4-FFF2-40B4-BE49-F238E27FC236}">
                <a16:creationId xmlns:a16="http://schemas.microsoft.com/office/drawing/2014/main" id="{1444F143-42BC-05E3-FB14-AF5A17541813}"/>
              </a:ext>
            </a:extLst>
          </p:cNvPr>
          <p:cNvSpPr>
            <a:spLocks noGrp="1"/>
          </p:cNvSpPr>
          <p:nvPr>
            <p:ph sz="quarter" idx="16"/>
          </p:nvPr>
        </p:nvSpPr>
        <p:spPr>
          <a:xfrm>
            <a:off x="4673337" y="4351771"/>
            <a:ext cx="2893668" cy="374906"/>
          </a:xfrm>
        </p:spPr>
        <p:txBody>
          <a:bodyPr wrap="square" lIns="0" tIns="18000" rIns="0" bIns="18000" anchor="ctr" anchorCtr="0">
            <a:spAutoFit/>
          </a:bodyPr>
          <a:lstStyle/>
          <a:p>
            <a:pPr marL="0" lvl="1" indent="0">
              <a:buNone/>
            </a:pPr>
            <a:r>
              <a:rPr lang="en-US" sz="2200" dirty="0">
                <a:latin typeface="Arial" panose="020B0604020202020204" pitchFamily="34" charset="0"/>
                <a:cs typeface="Arial" panose="020B0604020202020204" pitchFamily="34" charset="0"/>
              </a:rPr>
              <a:t>The second gear in the</a:t>
            </a:r>
            <a:endParaRPr lang="en-US" sz="2200" dirty="0"/>
          </a:p>
        </p:txBody>
      </p:sp>
      <p:sp>
        <p:nvSpPr>
          <p:cNvPr id="7" name="Content Placeholder 6">
            <a:extLst>
              <a:ext uri="{FF2B5EF4-FFF2-40B4-BE49-F238E27FC236}">
                <a16:creationId xmlns:a16="http://schemas.microsoft.com/office/drawing/2014/main" id="{9B325283-D9C7-5326-A8DB-48AD8D1C6CA3}"/>
              </a:ext>
            </a:extLst>
          </p:cNvPr>
          <p:cNvSpPr>
            <a:spLocks noGrp="1"/>
          </p:cNvSpPr>
          <p:nvPr>
            <p:ph sz="quarter" idx="17"/>
          </p:nvPr>
        </p:nvSpPr>
        <p:spPr>
          <a:xfrm>
            <a:off x="474057" y="4768043"/>
            <a:ext cx="8229598" cy="1052014"/>
          </a:xfrm>
        </p:spPr>
        <p:txBody>
          <a:bodyPr wrap="square" lIns="0" tIns="18000" rIns="0" bIns="18000" anchor="ctr" anchorCtr="0">
            <a:spAutoFit/>
          </a:bodyPr>
          <a:lstStyle/>
          <a:p>
            <a:pPr marL="0" lvl="1" indent="0">
              <a:buNone/>
            </a:pPr>
            <a:r>
              <a:rPr lang="en-US" sz="2200" dirty="0">
                <a:latin typeface="Arial" panose="020B0604020202020204" pitchFamily="34" charset="0"/>
                <a:cs typeface="Arial" panose="020B0604020202020204" pitchFamily="34" charset="0"/>
              </a:rPr>
              <a:t>transfer case is a direct drive. The gears are engaged by sliding collars or synchronizers to lock the gears to the shaft. Neutral is accomplished when neither gear collar is locking a gear in place.</a:t>
            </a:r>
            <a:endParaRPr lang="en-US" sz="2200" dirty="0"/>
          </a:p>
        </p:txBody>
      </p:sp>
    </p:spTree>
    <p:extLst>
      <p:ext uri="{BB962C8B-B14F-4D97-AF65-F5344CB8AC3E}">
        <p14:creationId xmlns:p14="http://schemas.microsoft.com/office/powerpoint/2010/main" val="3339086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87344" y="165966"/>
            <a:ext cx="8229600" cy="590349"/>
          </a:xfrm>
        </p:spPr>
        <p:txBody>
          <a:bodyPr wrap="square" lIns="0" tIns="18000" rIns="0" bIns="18000" anchor="ctr" anchorCtr="0">
            <a:spAutoFit/>
          </a:bodyPr>
          <a:lstStyle/>
          <a:p>
            <a:r>
              <a:rPr lang="en-US" dirty="0"/>
              <a:t>Figure 15.14</a:t>
            </a:r>
            <a:endParaRPr lang="en-US" sz="2800" dirty="0"/>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8473" y="926324"/>
            <a:ext cx="8229600" cy="1575234"/>
          </a:xfrm>
        </p:spPr>
        <p:txBody>
          <a:bodyPr wrap="square" lIns="0" tIns="18000" rIns="0" bIns="18000" anchor="ctr" anchorCtr="0">
            <a:spAutoFit/>
          </a:bodyPr>
          <a:lstStyle/>
          <a:p>
            <a:pPr marL="0" lvl="1" indent="0">
              <a:buNone/>
            </a:pPr>
            <a:r>
              <a:rPr lang="en-US" sz="2000" dirty="0"/>
              <a:t>Two-wheel-drive/high-range torque flow in a </a:t>
            </a:r>
            <a:r>
              <a:rPr lang="en-US" sz="2000" spc="-200" dirty="0"/>
              <a:t>N </a:t>
            </a:r>
            <a:r>
              <a:rPr lang="en-US" sz="2000" dirty="0"/>
              <a:t>V231 transfer case. The sliding range clutch is shifted to the forward position by the range lever and fork, which connects the input gear to the output shaft and rear axle. The mode synchronizer sleeve is moved out of engagement from the drive sprocket to remove torque from the front axle.</a:t>
            </a:r>
          </a:p>
        </p:txBody>
      </p:sp>
      <p:pic>
        <p:nvPicPr>
          <p:cNvPr id="6" name="Picture 5" descr="An illustration of a two-wheel drive in an N V 231 transfer case.&#10;Long description is available in notes, press F6.">
            <a:extLst>
              <a:ext uri="{FF2B5EF4-FFF2-40B4-BE49-F238E27FC236}">
                <a16:creationId xmlns:a16="http://schemas.microsoft.com/office/drawing/2014/main" id="{CFD9F05A-FE33-EA44-7595-0C2FE3FD3FCF}"/>
              </a:ext>
            </a:extLst>
          </p:cNvPr>
          <p:cNvPicPr>
            <a:picLocks noChangeAspect="1"/>
          </p:cNvPicPr>
          <p:nvPr/>
        </p:nvPicPr>
        <p:blipFill>
          <a:blip r:embed="rId3"/>
          <a:stretch>
            <a:fillRect/>
          </a:stretch>
        </p:blipFill>
        <p:spPr>
          <a:xfrm>
            <a:off x="3103418" y="2747809"/>
            <a:ext cx="2937164" cy="3557847"/>
          </a:xfrm>
          <a:prstGeom prst="rect">
            <a:avLst/>
          </a:prstGeom>
        </p:spPr>
      </p:pic>
    </p:spTree>
    <p:extLst>
      <p:ext uri="{BB962C8B-B14F-4D97-AF65-F5344CB8AC3E}">
        <p14:creationId xmlns:p14="http://schemas.microsoft.com/office/powerpoint/2010/main" val="1689349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87344" y="165966"/>
            <a:ext cx="8229600" cy="590349"/>
          </a:xfrm>
        </p:spPr>
        <p:txBody>
          <a:bodyPr wrap="square" lIns="0" tIns="18000" rIns="0" bIns="18000" anchor="ctr" anchorCtr="0">
            <a:spAutoFit/>
          </a:bodyPr>
          <a:lstStyle/>
          <a:p>
            <a:r>
              <a:rPr lang="en-US" dirty="0"/>
              <a:t>Figure 15.15</a:t>
            </a:r>
            <a:endParaRPr lang="en-US" sz="2800" dirty="0"/>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8473" y="919086"/>
            <a:ext cx="8229600" cy="1883011"/>
          </a:xfrm>
        </p:spPr>
        <p:txBody>
          <a:bodyPr wrap="square" lIns="0" tIns="18000" rIns="0" bIns="18000" anchor="ctr" anchorCtr="0">
            <a:spAutoFit/>
          </a:bodyPr>
          <a:lstStyle/>
          <a:p>
            <a:pPr marL="0" lvl="1" indent="0">
              <a:buNone/>
            </a:pPr>
            <a:r>
              <a:rPr lang="en-US" sz="2000" dirty="0"/>
              <a:t>Four-wheel-drive/high-range torque flow in a </a:t>
            </a:r>
            <a:r>
              <a:rPr lang="en-US" sz="2000" spc="-200" dirty="0"/>
              <a:t>N </a:t>
            </a:r>
            <a:r>
              <a:rPr lang="en-US" sz="2000" dirty="0"/>
              <a:t>V231 transfer case. The range clutch position remains the same as in two-wheel drive/high-range, but the synchronizer sleeve is moved rearward and engages the drive sprocket clutch teeth. This action connects the drive sprocket to the rear output shaft, thereby applying equal torque to both front and rear output shafts.</a:t>
            </a:r>
          </a:p>
        </p:txBody>
      </p:sp>
      <p:pic>
        <p:nvPicPr>
          <p:cNvPr id="5" name="Picture 4" descr="An illustration of a four-wheel drive in an N V 231 transfer case.&#10;Long description is available in notes, press F6.">
            <a:extLst>
              <a:ext uri="{FF2B5EF4-FFF2-40B4-BE49-F238E27FC236}">
                <a16:creationId xmlns:a16="http://schemas.microsoft.com/office/drawing/2014/main" id="{2C836EBD-DA45-49F7-07D8-59DDDCA5A778}"/>
              </a:ext>
            </a:extLst>
          </p:cNvPr>
          <p:cNvPicPr>
            <a:picLocks noChangeAspect="1"/>
          </p:cNvPicPr>
          <p:nvPr/>
        </p:nvPicPr>
        <p:blipFill>
          <a:blip r:embed="rId3"/>
          <a:stretch>
            <a:fillRect/>
          </a:stretch>
        </p:blipFill>
        <p:spPr>
          <a:xfrm>
            <a:off x="3357151" y="3266983"/>
            <a:ext cx="2429698" cy="2940369"/>
          </a:xfrm>
          <a:prstGeom prst="rect">
            <a:avLst/>
          </a:prstGeom>
        </p:spPr>
      </p:pic>
    </p:spTree>
    <p:extLst>
      <p:ext uri="{BB962C8B-B14F-4D97-AF65-F5344CB8AC3E}">
        <p14:creationId xmlns:p14="http://schemas.microsoft.com/office/powerpoint/2010/main" val="245489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650"/>
            <a:ext cx="8268278" cy="1082792"/>
          </a:xfrm>
        </p:spPr>
        <p:txBody>
          <a:bodyPr wrap="square" lIns="0" tIns="18000" rIns="0" bIns="18000" anchor="ctr" anchorCtr="0">
            <a:spAutoFit/>
          </a:bodyPr>
          <a:lstStyle/>
          <a:p>
            <a:r>
              <a:rPr lang="en-US" sz="3400" dirty="0"/>
              <a:t>Frequently Asked Question: What Is a Rocker Pin Chain?</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7758" y="1378812"/>
            <a:ext cx="8268277"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3618" y="1990483"/>
            <a:ext cx="8232417" cy="1883011"/>
          </a:xfrm>
        </p:spPr>
        <p:txBody>
          <a:bodyPr wrap="square" lIns="0" tIns="18000" rIns="0" bIns="18000" anchor="ctr" anchorCtr="0">
            <a:spAutoFit/>
          </a:bodyPr>
          <a:lstStyle/>
          <a:p>
            <a:pPr marL="101600" indent="0">
              <a:buNone/>
            </a:pPr>
            <a:r>
              <a:rPr lang="en-US" sz="2400" b="1" dirty="0">
                <a:latin typeface="Arial" panose="020B0604020202020204" pitchFamily="34" charset="0"/>
                <a:cs typeface="Arial" panose="020B0604020202020204" pitchFamily="34" charset="0"/>
              </a:rPr>
              <a:t>What Is a Rocker Pin Chain? </a:t>
            </a:r>
            <a:r>
              <a:rPr lang="en-US" sz="2400" dirty="0">
                <a:latin typeface="Arial" panose="020B0604020202020204" pitchFamily="34" charset="0"/>
                <a:cs typeface="Arial" panose="020B0604020202020204" pitchFamily="34" charset="0"/>
              </a:rPr>
              <a:t>The type of chain used in transfer cases is usually assembled from pin links and chain links and is called “rocker pin” type chain. The chain links are what contact the teeth of the sprocket and not the pins as with a roller-type chain. </a:t>
            </a:r>
            <a:r>
              <a:rPr lang="en-US" sz="2400" b="1" dirty="0">
                <a:latin typeface="Arial" panose="020B0604020202020204" pitchFamily="34" charset="0"/>
                <a:cs typeface="Arial" panose="020B0604020202020204" pitchFamily="34" charset="0"/>
              </a:rPr>
              <a:t>Figure 15-16.</a:t>
            </a:r>
          </a:p>
        </p:txBody>
      </p:sp>
    </p:spTree>
    <p:extLst>
      <p:ext uri="{BB962C8B-B14F-4D97-AF65-F5344CB8AC3E}">
        <p14:creationId xmlns:p14="http://schemas.microsoft.com/office/powerpoint/2010/main" val="1807404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87344" y="165966"/>
            <a:ext cx="8229600" cy="590349"/>
          </a:xfrm>
        </p:spPr>
        <p:txBody>
          <a:bodyPr wrap="square" lIns="0" tIns="18000" rIns="0" bIns="18000" anchor="ctr" anchorCtr="0">
            <a:spAutoFit/>
          </a:bodyPr>
          <a:lstStyle/>
          <a:p>
            <a:r>
              <a:rPr lang="en-US" dirty="0"/>
              <a:t>Figure 15.16</a:t>
            </a:r>
            <a:endParaRPr lang="en-US" sz="2800" dirty="0"/>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8473" y="920690"/>
            <a:ext cx="8229600" cy="2621675"/>
          </a:xfrm>
        </p:spPr>
        <p:txBody>
          <a:bodyPr wrap="square" lIns="0" tIns="18000" rIns="0" bIns="18000" anchor="ctr" anchorCtr="0">
            <a:spAutoFit/>
          </a:bodyPr>
          <a:lstStyle/>
          <a:p>
            <a:pPr marL="0" lvl="1" indent="0">
              <a:buNone/>
            </a:pPr>
            <a:r>
              <a:rPr lang="en-US" sz="2400" dirty="0"/>
              <a:t>(a) A pin and rocker-type chain, which is also called a </a:t>
            </a:r>
            <a:r>
              <a:rPr lang="en-US" sz="2400" i="1" dirty="0"/>
              <a:t>rocker joint-type</a:t>
            </a:r>
            <a:r>
              <a:rPr lang="en-US" sz="2400" dirty="0"/>
              <a:t> chain, is used in transfer cases because of low noise and high efficiency, which improves fuel economy. (b) A rocker pin-type chain used in a transfer case. The black link faces upward and is used as an indicator to the service technician to help insure that the chain is replaced in the same side up when it is reassembled.</a:t>
            </a:r>
          </a:p>
        </p:txBody>
      </p:sp>
      <p:pic>
        <p:nvPicPr>
          <p:cNvPr id="6" name="Picture 5" descr="An illustration of a rocker-type chain link.&#10;Long description is available in notes, press F6.">
            <a:extLst>
              <a:ext uri="{FF2B5EF4-FFF2-40B4-BE49-F238E27FC236}">
                <a16:creationId xmlns:a16="http://schemas.microsoft.com/office/drawing/2014/main" id="{82FC2CEA-5458-B9BC-6C56-282105ADAEE1}"/>
              </a:ext>
            </a:extLst>
          </p:cNvPr>
          <p:cNvPicPr>
            <a:picLocks noChangeAspect="1"/>
          </p:cNvPicPr>
          <p:nvPr/>
        </p:nvPicPr>
        <p:blipFill>
          <a:blip r:embed="rId3"/>
          <a:stretch>
            <a:fillRect/>
          </a:stretch>
        </p:blipFill>
        <p:spPr>
          <a:xfrm>
            <a:off x="708814" y="3861096"/>
            <a:ext cx="3637448" cy="2253155"/>
          </a:xfrm>
          <a:prstGeom prst="rect">
            <a:avLst/>
          </a:prstGeom>
        </p:spPr>
      </p:pic>
      <p:pic>
        <p:nvPicPr>
          <p:cNvPr id="8" name="Picture 7" descr="A pin-type chain in a transfer case. The links connect the chains and are labeled as the black link.">
            <a:extLst>
              <a:ext uri="{FF2B5EF4-FFF2-40B4-BE49-F238E27FC236}">
                <a16:creationId xmlns:a16="http://schemas.microsoft.com/office/drawing/2014/main" id="{4F1B5349-E783-2964-934D-1391797C6D09}"/>
              </a:ext>
            </a:extLst>
          </p:cNvPr>
          <p:cNvPicPr>
            <a:picLocks noChangeAspect="1"/>
          </p:cNvPicPr>
          <p:nvPr/>
        </p:nvPicPr>
        <p:blipFill>
          <a:blip r:embed="rId4"/>
          <a:stretch>
            <a:fillRect/>
          </a:stretch>
        </p:blipFill>
        <p:spPr>
          <a:xfrm>
            <a:off x="5016750" y="3698469"/>
            <a:ext cx="3233929" cy="2590800"/>
          </a:xfrm>
          <a:prstGeom prst="rect">
            <a:avLst/>
          </a:prstGeom>
        </p:spPr>
      </p:pic>
    </p:spTree>
    <p:extLst>
      <p:ext uri="{BB962C8B-B14F-4D97-AF65-F5344CB8AC3E}">
        <p14:creationId xmlns:p14="http://schemas.microsoft.com/office/powerpoint/2010/main" val="3831804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15.17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Oil Pump</a:t>
            </a:r>
          </a:p>
        </p:txBody>
      </p:sp>
      <p:pic>
        <p:nvPicPr>
          <p:cNvPr id="3" name="Picture 2" descr="A section of the rear part of the case and the parts are labeled. &#10;Long description is available in notes, press F6.">
            <a:extLst>
              <a:ext uri="{FF2B5EF4-FFF2-40B4-BE49-F238E27FC236}">
                <a16:creationId xmlns:a16="http://schemas.microsoft.com/office/drawing/2014/main" id="{2CE733F8-9935-C178-ECD3-962873B38AD2}"/>
              </a:ext>
            </a:extLst>
          </p:cNvPr>
          <p:cNvPicPr>
            <a:picLocks noChangeAspect="1"/>
          </p:cNvPicPr>
          <p:nvPr/>
        </p:nvPicPr>
        <p:blipFill>
          <a:blip r:embed="rId3"/>
          <a:stretch>
            <a:fillRect/>
          </a:stretch>
        </p:blipFill>
        <p:spPr>
          <a:xfrm>
            <a:off x="1970318" y="1461410"/>
            <a:ext cx="5203365" cy="391725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5510326"/>
            <a:ext cx="8214293" cy="775015"/>
          </a:xfrm>
        </p:spPr>
        <p:txBody>
          <a:bodyPr wrap="square" lIns="0" tIns="18000" rIns="0" bIns="18000" anchor="ctr" anchorCtr="0">
            <a:spAutoFit/>
          </a:bodyPr>
          <a:lstStyle/>
          <a:p>
            <a:pPr marL="0" indent="-486918">
              <a:buNone/>
            </a:pPr>
            <a:r>
              <a:rPr lang="en-US" sz="2400" dirty="0"/>
              <a:t>The oil pump is driven by the rear output shaft and is removed with the rear part of the case.</a:t>
            </a:r>
          </a:p>
        </p:txBody>
      </p:sp>
    </p:spTree>
    <p:extLst>
      <p:ext uri="{BB962C8B-B14F-4D97-AF65-F5344CB8AC3E}">
        <p14:creationId xmlns:p14="http://schemas.microsoft.com/office/powerpoint/2010/main" val="869768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163975"/>
            <a:ext cx="8212348" cy="590349"/>
          </a:xfrm>
        </p:spPr>
        <p:txBody>
          <a:bodyPr lIns="0" tIns="18000" rIns="0" bIns="18000" anchor="ctr">
            <a:spAutoFit/>
          </a:bodyPr>
          <a:lstStyle/>
          <a:p>
            <a:r>
              <a:rPr lang="en-US" dirty="0"/>
              <a:t>Learning Objectives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3880" y="926113"/>
            <a:ext cx="8212347" cy="1706039"/>
          </a:xfrm>
        </p:spPr>
        <p:txBody>
          <a:bodyPr lIns="0" tIns="18000" rIns="0" bIns="18000" anchor="ctr" anchorCtr="0">
            <a:spAutoFit/>
          </a:bodyPr>
          <a:lstStyle/>
          <a:p>
            <a:pPr marL="684000" indent="-684000">
              <a:buNone/>
              <a:tabLst>
                <a:tab pos="715963" algn="l"/>
              </a:tabLst>
            </a:pPr>
            <a:r>
              <a:rPr lang="en-US" sz="2400" b="1" dirty="0">
                <a:solidFill>
                  <a:srgbClr val="007FA3"/>
                </a:solidFill>
              </a:rPr>
              <a:t>15.5</a:t>
            </a:r>
            <a:r>
              <a:rPr lang="en-US" sz="2400" dirty="0">
                <a:solidFill>
                  <a:schemeClr val="tx1"/>
                </a:solidFill>
              </a:rPr>
              <a:t> Explain the purpose and function of couplers and torque bias devices.</a:t>
            </a:r>
          </a:p>
          <a:p>
            <a:pPr marL="684000" indent="-684000">
              <a:buNone/>
            </a:pPr>
            <a:r>
              <a:rPr lang="en-US" sz="2400" b="1" dirty="0">
                <a:solidFill>
                  <a:srgbClr val="007FA3"/>
                </a:solidFill>
              </a:rPr>
              <a:t>15.6</a:t>
            </a:r>
            <a:r>
              <a:rPr lang="en-US" sz="2400" dirty="0">
                <a:solidFill>
                  <a:schemeClr val="tx1"/>
                </a:solidFill>
              </a:rPr>
              <a:t> Discuss the operation of front drive axles and drive axle/wheel disconnect systems.</a:t>
            </a:r>
          </a:p>
        </p:txBody>
      </p:sp>
    </p:spTree>
    <p:extLst>
      <p:ext uri="{BB962C8B-B14F-4D97-AF65-F5344CB8AC3E}">
        <p14:creationId xmlns:p14="http://schemas.microsoft.com/office/powerpoint/2010/main" val="85671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2417"/>
            <a:ext cx="8213957" cy="1421346"/>
          </a:xfrm>
        </p:spPr>
        <p:txBody>
          <a:bodyPr wrap="square" lIns="0" tIns="18000" rIns="0" bIns="18000" anchor="ctr" anchorCtr="0">
            <a:spAutoFit/>
          </a:bodyPr>
          <a:lstStyle/>
          <a:p>
            <a:pPr marL="0" indent="0">
              <a:buNone/>
            </a:pPr>
            <a:r>
              <a:rPr lang="en-US" sz="1800" dirty="0">
                <a:solidFill>
                  <a:schemeClr val="tx1"/>
                </a:solidFill>
              </a:rPr>
              <a:t>Four-wheel-drive/low-range torque flow in a </a:t>
            </a:r>
            <a:r>
              <a:rPr lang="en-US" sz="1800" spc="-200" dirty="0">
                <a:solidFill>
                  <a:schemeClr val="tx1"/>
                </a:solidFill>
              </a:rPr>
              <a:t>N </a:t>
            </a:r>
            <a:r>
              <a:rPr lang="en-US" sz="1800" dirty="0">
                <a:solidFill>
                  <a:schemeClr val="tx1"/>
                </a:solidFill>
              </a:rPr>
              <a:t>V231 transfer case. The mode synchronizer assembly remains engaged and the range clutch is moved to the rearward position. The annulus (ring) gear is fixed to the case and the input (sun) gear drives the pinion gears, which walk around the stationary annulus gear and drive the planetary carrier and output shaft at a speed lower than the input gear.</a:t>
            </a:r>
          </a:p>
        </p:txBody>
      </p:sp>
      <p:pic>
        <p:nvPicPr>
          <p:cNvPr id="6" name="Picture 5" descr="An illustration of a four-wheel drive in an N V 231 transfer case.&#10;Long description is available in notes, press F6.">
            <a:extLst>
              <a:ext uri="{FF2B5EF4-FFF2-40B4-BE49-F238E27FC236}">
                <a16:creationId xmlns:a16="http://schemas.microsoft.com/office/drawing/2014/main" id="{E53D75D7-E00F-08AB-63D6-C39D865A5AA9}"/>
              </a:ext>
            </a:extLst>
          </p:cNvPr>
          <p:cNvPicPr>
            <a:picLocks noChangeAspect="1"/>
          </p:cNvPicPr>
          <p:nvPr/>
        </p:nvPicPr>
        <p:blipFill>
          <a:blip r:embed="rId3"/>
          <a:stretch>
            <a:fillRect/>
          </a:stretch>
        </p:blipFill>
        <p:spPr>
          <a:xfrm>
            <a:off x="1184011" y="2778349"/>
            <a:ext cx="2670149" cy="325959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965" y="2741559"/>
            <a:ext cx="3812537" cy="3191061"/>
          </a:xfrm>
        </p:spPr>
        <p:txBody>
          <a:bodyPr wrap="square" lIns="0" tIns="18000" rIns="0" bIns="18000" anchor="ctr" anchorCtr="0">
            <a:spAutoFit/>
          </a:bodyPr>
          <a:lstStyle/>
          <a:p>
            <a:pPr marL="342900" lvl="1" indent="-342900">
              <a:buFont typeface="Arial" panose="020B0604020202020204" pitchFamily="34" charset="0"/>
              <a:buChar char="•"/>
            </a:pPr>
            <a:r>
              <a:rPr lang="en-US" sz="1800" dirty="0"/>
              <a:t>Purpose and Function</a:t>
            </a:r>
          </a:p>
          <a:p>
            <a:pPr marL="742950" lvl="2" indent="-342900">
              <a:buFont typeface="Arial" panose="020B0604020202020204" pitchFamily="34" charset="0"/>
              <a:buChar char="‒"/>
            </a:pPr>
            <a:r>
              <a:rPr lang="en-US" sz="1800" dirty="0"/>
              <a:t>Transfer case motor/ encoder assembly is electric motor </a:t>
            </a:r>
          </a:p>
          <a:p>
            <a:pPr marL="742950" lvl="2" indent="-342900">
              <a:buFont typeface="Arial" panose="020B0604020202020204" pitchFamily="34" charset="0"/>
              <a:buChar char="‒"/>
            </a:pPr>
            <a:r>
              <a:rPr lang="en-US" sz="1800" dirty="0"/>
              <a:t>Used to shift transfer case from 2</a:t>
            </a:r>
            <a:r>
              <a:rPr lang="en-US" sz="1800" spc="-300" dirty="0"/>
              <a:t>W </a:t>
            </a:r>
            <a:r>
              <a:rPr lang="en-US" sz="1800" dirty="0"/>
              <a:t>H to 4</a:t>
            </a:r>
            <a:r>
              <a:rPr lang="en-US" sz="1800" spc="-300" dirty="0"/>
              <a:t>W </a:t>
            </a:r>
            <a:r>
              <a:rPr lang="en-US" sz="1800" dirty="0"/>
              <a:t>H</a:t>
            </a:r>
          </a:p>
          <a:p>
            <a:pPr marL="1200150" lvl="3" indent="-342900">
              <a:buFont typeface="Wingdings" panose="05000000000000000000" pitchFamily="2" charset="2"/>
              <a:buChar char="§"/>
            </a:pPr>
            <a:r>
              <a:rPr lang="en-US" sz="1800" dirty="0"/>
              <a:t>Can also make a range change between 4</a:t>
            </a:r>
            <a:r>
              <a:rPr lang="en-US" sz="1800" spc="-300" dirty="0"/>
              <a:t>W </a:t>
            </a:r>
            <a:r>
              <a:rPr lang="en-US" sz="1800" dirty="0"/>
              <a:t>H &amp; 4</a:t>
            </a:r>
            <a:r>
              <a:rPr lang="en-US" sz="1800" spc="-300" dirty="0"/>
              <a:t>W </a:t>
            </a:r>
            <a:r>
              <a:rPr lang="en-US" sz="1800" dirty="0"/>
              <a:t>L</a:t>
            </a:r>
          </a:p>
          <a:p>
            <a:pPr marL="342900" lvl="1" indent="-342900">
              <a:buFont typeface="Arial" panose="020B0604020202020204" pitchFamily="34" charset="0"/>
              <a:buChar char="•"/>
            </a:pPr>
            <a:r>
              <a:rPr lang="en-US" sz="1800" dirty="0"/>
              <a:t>Motor/Encoder Assembly</a:t>
            </a:r>
          </a:p>
          <a:p>
            <a:pPr marL="342900" lvl="1" indent="-342900">
              <a:buFont typeface="Arial" panose="020B0604020202020204" pitchFamily="34" charset="0"/>
              <a:buChar char="•"/>
            </a:pPr>
            <a:r>
              <a:rPr lang="en-US" sz="1800" dirty="0"/>
              <a:t>Torque Split</a:t>
            </a:r>
          </a:p>
        </p:txBody>
      </p:sp>
    </p:spTree>
    <p:extLst>
      <p:ext uri="{BB962C8B-B14F-4D97-AF65-F5344CB8AC3E}">
        <p14:creationId xmlns:p14="http://schemas.microsoft.com/office/powerpoint/2010/main" val="2711394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15.19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3990973" cy="405683"/>
          </a:xfrm>
        </p:spPr>
        <p:txBody>
          <a:bodyPr wrap="square" lIns="0" tIns="18000" rIns="0" bIns="18000" anchor="ctr" anchorCtr="0">
            <a:spAutoFit/>
          </a:bodyPr>
          <a:lstStyle/>
          <a:p>
            <a:pPr marL="0" indent="0">
              <a:buNone/>
            </a:pPr>
            <a:r>
              <a:rPr lang="en-US" sz="2400" dirty="0">
                <a:solidFill>
                  <a:schemeClr val="tx1"/>
                </a:solidFill>
              </a:rPr>
              <a:t>Electronic Transfer Case </a:t>
            </a:r>
          </a:p>
        </p:txBody>
      </p:sp>
      <p:pic>
        <p:nvPicPr>
          <p:cNvPr id="6" name="Picture 5" descr="An electric motor. The parts labeled on it are as follows. An electrical connector, motor or encoder assembly, and transfer case.">
            <a:extLst>
              <a:ext uri="{FF2B5EF4-FFF2-40B4-BE49-F238E27FC236}">
                <a16:creationId xmlns:a16="http://schemas.microsoft.com/office/drawing/2014/main" id="{FA6CB3D9-5387-38E6-8FED-4573038276A0}"/>
              </a:ext>
            </a:extLst>
          </p:cNvPr>
          <p:cNvPicPr>
            <a:picLocks noChangeAspect="1"/>
          </p:cNvPicPr>
          <p:nvPr/>
        </p:nvPicPr>
        <p:blipFill>
          <a:blip r:embed="rId3"/>
          <a:stretch>
            <a:fillRect/>
          </a:stretch>
        </p:blipFill>
        <p:spPr>
          <a:xfrm>
            <a:off x="1067129" y="1541600"/>
            <a:ext cx="2903913" cy="2125287"/>
          </a:xfrm>
          <a:prstGeom prst="rect">
            <a:avLst/>
          </a:prstGeom>
        </p:spPr>
      </p:pic>
      <p:pic>
        <p:nvPicPr>
          <p:cNvPr id="8" name="Picture 7" descr="A motor with the transfer case removed from the assembly.&#10;Long description is available in notes, press F6.">
            <a:extLst>
              <a:ext uri="{FF2B5EF4-FFF2-40B4-BE49-F238E27FC236}">
                <a16:creationId xmlns:a16="http://schemas.microsoft.com/office/drawing/2014/main" id="{582312BA-AC67-1B11-C5FF-12D9C43C90DB}"/>
              </a:ext>
            </a:extLst>
          </p:cNvPr>
          <p:cNvPicPr>
            <a:picLocks noChangeAspect="1"/>
          </p:cNvPicPr>
          <p:nvPr/>
        </p:nvPicPr>
        <p:blipFill>
          <a:blip r:embed="rId4"/>
          <a:stretch>
            <a:fillRect/>
          </a:stretch>
        </p:blipFill>
        <p:spPr>
          <a:xfrm>
            <a:off x="1149431" y="3868302"/>
            <a:ext cx="2757055" cy="233310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965" y="1648583"/>
            <a:ext cx="4115744" cy="3729670"/>
          </a:xfrm>
        </p:spPr>
        <p:txBody>
          <a:bodyPr wrap="square" lIns="0" tIns="18000" rIns="0" bIns="18000" anchor="ctr" anchorCtr="0">
            <a:spAutoFit/>
          </a:bodyPr>
          <a:lstStyle/>
          <a:p>
            <a:pPr marL="0" lvl="1" indent="0">
              <a:buNone/>
            </a:pPr>
            <a:r>
              <a:rPr lang="en-US" sz="2400" dirty="0"/>
              <a:t>(a) Electronically controlled transfer cases use an electric motor to make the mode and range shifts. (b) The motor being removed from the transfer case. The assembly includes the </a:t>
            </a:r>
            <a:r>
              <a:rPr lang="en-US" sz="2400" spc="-300" dirty="0"/>
              <a:t>D </a:t>
            </a:r>
            <a:r>
              <a:rPr lang="en-US" sz="2400" dirty="0"/>
              <a:t>C motor as well as the feedback sensor so the </a:t>
            </a:r>
            <a:r>
              <a:rPr lang="en-US" sz="2400" spc="-300" dirty="0"/>
              <a:t>T C C </a:t>
            </a:r>
            <a:r>
              <a:rPr lang="en-US" sz="2400" dirty="0"/>
              <a:t>M “knows” the location of the motor.</a:t>
            </a:r>
          </a:p>
        </p:txBody>
      </p:sp>
    </p:spTree>
    <p:extLst>
      <p:ext uri="{BB962C8B-B14F-4D97-AF65-F5344CB8AC3E}">
        <p14:creationId xmlns:p14="http://schemas.microsoft.com/office/powerpoint/2010/main" val="2778596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Torque Split</a:t>
            </a:r>
          </a:p>
        </p:txBody>
      </p:sp>
      <p:pic>
        <p:nvPicPr>
          <p:cNvPr id="6" name="Picture 5" descr="An illustration of 4 wheels connected to a shaft, two in front and two in the rear.&#10;Long description is available in notes, press F6.">
            <a:extLst>
              <a:ext uri="{FF2B5EF4-FFF2-40B4-BE49-F238E27FC236}">
                <a16:creationId xmlns:a16="http://schemas.microsoft.com/office/drawing/2014/main" id="{3AC9E221-36DC-14BB-AC97-12B0107D8E43}"/>
              </a:ext>
            </a:extLst>
          </p:cNvPr>
          <p:cNvPicPr>
            <a:picLocks noChangeAspect="1"/>
          </p:cNvPicPr>
          <p:nvPr/>
        </p:nvPicPr>
        <p:blipFill>
          <a:blip r:embed="rId3"/>
          <a:stretch>
            <a:fillRect/>
          </a:stretch>
        </p:blipFill>
        <p:spPr>
          <a:xfrm>
            <a:off x="1494646" y="1621001"/>
            <a:ext cx="6154708" cy="343670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5193682"/>
            <a:ext cx="7737295" cy="1144347"/>
          </a:xfrm>
        </p:spPr>
        <p:txBody>
          <a:bodyPr wrap="square" lIns="0" tIns="18000" rIns="0" bIns="18000" anchor="ctr" anchorCtr="0">
            <a:spAutoFit/>
          </a:bodyPr>
          <a:lstStyle/>
          <a:p>
            <a:pPr marL="0" lvl="1" indent="0">
              <a:buNone/>
            </a:pPr>
            <a:r>
              <a:rPr lang="en-US" sz="2400" dirty="0"/>
              <a:t>If the center and front differential split torque equally, an </a:t>
            </a:r>
            <a:r>
              <a:rPr lang="en-US" sz="2400" spc="-300" dirty="0"/>
              <a:t>A W </a:t>
            </a:r>
            <a:r>
              <a:rPr lang="en-US" sz="2400" dirty="0"/>
              <a:t>D vehicle can become stuck when one wheel loses traction.</a:t>
            </a:r>
          </a:p>
        </p:txBody>
      </p:sp>
    </p:spTree>
    <p:extLst>
      <p:ext uri="{BB962C8B-B14F-4D97-AF65-F5344CB8AC3E}">
        <p14:creationId xmlns:p14="http://schemas.microsoft.com/office/powerpoint/2010/main" val="417046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7088"/>
            <a:ext cx="8213957" cy="775015"/>
          </a:xfrm>
        </p:spPr>
        <p:txBody>
          <a:bodyPr wrap="square" lIns="0" tIns="18000" rIns="0" bIns="18000" anchor="ctr" anchorCtr="0">
            <a:spAutoFit/>
          </a:bodyPr>
          <a:lstStyle/>
          <a:p>
            <a:pPr marL="0" indent="0">
              <a:buNone/>
            </a:pPr>
            <a:r>
              <a:rPr lang="en-US" sz="2400" dirty="0">
                <a:solidFill>
                  <a:schemeClr val="tx1"/>
                </a:solidFill>
              </a:rPr>
              <a:t>A </a:t>
            </a:r>
            <a:r>
              <a:rPr lang="en-US" sz="2400" spc="-300" dirty="0">
                <a:solidFill>
                  <a:schemeClr val="tx1"/>
                </a:solidFill>
              </a:rPr>
              <a:t>P T </a:t>
            </a:r>
            <a:r>
              <a:rPr lang="en-US" sz="2400" dirty="0">
                <a:solidFill>
                  <a:schemeClr val="tx1"/>
                </a:solidFill>
              </a:rPr>
              <a:t>U has an interaxle differential that drives the front axle differential and the transfer of torque to the rear driveshaft.</a:t>
            </a:r>
          </a:p>
        </p:txBody>
      </p:sp>
      <p:pic>
        <p:nvPicPr>
          <p:cNvPr id="5" name="Picture 4" descr="An illustration of the bottom view of a four-wheeler.&#10;Long description is available in notes, press F6.">
            <a:extLst>
              <a:ext uri="{FF2B5EF4-FFF2-40B4-BE49-F238E27FC236}">
                <a16:creationId xmlns:a16="http://schemas.microsoft.com/office/drawing/2014/main" id="{6B1B891C-3A77-4DD6-8886-7FA90BCE9817}"/>
              </a:ext>
            </a:extLst>
          </p:cNvPr>
          <p:cNvPicPr>
            <a:picLocks noChangeAspect="1"/>
          </p:cNvPicPr>
          <p:nvPr/>
        </p:nvPicPr>
        <p:blipFill>
          <a:blip r:embed="rId3"/>
          <a:stretch>
            <a:fillRect/>
          </a:stretch>
        </p:blipFill>
        <p:spPr>
          <a:xfrm>
            <a:off x="1444858" y="2073543"/>
            <a:ext cx="2166379" cy="393518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965" y="2066498"/>
            <a:ext cx="4115744" cy="3221839"/>
          </a:xfrm>
        </p:spPr>
        <p:txBody>
          <a:bodyPr wrap="square" lIns="0" tIns="18000" rIns="0" bIns="18000" anchor="ctr" anchorCtr="0">
            <a:spAutoFit/>
          </a:bodyPr>
          <a:lstStyle/>
          <a:p>
            <a:pPr marL="342900" lvl="1" indent="-342900">
              <a:buFont typeface="Arial" panose="020B0604020202020204" pitchFamily="34" charset="0"/>
              <a:buChar char="•"/>
            </a:pPr>
            <a:r>
              <a:rPr lang="en-US" sz="2400" dirty="0"/>
              <a:t>4</a:t>
            </a:r>
            <a:r>
              <a:rPr lang="en-US" sz="2400" spc="-300" dirty="0"/>
              <a:t>W </a:t>
            </a:r>
            <a:r>
              <a:rPr lang="en-US" sz="2400" dirty="0"/>
              <a:t>D/</a:t>
            </a:r>
            <a:r>
              <a:rPr lang="en-US" sz="2400" spc="-300" dirty="0"/>
              <a:t>A W </a:t>
            </a:r>
            <a:r>
              <a:rPr lang="en-US" sz="2400" dirty="0"/>
              <a:t>D vehicles that are based on </a:t>
            </a:r>
            <a:r>
              <a:rPr lang="en-US" sz="2400" spc="-300" dirty="0"/>
              <a:t>F W </a:t>
            </a:r>
            <a:r>
              <a:rPr lang="en-US" sz="2400" dirty="0"/>
              <a:t>D vehicles </a:t>
            </a:r>
          </a:p>
          <a:p>
            <a:pPr marL="342900" lvl="1" indent="-342900">
              <a:buFont typeface="Arial" panose="020B0604020202020204" pitchFamily="34" charset="0"/>
              <a:buChar char="•"/>
            </a:pPr>
            <a:r>
              <a:rPr lang="en-US" sz="2400" dirty="0"/>
              <a:t>Integrate power transfer unit (</a:t>
            </a:r>
            <a:r>
              <a:rPr lang="en-US" sz="2400" spc="-300" dirty="0"/>
              <a:t>P T </a:t>
            </a:r>
            <a:r>
              <a:rPr lang="en-US" sz="2400" dirty="0"/>
              <a:t>U) into transaxle. </a:t>
            </a:r>
          </a:p>
          <a:p>
            <a:pPr marL="342900" lvl="1" indent="-342900">
              <a:buFont typeface="Arial" panose="020B0604020202020204" pitchFamily="34" charset="0"/>
              <a:buChar char="•"/>
            </a:pPr>
            <a:r>
              <a:rPr lang="en-US" sz="2400" spc="-300" dirty="0"/>
              <a:t>P T </a:t>
            </a:r>
            <a:r>
              <a:rPr lang="en-US" sz="2400" dirty="0"/>
              <a:t>U is just a right angle gear set.</a:t>
            </a:r>
          </a:p>
          <a:p>
            <a:pPr marL="342900" lvl="1" indent="-342900">
              <a:buFont typeface="Arial" panose="020B0604020202020204" pitchFamily="34" charset="0"/>
              <a:buChar char="•"/>
            </a:pPr>
            <a:r>
              <a:rPr lang="en-US" sz="2400" dirty="0"/>
              <a:t>Parts and operation Page 244</a:t>
            </a:r>
          </a:p>
        </p:txBody>
      </p:sp>
    </p:spTree>
    <p:extLst>
      <p:ext uri="{BB962C8B-B14F-4D97-AF65-F5344CB8AC3E}">
        <p14:creationId xmlns:p14="http://schemas.microsoft.com/office/powerpoint/2010/main" val="1203383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61"/>
            <a:ext cx="8268278" cy="1513679"/>
          </a:xfrm>
        </p:spPr>
        <p:txBody>
          <a:bodyPr wrap="square" lIns="0" tIns="18000" rIns="0" bIns="18000" anchor="ctr" anchorCtr="0">
            <a:spAutoFit/>
          </a:bodyPr>
          <a:lstStyle/>
          <a:p>
            <a:r>
              <a:rPr lang="en-US" sz="3200" dirty="0"/>
              <a:t>Frequently Asked Question: What Is Difference Between a Coupler and a Torque Biasing Device?</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2584" y="1834814"/>
            <a:ext cx="8223452" cy="282573"/>
          </a:xfrm>
        </p:spPr>
        <p:txBody>
          <a:bodyPr wrap="square" lIns="0" tIns="18000" rIns="0" bIns="18000" anchor="ctr" anchorCtr="0">
            <a:spAutoFit/>
          </a:bodyPr>
          <a:lstStyle/>
          <a:p>
            <a:pPr marL="0" indent="0">
              <a:buNone/>
            </a:pPr>
            <a:r>
              <a:rPr lang="en-US"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2584" y="2294406"/>
            <a:ext cx="7999064" cy="3237228"/>
          </a:xfrm>
        </p:spPr>
        <p:txBody>
          <a:bodyPr wrap="square" lIns="0" tIns="18000" rIns="0" bIns="18000" anchor="ctr" anchorCtr="0">
            <a:spAutoFit/>
          </a:bodyPr>
          <a:lstStyle/>
          <a:p>
            <a:pPr marL="0" indent="0">
              <a:buNone/>
            </a:pPr>
            <a:r>
              <a:rPr lang="en-US" b="1" dirty="0">
                <a:latin typeface="Arial" panose="020B0604020202020204" pitchFamily="34" charset="0"/>
                <a:cs typeface="Arial" panose="020B0604020202020204" pitchFamily="34" charset="0"/>
              </a:rPr>
              <a:t>What Is Difference Between a Coupler &amp; Torque Biasing Device?</a:t>
            </a:r>
            <a:r>
              <a:rPr lang="en-US" dirty="0">
                <a:latin typeface="Arial" panose="020B0604020202020204" pitchFamily="34" charset="0"/>
                <a:cs typeface="Arial" panose="020B0604020202020204" pitchFamily="34" charset="0"/>
              </a:rPr>
              <a:t> Both of these devices are used in 4</a:t>
            </a:r>
            <a:r>
              <a:rPr lang="en-US" spc="-200" dirty="0">
                <a:latin typeface="Arial" panose="020B0604020202020204" pitchFamily="34" charset="0"/>
                <a:cs typeface="Arial" panose="020B0604020202020204" pitchFamily="34" charset="0"/>
              </a:rPr>
              <a:t>W </a:t>
            </a:r>
            <a:r>
              <a:rPr lang="en-US" dirty="0">
                <a:latin typeface="Arial" panose="020B0604020202020204" pitchFamily="34" charset="0"/>
                <a:cs typeface="Arial" panose="020B0604020202020204" pitchFamily="34" charset="0"/>
              </a:rPr>
              <a:t>D &amp; </a:t>
            </a:r>
            <a:r>
              <a:rPr lang="en-US" spc="-200" dirty="0">
                <a:latin typeface="Arial" panose="020B0604020202020204" pitchFamily="34" charset="0"/>
                <a:cs typeface="Arial" panose="020B0604020202020204" pitchFamily="34" charset="0"/>
              </a:rPr>
              <a:t>A W </a:t>
            </a:r>
            <a:r>
              <a:rPr lang="en-US" dirty="0">
                <a:latin typeface="Arial" panose="020B0604020202020204" pitchFamily="34" charset="0"/>
                <a:cs typeface="Arial" panose="020B0604020202020204" pitchFamily="34" charset="0"/>
              </a:rPr>
              <a:t>D vehicles. The major differences include: Couplers are used to control torque between input and output shafts and are connected in series. Figure 15-23. A coupler, such as a viscous coupler, commonly used in rear driveshaft to transmit engine torque to rear drive wheels on a </a:t>
            </a:r>
            <a:r>
              <a:rPr lang="en-US" spc="-200" dirty="0">
                <a:latin typeface="Arial" panose="020B0604020202020204" pitchFamily="34" charset="0"/>
                <a:cs typeface="Arial" panose="020B0604020202020204" pitchFamily="34" charset="0"/>
              </a:rPr>
              <a:t>F W </a:t>
            </a:r>
            <a:r>
              <a:rPr lang="en-US" dirty="0">
                <a:latin typeface="Arial" panose="020B0604020202020204" pitchFamily="34" charset="0"/>
                <a:cs typeface="Arial" panose="020B0604020202020204" pitchFamily="34" charset="0"/>
              </a:rPr>
              <a:t>D vehicle equipped for </a:t>
            </a:r>
            <a:r>
              <a:rPr lang="en-US" spc="-200" dirty="0">
                <a:latin typeface="Arial" panose="020B0604020202020204" pitchFamily="34" charset="0"/>
                <a:cs typeface="Arial" panose="020B0604020202020204" pitchFamily="34" charset="0"/>
              </a:rPr>
              <a:t>A W </a:t>
            </a:r>
            <a:r>
              <a:rPr lang="en-US" dirty="0">
                <a:latin typeface="Arial" panose="020B0604020202020204" pitchFamily="34" charset="0"/>
                <a:cs typeface="Arial" panose="020B0604020202020204" pitchFamily="34" charset="0"/>
              </a:rPr>
              <a:t>D operation. Couplers can be located at any of the following locations depending on exact vehicle and application. Transfer case, Power transfer unit, Half shafts: Figure 15-24.  A torque biasing device (</a:t>
            </a:r>
            <a:r>
              <a:rPr lang="en-US" spc="-200" dirty="0">
                <a:latin typeface="Arial" panose="020B0604020202020204" pitchFamily="34" charset="0"/>
                <a:cs typeface="Arial" panose="020B0604020202020204" pitchFamily="34" charset="0"/>
              </a:rPr>
              <a:t>T B </a:t>
            </a:r>
            <a:r>
              <a:rPr lang="en-US" dirty="0">
                <a:latin typeface="Arial" panose="020B0604020202020204" pitchFamily="34" charset="0"/>
                <a:cs typeface="Arial" panose="020B0604020202020204" pitchFamily="34" charset="0"/>
              </a:rPr>
              <a:t>D) is used to control torque between 2 outputs and is connected in parallel. The most commonly used </a:t>
            </a:r>
            <a:r>
              <a:rPr lang="en-US" spc="-200" dirty="0">
                <a:latin typeface="Arial" panose="020B0604020202020204" pitchFamily="34" charset="0"/>
                <a:cs typeface="Arial" panose="020B0604020202020204" pitchFamily="34" charset="0"/>
              </a:rPr>
              <a:t>T B </a:t>
            </a:r>
            <a:r>
              <a:rPr lang="en-US" dirty="0">
                <a:latin typeface="Arial" panose="020B0604020202020204" pitchFamily="34" charset="0"/>
                <a:cs typeface="Arial" panose="020B0604020202020204" pitchFamily="34" charset="0"/>
              </a:rPr>
              <a:t>Ds are used to control torque in a drive axle to left and right drive wheels. </a:t>
            </a:r>
            <a:r>
              <a:rPr lang="en-US" spc="-200" dirty="0">
                <a:latin typeface="Arial" panose="020B0604020202020204" pitchFamily="34" charset="0"/>
                <a:cs typeface="Arial" panose="020B0604020202020204" pitchFamily="34" charset="0"/>
              </a:rPr>
              <a:t>T B D </a:t>
            </a:r>
            <a:r>
              <a:rPr lang="en-US" dirty="0">
                <a:latin typeface="Arial" panose="020B0604020202020204" pitchFamily="34" charset="0"/>
                <a:cs typeface="Arial" panose="020B0604020202020204" pitchFamily="34" charset="0"/>
              </a:rPr>
              <a:t>S devices can be located at any of following:  At the axle differential between the 2 axle shafts, Figure 15-25. At center differential between front and rear driveshafts. Both devices may use same or similar components but how connected and used in system is what separates them from each other.</a:t>
            </a:r>
          </a:p>
        </p:txBody>
      </p:sp>
    </p:spTree>
    <p:extLst>
      <p:ext uri="{BB962C8B-B14F-4D97-AF65-F5344CB8AC3E}">
        <p14:creationId xmlns:p14="http://schemas.microsoft.com/office/powerpoint/2010/main" val="2308468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Couplers/Torque Bias Devices</a:t>
            </a:r>
            <a:endParaRPr lang="en-US" sz="2800" dirty="0"/>
          </a:p>
        </p:txBody>
      </p:sp>
      <p:pic>
        <p:nvPicPr>
          <p:cNvPr id="6" name="Picture 5" descr="An illustration of a square box labeled coupler.&#10;Long description is available in notes, press F6.">
            <a:extLst>
              <a:ext uri="{FF2B5EF4-FFF2-40B4-BE49-F238E27FC236}">
                <a16:creationId xmlns:a16="http://schemas.microsoft.com/office/drawing/2014/main" id="{DB2C5076-4D21-0EEF-11B5-064DD35F4EA7}"/>
              </a:ext>
            </a:extLst>
          </p:cNvPr>
          <p:cNvPicPr>
            <a:picLocks noChangeAspect="1"/>
          </p:cNvPicPr>
          <p:nvPr/>
        </p:nvPicPr>
        <p:blipFill>
          <a:blip r:embed="rId3"/>
          <a:stretch>
            <a:fillRect/>
          </a:stretch>
        </p:blipFill>
        <p:spPr>
          <a:xfrm>
            <a:off x="657644" y="1050452"/>
            <a:ext cx="3722881" cy="2731069"/>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278" y="4146521"/>
            <a:ext cx="3903247" cy="1513679"/>
          </a:xfrm>
        </p:spPr>
        <p:txBody>
          <a:bodyPr wrap="square" lIns="0" tIns="18000" rIns="0" bIns="18000" anchor="ctr" anchorCtr="0">
            <a:spAutoFit/>
          </a:bodyPr>
          <a:lstStyle/>
          <a:p>
            <a:pPr marL="0" indent="0">
              <a:buNone/>
            </a:pPr>
            <a:r>
              <a:rPr lang="en-US" sz="2400" b="1" dirty="0">
                <a:solidFill>
                  <a:schemeClr val="tx1"/>
                </a:solidFill>
              </a:rPr>
              <a:t>Figure 15.23</a:t>
            </a:r>
            <a:r>
              <a:rPr lang="en-US" sz="2400" dirty="0">
                <a:solidFill>
                  <a:schemeClr val="tx1"/>
                </a:solidFill>
              </a:rPr>
              <a:t> Coupler is used to transmit engine torque to the drive wheels in series.</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965" y="923796"/>
            <a:ext cx="4115744" cy="5130054"/>
          </a:xfrm>
        </p:spPr>
        <p:txBody>
          <a:bodyPr wrap="square" lIns="0" tIns="18000" rIns="0" bIns="18000" anchor="ctr" anchorCtr="0">
            <a:spAutoFit/>
          </a:bodyPr>
          <a:lstStyle/>
          <a:p>
            <a:pPr marL="342900" lvl="1" indent="-342900">
              <a:buFont typeface="Arial" panose="020B0604020202020204" pitchFamily="34" charset="0"/>
              <a:buChar char="•"/>
            </a:pPr>
            <a:r>
              <a:rPr lang="en-US" sz="2200" dirty="0"/>
              <a:t>Couplers </a:t>
            </a:r>
          </a:p>
          <a:p>
            <a:pPr marL="742950" lvl="2" indent="-342900">
              <a:buFont typeface="Arial" panose="020B0604020202020204" pitchFamily="34" charset="0"/>
              <a:buChar char="‒"/>
            </a:pPr>
            <a:r>
              <a:rPr lang="en-US" sz="2200" dirty="0"/>
              <a:t>Connected in series with other drivetrain members </a:t>
            </a:r>
          </a:p>
          <a:p>
            <a:pPr marL="742950" lvl="2" indent="-342900">
              <a:buFont typeface="Arial" panose="020B0604020202020204" pitchFamily="34" charset="0"/>
              <a:buChar char="‒"/>
            </a:pPr>
            <a:r>
              <a:rPr lang="en-US" sz="2200" dirty="0"/>
              <a:t>Transfer torque</a:t>
            </a:r>
          </a:p>
          <a:p>
            <a:pPr marL="742950" lvl="2" indent="-342900">
              <a:buFont typeface="Arial" panose="020B0604020202020204" pitchFamily="34" charset="0"/>
              <a:buChar char="‒"/>
            </a:pPr>
            <a:r>
              <a:rPr lang="en-US" sz="2200" dirty="0"/>
              <a:t>Applied When Needed.</a:t>
            </a:r>
          </a:p>
          <a:p>
            <a:pPr marL="342900" lvl="1" indent="-342900">
              <a:buFont typeface="Arial" panose="020B0604020202020204" pitchFamily="34" charset="0"/>
              <a:buChar char="•"/>
            </a:pPr>
            <a:r>
              <a:rPr lang="en-US" sz="2200" dirty="0"/>
              <a:t>Electromagnetic Clutch Coupler</a:t>
            </a:r>
          </a:p>
          <a:p>
            <a:pPr marL="742950" lvl="2" indent="-342900">
              <a:buFont typeface="Arial" panose="020B0604020202020204" pitchFamily="34" charset="0"/>
              <a:buChar char="‒"/>
            </a:pPr>
            <a:r>
              <a:rPr lang="en-US" sz="2200" dirty="0"/>
              <a:t>Torque Management</a:t>
            </a:r>
          </a:p>
          <a:p>
            <a:pPr marL="742950" lvl="2" indent="-342900">
              <a:buFont typeface="Arial" panose="020B0604020202020204" pitchFamily="34" charset="0"/>
              <a:buChar char="‒"/>
            </a:pPr>
            <a:r>
              <a:rPr lang="en-US" sz="2200" dirty="0"/>
              <a:t>Interactive Torque Management System</a:t>
            </a:r>
          </a:p>
          <a:p>
            <a:pPr marL="742950" lvl="2" indent="-342900">
              <a:buFont typeface="Arial" panose="020B0604020202020204" pitchFamily="34" charset="0"/>
              <a:buChar char="‒"/>
            </a:pPr>
            <a:r>
              <a:rPr lang="en-US" sz="2200" dirty="0"/>
              <a:t>Intelligent </a:t>
            </a:r>
            <a:r>
              <a:rPr lang="en-US" sz="2200" spc="-300" dirty="0"/>
              <a:t>A W </a:t>
            </a:r>
            <a:r>
              <a:rPr lang="en-US" sz="2200" dirty="0"/>
              <a:t>D System</a:t>
            </a:r>
          </a:p>
          <a:p>
            <a:pPr marL="742950" lvl="2" indent="-342900">
              <a:buFont typeface="Arial" panose="020B0604020202020204" pitchFamily="34" charset="0"/>
              <a:buChar char="‒"/>
            </a:pPr>
            <a:r>
              <a:rPr lang="en-US" sz="2200" dirty="0"/>
              <a:t>Active Torque Dynamics</a:t>
            </a:r>
          </a:p>
          <a:p>
            <a:pPr marL="342900" lvl="1" indent="-342900">
              <a:buFont typeface="Arial" panose="020B0604020202020204" pitchFamily="34" charset="0"/>
              <a:buChar char="•"/>
            </a:pPr>
            <a:r>
              <a:rPr lang="en-US" sz="2200" dirty="0"/>
              <a:t>Electro-Hydraulic Coupler</a:t>
            </a:r>
          </a:p>
        </p:txBody>
      </p:sp>
    </p:spTree>
    <p:extLst>
      <p:ext uri="{BB962C8B-B14F-4D97-AF65-F5344CB8AC3E}">
        <p14:creationId xmlns:p14="http://schemas.microsoft.com/office/powerpoint/2010/main" val="1431718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Viscous Coupler</a:t>
            </a:r>
          </a:p>
        </p:txBody>
      </p:sp>
      <p:pic>
        <p:nvPicPr>
          <p:cNvPr id="5" name="Picture 4" descr="A viscous coupling connected to the tranfer case on the bottom of a car.&#10;">
            <a:extLst>
              <a:ext uri="{FF2B5EF4-FFF2-40B4-BE49-F238E27FC236}">
                <a16:creationId xmlns:a16="http://schemas.microsoft.com/office/drawing/2014/main" id="{7FA8A68C-5A81-5485-6FAC-C161E9B2C93B}"/>
              </a:ext>
            </a:extLst>
          </p:cNvPr>
          <p:cNvPicPr>
            <a:picLocks noChangeAspect="1"/>
          </p:cNvPicPr>
          <p:nvPr/>
        </p:nvPicPr>
        <p:blipFill>
          <a:blip r:embed="rId3"/>
          <a:stretch>
            <a:fillRect/>
          </a:stretch>
        </p:blipFill>
        <p:spPr>
          <a:xfrm>
            <a:off x="2327364" y="1456345"/>
            <a:ext cx="4507203" cy="298100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755599"/>
            <a:ext cx="8214293" cy="1513679"/>
          </a:xfrm>
        </p:spPr>
        <p:txBody>
          <a:bodyPr wrap="square" lIns="0" tIns="18000" rIns="0" bIns="18000" anchor="ctr" anchorCtr="0">
            <a:spAutoFit/>
          </a:bodyPr>
          <a:lstStyle/>
          <a:p>
            <a:pPr marL="0" indent="0">
              <a:buNone/>
            </a:pPr>
            <a:r>
              <a:rPr lang="en-US" sz="2400" dirty="0"/>
              <a:t>A viscous coupling. Note that the unit is attached to the output shaft between the transfer case (or transaxle) and the rear differential. A typical viscous coupling in a sealed unit is serviced as a complete assembly.</a:t>
            </a:r>
          </a:p>
        </p:txBody>
      </p:sp>
    </p:spTree>
    <p:extLst>
      <p:ext uri="{BB962C8B-B14F-4D97-AF65-F5344CB8AC3E}">
        <p14:creationId xmlns:p14="http://schemas.microsoft.com/office/powerpoint/2010/main" val="3832609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87344" y="165966"/>
            <a:ext cx="8229600" cy="590349"/>
          </a:xfrm>
        </p:spPr>
        <p:txBody>
          <a:bodyPr wrap="square" lIns="0" tIns="18000" rIns="0" bIns="18000" anchor="ctr" anchorCtr="0">
            <a:spAutoFit/>
          </a:bodyPr>
          <a:lstStyle/>
          <a:p>
            <a:r>
              <a:rPr lang="en-US" dirty="0"/>
              <a:t>Figure 15.25</a:t>
            </a:r>
            <a:endParaRPr lang="en-US" sz="2800" dirty="0"/>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8473" y="924508"/>
            <a:ext cx="8229600" cy="405683"/>
          </a:xfrm>
        </p:spPr>
        <p:txBody>
          <a:bodyPr wrap="square" lIns="0" tIns="18000" rIns="0" bIns="18000" anchor="ctr" anchorCtr="0">
            <a:spAutoFit/>
          </a:bodyPr>
          <a:lstStyle/>
          <a:p>
            <a:pPr marL="0" indent="0">
              <a:buNone/>
            </a:pPr>
            <a:r>
              <a:rPr lang="en-US" sz="2400" dirty="0"/>
              <a:t>A </a:t>
            </a:r>
            <a:r>
              <a:rPr lang="en-US" sz="2400" spc="-300" dirty="0"/>
              <a:t>T B </a:t>
            </a:r>
            <a:r>
              <a:rPr lang="en-US" sz="2400" dirty="0"/>
              <a:t>D is used to control torque to the drive wheel in parallel.</a:t>
            </a:r>
          </a:p>
        </p:txBody>
      </p:sp>
      <p:pic>
        <p:nvPicPr>
          <p:cNvPr id="5" name="Picture 4" descr="An illustration of a square with a gear set on the top boundary and torque basing device on the bottom boundary.&#10;Long description is available in notes, press F6.">
            <a:extLst>
              <a:ext uri="{FF2B5EF4-FFF2-40B4-BE49-F238E27FC236}">
                <a16:creationId xmlns:a16="http://schemas.microsoft.com/office/drawing/2014/main" id="{EBBC3FDA-95F6-E844-C401-C22F4271D21A}"/>
              </a:ext>
            </a:extLst>
          </p:cNvPr>
          <p:cNvPicPr>
            <a:picLocks noChangeAspect="1"/>
          </p:cNvPicPr>
          <p:nvPr/>
        </p:nvPicPr>
        <p:blipFill>
          <a:blip r:embed="rId3"/>
          <a:stretch>
            <a:fillRect/>
          </a:stretch>
        </p:blipFill>
        <p:spPr>
          <a:xfrm>
            <a:off x="1114302" y="1757651"/>
            <a:ext cx="6933324" cy="4024016"/>
          </a:xfrm>
          <a:prstGeom prst="rect">
            <a:avLst/>
          </a:prstGeom>
        </p:spPr>
      </p:pic>
    </p:spTree>
    <p:extLst>
      <p:ext uri="{BB962C8B-B14F-4D97-AF65-F5344CB8AC3E}">
        <p14:creationId xmlns:p14="http://schemas.microsoft.com/office/powerpoint/2010/main" val="180053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Electromagnetic Clutch Coupler</a:t>
            </a:r>
          </a:p>
        </p:txBody>
      </p:sp>
      <p:pic>
        <p:nvPicPr>
          <p:cNvPr id="5" name="Picture 4" descr="An illustration of an electromagnetic couple in the released state.&#10;Long description 1 is available in notes, press F6.">
            <a:extLst>
              <a:ext uri="{FF2B5EF4-FFF2-40B4-BE49-F238E27FC236}">
                <a16:creationId xmlns:a16="http://schemas.microsoft.com/office/drawing/2014/main" id="{08919682-413D-9965-7A8C-D36D02E15937}"/>
              </a:ext>
            </a:extLst>
          </p:cNvPr>
          <p:cNvPicPr>
            <a:picLocks noChangeAspect="1"/>
          </p:cNvPicPr>
          <p:nvPr/>
        </p:nvPicPr>
        <p:blipFill>
          <a:blip r:embed="rId3"/>
          <a:stretch>
            <a:fillRect/>
          </a:stretch>
        </p:blipFill>
        <p:spPr>
          <a:xfrm>
            <a:off x="831966" y="1636511"/>
            <a:ext cx="3379622" cy="2437486"/>
          </a:xfrm>
          <a:prstGeom prst="rect">
            <a:avLst/>
          </a:prstGeom>
        </p:spPr>
      </p:pic>
      <p:pic>
        <p:nvPicPr>
          <p:cNvPr id="8" name="Picture 7" descr="An illustration of an electromagnetic couple in the applied state.&#10;Long description 2 is available in notes, press F6.">
            <a:extLst>
              <a:ext uri="{FF2B5EF4-FFF2-40B4-BE49-F238E27FC236}">
                <a16:creationId xmlns:a16="http://schemas.microsoft.com/office/drawing/2014/main" id="{011EF41C-29F2-B592-4962-E80D9204AA71}"/>
              </a:ext>
            </a:extLst>
          </p:cNvPr>
          <p:cNvPicPr>
            <a:picLocks noChangeAspect="1"/>
          </p:cNvPicPr>
          <p:nvPr/>
        </p:nvPicPr>
        <p:blipFill>
          <a:blip r:embed="rId4"/>
          <a:stretch>
            <a:fillRect/>
          </a:stretch>
        </p:blipFill>
        <p:spPr>
          <a:xfrm>
            <a:off x="4969800" y="1645697"/>
            <a:ext cx="3346094" cy="214579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379274"/>
            <a:ext cx="8214293" cy="1883011"/>
          </a:xfrm>
        </p:spPr>
        <p:txBody>
          <a:bodyPr wrap="square" lIns="0" tIns="18000" rIns="0" bIns="18000" anchor="ctr" anchorCtr="0">
            <a:spAutoFit/>
          </a:bodyPr>
          <a:lstStyle/>
          <a:p>
            <a:pPr marL="0" indent="0">
              <a:buNone/>
            </a:pPr>
            <a:r>
              <a:rPr lang="en-US" sz="2400" dirty="0"/>
              <a:t>An electromagnetic coupler in a released (a) and applied (b) condition. When the </a:t>
            </a:r>
            <a:r>
              <a:rPr lang="en-US" sz="2400" spc="-300" dirty="0"/>
              <a:t>E C </a:t>
            </a:r>
            <a:r>
              <a:rPr lang="en-US" sz="2400" dirty="0"/>
              <a:t>U energizes the electromagnet, the pilot clutch applies to cause a speed differential between the pilot ramp and main cam, and this applies the multiplate clutch.</a:t>
            </a:r>
          </a:p>
        </p:txBody>
      </p:sp>
    </p:spTree>
    <p:extLst>
      <p:ext uri="{BB962C8B-B14F-4D97-AF65-F5344CB8AC3E}">
        <p14:creationId xmlns:p14="http://schemas.microsoft.com/office/powerpoint/2010/main" val="2008690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Geroter Clutch Coupler</a:t>
            </a:r>
          </a:p>
        </p:txBody>
      </p:sp>
      <p:pic>
        <p:nvPicPr>
          <p:cNvPr id="6" name="Picture 5" descr="An illustration of a hydraulic coupler in a released condition.&#10;Long description 1 is available in notes, press F6.">
            <a:extLst>
              <a:ext uri="{FF2B5EF4-FFF2-40B4-BE49-F238E27FC236}">
                <a16:creationId xmlns:a16="http://schemas.microsoft.com/office/drawing/2014/main" id="{EB6C4239-8D06-6F28-B216-79169959E597}"/>
              </a:ext>
            </a:extLst>
          </p:cNvPr>
          <p:cNvPicPr>
            <a:picLocks noChangeAspect="1"/>
          </p:cNvPicPr>
          <p:nvPr/>
        </p:nvPicPr>
        <p:blipFill>
          <a:blip r:embed="rId3"/>
          <a:stretch>
            <a:fillRect/>
          </a:stretch>
        </p:blipFill>
        <p:spPr>
          <a:xfrm>
            <a:off x="996143" y="1621351"/>
            <a:ext cx="3044952" cy="2612136"/>
          </a:xfrm>
          <a:prstGeom prst="rect">
            <a:avLst/>
          </a:prstGeom>
        </p:spPr>
      </p:pic>
      <p:pic>
        <p:nvPicPr>
          <p:cNvPr id="10" name="Picture 9" descr="An illustration of an hydraulic coupler in a applied condition.&#10;Long description 2 is available in notes, press F6.">
            <a:extLst>
              <a:ext uri="{FF2B5EF4-FFF2-40B4-BE49-F238E27FC236}">
                <a16:creationId xmlns:a16="http://schemas.microsoft.com/office/drawing/2014/main" id="{C52FAA2F-BAD1-0B2A-C84C-490267FEC3BC}"/>
              </a:ext>
            </a:extLst>
          </p:cNvPr>
          <p:cNvPicPr>
            <a:picLocks noChangeAspect="1"/>
          </p:cNvPicPr>
          <p:nvPr/>
        </p:nvPicPr>
        <p:blipFill>
          <a:blip r:embed="rId4"/>
          <a:stretch>
            <a:fillRect/>
          </a:stretch>
        </p:blipFill>
        <p:spPr>
          <a:xfrm>
            <a:off x="5105862" y="1527286"/>
            <a:ext cx="3048000" cy="256336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2" y="4457533"/>
            <a:ext cx="8032194" cy="1883011"/>
          </a:xfrm>
        </p:spPr>
        <p:txBody>
          <a:bodyPr wrap="square" lIns="0" tIns="18000" rIns="0" bIns="18000" anchor="ctr" anchorCtr="0">
            <a:spAutoFit/>
          </a:bodyPr>
          <a:lstStyle/>
          <a:p>
            <a:pPr marL="0" indent="0">
              <a:buNone/>
            </a:pPr>
            <a:r>
              <a:rPr lang="en-US" sz="2400" dirty="0"/>
              <a:t>A hydraulic coupler in a released (a) and applied (b) condition. An input shaft–output shaft speed differential will cause the pump to develop hydraulic press, and when the </a:t>
            </a:r>
            <a:r>
              <a:rPr lang="en-US" sz="2400" spc="-300" dirty="0"/>
              <a:t>E C </a:t>
            </a:r>
            <a:r>
              <a:rPr lang="en-US" sz="2400" dirty="0"/>
              <a:t>U energizes the solenoid valve, the pressure will apply the multiplate clutch.</a:t>
            </a:r>
          </a:p>
        </p:txBody>
      </p:sp>
    </p:spTree>
    <p:extLst>
      <p:ext uri="{BB962C8B-B14F-4D97-AF65-F5344CB8AC3E}">
        <p14:creationId xmlns:p14="http://schemas.microsoft.com/office/powerpoint/2010/main" val="197052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0092" y="157340"/>
            <a:ext cx="8229600" cy="590349"/>
          </a:xfrm>
        </p:spPr>
        <p:txBody>
          <a:bodyPr wrap="square" lIns="0" tIns="18000" rIns="0" bIns="18000" anchor="ctr" anchorCtr="0">
            <a:spAutoFit/>
          </a:bodyPr>
          <a:lstStyle/>
          <a:p>
            <a:r>
              <a:rPr lang="en-US" dirty="0"/>
              <a:t>Four-Wheel Drive </a:t>
            </a:r>
            <a:r>
              <a:rPr lang="en-US" sz="2800" dirty="0"/>
              <a:t>(1 of 2)</a:t>
            </a:r>
          </a:p>
        </p:txBody>
      </p:sp>
      <p:sp>
        <p:nvSpPr>
          <p:cNvPr id="4" name="Content Placeholder 3">
            <a:extLst>
              <a:ext uri="{FF2B5EF4-FFF2-40B4-BE49-F238E27FC236}">
                <a16:creationId xmlns:a16="http://schemas.microsoft.com/office/drawing/2014/main" id="{4E5AEFF9-21CF-08FD-DE42-FD62A1235C1B}"/>
              </a:ext>
            </a:extLst>
          </p:cNvPr>
          <p:cNvSpPr>
            <a:spLocks noGrp="1"/>
          </p:cNvSpPr>
          <p:nvPr>
            <p:ph sz="quarter" idx="13"/>
          </p:nvPr>
        </p:nvSpPr>
        <p:spPr>
          <a:xfrm>
            <a:off x="478362" y="926594"/>
            <a:ext cx="3902720" cy="405683"/>
          </a:xfrm>
        </p:spPr>
        <p:txBody>
          <a:bodyPr wrap="square" lIns="0" tIns="18000" rIns="0" bIns="18000" anchor="ctr" anchorCtr="0">
            <a:spAutoFit/>
          </a:bodyPr>
          <a:lstStyle/>
          <a:p>
            <a:pPr marL="342900" indent="-342900">
              <a:buFont typeface="Arial" panose="020B0604020202020204" pitchFamily="34" charset="0"/>
              <a:buChar char="•"/>
            </a:pPr>
            <a:r>
              <a:rPr lang="en-US" sz="2400" dirty="0"/>
              <a:t>Four-Wheel Drive (4</a:t>
            </a:r>
            <a:r>
              <a:rPr lang="en-US" sz="2400" spc="-300" dirty="0"/>
              <a:t>W </a:t>
            </a:r>
            <a:r>
              <a:rPr lang="en-US" sz="2400" dirty="0"/>
              <a:t>D) </a:t>
            </a:r>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68313" y="1504390"/>
            <a:ext cx="6887080" cy="405683"/>
          </a:xfrm>
        </p:spPr>
        <p:txBody>
          <a:bodyPr wrap="square" lIns="0" tIns="18000" rIns="0" bIns="18000" anchor="ctr" anchorCtr="0">
            <a:spAutoFit/>
          </a:bodyPr>
          <a:lstStyle/>
          <a:p>
            <a:pPr marL="741600" lvl="1" indent="-342900"/>
            <a:r>
              <a:rPr lang="en-US" sz="2400" dirty="0"/>
              <a:t>Steadily evolved from the Jeep of World War</a:t>
            </a:r>
          </a:p>
        </p:txBody>
      </p:sp>
      <p:graphicFrame>
        <p:nvGraphicFramePr>
          <p:cNvPr id="11" name="Object 10" descr="Roman numeral two.">
            <a:extLst>
              <a:ext uri="{FF2B5EF4-FFF2-40B4-BE49-F238E27FC236}">
                <a16:creationId xmlns:a16="http://schemas.microsoft.com/office/drawing/2014/main" id="{4B4B3E72-91D1-65A2-4682-8AEF49DC696F}"/>
              </a:ext>
            </a:extLst>
          </p:cNvPr>
          <p:cNvGraphicFramePr>
            <a:graphicFrameLocks noChangeAspect="1"/>
          </p:cNvGraphicFramePr>
          <p:nvPr>
            <p:extLst>
              <p:ext uri="{D42A27DB-BD31-4B8C-83A1-F6EECF244321}">
                <p14:modId xmlns:p14="http://schemas.microsoft.com/office/powerpoint/2010/main" val="153154870"/>
              </p:ext>
            </p:extLst>
          </p:nvPr>
        </p:nvGraphicFramePr>
        <p:xfrm>
          <a:off x="7449714" y="1535990"/>
          <a:ext cx="247968" cy="357982"/>
        </p:xfrm>
        <a:graphic>
          <a:graphicData uri="http://schemas.openxmlformats.org/presentationml/2006/ole">
            <mc:AlternateContent xmlns:mc="http://schemas.openxmlformats.org/markup-compatibility/2006">
              <mc:Choice xmlns:v="urn:schemas-microsoft-com:vml" Requires="v">
                <p:oleObj name="Equation" r:id="rId3" imgW="114120" imgH="164880" progId="Equation.DSMT4">
                  <p:embed/>
                </p:oleObj>
              </mc:Choice>
              <mc:Fallback>
                <p:oleObj name="Equation" r:id="rId3" imgW="114120" imgH="164880" progId="Equation.DSMT4">
                  <p:embed/>
                  <p:pic>
                    <p:nvPicPr>
                      <p:cNvPr id="5" name="Object 4">
                        <a:extLst>
                          <a:ext uri="{FF2B5EF4-FFF2-40B4-BE49-F238E27FC236}">
                            <a16:creationId xmlns:a16="http://schemas.microsoft.com/office/drawing/2014/main" id="{63AE15B0-202B-5469-CEEF-62CC79F44ABE}"/>
                          </a:ext>
                        </a:extLst>
                      </p:cNvPr>
                      <p:cNvPicPr>
                        <a:picLocks noChangeAspect="1" noChangeArrowheads="1"/>
                      </p:cNvPicPr>
                      <p:nvPr/>
                    </p:nvPicPr>
                    <p:blipFill>
                      <a:blip r:embed="rId4"/>
                      <a:srcRect/>
                      <a:stretch>
                        <a:fillRect/>
                      </a:stretch>
                    </p:blipFill>
                    <p:spPr bwMode="auto">
                      <a:xfrm>
                        <a:off x="7449714" y="1535990"/>
                        <a:ext cx="247968" cy="3579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Content Placeholder 4">
            <a:extLst>
              <a:ext uri="{FF2B5EF4-FFF2-40B4-BE49-F238E27FC236}">
                <a16:creationId xmlns:a16="http://schemas.microsoft.com/office/drawing/2014/main" id="{E4E4BDC6-7CA6-3FD7-7F2F-C84D2410184E}"/>
              </a:ext>
            </a:extLst>
          </p:cNvPr>
          <p:cNvSpPr>
            <a:spLocks noGrp="1"/>
          </p:cNvSpPr>
          <p:nvPr>
            <p:ph sz="quarter" idx="15"/>
          </p:nvPr>
        </p:nvSpPr>
        <p:spPr>
          <a:xfrm>
            <a:off x="478361" y="2068203"/>
            <a:ext cx="8229600" cy="851959"/>
          </a:xfrm>
        </p:spPr>
        <p:txBody>
          <a:bodyPr wrap="square" lIns="0" tIns="18000" rIns="0" bIns="18000" anchor="ctr" anchorCtr="0">
            <a:spAutoFit/>
          </a:bodyPr>
          <a:lstStyle/>
          <a:p>
            <a:pPr marL="742950" lvl="2" indent="-342900">
              <a:buFont typeface="Arial" panose="020B0604020202020204" pitchFamily="34" charset="0"/>
              <a:buChar char="‒"/>
            </a:pPr>
            <a:r>
              <a:rPr lang="en-US" sz="2400" dirty="0"/>
              <a:t>to sport cars and sport-utility vehicles.</a:t>
            </a:r>
          </a:p>
          <a:p>
            <a:pPr marL="742950" lvl="2" indent="-342900">
              <a:buFont typeface="Arial" panose="020B0604020202020204" pitchFamily="34" charset="0"/>
              <a:buChar char="‒"/>
            </a:pPr>
            <a:r>
              <a:rPr lang="en-US" sz="2400" dirty="0"/>
              <a:t>What are the issues of powering all four wheels?</a:t>
            </a:r>
          </a:p>
        </p:txBody>
      </p:sp>
    </p:spTree>
    <p:extLst>
      <p:ext uri="{BB962C8B-B14F-4D97-AF65-F5344CB8AC3E}">
        <p14:creationId xmlns:p14="http://schemas.microsoft.com/office/powerpoint/2010/main" val="3258583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37362"/>
            <a:ext cx="8213957" cy="374906"/>
          </a:xfrm>
        </p:spPr>
        <p:txBody>
          <a:bodyPr wrap="square" lIns="0" tIns="18000" rIns="0" bIns="18000" anchor="ctr" anchorCtr="0">
            <a:spAutoFit/>
          </a:bodyPr>
          <a:lstStyle/>
          <a:p>
            <a:pPr marL="0" indent="0">
              <a:buNone/>
            </a:pPr>
            <a:r>
              <a:rPr lang="en-US" sz="2200" dirty="0">
                <a:solidFill>
                  <a:schemeClr val="tx1"/>
                </a:solidFill>
              </a:rPr>
              <a:t>Haldex System</a:t>
            </a:r>
          </a:p>
        </p:txBody>
      </p:sp>
      <p:pic>
        <p:nvPicPr>
          <p:cNvPr id="5" name="Picture 4" descr="An illustration of the Haldex system and its parts.&#10;Long description is available in notes, press F6.">
            <a:extLst>
              <a:ext uri="{FF2B5EF4-FFF2-40B4-BE49-F238E27FC236}">
                <a16:creationId xmlns:a16="http://schemas.microsoft.com/office/drawing/2014/main" id="{B4F408D1-E345-8E83-03D8-D44C3B42DA58}"/>
              </a:ext>
            </a:extLst>
          </p:cNvPr>
          <p:cNvPicPr>
            <a:picLocks noChangeAspect="1"/>
          </p:cNvPicPr>
          <p:nvPr/>
        </p:nvPicPr>
        <p:blipFill>
          <a:blip r:embed="rId3"/>
          <a:stretch>
            <a:fillRect/>
          </a:stretch>
        </p:blipFill>
        <p:spPr>
          <a:xfrm>
            <a:off x="2936417" y="1505019"/>
            <a:ext cx="3289097" cy="290687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2" y="4566943"/>
            <a:ext cx="7738896" cy="1729123"/>
          </a:xfrm>
        </p:spPr>
        <p:txBody>
          <a:bodyPr wrap="square" lIns="0" tIns="18000" rIns="0" bIns="18000" anchor="ctr" anchorCtr="0">
            <a:spAutoFit/>
          </a:bodyPr>
          <a:lstStyle/>
          <a:p>
            <a:pPr marL="0" indent="0">
              <a:buNone/>
            </a:pPr>
            <a:r>
              <a:rPr lang="en-US" sz="2200" dirty="0"/>
              <a:t>The Haldex system uses hydraulic pressure to apply the clutch, which can be created as soon as there is a speed differential between the input and output shafts. Hydraulic pressure and speed at which the clutch will be applied are controlled by the </a:t>
            </a:r>
            <a:r>
              <a:rPr lang="en-US" sz="2200" spc="-300" dirty="0"/>
              <a:t>E C </a:t>
            </a:r>
            <a:r>
              <a:rPr lang="en-US" sz="2200" dirty="0"/>
              <a:t>U.</a:t>
            </a:r>
          </a:p>
        </p:txBody>
      </p:sp>
    </p:spTree>
    <p:extLst>
      <p:ext uri="{BB962C8B-B14F-4D97-AF65-F5344CB8AC3E}">
        <p14:creationId xmlns:p14="http://schemas.microsoft.com/office/powerpoint/2010/main" val="418752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4107"/>
            <a:ext cx="8212348" cy="1144347"/>
          </a:xfrm>
        </p:spPr>
        <p:txBody>
          <a:bodyPr lIns="0" tIns="18000" rIns="0" bIns="18000" anchor="ctr">
            <a:spAutoFit/>
          </a:bodyPr>
          <a:lstStyle/>
          <a:p>
            <a:r>
              <a:rPr lang="en-US" dirty="0"/>
              <a:t>Drive Axles/Wheel Disconnect Systems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1614866"/>
            <a:ext cx="8212347" cy="3083340"/>
          </a:xfrm>
        </p:spPr>
        <p:txBody>
          <a:bodyPr lIns="0" tIns="18000" rIns="0" bIns="18000" anchor="ctr" anchorCtr="0">
            <a:spAutoFit/>
          </a:bodyPr>
          <a:lstStyle/>
          <a:p>
            <a:pPr marL="342900" indent="-342900">
              <a:spcBef>
                <a:spcPts val="600"/>
              </a:spcBef>
            </a:pPr>
            <a:r>
              <a:rPr lang="en-US" sz="2400" dirty="0">
                <a:solidFill>
                  <a:schemeClr val="tx1"/>
                </a:solidFill>
              </a:rPr>
              <a:t>Purpose and function</a:t>
            </a:r>
          </a:p>
          <a:p>
            <a:pPr marL="342900" indent="-342900">
              <a:spcBef>
                <a:spcPts val="600"/>
              </a:spcBef>
            </a:pPr>
            <a:r>
              <a:rPr lang="en-US" sz="2400" dirty="0">
                <a:solidFill>
                  <a:schemeClr val="tx1"/>
                </a:solidFill>
              </a:rPr>
              <a:t>Drive Axles/Wheel Disconnect Systems</a:t>
            </a:r>
          </a:p>
          <a:p>
            <a:pPr marL="829818" lvl="1" indent="-342900"/>
            <a:r>
              <a:rPr lang="en-US" sz="2400" dirty="0">
                <a:solidFill>
                  <a:schemeClr val="tx1"/>
                </a:solidFill>
              </a:rPr>
              <a:t>Engine intake manifold provides the vacuum</a:t>
            </a:r>
          </a:p>
          <a:p>
            <a:pPr marL="829818" lvl="1" indent="-342900"/>
            <a:r>
              <a:rPr lang="en-US" sz="2400" dirty="0">
                <a:solidFill>
                  <a:schemeClr val="tx1"/>
                </a:solidFill>
              </a:rPr>
              <a:t>Controlled by the vacuum control valve.</a:t>
            </a:r>
          </a:p>
          <a:p>
            <a:pPr marL="1229868" lvl="2" indent="-342900"/>
            <a:r>
              <a:rPr lang="en-US" sz="2400" dirty="0">
                <a:solidFill>
                  <a:schemeClr val="tx1"/>
                </a:solidFill>
              </a:rPr>
              <a:t>The control valve is controlled by the mode switch.</a:t>
            </a:r>
          </a:p>
          <a:p>
            <a:pPr marL="342900" indent="-342900">
              <a:spcBef>
                <a:spcPts val="600"/>
              </a:spcBef>
            </a:pPr>
            <a:r>
              <a:rPr lang="en-US" sz="2400" dirty="0">
                <a:solidFill>
                  <a:schemeClr val="tx1"/>
                </a:solidFill>
              </a:rPr>
              <a:t>Continuous Vacuum Locking Hubs</a:t>
            </a:r>
          </a:p>
          <a:p>
            <a:pPr marL="342900" indent="-342900">
              <a:spcBef>
                <a:spcPts val="600"/>
              </a:spcBef>
            </a:pPr>
            <a:r>
              <a:rPr lang="en-US" sz="2400" dirty="0">
                <a:solidFill>
                  <a:schemeClr val="tx1"/>
                </a:solidFill>
              </a:rPr>
              <a:t>Pulse Vacuum Locking Hubs</a:t>
            </a:r>
          </a:p>
        </p:txBody>
      </p:sp>
    </p:spTree>
    <p:extLst>
      <p:ext uri="{BB962C8B-B14F-4D97-AF65-F5344CB8AC3E}">
        <p14:creationId xmlns:p14="http://schemas.microsoft.com/office/powerpoint/2010/main" val="59418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Front Drive</a:t>
            </a:r>
          </a:p>
        </p:txBody>
      </p:sp>
      <p:pic>
        <p:nvPicPr>
          <p:cNvPr id="8" name="Picture 7" descr="An arrow points at a double Cardan U-joint on output driveshaft from transfer case to the front differential assembly.&#10;">
            <a:extLst>
              <a:ext uri="{FF2B5EF4-FFF2-40B4-BE49-F238E27FC236}">
                <a16:creationId xmlns:a16="http://schemas.microsoft.com/office/drawing/2014/main" id="{A05B22D0-FCB7-C7CE-AD45-9BB5643998EA}"/>
              </a:ext>
            </a:extLst>
          </p:cNvPr>
          <p:cNvPicPr>
            <a:picLocks noChangeAspect="1"/>
          </p:cNvPicPr>
          <p:nvPr/>
        </p:nvPicPr>
        <p:blipFill>
          <a:blip r:embed="rId3"/>
          <a:stretch>
            <a:fillRect/>
          </a:stretch>
        </p:blipFill>
        <p:spPr>
          <a:xfrm>
            <a:off x="665566" y="1766303"/>
            <a:ext cx="3724961" cy="2791877"/>
          </a:xfrm>
          <a:prstGeom prst="rect">
            <a:avLst/>
          </a:prstGeom>
        </p:spPr>
      </p:pic>
      <p:pic>
        <p:nvPicPr>
          <p:cNvPr id="5" name="Picture 4" descr="An arrow points at a Cardan U-joint at the front drive wheels on a Jeep Wrangler.">
            <a:extLst>
              <a:ext uri="{FF2B5EF4-FFF2-40B4-BE49-F238E27FC236}">
                <a16:creationId xmlns:a16="http://schemas.microsoft.com/office/drawing/2014/main" id="{21B19A15-45A0-A893-C639-D75A15DF2FDE}"/>
              </a:ext>
            </a:extLst>
          </p:cNvPr>
          <p:cNvPicPr>
            <a:picLocks noChangeAspect="1"/>
          </p:cNvPicPr>
          <p:nvPr/>
        </p:nvPicPr>
        <p:blipFill>
          <a:blip r:embed="rId4"/>
          <a:stretch>
            <a:fillRect/>
          </a:stretch>
        </p:blipFill>
        <p:spPr>
          <a:xfrm>
            <a:off x="4807262" y="1764324"/>
            <a:ext cx="3724961" cy="279187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783602"/>
            <a:ext cx="8214293" cy="1513679"/>
          </a:xfrm>
        </p:spPr>
        <p:txBody>
          <a:bodyPr wrap="square" lIns="0" tIns="18000" rIns="0" bIns="18000" anchor="ctr" anchorCtr="0">
            <a:spAutoFit/>
          </a:bodyPr>
          <a:lstStyle/>
          <a:p>
            <a:pPr marL="0" indent="0">
              <a:buNone/>
            </a:pPr>
            <a:r>
              <a:rPr lang="en-US" sz="2400" dirty="0"/>
              <a:t>(a) A double Cardan U-joint used on the output driveshaft from the transfer case to the front differential assembly. (b) A Cardan-type U-joint at the front drive wheels on a Jeep Wrangler.</a:t>
            </a:r>
          </a:p>
        </p:txBody>
      </p:sp>
    </p:spTree>
    <p:extLst>
      <p:ext uri="{BB962C8B-B14F-4D97-AF65-F5344CB8AC3E}">
        <p14:creationId xmlns:p14="http://schemas.microsoft.com/office/powerpoint/2010/main" val="247230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15.30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Front Drive</a:t>
            </a:r>
          </a:p>
        </p:txBody>
      </p:sp>
      <p:pic>
        <p:nvPicPr>
          <p:cNvPr id="6" name="Picture 5" descr="Two arrows point at constant velocity or C V joints on the front axles of a four-wheel drive vehicle.&#10;">
            <a:extLst>
              <a:ext uri="{FF2B5EF4-FFF2-40B4-BE49-F238E27FC236}">
                <a16:creationId xmlns:a16="http://schemas.microsoft.com/office/drawing/2014/main" id="{BCB74C42-30C0-E932-00D9-43A2FF07EB72}"/>
              </a:ext>
            </a:extLst>
          </p:cNvPr>
          <p:cNvPicPr>
            <a:picLocks noChangeAspect="1"/>
          </p:cNvPicPr>
          <p:nvPr/>
        </p:nvPicPr>
        <p:blipFill>
          <a:blip r:embed="rId3"/>
          <a:stretch>
            <a:fillRect/>
          </a:stretch>
        </p:blipFill>
        <p:spPr>
          <a:xfrm>
            <a:off x="2532237" y="1537757"/>
            <a:ext cx="4097457" cy="308323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813567"/>
            <a:ext cx="8214293" cy="775015"/>
          </a:xfrm>
        </p:spPr>
        <p:txBody>
          <a:bodyPr wrap="square" lIns="0" tIns="18000" rIns="0" bIns="18000" anchor="ctr" anchorCtr="0">
            <a:spAutoFit/>
          </a:bodyPr>
          <a:lstStyle/>
          <a:p>
            <a:pPr marL="0" indent="0">
              <a:buNone/>
            </a:pPr>
            <a:r>
              <a:rPr lang="en-US" sz="2400" dirty="0"/>
              <a:t>Constant velocity (</a:t>
            </a:r>
            <a:r>
              <a:rPr lang="en-US" sz="2400" spc="-300" dirty="0"/>
              <a:t>C </a:t>
            </a:r>
            <a:r>
              <a:rPr lang="en-US" sz="2400" dirty="0"/>
              <a:t>V) joints are used on the front axles of many four-wheel-drive vehicles like this Chevrolet Blazer.</a:t>
            </a:r>
          </a:p>
        </p:txBody>
      </p:sp>
    </p:spTree>
    <p:extLst>
      <p:ext uri="{BB962C8B-B14F-4D97-AF65-F5344CB8AC3E}">
        <p14:creationId xmlns:p14="http://schemas.microsoft.com/office/powerpoint/2010/main" val="3324642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15.31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7935"/>
            <a:ext cx="8213957" cy="374906"/>
          </a:xfrm>
        </p:spPr>
        <p:txBody>
          <a:bodyPr wrap="square" lIns="0" tIns="18000" rIns="0" bIns="18000" anchor="ctr" anchorCtr="0">
            <a:spAutoFit/>
          </a:bodyPr>
          <a:lstStyle/>
          <a:p>
            <a:pPr marL="0" indent="0">
              <a:buNone/>
            </a:pPr>
            <a:r>
              <a:rPr lang="en-US" sz="2200" dirty="0">
                <a:solidFill>
                  <a:schemeClr val="tx1"/>
                </a:solidFill>
              </a:rPr>
              <a:t>Vacuum System</a:t>
            </a:r>
          </a:p>
        </p:txBody>
      </p:sp>
      <p:pic>
        <p:nvPicPr>
          <p:cNvPr id="5" name="Picture 4" descr="An illustration of a pulse vacuum locking hubs in two-wheel drive mode. &#10;Long description 1 is available in notes, press F6.">
            <a:extLst>
              <a:ext uri="{FF2B5EF4-FFF2-40B4-BE49-F238E27FC236}">
                <a16:creationId xmlns:a16="http://schemas.microsoft.com/office/drawing/2014/main" id="{D779BDCB-BC79-C1E7-5D90-DF59730D61A6}"/>
              </a:ext>
            </a:extLst>
          </p:cNvPr>
          <p:cNvPicPr>
            <a:picLocks noChangeAspect="1"/>
          </p:cNvPicPr>
          <p:nvPr/>
        </p:nvPicPr>
        <p:blipFill>
          <a:blip r:embed="rId3"/>
          <a:stretch>
            <a:fillRect/>
          </a:stretch>
        </p:blipFill>
        <p:spPr>
          <a:xfrm>
            <a:off x="1127501" y="1537083"/>
            <a:ext cx="2714685" cy="1991580"/>
          </a:xfrm>
          <a:prstGeom prst="rect">
            <a:avLst/>
          </a:prstGeom>
        </p:spPr>
      </p:pic>
      <p:pic>
        <p:nvPicPr>
          <p:cNvPr id="8" name="Picture 7" descr="An illustration of pulse vacuum locking hubs in four-wheel drive mode. &#10;Long description 2 is available in notes, press F6.&#10;">
            <a:extLst>
              <a:ext uri="{FF2B5EF4-FFF2-40B4-BE49-F238E27FC236}">
                <a16:creationId xmlns:a16="http://schemas.microsoft.com/office/drawing/2014/main" id="{67CE3FE7-E631-F2B2-526A-A36FABEE1F87}"/>
              </a:ext>
            </a:extLst>
          </p:cNvPr>
          <p:cNvPicPr>
            <a:picLocks noChangeAspect="1"/>
          </p:cNvPicPr>
          <p:nvPr/>
        </p:nvPicPr>
        <p:blipFill>
          <a:blip r:embed="rId4"/>
          <a:stretch>
            <a:fillRect/>
          </a:stretch>
        </p:blipFill>
        <p:spPr>
          <a:xfrm>
            <a:off x="5390887" y="1572722"/>
            <a:ext cx="2466124" cy="205205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3843341"/>
            <a:ext cx="8214293" cy="2406231"/>
          </a:xfrm>
        </p:spPr>
        <p:txBody>
          <a:bodyPr wrap="square" lIns="0" tIns="18000" rIns="0" bIns="18000" anchor="ctr" anchorCtr="0">
            <a:spAutoFit/>
          </a:bodyPr>
          <a:lstStyle/>
          <a:p>
            <a:pPr marL="0" indent="0">
              <a:buNone/>
            </a:pPr>
            <a:r>
              <a:rPr lang="en-US" sz="2200" dirty="0"/>
              <a:t>(a) When one axle shaft is disconnected, both front wheels can rotate independently, reducing excessive tire wear. (b) In four-wheel-drive mode, vacuum is applied to the front part and the opposite side is vented to atmospheric pressure retracting the shift motor stem. The shift fork and collar move into engagement with both axle shaft gears. Engine torque from the front differential can now be applied to both front axles.</a:t>
            </a:r>
          </a:p>
        </p:txBody>
      </p:sp>
    </p:spTree>
    <p:extLst>
      <p:ext uri="{BB962C8B-B14F-4D97-AF65-F5344CB8AC3E}">
        <p14:creationId xmlns:p14="http://schemas.microsoft.com/office/powerpoint/2010/main" val="34473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87344" y="165966"/>
            <a:ext cx="8229600" cy="590349"/>
          </a:xfrm>
        </p:spPr>
        <p:txBody>
          <a:bodyPr wrap="square" lIns="0" tIns="18000" rIns="0" bIns="18000" anchor="ctr" anchorCtr="0">
            <a:spAutoFit/>
          </a:bodyPr>
          <a:lstStyle/>
          <a:p>
            <a:r>
              <a:rPr lang="en-US" dirty="0"/>
              <a:t>Figure 15.32</a:t>
            </a:r>
            <a:endParaRPr lang="en-US" sz="2800" dirty="0"/>
          </a:p>
        </p:txBody>
      </p:sp>
      <p:sp>
        <p:nvSpPr>
          <p:cNvPr id="3" name="Content Placeholder 2">
            <a:extLst>
              <a:ext uri="{FF2B5EF4-FFF2-40B4-BE49-F238E27FC236}">
                <a16:creationId xmlns:a16="http://schemas.microsoft.com/office/drawing/2014/main" id="{F7919710-15F0-F3D2-8AC3-8370F5128EAE}"/>
              </a:ext>
            </a:extLst>
          </p:cNvPr>
          <p:cNvSpPr>
            <a:spLocks noGrp="1"/>
          </p:cNvSpPr>
          <p:nvPr>
            <p:ph sz="quarter" idx="14"/>
          </p:nvPr>
        </p:nvSpPr>
        <p:spPr>
          <a:xfrm>
            <a:off x="478473" y="919137"/>
            <a:ext cx="8229600" cy="775015"/>
          </a:xfrm>
        </p:spPr>
        <p:txBody>
          <a:bodyPr wrap="square" lIns="0" tIns="18000" rIns="0" bIns="18000" anchor="ctr" anchorCtr="0">
            <a:spAutoFit/>
          </a:bodyPr>
          <a:lstStyle/>
          <a:p>
            <a:pPr marL="0" indent="0">
              <a:buNone/>
            </a:pPr>
            <a:r>
              <a:rPr lang="en-US" sz="2400" dirty="0"/>
              <a:t>A General Motors sport utility vehicle front axle showing the electric axle disconnect actuator.</a:t>
            </a:r>
          </a:p>
        </p:txBody>
      </p:sp>
      <p:pic>
        <p:nvPicPr>
          <p:cNvPr id="6" name="Picture 5" descr="An actuator and front differential labeled on a front axle of a utility vehicle.&#10;">
            <a:extLst>
              <a:ext uri="{FF2B5EF4-FFF2-40B4-BE49-F238E27FC236}">
                <a16:creationId xmlns:a16="http://schemas.microsoft.com/office/drawing/2014/main" id="{24DE9335-F608-2593-D576-4EA5B517E2B9}"/>
              </a:ext>
            </a:extLst>
          </p:cNvPr>
          <p:cNvPicPr>
            <a:picLocks noChangeAspect="1"/>
          </p:cNvPicPr>
          <p:nvPr/>
        </p:nvPicPr>
        <p:blipFill>
          <a:blip r:embed="rId3"/>
          <a:stretch>
            <a:fillRect/>
          </a:stretch>
        </p:blipFill>
        <p:spPr>
          <a:xfrm>
            <a:off x="1572457" y="1959710"/>
            <a:ext cx="5999087" cy="4157782"/>
          </a:xfrm>
          <a:prstGeom prst="rect">
            <a:avLst/>
          </a:prstGeom>
        </p:spPr>
      </p:pic>
    </p:spTree>
    <p:extLst>
      <p:ext uri="{BB962C8B-B14F-4D97-AF65-F5344CB8AC3E}">
        <p14:creationId xmlns:p14="http://schemas.microsoft.com/office/powerpoint/2010/main" val="1942942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27757" y="162687"/>
            <a:ext cx="8259041" cy="590349"/>
          </a:xfrm>
        </p:spPr>
        <p:txBody>
          <a:bodyPr wrap="square"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1659" y="919543"/>
            <a:ext cx="8215140" cy="775015"/>
          </a:xfrm>
        </p:spPr>
        <p:txBody>
          <a:bodyPr wrap="square" lIns="0" tIns="18000" rIns="0" bIns="18000" anchor="ctr" anchorCtr="0">
            <a:spAutoFit/>
          </a:bodyPr>
          <a:lstStyle/>
          <a:p>
            <a:pPr marL="0" indent="0">
              <a:spcBef>
                <a:spcPts val="600"/>
              </a:spcBef>
              <a:buNone/>
            </a:pPr>
            <a:r>
              <a:rPr lang="en-US" sz="2400" dirty="0">
                <a:solidFill>
                  <a:schemeClr val="tx1"/>
                </a:solidFill>
              </a:rPr>
              <a:t>All of these can occur if a part-time four-wheel-drive vehicle is driven on hard pavement in four-wheel drive,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75037" y="1835168"/>
            <a:ext cx="8211762" cy="2483175"/>
          </a:xfrm>
        </p:spPr>
        <p:txBody>
          <a:bodyPr wrap="square" lIns="0" tIns="18000" rIns="0" bIns="18000" anchor="ctr" anchorCtr="0">
            <a:spAutoFit/>
          </a:bodyPr>
          <a:lstStyle/>
          <a:p>
            <a:pPr marL="896938" lvl="1" indent="-378000">
              <a:buNone/>
            </a:pPr>
            <a:r>
              <a:rPr lang="en-US" sz="2400" dirty="0">
                <a:solidFill>
                  <a:srgbClr val="007FA3"/>
                </a:solidFill>
              </a:rPr>
              <a:t>A.</a:t>
            </a:r>
            <a:r>
              <a:rPr lang="en-US" sz="2400" dirty="0">
                <a:solidFill>
                  <a:schemeClr val="tx1"/>
                </a:solidFill>
              </a:rPr>
              <a:t> Vehicle will shake and shutter as engine torque is applied to the drive wheels</a:t>
            </a:r>
          </a:p>
          <a:p>
            <a:pPr marL="896400" lvl="1" indent="-378000">
              <a:buNone/>
            </a:pPr>
            <a:r>
              <a:rPr lang="en-US" sz="2400" dirty="0">
                <a:solidFill>
                  <a:srgbClr val="007FA3"/>
                </a:solidFill>
              </a:rPr>
              <a:t>B.</a:t>
            </a:r>
            <a:r>
              <a:rPr lang="en-US" sz="2400" dirty="0">
                <a:solidFill>
                  <a:schemeClr val="tx1"/>
                </a:solidFill>
              </a:rPr>
              <a:t> Vehicle will slip and hop over the pavement</a:t>
            </a:r>
          </a:p>
          <a:p>
            <a:pPr marL="896400" lvl="1" indent="-378000">
              <a:buNone/>
            </a:pPr>
            <a:r>
              <a:rPr lang="en-US" sz="2400" dirty="0">
                <a:solidFill>
                  <a:srgbClr val="007FA3"/>
                </a:solidFill>
              </a:rPr>
              <a:t>C.</a:t>
            </a:r>
            <a:r>
              <a:rPr lang="en-US" sz="2400" dirty="0">
                <a:solidFill>
                  <a:schemeClr val="tx1"/>
                </a:solidFill>
              </a:rPr>
              <a:t> Vehicle will experience driveline vibrations and damage to driveshafts,</a:t>
            </a:r>
          </a:p>
          <a:p>
            <a:pPr marL="896400" lvl="1" indent="-378000">
              <a:buNone/>
            </a:pPr>
            <a:r>
              <a:rPr lang="en-US" sz="2400" dirty="0">
                <a:solidFill>
                  <a:srgbClr val="007FA3"/>
                </a:solidFill>
              </a:rPr>
              <a:t>D. </a:t>
            </a:r>
            <a:r>
              <a:rPr lang="en-US" sz="2400" dirty="0">
                <a:solidFill>
                  <a:schemeClr val="tx1"/>
                </a:solidFill>
              </a:rPr>
              <a:t>Vehicle engine will stall</a:t>
            </a:r>
          </a:p>
        </p:txBody>
      </p:sp>
    </p:spTree>
    <p:extLst>
      <p:ext uri="{BB962C8B-B14F-4D97-AF65-F5344CB8AC3E}">
        <p14:creationId xmlns:p14="http://schemas.microsoft.com/office/powerpoint/2010/main" val="385490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27757" y="162687"/>
            <a:ext cx="8259041" cy="590349"/>
          </a:xfrm>
        </p:spPr>
        <p:txBody>
          <a:bodyPr wrap="square"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1659" y="919543"/>
            <a:ext cx="8215140" cy="775015"/>
          </a:xfrm>
        </p:spPr>
        <p:txBody>
          <a:bodyPr wrap="square" lIns="0" tIns="18000" rIns="0" bIns="18000" anchor="ctr" anchorCtr="0">
            <a:spAutoFit/>
          </a:bodyPr>
          <a:lstStyle/>
          <a:p>
            <a:pPr marL="0" indent="0">
              <a:spcBef>
                <a:spcPts val="600"/>
              </a:spcBef>
              <a:buNone/>
            </a:pPr>
            <a:r>
              <a:rPr lang="en-US" sz="2400" dirty="0">
                <a:solidFill>
                  <a:schemeClr val="tx1"/>
                </a:solidFill>
              </a:rPr>
              <a:t>All of these can occur if a part-time four-wheel-drive vehicle is driven on hard pavement in four-wheel drive,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75037" y="1834002"/>
            <a:ext cx="8211762" cy="405683"/>
          </a:xfrm>
        </p:spPr>
        <p:txBody>
          <a:bodyPr wrap="square" lIns="0" tIns="18000" rIns="0" bIns="18000" anchor="ctr" anchorCtr="0">
            <a:spAutoFit/>
          </a:bodyPr>
          <a:lstStyle/>
          <a:p>
            <a:pPr marL="896938" lvl="1" indent="-378000">
              <a:buNone/>
            </a:pPr>
            <a:r>
              <a:rPr lang="en-US" sz="2400" dirty="0">
                <a:solidFill>
                  <a:srgbClr val="007FA3"/>
                </a:solidFill>
              </a:rPr>
              <a:t>D. </a:t>
            </a:r>
            <a:r>
              <a:rPr lang="en-US" sz="2400" dirty="0">
                <a:solidFill>
                  <a:schemeClr val="tx1"/>
                </a:solidFill>
              </a:rPr>
              <a:t>Vehicle engine will stall</a:t>
            </a:r>
          </a:p>
        </p:txBody>
      </p:sp>
    </p:spTree>
    <p:extLst>
      <p:ext uri="{BB962C8B-B14F-4D97-AF65-F5344CB8AC3E}">
        <p14:creationId xmlns:p14="http://schemas.microsoft.com/office/powerpoint/2010/main" val="1252084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914" y="163199"/>
            <a:ext cx="8212348" cy="590349"/>
          </a:xfrm>
        </p:spPr>
        <p:txBody>
          <a:bodyPr lIns="0" tIns="18000" rIns="0" bIns="18000" anchor="ctr">
            <a:spAutoFit/>
          </a:bodyPr>
          <a:lstStyle/>
          <a:p>
            <a:r>
              <a:rPr lang="en-US" dirty="0"/>
              <a:t>Summary</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3786"/>
            <a:ext cx="8212347" cy="4268279"/>
          </a:xfrm>
        </p:spPr>
        <p:txBody>
          <a:bodyPr lIns="0" tIns="18000" rIns="0" bIns="18000" anchor="ctr" anchorCtr="0">
            <a:spAutoFit/>
          </a:bodyPr>
          <a:lstStyle/>
          <a:p>
            <a:pPr marL="342900" indent="-342900">
              <a:spcBef>
                <a:spcPts val="600"/>
              </a:spcBef>
            </a:pPr>
            <a:r>
              <a:rPr lang="en-US" sz="2400" dirty="0">
                <a:solidFill>
                  <a:schemeClr val="tx1"/>
                </a:solidFill>
              </a:rPr>
              <a:t>4</a:t>
            </a:r>
            <a:r>
              <a:rPr lang="en-US" sz="2400" spc="-300" dirty="0">
                <a:solidFill>
                  <a:schemeClr val="tx1"/>
                </a:solidFill>
              </a:rPr>
              <a:t>W </a:t>
            </a:r>
            <a:r>
              <a:rPr lang="en-US" sz="2400" dirty="0">
                <a:solidFill>
                  <a:schemeClr val="tx1"/>
                </a:solidFill>
              </a:rPr>
              <a:t>D/</a:t>
            </a:r>
            <a:r>
              <a:rPr lang="en-US" sz="2400" spc="-300" dirty="0">
                <a:solidFill>
                  <a:schemeClr val="tx1"/>
                </a:solidFill>
              </a:rPr>
              <a:t>A W </a:t>
            </a:r>
            <a:r>
              <a:rPr lang="en-US" sz="2400" dirty="0">
                <a:solidFill>
                  <a:schemeClr val="tx1"/>
                </a:solidFill>
              </a:rPr>
              <a:t>D vehicles based on front engine </a:t>
            </a:r>
            <a:r>
              <a:rPr lang="en-US" sz="2400" spc="-300" dirty="0">
                <a:solidFill>
                  <a:schemeClr val="tx1"/>
                </a:solidFill>
              </a:rPr>
              <a:t>F W </a:t>
            </a:r>
            <a:r>
              <a:rPr lang="en-US" sz="2400" dirty="0">
                <a:solidFill>
                  <a:schemeClr val="tx1"/>
                </a:solidFill>
              </a:rPr>
              <a:t>D vehicles.</a:t>
            </a:r>
          </a:p>
          <a:p>
            <a:pPr marL="342900" indent="-342900">
              <a:spcBef>
                <a:spcPts val="600"/>
              </a:spcBef>
            </a:pPr>
            <a:r>
              <a:rPr lang="en-US" sz="2400" dirty="0">
                <a:solidFill>
                  <a:schemeClr val="tx1"/>
                </a:solidFill>
              </a:rPr>
              <a:t>A transfer case or power transfer unit drives second axle.</a:t>
            </a:r>
          </a:p>
          <a:p>
            <a:pPr marL="342900" indent="-342900">
              <a:spcBef>
                <a:spcPts val="600"/>
              </a:spcBef>
            </a:pPr>
            <a:r>
              <a:rPr lang="en-US" sz="2400" spc="-300" dirty="0">
                <a:solidFill>
                  <a:schemeClr val="tx1"/>
                </a:solidFill>
              </a:rPr>
              <a:t>A W </a:t>
            </a:r>
            <a:r>
              <a:rPr lang="en-US" sz="2400" dirty="0">
                <a:solidFill>
                  <a:schemeClr val="tx1"/>
                </a:solidFill>
              </a:rPr>
              <a:t>D Transfer Cases /</a:t>
            </a:r>
            <a:r>
              <a:rPr lang="en-US" sz="2400" spc="-300" dirty="0">
                <a:solidFill>
                  <a:schemeClr val="tx1"/>
                </a:solidFill>
              </a:rPr>
              <a:t>P T </a:t>
            </a:r>
            <a:r>
              <a:rPr lang="en-US" sz="2400" dirty="0">
                <a:solidFill>
                  <a:schemeClr val="tx1"/>
                </a:solidFill>
              </a:rPr>
              <a:t>U can include </a:t>
            </a:r>
          </a:p>
          <a:p>
            <a:pPr marL="829818" lvl="1" indent="-342900"/>
            <a:r>
              <a:rPr lang="en-US" sz="2400" dirty="0">
                <a:solidFill>
                  <a:schemeClr val="tx1"/>
                </a:solidFill>
              </a:rPr>
              <a:t>Differential, viscous coupler, or electromechanical clutch </a:t>
            </a:r>
          </a:p>
          <a:p>
            <a:pPr marL="829818" lvl="1" indent="-342900"/>
            <a:r>
              <a:rPr lang="en-US" sz="2400" dirty="0">
                <a:solidFill>
                  <a:schemeClr val="tx1"/>
                </a:solidFill>
              </a:rPr>
              <a:t>Control torque to front and rear drive axles.</a:t>
            </a:r>
          </a:p>
          <a:p>
            <a:pPr marL="342900" indent="-342900">
              <a:spcBef>
                <a:spcPts val="600"/>
              </a:spcBef>
            </a:pPr>
            <a:r>
              <a:rPr lang="en-US" sz="2400" dirty="0">
                <a:solidFill>
                  <a:schemeClr val="tx1"/>
                </a:solidFill>
              </a:rPr>
              <a:t>Front drive axle has outboard u-joints or cv joints to allow steering.</a:t>
            </a:r>
          </a:p>
          <a:p>
            <a:pPr marL="342900" indent="-342900">
              <a:spcBef>
                <a:spcPts val="600"/>
              </a:spcBef>
            </a:pPr>
            <a:r>
              <a:rPr lang="en-US" sz="2400" dirty="0">
                <a:solidFill>
                  <a:schemeClr val="tx1"/>
                </a:solidFill>
              </a:rPr>
              <a:t>Front wheel hubs can be disconnected using </a:t>
            </a:r>
          </a:p>
          <a:p>
            <a:pPr marL="829818" lvl="1" indent="-342900"/>
            <a:r>
              <a:rPr lang="en-US" sz="2400" dirty="0">
                <a:solidFill>
                  <a:schemeClr val="tx1"/>
                </a:solidFill>
              </a:rPr>
              <a:t>Mechanical, automatic, or vacuum operation</a:t>
            </a:r>
          </a:p>
        </p:txBody>
      </p:sp>
    </p:spTree>
    <p:extLst>
      <p:ext uri="{BB962C8B-B14F-4D97-AF65-F5344CB8AC3E}">
        <p14:creationId xmlns:p14="http://schemas.microsoft.com/office/powerpoint/2010/main" val="2474894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19E729-15AE-A131-3FAC-DAC6D4AB7C11}"/>
              </a:ext>
            </a:extLst>
          </p:cNvPr>
          <p:cNvSpPr>
            <a:spLocks noGrp="1"/>
          </p:cNvSpPr>
          <p:nvPr>
            <p:ph type="ctrTitle"/>
          </p:nvPr>
        </p:nvSpPr>
        <p:spPr>
          <a:xfrm>
            <a:off x="468978" y="2730845"/>
            <a:ext cx="8222535" cy="1144347"/>
          </a:xfrm>
        </p:spPr>
        <p:txBody>
          <a:bodyPr wrap="square" lIns="0" tIns="18000" rIns="0" bIns="18000" anchor="ctr" anchorCtr="0">
            <a:spAutoFit/>
          </a:bodyPr>
          <a:lstStyle/>
          <a:p>
            <a:r>
              <a:rPr lang="en-US" dirty="0">
                <a:solidFill>
                  <a:srgbClr val="007FA3"/>
                </a:solidFill>
              </a:rPr>
              <a:t>Vacuum Hub Service Photo Sequence</a:t>
            </a:r>
          </a:p>
        </p:txBody>
      </p:sp>
    </p:spTree>
    <p:extLst>
      <p:ext uri="{BB962C8B-B14F-4D97-AF65-F5344CB8AC3E}">
        <p14:creationId xmlns:p14="http://schemas.microsoft.com/office/powerpoint/2010/main" val="181919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4486" y="921974"/>
            <a:ext cx="8222922" cy="405683"/>
          </a:xfrm>
        </p:spPr>
        <p:txBody>
          <a:bodyPr wrap="square" lIns="0" tIns="18000" rIns="0" bIns="18000" anchor="ctr" anchorCtr="0">
            <a:spAutoFit/>
          </a:bodyPr>
          <a:lstStyle/>
          <a:p>
            <a:pPr marL="0" indent="0">
              <a:buNone/>
            </a:pPr>
            <a:r>
              <a:rPr lang="en-US" sz="2400" dirty="0">
                <a:solidFill>
                  <a:schemeClr val="tx1"/>
                </a:solidFill>
              </a:rPr>
              <a:t>Distance Traveled</a:t>
            </a:r>
          </a:p>
        </p:txBody>
      </p:sp>
      <p:pic>
        <p:nvPicPr>
          <p:cNvPr id="3" name="Picture 2" descr="An illustration of a car as it makes a right-angle turn. Four arcs are drawn as it coincides with the path taken by the wheel.&#10;Long description is available in notes, press F6.">
            <a:extLst>
              <a:ext uri="{FF2B5EF4-FFF2-40B4-BE49-F238E27FC236}">
                <a16:creationId xmlns:a16="http://schemas.microsoft.com/office/drawing/2014/main" id="{FD16D738-8C8A-983C-657C-95C4B9AA0215}"/>
              </a:ext>
            </a:extLst>
          </p:cNvPr>
          <p:cNvPicPr>
            <a:picLocks noChangeAspect="1"/>
          </p:cNvPicPr>
          <p:nvPr/>
        </p:nvPicPr>
        <p:blipFill>
          <a:blip r:embed="rId3"/>
          <a:stretch>
            <a:fillRect/>
          </a:stretch>
        </p:blipFill>
        <p:spPr>
          <a:xfrm>
            <a:off x="2961224" y="1477370"/>
            <a:ext cx="3242158" cy="325221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4845989"/>
            <a:ext cx="8214293" cy="1513679"/>
          </a:xfrm>
        </p:spPr>
        <p:txBody>
          <a:bodyPr wrap="square" lIns="0" tIns="18000" rIns="0" bIns="18000" anchor="ctr" anchorCtr="0">
            <a:spAutoFit/>
          </a:bodyPr>
          <a:lstStyle/>
          <a:p>
            <a:pPr marL="0" indent="0">
              <a:spcBef>
                <a:spcPts val="600"/>
              </a:spcBef>
              <a:buNone/>
            </a:pPr>
            <a:r>
              <a:rPr lang="en-US" sz="2400" dirty="0"/>
              <a:t>If a vehicle makes a right-angle turn with an inside rear-wheel radius of 12 feet, the four tires will travel the distances indicated in the same amount of time; the outside front tire will have to go about 70% faster than the inside rear tire.</a:t>
            </a:r>
          </a:p>
        </p:txBody>
      </p:sp>
    </p:spTree>
    <p:extLst>
      <p:ext uri="{BB962C8B-B14F-4D97-AF65-F5344CB8AC3E}">
        <p14:creationId xmlns:p14="http://schemas.microsoft.com/office/powerpoint/2010/main" val="1681741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8819"/>
            <a:ext cx="8229600" cy="1698345"/>
          </a:xfrm>
        </p:spPr>
        <p:txBody>
          <a:bodyPr wrap="square" lIns="0" tIns="18000" rIns="0" bIns="18000" anchor="ctr" anchorCtr="0">
            <a:spAutoFit/>
          </a:bodyPr>
          <a:lstStyle/>
          <a:p>
            <a:r>
              <a:rPr lang="en-US" dirty="0"/>
              <a:t>1. The vacuum hubs on this Ford four-wheel-drive truck are leaking and need to be resealed</a:t>
            </a:r>
            <a:endParaRPr lang="en-US" sz="2800" dirty="0"/>
          </a:p>
        </p:txBody>
      </p:sp>
      <p:pic>
        <p:nvPicPr>
          <p:cNvPr id="8" name="Picture 7" descr="A Ford four-wheel-drive truck front wheel.">
            <a:extLst>
              <a:ext uri="{FF2B5EF4-FFF2-40B4-BE49-F238E27FC236}">
                <a16:creationId xmlns:a16="http://schemas.microsoft.com/office/drawing/2014/main" id="{30D2620B-DDC2-1408-BAD8-AA1773B0C549}"/>
              </a:ext>
            </a:extLst>
          </p:cNvPr>
          <p:cNvPicPr>
            <a:picLocks noChangeAspect="1"/>
          </p:cNvPicPr>
          <p:nvPr/>
        </p:nvPicPr>
        <p:blipFill>
          <a:blip r:embed="rId2"/>
          <a:stretch>
            <a:fillRect/>
          </a:stretch>
        </p:blipFill>
        <p:spPr>
          <a:xfrm>
            <a:off x="1813293" y="2159293"/>
            <a:ext cx="5523912" cy="3955835"/>
          </a:xfrm>
          <a:prstGeom prst="rect">
            <a:avLst/>
          </a:prstGeom>
        </p:spPr>
      </p:pic>
    </p:spTree>
    <p:extLst>
      <p:ext uri="{BB962C8B-B14F-4D97-AF65-F5344CB8AC3E}">
        <p14:creationId xmlns:p14="http://schemas.microsoft.com/office/powerpoint/2010/main" val="2131316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2. View of the hub assembly with the wheel removed</a:t>
            </a:r>
            <a:endParaRPr lang="en-US" sz="2800" dirty="0"/>
          </a:p>
        </p:txBody>
      </p:sp>
      <p:pic>
        <p:nvPicPr>
          <p:cNvPr id="4" name="Picture 3" descr="A hub assembly with the wheel removed.">
            <a:extLst>
              <a:ext uri="{FF2B5EF4-FFF2-40B4-BE49-F238E27FC236}">
                <a16:creationId xmlns:a16="http://schemas.microsoft.com/office/drawing/2014/main" id="{54427B88-2D92-ECCC-1965-A7037693C6B0}"/>
              </a:ext>
            </a:extLst>
          </p:cNvPr>
          <p:cNvPicPr>
            <a:picLocks noChangeAspect="1"/>
          </p:cNvPicPr>
          <p:nvPr/>
        </p:nvPicPr>
        <p:blipFill>
          <a:blip r:embed="rId2"/>
          <a:stretch>
            <a:fillRect/>
          </a:stretch>
        </p:blipFill>
        <p:spPr>
          <a:xfrm>
            <a:off x="1545784" y="1602385"/>
            <a:ext cx="6070363" cy="4083537"/>
          </a:xfrm>
          <a:prstGeom prst="rect">
            <a:avLst/>
          </a:prstGeom>
        </p:spPr>
      </p:pic>
    </p:spTree>
    <p:extLst>
      <p:ext uri="{BB962C8B-B14F-4D97-AF65-F5344CB8AC3E}">
        <p14:creationId xmlns:p14="http://schemas.microsoft.com/office/powerpoint/2010/main" val="1224820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8819"/>
            <a:ext cx="8229600" cy="1698345"/>
          </a:xfrm>
        </p:spPr>
        <p:txBody>
          <a:bodyPr wrap="square" lIns="0" tIns="18000" rIns="0" bIns="18000" anchor="ctr" anchorCtr="0">
            <a:spAutoFit/>
          </a:bodyPr>
          <a:lstStyle/>
          <a:p>
            <a:r>
              <a:rPr lang="en-US" dirty="0"/>
              <a:t>3. The disc brake caliper is removed and supported to prevent causing damage to the brake hose</a:t>
            </a:r>
            <a:endParaRPr lang="en-US" sz="2800" dirty="0"/>
          </a:p>
        </p:txBody>
      </p:sp>
      <p:pic>
        <p:nvPicPr>
          <p:cNvPr id="4" name="Picture 3" descr="A person removes the disc brake caliper from the hub assembly of the wheel.">
            <a:extLst>
              <a:ext uri="{FF2B5EF4-FFF2-40B4-BE49-F238E27FC236}">
                <a16:creationId xmlns:a16="http://schemas.microsoft.com/office/drawing/2014/main" id="{5816C479-BFA4-6D6E-8637-94FCFF4C7260}"/>
              </a:ext>
            </a:extLst>
          </p:cNvPr>
          <p:cNvPicPr>
            <a:picLocks noChangeAspect="1"/>
          </p:cNvPicPr>
          <p:nvPr/>
        </p:nvPicPr>
        <p:blipFill>
          <a:blip r:embed="rId2"/>
          <a:stretch>
            <a:fillRect/>
          </a:stretch>
        </p:blipFill>
        <p:spPr>
          <a:xfrm>
            <a:off x="1545784" y="2101273"/>
            <a:ext cx="6070363" cy="4036020"/>
          </a:xfrm>
          <a:prstGeom prst="rect">
            <a:avLst/>
          </a:prstGeom>
        </p:spPr>
      </p:pic>
    </p:spTree>
    <p:extLst>
      <p:ext uri="{BB962C8B-B14F-4D97-AF65-F5344CB8AC3E}">
        <p14:creationId xmlns:p14="http://schemas.microsoft.com/office/powerpoint/2010/main" val="3289664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4. The outside hub and hub clip are removed</a:t>
            </a:r>
            <a:endParaRPr lang="en-US" sz="2800" dirty="0"/>
          </a:p>
        </p:txBody>
      </p:sp>
      <p:pic>
        <p:nvPicPr>
          <p:cNvPr id="5" name="Picture 4" descr="A person removes the outside hub and hub clip from the hub assembly of the wheel. ">
            <a:extLst>
              <a:ext uri="{FF2B5EF4-FFF2-40B4-BE49-F238E27FC236}">
                <a16:creationId xmlns:a16="http://schemas.microsoft.com/office/drawing/2014/main" id="{32E6DE40-EB8E-2D35-B1BD-42442A1B664B}"/>
              </a:ext>
            </a:extLst>
          </p:cNvPr>
          <p:cNvPicPr>
            <a:picLocks noChangeAspect="1"/>
          </p:cNvPicPr>
          <p:nvPr/>
        </p:nvPicPr>
        <p:blipFill>
          <a:blip r:embed="rId2"/>
          <a:stretch>
            <a:fillRect/>
          </a:stretch>
        </p:blipFill>
        <p:spPr>
          <a:xfrm>
            <a:off x="1242266" y="1497617"/>
            <a:ext cx="6677399" cy="4508226"/>
          </a:xfrm>
          <a:prstGeom prst="rect">
            <a:avLst/>
          </a:prstGeom>
        </p:spPr>
      </p:pic>
    </p:spTree>
    <p:extLst>
      <p:ext uri="{BB962C8B-B14F-4D97-AF65-F5344CB8AC3E}">
        <p14:creationId xmlns:p14="http://schemas.microsoft.com/office/powerpoint/2010/main" val="3389328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006"/>
            <a:ext cx="8229600" cy="590349"/>
          </a:xfrm>
        </p:spPr>
        <p:txBody>
          <a:bodyPr wrap="square" lIns="0" tIns="18000" rIns="0" bIns="18000" anchor="ctr" anchorCtr="0">
            <a:spAutoFit/>
          </a:bodyPr>
          <a:lstStyle/>
          <a:p>
            <a:r>
              <a:rPr lang="en-US" dirty="0"/>
              <a:t>5. The inner clip is removed</a:t>
            </a:r>
            <a:endParaRPr lang="en-US" sz="2800" dirty="0"/>
          </a:p>
        </p:txBody>
      </p:sp>
      <p:pic>
        <p:nvPicPr>
          <p:cNvPr id="4" name="Picture 3" descr="A person removes the inner clip inside the hub assembly.">
            <a:extLst>
              <a:ext uri="{FF2B5EF4-FFF2-40B4-BE49-F238E27FC236}">
                <a16:creationId xmlns:a16="http://schemas.microsoft.com/office/drawing/2014/main" id="{A68CBFAA-AF2D-CAA2-5DBB-136374721147}"/>
              </a:ext>
            </a:extLst>
          </p:cNvPr>
          <p:cNvPicPr>
            <a:picLocks noChangeAspect="1"/>
          </p:cNvPicPr>
          <p:nvPr/>
        </p:nvPicPr>
        <p:blipFill>
          <a:blip r:embed="rId2"/>
          <a:stretch>
            <a:fillRect/>
          </a:stretch>
        </p:blipFill>
        <p:spPr>
          <a:xfrm>
            <a:off x="1230034" y="1123682"/>
            <a:ext cx="6683933" cy="4377552"/>
          </a:xfrm>
          <a:prstGeom prst="rect">
            <a:avLst/>
          </a:prstGeom>
        </p:spPr>
      </p:pic>
    </p:spTree>
    <p:extLst>
      <p:ext uri="{BB962C8B-B14F-4D97-AF65-F5344CB8AC3E}">
        <p14:creationId xmlns:p14="http://schemas.microsoft.com/office/powerpoint/2010/main" val="397062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006"/>
            <a:ext cx="8229600" cy="590349"/>
          </a:xfrm>
        </p:spPr>
        <p:txBody>
          <a:bodyPr wrap="square" lIns="0" tIns="18000" rIns="0" bIns="18000" anchor="ctr" anchorCtr="0">
            <a:spAutoFit/>
          </a:bodyPr>
          <a:lstStyle/>
          <a:p>
            <a:r>
              <a:rPr lang="en-US" dirty="0"/>
              <a:t>6. The disc brake rotor is removed</a:t>
            </a:r>
            <a:endParaRPr lang="en-US" sz="2800" dirty="0"/>
          </a:p>
        </p:txBody>
      </p:sp>
      <p:pic>
        <p:nvPicPr>
          <p:cNvPr id="5" name="Picture 4" descr="A person removes the disc brake rotor.">
            <a:extLst>
              <a:ext uri="{FF2B5EF4-FFF2-40B4-BE49-F238E27FC236}">
                <a16:creationId xmlns:a16="http://schemas.microsoft.com/office/drawing/2014/main" id="{43DC9006-AAD8-6B89-7796-4035A6B05BC8}"/>
              </a:ext>
            </a:extLst>
          </p:cNvPr>
          <p:cNvPicPr>
            <a:picLocks noChangeAspect="1"/>
          </p:cNvPicPr>
          <p:nvPr/>
        </p:nvPicPr>
        <p:blipFill>
          <a:blip r:embed="rId2"/>
          <a:stretch>
            <a:fillRect/>
          </a:stretch>
        </p:blipFill>
        <p:spPr>
          <a:xfrm>
            <a:off x="1241467" y="1209189"/>
            <a:ext cx="6661067" cy="4439622"/>
          </a:xfrm>
          <a:prstGeom prst="rect">
            <a:avLst/>
          </a:prstGeom>
        </p:spPr>
      </p:pic>
    </p:spTree>
    <p:extLst>
      <p:ext uri="{BB962C8B-B14F-4D97-AF65-F5344CB8AC3E}">
        <p14:creationId xmlns:p14="http://schemas.microsoft.com/office/powerpoint/2010/main" val="2267739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7. The caliper support bracket is being removed</a:t>
            </a:r>
            <a:endParaRPr lang="en-US" sz="2800" dirty="0"/>
          </a:p>
        </p:txBody>
      </p:sp>
      <p:pic>
        <p:nvPicPr>
          <p:cNvPr id="4" name="Picture 3" descr="A person removes the caliper support bracket with a tool.">
            <a:extLst>
              <a:ext uri="{FF2B5EF4-FFF2-40B4-BE49-F238E27FC236}">
                <a16:creationId xmlns:a16="http://schemas.microsoft.com/office/drawing/2014/main" id="{9F1AF59B-581F-D1BA-80DD-C6DCA640E268}"/>
              </a:ext>
            </a:extLst>
          </p:cNvPr>
          <p:cNvPicPr>
            <a:picLocks noChangeAspect="1"/>
          </p:cNvPicPr>
          <p:nvPr/>
        </p:nvPicPr>
        <p:blipFill>
          <a:blip r:embed="rId2"/>
          <a:stretch>
            <a:fillRect/>
          </a:stretch>
        </p:blipFill>
        <p:spPr>
          <a:xfrm>
            <a:off x="1536819" y="1537933"/>
            <a:ext cx="6070363" cy="4499315"/>
          </a:xfrm>
          <a:prstGeom prst="rect">
            <a:avLst/>
          </a:prstGeom>
        </p:spPr>
      </p:pic>
    </p:spTree>
    <p:extLst>
      <p:ext uri="{BB962C8B-B14F-4D97-AF65-F5344CB8AC3E}">
        <p14:creationId xmlns:p14="http://schemas.microsoft.com/office/powerpoint/2010/main" val="2917194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8. The vacuum hose to the wheel hub assembly is disconnected</a:t>
            </a:r>
            <a:endParaRPr lang="en-US" sz="2800" dirty="0"/>
          </a:p>
        </p:txBody>
      </p:sp>
      <p:pic>
        <p:nvPicPr>
          <p:cNvPr id="5" name="Picture 4" descr="A person disconnects the vacuum hose to the wheel hub assembly.">
            <a:extLst>
              <a:ext uri="{FF2B5EF4-FFF2-40B4-BE49-F238E27FC236}">
                <a16:creationId xmlns:a16="http://schemas.microsoft.com/office/drawing/2014/main" id="{235B1B55-315B-766F-8D75-0904AFEEDD5A}"/>
              </a:ext>
            </a:extLst>
          </p:cNvPr>
          <p:cNvPicPr>
            <a:picLocks noChangeAspect="1"/>
          </p:cNvPicPr>
          <p:nvPr/>
        </p:nvPicPr>
        <p:blipFill>
          <a:blip r:embed="rId2"/>
          <a:stretch>
            <a:fillRect/>
          </a:stretch>
        </p:blipFill>
        <p:spPr>
          <a:xfrm>
            <a:off x="1242266" y="1629734"/>
            <a:ext cx="6677399" cy="4423288"/>
          </a:xfrm>
          <a:prstGeom prst="rect">
            <a:avLst/>
          </a:prstGeom>
        </p:spPr>
      </p:pic>
    </p:spTree>
    <p:extLst>
      <p:ext uri="{BB962C8B-B14F-4D97-AF65-F5344CB8AC3E}">
        <p14:creationId xmlns:p14="http://schemas.microsoft.com/office/powerpoint/2010/main" val="118359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9. The wheel hub assembly is removed and set aside</a:t>
            </a:r>
            <a:endParaRPr lang="en-US" sz="2800" dirty="0"/>
          </a:p>
        </p:txBody>
      </p:sp>
      <p:pic>
        <p:nvPicPr>
          <p:cNvPr id="4" name="Picture 3" descr="A person removes the wheel hub assembly.">
            <a:extLst>
              <a:ext uri="{FF2B5EF4-FFF2-40B4-BE49-F238E27FC236}">
                <a16:creationId xmlns:a16="http://schemas.microsoft.com/office/drawing/2014/main" id="{B5ADD5F3-AF0C-53E4-07DD-EF11A70C0829}"/>
              </a:ext>
            </a:extLst>
          </p:cNvPr>
          <p:cNvPicPr>
            <a:picLocks noChangeAspect="1"/>
          </p:cNvPicPr>
          <p:nvPr/>
        </p:nvPicPr>
        <p:blipFill>
          <a:blip r:embed="rId2"/>
          <a:stretch>
            <a:fillRect/>
          </a:stretch>
        </p:blipFill>
        <p:spPr>
          <a:xfrm>
            <a:off x="1242266" y="1544112"/>
            <a:ext cx="6677399" cy="4469023"/>
          </a:xfrm>
          <a:prstGeom prst="rect">
            <a:avLst/>
          </a:prstGeom>
        </p:spPr>
      </p:pic>
    </p:spTree>
    <p:extLst>
      <p:ext uri="{BB962C8B-B14F-4D97-AF65-F5344CB8AC3E}">
        <p14:creationId xmlns:p14="http://schemas.microsoft.com/office/powerpoint/2010/main" val="4277798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10. The backside view of the hub assembly</a:t>
            </a:r>
            <a:endParaRPr lang="en-US" sz="2800" dirty="0"/>
          </a:p>
        </p:txBody>
      </p:sp>
      <p:pic>
        <p:nvPicPr>
          <p:cNvPr id="5" name="Picture 4" descr="A person holds the hub assembly . The backside view is visible.">
            <a:extLst>
              <a:ext uri="{FF2B5EF4-FFF2-40B4-BE49-F238E27FC236}">
                <a16:creationId xmlns:a16="http://schemas.microsoft.com/office/drawing/2014/main" id="{EFAF43AE-DF95-8B8B-6093-D0280D3CEBE4}"/>
              </a:ext>
            </a:extLst>
          </p:cNvPr>
          <p:cNvPicPr>
            <a:picLocks noChangeAspect="1"/>
          </p:cNvPicPr>
          <p:nvPr/>
        </p:nvPicPr>
        <p:blipFill>
          <a:blip r:embed="rId2"/>
          <a:stretch>
            <a:fillRect/>
          </a:stretch>
        </p:blipFill>
        <p:spPr>
          <a:xfrm>
            <a:off x="1242265" y="1552510"/>
            <a:ext cx="6677399" cy="4237078"/>
          </a:xfrm>
          <a:prstGeom prst="rect">
            <a:avLst/>
          </a:prstGeom>
        </p:spPr>
      </p:pic>
    </p:spTree>
    <p:extLst>
      <p:ext uri="{BB962C8B-B14F-4D97-AF65-F5344CB8AC3E}">
        <p14:creationId xmlns:p14="http://schemas.microsoft.com/office/powerpoint/2010/main" val="219504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15.2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4470"/>
            <a:ext cx="8213957" cy="344128"/>
          </a:xfrm>
        </p:spPr>
        <p:txBody>
          <a:bodyPr wrap="square" lIns="0" tIns="18000" rIns="0" bIns="18000" anchor="ctr" anchorCtr="0">
            <a:spAutoFit/>
          </a:bodyPr>
          <a:lstStyle/>
          <a:p>
            <a:pPr marL="0" indent="0">
              <a:buNone/>
            </a:pPr>
            <a:r>
              <a:rPr lang="en-US" sz="2000" dirty="0">
                <a:solidFill>
                  <a:schemeClr val="tx1"/>
                </a:solidFill>
              </a:rPr>
              <a:t>Drive Configurations</a:t>
            </a:r>
          </a:p>
        </p:txBody>
      </p:sp>
      <p:pic>
        <p:nvPicPr>
          <p:cNvPr id="3" name="Picture 2" descr="2-part illustration of the lower view of a four-wheel vehicle for 2 W D and 4 W D on the R W D platform and F W D platform.&#10;Long description is available in notes, press F6.">
            <a:extLst>
              <a:ext uri="{FF2B5EF4-FFF2-40B4-BE49-F238E27FC236}">
                <a16:creationId xmlns:a16="http://schemas.microsoft.com/office/drawing/2014/main" id="{27AD41D6-DE0C-9E0D-5746-825A2502BD6B}"/>
              </a:ext>
            </a:extLst>
          </p:cNvPr>
          <p:cNvPicPr>
            <a:picLocks noChangeAspect="1"/>
          </p:cNvPicPr>
          <p:nvPr/>
        </p:nvPicPr>
        <p:blipFill>
          <a:blip r:embed="rId3"/>
          <a:stretch>
            <a:fillRect/>
          </a:stretch>
        </p:blipFill>
        <p:spPr>
          <a:xfrm>
            <a:off x="3490556" y="1595787"/>
            <a:ext cx="2164080" cy="328269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5099962"/>
            <a:ext cx="8214293" cy="1267458"/>
          </a:xfrm>
        </p:spPr>
        <p:txBody>
          <a:bodyPr wrap="square" lIns="0" tIns="18000" rIns="0" bIns="18000" anchor="ctr" anchorCtr="0">
            <a:spAutoFit/>
          </a:bodyPr>
          <a:lstStyle/>
          <a:p>
            <a:pPr marL="0" indent="0">
              <a:spcBef>
                <a:spcPts val="600"/>
              </a:spcBef>
              <a:buNone/>
            </a:pPr>
            <a:r>
              <a:rPr lang="en-US" sz="2000" dirty="0"/>
              <a:t>Four-wheel-drive vehicles can be achieved by using an existing rear-wheel-drive arrangement and adding a transfer case, or a front-wheel-drive arrangement with the addition of rear axle output shaft and center differential assembly.</a:t>
            </a:r>
          </a:p>
        </p:txBody>
      </p:sp>
    </p:spTree>
    <p:extLst>
      <p:ext uri="{BB962C8B-B14F-4D97-AF65-F5344CB8AC3E}">
        <p14:creationId xmlns:p14="http://schemas.microsoft.com/office/powerpoint/2010/main" val="3649220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11. The vacuum part of the hub is being driven out from the backside</a:t>
            </a:r>
            <a:endParaRPr lang="en-US" sz="2800" dirty="0"/>
          </a:p>
        </p:txBody>
      </p:sp>
      <p:pic>
        <p:nvPicPr>
          <p:cNvPr id="4" name="Picture 3" descr="A person drives out the vacuum part of the hub from the backside.">
            <a:extLst>
              <a:ext uri="{FF2B5EF4-FFF2-40B4-BE49-F238E27FC236}">
                <a16:creationId xmlns:a16="http://schemas.microsoft.com/office/drawing/2014/main" id="{4937BF13-6D20-E98F-165E-9BB678E7778E}"/>
              </a:ext>
            </a:extLst>
          </p:cNvPr>
          <p:cNvPicPr>
            <a:picLocks noChangeAspect="1"/>
          </p:cNvPicPr>
          <p:nvPr/>
        </p:nvPicPr>
        <p:blipFill>
          <a:blip r:embed="rId2"/>
          <a:stretch>
            <a:fillRect/>
          </a:stretch>
        </p:blipFill>
        <p:spPr>
          <a:xfrm>
            <a:off x="1242266" y="1675355"/>
            <a:ext cx="6677399" cy="4439622"/>
          </a:xfrm>
          <a:prstGeom prst="rect">
            <a:avLst/>
          </a:prstGeom>
        </p:spPr>
      </p:pic>
    </p:spTree>
    <p:extLst>
      <p:ext uri="{BB962C8B-B14F-4D97-AF65-F5344CB8AC3E}">
        <p14:creationId xmlns:p14="http://schemas.microsoft.com/office/powerpoint/2010/main" val="4211128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12. The drive axle shaft is removed through the steering knuckle</a:t>
            </a:r>
            <a:endParaRPr lang="en-US" sz="2800" dirty="0"/>
          </a:p>
        </p:txBody>
      </p:sp>
      <p:pic>
        <p:nvPicPr>
          <p:cNvPr id="5" name="Picture 4" descr="A person removes the drive axle shaft through the steering knuckle.">
            <a:extLst>
              <a:ext uri="{FF2B5EF4-FFF2-40B4-BE49-F238E27FC236}">
                <a16:creationId xmlns:a16="http://schemas.microsoft.com/office/drawing/2014/main" id="{F310EDD3-7820-CFC3-1BCC-9EEFC92B7779}"/>
              </a:ext>
            </a:extLst>
          </p:cNvPr>
          <p:cNvPicPr>
            <a:picLocks noChangeAspect="1"/>
          </p:cNvPicPr>
          <p:nvPr/>
        </p:nvPicPr>
        <p:blipFill>
          <a:blip r:embed="rId2"/>
          <a:stretch>
            <a:fillRect/>
          </a:stretch>
        </p:blipFill>
        <p:spPr>
          <a:xfrm>
            <a:off x="1242266" y="1513191"/>
            <a:ext cx="6677399" cy="4423288"/>
          </a:xfrm>
          <a:prstGeom prst="rect">
            <a:avLst/>
          </a:prstGeom>
        </p:spPr>
      </p:pic>
    </p:spTree>
    <p:extLst>
      <p:ext uri="{BB962C8B-B14F-4D97-AF65-F5344CB8AC3E}">
        <p14:creationId xmlns:p14="http://schemas.microsoft.com/office/powerpoint/2010/main" val="4115393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006"/>
            <a:ext cx="8229600" cy="590349"/>
          </a:xfrm>
        </p:spPr>
        <p:txBody>
          <a:bodyPr wrap="square" lIns="0" tIns="18000" rIns="0" bIns="18000" anchor="ctr" anchorCtr="0">
            <a:spAutoFit/>
          </a:bodyPr>
          <a:lstStyle/>
          <a:p>
            <a:r>
              <a:rPr lang="en-US" dirty="0"/>
              <a:t>13. The old seal is removed</a:t>
            </a:r>
            <a:endParaRPr lang="en-US" sz="2800" dirty="0"/>
          </a:p>
        </p:txBody>
      </p:sp>
      <p:pic>
        <p:nvPicPr>
          <p:cNvPr id="4" name="Picture 3" descr="A person removes the old seal with a hammer and a sickle.">
            <a:extLst>
              <a:ext uri="{FF2B5EF4-FFF2-40B4-BE49-F238E27FC236}">
                <a16:creationId xmlns:a16="http://schemas.microsoft.com/office/drawing/2014/main" id="{BB1D3385-9D1A-5E0A-FA0E-8BA4005E6A44}"/>
              </a:ext>
            </a:extLst>
          </p:cNvPr>
          <p:cNvPicPr>
            <a:picLocks noChangeAspect="1"/>
          </p:cNvPicPr>
          <p:nvPr/>
        </p:nvPicPr>
        <p:blipFill>
          <a:blip r:embed="rId2"/>
          <a:stretch>
            <a:fillRect/>
          </a:stretch>
        </p:blipFill>
        <p:spPr>
          <a:xfrm>
            <a:off x="899431" y="971018"/>
            <a:ext cx="7345139" cy="4933894"/>
          </a:xfrm>
          <a:prstGeom prst="rect">
            <a:avLst/>
          </a:prstGeom>
        </p:spPr>
      </p:pic>
    </p:spTree>
    <p:extLst>
      <p:ext uri="{BB962C8B-B14F-4D97-AF65-F5344CB8AC3E}">
        <p14:creationId xmlns:p14="http://schemas.microsoft.com/office/powerpoint/2010/main" val="3712511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006"/>
            <a:ext cx="8229600" cy="590349"/>
          </a:xfrm>
        </p:spPr>
        <p:txBody>
          <a:bodyPr wrap="square" lIns="0" tIns="18000" rIns="0" bIns="18000" anchor="ctr" anchorCtr="0">
            <a:spAutoFit/>
          </a:bodyPr>
          <a:lstStyle/>
          <a:p>
            <a:r>
              <a:rPr lang="en-US" dirty="0"/>
              <a:t>14. The sealing surfaced is cleaned</a:t>
            </a:r>
            <a:endParaRPr lang="en-US" sz="2800" dirty="0"/>
          </a:p>
        </p:txBody>
      </p:sp>
      <p:pic>
        <p:nvPicPr>
          <p:cNvPr id="5" name="Picture 4" descr="A person cleans the sealing surface.">
            <a:extLst>
              <a:ext uri="{FF2B5EF4-FFF2-40B4-BE49-F238E27FC236}">
                <a16:creationId xmlns:a16="http://schemas.microsoft.com/office/drawing/2014/main" id="{A90CD493-7711-3A13-A408-C167D56344B5}"/>
              </a:ext>
            </a:extLst>
          </p:cNvPr>
          <p:cNvPicPr>
            <a:picLocks noChangeAspect="1"/>
          </p:cNvPicPr>
          <p:nvPr/>
        </p:nvPicPr>
        <p:blipFill>
          <a:blip r:embed="rId2"/>
          <a:stretch>
            <a:fillRect/>
          </a:stretch>
        </p:blipFill>
        <p:spPr>
          <a:xfrm>
            <a:off x="908396" y="1021366"/>
            <a:ext cx="7345139" cy="4797338"/>
          </a:xfrm>
          <a:prstGeom prst="rect">
            <a:avLst/>
          </a:prstGeom>
        </p:spPr>
      </p:pic>
    </p:spTree>
    <p:extLst>
      <p:ext uri="{BB962C8B-B14F-4D97-AF65-F5344CB8AC3E}">
        <p14:creationId xmlns:p14="http://schemas.microsoft.com/office/powerpoint/2010/main" val="3042248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15. The new seal and the driver needed to install the seal</a:t>
            </a:r>
            <a:endParaRPr lang="en-US" sz="2800" dirty="0"/>
          </a:p>
        </p:txBody>
      </p:sp>
      <p:pic>
        <p:nvPicPr>
          <p:cNvPr id="4" name="Picture 3" descr="A new seal and a driver.">
            <a:extLst>
              <a:ext uri="{FF2B5EF4-FFF2-40B4-BE49-F238E27FC236}">
                <a16:creationId xmlns:a16="http://schemas.microsoft.com/office/drawing/2014/main" id="{6CBC532F-D2FC-E12C-19FE-1F711AAFEAB5}"/>
              </a:ext>
            </a:extLst>
          </p:cNvPr>
          <p:cNvPicPr>
            <a:picLocks noChangeAspect="1"/>
          </p:cNvPicPr>
          <p:nvPr/>
        </p:nvPicPr>
        <p:blipFill>
          <a:blip r:embed="rId2"/>
          <a:stretch>
            <a:fillRect/>
          </a:stretch>
        </p:blipFill>
        <p:spPr>
          <a:xfrm>
            <a:off x="1242266" y="1574388"/>
            <a:ext cx="6677399" cy="4354684"/>
          </a:xfrm>
          <a:prstGeom prst="rect">
            <a:avLst/>
          </a:prstGeom>
        </p:spPr>
      </p:pic>
    </p:spTree>
    <p:extLst>
      <p:ext uri="{BB962C8B-B14F-4D97-AF65-F5344CB8AC3E}">
        <p14:creationId xmlns:p14="http://schemas.microsoft.com/office/powerpoint/2010/main" val="2310664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913"/>
            <a:ext cx="8229600" cy="1144347"/>
          </a:xfrm>
        </p:spPr>
        <p:txBody>
          <a:bodyPr wrap="square" lIns="0" tIns="18000" rIns="0" bIns="18000" anchor="ctr" anchorCtr="0">
            <a:spAutoFit/>
          </a:bodyPr>
          <a:lstStyle/>
          <a:p>
            <a:r>
              <a:rPr lang="en-US" dirty="0"/>
              <a:t>16. After lubricating the inner seal, the seal is installed on the axle hub</a:t>
            </a:r>
            <a:endParaRPr lang="en-US" sz="2800" dirty="0"/>
          </a:p>
        </p:txBody>
      </p:sp>
      <p:pic>
        <p:nvPicPr>
          <p:cNvPr id="5" name="Picture 4" descr="A person installs the seal on the axle hub.">
            <a:extLst>
              <a:ext uri="{FF2B5EF4-FFF2-40B4-BE49-F238E27FC236}">
                <a16:creationId xmlns:a16="http://schemas.microsoft.com/office/drawing/2014/main" id="{EAFDF0B4-A1BF-2001-8F6F-DFE889EB0C2D}"/>
              </a:ext>
            </a:extLst>
          </p:cNvPr>
          <p:cNvPicPr>
            <a:picLocks noChangeAspect="1"/>
          </p:cNvPicPr>
          <p:nvPr/>
        </p:nvPicPr>
        <p:blipFill>
          <a:blip r:embed="rId2"/>
          <a:stretch>
            <a:fillRect/>
          </a:stretch>
        </p:blipFill>
        <p:spPr>
          <a:xfrm>
            <a:off x="1247166" y="1552319"/>
            <a:ext cx="6667598" cy="4416753"/>
          </a:xfrm>
          <a:prstGeom prst="rect">
            <a:avLst/>
          </a:prstGeom>
        </p:spPr>
      </p:pic>
    </p:spTree>
    <p:extLst>
      <p:ext uri="{BB962C8B-B14F-4D97-AF65-F5344CB8AC3E}">
        <p14:creationId xmlns:p14="http://schemas.microsoft.com/office/powerpoint/2010/main" val="3049981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8819"/>
            <a:ext cx="8229600" cy="1698345"/>
          </a:xfrm>
        </p:spPr>
        <p:txBody>
          <a:bodyPr wrap="square" lIns="0" tIns="18000" rIns="0" bIns="18000" anchor="ctr" anchorCtr="0">
            <a:spAutoFit/>
          </a:bodyPr>
          <a:lstStyle/>
          <a:p>
            <a:r>
              <a:rPr lang="en-US" dirty="0"/>
              <a:t>17. The outer part of the seal is lubricated with engine oil, and then the shaft is reinstalled</a:t>
            </a:r>
            <a:endParaRPr lang="en-US" sz="2800" dirty="0"/>
          </a:p>
        </p:txBody>
      </p:sp>
      <p:pic>
        <p:nvPicPr>
          <p:cNvPr id="5" name="Picture 4" descr="A man installs the shaft back to the seal.">
            <a:extLst>
              <a:ext uri="{FF2B5EF4-FFF2-40B4-BE49-F238E27FC236}">
                <a16:creationId xmlns:a16="http://schemas.microsoft.com/office/drawing/2014/main" id="{A0D6A6EB-F86D-0A4B-8E1A-5B27B8AA59EC}"/>
              </a:ext>
            </a:extLst>
          </p:cNvPr>
          <p:cNvPicPr>
            <a:picLocks noChangeAspect="1"/>
          </p:cNvPicPr>
          <p:nvPr/>
        </p:nvPicPr>
        <p:blipFill>
          <a:blip r:embed="rId2"/>
          <a:stretch>
            <a:fillRect/>
          </a:stretch>
        </p:blipFill>
        <p:spPr>
          <a:xfrm>
            <a:off x="1550239" y="2053921"/>
            <a:ext cx="6061453" cy="4184513"/>
          </a:xfrm>
          <a:prstGeom prst="rect">
            <a:avLst/>
          </a:prstGeom>
        </p:spPr>
      </p:pic>
    </p:spTree>
    <p:extLst>
      <p:ext uri="{BB962C8B-B14F-4D97-AF65-F5344CB8AC3E}">
        <p14:creationId xmlns:p14="http://schemas.microsoft.com/office/powerpoint/2010/main" val="2110585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7006"/>
            <a:ext cx="8229600" cy="590349"/>
          </a:xfrm>
        </p:spPr>
        <p:txBody>
          <a:bodyPr wrap="square" lIns="0" tIns="18000" rIns="0" bIns="18000" anchor="ctr" anchorCtr="0">
            <a:spAutoFit/>
          </a:bodyPr>
          <a:lstStyle/>
          <a:p>
            <a:r>
              <a:rPr lang="en-US" dirty="0"/>
              <a:t>18. The hub assembly is installed</a:t>
            </a:r>
            <a:endParaRPr lang="en-US" sz="2800" dirty="0"/>
          </a:p>
        </p:txBody>
      </p:sp>
      <p:pic>
        <p:nvPicPr>
          <p:cNvPr id="4" name="Picture 3" descr="A person installs the hub assembly.">
            <a:extLst>
              <a:ext uri="{FF2B5EF4-FFF2-40B4-BE49-F238E27FC236}">
                <a16:creationId xmlns:a16="http://schemas.microsoft.com/office/drawing/2014/main" id="{7D0CEBC3-DAD8-CD6F-B4CB-CB93BFA393EC}"/>
              </a:ext>
            </a:extLst>
          </p:cNvPr>
          <p:cNvPicPr>
            <a:picLocks noChangeAspect="1"/>
          </p:cNvPicPr>
          <p:nvPr/>
        </p:nvPicPr>
        <p:blipFill>
          <a:blip r:embed="rId2"/>
          <a:stretch>
            <a:fillRect/>
          </a:stretch>
        </p:blipFill>
        <p:spPr>
          <a:xfrm>
            <a:off x="908396" y="949114"/>
            <a:ext cx="7345139" cy="5300431"/>
          </a:xfrm>
          <a:prstGeom prst="rect">
            <a:avLst/>
          </a:prstGeom>
        </p:spPr>
      </p:pic>
    </p:spTree>
    <p:extLst>
      <p:ext uri="{BB962C8B-B14F-4D97-AF65-F5344CB8AC3E}">
        <p14:creationId xmlns:p14="http://schemas.microsoft.com/office/powerpoint/2010/main" val="703662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58819"/>
            <a:ext cx="8229600" cy="1698345"/>
          </a:xfrm>
        </p:spPr>
        <p:txBody>
          <a:bodyPr wrap="square" lIns="0" tIns="18000" rIns="0" bIns="18000" anchor="ctr" anchorCtr="0">
            <a:spAutoFit/>
          </a:bodyPr>
          <a:lstStyle/>
          <a:p>
            <a:r>
              <a:rPr lang="en-US" dirty="0"/>
              <a:t>19. The caliper mounting bracket is installed and the fasteners torqued to factory specifications</a:t>
            </a:r>
            <a:endParaRPr lang="en-US" sz="2800" dirty="0"/>
          </a:p>
        </p:txBody>
      </p:sp>
      <p:pic>
        <p:nvPicPr>
          <p:cNvPr id="4" name="Picture 3" descr="A caliper mouting bracket is fastened on the hub assembly.">
            <a:extLst>
              <a:ext uri="{FF2B5EF4-FFF2-40B4-BE49-F238E27FC236}">
                <a16:creationId xmlns:a16="http://schemas.microsoft.com/office/drawing/2014/main" id="{4F33185B-914F-558C-0CEE-1AB6FA54E846}"/>
              </a:ext>
            </a:extLst>
          </p:cNvPr>
          <p:cNvPicPr>
            <a:picLocks noChangeAspect="1"/>
          </p:cNvPicPr>
          <p:nvPr/>
        </p:nvPicPr>
        <p:blipFill>
          <a:blip r:embed="rId2"/>
          <a:stretch>
            <a:fillRect/>
          </a:stretch>
        </p:blipFill>
        <p:spPr>
          <a:xfrm>
            <a:off x="1545784" y="2127835"/>
            <a:ext cx="6070363" cy="3929107"/>
          </a:xfrm>
          <a:prstGeom prst="rect">
            <a:avLst/>
          </a:prstGeom>
        </p:spPr>
      </p:pic>
    </p:spTree>
    <p:extLst>
      <p:ext uri="{BB962C8B-B14F-4D97-AF65-F5344CB8AC3E}">
        <p14:creationId xmlns:p14="http://schemas.microsoft.com/office/powerpoint/2010/main" val="4064225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F4E-BF35-A941-CCCD-EC63BAAFFAAA}"/>
              </a:ext>
            </a:extLst>
          </p:cNvPr>
          <p:cNvSpPr>
            <a:spLocks noGrp="1"/>
          </p:cNvSpPr>
          <p:nvPr>
            <p:ph type="title"/>
          </p:nvPr>
        </p:nvSpPr>
        <p:spPr>
          <a:xfrm>
            <a:off x="478379" y="165095"/>
            <a:ext cx="8229600" cy="1883011"/>
          </a:xfrm>
        </p:spPr>
        <p:txBody>
          <a:bodyPr wrap="square" lIns="0" tIns="18000" rIns="0" bIns="18000" anchor="ctr" anchorCtr="0">
            <a:spAutoFit/>
          </a:bodyPr>
          <a:lstStyle/>
          <a:p>
            <a:r>
              <a:rPr lang="en-US" sz="3000" dirty="0"/>
              <a:t>20. Disc brake caliper installed and fasteners are also torqued to specs. After installing wheel/tire assembly and checking for proper operation, this repair has been completed</a:t>
            </a:r>
          </a:p>
        </p:txBody>
      </p:sp>
      <p:pic>
        <p:nvPicPr>
          <p:cNvPr id="5" name="Picture 4" descr="A disc brake caliper is installed on the caliper mounting bracker and the checked according to specifications.">
            <a:extLst>
              <a:ext uri="{FF2B5EF4-FFF2-40B4-BE49-F238E27FC236}">
                <a16:creationId xmlns:a16="http://schemas.microsoft.com/office/drawing/2014/main" id="{23FEF31B-D12A-A9CF-86F1-2B46E28BD64A}"/>
              </a:ext>
            </a:extLst>
          </p:cNvPr>
          <p:cNvPicPr>
            <a:picLocks noChangeAspect="1"/>
          </p:cNvPicPr>
          <p:nvPr/>
        </p:nvPicPr>
        <p:blipFill>
          <a:blip r:embed="rId2"/>
          <a:stretch>
            <a:fillRect/>
          </a:stretch>
        </p:blipFill>
        <p:spPr>
          <a:xfrm>
            <a:off x="1533849" y="2269954"/>
            <a:ext cx="6076303" cy="3985532"/>
          </a:xfrm>
          <a:prstGeom prst="rect">
            <a:avLst/>
          </a:prstGeom>
        </p:spPr>
      </p:pic>
    </p:spTree>
    <p:extLst>
      <p:ext uri="{BB962C8B-B14F-4D97-AF65-F5344CB8AC3E}">
        <p14:creationId xmlns:p14="http://schemas.microsoft.com/office/powerpoint/2010/main" val="230268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AWD Differentials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wd_differentials">
            <a:hlinkClick r:id="" action="ppaction://media"/>
            <a:extLst>
              <a:ext uri="{FF2B5EF4-FFF2-40B4-BE49-F238E27FC236}">
                <a16:creationId xmlns:a16="http://schemas.microsoft.com/office/drawing/2014/main" id="{6F70F8B3-37BB-126F-F1AE-7268573B96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241946"/>
            <a:ext cx="8975988" cy="5048993"/>
          </a:xfrm>
          <a:prstGeom prst="rect">
            <a:avLst/>
          </a:prstGeom>
        </p:spPr>
      </p:pic>
    </p:spTree>
    <p:extLst>
      <p:ext uri="{BB962C8B-B14F-4D97-AF65-F5344CB8AC3E}">
        <p14:creationId xmlns:p14="http://schemas.microsoft.com/office/powerpoint/2010/main" val="18762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Terminology</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2623"/>
            <a:ext cx="8212347" cy="2190788"/>
          </a:xfrm>
        </p:spPr>
        <p:txBody>
          <a:bodyPr lIns="0" tIns="18000" rIns="0" bIns="18000" anchor="ctr" anchorCtr="0">
            <a:spAutoFit/>
          </a:bodyPr>
          <a:lstStyle/>
          <a:p>
            <a:pPr marL="342900" indent="-342900">
              <a:spcBef>
                <a:spcPts val="600"/>
              </a:spcBef>
            </a:pPr>
            <a:r>
              <a:rPr lang="en-US" sz="2400" dirty="0">
                <a:solidFill>
                  <a:schemeClr val="tx1"/>
                </a:solidFill>
              </a:rPr>
              <a:t>Two-wheel drive</a:t>
            </a:r>
          </a:p>
          <a:p>
            <a:pPr marL="342900" indent="-342900">
              <a:spcBef>
                <a:spcPts val="600"/>
              </a:spcBef>
            </a:pPr>
            <a:r>
              <a:rPr lang="en-US" sz="2400" dirty="0">
                <a:solidFill>
                  <a:schemeClr val="tx1"/>
                </a:solidFill>
              </a:rPr>
              <a:t>Four-wheel drive</a:t>
            </a:r>
          </a:p>
          <a:p>
            <a:pPr marL="342900" indent="-342900">
              <a:spcBef>
                <a:spcPts val="600"/>
              </a:spcBef>
            </a:pPr>
            <a:r>
              <a:rPr lang="en-US" sz="2400" dirty="0">
                <a:solidFill>
                  <a:schemeClr val="tx1"/>
                </a:solidFill>
              </a:rPr>
              <a:t>Part-time four-wheel drive</a:t>
            </a:r>
          </a:p>
          <a:p>
            <a:pPr marL="342900" indent="-342900">
              <a:spcBef>
                <a:spcPts val="600"/>
              </a:spcBef>
            </a:pPr>
            <a:r>
              <a:rPr lang="en-US" sz="2400" dirty="0">
                <a:solidFill>
                  <a:schemeClr val="tx1"/>
                </a:solidFill>
              </a:rPr>
              <a:t>Full-time four-wheel drive</a:t>
            </a:r>
          </a:p>
          <a:p>
            <a:pPr marL="342900" indent="-342900">
              <a:spcBef>
                <a:spcPts val="600"/>
              </a:spcBef>
            </a:pPr>
            <a:r>
              <a:rPr lang="en-US" sz="2400" dirty="0">
                <a:solidFill>
                  <a:schemeClr val="tx1"/>
                </a:solidFill>
              </a:rPr>
              <a:t>On-demand four-wheel drive</a:t>
            </a:r>
          </a:p>
        </p:txBody>
      </p:sp>
    </p:spTree>
    <p:extLst>
      <p:ext uri="{BB962C8B-B14F-4D97-AF65-F5344CB8AC3E}">
        <p14:creationId xmlns:p14="http://schemas.microsoft.com/office/powerpoint/2010/main" val="3491172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1E8A0-2823-C5A2-CCB9-B8B7B9C8D6EB}"/>
              </a:ext>
            </a:extLst>
          </p:cNvPr>
          <p:cNvSpPr>
            <a:spLocks noGrp="1"/>
          </p:cNvSpPr>
          <p:nvPr>
            <p:ph type="title"/>
          </p:nvPr>
        </p:nvSpPr>
        <p:spPr>
          <a:xfrm>
            <a:off x="475130" y="164036"/>
            <a:ext cx="8229600" cy="590349"/>
          </a:xfrm>
        </p:spPr>
        <p:txBody>
          <a:bodyPr wrap="square" lIns="0" tIns="18000" rIns="0" bIns="18000" anchor="ctr" anchorCtr="0">
            <a:spAutoFit/>
          </a:bodyPr>
          <a:lstStyle/>
          <a:p>
            <a:r>
              <a:rPr lang="en-US" dirty="0"/>
              <a:t>Figure 15.3</a:t>
            </a:r>
          </a:p>
        </p:txBody>
      </p:sp>
      <p:sp>
        <p:nvSpPr>
          <p:cNvPr id="4" name="Content Placeholder 3">
            <a:extLst>
              <a:ext uri="{FF2B5EF4-FFF2-40B4-BE49-F238E27FC236}">
                <a16:creationId xmlns:a16="http://schemas.microsoft.com/office/drawing/2014/main" id="{A0EBC27A-21D3-83CD-0AEA-D597624D3FCB}"/>
              </a:ext>
            </a:extLst>
          </p:cNvPr>
          <p:cNvSpPr>
            <a:spLocks noGrp="1"/>
          </p:cNvSpPr>
          <p:nvPr>
            <p:ph sz="quarter" idx="13"/>
          </p:nvPr>
        </p:nvSpPr>
        <p:spPr>
          <a:xfrm>
            <a:off x="475130" y="923142"/>
            <a:ext cx="4096870" cy="405683"/>
          </a:xfrm>
        </p:spPr>
        <p:txBody>
          <a:bodyPr wrap="square" lIns="0" tIns="18000" rIns="0" bIns="18000" anchor="ctr" anchorCtr="0">
            <a:spAutoFit/>
          </a:bodyPr>
          <a:lstStyle/>
          <a:p>
            <a:pPr marL="0" indent="0">
              <a:buNone/>
            </a:pPr>
            <a:r>
              <a:rPr lang="en-US" sz="2400" dirty="0"/>
              <a:t>Transfer Case</a:t>
            </a:r>
          </a:p>
        </p:txBody>
      </p:sp>
      <p:pic>
        <p:nvPicPr>
          <p:cNvPr id="11" name="Picture 10" descr="A transfer case.&#10;Long description is available in notes, press F6.">
            <a:extLst>
              <a:ext uri="{FF2B5EF4-FFF2-40B4-BE49-F238E27FC236}">
                <a16:creationId xmlns:a16="http://schemas.microsoft.com/office/drawing/2014/main" id="{6A69DEFD-FF22-48CA-2DB3-F168A5EE5F06}"/>
              </a:ext>
            </a:extLst>
          </p:cNvPr>
          <p:cNvPicPr>
            <a:picLocks noChangeAspect="1"/>
          </p:cNvPicPr>
          <p:nvPr/>
        </p:nvPicPr>
        <p:blipFill>
          <a:blip r:embed="rId3"/>
          <a:stretch>
            <a:fillRect/>
          </a:stretch>
        </p:blipFill>
        <p:spPr>
          <a:xfrm>
            <a:off x="1056640" y="1422899"/>
            <a:ext cx="2926080" cy="3002280"/>
          </a:xfrm>
          <a:prstGeom prst="rect">
            <a:avLst/>
          </a:prstGeom>
        </p:spPr>
      </p:pic>
      <p:sp>
        <p:nvSpPr>
          <p:cNvPr id="3" name="Content Placeholder 2">
            <a:extLst>
              <a:ext uri="{FF2B5EF4-FFF2-40B4-BE49-F238E27FC236}">
                <a16:creationId xmlns:a16="http://schemas.microsoft.com/office/drawing/2014/main" id="{DBABAB7E-F6FE-1A52-1966-0EA047E1A2A3}"/>
              </a:ext>
            </a:extLst>
          </p:cNvPr>
          <p:cNvSpPr>
            <a:spLocks noGrp="1"/>
          </p:cNvSpPr>
          <p:nvPr>
            <p:ph sz="quarter" idx="14"/>
          </p:nvPr>
        </p:nvSpPr>
        <p:spPr>
          <a:xfrm>
            <a:off x="468313" y="4530694"/>
            <a:ext cx="4096870" cy="1883011"/>
          </a:xfrm>
        </p:spPr>
        <p:txBody>
          <a:bodyPr wrap="square" lIns="0" tIns="18000" rIns="0" bIns="18000" anchor="ctr" anchorCtr="0">
            <a:spAutoFit/>
          </a:bodyPr>
          <a:lstStyle/>
          <a:p>
            <a:pPr marL="0" indent="0">
              <a:buNone/>
            </a:pPr>
            <a:r>
              <a:rPr lang="en-US" sz="2400" dirty="0"/>
              <a:t>A typical transfer case is attached to the output of the transmission and directs engine torque to the rear or to the front and rear differentials.</a:t>
            </a:r>
          </a:p>
        </p:txBody>
      </p:sp>
      <p:sp>
        <p:nvSpPr>
          <p:cNvPr id="5" name="Content Placeholder 4">
            <a:extLst>
              <a:ext uri="{FF2B5EF4-FFF2-40B4-BE49-F238E27FC236}">
                <a16:creationId xmlns:a16="http://schemas.microsoft.com/office/drawing/2014/main" id="{CAC91969-D0DB-4230-2303-2CA421B3C7C0}"/>
              </a:ext>
            </a:extLst>
          </p:cNvPr>
          <p:cNvSpPr>
            <a:spLocks noGrp="1"/>
          </p:cNvSpPr>
          <p:nvPr>
            <p:ph sz="quarter" idx="15"/>
          </p:nvPr>
        </p:nvSpPr>
        <p:spPr>
          <a:xfrm>
            <a:off x="4580965" y="1567881"/>
            <a:ext cx="4096869" cy="1744511"/>
          </a:xfrm>
        </p:spPr>
        <p:txBody>
          <a:bodyPr wrap="square" lIns="0" tIns="18000" rIns="0" bIns="18000" anchor="ctr" anchorCtr="0">
            <a:spAutoFit/>
          </a:bodyPr>
          <a:lstStyle/>
          <a:p>
            <a:pPr marL="342900" indent="-342900">
              <a:spcBef>
                <a:spcPts val="600"/>
              </a:spcBef>
            </a:pPr>
            <a:r>
              <a:rPr lang="en-US" sz="2400" dirty="0"/>
              <a:t>Purpose and function</a:t>
            </a:r>
          </a:p>
          <a:p>
            <a:pPr marL="342900" indent="-342900">
              <a:spcBef>
                <a:spcPts val="600"/>
              </a:spcBef>
            </a:pPr>
            <a:r>
              <a:rPr lang="en-US" sz="2400" dirty="0"/>
              <a:t>Types of shifts</a:t>
            </a:r>
          </a:p>
          <a:p>
            <a:pPr marL="342900" indent="-342900">
              <a:spcBef>
                <a:spcPts val="600"/>
              </a:spcBef>
            </a:pPr>
            <a:r>
              <a:rPr lang="en-US" sz="2400" dirty="0"/>
              <a:t>Mode</a:t>
            </a:r>
          </a:p>
          <a:p>
            <a:pPr marL="342900" indent="-342900">
              <a:spcBef>
                <a:spcPts val="600"/>
              </a:spcBef>
            </a:pPr>
            <a:r>
              <a:rPr lang="en-US" sz="2400" dirty="0"/>
              <a:t>Range</a:t>
            </a:r>
          </a:p>
        </p:txBody>
      </p:sp>
    </p:spTree>
    <p:extLst>
      <p:ext uri="{BB962C8B-B14F-4D97-AF65-F5344CB8AC3E}">
        <p14:creationId xmlns:p14="http://schemas.microsoft.com/office/powerpoint/2010/main" val="2409861374"/>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2084</TotalTime>
  <Words>8614</Words>
  <Application>Microsoft Office PowerPoint</Application>
  <PresentationFormat>On-screen Show (4:3)</PresentationFormat>
  <Paragraphs>426</Paragraphs>
  <Slides>71</Slides>
  <Notes>49</Notes>
  <HiddenSlides>0</HiddenSlides>
  <MMClips>2</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78" baseType="lpstr">
      <vt:lpstr>Times New Roman</vt:lpstr>
      <vt:lpstr>Wingdings</vt:lpstr>
      <vt:lpstr>Arial</vt:lpstr>
      <vt:lpstr>Verdana</vt:lpstr>
      <vt:lpstr>1_USHE</vt:lpstr>
      <vt:lpstr>USHE_slide options</vt:lpstr>
      <vt:lpstr>Equation</vt:lpstr>
      <vt:lpstr>Manual Drivetrains and Axles</vt:lpstr>
      <vt:lpstr>Learning Objectives (1 of 2)</vt:lpstr>
      <vt:lpstr>Learning Objectives (2 of 2)</vt:lpstr>
      <vt:lpstr>Four-Wheel Drive (1 of 2)</vt:lpstr>
      <vt:lpstr>Figure 15.1</vt:lpstr>
      <vt:lpstr>Figure 15.2</vt:lpstr>
      <vt:lpstr>Animation: AWD Differentials (Animation will automatically start)</vt:lpstr>
      <vt:lpstr>Terminology</vt:lpstr>
      <vt:lpstr>Figure 15.3</vt:lpstr>
      <vt:lpstr>Figure 15.4</vt:lpstr>
      <vt:lpstr>Part-Time Four-wheel drive</vt:lpstr>
      <vt:lpstr>Figure 15.5</vt:lpstr>
      <vt:lpstr>Figure 15.6</vt:lpstr>
      <vt:lpstr>Full-Time Four-wheel Drive</vt:lpstr>
      <vt:lpstr>Figure 15.7</vt:lpstr>
      <vt:lpstr>Central Differentials</vt:lpstr>
      <vt:lpstr>Figure 15.9</vt:lpstr>
      <vt:lpstr>Figure 15.10</vt:lpstr>
      <vt:lpstr>Animation: Viscous 4WD (Animation will automatically start)</vt:lpstr>
      <vt:lpstr>Frequently Asked Question: Can a Four-Wheel-Drive Vehicle Still Get Stuck?</vt:lpstr>
      <vt:lpstr>Figure 15.11</vt:lpstr>
      <vt:lpstr>Transfer Cases (1 of 2)</vt:lpstr>
      <vt:lpstr>Transfer Cases (2 of 2)</vt:lpstr>
      <vt:lpstr>Frequently Asked Question: What Is a Gear-to-Gear Transfer Case?</vt:lpstr>
      <vt:lpstr>Figure 15.14</vt:lpstr>
      <vt:lpstr>Figure 15.15</vt:lpstr>
      <vt:lpstr>Frequently Asked Question: What Is a Rocker Pin Chain?</vt:lpstr>
      <vt:lpstr>Figure 15.16</vt:lpstr>
      <vt:lpstr>Figure 15.17</vt:lpstr>
      <vt:lpstr>Figure 15.18</vt:lpstr>
      <vt:lpstr>Figure 15.19</vt:lpstr>
      <vt:lpstr>Figure 15.21</vt:lpstr>
      <vt:lpstr>Figure 15.22</vt:lpstr>
      <vt:lpstr>Frequently Asked Question: What Is Difference Between a Coupler and a Torque Biasing Device?</vt:lpstr>
      <vt:lpstr>Couplers/Torque Bias Devices</vt:lpstr>
      <vt:lpstr>Figure 15.24</vt:lpstr>
      <vt:lpstr>Figure 15.25</vt:lpstr>
      <vt:lpstr>Figure 15.26</vt:lpstr>
      <vt:lpstr>Figure 15.27</vt:lpstr>
      <vt:lpstr>Figure 15.28</vt:lpstr>
      <vt:lpstr>Drive Axles/Wheel Disconnect Systems</vt:lpstr>
      <vt:lpstr>Figure 15.29</vt:lpstr>
      <vt:lpstr>Figure 15.30</vt:lpstr>
      <vt:lpstr>Figure 15.31</vt:lpstr>
      <vt:lpstr>Figure 15.32</vt:lpstr>
      <vt:lpstr>Question 1</vt:lpstr>
      <vt:lpstr>Answer 1</vt:lpstr>
      <vt:lpstr>Summary</vt:lpstr>
      <vt:lpstr>Vacuum Hub Service Photo Sequence</vt:lpstr>
      <vt:lpstr>1. The vacuum hubs on this Ford four-wheel-drive truck are leaking and need to be resealed</vt:lpstr>
      <vt:lpstr>2. View of the hub assembly with the wheel removed</vt:lpstr>
      <vt:lpstr>3. The disc brake caliper is removed and supported to prevent causing damage to the brake hose</vt:lpstr>
      <vt:lpstr>4. The outside hub and hub clip are removed</vt:lpstr>
      <vt:lpstr>5. The inner clip is removed</vt:lpstr>
      <vt:lpstr>6. The disc brake rotor is removed</vt:lpstr>
      <vt:lpstr>7. The caliper support bracket is being removed</vt:lpstr>
      <vt:lpstr>8. The vacuum hose to the wheel hub assembly is disconnected</vt:lpstr>
      <vt:lpstr>9. The wheel hub assembly is removed and set aside</vt:lpstr>
      <vt:lpstr>10. The backside view of the hub assembly</vt:lpstr>
      <vt:lpstr>11. The vacuum part of the hub is being driven out from the backside</vt:lpstr>
      <vt:lpstr>12. The drive axle shaft is removed through the steering knuckle</vt:lpstr>
      <vt:lpstr>13. The old seal is removed</vt:lpstr>
      <vt:lpstr>14. The sealing surfaced is cleaned</vt:lpstr>
      <vt:lpstr>15. The new seal and the driver needed to install the seal</vt:lpstr>
      <vt:lpstr>16. After lubricating the inner seal, the seal is installed on the axle hub</vt:lpstr>
      <vt:lpstr>17. The outer part of the seal is lubricated with engine oil, and then the shaft is reinstalled</vt:lpstr>
      <vt:lpstr>18. The hub assembly is installed</vt:lpstr>
      <vt:lpstr>19. The caliper mounting bracket is installed and the fasteners torqued to factory specifications</vt:lpstr>
      <vt:lpstr>20. Disc brake caliper installed and fasteners are also torqued to specs. After installing wheel/tire assembly and checking for proper operation, this repair has been completed</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15</dc:title>
  <dc:subject>Careers</dc:subject>
  <dc:creator>James D. Halderman</dc:creator>
  <cp:keywords/>
  <dc:description>Additional information may be found in the Notes Pane of each slide by pressing F6.</dc:description>
  <cp:lastModifiedBy>Glen Plants</cp:lastModifiedBy>
  <cp:revision>437</cp:revision>
  <dcterms:modified xsi:type="dcterms:W3CDTF">2023-08-19T13:10:06Z</dcterms:modified>
</cp:coreProperties>
</file>