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 id="2147483659" r:id="rId2"/>
  </p:sldMasterIdLst>
  <p:notesMasterIdLst>
    <p:notesMasterId r:id="rId87"/>
  </p:notesMasterIdLst>
  <p:handoutMasterIdLst>
    <p:handoutMasterId r:id="rId88"/>
  </p:handoutMasterIdLst>
  <p:sldIdLst>
    <p:sldId id="384" r:id="rId3"/>
    <p:sldId id="272" r:id="rId4"/>
    <p:sldId id="738" r:id="rId5"/>
    <p:sldId id="811" r:id="rId6"/>
    <p:sldId id="812" r:id="rId7"/>
    <p:sldId id="763" r:id="rId8"/>
    <p:sldId id="814" r:id="rId9"/>
    <p:sldId id="815" r:id="rId10"/>
    <p:sldId id="816" r:id="rId11"/>
    <p:sldId id="1198" r:id="rId12"/>
    <p:sldId id="817" r:id="rId13"/>
    <p:sldId id="1197" r:id="rId14"/>
    <p:sldId id="818" r:id="rId15"/>
    <p:sldId id="764" r:id="rId16"/>
    <p:sldId id="819" r:id="rId17"/>
    <p:sldId id="1199" r:id="rId18"/>
    <p:sldId id="820" r:id="rId19"/>
    <p:sldId id="821" r:id="rId20"/>
    <p:sldId id="822" r:id="rId21"/>
    <p:sldId id="823" r:id="rId22"/>
    <p:sldId id="1200" r:id="rId23"/>
    <p:sldId id="824" r:id="rId24"/>
    <p:sldId id="1201" r:id="rId25"/>
    <p:sldId id="825" r:id="rId26"/>
    <p:sldId id="826" r:id="rId27"/>
    <p:sldId id="827" r:id="rId28"/>
    <p:sldId id="828" r:id="rId29"/>
    <p:sldId id="829" r:id="rId30"/>
    <p:sldId id="830" r:id="rId31"/>
    <p:sldId id="831" r:id="rId32"/>
    <p:sldId id="833" r:id="rId33"/>
    <p:sldId id="834" r:id="rId34"/>
    <p:sldId id="1202" r:id="rId35"/>
    <p:sldId id="835" r:id="rId36"/>
    <p:sldId id="836" r:id="rId37"/>
    <p:sldId id="837" r:id="rId38"/>
    <p:sldId id="1203" r:id="rId39"/>
    <p:sldId id="1204" r:id="rId40"/>
    <p:sldId id="838" r:id="rId41"/>
    <p:sldId id="839" r:id="rId42"/>
    <p:sldId id="840" r:id="rId43"/>
    <p:sldId id="869" r:id="rId44"/>
    <p:sldId id="1205" r:id="rId45"/>
    <p:sldId id="871" r:id="rId46"/>
    <p:sldId id="843" r:id="rId47"/>
    <p:sldId id="1206" r:id="rId48"/>
    <p:sldId id="844" r:id="rId49"/>
    <p:sldId id="1207" r:id="rId50"/>
    <p:sldId id="845" r:id="rId51"/>
    <p:sldId id="846" r:id="rId52"/>
    <p:sldId id="847" r:id="rId53"/>
    <p:sldId id="848" r:id="rId54"/>
    <p:sldId id="849" r:id="rId55"/>
    <p:sldId id="850" r:id="rId56"/>
    <p:sldId id="851" r:id="rId57"/>
    <p:sldId id="852" r:id="rId58"/>
    <p:sldId id="853" r:id="rId59"/>
    <p:sldId id="1208" r:id="rId60"/>
    <p:sldId id="854" r:id="rId61"/>
    <p:sldId id="855" r:id="rId62"/>
    <p:sldId id="872" r:id="rId63"/>
    <p:sldId id="1209" r:id="rId64"/>
    <p:sldId id="856" r:id="rId65"/>
    <p:sldId id="857" r:id="rId66"/>
    <p:sldId id="858" r:id="rId67"/>
    <p:sldId id="859" r:id="rId68"/>
    <p:sldId id="860" r:id="rId69"/>
    <p:sldId id="1210" r:id="rId70"/>
    <p:sldId id="861" r:id="rId71"/>
    <p:sldId id="1211" r:id="rId72"/>
    <p:sldId id="862" r:id="rId73"/>
    <p:sldId id="863" r:id="rId74"/>
    <p:sldId id="864" r:id="rId75"/>
    <p:sldId id="865" r:id="rId76"/>
    <p:sldId id="1212" r:id="rId77"/>
    <p:sldId id="866" r:id="rId78"/>
    <p:sldId id="1213" r:id="rId79"/>
    <p:sldId id="691" r:id="rId80"/>
    <p:sldId id="757" r:id="rId81"/>
    <p:sldId id="759" r:id="rId82"/>
    <p:sldId id="867" r:id="rId83"/>
    <p:sldId id="868" r:id="rId84"/>
    <p:sldId id="1177" r:id="rId85"/>
    <p:sldId id="687" r:id="rId86"/>
  </p:sldIdLst>
  <p:sldSz cx="9144000" cy="6858000" type="screen4x3"/>
  <p:notesSz cx="6858000" cy="9144000"/>
  <p:embeddedFontLs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EAF5EC"/>
    <a:srgbClr val="DBF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9006" autoAdjust="0"/>
  </p:normalViewPr>
  <p:slideViewPr>
    <p:cSldViewPr snapToGrid="0" snapToObjects="1">
      <p:cViewPr varScale="1">
        <p:scale>
          <a:sx n="102" d="100"/>
          <a:sy n="102" d="100"/>
        </p:scale>
        <p:origin x="1830" y="102"/>
      </p:cViewPr>
      <p:guideLst>
        <p:guide orient="horz" pos="4042"/>
        <p:guide pos="295"/>
      </p:guideLst>
    </p:cSldViewPr>
  </p:slideViewPr>
  <p:outlineViewPr>
    <p:cViewPr>
      <p:scale>
        <a:sx n="33" d="100"/>
        <a:sy n="33" d="100"/>
      </p:scale>
      <p:origin x="0" y="-1456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97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1.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2.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8/18/2023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Copper is an excellent conductor because it has only one electron in its outer orbit. This orbit is far enough away from the nucleus of the copper atom that the pull or force holding the outermost electron in orbit is relatively weak. </a:t>
            </a:r>
          </a:p>
          <a:p>
            <a:r>
              <a:rPr lang="en-US" dirty="0"/>
              <a:t>Copper is the conductor most used in vehicles because the price of copper is reasonable compared to relative cost of other conductors with similar properties. Examples of commonly used conductors include the following materials:</a:t>
            </a:r>
          </a:p>
          <a:p>
            <a:r>
              <a:rPr lang="en-US" dirty="0"/>
              <a:t>■ Silver</a:t>
            </a:r>
          </a:p>
          <a:p>
            <a:r>
              <a:rPr lang="en-US" dirty="0"/>
              <a:t>■ Copper</a:t>
            </a:r>
          </a:p>
          <a:p>
            <a:r>
              <a:rPr lang="en-US" dirty="0"/>
              <a:t>■ Gold</a:t>
            </a:r>
          </a:p>
          <a:p>
            <a:r>
              <a:rPr lang="en-US" dirty="0"/>
              <a:t>■ Aluminum</a:t>
            </a:r>
          </a:p>
          <a:p>
            <a:r>
              <a:rPr lang="en-US" dirty="0"/>
              <a:t>■ Steel</a:t>
            </a:r>
          </a:p>
          <a:p>
            <a:r>
              <a:rPr lang="en-US" dirty="0"/>
              <a:t>■ Cast Iron</a:t>
            </a:r>
          </a:p>
          <a:p>
            <a:r>
              <a:rPr lang="en-US" dirty="0"/>
              <a:t>Long Description 1:</a:t>
            </a:r>
          </a:p>
          <a:p>
            <a:r>
              <a:rPr lang="en-US" dirty="0"/>
              <a:t>The illustration is labeled conductors. It has a circle in the center. Around the circle are two concentric rings. The inner ring has four circles with a negative sign inside. The outer ring has one circle with a negative sign inside.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Long Description 2:</a:t>
            </a:r>
          </a:p>
          <a:p>
            <a:r>
              <a:rPr lang="en-US" dirty="0"/>
              <a:t>The illustration has a circle in the center labeled nucleus. It has a positive sign. The nucleus comprises 29 protons and 35 neutrons. Around the nucleus are four concentric rings that signify orbits. Each orbit has several circles that signify electrons. Each electron has a negative sign. Starting from the innermost orbit there are 2, C 1 A, 1 C 1 A, and 1 electron in the orbits.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478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Copper is an excellent conductor because it has only one electron in its outer orbit. This orbit is far enough away from the nucleus of the copper atom that the pull or force holding the outermost electron in orbit is relatively weak. </a:t>
            </a:r>
          </a:p>
          <a:p>
            <a:r>
              <a:rPr lang="en-US" dirty="0"/>
              <a:t>Copper is the conductor most used in vehicles because the price of copper is reasonable compared to relative cost of other conductors with similar properties. Examples of commonly used conductors include the following materials:</a:t>
            </a:r>
          </a:p>
          <a:p>
            <a:r>
              <a:rPr lang="en-US" dirty="0"/>
              <a:t>■ Silver</a:t>
            </a:r>
          </a:p>
          <a:p>
            <a:r>
              <a:rPr lang="en-US" dirty="0"/>
              <a:t>■ Copper</a:t>
            </a:r>
          </a:p>
          <a:p>
            <a:r>
              <a:rPr lang="en-US" dirty="0"/>
              <a:t>■ Gold</a:t>
            </a:r>
          </a:p>
          <a:p>
            <a:r>
              <a:rPr lang="en-US" dirty="0"/>
              <a:t>■ Aluminum</a:t>
            </a:r>
          </a:p>
          <a:p>
            <a:r>
              <a:rPr lang="en-US" dirty="0"/>
              <a:t>■ Steel</a:t>
            </a:r>
          </a:p>
          <a:p>
            <a:r>
              <a:rPr lang="en-US" dirty="0"/>
              <a:t>■ Cast Iron</a:t>
            </a:r>
          </a:p>
          <a:p>
            <a:r>
              <a:rPr lang="en-US" dirty="0"/>
              <a:t>Long Description:</a:t>
            </a:r>
          </a:p>
          <a:p>
            <a:r>
              <a:rPr lang="en-US" dirty="0"/>
              <a:t>The illustration is labeled insulators. It has a circle in the center. Around the circle are two concentric rings. The inner ring has two circles with a negative sign inside. The outer ring has six circles with a negative sign inside.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103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is labeled semi-conductors. It has a circle in the center. Around the circle are two concentric rings. The inner ring has two circles with a negative sign inside. The outer ring has four circles with a negative sign inside.</a:t>
            </a:r>
          </a:p>
        </p:txBody>
      </p:sp>
    </p:spTree>
    <p:extLst>
      <p:ext uri="{BB962C8B-B14F-4D97-AF65-F5344CB8AC3E}">
        <p14:creationId xmlns:p14="http://schemas.microsoft.com/office/powerpoint/2010/main" val="229646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Current</a:t>
            </a:r>
            <a:r>
              <a:rPr lang="en-US" sz="1400" b="1" u="sng" baseline="0" dirty="0"/>
              <a:t> Flow </a:t>
            </a:r>
            <a:r>
              <a:rPr lang="en-US" dirty="0"/>
              <a:t>The following events occur if a source of power, such as a battery, is connected to the ends of a conductor—a positive charge (lack of electrons) is placed on one end of the conductor and a negative charge (excess of electrons) is placed on the opposite end of the conductor. For current to flow, there must be an imbalance of excess electrons at one end of the circuit and a </a:t>
            </a:r>
          </a:p>
          <a:p>
            <a:r>
              <a:rPr lang="en-US" dirty="0"/>
              <a:t>deficiency of electrons at the opposite end. ● SEE FIGURE 9.9.</a:t>
            </a:r>
          </a:p>
          <a:p>
            <a:r>
              <a:rPr lang="en-US" dirty="0"/>
              <a:t>CONVENTIONAL THEORY VERSUS ELECTRON THEORY</a:t>
            </a:r>
          </a:p>
          <a:p>
            <a:pPr marL="171450" indent="-171450">
              <a:buFont typeface="Arial" panose="020B0604020202020204" pitchFamily="34" charset="0"/>
              <a:buChar char="•"/>
            </a:pPr>
            <a:r>
              <a:rPr lang="en-US" u="sng" dirty="0"/>
              <a:t>Conventional theory. </a:t>
            </a:r>
            <a:r>
              <a:rPr lang="en-US" dirty="0"/>
              <a:t>It was once thought that electricity had only one charge and moved from positive to negative. This theory of the flow conventional theory of current flow. Most automotive applications use the conventional theory. FIGURE 14.10.</a:t>
            </a:r>
          </a:p>
          <a:p>
            <a:pPr marL="171450" indent="-171450">
              <a:buFont typeface="Arial" panose="020B0604020202020204" pitchFamily="34" charset="0"/>
              <a:buChar char="•"/>
            </a:pPr>
            <a:r>
              <a:rPr lang="en-US" b="1" dirty="0"/>
              <a:t>Electron theory. </a:t>
            </a:r>
            <a:r>
              <a:rPr lang="en-US" dirty="0"/>
              <a:t>The discovery of the electron and its negative charge led to the electron theory, which states that there is electron flow from negative to positive.</a:t>
            </a:r>
          </a:p>
          <a:p>
            <a:r>
              <a:rPr lang="en-US" dirty="0"/>
              <a:t>Long Description:</a:t>
            </a:r>
          </a:p>
          <a:p>
            <a:r>
              <a:rPr lang="en-US" dirty="0"/>
              <a:t>The illustration comprises a tubular copper wire. The copper wire consists of several electrons inside. The right end of the copper wire is negatively charged and the left end is positively charged. The negatively charged electrons move from right to left in the copper tube.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9751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comprises a tubular copper wire. The right end of the copper wire is negatively charged and the left end is positively charged. Inside the copper wire, 6.2C1A billion billion electrons per second move from the positive end to the negative end of the copper tube.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7627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comprises a path of negatively charged electrons. The electrons flow from left to right. The path has a disc in the center with a needle that points to the north-west</a:t>
            </a:r>
          </a:p>
        </p:txBody>
      </p:sp>
    </p:spTree>
    <p:extLst>
      <p:ext uri="{BB962C8B-B14F-4D97-AF65-F5344CB8AC3E}">
        <p14:creationId xmlns:p14="http://schemas.microsoft.com/office/powerpoint/2010/main" val="9824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narrow tube. The left end of the tube has a torch-like structure. It is labeled voltage. It has a right arrow on the left. On the right of the voltage are several dark circles. The right end of the tube has several narrow nozzles protruding from it. A right arrow is located on the nozzles.</a:t>
            </a:r>
          </a:p>
        </p:txBody>
      </p:sp>
    </p:spTree>
    <p:extLst>
      <p:ext uri="{BB962C8B-B14F-4D97-AF65-F5344CB8AC3E}">
        <p14:creationId xmlns:p14="http://schemas.microsoft.com/office/powerpoint/2010/main" val="3000448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5729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49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narrow tube. The left end of the tube has a torch-like structure. It is labeled voltage. It has a right arrow on the left. On the right of the voltage are several circles with negative signs. On the right of the circles is a human hand labeled resistance. The right end of the tube has a right arrow labeled current</a:t>
            </a:r>
          </a:p>
        </p:txBody>
      </p:sp>
    </p:spTree>
    <p:extLst>
      <p:ext uri="{BB962C8B-B14F-4D97-AF65-F5344CB8AC3E}">
        <p14:creationId xmlns:p14="http://schemas.microsoft.com/office/powerpoint/2010/main" val="3093862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751702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has a battery. The right end of the battery is positively charged and the left end of the battery is negatively charged. An engine block or a metal sheet is located beneath the battery. The negative and positive ends of the battery are connected to the metal sheet by two wires. Their intersection has a ground symbol. A light bulb is attached to the wire on the right.</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3422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has a battery. The battery is positively charged on the right end and negatively charged on the left. From one of the battery's ends, a wire extends through a bulb and connects to the other. On the right end of the wire, there is an open switch. The switch is open and the circuit is incomplete, no current flows through it. Therefore, the bulb is switched off.</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7547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9576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2095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Wire size is shown on all schematics. For example, ● FIGURE 9.19 illustrates a rear side-marker bulb circuit diagram where “.8” indicates the metric wire gauge size in square millimeters (mm 2) and “P P L” indicates a solid purple wire.  The wire diagram also shows that the color of the wire changes at the number C210. This stands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“connector #210” and is used for reference purposes. The symbol for the connection can vary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depending on the manufacturer. The color change from purple (P P L) to purple with a white tracer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 P L/W H T). The ground circuit is the “.8 B L K” wire.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FIGURE 9.20 shows many of the electrical and electronic symbols that are used in wiring and circuit grams.</a:t>
            </a:r>
          </a:p>
          <a:p>
            <a:r>
              <a:rPr lang="en-US" dirty="0"/>
              <a:t>Long Description 1:</a:t>
            </a:r>
          </a:p>
          <a:p>
            <a:r>
              <a:rPr lang="en-US" dirty="0"/>
              <a:t>The illustration has a pair of three wires. Each wire has several twisted copper wires protruding from its end. The outer covering of the wires on the left and the right has a stripe and a tracer, respectively.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Long Description 2:</a:t>
            </a:r>
          </a:p>
          <a:p>
            <a:r>
              <a:rPr lang="en-US" dirty="0"/>
              <a:t>The illustration has an incomplete rectangle. Its top horizontal edge has a double right arrowhead labeled C 210. It divides the edge into two segments. The left segment is labeled 0.C1A P P L and the right segment is labeled 0.C1A P P L slash W H T. The right vertical edge of the rectangle has a bulb symbol labeled R H rear marker light. The horizontal edge on the bottom is labeled 0.C1A B L 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8360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Open circuit is any circuit that is not complete, or that lacks continuity, such as a broken wire.</a:t>
            </a:r>
          </a:p>
          <a:p>
            <a:r>
              <a:rPr lang="en-US" dirty="0"/>
              <a:t>Open circuits have the following features:</a:t>
            </a:r>
          </a:p>
          <a:p>
            <a:pPr marL="228600" indent="-228600">
              <a:buFont typeface="+mj-lt"/>
              <a:buAutoNum type="arabicPeriod"/>
            </a:pPr>
            <a:r>
              <a:rPr lang="en-US" dirty="0"/>
              <a:t>No current will flow through an open circuit.</a:t>
            </a:r>
          </a:p>
          <a:p>
            <a:pPr marL="228600" indent="-228600">
              <a:buFont typeface="+mj-lt"/>
              <a:buAutoNum type="arabicPeriod"/>
            </a:pPr>
            <a:r>
              <a:rPr lang="en-US" dirty="0"/>
              <a:t>An open circuit may be created by a break in the circuit or by a switch that opens (turns off) the circuit and prevents the flow of current. </a:t>
            </a:r>
          </a:p>
          <a:p>
            <a:pPr marL="228600" indent="-228600">
              <a:buFont typeface="+mj-lt"/>
              <a:buAutoNum type="arabicPeriod"/>
            </a:pPr>
            <a:r>
              <a:rPr lang="en-US" dirty="0"/>
              <a:t>In any circuit containing a power load and ground, an opening anywhere in the circuit will cause circuit not to work.</a:t>
            </a:r>
          </a:p>
          <a:p>
            <a:pPr marL="228600" indent="-228600">
              <a:buFont typeface="+mj-lt"/>
              <a:buAutoNum type="arabicPeriod"/>
            </a:pPr>
            <a:r>
              <a:rPr lang="en-US" dirty="0"/>
              <a:t> A light switch in a home and the headlight switch in a vehicle are examples of devices that open a circuit to control its operation.</a:t>
            </a:r>
          </a:p>
          <a:p>
            <a:pPr marL="0" indent="0">
              <a:buFontTx/>
              <a:buNone/>
            </a:pPr>
            <a:r>
              <a:rPr lang="en-US" b="1" dirty="0"/>
              <a:t>NOTE: A blown fuse opens the circuit to prevent damage to the components or wiring in the circuit in the event of an overload caused by a fault in the circuit</a:t>
            </a:r>
            <a:r>
              <a:rPr lang="en-US" dirty="0"/>
              <a:t>.</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on the top left is labeled broken wire. It has a wire with an attachment on its left end. The wire is broken in the middle. The illustration on the top right is labeled internally open part. It has a bulb. The filament inside the bulb is broken. The illustration below, on the left, is labeled blown fuse. It has a wide U-shaped structure. A wire connects both vertical ends. The wire is broken in the middle. The text on the right reads extremely high resistance will appear as an open circuit. The illustration on the bottom left is labeled corroded connection. It has a wire with an attachment on its left end. The attachment is damaged. The illustration on the bottom right is labeled loose connection. It has a two-pin plug. One of the pins is loosely connected.</a:t>
            </a:r>
          </a:p>
        </p:txBody>
      </p:sp>
    </p:spTree>
    <p:extLst>
      <p:ext uri="{BB962C8B-B14F-4D97-AF65-F5344CB8AC3E}">
        <p14:creationId xmlns:p14="http://schemas.microsoft.com/office/powerpoint/2010/main" val="1400419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4772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400" b="1" u="sng" dirty="0"/>
              <a:t>Short-to-Voltage</a:t>
            </a:r>
            <a:r>
              <a:rPr lang="en-US" dirty="0"/>
              <a:t> If a wire (conductor) or component is shorted to voltage, it is commonly referred to as being </a:t>
            </a:r>
          </a:p>
          <a:p>
            <a:r>
              <a:rPr lang="en-US" dirty="0"/>
              <a:t>shorted. A short-to-voltage occurs when the power side of one circuit is electrically connected to </a:t>
            </a:r>
          </a:p>
          <a:p>
            <a:r>
              <a:rPr lang="en-US" dirty="0"/>
              <a:t>the power side of another circuit. </a:t>
            </a:r>
          </a:p>
          <a:p>
            <a:r>
              <a:rPr lang="en-US" dirty="0"/>
              <a:t>A short circuit has the following features:</a:t>
            </a:r>
          </a:p>
          <a:p>
            <a:r>
              <a:rPr lang="en-US" dirty="0"/>
              <a:t>1. It is a complete circuit in which the current usually bypasses some or all of the resistance in the circuit.</a:t>
            </a:r>
          </a:p>
          <a:p>
            <a:r>
              <a:rPr lang="en-US" dirty="0"/>
              <a:t>2. It involves the power side of the circuit.</a:t>
            </a:r>
          </a:p>
          <a:p>
            <a:r>
              <a:rPr lang="en-US" dirty="0"/>
              <a:t>3. It involves a copper-to-copper connection (two power side wires touching together).</a:t>
            </a:r>
          </a:p>
          <a:p>
            <a:r>
              <a:rPr lang="en-US" dirty="0"/>
              <a:t>4. It is also called a short-to-voltage.</a:t>
            </a:r>
          </a:p>
          <a:p>
            <a:r>
              <a:rPr lang="en-US" dirty="0"/>
              <a:t>5.  It usually affects more than one circuit. In this case, if one circuit is electrically connected to another circuit, one of the circuits may operate when it is not supposed to because it is being supplied power from another circuit.</a:t>
            </a:r>
          </a:p>
          <a:p>
            <a:r>
              <a:rPr lang="en-US" dirty="0"/>
              <a:t>6. It may or may not blow a fuse.</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vehicle body at the bottom. A battery is positioned above it on the left. Its top end is positively charged and its bottom end is negatively charged. A wire connects the negative end of the battery to the vehicle body. Another wire extends from the positive end and connects to a fuse. It extends further and passes through a closed switch and two parallelly placed light bulbs. A dotted line connecting the two bulbs on the left is labeled short to voltage. The wire extends further and connects to the vehicle body.</a:t>
            </a:r>
          </a:p>
        </p:txBody>
      </p:sp>
    </p:spTree>
    <p:extLst>
      <p:ext uri="{BB962C8B-B14F-4D97-AF65-F5344CB8AC3E}">
        <p14:creationId xmlns:p14="http://schemas.microsoft.com/office/powerpoint/2010/main" val="2175901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battery. The battery is positively charged on the right end and negatively charged on the left. A wire extends from the battery's left end to the ground, labeled return conductor. Another conductor wire extends from the battery's right end to the ground, labeled return conductor. The conductor wire connects the protection device, a switch, and a load bulb. In the case of a short circuit, the switch opens and the circuit breaks.</a:t>
            </a:r>
          </a:p>
        </p:txBody>
      </p:sp>
    </p:spTree>
    <p:extLst>
      <p:ext uri="{BB962C8B-B14F-4D97-AF65-F5344CB8AC3E}">
        <p14:creationId xmlns:p14="http://schemas.microsoft.com/office/powerpoint/2010/main" val="1458415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A </a:t>
            </a:r>
            <a:r>
              <a:rPr lang="en-US" b="1" u="sng" dirty="0"/>
              <a:t>short-to-ground</a:t>
            </a:r>
            <a:r>
              <a:rPr lang="en-US" dirty="0"/>
              <a:t> is a type of short circuit that occurs when the current bypasses part of the nor- </a:t>
            </a:r>
          </a:p>
          <a:p>
            <a:r>
              <a:rPr lang="en-US" dirty="0"/>
              <a:t>mal circuit and flows directly to ground. A short-to-ground has the following features:</a:t>
            </a:r>
          </a:p>
          <a:p>
            <a:pPr marL="228600" indent="-228600">
              <a:buFont typeface="+mj-lt"/>
              <a:buAutoNum type="arabicPeriod"/>
            </a:pPr>
            <a:r>
              <a:rPr lang="en-US" dirty="0"/>
              <a:t>Because the ground return circuit is metal (vehicle frame, engine, or body), it is often identified as having current flowing from copper to steel.</a:t>
            </a:r>
          </a:p>
          <a:p>
            <a:pPr marL="228600" indent="-228600">
              <a:buFont typeface="+mj-lt"/>
              <a:buAutoNum type="arabicPeriod"/>
            </a:pPr>
            <a:r>
              <a:rPr lang="en-US" dirty="0"/>
              <a:t> A short-to-ground can occur at any place where a power path wire accidentally touches a return path wire or conductor. ● SEE Figure 9.24.</a:t>
            </a:r>
          </a:p>
          <a:p>
            <a:pPr marL="228600" indent="-228600">
              <a:buFont typeface="+mj-lt"/>
              <a:buAutoNum type="arabicPeriod"/>
            </a:pPr>
            <a:r>
              <a:rPr lang="en-US" dirty="0"/>
              <a:t> A defective component or circuit that is shorted to ground is commonly called grounded.</a:t>
            </a:r>
          </a:p>
          <a:p>
            <a:pPr marL="228600" indent="-228600">
              <a:buFont typeface="+mj-lt"/>
              <a:buAutoNum type="arabicPeriod"/>
            </a:pPr>
            <a:r>
              <a:rPr lang="en-US" dirty="0"/>
              <a:t>A short-to-ground almost always results in a blown fuse, damaged connectors, or melted wires.</a:t>
            </a:r>
          </a:p>
          <a:p>
            <a:endParaRPr lang="en-US" dirty="0"/>
          </a:p>
          <a:p>
            <a:r>
              <a:rPr lang="en-US" dirty="0"/>
              <a:t>High resistance is resistance higher than normal circuit resistance usually caused by following:</a:t>
            </a:r>
          </a:p>
          <a:p>
            <a:r>
              <a:rPr lang="en-US" dirty="0"/>
              <a:t>■ Corroded connections or sockets</a:t>
            </a:r>
          </a:p>
          <a:p>
            <a:r>
              <a:rPr lang="en-US" dirty="0"/>
              <a:t>■ Loose terminals in a connector</a:t>
            </a:r>
          </a:p>
          <a:p>
            <a:r>
              <a:rPr lang="en-US" dirty="0"/>
              <a:t>■ Loose ground connections</a:t>
            </a:r>
          </a:p>
          <a:p>
            <a:r>
              <a:rPr lang="en-US" dirty="0"/>
              <a:t>If there is high resistance anywhere in a circuit, it may cause the following problems:</a:t>
            </a:r>
          </a:p>
          <a:p>
            <a:r>
              <a:rPr lang="en-US" dirty="0"/>
              <a:t>1. Slow operation of a motor-driven unit, such as when the transfer case makes a range change.</a:t>
            </a:r>
          </a:p>
          <a:p>
            <a:r>
              <a:rPr lang="en-US" dirty="0"/>
              <a:t>2. Dim lights</a:t>
            </a:r>
          </a:p>
          <a:p>
            <a:r>
              <a:rPr lang="en-US" dirty="0"/>
              <a:t>3. “Clicking” of relays or solenoids</a:t>
            </a:r>
          </a:p>
          <a:p>
            <a:r>
              <a:rPr lang="en-US" dirty="0"/>
              <a:t>4. No operation of a circuit or electrical component</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vehicle body at the bottom. A battery is positioned above it on the left. Its top end is positively charged and its bottom end is negatively charged. The negative terminal of the battery is wired to the body of the vehicle. From the positive end, a wire extends further and is connected to a fuse. It travels on and passes through a switch that is closed. It then extends further, travels through a bulb, and is linked to the vehicle's body. There is a short to the ground between the switch and the lightbulb that prevents current from flowing through it.</a:t>
            </a:r>
          </a:p>
        </p:txBody>
      </p:sp>
    </p:spTree>
    <p:extLst>
      <p:ext uri="{BB962C8B-B14F-4D97-AF65-F5344CB8AC3E}">
        <p14:creationId xmlns:p14="http://schemas.microsoft.com/office/powerpoint/2010/main" val="3279327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180310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991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069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battery. One terminal of the battery is grounded. A wire extends from the battery's other terminal. The wire connects to an ignition switch, which is connected further to a series of three light bulbs. Each of the light bulbs is grounded at different locations labeled chassis ground. The third and second bulbs are connected via a broken wire. It is labeled accidental switch.</a:t>
            </a:r>
          </a:p>
        </p:txBody>
      </p:sp>
    </p:spTree>
    <p:extLst>
      <p:ext uri="{BB962C8B-B14F-4D97-AF65-F5344CB8AC3E}">
        <p14:creationId xmlns:p14="http://schemas.microsoft.com/office/powerpoint/2010/main" val="167618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875522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3957211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An illustration of a typical digital multimeter comprises a digital display at the top. Below it are four buttons. From left to right, they are as follows. Toggle button, minimum and maximum recording, manual range, and display hold. Below them is a series of four buttons. From left to right, they are as follows. Backlight, continuity beeper, relative readings, and frequency and duty cycle. Below it is a circular rotatory switch. It has several symbols around it. In a counter clockwise direction, they are as follows. A C or D C microamperes, A C or D C amperes milliamperes, diode test, capacitance, ohm's resistance, D C millivolts, D C volts, A C volts, and off. Below the rotatory switch are four buttons. From left to right, they are as follows. Volts, ohms, diode check input terminal, common terminal, milliampere, microampere input terminal, and amperes input terminal. The ampere's input terminal and common terminal are 10 amperes maximum fused. The milliampere and microampere input terminals and common terminal are 400 milliampere maximum fused. The common terminal and the diode check input terminal are1000 volts maximum. </a:t>
            </a:r>
          </a:p>
        </p:txBody>
      </p:sp>
    </p:spTree>
    <p:extLst>
      <p:ext uri="{BB962C8B-B14F-4D97-AF65-F5344CB8AC3E}">
        <p14:creationId xmlns:p14="http://schemas.microsoft.com/office/powerpoint/2010/main" val="3676675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2387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60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9.30 </a:t>
            </a:r>
            <a:r>
              <a:rPr lang="en-US" dirty="0"/>
              <a:t>A typical autoranging digital multimeter automatically selects the proper scale to read the voltage being tested. The scale selected is usually displayed on the meter face. (</a:t>
            </a:r>
            <a:r>
              <a:rPr lang="en-US" sz="1400" b="1" dirty="0"/>
              <a:t>a</a:t>
            </a:r>
            <a:r>
              <a:rPr lang="en-US" dirty="0"/>
              <a:t>) Note that the display indicates “4,” meaning that this range can read up to 4 volts. (</a:t>
            </a:r>
            <a:r>
              <a:rPr lang="en-US" sz="1400" b="1" dirty="0"/>
              <a:t>b</a:t>
            </a:r>
            <a:r>
              <a:rPr lang="en-US" dirty="0"/>
              <a:t>) The range is now set to the 40 volt scale, meaning that the meter can read up to 40 volts on the scale. Any reading above this level will cause the meter to reset to a higher scale. If not set on autoranging, the meter display would indicate O L if a reading exceeds the limit of the scale selected.</a:t>
            </a:r>
          </a:p>
          <a:p>
            <a:endParaRPr lang="en-US" dirty="0"/>
          </a:p>
          <a:p>
            <a:r>
              <a:rPr lang="en-US" b="1" dirty="0"/>
              <a:t>D C volts (D C V). </a:t>
            </a:r>
            <a:r>
              <a:rPr lang="en-US" dirty="0"/>
              <a:t>This setting is the most common for automotive use. Use this setting to measure </a:t>
            </a:r>
          </a:p>
          <a:p>
            <a:r>
              <a:rPr lang="en-US" dirty="0"/>
              <a:t>battery voltage and voltage to all lighting and accessory circuits.</a:t>
            </a:r>
          </a:p>
          <a:p>
            <a:r>
              <a:rPr lang="en-US" b="1" dirty="0"/>
              <a:t>A C volts (A C V). </a:t>
            </a:r>
            <a:r>
              <a:rPr lang="en-US" dirty="0"/>
              <a:t>This setting is used to check some computer sensors and to check for unwanted A C </a:t>
            </a:r>
          </a:p>
          <a:p>
            <a:r>
              <a:rPr lang="en-US" dirty="0"/>
              <a:t>voltage from alternators.</a:t>
            </a:r>
          </a:p>
          <a:p>
            <a:r>
              <a:rPr lang="en-US" b="1" dirty="0"/>
              <a:t>Range</a:t>
            </a:r>
            <a:r>
              <a:rPr lang="en-US" dirty="0"/>
              <a:t>. The range is automatically set for most meters but can be manually adjusted if needed.</a:t>
            </a:r>
          </a:p>
          <a:p>
            <a:endParaRPr lang="en-US" dirty="0"/>
          </a:p>
          <a:p>
            <a:r>
              <a:rPr lang="en-US" dirty="0"/>
              <a:t>THINK OF MONEY  Digital meter displays can often be confusing. The display for a battery measured as 12 1/2 volts would be 12.50 V just as $12.50 is 12 dollars and 50 cents. A 1/2 volt reading on a digital meter will be displayed as 0.50 V, just as $0.50 is half of a dollar. It is more confusing when low values are displayed. E.G. if a voltage reading is 0.063 volt, an auto-ranging meter will display 63 millivolts (63 mV), or 63/1, 000 of a volt, or $63 of $1, 000. (It takes 1,000 mV to equal 1 volt.) Think of millivolts as </a:t>
            </a:r>
          </a:p>
          <a:p>
            <a:r>
              <a:rPr lang="en-US" dirty="0"/>
              <a:t>one-tenth of a cent, with 1 volt being $1.00. Therefore, 630 millivolts are equal to $0.63 of $1.00 (630 tenths of a cent, or 63 cents). To avoid confusion, try to manually range the meter to read base units (whole volts). If the meter is ranged to base unit volts, 63 millivolts would be displayed as 0.063 or maybe just 0.06, depending ay capabilities of the meter.</a:t>
            </a:r>
          </a:p>
          <a:p>
            <a:pPr marL="0" indent="0">
              <a:buFontTx/>
              <a:buNone/>
            </a:pPr>
            <a:endParaRPr lang="en-US" sz="1200" dirty="0">
              <a:latin typeface="Arial" panose="020B0604020202020204" pitchFamily="34" charset="0"/>
              <a:cs typeface="Arial" panose="020B0604020202020204" pitchFamily="34" charset="0"/>
            </a:endParaRPr>
          </a:p>
          <a:p>
            <a:pPr marL="0" indent="0">
              <a:buFontTx/>
              <a:buNone/>
            </a:pPr>
            <a:r>
              <a:rPr lang="en-US" sz="1200" noProof="0" dirty="0">
                <a:latin typeface="Arial" panose="020B0604020202020204" pitchFamily="34" charset="0"/>
                <a:cs typeface="Arial" panose="020B0604020202020204" pitchFamily="34" charset="0"/>
              </a:rPr>
              <a:t>Long Description 1:</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is of the upper part of the digital multimeter. The display is labeled a digital multimeter. The top left and right corners of the display reads auto and D C. The reading is 3.865 volts. Below the reading is a scale. It ranges from 0 to 10. The scale has an indicator placed before 4. The digit 4 is encircled on the bottom right. The text below it reads because the signal reading is below 4 volts the meter auto arranges to the 4-volt scale. In, the 4-volt scale, this meter provides three decimal places.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Long Description 2:</a:t>
            </a:r>
          </a:p>
          <a:p>
            <a:r>
              <a:rPr lang="en-US" sz="1200" dirty="0">
                <a:effectLst/>
                <a:latin typeface="Arial" panose="020B0604020202020204" pitchFamily="34" charset="0"/>
                <a:ea typeface="Calibri" panose="020F0502020204030204" pitchFamily="34" charset="0"/>
                <a:cs typeface="Arial" panose="020B0604020202020204" pitchFamily="34" charset="0"/>
              </a:rPr>
              <a:t>The illustration is of the upper part of the digital multimeter. The display is labeled a digital multimeter. The top left and right corners of the display reads auto and D C. The reading is 04.65 volts. Below the reading is a scale. It ranges from 0 to 10. The scale has an indicator placed after 4. The digit 40 is encircled on the bottom right. The text below it reads when the voltage exceeds 4-volt the meter auto arranges into the 40-volt scale. The decimal point moves one place to the right, leaving only two decimal places.</a:t>
            </a:r>
          </a:p>
        </p:txBody>
      </p:sp>
    </p:spTree>
    <p:extLst>
      <p:ext uri="{BB962C8B-B14F-4D97-AF65-F5344CB8AC3E}">
        <p14:creationId xmlns:p14="http://schemas.microsoft.com/office/powerpoint/2010/main" val="3548499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Measuring Resistance</a:t>
            </a:r>
          </a:p>
          <a:p>
            <a:r>
              <a:rPr lang="en-US" dirty="0"/>
              <a:t>An ohmmeter measures resistance in ohms of a component or circuit section </a:t>
            </a:r>
            <a:r>
              <a:rPr lang="en-US" b="1" u="sng" dirty="0"/>
              <a:t>when no current is flowing </a:t>
            </a:r>
            <a:r>
              <a:rPr lang="en-US" dirty="0"/>
              <a:t>through the </a:t>
            </a:r>
          </a:p>
          <a:p>
            <a:r>
              <a:rPr lang="en-US" dirty="0"/>
              <a:t>circuit. An ohmmeter contains a battery (or other power source) and is connected in series with the </a:t>
            </a:r>
          </a:p>
          <a:p>
            <a:r>
              <a:rPr lang="en-US" dirty="0"/>
              <a:t>component or wire being measured. </a:t>
            </a:r>
          </a:p>
          <a:p>
            <a:pPr marL="171450" indent="-171450">
              <a:buFont typeface="Arial" panose="020B0604020202020204" pitchFamily="34" charset="0"/>
              <a:buChar char="•"/>
            </a:pPr>
            <a:r>
              <a:rPr lang="en-US" dirty="0"/>
              <a:t>Zero ohms on the scale means that there is no resistance between the test leads, thus indicating continuity or a continuous path for the current to flow in a closed circuit.</a:t>
            </a:r>
          </a:p>
          <a:p>
            <a:pPr marL="171450" indent="-171450">
              <a:buFont typeface="Arial" panose="020B0604020202020204" pitchFamily="34" charset="0"/>
              <a:buChar char="•"/>
            </a:pPr>
            <a:r>
              <a:rPr lang="en-US" dirty="0"/>
              <a:t>Infinity means no connection, as in an open circuit.</a:t>
            </a:r>
          </a:p>
          <a:p>
            <a:pPr marL="171450" indent="-171450">
              <a:buFont typeface="Arial" panose="020B0604020202020204" pitchFamily="34" charset="0"/>
              <a:buChar char="•"/>
            </a:pPr>
            <a:r>
              <a:rPr lang="en-US" dirty="0"/>
              <a:t>Ohmmeters have no required polarity even though red and black test leads are used for resistance measurement. Different meters have different ways of indicating infinity resistance, or a reading higher than the scale allows. Examples of an over-limit display </a:t>
            </a:r>
          </a:p>
          <a:p>
            <a:pPr marL="171450" indent="-171450">
              <a:buFont typeface="Arial" panose="020B0604020202020204" pitchFamily="34" charset="0"/>
              <a:buChar char="•"/>
            </a:pPr>
            <a:r>
              <a:rPr lang="en-US" dirty="0"/>
              <a:t>include the following:</a:t>
            </a:r>
          </a:p>
          <a:p>
            <a:pPr marL="171450" indent="-171450">
              <a:buFont typeface="Arial" panose="020B0604020202020204" pitchFamily="34" charset="0"/>
              <a:buChar char="•"/>
            </a:pPr>
            <a:r>
              <a:rPr lang="en-US" b="1" u="sng" dirty="0"/>
              <a:t>O L, meaning over limit or overload</a:t>
            </a:r>
          </a:p>
          <a:p>
            <a:pPr marL="171450" indent="-171450">
              <a:buFont typeface="Arial" panose="020B0604020202020204" pitchFamily="34" charset="0"/>
              <a:buChar char="•"/>
            </a:pPr>
            <a:r>
              <a:rPr lang="en-US" dirty="0"/>
              <a:t>Flashing or solid number 1</a:t>
            </a:r>
          </a:p>
          <a:p>
            <a:pPr marL="171450" indent="-171450">
              <a:buFont typeface="Arial" panose="020B0604020202020204" pitchFamily="34" charset="0"/>
              <a:buChar char="•"/>
            </a:pPr>
            <a:r>
              <a:rPr lang="en-US" dirty="0"/>
              <a:t>Flashing or solid number 3 on the left side of the display Check the meter instructions for the exact display used to indicate an open circuit or over-range reading. </a:t>
            </a:r>
          </a:p>
          <a:p>
            <a:pPr marL="171450" indent="-171450">
              <a:buFont typeface="Arial" panose="020B0604020202020204" pitchFamily="34" charset="0"/>
              <a:buChar char="•"/>
            </a:pPr>
            <a:r>
              <a:rPr lang="en-US" dirty="0"/>
              <a:t>To summarize, open and zero readings are as follows:</a:t>
            </a:r>
          </a:p>
          <a:p>
            <a:pPr marL="171450" indent="-171450">
              <a:buFont typeface="Arial" panose="020B0604020202020204" pitchFamily="34" charset="0"/>
              <a:buChar char="•"/>
            </a:pPr>
            <a:r>
              <a:rPr lang="en-US" dirty="0"/>
              <a:t>0.00 Ω = Zero resistance (component or circuit has continuity)</a:t>
            </a:r>
          </a:p>
          <a:p>
            <a:pPr marL="171450" indent="-171450">
              <a:buFont typeface="Arial" panose="020B0604020202020204" pitchFamily="34" charset="0"/>
              <a:buChar char="•"/>
            </a:pPr>
            <a:r>
              <a:rPr lang="en-US" b="1" dirty="0"/>
              <a:t>O L </a:t>
            </a:r>
            <a:r>
              <a:rPr lang="en-US" dirty="0"/>
              <a:t>= An open circuit (no current flows) or the reading is higher than the scale selected.</a:t>
            </a:r>
          </a:p>
          <a:p>
            <a:pPr marL="171450" indent="-171450">
              <a:buFont typeface="Arial" panose="020B0604020202020204" pitchFamily="34" charset="0"/>
              <a:buChar char="•"/>
            </a:pPr>
            <a:endParaRPr lang="en-US" dirty="0"/>
          </a:p>
          <a:p>
            <a:endParaRPr lang="en-US" dirty="0"/>
          </a:p>
          <a:p>
            <a:pPr marL="0" indent="0">
              <a:buFontTx/>
              <a:buNone/>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4852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3824278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Figure 9.32 </a:t>
            </a:r>
            <a:r>
              <a:rPr lang="en-US" dirty="0"/>
              <a:t>Many digital multimeters can have the display indicate zero to compensate for test lead resistance.</a:t>
            </a:r>
          </a:p>
          <a:p>
            <a:pPr marL="228600" indent="-228600">
              <a:buAutoNum type="arabicParenBoth"/>
            </a:pPr>
            <a:r>
              <a:rPr lang="en-US" dirty="0"/>
              <a:t>Connect leads in the V Ω and C O M meter terminals. </a:t>
            </a:r>
          </a:p>
          <a:p>
            <a:pPr marL="228600" indent="-228600">
              <a:buAutoNum type="arabicParenBoth"/>
            </a:pPr>
            <a:r>
              <a:rPr lang="en-US" dirty="0"/>
              <a:t>Select the Ω scale. </a:t>
            </a:r>
          </a:p>
          <a:p>
            <a:pPr marL="228600" indent="-228600">
              <a:buAutoNum type="arabicParenBoth"/>
            </a:pPr>
            <a:r>
              <a:rPr lang="en-US" dirty="0"/>
              <a:t>Touch the two meter leads together.</a:t>
            </a:r>
          </a:p>
          <a:p>
            <a:r>
              <a:rPr lang="en-US" dirty="0"/>
              <a:t>(4) Push the “zero” or “relative” button on the meter. </a:t>
            </a:r>
          </a:p>
          <a:p>
            <a:r>
              <a:rPr lang="en-US" dirty="0"/>
              <a:t>(5) The meter display will now indicate zero ohms of resistance.</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on the left is of a digital multimeter. The display of the multimeter reads 0 0 0 point 1. The steps to indicate zero are as follows. In Step one, a cable with a pointed end is connected to the volt-ohm diode check input terminal. In step 2, the rotating switch is set to ohms. In step 3, the pointed ends of the 2 cables are touched. The illustration on the right is of a digital multimeter. The display of the multimeter reads 0 0 0 point 0. The steps to indicate zero are as follows. In step 4, the toggle button is pushed. In step 5, the metre display indicates zero ohms of resistance.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349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dirty="0"/>
              <a:t>The illustration has an ammeter. It is labeled a digital multimeter. A cable with a pointed end is connected to the common terminal. It is further connected to a horn wire. Another cable with a horn clip is connected to the amperes input terminal. It is further connected to an irregular structure labeled horn.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9614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99027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20949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two rods placed one below the other. The right end of the bottom rod has a pointed structure. The left end of both rods has an irregular tubular structure. The top part of the tabular structure is labeled crimp and the bottom part is labeled seal. The external segment of the rod that connects to the crimp and seal is labeled core crimp. The internal segment of the rod that connects to the crimp and seal is labeled crimp and solder.</a:t>
            </a:r>
          </a:p>
        </p:txBody>
      </p:sp>
    </p:spTree>
    <p:extLst>
      <p:ext uri="{BB962C8B-B14F-4D97-AF65-F5344CB8AC3E}">
        <p14:creationId xmlns:p14="http://schemas.microsoft.com/office/powerpoint/2010/main" val="1843916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U-shaped plug like structure on the left. On the right is a separator. The secondary locks on both are closed.</a:t>
            </a:r>
          </a:p>
        </p:txBody>
      </p:sp>
    </p:spTree>
    <p:extLst>
      <p:ext uri="{BB962C8B-B14F-4D97-AF65-F5344CB8AC3E}">
        <p14:creationId xmlns:p14="http://schemas.microsoft.com/office/powerpoint/2010/main" val="330937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3748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U-shaped plug like structure on the left and a rectangular separator on the right. The secondary locks on both are open.</a:t>
            </a:r>
          </a:p>
        </p:txBody>
      </p:sp>
    </p:spTree>
    <p:extLst>
      <p:ext uri="{BB962C8B-B14F-4D97-AF65-F5344CB8AC3E}">
        <p14:creationId xmlns:p14="http://schemas.microsoft.com/office/powerpoint/2010/main" val="3303964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noProof="0" dirty="0">
                <a:latin typeface="Arial" panose="020B0604020202020204" pitchFamily="34" charset="0"/>
                <a:cs typeface="Arial" panose="020B0604020202020204" pitchFamily="34" charset="0"/>
              </a:rPr>
              <a:t>Long Description:</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on the top is labeled as a locking wedge connector. It has a tubular tool fixed inside a rectangular structure. Below are two rectangular structures with three rod-like structures protruding out from one end. It is labeled raising retaining fingers to remove contacts. The illustration on the bottom is labeled as a tang connector. It has a stacked rectangular structure. The top and bottom left are labeled plastic springs. The top and bottom surfaces are labeled latching tongue. A rod-like structure protrudes from the right vertical surface labeled terminal removal tool pick.</a:t>
            </a:r>
          </a:p>
          <a:p>
            <a:r>
              <a:rPr lang="en-US" sz="1200" noProof="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869326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Many manufacturers recommend that all wiring repairs be soldered. Solder is an alloy of tin and lead used to make a good electrical contact between two wires or connections in an electrical circuit. However, a flux must be used to help clean the area and to </a:t>
            </a:r>
          </a:p>
          <a:p>
            <a:r>
              <a:rPr lang="en-US" sz="1200" b="0" i="0" u="none" strike="noStrike" kern="1200" cap="none" baseline="0" dirty="0">
                <a:solidFill>
                  <a:schemeClr val="dk1"/>
                </a:solidFill>
                <a:latin typeface="Arial"/>
                <a:ea typeface="Arial"/>
                <a:cs typeface="Arial"/>
                <a:sym typeface="Arial"/>
              </a:rPr>
              <a:t>help make the solder flow. Therefore, solder is made with a resin (rosin) contained in the center, called rosin-core solder.</a:t>
            </a:r>
          </a:p>
          <a:p>
            <a:r>
              <a:rPr lang="en-US" sz="1200" b="1" i="0" u="none" strike="noStrike" kern="1200" cap="none" baseline="0" dirty="0">
                <a:solidFill>
                  <a:schemeClr val="dk1"/>
                </a:solidFill>
                <a:latin typeface="Arial"/>
                <a:ea typeface="Arial"/>
                <a:cs typeface="Arial"/>
                <a:sym typeface="Arial"/>
              </a:rPr>
              <a:t>CAUTION: Never use acid-core solder to repair electrical wiring as the acid will cause corrosion. Figure 9.41.</a:t>
            </a:r>
          </a:p>
          <a:p>
            <a:r>
              <a:rPr lang="en-US" sz="1200" b="0" i="0" u="none" strike="noStrike" kern="1200" cap="none" baseline="0" dirty="0">
                <a:solidFill>
                  <a:schemeClr val="dk1"/>
                </a:solidFill>
                <a:latin typeface="Arial"/>
                <a:ea typeface="Arial"/>
                <a:cs typeface="Arial"/>
                <a:sym typeface="Arial"/>
              </a:rPr>
              <a:t>Solder is available with various percentages of tin and lead in the alloy. Ratios are used to </a:t>
            </a:r>
          </a:p>
          <a:p>
            <a:r>
              <a:rPr lang="en-US" sz="1200" b="0" i="0" u="none" strike="noStrike" kern="1200" cap="none" baseline="0" dirty="0">
                <a:solidFill>
                  <a:schemeClr val="dk1"/>
                </a:solidFill>
                <a:latin typeface="Arial"/>
                <a:ea typeface="Arial"/>
                <a:cs typeface="Arial"/>
                <a:sym typeface="Arial"/>
              </a:rPr>
              <a:t>identify these various types of solder, with the first number denoting the percent- age of tin in </a:t>
            </a:r>
          </a:p>
          <a:p>
            <a:r>
              <a:rPr lang="en-US" sz="1200" b="0" i="0" u="none" strike="noStrike" kern="1200" cap="none" baseline="0" dirty="0">
                <a:solidFill>
                  <a:schemeClr val="dk1"/>
                </a:solidFill>
                <a:latin typeface="Arial"/>
                <a:ea typeface="Arial"/>
                <a:cs typeface="Arial"/>
                <a:sym typeface="Arial"/>
              </a:rPr>
              <a:t>the alloy and the second number giving the percentage of lead. The most commonly used solder is </a:t>
            </a:r>
          </a:p>
          <a:p>
            <a:r>
              <a:rPr lang="en-US" sz="1200" b="0" i="0" u="none" strike="noStrike" kern="1200" cap="none" baseline="0" dirty="0">
                <a:solidFill>
                  <a:schemeClr val="dk1"/>
                </a:solidFill>
                <a:latin typeface="Arial"/>
                <a:ea typeface="Arial"/>
                <a:cs typeface="Arial"/>
                <a:sym typeface="Arial"/>
              </a:rPr>
              <a:t>50/50, which means that 50% of the solder is tin and the other 50% is lead. The percentages of each </a:t>
            </a:r>
          </a:p>
          <a:p>
            <a:r>
              <a:rPr lang="en-US" sz="1200" b="0" i="0" u="none" strike="noStrike" kern="1200" cap="none" baseline="0" dirty="0">
                <a:solidFill>
                  <a:schemeClr val="dk1"/>
                </a:solidFill>
                <a:latin typeface="Arial"/>
                <a:ea typeface="Arial"/>
                <a:cs typeface="Arial"/>
                <a:sym typeface="Arial"/>
              </a:rPr>
              <a:t>alloy primarily determine the melting point of the solder.</a:t>
            </a:r>
          </a:p>
          <a:p>
            <a:r>
              <a:rPr lang="en-US" sz="1200" b="0" i="0" u="none" strike="noStrike" kern="1200" cap="none" baseline="0" dirty="0">
                <a:solidFill>
                  <a:schemeClr val="dk1"/>
                </a:solidFill>
                <a:latin typeface="Arial"/>
                <a:ea typeface="Arial"/>
                <a:cs typeface="Arial"/>
                <a:sym typeface="Arial"/>
              </a:rPr>
              <a:t>■ 60/40 solder (60% tin/40% lead) melts at 361°F (183°C).</a:t>
            </a:r>
          </a:p>
          <a:p>
            <a:r>
              <a:rPr lang="en-US" sz="1200" b="0" i="0" u="none" strike="noStrike" kern="1200" cap="none" baseline="0" dirty="0">
                <a:solidFill>
                  <a:schemeClr val="dk1"/>
                </a:solidFill>
                <a:latin typeface="Arial"/>
                <a:ea typeface="Arial"/>
                <a:cs typeface="Arial"/>
                <a:sym typeface="Arial"/>
              </a:rPr>
              <a:t>■ 50/50 solder (50% tin/50% lead) melts at 421°F (216°C).</a:t>
            </a:r>
          </a:p>
          <a:p>
            <a:r>
              <a:rPr lang="en-US" sz="1200" b="0" i="0" u="none" strike="noStrike" kern="1200" cap="none" baseline="0" dirty="0">
                <a:solidFill>
                  <a:schemeClr val="dk1"/>
                </a:solidFill>
                <a:latin typeface="Arial"/>
                <a:ea typeface="Arial"/>
                <a:cs typeface="Arial"/>
                <a:sym typeface="Arial"/>
              </a:rPr>
              <a:t>■ 40/60 solder (40% tin/60% lead) melts at 460°F (238°C).</a:t>
            </a:r>
          </a:p>
          <a:p>
            <a:endParaRPr lang="en-US" sz="1200" b="0" i="0" u="none" strike="noStrike" kern="1200" cap="none" baseline="0" dirty="0">
              <a:solidFill>
                <a:schemeClr val="dk1"/>
              </a:solidFill>
              <a:latin typeface="Arial"/>
              <a:ea typeface="Arial"/>
              <a:cs typeface="Arial"/>
              <a:sym typeface="Arial"/>
            </a:endParaRPr>
          </a:p>
          <a:p>
            <a:endParaRPr lang="en-US" dirty="0"/>
          </a:p>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94495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b="1" u="sng" dirty="0"/>
              <a:t>Figure 9.41 </a:t>
            </a:r>
            <a:r>
              <a:rPr lang="en-US" dirty="0"/>
              <a:t>Always use rosin-core solder. Use small-diameter solder for small soldering irons. Use large-diameter solder only for large-diameter (large-gauge) wire and higher-wattage soldering irons (guns).</a:t>
            </a:r>
          </a:p>
          <a:p>
            <a:endParaRPr lang="en-US" dirty="0"/>
          </a:p>
          <a:p>
            <a:r>
              <a:rPr lang="en-US" b="1" u="sng" dirty="0"/>
              <a:t>Figure 9.42 </a:t>
            </a:r>
            <a:r>
              <a:rPr lang="en-US" dirty="0"/>
              <a:t>Notice that to create a good crimp, the open part of the terminal is placed in jaws of crimping tool toward the anvil or the W-shape part.</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crimping tool with enlarged tool parts all around it. The crimping tool has a V-shaped handle. On its right is a stripping area. A cutting area is on its right. On its right are the two jaws. On the right of the crimping tool is a crimped terminal with a flat top and a compressed bottom. Below the terminal is an enlarged view of the jaws of the crimping tool labeled upper jaw and lower jaw. On its right, a terminal is placed between the upper and lower jaw. On its right is a crimped terminal between the upper and lower jaw.</a:t>
            </a:r>
          </a:p>
        </p:txBody>
      </p:sp>
    </p:spTree>
    <p:extLst>
      <p:ext uri="{BB962C8B-B14F-4D97-AF65-F5344CB8AC3E}">
        <p14:creationId xmlns:p14="http://schemas.microsoft.com/office/powerpoint/2010/main" val="3738063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has a narrow tubular terminal. At the center of the terminal is a hollow cylindrical structure with a shiny appearance and a perforation on top. The terminals are crimped using a splicing tool.</a:t>
            </a:r>
          </a:p>
        </p:txBody>
      </p:sp>
    </p:spTree>
    <p:extLst>
      <p:ext uri="{BB962C8B-B14F-4D97-AF65-F5344CB8AC3E}">
        <p14:creationId xmlns:p14="http://schemas.microsoft.com/office/powerpoint/2010/main" val="1317115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382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30006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effectLst/>
                <a:latin typeface="Arial" panose="020B0604020202020204" pitchFamily="34" charset="0"/>
                <a:ea typeface="Calibri" panose="020F0502020204030204" pitchFamily="34" charset="0"/>
                <a:cs typeface="Arial" panose="020B0604020202020204" pitchFamily="34" charset="0"/>
              </a:rPr>
              <a:t>The illustration has a square. Four wires are connected to the square. Each of them has a number. At the top left of the square is the power side of the coil (86), and at the bottom left of the square is its ground side (85). They are connected through a wire that has a coil. Adjacent to the power side of the coil is a normally open output (N.O. 87). It is connected to the square. On its right, it's a normally closed output (N.C. 87 a). It is connected to the square. On the bottom left of the square is common power for relay contacts (30). It is connected to the square. The text on the bottom right reads mostly relay coils have between 50- 150 ohms resistance.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0139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7B7B"/>
                </a:solidFill>
                <a:latin typeface="Arial" panose="020B0604020202020204" pitchFamily="34" charset="0"/>
                <a:cs typeface="Arial" panose="020B0604020202020204" pitchFamily="34" charset="0"/>
              </a:rPr>
              <a:t>Figure 9.48 </a:t>
            </a:r>
            <a:r>
              <a:rPr lang="en-US" sz="1200" b="0" i="0" u="none" strike="noStrike" baseline="0" dirty="0">
                <a:solidFill>
                  <a:srgbClr val="6D6E71"/>
                </a:solidFill>
                <a:latin typeface="Arial" panose="020B0604020202020204" pitchFamily="34" charset="0"/>
                <a:cs typeface="Arial" panose="020B0604020202020204" pitchFamily="34" charset="0"/>
              </a:rPr>
              <a:t>cross-sectional view of a typical four-terminal relay. Current flowing through the coil (terminals 86 and 85) causes the movable arm (armature) to be drawn toward the coil magnet. The contact points complete the electrical circuit connected to terminals 30 and 87.</a:t>
            </a:r>
          </a:p>
          <a:p>
            <a:r>
              <a:rPr lang="en-US" b="1" dirty="0">
                <a:latin typeface="Arial" panose="020B0604020202020204" pitchFamily="34" charset="0"/>
                <a:cs typeface="Arial" panose="020B0604020202020204" pitchFamily="34" charset="0"/>
              </a:rPr>
              <a:t>Figure 9.49 </a:t>
            </a:r>
            <a:r>
              <a:rPr lang="en-US" dirty="0">
                <a:latin typeface="Arial" panose="020B0604020202020204" pitchFamily="34" charset="0"/>
                <a:cs typeface="Arial" panose="020B0604020202020204" pitchFamily="34" charset="0"/>
              </a:rPr>
              <a:t>A typical relay showing the schematic of the wiring in the relay.</a:t>
            </a:r>
          </a:p>
          <a:p>
            <a:r>
              <a:rPr lang="en-US" b="1" dirty="0">
                <a:latin typeface="Arial" panose="020B0604020202020204" pitchFamily="34" charset="0"/>
                <a:cs typeface="Arial" panose="020B0604020202020204" pitchFamily="34" charset="0"/>
              </a:rPr>
              <a:t>Figure</a:t>
            </a:r>
            <a:r>
              <a:rPr lang="en-US" b="1" baseline="0" dirty="0">
                <a:latin typeface="Arial" panose="020B0604020202020204" pitchFamily="34" charset="0"/>
                <a:cs typeface="Arial" panose="020B0604020202020204" pitchFamily="34" charset="0"/>
              </a:rPr>
              <a:t> 9.50 </a:t>
            </a:r>
            <a:r>
              <a:rPr lang="en-US" baseline="0" dirty="0">
                <a:latin typeface="Arial" panose="020B0604020202020204" pitchFamily="34" charset="0"/>
                <a:cs typeface="Arial" panose="020B0604020202020204" pitchFamily="34" charset="0"/>
              </a:rPr>
              <a:t>All schematics are shown in their normal, non-energized position.</a:t>
            </a:r>
          </a:p>
          <a:p>
            <a:r>
              <a:rPr lang="en-US" b="1" u="sng" dirty="0">
                <a:latin typeface="Arial" panose="020B0604020202020204" pitchFamily="34" charset="0"/>
                <a:cs typeface="Arial" panose="020B0604020202020204" pitchFamily="34" charset="0"/>
              </a:rPr>
              <a:t>Tech Tip:</a:t>
            </a:r>
            <a:r>
              <a:rPr lang="en-US" b="1" u="sng" baseline="0" dirty="0">
                <a:latin typeface="Arial" panose="020B0604020202020204" pitchFamily="34" charset="0"/>
                <a:cs typeface="Arial" panose="020B0604020202020204" pitchFamily="34" charset="0"/>
              </a:rPr>
              <a:t> Divide the Circuit in Half</a:t>
            </a:r>
          </a:p>
          <a:p>
            <a:r>
              <a:rPr lang="en-US" baseline="0" dirty="0">
                <a:latin typeface="Arial" panose="020B0604020202020204" pitchFamily="34" charset="0"/>
                <a:cs typeface="Arial" panose="020B0604020202020204" pitchFamily="34" charset="0"/>
              </a:rPr>
              <a:t>When diagnosing any circuit that has a relay, start testing at relay and divide circuit in half.</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High current portion: </a:t>
            </a:r>
            <a:r>
              <a:rPr lang="en-US" baseline="0" dirty="0">
                <a:latin typeface="Arial" panose="020B0604020202020204" pitchFamily="34" charset="0"/>
                <a:cs typeface="Arial" panose="020B0604020202020204" pitchFamily="34" charset="0"/>
              </a:rPr>
              <a:t>Remove the relay and check that there are 12 volts at the terminal 30 socket. If there is, then the power side is okay. Use an ohmmeter and check between terminal 87 socket and ground. If the load circuit has continuity, there should be some </a:t>
            </a:r>
            <a:r>
              <a:rPr lang="en-US" b="1" u="sng" baseline="0" dirty="0">
                <a:latin typeface="Arial" panose="020B0604020202020204" pitchFamily="34" charset="0"/>
                <a:cs typeface="Arial" panose="020B0604020202020204" pitchFamily="34" charset="0"/>
              </a:rPr>
              <a:t>resistance. If O L, the circuit is electrically open.</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Control circuit (low current): </a:t>
            </a:r>
            <a:r>
              <a:rPr lang="en-US" baseline="0" dirty="0">
                <a:latin typeface="Arial" panose="020B0604020202020204" pitchFamily="34" charset="0"/>
                <a:cs typeface="Arial" panose="020B0604020202020204" pitchFamily="34" charset="0"/>
              </a:rPr>
              <a:t>With the relay removed from the socket, check that there is 12 volts to terminal 86 with the ignition on and the control switch on. If not, check service information to see if power should be applied to terminal 86, then continue troubleshooting the switch power and related circuit.</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Check the relay itself: </a:t>
            </a:r>
            <a:r>
              <a:rPr lang="en-US" baseline="0" dirty="0">
                <a:latin typeface="Arial" panose="020B0604020202020204" pitchFamily="34" charset="0"/>
                <a:cs typeface="Arial" panose="020B0604020202020204" pitchFamily="34" charset="0"/>
              </a:rPr>
              <a:t>Use an ohmmeter and measure for continuity and resistance.</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Between terminals 85 and 86 </a:t>
            </a:r>
            <a:r>
              <a:rPr lang="en-US" baseline="0" dirty="0">
                <a:latin typeface="Arial" panose="020B0604020202020204" pitchFamily="34" charset="0"/>
                <a:cs typeface="Arial" panose="020B0604020202020204" pitchFamily="34" charset="0"/>
              </a:rPr>
              <a:t>(coil), there should be 60 to 100 ohms. If not, replace the relay.</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Between terminals 30 and 87 </a:t>
            </a:r>
            <a:r>
              <a:rPr lang="en-US" baseline="0" dirty="0">
                <a:latin typeface="Arial" panose="020B0604020202020204" pitchFamily="34" charset="0"/>
                <a:cs typeface="Arial" panose="020B0604020202020204" pitchFamily="34" charset="0"/>
              </a:rPr>
              <a:t>(high-amperage switch controls), there should be continuity (low ohms) when there is power applied to terminal 85 and a ground applied to terminal 86 that operates the relay. If “O L” is displayed on the meter set to read ohms, the circuit is open which requires that the reply be replaced.</a:t>
            </a:r>
          </a:p>
          <a:p>
            <a:r>
              <a:rPr lang="en-US" baseline="0" dirty="0">
                <a:latin typeface="Arial" panose="020B0604020202020204" pitchFamily="34" charset="0"/>
                <a:cs typeface="Arial" panose="020B0604020202020204" pitchFamily="34" charset="0"/>
              </a:rPr>
              <a:t>• </a:t>
            </a:r>
            <a:r>
              <a:rPr lang="en-US" b="1" u="sng" baseline="0" dirty="0">
                <a:latin typeface="Arial" panose="020B0604020202020204" pitchFamily="34" charset="0"/>
                <a:cs typeface="Arial" panose="020B0604020202020204" pitchFamily="34" charset="0"/>
              </a:rPr>
              <a:t>Between terminals 30 and 87a </a:t>
            </a:r>
            <a:r>
              <a:rPr lang="en-US" baseline="0" dirty="0">
                <a:latin typeface="Arial" panose="020B0604020202020204" pitchFamily="34" charset="0"/>
                <a:cs typeface="Arial" panose="020B0604020202020204" pitchFamily="34" charset="0"/>
              </a:rPr>
              <a:t>(if equipped), with the relay turned off, there should be low resistance (less than 5 ohms).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Long Description:</a:t>
            </a:r>
          </a:p>
          <a:p>
            <a:r>
              <a:rPr lang="en-US" sz="1200" b="0" i="0" u="none" strike="noStrike" kern="1200" cap="none" dirty="0">
                <a:solidFill>
                  <a:schemeClr val="dk1"/>
                </a:solidFill>
                <a:effectLst/>
                <a:latin typeface="Arial"/>
                <a:ea typeface="Arial"/>
                <a:cs typeface="Arial"/>
                <a:sym typeface="Arial"/>
              </a:rPr>
              <a:t>The illustration has a coil in the center. It has two terminals on the left and right, labeled 86 and 85, respectively. On the right is an l-shaped structure. It is labeled movable arm armature. On the right is another bent l-shaped structure. The junction of the movable arm and the bent structure is labeled contact points. Next to the contact point is an l-shaped structure labeled insulated stop. The bottom section of the movable arm and the bent structure are labeled 30 and 87, respectively. They are connected together through a wire. The terminal 85 of the coil and the point 87 are connected, which completes the electrical circuit.</a:t>
            </a:r>
            <a:r>
              <a:rPr lang="en-US" dirty="0"/>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4303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dirty="0">
                <a:solidFill>
                  <a:srgbClr val="007B7B"/>
                </a:solidFill>
                <a:latin typeface="Arial" panose="020B0604020202020204" pitchFamily="34" charset="0"/>
                <a:cs typeface="Arial" panose="020B0604020202020204" pitchFamily="34" charset="0"/>
              </a:rPr>
              <a:t>Figure 9.48 </a:t>
            </a:r>
            <a:r>
              <a:rPr lang="en-US" sz="1200" b="0" i="0" u="none" strike="noStrike" baseline="0" dirty="0">
                <a:solidFill>
                  <a:srgbClr val="6D6E71"/>
                </a:solidFill>
                <a:latin typeface="Arial" panose="020B0604020202020204" pitchFamily="34" charset="0"/>
                <a:cs typeface="Arial" panose="020B0604020202020204" pitchFamily="34" charset="0"/>
              </a:rPr>
              <a:t>cross-sectional view of a typical four-terminal relay. Current flowing through the coil (terminals 86 and 85) causes the movable arm (armature) to be drawn toward the coil magnet. The contact points complete the electrical circuit connected to terminals 30 and 87.</a:t>
            </a:r>
          </a:p>
          <a:p>
            <a:r>
              <a:rPr lang="en-US" b="1" dirty="0">
                <a:latin typeface="Arial" panose="020B0604020202020204" pitchFamily="34" charset="0"/>
                <a:cs typeface="Arial" panose="020B0604020202020204" pitchFamily="34" charset="0"/>
              </a:rPr>
              <a:t>Figure 9.49 </a:t>
            </a:r>
            <a:r>
              <a:rPr lang="en-US" dirty="0">
                <a:latin typeface="Arial" panose="020B0604020202020204" pitchFamily="34" charset="0"/>
                <a:cs typeface="Arial" panose="020B0604020202020204" pitchFamily="34" charset="0"/>
              </a:rPr>
              <a:t>A typical relay showing the schematic of the wiring in the relay.</a:t>
            </a:r>
          </a:p>
          <a:p>
            <a:r>
              <a:rPr lang="en-US" b="1" dirty="0">
                <a:latin typeface="Arial" panose="020B0604020202020204" pitchFamily="34" charset="0"/>
                <a:cs typeface="Arial" panose="020B0604020202020204" pitchFamily="34" charset="0"/>
              </a:rPr>
              <a:t>Figure</a:t>
            </a:r>
            <a:r>
              <a:rPr lang="en-US" b="1" baseline="0" dirty="0">
                <a:latin typeface="Arial" panose="020B0604020202020204" pitchFamily="34" charset="0"/>
                <a:cs typeface="Arial" panose="020B0604020202020204" pitchFamily="34" charset="0"/>
              </a:rPr>
              <a:t> 9.50 </a:t>
            </a:r>
            <a:r>
              <a:rPr lang="en-US" baseline="0" dirty="0">
                <a:latin typeface="Arial" panose="020B0604020202020204" pitchFamily="34" charset="0"/>
                <a:cs typeface="Arial" panose="020B0604020202020204" pitchFamily="34" charset="0"/>
              </a:rPr>
              <a:t>All schematics are shown in their normal, non-energized position.</a:t>
            </a:r>
          </a:p>
          <a:p>
            <a:r>
              <a:rPr lang="en-US" b="1" u="sng" dirty="0">
                <a:latin typeface="Arial" panose="020B0604020202020204" pitchFamily="34" charset="0"/>
                <a:cs typeface="Arial" panose="020B0604020202020204" pitchFamily="34" charset="0"/>
              </a:rPr>
              <a:t>Tech Tip:</a:t>
            </a:r>
            <a:r>
              <a:rPr lang="en-US" b="1" u="sng" baseline="0" dirty="0">
                <a:latin typeface="Arial" panose="020B0604020202020204" pitchFamily="34" charset="0"/>
                <a:cs typeface="Arial" panose="020B0604020202020204" pitchFamily="34" charset="0"/>
              </a:rPr>
              <a:t> Divide the Circuit in Half</a:t>
            </a:r>
          </a:p>
          <a:p>
            <a:r>
              <a:rPr lang="en-US" baseline="0" dirty="0">
                <a:latin typeface="Arial" panose="020B0604020202020204" pitchFamily="34" charset="0"/>
                <a:cs typeface="Arial" panose="020B0604020202020204" pitchFamily="34" charset="0"/>
              </a:rPr>
              <a:t>When diagnosing any circuit that has a relay, start testing at relay and divide circuit in half.</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High current portion: </a:t>
            </a:r>
            <a:r>
              <a:rPr lang="en-US" baseline="0" dirty="0">
                <a:latin typeface="Arial" panose="020B0604020202020204" pitchFamily="34" charset="0"/>
                <a:cs typeface="Arial" panose="020B0604020202020204" pitchFamily="34" charset="0"/>
              </a:rPr>
              <a:t>Remove the relay and check that there are 12 volts at the terminal 30 socket. If there is, then the power side is okay. Use an ohmmeter and check between terminal 87 socket and ground. If the load circuit has continuity, there should be some </a:t>
            </a:r>
            <a:r>
              <a:rPr lang="en-US" b="1" u="sng" baseline="0" dirty="0">
                <a:latin typeface="Arial" panose="020B0604020202020204" pitchFamily="34" charset="0"/>
                <a:cs typeface="Arial" panose="020B0604020202020204" pitchFamily="34" charset="0"/>
              </a:rPr>
              <a:t>resistance. If O L, the circuit is electrically open.</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Control circuit (low current): </a:t>
            </a:r>
            <a:r>
              <a:rPr lang="en-US" baseline="0" dirty="0">
                <a:latin typeface="Arial" panose="020B0604020202020204" pitchFamily="34" charset="0"/>
                <a:cs typeface="Arial" panose="020B0604020202020204" pitchFamily="34" charset="0"/>
              </a:rPr>
              <a:t>With the relay removed from the socket, check that there is 12 volts to terminal 86 with the ignition on and the control switch on. If not, check service information to see if power should be applied to terminal 86, then continue troubleshooting the switch power and related circuit.</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Check the relay itself: </a:t>
            </a:r>
            <a:r>
              <a:rPr lang="en-US" baseline="0" dirty="0">
                <a:latin typeface="Arial" panose="020B0604020202020204" pitchFamily="34" charset="0"/>
                <a:cs typeface="Arial" panose="020B0604020202020204" pitchFamily="34" charset="0"/>
              </a:rPr>
              <a:t>Use an ohmmeter and measure for continuity and resistance.</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Between terminals 85 and 86 </a:t>
            </a:r>
            <a:r>
              <a:rPr lang="en-US" baseline="0" dirty="0">
                <a:latin typeface="Arial" panose="020B0604020202020204" pitchFamily="34" charset="0"/>
                <a:cs typeface="Arial" panose="020B0604020202020204" pitchFamily="34" charset="0"/>
              </a:rPr>
              <a:t>(coil), there should be 60 to 100 ohms. If not, replace the relay.</a:t>
            </a:r>
          </a:p>
          <a:p>
            <a:pPr marL="171450" indent="-171450">
              <a:buFont typeface="Arial" panose="020B0604020202020204" pitchFamily="34" charset="0"/>
              <a:buChar char="•"/>
            </a:pPr>
            <a:r>
              <a:rPr lang="en-US" b="1" u="sng" baseline="0" dirty="0">
                <a:latin typeface="Arial" panose="020B0604020202020204" pitchFamily="34" charset="0"/>
                <a:cs typeface="Arial" panose="020B0604020202020204" pitchFamily="34" charset="0"/>
              </a:rPr>
              <a:t>Between terminals 30 and 87 </a:t>
            </a:r>
            <a:r>
              <a:rPr lang="en-US" baseline="0" dirty="0">
                <a:latin typeface="Arial" panose="020B0604020202020204" pitchFamily="34" charset="0"/>
                <a:cs typeface="Arial" panose="020B0604020202020204" pitchFamily="34" charset="0"/>
              </a:rPr>
              <a:t>(high-amperage switch controls), there should be continuity (low ohms) when there is power applied to terminal 85 and a ground applied to terminal 86 that operates the relay. If “O L” is displayed on the meter set to read ohms, the circuit is open which requires that the reply be replaced.</a:t>
            </a:r>
          </a:p>
          <a:p>
            <a:r>
              <a:rPr lang="en-US" baseline="0" dirty="0">
                <a:latin typeface="Arial" panose="020B0604020202020204" pitchFamily="34" charset="0"/>
                <a:cs typeface="Arial" panose="020B0604020202020204" pitchFamily="34" charset="0"/>
              </a:rPr>
              <a:t>• </a:t>
            </a:r>
            <a:r>
              <a:rPr lang="en-US" b="1" u="sng" baseline="0" dirty="0">
                <a:latin typeface="Arial" panose="020B0604020202020204" pitchFamily="34" charset="0"/>
                <a:cs typeface="Arial" panose="020B0604020202020204" pitchFamily="34" charset="0"/>
              </a:rPr>
              <a:t>Between terminals 30 and 87a </a:t>
            </a:r>
            <a:r>
              <a:rPr lang="en-US" baseline="0" dirty="0">
                <a:latin typeface="Arial" panose="020B0604020202020204" pitchFamily="34" charset="0"/>
                <a:cs typeface="Arial" panose="020B0604020202020204" pitchFamily="34" charset="0"/>
              </a:rPr>
              <a:t>(if equipped), with the relay turned off, there should be low resistance (less than 5 ohms).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Long Description:</a:t>
            </a:r>
          </a:p>
          <a:p>
            <a:r>
              <a:rPr lang="en-US" sz="1200" b="0" i="0" u="none" strike="noStrike" kern="1200" cap="none" dirty="0">
                <a:solidFill>
                  <a:schemeClr val="dk1"/>
                </a:solidFill>
                <a:effectLst/>
                <a:latin typeface="Arial"/>
                <a:ea typeface="Arial"/>
                <a:cs typeface="Arial"/>
                <a:sym typeface="Arial"/>
              </a:rPr>
              <a:t>The schematic at the top comprises a rectangular relay. A coil and an open switch pass through the relay. The schematic at the bottom comprises a rectangular relay. A coil and a closed switch pass through the relay.</a:t>
            </a:r>
            <a:r>
              <a:rPr lang="en-US" dirty="0"/>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646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parts of an atom have different charges. The orbiting electrons are negatively charged, while protons are positively charged. Positive charges are indicated by the “plus” sign (+), and negative charges by the “minus” sign (−). These same + and − signs are used to identify parts of an electrical circuit. Neutrons have no charge at all. They are neutral. In a normal or balanced atom, the number of negative particles equals the number of positive particles. That is, there are as many electrons as there are protons. </a:t>
            </a:r>
          </a:p>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on the left has a circle that signifies a hydrogen atom. A proton with a positive sign is inside the circle, and an electron with a negative sign is on the circumference of the circle. The illustration on the right has a circle in the center that signifies the sun. Around the sun are five concentric rings with circles on them that signify planets. Starting from the innermost ring, they are labeled Mercury, Venus, Earth, Mars, and Jupiter.</a:t>
            </a:r>
          </a:p>
        </p:txBody>
      </p:sp>
    </p:spTree>
    <p:extLst>
      <p:ext uri="{BB962C8B-B14F-4D97-AF65-F5344CB8AC3E}">
        <p14:creationId xmlns:p14="http://schemas.microsoft.com/office/powerpoint/2010/main" val="4026581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42515896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noProof="0" dirty="0">
                <a:latin typeface="Arial" panose="020B0604020202020204" pitchFamily="34" charset="0"/>
                <a:cs typeface="Arial" panose="020B0604020202020204" pitchFamily="34" charset="0"/>
              </a:rPr>
              <a:t>Long Description:</a:t>
            </a:r>
          </a:p>
          <a:p>
            <a:r>
              <a:rPr lang="en-US" sz="1200" noProof="0" dirty="0">
                <a:effectLst/>
                <a:latin typeface="Arial" panose="020B0604020202020204" pitchFamily="34" charset="0"/>
                <a:ea typeface="Calibri" panose="020F0502020204030204" pitchFamily="34" charset="0"/>
                <a:cs typeface="Arial" panose="020B0604020202020204" pitchFamily="34" charset="0"/>
              </a:rPr>
              <a:t>The illustration has a 15 amperes fuse on the top. It is connected to a horn relay below. The point of attachment is labeled as 2. The relay has a coil on the left and an open switch on the right. The ends of the coil are labeled 1 and 2. The switch is labeled as 3. They are connected. The coil is connected to a component labeled 2 E (4). The open switch is connected to another component labeled 2 A (5). 2 E is connected to a horn switch (10). 2 A is connected to two horns in a series labeled horn L H (1) and horn R H (1).</a:t>
            </a:r>
          </a:p>
        </p:txBody>
      </p:sp>
    </p:spTree>
    <p:extLst>
      <p:ext uri="{BB962C8B-B14F-4D97-AF65-F5344CB8AC3E}">
        <p14:creationId xmlns:p14="http://schemas.microsoft.com/office/powerpoint/2010/main" val="22613541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comprises a rectangle. It has a point in the center. Below the point is an arc with six points. From left to right, they are labeled as follows. P, R, N, D, 2, and 1. The point in the center and the point P are connected together. An up arrow extends from the point in the center and touches the periphery of the rectangle. It is labeled pin 30. A wire extends from each of the points on the arc to the bottom. Six resistors are connected to these wires. A down arrow extends from the resistor on the right and touches the periphery of the rectangle. It is labeled pin 46. </a:t>
            </a:r>
          </a:p>
        </p:txBody>
      </p:sp>
    </p:spTree>
    <p:extLst>
      <p:ext uri="{BB962C8B-B14F-4D97-AF65-F5344CB8AC3E}">
        <p14:creationId xmlns:p14="http://schemas.microsoft.com/office/powerpoint/2010/main" val="3112390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9418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on the top has a magnet with a coil wrapped around it. On the top and bottom of the magnet are several dotted lines that form an ellipse-like structure. On the left of the magnet is a rotating shaft that moves in a clockwise direction. On its right is a graph. The horizontal axis of the graph is labeled O V. It plots an incomplete mountain curve. The apex of the curve is labeled maximum positive swing. The illustration below has a magnet with a coil wrapped around it. On the top and bottom of the magnet are several dotted lines that form an ellipse-like structure. On the left of the magnet is a rotating shaft that moves in a clockwise direction. On its right is a graph. The horizontal axis of the graph is labeled O V. It plots a mountain curve. The left end of the curve intersects the horizontal axis. It is labeled swings through zero volts. The illustration at the bottom has a magnet with a coil wrapped around it. On the top and bottom of the magnet are several dotted lines that form an ellipse-like structure. On the left of the magnet is a rotating shaft that moves in a clockwise direction. On its right is a graph. The horizontal axis of the graph is labeled O V. It plots a sinusoidal wave. The negative peak of the curve is labeled maximum negative swing.</a:t>
            </a:r>
          </a:p>
        </p:txBody>
      </p:sp>
    </p:spTree>
    <p:extLst>
      <p:ext uri="{BB962C8B-B14F-4D97-AF65-F5344CB8AC3E}">
        <p14:creationId xmlns:p14="http://schemas.microsoft.com/office/powerpoint/2010/main" val="40209156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The illustration has a hall effect sensor. A trigger wheel is on its left. The bottom terminal of the hall effect sensor is grounded. A wire extends from the other terminal to the top and connects to a resistor of 1 kilo Ohm. The resistor is connected to a 5-volt amplifier. A wire extends horizontally from the center of the hall effect sensor. Its right end has an amplifier that produces a signal of zero and five volts. On its right, is an on-off voltage signal. </a:t>
            </a:r>
          </a:p>
        </p:txBody>
      </p:sp>
    </p:spTree>
    <p:extLst>
      <p:ext uri="{BB962C8B-B14F-4D97-AF65-F5344CB8AC3E}">
        <p14:creationId xmlns:p14="http://schemas.microsoft.com/office/powerpoint/2010/main" val="2154522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3875045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on the top has a rectangular throttle position sensor on the left. It has an irregular, rectangular like structure inside. The top left of the sensor is labeled wot, and the bottom left is labeled idle. Three double-headed arrows extend from the right to the T P sensor. The junction of the arrow and the sensor wall is labeled A, C, and B from top to bottom. The arrow A corresponds to a 5-volt reference. The arrow C corresponds to a 0 point 5-volt signal. The arrow B corresponds to ground return. A dotted line extends from the point C and touches the top and bottom inner surfaces. A diagonal arrow extends from the point C to the idle. The illustration on the bottom has a rectangular throttle position sensor on the left. It has an irregular, rectangular like structure inside. The top left of the sensor is labeled wot, and the bottom left is labeled idle. Three double-headed arrows extend from the right to the T P sensor. The junction of the arrow and the sensor wall is labeled A, C, and B from top to bottom. The arrow A corresponds to a 5-volt reference. The arrow C corresponds to 4 to 5-volt signal. The arrow B corresponds to ground return. A dotted line extends from the point C and touches the top and bottom inner surfaces. A diagonal arrow extends from the point C to the wot.</a:t>
            </a:r>
          </a:p>
        </p:txBody>
      </p:sp>
    </p:spTree>
    <p:extLst>
      <p:ext uri="{BB962C8B-B14F-4D97-AF65-F5344CB8AC3E}">
        <p14:creationId xmlns:p14="http://schemas.microsoft.com/office/powerpoint/2010/main" val="3178051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3907125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5162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47736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Since 1990s, vehicles have used modules to control the operation of most electrical components.</a:t>
            </a:r>
          </a:p>
          <a:p>
            <a:r>
              <a:rPr lang="en-US" dirty="0"/>
              <a:t>A typical vehicle will have 10 or more modules and they communicate with each other over data lines or hard</a:t>
            </a:r>
          </a:p>
          <a:p>
            <a:r>
              <a:rPr lang="en-US" dirty="0"/>
              <a:t>wiring, depending on the application. </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illustration at the top is titled conventional wiring between components. On the left is a battery. Four open switches are connected to the battery. Each of the switches is connected to an appliance. From top to bottom, they are as follows. A motor, a light bulb, a heater, and a solenoid. All the appliances are grounded. The illustration at the bottom has a battery on the left. Four open switches are connected to the battery on the right. Each of the switches is connected to the E C U on the right. The E C U is connected to another E C U on its right through a M P X communication line. The communication line has discrete signals on the top. From left to right, they are labeled as follows. M, L, H, and S. Several appliances are connected to the issue on the right. From top to bottom, they are as follows. A motor, a light bulb, a heater, add a solenoid. All the appliances are grounded.</a:t>
            </a:r>
          </a:p>
        </p:txBody>
      </p:sp>
    </p:spTree>
    <p:extLst>
      <p:ext uri="{BB962C8B-B14F-4D97-AF65-F5344CB8AC3E}">
        <p14:creationId xmlns:p14="http://schemas.microsoft.com/office/powerpoint/2010/main" val="3530368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flow of the chart from the top are as follows. A powertrain control module that is programmed to use a vehicle speed signal. It leads to the cruise control module. It leads to the driver's door module, which is programmed to use a vehicle speed signal. It leads to the anti-lock brake control module. It leads to the power train control module.</a:t>
            </a:r>
          </a:p>
        </p:txBody>
      </p:sp>
    </p:spTree>
    <p:extLst>
      <p:ext uri="{BB962C8B-B14F-4D97-AF65-F5344CB8AC3E}">
        <p14:creationId xmlns:p14="http://schemas.microsoft.com/office/powerpoint/2010/main" val="806798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dirty="0"/>
              <a:t>The Society of Automotive Engineers (S A E) standards include the following three categories of in-vehicle network</a:t>
            </a:r>
          </a:p>
          <a:p>
            <a:r>
              <a:rPr lang="en-US" dirty="0"/>
              <a:t>communications:</a:t>
            </a:r>
          </a:p>
          <a:p>
            <a:r>
              <a:rPr lang="en-US" dirty="0"/>
              <a:t>■ Class A. Low-speed networks, meaning less than 10,000 bits per second (bps, or 10 Kbs), are generally</a:t>
            </a:r>
          </a:p>
          <a:p>
            <a:r>
              <a:rPr lang="en-US" dirty="0"/>
              <a:t>used for trip computers, entertainment, and other convenience features.</a:t>
            </a:r>
          </a:p>
          <a:p>
            <a:r>
              <a:rPr lang="en-US" dirty="0"/>
              <a:t>■ Class B. Medium-speed networks, meaning 10,000 bps to 125,000 bps (10 Kbs to 125 Kbs), are generally</a:t>
            </a:r>
          </a:p>
          <a:p>
            <a:r>
              <a:rPr lang="en-US" dirty="0"/>
              <a:t>used for information transfer among modules, such as instrument clusters, temperature sensor data, and other general uses.</a:t>
            </a:r>
          </a:p>
          <a:p>
            <a:r>
              <a:rPr lang="en-US" dirty="0"/>
              <a:t>Class C. High-speed networks, meaning 125,000 bps to 1,000,000 bps, are generally used for real-time powertrain and vehicle dynamic control. High-speed BUS communication systems now use a controller area</a:t>
            </a:r>
          </a:p>
          <a:p>
            <a:r>
              <a:rPr lang="en-US" dirty="0"/>
              <a:t>network (CAN). ● </a:t>
            </a:r>
            <a:r>
              <a:rPr lang="en-US" b="1" dirty="0"/>
              <a:t>See Figure 9.58</a:t>
            </a:r>
            <a:r>
              <a:rPr lang="en-US" dirty="0"/>
              <a:t>.</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 The schematic has a vehicle O B D connector on the left with sixteen pins. A fuse is connected to the pin 16. Two cables extend from pins six and fourteen. The cables are coiled together and for a can bus with a positive top surface and a negative bottom surface. The coiled cables extend from the can bus to the immobilizer module below it. The immobilizer module has a transponder key. Another pair of coiled cables extend from the right of the can bus to nodes four and five. Another pair of coiled cables that arises from the top of node four extends to the left and connects to the instrument cluster and node three. Each of the nodes and the instrument cable have a positive and negative terminal on their right end.</a:t>
            </a:r>
          </a:p>
        </p:txBody>
      </p:sp>
    </p:spTree>
    <p:extLst>
      <p:ext uri="{BB962C8B-B14F-4D97-AF65-F5344CB8AC3E}">
        <p14:creationId xmlns:p14="http://schemas.microsoft.com/office/powerpoint/2010/main" val="1127551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31390153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u="sng" dirty="0"/>
              <a:t>Figure 9.59 </a:t>
            </a:r>
            <a:r>
              <a:rPr lang="en-US" dirty="0"/>
              <a:t>Schematic of a Chevrolet Equinox shows that the vehicle uses a GMLAN BUS (D L C pins 6 and 14), plus a Class 2 (pin 2). A scan tool can therefore communicate to the transmission control module (T C M) through the high-speed network. Pin 1 connects to the low-speed GMLAN network</a:t>
            </a:r>
          </a:p>
          <a:p>
            <a:pPr marL="0" indent="0">
              <a:buFontTx/>
              <a:buNone/>
            </a:pPr>
            <a:r>
              <a:rPr lang="en-US" sz="1200" dirty="0">
                <a:latin typeface="Arial" panose="020B0604020202020204" pitchFamily="34" charset="0"/>
                <a:cs typeface="Arial" panose="020B0604020202020204" pitchFamily="34" charset="0"/>
              </a:rPr>
              <a:t>Long Description:</a:t>
            </a:r>
          </a:p>
          <a:p>
            <a:pPr marL="0" indent="0">
              <a:buFontTx/>
              <a:buNone/>
            </a:pPr>
            <a:r>
              <a:rPr lang="en-US" sz="1200" dirty="0">
                <a:latin typeface="Arial" panose="020B0604020202020204" pitchFamily="34" charset="0"/>
                <a:cs typeface="Arial" panose="020B0604020202020204" pitchFamily="34" charset="0"/>
              </a:rPr>
              <a:t>The schematic has a vehicle O B D connector in the center. It has 16 pins. A radio, a V C I module, and a heads-up display are connected to the pin one on the bottom. The pin one is further connected to a body control module gateway on the top right. The path of connection is labeled low speed G M L A N. An H V A C control module, instrument panel cluster, 4 door modules, sensing diagnostic module, memory seat module, and navigation radio are connected to pin 2 on the left. The path of the connection is labeled Class 2. The transmission control module, electronic brake traction control module, and vehicle communications interface module are connected to pins 6 and 14 on the right. Pin 6 also connects to the body control module gateway. The transmission control module, electronic brake traction control module, and vehicle communications interface module are connected to the powertrain control module through a high-speed G M L A N. The powertrain control module is connected to the throttle actuator through U A R T data 2 and 1. </a:t>
            </a:r>
          </a:p>
        </p:txBody>
      </p:sp>
    </p:spTree>
    <p:extLst>
      <p:ext uri="{BB962C8B-B14F-4D97-AF65-F5344CB8AC3E}">
        <p14:creationId xmlns:p14="http://schemas.microsoft.com/office/powerpoint/2010/main" val="42834626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2608221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911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35788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88823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4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 1:</a:t>
            </a:r>
          </a:p>
          <a:p>
            <a:r>
              <a:rPr lang="en-US" sz="1200" dirty="0">
                <a:latin typeface="Arial" panose="020B0604020202020204" pitchFamily="34" charset="0"/>
                <a:cs typeface="Arial" panose="020B0604020202020204" pitchFamily="34" charset="0"/>
              </a:rPr>
              <a:t>The illustration features a circle in the center with a positive symbol. Around the circle are three ellipses with different orientations. Each ellipse has a circle with a negative sign in it</a:t>
            </a:r>
          </a:p>
          <a:p>
            <a:r>
              <a:rPr lang="en-US" sz="1200" dirty="0">
                <a:latin typeface="Arial" panose="020B0604020202020204" pitchFamily="34" charset="0"/>
                <a:cs typeface="Arial" panose="020B0604020202020204" pitchFamily="34" charset="0"/>
              </a:rPr>
              <a:t>Long Description 2:</a:t>
            </a:r>
          </a:p>
          <a:p>
            <a:r>
              <a:rPr lang="en-US" sz="1200" dirty="0">
                <a:latin typeface="Arial" panose="020B0604020202020204" pitchFamily="34" charset="0"/>
                <a:cs typeface="Arial" panose="020B0604020202020204" pitchFamily="34" charset="0"/>
              </a:rPr>
              <a:t>The illustration has a ring in the center with 5 circles inside labeled 1, 2, 3, 4, and 5. They represent protons. Around the ring are two concentric counter-clockwise arrows. Each arrow has circles on it. They represent electrons. The circles on the outermost arrow are labelled 3, 4, 5, and 6. The circles on the inner arrow are labelled one and two.</a:t>
            </a:r>
          </a:p>
        </p:txBody>
      </p:sp>
    </p:spTree>
    <p:extLst>
      <p:ext uri="{BB962C8B-B14F-4D97-AF65-F5344CB8AC3E}">
        <p14:creationId xmlns:p14="http://schemas.microsoft.com/office/powerpoint/2010/main" val="4705979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45268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84</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D7AAA7-0D9D-2C66-F9DE-38D810F0FBB2}"/>
              </a:ext>
            </a:extLst>
          </p:cNvPr>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Long Description:</a:t>
            </a:r>
          </a:p>
          <a:p>
            <a:r>
              <a:rPr lang="en-US" sz="1200" dirty="0">
                <a:latin typeface="Arial" panose="020B0604020202020204" pitchFamily="34" charset="0"/>
                <a:cs typeface="Arial" panose="020B0604020202020204" pitchFamily="34" charset="0"/>
              </a:rPr>
              <a:t>The illustration has two tubular magnets placed at some distance. In the magnet on the right, the right and left ends are labeled N and S. In the magnet on the left, the right and left ends are labeled S and N.</a:t>
            </a:r>
          </a:p>
        </p:txBody>
      </p:sp>
    </p:spTree>
    <p:extLst>
      <p:ext uri="{BB962C8B-B14F-4D97-AF65-F5344CB8AC3E}">
        <p14:creationId xmlns:p14="http://schemas.microsoft.com/office/powerpoint/2010/main" val="223170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392075152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399197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694830" y="1552575"/>
            <a:ext cx="3991970" cy="443865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26110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1" y="1552575"/>
            <a:ext cx="1867255" cy="84024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3274199" y="1552575"/>
            <a:ext cx="1502900" cy="370229"/>
          </a:xfrm>
        </p:spPr>
        <p:txBody>
          <a:bodyPr/>
          <a:lstStyle>
            <a:lvl1pPr>
              <a:defRPr/>
            </a:lvl1p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6091198" y="1552575"/>
            <a:ext cx="1429102" cy="455687"/>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B0037FDE-411F-6D82-C2B2-264BB51C55C7}"/>
              </a:ext>
            </a:extLst>
          </p:cNvPr>
          <p:cNvSpPr>
            <a:spLocks noGrp="1"/>
          </p:cNvSpPr>
          <p:nvPr>
            <p:ph sz="quarter" idx="16"/>
          </p:nvPr>
        </p:nvSpPr>
        <p:spPr>
          <a:xfrm>
            <a:off x="581025" y="2581275"/>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C98C3DC1-1EB1-AD0B-88B1-F2EB09D10926}"/>
              </a:ext>
            </a:extLst>
          </p:cNvPr>
          <p:cNvSpPr>
            <a:spLocks noGrp="1"/>
          </p:cNvSpPr>
          <p:nvPr>
            <p:ph sz="quarter" idx="17"/>
          </p:nvPr>
        </p:nvSpPr>
        <p:spPr>
          <a:xfrm>
            <a:off x="2721837" y="2320179"/>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EDB76675-D19D-D0C8-B708-BF5F193BBFBC}"/>
              </a:ext>
            </a:extLst>
          </p:cNvPr>
          <p:cNvSpPr>
            <a:spLocks noGrp="1"/>
          </p:cNvSpPr>
          <p:nvPr>
            <p:ph sz="quarter" idx="18"/>
          </p:nvPr>
        </p:nvSpPr>
        <p:spPr>
          <a:xfrm>
            <a:off x="457201" y="4241818"/>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D7BDC60F-31DB-A665-EE02-C5A8BF13AE14}"/>
              </a:ext>
            </a:extLst>
          </p:cNvPr>
          <p:cNvSpPr>
            <a:spLocks noGrp="1"/>
          </p:cNvSpPr>
          <p:nvPr>
            <p:ph sz="quarter" idx="19"/>
          </p:nvPr>
        </p:nvSpPr>
        <p:spPr>
          <a:xfrm>
            <a:off x="2122207"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8A8267E-70F7-2CB4-394E-27FDD2F13681}"/>
              </a:ext>
            </a:extLst>
          </p:cNvPr>
          <p:cNvSpPr>
            <a:spLocks noGrp="1"/>
          </p:cNvSpPr>
          <p:nvPr>
            <p:ph sz="quarter" idx="20"/>
          </p:nvPr>
        </p:nvSpPr>
        <p:spPr>
          <a:xfrm>
            <a:off x="4496514" y="4457082"/>
            <a:ext cx="1409700" cy="1331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443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457200" y="1552575"/>
            <a:ext cx="8229599" cy="821170"/>
          </a:xfrm>
        </p:spPr>
        <p:txBody>
          <a:bodyPr/>
          <a:lstStyle/>
          <a:p>
            <a:pPr lvl="0"/>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DA0A4A79-F858-253A-DDFD-479E67FF3B2C}"/>
              </a:ext>
            </a:extLst>
          </p:cNvPr>
          <p:cNvSpPr>
            <a:spLocks noGrp="1"/>
          </p:cNvSpPr>
          <p:nvPr>
            <p:ph type="pic" sz="quarter" idx="15"/>
          </p:nvPr>
        </p:nvSpPr>
        <p:spPr>
          <a:xfrm>
            <a:off x="457200" y="2503488"/>
            <a:ext cx="8229600" cy="3241675"/>
          </a:xfrm>
        </p:spPr>
        <p:txBody>
          <a:bodyPr/>
          <a:lstStyle/>
          <a:p>
            <a:endParaRPr lang="en-IN" dirty="0"/>
          </a:p>
        </p:txBody>
      </p:sp>
    </p:spTree>
    <p:extLst>
      <p:ext uri="{BB962C8B-B14F-4D97-AF65-F5344CB8AC3E}">
        <p14:creationId xmlns:p14="http://schemas.microsoft.com/office/powerpoint/2010/main" val="1278838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 name="Content Placeholder 7">
            <a:extLst>
              <a:ext uri="{FF2B5EF4-FFF2-40B4-BE49-F238E27FC236}">
                <a16:creationId xmlns:a16="http://schemas.microsoft.com/office/drawing/2014/main" id="{82CB7AFE-9851-46A0-B2FB-0A5EE6AEFCA6}"/>
              </a:ext>
            </a:extLst>
          </p:cNvPr>
          <p:cNvSpPr>
            <a:spLocks noGrp="1"/>
          </p:cNvSpPr>
          <p:nvPr>
            <p:ph sz="quarter" idx="13" hasCustomPrompt="1"/>
          </p:nvPr>
        </p:nvSpPr>
        <p:spPr>
          <a:xfrm>
            <a:off x="457200" y="1552575"/>
            <a:ext cx="1885950" cy="4438650"/>
          </a:xfrm>
        </p:spPr>
        <p:txBody>
          <a:bodyPr/>
          <a:lstStyle>
            <a:lvl1pPr>
              <a:defRPr/>
            </a:lvl1pPr>
          </a:lstStyle>
          <a:p>
            <a:pPr lvl="0"/>
            <a:r>
              <a:rPr lang="en-US" dirty="0"/>
              <a:t>Click to add text</a:t>
            </a:r>
          </a:p>
        </p:txBody>
      </p:sp>
      <p:sp>
        <p:nvSpPr>
          <p:cNvPr id="16" name="Content Placeholder 7">
            <a:extLst>
              <a:ext uri="{FF2B5EF4-FFF2-40B4-BE49-F238E27FC236}">
                <a16:creationId xmlns:a16="http://schemas.microsoft.com/office/drawing/2014/main" id="{75D3A394-A5AF-478E-AC3D-2714CFF806D2}"/>
              </a:ext>
            </a:extLst>
          </p:cNvPr>
          <p:cNvSpPr>
            <a:spLocks noGrp="1"/>
          </p:cNvSpPr>
          <p:nvPr>
            <p:ph sz="quarter" idx="14" hasCustomPrompt="1"/>
          </p:nvPr>
        </p:nvSpPr>
        <p:spPr>
          <a:xfrm>
            <a:off x="2572593" y="1552575"/>
            <a:ext cx="1885950" cy="4438650"/>
          </a:xfrm>
        </p:spPr>
        <p:txBody>
          <a:bodyPr/>
          <a:lstStyle/>
          <a:p>
            <a:pPr lvl="0"/>
            <a:r>
              <a:rPr lang="en-US" dirty="0"/>
              <a:t>Click to add text</a:t>
            </a:r>
          </a:p>
        </p:txBody>
      </p:sp>
      <p:sp>
        <p:nvSpPr>
          <p:cNvPr id="17" name="Content Placeholder 7">
            <a:extLst>
              <a:ext uri="{FF2B5EF4-FFF2-40B4-BE49-F238E27FC236}">
                <a16:creationId xmlns:a16="http://schemas.microsoft.com/office/drawing/2014/main" id="{5D721EFE-2C28-4C54-8BB9-3FCF3DECD16D}"/>
              </a:ext>
            </a:extLst>
          </p:cNvPr>
          <p:cNvSpPr>
            <a:spLocks noGrp="1"/>
          </p:cNvSpPr>
          <p:nvPr>
            <p:ph sz="quarter" idx="15" hasCustomPrompt="1"/>
          </p:nvPr>
        </p:nvSpPr>
        <p:spPr>
          <a:xfrm>
            <a:off x="4687986" y="1552575"/>
            <a:ext cx="1885950" cy="4438650"/>
          </a:xfrm>
        </p:spPr>
        <p:txBody>
          <a:bodyPr/>
          <a:lstStyle/>
          <a:p>
            <a:pPr lvl="0"/>
            <a:r>
              <a:rPr lang="en-US" dirty="0"/>
              <a:t>Click to add text</a:t>
            </a:r>
          </a:p>
        </p:txBody>
      </p:sp>
      <p:sp>
        <p:nvSpPr>
          <p:cNvPr id="18" name="Content Placeholder 7">
            <a:extLst>
              <a:ext uri="{FF2B5EF4-FFF2-40B4-BE49-F238E27FC236}">
                <a16:creationId xmlns:a16="http://schemas.microsoft.com/office/drawing/2014/main" id="{99D20A0E-9225-48FB-91AF-C7D8DE4D66F4}"/>
              </a:ext>
            </a:extLst>
          </p:cNvPr>
          <p:cNvSpPr>
            <a:spLocks noGrp="1"/>
          </p:cNvSpPr>
          <p:nvPr>
            <p:ph sz="quarter" idx="16" hasCustomPrompt="1"/>
          </p:nvPr>
        </p:nvSpPr>
        <p:spPr>
          <a:xfrm>
            <a:off x="6803378" y="1552575"/>
            <a:ext cx="1885950" cy="4438650"/>
          </a:xfrm>
        </p:spPr>
        <p:txBody>
          <a:bodyPr/>
          <a:lstStyle/>
          <a:p>
            <a:pPr marL="256032" marR="0" lvl="0" indent="-154432" algn="l" defTabSz="914400" rtl="0" eaLnBrk="1" fontAlgn="auto" latinLnBrk="0" hangingPunct="1">
              <a:lnSpc>
                <a:spcPct val="100000"/>
              </a:lnSpc>
              <a:spcBef>
                <a:spcPts val="1500"/>
              </a:spcBef>
              <a:spcAft>
                <a:spcPts val="0"/>
              </a:spcAft>
              <a:buClr>
                <a:srgbClr val="007FA3"/>
              </a:buClr>
              <a:buSzPct val="100000"/>
              <a:buFont typeface="Arial"/>
              <a:buChar char="•"/>
              <a:tabLst/>
              <a:defRPr/>
            </a:pPr>
            <a:r>
              <a:rPr lang="en-US" dirty="0"/>
              <a:t>Click to add text</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01121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660428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bel Layout 1">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065091D3-E16C-46AB-9A90-0F52CA812534}"/>
              </a:ext>
            </a:extLst>
          </p:cNvPr>
          <p:cNvSpPr>
            <a:spLocks noGrp="1"/>
          </p:cNvSpPr>
          <p:nvPr>
            <p:ph type="title" hasCustomPrompt="1"/>
          </p:nvPr>
        </p:nvSpPr>
        <p:spPr/>
        <p:txBody>
          <a:bodyPr/>
          <a:lstStyle>
            <a:lvl1pPr>
              <a:defRPr sz="3600">
                <a:latin typeface="+mj-lt"/>
              </a:defRPr>
            </a:lvl1pPr>
          </a:lstStyle>
          <a:p>
            <a:r>
              <a:rPr lang="en-US" dirty="0"/>
              <a:t>Click to add title</a:t>
            </a:r>
          </a:p>
        </p:txBody>
      </p:sp>
      <p:sp>
        <p:nvSpPr>
          <p:cNvPr id="7" name="Image title">
            <a:extLst>
              <a:ext uri="{FF2B5EF4-FFF2-40B4-BE49-F238E27FC236}">
                <a16:creationId xmlns:a16="http://schemas.microsoft.com/office/drawing/2014/main" id="{CB345607-C53C-44AF-8929-3BDC4C617AB6}"/>
              </a:ext>
            </a:extLst>
          </p:cNvPr>
          <p:cNvSpPr>
            <a:spLocks noGrp="1"/>
          </p:cNvSpPr>
          <p:nvPr>
            <p:ph type="body" sz="quarter" idx="13" hasCustomPrompt="1"/>
          </p:nvPr>
        </p:nvSpPr>
        <p:spPr>
          <a:xfrm>
            <a:off x="2982913" y="4359275"/>
            <a:ext cx="3482975" cy="600075"/>
          </a:xfrm>
        </p:spPr>
        <p:txBody>
          <a:bodyPr/>
          <a:lstStyle>
            <a:lvl1pPr marL="101600" indent="0">
              <a:buNone/>
              <a:defRPr/>
            </a:lvl1pPr>
          </a:lstStyle>
          <a:p>
            <a:pPr lvl="0"/>
            <a:r>
              <a:rPr lang="en-US" dirty="0"/>
              <a:t>Image title</a:t>
            </a:r>
          </a:p>
        </p:txBody>
      </p:sp>
      <p:sp>
        <p:nvSpPr>
          <p:cNvPr id="9" name="Image">
            <a:extLst>
              <a:ext uri="{FF2B5EF4-FFF2-40B4-BE49-F238E27FC236}">
                <a16:creationId xmlns:a16="http://schemas.microsoft.com/office/drawing/2014/main" id="{C2661E64-2E71-47E6-A5A0-AC5348C08F51}"/>
              </a:ext>
            </a:extLst>
          </p:cNvPr>
          <p:cNvSpPr>
            <a:spLocks noGrp="1"/>
          </p:cNvSpPr>
          <p:nvPr>
            <p:ph type="pic" sz="quarter" idx="14" hasCustomPrompt="1"/>
          </p:nvPr>
        </p:nvSpPr>
        <p:spPr>
          <a:xfrm>
            <a:off x="2982912" y="1681163"/>
            <a:ext cx="3482975" cy="2559050"/>
          </a:xfrm>
        </p:spPr>
        <p:txBody>
          <a:bodyPr/>
          <a:lstStyle>
            <a:lvl1pPr marL="101600" indent="0">
              <a:buNone/>
              <a:defRPr/>
            </a:lvl1pPr>
          </a:lstStyle>
          <a:p>
            <a:r>
              <a:rPr lang="en-US" dirty="0"/>
              <a:t>Image</a:t>
            </a:r>
          </a:p>
        </p:txBody>
      </p:sp>
      <p:sp>
        <p:nvSpPr>
          <p:cNvPr id="11" name="Label 1">
            <a:extLst>
              <a:ext uri="{FF2B5EF4-FFF2-40B4-BE49-F238E27FC236}">
                <a16:creationId xmlns:a16="http://schemas.microsoft.com/office/drawing/2014/main" id="{3D0F2ED9-E212-40DC-A528-BE4A28DE88FD}"/>
              </a:ext>
            </a:extLst>
          </p:cNvPr>
          <p:cNvSpPr>
            <a:spLocks noGrp="1"/>
          </p:cNvSpPr>
          <p:nvPr>
            <p:ph type="body" sz="quarter" idx="15" hasCustomPrompt="1"/>
          </p:nvPr>
        </p:nvSpPr>
        <p:spPr>
          <a:xfrm>
            <a:off x="808109" y="1681163"/>
            <a:ext cx="1220716" cy="627062"/>
          </a:xfrm>
        </p:spPr>
        <p:txBody>
          <a:bodyPr/>
          <a:lstStyle>
            <a:lvl1pPr marL="101600" indent="0">
              <a:buNone/>
              <a:defRPr/>
            </a:lvl1pPr>
          </a:lstStyle>
          <a:p>
            <a:pPr lvl="0"/>
            <a:r>
              <a:rPr lang="en-US" dirty="0"/>
              <a:t>Label 1</a:t>
            </a:r>
          </a:p>
        </p:txBody>
      </p:sp>
      <p:sp>
        <p:nvSpPr>
          <p:cNvPr id="13" name="Label 2">
            <a:extLst>
              <a:ext uri="{FF2B5EF4-FFF2-40B4-BE49-F238E27FC236}">
                <a16:creationId xmlns:a16="http://schemas.microsoft.com/office/drawing/2014/main" id="{E8D9AEEF-5E99-48D4-B8C3-C5A995764DCA}"/>
              </a:ext>
            </a:extLst>
          </p:cNvPr>
          <p:cNvSpPr>
            <a:spLocks noGrp="1"/>
          </p:cNvSpPr>
          <p:nvPr>
            <p:ph type="body" sz="quarter" idx="16" hasCustomPrompt="1"/>
          </p:nvPr>
        </p:nvSpPr>
        <p:spPr>
          <a:xfrm>
            <a:off x="808109" y="2647157"/>
            <a:ext cx="1206500" cy="627062"/>
          </a:xfrm>
        </p:spPr>
        <p:txBody>
          <a:bodyPr/>
          <a:lstStyle>
            <a:lvl1pPr marL="101600" indent="0">
              <a:buNone/>
              <a:defRPr/>
            </a:lvl1pPr>
          </a:lstStyle>
          <a:p>
            <a:pPr lvl="0"/>
            <a:r>
              <a:rPr lang="en-US" dirty="0"/>
              <a:t>Label 2</a:t>
            </a:r>
          </a:p>
        </p:txBody>
      </p:sp>
      <p:sp>
        <p:nvSpPr>
          <p:cNvPr id="15" name="Label 3">
            <a:extLst>
              <a:ext uri="{FF2B5EF4-FFF2-40B4-BE49-F238E27FC236}">
                <a16:creationId xmlns:a16="http://schemas.microsoft.com/office/drawing/2014/main" id="{99D329CE-18C4-40A9-A508-1684979AC205}"/>
              </a:ext>
            </a:extLst>
          </p:cNvPr>
          <p:cNvSpPr>
            <a:spLocks noGrp="1"/>
          </p:cNvSpPr>
          <p:nvPr>
            <p:ph type="body" sz="quarter" idx="17" hasCustomPrompt="1"/>
          </p:nvPr>
        </p:nvSpPr>
        <p:spPr>
          <a:xfrm>
            <a:off x="808109" y="3613151"/>
            <a:ext cx="1206500" cy="627062"/>
          </a:xfrm>
        </p:spPr>
        <p:txBody>
          <a:bodyPr/>
          <a:lstStyle>
            <a:lvl1pPr marL="101600" indent="0">
              <a:buNone/>
              <a:defRPr/>
            </a:lvl1pPr>
          </a:lstStyle>
          <a:p>
            <a:pPr lvl="0"/>
            <a:r>
              <a:rPr lang="en-US" dirty="0"/>
              <a:t>Label 3</a:t>
            </a:r>
          </a:p>
        </p:txBody>
      </p:sp>
      <p:sp>
        <p:nvSpPr>
          <p:cNvPr id="17" name="Label 4">
            <a:extLst>
              <a:ext uri="{FF2B5EF4-FFF2-40B4-BE49-F238E27FC236}">
                <a16:creationId xmlns:a16="http://schemas.microsoft.com/office/drawing/2014/main" id="{AAE735D1-F9F4-4525-9ED5-F10A99DECCB8}"/>
              </a:ext>
            </a:extLst>
          </p:cNvPr>
          <p:cNvSpPr>
            <a:spLocks noGrp="1"/>
          </p:cNvSpPr>
          <p:nvPr>
            <p:ph type="body" sz="quarter" idx="18" hasCustomPrompt="1"/>
          </p:nvPr>
        </p:nvSpPr>
        <p:spPr>
          <a:xfrm>
            <a:off x="7381874" y="1681163"/>
            <a:ext cx="1304925" cy="627062"/>
          </a:xfrm>
        </p:spPr>
        <p:txBody>
          <a:bodyPr/>
          <a:lstStyle>
            <a:lvl1pPr marL="101600" indent="0">
              <a:buNone/>
              <a:defRPr/>
            </a:lvl1pPr>
          </a:lstStyle>
          <a:p>
            <a:pPr lvl="0"/>
            <a:r>
              <a:rPr lang="en-US" dirty="0"/>
              <a:t>Label 4</a:t>
            </a:r>
          </a:p>
        </p:txBody>
      </p:sp>
      <p:sp>
        <p:nvSpPr>
          <p:cNvPr id="19" name="Label 5">
            <a:extLst>
              <a:ext uri="{FF2B5EF4-FFF2-40B4-BE49-F238E27FC236}">
                <a16:creationId xmlns:a16="http://schemas.microsoft.com/office/drawing/2014/main" id="{43259E0C-9247-446E-9183-FBF70F8FD41C}"/>
              </a:ext>
            </a:extLst>
          </p:cNvPr>
          <p:cNvSpPr>
            <a:spLocks noGrp="1"/>
          </p:cNvSpPr>
          <p:nvPr>
            <p:ph type="body" sz="quarter" idx="19" hasCustomPrompt="1"/>
          </p:nvPr>
        </p:nvSpPr>
        <p:spPr>
          <a:xfrm>
            <a:off x="7381874" y="2651590"/>
            <a:ext cx="1304925" cy="618196"/>
          </a:xfrm>
        </p:spPr>
        <p:txBody>
          <a:bodyPr/>
          <a:lstStyle>
            <a:lvl1pPr marL="101600" indent="0">
              <a:buNone/>
              <a:defRPr/>
            </a:lvl1pPr>
          </a:lstStyle>
          <a:p>
            <a:pPr lvl="0"/>
            <a:r>
              <a:rPr lang="en-US" dirty="0"/>
              <a:t>Label 5</a:t>
            </a:r>
          </a:p>
        </p:txBody>
      </p:sp>
      <p:sp>
        <p:nvSpPr>
          <p:cNvPr id="21" name="Label 6">
            <a:extLst>
              <a:ext uri="{FF2B5EF4-FFF2-40B4-BE49-F238E27FC236}">
                <a16:creationId xmlns:a16="http://schemas.microsoft.com/office/drawing/2014/main" id="{111F58DF-A1C1-4DD6-ADE5-FC54A39F6757}"/>
              </a:ext>
            </a:extLst>
          </p:cNvPr>
          <p:cNvSpPr>
            <a:spLocks noGrp="1"/>
          </p:cNvSpPr>
          <p:nvPr>
            <p:ph type="body" sz="quarter" idx="20" hasCustomPrompt="1"/>
          </p:nvPr>
        </p:nvSpPr>
        <p:spPr>
          <a:xfrm>
            <a:off x="7381874" y="3613151"/>
            <a:ext cx="1304925" cy="627063"/>
          </a:xfrm>
        </p:spPr>
        <p:txBody>
          <a:bodyPr/>
          <a:lstStyle>
            <a:lvl1pPr marL="101600" indent="0">
              <a:buNone/>
              <a:defRPr/>
            </a:lvl1pPr>
          </a:lstStyle>
          <a:p>
            <a:pPr lvl="0"/>
            <a:r>
              <a:rPr lang="en-US" dirty="0"/>
              <a:t>Label 6</a:t>
            </a:r>
          </a:p>
        </p:txBody>
      </p:sp>
      <p:sp>
        <p:nvSpPr>
          <p:cNvPr id="3" name="Date Placeholder 2">
            <a:extLst>
              <a:ext uri="{FF2B5EF4-FFF2-40B4-BE49-F238E27FC236}">
                <a16:creationId xmlns:a16="http://schemas.microsoft.com/office/drawing/2014/main" id="{D0CEC9E9-2CDA-42DF-A6E1-55B455A7E67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5429F10E-ACBA-4EA4-B23A-AC32FC5A681B}"/>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27899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bel Layout 2">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5AF36A59-5DE4-46F3-8035-460E546D5673}"/>
              </a:ext>
            </a:extLst>
          </p:cNvPr>
          <p:cNvSpPr>
            <a:spLocks noGrp="1"/>
          </p:cNvSpPr>
          <p:nvPr>
            <p:ph type="title"/>
          </p:nvPr>
        </p:nvSpPr>
        <p:spPr/>
        <p:txBody>
          <a:bodyPr/>
          <a:lstStyle>
            <a:lvl1pPr>
              <a:defRPr sz="3600">
                <a:latin typeface="+mj-lt"/>
              </a:defRPr>
            </a:lvl1pPr>
          </a:lstStyle>
          <a:p>
            <a:r>
              <a:rPr lang="en-US" dirty="0"/>
              <a:t>Click to edit Master title style</a:t>
            </a:r>
          </a:p>
        </p:txBody>
      </p:sp>
      <p:sp>
        <p:nvSpPr>
          <p:cNvPr id="7" name="Image 1 title">
            <a:extLst>
              <a:ext uri="{FF2B5EF4-FFF2-40B4-BE49-F238E27FC236}">
                <a16:creationId xmlns:a16="http://schemas.microsoft.com/office/drawing/2014/main" id="{2BEC12FB-EC67-436F-875F-0A306862EF78}"/>
              </a:ext>
            </a:extLst>
          </p:cNvPr>
          <p:cNvSpPr>
            <a:spLocks noGrp="1"/>
          </p:cNvSpPr>
          <p:nvPr>
            <p:ph type="body" sz="quarter" idx="13" hasCustomPrompt="1"/>
          </p:nvPr>
        </p:nvSpPr>
        <p:spPr>
          <a:xfrm>
            <a:off x="457201" y="4392613"/>
            <a:ext cx="2107323" cy="504825"/>
          </a:xfrm>
        </p:spPr>
        <p:txBody>
          <a:bodyPr/>
          <a:lstStyle>
            <a:lvl1pPr marL="101600" indent="0">
              <a:buNone/>
              <a:defRPr/>
            </a:lvl1pPr>
          </a:lstStyle>
          <a:p>
            <a:pPr lvl="0"/>
            <a:r>
              <a:rPr lang="en-US" dirty="0"/>
              <a:t>Image 1 title</a:t>
            </a:r>
          </a:p>
        </p:txBody>
      </p:sp>
      <p:sp>
        <p:nvSpPr>
          <p:cNvPr id="9" name="Image 1">
            <a:extLst>
              <a:ext uri="{FF2B5EF4-FFF2-40B4-BE49-F238E27FC236}">
                <a16:creationId xmlns:a16="http://schemas.microsoft.com/office/drawing/2014/main" id="{1E9C9C32-F8ED-4AA8-AA00-26A2357E73E9}"/>
              </a:ext>
            </a:extLst>
          </p:cNvPr>
          <p:cNvSpPr>
            <a:spLocks noGrp="1"/>
          </p:cNvSpPr>
          <p:nvPr>
            <p:ph type="pic" sz="quarter" idx="14" hasCustomPrompt="1"/>
          </p:nvPr>
        </p:nvSpPr>
        <p:spPr>
          <a:xfrm>
            <a:off x="457200" y="1817688"/>
            <a:ext cx="2107324" cy="2386012"/>
          </a:xfrm>
        </p:spPr>
        <p:txBody>
          <a:bodyPr/>
          <a:lstStyle>
            <a:lvl1pPr marL="101600" indent="0">
              <a:buNone/>
              <a:defRPr/>
            </a:lvl1pPr>
          </a:lstStyle>
          <a:p>
            <a:r>
              <a:rPr lang="en-US" dirty="0"/>
              <a:t>Image 1</a:t>
            </a:r>
          </a:p>
        </p:txBody>
      </p:sp>
      <p:sp>
        <p:nvSpPr>
          <p:cNvPr id="11" name="Label 1.1">
            <a:extLst>
              <a:ext uri="{FF2B5EF4-FFF2-40B4-BE49-F238E27FC236}">
                <a16:creationId xmlns:a16="http://schemas.microsoft.com/office/drawing/2014/main" id="{BD50A136-2F5A-4764-ADDC-D48D703981CC}"/>
              </a:ext>
            </a:extLst>
          </p:cNvPr>
          <p:cNvSpPr>
            <a:spLocks noGrp="1"/>
          </p:cNvSpPr>
          <p:nvPr>
            <p:ph type="body" sz="quarter" idx="15" hasCustomPrompt="1"/>
          </p:nvPr>
        </p:nvSpPr>
        <p:spPr>
          <a:xfrm>
            <a:off x="2774622" y="1794947"/>
            <a:ext cx="1534619" cy="591855"/>
          </a:xfrm>
        </p:spPr>
        <p:txBody>
          <a:bodyPr/>
          <a:lstStyle>
            <a:lvl1pPr marL="101600" indent="0">
              <a:buNone/>
              <a:defRPr/>
            </a:lvl1pPr>
          </a:lstStyle>
          <a:p>
            <a:pPr lvl="0"/>
            <a:r>
              <a:rPr lang="en-US" dirty="0"/>
              <a:t>Label 1.1</a:t>
            </a:r>
          </a:p>
        </p:txBody>
      </p:sp>
      <p:sp>
        <p:nvSpPr>
          <p:cNvPr id="13" name="Label 1.2">
            <a:extLst>
              <a:ext uri="{FF2B5EF4-FFF2-40B4-BE49-F238E27FC236}">
                <a16:creationId xmlns:a16="http://schemas.microsoft.com/office/drawing/2014/main" id="{16926224-3F90-4884-9AC1-A5381D78801B}"/>
              </a:ext>
            </a:extLst>
          </p:cNvPr>
          <p:cNvSpPr>
            <a:spLocks noGrp="1"/>
          </p:cNvSpPr>
          <p:nvPr>
            <p:ph type="body" sz="quarter" idx="16" hasCustomPrompt="1"/>
          </p:nvPr>
        </p:nvSpPr>
        <p:spPr>
          <a:xfrm>
            <a:off x="2774622" y="2707481"/>
            <a:ext cx="1534619" cy="606425"/>
          </a:xfrm>
        </p:spPr>
        <p:txBody>
          <a:bodyPr/>
          <a:lstStyle>
            <a:lvl1pPr marL="101600" indent="0">
              <a:buNone/>
              <a:defRPr/>
            </a:lvl1pPr>
          </a:lstStyle>
          <a:p>
            <a:pPr lvl="0"/>
            <a:r>
              <a:rPr lang="en-US" dirty="0"/>
              <a:t>Label 1.2</a:t>
            </a:r>
          </a:p>
        </p:txBody>
      </p:sp>
      <p:sp>
        <p:nvSpPr>
          <p:cNvPr id="15" name="Label 1.3">
            <a:extLst>
              <a:ext uri="{FF2B5EF4-FFF2-40B4-BE49-F238E27FC236}">
                <a16:creationId xmlns:a16="http://schemas.microsoft.com/office/drawing/2014/main" id="{D4719473-9C3F-493C-B20E-27CDBBA38B68}"/>
              </a:ext>
            </a:extLst>
          </p:cNvPr>
          <p:cNvSpPr>
            <a:spLocks noGrp="1"/>
          </p:cNvSpPr>
          <p:nvPr>
            <p:ph type="body" sz="quarter" idx="17" hasCustomPrompt="1"/>
          </p:nvPr>
        </p:nvSpPr>
        <p:spPr>
          <a:xfrm>
            <a:off x="2774622" y="3597275"/>
            <a:ext cx="1534619" cy="606425"/>
          </a:xfrm>
        </p:spPr>
        <p:txBody>
          <a:bodyPr/>
          <a:lstStyle>
            <a:lvl1pPr marL="101600" indent="0">
              <a:buNone/>
              <a:defRPr/>
            </a:lvl1pPr>
          </a:lstStyle>
          <a:p>
            <a:pPr lvl="0"/>
            <a:r>
              <a:rPr lang="en-US" dirty="0"/>
              <a:t>Label 1.3</a:t>
            </a:r>
          </a:p>
        </p:txBody>
      </p:sp>
      <p:sp>
        <p:nvSpPr>
          <p:cNvPr id="17" name="Image 2 title">
            <a:extLst>
              <a:ext uri="{FF2B5EF4-FFF2-40B4-BE49-F238E27FC236}">
                <a16:creationId xmlns:a16="http://schemas.microsoft.com/office/drawing/2014/main" id="{DC526974-AF8C-4228-AAAA-33D0B8AB71C7}"/>
              </a:ext>
            </a:extLst>
          </p:cNvPr>
          <p:cNvSpPr>
            <a:spLocks noGrp="1"/>
          </p:cNvSpPr>
          <p:nvPr>
            <p:ph type="body" sz="quarter" idx="18" hasCustomPrompt="1"/>
          </p:nvPr>
        </p:nvSpPr>
        <p:spPr>
          <a:xfrm>
            <a:off x="4931596" y="4347439"/>
            <a:ext cx="2107323" cy="504825"/>
          </a:xfrm>
        </p:spPr>
        <p:txBody>
          <a:bodyPr/>
          <a:lstStyle>
            <a:lvl1pPr marL="101600" indent="0">
              <a:buNone/>
              <a:defRPr/>
            </a:lvl1pPr>
          </a:lstStyle>
          <a:p>
            <a:pPr lvl="0"/>
            <a:r>
              <a:rPr lang="en-US" dirty="0"/>
              <a:t>Image 2 title</a:t>
            </a:r>
          </a:p>
        </p:txBody>
      </p:sp>
      <p:sp>
        <p:nvSpPr>
          <p:cNvPr id="19" name="Image 2">
            <a:extLst>
              <a:ext uri="{FF2B5EF4-FFF2-40B4-BE49-F238E27FC236}">
                <a16:creationId xmlns:a16="http://schemas.microsoft.com/office/drawing/2014/main" id="{812D2BB4-4991-47F8-9E82-9C9B41B052FB}"/>
              </a:ext>
            </a:extLst>
          </p:cNvPr>
          <p:cNvSpPr>
            <a:spLocks noGrp="1"/>
          </p:cNvSpPr>
          <p:nvPr>
            <p:ph type="pic" sz="quarter" idx="19" hasCustomPrompt="1"/>
          </p:nvPr>
        </p:nvSpPr>
        <p:spPr>
          <a:xfrm>
            <a:off x="4931596" y="1806537"/>
            <a:ext cx="2107323" cy="2397164"/>
          </a:xfrm>
        </p:spPr>
        <p:txBody>
          <a:bodyPr/>
          <a:lstStyle>
            <a:lvl1pPr marL="101600" indent="0">
              <a:buNone/>
              <a:defRPr/>
            </a:lvl1pPr>
          </a:lstStyle>
          <a:p>
            <a:r>
              <a:rPr lang="en-US" dirty="0"/>
              <a:t>Image 2</a:t>
            </a:r>
          </a:p>
        </p:txBody>
      </p:sp>
      <p:sp>
        <p:nvSpPr>
          <p:cNvPr id="21" name="Label 2.1">
            <a:extLst>
              <a:ext uri="{FF2B5EF4-FFF2-40B4-BE49-F238E27FC236}">
                <a16:creationId xmlns:a16="http://schemas.microsoft.com/office/drawing/2014/main" id="{15D9E78D-62D4-4D7C-8E37-E1A000DA23A2}"/>
              </a:ext>
            </a:extLst>
          </p:cNvPr>
          <p:cNvSpPr>
            <a:spLocks noGrp="1"/>
          </p:cNvSpPr>
          <p:nvPr>
            <p:ph type="body" sz="quarter" idx="20" hasCustomPrompt="1"/>
          </p:nvPr>
        </p:nvSpPr>
        <p:spPr>
          <a:xfrm>
            <a:off x="7304580" y="1794947"/>
            <a:ext cx="1534619" cy="608524"/>
          </a:xfrm>
        </p:spPr>
        <p:txBody>
          <a:bodyPr/>
          <a:lstStyle>
            <a:lvl1pPr marL="101600" indent="0">
              <a:buNone/>
              <a:defRPr/>
            </a:lvl1pPr>
          </a:lstStyle>
          <a:p>
            <a:pPr lvl="0"/>
            <a:r>
              <a:rPr lang="en-US" dirty="0"/>
              <a:t>Label 2.1</a:t>
            </a:r>
          </a:p>
        </p:txBody>
      </p:sp>
      <p:sp>
        <p:nvSpPr>
          <p:cNvPr id="23" name="Label 2.2">
            <a:extLst>
              <a:ext uri="{FF2B5EF4-FFF2-40B4-BE49-F238E27FC236}">
                <a16:creationId xmlns:a16="http://schemas.microsoft.com/office/drawing/2014/main" id="{0ECEA5DA-0702-46DA-A4DD-66B7E7FF424B}"/>
              </a:ext>
            </a:extLst>
          </p:cNvPr>
          <p:cNvSpPr>
            <a:spLocks noGrp="1"/>
          </p:cNvSpPr>
          <p:nvPr>
            <p:ph type="body" sz="quarter" idx="21" hasCustomPrompt="1"/>
          </p:nvPr>
        </p:nvSpPr>
        <p:spPr>
          <a:xfrm>
            <a:off x="7304579" y="2707481"/>
            <a:ext cx="1534619" cy="608524"/>
          </a:xfrm>
        </p:spPr>
        <p:txBody>
          <a:bodyPr/>
          <a:lstStyle>
            <a:lvl1pPr marL="101600" indent="0">
              <a:buNone/>
              <a:defRPr/>
            </a:lvl1pPr>
          </a:lstStyle>
          <a:p>
            <a:pPr lvl="0"/>
            <a:r>
              <a:rPr lang="en-US" dirty="0"/>
              <a:t>Label 2.2</a:t>
            </a:r>
          </a:p>
        </p:txBody>
      </p:sp>
      <p:sp>
        <p:nvSpPr>
          <p:cNvPr id="25" name="Label 2.3">
            <a:extLst>
              <a:ext uri="{FF2B5EF4-FFF2-40B4-BE49-F238E27FC236}">
                <a16:creationId xmlns:a16="http://schemas.microsoft.com/office/drawing/2014/main" id="{64C63D68-E200-46DF-8E34-92DC66FE879B}"/>
              </a:ext>
            </a:extLst>
          </p:cNvPr>
          <p:cNvSpPr>
            <a:spLocks noGrp="1"/>
          </p:cNvSpPr>
          <p:nvPr>
            <p:ph type="body" sz="quarter" idx="22" hasCustomPrompt="1"/>
          </p:nvPr>
        </p:nvSpPr>
        <p:spPr>
          <a:xfrm>
            <a:off x="7304579" y="3579818"/>
            <a:ext cx="1534620" cy="608524"/>
          </a:xfrm>
        </p:spPr>
        <p:txBody>
          <a:bodyPr/>
          <a:lstStyle>
            <a:lvl1pPr marL="101600" indent="0">
              <a:buNone/>
              <a:defRPr/>
            </a:lvl1pPr>
          </a:lstStyle>
          <a:p>
            <a:pPr lvl="0"/>
            <a:r>
              <a:rPr lang="en-US" dirty="0"/>
              <a:t>Label 2.3</a:t>
            </a:r>
          </a:p>
        </p:txBody>
      </p:sp>
      <p:sp>
        <p:nvSpPr>
          <p:cNvPr id="3" name="Date Placeholder 2">
            <a:extLst>
              <a:ext uri="{FF2B5EF4-FFF2-40B4-BE49-F238E27FC236}">
                <a16:creationId xmlns:a16="http://schemas.microsoft.com/office/drawing/2014/main" id="{D8A4DA0A-BA94-4C4E-A521-FB23D113A856}"/>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44569933-5FC5-4C73-96ED-E1AC0FC867FE}"/>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4872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Title Placeholder"/>
          <p:cNvSpPr txBox="1">
            <a:spLocks noGrp="1"/>
          </p:cNvSpPr>
          <p:nvPr>
            <p:ph type="title" hasCustomPrompt="1"/>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Content Placeholder"/>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ED8409A7-413E-5E64-5233-1D676B47157D}"/>
              </a:ext>
            </a:extLst>
          </p:cNvPr>
          <p:cNvSpPr>
            <a:spLocks noGrp="1"/>
          </p:cNvSpPr>
          <p:nvPr>
            <p:ph sz="quarter" idx="17"/>
          </p:nvPr>
        </p:nvSpPr>
        <p:spPr>
          <a:xfrm>
            <a:off x="-214313" y="1312863"/>
            <a:ext cx="539751" cy="1293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5">
            <a:extLst>
              <a:ext uri="{FF2B5EF4-FFF2-40B4-BE49-F238E27FC236}">
                <a16:creationId xmlns:a16="http://schemas.microsoft.com/office/drawing/2014/main" id="{82FA1608-6F0E-B1CD-7788-2BCD37A50340}"/>
              </a:ext>
            </a:extLst>
          </p:cNvPr>
          <p:cNvSpPr>
            <a:spLocks noGrp="1"/>
          </p:cNvSpPr>
          <p:nvPr>
            <p:ph sz="quarter" idx="18"/>
          </p:nvPr>
        </p:nvSpPr>
        <p:spPr>
          <a:xfrm>
            <a:off x="-148432" y="2413846"/>
            <a:ext cx="539751" cy="1293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10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Content Placeholder 26">
            <a:extLst>
              <a:ext uri="{FF2B5EF4-FFF2-40B4-BE49-F238E27FC236}">
                <a16:creationId xmlns:a16="http://schemas.microsoft.com/office/drawing/2014/main" id="{D45799B9-70D7-4C18-837C-BCEBBD3F5B04}"/>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4" name="Picture Placeholder 33">
            <a:extLst>
              <a:ext uri="{FF2B5EF4-FFF2-40B4-BE49-F238E27FC236}">
                <a16:creationId xmlns:a16="http://schemas.microsoft.com/office/drawing/2014/main" id="{938823B8-9C3A-AB7C-5244-F7BB8B1030BB}"/>
              </a:ext>
            </a:extLst>
          </p:cNvPr>
          <p:cNvPicPr>
            <a:picLocks noChangeAspect="1"/>
          </p:cNvPicPr>
          <p:nvPr userDrawn="1"/>
        </p:nvPicPr>
        <p:blipFill>
          <a:blip r:embed="rId2"/>
          <a:stretch>
            <a:fillRect/>
          </a:stretch>
        </p:blipFill>
        <p:spPr>
          <a:xfrm>
            <a:off x="473549" y="6427498"/>
            <a:ext cx="986560" cy="310866"/>
          </a:xfrm>
          <a:prstGeom prst="rect">
            <a:avLst/>
          </a:prstGeom>
        </p:spPr>
      </p:pic>
    </p:spTree>
    <p:extLst>
      <p:ext uri="{BB962C8B-B14F-4D97-AF65-F5344CB8AC3E}">
        <p14:creationId xmlns:p14="http://schemas.microsoft.com/office/powerpoint/2010/main" val="10909350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05657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8/18/2023</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Tree>
    <p:extLst>
      <p:ext uri="{BB962C8B-B14F-4D97-AF65-F5344CB8AC3E}">
        <p14:creationId xmlns:p14="http://schemas.microsoft.com/office/powerpoint/2010/main" val="3873501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3191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86910917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2157813" cy="1097279"/>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2993164" y="1842581"/>
            <a:ext cx="3157671" cy="471888"/>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69EE1731-E087-5370-0DB9-362D5C3C0745}"/>
              </a:ext>
            </a:extLst>
          </p:cNvPr>
          <p:cNvSpPr>
            <a:spLocks noGrp="1"/>
          </p:cNvSpPr>
          <p:nvPr>
            <p:ph sz="quarter" idx="15"/>
          </p:nvPr>
        </p:nvSpPr>
        <p:spPr>
          <a:xfrm>
            <a:off x="6746875" y="1733444"/>
            <a:ext cx="1939925" cy="58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0F242CC-B15F-7FD9-D526-0DA603038E1B}"/>
              </a:ext>
            </a:extLst>
          </p:cNvPr>
          <p:cNvSpPr>
            <a:spLocks noGrp="1"/>
          </p:cNvSpPr>
          <p:nvPr>
            <p:ph sz="quarter" idx="16"/>
          </p:nvPr>
        </p:nvSpPr>
        <p:spPr>
          <a:xfrm>
            <a:off x="366713" y="2871788"/>
            <a:ext cx="8556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DBFC854-F620-F968-1B6C-28ABD6A98B7B}"/>
              </a:ext>
            </a:extLst>
          </p:cNvPr>
          <p:cNvSpPr>
            <a:spLocks noGrp="1"/>
          </p:cNvSpPr>
          <p:nvPr>
            <p:ph sz="quarter" idx="17"/>
          </p:nvPr>
        </p:nvSpPr>
        <p:spPr>
          <a:xfrm>
            <a:off x="2871788" y="2897188"/>
            <a:ext cx="1427162" cy="471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C5441155-A56F-9639-0121-9855426F23BE}"/>
              </a:ext>
            </a:extLst>
          </p:cNvPr>
          <p:cNvSpPr>
            <a:spLocks noGrp="1"/>
          </p:cNvSpPr>
          <p:nvPr>
            <p:ph sz="quarter" idx="18"/>
          </p:nvPr>
        </p:nvSpPr>
        <p:spPr>
          <a:xfrm>
            <a:off x="6151563" y="2982913"/>
            <a:ext cx="300037" cy="385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BE0C29E-677C-FC6A-F242-20324B239957}"/>
              </a:ext>
            </a:extLst>
          </p:cNvPr>
          <p:cNvSpPr>
            <a:spLocks noGrp="1"/>
          </p:cNvSpPr>
          <p:nvPr>
            <p:ph sz="quarter" idx="19"/>
          </p:nvPr>
        </p:nvSpPr>
        <p:spPr>
          <a:xfrm>
            <a:off x="588963" y="4675188"/>
            <a:ext cx="1427162" cy="700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2E96636E-28C4-8508-0875-9C7F24A5E28F}"/>
              </a:ext>
            </a:extLst>
          </p:cNvPr>
          <p:cNvSpPr>
            <a:spLocks noGrp="1"/>
          </p:cNvSpPr>
          <p:nvPr>
            <p:ph sz="quarter" idx="20"/>
          </p:nvPr>
        </p:nvSpPr>
        <p:spPr>
          <a:xfrm>
            <a:off x="3392488" y="4521200"/>
            <a:ext cx="1341437" cy="1179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B34776EB-CD70-244C-C524-27F749DF6E98}"/>
              </a:ext>
            </a:extLst>
          </p:cNvPr>
          <p:cNvSpPr>
            <a:spLocks noGrp="1"/>
          </p:cNvSpPr>
          <p:nvPr>
            <p:ph sz="quarter" idx="21"/>
          </p:nvPr>
        </p:nvSpPr>
        <p:spPr>
          <a:xfrm>
            <a:off x="5981700" y="4460875"/>
            <a:ext cx="1341438" cy="82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Tree>
    <p:extLst>
      <p:ext uri="{BB962C8B-B14F-4D97-AF65-F5344CB8AC3E}">
        <p14:creationId xmlns:p14="http://schemas.microsoft.com/office/powerpoint/2010/main" val="172411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5242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83FCA9A3-61F9-4B88-AA0D-114BD47AA429}"/>
              </a:ext>
            </a:extLst>
          </p:cNvPr>
          <p:cNvSpPr>
            <a:spLocks noGrp="1"/>
          </p:cNvSpPr>
          <p:nvPr>
            <p:ph type="pic" sz="quarter" idx="15"/>
          </p:nvPr>
        </p:nvSpPr>
        <p:spPr>
          <a:xfrm>
            <a:off x="5511800" y="1768475"/>
            <a:ext cx="3043238" cy="4187825"/>
          </a:xfrm>
        </p:spPr>
        <p:txBody>
          <a:bodyPr/>
          <a:lstStyle/>
          <a:p>
            <a:endParaRPr lang="en-IN" dirty="0"/>
          </a:p>
        </p:txBody>
      </p:sp>
      <p:sp>
        <p:nvSpPr>
          <p:cNvPr id="5" name="Content Placeholder 4">
            <a:extLst>
              <a:ext uri="{FF2B5EF4-FFF2-40B4-BE49-F238E27FC236}">
                <a16:creationId xmlns:a16="http://schemas.microsoft.com/office/drawing/2014/main" id="{0FF7D8A3-13B5-B0F7-356B-F0FAD97E0E32}"/>
              </a:ext>
            </a:extLst>
          </p:cNvPr>
          <p:cNvSpPr>
            <a:spLocks noGrp="1"/>
          </p:cNvSpPr>
          <p:nvPr>
            <p:ph sz="quarter" idx="16"/>
          </p:nvPr>
        </p:nvSpPr>
        <p:spPr>
          <a:xfrm>
            <a:off x="684213" y="4913313"/>
            <a:ext cx="7870825" cy="119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90ACF9FC-CB6A-1DCC-E808-4755F8A8B235}"/>
              </a:ext>
            </a:extLst>
          </p:cNvPr>
          <p:cNvSpPr>
            <a:spLocks noGrp="1"/>
          </p:cNvSpPr>
          <p:nvPr>
            <p:ph sz="quarter" idx="17"/>
          </p:nvPr>
        </p:nvSpPr>
        <p:spPr>
          <a:xfrm>
            <a:off x="4073525" y="4710113"/>
            <a:ext cx="1727200" cy="124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BCCE32F-7B84-D473-5B93-ED0C58CF8F90}"/>
              </a:ext>
            </a:extLst>
          </p:cNvPr>
          <p:cNvSpPr>
            <a:spLocks noGrp="1"/>
          </p:cNvSpPr>
          <p:nvPr>
            <p:ph sz="quarter" idx="18"/>
          </p:nvPr>
        </p:nvSpPr>
        <p:spPr>
          <a:xfrm>
            <a:off x="6604000" y="4830763"/>
            <a:ext cx="425450" cy="839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a:extLst>
              <a:ext uri="{FF2B5EF4-FFF2-40B4-BE49-F238E27FC236}">
                <a16:creationId xmlns:a16="http://schemas.microsoft.com/office/drawing/2014/main" id="{AA40ED2A-6A9F-58AC-71D8-EF99051B8632}"/>
              </a:ext>
            </a:extLst>
          </p:cNvPr>
          <p:cNvSpPr>
            <a:spLocks noGrp="1"/>
          </p:cNvSpPr>
          <p:nvPr>
            <p:ph sz="quarter" idx="19"/>
          </p:nvPr>
        </p:nvSpPr>
        <p:spPr>
          <a:xfrm>
            <a:off x="7772400" y="4913313"/>
            <a:ext cx="425450" cy="104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508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53363481-E945-D1B6-D06A-DA0F900B8E96}"/>
              </a:ext>
            </a:extLst>
          </p:cNvPr>
          <p:cNvSpPr>
            <a:spLocks noGrp="1"/>
          </p:cNvSpPr>
          <p:nvPr>
            <p:ph sz="quarter" idx="13"/>
          </p:nvPr>
        </p:nvSpPr>
        <p:spPr>
          <a:xfrm>
            <a:off x="457200" y="1579563"/>
            <a:ext cx="8154988" cy="2917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488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a:extLst>
              <a:ext uri="{FF2B5EF4-FFF2-40B4-BE49-F238E27FC236}">
                <a16:creationId xmlns:a16="http://schemas.microsoft.com/office/drawing/2014/main" id="{6F503D41-401A-43DB-9BC0-38F51965B892}"/>
              </a:ext>
            </a:extLst>
          </p:cNvPr>
          <p:cNvSpPr>
            <a:spLocks noGrp="1"/>
          </p:cNvSpPr>
          <p:nvPr>
            <p:ph sz="quarter" idx="15"/>
          </p:nvPr>
        </p:nvSpPr>
        <p:spPr>
          <a:xfrm>
            <a:off x="457200" y="1556327"/>
            <a:ext cx="3635375" cy="4520623"/>
          </a:xfrm>
        </p:spPr>
        <p:txBody>
          <a:bodyPr/>
          <a:lstStyle/>
          <a:p>
            <a:pPr lvl="0"/>
            <a:r>
              <a:rPr lang="en-US" dirty="0"/>
              <a:t>Edit Master text styles</a:t>
            </a: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234542" y="1556327"/>
            <a:ext cx="4452257"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234542" y="3971925"/>
            <a:ext cx="4452258"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769062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1.jp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23919128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Content Placeholder 26">
            <a:extLst>
              <a:ext uri="{FF2B5EF4-FFF2-40B4-BE49-F238E27FC236}">
                <a16:creationId xmlns:a16="http://schemas.microsoft.com/office/drawing/2014/main" id="{96113423-EA10-0216-69C8-A2BA11BC1953}"/>
              </a:ext>
            </a:extLst>
          </p:cNvPr>
          <p:cNvSpPr txBox="1">
            <a:spLocks/>
          </p:cNvSpPr>
          <p:nvPr userDrawn="1"/>
        </p:nvSpPr>
        <p:spPr>
          <a:xfrm>
            <a:off x="2097088" y="6456347"/>
            <a:ext cx="6589712" cy="221018"/>
          </a:xfrm>
          <a:prstGeom prst="rect">
            <a:avLst/>
          </a:prstGeom>
        </p:spPr>
        <p:txBody>
          <a:bodyPr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2024, 2018, 2015 Pearson Education, Inc. All Rights Reserved</a:t>
            </a:r>
          </a:p>
        </p:txBody>
      </p:sp>
      <p:pic>
        <p:nvPicPr>
          <p:cNvPr id="3" name="Picture Placeholder 33">
            <a:extLst>
              <a:ext uri="{FF2B5EF4-FFF2-40B4-BE49-F238E27FC236}">
                <a16:creationId xmlns:a16="http://schemas.microsoft.com/office/drawing/2014/main" id="{6A23DD75-23F5-C38A-1DB9-303907CF25CB}"/>
              </a:ext>
            </a:extLst>
          </p:cNvPr>
          <p:cNvPicPr>
            <a:picLocks noChangeAspect="1"/>
          </p:cNvPicPr>
          <p:nvPr userDrawn="1"/>
        </p:nvPicPr>
        <p:blipFill>
          <a:blip r:embed="rId21"/>
          <a:stretch>
            <a:fillRect/>
          </a:stretch>
        </p:blipFill>
        <p:spPr>
          <a:xfrm>
            <a:off x="473549" y="6427498"/>
            <a:ext cx="986560" cy="310866"/>
          </a:xfrm>
          <a:prstGeom prst="rect">
            <a:avLst/>
          </a:prstGeom>
        </p:spPr>
      </p:pic>
    </p:spTree>
  </p:cSld>
  <p:clrMap bg1="lt1" tx1="dk1" bg2="dk2" tx2="lt2" accent1="accent1" accent2="accent2" accent3="accent3" accent4="accent4" accent5="accent5" accent6="accent6" hlink="hlink" folHlink="folHlink"/>
  <p:sldLayoutIdLst>
    <p:sldLayoutId id="2147483692" r:id="rId1"/>
    <p:sldLayoutId id="2147483688" r:id="rId2"/>
    <p:sldLayoutId id="2147483689" r:id="rId3"/>
    <p:sldLayoutId id="2147483690" r:id="rId4"/>
    <p:sldLayoutId id="2147483681" r:id="rId5"/>
    <p:sldLayoutId id="2147483676" r:id="rId6"/>
    <p:sldLayoutId id="2147483677" r:id="rId7"/>
    <p:sldLayoutId id="2147483678" r:id="rId8"/>
    <p:sldLayoutId id="2147483687" r:id="rId9"/>
    <p:sldLayoutId id="2147483679" r:id="rId10"/>
    <p:sldLayoutId id="2147483671" r:id="rId11"/>
    <p:sldLayoutId id="2147483673" r:id="rId12"/>
    <p:sldLayoutId id="2147483670" r:id="rId13"/>
    <p:sldLayoutId id="2147483669" r:id="rId14"/>
    <p:sldLayoutId id="2147483655" r:id="rId15"/>
    <p:sldLayoutId id="2147483693" r:id="rId16"/>
    <p:sldLayoutId id="2147483694" r:id="rId17"/>
    <p:sldLayoutId id="2147483695" r:id="rId18"/>
    <p:sldLayoutId id="214748369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image" Target="../media/image38.wmf"/><Relationship Id="rId5" Type="http://schemas.openxmlformats.org/officeDocument/2006/relationships/oleObject" Target="../embeddings/oleObject2.bin"/><Relationship Id="rId4" Type="http://schemas.openxmlformats.org/officeDocument/2006/relationships/image" Target="../media/image37.wmf"/></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43.jpg"/><Relationship Id="rId4" Type="http://schemas.openxmlformats.org/officeDocument/2006/relationships/image" Target="../media/image42.w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46.wmf"/><Relationship Id="rId5" Type="http://schemas.openxmlformats.org/officeDocument/2006/relationships/oleObject" Target="../embeddings/oleObject6.bin"/><Relationship Id="rId4" Type="http://schemas.openxmlformats.org/officeDocument/2006/relationships/image" Target="../media/image45.wmf"/></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0.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53.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59.jpg"/></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64.pn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67.jp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69.pn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74.png"/><Relationship Id="rId4"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76.png"/><Relationship Id="rId4"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80.png"/><Relationship Id="rId4"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4.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82.png"/><Relationship Id="rId4"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81.xml"/><Relationship Id="rId1" Type="http://schemas.openxmlformats.org/officeDocument/2006/relationships/slideLayout" Target="../slideLayouts/slideLayout22.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6_anim_lib_page/" TargetMode="External"/><Relationship Id="rId4" Type="http://schemas.openxmlformats.org/officeDocument/2006/relationships/hyperlink" Target="https://jameshalderman.com/a3_anim_lib_pag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65826" y="221462"/>
            <a:ext cx="8229600" cy="590349"/>
          </a:xfrm>
        </p:spPr>
        <p:txBody>
          <a:bodyPr lIns="0" tIns="18000" rIns="0" bIns="18000" anchor="ctr" anchorCtr="0">
            <a:spAutoFit/>
          </a:bodyPr>
          <a:lstStyle/>
          <a:p>
            <a:r>
              <a:rPr lang="en-US" dirty="0"/>
              <a:t>Manual Drivetrains and Axles</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8220" y="943518"/>
            <a:ext cx="1802525" cy="344128"/>
          </a:xfrm>
        </p:spPr>
        <p:txBody>
          <a:bodyPr wrap="square" lIns="0" tIns="18000" rIns="0" bIns="18000" anchor="ctr" anchorCtr="0">
            <a:spAutoFit/>
          </a:bodyPr>
          <a:lstStyle/>
          <a:p>
            <a:r>
              <a:rPr lang="en-US" b="1" dirty="0"/>
              <a:t>Ninth Edition</a:t>
            </a:r>
          </a:p>
        </p:txBody>
      </p:sp>
      <p:pic>
        <p:nvPicPr>
          <p:cNvPr id="11" name="Picture 10" descr="Front Cover: Manual Drivetrains and Axles Ninth Edition by James D. Halderman">
            <a:extLst>
              <a:ext uri="{FF2B5EF4-FFF2-40B4-BE49-F238E27FC236}">
                <a16:creationId xmlns:a16="http://schemas.microsoft.com/office/drawing/2014/main" id="{47DEB20F-F8EF-0BF2-D4E2-46B2A68DF920}"/>
              </a:ext>
            </a:extLst>
          </p:cNvPr>
          <p:cNvPicPr>
            <a:picLocks noChangeAspect="1"/>
          </p:cNvPicPr>
          <p:nvPr/>
        </p:nvPicPr>
        <p:blipFill>
          <a:blip r:embed="rId3"/>
          <a:stretch>
            <a:fillRect/>
          </a:stretch>
        </p:blipFill>
        <p:spPr>
          <a:xfrm>
            <a:off x="486407" y="1602101"/>
            <a:ext cx="3657688" cy="4688715"/>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0630" y="2904984"/>
            <a:ext cx="1966819" cy="498016"/>
          </a:xfrm>
        </p:spPr>
        <p:txBody>
          <a:bodyPr wrap="square" lIns="0" tIns="18000" rIns="0" bIns="18000" anchor="ctr" anchorCtr="0">
            <a:spAutoFit/>
          </a:bodyPr>
          <a:lstStyle/>
          <a:p>
            <a:pPr marL="0"/>
            <a:r>
              <a:rPr lang="en-US" dirty="0"/>
              <a:t>Chapter 14</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0631" y="3667595"/>
            <a:ext cx="4106169" cy="713460"/>
          </a:xfrm>
        </p:spPr>
        <p:txBody>
          <a:bodyPr wrap="square" lIns="0" tIns="18000" rIns="0" bIns="18000" anchor="ctr" anchorCtr="0">
            <a:spAutoFit/>
          </a:bodyPr>
          <a:lstStyle/>
          <a:p>
            <a:pPr marL="0"/>
            <a:r>
              <a:rPr lang="en-US" dirty="0"/>
              <a:t>Drivetrain Electricity and Electronics</a:t>
            </a:r>
          </a:p>
        </p:txBody>
      </p:sp>
      <p:pic>
        <p:nvPicPr>
          <p:cNvPr id="34" name="Picture Placeholder 33" descr="Pearson Logo">
            <a:extLst>
              <a:ext uri="{FF2B5EF4-FFF2-40B4-BE49-F238E27FC236}">
                <a16:creationId xmlns:a16="http://schemas.microsoft.com/office/drawing/2014/main" id="{AB68EB2D-4F0F-D7E1-842B-78F75D23D7C2}"/>
              </a:ext>
            </a:extLst>
          </p:cNvPr>
          <p:cNvPicPr>
            <a:picLocks noGrp="1" noChangeAspect="1"/>
          </p:cNvPicPr>
          <p:nvPr>
            <p:ph type="pic" sz="quarter" idx="19"/>
          </p:nvPr>
        </p:nvPicPr>
        <p:blipFill>
          <a:blip r:embed="rId4"/>
          <a:stretch>
            <a:fillRect/>
          </a:stretch>
        </p:blipFill>
        <p:spPr>
          <a:xfrm>
            <a:off x="473549" y="6427498"/>
            <a:ext cx="986560" cy="310866"/>
          </a:xfr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097088" y="6456347"/>
            <a:ext cx="6589712" cy="221018"/>
          </a:xfrm>
        </p:spPr>
        <p:txBody>
          <a:bodyPr lIns="0" tIns="18000" rIns="0" bIns="18000" anchor="ctr" anchorCtr="0">
            <a:spAutoFit/>
          </a:bodyPr>
          <a:lstStyle/>
          <a:p>
            <a:r>
              <a:rPr lang="en-US" dirty="0"/>
              <a:t>Copyright © 2024, 2018, 2015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Magnets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gnets">
            <a:hlinkClick r:id="" action="ppaction://media"/>
            <a:extLst>
              <a:ext uri="{FF2B5EF4-FFF2-40B4-BE49-F238E27FC236}">
                <a16:creationId xmlns:a16="http://schemas.microsoft.com/office/drawing/2014/main" id="{DFDAD61D-BC03-411E-9AAE-A36D33CF4D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289" y="1182776"/>
            <a:ext cx="8550111" cy="4809437"/>
          </a:xfrm>
          <a:prstGeom prst="rect">
            <a:avLst/>
          </a:prstGeom>
        </p:spPr>
      </p:pic>
    </p:spTree>
    <p:extLst>
      <p:ext uri="{BB962C8B-B14F-4D97-AF65-F5344CB8AC3E}">
        <p14:creationId xmlns:p14="http://schemas.microsoft.com/office/powerpoint/2010/main" val="33689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BB45-34B9-A133-9381-B225B41D85AA}"/>
              </a:ext>
            </a:extLst>
          </p:cNvPr>
          <p:cNvSpPr>
            <a:spLocks noGrp="1"/>
          </p:cNvSpPr>
          <p:nvPr>
            <p:ph type="title"/>
          </p:nvPr>
        </p:nvSpPr>
        <p:spPr>
          <a:xfrm>
            <a:off x="484908" y="164041"/>
            <a:ext cx="8229600" cy="590349"/>
          </a:xfrm>
        </p:spPr>
        <p:txBody>
          <a:bodyPr lIns="0" tIns="18000" rIns="0" bIns="18000" anchor="ctr" anchorCtr="0">
            <a:spAutoFit/>
          </a:bodyPr>
          <a:lstStyle/>
          <a:p>
            <a:r>
              <a:rPr lang="en-US" dirty="0"/>
              <a:t>Conductors/Insulators </a:t>
            </a:r>
            <a:r>
              <a:rPr lang="en-US" sz="2800" dirty="0"/>
              <a:t>(1 of 2)</a:t>
            </a:r>
          </a:p>
        </p:txBody>
      </p:sp>
      <p:pic>
        <p:nvPicPr>
          <p:cNvPr id="9" name="Picture 8" descr="The illustration of a conductor.&#10;Long description 2 is available in notes, press F6.">
            <a:extLst>
              <a:ext uri="{FF2B5EF4-FFF2-40B4-BE49-F238E27FC236}">
                <a16:creationId xmlns:a16="http://schemas.microsoft.com/office/drawing/2014/main" id="{B27D9EF5-B043-F269-ED8C-847955AF20A6}"/>
              </a:ext>
            </a:extLst>
          </p:cNvPr>
          <p:cNvPicPr>
            <a:picLocks noChangeAspect="1"/>
          </p:cNvPicPr>
          <p:nvPr/>
        </p:nvPicPr>
        <p:blipFill>
          <a:blip r:embed="rId3"/>
          <a:stretch>
            <a:fillRect/>
          </a:stretch>
        </p:blipFill>
        <p:spPr>
          <a:xfrm>
            <a:off x="1048373" y="1003173"/>
            <a:ext cx="2946304" cy="3482959"/>
          </a:xfrm>
          <a:prstGeom prst="rect">
            <a:avLst/>
          </a:prstGeom>
        </p:spPr>
      </p:pic>
      <p:sp>
        <p:nvSpPr>
          <p:cNvPr id="3" name="Content Placeholder 2">
            <a:extLst>
              <a:ext uri="{FF2B5EF4-FFF2-40B4-BE49-F238E27FC236}">
                <a16:creationId xmlns:a16="http://schemas.microsoft.com/office/drawing/2014/main" id="{0CAD94C6-BD7D-7443-8C87-985304EC27CA}"/>
              </a:ext>
            </a:extLst>
          </p:cNvPr>
          <p:cNvSpPr>
            <a:spLocks noGrp="1"/>
          </p:cNvSpPr>
          <p:nvPr>
            <p:ph sz="quarter" idx="13"/>
          </p:nvPr>
        </p:nvSpPr>
        <p:spPr>
          <a:xfrm>
            <a:off x="475672" y="4694825"/>
            <a:ext cx="3865419" cy="959681"/>
          </a:xfrm>
        </p:spPr>
        <p:txBody>
          <a:bodyPr wrap="square" lIns="0" tIns="18000" rIns="0" bIns="18000" anchor="ctr" anchorCtr="0">
            <a:spAutoFit/>
          </a:bodyPr>
          <a:lstStyle/>
          <a:p>
            <a:pPr marL="0" indent="0">
              <a:buNone/>
            </a:pPr>
            <a:r>
              <a:rPr lang="en-US" sz="2000" b="1" dirty="0"/>
              <a:t>Figure 14.5</a:t>
            </a:r>
            <a:r>
              <a:rPr lang="en-US" sz="2000" dirty="0"/>
              <a:t> A conductor is any element that has one to three electrons in its outer orbit.</a:t>
            </a:r>
          </a:p>
        </p:txBody>
      </p:sp>
      <p:pic>
        <p:nvPicPr>
          <p:cNvPr id="11" name="Picture 10" descr="An illustration of copper electron.&#10;Long description 2 is available in notes, press F6.">
            <a:extLst>
              <a:ext uri="{FF2B5EF4-FFF2-40B4-BE49-F238E27FC236}">
                <a16:creationId xmlns:a16="http://schemas.microsoft.com/office/drawing/2014/main" id="{E5EB2ECD-F904-98E1-2615-A9136BD36EAC}"/>
              </a:ext>
            </a:extLst>
          </p:cNvPr>
          <p:cNvPicPr>
            <a:picLocks noChangeAspect="1"/>
          </p:cNvPicPr>
          <p:nvPr/>
        </p:nvPicPr>
        <p:blipFill>
          <a:blip r:embed="rId4"/>
          <a:stretch>
            <a:fillRect/>
          </a:stretch>
        </p:blipFill>
        <p:spPr>
          <a:xfrm>
            <a:off x="5324704" y="1121369"/>
            <a:ext cx="2614849" cy="2563216"/>
          </a:xfrm>
          <a:prstGeom prst="rect">
            <a:avLst/>
          </a:prstGeom>
        </p:spPr>
      </p:pic>
      <p:sp>
        <p:nvSpPr>
          <p:cNvPr id="4" name="Content Placeholder 3">
            <a:extLst>
              <a:ext uri="{FF2B5EF4-FFF2-40B4-BE49-F238E27FC236}">
                <a16:creationId xmlns:a16="http://schemas.microsoft.com/office/drawing/2014/main" id="{549AEA66-269F-D1EB-C6C2-0A232AAB2F99}"/>
              </a:ext>
            </a:extLst>
          </p:cNvPr>
          <p:cNvSpPr>
            <a:spLocks noGrp="1"/>
          </p:cNvSpPr>
          <p:nvPr>
            <p:ph sz="quarter" idx="14"/>
          </p:nvPr>
        </p:nvSpPr>
        <p:spPr>
          <a:xfrm>
            <a:off x="4608944" y="3867288"/>
            <a:ext cx="4096328" cy="2498564"/>
          </a:xfrm>
        </p:spPr>
        <p:txBody>
          <a:bodyPr wrap="square" lIns="0" tIns="18000" rIns="0" bIns="18000" anchor="ctr" anchorCtr="0">
            <a:spAutoFit/>
          </a:bodyPr>
          <a:lstStyle/>
          <a:p>
            <a:pPr marL="0" indent="0">
              <a:buNone/>
            </a:pPr>
            <a:r>
              <a:rPr lang="en-US" sz="2000" b="1" dirty="0"/>
              <a:t>Figure 14.6</a:t>
            </a:r>
            <a:r>
              <a:rPr lang="en-US" sz="2000" dirty="0"/>
              <a:t> Copper is an excellent conductor of electricity because it has just one electron in its outer orbit, making it easy to be knocked out of its orbit and flow to other nearby atoms. This causes electron flow, which is the definition of electricity.</a:t>
            </a:r>
          </a:p>
        </p:txBody>
      </p:sp>
    </p:spTree>
    <p:extLst>
      <p:ext uri="{BB962C8B-B14F-4D97-AF65-F5344CB8AC3E}">
        <p14:creationId xmlns:p14="http://schemas.microsoft.com/office/powerpoint/2010/main" val="856492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Copper Atom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pper_atom">
            <a:hlinkClick r:id="" action="ppaction://media"/>
            <a:extLst>
              <a:ext uri="{FF2B5EF4-FFF2-40B4-BE49-F238E27FC236}">
                <a16:creationId xmlns:a16="http://schemas.microsoft.com/office/drawing/2014/main" id="{B5DDE391-12A7-AE54-B7B8-34D3063F9E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05" y="1271093"/>
            <a:ext cx="8900695" cy="5006641"/>
          </a:xfrm>
          <a:prstGeom prst="rect">
            <a:avLst/>
          </a:prstGeom>
        </p:spPr>
      </p:pic>
    </p:spTree>
    <p:extLst>
      <p:ext uri="{BB962C8B-B14F-4D97-AF65-F5344CB8AC3E}">
        <p14:creationId xmlns:p14="http://schemas.microsoft.com/office/powerpoint/2010/main" val="187621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BB45-34B9-A133-9381-B225B41D85AA}"/>
              </a:ext>
            </a:extLst>
          </p:cNvPr>
          <p:cNvSpPr>
            <a:spLocks noGrp="1"/>
          </p:cNvSpPr>
          <p:nvPr>
            <p:ph type="title"/>
          </p:nvPr>
        </p:nvSpPr>
        <p:spPr>
          <a:xfrm>
            <a:off x="484908" y="164041"/>
            <a:ext cx="8229600" cy="590349"/>
          </a:xfrm>
        </p:spPr>
        <p:txBody>
          <a:bodyPr lIns="0" tIns="18000" rIns="0" bIns="18000" anchor="ctr" anchorCtr="0">
            <a:spAutoFit/>
          </a:bodyPr>
          <a:lstStyle/>
          <a:p>
            <a:r>
              <a:rPr lang="en-US" dirty="0"/>
              <a:t>Conductors/Insulators </a:t>
            </a:r>
            <a:r>
              <a:rPr lang="en-US" sz="2800" dirty="0"/>
              <a:t>(2 of 2)</a:t>
            </a:r>
          </a:p>
        </p:txBody>
      </p:sp>
      <p:pic>
        <p:nvPicPr>
          <p:cNvPr id="8" name="Picture 7" descr="The illustration of an insulator.&#10;Long description is available in notes, press F6.">
            <a:extLst>
              <a:ext uri="{FF2B5EF4-FFF2-40B4-BE49-F238E27FC236}">
                <a16:creationId xmlns:a16="http://schemas.microsoft.com/office/drawing/2014/main" id="{30A44AA2-704F-D918-2371-1E4860B31379}"/>
              </a:ext>
            </a:extLst>
          </p:cNvPr>
          <p:cNvPicPr>
            <a:picLocks noChangeAspect="1"/>
          </p:cNvPicPr>
          <p:nvPr/>
        </p:nvPicPr>
        <p:blipFill>
          <a:blip r:embed="rId3"/>
          <a:stretch>
            <a:fillRect/>
          </a:stretch>
        </p:blipFill>
        <p:spPr>
          <a:xfrm>
            <a:off x="3040971" y="1144410"/>
            <a:ext cx="3062058" cy="3977510"/>
          </a:xfrm>
          <a:prstGeom prst="rect">
            <a:avLst/>
          </a:prstGeom>
        </p:spPr>
      </p:pic>
      <p:sp>
        <p:nvSpPr>
          <p:cNvPr id="3" name="Content Placeholder 2">
            <a:extLst>
              <a:ext uri="{FF2B5EF4-FFF2-40B4-BE49-F238E27FC236}">
                <a16:creationId xmlns:a16="http://schemas.microsoft.com/office/drawing/2014/main" id="{0CAD94C6-BD7D-7443-8C87-985304EC27CA}"/>
              </a:ext>
            </a:extLst>
          </p:cNvPr>
          <p:cNvSpPr>
            <a:spLocks noGrp="1"/>
          </p:cNvSpPr>
          <p:nvPr>
            <p:ph sz="quarter" idx="13"/>
          </p:nvPr>
        </p:nvSpPr>
        <p:spPr>
          <a:xfrm>
            <a:off x="475672" y="5454435"/>
            <a:ext cx="8229600" cy="713460"/>
          </a:xfrm>
        </p:spPr>
        <p:txBody>
          <a:bodyPr wrap="square" lIns="0" tIns="18000" rIns="0" bIns="18000" anchor="ctr" anchorCtr="0">
            <a:spAutoFit/>
          </a:bodyPr>
          <a:lstStyle/>
          <a:p>
            <a:pPr marL="0" indent="0">
              <a:buNone/>
            </a:pPr>
            <a:r>
              <a:rPr lang="en-US" sz="2400" b="1" dirty="0"/>
              <a:t>Figure 14.7</a:t>
            </a:r>
            <a:r>
              <a:rPr lang="en-US" sz="2000" dirty="0"/>
              <a:t> Insulators are elements with five to eight electrons in the outer orbit.</a:t>
            </a:r>
          </a:p>
        </p:txBody>
      </p:sp>
    </p:spTree>
    <p:extLst>
      <p:ext uri="{BB962C8B-B14F-4D97-AF65-F5344CB8AC3E}">
        <p14:creationId xmlns:p14="http://schemas.microsoft.com/office/powerpoint/2010/main" val="343192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Semiconductor</a:t>
            </a:r>
          </a:p>
        </p:txBody>
      </p:sp>
      <p:pic>
        <p:nvPicPr>
          <p:cNvPr id="6" name="Picture 5" descr="The illustration of a semi-conductor.&#10;Long description is available in notes, press F6.">
            <a:extLst>
              <a:ext uri="{FF2B5EF4-FFF2-40B4-BE49-F238E27FC236}">
                <a16:creationId xmlns:a16="http://schemas.microsoft.com/office/drawing/2014/main" id="{EA5A148E-B86A-D365-985D-B626BC7EC629}"/>
              </a:ext>
            </a:extLst>
          </p:cNvPr>
          <p:cNvPicPr>
            <a:picLocks noChangeAspect="1"/>
          </p:cNvPicPr>
          <p:nvPr/>
        </p:nvPicPr>
        <p:blipFill>
          <a:blip r:embed="rId3"/>
          <a:stretch>
            <a:fillRect/>
          </a:stretch>
        </p:blipFill>
        <p:spPr>
          <a:xfrm>
            <a:off x="2993579" y="1716333"/>
            <a:ext cx="3175890" cy="359678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536352"/>
            <a:ext cx="8214293" cy="775015"/>
          </a:xfrm>
        </p:spPr>
        <p:txBody>
          <a:bodyPr wrap="square" lIns="0" tIns="18000" rIns="0" bIns="18000" anchor="ctr" anchorCtr="0">
            <a:spAutoFit/>
          </a:bodyPr>
          <a:lstStyle/>
          <a:p>
            <a:pPr marL="0" indent="0">
              <a:spcBef>
                <a:spcPts val="600"/>
              </a:spcBef>
              <a:buNone/>
            </a:pPr>
            <a:r>
              <a:rPr lang="en-US" sz="2400" dirty="0"/>
              <a:t>Semiconductor elements contain exactly four electrons in the outer orbit.</a:t>
            </a:r>
          </a:p>
        </p:txBody>
      </p:sp>
    </p:spTree>
    <p:extLst>
      <p:ext uri="{BB962C8B-B14F-4D97-AF65-F5344CB8AC3E}">
        <p14:creationId xmlns:p14="http://schemas.microsoft.com/office/powerpoint/2010/main" val="3649220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lang="en-US" dirty="0"/>
              <a:t>Figure 14.9</a:t>
            </a:r>
          </a:p>
        </p:txBody>
      </p:sp>
      <p:sp>
        <p:nvSpPr>
          <p:cNvPr id="3" name="Content Placeholder 2">
            <a:extLst>
              <a:ext uri="{FF2B5EF4-FFF2-40B4-BE49-F238E27FC236}">
                <a16:creationId xmlns:a16="http://schemas.microsoft.com/office/drawing/2014/main" id="{3E05BC00-3D3E-80A1-C157-62DBC8651328}"/>
              </a:ext>
            </a:extLst>
          </p:cNvPr>
          <p:cNvSpPr>
            <a:spLocks noGrp="1"/>
          </p:cNvSpPr>
          <p:nvPr>
            <p:ph sz="quarter" idx="13"/>
          </p:nvPr>
        </p:nvSpPr>
        <p:spPr>
          <a:xfrm>
            <a:off x="475130" y="927387"/>
            <a:ext cx="8211670" cy="405683"/>
          </a:xfrm>
        </p:spPr>
        <p:txBody>
          <a:bodyPr wrap="square" lIns="0" tIns="18000" rIns="0" bIns="18000" anchor="ctr" anchorCtr="0">
            <a:spAutoFit/>
          </a:bodyPr>
          <a:lstStyle/>
          <a:p>
            <a:pPr marL="0" indent="0">
              <a:buNone/>
            </a:pPr>
            <a:r>
              <a:rPr lang="en-US" sz="2400" dirty="0"/>
              <a:t>Current Flow</a:t>
            </a:r>
          </a:p>
        </p:txBody>
      </p:sp>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1536402"/>
            <a:ext cx="8211670" cy="1221291"/>
          </a:xfrm>
        </p:spPr>
        <p:txBody>
          <a:bodyPr wrap="square" lIns="0" tIns="18000" rIns="0" bIns="18000" anchor="ctr" anchorCtr="0">
            <a:spAutoFit/>
          </a:bodyPr>
          <a:lstStyle/>
          <a:p>
            <a:pPr marL="342900" indent="-342900">
              <a:spcBef>
                <a:spcPts val="600"/>
              </a:spcBef>
            </a:pPr>
            <a:r>
              <a:rPr lang="en-US" sz="2400" dirty="0"/>
              <a:t>Current Flow</a:t>
            </a:r>
          </a:p>
          <a:p>
            <a:pPr marL="829818" lvl="1" indent="-342900"/>
            <a:r>
              <a:rPr lang="en-US" sz="2400" dirty="0"/>
              <a:t>What is difference between conventional theory and electron theory? See Pages 211-212</a:t>
            </a:r>
          </a:p>
        </p:txBody>
      </p:sp>
      <p:pic>
        <p:nvPicPr>
          <p:cNvPr id="11" name="Picture 10" descr="An illustration explains the movement of electrons in the conductor.&#10;Long description is available in notes, press F6.">
            <a:extLst>
              <a:ext uri="{FF2B5EF4-FFF2-40B4-BE49-F238E27FC236}">
                <a16:creationId xmlns:a16="http://schemas.microsoft.com/office/drawing/2014/main" id="{705EA67D-A7E3-574A-B7BE-3C05CEEF856F}"/>
              </a:ext>
            </a:extLst>
          </p:cNvPr>
          <p:cNvPicPr>
            <a:picLocks noChangeAspect="1"/>
          </p:cNvPicPr>
          <p:nvPr/>
        </p:nvPicPr>
        <p:blipFill>
          <a:blip r:embed="rId3"/>
          <a:stretch>
            <a:fillRect/>
          </a:stretch>
        </p:blipFill>
        <p:spPr>
          <a:xfrm>
            <a:off x="805981" y="3110383"/>
            <a:ext cx="7549969" cy="1533711"/>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5130" y="4975442"/>
            <a:ext cx="8211669" cy="775015"/>
          </a:xfrm>
        </p:spPr>
        <p:txBody>
          <a:bodyPr wrap="square" lIns="0" tIns="18000" rIns="0" bIns="18000" anchor="ctr" anchorCtr="0">
            <a:spAutoFit/>
          </a:bodyPr>
          <a:lstStyle/>
          <a:p>
            <a:pPr marL="0" indent="0">
              <a:buNone/>
            </a:pPr>
            <a:r>
              <a:rPr lang="en-US" sz="2400" dirty="0"/>
              <a:t>Current electricity is the movement of electrons through a conductor.</a:t>
            </a:r>
          </a:p>
        </p:txBody>
      </p:sp>
    </p:spTree>
    <p:extLst>
      <p:ext uri="{BB962C8B-B14F-4D97-AF65-F5344CB8AC3E}">
        <p14:creationId xmlns:p14="http://schemas.microsoft.com/office/powerpoint/2010/main" val="2418817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Electron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_flow_new">
            <a:hlinkClick r:id="" action="ppaction://media"/>
            <a:extLst>
              <a:ext uri="{FF2B5EF4-FFF2-40B4-BE49-F238E27FC236}">
                <a16:creationId xmlns:a16="http://schemas.microsoft.com/office/drawing/2014/main" id="{F2167D93-F563-D3E5-1745-942B12EC38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373777"/>
            <a:ext cx="8797543" cy="4948618"/>
          </a:xfrm>
          <a:prstGeom prst="rect">
            <a:avLst/>
          </a:prstGeom>
        </p:spPr>
      </p:pic>
    </p:spTree>
    <p:extLst>
      <p:ext uri="{BB962C8B-B14F-4D97-AF65-F5344CB8AC3E}">
        <p14:creationId xmlns:p14="http://schemas.microsoft.com/office/powerpoint/2010/main" val="1493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lang="en-US" dirty="0"/>
              <a:t>Figure 14.11</a:t>
            </a:r>
          </a:p>
        </p:txBody>
      </p:sp>
      <p:sp>
        <p:nvSpPr>
          <p:cNvPr id="3" name="Content Placeholder 2">
            <a:extLst>
              <a:ext uri="{FF2B5EF4-FFF2-40B4-BE49-F238E27FC236}">
                <a16:creationId xmlns:a16="http://schemas.microsoft.com/office/drawing/2014/main" id="{3E05BC00-3D3E-80A1-C157-62DBC8651328}"/>
              </a:ext>
            </a:extLst>
          </p:cNvPr>
          <p:cNvSpPr>
            <a:spLocks noGrp="1"/>
          </p:cNvSpPr>
          <p:nvPr>
            <p:ph sz="quarter" idx="13"/>
          </p:nvPr>
        </p:nvSpPr>
        <p:spPr>
          <a:xfrm>
            <a:off x="475130" y="927387"/>
            <a:ext cx="8211670" cy="405683"/>
          </a:xfrm>
        </p:spPr>
        <p:txBody>
          <a:bodyPr wrap="square" lIns="0" tIns="18000" rIns="0" bIns="18000" anchor="ctr" anchorCtr="0">
            <a:spAutoFit/>
          </a:bodyPr>
          <a:lstStyle/>
          <a:p>
            <a:pPr marL="0" indent="0">
              <a:buNone/>
            </a:pPr>
            <a:r>
              <a:rPr lang="en-US" sz="2400" dirty="0"/>
              <a:t>Units of Electricity</a:t>
            </a:r>
          </a:p>
        </p:txBody>
      </p:sp>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1610113"/>
            <a:ext cx="4096870" cy="3960503"/>
          </a:xfrm>
        </p:spPr>
        <p:txBody>
          <a:bodyPr wrap="square" lIns="0" tIns="18000" rIns="0" bIns="18000" anchor="ctr" anchorCtr="0">
            <a:spAutoFit/>
          </a:bodyPr>
          <a:lstStyle/>
          <a:p>
            <a:pPr marL="342900" indent="-342900">
              <a:spcBef>
                <a:spcPts val="600"/>
              </a:spcBef>
            </a:pPr>
            <a:r>
              <a:rPr lang="en-US" sz="2400" dirty="0"/>
              <a:t>Three fundamentals of electricity-related units include the ampere, volt, and ohm.</a:t>
            </a:r>
          </a:p>
          <a:p>
            <a:pPr marL="829818" lvl="1" indent="-342900"/>
            <a:r>
              <a:rPr lang="en-US" sz="2400" dirty="0"/>
              <a:t>Ampere is measure of amount of current flow.</a:t>
            </a:r>
          </a:p>
          <a:p>
            <a:pPr marL="829818" lvl="1" indent="-342900"/>
            <a:r>
              <a:rPr lang="en-US" sz="2400" dirty="0"/>
              <a:t>Voltage is unit of electrical pressure.</a:t>
            </a:r>
          </a:p>
          <a:p>
            <a:pPr marL="829818" lvl="1" indent="-342900"/>
            <a:r>
              <a:rPr lang="en-US" sz="2400" dirty="0"/>
              <a:t>Ohm is unit of electrical resistance.</a:t>
            </a:r>
          </a:p>
        </p:txBody>
      </p:sp>
      <p:pic>
        <p:nvPicPr>
          <p:cNvPr id="7" name="Picture 6" descr="An illustration explains one ampere. &#10;Long description is available in notes, press F6.">
            <a:extLst>
              <a:ext uri="{FF2B5EF4-FFF2-40B4-BE49-F238E27FC236}">
                <a16:creationId xmlns:a16="http://schemas.microsoft.com/office/drawing/2014/main" id="{E172D86E-B4CC-CF37-4337-92024A18B805}"/>
              </a:ext>
            </a:extLst>
          </p:cNvPr>
          <p:cNvPicPr>
            <a:picLocks noChangeAspect="1"/>
          </p:cNvPicPr>
          <p:nvPr/>
        </p:nvPicPr>
        <p:blipFill>
          <a:blip r:embed="rId3"/>
          <a:stretch>
            <a:fillRect/>
          </a:stretch>
        </p:blipFill>
        <p:spPr>
          <a:xfrm>
            <a:off x="4698749" y="1780291"/>
            <a:ext cx="3870271" cy="1002052"/>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33364" y="3165592"/>
            <a:ext cx="3926540" cy="1513679"/>
          </a:xfrm>
        </p:spPr>
        <p:txBody>
          <a:bodyPr wrap="square" lIns="0" tIns="18000" rIns="0" bIns="18000" anchor="ctr" anchorCtr="0">
            <a:spAutoFit/>
          </a:bodyPr>
          <a:lstStyle/>
          <a:p>
            <a:pPr marL="0" indent="0">
              <a:buNone/>
            </a:pPr>
            <a:r>
              <a:rPr lang="en-US" sz="2400" dirty="0"/>
              <a:t>One ampere is the movement of 1 coulomb (6.28 billion billion electrons) past a point in 1second.</a:t>
            </a:r>
          </a:p>
        </p:txBody>
      </p:sp>
    </p:spTree>
    <p:extLst>
      <p:ext uri="{BB962C8B-B14F-4D97-AF65-F5344CB8AC3E}">
        <p14:creationId xmlns:p14="http://schemas.microsoft.com/office/powerpoint/2010/main" val="270869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14.12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Ammeter</a:t>
            </a:r>
          </a:p>
        </p:txBody>
      </p:sp>
      <p:pic>
        <p:nvPicPr>
          <p:cNvPr id="5" name="Picture 4" descr="An illustration explains the process of measurement of current through an ammeter.&#10;Long description is available in notes, press F6.">
            <a:extLst>
              <a:ext uri="{FF2B5EF4-FFF2-40B4-BE49-F238E27FC236}">
                <a16:creationId xmlns:a16="http://schemas.microsoft.com/office/drawing/2014/main" id="{1CD89209-A908-E83A-9204-F8D9B9503D71}"/>
              </a:ext>
            </a:extLst>
          </p:cNvPr>
          <p:cNvPicPr>
            <a:picLocks noChangeAspect="1"/>
          </p:cNvPicPr>
          <p:nvPr/>
        </p:nvPicPr>
        <p:blipFill>
          <a:blip r:embed="rId3"/>
          <a:stretch>
            <a:fillRect/>
          </a:stretch>
        </p:blipFill>
        <p:spPr>
          <a:xfrm>
            <a:off x="583561" y="1540087"/>
            <a:ext cx="7976879" cy="2917213"/>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733679"/>
            <a:ext cx="8214293" cy="1144347"/>
          </a:xfrm>
        </p:spPr>
        <p:txBody>
          <a:bodyPr wrap="square" lIns="0" tIns="18000" rIns="0" bIns="18000" anchor="ctr" anchorCtr="0">
            <a:spAutoFit/>
          </a:bodyPr>
          <a:lstStyle/>
          <a:p>
            <a:pPr marL="0" indent="0">
              <a:spcBef>
                <a:spcPts val="600"/>
              </a:spcBef>
              <a:buNone/>
            </a:pPr>
            <a:r>
              <a:rPr lang="en-US" sz="2400" dirty="0"/>
              <a:t>An ammeter is installed in the path of the electrons similar to a water meter used to measure the flow of water in gallons per minute. The ammeter displays current flow in amperes.</a:t>
            </a:r>
          </a:p>
        </p:txBody>
      </p:sp>
    </p:spTree>
    <p:extLst>
      <p:ext uri="{BB962C8B-B14F-4D97-AF65-F5344CB8AC3E}">
        <p14:creationId xmlns:p14="http://schemas.microsoft.com/office/powerpoint/2010/main" val="191150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14.13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Units of Electricity</a:t>
            </a:r>
          </a:p>
        </p:txBody>
      </p:sp>
      <p:pic>
        <p:nvPicPr>
          <p:cNvPr id="6" name="Picture 5" descr="An illustration explains the electrical pressure that causes the electrons to flow&#10;Long description is available in notes, press F6.">
            <a:extLst>
              <a:ext uri="{FF2B5EF4-FFF2-40B4-BE49-F238E27FC236}">
                <a16:creationId xmlns:a16="http://schemas.microsoft.com/office/drawing/2014/main" id="{4064AB52-3CC4-8D9A-2D57-F06BC76C1DEB}"/>
              </a:ext>
            </a:extLst>
          </p:cNvPr>
          <p:cNvPicPr>
            <a:picLocks noChangeAspect="1"/>
          </p:cNvPicPr>
          <p:nvPr/>
        </p:nvPicPr>
        <p:blipFill>
          <a:blip r:embed="rId3"/>
          <a:stretch>
            <a:fillRect/>
          </a:stretch>
        </p:blipFill>
        <p:spPr>
          <a:xfrm>
            <a:off x="755690" y="1653589"/>
            <a:ext cx="7632621" cy="206267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005062"/>
            <a:ext cx="8214293" cy="775015"/>
          </a:xfrm>
        </p:spPr>
        <p:txBody>
          <a:bodyPr wrap="square" lIns="0" tIns="18000" rIns="0" bIns="18000" anchor="ctr" anchorCtr="0">
            <a:spAutoFit/>
          </a:bodyPr>
          <a:lstStyle/>
          <a:p>
            <a:pPr marL="0" indent="0">
              <a:spcBef>
                <a:spcPts val="600"/>
              </a:spcBef>
              <a:buNone/>
            </a:pPr>
            <a:r>
              <a:rPr lang="en-US" sz="2400" dirty="0"/>
              <a:t>Voltage is the electrical pressure that causes the electrons to flow through a conductor.</a:t>
            </a:r>
          </a:p>
        </p:txBody>
      </p:sp>
    </p:spTree>
    <p:extLst>
      <p:ext uri="{BB962C8B-B14F-4D97-AF65-F5344CB8AC3E}">
        <p14:creationId xmlns:p14="http://schemas.microsoft.com/office/powerpoint/2010/main" val="395891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163975"/>
            <a:ext cx="8212348" cy="590349"/>
          </a:xfrm>
        </p:spPr>
        <p:txBody>
          <a:bodyPr lIns="0" tIns="18000" rIns="0" bIns="18000" anchor="ctr">
            <a:spAutoFit/>
          </a:bodyPr>
          <a:lstStyle/>
          <a:p>
            <a:r>
              <a:rPr lang="en-US" dirty="0"/>
              <a:t>Learning Objectives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919852"/>
            <a:ext cx="8212347" cy="3952808"/>
          </a:xfrm>
        </p:spPr>
        <p:txBody>
          <a:bodyPr lIns="0" tIns="18000" rIns="0" bIns="18000" anchor="ctr" anchorCtr="0">
            <a:spAutoFit/>
          </a:bodyPr>
          <a:lstStyle/>
          <a:p>
            <a:pPr marL="684000" indent="-684000">
              <a:buNone/>
              <a:tabLst>
                <a:tab pos="715963" algn="l"/>
              </a:tabLst>
            </a:pPr>
            <a:r>
              <a:rPr lang="en-US" sz="2400" b="1" dirty="0">
                <a:solidFill>
                  <a:srgbClr val="007FA3"/>
                </a:solidFill>
              </a:rPr>
              <a:t>14.1</a:t>
            </a:r>
            <a:r>
              <a:rPr lang="en-US" sz="2400" dirty="0">
                <a:solidFill>
                  <a:schemeClr val="tx1"/>
                </a:solidFill>
              </a:rPr>
              <a:t> Explain the characteristics of electricity.</a:t>
            </a:r>
          </a:p>
          <a:p>
            <a:pPr marL="684000" indent="-684000">
              <a:buNone/>
            </a:pPr>
            <a:r>
              <a:rPr lang="en-US" sz="2400" b="1" dirty="0">
                <a:solidFill>
                  <a:srgbClr val="007FA3"/>
                </a:solidFill>
              </a:rPr>
              <a:t>14.2</a:t>
            </a:r>
            <a:r>
              <a:rPr lang="en-US" sz="2400" dirty="0">
                <a:solidFill>
                  <a:schemeClr val="tx1"/>
                </a:solidFill>
              </a:rPr>
              <a:t> Differentiate between conductors, insulators, and semiconductors.</a:t>
            </a:r>
          </a:p>
          <a:p>
            <a:pPr marL="684000" indent="-684000">
              <a:buNone/>
            </a:pPr>
            <a:r>
              <a:rPr lang="en-US" sz="2400" b="1" dirty="0">
                <a:solidFill>
                  <a:srgbClr val="007FA3"/>
                </a:solidFill>
              </a:rPr>
              <a:t>14.3</a:t>
            </a:r>
            <a:r>
              <a:rPr lang="en-US" sz="2400" dirty="0">
                <a:solidFill>
                  <a:schemeClr val="tx1"/>
                </a:solidFill>
              </a:rPr>
              <a:t> Explain the units of electrical measurement.</a:t>
            </a:r>
          </a:p>
          <a:p>
            <a:pPr marL="684000" indent="-684000">
              <a:buNone/>
            </a:pPr>
            <a:r>
              <a:rPr lang="en-US" sz="2400" b="1" dirty="0">
                <a:solidFill>
                  <a:srgbClr val="007FA3"/>
                </a:solidFill>
              </a:rPr>
              <a:t>14.4</a:t>
            </a:r>
            <a:r>
              <a:rPr lang="en-US" sz="2400" dirty="0">
                <a:solidFill>
                  <a:schemeClr val="tx1"/>
                </a:solidFill>
              </a:rPr>
              <a:t> List the parts of a complete circuit.</a:t>
            </a:r>
          </a:p>
          <a:p>
            <a:pPr marL="684000" indent="-684000">
              <a:buNone/>
            </a:pPr>
            <a:r>
              <a:rPr lang="en-US" sz="2400" b="1" dirty="0">
                <a:solidFill>
                  <a:srgbClr val="007FA3"/>
                </a:solidFill>
              </a:rPr>
              <a:t>14.5</a:t>
            </a:r>
            <a:r>
              <a:rPr lang="en-US" sz="2400" dirty="0">
                <a:solidFill>
                  <a:schemeClr val="tx1"/>
                </a:solidFill>
              </a:rPr>
              <a:t> Discuss the types of electrical circuit faults.</a:t>
            </a:r>
          </a:p>
          <a:p>
            <a:pPr marL="684000" indent="-684000">
              <a:buNone/>
            </a:pPr>
            <a:r>
              <a:rPr lang="en-US" sz="2400" b="1" dirty="0">
                <a:solidFill>
                  <a:srgbClr val="007FA3"/>
                </a:solidFill>
              </a:rPr>
              <a:t>14.6</a:t>
            </a:r>
            <a:r>
              <a:rPr lang="en-US" sz="2400" dirty="0">
                <a:solidFill>
                  <a:schemeClr val="tx1"/>
                </a:solidFill>
              </a:rPr>
              <a:t> Explain how to detect and measure electrical voltage, current, and resistance.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14.14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0194"/>
            <a:ext cx="8213957" cy="1144347"/>
          </a:xfrm>
        </p:spPr>
        <p:txBody>
          <a:bodyPr wrap="square" lIns="0" tIns="18000" rIns="0" bIns="18000" anchor="ctr" anchorCtr="0">
            <a:spAutoFit/>
          </a:bodyPr>
          <a:lstStyle/>
          <a:p>
            <a:pPr marL="0" indent="0">
              <a:buNone/>
            </a:pPr>
            <a:r>
              <a:rPr lang="en-US" sz="2400" dirty="0">
                <a:solidFill>
                  <a:schemeClr val="tx1"/>
                </a:solidFill>
              </a:rPr>
              <a:t>This digital multimeter set to read </a:t>
            </a:r>
            <a:r>
              <a:rPr lang="en-US" sz="2400" spc="-300" dirty="0">
                <a:solidFill>
                  <a:schemeClr val="tx1"/>
                </a:solidFill>
              </a:rPr>
              <a:t>D </a:t>
            </a:r>
            <a:r>
              <a:rPr lang="en-US" sz="2400" dirty="0">
                <a:solidFill>
                  <a:schemeClr val="tx1"/>
                </a:solidFill>
              </a:rPr>
              <a:t>C volts is being used to test the voltage of a vehicle battery. Most multimeters can also measure resistance (ohms) and current flow (amperes).</a:t>
            </a:r>
          </a:p>
        </p:txBody>
      </p:sp>
      <p:pic>
        <p:nvPicPr>
          <p:cNvPr id="8" name="Picture 7" descr="A close-up view of a multimeter being used to test the battery voltage of a vehicle.">
            <a:extLst>
              <a:ext uri="{FF2B5EF4-FFF2-40B4-BE49-F238E27FC236}">
                <a16:creationId xmlns:a16="http://schemas.microsoft.com/office/drawing/2014/main" id="{655DD53B-95ED-2233-CD7E-6D002B3C23D7}"/>
              </a:ext>
            </a:extLst>
          </p:cNvPr>
          <p:cNvPicPr>
            <a:picLocks noChangeAspect="1"/>
          </p:cNvPicPr>
          <p:nvPr/>
        </p:nvPicPr>
        <p:blipFill>
          <a:blip r:embed="rId3"/>
          <a:stretch>
            <a:fillRect/>
          </a:stretch>
        </p:blipFill>
        <p:spPr>
          <a:xfrm>
            <a:off x="2210021" y="2297593"/>
            <a:ext cx="4723958" cy="3786816"/>
          </a:xfrm>
          <a:prstGeom prst="rect">
            <a:avLst/>
          </a:prstGeom>
        </p:spPr>
      </p:pic>
    </p:spTree>
    <p:extLst>
      <p:ext uri="{BB962C8B-B14F-4D97-AF65-F5344CB8AC3E}">
        <p14:creationId xmlns:p14="http://schemas.microsoft.com/office/powerpoint/2010/main" val="3195842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ter_usage_battery_volt_check_ch51">
            <a:hlinkClick r:id="" action="ppaction://media"/>
            <a:extLst>
              <a:ext uri="{FF2B5EF4-FFF2-40B4-BE49-F238E27FC236}">
                <a16:creationId xmlns:a16="http://schemas.microsoft.com/office/drawing/2014/main" id="{E84386AC-1FCF-CAAA-8D6F-37FC09CF7D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497" y="1271093"/>
            <a:ext cx="8635006" cy="4857191"/>
          </a:xfrm>
          <a:prstGeom prst="rect">
            <a:avLst/>
          </a:prstGeom>
        </p:spPr>
      </p:pic>
    </p:spTree>
    <p:extLst>
      <p:ext uri="{BB962C8B-B14F-4D97-AF65-F5344CB8AC3E}">
        <p14:creationId xmlns:p14="http://schemas.microsoft.com/office/powerpoint/2010/main" val="216384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14.15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Resistance</a:t>
            </a:r>
          </a:p>
        </p:txBody>
      </p:sp>
      <p:pic>
        <p:nvPicPr>
          <p:cNvPr id="5" name="Picture 4" descr="An illustration of resistance to the flow of electrons through a conductor. &#10;Long description is available in notes, press F6.">
            <a:extLst>
              <a:ext uri="{FF2B5EF4-FFF2-40B4-BE49-F238E27FC236}">
                <a16:creationId xmlns:a16="http://schemas.microsoft.com/office/drawing/2014/main" id="{463D20A2-2E92-F028-2280-78584F8C4ED9}"/>
              </a:ext>
            </a:extLst>
          </p:cNvPr>
          <p:cNvPicPr>
            <a:picLocks noChangeAspect="1"/>
          </p:cNvPicPr>
          <p:nvPr/>
        </p:nvPicPr>
        <p:blipFill>
          <a:blip r:embed="rId3"/>
          <a:stretch>
            <a:fillRect/>
          </a:stretch>
        </p:blipFill>
        <p:spPr>
          <a:xfrm>
            <a:off x="1268401" y="1543357"/>
            <a:ext cx="6625128" cy="287481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681339"/>
            <a:ext cx="8214293" cy="775015"/>
          </a:xfrm>
        </p:spPr>
        <p:txBody>
          <a:bodyPr wrap="square" lIns="0" tIns="18000" rIns="0" bIns="18000" anchor="ctr" anchorCtr="0">
            <a:spAutoFit/>
          </a:bodyPr>
          <a:lstStyle/>
          <a:p>
            <a:pPr marL="0" indent="0">
              <a:spcBef>
                <a:spcPts val="600"/>
              </a:spcBef>
              <a:buNone/>
            </a:pPr>
            <a:r>
              <a:rPr lang="en-US" sz="2400" dirty="0"/>
              <a:t>Resistance to the flow of electrons through a conductor is measured in ohms.</a:t>
            </a:r>
          </a:p>
        </p:txBody>
      </p:sp>
    </p:spTree>
    <p:extLst>
      <p:ext uri="{BB962C8B-B14F-4D97-AF65-F5344CB8AC3E}">
        <p14:creationId xmlns:p14="http://schemas.microsoft.com/office/powerpoint/2010/main" val="388117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Voltage and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oltage_and_resistance">
            <a:hlinkClick r:id="" action="ppaction://media"/>
            <a:extLst>
              <a:ext uri="{FF2B5EF4-FFF2-40B4-BE49-F238E27FC236}">
                <a16:creationId xmlns:a16="http://schemas.microsoft.com/office/drawing/2014/main" id="{C7DA1605-44DD-DB60-3600-EEA787254D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237" y="1124978"/>
            <a:ext cx="8917757" cy="5016238"/>
          </a:xfrm>
          <a:prstGeom prst="rect">
            <a:avLst/>
          </a:prstGeom>
        </p:spPr>
      </p:pic>
    </p:spTree>
    <p:extLst>
      <p:ext uri="{BB962C8B-B14F-4D97-AF65-F5344CB8AC3E}">
        <p14:creationId xmlns:p14="http://schemas.microsoft.com/office/powerpoint/2010/main" val="353676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lang="en-US" dirty="0"/>
              <a:t>Electrical Circuits</a:t>
            </a:r>
          </a:p>
        </p:txBody>
      </p:sp>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922442"/>
            <a:ext cx="4096870" cy="3883559"/>
          </a:xfrm>
        </p:spPr>
        <p:txBody>
          <a:bodyPr wrap="square" lIns="0" tIns="18000" rIns="0" bIns="18000" anchor="ctr" anchorCtr="0">
            <a:spAutoFit/>
          </a:bodyPr>
          <a:lstStyle/>
          <a:p>
            <a:pPr marL="342900" indent="-342900">
              <a:spcBef>
                <a:spcPts val="600"/>
              </a:spcBef>
            </a:pPr>
            <a:r>
              <a:rPr lang="en-US" sz="2400" dirty="0"/>
              <a:t>Complete Circuits: </a:t>
            </a:r>
          </a:p>
          <a:p>
            <a:pPr marL="829818" lvl="1" indent="-342900"/>
            <a:r>
              <a:rPr lang="en-US" sz="2400" dirty="0"/>
              <a:t>Power source, circuit protection device, power-side wire or path, electrical load, a ground return path, &amp; switch or a control device.</a:t>
            </a:r>
          </a:p>
          <a:p>
            <a:pPr marL="829818" lvl="1" indent="-342900"/>
            <a:r>
              <a:rPr lang="en-US" sz="2400" dirty="0"/>
              <a:t>Circuit testers include test lights, fused jumper leads.</a:t>
            </a:r>
          </a:p>
        </p:txBody>
      </p:sp>
      <p:pic>
        <p:nvPicPr>
          <p:cNvPr id="10" name="Picture 9" descr="An illustration explains how any electrical conductor, such as copper wire or metal sheet, can serve as the battery's return path. &#10;Long description is available in notes, press F6.">
            <a:extLst>
              <a:ext uri="{FF2B5EF4-FFF2-40B4-BE49-F238E27FC236}">
                <a16:creationId xmlns:a16="http://schemas.microsoft.com/office/drawing/2014/main" id="{7A122784-FD67-9D16-8991-171E00CE4E31}"/>
              </a:ext>
            </a:extLst>
          </p:cNvPr>
          <p:cNvPicPr>
            <a:picLocks noChangeAspect="1"/>
          </p:cNvPicPr>
          <p:nvPr/>
        </p:nvPicPr>
        <p:blipFill>
          <a:blip r:embed="rId3"/>
          <a:stretch>
            <a:fillRect/>
          </a:stretch>
        </p:blipFill>
        <p:spPr>
          <a:xfrm>
            <a:off x="4623697" y="1210923"/>
            <a:ext cx="4020377" cy="2320540"/>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51297" y="4059724"/>
            <a:ext cx="3926540" cy="2252343"/>
          </a:xfrm>
        </p:spPr>
        <p:txBody>
          <a:bodyPr wrap="square" lIns="0" tIns="18000" rIns="0" bIns="18000" anchor="ctr" anchorCtr="0">
            <a:spAutoFit/>
          </a:bodyPr>
          <a:lstStyle/>
          <a:p>
            <a:pPr marL="0" indent="0">
              <a:buNone/>
            </a:pPr>
            <a:r>
              <a:rPr lang="en-US" sz="2400" b="1" dirty="0"/>
              <a:t>Figure 9.16</a:t>
            </a:r>
            <a:r>
              <a:rPr lang="en-US" sz="2400" dirty="0"/>
              <a:t> The return path back to the battery can be any electrical conductor, such as a copper wire or the metal frame or body of the vehicle.</a:t>
            </a:r>
          </a:p>
        </p:txBody>
      </p:sp>
    </p:spTree>
    <p:extLst>
      <p:ext uri="{BB962C8B-B14F-4D97-AF65-F5344CB8AC3E}">
        <p14:creationId xmlns:p14="http://schemas.microsoft.com/office/powerpoint/2010/main" val="2671576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lang="en-US" dirty="0"/>
              <a:t>Figure 14.17</a:t>
            </a:r>
          </a:p>
        </p:txBody>
      </p:sp>
      <p:sp>
        <p:nvSpPr>
          <p:cNvPr id="3" name="Content Placeholder 2">
            <a:extLst>
              <a:ext uri="{FF2B5EF4-FFF2-40B4-BE49-F238E27FC236}">
                <a16:creationId xmlns:a16="http://schemas.microsoft.com/office/drawing/2014/main" id="{3E05BC00-3D3E-80A1-C157-62DBC8651328}"/>
              </a:ext>
            </a:extLst>
          </p:cNvPr>
          <p:cNvSpPr>
            <a:spLocks noGrp="1"/>
          </p:cNvSpPr>
          <p:nvPr>
            <p:ph sz="quarter" idx="13"/>
          </p:nvPr>
        </p:nvSpPr>
        <p:spPr>
          <a:xfrm>
            <a:off x="475130" y="927387"/>
            <a:ext cx="8211670" cy="405683"/>
          </a:xfrm>
        </p:spPr>
        <p:txBody>
          <a:bodyPr wrap="square" lIns="0" tIns="18000" rIns="0" bIns="18000" anchor="ctr" anchorCtr="0">
            <a:spAutoFit/>
          </a:bodyPr>
          <a:lstStyle/>
          <a:p>
            <a:pPr marL="0" indent="0">
              <a:buNone/>
            </a:pPr>
            <a:r>
              <a:rPr lang="en-US" sz="2400" dirty="0"/>
              <a:t>Switch</a:t>
            </a:r>
          </a:p>
        </p:txBody>
      </p:sp>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1610909"/>
            <a:ext cx="4096870" cy="2775563"/>
          </a:xfrm>
        </p:spPr>
        <p:txBody>
          <a:bodyPr wrap="square" lIns="0" tIns="18000" rIns="0" bIns="18000" anchor="ctr" anchorCtr="0">
            <a:spAutoFit/>
          </a:bodyPr>
          <a:lstStyle/>
          <a:p>
            <a:pPr marL="342900" indent="-342900">
              <a:spcBef>
                <a:spcPts val="600"/>
              </a:spcBef>
            </a:pPr>
            <a:r>
              <a:rPr lang="en-US" sz="2400" dirty="0"/>
              <a:t>Return path (ground) for electrical current from</a:t>
            </a:r>
          </a:p>
          <a:p>
            <a:pPr marL="342900" indent="-342900">
              <a:spcBef>
                <a:spcPts val="600"/>
              </a:spcBef>
            </a:pPr>
            <a:r>
              <a:rPr lang="en-US" sz="2400" dirty="0"/>
              <a:t>Load back to power source so that there is a complete circuit.</a:t>
            </a:r>
          </a:p>
          <a:p>
            <a:pPr marL="342900" indent="-342900">
              <a:spcBef>
                <a:spcPts val="600"/>
              </a:spcBef>
            </a:pPr>
            <a:r>
              <a:rPr lang="en-US" sz="2400" dirty="0"/>
              <a:t>Switches and controls turn circuit on and off.</a:t>
            </a:r>
          </a:p>
        </p:txBody>
      </p:sp>
      <p:pic>
        <p:nvPicPr>
          <p:cNvPr id="8" name="Picture 7" descr="An illustration explains that no current flows through the circuit when the switch is open. &#10;Long description is available in notes, press F6.">
            <a:extLst>
              <a:ext uri="{FF2B5EF4-FFF2-40B4-BE49-F238E27FC236}">
                <a16:creationId xmlns:a16="http://schemas.microsoft.com/office/drawing/2014/main" id="{143ABEB0-38F0-8953-5B34-CBC824FD69DA}"/>
              </a:ext>
            </a:extLst>
          </p:cNvPr>
          <p:cNvPicPr>
            <a:picLocks noChangeAspect="1"/>
          </p:cNvPicPr>
          <p:nvPr/>
        </p:nvPicPr>
        <p:blipFill>
          <a:blip r:embed="rId3"/>
          <a:stretch>
            <a:fillRect/>
          </a:stretch>
        </p:blipFill>
        <p:spPr>
          <a:xfrm>
            <a:off x="4920770" y="1712836"/>
            <a:ext cx="3426226" cy="2482077"/>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33364" y="4363174"/>
            <a:ext cx="3926540" cy="1883011"/>
          </a:xfrm>
        </p:spPr>
        <p:txBody>
          <a:bodyPr wrap="square" lIns="0" tIns="18000" rIns="0" bIns="18000" anchor="ctr" anchorCtr="0">
            <a:spAutoFit/>
          </a:bodyPr>
          <a:lstStyle/>
          <a:p>
            <a:pPr marL="0" indent="0">
              <a:buNone/>
            </a:pPr>
            <a:r>
              <a:rPr lang="en-US" sz="2400" dirty="0"/>
              <a:t>An electrical switch opens the circuit and no current flows. The switch could also be on the return (ground) path wire.</a:t>
            </a:r>
          </a:p>
        </p:txBody>
      </p:sp>
    </p:spTree>
    <p:extLst>
      <p:ext uri="{BB962C8B-B14F-4D97-AF65-F5344CB8AC3E}">
        <p14:creationId xmlns:p14="http://schemas.microsoft.com/office/powerpoint/2010/main" val="2326501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Electrical Schematics </a:t>
            </a:r>
            <a:r>
              <a:rPr lang="en-US" sz="2800" dirty="0"/>
              <a:t>(1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2419"/>
            <a:ext cx="8212347" cy="4868444"/>
          </a:xfrm>
        </p:spPr>
        <p:txBody>
          <a:bodyPr lIns="0" tIns="18000" rIns="0" bIns="18000" anchor="ctr" anchorCtr="0">
            <a:spAutoFit/>
          </a:bodyPr>
          <a:lstStyle/>
          <a:p>
            <a:pPr marL="342900" indent="-342900">
              <a:spcBef>
                <a:spcPts val="600"/>
              </a:spcBef>
            </a:pPr>
            <a:r>
              <a:rPr lang="en-US" sz="2400" dirty="0">
                <a:solidFill>
                  <a:schemeClr val="tx1"/>
                </a:solidFill>
              </a:rPr>
              <a:t>All circuit schematics or diagrams include:</a:t>
            </a:r>
          </a:p>
          <a:p>
            <a:pPr marL="829818" lvl="1" indent="-342900"/>
            <a:r>
              <a:rPr lang="en-US" sz="2400" dirty="0">
                <a:solidFill>
                  <a:schemeClr val="tx1"/>
                </a:solidFill>
              </a:rPr>
              <a:t>Power-side wiring of the circuit</a:t>
            </a:r>
          </a:p>
          <a:p>
            <a:pPr marL="829818" lvl="1" indent="-342900"/>
            <a:r>
              <a:rPr lang="en-US" sz="2400" dirty="0">
                <a:solidFill>
                  <a:schemeClr val="tx1"/>
                </a:solidFill>
              </a:rPr>
              <a:t>All splices</a:t>
            </a:r>
          </a:p>
          <a:p>
            <a:pPr marL="829818" lvl="1" indent="-342900"/>
            <a:r>
              <a:rPr lang="en-US" sz="2400" dirty="0">
                <a:solidFill>
                  <a:schemeClr val="tx1"/>
                </a:solidFill>
              </a:rPr>
              <a:t>Connectors</a:t>
            </a:r>
          </a:p>
          <a:p>
            <a:pPr marL="829818" lvl="1" indent="-342900"/>
            <a:r>
              <a:rPr lang="en-US" sz="2400" dirty="0">
                <a:solidFill>
                  <a:schemeClr val="tx1"/>
                </a:solidFill>
              </a:rPr>
              <a:t>Wire size</a:t>
            </a:r>
          </a:p>
          <a:p>
            <a:pPr marL="829818" lvl="1" indent="-342900"/>
            <a:r>
              <a:rPr lang="en-US" sz="2400" dirty="0">
                <a:solidFill>
                  <a:schemeClr val="tx1"/>
                </a:solidFill>
              </a:rPr>
              <a:t>Wire color</a:t>
            </a:r>
          </a:p>
          <a:p>
            <a:pPr marL="829818" lvl="1" indent="-342900"/>
            <a:r>
              <a:rPr lang="en-US" sz="2400" dirty="0">
                <a:solidFill>
                  <a:schemeClr val="tx1"/>
                </a:solidFill>
              </a:rPr>
              <a:t>Trace color (if any)</a:t>
            </a:r>
          </a:p>
          <a:p>
            <a:pPr marL="829818" lvl="1" indent="-342900"/>
            <a:r>
              <a:rPr lang="en-US" sz="2400" dirty="0">
                <a:solidFill>
                  <a:schemeClr val="tx1"/>
                </a:solidFill>
              </a:rPr>
              <a:t>Circuit number</a:t>
            </a:r>
          </a:p>
          <a:p>
            <a:pPr marL="829818" lvl="1" indent="-342900"/>
            <a:r>
              <a:rPr lang="en-US" sz="2400" dirty="0">
                <a:solidFill>
                  <a:schemeClr val="tx1"/>
                </a:solidFill>
              </a:rPr>
              <a:t>Electrical components</a:t>
            </a:r>
          </a:p>
          <a:p>
            <a:pPr marL="829818" lvl="1" indent="-342900"/>
            <a:r>
              <a:rPr lang="en-US" sz="2400" dirty="0">
                <a:solidFill>
                  <a:schemeClr val="tx1"/>
                </a:solidFill>
              </a:rPr>
              <a:t>Ground return paths</a:t>
            </a:r>
          </a:p>
          <a:p>
            <a:pPr marL="829818" lvl="1" indent="-342900"/>
            <a:r>
              <a:rPr lang="en-US" sz="2400" dirty="0">
                <a:solidFill>
                  <a:schemeClr val="tx1"/>
                </a:solidFill>
              </a:rPr>
              <a:t>Fuses and switches</a:t>
            </a:r>
          </a:p>
        </p:txBody>
      </p:sp>
    </p:spTree>
    <p:extLst>
      <p:ext uri="{BB962C8B-B14F-4D97-AF65-F5344CB8AC3E}">
        <p14:creationId xmlns:p14="http://schemas.microsoft.com/office/powerpoint/2010/main" val="4107251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Electrical Schematics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6488"/>
            <a:ext cx="8212347" cy="2637064"/>
          </a:xfrm>
        </p:spPr>
        <p:txBody>
          <a:bodyPr lIns="0" tIns="18000" rIns="0" bIns="18000" anchor="ctr" anchorCtr="0">
            <a:spAutoFit/>
          </a:bodyPr>
          <a:lstStyle/>
          <a:p>
            <a:pPr marL="342900" indent="-342900">
              <a:spcBef>
                <a:spcPts val="600"/>
              </a:spcBef>
            </a:pPr>
            <a:r>
              <a:rPr lang="en-US" sz="2400" dirty="0">
                <a:solidFill>
                  <a:schemeClr val="tx1"/>
                </a:solidFill>
              </a:rPr>
              <a:t>Circuit Information</a:t>
            </a:r>
          </a:p>
          <a:p>
            <a:pPr marL="829818" lvl="1" indent="-342900"/>
            <a:r>
              <a:rPr lang="en-US" sz="2400" dirty="0">
                <a:solidFill>
                  <a:schemeClr val="tx1"/>
                </a:solidFill>
              </a:rPr>
              <a:t>Wire size</a:t>
            </a:r>
          </a:p>
          <a:p>
            <a:pPr marL="829818" lvl="1" indent="-342900"/>
            <a:r>
              <a:rPr lang="en-US" sz="2400" dirty="0">
                <a:solidFill>
                  <a:schemeClr val="tx1"/>
                </a:solidFill>
              </a:rPr>
              <a:t>Open circuits</a:t>
            </a:r>
          </a:p>
          <a:p>
            <a:pPr marL="829818" lvl="1" indent="-342900"/>
            <a:r>
              <a:rPr lang="en-US" sz="2400" dirty="0">
                <a:solidFill>
                  <a:schemeClr val="tx1"/>
                </a:solidFill>
              </a:rPr>
              <a:t>Short-to-voltage</a:t>
            </a:r>
          </a:p>
          <a:p>
            <a:pPr marL="829818" lvl="1" indent="-342900"/>
            <a:r>
              <a:rPr lang="en-US" sz="2400" dirty="0">
                <a:solidFill>
                  <a:schemeClr val="tx1"/>
                </a:solidFill>
              </a:rPr>
              <a:t>Short-to-ground</a:t>
            </a:r>
          </a:p>
          <a:p>
            <a:pPr marL="829818" lvl="1" indent="-342900"/>
            <a:r>
              <a:rPr lang="en-US" sz="2400" dirty="0">
                <a:solidFill>
                  <a:schemeClr val="tx1"/>
                </a:solidFill>
              </a:rPr>
              <a:t>High resistance</a:t>
            </a:r>
          </a:p>
        </p:txBody>
      </p:sp>
    </p:spTree>
    <p:extLst>
      <p:ext uri="{BB962C8B-B14F-4D97-AF65-F5344CB8AC3E}">
        <p14:creationId xmlns:p14="http://schemas.microsoft.com/office/powerpoint/2010/main" val="3289928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Electrical Schematics </a:t>
            </a:r>
            <a:r>
              <a:rPr kumimoji="0" lang="en-US" sz="2800" b="1" i="0" u="none" strike="noStrike" kern="0" cap="none" spc="0" normalizeH="0" baseline="0" noProof="0" dirty="0">
                <a:ln>
                  <a:noFill/>
                </a:ln>
                <a:solidFill>
                  <a:srgbClr val="007FA3"/>
                </a:solidFill>
                <a:effectLst/>
                <a:uLnTx/>
                <a:uFillTx/>
                <a:latin typeface="Arial"/>
                <a:cs typeface="Times New Roman"/>
                <a:sym typeface="Times New Roman"/>
              </a:rPr>
              <a:t>(3 of 3)</a:t>
            </a:r>
            <a:endParaRPr lang="en-US" dirty="0"/>
          </a:p>
        </p:txBody>
      </p:sp>
      <p:pic>
        <p:nvPicPr>
          <p:cNvPr id="5" name="Picture 4" descr="An illustration explains that the center wire is a solid color wire that lacks an identification tracer. &#10;Long description 1 is available in notes, press F6.">
            <a:extLst>
              <a:ext uri="{FF2B5EF4-FFF2-40B4-BE49-F238E27FC236}">
                <a16:creationId xmlns:a16="http://schemas.microsoft.com/office/drawing/2014/main" id="{48C715A1-D54C-4AD7-F288-775CA1F3D87B}"/>
              </a:ext>
            </a:extLst>
          </p:cNvPr>
          <p:cNvPicPr>
            <a:picLocks noChangeAspect="1"/>
          </p:cNvPicPr>
          <p:nvPr/>
        </p:nvPicPr>
        <p:blipFill>
          <a:blip r:embed="rId3"/>
          <a:stretch>
            <a:fillRect/>
          </a:stretch>
        </p:blipFill>
        <p:spPr>
          <a:xfrm>
            <a:off x="580741" y="1095400"/>
            <a:ext cx="3894613" cy="1170597"/>
          </a:xfrm>
          <a:prstGeom prst="rect">
            <a:avLst/>
          </a:prstGeom>
        </p:spPr>
      </p:pic>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2949363"/>
            <a:ext cx="3578396" cy="3360338"/>
          </a:xfrm>
        </p:spPr>
        <p:txBody>
          <a:bodyPr wrap="square" lIns="0" tIns="18000" rIns="0" bIns="18000" anchor="ctr" anchorCtr="0">
            <a:spAutoFit/>
          </a:bodyPr>
          <a:lstStyle/>
          <a:p>
            <a:pPr marL="0" indent="0">
              <a:spcBef>
                <a:spcPts val="600"/>
              </a:spcBef>
              <a:buNone/>
            </a:pPr>
            <a:r>
              <a:rPr lang="en-US" sz="2400" b="1" dirty="0"/>
              <a:t>Figure 14.18</a:t>
            </a:r>
            <a:r>
              <a:rPr lang="en-US" sz="2400" dirty="0"/>
              <a:t> The center wire is a solid color wire, meaning that the wire has no other identifying tracer or stripe color. The two end wires could be labeled “</a:t>
            </a:r>
            <a:r>
              <a:rPr lang="en-US" sz="2400" spc="-300" dirty="0"/>
              <a:t>B L </a:t>
            </a:r>
            <a:r>
              <a:rPr lang="en-US" sz="2400" dirty="0"/>
              <a:t>U/</a:t>
            </a:r>
            <a:r>
              <a:rPr lang="en-US" sz="2400" spc="-300" dirty="0"/>
              <a:t>W H </a:t>
            </a:r>
            <a:r>
              <a:rPr lang="en-US" sz="2400" dirty="0"/>
              <a:t>T,” indicating a blue wire with a white tracer or stripe.</a:t>
            </a:r>
          </a:p>
        </p:txBody>
      </p:sp>
      <p:pic>
        <p:nvPicPr>
          <p:cNvPr id="8" name="Picture 7" descr="An illustration of a wiring diagram. &#10;Long description 2 is available in notes, press F6.">
            <a:extLst>
              <a:ext uri="{FF2B5EF4-FFF2-40B4-BE49-F238E27FC236}">
                <a16:creationId xmlns:a16="http://schemas.microsoft.com/office/drawing/2014/main" id="{85E41CE7-C4CC-A3BD-5EFF-E0FEEF75CC64}"/>
              </a:ext>
            </a:extLst>
          </p:cNvPr>
          <p:cNvPicPr>
            <a:picLocks noChangeAspect="1"/>
          </p:cNvPicPr>
          <p:nvPr/>
        </p:nvPicPr>
        <p:blipFill>
          <a:blip r:embed="rId4"/>
          <a:stretch>
            <a:fillRect/>
          </a:stretch>
        </p:blipFill>
        <p:spPr>
          <a:xfrm>
            <a:off x="4797571" y="1263164"/>
            <a:ext cx="3690552" cy="1883208"/>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60260" y="3440972"/>
            <a:ext cx="3926540" cy="2252343"/>
          </a:xfrm>
        </p:spPr>
        <p:txBody>
          <a:bodyPr wrap="square" lIns="0" tIns="18000" rIns="0" bIns="18000" anchor="ctr" anchorCtr="0">
            <a:spAutoFit/>
          </a:bodyPr>
          <a:lstStyle/>
          <a:p>
            <a:pPr marL="0" indent="0">
              <a:buNone/>
            </a:pPr>
            <a:r>
              <a:rPr lang="en-US" sz="2400" b="1" dirty="0"/>
              <a:t>Figure 14.19</a:t>
            </a:r>
            <a:r>
              <a:rPr lang="en-US" sz="2400" dirty="0"/>
              <a:t> Typical section of a wiring diagram. Notice that the wire color changes at connection C210. The “.8” represents the metric wire size in square millimeters.</a:t>
            </a:r>
          </a:p>
        </p:txBody>
      </p:sp>
    </p:spTree>
    <p:extLst>
      <p:ext uri="{BB962C8B-B14F-4D97-AF65-F5344CB8AC3E}">
        <p14:creationId xmlns:p14="http://schemas.microsoft.com/office/powerpoint/2010/main" val="325594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Examples of common causes of open circuits. Some of these causes are often difficult to find.</a:t>
            </a:r>
          </a:p>
        </p:txBody>
      </p:sp>
      <p:pic>
        <p:nvPicPr>
          <p:cNvPr id="5" name="Picture 4" descr="A five-part illustration explains the typical reasons for open circuits.&#10;Long description is available in notes, press F6.">
            <a:extLst>
              <a:ext uri="{FF2B5EF4-FFF2-40B4-BE49-F238E27FC236}">
                <a16:creationId xmlns:a16="http://schemas.microsoft.com/office/drawing/2014/main" id="{58DCD815-0840-6736-855B-484FD71A2EFB}"/>
              </a:ext>
            </a:extLst>
          </p:cNvPr>
          <p:cNvPicPr>
            <a:picLocks noChangeAspect="1"/>
          </p:cNvPicPr>
          <p:nvPr/>
        </p:nvPicPr>
        <p:blipFill>
          <a:blip r:embed="rId3"/>
          <a:stretch>
            <a:fillRect/>
          </a:stretch>
        </p:blipFill>
        <p:spPr>
          <a:xfrm>
            <a:off x="573364" y="2072830"/>
            <a:ext cx="3909365" cy="328608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1874484"/>
            <a:ext cx="4115744" cy="4483723"/>
          </a:xfrm>
        </p:spPr>
        <p:txBody>
          <a:bodyPr wrap="square" lIns="0" tIns="18000" rIns="0" bIns="18000" anchor="ctr" anchorCtr="0">
            <a:spAutoFit/>
          </a:bodyPr>
          <a:lstStyle/>
          <a:p>
            <a:pPr marL="342900" indent="-342900">
              <a:spcBef>
                <a:spcPts val="600"/>
              </a:spcBef>
            </a:pPr>
            <a:r>
              <a:rPr lang="en-US" sz="2400" dirty="0"/>
              <a:t>Open Circuit </a:t>
            </a:r>
          </a:p>
          <a:p>
            <a:pPr marL="829818" lvl="1" indent="-342900"/>
            <a:r>
              <a:rPr lang="en-US" sz="2400" dirty="0"/>
              <a:t>Circuit that is not complete, or lacks continuity</a:t>
            </a:r>
          </a:p>
          <a:p>
            <a:pPr marL="829818" lvl="1" indent="-342900"/>
            <a:r>
              <a:rPr lang="en-US" sz="2400" dirty="0"/>
              <a:t>Such as a broken wire.</a:t>
            </a:r>
          </a:p>
          <a:p>
            <a:pPr marL="342900" indent="-342900">
              <a:spcBef>
                <a:spcPts val="600"/>
              </a:spcBef>
            </a:pPr>
            <a:r>
              <a:rPr lang="en-US" sz="2400" dirty="0"/>
              <a:t>Short-to-Voltage</a:t>
            </a:r>
          </a:p>
          <a:p>
            <a:pPr marL="829818" lvl="1" indent="-342900"/>
            <a:r>
              <a:rPr lang="en-US" sz="2400" dirty="0"/>
              <a:t>Occurs when power side of one circuit </a:t>
            </a:r>
          </a:p>
          <a:p>
            <a:pPr marL="829818" lvl="1" indent="-342900"/>
            <a:r>
              <a:rPr lang="en-US" sz="2400" dirty="0"/>
              <a:t>Electrically connected to power side of another circuit.</a:t>
            </a:r>
          </a:p>
        </p:txBody>
      </p:sp>
    </p:spTree>
    <p:extLst>
      <p:ext uri="{BB962C8B-B14F-4D97-AF65-F5344CB8AC3E}">
        <p14:creationId xmlns:p14="http://schemas.microsoft.com/office/powerpoint/2010/main" val="275282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74452" y="163975"/>
            <a:ext cx="8212348" cy="590349"/>
          </a:xfrm>
        </p:spPr>
        <p:txBody>
          <a:bodyPr lIns="0" tIns="18000" rIns="0" bIns="18000" anchor="ctr">
            <a:spAutoFit/>
          </a:bodyPr>
          <a:lstStyle/>
          <a:p>
            <a:r>
              <a:rPr lang="en-US" dirty="0"/>
              <a:t>Learning Objectives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83880" y="922516"/>
            <a:ext cx="8212347" cy="2637064"/>
          </a:xfrm>
        </p:spPr>
        <p:txBody>
          <a:bodyPr lIns="0" tIns="18000" rIns="0" bIns="18000" anchor="ctr" anchorCtr="0">
            <a:spAutoFit/>
          </a:bodyPr>
          <a:lstStyle/>
          <a:p>
            <a:pPr marL="684000" indent="-684000">
              <a:buNone/>
              <a:tabLst>
                <a:tab pos="715963" algn="l"/>
              </a:tabLst>
            </a:pPr>
            <a:r>
              <a:rPr lang="en-US" sz="2400" b="1" dirty="0">
                <a:solidFill>
                  <a:srgbClr val="007FA3"/>
                </a:solidFill>
              </a:rPr>
              <a:t>14.7</a:t>
            </a:r>
            <a:r>
              <a:rPr lang="en-US" sz="2400" dirty="0">
                <a:solidFill>
                  <a:schemeClr val="tx1"/>
                </a:solidFill>
              </a:rPr>
              <a:t> Discuss the purpose of terminals, connectors, relays, and switches.</a:t>
            </a:r>
          </a:p>
          <a:p>
            <a:pPr marL="684000" indent="-684000">
              <a:buNone/>
            </a:pPr>
            <a:r>
              <a:rPr lang="en-US" sz="2400" b="1" dirty="0">
                <a:solidFill>
                  <a:srgbClr val="007FA3"/>
                </a:solidFill>
              </a:rPr>
              <a:t>14.8</a:t>
            </a:r>
            <a:r>
              <a:rPr lang="en-US" sz="2400" dirty="0">
                <a:solidFill>
                  <a:schemeClr val="tx1"/>
                </a:solidFill>
              </a:rPr>
              <a:t> Explain the operation of speed sensors and throttle position (</a:t>
            </a:r>
            <a:r>
              <a:rPr lang="en-US" sz="2400" spc="-300" dirty="0">
                <a:solidFill>
                  <a:schemeClr val="tx1"/>
                </a:solidFill>
              </a:rPr>
              <a:t>T </a:t>
            </a:r>
            <a:r>
              <a:rPr lang="en-US" sz="2400" dirty="0">
                <a:solidFill>
                  <a:schemeClr val="tx1"/>
                </a:solidFill>
              </a:rPr>
              <a:t>P) sensors.</a:t>
            </a:r>
          </a:p>
          <a:p>
            <a:pPr marL="684000" indent="-684000">
              <a:buNone/>
            </a:pPr>
            <a:r>
              <a:rPr lang="en-US" sz="2400" b="1" dirty="0">
                <a:solidFill>
                  <a:srgbClr val="007FA3"/>
                </a:solidFill>
              </a:rPr>
              <a:t>14.9</a:t>
            </a:r>
            <a:r>
              <a:rPr lang="en-US" sz="2400" dirty="0">
                <a:solidFill>
                  <a:schemeClr val="tx1"/>
                </a:solidFill>
              </a:rPr>
              <a:t> State the need for networks and discuss network classifications.</a:t>
            </a:r>
          </a:p>
        </p:txBody>
      </p:sp>
    </p:spTree>
    <p:extLst>
      <p:ext uri="{BB962C8B-B14F-4D97-AF65-F5344CB8AC3E}">
        <p14:creationId xmlns:p14="http://schemas.microsoft.com/office/powerpoint/2010/main" val="8567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14.22</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A short circuit permits electrical current to bypass some or all of the resistance in the circuit.</a:t>
            </a:r>
          </a:p>
        </p:txBody>
      </p:sp>
      <p:pic>
        <p:nvPicPr>
          <p:cNvPr id="8" name="Picture 7" descr="A circuit diagram explains that a short circuit allows some or all of the resistance in the circuit to be bypassed.&#10;Long description is available in notes, press F6.">
            <a:extLst>
              <a:ext uri="{FF2B5EF4-FFF2-40B4-BE49-F238E27FC236}">
                <a16:creationId xmlns:a16="http://schemas.microsoft.com/office/drawing/2014/main" id="{59A2760A-8A73-09EB-6684-EDD85F5E7F2C}"/>
              </a:ext>
            </a:extLst>
          </p:cNvPr>
          <p:cNvPicPr>
            <a:picLocks noChangeAspect="1"/>
          </p:cNvPicPr>
          <p:nvPr/>
        </p:nvPicPr>
        <p:blipFill>
          <a:blip r:embed="rId3"/>
          <a:stretch>
            <a:fillRect/>
          </a:stretch>
        </p:blipFill>
        <p:spPr>
          <a:xfrm>
            <a:off x="1969465" y="2056391"/>
            <a:ext cx="5223000" cy="3892705"/>
          </a:xfrm>
          <a:prstGeom prst="rect">
            <a:avLst/>
          </a:prstGeom>
        </p:spPr>
      </p:pic>
    </p:spTree>
    <p:extLst>
      <p:ext uri="{BB962C8B-B14F-4D97-AF65-F5344CB8AC3E}">
        <p14:creationId xmlns:p14="http://schemas.microsoft.com/office/powerpoint/2010/main" val="184656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A fuse or circuit breaker opens the circuit to prevent possible overheating damage in the event of a short circuit.</a:t>
            </a:r>
          </a:p>
        </p:txBody>
      </p:sp>
      <p:pic>
        <p:nvPicPr>
          <p:cNvPr id="5" name="Picture 4" descr="An illustration explains the function of a circuit breaker to prevent possible overheating in the event of a short circuit. &#10;Long description is available in notes, press F6.">
            <a:extLst>
              <a:ext uri="{FF2B5EF4-FFF2-40B4-BE49-F238E27FC236}">
                <a16:creationId xmlns:a16="http://schemas.microsoft.com/office/drawing/2014/main" id="{6935E6C9-6B08-4819-DB31-65B497D9BC71}"/>
              </a:ext>
            </a:extLst>
          </p:cNvPr>
          <p:cNvPicPr>
            <a:picLocks noChangeAspect="1"/>
          </p:cNvPicPr>
          <p:nvPr/>
        </p:nvPicPr>
        <p:blipFill>
          <a:blip r:embed="rId3"/>
          <a:stretch>
            <a:fillRect/>
          </a:stretch>
        </p:blipFill>
        <p:spPr>
          <a:xfrm>
            <a:off x="937145" y="1918883"/>
            <a:ext cx="7287641" cy="3809123"/>
          </a:xfrm>
          <a:prstGeom prst="rect">
            <a:avLst/>
          </a:prstGeom>
        </p:spPr>
      </p:pic>
    </p:spTree>
    <p:extLst>
      <p:ext uri="{BB962C8B-B14F-4D97-AF65-F5344CB8AC3E}">
        <p14:creationId xmlns:p14="http://schemas.microsoft.com/office/powerpoint/2010/main" val="3595012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Short-To-Ground</a:t>
            </a:r>
          </a:p>
        </p:txBody>
      </p:sp>
      <p:pic>
        <p:nvPicPr>
          <p:cNvPr id="6" name="Picture 5" descr="A circuit diagram explains that a short to ground affects the power side of the vehicle. &#10;Long description is available in notes, press F6.">
            <a:extLst>
              <a:ext uri="{FF2B5EF4-FFF2-40B4-BE49-F238E27FC236}">
                <a16:creationId xmlns:a16="http://schemas.microsoft.com/office/drawing/2014/main" id="{A9C11E8B-BA58-A673-B96C-C043A591C6BE}"/>
              </a:ext>
            </a:extLst>
          </p:cNvPr>
          <p:cNvPicPr>
            <a:picLocks noChangeAspect="1"/>
          </p:cNvPicPr>
          <p:nvPr/>
        </p:nvPicPr>
        <p:blipFill>
          <a:blip r:embed="rId3"/>
          <a:stretch>
            <a:fillRect/>
          </a:stretch>
        </p:blipFill>
        <p:spPr>
          <a:xfrm>
            <a:off x="2788311" y="1507662"/>
            <a:ext cx="3567379" cy="2729179"/>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4404743"/>
            <a:ext cx="8214293" cy="1883011"/>
          </a:xfrm>
        </p:spPr>
        <p:txBody>
          <a:bodyPr wrap="square" lIns="0" tIns="18000" rIns="0" bIns="18000" anchor="ctr" anchorCtr="0">
            <a:spAutoFit/>
          </a:bodyPr>
          <a:lstStyle/>
          <a:p>
            <a:pPr marL="0" indent="0">
              <a:spcBef>
                <a:spcPts val="600"/>
              </a:spcBef>
              <a:buNone/>
            </a:pPr>
            <a:r>
              <a:rPr lang="en-US" sz="2400" dirty="0"/>
              <a:t>A short-to-ground affects the power side of the circuit. Current flows directly to the ground return, bypassing some or all of the electrical loads in the circuit. There is no current in the circuit past the short. A short-to-ground will also cause the fuse to blow.</a:t>
            </a:r>
          </a:p>
        </p:txBody>
      </p:sp>
    </p:spTree>
    <p:extLst>
      <p:ext uri="{BB962C8B-B14F-4D97-AF65-F5344CB8AC3E}">
        <p14:creationId xmlns:p14="http://schemas.microsoft.com/office/powerpoint/2010/main" val="892201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Working with Wiring Diagrams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orking_With_Wire_Diagrams">
            <a:hlinkClick r:id="" action="ppaction://media"/>
            <a:extLst>
              <a:ext uri="{FF2B5EF4-FFF2-40B4-BE49-F238E27FC236}">
                <a16:creationId xmlns:a16="http://schemas.microsoft.com/office/drawing/2014/main" id="{5EB75FF0-5B22-9E55-3866-C646252248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550" y="1271093"/>
            <a:ext cx="8778900" cy="4938131"/>
          </a:xfrm>
          <a:prstGeom prst="rect">
            <a:avLst/>
          </a:prstGeom>
        </p:spPr>
      </p:pic>
    </p:spTree>
    <p:extLst>
      <p:ext uri="{BB962C8B-B14F-4D97-AF65-F5344CB8AC3E}">
        <p14:creationId xmlns:p14="http://schemas.microsoft.com/office/powerpoint/2010/main" val="101947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Fused Jumper Wire</a:t>
            </a:r>
            <a:endParaRPr lang="en-US" sz="2800" dirty="0"/>
          </a:p>
        </p:txBody>
      </p:sp>
      <p:pic>
        <p:nvPicPr>
          <p:cNvPr id="6" name="Picture 5" descr="A close-up view of a fused jumper lead. It has a 10 amperes fuse. Two wires with pin-like structures are attached to the fuse. ">
            <a:extLst>
              <a:ext uri="{FF2B5EF4-FFF2-40B4-BE49-F238E27FC236}">
                <a16:creationId xmlns:a16="http://schemas.microsoft.com/office/drawing/2014/main" id="{AF454798-04C0-9E9E-8AE9-96DDDCAF73BF}"/>
              </a:ext>
            </a:extLst>
          </p:cNvPr>
          <p:cNvPicPr>
            <a:picLocks noChangeAspect="1"/>
          </p:cNvPicPr>
          <p:nvPr/>
        </p:nvPicPr>
        <p:blipFill>
          <a:blip r:embed="rId3"/>
          <a:stretch>
            <a:fillRect/>
          </a:stretch>
        </p:blipFill>
        <p:spPr>
          <a:xfrm>
            <a:off x="1189453" y="998388"/>
            <a:ext cx="2666550" cy="2511092"/>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3686731"/>
            <a:ext cx="4098549" cy="2621675"/>
          </a:xfrm>
        </p:spPr>
        <p:txBody>
          <a:bodyPr wrap="square" lIns="0" tIns="18000" rIns="0" bIns="18000" anchor="ctr" anchorCtr="0">
            <a:spAutoFit/>
          </a:bodyPr>
          <a:lstStyle/>
          <a:p>
            <a:pPr marL="0" indent="0">
              <a:buNone/>
            </a:pPr>
            <a:r>
              <a:rPr lang="en-US" sz="2400" b="1" dirty="0">
                <a:solidFill>
                  <a:schemeClr val="tx1"/>
                </a:solidFill>
              </a:rPr>
              <a:t>Figure 14.25</a:t>
            </a:r>
            <a:r>
              <a:rPr lang="en-US" sz="2400" dirty="0">
                <a:solidFill>
                  <a:schemeClr val="tx1"/>
                </a:solidFill>
              </a:rPr>
              <a:t> A technician-made fused jumper lead, which is equipped with a red 10-ampere fuse. This fused jumper wire uses terminals for testing circuits at a connector instead of alligator clips.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0965" y="922232"/>
            <a:ext cx="4115744" cy="1744511"/>
          </a:xfrm>
        </p:spPr>
        <p:txBody>
          <a:bodyPr wrap="square" lIns="0" tIns="18000" rIns="0" bIns="18000" anchor="ctr" anchorCtr="0">
            <a:spAutoFit/>
          </a:bodyPr>
          <a:lstStyle/>
          <a:p>
            <a:pPr marL="342900" indent="-342900">
              <a:spcBef>
                <a:spcPts val="600"/>
              </a:spcBef>
            </a:pPr>
            <a:r>
              <a:rPr lang="en-US" sz="2400" dirty="0"/>
              <a:t>Purpose and function</a:t>
            </a:r>
          </a:p>
          <a:p>
            <a:pPr marL="342900" indent="-342900">
              <a:spcBef>
                <a:spcPts val="600"/>
              </a:spcBef>
            </a:pPr>
            <a:r>
              <a:rPr lang="en-US" sz="2400" dirty="0"/>
              <a:t>Fuse</a:t>
            </a:r>
          </a:p>
          <a:p>
            <a:pPr marL="342900" indent="-342900">
              <a:spcBef>
                <a:spcPts val="600"/>
              </a:spcBef>
            </a:pPr>
            <a:r>
              <a:rPr lang="en-US" sz="2400" dirty="0"/>
              <a:t>Alligator clip ends</a:t>
            </a:r>
          </a:p>
          <a:p>
            <a:pPr marL="342900" indent="-342900">
              <a:spcBef>
                <a:spcPts val="600"/>
              </a:spcBef>
            </a:pPr>
            <a:r>
              <a:rPr lang="en-US" sz="2400" dirty="0"/>
              <a:t>Good-quality insulated wire</a:t>
            </a:r>
          </a:p>
        </p:txBody>
      </p:sp>
    </p:spTree>
    <p:extLst>
      <p:ext uri="{BB962C8B-B14F-4D97-AF65-F5344CB8AC3E}">
        <p14:creationId xmlns:p14="http://schemas.microsoft.com/office/powerpoint/2010/main" val="730065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14.26</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0197"/>
            <a:ext cx="8213957" cy="1144347"/>
          </a:xfrm>
        </p:spPr>
        <p:txBody>
          <a:bodyPr wrap="square" lIns="0" tIns="18000" rIns="0" bIns="18000" anchor="ctr" anchorCtr="0">
            <a:spAutoFit/>
          </a:bodyPr>
          <a:lstStyle/>
          <a:p>
            <a:pPr marL="0" indent="0">
              <a:buNone/>
            </a:pPr>
            <a:r>
              <a:rPr lang="en-US" sz="2400" dirty="0">
                <a:solidFill>
                  <a:schemeClr val="tx1"/>
                </a:solidFill>
              </a:rPr>
              <a:t>Testing a fuse with a test light. If the fuse is good, the test light should light on both sides (power side and load side) of the fuse.</a:t>
            </a:r>
          </a:p>
        </p:txBody>
      </p:sp>
      <p:pic>
        <p:nvPicPr>
          <p:cNvPr id="5" name="Picture 4" descr="A close-up view of a test light being used to check a fuse.">
            <a:extLst>
              <a:ext uri="{FF2B5EF4-FFF2-40B4-BE49-F238E27FC236}">
                <a16:creationId xmlns:a16="http://schemas.microsoft.com/office/drawing/2014/main" id="{45866188-1259-ECF4-A4C9-C57873568B1D}"/>
              </a:ext>
            </a:extLst>
          </p:cNvPr>
          <p:cNvPicPr>
            <a:picLocks noChangeAspect="1"/>
          </p:cNvPicPr>
          <p:nvPr/>
        </p:nvPicPr>
        <p:blipFill>
          <a:blip r:embed="rId3"/>
          <a:stretch>
            <a:fillRect/>
          </a:stretch>
        </p:blipFill>
        <p:spPr>
          <a:xfrm>
            <a:off x="670676" y="2380129"/>
            <a:ext cx="3706520" cy="2784500"/>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88541" y="2449197"/>
            <a:ext cx="4115744" cy="2113843"/>
          </a:xfrm>
        </p:spPr>
        <p:txBody>
          <a:bodyPr wrap="square" lIns="0" tIns="18000" rIns="0" bIns="18000" anchor="ctr" anchorCtr="0">
            <a:spAutoFit/>
          </a:bodyPr>
          <a:lstStyle/>
          <a:p>
            <a:pPr marL="342900" indent="-342900">
              <a:spcBef>
                <a:spcPts val="600"/>
              </a:spcBef>
            </a:pPr>
            <a:r>
              <a:rPr lang="en-US" sz="2400" dirty="0"/>
              <a:t>Non-powered Test Light</a:t>
            </a:r>
          </a:p>
          <a:p>
            <a:pPr marL="829818" lvl="1" indent="-342900"/>
            <a:r>
              <a:rPr lang="en-US" sz="2400" dirty="0"/>
              <a:t>Use of a 12-volt test light</a:t>
            </a:r>
          </a:p>
          <a:p>
            <a:pPr marL="829818" lvl="1" indent="-342900"/>
            <a:r>
              <a:rPr lang="en-US" sz="2400" dirty="0"/>
              <a:t>Electrical power</a:t>
            </a:r>
          </a:p>
          <a:p>
            <a:pPr marL="829818" lvl="1" indent="-342900"/>
            <a:r>
              <a:rPr lang="en-US" sz="2400" dirty="0"/>
              <a:t>Grounds</a:t>
            </a:r>
          </a:p>
        </p:txBody>
      </p:sp>
    </p:spTree>
    <p:extLst>
      <p:ext uri="{BB962C8B-B14F-4D97-AF65-F5344CB8AC3E}">
        <p14:creationId xmlns:p14="http://schemas.microsoft.com/office/powerpoint/2010/main" val="972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14.27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Test Light Use</a:t>
            </a:r>
          </a:p>
        </p:txBody>
      </p:sp>
      <p:pic>
        <p:nvPicPr>
          <p:cNvPr id="5" name="Picture 4" descr="An illustration explains how an open circuit can be located using a test light grounded at several positions. &#10;Long description is available in notes, press F6.">
            <a:extLst>
              <a:ext uri="{FF2B5EF4-FFF2-40B4-BE49-F238E27FC236}">
                <a16:creationId xmlns:a16="http://schemas.microsoft.com/office/drawing/2014/main" id="{1E5FBE8F-620C-1D02-D33E-03F062E51EB5}"/>
              </a:ext>
            </a:extLst>
          </p:cNvPr>
          <p:cNvPicPr>
            <a:picLocks noChangeAspect="1"/>
          </p:cNvPicPr>
          <p:nvPr/>
        </p:nvPicPr>
        <p:blipFill>
          <a:blip r:embed="rId3"/>
          <a:stretch>
            <a:fillRect/>
          </a:stretch>
        </p:blipFill>
        <p:spPr>
          <a:xfrm>
            <a:off x="1890230" y="1480137"/>
            <a:ext cx="5363541" cy="3326227"/>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5049124"/>
            <a:ext cx="8214293" cy="1144347"/>
          </a:xfrm>
        </p:spPr>
        <p:txBody>
          <a:bodyPr wrap="square" lIns="0" tIns="18000" rIns="0" bIns="18000" anchor="ctr" anchorCtr="0">
            <a:spAutoFit/>
          </a:bodyPr>
          <a:lstStyle/>
          <a:p>
            <a:pPr marL="0" indent="0">
              <a:spcBef>
                <a:spcPts val="600"/>
              </a:spcBef>
              <a:buNone/>
            </a:pPr>
            <a:r>
              <a:rPr lang="en-US" sz="2400" dirty="0"/>
              <a:t>A test light can be used to locate an open in a circuit. Note that the test light is grounded at a different location than the circuit itself.</a:t>
            </a:r>
          </a:p>
        </p:txBody>
      </p:sp>
    </p:spTree>
    <p:extLst>
      <p:ext uri="{BB962C8B-B14F-4D97-AF65-F5344CB8AC3E}">
        <p14:creationId xmlns:p14="http://schemas.microsoft.com/office/powerpoint/2010/main" val="2597499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Circuit Test, Test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ircuit_Test_Test_Light">
            <a:hlinkClick r:id="" action="ppaction://media"/>
            <a:extLst>
              <a:ext uri="{FF2B5EF4-FFF2-40B4-BE49-F238E27FC236}">
                <a16:creationId xmlns:a16="http://schemas.microsoft.com/office/drawing/2014/main" id="{F031A5DF-45F7-CF0F-C9E8-F865768556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75" y="1271093"/>
            <a:ext cx="8932450" cy="5024503"/>
          </a:xfrm>
          <a:prstGeom prst="rect">
            <a:avLst/>
          </a:prstGeom>
        </p:spPr>
      </p:pic>
    </p:spTree>
    <p:extLst>
      <p:ext uri="{BB962C8B-B14F-4D97-AF65-F5344CB8AC3E}">
        <p14:creationId xmlns:p14="http://schemas.microsoft.com/office/powerpoint/2010/main" val="12504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Test Light Checks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light_checks_light_out">
            <a:hlinkClick r:id="" action="ppaction://media"/>
            <a:extLst>
              <a:ext uri="{FF2B5EF4-FFF2-40B4-BE49-F238E27FC236}">
                <a16:creationId xmlns:a16="http://schemas.microsoft.com/office/drawing/2014/main" id="{5E107A3F-CA0A-1D3E-A26D-2ACDB6E90E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054276"/>
            <a:ext cx="8976331" cy="5049186"/>
          </a:xfrm>
          <a:prstGeom prst="rect">
            <a:avLst/>
          </a:prstGeom>
        </p:spPr>
      </p:pic>
    </p:spTree>
    <p:extLst>
      <p:ext uri="{BB962C8B-B14F-4D97-AF65-F5344CB8AC3E}">
        <p14:creationId xmlns:p14="http://schemas.microsoft.com/office/powerpoint/2010/main" val="378336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Digital Multimeter (</a:t>
            </a:r>
            <a:r>
              <a:rPr lang="en-US" spc="-500" dirty="0"/>
              <a:t>D M </a:t>
            </a:r>
            <a:r>
              <a:rPr lang="en-US" dirty="0"/>
              <a:t>M)</a:t>
            </a:r>
            <a:endParaRPr lang="en-US" sz="2800" dirty="0"/>
          </a:p>
        </p:txBody>
      </p:sp>
      <p:pic>
        <p:nvPicPr>
          <p:cNvPr id="6" name="Picture 5" descr="An illustration of a typical digital multimeter with labeled parts. &#10;Long description is available in notes, press F6.">
            <a:extLst>
              <a:ext uri="{FF2B5EF4-FFF2-40B4-BE49-F238E27FC236}">
                <a16:creationId xmlns:a16="http://schemas.microsoft.com/office/drawing/2014/main" id="{AE45CC9E-D9FA-5ECC-8A9E-1771A61C84BA}"/>
              </a:ext>
            </a:extLst>
          </p:cNvPr>
          <p:cNvPicPr>
            <a:picLocks noChangeAspect="1"/>
          </p:cNvPicPr>
          <p:nvPr/>
        </p:nvPicPr>
        <p:blipFill>
          <a:blip r:embed="rId3"/>
          <a:stretch>
            <a:fillRect/>
          </a:stretch>
        </p:blipFill>
        <p:spPr>
          <a:xfrm>
            <a:off x="1169307" y="997266"/>
            <a:ext cx="2692608" cy="2775194"/>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3938408"/>
            <a:ext cx="4098549" cy="2406231"/>
          </a:xfrm>
        </p:spPr>
        <p:txBody>
          <a:bodyPr wrap="square" lIns="0" tIns="18000" rIns="0" bIns="18000" anchor="ctr" anchorCtr="0">
            <a:spAutoFit/>
          </a:bodyPr>
          <a:lstStyle/>
          <a:p>
            <a:pPr marL="0" indent="0">
              <a:buNone/>
            </a:pPr>
            <a:r>
              <a:rPr lang="en-US" sz="2200" b="1" dirty="0">
                <a:solidFill>
                  <a:schemeClr val="tx1"/>
                </a:solidFill>
              </a:rPr>
              <a:t>Figure 14.28</a:t>
            </a:r>
            <a:r>
              <a:rPr lang="en-US" sz="2200" dirty="0">
                <a:solidFill>
                  <a:schemeClr val="tx1"/>
                </a:solidFill>
              </a:rPr>
              <a:t> Typical digital multimeter. The black meter lead always is placed in the COM terminal. The red meter test lead should be in the volt-ohm terminal except when measuring current in amperes.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4241" y="920301"/>
            <a:ext cx="4115744" cy="3914336"/>
          </a:xfrm>
        </p:spPr>
        <p:txBody>
          <a:bodyPr wrap="square" lIns="0" tIns="18000" rIns="0" bIns="18000" anchor="ctr" anchorCtr="0">
            <a:spAutoFit/>
          </a:bodyPr>
          <a:lstStyle/>
          <a:p>
            <a:pPr marL="342900" indent="-342900">
              <a:spcBef>
                <a:spcPts val="600"/>
              </a:spcBef>
            </a:pPr>
            <a:r>
              <a:rPr lang="en-US" sz="2200" dirty="0"/>
              <a:t>Voltmeter measures pressure or potential of electricity in volts.</a:t>
            </a:r>
          </a:p>
          <a:p>
            <a:pPr marL="342900" indent="-342900">
              <a:spcBef>
                <a:spcPts val="600"/>
              </a:spcBef>
            </a:pPr>
            <a:r>
              <a:rPr lang="en-US" sz="2200" dirty="0"/>
              <a:t>Ohmmeter measures resistance in ohms of a component or circuit section when no current is flowing</a:t>
            </a:r>
          </a:p>
          <a:p>
            <a:pPr marL="342900" indent="-342900">
              <a:spcBef>
                <a:spcPts val="600"/>
              </a:spcBef>
            </a:pPr>
            <a:r>
              <a:rPr lang="en-US" sz="2200" dirty="0"/>
              <a:t>Ammeter measures flow of current through a complete circuit in amperes or milliamperes.</a:t>
            </a:r>
          </a:p>
        </p:txBody>
      </p:sp>
    </p:spTree>
    <p:extLst>
      <p:ext uri="{BB962C8B-B14F-4D97-AF65-F5344CB8AC3E}">
        <p14:creationId xmlns:p14="http://schemas.microsoft.com/office/powerpoint/2010/main" val="301658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Introduction</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2623"/>
            <a:ext cx="8212347" cy="2190788"/>
          </a:xfrm>
        </p:spPr>
        <p:txBody>
          <a:bodyPr lIns="0" tIns="18000" rIns="0" bIns="18000" anchor="ctr" anchorCtr="0">
            <a:spAutoFit/>
          </a:bodyPr>
          <a:lstStyle/>
          <a:p>
            <a:pPr marL="342900" indent="-342900">
              <a:spcBef>
                <a:spcPts val="600"/>
              </a:spcBef>
            </a:pPr>
            <a:r>
              <a:rPr lang="en-US" sz="2400" dirty="0">
                <a:solidFill>
                  <a:schemeClr val="tx1"/>
                </a:solidFill>
              </a:rPr>
              <a:t>Electricity may be difficult for some people to learn for the following reasons:</a:t>
            </a:r>
          </a:p>
          <a:p>
            <a:pPr marL="829818" lvl="1" indent="-342900"/>
            <a:r>
              <a:rPr lang="en-US" sz="2400" dirty="0">
                <a:solidFill>
                  <a:schemeClr val="tx1"/>
                </a:solidFill>
              </a:rPr>
              <a:t>It cannot be seen.</a:t>
            </a:r>
          </a:p>
          <a:p>
            <a:pPr marL="829818" lvl="1" indent="-342900"/>
            <a:r>
              <a:rPr lang="en-US" sz="2400" dirty="0">
                <a:solidFill>
                  <a:schemeClr val="tx1"/>
                </a:solidFill>
              </a:rPr>
              <a:t>Only the results of electricity can be seen.</a:t>
            </a:r>
          </a:p>
          <a:p>
            <a:pPr marL="829818" lvl="1" indent="-342900"/>
            <a:r>
              <a:rPr lang="en-US" sz="2400" dirty="0">
                <a:solidFill>
                  <a:schemeClr val="tx1"/>
                </a:solidFill>
              </a:rPr>
              <a:t>It has to be detected and measured.</a:t>
            </a:r>
          </a:p>
        </p:txBody>
      </p:sp>
    </p:spTree>
    <p:extLst>
      <p:ext uri="{BB962C8B-B14F-4D97-AF65-F5344CB8AC3E}">
        <p14:creationId xmlns:p14="http://schemas.microsoft.com/office/powerpoint/2010/main" val="2832731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280208"/>
            <a:ext cx="8259651" cy="487892"/>
          </a:xfrm>
        </p:spPr>
        <p:txBody>
          <a:bodyPr wrap="square" lIns="0" tIns="18000" rIns="0" bIns="18000" anchor="ctr" anchorCtr="0">
            <a:spAutoFit/>
          </a:bodyPr>
          <a:lstStyle/>
          <a:p>
            <a:r>
              <a:rPr lang="en-US" dirty="0"/>
              <a:t>Chart 14.1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31499"/>
            <a:ext cx="8213957" cy="405683"/>
          </a:xfrm>
        </p:spPr>
        <p:txBody>
          <a:bodyPr wrap="square" lIns="0" tIns="18000" rIns="0" bIns="18000" anchor="ctr" anchorCtr="0">
            <a:spAutoFit/>
          </a:bodyPr>
          <a:lstStyle/>
          <a:p>
            <a:pPr marL="0" indent="0">
              <a:buNone/>
            </a:pPr>
            <a:r>
              <a:rPr lang="en-US" sz="2400" dirty="0">
                <a:solidFill>
                  <a:schemeClr val="tx1"/>
                </a:solidFill>
              </a:rPr>
              <a:t>Common symbols and abbreviations used on </a:t>
            </a:r>
            <a:r>
              <a:rPr lang="en-US" sz="2400" spc="-300" dirty="0">
                <a:solidFill>
                  <a:schemeClr val="tx1"/>
                </a:solidFill>
              </a:rPr>
              <a:t>D M </a:t>
            </a:r>
            <a:r>
              <a:rPr lang="en-US" sz="2400" dirty="0">
                <a:solidFill>
                  <a:schemeClr val="tx1"/>
                </a:solidFill>
              </a:rPr>
              <a:t>M</a:t>
            </a:r>
          </a:p>
        </p:txBody>
      </p:sp>
      <p:graphicFrame>
        <p:nvGraphicFramePr>
          <p:cNvPr id="7" name="Table 6">
            <a:extLst>
              <a:ext uri="{FF2B5EF4-FFF2-40B4-BE49-F238E27FC236}">
                <a16:creationId xmlns:a16="http://schemas.microsoft.com/office/drawing/2014/main" id="{2F47C149-FBDC-7F0C-A068-1227E30C43B7}"/>
              </a:ext>
            </a:extLst>
          </p:cNvPr>
          <p:cNvGraphicFramePr>
            <a:graphicFrameLocks noGrp="1"/>
          </p:cNvGraphicFramePr>
          <p:nvPr>
            <p:extLst>
              <p:ext uri="{D42A27DB-BD31-4B8C-83A1-F6EECF244321}">
                <p14:modId xmlns:p14="http://schemas.microsoft.com/office/powerpoint/2010/main" val="1574615315"/>
              </p:ext>
            </p:extLst>
          </p:nvPr>
        </p:nvGraphicFramePr>
        <p:xfrm>
          <a:off x="1195894" y="1529229"/>
          <a:ext cx="6754934" cy="4610192"/>
        </p:xfrm>
        <a:graphic>
          <a:graphicData uri="http://schemas.openxmlformats.org/drawingml/2006/table">
            <a:tbl>
              <a:tblPr firstRow="1"/>
              <a:tblGrid>
                <a:gridCol w="1071501">
                  <a:extLst>
                    <a:ext uri="{9D8B030D-6E8A-4147-A177-3AD203B41FA5}">
                      <a16:colId xmlns:a16="http://schemas.microsoft.com/office/drawing/2014/main" val="20000"/>
                    </a:ext>
                  </a:extLst>
                </a:gridCol>
                <a:gridCol w="5683433">
                  <a:extLst>
                    <a:ext uri="{9D8B030D-6E8A-4147-A177-3AD203B41FA5}">
                      <a16:colId xmlns:a16="http://schemas.microsoft.com/office/drawing/2014/main" val="20001"/>
                    </a:ext>
                  </a:extLst>
                </a:gridCol>
              </a:tblGrid>
              <a:tr h="319852">
                <a:tc>
                  <a:txBody>
                    <a:bodyPr/>
                    <a:lstStyle/>
                    <a:p>
                      <a:pPr marL="0" marR="0" algn="ctr">
                        <a:lnSpc>
                          <a:spcPct val="107000"/>
                        </a:lnSpc>
                        <a:spcBef>
                          <a:spcPts val="0"/>
                        </a:spcBef>
                        <a:spcAft>
                          <a:spcPts val="800"/>
                        </a:spcAft>
                      </a:pPr>
                      <a:r>
                        <a:rPr lang="en-US" sz="18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SYMBOL</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algn="ctr">
                        <a:lnSpc>
                          <a:spcPct val="107000"/>
                        </a:lnSpc>
                        <a:spcBef>
                          <a:spcPts val="0"/>
                        </a:spcBef>
                        <a:spcAft>
                          <a:spcPts val="800"/>
                        </a:spcAft>
                      </a:pPr>
                      <a:r>
                        <a:rPr lang="en-US" sz="1800" b="1" noProof="0" dirty="0">
                          <a:solidFill>
                            <a:schemeClr val="bg1"/>
                          </a:solidFill>
                          <a:effectLst/>
                          <a:latin typeface="Arial" panose="020B0604020202020204" pitchFamily="34" charset="0"/>
                          <a:ea typeface="Calibri" panose="020F0502020204030204" pitchFamily="34" charset="0"/>
                          <a:cs typeface="Arial" panose="020B0604020202020204" pitchFamily="34" charset="0"/>
                        </a:rPr>
                        <a:t>MEANING</a:t>
                      </a:r>
                      <a:endParaRPr lang="en-US" sz="1600" noProof="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0000"/>
                  </a:ext>
                </a:extLst>
              </a:tr>
              <a:tr h="289087">
                <a:tc>
                  <a:txBody>
                    <a:bodyPr/>
                    <a:lstStyle/>
                    <a:p>
                      <a:pPr marL="0" marR="0">
                        <a:lnSpc>
                          <a:spcPct val="107000"/>
                        </a:lnSpc>
                        <a:spcBef>
                          <a:spcPts val="0"/>
                        </a:spcBef>
                        <a:spcAft>
                          <a:spcPts val="800"/>
                        </a:spcAft>
                      </a:pPr>
                      <a:r>
                        <a:rPr lang="en-US" sz="1800" b="0" spc="-200" baseline="0" noProof="0" dirty="0">
                          <a:effectLst/>
                          <a:latin typeface="Arial" panose="020B0604020202020204" pitchFamily="34" charset="0"/>
                          <a:ea typeface="Calibri" panose="020F0502020204030204" pitchFamily="34" charset="0"/>
                          <a:cs typeface="Arial" panose="020B0604020202020204" pitchFamily="34" charset="0"/>
                        </a:rPr>
                        <a:t>A </a:t>
                      </a:r>
                      <a:r>
                        <a:rPr lang="en-US" sz="1800" b="0" noProof="0" dirty="0">
                          <a:effectLst/>
                          <a:latin typeface="Arial" panose="020B0604020202020204" pitchFamily="34" charset="0"/>
                          <a:ea typeface="Calibri" panose="020F0502020204030204" pitchFamily="34" charset="0"/>
                          <a:cs typeface="Arial" panose="020B0604020202020204" pitchFamily="34" charset="0"/>
                        </a:rPr>
                        <a:t>C</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Alternating current or voltage</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289087">
                <a:tc>
                  <a:txBody>
                    <a:bodyPr/>
                    <a:lstStyle/>
                    <a:p>
                      <a:pPr marL="0" marR="0">
                        <a:lnSpc>
                          <a:spcPct val="107000"/>
                        </a:lnSpc>
                        <a:spcBef>
                          <a:spcPts val="0"/>
                        </a:spcBef>
                        <a:spcAft>
                          <a:spcPts val="800"/>
                        </a:spcAft>
                      </a:pPr>
                      <a:r>
                        <a:rPr lang="en-US" sz="1800" b="0" spc="-200" baseline="0" noProof="0" dirty="0">
                          <a:effectLst/>
                          <a:latin typeface="Arial" panose="020B0604020202020204" pitchFamily="34" charset="0"/>
                          <a:ea typeface="Calibri" panose="020F0502020204030204" pitchFamily="34" charset="0"/>
                          <a:cs typeface="Arial" panose="020B0604020202020204" pitchFamily="34" charset="0"/>
                        </a:rPr>
                        <a:t>D </a:t>
                      </a:r>
                      <a:r>
                        <a:rPr lang="en-US" sz="1800" b="0" noProof="0" dirty="0">
                          <a:effectLst/>
                          <a:latin typeface="Arial" panose="020B0604020202020204" pitchFamily="34" charset="0"/>
                          <a:ea typeface="Calibri" panose="020F0502020204030204" pitchFamily="34" charset="0"/>
                          <a:cs typeface="Arial" panose="020B0604020202020204" pitchFamily="34" charset="0"/>
                        </a:rPr>
                        <a:t>C</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Direct current or voltage</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289087">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V</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Volts</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04845">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a:t>
                      </a:r>
                      <a:r>
                        <a:rPr lang="en-US" sz="100" b="0" baseline="0" noProof="0" dirty="0">
                          <a:effectLst/>
                          <a:latin typeface="Arial" panose="020B0604020202020204" pitchFamily="34" charset="0"/>
                          <a:ea typeface="Calibri" panose="020F0502020204030204" pitchFamily="34" charset="0"/>
                          <a:cs typeface="Arial" panose="020B0604020202020204" pitchFamily="34" charset="0"/>
                        </a:rPr>
                        <a:t> </a:t>
                      </a:r>
                      <a:r>
                        <a:rPr lang="en-US" sz="1800" b="0" noProof="0" dirty="0">
                          <a:effectLst/>
                          <a:latin typeface="Arial" panose="020B0604020202020204" pitchFamily="34" charset="0"/>
                          <a:ea typeface="Calibri" panose="020F0502020204030204" pitchFamily="34" charset="0"/>
                          <a:cs typeface="Arial" panose="020B0604020202020204" pitchFamily="34" charset="0"/>
                        </a:rPr>
                        <a:t>V</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Millivolts (1/1,000 volts)</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289087">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A</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Ampere (amps), current</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04845">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a:t>
                      </a:r>
                      <a:r>
                        <a:rPr lang="en-US" sz="100" b="0" baseline="0" noProof="0" dirty="0">
                          <a:effectLst/>
                          <a:latin typeface="Arial" panose="020B0604020202020204" pitchFamily="34" charset="0"/>
                          <a:ea typeface="Calibri" panose="020F0502020204030204" pitchFamily="34" charset="0"/>
                          <a:cs typeface="Arial" panose="020B0604020202020204" pitchFamily="34" charset="0"/>
                        </a:rPr>
                        <a:t> </a:t>
                      </a:r>
                      <a:r>
                        <a:rPr lang="en-US" sz="1800" b="0" noProof="0" dirty="0">
                          <a:effectLst/>
                          <a:latin typeface="Arial" panose="020B0604020202020204" pitchFamily="34" charset="0"/>
                          <a:ea typeface="Calibri" panose="020F0502020204030204" pitchFamily="34" charset="0"/>
                          <a:cs typeface="Arial" panose="020B0604020202020204" pitchFamily="34" charset="0"/>
                        </a:rPr>
                        <a:t>A</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Milliamperes (1/1,000 amps)</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04845">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Percent (for duty cycle readings only)</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r h="342364">
                <a:tc>
                  <a:txBody>
                    <a:bodyPr/>
                    <a:lstStyle/>
                    <a:p>
                      <a:pPr marL="0" marR="0">
                        <a:lnSpc>
                          <a:spcPct val="107000"/>
                        </a:lnSpc>
                        <a:spcBef>
                          <a:spcPts val="0"/>
                        </a:spcBef>
                        <a:spcAft>
                          <a:spcPts val="800"/>
                        </a:spcAft>
                      </a:pPr>
                      <a:r>
                        <a:rPr lang="en-US" sz="100" b="0" noProof="0" dirty="0">
                          <a:effectLst/>
                          <a:latin typeface="Arial" panose="020B0604020202020204" pitchFamily="34" charset="0"/>
                          <a:ea typeface="Calibri" panose="020F0502020204030204" pitchFamily="34" charset="0"/>
                          <a:cs typeface="Arial" panose="020B0604020202020204" pitchFamily="34" charset="0"/>
                        </a:rPr>
                        <a:t>ohms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Ohms, resistance</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8"/>
                  </a:ext>
                </a:extLst>
              </a:tr>
              <a:tr h="342364">
                <a:tc>
                  <a:txBody>
                    <a:bodyPr/>
                    <a:lstStyle/>
                    <a:p>
                      <a:pPr marL="0" marR="0">
                        <a:lnSpc>
                          <a:spcPct val="107000"/>
                        </a:lnSpc>
                        <a:spcBef>
                          <a:spcPts val="0"/>
                        </a:spcBef>
                        <a:spcAft>
                          <a:spcPts val="800"/>
                        </a:spcAft>
                      </a:pPr>
                      <a:r>
                        <a:rPr lang="en-US" sz="100" b="0" noProof="0" dirty="0">
                          <a:effectLst/>
                          <a:latin typeface="Arial" panose="020B0604020202020204" pitchFamily="34" charset="0"/>
                          <a:ea typeface="Calibri" panose="020F0502020204030204" pitchFamily="34" charset="0"/>
                          <a:cs typeface="Arial" panose="020B0604020202020204" pitchFamily="34" charset="0"/>
                        </a:rPr>
                        <a:t>Kilo ohms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Kilohm (1,000 ohms), resistance</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9"/>
                  </a:ext>
                </a:extLst>
              </a:tr>
              <a:tr h="342364">
                <a:tc>
                  <a:txBody>
                    <a:bodyPr/>
                    <a:lstStyle/>
                    <a:p>
                      <a:pPr marL="0" marR="0">
                        <a:lnSpc>
                          <a:spcPct val="107000"/>
                        </a:lnSpc>
                        <a:spcBef>
                          <a:spcPts val="0"/>
                        </a:spcBef>
                        <a:spcAft>
                          <a:spcPts val="800"/>
                        </a:spcAft>
                      </a:pPr>
                      <a:r>
                        <a:rPr lang="en-US" sz="100" b="0" noProof="0" dirty="0">
                          <a:effectLst/>
                          <a:latin typeface="Arial" panose="020B0604020202020204" pitchFamily="34" charset="0"/>
                          <a:ea typeface="Calibri" panose="020F0502020204030204" pitchFamily="34" charset="0"/>
                          <a:cs typeface="Arial" panose="020B0604020202020204" pitchFamily="34" charset="0"/>
                        </a:rPr>
                        <a:t>Mega ohms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Megohm (1,000,000 ohms), resistance</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0"/>
                  </a:ext>
                </a:extLst>
              </a:tr>
              <a:tr h="289087">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H</a:t>
                      </a:r>
                      <a:r>
                        <a:rPr lang="en-US" sz="100" b="0" baseline="0" noProof="0" dirty="0">
                          <a:effectLst/>
                          <a:latin typeface="Arial" panose="020B0604020202020204" pitchFamily="34" charset="0"/>
                          <a:ea typeface="Calibri" panose="020F0502020204030204" pitchFamily="34" charset="0"/>
                          <a:cs typeface="Arial" panose="020B0604020202020204" pitchFamily="34" charset="0"/>
                        </a:rPr>
                        <a:t> </a:t>
                      </a:r>
                      <a:r>
                        <a:rPr lang="en-US" sz="1800" b="0" noProof="0" dirty="0">
                          <a:effectLst/>
                          <a:latin typeface="Arial" panose="020B0604020202020204" pitchFamily="34" charset="0"/>
                          <a:ea typeface="Calibri" panose="020F0502020204030204" pitchFamily="34" charset="0"/>
                          <a:cs typeface="Arial" panose="020B0604020202020204" pitchFamily="34" charset="0"/>
                        </a:rPr>
                        <a:t>z</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Hertz (cycles per second), frequency</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1"/>
                  </a:ext>
                </a:extLst>
              </a:tr>
              <a:tr h="304845">
                <a:tc>
                  <a:txBody>
                    <a:bodyPr/>
                    <a:lstStyle/>
                    <a:p>
                      <a:pPr marL="0" marR="0">
                        <a:lnSpc>
                          <a:spcPct val="107000"/>
                        </a:lnSpc>
                        <a:spcBef>
                          <a:spcPts val="0"/>
                        </a:spcBef>
                        <a:spcAft>
                          <a:spcPts val="800"/>
                        </a:spcAft>
                      </a:pPr>
                      <a:r>
                        <a:rPr lang="en-US" sz="1800" b="0" spc="-200" baseline="0" noProof="0" dirty="0">
                          <a:effectLst/>
                          <a:latin typeface="Arial" panose="020B0604020202020204" pitchFamily="34" charset="0"/>
                          <a:ea typeface="Calibri" panose="020F0502020204030204" pitchFamily="34" charset="0"/>
                          <a:cs typeface="Arial" panose="020B0604020202020204" pitchFamily="34" charset="0"/>
                        </a:rPr>
                        <a:t>k H </a:t>
                      </a:r>
                      <a:r>
                        <a:rPr lang="en-US" sz="1800" b="0" noProof="0" dirty="0">
                          <a:effectLst/>
                          <a:latin typeface="Arial" panose="020B0604020202020204" pitchFamily="34" charset="0"/>
                          <a:ea typeface="Calibri" panose="020F0502020204030204" pitchFamily="34" charset="0"/>
                          <a:cs typeface="Arial" panose="020B0604020202020204" pitchFamily="34" charset="0"/>
                        </a:rPr>
                        <a:t>z</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Kilohertz (1,000 cycles/sec.), frequency</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2"/>
                  </a:ext>
                </a:extLst>
              </a:tr>
              <a:tr h="598433">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a:t>
                      </a:r>
                      <a:r>
                        <a:rPr lang="en-US" sz="100" b="0" baseline="0" noProof="0" dirty="0">
                          <a:effectLst/>
                          <a:latin typeface="Arial" panose="020B0604020202020204" pitchFamily="34" charset="0"/>
                          <a:ea typeface="Calibri" panose="020F0502020204030204" pitchFamily="34" charset="0"/>
                          <a:cs typeface="Arial" panose="020B0604020202020204" pitchFamily="34" charset="0"/>
                        </a:rPr>
                        <a:t> </a:t>
                      </a:r>
                      <a:r>
                        <a:rPr lang="en-US" sz="1800" b="0" noProof="0" dirty="0">
                          <a:effectLst/>
                          <a:latin typeface="Arial" panose="020B0604020202020204" pitchFamily="34" charset="0"/>
                          <a:ea typeface="Calibri" panose="020F0502020204030204" pitchFamily="34" charset="0"/>
                          <a:cs typeface="Arial" panose="020B0604020202020204" pitchFamily="34" charset="0"/>
                        </a:rPr>
                        <a:t>s</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tc>
                  <a:txBody>
                    <a:bodyPr/>
                    <a:lstStyle/>
                    <a:p>
                      <a:pPr marL="0" marR="0">
                        <a:lnSpc>
                          <a:spcPct val="107000"/>
                        </a:lnSpc>
                        <a:spcBef>
                          <a:spcPts val="0"/>
                        </a:spcBef>
                        <a:spcAft>
                          <a:spcPts val="800"/>
                        </a:spcAft>
                      </a:pPr>
                      <a:r>
                        <a:rPr lang="en-US" sz="1800" b="0" noProof="0" dirty="0">
                          <a:effectLst/>
                          <a:latin typeface="Arial" panose="020B0604020202020204" pitchFamily="34" charset="0"/>
                          <a:ea typeface="Calibri" panose="020F0502020204030204" pitchFamily="34" charset="0"/>
                          <a:cs typeface="Arial" panose="020B0604020202020204" pitchFamily="34" charset="0"/>
                        </a:rPr>
                        <a:t>Milliseconds (1/1,000 sec.) for pulse width measurements</a:t>
                      </a:r>
                      <a:endParaRPr lang="en-US" sz="1600" b="0" noProof="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13"/>
                  </a:ext>
                </a:extLst>
              </a:tr>
            </a:tbl>
          </a:graphicData>
        </a:graphic>
      </p:graphicFrame>
      <p:graphicFrame>
        <p:nvGraphicFramePr>
          <p:cNvPr id="3" name="Object 2">
            <a:extLst>
              <a:ext uri="{FF2B5EF4-FFF2-40B4-BE49-F238E27FC236}">
                <a16:creationId xmlns:a16="http://schemas.microsoft.com/office/drawing/2014/main" id="{740048A1-0619-9ECD-C000-FE64494954D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9975465"/>
              </p:ext>
            </p:extLst>
          </p:nvPr>
        </p:nvGraphicFramePr>
        <p:xfrm>
          <a:off x="1190486" y="3978361"/>
          <a:ext cx="238781" cy="242717"/>
        </p:xfrm>
        <a:graphic>
          <a:graphicData uri="http://schemas.openxmlformats.org/presentationml/2006/ole">
            <mc:AlternateContent xmlns:mc="http://schemas.openxmlformats.org/markup-compatibility/2006">
              <mc:Choice xmlns:v="urn:schemas-microsoft-com:vml" Requires="v">
                <p:oleObj name="Equation" r:id="rId3" imgW="164880" imgH="164880" progId="Equation.DSMT4">
                  <p:embed/>
                </p:oleObj>
              </mc:Choice>
              <mc:Fallback>
                <p:oleObj name="Equation" r:id="rId3" imgW="164880" imgH="164880" progId="Equation.DSMT4">
                  <p:embed/>
                  <p:pic>
                    <p:nvPicPr>
                      <p:cNvPr id="2" name="Object 1">
                        <a:extLst>
                          <a:ext uri="{FF2B5EF4-FFF2-40B4-BE49-F238E27FC236}">
                            <a16:creationId xmlns:a16="http://schemas.microsoft.com/office/drawing/2014/main" id="{18BAECD0-AE4E-247E-DDE6-488C4E3B7AF1}"/>
                          </a:ext>
                        </a:extLst>
                      </p:cNvPr>
                      <p:cNvPicPr/>
                      <p:nvPr/>
                    </p:nvPicPr>
                    <p:blipFill>
                      <a:blip r:embed="rId4"/>
                      <a:stretch>
                        <a:fillRect/>
                      </a:stretch>
                    </p:blipFill>
                    <p:spPr>
                      <a:xfrm>
                        <a:off x="1190486" y="3978361"/>
                        <a:ext cx="238781" cy="242717"/>
                      </a:xfrm>
                      <a:prstGeom prst="rect">
                        <a:avLst/>
                      </a:prstGeom>
                      <a:solidFill>
                        <a:srgbClr val="DBF9E1"/>
                      </a:solidFill>
                    </p:spPr>
                  </p:pic>
                </p:oleObj>
              </mc:Fallback>
            </mc:AlternateContent>
          </a:graphicData>
        </a:graphic>
      </p:graphicFrame>
      <p:graphicFrame>
        <p:nvGraphicFramePr>
          <p:cNvPr id="5" name="Object 4">
            <a:extLst>
              <a:ext uri="{FF2B5EF4-FFF2-40B4-BE49-F238E27FC236}">
                <a16:creationId xmlns:a16="http://schemas.microsoft.com/office/drawing/2014/main" id="{A4EB8F3F-D9B5-44A0-4217-6F081C2CC17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69076176"/>
              </p:ext>
            </p:extLst>
          </p:nvPr>
        </p:nvGraphicFramePr>
        <p:xfrm>
          <a:off x="1193172" y="4327525"/>
          <a:ext cx="347663" cy="242887"/>
        </p:xfrm>
        <a:graphic>
          <a:graphicData uri="http://schemas.openxmlformats.org/presentationml/2006/ole">
            <mc:AlternateContent xmlns:mc="http://schemas.openxmlformats.org/markup-compatibility/2006">
              <mc:Choice xmlns:v="urn:schemas-microsoft-com:vml" Requires="v">
                <p:oleObj name="Equation" r:id="rId5" imgW="241200" imgH="164880" progId="Equation.DSMT4">
                  <p:embed/>
                </p:oleObj>
              </mc:Choice>
              <mc:Fallback>
                <p:oleObj name="Equation" r:id="rId5" imgW="241200" imgH="164880" progId="Equation.DSMT4">
                  <p:embed/>
                  <p:pic>
                    <p:nvPicPr>
                      <p:cNvPr id="3" name="Object 2">
                        <a:extLst>
                          <a:ext uri="{FF2B5EF4-FFF2-40B4-BE49-F238E27FC236}">
                            <a16:creationId xmlns:a16="http://schemas.microsoft.com/office/drawing/2014/main" id="{740048A1-0619-9ECD-C000-FE64494954D8}"/>
                          </a:ext>
                        </a:extLst>
                      </p:cNvPr>
                      <p:cNvPicPr/>
                      <p:nvPr/>
                    </p:nvPicPr>
                    <p:blipFill>
                      <a:blip r:embed="rId6"/>
                      <a:stretch>
                        <a:fillRect/>
                      </a:stretch>
                    </p:blipFill>
                    <p:spPr>
                      <a:xfrm>
                        <a:off x="1193172" y="4327525"/>
                        <a:ext cx="347663" cy="242887"/>
                      </a:xfrm>
                      <a:prstGeom prst="rect">
                        <a:avLst/>
                      </a:prstGeom>
                      <a:solidFill>
                        <a:srgbClr val="DBF9E1"/>
                      </a:solidFill>
                    </p:spPr>
                  </p:pic>
                </p:oleObj>
              </mc:Fallback>
            </mc:AlternateContent>
          </a:graphicData>
        </a:graphic>
      </p:graphicFrame>
      <p:graphicFrame>
        <p:nvGraphicFramePr>
          <p:cNvPr id="6" name="Object 5">
            <a:extLst>
              <a:ext uri="{FF2B5EF4-FFF2-40B4-BE49-F238E27FC236}">
                <a16:creationId xmlns:a16="http://schemas.microsoft.com/office/drawing/2014/main" id="{5A4026CD-4BA0-15D3-95B8-C3F63E276B1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54938259"/>
              </p:ext>
            </p:extLst>
          </p:nvPr>
        </p:nvGraphicFramePr>
        <p:xfrm>
          <a:off x="1199140" y="4655415"/>
          <a:ext cx="401637" cy="242888"/>
        </p:xfrm>
        <a:graphic>
          <a:graphicData uri="http://schemas.openxmlformats.org/presentationml/2006/ole">
            <mc:AlternateContent xmlns:mc="http://schemas.openxmlformats.org/markup-compatibility/2006">
              <mc:Choice xmlns:v="urn:schemas-microsoft-com:vml" Requires="v">
                <p:oleObj name="Equation" r:id="rId7" imgW="279360" imgH="164880" progId="Equation.DSMT4">
                  <p:embed/>
                </p:oleObj>
              </mc:Choice>
              <mc:Fallback>
                <p:oleObj name="Equation" r:id="rId7" imgW="279360" imgH="164880" progId="Equation.DSMT4">
                  <p:embed/>
                  <p:pic>
                    <p:nvPicPr>
                      <p:cNvPr id="5" name="Object 4">
                        <a:extLst>
                          <a:ext uri="{FF2B5EF4-FFF2-40B4-BE49-F238E27FC236}">
                            <a16:creationId xmlns:a16="http://schemas.microsoft.com/office/drawing/2014/main" id="{A4EB8F3F-D9B5-44A0-4217-6F081C2CC176}"/>
                          </a:ext>
                        </a:extLst>
                      </p:cNvPr>
                      <p:cNvPicPr/>
                      <p:nvPr/>
                    </p:nvPicPr>
                    <p:blipFill>
                      <a:blip r:embed="rId8"/>
                      <a:stretch>
                        <a:fillRect/>
                      </a:stretch>
                    </p:blipFill>
                    <p:spPr>
                      <a:xfrm>
                        <a:off x="1199140" y="4655415"/>
                        <a:ext cx="401637" cy="242888"/>
                      </a:xfrm>
                      <a:prstGeom prst="rect">
                        <a:avLst/>
                      </a:prstGeom>
                      <a:solidFill>
                        <a:srgbClr val="DBF9E1"/>
                      </a:solidFill>
                    </p:spPr>
                  </p:pic>
                </p:oleObj>
              </mc:Fallback>
            </mc:AlternateContent>
          </a:graphicData>
        </a:graphic>
      </p:graphicFrame>
    </p:spTree>
    <p:extLst>
      <p:ext uri="{BB962C8B-B14F-4D97-AF65-F5344CB8AC3E}">
        <p14:creationId xmlns:p14="http://schemas.microsoft.com/office/powerpoint/2010/main" val="251998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14.30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6758"/>
            <a:ext cx="8213957" cy="1975344"/>
          </a:xfrm>
        </p:spPr>
        <p:txBody>
          <a:bodyPr wrap="square" lIns="0" tIns="18000" rIns="0" bIns="18000" anchor="ctr" anchorCtr="0">
            <a:spAutoFit/>
          </a:bodyPr>
          <a:lstStyle/>
          <a:p>
            <a:pPr marL="0" indent="0">
              <a:buNone/>
            </a:pPr>
            <a:r>
              <a:rPr lang="en-US" sz="1800" dirty="0">
                <a:solidFill>
                  <a:schemeClr val="tx1"/>
                </a:solidFill>
              </a:rPr>
              <a:t>A typical autoranging digital multimeter automatically selects the proper scale to read the voltage being tested. The scale selected is usually displayed on the meter face. (a) Note that the display indicates “4,” meaning that this range can read up to 4 volts. (b) The range is now set to the 40-volt scale, meaning that the meter can read up to 40 volts on the scale. Any reading above this level will cause the meter to reset to a higher scale. If not set on autoranging, the meter display would indicate </a:t>
            </a:r>
            <a:r>
              <a:rPr lang="en-US" sz="1800" spc="-200" dirty="0">
                <a:solidFill>
                  <a:schemeClr val="tx1"/>
                </a:solidFill>
              </a:rPr>
              <a:t>O </a:t>
            </a:r>
            <a:r>
              <a:rPr lang="en-US" sz="1800" dirty="0">
                <a:solidFill>
                  <a:schemeClr val="tx1"/>
                </a:solidFill>
              </a:rPr>
              <a:t>L if a reading exceeds the limit of the scale selected.</a:t>
            </a:r>
          </a:p>
        </p:txBody>
      </p:sp>
      <p:pic>
        <p:nvPicPr>
          <p:cNvPr id="5" name="Picture 4" descr="An illustration of an auto-arranging digital multimeter (3.865 volts).&#10;Long description 1 is available in notes, press F6.">
            <a:extLst>
              <a:ext uri="{FF2B5EF4-FFF2-40B4-BE49-F238E27FC236}">
                <a16:creationId xmlns:a16="http://schemas.microsoft.com/office/drawing/2014/main" id="{7B469A20-305F-0EA7-16E8-74DC167367C4}"/>
              </a:ext>
            </a:extLst>
          </p:cNvPr>
          <p:cNvPicPr>
            <a:picLocks noChangeAspect="1"/>
          </p:cNvPicPr>
          <p:nvPr/>
        </p:nvPicPr>
        <p:blipFill>
          <a:blip r:embed="rId3"/>
          <a:stretch>
            <a:fillRect/>
          </a:stretch>
        </p:blipFill>
        <p:spPr>
          <a:xfrm>
            <a:off x="960075" y="3315934"/>
            <a:ext cx="3109051" cy="2865639"/>
          </a:xfrm>
          <a:prstGeom prst="rect">
            <a:avLst/>
          </a:prstGeom>
        </p:spPr>
      </p:pic>
      <p:pic>
        <p:nvPicPr>
          <p:cNvPr id="7" name="Picture 6" descr="An illustration of an auto-arranging digital multimeter (04.65 volts).&#10;Long description 2 is available in notes, press F6.">
            <a:extLst>
              <a:ext uri="{FF2B5EF4-FFF2-40B4-BE49-F238E27FC236}">
                <a16:creationId xmlns:a16="http://schemas.microsoft.com/office/drawing/2014/main" id="{CFB91FFE-00E3-D6B3-3069-E8947D453A2F}"/>
              </a:ext>
            </a:extLst>
          </p:cNvPr>
          <p:cNvPicPr>
            <a:picLocks noChangeAspect="1"/>
          </p:cNvPicPr>
          <p:nvPr/>
        </p:nvPicPr>
        <p:blipFill>
          <a:blip r:embed="rId4"/>
          <a:stretch>
            <a:fillRect/>
          </a:stretch>
        </p:blipFill>
        <p:spPr>
          <a:xfrm>
            <a:off x="4982304" y="3269664"/>
            <a:ext cx="3294193" cy="2843878"/>
          </a:xfrm>
          <a:prstGeom prst="rect">
            <a:avLst/>
          </a:prstGeom>
        </p:spPr>
      </p:pic>
    </p:spTree>
    <p:extLst>
      <p:ext uri="{BB962C8B-B14F-4D97-AF65-F5344CB8AC3E}">
        <p14:creationId xmlns:p14="http://schemas.microsoft.com/office/powerpoint/2010/main" val="3559148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95FC-4C38-9728-E5D9-B2F474AE2F84}"/>
              </a:ext>
            </a:extLst>
          </p:cNvPr>
          <p:cNvSpPr>
            <a:spLocks noGrp="1"/>
          </p:cNvSpPr>
          <p:nvPr>
            <p:ph type="title"/>
          </p:nvPr>
        </p:nvSpPr>
        <p:spPr>
          <a:xfrm>
            <a:off x="477549" y="164040"/>
            <a:ext cx="8209251"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Figure 14.31</a:t>
            </a:r>
            <a:endParaRPr lang="en-US" dirty="0"/>
          </a:p>
        </p:txBody>
      </p:sp>
      <p:sp>
        <p:nvSpPr>
          <p:cNvPr id="3" name="Content Placeholder 2">
            <a:extLst>
              <a:ext uri="{FF2B5EF4-FFF2-40B4-BE49-F238E27FC236}">
                <a16:creationId xmlns:a16="http://schemas.microsoft.com/office/drawing/2014/main" id="{C45E98DD-0423-F9D2-4C95-1BB140D88330}"/>
              </a:ext>
            </a:extLst>
          </p:cNvPr>
          <p:cNvSpPr>
            <a:spLocks noGrp="1"/>
          </p:cNvSpPr>
          <p:nvPr>
            <p:ph sz="quarter" idx="13"/>
          </p:nvPr>
        </p:nvSpPr>
        <p:spPr>
          <a:xfrm>
            <a:off x="484908" y="926308"/>
            <a:ext cx="5805056" cy="405683"/>
          </a:xfrm>
        </p:spPr>
        <p:txBody>
          <a:bodyPr wrap="square" lIns="0" tIns="18000" rIns="0" bIns="18000" anchor="ctr" anchorCtr="0">
            <a:spAutoFit/>
          </a:bodyPr>
          <a:lstStyle/>
          <a:p>
            <a:pPr marL="0" indent="0">
              <a:buNone/>
            </a:pPr>
            <a:r>
              <a:rPr lang="en-US" sz="2400" dirty="0">
                <a:solidFill>
                  <a:schemeClr val="tx1"/>
                </a:solidFill>
              </a:rPr>
              <a:t>Using a digital multimeter set to read ohms</a:t>
            </a:r>
            <a:endParaRPr lang="en-US" sz="2400" dirty="0"/>
          </a:p>
        </p:txBody>
      </p:sp>
      <p:graphicFrame>
        <p:nvGraphicFramePr>
          <p:cNvPr id="8" name="Object 7" descr="left parenthesis ohms right parenthesis">
            <a:extLst>
              <a:ext uri="{FF2B5EF4-FFF2-40B4-BE49-F238E27FC236}">
                <a16:creationId xmlns:a16="http://schemas.microsoft.com/office/drawing/2014/main" id="{45B96678-A45A-E83F-09CE-292B49F077F1}"/>
              </a:ext>
            </a:extLst>
          </p:cNvPr>
          <p:cNvGraphicFramePr>
            <a:graphicFrameLocks noChangeAspect="1"/>
          </p:cNvGraphicFramePr>
          <p:nvPr>
            <p:extLst>
              <p:ext uri="{D42A27DB-BD31-4B8C-83A1-F6EECF244321}">
                <p14:modId xmlns:p14="http://schemas.microsoft.com/office/powerpoint/2010/main" val="1627845503"/>
              </p:ext>
            </p:extLst>
          </p:nvPr>
        </p:nvGraphicFramePr>
        <p:xfrm>
          <a:off x="6370926" y="972128"/>
          <a:ext cx="512762" cy="400050"/>
        </p:xfrm>
        <a:graphic>
          <a:graphicData uri="http://schemas.openxmlformats.org/presentationml/2006/ole">
            <mc:AlternateContent xmlns:mc="http://schemas.openxmlformats.org/markup-compatibility/2006">
              <mc:Choice xmlns:v="urn:schemas-microsoft-com:vml" Requires="v">
                <p:oleObj name="Equation" r:id="rId3" imgW="266400" imgH="203040" progId="Equation.DSMT4">
                  <p:embed/>
                </p:oleObj>
              </mc:Choice>
              <mc:Fallback>
                <p:oleObj name="Equation" r:id="rId3" imgW="266400" imgH="203040" progId="Equation.DSMT4">
                  <p:embed/>
                  <p:pic>
                    <p:nvPicPr>
                      <p:cNvPr id="2" name="Object 1">
                        <a:extLst>
                          <a:ext uri="{FF2B5EF4-FFF2-40B4-BE49-F238E27FC236}">
                            <a16:creationId xmlns:a16="http://schemas.microsoft.com/office/drawing/2014/main" id="{18BAECD0-AE4E-247E-DDE6-488C4E3B7AF1}"/>
                          </a:ext>
                        </a:extLst>
                      </p:cNvPr>
                      <p:cNvPicPr/>
                      <p:nvPr/>
                    </p:nvPicPr>
                    <p:blipFill>
                      <a:blip r:embed="rId4"/>
                      <a:stretch>
                        <a:fillRect/>
                      </a:stretch>
                    </p:blipFill>
                    <p:spPr>
                      <a:xfrm>
                        <a:off x="6370926" y="972128"/>
                        <a:ext cx="512762" cy="40005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5B070AE-4459-572D-2FA3-170375535D60}"/>
              </a:ext>
            </a:extLst>
          </p:cNvPr>
          <p:cNvSpPr>
            <a:spLocks noGrp="1"/>
          </p:cNvSpPr>
          <p:nvPr>
            <p:ph sz="quarter" idx="14"/>
          </p:nvPr>
        </p:nvSpPr>
        <p:spPr>
          <a:xfrm>
            <a:off x="7051963" y="929231"/>
            <a:ext cx="1408546" cy="405683"/>
          </a:xfrm>
        </p:spPr>
        <p:txBody>
          <a:bodyPr wrap="square" lIns="0" tIns="18000" rIns="0" bIns="18000" anchor="ctr" anchorCtr="0">
            <a:spAutoFit/>
          </a:bodyPr>
          <a:lstStyle/>
          <a:p>
            <a:pPr marL="0" indent="0">
              <a:buNone/>
            </a:pPr>
            <a:r>
              <a:rPr kumimoji="0" lang="en-US" sz="2400" b="0" i="0" u="none" strike="noStrike" kern="0" cap="none" spc="0" normalizeH="0" baseline="0" noProof="0" dirty="0">
                <a:ln>
                  <a:noFill/>
                </a:ln>
                <a:solidFill>
                  <a:srgbClr val="000000"/>
                </a:solidFill>
                <a:effectLst/>
                <a:uLnTx/>
                <a:uFillTx/>
                <a:latin typeface="Arial"/>
                <a:cs typeface="Arial"/>
                <a:sym typeface="Arial"/>
              </a:rPr>
              <a:t>to test this</a:t>
            </a:r>
            <a:endParaRPr lang="en-US" dirty="0"/>
          </a:p>
        </p:txBody>
      </p:sp>
      <p:sp>
        <p:nvSpPr>
          <p:cNvPr id="6" name="Content Placeholder 5">
            <a:extLst>
              <a:ext uri="{FF2B5EF4-FFF2-40B4-BE49-F238E27FC236}">
                <a16:creationId xmlns:a16="http://schemas.microsoft.com/office/drawing/2014/main" id="{0550FE58-DC7D-8FAD-4C04-5CD9744CBECD}"/>
              </a:ext>
            </a:extLst>
          </p:cNvPr>
          <p:cNvSpPr>
            <a:spLocks noGrp="1"/>
          </p:cNvSpPr>
          <p:nvPr>
            <p:ph sz="quarter" idx="16"/>
          </p:nvPr>
        </p:nvSpPr>
        <p:spPr>
          <a:xfrm>
            <a:off x="477549" y="1433255"/>
            <a:ext cx="7912307" cy="405683"/>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light bulb. The meter reads the resistance of the filament.</a:t>
            </a:r>
            <a:endParaRPr lang="en-US" dirty="0"/>
          </a:p>
        </p:txBody>
      </p:sp>
      <p:pic>
        <p:nvPicPr>
          <p:cNvPr id="9" name="Picture 8" descr="A close-up view of a digital multimeter used to test the lightbulb.">
            <a:extLst>
              <a:ext uri="{FF2B5EF4-FFF2-40B4-BE49-F238E27FC236}">
                <a16:creationId xmlns:a16="http://schemas.microsoft.com/office/drawing/2014/main" id="{A4E1D7F4-41B3-0CFC-AF64-D9165C70D59E}"/>
              </a:ext>
            </a:extLst>
          </p:cNvPr>
          <p:cNvPicPr>
            <a:picLocks noChangeAspect="1"/>
          </p:cNvPicPr>
          <p:nvPr/>
        </p:nvPicPr>
        <p:blipFill>
          <a:blip r:embed="rId5"/>
          <a:stretch>
            <a:fillRect/>
          </a:stretch>
        </p:blipFill>
        <p:spPr>
          <a:xfrm>
            <a:off x="2978748" y="2273461"/>
            <a:ext cx="3204972" cy="3918204"/>
          </a:xfrm>
          <a:prstGeom prst="rect">
            <a:avLst/>
          </a:prstGeom>
        </p:spPr>
      </p:pic>
    </p:spTree>
    <p:extLst>
      <p:ext uri="{BB962C8B-B14F-4D97-AF65-F5344CB8AC3E}">
        <p14:creationId xmlns:p14="http://schemas.microsoft.com/office/powerpoint/2010/main" val="1035599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Meter Usage, Measure Ohms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ohms_ch42">
            <a:hlinkClick r:id="" action="ppaction://media"/>
            <a:extLst>
              <a:ext uri="{FF2B5EF4-FFF2-40B4-BE49-F238E27FC236}">
                <a16:creationId xmlns:a16="http://schemas.microsoft.com/office/drawing/2014/main" id="{D6667310-A52A-D9FF-208A-A2CC52A814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361" y="1407952"/>
            <a:ext cx="8754039" cy="4924147"/>
          </a:xfrm>
          <a:prstGeom prst="rect">
            <a:avLst/>
          </a:prstGeom>
        </p:spPr>
      </p:pic>
    </p:spTree>
    <p:extLst>
      <p:ext uri="{BB962C8B-B14F-4D97-AF65-F5344CB8AC3E}">
        <p14:creationId xmlns:p14="http://schemas.microsoft.com/office/powerpoint/2010/main" val="87719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D45DCF-171D-C94D-CB0B-63DAD152C1ED}"/>
              </a:ext>
            </a:extLst>
          </p:cNvPr>
          <p:cNvSpPr>
            <a:spLocks noGrp="1"/>
          </p:cNvSpPr>
          <p:nvPr>
            <p:ph type="title"/>
          </p:nvPr>
        </p:nvSpPr>
        <p:spPr>
          <a:xfrm>
            <a:off x="476054" y="157752"/>
            <a:ext cx="8229600" cy="590349"/>
          </a:xfrm>
        </p:spPr>
        <p:txBody>
          <a:bodyPr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Figure 14.32</a:t>
            </a:r>
            <a:endParaRPr lang="en-US" dirty="0"/>
          </a:p>
        </p:txBody>
      </p:sp>
      <p:sp>
        <p:nvSpPr>
          <p:cNvPr id="9" name="Content Placeholder 8">
            <a:extLst>
              <a:ext uri="{FF2B5EF4-FFF2-40B4-BE49-F238E27FC236}">
                <a16:creationId xmlns:a16="http://schemas.microsoft.com/office/drawing/2014/main" id="{C573C029-9A59-2A15-605C-3182EBE6AF89}"/>
              </a:ext>
            </a:extLst>
          </p:cNvPr>
          <p:cNvSpPr>
            <a:spLocks noGrp="1"/>
          </p:cNvSpPr>
          <p:nvPr>
            <p:ph sz="quarter" idx="13"/>
          </p:nvPr>
        </p:nvSpPr>
        <p:spPr>
          <a:xfrm>
            <a:off x="476054" y="924896"/>
            <a:ext cx="8229600" cy="344128"/>
          </a:xfrm>
        </p:spPr>
        <p:txBody>
          <a:bodyPr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Testing Leads</a:t>
            </a:r>
          </a:p>
        </p:txBody>
      </p:sp>
      <p:sp>
        <p:nvSpPr>
          <p:cNvPr id="10" name="Content Placeholder 9">
            <a:extLst>
              <a:ext uri="{FF2B5EF4-FFF2-40B4-BE49-F238E27FC236}">
                <a16:creationId xmlns:a16="http://schemas.microsoft.com/office/drawing/2014/main" id="{1E8192B8-E793-9787-7370-F1C29CC3F80E}"/>
              </a:ext>
            </a:extLst>
          </p:cNvPr>
          <p:cNvSpPr>
            <a:spLocks noGrp="1"/>
          </p:cNvSpPr>
          <p:nvPr>
            <p:ph sz="quarter" idx="14"/>
          </p:nvPr>
        </p:nvSpPr>
        <p:spPr>
          <a:xfrm>
            <a:off x="466627" y="1389678"/>
            <a:ext cx="6961695" cy="651905"/>
          </a:xfrm>
        </p:spPr>
        <p:txBody>
          <a:bodyPr wrap="square" lIns="0" tIns="18000" rIns="0" bIns="18000" anchor="ctr" anchorCtr="0">
            <a:spAutoFit/>
          </a:bodyPr>
          <a:lstStyle/>
          <a:p>
            <a:pPr marL="0" indent="0" algn="l">
              <a:buNone/>
            </a:pPr>
            <a:r>
              <a:rPr lang="en-US" sz="2000" b="0" i="0" u="none" strike="noStrike" baseline="0" dirty="0">
                <a:solidFill>
                  <a:schemeClr val="tx1"/>
                </a:solidFill>
                <a:latin typeface="Arial" panose="020B0604020202020204" pitchFamily="34" charset="0"/>
                <a:cs typeface="Arial" panose="020B0604020202020204" pitchFamily="34" charset="0"/>
              </a:rPr>
              <a:t>Many digital multimeters can have the display indicate zero to compensate for test lead resistance. (1) Connect leads in the</a:t>
            </a: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15" name="Object 14" descr="V ohms">
            <a:extLst>
              <a:ext uri="{FF2B5EF4-FFF2-40B4-BE49-F238E27FC236}">
                <a16:creationId xmlns:a16="http://schemas.microsoft.com/office/drawing/2014/main" id="{EB6585B4-53C3-59EF-FD76-FB90B9ED141A}"/>
              </a:ext>
            </a:extLst>
          </p:cNvPr>
          <p:cNvGraphicFramePr>
            <a:graphicFrameLocks noChangeAspect="1"/>
          </p:cNvGraphicFramePr>
          <p:nvPr>
            <p:extLst>
              <p:ext uri="{D42A27DB-BD31-4B8C-83A1-F6EECF244321}">
                <p14:modId xmlns:p14="http://schemas.microsoft.com/office/powerpoint/2010/main" val="3487863263"/>
              </p:ext>
            </p:extLst>
          </p:nvPr>
        </p:nvGraphicFramePr>
        <p:xfrm>
          <a:off x="7466030" y="1715630"/>
          <a:ext cx="587375" cy="323850"/>
        </p:xfrm>
        <a:graphic>
          <a:graphicData uri="http://schemas.openxmlformats.org/presentationml/2006/ole">
            <mc:AlternateContent xmlns:mc="http://schemas.openxmlformats.org/markup-compatibility/2006">
              <mc:Choice xmlns:v="urn:schemas-microsoft-com:vml" Requires="v">
                <p:oleObj name="Equation" r:id="rId3" imgW="304560" imgH="164880" progId="Equation.DSMT4">
                  <p:embed/>
                </p:oleObj>
              </mc:Choice>
              <mc:Fallback>
                <p:oleObj name="Equation" r:id="rId3" imgW="304560" imgH="164880" progId="Equation.DSMT4">
                  <p:embed/>
                  <p:pic>
                    <p:nvPicPr>
                      <p:cNvPr id="8" name="Object 7" descr="V ohms">
                        <a:extLst>
                          <a:ext uri="{FF2B5EF4-FFF2-40B4-BE49-F238E27FC236}">
                            <a16:creationId xmlns:a16="http://schemas.microsoft.com/office/drawing/2014/main" id="{8D6664C8-8ACC-A5C9-7D38-9A1C8702417C}"/>
                          </a:ext>
                        </a:extLst>
                      </p:cNvPr>
                      <p:cNvPicPr/>
                      <p:nvPr/>
                    </p:nvPicPr>
                    <p:blipFill>
                      <a:blip r:embed="rId4"/>
                      <a:stretch>
                        <a:fillRect/>
                      </a:stretch>
                    </p:blipFill>
                    <p:spPr>
                      <a:xfrm>
                        <a:off x="7466030" y="1715630"/>
                        <a:ext cx="587375" cy="32385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361A7A7C-D46C-C6BC-F994-EC81031998E7}"/>
              </a:ext>
            </a:extLst>
          </p:cNvPr>
          <p:cNvSpPr>
            <a:spLocks noGrp="1"/>
          </p:cNvSpPr>
          <p:nvPr>
            <p:ph sz="quarter" idx="16"/>
          </p:nvPr>
        </p:nvSpPr>
        <p:spPr>
          <a:xfrm>
            <a:off x="467395" y="2120856"/>
            <a:ext cx="4566517" cy="344128"/>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and </a:t>
            </a:r>
            <a:r>
              <a:rPr kumimoji="0" lang="en-US" sz="2000" b="0" i="0" u="none" strike="noStrike" kern="0" cap="none" spc="-300" normalizeH="0" noProof="0" dirty="0">
                <a:ln>
                  <a:noFill/>
                </a:ln>
                <a:solidFill>
                  <a:srgbClr val="000000"/>
                </a:solidFill>
                <a:effectLst/>
                <a:uLnTx/>
                <a:uFillTx/>
                <a:latin typeface="Arial" panose="020B0604020202020204" pitchFamily="34" charset="0"/>
                <a:cs typeface="Arial" panose="020B0604020202020204" pitchFamily="34" charset="0"/>
                <a:sym typeface="Arial"/>
              </a:rPr>
              <a:t>C O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 meter terminals. (2) Select the</a:t>
            </a:r>
          </a:p>
        </p:txBody>
      </p:sp>
      <p:graphicFrame>
        <p:nvGraphicFramePr>
          <p:cNvPr id="16" name="Object 15" descr="ohms">
            <a:extLst>
              <a:ext uri="{FF2B5EF4-FFF2-40B4-BE49-F238E27FC236}">
                <a16:creationId xmlns:a16="http://schemas.microsoft.com/office/drawing/2014/main" id="{A2EA57DF-8AAA-92AA-3575-2EF23F382E24}"/>
              </a:ext>
            </a:extLst>
          </p:cNvPr>
          <p:cNvGraphicFramePr>
            <a:graphicFrameLocks noChangeAspect="1"/>
          </p:cNvGraphicFramePr>
          <p:nvPr>
            <p:extLst>
              <p:ext uri="{D42A27DB-BD31-4B8C-83A1-F6EECF244321}">
                <p14:modId xmlns:p14="http://schemas.microsoft.com/office/powerpoint/2010/main" val="1373354164"/>
              </p:ext>
            </p:extLst>
          </p:nvPr>
        </p:nvGraphicFramePr>
        <p:xfrm>
          <a:off x="5155590" y="2127559"/>
          <a:ext cx="319088" cy="323850"/>
        </p:xfrm>
        <a:graphic>
          <a:graphicData uri="http://schemas.openxmlformats.org/presentationml/2006/ole">
            <mc:AlternateContent xmlns:mc="http://schemas.openxmlformats.org/markup-compatibility/2006">
              <mc:Choice xmlns:v="urn:schemas-microsoft-com:vml" Requires="v">
                <p:oleObj name="Equation" r:id="rId5" imgW="164880" imgH="164880" progId="Equation.DSMT4">
                  <p:embed/>
                </p:oleObj>
              </mc:Choice>
              <mc:Fallback>
                <p:oleObj name="Equation" r:id="rId5" imgW="164880" imgH="164880" progId="Equation.DSMT4">
                  <p:embed/>
                  <p:pic>
                    <p:nvPicPr>
                      <p:cNvPr id="9" name="Object 8" descr="ohms">
                        <a:extLst>
                          <a:ext uri="{FF2B5EF4-FFF2-40B4-BE49-F238E27FC236}">
                            <a16:creationId xmlns:a16="http://schemas.microsoft.com/office/drawing/2014/main" id="{FE15767E-211E-CE34-D950-15FF7C21D81E}"/>
                          </a:ext>
                        </a:extLst>
                      </p:cNvPr>
                      <p:cNvPicPr/>
                      <p:nvPr/>
                    </p:nvPicPr>
                    <p:blipFill>
                      <a:blip r:embed="rId6"/>
                      <a:stretch>
                        <a:fillRect/>
                      </a:stretch>
                    </p:blipFill>
                    <p:spPr>
                      <a:xfrm>
                        <a:off x="5155590" y="2127559"/>
                        <a:ext cx="319088" cy="32385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2352AB6B-059F-9662-22CE-D4A4CFC67778}"/>
              </a:ext>
            </a:extLst>
          </p:cNvPr>
          <p:cNvSpPr>
            <a:spLocks noGrp="1"/>
          </p:cNvSpPr>
          <p:nvPr>
            <p:ph sz="quarter" idx="17"/>
          </p:nvPr>
        </p:nvSpPr>
        <p:spPr>
          <a:xfrm>
            <a:off x="5605783" y="2118083"/>
            <a:ext cx="2731270" cy="344128"/>
          </a:xfrm>
        </p:spPr>
        <p:txBody>
          <a:bodyPr wrap="square" lIns="0" tIns="18000" rIns="0" bIns="18000" anchor="ctr" anchorCtr="0">
            <a:spAutoFit/>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scale. (3) Touch the two</a:t>
            </a:r>
          </a:p>
        </p:txBody>
      </p:sp>
      <p:sp>
        <p:nvSpPr>
          <p:cNvPr id="14" name="Content Placeholder 13">
            <a:extLst>
              <a:ext uri="{FF2B5EF4-FFF2-40B4-BE49-F238E27FC236}">
                <a16:creationId xmlns:a16="http://schemas.microsoft.com/office/drawing/2014/main" id="{06B8AD32-094F-A17A-DEF5-46DE3BAE92ED}"/>
              </a:ext>
            </a:extLst>
          </p:cNvPr>
          <p:cNvSpPr>
            <a:spLocks noGrp="1"/>
          </p:cNvSpPr>
          <p:nvPr>
            <p:ph sz="quarter" idx="18"/>
          </p:nvPr>
        </p:nvSpPr>
        <p:spPr>
          <a:xfrm>
            <a:off x="466627" y="2517980"/>
            <a:ext cx="8200551" cy="651905"/>
          </a:xfrm>
        </p:spPr>
        <p:txBody>
          <a:bodyPr wrap="square" lIns="0" tIns="18000" rIns="0" bIns="18000" anchor="ctr" anchorCtr="0">
            <a:spAutoFit/>
          </a:bodyPr>
          <a:lstStyle/>
          <a:p>
            <a:pPr marL="0" indent="0">
              <a:buNone/>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meter leads together. (4) Push the “zero” or “relative” button on the meter. (5) The meter display will now indicate zero ohms of resistance.</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7" name="Picture 16" descr="A two-part illustration explains the procedures for indicating zero to compensate test lead resistance on a digital multimeter display. &#10;Long description is available in notes, press F6.">
            <a:extLst>
              <a:ext uri="{FF2B5EF4-FFF2-40B4-BE49-F238E27FC236}">
                <a16:creationId xmlns:a16="http://schemas.microsoft.com/office/drawing/2014/main" id="{0F5D0760-B4D6-3F4B-4C41-6DFC794FD4C2}"/>
              </a:ext>
            </a:extLst>
          </p:cNvPr>
          <p:cNvPicPr>
            <a:picLocks noChangeAspect="1"/>
          </p:cNvPicPr>
          <p:nvPr/>
        </p:nvPicPr>
        <p:blipFill>
          <a:blip r:embed="rId7"/>
          <a:stretch>
            <a:fillRect/>
          </a:stretch>
        </p:blipFill>
        <p:spPr>
          <a:xfrm>
            <a:off x="3131657" y="3353728"/>
            <a:ext cx="2889951" cy="2742332"/>
          </a:xfrm>
          <a:prstGeom prst="rect">
            <a:avLst/>
          </a:prstGeom>
        </p:spPr>
      </p:pic>
    </p:spTree>
    <p:extLst>
      <p:ext uri="{BB962C8B-B14F-4D97-AF65-F5344CB8AC3E}">
        <p14:creationId xmlns:p14="http://schemas.microsoft.com/office/powerpoint/2010/main" val="4062859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Testing for Current</a:t>
            </a:r>
            <a:endParaRPr lang="en-US" dirty="0"/>
          </a:p>
        </p:txBody>
      </p:sp>
      <p:pic>
        <p:nvPicPr>
          <p:cNvPr id="7" name="Picture 6" descr="An illustration explains that in order to measure the current flow needed by a horn, an ammeter must be attached to the circuit in series. &#10;Long description is available in notes, press F6.">
            <a:extLst>
              <a:ext uri="{FF2B5EF4-FFF2-40B4-BE49-F238E27FC236}">
                <a16:creationId xmlns:a16="http://schemas.microsoft.com/office/drawing/2014/main" id="{019DB0CD-7770-955D-47D7-5B6CD941904A}"/>
              </a:ext>
            </a:extLst>
          </p:cNvPr>
          <p:cNvPicPr>
            <a:picLocks noChangeAspect="1"/>
          </p:cNvPicPr>
          <p:nvPr/>
        </p:nvPicPr>
        <p:blipFill>
          <a:blip r:embed="rId3"/>
          <a:stretch>
            <a:fillRect/>
          </a:stretch>
        </p:blipFill>
        <p:spPr>
          <a:xfrm>
            <a:off x="1388364" y="1016933"/>
            <a:ext cx="2252472" cy="3203448"/>
          </a:xfrm>
          <a:prstGeom prst="rect">
            <a:avLst/>
          </a:prstGeom>
        </p:spPr>
      </p:pic>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4437364"/>
            <a:ext cx="3926540" cy="1883011"/>
          </a:xfrm>
        </p:spPr>
        <p:txBody>
          <a:bodyPr wrap="square" lIns="0" tIns="18000" rIns="0" bIns="18000" anchor="ctr" anchorCtr="0">
            <a:spAutoFit/>
          </a:bodyPr>
          <a:lstStyle/>
          <a:p>
            <a:pPr marL="0" indent="0">
              <a:spcBef>
                <a:spcPts val="600"/>
              </a:spcBef>
              <a:buNone/>
            </a:pPr>
            <a:r>
              <a:rPr lang="en-US" sz="2000" b="1" dirty="0"/>
              <a:t>Figure 14.33</a:t>
            </a:r>
            <a:r>
              <a:rPr lang="en-US" sz="2000" dirty="0"/>
              <a:t> Measuring the current flow required by a horn requires that the ammeter be connected to the circuit in series and the horn button be depressed by an assistant.</a:t>
            </a:r>
          </a:p>
        </p:txBody>
      </p:sp>
      <p:pic>
        <p:nvPicPr>
          <p:cNvPr id="10" name="Picture 9" descr="A close-up view of a multimeter. Two cables are attached to it on the bottom. One of the cables has a blade style fuse holder soldered in series with it.">
            <a:extLst>
              <a:ext uri="{FF2B5EF4-FFF2-40B4-BE49-F238E27FC236}">
                <a16:creationId xmlns:a16="http://schemas.microsoft.com/office/drawing/2014/main" id="{87765316-3437-C5B0-567A-6623BD8B043E}"/>
              </a:ext>
            </a:extLst>
          </p:cNvPr>
          <p:cNvPicPr>
            <a:picLocks noChangeAspect="1"/>
          </p:cNvPicPr>
          <p:nvPr/>
        </p:nvPicPr>
        <p:blipFill>
          <a:blip r:embed="rId4"/>
          <a:stretch>
            <a:fillRect/>
          </a:stretch>
        </p:blipFill>
        <p:spPr>
          <a:xfrm>
            <a:off x="5299364" y="1000632"/>
            <a:ext cx="2660073" cy="2265329"/>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60260" y="3527973"/>
            <a:ext cx="3926540" cy="2806341"/>
          </a:xfrm>
        </p:spPr>
        <p:txBody>
          <a:bodyPr wrap="square" lIns="0" tIns="18000" rIns="0" bIns="18000" anchor="ctr" anchorCtr="0">
            <a:spAutoFit/>
          </a:bodyPr>
          <a:lstStyle/>
          <a:p>
            <a:pPr marL="0" indent="0">
              <a:buNone/>
            </a:pPr>
            <a:r>
              <a:rPr lang="en-US" sz="2000" b="1" dirty="0"/>
              <a:t>Figure 14.34</a:t>
            </a:r>
            <a:r>
              <a:rPr lang="en-US" sz="2000" dirty="0"/>
              <a:t> Note the blade-type fuse holder soldered in series with one of the meter leads. A 10-ampere fuse helps protect the internal meter fuse (if equipped) and the meter itself from damage that may result from excessive current flow if accidentally used incorrectly.</a:t>
            </a:r>
          </a:p>
        </p:txBody>
      </p:sp>
    </p:spTree>
    <p:extLst>
      <p:ext uri="{BB962C8B-B14F-4D97-AF65-F5344CB8AC3E}">
        <p14:creationId xmlns:p14="http://schemas.microsoft.com/office/powerpoint/2010/main" val="3508438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Meter Usage, Measure Amps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ter_usage_measure_amps_ch42">
            <a:hlinkClick r:id="" action="ppaction://media"/>
            <a:extLst>
              <a:ext uri="{FF2B5EF4-FFF2-40B4-BE49-F238E27FC236}">
                <a16:creationId xmlns:a16="http://schemas.microsoft.com/office/drawing/2014/main" id="{DCFEEC57-3F54-0E99-2F40-41644A92EF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241" y="1271093"/>
            <a:ext cx="8900695" cy="5006641"/>
          </a:xfrm>
          <a:prstGeom prst="rect">
            <a:avLst/>
          </a:prstGeom>
        </p:spPr>
      </p:pic>
    </p:spTree>
    <p:extLst>
      <p:ext uri="{BB962C8B-B14F-4D97-AF65-F5344CB8AC3E}">
        <p14:creationId xmlns:p14="http://schemas.microsoft.com/office/powerpoint/2010/main" val="19815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Induction Ammeters</a:t>
            </a:r>
            <a:endParaRPr lang="en-US" dirty="0"/>
          </a:p>
        </p:txBody>
      </p:sp>
      <p:pic>
        <p:nvPicPr>
          <p:cNvPr id="5" name="Picture 4" descr="A close-up view of an inductive ammeter clamp being used to measure the current flowing through a battery.">
            <a:extLst>
              <a:ext uri="{FF2B5EF4-FFF2-40B4-BE49-F238E27FC236}">
                <a16:creationId xmlns:a16="http://schemas.microsoft.com/office/drawing/2014/main" id="{4707C59F-6269-6AC1-A894-FDAB35DFD90D}"/>
              </a:ext>
            </a:extLst>
          </p:cNvPr>
          <p:cNvPicPr>
            <a:picLocks noChangeAspect="1"/>
          </p:cNvPicPr>
          <p:nvPr/>
        </p:nvPicPr>
        <p:blipFill>
          <a:blip r:embed="rId2"/>
          <a:stretch>
            <a:fillRect/>
          </a:stretch>
        </p:blipFill>
        <p:spPr>
          <a:xfrm>
            <a:off x="564528" y="1189037"/>
            <a:ext cx="3900145" cy="2932024"/>
          </a:xfrm>
          <a:prstGeom prst="rect">
            <a:avLst/>
          </a:prstGeom>
        </p:spPr>
      </p:pic>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4373997"/>
            <a:ext cx="3926540" cy="1421346"/>
          </a:xfrm>
        </p:spPr>
        <p:txBody>
          <a:bodyPr wrap="square" lIns="0" tIns="18000" rIns="0" bIns="18000" anchor="ctr" anchorCtr="0">
            <a:spAutoFit/>
          </a:bodyPr>
          <a:lstStyle/>
          <a:p>
            <a:pPr marL="0" indent="0">
              <a:spcBef>
                <a:spcPts val="600"/>
              </a:spcBef>
              <a:buNone/>
            </a:pPr>
            <a:r>
              <a:rPr lang="en-US" sz="1800" b="1" dirty="0"/>
              <a:t>Figure 14.35</a:t>
            </a:r>
            <a:r>
              <a:rPr lang="en-US" sz="1800" dirty="0"/>
              <a:t> An inductive ammeter clamp is used with all starting and charging testers to measure the current flow through the battery cables.</a:t>
            </a:r>
          </a:p>
        </p:txBody>
      </p:sp>
      <p:pic>
        <p:nvPicPr>
          <p:cNvPr id="9" name="Picture 8" descr="A close-up view of the mini clamp on type digital multimeter.">
            <a:extLst>
              <a:ext uri="{FF2B5EF4-FFF2-40B4-BE49-F238E27FC236}">
                <a16:creationId xmlns:a16="http://schemas.microsoft.com/office/drawing/2014/main" id="{29D7DEA0-7E50-E2F4-548A-B1F42A1F844E}"/>
              </a:ext>
            </a:extLst>
          </p:cNvPr>
          <p:cNvPicPr>
            <a:picLocks noChangeAspect="1"/>
          </p:cNvPicPr>
          <p:nvPr/>
        </p:nvPicPr>
        <p:blipFill>
          <a:blip r:embed="rId3"/>
          <a:stretch>
            <a:fillRect/>
          </a:stretch>
        </p:blipFill>
        <p:spPr>
          <a:xfrm>
            <a:off x="4899355" y="1103098"/>
            <a:ext cx="3460090" cy="2220392"/>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60260" y="3744109"/>
            <a:ext cx="3926540" cy="2529342"/>
          </a:xfrm>
        </p:spPr>
        <p:txBody>
          <a:bodyPr wrap="square" lIns="0" tIns="18000" rIns="0" bIns="18000" anchor="ctr" anchorCtr="0">
            <a:spAutoFit/>
          </a:bodyPr>
          <a:lstStyle/>
          <a:p>
            <a:pPr marL="0" indent="0">
              <a:buNone/>
            </a:pPr>
            <a:r>
              <a:rPr lang="en-US" sz="1800" b="1" dirty="0"/>
              <a:t>Figure 14.36</a:t>
            </a:r>
            <a:r>
              <a:rPr lang="en-US" sz="1800" dirty="0"/>
              <a:t> A typical mini clamp-on-type digital multimeter. This meter is capable of measuring alternating current (</a:t>
            </a:r>
            <a:r>
              <a:rPr lang="en-US" sz="1800" spc="-300" dirty="0"/>
              <a:t>A </a:t>
            </a:r>
            <a:r>
              <a:rPr lang="en-US" sz="1800" dirty="0"/>
              <a:t>C) and direct current (</a:t>
            </a:r>
            <a:r>
              <a:rPr lang="en-US" sz="1800" spc="-300" dirty="0"/>
              <a:t>D </a:t>
            </a:r>
            <a:r>
              <a:rPr lang="en-US" sz="1800" dirty="0"/>
              <a:t>C) without requiring that the circuit be disconnected to install the meter in series. The jaws are simply placed over the wire and current flow through the circuit is displayed.</a:t>
            </a:r>
          </a:p>
        </p:txBody>
      </p:sp>
    </p:spTree>
    <p:extLst>
      <p:ext uri="{BB962C8B-B14F-4D97-AF65-F5344CB8AC3E}">
        <p14:creationId xmlns:p14="http://schemas.microsoft.com/office/powerpoint/2010/main" val="2659563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ttery_drain_test_clamp_meter">
            <a:hlinkClick r:id="" action="ppaction://media"/>
            <a:extLst>
              <a:ext uri="{FF2B5EF4-FFF2-40B4-BE49-F238E27FC236}">
                <a16:creationId xmlns:a16="http://schemas.microsoft.com/office/drawing/2014/main" id="{7E94910D-71A6-7CDB-FC8C-4768E3E605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084082"/>
            <a:ext cx="8967470" cy="5044202"/>
          </a:xfrm>
          <a:prstGeom prst="rect">
            <a:avLst/>
          </a:prstGeom>
        </p:spPr>
      </p:pic>
    </p:spTree>
    <p:extLst>
      <p:ext uri="{BB962C8B-B14F-4D97-AF65-F5344CB8AC3E}">
        <p14:creationId xmlns:p14="http://schemas.microsoft.com/office/powerpoint/2010/main" val="399844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Terminals and Connectors</a:t>
            </a:r>
            <a:endParaRPr lang="en-US" sz="2800" dirty="0"/>
          </a:p>
        </p:txBody>
      </p:sp>
      <p:pic>
        <p:nvPicPr>
          <p:cNvPr id="5" name="Picture 4" descr="An illustration of terminals with attached seals. &#10;Long description is available in notes, press F6.">
            <a:extLst>
              <a:ext uri="{FF2B5EF4-FFF2-40B4-BE49-F238E27FC236}">
                <a16:creationId xmlns:a16="http://schemas.microsoft.com/office/drawing/2014/main" id="{853E972A-2FC0-DD6E-56CF-A68C4729918B}"/>
              </a:ext>
            </a:extLst>
          </p:cNvPr>
          <p:cNvPicPr>
            <a:picLocks noChangeAspect="1"/>
          </p:cNvPicPr>
          <p:nvPr/>
        </p:nvPicPr>
        <p:blipFill>
          <a:blip r:embed="rId3"/>
          <a:stretch>
            <a:fillRect/>
          </a:stretch>
        </p:blipFill>
        <p:spPr>
          <a:xfrm>
            <a:off x="664862" y="1051652"/>
            <a:ext cx="3699476" cy="2820349"/>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4128663"/>
            <a:ext cx="4098549" cy="1052014"/>
          </a:xfrm>
        </p:spPr>
        <p:txBody>
          <a:bodyPr wrap="square" lIns="0" tIns="18000" rIns="0" bIns="18000" anchor="ctr" anchorCtr="0">
            <a:spAutoFit/>
          </a:bodyPr>
          <a:lstStyle/>
          <a:p>
            <a:pPr marL="0" indent="0">
              <a:buNone/>
            </a:pPr>
            <a:r>
              <a:rPr lang="en-US" sz="2200" b="1" dirty="0">
                <a:solidFill>
                  <a:schemeClr val="tx1"/>
                </a:solidFill>
              </a:rPr>
              <a:t>Figure 14.37</a:t>
            </a:r>
            <a:r>
              <a:rPr lang="en-US" sz="2200" dirty="0">
                <a:solidFill>
                  <a:schemeClr val="tx1"/>
                </a:solidFill>
              </a:rPr>
              <a:t> Some terminals have seals attached to help seal the electrical connections.</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4241" y="928338"/>
            <a:ext cx="4115744" cy="4222113"/>
          </a:xfrm>
        </p:spPr>
        <p:txBody>
          <a:bodyPr wrap="square" lIns="0" tIns="18000" rIns="0" bIns="18000" anchor="ctr" anchorCtr="0">
            <a:spAutoFit/>
          </a:bodyPr>
          <a:lstStyle/>
          <a:p>
            <a:pPr marL="342900" indent="-342900">
              <a:spcBef>
                <a:spcPts val="600"/>
              </a:spcBef>
            </a:pPr>
            <a:r>
              <a:rPr lang="en-US" sz="2200" dirty="0"/>
              <a:t>Terminal</a:t>
            </a:r>
          </a:p>
          <a:p>
            <a:pPr marL="829818" lvl="1" indent="-342900"/>
            <a:r>
              <a:rPr lang="en-US" sz="2200" dirty="0"/>
              <a:t>Metal fastener attached</a:t>
            </a:r>
          </a:p>
          <a:p>
            <a:pPr marL="829818" lvl="1" indent="-342900"/>
            <a:r>
              <a:rPr lang="en-US" sz="2200" dirty="0"/>
              <a:t>to end of wire</a:t>
            </a:r>
          </a:p>
          <a:p>
            <a:pPr marL="829818" lvl="1" indent="-342900"/>
            <a:r>
              <a:rPr lang="en-US" sz="2200" dirty="0"/>
              <a:t>Makes electrical connection. </a:t>
            </a:r>
          </a:p>
          <a:p>
            <a:pPr marL="342900" indent="-342900">
              <a:spcBef>
                <a:spcPts val="600"/>
              </a:spcBef>
            </a:pPr>
            <a:r>
              <a:rPr lang="en-US" sz="2200" dirty="0"/>
              <a:t>Connector </a:t>
            </a:r>
          </a:p>
          <a:p>
            <a:pPr marL="829818" lvl="1" indent="-342900"/>
            <a:r>
              <a:rPr lang="en-US" sz="2200" dirty="0"/>
              <a:t>plastic portion snaps or connects together</a:t>
            </a:r>
          </a:p>
          <a:p>
            <a:pPr marL="829818" lvl="1" indent="-342900"/>
            <a:r>
              <a:rPr lang="en-US" sz="2200" dirty="0"/>
              <a:t>Electrical Connectors exposed to environment use weather-tight seal.</a:t>
            </a:r>
          </a:p>
        </p:txBody>
      </p:sp>
    </p:spTree>
    <p:extLst>
      <p:ext uri="{BB962C8B-B14F-4D97-AF65-F5344CB8AC3E}">
        <p14:creationId xmlns:p14="http://schemas.microsoft.com/office/powerpoint/2010/main" val="110523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Electricity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3281"/>
            <a:ext cx="8212347" cy="3452671"/>
          </a:xfrm>
        </p:spPr>
        <p:txBody>
          <a:bodyPr lIns="0" tIns="18000" rIns="0" bIns="18000" anchor="ctr" anchorCtr="0">
            <a:spAutoFit/>
          </a:bodyPr>
          <a:lstStyle/>
          <a:p>
            <a:pPr marL="342900" indent="-342900">
              <a:spcBef>
                <a:spcPts val="600"/>
              </a:spcBef>
            </a:pPr>
            <a:r>
              <a:rPr lang="en-US" sz="2400" dirty="0">
                <a:solidFill>
                  <a:schemeClr val="tx1"/>
                </a:solidFill>
              </a:rPr>
              <a:t>Electricity: movement of electrons from one atom to another.</a:t>
            </a:r>
          </a:p>
          <a:p>
            <a:pPr marL="829818" lvl="1" indent="-342900"/>
            <a:r>
              <a:rPr lang="en-US" sz="2400" dirty="0">
                <a:solidFill>
                  <a:schemeClr val="tx1"/>
                </a:solidFill>
              </a:rPr>
              <a:t>Nucleus</a:t>
            </a:r>
          </a:p>
          <a:p>
            <a:pPr marL="1229868" lvl="2" indent="-342900"/>
            <a:r>
              <a:rPr lang="en-US" sz="2400" dirty="0">
                <a:solidFill>
                  <a:schemeClr val="tx1"/>
                </a:solidFill>
              </a:rPr>
              <a:t>Protons, neutrons, and electrons</a:t>
            </a:r>
          </a:p>
          <a:p>
            <a:pPr marL="342900" indent="-342900">
              <a:spcBef>
                <a:spcPts val="600"/>
              </a:spcBef>
            </a:pPr>
            <a:r>
              <a:rPr lang="en-US" sz="2400" dirty="0">
                <a:solidFill>
                  <a:schemeClr val="tx1"/>
                </a:solidFill>
              </a:rPr>
              <a:t>Automotive electricity uses conventional theory </a:t>
            </a:r>
          </a:p>
          <a:p>
            <a:pPr marL="342900" indent="-342900">
              <a:spcBef>
                <a:spcPts val="600"/>
              </a:spcBef>
            </a:pPr>
            <a:r>
              <a:rPr lang="en-US" sz="2400" dirty="0">
                <a:solidFill>
                  <a:schemeClr val="tx1"/>
                </a:solidFill>
              </a:rPr>
              <a:t>Electricity flows from positive to negative</a:t>
            </a:r>
          </a:p>
          <a:p>
            <a:pPr marL="342900" indent="-342900">
              <a:spcBef>
                <a:spcPts val="600"/>
              </a:spcBef>
            </a:pPr>
            <a:r>
              <a:rPr lang="en-US" sz="2400" dirty="0">
                <a:solidFill>
                  <a:schemeClr val="tx1"/>
                </a:solidFill>
              </a:rPr>
              <a:t>Magnets and electrical charge</a:t>
            </a:r>
          </a:p>
          <a:p>
            <a:pPr marL="342900" indent="-342900">
              <a:spcBef>
                <a:spcPts val="600"/>
              </a:spcBef>
            </a:pPr>
            <a:r>
              <a:rPr lang="en-US" sz="2400" dirty="0">
                <a:solidFill>
                  <a:schemeClr val="tx1"/>
                </a:solidFill>
              </a:rPr>
              <a:t>Electron orbits</a:t>
            </a:r>
          </a:p>
        </p:txBody>
      </p:sp>
    </p:spTree>
    <p:extLst>
      <p:ext uri="{BB962C8B-B14F-4D97-AF65-F5344CB8AC3E}">
        <p14:creationId xmlns:p14="http://schemas.microsoft.com/office/powerpoint/2010/main" val="1484066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14.38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Separate a connector by opening the lock and pulling the two apart.</a:t>
            </a:r>
          </a:p>
        </p:txBody>
      </p:sp>
      <p:pic>
        <p:nvPicPr>
          <p:cNvPr id="6" name="Picture 5" descr="An illustration explains how to separate a collector by unfastening the lock and pulling them apart. &#10;Long description is available in notes, press F6.">
            <a:extLst>
              <a:ext uri="{FF2B5EF4-FFF2-40B4-BE49-F238E27FC236}">
                <a16:creationId xmlns:a16="http://schemas.microsoft.com/office/drawing/2014/main" id="{B55DE237-B0E8-A272-E28F-97BF82013544}"/>
              </a:ext>
            </a:extLst>
          </p:cNvPr>
          <p:cNvPicPr>
            <a:picLocks noChangeAspect="1"/>
          </p:cNvPicPr>
          <p:nvPr/>
        </p:nvPicPr>
        <p:blipFill>
          <a:blip r:embed="rId3"/>
          <a:stretch>
            <a:fillRect/>
          </a:stretch>
        </p:blipFill>
        <p:spPr>
          <a:xfrm>
            <a:off x="780412" y="2070300"/>
            <a:ext cx="7583177" cy="2469751"/>
          </a:xfrm>
          <a:prstGeom prst="rect">
            <a:avLst/>
          </a:prstGeom>
        </p:spPr>
      </p:pic>
    </p:spTree>
    <p:extLst>
      <p:ext uri="{BB962C8B-B14F-4D97-AF65-F5344CB8AC3E}">
        <p14:creationId xmlns:p14="http://schemas.microsoft.com/office/powerpoint/2010/main" val="31172682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14.39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The secondary locks help retain the terminals in the connector.</a:t>
            </a:r>
          </a:p>
        </p:txBody>
      </p:sp>
      <p:pic>
        <p:nvPicPr>
          <p:cNvPr id="5" name="Picture 4" descr="An Illustration explains how the secondary lock retains the terminals in the connector. &#10;Long description is available in notes, press F6.">
            <a:extLst>
              <a:ext uri="{FF2B5EF4-FFF2-40B4-BE49-F238E27FC236}">
                <a16:creationId xmlns:a16="http://schemas.microsoft.com/office/drawing/2014/main" id="{703340BD-AADF-A352-0C08-A76C9AC6F322}"/>
              </a:ext>
            </a:extLst>
          </p:cNvPr>
          <p:cNvPicPr>
            <a:picLocks noChangeAspect="1"/>
          </p:cNvPicPr>
          <p:nvPr/>
        </p:nvPicPr>
        <p:blipFill>
          <a:blip r:embed="rId3"/>
          <a:stretch>
            <a:fillRect/>
          </a:stretch>
        </p:blipFill>
        <p:spPr>
          <a:xfrm>
            <a:off x="1133009" y="1963964"/>
            <a:ext cx="6877983" cy="3272972"/>
          </a:xfrm>
          <a:prstGeom prst="rect">
            <a:avLst/>
          </a:prstGeom>
        </p:spPr>
      </p:pic>
    </p:spTree>
    <p:extLst>
      <p:ext uri="{BB962C8B-B14F-4D97-AF65-F5344CB8AC3E}">
        <p14:creationId xmlns:p14="http://schemas.microsoft.com/office/powerpoint/2010/main" val="20022799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14.40</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Use a small removal tool, sometimes called a pick, to release terminals from the connector.</a:t>
            </a:r>
          </a:p>
        </p:txBody>
      </p:sp>
      <p:pic>
        <p:nvPicPr>
          <p:cNvPr id="6" name="Picture 5" descr="A two-part illustration explains how to use a small removal tool to separate the terminals from the connector. &#10;Long description is available in notes, press F6.">
            <a:extLst>
              <a:ext uri="{FF2B5EF4-FFF2-40B4-BE49-F238E27FC236}">
                <a16:creationId xmlns:a16="http://schemas.microsoft.com/office/drawing/2014/main" id="{FD083F93-02D8-73D9-99DE-6DE3CD471C6F}"/>
              </a:ext>
            </a:extLst>
          </p:cNvPr>
          <p:cNvPicPr>
            <a:picLocks noChangeAspect="1"/>
          </p:cNvPicPr>
          <p:nvPr/>
        </p:nvPicPr>
        <p:blipFill>
          <a:blip r:embed="rId3"/>
          <a:stretch>
            <a:fillRect/>
          </a:stretch>
        </p:blipFill>
        <p:spPr>
          <a:xfrm>
            <a:off x="3668763" y="1913683"/>
            <a:ext cx="1806475" cy="4326035"/>
          </a:xfrm>
          <a:prstGeom prst="rect">
            <a:avLst/>
          </a:prstGeom>
        </p:spPr>
      </p:pic>
    </p:spTree>
    <p:extLst>
      <p:ext uri="{BB962C8B-B14F-4D97-AF65-F5344CB8AC3E}">
        <p14:creationId xmlns:p14="http://schemas.microsoft.com/office/powerpoint/2010/main" val="4235013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Wire Repair</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8260"/>
            <a:ext cx="8212347" cy="3452671"/>
          </a:xfrm>
        </p:spPr>
        <p:txBody>
          <a:bodyPr lIns="0" tIns="18000" rIns="0" bIns="18000" anchor="ctr" anchorCtr="0">
            <a:spAutoFit/>
          </a:bodyPr>
          <a:lstStyle/>
          <a:p>
            <a:pPr marL="342900" indent="-342900">
              <a:spcBef>
                <a:spcPts val="600"/>
              </a:spcBef>
            </a:pPr>
            <a:r>
              <a:rPr lang="en-US" sz="2400" dirty="0">
                <a:solidFill>
                  <a:schemeClr val="tx1"/>
                </a:solidFill>
              </a:rPr>
              <a:t>Soldering</a:t>
            </a:r>
          </a:p>
          <a:p>
            <a:pPr marL="829818" lvl="1" indent="-342900"/>
            <a:r>
              <a:rPr lang="en-US" sz="2400" dirty="0">
                <a:solidFill>
                  <a:schemeClr val="tx1"/>
                </a:solidFill>
              </a:rPr>
              <a:t>Many manufacturers recommend that all wiring repairs be soldered. </a:t>
            </a:r>
          </a:p>
          <a:p>
            <a:pPr marL="829818" lvl="1" indent="-342900"/>
            <a:r>
              <a:rPr lang="en-US" sz="2400" dirty="0">
                <a:solidFill>
                  <a:schemeClr val="tx1"/>
                </a:solidFill>
              </a:rPr>
              <a:t>Why?</a:t>
            </a:r>
          </a:p>
          <a:p>
            <a:pPr marL="342900" indent="-342900">
              <a:spcBef>
                <a:spcPts val="600"/>
              </a:spcBef>
            </a:pPr>
            <a:r>
              <a:rPr lang="en-US" sz="2400" dirty="0">
                <a:solidFill>
                  <a:schemeClr val="tx1"/>
                </a:solidFill>
              </a:rPr>
              <a:t>What is the soldering procedure?</a:t>
            </a:r>
          </a:p>
          <a:p>
            <a:pPr marL="829818" lvl="1" indent="-342900"/>
            <a:r>
              <a:rPr lang="en-US" sz="2400" dirty="0">
                <a:solidFill>
                  <a:schemeClr val="tx1"/>
                </a:solidFill>
              </a:rPr>
              <a:t>Crimping terminals</a:t>
            </a:r>
          </a:p>
          <a:p>
            <a:pPr marL="829818" lvl="1" indent="-342900"/>
            <a:r>
              <a:rPr lang="en-US" sz="2400" dirty="0">
                <a:solidFill>
                  <a:schemeClr val="tx1"/>
                </a:solidFill>
              </a:rPr>
              <a:t>Heat shrink tubing</a:t>
            </a:r>
          </a:p>
          <a:p>
            <a:pPr marL="829818" lvl="1" indent="-342900"/>
            <a:r>
              <a:rPr lang="en-US" sz="2400" dirty="0">
                <a:solidFill>
                  <a:schemeClr val="tx1"/>
                </a:solidFill>
              </a:rPr>
              <a:t>Crimp-and-seal connectors</a:t>
            </a:r>
          </a:p>
        </p:txBody>
      </p:sp>
    </p:spTree>
    <p:extLst>
      <p:ext uri="{BB962C8B-B14F-4D97-AF65-F5344CB8AC3E}">
        <p14:creationId xmlns:p14="http://schemas.microsoft.com/office/powerpoint/2010/main" val="3923247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Soldering &amp; Crimping Terminals</a:t>
            </a:r>
            <a:endParaRPr lang="en-US" sz="2800" dirty="0"/>
          </a:p>
        </p:txBody>
      </p:sp>
      <p:pic>
        <p:nvPicPr>
          <p:cNvPr id="8" name="Picture 7" descr="A close-up view of the rosin-core solder used for electronic soldering held in a human hand.">
            <a:extLst>
              <a:ext uri="{FF2B5EF4-FFF2-40B4-BE49-F238E27FC236}">
                <a16:creationId xmlns:a16="http://schemas.microsoft.com/office/drawing/2014/main" id="{21C303C4-337F-8EE6-C8B6-1BBC44541C53}"/>
              </a:ext>
            </a:extLst>
          </p:cNvPr>
          <p:cNvPicPr>
            <a:picLocks noChangeAspect="1"/>
          </p:cNvPicPr>
          <p:nvPr/>
        </p:nvPicPr>
        <p:blipFill>
          <a:blip r:embed="rId3"/>
          <a:stretch>
            <a:fillRect/>
          </a:stretch>
        </p:blipFill>
        <p:spPr>
          <a:xfrm>
            <a:off x="585550" y="1377771"/>
            <a:ext cx="3858100" cy="2692759"/>
          </a:xfrm>
          <a:prstGeom prst="rect">
            <a:avLst/>
          </a:prstGeom>
        </p:spPr>
      </p:pic>
      <p:pic>
        <p:nvPicPr>
          <p:cNvPr id="10" name="Picture 9" descr="An illustration explains how to properly crimp a terminal by inserting the open end into the tool's jaws. &#10;Long description is available in notes, press F6.">
            <a:extLst>
              <a:ext uri="{FF2B5EF4-FFF2-40B4-BE49-F238E27FC236}">
                <a16:creationId xmlns:a16="http://schemas.microsoft.com/office/drawing/2014/main" id="{161647D1-CC2D-2505-D404-CD54E5F88D65}"/>
              </a:ext>
            </a:extLst>
          </p:cNvPr>
          <p:cNvPicPr>
            <a:picLocks noChangeAspect="1"/>
          </p:cNvPicPr>
          <p:nvPr/>
        </p:nvPicPr>
        <p:blipFill>
          <a:blip r:embed="rId4"/>
          <a:stretch>
            <a:fillRect/>
          </a:stretch>
        </p:blipFill>
        <p:spPr>
          <a:xfrm>
            <a:off x="4779828" y="1380135"/>
            <a:ext cx="3699144" cy="2821381"/>
          </a:xfrm>
          <a:prstGeom prst="rect">
            <a:avLst/>
          </a:prstGeom>
        </p:spPr>
      </p:pic>
    </p:spTree>
    <p:extLst>
      <p:ext uri="{BB962C8B-B14F-4D97-AF65-F5344CB8AC3E}">
        <p14:creationId xmlns:p14="http://schemas.microsoft.com/office/powerpoint/2010/main" val="149030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14.43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All hand-crimped splices or terminals should be soldered to be assured of a good electrical connection.</a:t>
            </a:r>
          </a:p>
        </p:txBody>
      </p:sp>
      <p:pic>
        <p:nvPicPr>
          <p:cNvPr id="5" name="Picture 4" descr="An illustration explains that all hand-crimped splices should be soldered for a good electrical connection. &#10;Long description is available in notes, press F6.">
            <a:extLst>
              <a:ext uri="{FF2B5EF4-FFF2-40B4-BE49-F238E27FC236}">
                <a16:creationId xmlns:a16="http://schemas.microsoft.com/office/drawing/2014/main" id="{F4E9AB48-6C5F-DA67-BB5C-12E658CE70E8}"/>
              </a:ext>
            </a:extLst>
          </p:cNvPr>
          <p:cNvPicPr>
            <a:picLocks noChangeAspect="1"/>
          </p:cNvPicPr>
          <p:nvPr/>
        </p:nvPicPr>
        <p:blipFill>
          <a:blip r:embed="rId3"/>
          <a:stretch>
            <a:fillRect/>
          </a:stretch>
        </p:blipFill>
        <p:spPr>
          <a:xfrm>
            <a:off x="2603557" y="1989861"/>
            <a:ext cx="3936887" cy="4211779"/>
          </a:xfrm>
          <a:prstGeom prst="rect">
            <a:avLst/>
          </a:prstGeom>
        </p:spPr>
      </p:pic>
    </p:spTree>
    <p:extLst>
      <p:ext uri="{BB962C8B-B14F-4D97-AF65-F5344CB8AC3E}">
        <p14:creationId xmlns:p14="http://schemas.microsoft.com/office/powerpoint/2010/main" val="3652219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14.44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877"/>
            <a:ext cx="8213957" cy="1144347"/>
          </a:xfrm>
        </p:spPr>
        <p:txBody>
          <a:bodyPr wrap="square" lIns="0" tIns="18000" rIns="0" bIns="18000" anchor="ctr" anchorCtr="0">
            <a:spAutoFit/>
          </a:bodyPr>
          <a:lstStyle/>
          <a:p>
            <a:pPr marL="0" indent="0">
              <a:buNone/>
            </a:pPr>
            <a:r>
              <a:rPr lang="en-US" sz="2400" dirty="0">
                <a:solidFill>
                  <a:schemeClr val="tx1"/>
                </a:solidFill>
              </a:rPr>
              <a:t>A butane torch especially designed for use on heat shrink applies heat without an open flame, which could cause damage.</a:t>
            </a:r>
          </a:p>
        </p:txBody>
      </p:sp>
      <p:pic>
        <p:nvPicPr>
          <p:cNvPr id="6" name="Picture 5" descr="A close-up view of a butane torch without an open flame applying heat to heat shrink without causing damage.">
            <a:extLst>
              <a:ext uri="{FF2B5EF4-FFF2-40B4-BE49-F238E27FC236}">
                <a16:creationId xmlns:a16="http://schemas.microsoft.com/office/drawing/2014/main" id="{3B1527DD-45D5-AB46-F035-6AC8B72C0D82}"/>
              </a:ext>
            </a:extLst>
          </p:cNvPr>
          <p:cNvPicPr>
            <a:picLocks noChangeAspect="1"/>
          </p:cNvPicPr>
          <p:nvPr/>
        </p:nvPicPr>
        <p:blipFill>
          <a:blip r:embed="rId3"/>
          <a:stretch>
            <a:fillRect/>
          </a:stretch>
        </p:blipFill>
        <p:spPr>
          <a:xfrm>
            <a:off x="2312218" y="2309953"/>
            <a:ext cx="4519565" cy="3952595"/>
          </a:xfrm>
          <a:prstGeom prst="rect">
            <a:avLst/>
          </a:prstGeom>
        </p:spPr>
      </p:pic>
    </p:spTree>
    <p:extLst>
      <p:ext uri="{BB962C8B-B14F-4D97-AF65-F5344CB8AC3E}">
        <p14:creationId xmlns:p14="http://schemas.microsoft.com/office/powerpoint/2010/main" val="3609374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3445-4F8C-4F8F-09CA-9BBAED1090F2}"/>
              </a:ext>
            </a:extLst>
          </p:cNvPr>
          <p:cNvSpPr>
            <a:spLocks noGrp="1"/>
          </p:cNvSpPr>
          <p:nvPr>
            <p:ph type="title"/>
          </p:nvPr>
        </p:nvSpPr>
        <p:spPr>
          <a:xfrm>
            <a:off x="475130" y="164034"/>
            <a:ext cx="8211670"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Figure Crimp &amp; Seal Connector</a:t>
            </a:r>
            <a:endParaRPr lang="en-US" dirty="0"/>
          </a:p>
        </p:txBody>
      </p:sp>
      <p:pic>
        <p:nvPicPr>
          <p:cNvPr id="7" name="Picture 6" descr="A close-up view of four crimp and seal connectors. ">
            <a:extLst>
              <a:ext uri="{FF2B5EF4-FFF2-40B4-BE49-F238E27FC236}">
                <a16:creationId xmlns:a16="http://schemas.microsoft.com/office/drawing/2014/main" id="{294B0A9C-71E0-1BF5-BAD6-6D16C810E2EA}"/>
              </a:ext>
            </a:extLst>
          </p:cNvPr>
          <p:cNvPicPr>
            <a:picLocks noChangeAspect="1"/>
          </p:cNvPicPr>
          <p:nvPr/>
        </p:nvPicPr>
        <p:blipFill>
          <a:blip r:embed="rId2"/>
          <a:stretch>
            <a:fillRect/>
          </a:stretch>
        </p:blipFill>
        <p:spPr>
          <a:xfrm>
            <a:off x="766953" y="1064377"/>
            <a:ext cx="3495294" cy="2665476"/>
          </a:xfrm>
          <a:prstGeom prst="rect">
            <a:avLst/>
          </a:prstGeom>
        </p:spPr>
      </p:pic>
      <p:sp>
        <p:nvSpPr>
          <p:cNvPr id="4" name="Content Placeholder 3">
            <a:extLst>
              <a:ext uri="{FF2B5EF4-FFF2-40B4-BE49-F238E27FC236}">
                <a16:creationId xmlns:a16="http://schemas.microsoft.com/office/drawing/2014/main" id="{D2DCE954-7C6F-13A5-C537-787794D8FDA5}"/>
              </a:ext>
            </a:extLst>
          </p:cNvPr>
          <p:cNvSpPr>
            <a:spLocks noGrp="1"/>
          </p:cNvSpPr>
          <p:nvPr>
            <p:ph sz="quarter" idx="14"/>
          </p:nvPr>
        </p:nvSpPr>
        <p:spPr>
          <a:xfrm>
            <a:off x="475130" y="3958499"/>
            <a:ext cx="3926540" cy="2252343"/>
          </a:xfrm>
        </p:spPr>
        <p:txBody>
          <a:bodyPr wrap="square" lIns="0" tIns="18000" rIns="0" bIns="18000" anchor="ctr" anchorCtr="0">
            <a:spAutoFit/>
          </a:bodyPr>
          <a:lstStyle/>
          <a:p>
            <a:pPr marL="0" indent="0">
              <a:spcBef>
                <a:spcPts val="600"/>
              </a:spcBef>
              <a:buNone/>
            </a:pPr>
            <a:r>
              <a:rPr lang="en-US" sz="1800" b="1" dirty="0"/>
              <a:t>Figure 14.45</a:t>
            </a:r>
            <a:r>
              <a:rPr lang="en-US" sz="1800" dirty="0"/>
              <a:t> A typical crimp-and-seal connector. This type of connector is first lightly crimped to retain the ends of the wires and then it is heated. The tubing shrinks around the wire splice, and thermoplastic glue melts on the inside to provide an effective weather-resistant seal.</a:t>
            </a:r>
          </a:p>
        </p:txBody>
      </p:sp>
      <p:pic>
        <p:nvPicPr>
          <p:cNvPr id="10" name="Picture 9" descr="A close-up view of a crimp and seal connector being heated until it melts and creates a water-tight seal.">
            <a:extLst>
              <a:ext uri="{FF2B5EF4-FFF2-40B4-BE49-F238E27FC236}">
                <a16:creationId xmlns:a16="http://schemas.microsoft.com/office/drawing/2014/main" id="{7A2DF1C5-AF30-678B-9D10-CA69D32C69EB}"/>
              </a:ext>
            </a:extLst>
          </p:cNvPr>
          <p:cNvPicPr>
            <a:picLocks noChangeAspect="1"/>
          </p:cNvPicPr>
          <p:nvPr/>
        </p:nvPicPr>
        <p:blipFill>
          <a:blip r:embed="rId3"/>
          <a:stretch>
            <a:fillRect/>
          </a:stretch>
        </p:blipFill>
        <p:spPr>
          <a:xfrm>
            <a:off x="4679328" y="1096350"/>
            <a:ext cx="3900145" cy="1903050"/>
          </a:xfrm>
          <a:prstGeom prst="rect">
            <a:avLst/>
          </a:prstGeom>
        </p:spPr>
      </p:pic>
      <p:sp>
        <p:nvSpPr>
          <p:cNvPr id="6" name="Content Placeholder 5">
            <a:extLst>
              <a:ext uri="{FF2B5EF4-FFF2-40B4-BE49-F238E27FC236}">
                <a16:creationId xmlns:a16="http://schemas.microsoft.com/office/drawing/2014/main" id="{9A33F327-4B9A-A26A-59FC-B2AB500E70C7}"/>
              </a:ext>
            </a:extLst>
          </p:cNvPr>
          <p:cNvSpPr>
            <a:spLocks noGrp="1"/>
          </p:cNvSpPr>
          <p:nvPr>
            <p:ph sz="quarter" idx="16"/>
          </p:nvPr>
        </p:nvSpPr>
        <p:spPr>
          <a:xfrm>
            <a:off x="4760260" y="3434862"/>
            <a:ext cx="3926540" cy="1144347"/>
          </a:xfrm>
        </p:spPr>
        <p:txBody>
          <a:bodyPr wrap="square" lIns="0" tIns="18000" rIns="0" bIns="18000" anchor="ctr" anchorCtr="0">
            <a:spAutoFit/>
          </a:bodyPr>
          <a:lstStyle/>
          <a:p>
            <a:pPr marL="0" indent="0">
              <a:buNone/>
            </a:pPr>
            <a:r>
              <a:rPr lang="en-US" sz="1800" b="1" dirty="0"/>
              <a:t>Figure 14.46</a:t>
            </a:r>
            <a:r>
              <a:rPr lang="en-US" sz="1800" dirty="0"/>
              <a:t> Heating the crimp-and-seal connector melts the glue and forms an effective seal against moisture.</a:t>
            </a:r>
          </a:p>
        </p:txBody>
      </p:sp>
    </p:spTree>
    <p:extLst>
      <p:ext uri="{BB962C8B-B14F-4D97-AF65-F5344CB8AC3E}">
        <p14:creationId xmlns:p14="http://schemas.microsoft.com/office/powerpoint/2010/main" val="776416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Electrical Wire Repair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lectrical_Wire_Repair">
            <a:hlinkClick r:id="" action="ppaction://media"/>
            <a:extLst>
              <a:ext uri="{FF2B5EF4-FFF2-40B4-BE49-F238E27FC236}">
                <a16:creationId xmlns:a16="http://schemas.microsoft.com/office/drawing/2014/main" id="{40E7210F-C5EE-2C7E-1BB7-E8E344AC5E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714" y="1275676"/>
            <a:ext cx="8918572" cy="5016697"/>
          </a:xfrm>
          <a:prstGeom prst="rect">
            <a:avLst/>
          </a:prstGeom>
        </p:spPr>
      </p:pic>
    </p:spTree>
    <p:extLst>
      <p:ext uri="{BB962C8B-B14F-4D97-AF65-F5344CB8AC3E}">
        <p14:creationId xmlns:p14="http://schemas.microsoft.com/office/powerpoint/2010/main" val="41074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A925-BC1D-A7AA-EBAE-DDBE4EEA7BD2}"/>
              </a:ext>
            </a:extLst>
          </p:cNvPr>
          <p:cNvSpPr>
            <a:spLocks noGrp="1"/>
          </p:cNvSpPr>
          <p:nvPr>
            <p:ph type="title"/>
          </p:nvPr>
        </p:nvSpPr>
        <p:spPr>
          <a:xfrm>
            <a:off x="476250" y="164036"/>
            <a:ext cx="8210550" cy="590349"/>
          </a:xfrm>
        </p:spPr>
        <p:txBody>
          <a:bodyPr wrap="square" lIns="0" tIns="18000" rIns="0" bIns="18000" anchor="ctr" anchorCtr="0">
            <a:spAutoFit/>
          </a:bodyPr>
          <a:lstStyle/>
          <a:p>
            <a:r>
              <a:rPr lang="en-US" dirty="0"/>
              <a:t>Figure 14.47</a:t>
            </a:r>
            <a:endParaRPr lang="en-US" sz="2800" dirty="0"/>
          </a:p>
        </p:txBody>
      </p:sp>
      <p:sp>
        <p:nvSpPr>
          <p:cNvPr id="3" name="Content Placeholder 2">
            <a:extLst>
              <a:ext uri="{FF2B5EF4-FFF2-40B4-BE49-F238E27FC236}">
                <a16:creationId xmlns:a16="http://schemas.microsoft.com/office/drawing/2014/main" id="{F32835CB-F212-3277-FD7A-AB029B85F3C0}"/>
              </a:ext>
            </a:extLst>
          </p:cNvPr>
          <p:cNvSpPr>
            <a:spLocks noGrp="1"/>
          </p:cNvSpPr>
          <p:nvPr>
            <p:ph sz="quarter" idx="13"/>
          </p:nvPr>
        </p:nvSpPr>
        <p:spPr>
          <a:xfrm>
            <a:off x="476250" y="920029"/>
            <a:ext cx="8210550" cy="282573"/>
          </a:xfrm>
        </p:spPr>
        <p:txBody>
          <a:bodyPr wrap="square" lIns="0" tIns="18000" rIns="0" bIns="18000" anchor="ctr" anchorCtr="0">
            <a:spAutoFit/>
          </a:bodyPr>
          <a:lstStyle/>
          <a:p>
            <a:pPr marL="0" indent="0">
              <a:buNone/>
            </a:pPr>
            <a:r>
              <a:rPr lang="en-US" dirty="0"/>
              <a:t>Relays</a:t>
            </a:r>
          </a:p>
        </p:txBody>
      </p:sp>
      <p:pic>
        <p:nvPicPr>
          <p:cNvPr id="11" name="Picture 10" descr="An illustration of a relay with a movable arm.&#10;Long description is available in notes, press F6.">
            <a:extLst>
              <a:ext uri="{FF2B5EF4-FFF2-40B4-BE49-F238E27FC236}">
                <a16:creationId xmlns:a16="http://schemas.microsoft.com/office/drawing/2014/main" id="{7898C558-5796-4842-0C81-F2960DCB127F}"/>
              </a:ext>
            </a:extLst>
          </p:cNvPr>
          <p:cNvPicPr>
            <a:picLocks noChangeAspect="1"/>
          </p:cNvPicPr>
          <p:nvPr/>
        </p:nvPicPr>
        <p:blipFill>
          <a:blip r:embed="rId3"/>
          <a:stretch>
            <a:fillRect/>
          </a:stretch>
        </p:blipFill>
        <p:spPr>
          <a:xfrm>
            <a:off x="1074420" y="1608201"/>
            <a:ext cx="2880360" cy="2593848"/>
          </a:xfrm>
          <a:prstGeom prst="rect">
            <a:avLst/>
          </a:prstGeom>
        </p:spPr>
      </p:pic>
      <p:sp>
        <p:nvSpPr>
          <p:cNvPr id="4" name="Content Placeholder 3">
            <a:extLst>
              <a:ext uri="{FF2B5EF4-FFF2-40B4-BE49-F238E27FC236}">
                <a16:creationId xmlns:a16="http://schemas.microsoft.com/office/drawing/2014/main" id="{7EB14046-E95F-B12F-C072-EE620632D052}"/>
              </a:ext>
            </a:extLst>
          </p:cNvPr>
          <p:cNvSpPr>
            <a:spLocks noGrp="1"/>
          </p:cNvSpPr>
          <p:nvPr>
            <p:ph sz="quarter" idx="14"/>
          </p:nvPr>
        </p:nvSpPr>
        <p:spPr>
          <a:xfrm>
            <a:off x="457200" y="4411188"/>
            <a:ext cx="4114800" cy="1759900"/>
          </a:xfrm>
        </p:spPr>
        <p:txBody>
          <a:bodyPr wrap="square" lIns="0" tIns="18000" rIns="0" bIns="18000" anchor="ctr" anchorCtr="0">
            <a:spAutoFit/>
          </a:bodyPr>
          <a:lstStyle/>
          <a:p>
            <a:pPr marL="0" indent="0">
              <a:buNone/>
            </a:pPr>
            <a:r>
              <a:rPr lang="en-US" dirty="0"/>
              <a:t>A relay uses a movable arm to complete a circuit whenever there is a power at terminal 86 and a ground at terminal 85. A typical relay only requires about 1/10 ampere through the relay coil. The movable arm then closes the contacts (#30 to #87) and can often handle 30 amperes or more.</a:t>
            </a:r>
          </a:p>
        </p:txBody>
      </p:sp>
      <p:sp>
        <p:nvSpPr>
          <p:cNvPr id="6" name="Content Placeholder 5">
            <a:extLst>
              <a:ext uri="{FF2B5EF4-FFF2-40B4-BE49-F238E27FC236}">
                <a16:creationId xmlns:a16="http://schemas.microsoft.com/office/drawing/2014/main" id="{F116B0E4-893E-7998-1131-75377DC0325F}"/>
              </a:ext>
            </a:extLst>
          </p:cNvPr>
          <p:cNvSpPr>
            <a:spLocks noGrp="1"/>
          </p:cNvSpPr>
          <p:nvPr>
            <p:ph sz="quarter" idx="16"/>
          </p:nvPr>
        </p:nvSpPr>
        <p:spPr>
          <a:xfrm>
            <a:off x="4610100" y="1458854"/>
            <a:ext cx="4076700" cy="2467786"/>
          </a:xfrm>
        </p:spPr>
        <p:txBody>
          <a:bodyPr wrap="square" lIns="0" tIns="18000" rIns="0" bIns="18000" anchor="ctr" anchorCtr="0">
            <a:spAutoFit/>
          </a:bodyPr>
          <a:lstStyle/>
          <a:p>
            <a:pPr marL="342900" indent="-342900">
              <a:spcBef>
                <a:spcPts val="600"/>
              </a:spcBef>
            </a:pPr>
            <a:r>
              <a:rPr lang="en-US" dirty="0"/>
              <a:t>Magnetic Switch </a:t>
            </a:r>
          </a:p>
          <a:p>
            <a:pPr marL="829818" lvl="1" indent="-342900"/>
            <a:r>
              <a:rPr lang="en-US" dirty="0"/>
              <a:t>Uses movable armature </a:t>
            </a:r>
          </a:p>
          <a:p>
            <a:pPr marL="829818" lvl="1" indent="-342900"/>
            <a:r>
              <a:rPr lang="en-US" dirty="0"/>
              <a:t>Control high-amperage circuit </a:t>
            </a:r>
          </a:p>
          <a:p>
            <a:pPr marL="829818" lvl="1" indent="-342900"/>
            <a:r>
              <a:rPr lang="en-US" dirty="0"/>
              <a:t>Using low-amperage  switch</a:t>
            </a:r>
          </a:p>
          <a:p>
            <a:pPr marL="829818" lvl="1" indent="-342900"/>
            <a:r>
              <a:rPr lang="en-US" dirty="0"/>
              <a:t>Terminal identification</a:t>
            </a:r>
          </a:p>
          <a:p>
            <a:pPr marL="1229868" lvl="2" indent="-342900"/>
            <a:r>
              <a:rPr lang="en-US" dirty="0"/>
              <a:t>Coil</a:t>
            </a:r>
          </a:p>
          <a:p>
            <a:pPr marL="1229868" lvl="2" indent="-342900"/>
            <a:r>
              <a:rPr lang="en-US" dirty="0"/>
              <a:t>Other terminals used to control the load current</a:t>
            </a:r>
          </a:p>
        </p:txBody>
      </p:sp>
    </p:spTree>
    <p:extLst>
      <p:ext uri="{BB962C8B-B14F-4D97-AF65-F5344CB8AC3E}">
        <p14:creationId xmlns:p14="http://schemas.microsoft.com/office/powerpoint/2010/main" val="3144445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4486" y="925845"/>
            <a:ext cx="8222922" cy="775015"/>
          </a:xfrm>
        </p:spPr>
        <p:txBody>
          <a:bodyPr wrap="square" lIns="0" tIns="18000" rIns="0" bIns="18000" anchor="ctr" anchorCtr="0">
            <a:spAutoFit/>
          </a:bodyPr>
          <a:lstStyle/>
          <a:p>
            <a:pPr marL="0" indent="0">
              <a:buNone/>
            </a:pPr>
            <a:r>
              <a:rPr lang="en-US" sz="2400" dirty="0">
                <a:solidFill>
                  <a:schemeClr val="tx1"/>
                </a:solidFill>
              </a:rPr>
              <a:t>In an atom (left), electrons orbit protons in the nucleus just as planets orbit the sun in our solar system (right).</a:t>
            </a:r>
          </a:p>
        </p:txBody>
      </p:sp>
      <p:pic>
        <p:nvPicPr>
          <p:cNvPr id="8" name="Picture 7" descr="A two-part illustration of an atom explains the movement of electrons around the nucleus&#10;Long description is available in notes, press F6.">
            <a:extLst>
              <a:ext uri="{FF2B5EF4-FFF2-40B4-BE49-F238E27FC236}">
                <a16:creationId xmlns:a16="http://schemas.microsoft.com/office/drawing/2014/main" id="{4CE5C5F5-8E93-14D5-9C9F-F5D9CCD4B6F4}"/>
              </a:ext>
            </a:extLst>
          </p:cNvPr>
          <p:cNvPicPr>
            <a:picLocks noChangeAspect="1"/>
          </p:cNvPicPr>
          <p:nvPr/>
        </p:nvPicPr>
        <p:blipFill>
          <a:blip r:embed="rId3"/>
          <a:stretch>
            <a:fillRect/>
          </a:stretch>
        </p:blipFill>
        <p:spPr>
          <a:xfrm>
            <a:off x="1324772" y="2060545"/>
            <a:ext cx="6494456" cy="3521642"/>
          </a:xfrm>
          <a:prstGeom prst="rect">
            <a:avLst/>
          </a:prstGeom>
        </p:spPr>
      </p:pic>
    </p:spTree>
    <p:extLst>
      <p:ext uri="{BB962C8B-B14F-4D97-AF65-F5344CB8AC3E}">
        <p14:creationId xmlns:p14="http://schemas.microsoft.com/office/powerpoint/2010/main" val="1681741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A925-BC1D-A7AA-EBAE-DDBE4EEA7BD2}"/>
              </a:ext>
            </a:extLst>
          </p:cNvPr>
          <p:cNvSpPr>
            <a:spLocks noGrp="1"/>
          </p:cNvSpPr>
          <p:nvPr>
            <p:ph type="title"/>
          </p:nvPr>
        </p:nvSpPr>
        <p:spPr>
          <a:xfrm>
            <a:off x="476250" y="164036"/>
            <a:ext cx="8210550" cy="590349"/>
          </a:xfrm>
        </p:spPr>
        <p:txBody>
          <a:bodyPr wrap="square" lIns="0" tIns="18000" rIns="0" bIns="18000" anchor="ctr" anchorCtr="0">
            <a:spAutoFit/>
          </a:bodyPr>
          <a:lstStyle/>
          <a:p>
            <a:r>
              <a:rPr lang="en-US" dirty="0"/>
              <a:t>Relays </a:t>
            </a:r>
            <a:r>
              <a:rPr lang="en-US" sz="2800" dirty="0"/>
              <a:t>(1 of 2)</a:t>
            </a:r>
          </a:p>
        </p:txBody>
      </p:sp>
      <p:pic>
        <p:nvPicPr>
          <p:cNvPr id="7" name="Picture 6" descr="A cross-sectional illustration of a four-terminal relay. &#10;Long description is available in notes, press F6.">
            <a:extLst>
              <a:ext uri="{FF2B5EF4-FFF2-40B4-BE49-F238E27FC236}">
                <a16:creationId xmlns:a16="http://schemas.microsoft.com/office/drawing/2014/main" id="{EDA7E24E-4C82-83E3-3E30-DBCA5FB66B2C}"/>
              </a:ext>
            </a:extLst>
          </p:cNvPr>
          <p:cNvPicPr>
            <a:picLocks noChangeAspect="1"/>
          </p:cNvPicPr>
          <p:nvPr/>
        </p:nvPicPr>
        <p:blipFill>
          <a:blip r:embed="rId3"/>
          <a:stretch>
            <a:fillRect/>
          </a:stretch>
        </p:blipFill>
        <p:spPr>
          <a:xfrm>
            <a:off x="832104" y="1112520"/>
            <a:ext cx="3060192" cy="2118360"/>
          </a:xfrm>
          <a:prstGeom prst="rect">
            <a:avLst/>
          </a:prstGeom>
        </p:spPr>
      </p:pic>
      <p:sp>
        <p:nvSpPr>
          <p:cNvPr id="3" name="Content Placeholder 2">
            <a:extLst>
              <a:ext uri="{FF2B5EF4-FFF2-40B4-BE49-F238E27FC236}">
                <a16:creationId xmlns:a16="http://schemas.microsoft.com/office/drawing/2014/main" id="{F32835CB-F212-3277-FD7A-AB029B85F3C0}"/>
              </a:ext>
            </a:extLst>
          </p:cNvPr>
          <p:cNvSpPr>
            <a:spLocks noGrp="1"/>
          </p:cNvSpPr>
          <p:nvPr>
            <p:ph sz="quarter" idx="13"/>
          </p:nvPr>
        </p:nvSpPr>
        <p:spPr>
          <a:xfrm>
            <a:off x="476250" y="3503683"/>
            <a:ext cx="4086226" cy="2806341"/>
          </a:xfrm>
        </p:spPr>
        <p:txBody>
          <a:bodyPr wrap="square" lIns="0" tIns="18000" rIns="0" bIns="18000" anchor="ctr" anchorCtr="0">
            <a:spAutoFit/>
          </a:bodyPr>
          <a:lstStyle/>
          <a:p>
            <a:pPr marL="0" indent="0">
              <a:buNone/>
            </a:pPr>
            <a:r>
              <a:rPr lang="en-US" sz="2000" b="1" dirty="0"/>
              <a:t>Figure 14.48</a:t>
            </a:r>
            <a:r>
              <a:rPr lang="en-US" sz="2000" dirty="0"/>
              <a:t> A cross-sectional view of a typical four terminal relay. Current flowing through the coil (terminals 86 and 85) causes the movable arm (called the armature) to be drawn toward the coil magnet. The contact points complete the electrical circuit connected to terminals 30 and 87.</a:t>
            </a:r>
          </a:p>
        </p:txBody>
      </p:sp>
      <p:pic>
        <p:nvPicPr>
          <p:cNvPr id="9" name="Picture 8" descr=" A close-up view of a relay with a schematic of its wiring. Below is its relay socket.">
            <a:extLst>
              <a:ext uri="{FF2B5EF4-FFF2-40B4-BE49-F238E27FC236}">
                <a16:creationId xmlns:a16="http://schemas.microsoft.com/office/drawing/2014/main" id="{CF7041C3-72F6-018A-8157-6CEB1114EF08}"/>
              </a:ext>
            </a:extLst>
          </p:cNvPr>
          <p:cNvPicPr>
            <a:picLocks noChangeAspect="1"/>
          </p:cNvPicPr>
          <p:nvPr/>
        </p:nvPicPr>
        <p:blipFill>
          <a:blip r:embed="rId4"/>
          <a:stretch>
            <a:fillRect/>
          </a:stretch>
        </p:blipFill>
        <p:spPr>
          <a:xfrm>
            <a:off x="5632206" y="806451"/>
            <a:ext cx="1994388" cy="2481535"/>
          </a:xfrm>
          <a:prstGeom prst="rect">
            <a:avLst/>
          </a:prstGeom>
        </p:spPr>
      </p:pic>
      <p:sp>
        <p:nvSpPr>
          <p:cNvPr id="4" name="Content Placeholder 3">
            <a:extLst>
              <a:ext uri="{FF2B5EF4-FFF2-40B4-BE49-F238E27FC236}">
                <a16:creationId xmlns:a16="http://schemas.microsoft.com/office/drawing/2014/main" id="{7EB14046-E95F-B12F-C072-EE620632D052}"/>
              </a:ext>
            </a:extLst>
          </p:cNvPr>
          <p:cNvSpPr>
            <a:spLocks noGrp="1"/>
          </p:cNvSpPr>
          <p:nvPr>
            <p:ph sz="quarter" idx="14"/>
          </p:nvPr>
        </p:nvSpPr>
        <p:spPr>
          <a:xfrm>
            <a:off x="4684143" y="3523915"/>
            <a:ext cx="3983606" cy="959681"/>
          </a:xfrm>
        </p:spPr>
        <p:txBody>
          <a:bodyPr wrap="square" lIns="0" tIns="18000" rIns="0" bIns="18000" anchor="ctr" anchorCtr="0">
            <a:spAutoFit/>
          </a:bodyPr>
          <a:lstStyle/>
          <a:p>
            <a:pPr marL="0" indent="0">
              <a:buNone/>
            </a:pPr>
            <a:r>
              <a:rPr lang="en-US" sz="2000" b="1" dirty="0"/>
              <a:t>Figure 14.49</a:t>
            </a:r>
            <a:r>
              <a:rPr lang="en-US" sz="2000" dirty="0"/>
              <a:t> A typical relay showing the schematic of the wiring in the relay.</a:t>
            </a:r>
          </a:p>
        </p:txBody>
      </p:sp>
    </p:spTree>
    <p:extLst>
      <p:ext uri="{BB962C8B-B14F-4D97-AF65-F5344CB8AC3E}">
        <p14:creationId xmlns:p14="http://schemas.microsoft.com/office/powerpoint/2010/main" val="42344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A925-BC1D-A7AA-EBAE-DDBE4EEA7BD2}"/>
              </a:ext>
            </a:extLst>
          </p:cNvPr>
          <p:cNvSpPr>
            <a:spLocks noGrp="1"/>
          </p:cNvSpPr>
          <p:nvPr>
            <p:ph type="title"/>
          </p:nvPr>
        </p:nvSpPr>
        <p:spPr>
          <a:xfrm>
            <a:off x="476250" y="164036"/>
            <a:ext cx="8210550" cy="590349"/>
          </a:xfrm>
        </p:spPr>
        <p:txBody>
          <a:bodyPr wrap="square" lIns="0" tIns="18000" rIns="0" bIns="18000" anchor="ctr" anchorCtr="0">
            <a:spAutoFit/>
          </a:bodyPr>
          <a:lstStyle/>
          <a:p>
            <a:r>
              <a:rPr kumimoji="0" lang="en-US" sz="3600" b="1" i="0" u="none" strike="noStrike" kern="0" cap="none" spc="0" normalizeH="0" baseline="0" noProof="0" dirty="0">
                <a:ln>
                  <a:noFill/>
                </a:ln>
                <a:solidFill>
                  <a:srgbClr val="007FA3"/>
                </a:solidFill>
                <a:effectLst/>
                <a:uLnTx/>
                <a:uFillTx/>
                <a:latin typeface="Arial"/>
                <a:cs typeface="Times New Roman"/>
                <a:sym typeface="Times New Roman"/>
              </a:rPr>
              <a:t>Relays </a:t>
            </a:r>
            <a:r>
              <a:rPr kumimoji="0" lang="en-US" sz="2800" b="1" i="0" u="none" strike="noStrike" kern="0" cap="none" spc="0" normalizeH="0" baseline="0" noProof="0" dirty="0">
                <a:ln>
                  <a:noFill/>
                </a:ln>
                <a:solidFill>
                  <a:srgbClr val="007FA3"/>
                </a:solidFill>
                <a:effectLst/>
                <a:uLnTx/>
                <a:uFillTx/>
                <a:latin typeface="Arial"/>
                <a:cs typeface="Times New Roman"/>
                <a:sym typeface="Times New Roman"/>
              </a:rPr>
              <a:t>(2 of 2)</a:t>
            </a:r>
            <a:endParaRPr lang="en-US" sz="2800" dirty="0"/>
          </a:p>
        </p:txBody>
      </p:sp>
      <p:pic>
        <p:nvPicPr>
          <p:cNvPr id="12" name="Picture 11" descr="A two-part schematic of a normally open and normally closed relay.&#10;Long description is available in notes, press F6.">
            <a:extLst>
              <a:ext uri="{FF2B5EF4-FFF2-40B4-BE49-F238E27FC236}">
                <a16:creationId xmlns:a16="http://schemas.microsoft.com/office/drawing/2014/main" id="{CA180C45-A752-497A-D7F4-46DB3B3C20A6}"/>
              </a:ext>
            </a:extLst>
          </p:cNvPr>
          <p:cNvPicPr>
            <a:picLocks noChangeAspect="1"/>
          </p:cNvPicPr>
          <p:nvPr/>
        </p:nvPicPr>
        <p:blipFill>
          <a:blip r:embed="rId3"/>
          <a:stretch>
            <a:fillRect/>
          </a:stretch>
        </p:blipFill>
        <p:spPr>
          <a:xfrm>
            <a:off x="2778644" y="1343636"/>
            <a:ext cx="3605762" cy="1843045"/>
          </a:xfrm>
          <a:prstGeom prst="rect">
            <a:avLst/>
          </a:prstGeom>
        </p:spPr>
      </p:pic>
      <p:sp>
        <p:nvSpPr>
          <p:cNvPr id="6" name="Content Placeholder 5">
            <a:extLst>
              <a:ext uri="{FF2B5EF4-FFF2-40B4-BE49-F238E27FC236}">
                <a16:creationId xmlns:a16="http://schemas.microsoft.com/office/drawing/2014/main" id="{F116B0E4-893E-7998-1131-75377DC0325F}"/>
              </a:ext>
            </a:extLst>
          </p:cNvPr>
          <p:cNvSpPr>
            <a:spLocks noGrp="1"/>
          </p:cNvSpPr>
          <p:nvPr>
            <p:ph sz="quarter" idx="16"/>
          </p:nvPr>
        </p:nvSpPr>
        <p:spPr>
          <a:xfrm>
            <a:off x="476939" y="3445442"/>
            <a:ext cx="8218487" cy="775015"/>
          </a:xfrm>
        </p:spPr>
        <p:txBody>
          <a:bodyPr wrap="square" lIns="0" tIns="18000" rIns="0" bIns="18000" anchor="ctr" anchorCtr="0">
            <a:spAutoFit/>
          </a:bodyPr>
          <a:lstStyle/>
          <a:p>
            <a:pPr marL="0" indent="0">
              <a:buNone/>
            </a:pPr>
            <a:r>
              <a:rPr lang="en-US" sz="2400" b="1" dirty="0"/>
              <a:t>Figure 14.50</a:t>
            </a:r>
            <a:r>
              <a:rPr lang="en-US" sz="2400" dirty="0"/>
              <a:t> All schematics are shown in their normal, non-energized position.</a:t>
            </a:r>
          </a:p>
        </p:txBody>
      </p:sp>
    </p:spTree>
    <p:extLst>
      <p:ext uri="{BB962C8B-B14F-4D97-AF65-F5344CB8AC3E}">
        <p14:creationId xmlns:p14="http://schemas.microsoft.com/office/powerpoint/2010/main" val="1422215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lay">
            <a:hlinkClick r:id="" action="ppaction://media"/>
            <a:extLst>
              <a:ext uri="{FF2B5EF4-FFF2-40B4-BE49-F238E27FC236}">
                <a16:creationId xmlns:a16="http://schemas.microsoft.com/office/drawing/2014/main" id="{8E3D1DF0-83AA-5B15-20E1-3307B5F097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792" y="1168924"/>
            <a:ext cx="8816640" cy="4959360"/>
          </a:xfrm>
          <a:prstGeom prst="rect">
            <a:avLst/>
          </a:prstGeom>
        </p:spPr>
      </p:pic>
    </p:spTree>
    <p:extLst>
      <p:ext uri="{BB962C8B-B14F-4D97-AF65-F5344CB8AC3E}">
        <p14:creationId xmlns:p14="http://schemas.microsoft.com/office/powerpoint/2010/main" val="4076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14.51</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1974"/>
            <a:ext cx="8213957" cy="405683"/>
          </a:xfrm>
        </p:spPr>
        <p:txBody>
          <a:bodyPr wrap="square" lIns="0" tIns="18000" rIns="0" bIns="18000" anchor="ctr" anchorCtr="0">
            <a:spAutoFit/>
          </a:bodyPr>
          <a:lstStyle/>
          <a:p>
            <a:pPr marL="0" indent="0">
              <a:buNone/>
            </a:pPr>
            <a:r>
              <a:rPr lang="en-US" sz="2400" dirty="0">
                <a:solidFill>
                  <a:schemeClr val="tx1"/>
                </a:solidFill>
              </a:rPr>
              <a:t>Typical Relay Circuit</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1605956"/>
            <a:ext cx="4098549" cy="4468334"/>
          </a:xfrm>
        </p:spPr>
        <p:txBody>
          <a:bodyPr wrap="square" lIns="0" tIns="18000" rIns="0" bIns="18000" anchor="ctr" anchorCtr="0">
            <a:spAutoFit/>
          </a:bodyPr>
          <a:lstStyle/>
          <a:p>
            <a:pPr marL="0" indent="0">
              <a:spcBef>
                <a:spcPts val="600"/>
              </a:spcBef>
              <a:buNone/>
            </a:pPr>
            <a:r>
              <a:rPr lang="en-US" sz="2400" dirty="0"/>
              <a:t>Typical transmission range switch is also similar to the circuit used for electronic transfer case switches. In this example, power, usually 12 volts, is applied at pin 30 and pin 46 is an input to the </a:t>
            </a:r>
            <a:r>
              <a:rPr lang="en-US" sz="2400" spc="-300" dirty="0"/>
              <a:t>P C </a:t>
            </a:r>
            <a:r>
              <a:rPr lang="en-US" sz="2400" dirty="0"/>
              <a:t>M. The change in voltage at pin 46 indicates how much resistance the circuit has, which is used to detect the gear selected.</a:t>
            </a:r>
          </a:p>
        </p:txBody>
      </p:sp>
      <p:pic>
        <p:nvPicPr>
          <p:cNvPr id="6" name="Picture 5" descr="An illustration of a typical horn circuit. &#10;Long description is available in notes, press F6.">
            <a:extLst>
              <a:ext uri="{FF2B5EF4-FFF2-40B4-BE49-F238E27FC236}">
                <a16:creationId xmlns:a16="http://schemas.microsoft.com/office/drawing/2014/main" id="{0A69BFC8-5066-1CE7-24EE-8091D1C84288}"/>
              </a:ext>
            </a:extLst>
          </p:cNvPr>
          <p:cNvPicPr>
            <a:picLocks noChangeAspect="1"/>
          </p:cNvPicPr>
          <p:nvPr/>
        </p:nvPicPr>
        <p:blipFill>
          <a:blip r:embed="rId3"/>
          <a:stretch>
            <a:fillRect/>
          </a:stretch>
        </p:blipFill>
        <p:spPr>
          <a:xfrm>
            <a:off x="4846398" y="1654645"/>
            <a:ext cx="3566004" cy="4158310"/>
          </a:xfrm>
          <a:prstGeom prst="rect">
            <a:avLst/>
          </a:prstGeom>
        </p:spPr>
      </p:pic>
    </p:spTree>
    <p:extLst>
      <p:ext uri="{BB962C8B-B14F-4D97-AF65-F5344CB8AC3E}">
        <p14:creationId xmlns:p14="http://schemas.microsoft.com/office/powerpoint/2010/main" val="524958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Switches</a:t>
            </a:r>
            <a:endParaRPr lang="en-US" sz="2800" dirty="0"/>
          </a:p>
        </p:txBody>
      </p:sp>
      <p:pic>
        <p:nvPicPr>
          <p:cNvPr id="5" name="Picture 4" descr="An illustration of a typical transmission range.&#10;Long description is available in notes, press F6.">
            <a:extLst>
              <a:ext uri="{FF2B5EF4-FFF2-40B4-BE49-F238E27FC236}">
                <a16:creationId xmlns:a16="http://schemas.microsoft.com/office/drawing/2014/main" id="{84DDACA1-119F-5FDE-4216-94D8FA2841D1}"/>
              </a:ext>
            </a:extLst>
          </p:cNvPr>
          <p:cNvPicPr>
            <a:picLocks noChangeAspect="1"/>
          </p:cNvPicPr>
          <p:nvPr/>
        </p:nvPicPr>
        <p:blipFill>
          <a:blip r:embed="rId3"/>
          <a:stretch>
            <a:fillRect/>
          </a:stretch>
        </p:blipFill>
        <p:spPr>
          <a:xfrm>
            <a:off x="967581" y="914387"/>
            <a:ext cx="3094038" cy="2381277"/>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3522120"/>
            <a:ext cx="4098549" cy="2806341"/>
          </a:xfrm>
        </p:spPr>
        <p:txBody>
          <a:bodyPr wrap="square" lIns="0" tIns="18000" rIns="0" bIns="18000" anchor="ctr" anchorCtr="0">
            <a:spAutoFit/>
          </a:bodyPr>
          <a:lstStyle/>
          <a:p>
            <a:pPr marL="0" indent="0">
              <a:buNone/>
            </a:pPr>
            <a:r>
              <a:rPr lang="en-US" sz="1800" b="1" dirty="0">
                <a:solidFill>
                  <a:schemeClr val="tx1"/>
                </a:solidFill>
              </a:rPr>
              <a:t>Figure 14.52</a:t>
            </a:r>
            <a:r>
              <a:rPr lang="en-US" sz="1800" dirty="0">
                <a:solidFill>
                  <a:schemeClr val="tx1"/>
                </a:solidFill>
              </a:rPr>
              <a:t> A typical transmission range switch is also similar to the circuit used for electronic transfer case switches. In this example, power, usually 12 volts, is applied at pin 30 and pin 46 is an input to the </a:t>
            </a:r>
            <a:r>
              <a:rPr lang="en-US" sz="1800" spc="-300" dirty="0">
                <a:solidFill>
                  <a:schemeClr val="tx1"/>
                </a:solidFill>
              </a:rPr>
              <a:t>P C </a:t>
            </a:r>
            <a:r>
              <a:rPr lang="en-US" sz="1800" dirty="0">
                <a:solidFill>
                  <a:schemeClr val="tx1"/>
                </a:solidFill>
              </a:rPr>
              <a:t>M. The change in voltage at pin 46 indicates how much resistance the circuit has, which is used to detect the gear selected.</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8251" y="926540"/>
            <a:ext cx="4098549" cy="2360065"/>
          </a:xfrm>
        </p:spPr>
        <p:txBody>
          <a:bodyPr wrap="square" lIns="0" tIns="18000" rIns="0" bIns="18000" anchor="ctr" anchorCtr="0">
            <a:spAutoFit/>
          </a:bodyPr>
          <a:lstStyle/>
          <a:p>
            <a:pPr marL="342900" indent="-342900">
              <a:spcBef>
                <a:spcPts val="600"/>
              </a:spcBef>
            </a:pPr>
            <a:r>
              <a:rPr lang="en-US" sz="1800" dirty="0"/>
              <a:t>Electrical Switch </a:t>
            </a:r>
          </a:p>
          <a:p>
            <a:pPr marL="829818" lvl="1" indent="-342900"/>
            <a:r>
              <a:rPr lang="en-US" sz="1800" dirty="0"/>
              <a:t>Opens circuit </a:t>
            </a:r>
          </a:p>
          <a:p>
            <a:pPr marL="829818" lvl="1" indent="-342900"/>
            <a:r>
              <a:rPr lang="en-US" sz="1800" dirty="0"/>
              <a:t>No current flows. </a:t>
            </a:r>
          </a:p>
          <a:p>
            <a:pPr marL="829818" lvl="1" indent="-342900"/>
            <a:r>
              <a:rPr lang="en-US" sz="1800" dirty="0"/>
              <a:t>Switch be on return (ground) path wire.</a:t>
            </a:r>
          </a:p>
          <a:p>
            <a:pPr marL="1229868" lvl="2" indent="-342900"/>
            <a:r>
              <a:rPr lang="en-US" sz="1800" dirty="0"/>
              <a:t>Ohmmeter checks</a:t>
            </a:r>
          </a:p>
          <a:p>
            <a:pPr marL="1229868" lvl="2" indent="-342900"/>
            <a:r>
              <a:rPr lang="en-US" sz="1800" dirty="0"/>
              <a:t>Voltmeter checks</a:t>
            </a:r>
          </a:p>
        </p:txBody>
      </p:sp>
    </p:spTree>
    <p:extLst>
      <p:ext uri="{BB962C8B-B14F-4D97-AF65-F5344CB8AC3E}">
        <p14:creationId xmlns:p14="http://schemas.microsoft.com/office/powerpoint/2010/main" val="4023008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Speed Sensors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6861"/>
            <a:ext cx="8212347" cy="2560119"/>
          </a:xfrm>
        </p:spPr>
        <p:txBody>
          <a:bodyPr lIns="0" tIns="18000" rIns="0" bIns="18000" anchor="ctr" anchorCtr="0">
            <a:spAutoFit/>
          </a:bodyPr>
          <a:lstStyle/>
          <a:p>
            <a:pPr marL="342900" indent="-342900">
              <a:spcBef>
                <a:spcPts val="600"/>
              </a:spcBef>
            </a:pPr>
            <a:r>
              <a:rPr lang="en-US" sz="2400" dirty="0">
                <a:solidFill>
                  <a:schemeClr val="tx1"/>
                </a:solidFill>
              </a:rPr>
              <a:t>A magnetic sensor consists of a notched wheel </a:t>
            </a:r>
          </a:p>
          <a:p>
            <a:pPr marL="342900" indent="-342900">
              <a:spcBef>
                <a:spcPts val="600"/>
              </a:spcBef>
            </a:pPr>
            <a:r>
              <a:rPr lang="en-US" sz="2400" dirty="0">
                <a:solidFill>
                  <a:schemeClr val="tx1"/>
                </a:solidFill>
              </a:rPr>
              <a:t>Coil consisting of an iron core wrapped with fine wire. </a:t>
            </a:r>
          </a:p>
          <a:p>
            <a:pPr marL="342900" indent="-342900">
              <a:spcBef>
                <a:spcPts val="600"/>
              </a:spcBef>
            </a:pPr>
            <a:r>
              <a:rPr lang="en-US" sz="2400" dirty="0">
                <a:solidFill>
                  <a:schemeClr val="tx1"/>
                </a:solidFill>
              </a:rPr>
              <a:t>The notched wheel causes the magnetic strength </a:t>
            </a:r>
          </a:p>
          <a:p>
            <a:pPr marL="342900" indent="-342900">
              <a:spcBef>
                <a:spcPts val="600"/>
              </a:spcBef>
            </a:pPr>
            <a:r>
              <a:rPr lang="en-US" sz="2400" dirty="0">
                <a:solidFill>
                  <a:schemeClr val="tx1"/>
                </a:solidFill>
              </a:rPr>
              <a:t>Changes enough to create usable varying </a:t>
            </a:r>
            <a:r>
              <a:rPr lang="en-US" sz="2400" spc="-300" dirty="0">
                <a:solidFill>
                  <a:schemeClr val="tx1"/>
                </a:solidFill>
              </a:rPr>
              <a:t>A </a:t>
            </a:r>
            <a:r>
              <a:rPr lang="en-US" sz="2400" dirty="0">
                <a:solidFill>
                  <a:schemeClr val="tx1"/>
                </a:solidFill>
              </a:rPr>
              <a:t>C voltage signal.</a:t>
            </a:r>
          </a:p>
          <a:p>
            <a:pPr marL="342900" indent="-342900">
              <a:spcBef>
                <a:spcPts val="600"/>
              </a:spcBef>
            </a:pPr>
            <a:r>
              <a:rPr lang="en-US" sz="2400" dirty="0">
                <a:solidFill>
                  <a:schemeClr val="tx1"/>
                </a:solidFill>
              </a:rPr>
              <a:t>Speed sensor tests</a:t>
            </a:r>
          </a:p>
        </p:txBody>
      </p:sp>
    </p:spTree>
    <p:extLst>
      <p:ext uri="{BB962C8B-B14F-4D97-AF65-F5344CB8AC3E}">
        <p14:creationId xmlns:p14="http://schemas.microsoft.com/office/powerpoint/2010/main" val="1787876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14.53</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7579"/>
            <a:ext cx="8213957" cy="405683"/>
          </a:xfrm>
        </p:spPr>
        <p:txBody>
          <a:bodyPr wrap="square" lIns="0" tIns="18000" rIns="0" bIns="18000" anchor="ctr" anchorCtr="0">
            <a:spAutoFit/>
          </a:bodyPr>
          <a:lstStyle/>
          <a:p>
            <a:pPr marL="0" indent="0">
              <a:buNone/>
            </a:pPr>
            <a:r>
              <a:rPr lang="en-US" sz="2400" dirty="0">
                <a:solidFill>
                  <a:schemeClr val="tx1"/>
                </a:solidFill>
              </a:rPr>
              <a:t>Speed Sensor</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73451" y="1522839"/>
            <a:ext cx="4098549" cy="4468334"/>
          </a:xfrm>
        </p:spPr>
        <p:txBody>
          <a:bodyPr wrap="square" lIns="0" tIns="18000" rIns="0" bIns="18000" anchor="ctr" anchorCtr="0">
            <a:spAutoFit/>
          </a:bodyPr>
          <a:lstStyle/>
          <a:p>
            <a:pPr marL="0" indent="0">
              <a:spcBef>
                <a:spcPts val="600"/>
              </a:spcBef>
              <a:buNone/>
            </a:pPr>
            <a:r>
              <a:rPr lang="en-US" sz="2400" dirty="0"/>
              <a:t>A magnetic sensor uses a permanent magnet surrounded by a coil of wire. The notches on the rotating shaft create a variable magnetic field strength around the coil. When a metallic section is close to the sensor, the magnetic field is stronger because metal is a better conductor of magnetic lines of force than air.</a:t>
            </a:r>
          </a:p>
        </p:txBody>
      </p:sp>
      <p:pic>
        <p:nvPicPr>
          <p:cNvPr id="6" name="Picture 5" descr="A three-part illustration of the magnetic sensor and its corresponding magnetic field strength. &#10;Long description is available in notes, press F6.">
            <a:extLst>
              <a:ext uri="{FF2B5EF4-FFF2-40B4-BE49-F238E27FC236}">
                <a16:creationId xmlns:a16="http://schemas.microsoft.com/office/drawing/2014/main" id="{22A425EC-82D3-4AB3-C7B0-2D0518BC9D26}"/>
              </a:ext>
            </a:extLst>
          </p:cNvPr>
          <p:cNvPicPr>
            <a:picLocks noChangeAspect="1"/>
          </p:cNvPicPr>
          <p:nvPr/>
        </p:nvPicPr>
        <p:blipFill>
          <a:blip r:embed="rId3"/>
          <a:stretch>
            <a:fillRect/>
          </a:stretch>
        </p:blipFill>
        <p:spPr>
          <a:xfrm>
            <a:off x="4850740" y="1504593"/>
            <a:ext cx="3557321" cy="4650334"/>
          </a:xfrm>
          <a:prstGeom prst="rect">
            <a:avLst/>
          </a:prstGeom>
        </p:spPr>
      </p:pic>
    </p:spTree>
    <p:extLst>
      <p:ext uri="{BB962C8B-B14F-4D97-AF65-F5344CB8AC3E}">
        <p14:creationId xmlns:p14="http://schemas.microsoft.com/office/powerpoint/2010/main" val="35545344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A Hall-effect sensor produces an on-off voltage signal whether it is used with a blade or a notched wheel.</a:t>
            </a:r>
          </a:p>
        </p:txBody>
      </p:sp>
      <p:pic>
        <p:nvPicPr>
          <p:cNvPr id="5" name="Picture 4" descr="An illustration explains that a hall effect sensor produces an on-off voltage signal. &#10;Long description is available in notes, press F6.">
            <a:extLst>
              <a:ext uri="{FF2B5EF4-FFF2-40B4-BE49-F238E27FC236}">
                <a16:creationId xmlns:a16="http://schemas.microsoft.com/office/drawing/2014/main" id="{3FB97D0C-8E36-BD7B-0F06-502F6B8AEC69}"/>
              </a:ext>
            </a:extLst>
          </p:cNvPr>
          <p:cNvPicPr>
            <a:picLocks noChangeAspect="1"/>
          </p:cNvPicPr>
          <p:nvPr/>
        </p:nvPicPr>
        <p:blipFill>
          <a:blip r:embed="rId3"/>
          <a:stretch>
            <a:fillRect/>
          </a:stretch>
        </p:blipFill>
        <p:spPr>
          <a:xfrm>
            <a:off x="1107259" y="2062246"/>
            <a:ext cx="6938746" cy="3495509"/>
          </a:xfrm>
          <a:prstGeom prst="rect">
            <a:avLst/>
          </a:prstGeom>
        </p:spPr>
      </p:pic>
    </p:spTree>
    <p:extLst>
      <p:ext uri="{BB962C8B-B14F-4D97-AF65-F5344CB8AC3E}">
        <p14:creationId xmlns:p14="http://schemas.microsoft.com/office/powerpoint/2010/main" val="1280026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Hall-Effect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all-effect_Sensor-Chapter_70-A8">
            <a:hlinkClick r:id="" action="ppaction://media"/>
            <a:extLst>
              <a:ext uri="{FF2B5EF4-FFF2-40B4-BE49-F238E27FC236}">
                <a16:creationId xmlns:a16="http://schemas.microsoft.com/office/drawing/2014/main" id="{773D9C6A-046B-78B9-5726-6FB4E62B17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171129"/>
            <a:ext cx="8983744" cy="5053356"/>
          </a:xfrm>
          <a:prstGeom prst="rect">
            <a:avLst/>
          </a:prstGeom>
        </p:spPr>
      </p:pic>
    </p:spTree>
    <p:extLst>
      <p:ext uri="{BB962C8B-B14F-4D97-AF65-F5344CB8AC3E}">
        <p14:creationId xmlns:p14="http://schemas.microsoft.com/office/powerpoint/2010/main" val="310353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Throttle Position (</a:t>
            </a:r>
            <a:r>
              <a:rPr lang="en-US" spc="-500" dirty="0"/>
              <a:t>T </a:t>
            </a:r>
            <a:r>
              <a:rPr lang="en-US" dirty="0"/>
              <a:t>P) Sensors</a:t>
            </a:r>
            <a:endParaRPr lang="en-US" sz="2800" dirty="0"/>
          </a:p>
        </p:txBody>
      </p:sp>
      <p:pic>
        <p:nvPicPr>
          <p:cNvPr id="8" name="Picture 7" descr="A two-part illustration explains that a throttle position sensor can be checked using a volt meter. &#10;Long description is available in notes, press F6.">
            <a:extLst>
              <a:ext uri="{FF2B5EF4-FFF2-40B4-BE49-F238E27FC236}">
                <a16:creationId xmlns:a16="http://schemas.microsoft.com/office/drawing/2014/main" id="{62351E93-8512-EAEC-179A-2DD41A16D005}"/>
              </a:ext>
            </a:extLst>
          </p:cNvPr>
          <p:cNvPicPr>
            <a:picLocks noChangeAspect="1"/>
          </p:cNvPicPr>
          <p:nvPr/>
        </p:nvPicPr>
        <p:blipFill>
          <a:blip r:embed="rId3"/>
          <a:stretch>
            <a:fillRect/>
          </a:stretch>
        </p:blipFill>
        <p:spPr>
          <a:xfrm>
            <a:off x="866029" y="1018810"/>
            <a:ext cx="3297143" cy="2743931"/>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3937140"/>
            <a:ext cx="4098549" cy="2252343"/>
          </a:xfrm>
        </p:spPr>
        <p:txBody>
          <a:bodyPr wrap="square" lIns="0" tIns="18000" rIns="0" bIns="18000" anchor="ctr" anchorCtr="0">
            <a:spAutoFit/>
          </a:bodyPr>
          <a:lstStyle/>
          <a:p>
            <a:pPr marL="0" indent="0">
              <a:buNone/>
            </a:pPr>
            <a:r>
              <a:rPr lang="en-US" sz="1800" b="1" dirty="0">
                <a:solidFill>
                  <a:schemeClr val="tx1"/>
                </a:solidFill>
              </a:rPr>
              <a:t>Figure 14.55</a:t>
            </a:r>
            <a:r>
              <a:rPr lang="en-US" sz="1800" dirty="0">
                <a:solidFill>
                  <a:schemeClr val="tx1"/>
                </a:solidFill>
              </a:rPr>
              <a:t> The signal voltage from a throttle position increases as the throttle is opened because the wiper arm is closer to the 5-volt reference. At idle, the resistance of the sensor winding effectively reduces the signal voltage output to the powertrain control module (</a:t>
            </a:r>
            <a:r>
              <a:rPr lang="en-US" sz="1800" spc="-300" dirty="0">
                <a:solidFill>
                  <a:schemeClr val="tx1"/>
                </a:solidFill>
              </a:rPr>
              <a:t>P C </a:t>
            </a:r>
            <a:r>
              <a:rPr lang="en-US" sz="1800" dirty="0">
                <a:solidFill>
                  <a:schemeClr val="tx1"/>
                </a:solidFill>
              </a:rPr>
              <a:t>M).</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88251" y="921019"/>
            <a:ext cx="4098549" cy="2714008"/>
          </a:xfrm>
        </p:spPr>
        <p:txBody>
          <a:bodyPr wrap="square" lIns="0" tIns="18000" rIns="0" bIns="18000" anchor="ctr" anchorCtr="0">
            <a:spAutoFit/>
          </a:bodyPr>
          <a:lstStyle/>
          <a:p>
            <a:pPr marL="342900" indent="-342900">
              <a:spcBef>
                <a:spcPts val="600"/>
              </a:spcBef>
            </a:pPr>
            <a:r>
              <a:rPr lang="en-US" sz="1800" dirty="0"/>
              <a:t>TP Sensor Input </a:t>
            </a:r>
          </a:p>
          <a:p>
            <a:pPr marL="829818" lvl="1" indent="-342900"/>
            <a:r>
              <a:rPr lang="en-US" sz="1800" dirty="0"/>
              <a:t>Determine amount of throttle opening and rate of change </a:t>
            </a:r>
          </a:p>
          <a:p>
            <a:pPr marL="829818" lvl="1" indent="-342900"/>
            <a:r>
              <a:rPr lang="en-US" sz="1800" dirty="0"/>
              <a:t>Determine shift points  </a:t>
            </a:r>
          </a:p>
          <a:p>
            <a:pPr marL="829818" lvl="1" indent="-342900"/>
            <a:r>
              <a:rPr lang="en-US" sz="1800" dirty="0"/>
              <a:t>Parts/operation </a:t>
            </a:r>
          </a:p>
          <a:p>
            <a:pPr marL="1229868" lvl="2" indent="-342900"/>
            <a:r>
              <a:rPr lang="en-US" sz="1800" dirty="0"/>
              <a:t>Page 228</a:t>
            </a:r>
          </a:p>
          <a:p>
            <a:pPr marL="829818" lvl="1" indent="-342900"/>
            <a:r>
              <a:rPr lang="en-US" sz="1800" dirty="0"/>
              <a:t>Testing TP Sensor, </a:t>
            </a:r>
          </a:p>
          <a:p>
            <a:pPr marL="1229868" lvl="2" indent="-342900"/>
            <a:r>
              <a:rPr lang="en-US" sz="1800" dirty="0"/>
              <a:t>Page 228</a:t>
            </a:r>
          </a:p>
        </p:txBody>
      </p:sp>
    </p:spTree>
    <p:extLst>
      <p:ext uri="{BB962C8B-B14F-4D97-AF65-F5344CB8AC3E}">
        <p14:creationId xmlns:p14="http://schemas.microsoft.com/office/powerpoint/2010/main" val="2526627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Electricity </a:t>
            </a:r>
            <a:r>
              <a:rPr lang="en-US" sz="2800" dirty="0"/>
              <a:t>(2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0461"/>
            <a:ext cx="8212347" cy="3975892"/>
          </a:xfrm>
        </p:spPr>
        <p:txBody>
          <a:bodyPr lIns="0" tIns="18000" rIns="0" bIns="18000" anchor="ctr" anchorCtr="0">
            <a:spAutoFit/>
          </a:bodyPr>
          <a:lstStyle/>
          <a:p>
            <a:pPr marL="342900" indent="-342900">
              <a:spcBef>
                <a:spcPts val="600"/>
              </a:spcBef>
            </a:pPr>
            <a:r>
              <a:rPr lang="en-US" sz="2400" dirty="0">
                <a:solidFill>
                  <a:schemeClr val="tx1"/>
                </a:solidFill>
              </a:rPr>
              <a:t>Conductors</a:t>
            </a:r>
          </a:p>
          <a:p>
            <a:pPr marL="829818" lvl="1" indent="-342900"/>
            <a:r>
              <a:rPr lang="en-US" sz="2400" dirty="0">
                <a:solidFill>
                  <a:schemeClr val="tx1"/>
                </a:solidFill>
              </a:rPr>
              <a:t>Conductors are materials with fewer than 4 electrons </a:t>
            </a:r>
          </a:p>
          <a:p>
            <a:pPr marL="829818" lvl="1" indent="-342900"/>
            <a:r>
              <a:rPr lang="en-US" sz="2400" dirty="0">
                <a:solidFill>
                  <a:schemeClr val="tx1"/>
                </a:solidFill>
              </a:rPr>
              <a:t>In their atom’s outer orbit.</a:t>
            </a:r>
          </a:p>
          <a:p>
            <a:pPr marL="342900" indent="-342900">
              <a:spcBef>
                <a:spcPts val="600"/>
              </a:spcBef>
            </a:pPr>
            <a:r>
              <a:rPr lang="en-US" sz="2400" dirty="0">
                <a:solidFill>
                  <a:schemeClr val="tx1"/>
                </a:solidFill>
              </a:rPr>
              <a:t>Insulators</a:t>
            </a:r>
          </a:p>
          <a:p>
            <a:pPr marL="829818" lvl="1" indent="-342900"/>
            <a:r>
              <a:rPr lang="en-US" sz="2400" dirty="0">
                <a:solidFill>
                  <a:schemeClr val="tx1"/>
                </a:solidFill>
              </a:rPr>
              <a:t>Insulators are materials with more than 4 electrons </a:t>
            </a:r>
          </a:p>
          <a:p>
            <a:pPr marL="829818" lvl="1" indent="-342900"/>
            <a:r>
              <a:rPr lang="en-US" sz="2400" dirty="0">
                <a:solidFill>
                  <a:schemeClr val="tx1"/>
                </a:solidFill>
              </a:rPr>
              <a:t>In their atom’s outer orbit.</a:t>
            </a:r>
          </a:p>
          <a:p>
            <a:pPr marL="342900" indent="-342900">
              <a:spcBef>
                <a:spcPts val="600"/>
              </a:spcBef>
            </a:pPr>
            <a:r>
              <a:rPr lang="en-US" sz="2400" dirty="0">
                <a:solidFill>
                  <a:schemeClr val="tx1"/>
                </a:solidFill>
              </a:rPr>
              <a:t>Semiconductors</a:t>
            </a:r>
          </a:p>
          <a:p>
            <a:pPr marL="829818" lvl="1" indent="-342900"/>
            <a:r>
              <a:rPr lang="en-US" sz="2400" dirty="0">
                <a:solidFill>
                  <a:schemeClr val="tx1"/>
                </a:solidFill>
              </a:rPr>
              <a:t>Materials with exactly 4 electrons in outer orbit are </a:t>
            </a:r>
          </a:p>
          <a:p>
            <a:pPr marL="829818" lvl="1" indent="-342900"/>
            <a:r>
              <a:rPr lang="en-US" sz="2400" dirty="0">
                <a:solidFill>
                  <a:schemeClr val="tx1"/>
                </a:solidFill>
              </a:rPr>
              <a:t>Called semiconductors.</a:t>
            </a:r>
          </a:p>
        </p:txBody>
      </p:sp>
    </p:spTree>
    <p:extLst>
      <p:ext uri="{BB962C8B-B14F-4D97-AF65-F5344CB8AC3E}">
        <p14:creationId xmlns:p14="http://schemas.microsoft.com/office/powerpoint/2010/main" val="1543189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Throttle Position (TP)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hrottle_position_sensor_ch73">
            <a:hlinkClick r:id="" action="ppaction://media"/>
            <a:extLst>
              <a:ext uri="{FF2B5EF4-FFF2-40B4-BE49-F238E27FC236}">
                <a16:creationId xmlns:a16="http://schemas.microsoft.com/office/drawing/2014/main" id="{AD5C4674-4481-70A1-B343-04BE1EEC59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06" y="1065227"/>
            <a:ext cx="8919234" cy="5017069"/>
          </a:xfrm>
          <a:prstGeom prst="rect">
            <a:avLst/>
          </a:prstGeom>
        </p:spPr>
      </p:pic>
    </p:spTree>
    <p:extLst>
      <p:ext uri="{BB962C8B-B14F-4D97-AF65-F5344CB8AC3E}">
        <p14:creationId xmlns:p14="http://schemas.microsoft.com/office/powerpoint/2010/main" val="306915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Networks</a:t>
            </a:r>
            <a:endParaRPr lang="en-US" sz="2800" dirty="0"/>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0134"/>
            <a:ext cx="8212347" cy="4345223"/>
          </a:xfrm>
        </p:spPr>
        <p:txBody>
          <a:bodyPr lIns="0" tIns="18000" rIns="0" bIns="18000" anchor="ctr" anchorCtr="0">
            <a:spAutoFit/>
          </a:bodyPr>
          <a:lstStyle/>
          <a:p>
            <a:pPr marL="342900" indent="-342900">
              <a:spcBef>
                <a:spcPts val="600"/>
              </a:spcBef>
            </a:pPr>
            <a:r>
              <a:rPr lang="en-US" sz="2400" dirty="0">
                <a:solidFill>
                  <a:schemeClr val="tx1"/>
                </a:solidFill>
              </a:rPr>
              <a:t>Need for Network</a:t>
            </a:r>
          </a:p>
          <a:p>
            <a:pPr marL="342900" indent="-342900">
              <a:spcBef>
                <a:spcPts val="600"/>
              </a:spcBef>
            </a:pPr>
            <a:r>
              <a:rPr lang="en-US" sz="2400" dirty="0">
                <a:solidFill>
                  <a:schemeClr val="tx1"/>
                </a:solidFill>
              </a:rPr>
              <a:t>Modules communicate with each other over data lines or hard wiring.</a:t>
            </a:r>
          </a:p>
          <a:p>
            <a:pPr marL="829818" lvl="1" indent="-342900"/>
            <a:r>
              <a:rPr lang="en-US" sz="2400" dirty="0">
                <a:solidFill>
                  <a:schemeClr val="tx1"/>
                </a:solidFill>
              </a:rPr>
              <a:t>Use of a network for module communications </a:t>
            </a:r>
          </a:p>
          <a:p>
            <a:pPr marL="829818" lvl="1" indent="-342900"/>
            <a:r>
              <a:rPr lang="en-US" sz="2400" dirty="0">
                <a:solidFill>
                  <a:schemeClr val="tx1"/>
                </a:solidFill>
              </a:rPr>
              <a:t>Reduces number of wires and connections needed.</a:t>
            </a:r>
          </a:p>
          <a:p>
            <a:pPr marL="342900" indent="-342900">
              <a:spcBef>
                <a:spcPts val="600"/>
              </a:spcBef>
            </a:pPr>
            <a:r>
              <a:rPr lang="en-US" sz="2400" dirty="0">
                <a:solidFill>
                  <a:schemeClr val="tx1"/>
                </a:solidFill>
              </a:rPr>
              <a:t>Types of Communication</a:t>
            </a:r>
          </a:p>
          <a:p>
            <a:pPr marL="829818" lvl="1" indent="-342900"/>
            <a:r>
              <a:rPr lang="en-US" sz="2400" dirty="0">
                <a:solidFill>
                  <a:schemeClr val="tx1"/>
                </a:solidFill>
              </a:rPr>
              <a:t>Differential</a:t>
            </a:r>
          </a:p>
          <a:p>
            <a:pPr marL="829818" lvl="1" indent="-342900"/>
            <a:r>
              <a:rPr lang="en-US" sz="2400" dirty="0">
                <a:solidFill>
                  <a:schemeClr val="tx1"/>
                </a:solidFill>
              </a:rPr>
              <a:t>Parallel</a:t>
            </a:r>
          </a:p>
          <a:p>
            <a:pPr marL="829818" lvl="1" indent="-342900"/>
            <a:r>
              <a:rPr lang="en-US" sz="2400" dirty="0">
                <a:solidFill>
                  <a:schemeClr val="tx1"/>
                </a:solidFill>
              </a:rPr>
              <a:t>Serial data</a:t>
            </a:r>
          </a:p>
          <a:p>
            <a:pPr marL="829818" lvl="1" indent="-342900"/>
            <a:r>
              <a:rPr lang="en-US" sz="2400" dirty="0">
                <a:solidFill>
                  <a:schemeClr val="tx1"/>
                </a:solidFill>
              </a:rPr>
              <a:t>Multiplexing</a:t>
            </a:r>
          </a:p>
        </p:txBody>
      </p:sp>
    </p:spTree>
    <p:extLst>
      <p:ext uri="{BB962C8B-B14F-4D97-AF65-F5344CB8AC3E}">
        <p14:creationId xmlns:p14="http://schemas.microsoft.com/office/powerpoint/2010/main" val="3495322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14.55</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568"/>
            <a:ext cx="8213957" cy="775015"/>
          </a:xfrm>
        </p:spPr>
        <p:txBody>
          <a:bodyPr wrap="square" lIns="0" tIns="18000" rIns="0" bIns="18000" anchor="ctr" anchorCtr="0">
            <a:spAutoFit/>
          </a:bodyPr>
          <a:lstStyle/>
          <a:p>
            <a:pPr marL="0" indent="0">
              <a:buNone/>
            </a:pPr>
            <a:r>
              <a:rPr lang="en-US" sz="2400" dirty="0">
                <a:solidFill>
                  <a:schemeClr val="tx1"/>
                </a:solidFill>
              </a:rPr>
              <a:t>A network allows all modules to communicate with other modules</a:t>
            </a:r>
          </a:p>
        </p:txBody>
      </p:sp>
      <p:pic>
        <p:nvPicPr>
          <p:cNvPr id="6" name="Picture 5" descr="A two-part illustration of the control modules. &#10;Long description is available in notes, press F6.">
            <a:extLst>
              <a:ext uri="{FF2B5EF4-FFF2-40B4-BE49-F238E27FC236}">
                <a16:creationId xmlns:a16="http://schemas.microsoft.com/office/drawing/2014/main" id="{90D9A981-3E9F-1C8C-8ABD-BBC600B5CBEB}"/>
              </a:ext>
            </a:extLst>
          </p:cNvPr>
          <p:cNvPicPr>
            <a:picLocks noChangeAspect="1"/>
          </p:cNvPicPr>
          <p:nvPr/>
        </p:nvPicPr>
        <p:blipFill>
          <a:blip r:embed="rId3"/>
          <a:stretch>
            <a:fillRect/>
          </a:stretch>
        </p:blipFill>
        <p:spPr>
          <a:xfrm>
            <a:off x="1936289" y="1930647"/>
            <a:ext cx="5288280" cy="4407408"/>
          </a:xfrm>
          <a:prstGeom prst="rect">
            <a:avLst/>
          </a:prstGeom>
        </p:spPr>
      </p:pic>
    </p:spTree>
    <p:extLst>
      <p:ext uri="{BB962C8B-B14F-4D97-AF65-F5344CB8AC3E}">
        <p14:creationId xmlns:p14="http://schemas.microsoft.com/office/powerpoint/2010/main" val="90458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14.57</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7807"/>
            <a:ext cx="8213957" cy="775015"/>
          </a:xfrm>
        </p:spPr>
        <p:txBody>
          <a:bodyPr wrap="square" lIns="0" tIns="18000" rIns="0" bIns="18000" anchor="ctr" anchorCtr="0">
            <a:spAutoFit/>
          </a:bodyPr>
          <a:lstStyle/>
          <a:p>
            <a:pPr marL="0" indent="0">
              <a:buNone/>
            </a:pPr>
            <a:r>
              <a:rPr lang="en-US" sz="2400" dirty="0">
                <a:solidFill>
                  <a:schemeClr val="tx1"/>
                </a:solidFill>
              </a:rPr>
              <a:t>A network allows all modules to communicate with other modules.</a:t>
            </a:r>
          </a:p>
        </p:txBody>
      </p:sp>
      <p:pic>
        <p:nvPicPr>
          <p:cNvPr id="5" name="Picture 4" descr="A cyclic chart explains that a network enables all modules to communicate with one another. &#10;Long description is available in notes, press F6.">
            <a:extLst>
              <a:ext uri="{FF2B5EF4-FFF2-40B4-BE49-F238E27FC236}">
                <a16:creationId xmlns:a16="http://schemas.microsoft.com/office/drawing/2014/main" id="{1C1FB890-44C2-FED4-1511-4F574EDC1D18}"/>
              </a:ext>
            </a:extLst>
          </p:cNvPr>
          <p:cNvPicPr>
            <a:picLocks noChangeAspect="1"/>
          </p:cNvPicPr>
          <p:nvPr/>
        </p:nvPicPr>
        <p:blipFill>
          <a:blip r:embed="rId3"/>
          <a:stretch>
            <a:fillRect/>
          </a:stretch>
        </p:blipFill>
        <p:spPr>
          <a:xfrm>
            <a:off x="616778" y="1918233"/>
            <a:ext cx="3776594" cy="4101145"/>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97776" y="2069981"/>
            <a:ext cx="4098549" cy="2929451"/>
          </a:xfrm>
        </p:spPr>
        <p:txBody>
          <a:bodyPr wrap="square" lIns="0" tIns="18000" rIns="0" bIns="18000" anchor="ctr" anchorCtr="0">
            <a:spAutoFit/>
          </a:bodyPr>
          <a:lstStyle/>
          <a:p>
            <a:pPr marL="342900" indent="-342900">
              <a:spcBef>
                <a:spcPts val="600"/>
              </a:spcBef>
            </a:pPr>
            <a:r>
              <a:rPr lang="en-US" sz="2400" dirty="0"/>
              <a:t>Robert Bosch </a:t>
            </a:r>
          </a:p>
          <a:p>
            <a:pPr marL="829818" lvl="1" indent="-342900"/>
            <a:r>
              <a:rPr lang="en-US" sz="2400" dirty="0"/>
              <a:t>Developed CAN protocol</a:t>
            </a:r>
          </a:p>
          <a:p>
            <a:pPr marL="829818" lvl="1" indent="-342900"/>
            <a:r>
              <a:rPr lang="en-US" sz="2400" dirty="0"/>
              <a:t>Called CAN 1.2, in 1993.</a:t>
            </a:r>
          </a:p>
          <a:p>
            <a:pPr marL="829818" lvl="1" indent="-342900"/>
            <a:r>
              <a:rPr lang="en-US" sz="2400" dirty="0"/>
              <a:t>What is the CAN? </a:t>
            </a:r>
          </a:p>
          <a:p>
            <a:pPr marL="1229868" lvl="2" indent="-342900"/>
            <a:r>
              <a:rPr lang="en-US" sz="2400" dirty="0"/>
              <a:t>Page 230</a:t>
            </a:r>
          </a:p>
        </p:txBody>
      </p:sp>
    </p:spTree>
    <p:extLst>
      <p:ext uri="{BB962C8B-B14F-4D97-AF65-F5344CB8AC3E}">
        <p14:creationId xmlns:p14="http://schemas.microsoft.com/office/powerpoint/2010/main" val="24397144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14.58</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4116"/>
            <a:ext cx="8213957" cy="1144347"/>
          </a:xfrm>
        </p:spPr>
        <p:txBody>
          <a:bodyPr wrap="square" lIns="0" tIns="18000" rIns="0" bIns="18000" anchor="ctr" anchorCtr="0">
            <a:spAutoFit/>
          </a:bodyPr>
          <a:lstStyle/>
          <a:p>
            <a:pPr marL="0" indent="0">
              <a:buNone/>
            </a:pPr>
            <a:r>
              <a:rPr lang="en-US" sz="2400" dirty="0">
                <a:solidFill>
                  <a:schemeClr val="tx1"/>
                </a:solidFill>
              </a:rPr>
              <a:t>A typical (generic) system showing how the CAN BUS is connected to various electrical accessories and systems in the vehicle.</a:t>
            </a:r>
          </a:p>
        </p:txBody>
      </p:sp>
      <p:pic>
        <p:nvPicPr>
          <p:cNvPr id="6" name="Picture 5" descr="A schematic explains various connections between the can bus and other electrical systems and accessories in a vehicle.&#10;Long description is available in notes, press F6.">
            <a:extLst>
              <a:ext uri="{FF2B5EF4-FFF2-40B4-BE49-F238E27FC236}">
                <a16:creationId xmlns:a16="http://schemas.microsoft.com/office/drawing/2014/main" id="{3A04F8A2-450A-3BCB-EE96-360756D666BA}"/>
              </a:ext>
            </a:extLst>
          </p:cNvPr>
          <p:cNvPicPr>
            <a:picLocks noChangeAspect="1"/>
          </p:cNvPicPr>
          <p:nvPr/>
        </p:nvPicPr>
        <p:blipFill>
          <a:blip r:embed="rId3"/>
          <a:stretch>
            <a:fillRect/>
          </a:stretch>
        </p:blipFill>
        <p:spPr>
          <a:xfrm>
            <a:off x="523172" y="2290953"/>
            <a:ext cx="3986784" cy="3209544"/>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97776" y="2293119"/>
            <a:ext cx="4098549" cy="2483175"/>
          </a:xfrm>
        </p:spPr>
        <p:txBody>
          <a:bodyPr wrap="square" lIns="0" tIns="18000" rIns="0" bIns="18000" anchor="ctr" anchorCtr="0">
            <a:spAutoFit/>
          </a:bodyPr>
          <a:lstStyle/>
          <a:p>
            <a:pPr marL="342900" indent="-342900">
              <a:spcBef>
                <a:spcPts val="600"/>
              </a:spcBef>
            </a:pPr>
            <a:r>
              <a:rPr lang="en-US" sz="2400" spc="-300" dirty="0"/>
              <a:t>S A </a:t>
            </a:r>
            <a:r>
              <a:rPr lang="en-US" sz="2400" dirty="0"/>
              <a:t>E communication classifications for vehicle communications system.</a:t>
            </a:r>
          </a:p>
          <a:p>
            <a:pPr marL="829818" lvl="1" indent="-342900"/>
            <a:r>
              <a:rPr lang="en-US" sz="2400" dirty="0"/>
              <a:t>Class A</a:t>
            </a:r>
          </a:p>
          <a:p>
            <a:pPr marL="829818" lvl="1" indent="-342900"/>
            <a:r>
              <a:rPr lang="en-US" sz="2400" dirty="0"/>
              <a:t>Class B</a:t>
            </a:r>
          </a:p>
          <a:p>
            <a:pPr marL="829818" lvl="1" indent="-342900"/>
            <a:r>
              <a:rPr lang="en-US" sz="2400" dirty="0"/>
              <a:t>Class C</a:t>
            </a:r>
          </a:p>
        </p:txBody>
      </p:sp>
    </p:spTree>
    <p:extLst>
      <p:ext uri="{BB962C8B-B14F-4D97-AF65-F5344CB8AC3E}">
        <p14:creationId xmlns:p14="http://schemas.microsoft.com/office/powerpoint/2010/main" val="661436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Controller Area Network, CAN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n_2">
            <a:hlinkClick r:id="" action="ppaction://media"/>
            <a:extLst>
              <a:ext uri="{FF2B5EF4-FFF2-40B4-BE49-F238E27FC236}">
                <a16:creationId xmlns:a16="http://schemas.microsoft.com/office/drawing/2014/main" id="{35E62423-2E39-37FD-D9F4-AC1C83819E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187" y="1130155"/>
            <a:ext cx="8657625" cy="4869914"/>
          </a:xfrm>
          <a:prstGeom prst="rect">
            <a:avLst/>
          </a:prstGeom>
        </p:spPr>
      </p:pic>
    </p:spTree>
    <p:extLst>
      <p:ext uri="{BB962C8B-B14F-4D97-AF65-F5344CB8AC3E}">
        <p14:creationId xmlns:p14="http://schemas.microsoft.com/office/powerpoint/2010/main" val="385928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14.59</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451" y="925177"/>
            <a:ext cx="8213957" cy="1883011"/>
          </a:xfrm>
        </p:spPr>
        <p:txBody>
          <a:bodyPr wrap="square" lIns="0" tIns="18000" rIns="0" bIns="18000" anchor="ctr" anchorCtr="0">
            <a:spAutoFit/>
          </a:bodyPr>
          <a:lstStyle/>
          <a:p>
            <a:pPr marL="0" indent="0">
              <a:buNone/>
            </a:pPr>
            <a:r>
              <a:rPr lang="en-US" sz="2400" dirty="0">
                <a:solidFill>
                  <a:schemeClr val="tx1"/>
                </a:solidFill>
              </a:rPr>
              <a:t>A schematic of a Chevrolet Equinox shows that the vehicle uses a </a:t>
            </a:r>
            <a:r>
              <a:rPr lang="en-US" sz="2400" spc="-300" dirty="0">
                <a:solidFill>
                  <a:schemeClr val="tx1"/>
                </a:solidFill>
              </a:rPr>
              <a:t>G M L A </a:t>
            </a:r>
            <a:r>
              <a:rPr lang="en-US" sz="2400" dirty="0">
                <a:solidFill>
                  <a:schemeClr val="tx1"/>
                </a:solidFill>
              </a:rPr>
              <a:t>N </a:t>
            </a:r>
            <a:r>
              <a:rPr lang="en-US" sz="2400" spc="-300" dirty="0">
                <a:solidFill>
                  <a:schemeClr val="tx1"/>
                </a:solidFill>
              </a:rPr>
              <a:t>B U </a:t>
            </a:r>
            <a:r>
              <a:rPr lang="en-US" sz="2400" dirty="0">
                <a:solidFill>
                  <a:schemeClr val="tx1"/>
                </a:solidFill>
              </a:rPr>
              <a:t>S (</a:t>
            </a:r>
            <a:r>
              <a:rPr lang="en-US" sz="2400" spc="-300" dirty="0">
                <a:solidFill>
                  <a:schemeClr val="tx1"/>
                </a:solidFill>
              </a:rPr>
              <a:t>D L </a:t>
            </a:r>
            <a:r>
              <a:rPr lang="en-US" sz="2400" dirty="0">
                <a:solidFill>
                  <a:schemeClr val="tx1"/>
                </a:solidFill>
              </a:rPr>
              <a:t>C pins 6 and 14), plus a Class 2 (pin 2). A scan tool can therefore communicate to the transmission control module (</a:t>
            </a:r>
            <a:r>
              <a:rPr lang="en-US" sz="2400" spc="-300" dirty="0">
                <a:solidFill>
                  <a:schemeClr val="tx1"/>
                </a:solidFill>
              </a:rPr>
              <a:t>T C </a:t>
            </a:r>
            <a:r>
              <a:rPr lang="en-US" sz="2400" dirty="0">
                <a:solidFill>
                  <a:schemeClr val="tx1"/>
                </a:solidFill>
              </a:rPr>
              <a:t>M) through the high-speed network. Pin 1 connects to the low-speed </a:t>
            </a:r>
            <a:r>
              <a:rPr lang="en-US" sz="2400" spc="-300" dirty="0">
                <a:solidFill>
                  <a:schemeClr val="tx1"/>
                </a:solidFill>
              </a:rPr>
              <a:t>G M L A </a:t>
            </a:r>
            <a:r>
              <a:rPr lang="en-US" sz="2400" dirty="0">
                <a:solidFill>
                  <a:schemeClr val="tx1"/>
                </a:solidFill>
              </a:rPr>
              <a:t>N network.</a:t>
            </a:r>
          </a:p>
        </p:txBody>
      </p:sp>
      <p:pic>
        <p:nvPicPr>
          <p:cNvPr id="8" name="Picture 7" descr="A schematic explains that a scan tool communicates with the transmission control module through a high-speed network. &#10;Long description is available in notes, press F6.">
            <a:extLst>
              <a:ext uri="{FF2B5EF4-FFF2-40B4-BE49-F238E27FC236}">
                <a16:creationId xmlns:a16="http://schemas.microsoft.com/office/drawing/2014/main" id="{6D7CF224-A3D6-BD2E-93B5-78C7E75B1F6C}"/>
              </a:ext>
            </a:extLst>
          </p:cNvPr>
          <p:cNvPicPr>
            <a:picLocks noChangeAspect="1"/>
          </p:cNvPicPr>
          <p:nvPr/>
        </p:nvPicPr>
        <p:blipFill>
          <a:blip r:embed="rId3"/>
          <a:stretch>
            <a:fillRect/>
          </a:stretch>
        </p:blipFill>
        <p:spPr>
          <a:xfrm>
            <a:off x="2606786" y="3325326"/>
            <a:ext cx="3947286" cy="3005177"/>
          </a:xfrm>
          <a:prstGeom prst="rect">
            <a:avLst/>
          </a:prstGeom>
        </p:spPr>
      </p:pic>
    </p:spTree>
    <p:extLst>
      <p:ext uri="{BB962C8B-B14F-4D97-AF65-F5344CB8AC3E}">
        <p14:creationId xmlns:p14="http://schemas.microsoft.com/office/powerpoint/2010/main" val="1315638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CAN Circuit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13531B25-B867-6E50-7EEF-718904131416}"/>
              </a:ext>
            </a:extLst>
          </p:cNvPr>
          <p:cNvSpPr/>
          <p:nvPr/>
        </p:nvSpPr>
        <p:spPr>
          <a:xfrm>
            <a:off x="8019875" y="1271093"/>
            <a:ext cx="1040119" cy="205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0682C4-1748-4451-59AA-7B512CBEE855}"/>
              </a:ext>
            </a:extLst>
          </p:cNvPr>
          <p:cNvSpPr/>
          <p:nvPr/>
        </p:nvSpPr>
        <p:spPr>
          <a:xfrm>
            <a:off x="931178" y="1407952"/>
            <a:ext cx="4966283" cy="4963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n_circuit_check">
            <a:hlinkClick r:id="" action="ppaction://media"/>
            <a:extLst>
              <a:ext uri="{FF2B5EF4-FFF2-40B4-BE49-F238E27FC236}">
                <a16:creationId xmlns:a16="http://schemas.microsoft.com/office/drawing/2014/main" id="{AF91B659-3774-2F41-66BD-9F7CDF1D6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3413" y="1282454"/>
            <a:ext cx="8796581" cy="4948077"/>
          </a:xfrm>
          <a:prstGeom prst="rect">
            <a:avLst/>
          </a:prstGeom>
        </p:spPr>
      </p:pic>
    </p:spTree>
    <p:extLst>
      <p:ext uri="{BB962C8B-B14F-4D97-AF65-F5344CB8AC3E}">
        <p14:creationId xmlns:p14="http://schemas.microsoft.com/office/powerpoint/2010/main" val="14176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5383" y="160448"/>
            <a:ext cx="8229600" cy="1144347"/>
          </a:xfrm>
        </p:spPr>
        <p:txBody>
          <a:bodyPr lIns="0" tIns="18000" rIns="0" bIns="18000" anchor="ctr" anchorCtr="0">
            <a:spAutoFit/>
          </a:bodyPr>
          <a:lstStyle/>
          <a:p>
            <a:r>
              <a:rPr lang="en-US" dirty="0"/>
              <a:t>Frequently Asked Question: What Are U Codes?</a:t>
            </a:r>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5383" y="1454452"/>
            <a:ext cx="8211127" cy="405683"/>
          </a:xfrm>
        </p:spPr>
        <p:txBody>
          <a:bodyPr wrap="square" lIns="0" tIns="18000" rIns="0" bIns="18000" anchor="ctr" anchorCtr="0">
            <a:spAutoFit/>
          </a:bodyPr>
          <a:lstStyle/>
          <a:p>
            <a:pPr marL="0" indent="0">
              <a:spcBef>
                <a:spcPts val="600"/>
              </a:spcBef>
              <a:buNone/>
            </a:pPr>
            <a:r>
              <a:rPr lang="en-US" sz="2400" b="1" dirty="0">
                <a:solidFill>
                  <a:schemeClr val="tx1"/>
                </a:solidFill>
              </a:rPr>
              <a:t>? Frequently Asked Question</a:t>
            </a:r>
          </a:p>
        </p:txBody>
      </p:sp>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65858" y="2062392"/>
            <a:ext cx="8211127" cy="2252343"/>
          </a:xfrm>
        </p:spPr>
        <p:txBody>
          <a:bodyPr wrap="square" lIns="0" tIns="18000" rIns="0" bIns="18000" anchor="ctr" anchorCtr="0">
            <a:spAutoFit/>
          </a:bodyPr>
          <a:lstStyle/>
          <a:p>
            <a:pPr marL="0" indent="0">
              <a:spcBef>
                <a:spcPts val="600"/>
              </a:spcBef>
              <a:buNone/>
            </a:pPr>
            <a:r>
              <a:rPr lang="en-US" sz="2400" b="1" dirty="0"/>
              <a:t>What Are U Codes?</a:t>
            </a:r>
            <a:r>
              <a:rPr lang="en-US" sz="2400" dirty="0"/>
              <a:t> The “U” diagnostic trouble codes were at first “undefined” but are now network-related codes. Use the network codes to help pinpoint the circuit or module that is not working correctly. Some powertrain-related faults are due to network communications errors and therefore can be detected by looking for “U” diagnostic trouble codes (</a:t>
            </a:r>
            <a:r>
              <a:rPr lang="en-US" sz="2400" spc="-300" dirty="0"/>
              <a:t>D T </a:t>
            </a:r>
            <a:r>
              <a:rPr lang="en-US" sz="2400" dirty="0"/>
              <a:t>Cs).</a:t>
            </a:r>
          </a:p>
        </p:txBody>
      </p:sp>
    </p:spTree>
    <p:extLst>
      <p:ext uri="{BB962C8B-B14F-4D97-AF65-F5344CB8AC3E}">
        <p14:creationId xmlns:p14="http://schemas.microsoft.com/office/powerpoint/2010/main" val="1680862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Question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919179"/>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A high-speed CAN BUS communicates with a scan tool through which terminal(s)?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839043"/>
            <a:ext cx="8218487" cy="1744511"/>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6 and 14</a:t>
            </a:r>
          </a:p>
          <a:p>
            <a:pPr marL="486918" lvl="1" indent="0">
              <a:buNone/>
            </a:pPr>
            <a:r>
              <a:rPr lang="en-US" sz="2400" dirty="0">
                <a:solidFill>
                  <a:srgbClr val="007FA3"/>
                </a:solidFill>
              </a:rPr>
              <a:t>B.</a:t>
            </a:r>
            <a:r>
              <a:rPr lang="en-US" sz="2400" dirty="0">
                <a:solidFill>
                  <a:schemeClr val="tx1"/>
                </a:solidFill>
              </a:rPr>
              <a:t> 2</a:t>
            </a:r>
          </a:p>
          <a:p>
            <a:pPr marL="486918" lvl="1" indent="0">
              <a:buNone/>
            </a:pPr>
            <a:r>
              <a:rPr lang="en-US" sz="2400" dirty="0">
                <a:solidFill>
                  <a:srgbClr val="007FA3"/>
                </a:solidFill>
              </a:rPr>
              <a:t>C.</a:t>
            </a:r>
            <a:r>
              <a:rPr lang="en-US" sz="2400" dirty="0">
                <a:solidFill>
                  <a:schemeClr val="tx1"/>
                </a:solidFill>
              </a:rPr>
              <a:t> 7 and 15</a:t>
            </a:r>
          </a:p>
          <a:p>
            <a:pPr marL="486918" lvl="1" indent="0">
              <a:buNone/>
            </a:pPr>
            <a:r>
              <a:rPr lang="en-US" sz="2400" dirty="0">
                <a:solidFill>
                  <a:srgbClr val="007FA3"/>
                </a:solidFill>
              </a:rPr>
              <a:t>D.</a:t>
            </a:r>
            <a:r>
              <a:rPr lang="en-US" sz="2400" dirty="0">
                <a:solidFill>
                  <a:schemeClr val="tx1"/>
                </a:solidFill>
              </a:rPr>
              <a:t> 4 and 16</a:t>
            </a:r>
          </a:p>
        </p:txBody>
      </p:sp>
    </p:spTree>
    <p:extLst>
      <p:ext uri="{BB962C8B-B14F-4D97-AF65-F5344CB8AC3E}">
        <p14:creationId xmlns:p14="http://schemas.microsoft.com/office/powerpoint/2010/main" val="69347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Atom Nucleus &amp; Balanced Atom</a:t>
            </a:r>
            <a:endParaRPr lang="en-US" sz="2800" dirty="0"/>
          </a:p>
        </p:txBody>
      </p:sp>
      <p:pic>
        <p:nvPicPr>
          <p:cNvPr id="5" name="Picture 4" descr="An illustration explains that the nucleus of an atom has a positive charge and the electrons around the nucleus have a negative charge.&#10;Long description 1 is available in notes, press F6.">
            <a:extLst>
              <a:ext uri="{FF2B5EF4-FFF2-40B4-BE49-F238E27FC236}">
                <a16:creationId xmlns:a16="http://schemas.microsoft.com/office/drawing/2014/main" id="{96BEA4E4-2EAF-5B7A-C618-F10D62BEFB02}"/>
              </a:ext>
            </a:extLst>
          </p:cNvPr>
          <p:cNvPicPr>
            <a:picLocks noChangeAspect="1"/>
          </p:cNvPicPr>
          <p:nvPr/>
        </p:nvPicPr>
        <p:blipFill>
          <a:blip r:embed="rId3"/>
          <a:stretch>
            <a:fillRect/>
          </a:stretch>
        </p:blipFill>
        <p:spPr>
          <a:xfrm>
            <a:off x="1019633" y="1026030"/>
            <a:ext cx="3014472" cy="3221736"/>
          </a:xfrm>
          <a:prstGeom prst="rect">
            <a:avLst/>
          </a:prstGeom>
        </p:spPr>
      </p:pic>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73112" y="4469387"/>
            <a:ext cx="3745205" cy="1883011"/>
          </a:xfrm>
        </p:spPr>
        <p:txBody>
          <a:bodyPr wrap="square" lIns="0" tIns="18000" rIns="0" bIns="18000" anchor="ctr" anchorCtr="0">
            <a:spAutoFit/>
          </a:bodyPr>
          <a:lstStyle/>
          <a:p>
            <a:pPr marL="0" indent="0">
              <a:buNone/>
            </a:pPr>
            <a:r>
              <a:rPr lang="en-US" sz="2400" b="1" dirty="0">
                <a:solidFill>
                  <a:schemeClr val="tx1"/>
                </a:solidFill>
              </a:rPr>
              <a:t>Figure 14.2</a:t>
            </a:r>
            <a:r>
              <a:rPr lang="en-US" sz="2400" dirty="0">
                <a:solidFill>
                  <a:schemeClr val="tx1"/>
                </a:solidFill>
              </a:rPr>
              <a:t> The nucleus of an atom has a positive (+) charge and the surrounding electrons have a negative (−) charge.</a:t>
            </a:r>
          </a:p>
        </p:txBody>
      </p:sp>
      <p:pic>
        <p:nvPicPr>
          <p:cNvPr id="7" name="Picture 6" descr="An illustration explains a balanced atom with the same number of electrons and protons. &#10;Long description 2 is available in notes, press F6.">
            <a:extLst>
              <a:ext uri="{FF2B5EF4-FFF2-40B4-BE49-F238E27FC236}">
                <a16:creationId xmlns:a16="http://schemas.microsoft.com/office/drawing/2014/main" id="{FCAD88BA-F9A5-76F0-8322-8696F2D4C826}"/>
              </a:ext>
            </a:extLst>
          </p:cNvPr>
          <p:cNvPicPr>
            <a:picLocks noChangeAspect="1"/>
          </p:cNvPicPr>
          <p:nvPr/>
        </p:nvPicPr>
        <p:blipFill>
          <a:blip r:embed="rId4"/>
          <a:stretch>
            <a:fillRect/>
          </a:stretch>
        </p:blipFill>
        <p:spPr>
          <a:xfrm>
            <a:off x="5128046" y="1150772"/>
            <a:ext cx="3020568" cy="2977896"/>
          </a:xfrm>
          <a:prstGeom prst="rect">
            <a:avLst/>
          </a:prstGeom>
        </p:spPr>
      </p:pic>
      <p:sp>
        <p:nvSpPr>
          <p:cNvPr id="9" name="Content Placeholder 8">
            <a:extLst>
              <a:ext uri="{FF2B5EF4-FFF2-40B4-BE49-F238E27FC236}">
                <a16:creationId xmlns:a16="http://schemas.microsoft.com/office/drawing/2014/main" id="{395C3558-1F03-930F-5B65-2FDD3CE12EFF}"/>
              </a:ext>
            </a:extLst>
          </p:cNvPr>
          <p:cNvSpPr>
            <a:spLocks noGrp="1"/>
          </p:cNvSpPr>
          <p:nvPr>
            <p:ph sz="quarter" idx="14"/>
          </p:nvPr>
        </p:nvSpPr>
        <p:spPr>
          <a:xfrm>
            <a:off x="4572000" y="4498586"/>
            <a:ext cx="4115408" cy="1883011"/>
          </a:xfrm>
        </p:spPr>
        <p:txBody>
          <a:bodyPr wrap="square" lIns="0" tIns="18000" rIns="0" bIns="18000" anchor="ctr" anchorCtr="0">
            <a:spAutoFit/>
          </a:bodyPr>
          <a:lstStyle/>
          <a:p>
            <a:pPr marL="0" indent="0">
              <a:spcBef>
                <a:spcPts val="600"/>
              </a:spcBef>
              <a:buNone/>
            </a:pPr>
            <a:r>
              <a:rPr lang="en-US" sz="2400" b="1" dirty="0"/>
              <a:t>Figure 14.3</a:t>
            </a:r>
            <a:r>
              <a:rPr lang="en-US" sz="2400" dirty="0"/>
              <a:t> This figure shows a balanced atom. The number of electrons is the same as the number of protons in the nucleus.</a:t>
            </a:r>
          </a:p>
        </p:txBody>
      </p:sp>
    </p:spTree>
    <p:extLst>
      <p:ext uri="{BB962C8B-B14F-4D97-AF65-F5344CB8AC3E}">
        <p14:creationId xmlns:p14="http://schemas.microsoft.com/office/powerpoint/2010/main" val="11913890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A8EE-F3D5-44B9-B5A1-7A4D72C3EC83}"/>
              </a:ext>
            </a:extLst>
          </p:cNvPr>
          <p:cNvSpPr>
            <a:spLocks noGrp="1"/>
          </p:cNvSpPr>
          <p:nvPr>
            <p:ph type="title"/>
          </p:nvPr>
        </p:nvSpPr>
        <p:spPr>
          <a:xfrm>
            <a:off x="484908" y="219456"/>
            <a:ext cx="8229600" cy="590349"/>
          </a:xfrm>
        </p:spPr>
        <p:txBody>
          <a:bodyPr lIns="0" tIns="18000" rIns="0" bIns="18000" anchor="ctr" anchorCtr="0">
            <a:spAutoFit/>
          </a:bodyPr>
          <a:lstStyle/>
          <a:p>
            <a:r>
              <a:rPr lang="en-US" dirty="0"/>
              <a:t>Answer 1</a:t>
            </a:r>
          </a:p>
        </p:txBody>
      </p:sp>
      <p:sp>
        <p:nvSpPr>
          <p:cNvPr id="6" name="Content Placeholder 5">
            <a:extLst>
              <a:ext uri="{FF2B5EF4-FFF2-40B4-BE49-F238E27FC236}">
                <a16:creationId xmlns:a16="http://schemas.microsoft.com/office/drawing/2014/main" id="{4D16A3E7-0B7C-1F5E-5349-6D86919FF1CE}"/>
              </a:ext>
            </a:extLst>
          </p:cNvPr>
          <p:cNvSpPr>
            <a:spLocks noGrp="1"/>
          </p:cNvSpPr>
          <p:nvPr>
            <p:ph sz="quarter" idx="13"/>
          </p:nvPr>
        </p:nvSpPr>
        <p:spPr>
          <a:xfrm>
            <a:off x="474459" y="919179"/>
            <a:ext cx="8212340" cy="775015"/>
          </a:xfrm>
        </p:spPr>
        <p:txBody>
          <a:bodyPr wrap="square" lIns="0" tIns="18000" rIns="0" bIns="18000" anchor="ctr" anchorCtr="0">
            <a:spAutoFit/>
          </a:bodyPr>
          <a:lstStyle/>
          <a:p>
            <a:pPr marL="342900" indent="-342900">
              <a:spcBef>
                <a:spcPts val="600"/>
              </a:spcBef>
            </a:pPr>
            <a:r>
              <a:rPr lang="en-US" sz="2400" dirty="0">
                <a:solidFill>
                  <a:schemeClr val="tx1"/>
                </a:solidFill>
              </a:rPr>
              <a:t>A high-speed CAN BUS communicates with a scan tool through which terminal(s)?</a:t>
            </a:r>
          </a:p>
        </p:txBody>
      </p:sp>
      <p:sp>
        <p:nvSpPr>
          <p:cNvPr id="4" name="Content Placeholder 3">
            <a:extLst>
              <a:ext uri="{FF2B5EF4-FFF2-40B4-BE49-F238E27FC236}">
                <a16:creationId xmlns:a16="http://schemas.microsoft.com/office/drawing/2014/main" id="{62181901-2540-000E-A1BE-78E88B3AF280}"/>
              </a:ext>
            </a:extLst>
          </p:cNvPr>
          <p:cNvSpPr>
            <a:spLocks noGrp="1"/>
          </p:cNvSpPr>
          <p:nvPr>
            <p:ph sz="quarter" idx="14"/>
          </p:nvPr>
        </p:nvSpPr>
        <p:spPr>
          <a:xfrm>
            <a:off x="468312" y="1854929"/>
            <a:ext cx="8218487" cy="405683"/>
          </a:xfrm>
        </p:spPr>
        <p:txBody>
          <a:bodyPr lIns="0" tIns="18000" rIns="0" bIns="18000" anchor="ctr" anchorCtr="0">
            <a:spAutoFit/>
          </a:bodyPr>
          <a:lstStyle/>
          <a:p>
            <a:pPr marL="486918" lvl="1" indent="0">
              <a:buNone/>
            </a:pPr>
            <a:r>
              <a:rPr lang="en-US" sz="2400" dirty="0">
                <a:solidFill>
                  <a:srgbClr val="007FA3"/>
                </a:solidFill>
              </a:rPr>
              <a:t>A.</a:t>
            </a:r>
            <a:r>
              <a:rPr lang="en-US" sz="2400" dirty="0">
                <a:solidFill>
                  <a:schemeClr val="tx1"/>
                </a:solidFill>
              </a:rPr>
              <a:t> 6 and 14</a:t>
            </a:r>
          </a:p>
        </p:txBody>
      </p:sp>
    </p:spTree>
    <p:extLst>
      <p:ext uri="{BB962C8B-B14F-4D97-AF65-F5344CB8AC3E}">
        <p14:creationId xmlns:p14="http://schemas.microsoft.com/office/powerpoint/2010/main" val="2586211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Summary </a:t>
            </a:r>
            <a:r>
              <a:rPr lang="en-US" sz="2800" dirty="0"/>
              <a:t>(1 of 2)</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0134"/>
            <a:ext cx="8212347" cy="4345223"/>
          </a:xfrm>
        </p:spPr>
        <p:txBody>
          <a:bodyPr lIns="0" tIns="18000" rIns="0" bIns="18000" anchor="ctr" anchorCtr="0">
            <a:spAutoFit/>
          </a:bodyPr>
          <a:lstStyle/>
          <a:p>
            <a:pPr marL="342900" indent="-342900">
              <a:spcBef>
                <a:spcPts val="600"/>
              </a:spcBef>
            </a:pPr>
            <a:r>
              <a:rPr lang="en-US" sz="2400" dirty="0">
                <a:solidFill>
                  <a:schemeClr val="tx1"/>
                </a:solidFill>
              </a:rPr>
              <a:t>Electricity is movement of electrons from 1 atom to another.</a:t>
            </a:r>
          </a:p>
          <a:p>
            <a:pPr marL="342900" indent="-342900">
              <a:spcBef>
                <a:spcPts val="600"/>
              </a:spcBef>
            </a:pPr>
            <a:r>
              <a:rPr lang="en-US" sz="2400" dirty="0">
                <a:solidFill>
                  <a:schemeClr val="tx1"/>
                </a:solidFill>
              </a:rPr>
              <a:t>Automotive uses conventional theory </a:t>
            </a:r>
          </a:p>
          <a:p>
            <a:pPr marL="829818" lvl="1" indent="-342900"/>
            <a:r>
              <a:rPr lang="en-US" sz="2400" dirty="0">
                <a:solidFill>
                  <a:schemeClr val="tx1"/>
                </a:solidFill>
              </a:rPr>
              <a:t>Electricity flows from + to - </a:t>
            </a:r>
          </a:p>
          <a:p>
            <a:pPr marL="342900" indent="-342900">
              <a:spcBef>
                <a:spcPts val="600"/>
              </a:spcBef>
            </a:pPr>
            <a:r>
              <a:rPr lang="en-US" sz="2400" dirty="0">
                <a:solidFill>
                  <a:schemeClr val="tx1"/>
                </a:solidFill>
              </a:rPr>
              <a:t>Ampere is measure of amount of current flow.</a:t>
            </a:r>
          </a:p>
          <a:p>
            <a:pPr marL="342900" indent="-342900">
              <a:spcBef>
                <a:spcPts val="600"/>
              </a:spcBef>
            </a:pPr>
            <a:r>
              <a:rPr lang="en-US" sz="2400" dirty="0">
                <a:solidFill>
                  <a:schemeClr val="tx1"/>
                </a:solidFill>
              </a:rPr>
              <a:t>Voltage is unit of electrical pressure</a:t>
            </a:r>
          </a:p>
          <a:p>
            <a:pPr marL="342900" indent="-342900">
              <a:spcBef>
                <a:spcPts val="600"/>
              </a:spcBef>
            </a:pPr>
            <a:r>
              <a:rPr lang="en-US" sz="2400" dirty="0">
                <a:solidFill>
                  <a:schemeClr val="tx1"/>
                </a:solidFill>
              </a:rPr>
              <a:t>Ohm is unit of electrical resistance</a:t>
            </a:r>
          </a:p>
          <a:p>
            <a:pPr marL="342900" indent="-342900">
              <a:spcBef>
                <a:spcPts val="600"/>
              </a:spcBef>
            </a:pPr>
            <a:r>
              <a:rPr lang="en-US" sz="2400" dirty="0">
                <a:solidFill>
                  <a:schemeClr val="tx1"/>
                </a:solidFill>
              </a:rPr>
              <a:t>Complete circuit: power source, a circuit protection device, path, load, ground return path, and a switch or a control device.</a:t>
            </a:r>
          </a:p>
        </p:txBody>
      </p:sp>
    </p:spTree>
    <p:extLst>
      <p:ext uri="{BB962C8B-B14F-4D97-AF65-F5344CB8AC3E}">
        <p14:creationId xmlns:p14="http://schemas.microsoft.com/office/powerpoint/2010/main" val="35724704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83879" y="163199"/>
            <a:ext cx="8212348" cy="590349"/>
          </a:xfrm>
        </p:spPr>
        <p:txBody>
          <a:bodyPr lIns="0" tIns="18000" rIns="0" bIns="18000" anchor="ctr">
            <a:spAutoFit/>
          </a:bodyPr>
          <a:lstStyle/>
          <a:p>
            <a:r>
              <a:rPr lang="en-US" dirty="0"/>
              <a:t>Summary </a:t>
            </a:r>
            <a:r>
              <a:rPr lang="en-US" sz="2800" dirty="0"/>
              <a:t>(2 of 3)</a:t>
            </a:r>
          </a:p>
        </p:txBody>
      </p:sp>
      <p:sp>
        <p:nvSpPr>
          <p:cNvPr id="7" name="Content Placeholder 6">
            <a:extLst>
              <a:ext uri="{FF2B5EF4-FFF2-40B4-BE49-F238E27FC236}">
                <a16:creationId xmlns:a16="http://schemas.microsoft.com/office/drawing/2014/main" id="{1EB22131-D366-DA51-F336-FB0714E7F533}"/>
              </a:ext>
            </a:extLst>
          </p:cNvPr>
          <p:cNvSpPr>
            <a:spLocks noGrp="1"/>
          </p:cNvSpPr>
          <p:nvPr>
            <p:ph sz="quarter" idx="14"/>
          </p:nvPr>
        </p:nvSpPr>
        <p:spPr>
          <a:xfrm>
            <a:off x="473720" y="920134"/>
            <a:ext cx="8212347" cy="4345223"/>
          </a:xfrm>
        </p:spPr>
        <p:txBody>
          <a:bodyPr lIns="0" tIns="18000" rIns="0" bIns="18000" anchor="ctr" anchorCtr="0">
            <a:spAutoFit/>
          </a:bodyPr>
          <a:lstStyle/>
          <a:p>
            <a:pPr marL="342900" indent="-342900">
              <a:spcBef>
                <a:spcPts val="600"/>
              </a:spcBef>
            </a:pPr>
            <a:r>
              <a:rPr lang="en-US" sz="2400" dirty="0">
                <a:solidFill>
                  <a:schemeClr val="tx1"/>
                </a:solidFill>
              </a:rPr>
              <a:t>Circuit testers include test lights and fused jumper leads.</a:t>
            </a:r>
          </a:p>
          <a:p>
            <a:pPr marL="342900" indent="-342900">
              <a:spcBef>
                <a:spcPts val="600"/>
              </a:spcBef>
            </a:pPr>
            <a:r>
              <a:rPr lang="en-US" sz="2400" dirty="0">
                <a:solidFill>
                  <a:schemeClr val="tx1"/>
                </a:solidFill>
              </a:rPr>
              <a:t>A terminal is metal end of a wire.</a:t>
            </a:r>
          </a:p>
          <a:p>
            <a:pPr marL="342900" indent="-342900">
              <a:spcBef>
                <a:spcPts val="600"/>
              </a:spcBef>
            </a:pPr>
            <a:r>
              <a:rPr lang="en-US" sz="2400" dirty="0">
                <a:solidFill>
                  <a:schemeClr val="tx1"/>
                </a:solidFill>
              </a:rPr>
              <a:t>Connector is plastic housing for the terminal.</a:t>
            </a:r>
          </a:p>
          <a:p>
            <a:pPr marL="342900" indent="-342900">
              <a:spcBef>
                <a:spcPts val="600"/>
              </a:spcBef>
            </a:pPr>
            <a:r>
              <a:rPr lang="en-US" sz="2400" dirty="0">
                <a:solidFill>
                  <a:schemeClr val="tx1"/>
                </a:solidFill>
              </a:rPr>
              <a:t>The use of a network for module communications </a:t>
            </a:r>
          </a:p>
          <a:p>
            <a:pPr marL="829818" lvl="1" indent="-342900"/>
            <a:r>
              <a:rPr lang="en-US" sz="2400" dirty="0">
                <a:solidFill>
                  <a:schemeClr val="tx1"/>
                </a:solidFill>
              </a:rPr>
              <a:t>Reduces number of wires and connections needed.</a:t>
            </a:r>
          </a:p>
          <a:p>
            <a:pPr marL="342900" indent="-342900">
              <a:spcBef>
                <a:spcPts val="600"/>
              </a:spcBef>
            </a:pPr>
            <a:r>
              <a:rPr lang="en-US" sz="2400" dirty="0">
                <a:solidFill>
                  <a:schemeClr val="tx1"/>
                </a:solidFill>
              </a:rPr>
              <a:t>SAE communication classifications for vehicle communications system:</a:t>
            </a:r>
          </a:p>
          <a:p>
            <a:pPr marL="829818" lvl="1" indent="-342900"/>
            <a:r>
              <a:rPr lang="en-US" sz="2400" dirty="0">
                <a:solidFill>
                  <a:schemeClr val="tx1"/>
                </a:solidFill>
              </a:rPr>
              <a:t>Class A</a:t>
            </a:r>
          </a:p>
          <a:p>
            <a:pPr marL="829818" lvl="1" indent="-342900"/>
            <a:r>
              <a:rPr lang="en-US" sz="2400" dirty="0">
                <a:solidFill>
                  <a:schemeClr val="tx1"/>
                </a:solidFill>
              </a:rPr>
              <a:t>Class B</a:t>
            </a:r>
          </a:p>
          <a:p>
            <a:pPr marL="829818" lvl="1" indent="-342900"/>
            <a:r>
              <a:rPr lang="en-US" sz="2400" dirty="0">
                <a:solidFill>
                  <a:schemeClr val="tx1"/>
                </a:solidFill>
              </a:rPr>
              <a:t>Class C</a:t>
            </a:r>
          </a:p>
        </p:txBody>
      </p:sp>
    </p:spTree>
    <p:extLst>
      <p:ext uri="{BB962C8B-B14F-4D97-AF65-F5344CB8AC3E}">
        <p14:creationId xmlns:p14="http://schemas.microsoft.com/office/powerpoint/2010/main" val="252577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419100" y="1943853"/>
            <a:ext cx="8305800" cy="461665"/>
          </a:xfrm>
          <a:prstGeom prst="rect">
            <a:avLst/>
          </a:prstGeom>
          <a:noFill/>
        </p:spPr>
        <p:txBody>
          <a:bodyPr wrap="square" rtlCol="0">
            <a:spAutoFit/>
          </a:bodyPr>
          <a:lstStyle/>
          <a:p>
            <a:r>
              <a:rPr lang="en-US" sz="2400" dirty="0"/>
              <a:t>Videos Link: </a:t>
            </a:r>
            <a:r>
              <a:rPr lang="en-US" sz="2400" dirty="0">
                <a:hlinkClick r:id="rId3"/>
              </a:rPr>
              <a:t>(A3) Manual Drive Train Axles Videos</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419100" y="3447871"/>
            <a:ext cx="8305800" cy="461665"/>
          </a:xfrm>
          <a:prstGeom prst="rect">
            <a:avLst/>
          </a:prstGeom>
          <a:noFill/>
        </p:spPr>
        <p:txBody>
          <a:bodyPr wrap="square" rtlCol="0">
            <a:spAutoFit/>
          </a:bodyPr>
          <a:lstStyle/>
          <a:p>
            <a:r>
              <a:rPr lang="en-US" sz="2400" dirty="0"/>
              <a:t>Animations Link: </a:t>
            </a:r>
            <a:r>
              <a:rPr lang="en-US" sz="2400" dirty="0">
                <a:hlinkClick r:id="rId4"/>
              </a:rPr>
              <a:t>(A3) Manual Drive Train Axles Animations</a:t>
            </a:r>
            <a:endParaRPr lang="en-US" sz="2400" dirty="0"/>
          </a:p>
        </p:txBody>
      </p:sp>
      <p:sp>
        <p:nvSpPr>
          <p:cNvPr id="5" name="TextBox 4">
            <a:extLst>
              <a:ext uri="{FF2B5EF4-FFF2-40B4-BE49-F238E27FC236}">
                <a16:creationId xmlns:a16="http://schemas.microsoft.com/office/drawing/2014/main" id="{07E00E04-EECE-7448-C73A-829A2A03AD46}"/>
              </a:ext>
            </a:extLst>
          </p:cNvPr>
          <p:cNvSpPr txBox="1"/>
          <p:nvPr/>
        </p:nvSpPr>
        <p:spPr>
          <a:xfrm>
            <a:off x="419100" y="3969097"/>
            <a:ext cx="8305800" cy="830997"/>
          </a:xfrm>
          <a:prstGeom prst="rect">
            <a:avLst/>
          </a:prstGeom>
          <a:noFill/>
        </p:spPr>
        <p:txBody>
          <a:bodyPr wrap="square" rtlCol="0">
            <a:spAutoFit/>
          </a:bodyPr>
          <a:lstStyle/>
          <a:p>
            <a:r>
              <a:rPr lang="en-US" sz="2400" dirty="0"/>
              <a:t>Animations Link: </a:t>
            </a:r>
            <a:r>
              <a:rPr lang="en-US" sz="2400" dirty="0">
                <a:hlinkClick r:id="rId5"/>
              </a:rPr>
              <a:t>(A6) Electrical/Electronic Systems Animations</a:t>
            </a:r>
            <a:endParaRPr lang="en-US" sz="2400" dirty="0"/>
          </a:p>
        </p:txBody>
      </p:sp>
      <p:sp>
        <p:nvSpPr>
          <p:cNvPr id="6" name="TextBox 5">
            <a:extLst>
              <a:ext uri="{FF2B5EF4-FFF2-40B4-BE49-F238E27FC236}">
                <a16:creationId xmlns:a16="http://schemas.microsoft.com/office/drawing/2014/main" id="{6B409229-91A0-C25D-B454-90CC111D75D4}"/>
              </a:ext>
            </a:extLst>
          </p:cNvPr>
          <p:cNvSpPr txBox="1"/>
          <p:nvPr/>
        </p:nvSpPr>
        <p:spPr>
          <a:xfrm>
            <a:off x="419100" y="2502582"/>
            <a:ext cx="8305800" cy="461665"/>
          </a:xfrm>
          <a:prstGeom prst="rect">
            <a:avLst/>
          </a:prstGeom>
          <a:noFill/>
        </p:spPr>
        <p:txBody>
          <a:bodyPr wrap="square" rtlCol="0">
            <a:spAutoFit/>
          </a:bodyPr>
          <a:lstStyle/>
          <a:p>
            <a:r>
              <a:rPr lang="en-US" sz="2400" dirty="0"/>
              <a:t>Videos Link: (A6) </a:t>
            </a:r>
            <a:r>
              <a:rPr lang="en-US" sz="2400" dirty="0">
                <a:hlinkClick r:id="rId6"/>
              </a:rPr>
              <a:t>Electrical/Electronic Systems Videos</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222471"/>
            <a:ext cx="8236654"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59323"/>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9971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7757" y="162305"/>
            <a:ext cx="8259651" cy="590349"/>
          </a:xfrm>
        </p:spPr>
        <p:txBody>
          <a:bodyPr wrap="square" lIns="0" tIns="18000" rIns="0" bIns="18000" anchor="ctr" anchorCtr="0">
            <a:spAutoFit/>
          </a:bodyPr>
          <a:lstStyle/>
          <a:p>
            <a:r>
              <a:rPr lang="en-US" dirty="0"/>
              <a:t>Figure 14.4</a:t>
            </a:r>
            <a:endParaRPr lang="en-US" sz="2800" dirty="0"/>
          </a:p>
        </p:txBody>
      </p:sp>
      <p:sp>
        <p:nvSpPr>
          <p:cNvPr id="4" name="Content Placeholder 3">
            <a:extLst>
              <a:ext uri="{FF2B5EF4-FFF2-40B4-BE49-F238E27FC236}">
                <a16:creationId xmlns:a16="http://schemas.microsoft.com/office/drawing/2014/main" id="{B3AC674E-0C9E-6CD9-2C6E-BAFAE7FC1EDF}"/>
              </a:ext>
            </a:extLst>
          </p:cNvPr>
          <p:cNvSpPr>
            <a:spLocks noGrp="1"/>
          </p:cNvSpPr>
          <p:nvPr>
            <p:ph sz="quarter" idx="13"/>
          </p:nvPr>
        </p:nvSpPr>
        <p:spPr>
          <a:xfrm>
            <a:off x="464486" y="920733"/>
            <a:ext cx="8222922" cy="405683"/>
          </a:xfrm>
        </p:spPr>
        <p:txBody>
          <a:bodyPr wrap="square" lIns="0" tIns="18000" rIns="0" bIns="18000" anchor="ctr" anchorCtr="0">
            <a:spAutoFit/>
          </a:bodyPr>
          <a:lstStyle/>
          <a:p>
            <a:pPr marL="0" indent="0">
              <a:buNone/>
            </a:pPr>
            <a:r>
              <a:rPr lang="en-US" sz="2400" dirty="0">
                <a:solidFill>
                  <a:schemeClr val="tx1"/>
                </a:solidFill>
              </a:rPr>
              <a:t>Unlike charges attract and like charges repel.</a:t>
            </a:r>
          </a:p>
        </p:txBody>
      </p:sp>
      <p:pic>
        <p:nvPicPr>
          <p:cNvPr id="5" name="Picture 4" descr="An illustration of two tubular magnets explains that unlike charges attract and like charges repel.&#10;Long description is available in notes, press F6.">
            <a:extLst>
              <a:ext uri="{FF2B5EF4-FFF2-40B4-BE49-F238E27FC236}">
                <a16:creationId xmlns:a16="http://schemas.microsoft.com/office/drawing/2014/main" id="{6C4D95E7-B81A-DD3B-E3F2-A8E13D82CC07}"/>
              </a:ext>
            </a:extLst>
          </p:cNvPr>
          <p:cNvPicPr>
            <a:picLocks noChangeAspect="1"/>
          </p:cNvPicPr>
          <p:nvPr/>
        </p:nvPicPr>
        <p:blipFill>
          <a:blip r:embed="rId3"/>
          <a:stretch>
            <a:fillRect/>
          </a:stretch>
        </p:blipFill>
        <p:spPr>
          <a:xfrm>
            <a:off x="992861" y="1958292"/>
            <a:ext cx="7158278" cy="819322"/>
          </a:xfrm>
          <a:prstGeom prst="rect">
            <a:avLst/>
          </a:prstGeom>
        </p:spPr>
      </p:pic>
    </p:spTree>
    <p:extLst>
      <p:ext uri="{BB962C8B-B14F-4D97-AF65-F5344CB8AC3E}">
        <p14:creationId xmlns:p14="http://schemas.microsoft.com/office/powerpoint/2010/main" val="117777940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2690</TotalTime>
  <Words>11292</Words>
  <Application>Microsoft Office PowerPoint</Application>
  <PresentationFormat>On-screen Show (4:3)</PresentationFormat>
  <Paragraphs>639</Paragraphs>
  <Slides>84</Slides>
  <Notes>82</Notes>
  <HiddenSlides>0</HiddenSlides>
  <MMClips>17</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84</vt:i4>
      </vt:variant>
    </vt:vector>
  </HeadingPairs>
  <TitlesOfParts>
    <vt:vector size="90" baseType="lpstr">
      <vt:lpstr>Times New Roman</vt:lpstr>
      <vt:lpstr>Arial</vt:lpstr>
      <vt:lpstr>Verdana</vt:lpstr>
      <vt:lpstr>1_USHE</vt:lpstr>
      <vt:lpstr>USHE_slide options</vt:lpstr>
      <vt:lpstr>Equation</vt:lpstr>
      <vt:lpstr>Manual Drivetrains and Axles</vt:lpstr>
      <vt:lpstr>Learning Objectives (1 of 2)</vt:lpstr>
      <vt:lpstr>Learning Objectives (2 of 2)</vt:lpstr>
      <vt:lpstr>Introduction</vt:lpstr>
      <vt:lpstr>Electricity (1 of 2)</vt:lpstr>
      <vt:lpstr>Figure 14.1</vt:lpstr>
      <vt:lpstr>Electricity (2 of 2)</vt:lpstr>
      <vt:lpstr>Atom Nucleus &amp; Balanced Atom</vt:lpstr>
      <vt:lpstr>Figure 14.4</vt:lpstr>
      <vt:lpstr>Animation: Magnets (Animation will automatically start)</vt:lpstr>
      <vt:lpstr>Conductors/Insulators (1 of 2)</vt:lpstr>
      <vt:lpstr>Animation: Copper Atom (Animation will automatically start)</vt:lpstr>
      <vt:lpstr>Conductors/Insulators (2 of 2)</vt:lpstr>
      <vt:lpstr>Figure 14.8</vt:lpstr>
      <vt:lpstr>Figure 14.9</vt:lpstr>
      <vt:lpstr>Animation: Electron Flow (Animation will automatically start)</vt:lpstr>
      <vt:lpstr>Figure 14.11</vt:lpstr>
      <vt:lpstr>Figure 14.12</vt:lpstr>
      <vt:lpstr>Figure 14.13</vt:lpstr>
      <vt:lpstr>Figure 14.14</vt:lpstr>
      <vt:lpstr>Animation: Meter Usage, Battery Volt Check (Animation will automatically start)</vt:lpstr>
      <vt:lpstr>Figure 14.15</vt:lpstr>
      <vt:lpstr>Animation: Voltage and Resistance (Animation will automatically start)</vt:lpstr>
      <vt:lpstr>Electrical Circuits</vt:lpstr>
      <vt:lpstr>Figure 14.17</vt:lpstr>
      <vt:lpstr>Electrical Schematics (1 of 3)</vt:lpstr>
      <vt:lpstr>Electrical Schematics (2 of 3)</vt:lpstr>
      <vt:lpstr>Electrical Schematics (3 of 3)</vt:lpstr>
      <vt:lpstr>Figure 14.21</vt:lpstr>
      <vt:lpstr>Figure 14.22</vt:lpstr>
      <vt:lpstr>Figure 14.23</vt:lpstr>
      <vt:lpstr>Figure 14.24</vt:lpstr>
      <vt:lpstr>Animation: Working with Wiring Diagrams (Animation will automatically start)</vt:lpstr>
      <vt:lpstr>Fused Jumper Wire</vt:lpstr>
      <vt:lpstr>Figure 14.26</vt:lpstr>
      <vt:lpstr>Figure 14.27</vt:lpstr>
      <vt:lpstr>Animation: Circuit Test, Test Light (Animation will automatically start)</vt:lpstr>
      <vt:lpstr>Animation: Test Light Checks (Animation will automatically start)</vt:lpstr>
      <vt:lpstr>Digital Multimeter (D M M)</vt:lpstr>
      <vt:lpstr>Chart 14.1</vt:lpstr>
      <vt:lpstr>Figure 14.30</vt:lpstr>
      <vt:lpstr>Figure 14.31</vt:lpstr>
      <vt:lpstr>Animation: Meter Usage, Measure Ohms (Animation will automatically start)</vt:lpstr>
      <vt:lpstr>Figure 14.32</vt:lpstr>
      <vt:lpstr>Testing for Current</vt:lpstr>
      <vt:lpstr>Animation: Meter Usage, Measure Amps (Animation will automatically start)</vt:lpstr>
      <vt:lpstr>Induction Ammeters</vt:lpstr>
      <vt:lpstr>Animation: Battery Drain Test, Clamp Meter (Animation will automatically start)</vt:lpstr>
      <vt:lpstr>Terminals and Connectors</vt:lpstr>
      <vt:lpstr>Figure 14.38</vt:lpstr>
      <vt:lpstr>Figure 14.39</vt:lpstr>
      <vt:lpstr>Figure 14.40</vt:lpstr>
      <vt:lpstr>Wire Repair</vt:lpstr>
      <vt:lpstr>Soldering &amp; Crimping Terminals</vt:lpstr>
      <vt:lpstr>Figure 14.43</vt:lpstr>
      <vt:lpstr>Figure 14.44</vt:lpstr>
      <vt:lpstr>Figure Crimp &amp; Seal Connector</vt:lpstr>
      <vt:lpstr>Animation: Electrical Wire Repair (Animation will automatically start)</vt:lpstr>
      <vt:lpstr>Figure 14.47</vt:lpstr>
      <vt:lpstr>Relays (1 of 2)</vt:lpstr>
      <vt:lpstr>Relays (2 of 2)</vt:lpstr>
      <vt:lpstr>Animation: Relay (Animation will automatically start)</vt:lpstr>
      <vt:lpstr>Figure 14.51</vt:lpstr>
      <vt:lpstr>Switches</vt:lpstr>
      <vt:lpstr>Speed Sensors</vt:lpstr>
      <vt:lpstr>Figure 14.53</vt:lpstr>
      <vt:lpstr>Figure 14.54</vt:lpstr>
      <vt:lpstr>Animation: Hall-Effect Sensor (Animation will automatically start)</vt:lpstr>
      <vt:lpstr>Throttle Position (T P) Sensors</vt:lpstr>
      <vt:lpstr>Animation: Throttle Position (TP) Sensor (Animation will automatically start)</vt:lpstr>
      <vt:lpstr>Networks</vt:lpstr>
      <vt:lpstr>Figure 14.55</vt:lpstr>
      <vt:lpstr>Figure 14.57</vt:lpstr>
      <vt:lpstr>Figure 14.58</vt:lpstr>
      <vt:lpstr>Animation: Controller Area Network, CAN (Animation will automatically start)</vt:lpstr>
      <vt:lpstr>Figure 14.59</vt:lpstr>
      <vt:lpstr>Animation: CAN Circuit Check (Animation will automatically start)</vt:lpstr>
      <vt:lpstr>Frequently Asked Question: What Are U Codes?</vt:lpstr>
      <vt:lpstr>Question 1</vt:lpstr>
      <vt:lpstr>Answer 1</vt:lpstr>
      <vt:lpstr>Summary (1 of 2)</vt:lpstr>
      <vt:lpstr>Summary (2 of 3)</vt:lpstr>
      <vt:lpstr>Automotive Fundamentals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Drivetrains and Axles, Ninth Edition, Chapter 14</dc:title>
  <dc:subject>Careers</dc:subject>
  <dc:creator>James D. Halderman</dc:creator>
  <cp:keywords/>
  <dc:description>Additional information may be found in the Notes Pane of each slide by pressing F6.</dc:description>
  <cp:lastModifiedBy>Glen Plants</cp:lastModifiedBy>
  <cp:revision>509</cp:revision>
  <dcterms:modified xsi:type="dcterms:W3CDTF">2023-08-18T18:24:32Z</dcterms:modified>
</cp:coreProperties>
</file>