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92"/>
  </p:notesMasterIdLst>
  <p:handoutMasterIdLst>
    <p:handoutMasterId r:id="rId93"/>
  </p:handoutMasterIdLst>
  <p:sldIdLst>
    <p:sldId id="384" r:id="rId3"/>
    <p:sldId id="272" r:id="rId4"/>
    <p:sldId id="951" r:id="rId5"/>
    <p:sldId id="754" r:id="rId6"/>
    <p:sldId id="952" r:id="rId7"/>
    <p:sldId id="953" r:id="rId8"/>
    <p:sldId id="954" r:id="rId9"/>
    <p:sldId id="955" r:id="rId10"/>
    <p:sldId id="858" r:id="rId11"/>
    <p:sldId id="956" r:id="rId12"/>
    <p:sldId id="957" r:id="rId13"/>
    <p:sldId id="958" r:id="rId14"/>
    <p:sldId id="959" r:id="rId15"/>
    <p:sldId id="960" r:id="rId16"/>
    <p:sldId id="961" r:id="rId17"/>
    <p:sldId id="962" r:id="rId18"/>
    <p:sldId id="963" r:id="rId19"/>
    <p:sldId id="964" r:id="rId20"/>
    <p:sldId id="965" r:id="rId21"/>
    <p:sldId id="966" r:id="rId22"/>
    <p:sldId id="967" r:id="rId23"/>
    <p:sldId id="968" r:id="rId24"/>
    <p:sldId id="969" r:id="rId25"/>
    <p:sldId id="970" r:id="rId26"/>
    <p:sldId id="1197" r:id="rId27"/>
    <p:sldId id="971" r:id="rId28"/>
    <p:sldId id="1198" r:id="rId29"/>
    <p:sldId id="972" r:id="rId30"/>
    <p:sldId id="973" r:id="rId31"/>
    <p:sldId id="974" r:id="rId32"/>
    <p:sldId id="975" r:id="rId33"/>
    <p:sldId id="976" r:id="rId34"/>
    <p:sldId id="977" r:id="rId35"/>
    <p:sldId id="906" r:id="rId36"/>
    <p:sldId id="978" r:id="rId37"/>
    <p:sldId id="979" r:id="rId38"/>
    <p:sldId id="980" r:id="rId39"/>
    <p:sldId id="981" r:id="rId40"/>
    <p:sldId id="982" r:id="rId41"/>
    <p:sldId id="983" r:id="rId42"/>
    <p:sldId id="907" r:id="rId43"/>
    <p:sldId id="984" r:id="rId44"/>
    <p:sldId id="985" r:id="rId45"/>
    <p:sldId id="986" r:id="rId46"/>
    <p:sldId id="987" r:id="rId47"/>
    <p:sldId id="1199" r:id="rId48"/>
    <p:sldId id="988" r:id="rId49"/>
    <p:sldId id="989" r:id="rId50"/>
    <p:sldId id="990" r:id="rId51"/>
    <p:sldId id="991" r:id="rId52"/>
    <p:sldId id="992" r:id="rId53"/>
    <p:sldId id="993" r:id="rId54"/>
    <p:sldId id="994" r:id="rId55"/>
    <p:sldId id="995" r:id="rId56"/>
    <p:sldId id="996" r:id="rId57"/>
    <p:sldId id="997" r:id="rId58"/>
    <p:sldId id="998" r:id="rId59"/>
    <p:sldId id="999" r:id="rId60"/>
    <p:sldId id="1000" r:id="rId61"/>
    <p:sldId id="1001" r:id="rId62"/>
    <p:sldId id="1002" r:id="rId63"/>
    <p:sldId id="1003" r:id="rId64"/>
    <p:sldId id="1004" r:id="rId65"/>
    <p:sldId id="1005" r:id="rId66"/>
    <p:sldId id="1006" r:id="rId67"/>
    <p:sldId id="797" r:id="rId68"/>
    <p:sldId id="1007" r:id="rId69"/>
    <p:sldId id="800" r:id="rId70"/>
    <p:sldId id="1008" r:id="rId71"/>
    <p:sldId id="1009" r:id="rId72"/>
    <p:sldId id="1010" r:id="rId73"/>
    <p:sldId id="1011" r:id="rId74"/>
    <p:sldId id="1012" r:id="rId75"/>
    <p:sldId id="1013" r:id="rId76"/>
    <p:sldId id="1014" r:id="rId77"/>
    <p:sldId id="1015" r:id="rId78"/>
    <p:sldId id="1016" r:id="rId79"/>
    <p:sldId id="1017" r:id="rId80"/>
    <p:sldId id="1018" r:id="rId81"/>
    <p:sldId id="1019" r:id="rId82"/>
    <p:sldId id="1020" r:id="rId83"/>
    <p:sldId id="1021" r:id="rId84"/>
    <p:sldId id="1022" r:id="rId85"/>
    <p:sldId id="1023" r:id="rId86"/>
    <p:sldId id="1024" r:id="rId87"/>
    <p:sldId id="1025" r:id="rId88"/>
    <p:sldId id="1026" r:id="rId89"/>
    <p:sldId id="1177" r:id="rId90"/>
    <p:sldId id="687" r:id="rId91"/>
  </p:sldIdLst>
  <p:sldSz cx="9144000" cy="6858000" type="screen4x3"/>
  <p:notesSz cx="6858000" cy="9144000"/>
  <p:embeddedFontLst>
    <p:embeddedFont>
      <p:font typeface="Calibri" panose="020F0502020204030204" pitchFamily="34" charset="0"/>
      <p:regular r:id="rId94"/>
      <p:bold r:id="rId95"/>
      <p:italic r:id="rId96"/>
      <p:boldItalic r:id="rId97"/>
    </p:embeddedFont>
    <p:embeddedFont>
      <p:font typeface="Verdana" panose="020B0604030504040204" pitchFamily="34" charset="0"/>
      <p:regular r:id="rId98"/>
      <p:bold r:id="rId99"/>
      <p:italic r:id="rId100"/>
      <p:boldItalic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DBF9E1"/>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8" autoAdjust="0"/>
    <p:restoredTop sz="95789" autoAdjust="0"/>
  </p:normalViewPr>
  <p:slideViewPr>
    <p:cSldViewPr snapToGrid="0" snapToObjects="1">
      <p:cViewPr varScale="1">
        <p:scale>
          <a:sx n="110" d="100"/>
          <a:sy n="110" d="100"/>
        </p:scale>
        <p:origin x="1422" y="96"/>
      </p:cViewPr>
      <p:guideLst>
        <p:guide orient="horz" pos="4042"/>
        <p:guide pos="295"/>
      </p:guideLst>
    </p:cSldViewPr>
  </p:slideViewPr>
  <p:outlineViewPr>
    <p:cViewPr>
      <p:scale>
        <a:sx n="33" d="100"/>
        <a:sy n="33" d="100"/>
      </p:scale>
      <p:origin x="0" y="-2547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font" Target="fonts/font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7.fntdata"/><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handoutMaster" Target="handoutMasters/handoutMaster1.xml"/><Relationship Id="rId98"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4.fntdata"/><Relationship Id="rId10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8/18/2023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S A E 8 5 W-90</a:t>
            </a:r>
          </a:p>
          <a:p>
            <a:r>
              <a:rPr lang="en-US" sz="1200" dirty="0">
                <a:latin typeface="Arial" panose="020B0604020202020204" pitchFamily="34" charset="0"/>
                <a:cs typeface="Arial" panose="020B0604020202020204" pitchFamily="34" charset="0"/>
              </a:rPr>
              <a:t>S A E 85 W-140</a:t>
            </a:r>
          </a:p>
          <a:p>
            <a:r>
              <a:rPr lang="en-US" sz="1200" dirty="0">
                <a:latin typeface="Arial" panose="020B0604020202020204" pitchFamily="34" charset="0"/>
                <a:cs typeface="Arial" panose="020B0604020202020204" pitchFamily="34" charset="0"/>
              </a:rPr>
              <a:t>S A E 90</a:t>
            </a:r>
          </a:p>
          <a:p>
            <a:r>
              <a:rPr lang="en-US" sz="1200" dirty="0">
                <a:latin typeface="Arial" panose="020B0604020202020204" pitchFamily="34" charset="0"/>
                <a:cs typeface="Arial" panose="020B0604020202020204" pitchFamily="34" charset="0"/>
              </a:rPr>
              <a:t>NOTE: Some vehicle manufacturers specify the use of synthetic gear oil of the specified viscosity. </a:t>
            </a:r>
          </a:p>
          <a:p>
            <a:r>
              <a:rPr lang="en-US" sz="1200" dirty="0">
                <a:latin typeface="Arial" panose="020B0604020202020204" pitchFamily="34" charset="0"/>
                <a:cs typeface="Arial" panose="020B0604020202020204" pitchFamily="34" charset="0"/>
              </a:rPr>
              <a:t>Always check service information for the exact gear lubricant to use.</a:t>
            </a:r>
          </a:p>
          <a:p>
            <a:r>
              <a:rPr lang="en-US" sz="1200" dirty="0">
                <a:latin typeface="Arial" panose="020B0604020202020204" pitchFamily="34" charset="0"/>
                <a:cs typeface="Arial" panose="020B0604020202020204" pitchFamily="34" charset="0"/>
              </a:rPr>
              <a:t>Because all differentials use hypoid gear sets, a special lubricant is necessary because the gears </a:t>
            </a:r>
          </a:p>
          <a:p>
            <a:r>
              <a:rPr lang="en-US" sz="1200" dirty="0">
                <a:latin typeface="Arial" panose="020B0604020202020204" pitchFamily="34" charset="0"/>
                <a:cs typeface="Arial" panose="020B0604020202020204" pitchFamily="34" charset="0"/>
              </a:rPr>
              <a:t>both roll and slide between their meshed teeth. Gear oils labeled gear lubricant (G L) are specified </a:t>
            </a:r>
          </a:p>
          <a:p>
            <a:r>
              <a:rPr lang="en-US" sz="1200" dirty="0">
                <a:latin typeface="Arial" panose="020B0604020202020204" pitchFamily="34" charset="0"/>
                <a:cs typeface="Arial" panose="020B0604020202020204" pitchFamily="34" charset="0"/>
              </a:rPr>
              <a:t>by the American Petroleum Institute (A P I). Drive axles should use hypoid quality G L-5 (meets </a:t>
            </a:r>
          </a:p>
          <a:p>
            <a:r>
              <a:rPr lang="en-US" sz="1200" dirty="0">
                <a:latin typeface="Arial" panose="020B0604020202020204" pitchFamily="34" charset="0"/>
                <a:cs typeface="Arial" panose="020B0604020202020204" pitchFamily="34" charset="0"/>
              </a:rPr>
              <a:t>military Mil-L 2 1 5 0 B requirements) gear lubricant of the specified viscosity. If the axle has a </a:t>
            </a:r>
          </a:p>
          <a:p>
            <a:r>
              <a:rPr lang="en-US" sz="1200" dirty="0">
                <a:latin typeface="Arial" panose="020B0604020202020204" pitchFamily="34" charset="0"/>
                <a:cs typeface="Arial" panose="020B0604020202020204" pitchFamily="34" charset="0"/>
              </a:rPr>
              <a:t>limited slip differential, the gear lubricant must meet the requirements for that differential </a:t>
            </a:r>
          </a:p>
          <a:p>
            <a:r>
              <a:rPr lang="en-US" sz="1200" dirty="0">
                <a:latin typeface="Arial" panose="020B0604020202020204" pitchFamily="34" charset="0"/>
                <a:cs typeface="Arial" panose="020B0604020202020204" pitchFamily="34" charset="0"/>
              </a:rPr>
              <a:t>type. A label is normally located near the filler opening on those axles to indicate the fluid</a:t>
            </a:r>
          </a:p>
          <a:p>
            <a:r>
              <a:rPr lang="en-US" sz="1200" dirty="0">
                <a:latin typeface="Arial" panose="020B0604020202020204" pitchFamily="34" charset="0"/>
                <a:cs typeface="Arial" panose="020B0604020202020204" pitchFamily="34" charset="0"/>
              </a:rPr>
              <a:t>required.</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consists of gear with a cylindrical filler opening on the bottom right. The static airflow is linear from inside the filler opening to the gear teeth. The dynamic oil flow is clockwise, from the gear to the filler opening.</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53218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Tech Tip: Chatter and Vibration Fix</a:t>
            </a:r>
          </a:p>
          <a:p>
            <a:r>
              <a:rPr lang="en-US" sz="1200" dirty="0">
                <a:latin typeface="Arial" panose="020B0604020202020204" pitchFamily="34" charset="0"/>
                <a:cs typeface="Arial" panose="020B0604020202020204" pitchFamily="34" charset="0"/>
              </a:rPr>
              <a:t>If a rear-wheel-drive vehicle has a vibration that feels like a clutch chatter when turning and the </a:t>
            </a:r>
          </a:p>
          <a:p>
            <a:r>
              <a:rPr lang="en-US" sz="1200" dirty="0">
                <a:latin typeface="Arial" panose="020B0604020202020204" pitchFamily="34" charset="0"/>
                <a:cs typeface="Arial" panose="020B0604020202020204" pitchFamily="34" charset="0"/>
              </a:rPr>
              <a:t>vehicle had an antispin (limited slip) rear axle, consider try adding a friction modifier additive </a:t>
            </a:r>
          </a:p>
          <a:p>
            <a:r>
              <a:rPr lang="en-US" sz="1200" dirty="0">
                <a:latin typeface="Arial" panose="020B0604020202020204" pitchFamily="34" charset="0"/>
                <a:cs typeface="Arial" panose="020B0604020202020204" pitchFamily="34" charset="0"/>
              </a:rPr>
              <a:t>to the rear axle fluid. This often cures the chatter.</a:t>
            </a:r>
          </a:p>
          <a:p>
            <a:r>
              <a:rPr lang="en-US" sz="1200" b="1" u="sng" dirty="0">
                <a:latin typeface="Arial" panose="020B0604020202020204" pitchFamily="34" charset="0"/>
                <a:cs typeface="Arial" panose="020B0604020202020204" pitchFamily="34" charset="0"/>
              </a:rPr>
              <a:t>Case Study: The “Steering Problem” That Was a Drive Axle Problem</a:t>
            </a:r>
          </a:p>
          <a:p>
            <a:r>
              <a:rPr lang="en-US" sz="1200" dirty="0">
                <a:latin typeface="Arial" panose="020B0604020202020204" pitchFamily="34" charset="0"/>
                <a:cs typeface="Arial" panose="020B0604020202020204" pitchFamily="34" charset="0"/>
              </a:rPr>
              <a:t>A Honda C R V (All-wheel-drive) (130,000 m i) had an objectionable noise while turning. The vehicle </a:t>
            </a:r>
          </a:p>
          <a:p>
            <a:r>
              <a:rPr lang="en-US" sz="1200" dirty="0">
                <a:latin typeface="Arial" panose="020B0604020202020204" pitchFamily="34" charset="0"/>
                <a:cs typeface="Arial" panose="020B0604020202020204" pitchFamily="34" charset="0"/>
              </a:rPr>
              <a:t>owner complained that the problem must be in the power steering system because it only occurred </a:t>
            </a:r>
          </a:p>
          <a:p>
            <a:r>
              <a:rPr lang="en-US" sz="1200" dirty="0">
                <a:latin typeface="Arial" panose="020B0604020202020204" pitchFamily="34" charset="0"/>
                <a:cs typeface="Arial" panose="020B0604020202020204" pitchFamily="34" charset="0"/>
              </a:rPr>
              <a:t>when turning. An inspection of the power steering showed no problem. On a road test, the noise </a:t>
            </a:r>
          </a:p>
          <a:p>
            <a:r>
              <a:rPr lang="en-US" sz="1200" dirty="0">
                <a:latin typeface="Arial" panose="020B0604020202020204" pitchFamily="34" charset="0"/>
                <a:cs typeface="Arial" panose="020B0604020202020204" pitchFamily="34" charset="0"/>
              </a:rPr>
              <a:t>seemed to be coming from the rear so the rear driveshaft was removed, and the noise was gone.</a:t>
            </a:r>
          </a:p>
          <a:p>
            <a:r>
              <a:rPr lang="en-US" sz="1200" dirty="0">
                <a:latin typeface="Arial" panose="020B0604020202020204" pitchFamily="34" charset="0"/>
                <a:cs typeface="Arial" panose="020B0604020202020204" pitchFamily="34" charset="0"/>
              </a:rPr>
              <a:t>The fluid was drained from the rear drive axle and replaced using the recommended oil, and this </a:t>
            </a:r>
          </a:p>
          <a:p>
            <a:r>
              <a:rPr lang="en-US" sz="1200" dirty="0">
                <a:latin typeface="Arial" panose="020B0604020202020204" pitchFamily="34" charset="0"/>
                <a:cs typeface="Arial" panose="020B0604020202020204" pitchFamily="34" charset="0"/>
              </a:rPr>
              <a:t>fixed this noise problem.</a:t>
            </a:r>
          </a:p>
          <a:p>
            <a:r>
              <a:rPr lang="en-US" sz="1200" b="1" dirty="0">
                <a:latin typeface="Arial" panose="020B0604020202020204" pitchFamily="34" charset="0"/>
                <a:cs typeface="Arial" panose="020B0604020202020204" pitchFamily="34" charset="0"/>
              </a:rPr>
              <a:t>Summary:</a:t>
            </a:r>
          </a:p>
          <a:p>
            <a:r>
              <a:rPr lang="en-US" sz="1200" b="1" dirty="0">
                <a:latin typeface="Arial" panose="020B0604020202020204" pitchFamily="34" charset="0"/>
                <a:cs typeface="Arial" panose="020B0604020202020204" pitchFamily="34" charset="0"/>
              </a:rPr>
              <a:t>Complaint—Driver complained about a nose while turning.</a:t>
            </a:r>
          </a:p>
          <a:p>
            <a:r>
              <a:rPr lang="en-US" sz="1200" b="1" dirty="0">
                <a:latin typeface="Arial" panose="020B0604020202020204" pitchFamily="34" charset="0"/>
                <a:cs typeface="Arial" panose="020B0604020202020204" pitchFamily="34" charset="0"/>
              </a:rPr>
              <a:t>Cause—The rear drive axle was found to be the source of the noise.</a:t>
            </a:r>
          </a:p>
          <a:p>
            <a:r>
              <a:rPr lang="en-US" sz="1200" b="1" dirty="0">
                <a:latin typeface="Arial" panose="020B0604020202020204" pitchFamily="34" charset="0"/>
                <a:cs typeface="Arial" panose="020B0604020202020204" pitchFamily="34" charset="0"/>
              </a:rPr>
              <a:t>Correction—The drive axle fluid was replaced with the specified fluid and the noise concern was corrected.</a:t>
            </a:r>
          </a:p>
          <a:p>
            <a:endParaRPr lang="en-US" sz="1200" b="1"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consists of a filler opening with demonstrations of the low and good oil levels. The low level of the lubricant is near the bottom and an index finger dipped in the lubricant determines the low level. Just above the low oil level, there is a good oil level.</a:t>
            </a:r>
            <a:r>
              <a:rPr lang="en-US" sz="1200" dirty="0">
                <a:latin typeface="Arial" panose="020B0604020202020204" pitchFamily="34" charset="0"/>
                <a:cs typeface="Arial" panose="020B0604020202020204" pitchFamily="34" charset="0"/>
              </a:rPr>
              <a:t> </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6287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Most drive axle problems are related to noise, vibration, leaks, and failure to transmit power.</a:t>
            </a:r>
          </a:p>
          <a:p>
            <a:r>
              <a:rPr lang="en-US" dirty="0"/>
              <a:t>The road test should include the following driving conditions:</a:t>
            </a:r>
          </a:p>
          <a:p>
            <a:r>
              <a:rPr lang="en-US" dirty="0"/>
              <a:t>■ Drive. Light-to-moderate throttle acceleration</a:t>
            </a:r>
          </a:p>
          <a:p>
            <a:r>
              <a:rPr lang="en-US" dirty="0"/>
              <a:t>■ Cruise. Enough throttle to maintain a constant speed</a:t>
            </a:r>
          </a:p>
          <a:p>
            <a:r>
              <a:rPr lang="en-US" dirty="0"/>
              <a:t>■ Float. Just enough throttle to keep engine load off the drivetrain as the vehicle slows</a:t>
            </a:r>
          </a:p>
          <a:p>
            <a:r>
              <a:rPr lang="en-US" dirty="0"/>
              <a:t>■ Coast. Closed throttle deceleration</a:t>
            </a:r>
          </a:p>
          <a:p>
            <a:r>
              <a:rPr lang="en-US" dirty="0"/>
              <a:t>■ Coast while in neutral. Isolates transmission noises</a:t>
            </a:r>
          </a:p>
          <a:p>
            <a:endParaRPr lang="en-US" dirty="0"/>
          </a:p>
          <a:p>
            <a:r>
              <a:rPr lang="en-US" b="1" dirty="0"/>
              <a:t>Gear noise. </a:t>
            </a:r>
            <a:r>
              <a:rPr lang="en-US" dirty="0"/>
              <a:t>Howling or whining and is often torque sensitive but can be continuous.</a:t>
            </a:r>
          </a:p>
          <a:p>
            <a:r>
              <a:rPr lang="en-US" b="1" dirty="0"/>
              <a:t>Bearing noise</a:t>
            </a:r>
            <a:r>
              <a:rPr lang="en-US" dirty="0"/>
              <a:t>. Can be a high-pitched, whistle like sound but is usually a rough growl or rumble. Bearings will often make a “wow-wow” type of sound at the speed frequency of the spinning shaft.</a:t>
            </a:r>
          </a:p>
          <a:p>
            <a:r>
              <a:rPr lang="en-US" b="1" dirty="0"/>
              <a:t>Clunk. </a:t>
            </a:r>
            <a:r>
              <a:rPr lang="en-US" dirty="0"/>
              <a:t>Heavy metallic slapping noise during reversal of power flow or engagement of power from neutral. This fault is caused by excessive slack or excessive clearances in the drivetrain and can be felt in the drive axle.</a:t>
            </a:r>
          </a:p>
          <a:p>
            <a:r>
              <a:rPr lang="en-US" b="1" dirty="0"/>
              <a:t>Chuckle</a:t>
            </a:r>
            <a:r>
              <a:rPr lang="en-US" dirty="0"/>
              <a:t>. A rattling noise, similar to a playing card against spinning bicycle spokes, during deceleration below 40 M P H (64 km/h). This fault is often caused by excessive clearance in the differential.</a:t>
            </a:r>
          </a:p>
          <a:p>
            <a:r>
              <a:rPr lang="en-US" b="1" dirty="0"/>
              <a:t>Chatter on corners</a:t>
            </a:r>
            <a:r>
              <a:rPr lang="en-US" dirty="0"/>
              <a:t>. A vibration or noise as the vehicle turns a corner, especially after prolonged straight driving.</a:t>
            </a:r>
          </a:p>
          <a:p>
            <a:r>
              <a:rPr lang="en-US" dirty="0"/>
              <a:t>This noise is often called chatter, commonly caused by a stick/slip condition at the clutch plates of a limited slip differential. After changing the lubricant in a limited slip differential to cure a chatter problem, drive the vehicle through 10 to 12 figure-8 turns. This procedure will force the new lubricant between the clutch plates.</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565063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566154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65147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98887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90613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DRIVE AXLE BACKLASH A drivetrain clunk during a power change can be caused by too much internal </a:t>
            </a:r>
          </a:p>
          <a:p>
            <a:r>
              <a:rPr lang="en-US" dirty="0"/>
              <a:t>backlash. To quickly determine if the drive axle is the cause of the noise due to backlash, perform </a:t>
            </a:r>
          </a:p>
          <a:p>
            <a:r>
              <a:rPr lang="en-US" dirty="0"/>
              <a:t>the following steps:</a:t>
            </a:r>
          </a:p>
          <a:p>
            <a:r>
              <a:rPr lang="en-US" dirty="0"/>
              <a:t>STEP 1 Raise and securely support the vehicle on a hoist or jack stands and the wheels are free to turn.</a:t>
            </a:r>
          </a:p>
          <a:p>
            <a:r>
              <a:rPr lang="en-US" dirty="0"/>
              <a:t>STEP 2 Lock the driveshaft and drive pinion companion flange by clamping a bar to the companion flange and the body or rear suspension. ● SEE FIGURE 13.7.</a:t>
            </a:r>
          </a:p>
          <a:p>
            <a:r>
              <a:rPr lang="en-US" dirty="0"/>
              <a:t>STEP 3 Block the left wheel so that it cannot turn. ● SEE FIGURE 13.8.</a:t>
            </a:r>
          </a:p>
          <a:p>
            <a:r>
              <a:rPr lang="en-US" dirty="0"/>
              <a:t>STEP 4 Turn the right wheel slowly in one direction until it stops, loading the entire lash (clearance) to one side. Using chalk or marking crayon, place a mark on the side of the tire 12 inches (30 c m) from the center of the wheel.</a:t>
            </a:r>
          </a:p>
          <a:p>
            <a:r>
              <a:rPr lang="en-US" dirty="0"/>
              <a:t>STEP 5 Hold the chalk steady and rotate the tire in the opposite direction until it stops.</a:t>
            </a:r>
          </a:p>
          <a:p>
            <a:r>
              <a:rPr lang="en-US" dirty="0"/>
              <a:t>STEP 6 Measure the length of the chalk mark; this is the amount of drive axle backlash. More than 1 inch (25 m m) of lash is excessive and indicates that the axle is worn. ● SEE FIGURE 13.9.</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240468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Case Study:</a:t>
            </a:r>
            <a:r>
              <a:rPr lang="en-US" b="1" u="sng" baseline="0" dirty="0"/>
              <a:t> </a:t>
            </a:r>
            <a:r>
              <a:rPr lang="en-US" b="1" u="sng" dirty="0"/>
              <a:t>Pinion Bearing Fault</a:t>
            </a:r>
          </a:p>
          <a:p>
            <a:r>
              <a:rPr lang="en-US" dirty="0"/>
              <a:t>An all-wheel-drive (A W D) Buick Rendezvous (61,000 m i) came into the shop with loud drivetrain howl </a:t>
            </a:r>
          </a:p>
          <a:p>
            <a:r>
              <a:rPr lang="en-US" dirty="0"/>
              <a:t>and vibration that varied with speed and load. Raising the vehicle on a hoist allowed the </a:t>
            </a:r>
          </a:p>
          <a:p>
            <a:r>
              <a:rPr lang="en-US" dirty="0"/>
              <a:t>technician to narrow the problem down to the rear drive axle. The rear drive axle gear oil was </a:t>
            </a:r>
          </a:p>
          <a:p>
            <a:r>
              <a:rPr lang="en-US" dirty="0"/>
              <a:t>clean and at the proper level.</a:t>
            </a:r>
          </a:p>
          <a:p>
            <a:r>
              <a:rPr lang="en-US" dirty="0"/>
              <a:t>A close inspection of the drive axle revealed rough pinion shaft bearings. The technician was unable to get replacement bearings or a rebuilt assembly so a new axle was installed which fixed the problem.</a:t>
            </a:r>
          </a:p>
          <a:p>
            <a:r>
              <a:rPr lang="en-US" b="1" dirty="0"/>
              <a:t>Summary:</a:t>
            </a:r>
          </a:p>
          <a:p>
            <a:r>
              <a:rPr lang="en-US" b="1" dirty="0"/>
              <a:t>Complaint—Customer complained of a loud howl sound and vibration that varied with speed and load.</a:t>
            </a:r>
          </a:p>
          <a:p>
            <a:r>
              <a:rPr lang="en-US" b="1" dirty="0"/>
              <a:t>Cause—Rough pinion bearings.</a:t>
            </a:r>
          </a:p>
          <a:p>
            <a:r>
              <a:rPr lang="en-US" b="1" dirty="0"/>
              <a:t>Correction—A replacement drive axle solved noise and vibration concern.</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959560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448190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996171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794599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268681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121162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Figure 13.15 </a:t>
            </a:r>
            <a:r>
              <a:rPr lang="en-US" dirty="0"/>
              <a:t>Differential pinion shaft must be removed to allow C-lock and axle to be removed. </a:t>
            </a:r>
          </a:p>
          <a:p>
            <a:endParaRPr lang="en-US" b="1" u="sng" dirty="0"/>
          </a:p>
          <a:p>
            <a:r>
              <a:rPr lang="en-US" b="1" u="sng" dirty="0"/>
              <a:t>Tech Tip: Look for the Hole in the Retainer Plate</a:t>
            </a:r>
          </a:p>
          <a:p>
            <a:r>
              <a:rPr lang="en-US" dirty="0"/>
              <a:t>Most axle flanges include a hole so that a socket and extension bar can be used to remove and </a:t>
            </a:r>
          </a:p>
          <a:p>
            <a:r>
              <a:rPr lang="en-US" dirty="0"/>
              <a:t>replace the retainer bolts. If the axle does not have a hole in the retainer plate, then the axle</a:t>
            </a:r>
          </a:p>
          <a:p>
            <a:r>
              <a:rPr lang="en-US" dirty="0"/>
              <a:t>uses a C-lock-type retaining method.</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846984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Tech Tip: Look for the Hole in the Retainer Plate</a:t>
            </a:r>
          </a:p>
          <a:p>
            <a:r>
              <a:rPr lang="en-US" sz="1200" dirty="0">
                <a:latin typeface="Arial" panose="020B0604020202020204" pitchFamily="34" charset="0"/>
                <a:cs typeface="Arial" panose="020B0604020202020204" pitchFamily="34" charset="0"/>
              </a:rPr>
              <a:t>Most axle flanges include a hole so that a socket and extension bar can be used to remove and </a:t>
            </a:r>
          </a:p>
          <a:p>
            <a:r>
              <a:rPr lang="en-US" sz="1200" dirty="0">
                <a:latin typeface="Arial" panose="020B0604020202020204" pitchFamily="34" charset="0"/>
                <a:cs typeface="Arial" panose="020B0604020202020204" pitchFamily="34" charset="0"/>
              </a:rPr>
              <a:t>replace the retainer bolts. If the axle does not have a hole in the retainer plate, then the axle</a:t>
            </a:r>
          </a:p>
          <a:p>
            <a:r>
              <a:rPr lang="en-US" sz="1200" dirty="0">
                <a:latin typeface="Arial" panose="020B0604020202020204" pitchFamily="34" charset="0"/>
                <a:cs typeface="Arial" panose="020B0604020202020204" pitchFamily="34" charset="0"/>
              </a:rPr>
              <a:t>uses a C-lock-type retaining method.</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first step of bearing retained axle involves removing the retainer nuts and bolts by using a wrench. The second step on the right involves removing the axle by attaching the slide hammer to the axle.</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964651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728797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After the axle flange bolts have been removed, a full-floating axle can be slid out of the housing. This permits access to the axle, </a:t>
            </a:r>
          </a:p>
          <a:p>
            <a:r>
              <a:rPr lang="en-US" dirty="0"/>
              <a:t>wheel bearings, and brakes.</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751320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47812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798097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859640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39540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Figure 13.21 </a:t>
            </a:r>
            <a:r>
              <a:rPr lang="en-US" sz="1200" dirty="0">
                <a:latin typeface="Arial" panose="020B0604020202020204" pitchFamily="34" charset="0"/>
                <a:cs typeface="Arial" panose="020B0604020202020204" pitchFamily="34" charset="0"/>
              </a:rPr>
              <a:t>(a) A special tool or a tie rod removing tool should be used to remove the damage lug </a:t>
            </a:r>
          </a:p>
          <a:p>
            <a:r>
              <a:rPr lang="en-US" sz="1200" dirty="0">
                <a:latin typeface="Arial" panose="020B0604020202020204" pitchFamily="34" charset="0"/>
                <a:cs typeface="Arial" panose="020B0604020202020204" pitchFamily="34" charset="0"/>
              </a:rPr>
              <a:t>stud. (b) Align the bearing hub with a slot in the flange and insert the replacement stud. (c) </a:t>
            </a:r>
          </a:p>
          <a:p>
            <a:r>
              <a:rPr lang="en-US" sz="1200" dirty="0">
                <a:latin typeface="Arial" panose="020B0604020202020204" pitchFamily="34" charset="0"/>
                <a:cs typeface="Arial" panose="020B0604020202020204" pitchFamily="34" charset="0"/>
              </a:rPr>
              <a:t>Install washers and then tighten a lug nit to draw the new stud into the hub flange. (d) To help </a:t>
            </a:r>
          </a:p>
          <a:p>
            <a:r>
              <a:rPr lang="en-US" sz="1200" dirty="0">
                <a:latin typeface="Arial" panose="020B0604020202020204" pitchFamily="34" charset="0"/>
                <a:cs typeface="Arial" panose="020B0604020202020204" pitchFamily="34" charset="0"/>
              </a:rPr>
              <a:t>prevent future damage to the lug nuts, always tighten to factory specification</a:t>
            </a:r>
          </a:p>
          <a:p>
            <a:r>
              <a:rPr lang="en-US" sz="1200" dirty="0">
                <a:latin typeface="Arial" panose="020B0604020202020204" pitchFamily="34" charset="0"/>
                <a:cs typeface="Arial" panose="020B0604020202020204" pitchFamily="34" charset="0"/>
              </a:rPr>
              <a:t>and in a crisscross pattern.</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has some lug studs attached over the circular hub flange. The hub flange is above a larger circular plate labeled steering knuckle. A special tool is fixed to the hub flange to remove a wheel mounting stud from the flange plate.</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illustration has some lug studs attached over the circular hub flange. The hub flange has a hub or bearing assembly in the center. A wheel lug nut of the hub flange has some washers inserted into it.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3:</a:t>
            </a:r>
          </a:p>
          <a:p>
            <a:r>
              <a:rPr lang="en-US" sz="1200" b="0" i="0" u="none" strike="noStrike" dirty="0">
                <a:solidFill>
                  <a:srgbClr val="000000"/>
                </a:solidFill>
                <a:effectLst/>
                <a:latin typeface="Arial" panose="020B0604020202020204" pitchFamily="34" charset="0"/>
                <a:cs typeface="Arial" panose="020B0604020202020204" pitchFamily="34" charset="0"/>
              </a:rPr>
              <a:t>The first illustration labeled 4 lug tightening patterns has numbers 1 to 4 labeled in a circle. The number 1 is at the top, the number 2 is at the bottom, the number 3 is on the left, and the number 4 is on the right. 1 points to 2, 2 points to 3, 3 points to 4, and 4 points to 1. The second illustration labeled 5 lug tightening pattern has numbers 1 to 5 labeled in a circle. Starting from the top, the numbers clockwise are 1, 4, 2, 5, and 3. 1 points to 2, 2 points to 3, 3 points to 4, and 4 points to 5. The third illustration labeled 6 lug tightening pattern has numbers 1 to 6 labeled in a circle. Starting from the top, the numbers clockwise are 1, 3, 5, 2, 4, and 6. 1 points to 2, 2 points to 3, 3 points to 4, 4 points to 5, and 5 points to 6. The fourth illustration labeled 8 lug tightening pattern has numbers 1 to 8 labeled in a circle. Starting from the top, the numbers clockwise are 1, 6, 4, 7, 2, 5, 3, 8, and 1. 1 points to 2, 2 points to 3, 3 points to 4, 4 points to 5, 5 points to 6, 6 points to 7, and 7 points to 8.</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034610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93604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2034479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dirty="0"/>
              <a:t>Figure</a:t>
            </a:r>
            <a:r>
              <a:rPr lang="en-US" b="1" baseline="0" dirty="0"/>
              <a:t> 13.23 </a:t>
            </a:r>
            <a:r>
              <a:rPr lang="en-US" dirty="0"/>
              <a:t>A leaky drive pinion seal is repaired by first. After removing the wheels and eliminating any brake drag, use an inch-pound torque wrench to measure the pinion bearing preload. It should be between 17 and 22 inch-pounds or slightly lower in most applications.</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8297901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365894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consists of the companion flange holding tool inserted into the companion flange. The socket of the companion flange visible outside the companion flange holding tool is rotated with the help of a breaking bar.</a:t>
            </a:r>
            <a:r>
              <a:rPr lang="en-US" sz="1200" dirty="0">
                <a:latin typeface="Arial" panose="020B0604020202020204" pitchFamily="34" charset="0"/>
                <a:cs typeface="Arial" panose="020B0604020202020204" pitchFamily="34" charset="0"/>
              </a:rPr>
              <a:t> </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illustration consists of the companion flange holding tool inserted into the companion flange which is removed from the tool by using a puller and breaking bar.</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626372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consists of a chisel on the top of the pinion oil seal. Above the chisel, there is a hammer. On the bottom left, there is a removed pinion oil seal.</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0451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214827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consists of a cylindrical carrier with a circular structure in the center. A gasket is on the right of the carrier. A note reads, always use a new gasket. On the right of the gasket, there is the drive axle housing.</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2379377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6877826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164819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7376863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The bearing caps have to be stamped or marked to make sure that they are installed back in the</a:t>
            </a:r>
          </a:p>
          <a:p>
            <a:r>
              <a:rPr lang="en-US" dirty="0"/>
              <a:t>exact same location. Not only left and right b they also need to be installed with the correct side up, the same as they were installed originally</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9890820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9225977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Ring gear runout is checked if there is evidence of damage to the ring gear. Runout is usually </a:t>
            </a:r>
          </a:p>
          <a:p>
            <a:r>
              <a:rPr lang="en-US" sz="1200" dirty="0">
                <a:latin typeface="Arial" panose="020B0604020202020204" pitchFamily="34" charset="0"/>
                <a:cs typeface="Arial" panose="020B0604020202020204" pitchFamily="34" charset="0"/>
              </a:rPr>
              <a:t>caused by a faulty or bent differential case or an improper mounting of the ring gear onto the </a:t>
            </a:r>
          </a:p>
          <a:p>
            <a:r>
              <a:rPr lang="en-US" sz="1200" dirty="0">
                <a:latin typeface="Arial" panose="020B0604020202020204" pitchFamily="34" charset="0"/>
                <a:cs typeface="Arial" panose="020B0604020202020204" pitchFamily="34" charset="0"/>
              </a:rPr>
              <a:t>case. Because gear run- out will cause backlash to change, it is sometimes referred to as backlash </a:t>
            </a:r>
          </a:p>
          <a:p>
            <a:r>
              <a:rPr lang="en-US" sz="1200" dirty="0">
                <a:latin typeface="Arial" panose="020B0604020202020204" pitchFamily="34" charset="0"/>
                <a:cs typeface="Arial" panose="020B0604020202020204" pitchFamily="34" charset="0"/>
              </a:rPr>
              <a:t>variation. To check ring gear runout, perform the following steps: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Mount a dial indicator with the stylus on the back of the ring gear at 90 degrees to the gear surface. The runout of a differential case can be checked using a similar procedure. ● SEE FIGURE 13–30.</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Rotate the ring gear and observe the indicator needle movement. This is the total indicated runout (T I R).</a:t>
            </a:r>
          </a:p>
          <a:p>
            <a:pPr marL="171450" indent="-171450">
              <a:buFont typeface="Arial" panose="020B0604020202020204" pitchFamily="34" charset="0"/>
              <a:buChar char="•"/>
            </a:pPr>
            <a:endParaRPr lang="en-US" sz="1200" b="1" i="1" dirty="0">
              <a:latin typeface="Arial" panose="020B0604020202020204" pitchFamily="34" charset="0"/>
              <a:cs typeface="Arial" panose="020B0604020202020204" pitchFamily="34" charset="0"/>
            </a:endParaRPr>
          </a:p>
          <a:p>
            <a:pPr marL="0" indent="0">
              <a:buFontTx/>
              <a:buNone/>
            </a:pPr>
            <a:r>
              <a:rPr lang="en-US" sz="1200" b="1" i="0" u="sng" dirty="0">
                <a:latin typeface="Arial" panose="020B0604020202020204" pitchFamily="34" charset="0"/>
                <a:cs typeface="Arial" panose="020B0604020202020204" pitchFamily="34" charset="0"/>
              </a:rPr>
              <a:t>Tech Tip: Loosen Ring Gear Bolts First</a:t>
            </a:r>
          </a:p>
          <a:p>
            <a:pPr marL="0" indent="0">
              <a:buFontTx/>
              <a:buNone/>
            </a:pPr>
            <a:r>
              <a:rPr lang="en-US" sz="1200" dirty="0">
                <a:latin typeface="Arial" panose="020B0604020202020204" pitchFamily="34" charset="0"/>
                <a:cs typeface="Arial" panose="020B0604020202020204" pitchFamily="34" charset="0"/>
              </a:rPr>
              <a:t>An experienced technician will loosen the ring gear mounting bolts before removing the</a:t>
            </a:r>
          </a:p>
          <a:p>
            <a:pPr marL="0" indent="0">
              <a:buFontTx/>
              <a:buNone/>
            </a:pPr>
            <a:r>
              <a:rPr lang="en-US" sz="1200" dirty="0">
                <a:latin typeface="Arial" panose="020B0604020202020204" pitchFamily="34" charset="0"/>
                <a:cs typeface="Arial" panose="020B0604020202020204" pitchFamily="34" charset="0"/>
              </a:rPr>
              <a:t>differential from the differential case. These bolts are normally very tight, and the differential </a:t>
            </a:r>
          </a:p>
          <a:p>
            <a:pPr marL="0" indent="0">
              <a:buFontTx/>
              <a:buNone/>
            </a:pPr>
            <a:r>
              <a:rPr lang="en-US" sz="1200" dirty="0">
                <a:latin typeface="Arial" panose="020B0604020202020204" pitchFamily="34" charset="0"/>
                <a:cs typeface="Arial" panose="020B0604020202020204" pitchFamily="34" charset="0"/>
              </a:rPr>
              <a:t>is hard to hold when it is out of the carrier. While still in the carrier, the differential case </a:t>
            </a:r>
          </a:p>
          <a:p>
            <a:pPr marL="0" indent="0">
              <a:buFontTx/>
              <a:buNone/>
            </a:pPr>
            <a:r>
              <a:rPr lang="en-US" sz="1200" dirty="0">
                <a:latin typeface="Arial" panose="020B0604020202020204" pitchFamily="34" charset="0"/>
                <a:cs typeface="Arial" panose="020B0604020202020204" pitchFamily="34" charset="0"/>
              </a:rPr>
              <a:t>can be held stationary by placing a block of wood between the ring and pinion gears or by placing a </a:t>
            </a:r>
          </a:p>
          <a:p>
            <a:pPr marL="0" indent="0">
              <a:buFontTx/>
              <a:buNone/>
            </a:pPr>
            <a:r>
              <a:rPr lang="en-US" sz="1200" dirty="0">
                <a:latin typeface="Arial" panose="020B0604020202020204" pitchFamily="34" charset="0"/>
                <a:cs typeface="Arial" panose="020B0604020202020204" pitchFamily="34" charset="0"/>
              </a:rPr>
              <a:t>box wrench on one of the ring gear bolts and against the side of the carrier.</a:t>
            </a:r>
          </a:p>
          <a:p>
            <a:pPr marL="0" indent="0">
              <a:buFontTx/>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indent="0">
              <a:buFontTx/>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indent="0">
              <a:buFontTx/>
              <a:buNone/>
            </a:pPr>
            <a:r>
              <a:rPr lang="en-US" sz="1200" b="0" i="0" u="none" strike="noStrike" dirty="0">
                <a:solidFill>
                  <a:srgbClr val="000000"/>
                </a:solidFill>
                <a:effectLst/>
                <a:latin typeface="Arial" panose="020B0604020202020204" pitchFamily="34" charset="0"/>
                <a:cs typeface="Arial" panose="020B0604020202020204" pitchFamily="34" charset="0"/>
              </a:rPr>
              <a:t>The illustration consists of the differential side bearing with a bridge setup above it. The bridge consists of the bearing splitter at the bottom, mounted near the top of the differential side bearing.</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5717327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NOTE: Excessive clearance in the differential gear set can cause a clunk as the lash is taken up </a:t>
            </a:r>
          </a:p>
          <a:p>
            <a:r>
              <a:rPr lang="en-US" dirty="0"/>
              <a:t>when either the manual transmission clutch or automatic transmission is engaged. This is especially </a:t>
            </a:r>
          </a:p>
          <a:p>
            <a:r>
              <a:rPr lang="en-US" dirty="0"/>
              <a:t>noticeable when changing direction, low to reverse, or reverse to low.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1:</a:t>
            </a:r>
          </a:p>
          <a:p>
            <a:r>
              <a:rPr lang="en-US" sz="1800" b="0" i="0" u="none" strike="noStrike" dirty="0">
                <a:solidFill>
                  <a:srgbClr val="000000"/>
                </a:solidFill>
                <a:effectLst/>
                <a:latin typeface="Calibri" panose="020F0502020204030204" pitchFamily="34" charset="0"/>
              </a:rPr>
              <a:t>The illustration consists of the differential side bearing case with a side gear on the top. A dial indicator is on the top right of the side gear.</a:t>
            </a:r>
            <a:r>
              <a:rPr lang="en-US" dirty="0"/>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2:</a:t>
            </a:r>
          </a:p>
          <a:p>
            <a:r>
              <a:rPr lang="en-US" sz="1800" b="0" i="0" u="none" strike="noStrike" dirty="0">
                <a:solidFill>
                  <a:srgbClr val="000000"/>
                </a:solidFill>
                <a:effectLst/>
                <a:latin typeface="Calibri" panose="020F0502020204030204" pitchFamily="34" charset="0"/>
              </a:rPr>
              <a:t>The illustration consists of the differential side bearing case with a side gear on the top. The side gear is labeled side gear 2. The side gear has a pinion gear below it and a pinion gear above it. The pinion gear above the side gear is labeled pinion gear 2. A separate pinion shaft is below the pinion gear at the bottom.</a:t>
            </a:r>
            <a:r>
              <a:rPr lang="en-US" dirty="0"/>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2861330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32582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7190315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Figure 13.35 </a:t>
            </a:r>
            <a:r>
              <a:rPr lang="en-US" sz="1200" dirty="0">
                <a:latin typeface="Arial" panose="020B0604020202020204" pitchFamily="34" charset="0"/>
                <a:cs typeface="Arial" panose="020B0604020202020204" pitchFamily="34" charset="0"/>
              </a:rPr>
              <a:t>The ring and pinion gears are a matched set and are marked for correct pinion depth variance.</a:t>
            </a:r>
          </a:p>
          <a:p>
            <a:r>
              <a:rPr lang="en-US" sz="1200" dirty="0">
                <a:latin typeface="Arial" panose="020B0604020202020204" pitchFamily="34" charset="0"/>
                <a:cs typeface="Arial" panose="020B0604020202020204" pitchFamily="34" charset="0"/>
              </a:rPr>
              <a:t>Pinion depth can be checked using a gauging set and depth micrometer. This is a common method used </a:t>
            </a:r>
          </a:p>
          <a:p>
            <a:r>
              <a:rPr lang="en-US" sz="1200" dirty="0">
                <a:latin typeface="Arial" panose="020B0604020202020204" pitchFamily="34" charset="0"/>
                <a:cs typeface="Arial" panose="020B0604020202020204" pitchFamily="34" charset="0"/>
              </a:rPr>
              <a:t>to determine the correct shim thickness necessary to provide the proper gear pattern.</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ring gear at the bottom has a mark F, O, 754 on it. The pinion gear on the top has the production numbers F, O, drive pinion gear depth variance plus 2, and gear matching number 754 which is the same as the ring gear number.</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5801629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Figure 13.36 </a:t>
            </a:r>
            <a:r>
              <a:rPr lang="en-US" sz="1200" dirty="0">
                <a:latin typeface="Arial" panose="020B0604020202020204" pitchFamily="34" charset="0"/>
                <a:cs typeface="Arial" panose="020B0604020202020204" pitchFamily="34" charset="0"/>
              </a:rPr>
              <a:t>(</a:t>
            </a:r>
            <a:r>
              <a:rPr lang="en-US" sz="1200" b="1" dirty="0">
                <a:latin typeface="Arial" panose="020B0604020202020204" pitchFamily="34" charset="0"/>
                <a:cs typeface="Arial" panose="020B0604020202020204" pitchFamily="34" charset="0"/>
              </a:rPr>
              <a:t>a</a:t>
            </a:r>
            <a:r>
              <a:rPr lang="en-US" sz="1200" dirty="0">
                <a:latin typeface="Arial" panose="020B0604020202020204" pitchFamily="34" charset="0"/>
                <a:cs typeface="Arial" panose="020B0604020202020204" pitchFamily="34" charset="0"/>
              </a:rPr>
              <a:t>) A bearing splitter and a hydraulic press needed to remove the pinion shaft bearing </a:t>
            </a:r>
          </a:p>
          <a:p>
            <a:r>
              <a:rPr lang="en-US" sz="1200" dirty="0">
                <a:latin typeface="Arial" panose="020B0604020202020204" pitchFamily="34" charset="0"/>
                <a:cs typeface="Arial" panose="020B0604020202020204" pitchFamily="34" charset="0"/>
              </a:rPr>
              <a:t>and get access to the shim. (</a:t>
            </a:r>
            <a:r>
              <a:rPr lang="en-US" sz="1200" b="1" dirty="0">
                <a:latin typeface="Arial" panose="020B0604020202020204" pitchFamily="34" charset="0"/>
                <a:cs typeface="Arial" panose="020B0604020202020204" pitchFamily="34" charset="0"/>
              </a:rPr>
              <a:t>b</a:t>
            </a:r>
            <a:r>
              <a:rPr lang="en-US" sz="1200" dirty="0">
                <a:latin typeface="Arial" panose="020B0604020202020204" pitchFamily="34" charset="0"/>
                <a:cs typeface="Arial" panose="020B0604020202020204" pitchFamily="34" charset="0"/>
              </a:rPr>
              <a:t>) The setup for pressing the bearing onto the pinion shaft with the shim in place.</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illustration consists of the pinion bearing on the bearing separator tool. A thin shim is above the pinion bearing. A hydraulic press is inserted into the shim and pinion bearing from above.</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1662624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015451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Most vehicle manufacturers use a set of pinion depth gauge blocks to select the correct depth shim. These gauges are installed in the carrier, usually using the rear drive pinion bearing. Universal pinion depth measuring tools are available that can be used to determine the pinion depth.</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illustration consists of a pinion block around a bearing separator tool. A long horizontally oriented rectangular arbor is set on the top of the bearing separator tool. The ends of the arbor have the arbor discs. On the top center of the arbor, a dial indicator is attached to the pinion block via the insertion into the arbor.</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332461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on the left consists of the pinion depth shim just above the pinion block. On the top of the mechanical structure above the shim, there is a collapsible spacer fixed. The illustration on the right consists of the pinion depth shim just above the pinion block. On the top of the mechanical structure above the shim, there is a pinion-bearing preload shim.</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624550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8624368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5792840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461101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690288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100000"/>
              <a:buFont typeface="Arial" panose="020B0604020202020204" pitchFamily="34" charset="0"/>
              <a:buNone/>
              <a:tabLst/>
              <a:defRP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defTabSz="457200" rtl="0" eaLnBrk="1" fontAlgn="auto" latinLnBrk="0" hangingPunct="1">
              <a:lnSpc>
                <a:spcPct val="100000"/>
              </a:lnSpc>
              <a:spcBef>
                <a:spcPts val="0"/>
              </a:spcBef>
              <a:spcAft>
                <a:spcPts val="0"/>
              </a:spcAft>
              <a:buClr>
                <a:schemeClr val="dk1"/>
              </a:buClr>
              <a:buSzPct val="100000"/>
              <a:buFont typeface="Arial" panose="020B0604020202020204" pitchFamily="34" charset="0"/>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The schematic consists of two gear teeth-like structures attached to each other. An inverted tooth-like structure of the gear is inserted into the space between the two structures. The inverted structure almost touches the edge of the tooth-like structure on the left and is at a distance from the edge of the tooth-like structure on the right. The backlash as the space between the inverted tooth-like structure and the structure on the right is labeled 0.008 inches to 0.012 inches.</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092049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dirty="0">
                <a:solidFill>
                  <a:schemeClr val="tx1"/>
                </a:solidFill>
                <a:latin typeface="Arial" panose="020B0604020202020204" pitchFamily="34" charset="0"/>
                <a:cs typeface="Arial" panose="020B0604020202020204" pitchFamily="34" charset="0"/>
              </a:rPr>
              <a:t>Figure 13.1 </a:t>
            </a:r>
            <a:r>
              <a:rPr lang="en-US" sz="1200" dirty="0">
                <a:latin typeface="Arial" panose="020B0604020202020204" pitchFamily="34" charset="0"/>
                <a:cs typeface="Arial" panose="020B0604020202020204" pitchFamily="34" charset="0"/>
              </a:rPr>
              <a:t>The drive axle can often be identified using the shape and counting the bolts on the </a:t>
            </a:r>
          </a:p>
          <a:p>
            <a:r>
              <a:rPr lang="en-US" sz="1200" dirty="0">
                <a:latin typeface="Arial" panose="020B0604020202020204" pitchFamily="34" charset="0"/>
                <a:cs typeface="Arial" panose="020B0604020202020204" pitchFamily="34" charset="0"/>
              </a:rPr>
              <a:t>inspection cover. This is most helpful if trying to locate a heavy duty drive axle at a wrecking </a:t>
            </a:r>
          </a:p>
          <a:p>
            <a:r>
              <a:rPr lang="en-US" sz="1200" dirty="0">
                <a:latin typeface="Arial" panose="020B0604020202020204" pitchFamily="34" charset="0"/>
                <a:cs typeface="Arial" panose="020B0604020202020204" pitchFamily="34" charset="0"/>
              </a:rPr>
              <a:t>(recycling) yard. (a) Drive axles sorted by the Detroit three vehicle manufacturers. (b) Axles </a:t>
            </a:r>
          </a:p>
          <a:p>
            <a:r>
              <a:rPr lang="en-US" sz="1200" dirty="0">
                <a:latin typeface="Arial" panose="020B0604020202020204" pitchFamily="34" charset="0"/>
                <a:cs typeface="Arial" panose="020B0604020202020204" pitchFamily="34" charset="0"/>
              </a:rPr>
              <a:t>sorted by axle manufacturers such as American Axle and Manufacturing (A A M), who</a:t>
            </a:r>
          </a:p>
          <a:p>
            <a:r>
              <a:rPr lang="en-US" sz="1200" dirty="0">
                <a:latin typeface="Arial" panose="020B0604020202020204" pitchFamily="34" charset="0"/>
                <a:cs typeface="Arial" panose="020B0604020202020204" pitchFamily="34" charset="0"/>
              </a:rPr>
              <a:t>supply axles to many vehicle manufacturers.</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first part of the illustration has the drive axles arranged under three headings, namely, general motor drive axles, food drive axles, and Chrysler drive axles. The drive axles are mostly circular, pentagonal, and oval. The general motor drive axles are labeled as follows from left to right according to their sizes. 6. 5 inches, 7.5 inches 10 bolt, 7.6 inches, 7.75 inches, 8.5 inches, 8.6 inches, 8.875 inches 12 bolt car, 8.875 inches, 12 bolt truck, 9.5 inches, 10.5 inches, and 11.5 inches. The food drive axles are labeled as follows from left to right according to their sizes. 7.5 inches, 7.7 inches, 8.8 inches, 9 inches, 9.75 inches, 9.75 inches, 10.25 inches, and 10.5 inches. The Chrysler drive axles are labeled as follows from left to right according to their sizes. 7.25 inches, 8.0 inches, 8.2 inches, 9.25 inches, 10.5, and 11.5 inches. The second part of the illustration has the drive axles arranged under three headings, namely, American drive axles, Dana drive axles, and Saginaw drive axles. The American drive axles are labeled as follows from left to right according to their sizes. 9.25 inches, 10.5 inches, and 11.25 inches. The Dana drive axles are labeled as follows from left to right according to their sizes. 28, 30 and 30 A, 44, 60, 61, 70, 80 and 90, and S 110, S 111, and S 135. The Saginaw drive axles are labeled as follows from left to right according to their sizes. 6.5 inch, 7.25 and 7.625 inch, 8.5 inch, 9.5 inches, and 10.5 inches.</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7595294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See FIGURE 13.42 Tooth contact pattern on page</a:t>
            </a:r>
            <a:r>
              <a:rPr lang="en-US" sz="1200" b="1" u="sng" baseline="0" dirty="0">
                <a:latin typeface="Arial" panose="020B0604020202020204" pitchFamily="34" charset="0"/>
                <a:cs typeface="Arial" panose="020B0604020202020204" pitchFamily="34" charset="0"/>
              </a:rPr>
              <a:t> 200 of the text</a:t>
            </a:r>
            <a:r>
              <a:rPr lang="en-US" sz="1200" b="1" u="sng" dirty="0">
                <a:latin typeface="Arial" panose="020B0604020202020204" pitchFamily="34" charset="0"/>
                <a:cs typeface="Arial" panose="020B0604020202020204" pitchFamily="34" charset="0"/>
              </a:rPr>
              <a:t>.</a:t>
            </a:r>
          </a:p>
          <a:p>
            <a:endParaRPr lang="en-US" sz="1200" b="1" u="sng"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 </a:t>
            </a:r>
            <a:r>
              <a:rPr lang="en-US" sz="1200" b="1" u="sng" dirty="0">
                <a:latin typeface="Arial" panose="020B0604020202020204" pitchFamily="34" charset="0"/>
                <a:cs typeface="Arial" panose="020B0604020202020204" pitchFamily="34" charset="0"/>
              </a:rPr>
              <a:t>Tooth Contact Pattern Test </a:t>
            </a:r>
            <a:r>
              <a:rPr lang="en-US" sz="1200" dirty="0">
                <a:latin typeface="Arial" panose="020B0604020202020204" pitchFamily="34" charset="0"/>
                <a:cs typeface="Arial" panose="020B0604020202020204" pitchFamily="34" charset="0"/>
              </a:rPr>
              <a:t>is an excellent method for checking proper drive pinion </a:t>
            </a:r>
          </a:p>
          <a:p>
            <a:r>
              <a:rPr lang="en-US" sz="1200" dirty="0">
                <a:latin typeface="Arial" panose="020B0604020202020204" pitchFamily="34" charset="0"/>
                <a:cs typeface="Arial" panose="020B0604020202020204" pitchFamily="34" charset="0"/>
              </a:rPr>
              <a:t>depth as well as proper backlash between the drive pinion and the ring gear. Gear marking compound </a:t>
            </a:r>
          </a:p>
          <a:p>
            <a:r>
              <a:rPr lang="en-US" sz="1200" dirty="0">
                <a:latin typeface="Arial" panose="020B0604020202020204" pitchFamily="34" charset="0"/>
                <a:cs typeface="Arial" panose="020B0604020202020204" pitchFamily="34" charset="0"/>
              </a:rPr>
              <a:t>is available from some gear or vehicle manufacturers (G M gear marking compound, for example is part </a:t>
            </a:r>
          </a:p>
          <a:p>
            <a:r>
              <a:rPr lang="en-US" sz="1200" dirty="0">
                <a:latin typeface="Arial" panose="020B0604020202020204" pitchFamily="34" charset="0"/>
                <a:cs typeface="Arial" panose="020B0604020202020204" pitchFamily="34" charset="0"/>
              </a:rPr>
              <a:t>number 1052351).</a:t>
            </a:r>
          </a:p>
          <a:p>
            <a:r>
              <a:rPr lang="en-US" sz="1200" dirty="0">
                <a:latin typeface="Arial" panose="020B0604020202020204" pitchFamily="34" charset="0"/>
                <a:cs typeface="Arial" panose="020B0604020202020204" pitchFamily="34" charset="0"/>
              </a:rPr>
              <a:t>Any faults in these areas will be reflected in the pattern. The pattern test involves the following steps:</a:t>
            </a:r>
          </a:p>
          <a:p>
            <a:r>
              <a:rPr lang="en-US" sz="1200" dirty="0">
                <a:latin typeface="Arial" panose="020B0604020202020204" pitchFamily="34" charset="0"/>
                <a:cs typeface="Arial" panose="020B0604020202020204" pitchFamily="34" charset="0"/>
              </a:rPr>
              <a:t>STEP 1 Clean the gear teeth of the ring gear and the drive pinion.</a:t>
            </a:r>
          </a:p>
          <a:p>
            <a:r>
              <a:rPr lang="en-US" sz="1200" dirty="0">
                <a:latin typeface="Arial" panose="020B0604020202020204" pitchFamily="34" charset="0"/>
                <a:cs typeface="Arial" panose="020B0604020202020204" pitchFamily="34" charset="0"/>
              </a:rPr>
              <a:t>STEP 2 Using a small brush, apply a light coating of iron oxide compound.</a:t>
            </a:r>
          </a:p>
          <a:p>
            <a:r>
              <a:rPr lang="en-US" sz="1200" dirty="0">
                <a:latin typeface="Arial" panose="020B0604020202020204" pitchFamily="34" charset="0"/>
                <a:cs typeface="Arial" panose="020B0604020202020204" pitchFamily="34" charset="0"/>
              </a:rPr>
              <a:t>STEP 3 Use a small prybar to apply a load to the ring gear to achieve a more accurate contact </a:t>
            </a:r>
          </a:p>
          <a:p>
            <a:r>
              <a:rPr lang="en-US" sz="1200" dirty="0">
                <a:latin typeface="Arial" panose="020B0604020202020204" pitchFamily="34" charset="0"/>
                <a:cs typeface="Arial" panose="020B0604020202020204" pitchFamily="34" charset="0"/>
              </a:rPr>
              <a:t>pattern.</a:t>
            </a:r>
          </a:p>
          <a:p>
            <a:r>
              <a:rPr lang="en-US" sz="1200" dirty="0">
                <a:latin typeface="Arial" panose="020B0604020202020204" pitchFamily="34" charset="0"/>
                <a:cs typeface="Arial" panose="020B0604020202020204" pitchFamily="34" charset="0"/>
              </a:rPr>
              <a:t>STEP 4 Rotate the drive pinion until the ring gear turns one revolution (about three revolutions </a:t>
            </a:r>
          </a:p>
          <a:p>
            <a:r>
              <a:rPr lang="en-US" sz="1200" dirty="0">
                <a:latin typeface="Arial" panose="020B0604020202020204" pitchFamily="34" charset="0"/>
                <a:cs typeface="Arial" panose="020B0604020202020204" pitchFamily="34" charset="0"/>
              </a:rPr>
              <a:t>of the drive pinion gear).</a:t>
            </a:r>
          </a:p>
          <a:p>
            <a:r>
              <a:rPr lang="en-US" sz="1200" dirty="0">
                <a:latin typeface="Arial" panose="020B0604020202020204" pitchFamily="34" charset="0"/>
                <a:cs typeface="Arial" panose="020B0604020202020204" pitchFamily="34" charset="0"/>
              </a:rPr>
              <a:t>STEP 5 Repeat rotating the drive pinion in the opposite di- rection. This will create a contact </a:t>
            </a:r>
          </a:p>
          <a:p>
            <a:r>
              <a:rPr lang="en-US" sz="1200" dirty="0">
                <a:latin typeface="Arial" panose="020B0604020202020204" pitchFamily="34" charset="0"/>
                <a:cs typeface="Arial" panose="020B0604020202020204" pitchFamily="34" charset="0"/>
              </a:rPr>
              <a:t>pattern on both the drive side and the coast side of the ring gear.</a:t>
            </a:r>
          </a:p>
          <a:p>
            <a:r>
              <a:rPr lang="en-US" sz="1200" dirty="0">
                <a:latin typeface="Arial" panose="020B0604020202020204" pitchFamily="34" charset="0"/>
                <a:cs typeface="Arial" panose="020B0604020202020204" pitchFamily="34" charset="0"/>
              </a:rPr>
              <a:t>NOTE: The drive side is the convex surface of the ring gear teeth. The coast side is the concave </a:t>
            </a:r>
          </a:p>
          <a:p>
            <a:r>
              <a:rPr lang="en-US" sz="1200" dirty="0">
                <a:latin typeface="Arial" panose="020B0604020202020204" pitchFamily="34" charset="0"/>
                <a:cs typeface="Arial" panose="020B0604020202020204" pitchFamily="34" charset="0"/>
              </a:rPr>
              <a:t>side of the ring gear. This is true except for many differentials used on the front of </a:t>
            </a:r>
          </a:p>
          <a:p>
            <a:r>
              <a:rPr lang="en-US" sz="1200" dirty="0">
                <a:latin typeface="Arial" panose="020B0604020202020204" pitchFamily="34" charset="0"/>
                <a:cs typeface="Arial" panose="020B0604020202020204" pitchFamily="34" charset="0"/>
              </a:rPr>
              <a:t>four-wheel-drive vehicles. In this case, the drive side in the front differential is the concave </a:t>
            </a:r>
          </a:p>
          <a:p>
            <a:r>
              <a:rPr lang="en-US" sz="1200" dirty="0">
                <a:latin typeface="Arial" panose="020B0604020202020204" pitchFamily="34" charset="0"/>
                <a:cs typeface="Arial" panose="020B0604020202020204" pitchFamily="34" charset="0"/>
              </a:rPr>
              <a:t>sur- face and the coast side is the convex surface of the ring gear teeth. Always check the service </a:t>
            </a:r>
          </a:p>
          <a:p>
            <a:r>
              <a:rPr lang="en-US" sz="1200" dirty="0">
                <a:latin typeface="Arial" panose="020B0604020202020204" pitchFamily="34" charset="0"/>
                <a:cs typeface="Arial" panose="020B0604020202020204" pitchFamily="34" charset="0"/>
              </a:rPr>
              <a:t>information for the vehicle being serviced for the correct interpretation of the pattern results. </a:t>
            </a:r>
          </a:p>
          <a:p>
            <a:r>
              <a:rPr lang="en-US" sz="1200" dirty="0">
                <a:latin typeface="Arial" panose="020B0604020202020204" pitchFamily="34" charset="0"/>
                <a:cs typeface="Arial" panose="020B0604020202020204" pitchFamily="34" charset="0"/>
              </a:rPr>
              <a:t>SEE FIGURE 13.42.</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kern="1200" cap="none" dirty="0">
                <a:solidFill>
                  <a:schemeClr val="dk1"/>
                </a:solidFill>
                <a:effectLst/>
                <a:latin typeface="Arial"/>
                <a:ea typeface="Arial"/>
                <a:cs typeface="Arial"/>
                <a:sym typeface="Arial"/>
              </a:rPr>
              <a:t>The illustration consists of a differential case with a gear at its center. The right differential shim is on the right of the gear, and the left differential shim is on the left of the gear. A set of pinion-locating shim packs is above the gear with a collapsible spacer over it. A double-headed arrow is on the gear. A note near the arrow reads backlash adjustment. A vertically oriented arrow double-headed arrow is on the collapsible spacer above the pinion locating shim pack, and a note near the arrow reads the pinion depth adjustment. A note below the right differential shim reads, reduces the thickness of the shim to decrease backlash. A note below the left differential shim reads, reduces the thickness of the shim to increase backlash.</a:t>
            </a:r>
            <a:r>
              <a:rPr lang="en-US" dirty="0"/>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2328748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Tech Tip Quick and Easy Shim Trick</a:t>
            </a:r>
          </a:p>
          <a:p>
            <a:r>
              <a:rPr lang="en-US" dirty="0"/>
              <a:t>An alternative method of adjusting backlash and carrier bearing preload is to start with too small </a:t>
            </a:r>
          </a:p>
          <a:p>
            <a:r>
              <a:rPr lang="en-US" dirty="0"/>
              <a:t>a shim at the left side and add enough shims to obtain zero bearing clearance and preload. Now, </a:t>
            </a:r>
          </a:p>
          <a:p>
            <a:r>
              <a:rPr lang="en-US" dirty="0"/>
              <a:t>measure the backlash and adjust the shim packs to correct backlash. Next, increase the size of both</a:t>
            </a:r>
          </a:p>
          <a:p>
            <a:r>
              <a:rPr lang="en-US" dirty="0"/>
              <a:t>shim packs to adjust the bearing preload.</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800" b="0" i="0" u="none" strike="noStrike" dirty="0">
                <a:solidFill>
                  <a:srgbClr val="000000"/>
                </a:solidFill>
                <a:effectLst/>
                <a:latin typeface="Calibri" panose="020F0502020204030204" pitchFamily="34" charset="0"/>
              </a:rPr>
              <a:t>The illustration consists of a case with a gear at its center. The case is attached to a ring gear on the right of the side gear. The bearings are on both sides of the side gear. The bearings are fixed over the carrier bearings which are attached above the service spacers. The right side shim is near the service spacer on the right of the bearing on the right. The left side shim is near the service spacer on the right of the bearing on the right.</a:t>
            </a:r>
            <a:r>
              <a:rPr lang="en-US" dirty="0"/>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0781367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Figure 13.47 </a:t>
            </a:r>
            <a:r>
              <a:rPr lang="en-US" sz="1200" dirty="0">
                <a:latin typeface="Arial" panose="020B0604020202020204" pitchFamily="34" charset="0"/>
                <a:cs typeface="Arial" panose="020B0604020202020204" pitchFamily="34" charset="0"/>
              </a:rPr>
              <a:t>Procedure used to measure and determine the correct shims. Note that in this example, </a:t>
            </a:r>
          </a:p>
          <a:p>
            <a:r>
              <a:rPr lang="en-US" sz="1200" dirty="0">
                <a:latin typeface="Arial" panose="020B0604020202020204" pitchFamily="34" charset="0"/>
                <a:cs typeface="Arial" panose="020B0604020202020204" pitchFamily="34" charset="0"/>
              </a:rPr>
              <a:t>a special tool ( J-2 2 7 7 9) is used to measure the gap on the left side, while a service spacer, shim, and feeler </a:t>
            </a:r>
          </a:p>
          <a:p>
            <a:r>
              <a:rPr lang="en-US" sz="1200" dirty="0">
                <a:latin typeface="Arial" panose="020B0604020202020204" pitchFamily="34" charset="0"/>
                <a:cs typeface="Arial" panose="020B0604020202020204" pitchFamily="34" charset="0"/>
              </a:rPr>
              <a:t>gauge are used on the right side.</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consists of the case with a gear at its center. The case is attached to a ring gear on the right of the side gear. The bearings are on both sides of the side gear. The bearings are fixed over the carrier bearings which are attached above the service spacers. A pinion shaft is above the pinion location shim packs over the side gear. The bearing on the left is fixed with a special tool. The bearing on the right is fixed with a feeler gauge. The equations and calculations on the right of the illustrations are as follows. Ring gear side, 0.250 inches, tool. Opposite side: A plus B plus C equals 0.265 inches. Adjust backlash: minus 0.010 over 0.240 inches; plus 0.010 over 0.275 inches. Obtain preload: 0.004 over 0.244 inches, shim required on ring gear side; plus 0.004 over 0.279 inches, shim required on the opposite side.</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6455297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130280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Tech Tip” A Quick Check for Ring Gear Runout</a:t>
            </a:r>
          </a:p>
          <a:p>
            <a:r>
              <a:rPr lang="en-US" sz="1200" dirty="0">
                <a:latin typeface="Arial" panose="020B0604020202020204" pitchFamily="34" charset="0"/>
                <a:cs typeface="Arial" panose="020B0604020202020204" pitchFamily="34" charset="0"/>
              </a:rPr>
              <a:t>Check for a pattern variation. One steady change in pattern indicates ring gear runout. Two or more </a:t>
            </a:r>
          </a:p>
          <a:p>
            <a:r>
              <a:rPr lang="en-US" sz="1200" dirty="0">
                <a:latin typeface="Arial" panose="020B0604020202020204" pitchFamily="34" charset="0"/>
                <a:cs typeface="Arial" panose="020B0604020202020204" pitchFamily="34" charset="0"/>
              </a:rPr>
              <a:t>changes in pattern indicate pinion gear runout. See Figure 13.49</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consists of the carrier within the drive axle housing. A special tool is manually held on the left of the steel spacer shim and a hammer is above the special tool.</a:t>
            </a:r>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Long Description 2:</a:t>
            </a:r>
          </a:p>
          <a:p>
            <a:r>
              <a:rPr lang="en-US" sz="1200" b="0" i="0" u="none" strike="noStrike" dirty="0">
                <a:solidFill>
                  <a:srgbClr val="4D4D4D"/>
                </a:solidFill>
                <a:effectLst/>
                <a:latin typeface="Arial" panose="020B0604020202020204" pitchFamily="34" charset="0"/>
                <a:cs typeface="Arial" panose="020B0604020202020204" pitchFamily="34" charset="0"/>
              </a:rPr>
              <a:t>The ring gear consists of several gear teeth. The ring gear teeth have a drive side as a convex surface on the right and a coast side concave surface on the left. The top part of the drive and coast sides is labeled toe, and the bottom part of the drive and coast side is labeled heel.</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013522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0391353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19673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735794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 Step Drive Axle Service found on Pages 205-207</a:t>
            </a: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80314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86384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heading of the sticker is service parts identification, do not remove it. The codes included are as follows. 2 G 1 W F 52 E 139448782, G G V W 9 P, and 1 W F 19; A G 1, A K 5, A M 9, A P 9, A R 9, A U O, B 18, B 34, B 35, C J 3, and C79; D D 6, D H 6, D K 2, D K 6, D L 5, D 55, E 28, F E 1, F Q 3, I P C, J B 9; J 65, K 34, K 43, L A 1, M X 0, M 15, N C 7, N G 1, N K 5, N U 4, O S H; P D G, P Y O, Q N X, R 9 U, S L M, U P B, U Q 3, U Z E, U 7 7, V H 9, V M 3; V 7 3, 1 S B, 1 S Z, 6 R D, 7 R D, 8 H W, 8 7 U, 9 H W, 920, 921; B C slash C C, U 81 1 K, and 92 C.</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8335156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458236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42250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162517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493366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211604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06509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39896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296385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49216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56082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FIGURE 13.3 </a:t>
            </a:r>
            <a:r>
              <a:rPr lang="en-US" sz="1200" dirty="0">
                <a:latin typeface="Arial" panose="020B0604020202020204" pitchFamily="34" charset="0"/>
                <a:cs typeface="Arial" panose="020B0604020202020204" pitchFamily="34" charset="0"/>
              </a:rPr>
              <a:t>The quickest way to check the drive axle ratio is to rotate one wheel with the other wheel locked and count the number of times the driveshaft rotates. If the driveshaft rotates 37 1/3 turns while the free tire rotates 20 turns, the ratio is 3.73:1.</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Counting Revolutions. The axle ratio can be determined by counting the number of revolutions of the </a:t>
            </a:r>
          </a:p>
          <a:p>
            <a:r>
              <a:rPr lang="en-US" sz="1200" dirty="0">
                <a:latin typeface="Arial" panose="020B0604020202020204" pitchFamily="34" charset="0"/>
                <a:cs typeface="Arial" panose="020B0604020202020204" pitchFamily="34" charset="0"/>
              </a:rPr>
              <a:t>driveshaft that are required to turn the wheels one revolution. The best way of doing this is to </a:t>
            </a:r>
          </a:p>
          <a:p>
            <a:r>
              <a:rPr lang="en-US" sz="1200" dirty="0">
                <a:latin typeface="Arial" panose="020B0604020202020204" pitchFamily="34" charset="0"/>
                <a:cs typeface="Arial" panose="020B0604020202020204" pitchFamily="34" charset="0"/>
              </a:rPr>
              <a:t>lock one of the tires using the parking brake or a block. Now, turn the driveshaft until the free </a:t>
            </a:r>
          </a:p>
          <a:p>
            <a:r>
              <a:rPr lang="en-US" sz="1200" dirty="0">
                <a:latin typeface="Arial" panose="020B0604020202020204" pitchFamily="34" charset="0"/>
                <a:cs typeface="Arial" panose="020B0604020202020204" pitchFamily="34" charset="0"/>
              </a:rPr>
              <a:t>tire turns 20 revolutions, and divide the driveshaft revolutions by 10. For example, if there are </a:t>
            </a:r>
          </a:p>
          <a:p>
            <a:r>
              <a:rPr lang="en-US" sz="1200" dirty="0">
                <a:latin typeface="Arial" panose="020B0604020202020204" pitchFamily="34" charset="0"/>
                <a:cs typeface="Arial" panose="020B0604020202020204" pitchFamily="34" charset="0"/>
              </a:rPr>
              <a:t>23 1/3 turns of the driveshaft to 20 turns of the free tire, the gear ratio is 2.33:1. With one </a:t>
            </a:r>
          </a:p>
          <a:p>
            <a:r>
              <a:rPr lang="en-US" sz="1200" dirty="0">
                <a:latin typeface="Arial" panose="020B0604020202020204" pitchFamily="34" charset="0"/>
                <a:cs typeface="Arial" panose="020B0604020202020204" pitchFamily="34" charset="0"/>
              </a:rPr>
              <a:t>wheel locked, the differential will cause the other wheel to turn twice as fast. See Figure 13.3.</a:t>
            </a:r>
          </a:p>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of the bottom view of the vehicle consists of two tires connected by the driveshaft. The tire on the left is labeled locked tire, and the tire on the right is labeled rotate tire 20 revolutions. The tire on the right is being rotated manually. A note near the driveshaft reads count turns of the driveshaft, divide by 10.</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4724861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014153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450264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890322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233807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689304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55342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372915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255597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88</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89</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258417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8/18/2023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922682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2157813" cy="1097279"/>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2993164" y="1842581"/>
            <a:ext cx="3157671" cy="471888"/>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69EE1731-E087-5370-0DB9-362D5C3C0745}"/>
              </a:ext>
            </a:extLst>
          </p:cNvPr>
          <p:cNvSpPr>
            <a:spLocks noGrp="1"/>
          </p:cNvSpPr>
          <p:nvPr>
            <p:ph sz="quarter" idx="15"/>
          </p:nvPr>
        </p:nvSpPr>
        <p:spPr>
          <a:xfrm>
            <a:off x="6746875" y="1733444"/>
            <a:ext cx="1939925" cy="58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0F242CC-B15F-7FD9-D526-0DA603038E1B}"/>
              </a:ext>
            </a:extLst>
          </p:cNvPr>
          <p:cNvSpPr>
            <a:spLocks noGrp="1"/>
          </p:cNvSpPr>
          <p:nvPr>
            <p:ph sz="quarter" idx="16"/>
          </p:nvPr>
        </p:nvSpPr>
        <p:spPr>
          <a:xfrm>
            <a:off x="366713" y="2871788"/>
            <a:ext cx="8556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DBFC854-F620-F968-1B6C-28ABD6A98B7B}"/>
              </a:ext>
            </a:extLst>
          </p:cNvPr>
          <p:cNvSpPr>
            <a:spLocks noGrp="1"/>
          </p:cNvSpPr>
          <p:nvPr>
            <p:ph sz="quarter" idx="17"/>
          </p:nvPr>
        </p:nvSpPr>
        <p:spPr>
          <a:xfrm>
            <a:off x="2871788" y="2897188"/>
            <a:ext cx="1427162" cy="471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C5441155-A56F-9639-0121-9855426F23BE}"/>
              </a:ext>
            </a:extLst>
          </p:cNvPr>
          <p:cNvSpPr>
            <a:spLocks noGrp="1"/>
          </p:cNvSpPr>
          <p:nvPr>
            <p:ph sz="quarter" idx="18"/>
          </p:nvPr>
        </p:nvSpPr>
        <p:spPr>
          <a:xfrm>
            <a:off x="6151563" y="2982913"/>
            <a:ext cx="300037" cy="38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5BE0C29E-677C-FC6A-F242-20324B239957}"/>
              </a:ext>
            </a:extLst>
          </p:cNvPr>
          <p:cNvSpPr>
            <a:spLocks noGrp="1"/>
          </p:cNvSpPr>
          <p:nvPr>
            <p:ph sz="quarter" idx="19"/>
          </p:nvPr>
        </p:nvSpPr>
        <p:spPr>
          <a:xfrm>
            <a:off x="588963" y="4675188"/>
            <a:ext cx="14271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2E96636E-28C4-8508-0875-9C7F24A5E28F}"/>
              </a:ext>
            </a:extLst>
          </p:cNvPr>
          <p:cNvSpPr>
            <a:spLocks noGrp="1"/>
          </p:cNvSpPr>
          <p:nvPr>
            <p:ph sz="quarter" idx="20"/>
          </p:nvPr>
        </p:nvSpPr>
        <p:spPr>
          <a:xfrm>
            <a:off x="3392488" y="4521200"/>
            <a:ext cx="1341437" cy="1179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B34776EB-CD70-244C-C524-27F749DF6E98}"/>
              </a:ext>
            </a:extLst>
          </p:cNvPr>
          <p:cNvSpPr>
            <a:spLocks noGrp="1"/>
          </p:cNvSpPr>
          <p:nvPr>
            <p:ph sz="quarter" idx="21"/>
          </p:nvPr>
        </p:nvSpPr>
        <p:spPr>
          <a:xfrm>
            <a:off x="5981700" y="4460875"/>
            <a:ext cx="1341438" cy="82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89C5961-8E4B-DF1A-1630-47D374B98615}"/>
              </a:ext>
            </a:extLst>
          </p:cNvPr>
          <p:cNvSpPr>
            <a:spLocks noGrp="1"/>
          </p:cNvSpPr>
          <p:nvPr>
            <p:ph sz="quarter" idx="22"/>
          </p:nvPr>
        </p:nvSpPr>
        <p:spPr>
          <a:xfrm>
            <a:off x="366713" y="6203950"/>
            <a:ext cx="2897187" cy="307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73784F83-78F4-6BA3-7646-85A2C9A40A53}"/>
              </a:ext>
            </a:extLst>
          </p:cNvPr>
          <p:cNvSpPr>
            <a:spLocks noGrp="1"/>
          </p:cNvSpPr>
          <p:nvPr>
            <p:ph sz="quarter" idx="23"/>
          </p:nvPr>
        </p:nvSpPr>
        <p:spPr>
          <a:xfrm>
            <a:off x="3503613" y="6110288"/>
            <a:ext cx="1828800" cy="40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4D981299-C2F6-0FF8-6B5D-A56015CAD715}"/>
              </a:ext>
            </a:extLst>
          </p:cNvPr>
          <p:cNvSpPr>
            <a:spLocks noGrp="1"/>
          </p:cNvSpPr>
          <p:nvPr>
            <p:ph sz="quarter" idx="24"/>
          </p:nvPr>
        </p:nvSpPr>
        <p:spPr>
          <a:xfrm>
            <a:off x="8623300" y="5776913"/>
            <a:ext cx="793750" cy="50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378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2157813" cy="1097279"/>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2993164" y="1842581"/>
            <a:ext cx="3157671" cy="471888"/>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69EE1731-E087-5370-0DB9-362D5C3C0745}"/>
              </a:ext>
            </a:extLst>
          </p:cNvPr>
          <p:cNvSpPr>
            <a:spLocks noGrp="1"/>
          </p:cNvSpPr>
          <p:nvPr>
            <p:ph sz="quarter" idx="15"/>
          </p:nvPr>
        </p:nvSpPr>
        <p:spPr>
          <a:xfrm>
            <a:off x="6746875" y="1733444"/>
            <a:ext cx="1939925" cy="58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0F242CC-B15F-7FD9-D526-0DA603038E1B}"/>
              </a:ext>
            </a:extLst>
          </p:cNvPr>
          <p:cNvSpPr>
            <a:spLocks noGrp="1"/>
          </p:cNvSpPr>
          <p:nvPr>
            <p:ph sz="quarter" idx="16"/>
          </p:nvPr>
        </p:nvSpPr>
        <p:spPr>
          <a:xfrm>
            <a:off x="366713" y="2871788"/>
            <a:ext cx="8556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DBFC854-F620-F968-1B6C-28ABD6A98B7B}"/>
              </a:ext>
            </a:extLst>
          </p:cNvPr>
          <p:cNvSpPr>
            <a:spLocks noGrp="1"/>
          </p:cNvSpPr>
          <p:nvPr>
            <p:ph sz="quarter" idx="17"/>
          </p:nvPr>
        </p:nvSpPr>
        <p:spPr>
          <a:xfrm>
            <a:off x="2871788" y="2897188"/>
            <a:ext cx="1427162" cy="471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C5441155-A56F-9639-0121-9855426F23BE}"/>
              </a:ext>
            </a:extLst>
          </p:cNvPr>
          <p:cNvSpPr>
            <a:spLocks noGrp="1"/>
          </p:cNvSpPr>
          <p:nvPr>
            <p:ph sz="quarter" idx="18"/>
          </p:nvPr>
        </p:nvSpPr>
        <p:spPr>
          <a:xfrm>
            <a:off x="6151563" y="2982913"/>
            <a:ext cx="300037" cy="38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5BE0C29E-677C-FC6A-F242-20324B239957}"/>
              </a:ext>
            </a:extLst>
          </p:cNvPr>
          <p:cNvSpPr>
            <a:spLocks noGrp="1"/>
          </p:cNvSpPr>
          <p:nvPr>
            <p:ph sz="quarter" idx="19"/>
          </p:nvPr>
        </p:nvSpPr>
        <p:spPr>
          <a:xfrm>
            <a:off x="588963" y="4675188"/>
            <a:ext cx="14271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2E96636E-28C4-8508-0875-9C7F24A5E28F}"/>
              </a:ext>
            </a:extLst>
          </p:cNvPr>
          <p:cNvSpPr>
            <a:spLocks noGrp="1"/>
          </p:cNvSpPr>
          <p:nvPr>
            <p:ph sz="quarter" idx="20"/>
          </p:nvPr>
        </p:nvSpPr>
        <p:spPr>
          <a:xfrm>
            <a:off x="3392488" y="4521200"/>
            <a:ext cx="1341437" cy="1179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B34776EB-CD70-244C-C524-27F749DF6E98}"/>
              </a:ext>
            </a:extLst>
          </p:cNvPr>
          <p:cNvSpPr>
            <a:spLocks noGrp="1"/>
          </p:cNvSpPr>
          <p:nvPr>
            <p:ph sz="quarter" idx="21"/>
          </p:nvPr>
        </p:nvSpPr>
        <p:spPr>
          <a:xfrm>
            <a:off x="5981700" y="4460875"/>
            <a:ext cx="1341438" cy="82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9540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995041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2157813" cy="1097279"/>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2993164" y="1842581"/>
            <a:ext cx="3157671" cy="471888"/>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69EE1731-E087-5370-0DB9-362D5C3C0745}"/>
              </a:ext>
            </a:extLst>
          </p:cNvPr>
          <p:cNvSpPr>
            <a:spLocks noGrp="1"/>
          </p:cNvSpPr>
          <p:nvPr>
            <p:ph sz="quarter" idx="15"/>
          </p:nvPr>
        </p:nvSpPr>
        <p:spPr>
          <a:xfrm>
            <a:off x="6746875" y="1733444"/>
            <a:ext cx="1939925" cy="58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0F242CC-B15F-7FD9-D526-0DA603038E1B}"/>
              </a:ext>
            </a:extLst>
          </p:cNvPr>
          <p:cNvSpPr>
            <a:spLocks noGrp="1"/>
          </p:cNvSpPr>
          <p:nvPr>
            <p:ph sz="quarter" idx="16"/>
          </p:nvPr>
        </p:nvSpPr>
        <p:spPr>
          <a:xfrm>
            <a:off x="366713" y="2871788"/>
            <a:ext cx="8556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DBFC854-F620-F968-1B6C-28ABD6A98B7B}"/>
              </a:ext>
            </a:extLst>
          </p:cNvPr>
          <p:cNvSpPr>
            <a:spLocks noGrp="1"/>
          </p:cNvSpPr>
          <p:nvPr>
            <p:ph sz="quarter" idx="17"/>
          </p:nvPr>
        </p:nvSpPr>
        <p:spPr>
          <a:xfrm>
            <a:off x="2871788" y="2897188"/>
            <a:ext cx="1427162" cy="471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C5441155-A56F-9639-0121-9855426F23BE}"/>
              </a:ext>
            </a:extLst>
          </p:cNvPr>
          <p:cNvSpPr>
            <a:spLocks noGrp="1"/>
          </p:cNvSpPr>
          <p:nvPr>
            <p:ph sz="quarter" idx="18"/>
          </p:nvPr>
        </p:nvSpPr>
        <p:spPr>
          <a:xfrm>
            <a:off x="6151563" y="2982913"/>
            <a:ext cx="300037" cy="38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5BE0C29E-677C-FC6A-F242-20324B239957}"/>
              </a:ext>
            </a:extLst>
          </p:cNvPr>
          <p:cNvSpPr>
            <a:spLocks noGrp="1"/>
          </p:cNvSpPr>
          <p:nvPr>
            <p:ph sz="quarter" idx="19"/>
          </p:nvPr>
        </p:nvSpPr>
        <p:spPr>
          <a:xfrm>
            <a:off x="588963" y="4675188"/>
            <a:ext cx="14271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2E96636E-28C4-8508-0875-9C7F24A5E28F}"/>
              </a:ext>
            </a:extLst>
          </p:cNvPr>
          <p:cNvSpPr>
            <a:spLocks noGrp="1"/>
          </p:cNvSpPr>
          <p:nvPr>
            <p:ph sz="quarter" idx="20"/>
          </p:nvPr>
        </p:nvSpPr>
        <p:spPr>
          <a:xfrm>
            <a:off x="3392488" y="4521200"/>
            <a:ext cx="1341437" cy="1179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B34776EB-CD70-244C-C524-27F749DF6E98}"/>
              </a:ext>
            </a:extLst>
          </p:cNvPr>
          <p:cNvSpPr>
            <a:spLocks noGrp="1"/>
          </p:cNvSpPr>
          <p:nvPr>
            <p:ph sz="quarter" idx="21"/>
          </p:nvPr>
        </p:nvSpPr>
        <p:spPr>
          <a:xfrm>
            <a:off x="5981700" y="4460875"/>
            <a:ext cx="1341438" cy="82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FE2260FE-2F83-0340-BB38-F9E97042891A}"/>
              </a:ext>
            </a:extLst>
          </p:cNvPr>
          <p:cNvSpPr>
            <a:spLocks noGrp="1"/>
          </p:cNvSpPr>
          <p:nvPr>
            <p:ph sz="quarter" idx="22"/>
          </p:nvPr>
        </p:nvSpPr>
        <p:spPr>
          <a:xfrm>
            <a:off x="588963" y="5880100"/>
            <a:ext cx="6734175" cy="636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4BF63A80-2B18-B7FB-35AF-D065EC52B48E}"/>
              </a:ext>
            </a:extLst>
          </p:cNvPr>
          <p:cNvSpPr>
            <a:spLocks noGrp="1"/>
          </p:cNvSpPr>
          <p:nvPr>
            <p:ph sz="quarter" idx="23"/>
          </p:nvPr>
        </p:nvSpPr>
        <p:spPr>
          <a:xfrm>
            <a:off x="7042150" y="5605463"/>
            <a:ext cx="1255713" cy="636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984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theme" Target="../theme/theme2.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2"/>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50" r:id="rId1"/>
    <p:sldLayoutId id="2147483692" r:id="rId2"/>
    <p:sldLayoutId id="2147483688" r:id="rId3"/>
    <p:sldLayoutId id="2147483689" r:id="rId4"/>
    <p:sldLayoutId id="2147483690" r:id="rId5"/>
    <p:sldLayoutId id="2147483681" r:id="rId6"/>
    <p:sldLayoutId id="2147483676" r:id="rId7"/>
    <p:sldLayoutId id="2147483677" r:id="rId8"/>
    <p:sldLayoutId id="2147483678" r:id="rId9"/>
    <p:sldLayoutId id="2147483687" r:id="rId10"/>
    <p:sldLayoutId id="2147483679" r:id="rId11"/>
    <p:sldLayoutId id="2147483671" r:id="rId12"/>
    <p:sldLayoutId id="2147483673" r:id="rId13"/>
    <p:sldLayoutId id="2147483670" r:id="rId14"/>
    <p:sldLayoutId id="2147483669" r:id="rId15"/>
    <p:sldLayoutId id="2147483655" r:id="rId16"/>
    <p:sldLayoutId id="2147483691" r:id="rId17"/>
    <p:sldLayoutId id="2147483694" r:id="rId18"/>
    <p:sldLayoutId id="2147483693" r:id="rId19"/>
    <p:sldLayoutId id="2147483695"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52.xml.rels><?xml version="1.0" encoding="UTF-8" standalone="yes"?>
<Relationships xmlns="http://schemas.openxmlformats.org/package/2006/relationships"><Relationship Id="rId26" Type="http://schemas.openxmlformats.org/officeDocument/2006/relationships/oleObject" Target="../embeddings/oleObject13.bin"/><Relationship Id="rId117" Type="http://schemas.openxmlformats.org/officeDocument/2006/relationships/image" Target="../media/image106.wmf"/><Relationship Id="rId21" Type="http://schemas.openxmlformats.org/officeDocument/2006/relationships/oleObject" Target="../embeddings/oleObject10.bin"/><Relationship Id="rId42" Type="http://schemas.openxmlformats.org/officeDocument/2006/relationships/oleObject" Target="../embeddings/oleObject21.bin"/><Relationship Id="rId47" Type="http://schemas.openxmlformats.org/officeDocument/2006/relationships/image" Target="../media/image73.wmf"/><Relationship Id="rId63" Type="http://schemas.openxmlformats.org/officeDocument/2006/relationships/oleObject" Target="../embeddings/oleObject32.bin"/><Relationship Id="rId68" Type="http://schemas.openxmlformats.org/officeDocument/2006/relationships/image" Target="../media/image83.wmf"/><Relationship Id="rId84" Type="http://schemas.openxmlformats.org/officeDocument/2006/relationships/oleObject" Target="../embeddings/oleObject43.bin"/><Relationship Id="rId89" Type="http://schemas.openxmlformats.org/officeDocument/2006/relationships/image" Target="../media/image93.wmf"/><Relationship Id="rId112" Type="http://schemas.openxmlformats.org/officeDocument/2006/relationships/oleObject" Target="../embeddings/oleObject58.bin"/><Relationship Id="rId133" Type="http://schemas.openxmlformats.org/officeDocument/2006/relationships/oleObject" Target="../embeddings/oleObject69.bin"/><Relationship Id="rId138" Type="http://schemas.openxmlformats.org/officeDocument/2006/relationships/image" Target="../media/image116.wmf"/><Relationship Id="rId154" Type="http://schemas.openxmlformats.org/officeDocument/2006/relationships/oleObject" Target="../embeddings/oleObject80.bin"/><Relationship Id="rId16" Type="http://schemas.openxmlformats.org/officeDocument/2006/relationships/image" Target="../media/image58.wmf"/><Relationship Id="rId107" Type="http://schemas.openxmlformats.org/officeDocument/2006/relationships/oleObject" Target="../embeddings/oleObject55.bin"/><Relationship Id="rId11" Type="http://schemas.openxmlformats.org/officeDocument/2006/relationships/oleObject" Target="../embeddings/oleObject5.bin"/><Relationship Id="rId32" Type="http://schemas.openxmlformats.org/officeDocument/2006/relationships/oleObject" Target="../embeddings/oleObject16.bin"/><Relationship Id="rId37" Type="http://schemas.openxmlformats.org/officeDocument/2006/relationships/image" Target="../media/image68.wmf"/><Relationship Id="rId53" Type="http://schemas.openxmlformats.org/officeDocument/2006/relationships/image" Target="../media/image76.wmf"/><Relationship Id="rId58" Type="http://schemas.openxmlformats.org/officeDocument/2006/relationships/image" Target="../media/image78.wmf"/><Relationship Id="rId74" Type="http://schemas.openxmlformats.org/officeDocument/2006/relationships/oleObject" Target="../embeddings/oleObject38.bin"/><Relationship Id="rId79" Type="http://schemas.openxmlformats.org/officeDocument/2006/relationships/image" Target="../media/image88.wmf"/><Relationship Id="rId102" Type="http://schemas.openxmlformats.org/officeDocument/2006/relationships/image" Target="../media/image99.wmf"/><Relationship Id="rId123" Type="http://schemas.openxmlformats.org/officeDocument/2006/relationships/image" Target="../media/image109.wmf"/><Relationship Id="rId128" Type="http://schemas.openxmlformats.org/officeDocument/2006/relationships/image" Target="../media/image111.wmf"/><Relationship Id="rId144" Type="http://schemas.openxmlformats.org/officeDocument/2006/relationships/oleObject" Target="../embeddings/oleObject75.bin"/><Relationship Id="rId149" Type="http://schemas.openxmlformats.org/officeDocument/2006/relationships/image" Target="../media/image121.wmf"/><Relationship Id="rId5" Type="http://schemas.openxmlformats.org/officeDocument/2006/relationships/oleObject" Target="../embeddings/oleObject2.bin"/><Relationship Id="rId90" Type="http://schemas.openxmlformats.org/officeDocument/2006/relationships/oleObject" Target="../embeddings/oleObject46.bin"/><Relationship Id="rId95" Type="http://schemas.openxmlformats.org/officeDocument/2006/relationships/oleObject" Target="../embeddings/oleObject49.bin"/><Relationship Id="rId22" Type="http://schemas.openxmlformats.org/officeDocument/2006/relationships/oleObject" Target="../embeddings/oleObject11.bin"/><Relationship Id="rId27" Type="http://schemas.openxmlformats.org/officeDocument/2006/relationships/image" Target="../media/image63.wmf"/><Relationship Id="rId43" Type="http://schemas.openxmlformats.org/officeDocument/2006/relationships/image" Target="../media/image71.wmf"/><Relationship Id="rId48" Type="http://schemas.openxmlformats.org/officeDocument/2006/relationships/oleObject" Target="../embeddings/oleObject24.bin"/><Relationship Id="rId64" Type="http://schemas.openxmlformats.org/officeDocument/2006/relationships/image" Target="../media/image81.wmf"/><Relationship Id="rId69" Type="http://schemas.openxmlformats.org/officeDocument/2006/relationships/oleObject" Target="../embeddings/oleObject35.bin"/><Relationship Id="rId113" Type="http://schemas.openxmlformats.org/officeDocument/2006/relationships/image" Target="../media/image104.wmf"/><Relationship Id="rId118" Type="http://schemas.openxmlformats.org/officeDocument/2006/relationships/oleObject" Target="../embeddings/oleObject61.bin"/><Relationship Id="rId134" Type="http://schemas.openxmlformats.org/officeDocument/2006/relationships/image" Target="../media/image114.wmf"/><Relationship Id="rId139" Type="http://schemas.openxmlformats.org/officeDocument/2006/relationships/oleObject" Target="../embeddings/oleObject72.bin"/><Relationship Id="rId80" Type="http://schemas.openxmlformats.org/officeDocument/2006/relationships/oleObject" Target="../embeddings/oleObject41.bin"/><Relationship Id="rId85" Type="http://schemas.openxmlformats.org/officeDocument/2006/relationships/image" Target="../media/image91.wmf"/><Relationship Id="rId150" Type="http://schemas.openxmlformats.org/officeDocument/2006/relationships/oleObject" Target="../embeddings/oleObject78.bin"/><Relationship Id="rId155" Type="http://schemas.openxmlformats.org/officeDocument/2006/relationships/image" Target="../media/image124.wmf"/><Relationship Id="rId12" Type="http://schemas.openxmlformats.org/officeDocument/2006/relationships/image" Target="../media/image56.wmf"/><Relationship Id="rId17" Type="http://schemas.openxmlformats.org/officeDocument/2006/relationships/oleObject" Target="../embeddings/oleObject8.bin"/><Relationship Id="rId33" Type="http://schemas.openxmlformats.org/officeDocument/2006/relationships/image" Target="../media/image66.wmf"/><Relationship Id="rId38" Type="http://schemas.openxmlformats.org/officeDocument/2006/relationships/oleObject" Target="../embeddings/oleObject19.bin"/><Relationship Id="rId59" Type="http://schemas.openxmlformats.org/officeDocument/2006/relationships/oleObject" Target="../embeddings/oleObject30.bin"/><Relationship Id="rId103" Type="http://schemas.openxmlformats.org/officeDocument/2006/relationships/oleObject" Target="../embeddings/oleObject53.bin"/><Relationship Id="rId108" Type="http://schemas.openxmlformats.org/officeDocument/2006/relationships/oleObject" Target="../embeddings/oleObject56.bin"/><Relationship Id="rId124" Type="http://schemas.openxmlformats.org/officeDocument/2006/relationships/oleObject" Target="../embeddings/oleObject64.bin"/><Relationship Id="rId129" Type="http://schemas.openxmlformats.org/officeDocument/2006/relationships/oleObject" Target="../embeddings/oleObject67.bin"/><Relationship Id="rId20" Type="http://schemas.openxmlformats.org/officeDocument/2006/relationships/image" Target="../media/image60.wmf"/><Relationship Id="rId41" Type="http://schemas.openxmlformats.org/officeDocument/2006/relationships/image" Target="../media/image70.wmf"/><Relationship Id="rId54" Type="http://schemas.openxmlformats.org/officeDocument/2006/relationships/oleObject" Target="../embeddings/oleObject27.bin"/><Relationship Id="rId62" Type="http://schemas.openxmlformats.org/officeDocument/2006/relationships/image" Target="../media/image80.wmf"/><Relationship Id="rId70" Type="http://schemas.openxmlformats.org/officeDocument/2006/relationships/image" Target="../media/image84.wmf"/><Relationship Id="rId75" Type="http://schemas.openxmlformats.org/officeDocument/2006/relationships/image" Target="../media/image86.wmf"/><Relationship Id="rId83" Type="http://schemas.openxmlformats.org/officeDocument/2006/relationships/image" Target="../media/image90.wmf"/><Relationship Id="rId88" Type="http://schemas.openxmlformats.org/officeDocument/2006/relationships/oleObject" Target="../embeddings/oleObject45.bin"/><Relationship Id="rId91" Type="http://schemas.openxmlformats.org/officeDocument/2006/relationships/oleObject" Target="../embeddings/oleObject47.bin"/><Relationship Id="rId96" Type="http://schemas.openxmlformats.org/officeDocument/2006/relationships/image" Target="../media/image96.wmf"/><Relationship Id="rId111" Type="http://schemas.openxmlformats.org/officeDocument/2006/relationships/image" Target="../media/image103.wmf"/><Relationship Id="rId132" Type="http://schemas.openxmlformats.org/officeDocument/2006/relationships/image" Target="../media/image113.wmf"/><Relationship Id="rId140" Type="http://schemas.openxmlformats.org/officeDocument/2006/relationships/image" Target="../media/image117.wmf"/><Relationship Id="rId145" Type="http://schemas.openxmlformats.org/officeDocument/2006/relationships/image" Target="../media/image119.wmf"/><Relationship Id="rId153" Type="http://schemas.openxmlformats.org/officeDocument/2006/relationships/image" Target="../media/image123.wmf"/><Relationship Id="rId1" Type="http://schemas.openxmlformats.org/officeDocument/2006/relationships/slideLayout" Target="../slideLayouts/slideLayout7.xml"/><Relationship Id="rId6" Type="http://schemas.openxmlformats.org/officeDocument/2006/relationships/image" Target="../media/image53.wmf"/><Relationship Id="rId15" Type="http://schemas.openxmlformats.org/officeDocument/2006/relationships/oleObject" Target="../embeddings/oleObject7.bin"/><Relationship Id="rId23" Type="http://schemas.openxmlformats.org/officeDocument/2006/relationships/image" Target="../media/image61.wmf"/><Relationship Id="rId28" Type="http://schemas.openxmlformats.org/officeDocument/2006/relationships/oleObject" Target="../embeddings/oleObject14.bin"/><Relationship Id="rId36" Type="http://schemas.openxmlformats.org/officeDocument/2006/relationships/oleObject" Target="../embeddings/oleObject18.bin"/><Relationship Id="rId49" Type="http://schemas.openxmlformats.org/officeDocument/2006/relationships/image" Target="../media/image74.wmf"/><Relationship Id="rId57" Type="http://schemas.openxmlformats.org/officeDocument/2006/relationships/oleObject" Target="../embeddings/oleObject29.bin"/><Relationship Id="rId106" Type="http://schemas.openxmlformats.org/officeDocument/2006/relationships/image" Target="../media/image101.wmf"/><Relationship Id="rId114" Type="http://schemas.openxmlformats.org/officeDocument/2006/relationships/oleObject" Target="../embeddings/oleObject59.bin"/><Relationship Id="rId119" Type="http://schemas.openxmlformats.org/officeDocument/2006/relationships/image" Target="../media/image107.wmf"/><Relationship Id="rId127" Type="http://schemas.openxmlformats.org/officeDocument/2006/relationships/oleObject" Target="../embeddings/oleObject66.bin"/><Relationship Id="rId10" Type="http://schemas.openxmlformats.org/officeDocument/2006/relationships/image" Target="../media/image55.wmf"/><Relationship Id="rId31" Type="http://schemas.openxmlformats.org/officeDocument/2006/relationships/image" Target="../media/image65.wmf"/><Relationship Id="rId44" Type="http://schemas.openxmlformats.org/officeDocument/2006/relationships/oleObject" Target="../embeddings/oleObject22.bin"/><Relationship Id="rId52" Type="http://schemas.openxmlformats.org/officeDocument/2006/relationships/oleObject" Target="../embeddings/oleObject26.bin"/><Relationship Id="rId60" Type="http://schemas.openxmlformats.org/officeDocument/2006/relationships/image" Target="../media/image79.wmf"/><Relationship Id="rId65" Type="http://schemas.openxmlformats.org/officeDocument/2006/relationships/oleObject" Target="../embeddings/oleObject33.bin"/><Relationship Id="rId73" Type="http://schemas.openxmlformats.org/officeDocument/2006/relationships/oleObject" Target="../embeddings/oleObject37.bin"/><Relationship Id="rId78" Type="http://schemas.openxmlformats.org/officeDocument/2006/relationships/oleObject" Target="../embeddings/oleObject40.bin"/><Relationship Id="rId81" Type="http://schemas.openxmlformats.org/officeDocument/2006/relationships/image" Target="../media/image89.wmf"/><Relationship Id="rId86" Type="http://schemas.openxmlformats.org/officeDocument/2006/relationships/oleObject" Target="../embeddings/oleObject44.bin"/><Relationship Id="rId94" Type="http://schemas.openxmlformats.org/officeDocument/2006/relationships/image" Target="../media/image95.wmf"/><Relationship Id="rId99" Type="http://schemas.openxmlformats.org/officeDocument/2006/relationships/oleObject" Target="../embeddings/oleObject51.bin"/><Relationship Id="rId101" Type="http://schemas.openxmlformats.org/officeDocument/2006/relationships/oleObject" Target="../embeddings/oleObject52.bin"/><Relationship Id="rId122" Type="http://schemas.openxmlformats.org/officeDocument/2006/relationships/oleObject" Target="../embeddings/oleObject63.bin"/><Relationship Id="rId130" Type="http://schemas.openxmlformats.org/officeDocument/2006/relationships/image" Target="../media/image112.wmf"/><Relationship Id="rId135" Type="http://schemas.openxmlformats.org/officeDocument/2006/relationships/oleObject" Target="../embeddings/oleObject70.bin"/><Relationship Id="rId143" Type="http://schemas.openxmlformats.org/officeDocument/2006/relationships/image" Target="../media/image118.wmf"/><Relationship Id="rId148" Type="http://schemas.openxmlformats.org/officeDocument/2006/relationships/oleObject" Target="../embeddings/oleObject77.bin"/><Relationship Id="rId151" Type="http://schemas.openxmlformats.org/officeDocument/2006/relationships/image" Target="../media/image122.wmf"/><Relationship Id="rId156" Type="http://schemas.openxmlformats.org/officeDocument/2006/relationships/oleObject" Target="../embeddings/oleObject81.bin"/><Relationship Id="rId4" Type="http://schemas.openxmlformats.org/officeDocument/2006/relationships/image" Target="../media/image52.wmf"/><Relationship Id="rId9" Type="http://schemas.openxmlformats.org/officeDocument/2006/relationships/oleObject" Target="../embeddings/oleObject4.bin"/><Relationship Id="rId13" Type="http://schemas.openxmlformats.org/officeDocument/2006/relationships/oleObject" Target="../embeddings/oleObject6.bin"/><Relationship Id="rId18" Type="http://schemas.openxmlformats.org/officeDocument/2006/relationships/image" Target="../media/image59.wmf"/><Relationship Id="rId39" Type="http://schemas.openxmlformats.org/officeDocument/2006/relationships/image" Target="../media/image69.wmf"/><Relationship Id="rId109" Type="http://schemas.openxmlformats.org/officeDocument/2006/relationships/image" Target="../media/image102.wmf"/><Relationship Id="rId34" Type="http://schemas.openxmlformats.org/officeDocument/2006/relationships/oleObject" Target="../embeddings/oleObject17.bin"/><Relationship Id="rId50" Type="http://schemas.openxmlformats.org/officeDocument/2006/relationships/oleObject" Target="../embeddings/oleObject25.bin"/><Relationship Id="rId55" Type="http://schemas.openxmlformats.org/officeDocument/2006/relationships/image" Target="../media/image77.wmf"/><Relationship Id="rId76" Type="http://schemas.openxmlformats.org/officeDocument/2006/relationships/oleObject" Target="../embeddings/oleObject39.bin"/><Relationship Id="rId97" Type="http://schemas.openxmlformats.org/officeDocument/2006/relationships/oleObject" Target="../embeddings/oleObject50.bin"/><Relationship Id="rId104" Type="http://schemas.openxmlformats.org/officeDocument/2006/relationships/image" Target="../media/image100.wmf"/><Relationship Id="rId120" Type="http://schemas.openxmlformats.org/officeDocument/2006/relationships/oleObject" Target="../embeddings/oleObject62.bin"/><Relationship Id="rId125" Type="http://schemas.openxmlformats.org/officeDocument/2006/relationships/oleObject" Target="../embeddings/oleObject65.bin"/><Relationship Id="rId141" Type="http://schemas.openxmlformats.org/officeDocument/2006/relationships/oleObject" Target="../embeddings/oleObject73.bin"/><Relationship Id="rId146" Type="http://schemas.openxmlformats.org/officeDocument/2006/relationships/oleObject" Target="../embeddings/oleObject76.bin"/><Relationship Id="rId7" Type="http://schemas.openxmlformats.org/officeDocument/2006/relationships/oleObject" Target="../embeddings/oleObject3.bin"/><Relationship Id="rId71" Type="http://schemas.openxmlformats.org/officeDocument/2006/relationships/oleObject" Target="../embeddings/oleObject36.bin"/><Relationship Id="rId92" Type="http://schemas.openxmlformats.org/officeDocument/2006/relationships/image" Target="../media/image94.wmf"/><Relationship Id="rId2" Type="http://schemas.openxmlformats.org/officeDocument/2006/relationships/notesSlide" Target="../notesSlides/notesSlide52.xml"/><Relationship Id="rId29" Type="http://schemas.openxmlformats.org/officeDocument/2006/relationships/image" Target="../media/image64.wmf"/><Relationship Id="rId24" Type="http://schemas.openxmlformats.org/officeDocument/2006/relationships/oleObject" Target="../embeddings/oleObject12.bin"/><Relationship Id="rId40" Type="http://schemas.openxmlformats.org/officeDocument/2006/relationships/oleObject" Target="../embeddings/oleObject20.bin"/><Relationship Id="rId45" Type="http://schemas.openxmlformats.org/officeDocument/2006/relationships/image" Target="../media/image72.wmf"/><Relationship Id="rId66" Type="http://schemas.openxmlformats.org/officeDocument/2006/relationships/image" Target="../media/image82.wmf"/><Relationship Id="rId87" Type="http://schemas.openxmlformats.org/officeDocument/2006/relationships/image" Target="../media/image92.wmf"/><Relationship Id="rId110" Type="http://schemas.openxmlformats.org/officeDocument/2006/relationships/oleObject" Target="../embeddings/oleObject57.bin"/><Relationship Id="rId115" Type="http://schemas.openxmlformats.org/officeDocument/2006/relationships/image" Target="../media/image105.wmf"/><Relationship Id="rId131" Type="http://schemas.openxmlformats.org/officeDocument/2006/relationships/oleObject" Target="../embeddings/oleObject68.bin"/><Relationship Id="rId136" Type="http://schemas.openxmlformats.org/officeDocument/2006/relationships/image" Target="../media/image115.wmf"/><Relationship Id="rId157" Type="http://schemas.openxmlformats.org/officeDocument/2006/relationships/image" Target="../media/image125.wmf"/><Relationship Id="rId61" Type="http://schemas.openxmlformats.org/officeDocument/2006/relationships/oleObject" Target="../embeddings/oleObject31.bin"/><Relationship Id="rId82" Type="http://schemas.openxmlformats.org/officeDocument/2006/relationships/oleObject" Target="../embeddings/oleObject42.bin"/><Relationship Id="rId152" Type="http://schemas.openxmlformats.org/officeDocument/2006/relationships/oleObject" Target="../embeddings/oleObject79.bin"/><Relationship Id="rId19" Type="http://schemas.openxmlformats.org/officeDocument/2006/relationships/oleObject" Target="../embeddings/oleObject9.bin"/><Relationship Id="rId14" Type="http://schemas.openxmlformats.org/officeDocument/2006/relationships/image" Target="../media/image57.wmf"/><Relationship Id="rId30" Type="http://schemas.openxmlformats.org/officeDocument/2006/relationships/oleObject" Target="../embeddings/oleObject15.bin"/><Relationship Id="rId35" Type="http://schemas.openxmlformats.org/officeDocument/2006/relationships/image" Target="../media/image67.wmf"/><Relationship Id="rId56" Type="http://schemas.openxmlformats.org/officeDocument/2006/relationships/oleObject" Target="../embeddings/oleObject28.bin"/><Relationship Id="rId77" Type="http://schemas.openxmlformats.org/officeDocument/2006/relationships/image" Target="../media/image87.wmf"/><Relationship Id="rId100" Type="http://schemas.openxmlformats.org/officeDocument/2006/relationships/image" Target="../media/image98.wmf"/><Relationship Id="rId105" Type="http://schemas.openxmlformats.org/officeDocument/2006/relationships/oleObject" Target="../embeddings/oleObject54.bin"/><Relationship Id="rId126" Type="http://schemas.openxmlformats.org/officeDocument/2006/relationships/image" Target="../media/image110.wmf"/><Relationship Id="rId147" Type="http://schemas.openxmlformats.org/officeDocument/2006/relationships/image" Target="../media/image120.wmf"/><Relationship Id="rId8" Type="http://schemas.openxmlformats.org/officeDocument/2006/relationships/image" Target="../media/image54.wmf"/><Relationship Id="rId51" Type="http://schemas.openxmlformats.org/officeDocument/2006/relationships/image" Target="../media/image75.wmf"/><Relationship Id="rId72" Type="http://schemas.openxmlformats.org/officeDocument/2006/relationships/image" Target="../media/image85.wmf"/><Relationship Id="rId93" Type="http://schemas.openxmlformats.org/officeDocument/2006/relationships/oleObject" Target="../embeddings/oleObject48.bin"/><Relationship Id="rId98" Type="http://schemas.openxmlformats.org/officeDocument/2006/relationships/image" Target="../media/image97.wmf"/><Relationship Id="rId121" Type="http://schemas.openxmlformats.org/officeDocument/2006/relationships/image" Target="../media/image108.wmf"/><Relationship Id="rId142" Type="http://schemas.openxmlformats.org/officeDocument/2006/relationships/oleObject" Target="../embeddings/oleObject74.bin"/><Relationship Id="rId3" Type="http://schemas.openxmlformats.org/officeDocument/2006/relationships/oleObject" Target="../embeddings/oleObject1.bin"/><Relationship Id="rId25" Type="http://schemas.openxmlformats.org/officeDocument/2006/relationships/image" Target="../media/image62.wmf"/><Relationship Id="rId46" Type="http://schemas.openxmlformats.org/officeDocument/2006/relationships/oleObject" Target="../embeddings/oleObject23.bin"/><Relationship Id="rId67" Type="http://schemas.openxmlformats.org/officeDocument/2006/relationships/oleObject" Target="../embeddings/oleObject34.bin"/><Relationship Id="rId116" Type="http://schemas.openxmlformats.org/officeDocument/2006/relationships/oleObject" Target="../embeddings/oleObject60.bin"/><Relationship Id="rId137" Type="http://schemas.openxmlformats.org/officeDocument/2006/relationships/oleObject" Target="../embeddings/oleObject71.bin"/></Relationships>
</file>

<file path=ppt/slides/_rels/slide53.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30.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32.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35.jpg"/></Relationships>
</file>

<file path=ppt/slides/_rels/slide62.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38.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hyperlink" Target="https://jameshalderman.com/a3_vid_lib_page/" TargetMode="External"/><Relationship Id="rId2" Type="http://schemas.openxmlformats.org/officeDocument/2006/relationships/notesSlide" Target="../notesSlides/notesSlide88.xml"/><Relationship Id="rId1" Type="http://schemas.openxmlformats.org/officeDocument/2006/relationships/slideLayout" Target="../slideLayouts/slideLayout23.xml"/><Relationship Id="rId4" Type="http://schemas.openxmlformats.org/officeDocument/2006/relationships/hyperlink" Target="https://jameshalderman.com/a3_anim_lib_page/"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9.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221462"/>
            <a:ext cx="8229600" cy="590349"/>
          </a:xfrm>
        </p:spPr>
        <p:txBody>
          <a:bodyPr lIns="0" tIns="18000" rIns="0" bIns="18000" anchor="ctr" anchorCtr="0">
            <a:spAutoFit/>
          </a:bodyPr>
          <a:lstStyle/>
          <a:p>
            <a:r>
              <a:rPr lang="en-US" dirty="0"/>
              <a:t>Manual Drivetrains and 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943518"/>
            <a:ext cx="1802525" cy="344128"/>
          </a:xfrm>
        </p:spPr>
        <p:txBody>
          <a:bodyPr wrap="square" lIns="0" tIns="18000" rIns="0" bIns="18000" anchor="ctr" anchorCtr="0">
            <a:spAutoFit/>
          </a:bodyPr>
          <a:lstStyle/>
          <a:p>
            <a:r>
              <a:rPr lang="en-US" dirty="0"/>
              <a:t>Ninth Edition</a:t>
            </a:r>
          </a:p>
        </p:txBody>
      </p:sp>
      <p:pic>
        <p:nvPicPr>
          <p:cNvPr id="11" name="Picture 10" descr="Front Cover: Manual Drivetrains and Axles Ninth Edition by James D. Halderman">
            <a:extLst>
              <a:ext uri="{FF2B5EF4-FFF2-40B4-BE49-F238E27FC236}">
                <a16:creationId xmlns:a16="http://schemas.microsoft.com/office/drawing/2014/main" id="{47DEB20F-F8EF-0BF2-D4E2-46B2A68DF920}"/>
              </a:ext>
            </a:extLst>
          </p:cNvPr>
          <p:cNvPicPr>
            <a:picLocks noChangeAspect="1"/>
          </p:cNvPicPr>
          <p:nvPr/>
        </p:nvPicPr>
        <p:blipFill>
          <a:blip r:embed="rId3"/>
          <a:stretch>
            <a:fillRect/>
          </a:stretch>
        </p:blipFill>
        <p:spPr>
          <a:xfrm>
            <a:off x="486407" y="1602101"/>
            <a:ext cx="3657688" cy="4688715"/>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2352896"/>
            <a:ext cx="1940940" cy="498016"/>
          </a:xfrm>
        </p:spPr>
        <p:txBody>
          <a:bodyPr wrap="square" lIns="0" tIns="18000" rIns="0" bIns="18000" anchor="ctr" anchorCtr="0">
            <a:spAutoFit/>
          </a:bodyPr>
          <a:lstStyle/>
          <a:p>
            <a:pPr marL="0"/>
            <a:r>
              <a:rPr lang="en-US" dirty="0"/>
              <a:t>Chapter 13</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2976560"/>
            <a:ext cx="4076962" cy="713460"/>
          </a:xfrm>
        </p:spPr>
        <p:txBody>
          <a:bodyPr wrap="square" lIns="0" tIns="18000" rIns="0" bIns="18000" anchor="ctr" anchorCtr="0">
            <a:spAutoFit/>
          </a:bodyPr>
          <a:lstStyle/>
          <a:p>
            <a:pPr marL="0">
              <a:spcBef>
                <a:spcPts val="600"/>
              </a:spcBef>
            </a:pPr>
            <a:r>
              <a:rPr lang="en-US" dirty="0"/>
              <a:t>Drive Axles &amp; Differential Diagnosis &amp; Service</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0" tIns="18000" rIns="0" bIns="18000" anchor="ctr" anchorCtr="0">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2077136" cy="405683"/>
          </a:xfrm>
        </p:spPr>
        <p:txBody>
          <a:bodyPr wrap="square" lIns="0" tIns="18000" rIns="0" bIns="18000" anchor="ctr" anchorCtr="0">
            <a:spAutoFit/>
          </a:bodyPr>
          <a:lstStyle/>
          <a:p>
            <a:pPr marL="0" indent="0">
              <a:spcBef>
                <a:spcPts val="600"/>
              </a:spcBef>
              <a:buNone/>
            </a:pPr>
            <a:r>
              <a:rPr lang="en-US" sz="2400" dirty="0">
                <a:solidFill>
                  <a:schemeClr val="tx1"/>
                </a:solidFill>
              </a:rPr>
              <a:t>Gear Oil Level </a:t>
            </a:r>
          </a:p>
        </p:txBody>
      </p:sp>
      <p:pic>
        <p:nvPicPr>
          <p:cNvPr id="5" name="Picture 4" descr="An illustration of the dynamic and static oil flow in a gear.&#10;Long description is available in notes, Press F6.">
            <a:extLst>
              <a:ext uri="{FF2B5EF4-FFF2-40B4-BE49-F238E27FC236}">
                <a16:creationId xmlns:a16="http://schemas.microsoft.com/office/drawing/2014/main" id="{F2F5968A-507A-DF24-0AD8-BF1EB2EAEBB9}"/>
              </a:ext>
            </a:extLst>
          </p:cNvPr>
          <p:cNvPicPr>
            <a:picLocks noChangeAspect="1"/>
          </p:cNvPicPr>
          <p:nvPr/>
        </p:nvPicPr>
        <p:blipFill>
          <a:blip r:embed="rId3"/>
          <a:stretch>
            <a:fillRect/>
          </a:stretch>
        </p:blipFill>
        <p:spPr>
          <a:xfrm>
            <a:off x="2417022" y="1628294"/>
            <a:ext cx="4309956" cy="341164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4" y="5256684"/>
            <a:ext cx="8228700" cy="1144347"/>
          </a:xfrm>
        </p:spPr>
        <p:txBody>
          <a:bodyPr wrap="square" lIns="0" tIns="18000" rIns="0" bIns="18000" anchor="ctr" anchorCtr="0">
            <a:spAutoFit/>
          </a:bodyPr>
          <a:lstStyle/>
          <a:p>
            <a:pPr marL="0" indent="0">
              <a:spcBef>
                <a:spcPts val="600"/>
              </a:spcBef>
              <a:buNone/>
            </a:pPr>
            <a:r>
              <a:rPr lang="en-US" sz="2400" dirty="0"/>
              <a:t>In most axles the gear oil level is at the bottom of the filler opening. When the axle operates, the ring gear will produce a dynamic oil flow to lubricate all the parts.</a:t>
            </a:r>
          </a:p>
        </p:txBody>
      </p:sp>
    </p:spTree>
    <p:extLst>
      <p:ext uri="{BB962C8B-B14F-4D97-AF65-F5344CB8AC3E}">
        <p14:creationId xmlns:p14="http://schemas.microsoft.com/office/powerpoint/2010/main" val="1318160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Fill/Level Plug &amp; Oil Level</a:t>
            </a:r>
            <a:endParaRPr lang="en-US" sz="2800" dirty="0"/>
          </a:p>
        </p:txBody>
      </p:sp>
      <p:pic>
        <p:nvPicPr>
          <p:cNvPr id="5" name="Picture 4" descr="A close-up view of the lube level or fill plug within an inspection cover.">
            <a:extLst>
              <a:ext uri="{FF2B5EF4-FFF2-40B4-BE49-F238E27FC236}">
                <a16:creationId xmlns:a16="http://schemas.microsoft.com/office/drawing/2014/main" id="{32BE11E2-7D7D-E52C-22F4-170CF24C4253}"/>
              </a:ext>
            </a:extLst>
          </p:cNvPr>
          <p:cNvPicPr>
            <a:picLocks noChangeAspect="1"/>
          </p:cNvPicPr>
          <p:nvPr/>
        </p:nvPicPr>
        <p:blipFill>
          <a:blip r:embed="rId3"/>
          <a:stretch>
            <a:fillRect/>
          </a:stretch>
        </p:blipFill>
        <p:spPr>
          <a:xfrm>
            <a:off x="477971" y="993560"/>
            <a:ext cx="3909365" cy="2943087"/>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5" y="4120403"/>
            <a:ext cx="3957695" cy="1513679"/>
          </a:xfrm>
        </p:spPr>
        <p:txBody>
          <a:bodyPr wrap="square" lIns="0" tIns="18000" rIns="0" bIns="18000" anchor="ctr" anchorCtr="0">
            <a:spAutoFit/>
          </a:bodyPr>
          <a:lstStyle/>
          <a:p>
            <a:pPr marL="0" indent="0">
              <a:spcBef>
                <a:spcPts val="600"/>
              </a:spcBef>
              <a:buNone/>
            </a:pPr>
            <a:r>
              <a:rPr lang="en-US" sz="2400" b="1" dirty="0">
                <a:solidFill>
                  <a:schemeClr val="tx1"/>
                </a:solidFill>
              </a:rPr>
              <a:t>Figure 13.5 </a:t>
            </a:r>
            <a:r>
              <a:rPr lang="en-US" sz="2400" dirty="0">
                <a:solidFill>
                  <a:schemeClr val="tx1"/>
                </a:solidFill>
              </a:rPr>
              <a:t>The fill/level plug is often located on the inspection cover but can also be located on the side.</a:t>
            </a:r>
          </a:p>
        </p:txBody>
      </p:sp>
      <p:pic>
        <p:nvPicPr>
          <p:cNvPr id="7" name="Picture 6" descr="An illustration of the lubricant level in the filler opening.&#10;Long description is available in notes, Press F6.">
            <a:extLst>
              <a:ext uri="{FF2B5EF4-FFF2-40B4-BE49-F238E27FC236}">
                <a16:creationId xmlns:a16="http://schemas.microsoft.com/office/drawing/2014/main" id="{C09343C5-86A3-F639-7BF8-54A0F3769678}"/>
              </a:ext>
            </a:extLst>
          </p:cNvPr>
          <p:cNvPicPr>
            <a:picLocks noChangeAspect="1"/>
          </p:cNvPicPr>
          <p:nvPr/>
        </p:nvPicPr>
        <p:blipFill>
          <a:blip r:embed="rId4"/>
          <a:stretch>
            <a:fillRect/>
          </a:stretch>
        </p:blipFill>
        <p:spPr>
          <a:xfrm>
            <a:off x="4578992" y="1770077"/>
            <a:ext cx="4073115" cy="209741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631" y="4120403"/>
            <a:ext cx="4087084" cy="2252343"/>
          </a:xfrm>
        </p:spPr>
        <p:txBody>
          <a:bodyPr wrap="square" lIns="0" tIns="18000" rIns="0" bIns="18000" anchor="ctr" anchorCtr="0">
            <a:spAutoFit/>
          </a:bodyPr>
          <a:lstStyle/>
          <a:p>
            <a:pPr marL="0" indent="0">
              <a:spcBef>
                <a:spcPts val="600"/>
              </a:spcBef>
              <a:buNone/>
            </a:pPr>
            <a:r>
              <a:rPr lang="en-US" sz="2400" b="1" dirty="0"/>
              <a:t>Figure 13.6 </a:t>
            </a:r>
            <a:r>
              <a:rPr lang="en-US" sz="2400" dirty="0"/>
              <a:t>The lubricant (oil) level is usually even with the bottom of the fill opening. If necessary, a finger can be used as a dipstick to determine the level.</a:t>
            </a:r>
          </a:p>
        </p:txBody>
      </p:sp>
    </p:spTree>
    <p:extLst>
      <p:ext uri="{BB962C8B-B14F-4D97-AF65-F5344CB8AC3E}">
        <p14:creationId xmlns:p14="http://schemas.microsoft.com/office/powerpoint/2010/main" val="1588064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Drive Axle Diagnosis </a:t>
            </a:r>
            <a:r>
              <a:rPr lang="en-US" sz="2800" dirty="0"/>
              <a:t>(1 of 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44415"/>
            <a:ext cx="8190600" cy="3083340"/>
          </a:xfrm>
        </p:spPr>
        <p:txBody>
          <a:bodyPr wrap="square" lIns="0" tIns="18000" rIns="0" bIns="18000" anchor="ctr" anchorCtr="0">
            <a:spAutoFit/>
          </a:bodyPr>
          <a:lstStyle/>
          <a:p>
            <a:pPr marL="342900" indent="-342900">
              <a:spcBef>
                <a:spcPts val="600"/>
              </a:spcBef>
            </a:pPr>
            <a:r>
              <a:rPr lang="en-US" sz="2400" dirty="0">
                <a:solidFill>
                  <a:schemeClr val="tx1"/>
                </a:solidFill>
              </a:rPr>
              <a:t>Road Test</a:t>
            </a:r>
          </a:p>
          <a:p>
            <a:pPr marL="342900" indent="-342900">
              <a:spcBef>
                <a:spcPts val="600"/>
              </a:spcBef>
            </a:pPr>
            <a:r>
              <a:rPr lang="en-US" sz="2400" dirty="0">
                <a:solidFill>
                  <a:schemeClr val="tx1"/>
                </a:solidFill>
              </a:rPr>
              <a:t>Noise Diagnosis</a:t>
            </a:r>
          </a:p>
          <a:p>
            <a:pPr marL="829818" lvl="1" indent="-342900"/>
            <a:r>
              <a:rPr lang="en-US" sz="2400" dirty="0">
                <a:solidFill>
                  <a:schemeClr val="tx1"/>
                </a:solidFill>
              </a:rPr>
              <a:t>Gear noise</a:t>
            </a:r>
          </a:p>
          <a:p>
            <a:pPr marL="829818" lvl="1" indent="-342900"/>
            <a:r>
              <a:rPr lang="en-US" sz="2400" dirty="0">
                <a:solidFill>
                  <a:schemeClr val="tx1"/>
                </a:solidFill>
              </a:rPr>
              <a:t>Bearing noise</a:t>
            </a:r>
          </a:p>
          <a:p>
            <a:pPr marL="829818" lvl="1" indent="-342900"/>
            <a:r>
              <a:rPr lang="en-US" sz="2400" dirty="0">
                <a:solidFill>
                  <a:schemeClr val="tx1"/>
                </a:solidFill>
              </a:rPr>
              <a:t>Clunk</a:t>
            </a:r>
          </a:p>
          <a:p>
            <a:pPr marL="829818" lvl="1" indent="-342900"/>
            <a:r>
              <a:rPr lang="en-US" sz="2400" dirty="0">
                <a:solidFill>
                  <a:schemeClr val="tx1"/>
                </a:solidFill>
              </a:rPr>
              <a:t>Chuckle</a:t>
            </a:r>
          </a:p>
          <a:p>
            <a:pPr marL="829818" lvl="1" indent="-342900"/>
            <a:r>
              <a:rPr lang="en-US" sz="2400" dirty="0">
                <a:solidFill>
                  <a:schemeClr val="tx1"/>
                </a:solidFill>
              </a:rPr>
              <a:t>Chatter on corners</a:t>
            </a:r>
          </a:p>
        </p:txBody>
      </p:sp>
    </p:spTree>
    <p:extLst>
      <p:ext uri="{BB962C8B-B14F-4D97-AF65-F5344CB8AC3E}">
        <p14:creationId xmlns:p14="http://schemas.microsoft.com/office/powerpoint/2010/main" val="463168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Drive Axle Diagnosis </a:t>
            </a:r>
            <a:r>
              <a:rPr lang="en-US" sz="2800" dirty="0"/>
              <a:t>(2 of 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126538"/>
            <a:ext cx="8190600" cy="1590623"/>
          </a:xfrm>
        </p:spPr>
        <p:txBody>
          <a:bodyPr wrap="square" lIns="0" tIns="18000" rIns="0" bIns="18000" anchor="ctr" anchorCtr="0">
            <a:spAutoFit/>
          </a:bodyPr>
          <a:lstStyle/>
          <a:p>
            <a:pPr marL="342900" indent="-342900">
              <a:spcBef>
                <a:spcPts val="600"/>
              </a:spcBef>
            </a:pPr>
            <a:r>
              <a:rPr lang="en-US" sz="2400" dirty="0">
                <a:solidFill>
                  <a:schemeClr val="tx1"/>
                </a:solidFill>
              </a:rPr>
              <a:t>Major internal drive axle problems usually require assembly be removed from vehicle.</a:t>
            </a:r>
          </a:p>
          <a:p>
            <a:pPr marL="342900" indent="-342900">
              <a:spcBef>
                <a:spcPts val="600"/>
              </a:spcBef>
            </a:pPr>
            <a:r>
              <a:rPr lang="en-US" sz="2400" dirty="0">
                <a:solidFill>
                  <a:schemeClr val="tx1"/>
                </a:solidFill>
              </a:rPr>
              <a:t>Drive axle disassembly and reassembly procedures vary between makes and models.</a:t>
            </a:r>
          </a:p>
        </p:txBody>
      </p:sp>
    </p:spTree>
    <p:extLst>
      <p:ext uri="{BB962C8B-B14F-4D97-AF65-F5344CB8AC3E}">
        <p14:creationId xmlns:p14="http://schemas.microsoft.com/office/powerpoint/2010/main" val="3672558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1" y="221186"/>
            <a:ext cx="2258324" cy="590349"/>
          </a:xfrm>
        </p:spPr>
        <p:txBody>
          <a:bodyPr wrap="square" lIns="0" tIns="18000" rIns="0" bIns="18000" anchor="ctr" anchorCtr="0">
            <a:spAutoFit/>
          </a:bodyPr>
          <a:lstStyle/>
          <a:p>
            <a:r>
              <a:rPr lang="en-US" dirty="0"/>
              <a:t>Chart 13.1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56375"/>
            <a:ext cx="4094850" cy="1144347"/>
          </a:xfrm>
        </p:spPr>
        <p:txBody>
          <a:bodyPr wrap="square" lIns="0" tIns="18000" rIns="0" bIns="18000" anchor="ctr" anchorCtr="0">
            <a:spAutoFit/>
          </a:bodyPr>
          <a:lstStyle/>
          <a:p>
            <a:pPr marL="342900" indent="-342900">
              <a:spcBef>
                <a:spcPts val="600"/>
              </a:spcBef>
            </a:pPr>
            <a:r>
              <a:rPr lang="en-US" sz="2400" dirty="0">
                <a:solidFill>
                  <a:schemeClr val="tx1"/>
                </a:solidFill>
              </a:rPr>
              <a:t>Chart showing probable causes of drive axle-related noise concerns.</a:t>
            </a:r>
          </a:p>
        </p:txBody>
      </p:sp>
      <p:graphicFrame>
        <p:nvGraphicFramePr>
          <p:cNvPr id="3" name="Table 2">
            <a:extLst>
              <a:ext uri="{FF2B5EF4-FFF2-40B4-BE49-F238E27FC236}">
                <a16:creationId xmlns:a16="http://schemas.microsoft.com/office/drawing/2014/main" id="{D3FF4627-4D55-31A4-AB62-6F1D8AA56DF5}"/>
              </a:ext>
            </a:extLst>
          </p:cNvPr>
          <p:cNvGraphicFramePr>
            <a:graphicFrameLocks noGrp="1"/>
          </p:cNvGraphicFramePr>
          <p:nvPr>
            <p:extLst>
              <p:ext uri="{D42A27DB-BD31-4B8C-83A1-F6EECF244321}">
                <p14:modId xmlns:p14="http://schemas.microsoft.com/office/powerpoint/2010/main" val="810761448"/>
              </p:ext>
            </p:extLst>
          </p:nvPr>
        </p:nvGraphicFramePr>
        <p:xfrm>
          <a:off x="4692772" y="641125"/>
          <a:ext cx="3795624" cy="5760720"/>
        </p:xfrm>
        <a:graphic>
          <a:graphicData uri="http://schemas.openxmlformats.org/drawingml/2006/table">
            <a:tbl>
              <a:tblPr firstRow="1" bandRow="1">
                <a:tableStyleId>{2D5ABB26-0587-4C30-8999-92F81FD0307C}</a:tableStyleId>
              </a:tblPr>
              <a:tblGrid>
                <a:gridCol w="2044458">
                  <a:extLst>
                    <a:ext uri="{9D8B030D-6E8A-4147-A177-3AD203B41FA5}">
                      <a16:colId xmlns:a16="http://schemas.microsoft.com/office/drawing/2014/main" val="1116443147"/>
                    </a:ext>
                  </a:extLst>
                </a:gridCol>
                <a:gridCol w="1751166">
                  <a:extLst>
                    <a:ext uri="{9D8B030D-6E8A-4147-A177-3AD203B41FA5}">
                      <a16:colId xmlns:a16="http://schemas.microsoft.com/office/drawing/2014/main" val="1575816982"/>
                    </a:ext>
                  </a:extLst>
                </a:gridCol>
              </a:tblGrid>
              <a:tr h="243418">
                <a:tc>
                  <a:txBody>
                    <a:bodyPr/>
                    <a:lstStyle/>
                    <a:p>
                      <a:pPr algn="l"/>
                      <a:r>
                        <a:rPr lang="en-US" sz="1200" b="1" i="0" u="none" strike="noStrike" kern="1200" baseline="0" noProof="0" dirty="0">
                          <a:solidFill>
                            <a:schemeClr val="bg1"/>
                          </a:solidFill>
                          <a:latin typeface="Arial" panose="020B0604020202020204" pitchFamily="34" charset="0"/>
                          <a:ea typeface="+mn-ea"/>
                          <a:cs typeface="Arial" panose="020B0604020202020204" pitchFamily="34" charset="0"/>
                        </a:rPr>
                        <a:t>When Noise Occurs</a:t>
                      </a:r>
                    </a:p>
                  </a:txBody>
                  <a:tcPr>
                    <a:solidFill>
                      <a:schemeClr val="tx2"/>
                    </a:solidFill>
                  </a:tcPr>
                </a:tc>
                <a:tc>
                  <a:txBody>
                    <a:bodyPr/>
                    <a:lstStyle/>
                    <a:p>
                      <a:pPr algn="l"/>
                      <a:r>
                        <a:rPr lang="en-US" sz="1200" b="1" i="0" u="none" strike="noStrike" kern="1200" baseline="0" noProof="0" dirty="0">
                          <a:solidFill>
                            <a:schemeClr val="bg1"/>
                          </a:solidFill>
                          <a:latin typeface="Arial" panose="020B0604020202020204" pitchFamily="34" charset="0"/>
                          <a:ea typeface="+mn-ea"/>
                          <a:cs typeface="Arial" panose="020B0604020202020204" pitchFamily="34" charset="0"/>
                        </a:rPr>
                        <a:t>Possible Cause</a:t>
                      </a:r>
                    </a:p>
                  </a:txBody>
                  <a:tcPr>
                    <a:solidFill>
                      <a:schemeClr val="tx2"/>
                    </a:solidFill>
                  </a:tcPr>
                </a:tc>
                <a:extLst>
                  <a:ext uri="{0D108BD9-81ED-4DB2-BD59-A6C34878D82A}">
                    <a16:rowId xmlns:a16="http://schemas.microsoft.com/office/drawing/2014/main" val="2548598693"/>
                  </a:ext>
                </a:extLst>
              </a:tr>
              <a:tr h="567976">
                <a:tc>
                  <a:txBody>
                    <a:bodyPr/>
                    <a:lstStyle/>
                    <a:p>
                      <a:pPr marL="0" indent="0" algn="l"/>
                      <a:r>
                        <a:rPr lang="en-US" sz="1200" noProof="0" dirty="0">
                          <a:latin typeface="Arial" panose="020B0604020202020204" pitchFamily="34" charset="0"/>
                          <a:cs typeface="Arial" panose="020B0604020202020204" pitchFamily="34" charset="0"/>
                        </a:rPr>
                        <a:t>Under all driving conditions</a:t>
                      </a:r>
                    </a:p>
                  </a:txBody>
                  <a:tcPr>
                    <a:solidFill>
                      <a:srgbClr val="D4EAE4"/>
                    </a:solidFill>
                  </a:tcPr>
                </a:tc>
                <a:tc>
                  <a:txBody>
                    <a:bodyPr/>
                    <a:lstStyle/>
                    <a:p>
                      <a:pPr algn="l"/>
                      <a:r>
                        <a:rPr lang="en-US" sz="1200" noProof="0" dirty="0">
                          <a:latin typeface="Arial" panose="020B0604020202020204" pitchFamily="34" charset="0"/>
                          <a:cs typeface="Arial" panose="020B0604020202020204" pitchFamily="34" charset="0"/>
                        </a:rPr>
                        <a:t>Road and tires; wheel bearings; incorrect driveline angles</a:t>
                      </a:r>
                    </a:p>
                  </a:txBody>
                  <a:tcPr>
                    <a:solidFill>
                      <a:srgbClr val="D4EAE4"/>
                    </a:solidFill>
                  </a:tcPr>
                </a:tc>
                <a:extLst>
                  <a:ext uri="{0D108BD9-81ED-4DB2-BD59-A6C34878D82A}">
                    <a16:rowId xmlns:a16="http://schemas.microsoft.com/office/drawing/2014/main" val="2350534720"/>
                  </a:ext>
                </a:extLst>
              </a:tr>
              <a:tr h="243418">
                <a:tc>
                  <a:txBody>
                    <a:bodyPr/>
                    <a:lstStyle/>
                    <a:p>
                      <a:pPr marL="0" indent="0" algn="l"/>
                      <a:r>
                        <a:rPr lang="en-US" sz="1200" noProof="0" dirty="0">
                          <a:latin typeface="Arial" panose="020B0604020202020204" pitchFamily="34" charset="0"/>
                          <a:cs typeface="Arial" panose="020B0604020202020204" pitchFamily="34" charset="0"/>
                        </a:rPr>
                        <a:t>Changes with road surface</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Tires</a:t>
                      </a:r>
                    </a:p>
                  </a:txBody>
                  <a:tcPr>
                    <a:solidFill>
                      <a:srgbClr val="D4EAE4"/>
                    </a:solidFill>
                  </a:tcPr>
                </a:tc>
                <a:extLst>
                  <a:ext uri="{0D108BD9-81ED-4DB2-BD59-A6C34878D82A}">
                    <a16:rowId xmlns:a16="http://schemas.microsoft.com/office/drawing/2014/main" val="2137975625"/>
                  </a:ext>
                </a:extLst>
              </a:tr>
              <a:tr h="405697">
                <a:tc>
                  <a:txBody>
                    <a:bodyPr/>
                    <a:lstStyle/>
                    <a:p>
                      <a:pPr marL="0" indent="0" algn="l"/>
                      <a:r>
                        <a:rPr lang="en-US" sz="1200" noProof="0" dirty="0">
                          <a:latin typeface="Arial" panose="020B0604020202020204" pitchFamily="34" charset="0"/>
                          <a:cs typeface="Arial" panose="020B0604020202020204" pitchFamily="34" charset="0"/>
                        </a:rPr>
                        <a:t>Noise becomes louder during cornering</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Differential gears; axle bearings</a:t>
                      </a:r>
                    </a:p>
                  </a:txBody>
                  <a:tcPr>
                    <a:solidFill>
                      <a:srgbClr val="D4EAE4"/>
                    </a:solidFill>
                  </a:tcPr>
                </a:tc>
                <a:extLst>
                  <a:ext uri="{0D108BD9-81ED-4DB2-BD59-A6C34878D82A}">
                    <a16:rowId xmlns:a16="http://schemas.microsoft.com/office/drawing/2014/main" val="1322431687"/>
                  </a:ext>
                </a:extLst>
              </a:tr>
              <a:tr h="575896">
                <a:tc>
                  <a:txBody>
                    <a:bodyPr/>
                    <a:lstStyle/>
                    <a:p>
                      <a:pPr marL="266700" indent="-266700" algn="l"/>
                      <a:r>
                        <a:rPr lang="en-US" sz="1200" b="0" noProof="0" dirty="0">
                          <a:latin typeface="Arial" panose="020B0604020202020204" pitchFamily="34" charset="0"/>
                          <a:cs typeface="Arial" panose="020B0604020202020204" pitchFamily="34" charset="0"/>
                        </a:rPr>
                        <a:t>Howling sound</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Ring and pinion gears (incorrect adjustment, worn, or runout issues)</a:t>
                      </a:r>
                    </a:p>
                  </a:txBody>
                  <a:tcPr>
                    <a:solidFill>
                      <a:srgbClr val="D4EAE4"/>
                    </a:solidFill>
                  </a:tcPr>
                </a:tc>
                <a:extLst>
                  <a:ext uri="{0D108BD9-81ED-4DB2-BD59-A6C34878D82A}">
                    <a16:rowId xmlns:a16="http://schemas.microsoft.com/office/drawing/2014/main" val="2115329548"/>
                  </a:ext>
                </a:extLst>
              </a:tr>
              <a:tr h="243418">
                <a:tc>
                  <a:txBody>
                    <a:bodyPr/>
                    <a:lstStyle/>
                    <a:p>
                      <a:pPr marL="266700" indent="-266700" algn="l"/>
                      <a:r>
                        <a:rPr lang="en-US" sz="1200" noProof="0" dirty="0">
                          <a:latin typeface="Arial" panose="020B0604020202020204" pitchFamily="34" charset="0"/>
                          <a:cs typeface="Arial" panose="020B0604020202020204" pitchFamily="34" charset="0"/>
                        </a:rPr>
                        <a:t>Growling sound</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Bearing(s)</a:t>
                      </a:r>
                    </a:p>
                  </a:txBody>
                  <a:tcPr>
                    <a:solidFill>
                      <a:srgbClr val="D4EAE4"/>
                    </a:solidFill>
                  </a:tcPr>
                </a:tc>
                <a:extLst>
                  <a:ext uri="{0D108BD9-81ED-4DB2-BD59-A6C34878D82A}">
                    <a16:rowId xmlns:a16="http://schemas.microsoft.com/office/drawing/2014/main" val="894220614"/>
                  </a:ext>
                </a:extLst>
              </a:tr>
              <a:tr h="730255">
                <a:tc>
                  <a:txBody>
                    <a:bodyPr/>
                    <a:lstStyle/>
                    <a:p>
                      <a:pPr marL="0" indent="0" algn="l"/>
                      <a:r>
                        <a:rPr lang="en-US" sz="1200" noProof="0" dirty="0">
                          <a:latin typeface="Arial" panose="020B0604020202020204" pitchFamily="34" charset="0"/>
                          <a:cs typeface="Arial" panose="020B0604020202020204" pitchFamily="34" charset="0"/>
                        </a:rPr>
                        <a:t>Whine noise concern</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Check ring gear pattern for incorrect backlash or pinion depth</a:t>
                      </a:r>
                    </a:p>
                  </a:txBody>
                  <a:tcPr>
                    <a:solidFill>
                      <a:srgbClr val="D4EAE4"/>
                    </a:solidFill>
                  </a:tcPr>
                </a:tc>
                <a:extLst>
                  <a:ext uri="{0D108BD9-81ED-4DB2-BD59-A6C34878D82A}">
                    <a16:rowId xmlns:a16="http://schemas.microsoft.com/office/drawing/2014/main" val="725093598"/>
                  </a:ext>
                </a:extLst>
              </a:tr>
              <a:tr h="730255">
                <a:tc>
                  <a:txBody>
                    <a:bodyPr/>
                    <a:lstStyle/>
                    <a:p>
                      <a:pPr marL="0" indent="0" algn="l"/>
                      <a:r>
                        <a:rPr lang="en-US" sz="1200" noProof="0" dirty="0">
                          <a:latin typeface="Arial" panose="020B0604020202020204" pitchFamily="34" charset="0"/>
                          <a:cs typeface="Arial" panose="020B0604020202020204" pitchFamily="34" charset="0"/>
                        </a:rPr>
                        <a:t>Clunk on speed change or going from forward to reverse or reverse to forward</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Worn U-Joints, differential or driveshaft splines</a:t>
                      </a:r>
                    </a:p>
                  </a:txBody>
                  <a:tcPr>
                    <a:solidFill>
                      <a:srgbClr val="D4EAE4"/>
                    </a:solidFill>
                  </a:tcPr>
                </a:tc>
                <a:extLst>
                  <a:ext uri="{0D108BD9-81ED-4DB2-BD59-A6C34878D82A}">
                    <a16:rowId xmlns:a16="http://schemas.microsoft.com/office/drawing/2014/main" val="252541693"/>
                  </a:ext>
                </a:extLst>
              </a:tr>
              <a:tr h="405697">
                <a:tc>
                  <a:txBody>
                    <a:bodyPr/>
                    <a:lstStyle/>
                    <a:p>
                      <a:pPr marL="0" indent="0" algn="l"/>
                      <a:r>
                        <a:rPr lang="en-US" sz="1200" noProof="0" dirty="0">
                          <a:latin typeface="Arial" panose="020B0604020202020204" pitchFamily="34" charset="0"/>
                          <a:cs typeface="Arial" panose="020B0604020202020204" pitchFamily="34" charset="0"/>
                        </a:rPr>
                        <a:t>Continuous low pitched whir</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Worn U-joints</a:t>
                      </a:r>
                    </a:p>
                  </a:txBody>
                  <a:tcPr>
                    <a:solidFill>
                      <a:srgbClr val="D4EAE4"/>
                    </a:solidFill>
                  </a:tcPr>
                </a:tc>
                <a:extLst>
                  <a:ext uri="{0D108BD9-81ED-4DB2-BD59-A6C34878D82A}">
                    <a16:rowId xmlns:a16="http://schemas.microsoft.com/office/drawing/2014/main" val="2956893648"/>
                  </a:ext>
                </a:extLst>
              </a:tr>
              <a:tr h="243418">
                <a:tc>
                  <a:txBody>
                    <a:bodyPr/>
                    <a:lstStyle/>
                    <a:p>
                      <a:pPr marL="0" indent="0" algn="l"/>
                      <a:r>
                        <a:rPr lang="en-US" sz="1200" noProof="0" dirty="0">
                          <a:latin typeface="Arial" panose="020B0604020202020204" pitchFamily="34" charset="0"/>
                          <a:cs typeface="Arial" panose="020B0604020202020204" pitchFamily="34" charset="0"/>
                        </a:rPr>
                        <a:t>Low pitch rumble over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tx1"/>
                          </a:solidFill>
                          <a:latin typeface="Arial" panose="020B0604020202020204" pitchFamily="34" charset="0"/>
                          <a:ea typeface="+mn-ea"/>
                          <a:cs typeface="Arial" panose="020B0604020202020204" pitchFamily="34" charset="0"/>
                          <a:sym typeface="Arial"/>
                        </a:rPr>
                        <a:t>20 </a:t>
                      </a:r>
                      <a:r>
                        <a:rPr lang="en-US" sz="1200" b="0" i="0" u="none" strike="noStrike" cap="none" spc="-150" baseline="0" dirty="0">
                          <a:solidFill>
                            <a:schemeClr val="tx1"/>
                          </a:solidFill>
                          <a:latin typeface="Arial" panose="020B0604020202020204" pitchFamily="34" charset="0"/>
                          <a:ea typeface="+mn-ea"/>
                          <a:cs typeface="Arial" panose="020B0604020202020204" pitchFamily="34" charset="0"/>
                          <a:sym typeface="Arial"/>
                        </a:rPr>
                        <a:t>M P </a:t>
                      </a:r>
                      <a:r>
                        <a:rPr lang="en-US" sz="1200" b="0" i="0" u="none" strike="noStrike" cap="none" dirty="0">
                          <a:solidFill>
                            <a:schemeClr val="tx1"/>
                          </a:solidFill>
                          <a:latin typeface="Arial" panose="020B0604020202020204" pitchFamily="34" charset="0"/>
                          <a:ea typeface="+mn-ea"/>
                          <a:cs typeface="Arial" panose="020B0604020202020204" pitchFamily="34" charset="0"/>
                          <a:sym typeface="Arial"/>
                        </a:rPr>
                        <a:t>H (32 </a:t>
                      </a:r>
                      <a:r>
                        <a:rPr lang="en-US" sz="1200" b="0" i="0" u="none" strike="noStrike" cap="none" spc="-150" baseline="0" dirty="0">
                          <a:solidFill>
                            <a:schemeClr val="tx1"/>
                          </a:solidFill>
                          <a:latin typeface="Arial" panose="020B0604020202020204" pitchFamily="34" charset="0"/>
                          <a:ea typeface="+mn-ea"/>
                          <a:cs typeface="Arial" panose="020B0604020202020204" pitchFamily="34" charset="0"/>
                          <a:sym typeface="Arial"/>
                        </a:rPr>
                        <a:t>k </a:t>
                      </a:r>
                      <a:r>
                        <a:rPr lang="en-US" sz="1200" b="0" i="0" u="none" strike="noStrike" cap="none" dirty="0">
                          <a:solidFill>
                            <a:schemeClr val="tx1"/>
                          </a:solidFill>
                          <a:latin typeface="Arial" panose="020B0604020202020204" pitchFamily="34" charset="0"/>
                          <a:ea typeface="+mn-ea"/>
                          <a:cs typeface="Arial" panose="020B0604020202020204" pitchFamily="34" charset="0"/>
                          <a:sym typeface="Arial"/>
                        </a:rPr>
                        <a:t>m/h)</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Worn carrier bearings</a:t>
                      </a:r>
                    </a:p>
                  </a:txBody>
                  <a:tcPr>
                    <a:solidFill>
                      <a:srgbClr val="D4EAE4"/>
                    </a:solidFill>
                  </a:tcPr>
                </a:tc>
                <a:extLst>
                  <a:ext uri="{0D108BD9-81ED-4DB2-BD59-A6C34878D82A}">
                    <a16:rowId xmlns:a16="http://schemas.microsoft.com/office/drawing/2014/main" val="4048140220"/>
                  </a:ext>
                </a:extLst>
              </a:tr>
              <a:tr h="567976">
                <a:tc>
                  <a:txBody>
                    <a:bodyPr/>
                    <a:lstStyle/>
                    <a:p>
                      <a:pPr marL="0" indent="0" algn="l"/>
                      <a:r>
                        <a:rPr lang="en-US" sz="1200" noProof="0" dirty="0">
                          <a:latin typeface="Arial" panose="020B0604020202020204" pitchFamily="34" charset="0"/>
                          <a:cs typeface="Arial" panose="020B0604020202020204" pitchFamily="34" charset="0"/>
                        </a:rPr>
                        <a:t>Chatter during cornering</a:t>
                      </a:r>
                    </a:p>
                  </a:txBody>
                  <a:tcPr>
                    <a:solidFill>
                      <a:srgbClr val="D4EAE4"/>
                    </a:solidFill>
                  </a:tcPr>
                </a:tc>
                <a:tc>
                  <a:txBody>
                    <a:bodyPr/>
                    <a:lstStyle/>
                    <a:p>
                      <a:pPr algn="l"/>
                      <a:r>
                        <a:rPr lang="en-US" sz="1200" noProof="0" dirty="0">
                          <a:solidFill>
                            <a:schemeClr val="tx1"/>
                          </a:solidFill>
                          <a:latin typeface="Arial" panose="020B0604020202020204" pitchFamily="34" charset="0"/>
                          <a:cs typeface="Arial" panose="020B0604020202020204" pitchFamily="34" charset="0"/>
                        </a:rPr>
                        <a:t>Incorrect gear oil or worn limited slip clutches</a:t>
                      </a:r>
                    </a:p>
                  </a:txBody>
                  <a:tcPr>
                    <a:solidFill>
                      <a:srgbClr val="D4EAE4"/>
                    </a:solidFill>
                  </a:tcPr>
                </a:tc>
                <a:extLst>
                  <a:ext uri="{0D108BD9-81ED-4DB2-BD59-A6C34878D82A}">
                    <a16:rowId xmlns:a16="http://schemas.microsoft.com/office/drawing/2014/main" val="1561863046"/>
                  </a:ext>
                </a:extLst>
              </a:tr>
            </a:tbl>
          </a:graphicData>
        </a:graphic>
      </p:graphicFrame>
    </p:spTree>
    <p:extLst>
      <p:ext uri="{BB962C8B-B14F-4D97-AF65-F5344CB8AC3E}">
        <p14:creationId xmlns:p14="http://schemas.microsoft.com/office/powerpoint/2010/main" val="1790345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In-The-Shop Inspections</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43262"/>
            <a:ext cx="8190600" cy="2637064"/>
          </a:xfrm>
        </p:spPr>
        <p:txBody>
          <a:bodyPr wrap="square" lIns="0" tIns="18000" rIns="0" bIns="18000" anchor="ctr" anchorCtr="0">
            <a:spAutoFit/>
          </a:bodyPr>
          <a:lstStyle/>
          <a:p>
            <a:pPr marL="342900" indent="-342900">
              <a:spcBef>
                <a:spcPts val="600"/>
              </a:spcBef>
            </a:pPr>
            <a:r>
              <a:rPr lang="en-US" sz="2400" dirty="0">
                <a:solidFill>
                  <a:schemeClr val="tx1"/>
                </a:solidFill>
              </a:rPr>
              <a:t>Checking for… </a:t>
            </a:r>
          </a:p>
          <a:p>
            <a:pPr marL="829818" lvl="1" indent="-342900"/>
            <a:r>
              <a:rPr lang="en-US" sz="2400" dirty="0">
                <a:solidFill>
                  <a:schemeClr val="tx1"/>
                </a:solidFill>
              </a:rPr>
              <a:t>Internal backlash</a:t>
            </a:r>
          </a:p>
          <a:p>
            <a:pPr marL="829818" lvl="1" indent="-342900"/>
            <a:r>
              <a:rPr lang="en-US" sz="2400" dirty="0">
                <a:solidFill>
                  <a:schemeClr val="tx1"/>
                </a:solidFill>
              </a:rPr>
              <a:t>Axle shaft endplay</a:t>
            </a:r>
          </a:p>
          <a:p>
            <a:pPr marL="829818" lvl="1" indent="-342900"/>
            <a:r>
              <a:rPr lang="en-US" sz="2400" dirty="0">
                <a:solidFill>
                  <a:schemeClr val="tx1"/>
                </a:solidFill>
              </a:rPr>
              <a:t>Axle flange runout</a:t>
            </a:r>
          </a:p>
          <a:p>
            <a:pPr marL="829818" lvl="1" indent="-342900"/>
            <a:r>
              <a:rPr lang="en-US" sz="2400" dirty="0">
                <a:solidFill>
                  <a:schemeClr val="tx1"/>
                </a:solidFill>
              </a:rPr>
              <a:t>Leaks</a:t>
            </a:r>
          </a:p>
          <a:p>
            <a:pPr marL="829818" lvl="1" indent="-342900"/>
            <a:r>
              <a:rPr lang="en-US" sz="2400" dirty="0">
                <a:solidFill>
                  <a:schemeClr val="tx1"/>
                </a:solidFill>
              </a:rPr>
              <a:t>Limited slip differential</a:t>
            </a:r>
          </a:p>
        </p:txBody>
      </p:sp>
    </p:spTree>
    <p:extLst>
      <p:ext uri="{BB962C8B-B14F-4D97-AF65-F5344CB8AC3E}">
        <p14:creationId xmlns:p14="http://schemas.microsoft.com/office/powerpoint/2010/main" val="2343663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13.7</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6" y="1059928"/>
            <a:ext cx="2793126" cy="405683"/>
          </a:xfrm>
        </p:spPr>
        <p:txBody>
          <a:bodyPr wrap="square" lIns="0" tIns="18000" rIns="0" bIns="18000" anchor="ctr" anchorCtr="0">
            <a:spAutoFit/>
          </a:bodyPr>
          <a:lstStyle/>
          <a:p>
            <a:pPr marL="0" indent="0">
              <a:spcBef>
                <a:spcPts val="600"/>
              </a:spcBef>
              <a:buNone/>
            </a:pPr>
            <a:r>
              <a:rPr lang="en-US" sz="2400" dirty="0">
                <a:solidFill>
                  <a:schemeClr val="tx1"/>
                </a:solidFill>
              </a:rPr>
              <a:t>Blocking One Wheel </a:t>
            </a:r>
          </a:p>
        </p:txBody>
      </p:sp>
      <p:pic>
        <p:nvPicPr>
          <p:cNvPr id="5" name="Picture 4" descr="An illustration demonstrates the blocking of the drive shaft and the drive when on the left via a clamp.">
            <a:extLst>
              <a:ext uri="{FF2B5EF4-FFF2-40B4-BE49-F238E27FC236}">
                <a16:creationId xmlns:a16="http://schemas.microsoft.com/office/drawing/2014/main" id="{CB5C85D6-6D8B-CCB4-3004-3286638C21B2}"/>
              </a:ext>
            </a:extLst>
          </p:cNvPr>
          <p:cNvPicPr>
            <a:picLocks noChangeAspect="1"/>
          </p:cNvPicPr>
          <p:nvPr/>
        </p:nvPicPr>
        <p:blipFill>
          <a:blip r:embed="rId3"/>
          <a:stretch>
            <a:fillRect/>
          </a:stretch>
        </p:blipFill>
        <p:spPr>
          <a:xfrm>
            <a:off x="2142127" y="1584972"/>
            <a:ext cx="4859746" cy="391234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6" y="5609559"/>
            <a:ext cx="8228697" cy="775015"/>
          </a:xfrm>
        </p:spPr>
        <p:txBody>
          <a:bodyPr wrap="square" lIns="0" tIns="18000" rIns="0" bIns="18000" anchor="ctr" anchorCtr="0">
            <a:spAutoFit/>
          </a:bodyPr>
          <a:lstStyle/>
          <a:p>
            <a:pPr marL="0" indent="0">
              <a:spcBef>
                <a:spcPts val="600"/>
              </a:spcBef>
              <a:buNone/>
            </a:pPr>
            <a:r>
              <a:rPr lang="en-US" sz="2400" dirty="0"/>
              <a:t>A drive axle can be checked for excessive play in the differential by blocking one drive wheel and the driveshaft.</a:t>
            </a:r>
          </a:p>
        </p:txBody>
      </p:sp>
    </p:spTree>
    <p:extLst>
      <p:ext uri="{BB962C8B-B14F-4D97-AF65-F5344CB8AC3E}">
        <p14:creationId xmlns:p14="http://schemas.microsoft.com/office/powerpoint/2010/main" val="159363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Drive Axle Backlash Check</a:t>
            </a:r>
            <a:endParaRPr lang="en-US" sz="2800" dirty="0"/>
          </a:p>
        </p:txBody>
      </p:sp>
      <p:pic>
        <p:nvPicPr>
          <p:cNvPr id="7" name="Picture 6" descr="A side view of the car with one rear drive wheel placed on a cylindrical barrel. A note reads, lock left rear wheel.">
            <a:extLst>
              <a:ext uri="{FF2B5EF4-FFF2-40B4-BE49-F238E27FC236}">
                <a16:creationId xmlns:a16="http://schemas.microsoft.com/office/drawing/2014/main" id="{50C6977D-9CE0-2F96-69C6-06DDB9C11E54}"/>
              </a:ext>
            </a:extLst>
          </p:cNvPr>
          <p:cNvPicPr>
            <a:picLocks noChangeAspect="1"/>
          </p:cNvPicPr>
          <p:nvPr/>
        </p:nvPicPr>
        <p:blipFill>
          <a:blip r:embed="rId3"/>
          <a:stretch>
            <a:fillRect/>
          </a:stretch>
        </p:blipFill>
        <p:spPr>
          <a:xfrm>
            <a:off x="475105" y="1071763"/>
            <a:ext cx="3397502" cy="2757205"/>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5" y="4092159"/>
            <a:ext cx="3957695" cy="2329287"/>
          </a:xfrm>
        </p:spPr>
        <p:txBody>
          <a:bodyPr wrap="square" lIns="0" tIns="18000" rIns="0" bIns="18000" anchor="ctr" anchorCtr="0">
            <a:spAutoFit/>
          </a:bodyPr>
          <a:lstStyle/>
          <a:p>
            <a:pPr marL="0" indent="0">
              <a:spcBef>
                <a:spcPts val="600"/>
              </a:spcBef>
              <a:buNone/>
            </a:pPr>
            <a:r>
              <a:rPr lang="en-US" sz="2400" b="1" dirty="0">
                <a:solidFill>
                  <a:schemeClr val="tx1"/>
                </a:solidFill>
              </a:rPr>
              <a:t>Figure 13.8</a:t>
            </a:r>
            <a:r>
              <a:rPr lang="en-US" sz="2400" dirty="0">
                <a:solidFill>
                  <a:schemeClr val="tx1"/>
                </a:solidFill>
              </a:rPr>
              <a:t> One way to lock one wheel is to lower the vehicle so one tire is resting on a barrel or something similar that will keep the wheel from moving.</a:t>
            </a:r>
          </a:p>
        </p:txBody>
      </p:sp>
      <p:pic>
        <p:nvPicPr>
          <p:cNvPr id="5" name="Picture 4" descr="A side view of the car with the right rear drive wheel being chalk marked on the side 12 inches from the center.">
            <a:extLst>
              <a:ext uri="{FF2B5EF4-FFF2-40B4-BE49-F238E27FC236}">
                <a16:creationId xmlns:a16="http://schemas.microsoft.com/office/drawing/2014/main" id="{5C798FD1-CD80-6393-ED96-161BB47CEF67}"/>
              </a:ext>
            </a:extLst>
          </p:cNvPr>
          <p:cNvPicPr>
            <a:picLocks noChangeAspect="1"/>
          </p:cNvPicPr>
          <p:nvPr/>
        </p:nvPicPr>
        <p:blipFill>
          <a:blip r:embed="rId4"/>
          <a:stretch>
            <a:fillRect/>
          </a:stretch>
        </p:blipFill>
        <p:spPr>
          <a:xfrm>
            <a:off x="4578598" y="1108875"/>
            <a:ext cx="3385625" cy="269067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9251" y="4166111"/>
            <a:ext cx="4087089" cy="2252343"/>
          </a:xfrm>
        </p:spPr>
        <p:txBody>
          <a:bodyPr wrap="square" lIns="0" tIns="18000" rIns="0" bIns="18000" anchor="ctr" anchorCtr="0">
            <a:spAutoFit/>
          </a:bodyPr>
          <a:lstStyle/>
          <a:p>
            <a:pPr marL="0" indent="0">
              <a:spcBef>
                <a:spcPts val="600"/>
              </a:spcBef>
              <a:buNone/>
            </a:pPr>
            <a:r>
              <a:rPr lang="en-US" sz="2400" b="1" dirty="0"/>
              <a:t>Figure 13.9 </a:t>
            </a:r>
            <a:r>
              <a:rPr lang="en-US" sz="2400" dirty="0"/>
              <a:t>The mark should be 1 inch or shorter. If the mark is less than 1 inch and there is a clunk in the driveline, the problem is NOT in the drive axle assembly.</a:t>
            </a:r>
          </a:p>
        </p:txBody>
      </p:sp>
    </p:spTree>
    <p:extLst>
      <p:ext uri="{BB962C8B-B14F-4D97-AF65-F5344CB8AC3E}">
        <p14:creationId xmlns:p14="http://schemas.microsoft.com/office/powerpoint/2010/main" val="3632540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13.10</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6" y="1059928"/>
            <a:ext cx="1947737" cy="405683"/>
          </a:xfrm>
        </p:spPr>
        <p:txBody>
          <a:bodyPr wrap="square" lIns="0" tIns="18000" rIns="0" bIns="18000" anchor="ctr" anchorCtr="0">
            <a:spAutoFit/>
          </a:bodyPr>
          <a:lstStyle/>
          <a:p>
            <a:pPr marL="0" indent="0">
              <a:spcBef>
                <a:spcPts val="600"/>
              </a:spcBef>
              <a:buNone/>
            </a:pPr>
            <a:r>
              <a:rPr lang="en-US" sz="2400" dirty="0">
                <a:solidFill>
                  <a:schemeClr val="tx1"/>
                </a:solidFill>
              </a:rPr>
              <a:t>Axle End Play</a:t>
            </a:r>
          </a:p>
        </p:txBody>
      </p:sp>
      <p:pic>
        <p:nvPicPr>
          <p:cNvPr id="5" name="Picture 4" descr="An axle shaft with a dial indicator on the brake assembly of the shaft.">
            <a:extLst>
              <a:ext uri="{FF2B5EF4-FFF2-40B4-BE49-F238E27FC236}">
                <a16:creationId xmlns:a16="http://schemas.microsoft.com/office/drawing/2014/main" id="{569B2300-0470-40F9-92A9-22C17EF0E329}"/>
              </a:ext>
            </a:extLst>
          </p:cNvPr>
          <p:cNvPicPr>
            <a:picLocks noChangeAspect="1"/>
          </p:cNvPicPr>
          <p:nvPr/>
        </p:nvPicPr>
        <p:blipFill>
          <a:blip r:embed="rId3"/>
          <a:stretch>
            <a:fillRect/>
          </a:stretch>
        </p:blipFill>
        <p:spPr>
          <a:xfrm>
            <a:off x="3054679" y="1071298"/>
            <a:ext cx="3034642" cy="354221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6" y="4877919"/>
            <a:ext cx="8228697" cy="1513679"/>
          </a:xfrm>
        </p:spPr>
        <p:txBody>
          <a:bodyPr wrap="square" lIns="0" tIns="18000" rIns="0" bIns="18000" anchor="ctr" anchorCtr="0">
            <a:spAutoFit/>
          </a:bodyPr>
          <a:lstStyle/>
          <a:p>
            <a:pPr marL="0" indent="0">
              <a:spcBef>
                <a:spcPts val="600"/>
              </a:spcBef>
              <a:buNone/>
            </a:pPr>
            <a:r>
              <a:rPr lang="en-US" sz="2400" dirty="0"/>
              <a:t>Axle shaft endplay can be checked by mounting a dial indicator on the brake assembly or axle housing with the indicator stylus on the axle. The indicator will measure the endplay as the axle is moved in and out.</a:t>
            </a:r>
          </a:p>
        </p:txBody>
      </p:sp>
    </p:spTree>
    <p:extLst>
      <p:ext uri="{BB962C8B-B14F-4D97-AF65-F5344CB8AC3E}">
        <p14:creationId xmlns:p14="http://schemas.microsoft.com/office/powerpoint/2010/main" val="563371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13.11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6" y="1059928"/>
            <a:ext cx="1947737" cy="405683"/>
          </a:xfrm>
        </p:spPr>
        <p:txBody>
          <a:bodyPr wrap="square" lIns="0" tIns="18000" rIns="0" bIns="18000" anchor="ctr" anchorCtr="0">
            <a:spAutoFit/>
          </a:bodyPr>
          <a:lstStyle/>
          <a:p>
            <a:pPr marL="0" indent="0">
              <a:spcBef>
                <a:spcPts val="600"/>
              </a:spcBef>
              <a:buNone/>
            </a:pPr>
            <a:r>
              <a:rPr lang="en-US" sz="2400" dirty="0">
                <a:solidFill>
                  <a:schemeClr val="tx1"/>
                </a:solidFill>
              </a:rPr>
              <a:t>Runout Check</a:t>
            </a:r>
          </a:p>
        </p:txBody>
      </p:sp>
      <p:pic>
        <p:nvPicPr>
          <p:cNvPr id="5" name="Picture 4" descr="An axle shaft on the left with a dial indicator on the right.">
            <a:extLst>
              <a:ext uri="{FF2B5EF4-FFF2-40B4-BE49-F238E27FC236}">
                <a16:creationId xmlns:a16="http://schemas.microsoft.com/office/drawing/2014/main" id="{18CA8EC9-C866-A2AB-AAE3-13BA83815D3D}"/>
              </a:ext>
            </a:extLst>
          </p:cNvPr>
          <p:cNvPicPr>
            <a:picLocks noChangeAspect="1"/>
          </p:cNvPicPr>
          <p:nvPr/>
        </p:nvPicPr>
        <p:blipFill>
          <a:blip r:embed="rId3"/>
          <a:stretch>
            <a:fillRect/>
          </a:stretch>
        </p:blipFill>
        <p:spPr>
          <a:xfrm>
            <a:off x="477906" y="1640792"/>
            <a:ext cx="2839822" cy="3006155"/>
          </a:xfrm>
          <a:prstGeom prst="rect">
            <a:avLst/>
          </a:prstGeom>
        </p:spPr>
      </p:pic>
      <p:pic>
        <p:nvPicPr>
          <p:cNvPr id="7" name="Picture 6" descr="A dial indicator above the drum and wheel pilot. The indicator has the short needle pointing to 3 and the long needle pointing to 8.">
            <a:extLst>
              <a:ext uri="{FF2B5EF4-FFF2-40B4-BE49-F238E27FC236}">
                <a16:creationId xmlns:a16="http://schemas.microsoft.com/office/drawing/2014/main" id="{4CAD1A9F-A308-8D17-7795-91A0DF9C7587}"/>
              </a:ext>
            </a:extLst>
          </p:cNvPr>
          <p:cNvPicPr>
            <a:picLocks noChangeAspect="1"/>
          </p:cNvPicPr>
          <p:nvPr/>
        </p:nvPicPr>
        <p:blipFill>
          <a:blip r:embed="rId4"/>
          <a:stretch>
            <a:fillRect/>
          </a:stretch>
        </p:blipFill>
        <p:spPr>
          <a:xfrm>
            <a:off x="4576890" y="1615830"/>
            <a:ext cx="3009474" cy="295784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6" y="4877919"/>
            <a:ext cx="8228697" cy="1513679"/>
          </a:xfrm>
        </p:spPr>
        <p:txBody>
          <a:bodyPr wrap="square" lIns="0" tIns="18000" rIns="0" bIns="18000" anchor="ctr" anchorCtr="0">
            <a:spAutoFit/>
          </a:bodyPr>
          <a:lstStyle/>
          <a:p>
            <a:pPr marL="0" indent="0">
              <a:spcBef>
                <a:spcPts val="600"/>
              </a:spcBef>
              <a:buNone/>
            </a:pPr>
            <a:r>
              <a:rPr lang="en-US" sz="2400" b="1" dirty="0"/>
              <a:t>(a)</a:t>
            </a:r>
            <a:r>
              <a:rPr lang="en-US" sz="2400" dirty="0"/>
              <a:t> This dial indicator is set up to measure axle flange lateral runout, which can cause the wheel to wobble. </a:t>
            </a:r>
            <a:r>
              <a:rPr lang="en-US" sz="2400" b="1" dirty="0"/>
              <a:t>(b) </a:t>
            </a:r>
            <a:r>
              <a:rPr lang="en-US" sz="2400" dirty="0"/>
              <a:t>This dial indicator is set up to measure radial runout of the drum and wheel pilot, which can cause the wheel to run off-center.</a:t>
            </a:r>
          </a:p>
        </p:txBody>
      </p:sp>
    </p:spTree>
    <p:extLst>
      <p:ext uri="{BB962C8B-B14F-4D97-AF65-F5344CB8AC3E}">
        <p14:creationId xmlns:p14="http://schemas.microsoft.com/office/powerpoint/2010/main" val="2836950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 </a:t>
            </a:r>
            <a:r>
              <a:rPr lang="en-US" sz="2800" dirty="0"/>
              <a:t>(1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35285"/>
            <a:ext cx="8212347" cy="4514501"/>
          </a:xfrm>
        </p:spPr>
        <p:txBody>
          <a:bodyPr lIns="0" tIns="18000" rIns="0" bIns="18000" anchor="ctr" anchorCtr="0">
            <a:spAutoFit/>
          </a:bodyPr>
          <a:lstStyle/>
          <a:p>
            <a:pPr marL="715963" indent="-715963">
              <a:buNone/>
            </a:pPr>
            <a:r>
              <a:rPr lang="en-US" sz="2400" b="1" dirty="0">
                <a:solidFill>
                  <a:srgbClr val="007FA3"/>
                </a:solidFill>
              </a:rPr>
              <a:t>13.1</a:t>
            </a:r>
            <a:r>
              <a:rPr lang="en-US" sz="2400" dirty="0">
                <a:solidFill>
                  <a:schemeClr val="tx1"/>
                </a:solidFill>
              </a:rPr>
              <a:t> Perform the maintenance needed to keep a drive axle operating properly.</a:t>
            </a:r>
          </a:p>
          <a:p>
            <a:pPr marL="534988" indent="-534988">
              <a:buNone/>
            </a:pPr>
            <a:r>
              <a:rPr lang="en-US" sz="2400" b="1" dirty="0">
                <a:solidFill>
                  <a:srgbClr val="007FA3"/>
                </a:solidFill>
              </a:rPr>
              <a:t>13.2</a:t>
            </a:r>
            <a:r>
              <a:rPr lang="en-US" sz="2400" dirty="0">
                <a:solidFill>
                  <a:schemeClr val="tx1"/>
                </a:solidFill>
              </a:rPr>
              <a:t> Describe the steps involved in drive axle service.</a:t>
            </a:r>
          </a:p>
          <a:p>
            <a:pPr marL="534988" indent="-534988">
              <a:buNone/>
            </a:pPr>
            <a:r>
              <a:rPr lang="en-US" sz="2400" b="1" dirty="0">
                <a:solidFill>
                  <a:srgbClr val="007FA3"/>
                </a:solidFill>
              </a:rPr>
              <a:t>13.3</a:t>
            </a:r>
            <a:r>
              <a:rPr lang="en-US" sz="2400" dirty="0">
                <a:solidFill>
                  <a:schemeClr val="tx1"/>
                </a:solidFill>
              </a:rPr>
              <a:t> Discuss drive axle lubrication.</a:t>
            </a:r>
          </a:p>
          <a:p>
            <a:pPr marL="534988" indent="-534988">
              <a:buNone/>
            </a:pPr>
            <a:r>
              <a:rPr lang="en-US" sz="2400" b="1" dirty="0">
                <a:solidFill>
                  <a:srgbClr val="007FA3"/>
                </a:solidFill>
              </a:rPr>
              <a:t>13.4</a:t>
            </a:r>
            <a:r>
              <a:rPr lang="en-US" sz="2400" dirty="0">
                <a:solidFill>
                  <a:schemeClr val="tx1"/>
                </a:solidFill>
              </a:rPr>
              <a:t> Discuss drive axle diagnosis.</a:t>
            </a:r>
          </a:p>
          <a:p>
            <a:pPr marL="534988" indent="-534988">
              <a:buNone/>
            </a:pPr>
            <a:r>
              <a:rPr lang="en-US" sz="2400" b="1" dirty="0">
                <a:solidFill>
                  <a:srgbClr val="007FA3"/>
                </a:solidFill>
              </a:rPr>
              <a:t>13.5</a:t>
            </a:r>
            <a:r>
              <a:rPr lang="en-US" sz="2400" dirty="0">
                <a:solidFill>
                  <a:schemeClr val="tx1"/>
                </a:solidFill>
              </a:rPr>
              <a:t> Discuss the procedures for in-the-shop inspections.</a:t>
            </a:r>
          </a:p>
          <a:p>
            <a:pPr marL="534988" indent="-534988">
              <a:buNone/>
            </a:pPr>
            <a:r>
              <a:rPr lang="en-US" sz="2400" b="1" dirty="0">
                <a:solidFill>
                  <a:srgbClr val="007FA3"/>
                </a:solidFill>
              </a:rPr>
              <a:t>13.6</a:t>
            </a:r>
            <a:r>
              <a:rPr lang="en-US" sz="2400" dirty="0">
                <a:solidFill>
                  <a:schemeClr val="tx1"/>
                </a:solidFill>
              </a:rPr>
              <a:t> Explain the on-vehicle service operations.</a:t>
            </a:r>
          </a:p>
          <a:p>
            <a:pPr marL="715963" indent="-715963">
              <a:buNone/>
            </a:pPr>
            <a:r>
              <a:rPr lang="en-US" sz="2400" b="1" dirty="0">
                <a:solidFill>
                  <a:srgbClr val="007FA3"/>
                </a:solidFill>
              </a:rPr>
              <a:t>13.7</a:t>
            </a:r>
            <a:r>
              <a:rPr lang="en-US" sz="2400" dirty="0">
                <a:solidFill>
                  <a:schemeClr val="tx1"/>
                </a:solidFill>
              </a:rPr>
              <a:t> Explain the procedure for differential carrier service and differential assembly service.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13.12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6" y="1059928"/>
            <a:ext cx="2586091" cy="405683"/>
          </a:xfrm>
        </p:spPr>
        <p:txBody>
          <a:bodyPr wrap="square" lIns="0" tIns="18000" rIns="0" bIns="18000" anchor="ctr" anchorCtr="0">
            <a:spAutoFit/>
          </a:bodyPr>
          <a:lstStyle/>
          <a:p>
            <a:pPr marL="0" indent="0">
              <a:spcBef>
                <a:spcPts val="600"/>
              </a:spcBef>
              <a:buNone/>
            </a:pPr>
            <a:r>
              <a:rPr lang="en-US" sz="2400" dirty="0">
                <a:solidFill>
                  <a:schemeClr val="tx1"/>
                </a:solidFill>
              </a:rPr>
              <a:t>Axle Housing Leak </a:t>
            </a:r>
          </a:p>
        </p:txBody>
      </p:sp>
      <p:pic>
        <p:nvPicPr>
          <p:cNvPr id="5" name="Picture 4" descr="A weld with large spots of oil leakage.">
            <a:extLst>
              <a:ext uri="{FF2B5EF4-FFF2-40B4-BE49-F238E27FC236}">
                <a16:creationId xmlns:a16="http://schemas.microsoft.com/office/drawing/2014/main" id="{60EA756D-213B-1C31-CB51-5610716E1AD7}"/>
              </a:ext>
            </a:extLst>
          </p:cNvPr>
          <p:cNvPicPr>
            <a:picLocks noChangeAspect="1"/>
          </p:cNvPicPr>
          <p:nvPr/>
        </p:nvPicPr>
        <p:blipFill>
          <a:blip r:embed="rId3"/>
          <a:stretch>
            <a:fillRect/>
          </a:stretch>
        </p:blipFill>
        <p:spPr>
          <a:xfrm>
            <a:off x="1825524" y="1649748"/>
            <a:ext cx="5492952" cy="271311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6" y="4520727"/>
            <a:ext cx="8228697" cy="1883011"/>
          </a:xfrm>
        </p:spPr>
        <p:txBody>
          <a:bodyPr wrap="square" lIns="0" tIns="18000" rIns="0" bIns="18000" anchor="ctr" anchorCtr="0">
            <a:spAutoFit/>
          </a:bodyPr>
          <a:lstStyle/>
          <a:p>
            <a:pPr marL="0" indent="0">
              <a:spcBef>
                <a:spcPts val="600"/>
              </a:spcBef>
              <a:buNone/>
            </a:pPr>
            <a:r>
              <a:rPr lang="en-US" sz="2400" dirty="0"/>
              <a:t>Many leaks are caused by defective gaskets but some axle oil leaks can be caused by a porous casting or cracked welds. A casting problem can be repaired using epoxy sealant, whereas a cracked weld requires housing replacement.</a:t>
            </a:r>
          </a:p>
        </p:txBody>
      </p:sp>
    </p:spTree>
    <p:extLst>
      <p:ext uri="{BB962C8B-B14F-4D97-AF65-F5344CB8AC3E}">
        <p14:creationId xmlns:p14="http://schemas.microsoft.com/office/powerpoint/2010/main" val="3329336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13.13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6" y="1059928"/>
            <a:ext cx="3077797" cy="405683"/>
          </a:xfrm>
        </p:spPr>
        <p:txBody>
          <a:bodyPr wrap="square" lIns="0" tIns="18000" rIns="0" bIns="18000" anchor="ctr" anchorCtr="0">
            <a:spAutoFit/>
          </a:bodyPr>
          <a:lstStyle/>
          <a:p>
            <a:pPr marL="0" indent="0">
              <a:spcBef>
                <a:spcPts val="600"/>
              </a:spcBef>
              <a:buNone/>
            </a:pPr>
            <a:r>
              <a:rPr lang="en-US" sz="2400" dirty="0">
                <a:solidFill>
                  <a:schemeClr val="tx1"/>
                </a:solidFill>
              </a:rPr>
              <a:t>Wheel Turning Torque </a:t>
            </a:r>
          </a:p>
        </p:txBody>
      </p:sp>
      <p:pic>
        <p:nvPicPr>
          <p:cNvPr id="5" name="Picture 4" descr="A wheel with an adapter attached to the two wheel studs. A torque wrench attached to the adapter is turned clockwise.">
            <a:extLst>
              <a:ext uri="{FF2B5EF4-FFF2-40B4-BE49-F238E27FC236}">
                <a16:creationId xmlns:a16="http://schemas.microsoft.com/office/drawing/2014/main" id="{44E395AD-4DE9-D3F2-045C-454D3506A987}"/>
              </a:ext>
            </a:extLst>
          </p:cNvPr>
          <p:cNvPicPr>
            <a:picLocks noChangeAspect="1"/>
          </p:cNvPicPr>
          <p:nvPr/>
        </p:nvPicPr>
        <p:blipFill>
          <a:blip r:embed="rId3"/>
          <a:stretch>
            <a:fillRect/>
          </a:stretch>
        </p:blipFill>
        <p:spPr>
          <a:xfrm>
            <a:off x="2512521" y="1607588"/>
            <a:ext cx="4118958" cy="2780184"/>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6" y="4529353"/>
            <a:ext cx="8228697" cy="1883011"/>
          </a:xfrm>
        </p:spPr>
        <p:txBody>
          <a:bodyPr wrap="square" lIns="0" tIns="18000" rIns="0" bIns="18000" anchor="ctr" anchorCtr="0">
            <a:spAutoFit/>
          </a:bodyPr>
          <a:lstStyle/>
          <a:p>
            <a:pPr marL="0" indent="0">
              <a:spcBef>
                <a:spcPts val="600"/>
              </a:spcBef>
              <a:buNone/>
            </a:pPr>
            <a:r>
              <a:rPr lang="en-US" sz="2400" dirty="0"/>
              <a:t>A special tool has been attached to two wheel studs, allowing a torque wrench to be used to measure the torque required to turn this wheel. The opposite wheel is on the ground with the transmission in neutral. A low reading indicates limited slip differential wear.</a:t>
            </a:r>
          </a:p>
        </p:txBody>
      </p:sp>
    </p:spTree>
    <p:extLst>
      <p:ext uri="{BB962C8B-B14F-4D97-AF65-F5344CB8AC3E}">
        <p14:creationId xmlns:p14="http://schemas.microsoft.com/office/powerpoint/2010/main" val="1667699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On-Vehicle Service Operations</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47231"/>
            <a:ext cx="8190600" cy="2560119"/>
          </a:xfrm>
        </p:spPr>
        <p:txBody>
          <a:bodyPr wrap="square" lIns="0" tIns="18000" rIns="0" bIns="18000" anchor="ctr" anchorCtr="0">
            <a:spAutoFit/>
          </a:bodyPr>
          <a:lstStyle/>
          <a:p>
            <a:pPr marL="342900" indent="-342900">
              <a:spcBef>
                <a:spcPts val="600"/>
              </a:spcBef>
            </a:pPr>
            <a:r>
              <a:rPr lang="en-US" sz="2400" dirty="0">
                <a:solidFill>
                  <a:schemeClr val="tx1"/>
                </a:solidFill>
              </a:rPr>
              <a:t>Items That Can Be Serviced Include…</a:t>
            </a:r>
          </a:p>
          <a:p>
            <a:pPr marL="829818" lvl="1" indent="-342900"/>
            <a:r>
              <a:rPr lang="en-US" sz="2400" dirty="0">
                <a:solidFill>
                  <a:schemeClr val="tx1"/>
                </a:solidFill>
              </a:rPr>
              <a:t>Wheel stud replacement</a:t>
            </a:r>
          </a:p>
          <a:p>
            <a:pPr marL="829818" lvl="1" indent="-342900"/>
            <a:r>
              <a:rPr lang="en-US" sz="2400" dirty="0">
                <a:solidFill>
                  <a:schemeClr val="tx1"/>
                </a:solidFill>
              </a:rPr>
              <a:t>Axle removal</a:t>
            </a:r>
          </a:p>
          <a:p>
            <a:pPr marL="829818" lvl="1" indent="-342900"/>
            <a:r>
              <a:rPr lang="en-US" sz="2400" dirty="0">
                <a:solidFill>
                  <a:schemeClr val="tx1"/>
                </a:solidFill>
              </a:rPr>
              <a:t>C-Lock axle seal replacement</a:t>
            </a:r>
          </a:p>
          <a:p>
            <a:pPr marL="829818" lvl="1" indent="-342900"/>
            <a:r>
              <a:rPr lang="en-US" sz="2400" dirty="0">
                <a:solidFill>
                  <a:schemeClr val="tx1"/>
                </a:solidFill>
              </a:rPr>
              <a:t>Retainer axle bearing and seal removal and replacement</a:t>
            </a:r>
          </a:p>
        </p:txBody>
      </p:sp>
    </p:spTree>
    <p:extLst>
      <p:ext uri="{BB962C8B-B14F-4D97-AF65-F5344CB8AC3E}">
        <p14:creationId xmlns:p14="http://schemas.microsoft.com/office/powerpoint/2010/main" val="1475309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13.14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6" y="1059928"/>
            <a:ext cx="1619933" cy="405683"/>
          </a:xfrm>
        </p:spPr>
        <p:txBody>
          <a:bodyPr wrap="square" lIns="0" tIns="18000" rIns="0" bIns="18000" anchor="ctr" anchorCtr="0">
            <a:spAutoFit/>
          </a:bodyPr>
          <a:lstStyle/>
          <a:p>
            <a:pPr marL="0" indent="0">
              <a:spcBef>
                <a:spcPts val="600"/>
              </a:spcBef>
              <a:buNone/>
            </a:pPr>
            <a:r>
              <a:rPr lang="en-US" sz="2400" dirty="0">
                <a:solidFill>
                  <a:schemeClr val="tx1"/>
                </a:solidFill>
              </a:rPr>
              <a:t>Wheel Stud</a:t>
            </a:r>
          </a:p>
        </p:txBody>
      </p:sp>
      <p:pic>
        <p:nvPicPr>
          <p:cNvPr id="5" name="Picture 4" descr="An axle shaft with a pressing tool attached to a bottom stud.">
            <a:extLst>
              <a:ext uri="{FF2B5EF4-FFF2-40B4-BE49-F238E27FC236}">
                <a16:creationId xmlns:a16="http://schemas.microsoft.com/office/drawing/2014/main" id="{517B9BBD-8A04-5889-324F-2AA0ADB3EFCA}"/>
              </a:ext>
            </a:extLst>
          </p:cNvPr>
          <p:cNvPicPr>
            <a:picLocks noChangeAspect="1"/>
          </p:cNvPicPr>
          <p:nvPr/>
        </p:nvPicPr>
        <p:blipFill>
          <a:blip r:embed="rId3"/>
          <a:stretch>
            <a:fillRect/>
          </a:stretch>
        </p:blipFill>
        <p:spPr>
          <a:xfrm>
            <a:off x="726208" y="1558088"/>
            <a:ext cx="2740022" cy="3186280"/>
          </a:xfrm>
          <a:prstGeom prst="rect">
            <a:avLst/>
          </a:prstGeom>
        </p:spPr>
      </p:pic>
      <p:pic>
        <p:nvPicPr>
          <p:cNvPr id="7" name="Picture 6" descr="An axle shaft with the bottom stud installed by fixing the lug nut against the flat washers.">
            <a:extLst>
              <a:ext uri="{FF2B5EF4-FFF2-40B4-BE49-F238E27FC236}">
                <a16:creationId xmlns:a16="http://schemas.microsoft.com/office/drawing/2014/main" id="{F588FF78-989E-4897-6D64-3D98BE92E324}"/>
              </a:ext>
            </a:extLst>
          </p:cNvPr>
          <p:cNvPicPr>
            <a:picLocks noChangeAspect="1"/>
          </p:cNvPicPr>
          <p:nvPr/>
        </p:nvPicPr>
        <p:blipFill>
          <a:blip r:embed="rId4"/>
          <a:stretch>
            <a:fillRect/>
          </a:stretch>
        </p:blipFill>
        <p:spPr>
          <a:xfrm>
            <a:off x="4577671" y="1705009"/>
            <a:ext cx="3145932" cy="2979968"/>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6" y="4860667"/>
            <a:ext cx="8228697" cy="1513679"/>
          </a:xfrm>
        </p:spPr>
        <p:txBody>
          <a:bodyPr wrap="square" lIns="0" tIns="18000" rIns="0" bIns="18000" anchor="ctr" anchorCtr="0">
            <a:spAutoFit/>
          </a:bodyPr>
          <a:lstStyle/>
          <a:p>
            <a:pPr marL="0" indent="0">
              <a:spcBef>
                <a:spcPts val="600"/>
              </a:spcBef>
              <a:buNone/>
            </a:pPr>
            <a:r>
              <a:rPr lang="en-US" sz="2400" b="1" dirty="0"/>
              <a:t>(a)</a:t>
            </a:r>
            <a:r>
              <a:rPr lang="en-US" sz="2400" dirty="0"/>
              <a:t> A tight stud should be removed using a pressing tool so as not to bend the axle flange. </a:t>
            </a:r>
            <a:r>
              <a:rPr lang="en-US" sz="2400" b="1" dirty="0"/>
              <a:t>(b)</a:t>
            </a:r>
            <a:r>
              <a:rPr lang="en-US" sz="2400" dirty="0"/>
              <a:t> A new wheel stud is installed by tightening the lug nut against a stack of flat washers.</a:t>
            </a:r>
          </a:p>
        </p:txBody>
      </p:sp>
    </p:spTree>
    <p:extLst>
      <p:ext uri="{BB962C8B-B14F-4D97-AF65-F5344CB8AC3E}">
        <p14:creationId xmlns:p14="http://schemas.microsoft.com/office/powerpoint/2010/main" val="62161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13.15</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6" y="1059928"/>
            <a:ext cx="1740703" cy="405683"/>
          </a:xfrm>
        </p:spPr>
        <p:txBody>
          <a:bodyPr wrap="square" lIns="0" tIns="18000" rIns="0" bIns="18000" anchor="ctr" anchorCtr="0">
            <a:spAutoFit/>
          </a:bodyPr>
          <a:lstStyle/>
          <a:p>
            <a:pPr marL="0" indent="0">
              <a:spcBef>
                <a:spcPts val="600"/>
              </a:spcBef>
              <a:buNone/>
            </a:pPr>
            <a:r>
              <a:rPr lang="en-US" sz="2400" dirty="0">
                <a:solidFill>
                  <a:schemeClr val="tx1"/>
                </a:solidFill>
              </a:rPr>
              <a:t>C-Lock Axle</a:t>
            </a:r>
          </a:p>
        </p:txBody>
      </p:sp>
      <p:pic>
        <p:nvPicPr>
          <p:cNvPr id="7" name="Picture 6" descr="A step of locking retained axle involves removing the cover manually and draining the fluid.">
            <a:extLst>
              <a:ext uri="{FF2B5EF4-FFF2-40B4-BE49-F238E27FC236}">
                <a16:creationId xmlns:a16="http://schemas.microsoft.com/office/drawing/2014/main" id="{82C7C2EC-AA8A-4D80-63E0-7B6B7F8ED1FE}"/>
              </a:ext>
            </a:extLst>
          </p:cNvPr>
          <p:cNvPicPr>
            <a:picLocks noChangeAspect="1"/>
          </p:cNvPicPr>
          <p:nvPr/>
        </p:nvPicPr>
        <p:blipFill>
          <a:blip r:embed="rId3"/>
          <a:stretch>
            <a:fillRect/>
          </a:stretch>
        </p:blipFill>
        <p:spPr>
          <a:xfrm>
            <a:off x="1013867" y="1651454"/>
            <a:ext cx="2406244" cy="2173686"/>
          </a:xfrm>
          <a:prstGeom prst="rect">
            <a:avLst/>
          </a:prstGeom>
        </p:spPr>
      </p:pic>
      <p:pic>
        <p:nvPicPr>
          <p:cNvPr id="10" name="Picture 9" descr="A step of locking retained axle with the cover of the shaft removed involves removing the retaining pin and differential pinion shaft.">
            <a:extLst>
              <a:ext uri="{FF2B5EF4-FFF2-40B4-BE49-F238E27FC236}">
                <a16:creationId xmlns:a16="http://schemas.microsoft.com/office/drawing/2014/main" id="{42B42C6D-CC58-E8CF-69E9-B5AE7107A92B}"/>
              </a:ext>
            </a:extLst>
          </p:cNvPr>
          <p:cNvPicPr>
            <a:picLocks noChangeAspect="1"/>
          </p:cNvPicPr>
          <p:nvPr/>
        </p:nvPicPr>
        <p:blipFill>
          <a:blip r:embed="rId4"/>
          <a:stretch>
            <a:fillRect/>
          </a:stretch>
        </p:blipFill>
        <p:spPr>
          <a:xfrm>
            <a:off x="4583058" y="1475506"/>
            <a:ext cx="2289778" cy="2312450"/>
          </a:xfrm>
          <a:prstGeom prst="rect">
            <a:avLst/>
          </a:prstGeom>
        </p:spPr>
      </p:pic>
      <p:pic>
        <p:nvPicPr>
          <p:cNvPr id="12" name="Picture 11" descr="A step of locking retained axle with the cover of the shaft removed involves removing C-lock manually.">
            <a:extLst>
              <a:ext uri="{FF2B5EF4-FFF2-40B4-BE49-F238E27FC236}">
                <a16:creationId xmlns:a16="http://schemas.microsoft.com/office/drawing/2014/main" id="{E01C6F02-C618-3048-D82D-BE5A2567224F}"/>
              </a:ext>
            </a:extLst>
          </p:cNvPr>
          <p:cNvPicPr>
            <a:picLocks noChangeAspect="1"/>
          </p:cNvPicPr>
          <p:nvPr/>
        </p:nvPicPr>
        <p:blipFill>
          <a:blip r:embed="rId5"/>
          <a:stretch>
            <a:fillRect/>
          </a:stretch>
        </p:blipFill>
        <p:spPr>
          <a:xfrm>
            <a:off x="1050613" y="4111707"/>
            <a:ext cx="2518503" cy="2119653"/>
          </a:xfrm>
          <a:prstGeom prst="rect">
            <a:avLst/>
          </a:prstGeom>
        </p:spPr>
      </p:pic>
      <p:pic>
        <p:nvPicPr>
          <p:cNvPr id="14" name="Picture 13" descr="A step of locking retained axle with the cover of the shaft removed involves removing the axle manually.">
            <a:extLst>
              <a:ext uri="{FF2B5EF4-FFF2-40B4-BE49-F238E27FC236}">
                <a16:creationId xmlns:a16="http://schemas.microsoft.com/office/drawing/2014/main" id="{ECDA3D7A-B576-8D60-4357-268931E13B58}"/>
              </a:ext>
            </a:extLst>
          </p:cNvPr>
          <p:cNvPicPr>
            <a:picLocks noChangeAspect="1"/>
          </p:cNvPicPr>
          <p:nvPr/>
        </p:nvPicPr>
        <p:blipFill>
          <a:blip r:embed="rId6"/>
          <a:stretch>
            <a:fillRect/>
          </a:stretch>
        </p:blipFill>
        <p:spPr>
          <a:xfrm>
            <a:off x="4576659" y="4090646"/>
            <a:ext cx="2837411" cy="1920240"/>
          </a:xfrm>
          <a:prstGeom prst="rect">
            <a:avLst/>
          </a:prstGeom>
        </p:spPr>
      </p:pic>
    </p:spTree>
    <p:extLst>
      <p:ext uri="{BB962C8B-B14F-4D97-AF65-F5344CB8AC3E}">
        <p14:creationId xmlns:p14="http://schemas.microsoft.com/office/powerpoint/2010/main" val="473822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Remove and Replace Axle Shaft, C-Lock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m_and_replace_axle_shaft_c_lock">
            <a:hlinkClick r:id="" action="ppaction://media"/>
            <a:extLst>
              <a:ext uri="{FF2B5EF4-FFF2-40B4-BE49-F238E27FC236}">
                <a16:creationId xmlns:a16="http://schemas.microsoft.com/office/drawing/2014/main" id="{9E1A148D-F249-2BD1-A480-B84F470B3F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006" y="1166948"/>
            <a:ext cx="8974971" cy="5048421"/>
          </a:xfrm>
          <a:prstGeom prst="rect">
            <a:avLst/>
          </a:prstGeom>
        </p:spPr>
      </p:pic>
    </p:spTree>
    <p:extLst>
      <p:ext uri="{BB962C8B-B14F-4D97-AF65-F5344CB8AC3E}">
        <p14:creationId xmlns:p14="http://schemas.microsoft.com/office/powerpoint/2010/main" val="187621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13.16</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6" y="1059928"/>
            <a:ext cx="3000159" cy="405683"/>
          </a:xfrm>
        </p:spPr>
        <p:txBody>
          <a:bodyPr wrap="square" lIns="0" tIns="18000" rIns="0" bIns="18000" anchor="ctr" anchorCtr="0">
            <a:spAutoFit/>
          </a:bodyPr>
          <a:lstStyle/>
          <a:p>
            <a:pPr marL="0" indent="0">
              <a:spcBef>
                <a:spcPts val="600"/>
              </a:spcBef>
              <a:buNone/>
            </a:pPr>
            <a:r>
              <a:rPr lang="en-US" sz="2400" dirty="0">
                <a:solidFill>
                  <a:schemeClr val="tx1"/>
                </a:solidFill>
              </a:rPr>
              <a:t>Retainer Axle Bearing </a:t>
            </a:r>
          </a:p>
        </p:txBody>
      </p:sp>
      <p:pic>
        <p:nvPicPr>
          <p:cNvPr id="5" name="Picture 4" descr="A two-part illustration of the steps involved in bearing retained axle.&#10;Long description is available in notes, Press F6.">
            <a:extLst>
              <a:ext uri="{FF2B5EF4-FFF2-40B4-BE49-F238E27FC236}">
                <a16:creationId xmlns:a16="http://schemas.microsoft.com/office/drawing/2014/main" id="{86152A2E-371B-2BC2-06E6-E84201FA896D}"/>
              </a:ext>
            </a:extLst>
          </p:cNvPr>
          <p:cNvPicPr>
            <a:picLocks noChangeAspect="1"/>
          </p:cNvPicPr>
          <p:nvPr/>
        </p:nvPicPr>
        <p:blipFill>
          <a:blip r:embed="rId3"/>
          <a:stretch>
            <a:fillRect/>
          </a:stretch>
        </p:blipFill>
        <p:spPr>
          <a:xfrm>
            <a:off x="648207" y="1885470"/>
            <a:ext cx="7847587" cy="308706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6" y="5575053"/>
            <a:ext cx="8228697" cy="775015"/>
          </a:xfrm>
        </p:spPr>
        <p:txBody>
          <a:bodyPr wrap="square" lIns="0" tIns="18000" rIns="0" bIns="18000" anchor="ctr" anchorCtr="0">
            <a:spAutoFit/>
          </a:bodyPr>
          <a:lstStyle/>
          <a:p>
            <a:pPr marL="0" indent="0">
              <a:spcBef>
                <a:spcPts val="600"/>
              </a:spcBef>
              <a:buNone/>
            </a:pPr>
            <a:r>
              <a:rPr lang="en-US" sz="2400" dirty="0"/>
              <a:t>The retainer nuts/bolts are removed before sliding the bearing-retained axle from the housing.</a:t>
            </a:r>
          </a:p>
        </p:txBody>
      </p:sp>
    </p:spTree>
    <p:extLst>
      <p:ext uri="{BB962C8B-B14F-4D97-AF65-F5344CB8AC3E}">
        <p14:creationId xmlns:p14="http://schemas.microsoft.com/office/powerpoint/2010/main" val="2122184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76898"/>
            <a:ext cx="8229600" cy="707886"/>
          </a:xfrm>
        </p:spPr>
        <p:txBody>
          <a:bodyPr wrap="square" tIns="45720" bIns="45720">
            <a:spAutoFit/>
          </a:bodyPr>
          <a:lstStyle/>
          <a:p>
            <a:r>
              <a:rPr lang="en-US" sz="2000" dirty="0"/>
              <a:t>Animation: Remove and Replace Axle Shaft, Bearing Retained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m_and_rep_axle_shaft_bearing_retained">
            <a:hlinkClick r:id="" action="ppaction://media"/>
            <a:extLst>
              <a:ext uri="{FF2B5EF4-FFF2-40B4-BE49-F238E27FC236}">
                <a16:creationId xmlns:a16="http://schemas.microsoft.com/office/drawing/2014/main" id="{E7E06031-4502-0E2C-2B17-4E5D0A6789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624" y="1373777"/>
            <a:ext cx="8820752" cy="4961673"/>
          </a:xfrm>
          <a:prstGeom prst="rect">
            <a:avLst/>
          </a:prstGeom>
        </p:spPr>
      </p:pic>
    </p:spTree>
    <p:extLst>
      <p:ext uri="{BB962C8B-B14F-4D97-AF65-F5344CB8AC3E}">
        <p14:creationId xmlns:p14="http://schemas.microsoft.com/office/powerpoint/2010/main" val="353935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13.17</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6" y="1059928"/>
            <a:ext cx="3077797" cy="405683"/>
          </a:xfrm>
        </p:spPr>
        <p:txBody>
          <a:bodyPr wrap="square" lIns="0" tIns="18000" rIns="0" bIns="18000" anchor="ctr" anchorCtr="0">
            <a:spAutoFit/>
          </a:bodyPr>
          <a:lstStyle/>
          <a:p>
            <a:pPr marL="0" indent="0">
              <a:spcBef>
                <a:spcPts val="600"/>
              </a:spcBef>
              <a:buNone/>
            </a:pPr>
            <a:r>
              <a:rPr lang="en-US" sz="2400" dirty="0">
                <a:solidFill>
                  <a:schemeClr val="tx1"/>
                </a:solidFill>
              </a:rPr>
              <a:t>Bearing/Seal Removal</a:t>
            </a:r>
          </a:p>
        </p:txBody>
      </p:sp>
      <p:pic>
        <p:nvPicPr>
          <p:cNvPr id="5" name="Picture 4" descr="A slide hammer and adapter are inserted into the shaft to remove the bearing and seal.">
            <a:extLst>
              <a:ext uri="{FF2B5EF4-FFF2-40B4-BE49-F238E27FC236}">
                <a16:creationId xmlns:a16="http://schemas.microsoft.com/office/drawing/2014/main" id="{48F7566A-3ED7-0D48-030B-55CF58FE9055}"/>
              </a:ext>
            </a:extLst>
          </p:cNvPr>
          <p:cNvPicPr>
            <a:picLocks noChangeAspect="1"/>
          </p:cNvPicPr>
          <p:nvPr/>
        </p:nvPicPr>
        <p:blipFill>
          <a:blip r:embed="rId3"/>
          <a:stretch>
            <a:fillRect/>
          </a:stretch>
        </p:blipFill>
        <p:spPr>
          <a:xfrm>
            <a:off x="1997738" y="1630046"/>
            <a:ext cx="5148524" cy="382219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6" y="5575053"/>
            <a:ext cx="8228697" cy="775015"/>
          </a:xfrm>
        </p:spPr>
        <p:txBody>
          <a:bodyPr wrap="square" lIns="0" tIns="18000" rIns="0" bIns="18000" anchor="ctr" anchorCtr="0">
            <a:spAutoFit/>
          </a:bodyPr>
          <a:lstStyle/>
          <a:p>
            <a:pPr marL="0" indent="0">
              <a:spcBef>
                <a:spcPts val="600"/>
              </a:spcBef>
              <a:buNone/>
            </a:pPr>
            <a:r>
              <a:rPr lang="en-US" sz="2400" dirty="0"/>
              <a:t>The bearing and seal are removed from the housing with a slide hammer and adapter.</a:t>
            </a:r>
          </a:p>
        </p:txBody>
      </p:sp>
    </p:spTree>
    <p:extLst>
      <p:ext uri="{BB962C8B-B14F-4D97-AF65-F5344CB8AC3E}">
        <p14:creationId xmlns:p14="http://schemas.microsoft.com/office/powerpoint/2010/main" val="2423546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13.18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7" y="1059928"/>
            <a:ext cx="2059880" cy="405683"/>
          </a:xfrm>
        </p:spPr>
        <p:txBody>
          <a:bodyPr wrap="square" lIns="0" tIns="18000" rIns="0" bIns="18000" anchor="ctr" anchorCtr="0">
            <a:spAutoFit/>
          </a:bodyPr>
          <a:lstStyle/>
          <a:p>
            <a:pPr marL="0" indent="0">
              <a:spcBef>
                <a:spcPts val="600"/>
              </a:spcBef>
              <a:buNone/>
            </a:pPr>
            <a:r>
              <a:rPr lang="en-US" sz="2400" dirty="0">
                <a:solidFill>
                  <a:schemeClr val="tx1"/>
                </a:solidFill>
              </a:rPr>
              <a:t>Axial Removal</a:t>
            </a:r>
          </a:p>
        </p:txBody>
      </p:sp>
      <p:pic>
        <p:nvPicPr>
          <p:cNvPr id="5" name="Picture 4" descr="An axle shaft with an axle in the center slid out of the shaft.">
            <a:extLst>
              <a:ext uri="{FF2B5EF4-FFF2-40B4-BE49-F238E27FC236}">
                <a16:creationId xmlns:a16="http://schemas.microsoft.com/office/drawing/2014/main" id="{64CE6AE1-A72C-EFDE-6A0A-A4CB619D3097}"/>
              </a:ext>
            </a:extLst>
          </p:cNvPr>
          <p:cNvPicPr>
            <a:picLocks noChangeAspect="1"/>
          </p:cNvPicPr>
          <p:nvPr/>
        </p:nvPicPr>
        <p:blipFill>
          <a:blip r:embed="rId3"/>
          <a:stretch>
            <a:fillRect/>
          </a:stretch>
        </p:blipFill>
        <p:spPr>
          <a:xfrm>
            <a:off x="2146132" y="1675244"/>
            <a:ext cx="4851737" cy="340400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6" y="5226488"/>
            <a:ext cx="8228697" cy="1144347"/>
          </a:xfrm>
        </p:spPr>
        <p:txBody>
          <a:bodyPr wrap="square" lIns="0" tIns="18000" rIns="0" bIns="18000" anchor="ctr" anchorCtr="0">
            <a:spAutoFit/>
          </a:bodyPr>
          <a:lstStyle/>
          <a:p>
            <a:pPr marL="0" indent="0">
              <a:spcBef>
                <a:spcPts val="600"/>
              </a:spcBef>
              <a:buNone/>
            </a:pPr>
            <a:r>
              <a:rPr lang="en-US" sz="2400" dirty="0"/>
              <a:t>After the axle flange bolts have been removed, a full-floating axle can be slid out of the housing. This permits access to the axle, wheel bearings, and brakes.</a:t>
            </a:r>
          </a:p>
        </p:txBody>
      </p:sp>
    </p:spTree>
    <p:extLst>
      <p:ext uri="{BB962C8B-B14F-4D97-AF65-F5344CB8AC3E}">
        <p14:creationId xmlns:p14="http://schemas.microsoft.com/office/powerpoint/2010/main" val="3327343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220537"/>
            <a:ext cx="8212348" cy="590349"/>
          </a:xfrm>
        </p:spPr>
        <p:txBody>
          <a:bodyPr lIns="0" tIns="18000" rIns="0" bIns="18000" anchor="ctr">
            <a:spAutoFit/>
          </a:bodyPr>
          <a:lstStyle/>
          <a:p>
            <a:r>
              <a:rPr lang="en-US" dirty="0"/>
              <a:t>Learning Objectives </a:t>
            </a:r>
            <a:r>
              <a:rPr lang="en-US" sz="2800" dirty="0"/>
              <a:t>(2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4453" y="1050975"/>
            <a:ext cx="8212347" cy="2637064"/>
          </a:xfrm>
        </p:spPr>
        <p:txBody>
          <a:bodyPr lIns="0" tIns="18000" rIns="0" bIns="18000" anchor="ctr" anchorCtr="0">
            <a:spAutoFit/>
          </a:bodyPr>
          <a:lstStyle/>
          <a:p>
            <a:pPr marL="896938" indent="-896938">
              <a:buNone/>
            </a:pPr>
            <a:r>
              <a:rPr lang="en-US" sz="2400" b="1" dirty="0">
                <a:solidFill>
                  <a:srgbClr val="007FA3"/>
                </a:solidFill>
              </a:rPr>
              <a:t>13.8</a:t>
            </a:r>
            <a:r>
              <a:rPr lang="en-US" sz="2400" dirty="0">
                <a:solidFill>
                  <a:schemeClr val="tx1"/>
                </a:solidFill>
              </a:rPr>
              <a:t> 	Explain the steps to adjust backlash and carrier bearing preload.</a:t>
            </a:r>
          </a:p>
          <a:p>
            <a:pPr marL="896938" indent="-896938">
              <a:buNone/>
            </a:pPr>
            <a:r>
              <a:rPr lang="en-US" sz="2400" b="1" dirty="0">
                <a:solidFill>
                  <a:srgbClr val="007FA3"/>
                </a:solidFill>
              </a:rPr>
              <a:t>13.9</a:t>
            </a:r>
            <a:r>
              <a:rPr lang="en-US" sz="2400" dirty="0">
                <a:solidFill>
                  <a:schemeClr val="tx1"/>
                </a:solidFill>
              </a:rPr>
              <a:t> 	Explain pinion depth shim selection and drive pinion bearing preload adjustment.</a:t>
            </a:r>
          </a:p>
          <a:p>
            <a:pPr marL="896938" indent="-896938">
              <a:buNone/>
            </a:pPr>
            <a:r>
              <a:rPr lang="en-US" sz="2400" b="1" dirty="0">
                <a:solidFill>
                  <a:srgbClr val="007FA3"/>
                </a:solidFill>
              </a:rPr>
              <a:t>13.10</a:t>
            </a:r>
            <a:r>
              <a:rPr lang="en-US" sz="2400" dirty="0">
                <a:solidFill>
                  <a:schemeClr val="tx1"/>
                </a:solidFill>
              </a:rPr>
              <a:t> Explain the steps to adjust backlash and carrier bearing preload.</a:t>
            </a:r>
          </a:p>
        </p:txBody>
      </p:sp>
    </p:spTree>
    <p:extLst>
      <p:ext uri="{BB962C8B-B14F-4D97-AF65-F5344CB8AC3E}">
        <p14:creationId xmlns:p14="http://schemas.microsoft.com/office/powerpoint/2010/main" val="882679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7545"/>
            <a:ext cx="8229600" cy="1698345"/>
          </a:xfrm>
        </p:spPr>
        <p:txBody>
          <a:bodyPr lIns="0" tIns="18000" rIns="0" bIns="18000" anchor="ctr" anchorCtr="0">
            <a:spAutoFit/>
          </a:bodyPr>
          <a:lstStyle/>
          <a:p>
            <a:r>
              <a:rPr lang="en-US" dirty="0"/>
              <a:t>Frequently Asked Question: How is Axle Removed from a Full-Floating-Type Axle?</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6275" y="2164014"/>
            <a:ext cx="4474623" cy="405683"/>
          </a:xfrm>
        </p:spPr>
        <p:txBody>
          <a:bodyPr wrap="square" lIns="0" tIns="18000" rIns="0" bIns="18000" anchor="ctr" anchorCtr="0">
            <a:spAutoFit/>
          </a:bodyPr>
          <a:lstStyle/>
          <a:p>
            <a:pPr marL="0" indent="0">
              <a:spcBef>
                <a:spcPts val="600"/>
              </a:spcBef>
              <a:buNone/>
            </a:pPr>
            <a:r>
              <a:rPr lang="en-US" sz="2400" b="1" dirty="0">
                <a:solidFill>
                  <a:schemeClr val="tx1"/>
                </a:solidFill>
              </a:rPr>
              <a:t>? Frequently Asked Question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6275" y="2679805"/>
            <a:ext cx="8228701" cy="3729670"/>
          </a:xfrm>
        </p:spPr>
        <p:txBody>
          <a:bodyPr wrap="square" lIns="0" tIns="18000" rIns="0" bIns="18000" anchor="ctr" anchorCtr="0">
            <a:spAutoFit/>
          </a:bodyPr>
          <a:lstStyle/>
          <a:p>
            <a:pPr marL="0" indent="0">
              <a:spcBef>
                <a:spcPts val="600"/>
              </a:spcBef>
              <a:buNone/>
            </a:pPr>
            <a:r>
              <a:rPr lang="en-US" sz="2400" b="1" dirty="0"/>
              <a:t>How Is Axle Removed from a Full-Floating-Type Axle?</a:t>
            </a:r>
            <a:r>
              <a:rPr lang="en-US" sz="2400" dirty="0"/>
              <a:t> The full-floating axle is used in medium and heavy-duty trucks and in many larger pickups and vans. Axles are removed to replace the shaft, gain access to the wheel bearings, and allow removal of the hub and brake drum and the carrier. Remove the bolts that attach the axle shaft flange to the hub and mark the location of the axle and hub. Using a soft hammer, strike the axle flange to break the gasket loose. Slide the axle out of the housing. See</a:t>
            </a:r>
            <a:r>
              <a:rPr lang="en-US" sz="2400" b="1" dirty="0"/>
              <a:t> Figure 13.18.</a:t>
            </a:r>
          </a:p>
        </p:txBody>
      </p:sp>
    </p:spTree>
    <p:extLst>
      <p:ext uri="{BB962C8B-B14F-4D97-AF65-F5344CB8AC3E}">
        <p14:creationId xmlns:p14="http://schemas.microsoft.com/office/powerpoint/2010/main" val="491095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Removing Axle Bearing</a:t>
            </a:r>
            <a:endParaRPr lang="en-US" sz="2800" dirty="0"/>
          </a:p>
        </p:txBody>
      </p:sp>
      <p:pic>
        <p:nvPicPr>
          <p:cNvPr id="5" name="Picture 4" descr="A chisel above a retainer ring and bearing in an axle shaft.">
            <a:extLst>
              <a:ext uri="{FF2B5EF4-FFF2-40B4-BE49-F238E27FC236}">
                <a16:creationId xmlns:a16="http://schemas.microsoft.com/office/drawing/2014/main" id="{54275FC6-E15A-077B-6061-EEEA894796DC}"/>
              </a:ext>
            </a:extLst>
          </p:cNvPr>
          <p:cNvPicPr>
            <a:picLocks noChangeAspect="1"/>
          </p:cNvPicPr>
          <p:nvPr/>
        </p:nvPicPr>
        <p:blipFill>
          <a:blip r:embed="rId3"/>
          <a:stretch>
            <a:fillRect/>
          </a:stretch>
        </p:blipFill>
        <p:spPr>
          <a:xfrm>
            <a:off x="470477" y="971187"/>
            <a:ext cx="3454034" cy="2936375"/>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5" y="4125817"/>
            <a:ext cx="4294123" cy="2252343"/>
          </a:xfrm>
        </p:spPr>
        <p:txBody>
          <a:bodyPr wrap="square" lIns="0" tIns="18000" rIns="0" bIns="18000" anchor="ctr" anchorCtr="0">
            <a:spAutoFit/>
          </a:bodyPr>
          <a:lstStyle/>
          <a:p>
            <a:pPr marL="0" indent="0">
              <a:spcBef>
                <a:spcPts val="600"/>
              </a:spcBef>
              <a:buNone/>
            </a:pPr>
            <a:r>
              <a:rPr lang="en-US" sz="2400" b="1" dirty="0">
                <a:solidFill>
                  <a:schemeClr val="tx1"/>
                </a:solidFill>
              </a:rPr>
              <a:t>Figure 13.19</a:t>
            </a:r>
            <a:r>
              <a:rPr lang="en-US" sz="2400" dirty="0">
                <a:solidFill>
                  <a:schemeClr val="tx1"/>
                </a:solidFill>
              </a:rPr>
              <a:t> The axle bearing retainer ring should be cut or stretched using a drill and a chisel to make six to eight blows before trying to press the bearing off the axle.</a:t>
            </a:r>
          </a:p>
        </p:txBody>
      </p:sp>
      <p:pic>
        <p:nvPicPr>
          <p:cNvPr id="7" name="Picture 6" descr="An illustration of the shaft has the axle pressed from the top into the bearing and retainer plate.">
            <a:extLst>
              <a:ext uri="{FF2B5EF4-FFF2-40B4-BE49-F238E27FC236}">
                <a16:creationId xmlns:a16="http://schemas.microsoft.com/office/drawing/2014/main" id="{A170E1EB-F022-DF0A-5094-EACFD467DF90}"/>
              </a:ext>
            </a:extLst>
          </p:cNvPr>
          <p:cNvPicPr>
            <a:picLocks noChangeAspect="1"/>
          </p:cNvPicPr>
          <p:nvPr/>
        </p:nvPicPr>
        <p:blipFill>
          <a:blip r:embed="rId4"/>
          <a:stretch>
            <a:fillRect/>
          </a:stretch>
        </p:blipFill>
        <p:spPr>
          <a:xfrm>
            <a:off x="4579285" y="1001633"/>
            <a:ext cx="3687712" cy="285604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977442" y="4117191"/>
            <a:ext cx="3687712" cy="1144347"/>
          </a:xfrm>
        </p:spPr>
        <p:txBody>
          <a:bodyPr wrap="square" lIns="0" tIns="18000" rIns="0" bIns="18000" anchor="ctr" anchorCtr="0">
            <a:spAutoFit/>
          </a:bodyPr>
          <a:lstStyle/>
          <a:p>
            <a:pPr marL="0" indent="0">
              <a:spcBef>
                <a:spcPts val="600"/>
              </a:spcBef>
              <a:buNone/>
            </a:pPr>
            <a:r>
              <a:rPr lang="en-US" sz="2400" b="1" dirty="0"/>
              <a:t>Figure 13.20</a:t>
            </a:r>
            <a:r>
              <a:rPr lang="en-US" sz="2400" dirty="0"/>
              <a:t> The axle is being pressed into the bearing and retainer plate.</a:t>
            </a:r>
          </a:p>
        </p:txBody>
      </p:sp>
    </p:spTree>
    <p:extLst>
      <p:ext uri="{BB962C8B-B14F-4D97-AF65-F5344CB8AC3E}">
        <p14:creationId xmlns:p14="http://schemas.microsoft.com/office/powerpoint/2010/main" val="109981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8498"/>
            <a:ext cx="8229600" cy="1144347"/>
          </a:xfrm>
        </p:spPr>
        <p:txBody>
          <a:bodyPr lIns="0" tIns="18000" rIns="0" bIns="18000" anchor="ctr" anchorCtr="0">
            <a:spAutoFit/>
          </a:bodyPr>
          <a:lstStyle/>
          <a:p>
            <a:r>
              <a:rPr lang="en-US" dirty="0"/>
              <a:t>Frequently Asked Question: How are Wheel Studs Replaced? </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6276" y="1789353"/>
            <a:ext cx="3829680" cy="344128"/>
          </a:xfrm>
        </p:spPr>
        <p:txBody>
          <a:bodyPr wrap="square" lIns="0" tIns="18000" rIns="0" bIns="18000" anchor="ctr" anchorCtr="0">
            <a:spAutoFit/>
          </a:bodyPr>
          <a:lstStyle/>
          <a:p>
            <a:pPr marL="0" indent="0">
              <a:spcBef>
                <a:spcPts val="600"/>
              </a:spcBef>
              <a:buNone/>
            </a:pPr>
            <a:r>
              <a:rPr lang="en-US" sz="2000" b="1" dirty="0">
                <a:solidFill>
                  <a:schemeClr val="tx1"/>
                </a:solidFill>
              </a:rPr>
              <a:t>? Frequently Asked Question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6275" y="2326123"/>
            <a:ext cx="8228701" cy="3729670"/>
          </a:xfrm>
        </p:spPr>
        <p:txBody>
          <a:bodyPr wrap="square" lIns="0" tIns="18000" rIns="0" bIns="18000" anchor="ctr" anchorCtr="0">
            <a:spAutoFit/>
          </a:bodyPr>
          <a:lstStyle/>
          <a:p>
            <a:pPr marL="0" indent="0">
              <a:spcBef>
                <a:spcPts val="600"/>
              </a:spcBef>
              <a:buNone/>
            </a:pPr>
            <a:r>
              <a:rPr lang="en-US" sz="2000" b="1" dirty="0"/>
              <a:t>How Are Wheel Studs Replaced? </a:t>
            </a:r>
            <a:r>
              <a:rPr lang="en-US" sz="2000" dirty="0"/>
              <a:t>Wheel studs, also known as lug studs, secure the wheel to the axle or hub with lug nuts. Over time, they can rust or break, requiring replacement. Replacing a damaged wheel stud involves the following steps: STEP #1 Use remover over stud and tighten until stud is removed out the back. CAUTION: Do not use a hammer to remove the damaged stud because the hammer blows can damage the axle bearing. STEP #2 Rotate hub until the slot aligns with hole in the hub. Insert new stub into the hub flange. STEP #3 Place a stack of washers over the stud and install a lug nut. Tighten the lug nut to draw the stud into the bearing hub. To prevent future damage to lug studs, always tighten the lug nuts to factory specifications and in the correct order. See </a:t>
            </a:r>
            <a:r>
              <a:rPr lang="en-US" sz="2000" b="1" dirty="0"/>
              <a:t>Figure 13.21.</a:t>
            </a:r>
          </a:p>
        </p:txBody>
      </p:sp>
    </p:spTree>
    <p:extLst>
      <p:ext uri="{BB962C8B-B14F-4D97-AF65-F5344CB8AC3E}">
        <p14:creationId xmlns:p14="http://schemas.microsoft.com/office/powerpoint/2010/main" val="1468349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13.21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6" y="1059928"/>
            <a:ext cx="1740703" cy="405683"/>
          </a:xfrm>
        </p:spPr>
        <p:txBody>
          <a:bodyPr wrap="square" lIns="0" tIns="18000" rIns="0" bIns="18000" anchor="ctr" anchorCtr="0">
            <a:spAutoFit/>
          </a:bodyPr>
          <a:lstStyle/>
          <a:p>
            <a:pPr marL="0" indent="0">
              <a:spcBef>
                <a:spcPts val="600"/>
              </a:spcBef>
              <a:buNone/>
            </a:pPr>
            <a:r>
              <a:rPr lang="en-US" sz="2400" dirty="0">
                <a:solidFill>
                  <a:schemeClr val="tx1"/>
                </a:solidFill>
              </a:rPr>
              <a:t>Wheel Studs</a:t>
            </a:r>
          </a:p>
        </p:txBody>
      </p:sp>
      <p:pic>
        <p:nvPicPr>
          <p:cNvPr id="7" name="Picture 6" descr="An illustration of the axle shaft.&#10;Long description 1 is available in notes, Press F6.">
            <a:extLst>
              <a:ext uri="{FF2B5EF4-FFF2-40B4-BE49-F238E27FC236}">
                <a16:creationId xmlns:a16="http://schemas.microsoft.com/office/drawing/2014/main" id="{9D20E6D8-5E1C-A5DD-49FB-3DA82401AD62}"/>
              </a:ext>
            </a:extLst>
          </p:cNvPr>
          <p:cNvPicPr>
            <a:picLocks noChangeAspect="1"/>
          </p:cNvPicPr>
          <p:nvPr/>
        </p:nvPicPr>
        <p:blipFill>
          <a:blip r:embed="rId3"/>
          <a:stretch>
            <a:fillRect/>
          </a:stretch>
        </p:blipFill>
        <p:spPr>
          <a:xfrm>
            <a:off x="1197441" y="1592828"/>
            <a:ext cx="2967644" cy="2200102"/>
          </a:xfrm>
          <a:prstGeom prst="rect">
            <a:avLst/>
          </a:prstGeom>
        </p:spPr>
      </p:pic>
      <p:pic>
        <p:nvPicPr>
          <p:cNvPr id="9" name="Picture 8" descr="An illustration of the axle shaft with a stud inserted into one of the slots of the flange plate.">
            <a:extLst>
              <a:ext uri="{FF2B5EF4-FFF2-40B4-BE49-F238E27FC236}">
                <a16:creationId xmlns:a16="http://schemas.microsoft.com/office/drawing/2014/main" id="{58C55220-BD32-E6DC-DA6F-B20FB026E7AB}"/>
              </a:ext>
            </a:extLst>
          </p:cNvPr>
          <p:cNvPicPr>
            <a:picLocks noChangeAspect="1"/>
          </p:cNvPicPr>
          <p:nvPr/>
        </p:nvPicPr>
        <p:blipFill>
          <a:blip r:embed="rId4"/>
          <a:stretch>
            <a:fillRect/>
          </a:stretch>
        </p:blipFill>
        <p:spPr>
          <a:xfrm>
            <a:off x="4576593" y="1637464"/>
            <a:ext cx="2675186" cy="2030321"/>
          </a:xfrm>
          <a:prstGeom prst="rect">
            <a:avLst/>
          </a:prstGeom>
        </p:spPr>
      </p:pic>
      <p:pic>
        <p:nvPicPr>
          <p:cNvPr id="11" name="Picture 10" descr="An illustration of the axle shaft.&#10;Long description 2 is available in notes, Press F6.">
            <a:extLst>
              <a:ext uri="{FF2B5EF4-FFF2-40B4-BE49-F238E27FC236}">
                <a16:creationId xmlns:a16="http://schemas.microsoft.com/office/drawing/2014/main" id="{086CBC60-A15E-A1F0-3302-257FA19868A2}"/>
              </a:ext>
            </a:extLst>
          </p:cNvPr>
          <p:cNvPicPr>
            <a:picLocks noChangeAspect="1"/>
          </p:cNvPicPr>
          <p:nvPr/>
        </p:nvPicPr>
        <p:blipFill>
          <a:blip r:embed="rId5"/>
          <a:stretch>
            <a:fillRect/>
          </a:stretch>
        </p:blipFill>
        <p:spPr>
          <a:xfrm>
            <a:off x="1197441" y="3973068"/>
            <a:ext cx="3283528" cy="2413462"/>
          </a:xfrm>
          <a:prstGeom prst="rect">
            <a:avLst/>
          </a:prstGeom>
        </p:spPr>
      </p:pic>
      <p:pic>
        <p:nvPicPr>
          <p:cNvPr id="13" name="Picture 12" descr="A set of four illustrations of the lug-tightening patterns.&#10;Long description 3 is available in notes, Press F6.">
            <a:extLst>
              <a:ext uri="{FF2B5EF4-FFF2-40B4-BE49-F238E27FC236}">
                <a16:creationId xmlns:a16="http://schemas.microsoft.com/office/drawing/2014/main" id="{3B1796AB-6D21-1AAD-DAEE-D386AE697EF9}"/>
              </a:ext>
            </a:extLst>
          </p:cNvPr>
          <p:cNvPicPr>
            <a:picLocks noChangeAspect="1"/>
          </p:cNvPicPr>
          <p:nvPr/>
        </p:nvPicPr>
        <p:blipFill>
          <a:blip r:embed="rId6"/>
          <a:stretch>
            <a:fillRect/>
          </a:stretch>
        </p:blipFill>
        <p:spPr>
          <a:xfrm>
            <a:off x="4663033" y="4029382"/>
            <a:ext cx="1950720" cy="2216727"/>
          </a:xfrm>
          <a:prstGeom prst="rect">
            <a:avLst/>
          </a:prstGeom>
        </p:spPr>
      </p:pic>
    </p:spTree>
    <p:extLst>
      <p:ext uri="{BB962C8B-B14F-4D97-AF65-F5344CB8AC3E}">
        <p14:creationId xmlns:p14="http://schemas.microsoft.com/office/powerpoint/2010/main" val="973133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Pinion Shaft Seal Replacement </a:t>
            </a:r>
            <a:r>
              <a:rPr lang="en-US" sz="2800" dirty="0"/>
              <a:t>(1 of 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40902"/>
            <a:ext cx="8190600" cy="3452671"/>
          </a:xfrm>
        </p:spPr>
        <p:txBody>
          <a:bodyPr wrap="square" lIns="0" tIns="18000" rIns="0" bIns="18000" anchor="ctr" anchorCtr="0">
            <a:spAutoFit/>
          </a:bodyPr>
          <a:lstStyle/>
          <a:p>
            <a:pPr marL="342900" indent="-342900">
              <a:spcBef>
                <a:spcPts val="600"/>
              </a:spcBef>
            </a:pPr>
            <a:r>
              <a:rPr lang="en-US" sz="2400" dirty="0">
                <a:solidFill>
                  <a:schemeClr val="tx1"/>
                </a:solidFill>
              </a:rPr>
              <a:t>Disconnect driveshaft from the companion flange.</a:t>
            </a:r>
          </a:p>
          <a:p>
            <a:pPr marL="342900" indent="-342900">
              <a:spcBef>
                <a:spcPts val="600"/>
              </a:spcBef>
            </a:pPr>
            <a:r>
              <a:rPr lang="en-US" sz="2400" dirty="0">
                <a:solidFill>
                  <a:schemeClr val="tx1"/>
                </a:solidFill>
              </a:rPr>
              <a:t>Support driveshaft so it does not hang from front u-joint.</a:t>
            </a:r>
          </a:p>
          <a:p>
            <a:pPr marL="342900" indent="-342900">
              <a:spcBef>
                <a:spcPts val="600"/>
              </a:spcBef>
            </a:pPr>
            <a:r>
              <a:rPr lang="en-US" sz="2400" dirty="0">
                <a:solidFill>
                  <a:schemeClr val="tx1"/>
                </a:solidFill>
              </a:rPr>
              <a:t>Measure the torque required to rotate pinion shaft </a:t>
            </a:r>
          </a:p>
          <a:p>
            <a:pPr marL="829818" lvl="1" indent="-342900"/>
            <a:r>
              <a:rPr lang="en-US" sz="2400" dirty="0">
                <a:solidFill>
                  <a:schemeClr val="tx1"/>
                </a:solidFill>
              </a:rPr>
              <a:t>(pinion and carrier bearing preload) </a:t>
            </a:r>
          </a:p>
          <a:p>
            <a:pPr marL="829818" lvl="1" indent="-342900"/>
            <a:r>
              <a:rPr lang="en-US" sz="2400" dirty="0">
                <a:solidFill>
                  <a:schemeClr val="tx1"/>
                </a:solidFill>
              </a:rPr>
              <a:t>Using inch-pound torque wrench, record reading</a:t>
            </a:r>
          </a:p>
          <a:p>
            <a:pPr marL="342900" indent="-342900">
              <a:spcBef>
                <a:spcPts val="600"/>
              </a:spcBef>
            </a:pPr>
            <a:r>
              <a:rPr lang="en-US" sz="2400" dirty="0">
                <a:solidFill>
                  <a:schemeClr val="tx1"/>
                </a:solidFill>
              </a:rPr>
              <a:t>Place index marks on the end of pinion shaft, pinion nut</a:t>
            </a:r>
          </a:p>
          <a:p>
            <a:pPr marL="829818" lvl="1" indent="-342900"/>
            <a:r>
              <a:rPr lang="en-US" sz="2400" dirty="0">
                <a:solidFill>
                  <a:schemeClr val="tx1"/>
                </a:solidFill>
              </a:rPr>
              <a:t>Companion flange so that flange can be installed back on same spline.</a:t>
            </a:r>
          </a:p>
        </p:txBody>
      </p:sp>
    </p:spTree>
    <p:extLst>
      <p:ext uri="{BB962C8B-B14F-4D97-AF65-F5344CB8AC3E}">
        <p14:creationId xmlns:p14="http://schemas.microsoft.com/office/powerpoint/2010/main" val="3302198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Pinion Shaft Seal Replacement </a:t>
            </a:r>
            <a:r>
              <a:rPr lang="en-US" sz="2800" dirty="0"/>
              <a:t>(2 of 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48382"/>
            <a:ext cx="8190600" cy="3006395"/>
          </a:xfrm>
        </p:spPr>
        <p:txBody>
          <a:bodyPr wrap="square" lIns="0" tIns="18000" rIns="0" bIns="18000" anchor="ctr" anchorCtr="0">
            <a:spAutoFit/>
          </a:bodyPr>
          <a:lstStyle/>
          <a:p>
            <a:pPr marL="342900" indent="-342900">
              <a:spcBef>
                <a:spcPts val="600"/>
              </a:spcBef>
            </a:pPr>
            <a:r>
              <a:rPr lang="en-US" sz="2400" dirty="0">
                <a:solidFill>
                  <a:schemeClr val="tx1"/>
                </a:solidFill>
              </a:rPr>
              <a:t>Remove drive pinion nut, washer, and companion flange.</a:t>
            </a:r>
          </a:p>
          <a:p>
            <a:pPr marL="342900" indent="-342900">
              <a:spcBef>
                <a:spcPts val="600"/>
              </a:spcBef>
            </a:pPr>
            <a:r>
              <a:rPr lang="en-US" sz="2400" dirty="0">
                <a:solidFill>
                  <a:schemeClr val="tx1"/>
                </a:solidFill>
              </a:rPr>
              <a:t>Remove pinion seal.</a:t>
            </a:r>
          </a:p>
          <a:p>
            <a:pPr marL="342900" indent="-342900">
              <a:spcBef>
                <a:spcPts val="600"/>
              </a:spcBef>
            </a:pPr>
            <a:r>
              <a:rPr lang="en-US" sz="2400" dirty="0">
                <a:solidFill>
                  <a:schemeClr val="tx1"/>
                </a:solidFill>
              </a:rPr>
              <a:t>Check bearing pocket for damage and apply gear oil.</a:t>
            </a:r>
          </a:p>
          <a:p>
            <a:pPr marL="342900" indent="-342900">
              <a:spcBef>
                <a:spcPts val="600"/>
              </a:spcBef>
            </a:pPr>
            <a:r>
              <a:rPr lang="en-US" sz="2400" dirty="0">
                <a:solidFill>
                  <a:schemeClr val="tx1"/>
                </a:solidFill>
              </a:rPr>
              <a:t>Replace companion flange </a:t>
            </a:r>
          </a:p>
          <a:p>
            <a:pPr marL="342900" indent="-342900">
              <a:spcBef>
                <a:spcPts val="600"/>
              </a:spcBef>
            </a:pPr>
            <a:r>
              <a:rPr lang="en-US" sz="2400" dirty="0">
                <a:solidFill>
                  <a:schemeClr val="tx1"/>
                </a:solidFill>
              </a:rPr>
              <a:t>Install new pinion nut with a washer and tighten nut until the parts align.</a:t>
            </a:r>
          </a:p>
          <a:p>
            <a:pPr marL="342900" indent="-342900">
              <a:spcBef>
                <a:spcPts val="600"/>
              </a:spcBef>
            </a:pPr>
            <a:r>
              <a:rPr lang="en-US" sz="2400" dirty="0">
                <a:solidFill>
                  <a:schemeClr val="tx1"/>
                </a:solidFill>
              </a:rPr>
              <a:t>Replace the driveshaft.</a:t>
            </a:r>
          </a:p>
        </p:txBody>
      </p:sp>
    </p:spTree>
    <p:extLst>
      <p:ext uri="{BB962C8B-B14F-4D97-AF65-F5344CB8AC3E}">
        <p14:creationId xmlns:p14="http://schemas.microsoft.com/office/powerpoint/2010/main" val="2496654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13.22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6" y="1059928"/>
            <a:ext cx="3310710" cy="405683"/>
          </a:xfrm>
        </p:spPr>
        <p:txBody>
          <a:bodyPr wrap="square" lIns="0" tIns="18000" rIns="0" bIns="18000" anchor="ctr" anchorCtr="0">
            <a:spAutoFit/>
          </a:bodyPr>
          <a:lstStyle/>
          <a:p>
            <a:pPr marL="0" indent="0">
              <a:spcBef>
                <a:spcPts val="600"/>
              </a:spcBef>
              <a:buNone/>
            </a:pPr>
            <a:r>
              <a:rPr lang="en-US" sz="2400" dirty="0">
                <a:solidFill>
                  <a:schemeClr val="tx1"/>
                </a:solidFill>
              </a:rPr>
              <a:t>Measuring Axle Preload</a:t>
            </a:r>
          </a:p>
        </p:txBody>
      </p:sp>
      <p:pic>
        <p:nvPicPr>
          <p:cNvPr id="5" name="Picture 4" descr="An illustration of the axle housing with an inch-pound torque wrench attached to the socket of the pinion bearing preload.">
            <a:extLst>
              <a:ext uri="{FF2B5EF4-FFF2-40B4-BE49-F238E27FC236}">
                <a16:creationId xmlns:a16="http://schemas.microsoft.com/office/drawing/2014/main" id="{E288BB1A-284B-7F8E-C37B-67B87A0BF34E}"/>
              </a:ext>
            </a:extLst>
          </p:cNvPr>
          <p:cNvPicPr>
            <a:picLocks noChangeAspect="1"/>
          </p:cNvPicPr>
          <p:nvPr/>
        </p:nvPicPr>
        <p:blipFill>
          <a:blip r:embed="rId3"/>
          <a:stretch>
            <a:fillRect/>
          </a:stretch>
        </p:blipFill>
        <p:spPr>
          <a:xfrm>
            <a:off x="2775244" y="1660366"/>
            <a:ext cx="3593513" cy="4537922"/>
          </a:xfrm>
          <a:prstGeom prst="rect">
            <a:avLst/>
          </a:prstGeom>
        </p:spPr>
      </p:pic>
    </p:spTree>
    <p:extLst>
      <p:ext uri="{BB962C8B-B14F-4D97-AF65-F5344CB8AC3E}">
        <p14:creationId xmlns:p14="http://schemas.microsoft.com/office/powerpoint/2010/main" val="3587285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13.23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6" y="1059928"/>
            <a:ext cx="3060543" cy="405683"/>
          </a:xfrm>
        </p:spPr>
        <p:txBody>
          <a:bodyPr wrap="square" lIns="0" tIns="18000" rIns="0" bIns="18000" anchor="ctr" anchorCtr="0">
            <a:spAutoFit/>
          </a:bodyPr>
          <a:lstStyle/>
          <a:p>
            <a:pPr marL="0" indent="0">
              <a:spcBef>
                <a:spcPts val="600"/>
              </a:spcBef>
              <a:buNone/>
            </a:pPr>
            <a:r>
              <a:rPr lang="en-US" sz="2400" dirty="0">
                <a:solidFill>
                  <a:schemeClr val="tx1"/>
                </a:solidFill>
              </a:rPr>
              <a:t>Marking Pinion Flange</a:t>
            </a:r>
          </a:p>
        </p:txBody>
      </p:sp>
      <p:pic>
        <p:nvPicPr>
          <p:cNvPr id="5" name="Picture 4" descr="An illustration of the flange hub with the marked pinion shaft in the center and a marked nut in the flange slots.">
            <a:extLst>
              <a:ext uri="{FF2B5EF4-FFF2-40B4-BE49-F238E27FC236}">
                <a16:creationId xmlns:a16="http://schemas.microsoft.com/office/drawing/2014/main" id="{DC80D221-4ED1-0DB9-6EBA-AC2B6BD4C759}"/>
              </a:ext>
            </a:extLst>
          </p:cNvPr>
          <p:cNvPicPr>
            <a:picLocks noChangeAspect="1"/>
          </p:cNvPicPr>
          <p:nvPr/>
        </p:nvPicPr>
        <p:blipFill>
          <a:blip r:embed="rId3"/>
          <a:stretch>
            <a:fillRect/>
          </a:stretch>
        </p:blipFill>
        <p:spPr>
          <a:xfrm>
            <a:off x="1398930" y="1542415"/>
            <a:ext cx="6346140" cy="3859431"/>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6" y="5592308"/>
            <a:ext cx="8228697" cy="775015"/>
          </a:xfrm>
        </p:spPr>
        <p:txBody>
          <a:bodyPr wrap="square" lIns="0" tIns="18000" rIns="0" bIns="18000" anchor="ctr" anchorCtr="0">
            <a:spAutoFit/>
          </a:bodyPr>
          <a:lstStyle/>
          <a:p>
            <a:pPr marL="0" indent="0">
              <a:spcBef>
                <a:spcPts val="600"/>
              </a:spcBef>
              <a:buNone/>
            </a:pPr>
            <a:r>
              <a:rPr lang="en-US" sz="2400" dirty="0"/>
              <a:t>Mark the pinion flange, pinion nut, and the pinion shaft before removing the pinion nut.</a:t>
            </a:r>
          </a:p>
        </p:txBody>
      </p:sp>
    </p:spTree>
    <p:extLst>
      <p:ext uri="{BB962C8B-B14F-4D97-AF65-F5344CB8AC3E}">
        <p14:creationId xmlns:p14="http://schemas.microsoft.com/office/powerpoint/2010/main" val="600495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13.24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6" y="1059928"/>
            <a:ext cx="2611971" cy="405683"/>
          </a:xfrm>
        </p:spPr>
        <p:txBody>
          <a:bodyPr wrap="square" lIns="0" tIns="18000" rIns="0" bIns="18000" anchor="ctr" anchorCtr="0">
            <a:spAutoFit/>
          </a:bodyPr>
          <a:lstStyle/>
          <a:p>
            <a:pPr marL="0" indent="0">
              <a:spcBef>
                <a:spcPts val="600"/>
              </a:spcBef>
              <a:buNone/>
            </a:pPr>
            <a:r>
              <a:rPr lang="en-US" sz="2400" dirty="0">
                <a:solidFill>
                  <a:schemeClr val="tx1"/>
                </a:solidFill>
              </a:rPr>
              <a:t>Companion Flange</a:t>
            </a:r>
          </a:p>
        </p:txBody>
      </p:sp>
      <p:pic>
        <p:nvPicPr>
          <p:cNvPr id="5" name="Picture 4" descr="An illustration of the axle housing with a companion flange holding tool.&#10;Long description 1 is available in notes, Press F6.">
            <a:extLst>
              <a:ext uri="{FF2B5EF4-FFF2-40B4-BE49-F238E27FC236}">
                <a16:creationId xmlns:a16="http://schemas.microsoft.com/office/drawing/2014/main" id="{73DA1BA2-0764-39FA-7C86-5704AA1661C0}"/>
              </a:ext>
            </a:extLst>
          </p:cNvPr>
          <p:cNvPicPr>
            <a:picLocks noChangeAspect="1"/>
          </p:cNvPicPr>
          <p:nvPr/>
        </p:nvPicPr>
        <p:blipFill>
          <a:blip r:embed="rId3"/>
          <a:stretch>
            <a:fillRect/>
          </a:stretch>
        </p:blipFill>
        <p:spPr>
          <a:xfrm>
            <a:off x="473621" y="1694129"/>
            <a:ext cx="3883548" cy="2762372"/>
          </a:xfrm>
          <a:prstGeom prst="rect">
            <a:avLst/>
          </a:prstGeom>
        </p:spPr>
      </p:pic>
      <p:pic>
        <p:nvPicPr>
          <p:cNvPr id="7" name="Picture 6" descr="An illustration of the axle housing with a puller.&#10;Long description 2 is available in notes, Press F6.">
            <a:extLst>
              <a:ext uri="{FF2B5EF4-FFF2-40B4-BE49-F238E27FC236}">
                <a16:creationId xmlns:a16="http://schemas.microsoft.com/office/drawing/2014/main" id="{CA0E4E5A-F5A2-BDDD-3054-3DAD4A6CFA56}"/>
              </a:ext>
            </a:extLst>
          </p:cNvPr>
          <p:cNvPicPr>
            <a:picLocks noChangeAspect="1"/>
          </p:cNvPicPr>
          <p:nvPr/>
        </p:nvPicPr>
        <p:blipFill>
          <a:blip r:embed="rId4"/>
          <a:stretch>
            <a:fillRect/>
          </a:stretch>
        </p:blipFill>
        <p:spPr>
          <a:xfrm>
            <a:off x="4581582" y="1687664"/>
            <a:ext cx="3828227" cy="2673858"/>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6" y="4877924"/>
            <a:ext cx="8228697" cy="1513679"/>
          </a:xfrm>
        </p:spPr>
        <p:txBody>
          <a:bodyPr wrap="square" lIns="0" tIns="18000" rIns="0" bIns="18000" anchor="ctr" anchorCtr="0">
            <a:spAutoFit/>
          </a:bodyPr>
          <a:lstStyle/>
          <a:p>
            <a:pPr marL="0" indent="0">
              <a:spcBef>
                <a:spcPts val="600"/>
              </a:spcBef>
              <a:buNone/>
            </a:pPr>
            <a:r>
              <a:rPr lang="en-US" sz="2400" b="1" dirty="0"/>
              <a:t>(a)</a:t>
            </a:r>
            <a:r>
              <a:rPr lang="en-US" sz="2400" dirty="0"/>
              <a:t> A companion flange holding tool is used to keep the companion flange from rotating as the pinion nut is loosened.</a:t>
            </a:r>
            <a:r>
              <a:rPr lang="en-US" sz="2400" b="1" dirty="0"/>
              <a:t> (b)</a:t>
            </a:r>
            <a:r>
              <a:rPr lang="en-US" sz="2400" dirty="0"/>
              <a:t> After the pinion nut has been removed, a puller is used to remove the companion flange.</a:t>
            </a:r>
          </a:p>
        </p:txBody>
      </p:sp>
    </p:spTree>
    <p:extLst>
      <p:ext uri="{BB962C8B-B14F-4D97-AF65-F5344CB8AC3E}">
        <p14:creationId xmlns:p14="http://schemas.microsoft.com/office/powerpoint/2010/main" val="2185378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Pinion Shaft Seal Replacement </a:t>
            </a:r>
            <a:r>
              <a:rPr lang="en-US" sz="2800" dirty="0"/>
              <a:t>(3 of 3)</a:t>
            </a:r>
          </a:p>
        </p:txBody>
      </p:sp>
      <p:pic>
        <p:nvPicPr>
          <p:cNvPr id="5" name="Picture 4" descr="An illustration of the axle housing with a chisel.&#10;Long description is available in notes, Press F6.">
            <a:extLst>
              <a:ext uri="{FF2B5EF4-FFF2-40B4-BE49-F238E27FC236}">
                <a16:creationId xmlns:a16="http://schemas.microsoft.com/office/drawing/2014/main" id="{F4E09173-790B-1B64-6D40-E489F5B2A119}"/>
              </a:ext>
            </a:extLst>
          </p:cNvPr>
          <p:cNvPicPr>
            <a:picLocks noChangeAspect="1"/>
          </p:cNvPicPr>
          <p:nvPr/>
        </p:nvPicPr>
        <p:blipFill>
          <a:blip r:embed="rId3"/>
          <a:stretch>
            <a:fillRect/>
          </a:stretch>
        </p:blipFill>
        <p:spPr>
          <a:xfrm>
            <a:off x="478122" y="1383889"/>
            <a:ext cx="3529493" cy="2710001"/>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5" y="4814322"/>
            <a:ext cx="3966319" cy="1513679"/>
          </a:xfrm>
        </p:spPr>
        <p:txBody>
          <a:bodyPr wrap="square" lIns="0" tIns="18000" rIns="0" bIns="18000" anchor="ctr" anchorCtr="0">
            <a:spAutoFit/>
          </a:bodyPr>
          <a:lstStyle/>
          <a:p>
            <a:pPr marL="0" indent="0">
              <a:spcBef>
                <a:spcPts val="600"/>
              </a:spcBef>
              <a:buNone/>
            </a:pPr>
            <a:r>
              <a:rPr lang="en-US" sz="2400" b="1" dirty="0">
                <a:solidFill>
                  <a:schemeClr val="tx1"/>
                </a:solidFill>
              </a:rPr>
              <a:t>Figure 13.25</a:t>
            </a:r>
            <a:r>
              <a:rPr lang="en-US" sz="2400" dirty="0">
                <a:solidFill>
                  <a:schemeClr val="tx1"/>
                </a:solidFill>
              </a:rPr>
              <a:t> Use a chisel to separate the seal from the axle housing, then use a seal remover to pry the seal off.</a:t>
            </a:r>
          </a:p>
        </p:txBody>
      </p:sp>
      <p:pic>
        <p:nvPicPr>
          <p:cNvPr id="7" name="Picture 6" descr="An illustration of an installation tool, a circular seal, and a drive shaft pinion from left to right.">
            <a:extLst>
              <a:ext uri="{FF2B5EF4-FFF2-40B4-BE49-F238E27FC236}">
                <a16:creationId xmlns:a16="http://schemas.microsoft.com/office/drawing/2014/main" id="{F42A23E5-147C-74F6-6E34-BE59349B8317}"/>
              </a:ext>
            </a:extLst>
          </p:cNvPr>
          <p:cNvPicPr>
            <a:picLocks noChangeAspect="1"/>
          </p:cNvPicPr>
          <p:nvPr/>
        </p:nvPicPr>
        <p:blipFill>
          <a:blip r:embed="rId4"/>
          <a:stretch>
            <a:fillRect/>
          </a:stretch>
        </p:blipFill>
        <p:spPr>
          <a:xfrm>
            <a:off x="4578754" y="1383288"/>
            <a:ext cx="3768849" cy="241790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41012" y="4809549"/>
            <a:ext cx="4026704" cy="1513679"/>
          </a:xfrm>
        </p:spPr>
        <p:txBody>
          <a:bodyPr wrap="square" lIns="0" tIns="18000" rIns="0" bIns="18000" anchor="ctr" anchorCtr="0">
            <a:spAutoFit/>
          </a:bodyPr>
          <a:lstStyle/>
          <a:p>
            <a:pPr marL="0" indent="0">
              <a:spcBef>
                <a:spcPts val="600"/>
              </a:spcBef>
              <a:buNone/>
            </a:pPr>
            <a:r>
              <a:rPr lang="en-US" sz="2400" b="1" dirty="0"/>
              <a:t>Figure 13.26 </a:t>
            </a:r>
            <a:r>
              <a:rPr lang="en-US" sz="2400" dirty="0"/>
              <a:t>Use a seal driver (installation tool) to seat the new seal in the axle housing.</a:t>
            </a:r>
          </a:p>
        </p:txBody>
      </p:sp>
    </p:spTree>
    <p:extLst>
      <p:ext uri="{BB962C8B-B14F-4D97-AF65-F5344CB8AC3E}">
        <p14:creationId xmlns:p14="http://schemas.microsoft.com/office/powerpoint/2010/main" val="3255318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Drive Axle Service </a:t>
            </a:r>
            <a:r>
              <a:rPr lang="en-US" sz="2800" dirty="0"/>
              <a:t>(1 of 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48381"/>
            <a:ext cx="8190600" cy="3006395"/>
          </a:xfrm>
        </p:spPr>
        <p:txBody>
          <a:bodyPr wrap="square" lIns="0" tIns="18000" rIns="0" bIns="18000" anchor="ctr" anchorCtr="0">
            <a:spAutoFit/>
          </a:bodyPr>
          <a:lstStyle/>
          <a:p>
            <a:pPr marL="342900" indent="-342900">
              <a:spcBef>
                <a:spcPts val="600"/>
              </a:spcBef>
            </a:pPr>
            <a:r>
              <a:rPr lang="en-US" sz="2400" dirty="0">
                <a:solidFill>
                  <a:schemeClr val="tx1"/>
                </a:solidFill>
              </a:rPr>
              <a:t>Cause of improper drive axle operation is determined using several diagnostic steps.</a:t>
            </a:r>
          </a:p>
          <a:p>
            <a:pPr marL="829818" lvl="1" indent="-342900"/>
            <a:r>
              <a:rPr lang="en-US" sz="2400" dirty="0">
                <a:solidFill>
                  <a:schemeClr val="tx1"/>
                </a:solidFill>
              </a:rPr>
              <a:t>Verify customer complaint</a:t>
            </a:r>
          </a:p>
          <a:p>
            <a:pPr marL="829818" lvl="1" indent="-342900"/>
            <a:r>
              <a:rPr lang="en-US" sz="2400" dirty="0">
                <a:solidFill>
                  <a:schemeClr val="tx1"/>
                </a:solidFill>
              </a:rPr>
              <a:t>Identify the vehicle, drive axle, and gear ratio</a:t>
            </a:r>
          </a:p>
          <a:p>
            <a:pPr marL="829818" lvl="1" indent="-342900"/>
            <a:r>
              <a:rPr lang="en-US" sz="2400" dirty="0">
                <a:solidFill>
                  <a:schemeClr val="tx1"/>
                </a:solidFill>
              </a:rPr>
              <a:t>Check vehicle history and </a:t>
            </a:r>
            <a:r>
              <a:rPr lang="en-US" sz="2400" spc="-300" dirty="0">
                <a:solidFill>
                  <a:schemeClr val="tx1"/>
                </a:solidFill>
              </a:rPr>
              <a:t>T S B </a:t>
            </a:r>
            <a:r>
              <a:rPr lang="en-US" sz="2400" dirty="0">
                <a:solidFill>
                  <a:schemeClr val="tx1"/>
                </a:solidFill>
              </a:rPr>
              <a:t>s</a:t>
            </a:r>
          </a:p>
          <a:p>
            <a:pPr marL="829818" lvl="1" indent="-342900"/>
            <a:r>
              <a:rPr lang="en-US" sz="2400" dirty="0">
                <a:solidFill>
                  <a:schemeClr val="tx1"/>
                </a:solidFill>
              </a:rPr>
              <a:t>Hoist the vehicle and remove wheels</a:t>
            </a:r>
          </a:p>
          <a:p>
            <a:pPr marL="829818" lvl="1" indent="-342900"/>
            <a:r>
              <a:rPr lang="en-US" sz="2400" dirty="0">
                <a:solidFill>
                  <a:schemeClr val="tx1"/>
                </a:solidFill>
              </a:rPr>
              <a:t>Disassembly and inspection</a:t>
            </a:r>
          </a:p>
        </p:txBody>
      </p:sp>
    </p:spTree>
    <p:extLst>
      <p:ext uri="{BB962C8B-B14F-4D97-AF65-F5344CB8AC3E}">
        <p14:creationId xmlns:p14="http://schemas.microsoft.com/office/powerpoint/2010/main" val="466765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13.27</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6" y="1059928"/>
            <a:ext cx="2422189" cy="405683"/>
          </a:xfrm>
        </p:spPr>
        <p:txBody>
          <a:bodyPr wrap="square" lIns="0" tIns="18000" rIns="0" bIns="18000" anchor="ctr" anchorCtr="0">
            <a:spAutoFit/>
          </a:bodyPr>
          <a:lstStyle/>
          <a:p>
            <a:pPr marL="0" indent="0">
              <a:spcBef>
                <a:spcPts val="600"/>
              </a:spcBef>
              <a:buNone/>
            </a:pPr>
            <a:r>
              <a:rPr lang="en-US" sz="2400" dirty="0">
                <a:solidFill>
                  <a:schemeClr val="tx1"/>
                </a:solidFill>
              </a:rPr>
              <a:t>Removing Carrier </a:t>
            </a:r>
          </a:p>
        </p:txBody>
      </p:sp>
      <p:pic>
        <p:nvPicPr>
          <p:cNvPr id="5" name="Picture 4" descr="An illustration of the axle housing and a removed carrier.&#10;Long description is available in notes, Press F6.">
            <a:extLst>
              <a:ext uri="{FF2B5EF4-FFF2-40B4-BE49-F238E27FC236}">
                <a16:creationId xmlns:a16="http://schemas.microsoft.com/office/drawing/2014/main" id="{FB43FA51-2F41-EA99-9307-C3D008D4C92D}"/>
              </a:ext>
            </a:extLst>
          </p:cNvPr>
          <p:cNvPicPr>
            <a:picLocks noChangeAspect="1"/>
          </p:cNvPicPr>
          <p:nvPr/>
        </p:nvPicPr>
        <p:blipFill>
          <a:blip r:embed="rId3"/>
          <a:stretch>
            <a:fillRect/>
          </a:stretch>
        </p:blipFill>
        <p:spPr>
          <a:xfrm>
            <a:off x="2409413" y="1585787"/>
            <a:ext cx="4325174" cy="335862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6" y="5148853"/>
            <a:ext cx="8228697" cy="1144347"/>
          </a:xfrm>
        </p:spPr>
        <p:txBody>
          <a:bodyPr wrap="square" lIns="0" tIns="18000" rIns="0" bIns="18000" anchor="ctr" anchorCtr="0">
            <a:spAutoFit/>
          </a:bodyPr>
          <a:lstStyle/>
          <a:p>
            <a:pPr marL="0" indent="0">
              <a:spcBef>
                <a:spcPts val="600"/>
              </a:spcBef>
              <a:buNone/>
            </a:pPr>
            <a:r>
              <a:rPr lang="en-US" sz="2400" dirty="0"/>
              <a:t>The carrier (third member) is removed from the drive axle housing by removing the retaining nuts, and then the heavy assembly is carefully removed.</a:t>
            </a:r>
          </a:p>
        </p:txBody>
      </p:sp>
    </p:spTree>
    <p:extLst>
      <p:ext uri="{BB962C8B-B14F-4D97-AF65-F5344CB8AC3E}">
        <p14:creationId xmlns:p14="http://schemas.microsoft.com/office/powerpoint/2010/main" val="25722000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Differential Carrier Service </a:t>
            </a:r>
            <a:r>
              <a:rPr lang="en-US" sz="2800" dirty="0"/>
              <a:t>(1 of 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48386"/>
            <a:ext cx="8190600" cy="3006395"/>
          </a:xfrm>
        </p:spPr>
        <p:txBody>
          <a:bodyPr wrap="square" lIns="0" tIns="18000" rIns="0" bIns="18000" anchor="ctr" anchorCtr="0">
            <a:spAutoFit/>
          </a:bodyPr>
          <a:lstStyle/>
          <a:p>
            <a:pPr marL="342900" indent="-342900">
              <a:spcBef>
                <a:spcPts val="600"/>
              </a:spcBef>
            </a:pPr>
            <a:r>
              <a:rPr lang="en-US" sz="2400" dirty="0">
                <a:solidFill>
                  <a:schemeClr val="tx1"/>
                </a:solidFill>
              </a:rPr>
              <a:t>Differential carrier service…</a:t>
            </a:r>
          </a:p>
          <a:p>
            <a:pPr marL="829818" lvl="1" indent="-342900"/>
            <a:r>
              <a:rPr lang="en-US" sz="2400" dirty="0">
                <a:solidFill>
                  <a:schemeClr val="tx1"/>
                </a:solidFill>
              </a:rPr>
              <a:t>An inspection of the gears and bearings before teardown</a:t>
            </a:r>
          </a:p>
          <a:p>
            <a:pPr marL="829818" lvl="1" indent="-342900"/>
            <a:r>
              <a:rPr lang="en-US" sz="2400" dirty="0">
                <a:solidFill>
                  <a:schemeClr val="tx1"/>
                </a:solidFill>
              </a:rPr>
              <a:t>A check for ring gear runout</a:t>
            </a:r>
          </a:p>
          <a:p>
            <a:pPr marL="829818" lvl="1" indent="-342900"/>
            <a:r>
              <a:rPr lang="en-US" sz="2400" dirty="0">
                <a:solidFill>
                  <a:schemeClr val="tx1"/>
                </a:solidFill>
              </a:rPr>
              <a:t>Removal and replacement of differential and ring gear</a:t>
            </a:r>
          </a:p>
          <a:p>
            <a:pPr marL="829818" lvl="1" indent="-342900"/>
            <a:r>
              <a:rPr lang="en-US" sz="2400" dirty="0">
                <a:solidFill>
                  <a:schemeClr val="tx1"/>
                </a:solidFill>
              </a:rPr>
              <a:t>Removal and replacement of the pinion gear</a:t>
            </a:r>
          </a:p>
          <a:p>
            <a:pPr marL="829818" lvl="1" indent="-342900"/>
            <a:r>
              <a:rPr lang="en-US" sz="2400" dirty="0">
                <a:solidFill>
                  <a:schemeClr val="tx1"/>
                </a:solidFill>
              </a:rPr>
              <a:t>Inspection and repair of the differential</a:t>
            </a:r>
          </a:p>
        </p:txBody>
      </p:sp>
    </p:spTree>
    <p:extLst>
      <p:ext uri="{BB962C8B-B14F-4D97-AF65-F5344CB8AC3E}">
        <p14:creationId xmlns:p14="http://schemas.microsoft.com/office/powerpoint/2010/main" val="3153664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Differential Carrier Service </a:t>
            </a:r>
            <a:r>
              <a:rPr lang="en-US" sz="2800" dirty="0"/>
              <a:t>(2 of 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46089"/>
            <a:ext cx="8190600" cy="2113843"/>
          </a:xfrm>
        </p:spPr>
        <p:txBody>
          <a:bodyPr wrap="square" lIns="0" tIns="18000" rIns="0" bIns="18000" anchor="ctr" anchorCtr="0">
            <a:spAutoFit/>
          </a:bodyPr>
          <a:lstStyle/>
          <a:p>
            <a:pPr marL="829818" lvl="1" indent="-342900"/>
            <a:r>
              <a:rPr lang="en-US" sz="2400" dirty="0">
                <a:solidFill>
                  <a:schemeClr val="tx1"/>
                </a:solidFill>
              </a:rPr>
              <a:t>Assembly adjustments for pinion depth, pinion bearing preload, backlash, and carrier bearing preload.</a:t>
            </a:r>
          </a:p>
          <a:p>
            <a:pPr marL="342900" indent="-342900">
              <a:spcBef>
                <a:spcPts val="600"/>
              </a:spcBef>
            </a:pPr>
            <a:r>
              <a:rPr lang="en-US" sz="2400" dirty="0">
                <a:solidFill>
                  <a:schemeClr val="tx1"/>
                </a:solidFill>
              </a:rPr>
              <a:t>Removal carrier removal</a:t>
            </a:r>
          </a:p>
          <a:p>
            <a:pPr marL="342900" indent="-342900">
              <a:spcBef>
                <a:spcPts val="600"/>
              </a:spcBef>
            </a:pPr>
            <a:r>
              <a:rPr lang="en-US" sz="2400" dirty="0">
                <a:solidFill>
                  <a:schemeClr val="tx1"/>
                </a:solidFill>
              </a:rPr>
              <a:t>Integral carrier removal</a:t>
            </a:r>
          </a:p>
          <a:p>
            <a:pPr marL="342900" indent="-342900">
              <a:spcBef>
                <a:spcPts val="600"/>
              </a:spcBef>
            </a:pPr>
            <a:r>
              <a:rPr lang="en-US" sz="2400" dirty="0">
                <a:solidFill>
                  <a:schemeClr val="tx1"/>
                </a:solidFill>
              </a:rPr>
              <a:t>Inspection and cleaning</a:t>
            </a:r>
          </a:p>
        </p:txBody>
      </p:sp>
    </p:spTree>
    <p:extLst>
      <p:ext uri="{BB962C8B-B14F-4D97-AF65-F5344CB8AC3E}">
        <p14:creationId xmlns:p14="http://schemas.microsoft.com/office/powerpoint/2010/main" val="3040699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Differential Assembly Service</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45565"/>
            <a:ext cx="8190600" cy="3529616"/>
          </a:xfrm>
        </p:spPr>
        <p:txBody>
          <a:bodyPr wrap="square" lIns="0" tIns="18000" rIns="0" bIns="18000" anchor="ctr" anchorCtr="0">
            <a:spAutoFit/>
          </a:bodyPr>
          <a:lstStyle/>
          <a:p>
            <a:pPr marL="342900" indent="-342900">
              <a:spcBef>
                <a:spcPts val="600"/>
              </a:spcBef>
            </a:pPr>
            <a:r>
              <a:rPr lang="en-US" sz="2400" dirty="0">
                <a:solidFill>
                  <a:schemeClr val="tx1"/>
                </a:solidFill>
              </a:rPr>
              <a:t>Differential Assembly Service…</a:t>
            </a:r>
          </a:p>
          <a:p>
            <a:pPr marL="829818" lvl="1" indent="-342900"/>
            <a:r>
              <a:rPr lang="en-US" sz="2400" dirty="0">
                <a:solidFill>
                  <a:schemeClr val="tx1"/>
                </a:solidFill>
              </a:rPr>
              <a:t>Inspection</a:t>
            </a:r>
          </a:p>
          <a:p>
            <a:pPr marL="829818" lvl="1" indent="-342900"/>
            <a:r>
              <a:rPr lang="en-US" sz="2400" dirty="0">
                <a:solidFill>
                  <a:schemeClr val="tx1"/>
                </a:solidFill>
              </a:rPr>
              <a:t>Ring gear runout</a:t>
            </a:r>
          </a:p>
          <a:p>
            <a:pPr marL="829818" lvl="1" indent="-342900"/>
            <a:r>
              <a:rPr lang="en-US" sz="2400" dirty="0">
                <a:solidFill>
                  <a:schemeClr val="tx1"/>
                </a:solidFill>
              </a:rPr>
              <a:t>Ring gear replacement</a:t>
            </a:r>
          </a:p>
          <a:p>
            <a:pPr marL="829818" lvl="1" indent="-342900"/>
            <a:r>
              <a:rPr lang="en-US" sz="2400" dirty="0">
                <a:solidFill>
                  <a:schemeClr val="tx1"/>
                </a:solidFill>
              </a:rPr>
              <a:t>Pinion gear removal</a:t>
            </a:r>
          </a:p>
          <a:p>
            <a:pPr marL="829818" lvl="1" indent="-342900"/>
            <a:r>
              <a:rPr lang="en-US" sz="2400" dirty="0">
                <a:solidFill>
                  <a:schemeClr val="tx1"/>
                </a:solidFill>
              </a:rPr>
              <a:t>Pinion bearings</a:t>
            </a:r>
          </a:p>
          <a:p>
            <a:pPr marL="829818" lvl="1" indent="-342900"/>
            <a:r>
              <a:rPr lang="en-US" sz="2400" dirty="0">
                <a:solidFill>
                  <a:schemeClr val="tx1"/>
                </a:solidFill>
              </a:rPr>
              <a:t>Side bearings</a:t>
            </a:r>
          </a:p>
          <a:p>
            <a:pPr marL="829818" lvl="1" indent="-342900"/>
            <a:r>
              <a:rPr lang="en-US" sz="2400" dirty="0">
                <a:solidFill>
                  <a:schemeClr val="tx1"/>
                </a:solidFill>
              </a:rPr>
              <a:t>Differential case clearance checks</a:t>
            </a:r>
          </a:p>
        </p:txBody>
      </p:sp>
    </p:spTree>
    <p:extLst>
      <p:ext uri="{BB962C8B-B14F-4D97-AF65-F5344CB8AC3E}">
        <p14:creationId xmlns:p14="http://schemas.microsoft.com/office/powerpoint/2010/main" val="16505804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13.28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7" y="1083942"/>
            <a:ext cx="2724114" cy="374906"/>
          </a:xfrm>
        </p:spPr>
        <p:txBody>
          <a:bodyPr wrap="square" lIns="0" tIns="18000" rIns="0" bIns="18000" anchor="ctr" anchorCtr="0">
            <a:spAutoFit/>
          </a:bodyPr>
          <a:lstStyle/>
          <a:p>
            <a:pPr marL="0" indent="0">
              <a:spcBef>
                <a:spcPts val="600"/>
              </a:spcBef>
              <a:buNone/>
            </a:pPr>
            <a:r>
              <a:rPr lang="en-US" sz="2200" dirty="0">
                <a:solidFill>
                  <a:schemeClr val="tx1"/>
                </a:solidFill>
              </a:rPr>
              <a:t>Bearing Caps Marked</a:t>
            </a:r>
          </a:p>
        </p:txBody>
      </p:sp>
      <p:pic>
        <p:nvPicPr>
          <p:cNvPr id="5" name="Picture 4" descr="An illustration of the integral carrier with two marked bearing caps on the right.">
            <a:extLst>
              <a:ext uri="{FF2B5EF4-FFF2-40B4-BE49-F238E27FC236}">
                <a16:creationId xmlns:a16="http://schemas.microsoft.com/office/drawing/2014/main" id="{A9921FF3-E434-1784-2294-E96A8E074C72}"/>
              </a:ext>
            </a:extLst>
          </p:cNvPr>
          <p:cNvPicPr>
            <a:picLocks noChangeAspect="1"/>
          </p:cNvPicPr>
          <p:nvPr/>
        </p:nvPicPr>
        <p:blipFill>
          <a:blip r:embed="rId3"/>
          <a:stretch>
            <a:fillRect/>
          </a:stretch>
        </p:blipFill>
        <p:spPr>
          <a:xfrm>
            <a:off x="2399091" y="1564471"/>
            <a:ext cx="4345818" cy="3297738"/>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286" y="4973983"/>
            <a:ext cx="8228697" cy="1390568"/>
          </a:xfrm>
        </p:spPr>
        <p:txBody>
          <a:bodyPr wrap="square" lIns="0" tIns="18000" rIns="0" bIns="18000" anchor="ctr" anchorCtr="0">
            <a:spAutoFit/>
          </a:bodyPr>
          <a:lstStyle/>
          <a:p>
            <a:pPr marL="0" indent="0">
              <a:spcBef>
                <a:spcPts val="600"/>
              </a:spcBef>
              <a:buNone/>
            </a:pPr>
            <a:r>
              <a:rPr lang="en-US" sz="2200" dirty="0"/>
              <a:t>The bearing caps have to be stamped or marked to make sure that they are installed back in the exact same location. Not only left and right but they also need to be installed with the correct side up, the same as they were installed originally.</a:t>
            </a:r>
          </a:p>
        </p:txBody>
      </p:sp>
    </p:spTree>
    <p:extLst>
      <p:ext uri="{BB962C8B-B14F-4D97-AF65-F5344CB8AC3E}">
        <p14:creationId xmlns:p14="http://schemas.microsoft.com/office/powerpoint/2010/main" val="2767374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Differential Carrier Service </a:t>
            </a:r>
            <a:r>
              <a:rPr lang="en-US" sz="2800" dirty="0"/>
              <a:t>(3 of 3)</a:t>
            </a:r>
          </a:p>
        </p:txBody>
      </p:sp>
      <p:pic>
        <p:nvPicPr>
          <p:cNvPr id="5" name="Picture 4" descr="An illustration of the carrier within the drive axle housing. A prybar is attached to the carrier.">
            <a:extLst>
              <a:ext uri="{FF2B5EF4-FFF2-40B4-BE49-F238E27FC236}">
                <a16:creationId xmlns:a16="http://schemas.microsoft.com/office/drawing/2014/main" id="{9985B58B-2B8E-1EFE-5CD5-8375631EE3CB}"/>
              </a:ext>
            </a:extLst>
          </p:cNvPr>
          <p:cNvPicPr>
            <a:picLocks noChangeAspect="1"/>
          </p:cNvPicPr>
          <p:nvPr/>
        </p:nvPicPr>
        <p:blipFill>
          <a:blip r:embed="rId3"/>
          <a:stretch>
            <a:fillRect/>
          </a:stretch>
        </p:blipFill>
        <p:spPr>
          <a:xfrm>
            <a:off x="472356" y="1798284"/>
            <a:ext cx="4179381" cy="2554066"/>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939" y="4809549"/>
            <a:ext cx="3966319" cy="1144347"/>
          </a:xfrm>
        </p:spPr>
        <p:txBody>
          <a:bodyPr wrap="square" lIns="0" tIns="18000" rIns="0" bIns="18000" anchor="ctr" anchorCtr="0">
            <a:spAutoFit/>
          </a:bodyPr>
          <a:lstStyle/>
          <a:p>
            <a:pPr marL="0" indent="0">
              <a:spcBef>
                <a:spcPts val="600"/>
              </a:spcBef>
              <a:buNone/>
            </a:pPr>
            <a:r>
              <a:rPr lang="en-US" sz="2400" b="1" dirty="0">
                <a:solidFill>
                  <a:schemeClr val="tx1"/>
                </a:solidFill>
              </a:rPr>
              <a:t>Figure 13.29</a:t>
            </a:r>
            <a:r>
              <a:rPr lang="en-US" sz="2400" dirty="0">
                <a:solidFill>
                  <a:schemeClr val="tx1"/>
                </a:solidFill>
              </a:rPr>
              <a:t> Use a prybar to gently pry the carrier from the housing.</a:t>
            </a:r>
          </a:p>
        </p:txBody>
      </p:sp>
      <p:pic>
        <p:nvPicPr>
          <p:cNvPr id="7" name="Picture 6" descr="A close-up view of the ring gear and a dial indicator with a hand above it.">
            <a:extLst>
              <a:ext uri="{FF2B5EF4-FFF2-40B4-BE49-F238E27FC236}">
                <a16:creationId xmlns:a16="http://schemas.microsoft.com/office/drawing/2014/main" id="{0A1080F2-F02F-2C1A-5A78-EAD07BF299D2}"/>
              </a:ext>
            </a:extLst>
          </p:cNvPr>
          <p:cNvPicPr>
            <a:picLocks noChangeAspect="1"/>
          </p:cNvPicPr>
          <p:nvPr/>
        </p:nvPicPr>
        <p:blipFill>
          <a:blip r:embed="rId4"/>
          <a:stretch>
            <a:fillRect/>
          </a:stretch>
        </p:blipFill>
        <p:spPr>
          <a:xfrm>
            <a:off x="4925559" y="1493330"/>
            <a:ext cx="3226526" cy="290517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629" y="4809549"/>
            <a:ext cx="4124353" cy="1513679"/>
          </a:xfrm>
        </p:spPr>
        <p:txBody>
          <a:bodyPr wrap="square" lIns="0" tIns="18000" rIns="0" bIns="18000" anchor="ctr" anchorCtr="0">
            <a:spAutoFit/>
          </a:bodyPr>
          <a:lstStyle/>
          <a:p>
            <a:pPr marL="0" indent="0">
              <a:spcBef>
                <a:spcPts val="600"/>
              </a:spcBef>
              <a:buNone/>
            </a:pPr>
            <a:r>
              <a:rPr lang="en-US" sz="2400" b="1" dirty="0"/>
              <a:t>Figure 13.30</a:t>
            </a:r>
            <a:r>
              <a:rPr lang="en-US" sz="2400" dirty="0"/>
              <a:t> Ring gear runout should be less than 0.002 inch (0.05 mm) as measured by a dial indicator.</a:t>
            </a:r>
          </a:p>
        </p:txBody>
      </p:sp>
    </p:spTree>
    <p:extLst>
      <p:ext uri="{BB962C8B-B14F-4D97-AF65-F5344CB8AC3E}">
        <p14:creationId xmlns:p14="http://schemas.microsoft.com/office/powerpoint/2010/main" val="2812894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Measure Ring Gear Runout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eas_ring_gear_runout">
            <a:hlinkClick r:id="" action="ppaction://media"/>
            <a:extLst>
              <a:ext uri="{FF2B5EF4-FFF2-40B4-BE49-F238E27FC236}">
                <a16:creationId xmlns:a16="http://schemas.microsoft.com/office/drawing/2014/main" id="{33BFEBF8-8EBD-A387-F47C-CC4663C42C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632" y="1123406"/>
            <a:ext cx="8897561" cy="5004878"/>
          </a:xfrm>
          <a:prstGeom prst="rect">
            <a:avLst/>
          </a:prstGeom>
        </p:spPr>
      </p:pic>
    </p:spTree>
    <p:extLst>
      <p:ext uri="{BB962C8B-B14F-4D97-AF65-F5344CB8AC3E}">
        <p14:creationId xmlns:p14="http://schemas.microsoft.com/office/powerpoint/2010/main" val="184303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Removing Bearings</a:t>
            </a:r>
            <a:endParaRPr lang="en-US" sz="2800" dirty="0"/>
          </a:p>
        </p:txBody>
      </p:sp>
      <p:pic>
        <p:nvPicPr>
          <p:cNvPr id="5" name="Picture 4" descr="An illustration of the carrier with a punch removing a bearing cup.">
            <a:extLst>
              <a:ext uri="{FF2B5EF4-FFF2-40B4-BE49-F238E27FC236}">
                <a16:creationId xmlns:a16="http://schemas.microsoft.com/office/drawing/2014/main" id="{CBFF8073-C6B3-0027-74E3-3D6C605EAED8}"/>
              </a:ext>
            </a:extLst>
          </p:cNvPr>
          <p:cNvPicPr>
            <a:picLocks noChangeAspect="1"/>
          </p:cNvPicPr>
          <p:nvPr/>
        </p:nvPicPr>
        <p:blipFill>
          <a:blip r:embed="rId3"/>
          <a:stretch>
            <a:fillRect/>
          </a:stretch>
        </p:blipFill>
        <p:spPr>
          <a:xfrm>
            <a:off x="477455" y="1493459"/>
            <a:ext cx="3789621" cy="2901122"/>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939" y="4814664"/>
            <a:ext cx="3966319" cy="1513679"/>
          </a:xfrm>
        </p:spPr>
        <p:txBody>
          <a:bodyPr wrap="square" lIns="0" tIns="18000" rIns="0" bIns="18000" anchor="ctr" anchorCtr="0">
            <a:spAutoFit/>
          </a:bodyPr>
          <a:lstStyle/>
          <a:p>
            <a:pPr marL="0" indent="0">
              <a:spcBef>
                <a:spcPts val="600"/>
              </a:spcBef>
              <a:buNone/>
            </a:pPr>
            <a:r>
              <a:rPr lang="en-US" sz="2400" b="1" dirty="0">
                <a:solidFill>
                  <a:schemeClr val="tx1"/>
                </a:solidFill>
              </a:rPr>
              <a:t>Figure 13.31 </a:t>
            </a:r>
            <a:r>
              <a:rPr lang="en-US" sz="2400" dirty="0">
                <a:solidFill>
                  <a:schemeClr val="tx1"/>
                </a:solidFill>
              </a:rPr>
              <a:t>A damaged bearing cup can be driven out of the housing using a long punch.</a:t>
            </a:r>
          </a:p>
        </p:txBody>
      </p:sp>
      <p:pic>
        <p:nvPicPr>
          <p:cNvPr id="7" name="Picture 6" descr="An illustration of the differential side bearing.&#10;Long description is available in notes, Press F6.">
            <a:extLst>
              <a:ext uri="{FF2B5EF4-FFF2-40B4-BE49-F238E27FC236}">
                <a16:creationId xmlns:a16="http://schemas.microsoft.com/office/drawing/2014/main" id="{0316C64A-4F21-0B04-44E9-3E278FC96ED1}"/>
              </a:ext>
            </a:extLst>
          </p:cNvPr>
          <p:cNvPicPr>
            <a:picLocks noChangeAspect="1"/>
          </p:cNvPicPr>
          <p:nvPr/>
        </p:nvPicPr>
        <p:blipFill>
          <a:blip r:embed="rId4"/>
          <a:stretch>
            <a:fillRect/>
          </a:stretch>
        </p:blipFill>
        <p:spPr>
          <a:xfrm>
            <a:off x="4584931" y="1006312"/>
            <a:ext cx="3578176" cy="3618745"/>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629" y="4814183"/>
            <a:ext cx="4124353" cy="1513679"/>
          </a:xfrm>
        </p:spPr>
        <p:txBody>
          <a:bodyPr wrap="square" lIns="0" tIns="18000" rIns="0" bIns="18000" anchor="ctr" anchorCtr="0">
            <a:spAutoFit/>
          </a:bodyPr>
          <a:lstStyle/>
          <a:p>
            <a:pPr marL="0" indent="0">
              <a:spcBef>
                <a:spcPts val="600"/>
              </a:spcBef>
              <a:buNone/>
            </a:pPr>
            <a:r>
              <a:rPr lang="en-US" sz="2400" b="1" dirty="0"/>
              <a:t>Figure 13.32 </a:t>
            </a:r>
            <a:r>
              <a:rPr lang="en-US" sz="2400" dirty="0"/>
              <a:t>A puller and bearing splitter are set up to remove the differential side bearing.</a:t>
            </a:r>
          </a:p>
        </p:txBody>
      </p:sp>
    </p:spTree>
    <p:extLst>
      <p:ext uri="{BB962C8B-B14F-4D97-AF65-F5344CB8AC3E}">
        <p14:creationId xmlns:p14="http://schemas.microsoft.com/office/powerpoint/2010/main" val="1603462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Differential Service</a:t>
            </a:r>
            <a:endParaRPr lang="en-US" sz="2800" dirty="0"/>
          </a:p>
        </p:txBody>
      </p:sp>
      <p:pic>
        <p:nvPicPr>
          <p:cNvPr id="5" name="Picture 4" descr="An illustration of the differential side bearing case.&#10;Long description 1 is available in notes, Press F6.">
            <a:extLst>
              <a:ext uri="{FF2B5EF4-FFF2-40B4-BE49-F238E27FC236}">
                <a16:creationId xmlns:a16="http://schemas.microsoft.com/office/drawing/2014/main" id="{EE2AE57D-DB22-B10C-D30C-4AC1DDCB8C97}"/>
              </a:ext>
            </a:extLst>
          </p:cNvPr>
          <p:cNvPicPr>
            <a:picLocks noChangeAspect="1"/>
          </p:cNvPicPr>
          <p:nvPr/>
        </p:nvPicPr>
        <p:blipFill>
          <a:blip r:embed="rId3"/>
          <a:stretch>
            <a:fillRect/>
          </a:stretch>
        </p:blipFill>
        <p:spPr>
          <a:xfrm>
            <a:off x="475175" y="924083"/>
            <a:ext cx="3426471" cy="3353567"/>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939" y="4481908"/>
            <a:ext cx="3966319" cy="1883011"/>
          </a:xfrm>
        </p:spPr>
        <p:txBody>
          <a:bodyPr wrap="square" lIns="0" tIns="18000" rIns="0" bIns="18000" anchor="ctr" anchorCtr="0">
            <a:spAutoFit/>
          </a:bodyPr>
          <a:lstStyle/>
          <a:p>
            <a:pPr marL="0" indent="0">
              <a:spcBef>
                <a:spcPts val="600"/>
              </a:spcBef>
              <a:buNone/>
            </a:pPr>
            <a:r>
              <a:rPr lang="en-US" sz="2400" b="1" dirty="0">
                <a:solidFill>
                  <a:schemeClr val="tx1"/>
                </a:solidFill>
              </a:rPr>
              <a:t>Figure 13.33 </a:t>
            </a:r>
            <a:r>
              <a:rPr lang="en-US" sz="2400" dirty="0">
                <a:solidFill>
                  <a:schemeClr val="tx1"/>
                </a:solidFill>
              </a:rPr>
              <a:t>Differential case wear can be checked by measuring the side gear backlash using a dial indicator.</a:t>
            </a:r>
          </a:p>
        </p:txBody>
      </p:sp>
      <p:pic>
        <p:nvPicPr>
          <p:cNvPr id="7" name="Picture 6" descr="An illustration of the differential side bearing case.&#10;Long description 2 is available in notes, Press F6.">
            <a:extLst>
              <a:ext uri="{FF2B5EF4-FFF2-40B4-BE49-F238E27FC236}">
                <a16:creationId xmlns:a16="http://schemas.microsoft.com/office/drawing/2014/main" id="{2FFDE8F9-2E47-0A27-DDB9-9B26EE714B20}"/>
              </a:ext>
            </a:extLst>
          </p:cNvPr>
          <p:cNvPicPr>
            <a:picLocks noChangeAspect="1"/>
          </p:cNvPicPr>
          <p:nvPr/>
        </p:nvPicPr>
        <p:blipFill>
          <a:blip r:embed="rId4"/>
          <a:stretch>
            <a:fillRect/>
          </a:stretch>
        </p:blipFill>
        <p:spPr>
          <a:xfrm>
            <a:off x="4577611" y="924082"/>
            <a:ext cx="2697480" cy="3090672"/>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626" y="4164980"/>
            <a:ext cx="4124353" cy="2252343"/>
          </a:xfrm>
        </p:spPr>
        <p:txBody>
          <a:bodyPr wrap="square" lIns="0" tIns="18000" rIns="0" bIns="18000" anchor="ctr" anchorCtr="0">
            <a:spAutoFit/>
          </a:bodyPr>
          <a:lstStyle/>
          <a:p>
            <a:pPr marL="0" indent="0">
              <a:spcBef>
                <a:spcPts val="600"/>
              </a:spcBef>
              <a:buNone/>
            </a:pPr>
            <a:r>
              <a:rPr lang="en-US" sz="2400" b="1" dirty="0"/>
              <a:t>Figure 13.34 </a:t>
            </a:r>
            <a:r>
              <a:rPr lang="en-US" sz="2400" dirty="0"/>
              <a:t>With the pinion shaft removed, the pinion gears can be rolled to the case windows and removed; then the side gears can be lifted out of the case.</a:t>
            </a:r>
          </a:p>
        </p:txBody>
      </p:sp>
    </p:spTree>
    <p:extLst>
      <p:ext uri="{BB962C8B-B14F-4D97-AF65-F5344CB8AC3E}">
        <p14:creationId xmlns:p14="http://schemas.microsoft.com/office/powerpoint/2010/main" val="2081901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Drive Pinion Shaft</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38087"/>
            <a:ext cx="8190600" cy="3975892"/>
          </a:xfrm>
        </p:spPr>
        <p:txBody>
          <a:bodyPr wrap="square" lIns="0" tIns="18000" rIns="0" bIns="18000" anchor="ctr" anchorCtr="0">
            <a:spAutoFit/>
          </a:bodyPr>
          <a:lstStyle/>
          <a:p>
            <a:pPr marL="342900" indent="-342900">
              <a:spcBef>
                <a:spcPts val="600"/>
              </a:spcBef>
            </a:pPr>
            <a:r>
              <a:rPr lang="en-US" sz="2400" dirty="0">
                <a:solidFill>
                  <a:schemeClr val="tx1"/>
                </a:solidFill>
              </a:rPr>
              <a:t>Drive Pinion Depth</a:t>
            </a:r>
          </a:p>
          <a:p>
            <a:pPr marL="342900" indent="-342900">
              <a:spcBef>
                <a:spcPts val="600"/>
              </a:spcBef>
            </a:pPr>
            <a:r>
              <a:rPr lang="en-US" sz="2400" dirty="0">
                <a:solidFill>
                  <a:schemeClr val="tx1"/>
                </a:solidFill>
              </a:rPr>
              <a:t>Determining pinion depth shim selection</a:t>
            </a:r>
          </a:p>
          <a:p>
            <a:pPr marL="829818" lvl="1" indent="-342900"/>
            <a:r>
              <a:rPr lang="en-US" sz="2400" dirty="0">
                <a:solidFill>
                  <a:schemeClr val="tx1"/>
                </a:solidFill>
              </a:rPr>
              <a:t>+ or − markings on the pinion gear</a:t>
            </a:r>
          </a:p>
          <a:p>
            <a:pPr marL="829818" lvl="1" indent="-342900"/>
            <a:r>
              <a:rPr lang="en-US" sz="2400" dirty="0">
                <a:solidFill>
                  <a:schemeClr val="tx1"/>
                </a:solidFill>
              </a:rPr>
              <a:t>Gauge block and fixtures</a:t>
            </a:r>
          </a:p>
          <a:p>
            <a:pPr marL="829818" lvl="1" indent="-342900"/>
            <a:r>
              <a:rPr lang="en-US" sz="2400" dirty="0">
                <a:solidFill>
                  <a:schemeClr val="tx1"/>
                </a:solidFill>
              </a:rPr>
              <a:t>Contact patterns</a:t>
            </a:r>
          </a:p>
          <a:p>
            <a:pPr marL="342900" indent="-342900">
              <a:spcBef>
                <a:spcPts val="600"/>
              </a:spcBef>
            </a:pPr>
            <a:r>
              <a:rPr lang="en-US" sz="2400" dirty="0">
                <a:solidFill>
                  <a:schemeClr val="tx1"/>
                </a:solidFill>
              </a:rPr>
              <a:t>Pinion Bearings</a:t>
            </a:r>
          </a:p>
          <a:p>
            <a:pPr marL="342900" indent="-342900">
              <a:spcBef>
                <a:spcPts val="600"/>
              </a:spcBef>
            </a:pPr>
            <a:r>
              <a:rPr lang="en-US" sz="2400" dirty="0">
                <a:solidFill>
                  <a:schemeClr val="tx1"/>
                </a:solidFill>
              </a:rPr>
              <a:t>Drive pinion bearing preload adjustment</a:t>
            </a:r>
          </a:p>
          <a:p>
            <a:pPr marL="829818" lvl="1" indent="-342900"/>
            <a:r>
              <a:rPr lang="en-US" sz="2400" dirty="0">
                <a:solidFill>
                  <a:schemeClr val="tx1"/>
                </a:solidFill>
              </a:rPr>
              <a:t>Collapsible spacer</a:t>
            </a:r>
          </a:p>
          <a:p>
            <a:pPr marL="829818" lvl="1" indent="-342900"/>
            <a:r>
              <a:rPr lang="en-US" sz="2400" dirty="0">
                <a:solidFill>
                  <a:schemeClr val="tx1"/>
                </a:solidFill>
              </a:rPr>
              <a:t>Solid spacer</a:t>
            </a:r>
          </a:p>
        </p:txBody>
      </p:sp>
    </p:spTree>
    <p:extLst>
      <p:ext uri="{BB962C8B-B14F-4D97-AF65-F5344CB8AC3E}">
        <p14:creationId xmlns:p14="http://schemas.microsoft.com/office/powerpoint/2010/main" val="93212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Drive Axle Service </a:t>
            </a:r>
            <a:r>
              <a:rPr lang="en-US" sz="2800" dirty="0"/>
              <a:t>(2 of 2)</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48381"/>
            <a:ext cx="8190600" cy="3006395"/>
          </a:xfrm>
        </p:spPr>
        <p:txBody>
          <a:bodyPr wrap="square" lIns="0" tIns="18000" rIns="0" bIns="18000" anchor="ctr" anchorCtr="0">
            <a:spAutoFit/>
          </a:bodyPr>
          <a:lstStyle/>
          <a:p>
            <a:pPr marL="829818" lvl="1" indent="-342900"/>
            <a:r>
              <a:rPr lang="en-US" sz="2400" dirty="0">
                <a:solidFill>
                  <a:schemeClr val="tx1"/>
                </a:solidFill>
              </a:rPr>
              <a:t>Test for proper backlash and operation of limited slip unit</a:t>
            </a:r>
          </a:p>
          <a:p>
            <a:pPr marL="829818" lvl="1" indent="-342900"/>
            <a:r>
              <a:rPr lang="en-US" sz="2400" dirty="0">
                <a:solidFill>
                  <a:schemeClr val="tx1"/>
                </a:solidFill>
              </a:rPr>
              <a:t>Replace components as needed</a:t>
            </a:r>
          </a:p>
          <a:p>
            <a:pPr marL="829818" lvl="1" indent="-342900"/>
            <a:r>
              <a:rPr lang="en-US" sz="2400" dirty="0">
                <a:solidFill>
                  <a:schemeClr val="tx1"/>
                </a:solidFill>
              </a:rPr>
              <a:t>Test drive vehicle</a:t>
            </a:r>
          </a:p>
          <a:p>
            <a:pPr marL="342900" indent="-342900">
              <a:spcBef>
                <a:spcPts val="600"/>
              </a:spcBef>
            </a:pPr>
            <a:r>
              <a:rPr lang="en-US" sz="2400" dirty="0">
                <a:solidFill>
                  <a:schemeClr val="tx1"/>
                </a:solidFill>
              </a:rPr>
              <a:t>Some drive axle problems can be repaired on-vehicle.</a:t>
            </a:r>
          </a:p>
          <a:p>
            <a:pPr marL="342900" indent="-342900">
              <a:spcBef>
                <a:spcPts val="600"/>
              </a:spcBef>
            </a:pPr>
            <a:r>
              <a:rPr lang="en-US" sz="2400" dirty="0">
                <a:solidFill>
                  <a:schemeClr val="tx1"/>
                </a:solidFill>
              </a:rPr>
              <a:t>Gear tooth count</a:t>
            </a:r>
          </a:p>
          <a:p>
            <a:pPr marL="342900" indent="-342900">
              <a:spcBef>
                <a:spcPts val="600"/>
              </a:spcBef>
            </a:pPr>
            <a:r>
              <a:rPr lang="en-US" sz="2400" dirty="0">
                <a:solidFill>
                  <a:schemeClr val="tx1"/>
                </a:solidFill>
              </a:rPr>
              <a:t>Counting revolutions</a:t>
            </a:r>
          </a:p>
        </p:txBody>
      </p:sp>
    </p:spTree>
    <p:extLst>
      <p:ext uri="{BB962C8B-B14F-4D97-AF65-F5344CB8AC3E}">
        <p14:creationId xmlns:p14="http://schemas.microsoft.com/office/powerpoint/2010/main" val="18973882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13.35</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6" y="1059928"/>
            <a:ext cx="2784499" cy="405683"/>
          </a:xfrm>
        </p:spPr>
        <p:txBody>
          <a:bodyPr wrap="square" lIns="0" tIns="18000" rIns="0" bIns="18000" anchor="ctr" anchorCtr="0">
            <a:spAutoFit/>
          </a:bodyPr>
          <a:lstStyle/>
          <a:p>
            <a:pPr marL="0" indent="0">
              <a:spcBef>
                <a:spcPts val="600"/>
              </a:spcBef>
              <a:buNone/>
            </a:pPr>
            <a:r>
              <a:rPr lang="en-US" sz="2400" dirty="0">
                <a:solidFill>
                  <a:schemeClr val="tx1"/>
                </a:solidFill>
              </a:rPr>
              <a:t>Ring Gear Markings</a:t>
            </a:r>
          </a:p>
        </p:txBody>
      </p:sp>
      <p:pic>
        <p:nvPicPr>
          <p:cNvPr id="5" name="Picture 4" descr="An illustration of the ring gear and pinion gear.&#10;Long description is available in notes, Press F6.">
            <a:extLst>
              <a:ext uri="{FF2B5EF4-FFF2-40B4-BE49-F238E27FC236}">
                <a16:creationId xmlns:a16="http://schemas.microsoft.com/office/drawing/2014/main" id="{C9589836-7443-2EB2-5AEE-FE42281DC9C5}"/>
              </a:ext>
            </a:extLst>
          </p:cNvPr>
          <p:cNvPicPr>
            <a:picLocks noChangeAspect="1"/>
          </p:cNvPicPr>
          <p:nvPr/>
        </p:nvPicPr>
        <p:blipFill>
          <a:blip r:embed="rId3"/>
          <a:stretch>
            <a:fillRect/>
          </a:stretch>
        </p:blipFill>
        <p:spPr>
          <a:xfrm>
            <a:off x="2101963" y="1696427"/>
            <a:ext cx="4940074" cy="4172510"/>
          </a:xfrm>
          <a:prstGeom prst="rect">
            <a:avLst/>
          </a:prstGeom>
        </p:spPr>
      </p:pic>
    </p:spTree>
    <p:extLst>
      <p:ext uri="{BB962C8B-B14F-4D97-AF65-F5344CB8AC3E}">
        <p14:creationId xmlns:p14="http://schemas.microsoft.com/office/powerpoint/2010/main" val="2464412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13.36</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286" y="1059928"/>
            <a:ext cx="2034001" cy="405683"/>
          </a:xfrm>
        </p:spPr>
        <p:txBody>
          <a:bodyPr wrap="square" lIns="0" tIns="18000" rIns="0" bIns="18000" anchor="ctr" anchorCtr="0">
            <a:spAutoFit/>
          </a:bodyPr>
          <a:lstStyle/>
          <a:p>
            <a:pPr marL="0" indent="0">
              <a:spcBef>
                <a:spcPts val="600"/>
              </a:spcBef>
              <a:buNone/>
            </a:pPr>
            <a:r>
              <a:rPr lang="en-US" sz="2400" dirty="0">
                <a:solidFill>
                  <a:schemeClr val="tx1"/>
                </a:solidFill>
              </a:rPr>
              <a:t>Pinion Bearing</a:t>
            </a:r>
          </a:p>
        </p:txBody>
      </p:sp>
      <p:pic>
        <p:nvPicPr>
          <p:cNvPr id="5" name="Picture 4" descr="A close-up view of the pinion bearing with bearing separator equipment around it and a hydraulic press above it.">
            <a:extLst>
              <a:ext uri="{FF2B5EF4-FFF2-40B4-BE49-F238E27FC236}">
                <a16:creationId xmlns:a16="http://schemas.microsoft.com/office/drawing/2014/main" id="{3606C32E-A02E-8192-C74C-9DCD103194D5}"/>
              </a:ext>
            </a:extLst>
          </p:cNvPr>
          <p:cNvPicPr>
            <a:picLocks noChangeAspect="1"/>
          </p:cNvPicPr>
          <p:nvPr/>
        </p:nvPicPr>
        <p:blipFill>
          <a:blip r:embed="rId3"/>
          <a:stretch>
            <a:fillRect/>
          </a:stretch>
        </p:blipFill>
        <p:spPr>
          <a:xfrm>
            <a:off x="675831" y="2038534"/>
            <a:ext cx="3185833" cy="3817601"/>
          </a:xfrm>
          <a:prstGeom prst="rect">
            <a:avLst/>
          </a:prstGeom>
        </p:spPr>
      </p:pic>
      <p:pic>
        <p:nvPicPr>
          <p:cNvPr id="7" name="Picture 6" descr="An illustration of the pinion bearing.&#10;Long description is available in notes, Press F6.">
            <a:extLst>
              <a:ext uri="{FF2B5EF4-FFF2-40B4-BE49-F238E27FC236}">
                <a16:creationId xmlns:a16="http://schemas.microsoft.com/office/drawing/2014/main" id="{739742EB-F53E-F8A2-BECC-0CD2C536A403}"/>
              </a:ext>
            </a:extLst>
          </p:cNvPr>
          <p:cNvPicPr>
            <a:picLocks noChangeAspect="1"/>
          </p:cNvPicPr>
          <p:nvPr/>
        </p:nvPicPr>
        <p:blipFill>
          <a:blip r:embed="rId4"/>
          <a:stretch>
            <a:fillRect/>
          </a:stretch>
        </p:blipFill>
        <p:spPr>
          <a:xfrm>
            <a:off x="4356278" y="2064412"/>
            <a:ext cx="3623211" cy="3540057"/>
          </a:xfrm>
          <a:prstGeom prst="rect">
            <a:avLst/>
          </a:prstGeom>
        </p:spPr>
      </p:pic>
    </p:spTree>
    <p:extLst>
      <p:ext uri="{BB962C8B-B14F-4D97-AF65-F5344CB8AC3E}">
        <p14:creationId xmlns:p14="http://schemas.microsoft.com/office/powerpoint/2010/main" val="20170011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Chart 13.2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8313" y="1102041"/>
            <a:ext cx="1334608" cy="344128"/>
          </a:xfrm>
        </p:spPr>
        <p:txBody>
          <a:bodyPr wrap="square" lIns="0" tIns="18000" rIns="0" bIns="18000" anchor="ctr" anchorCtr="0">
            <a:spAutoFit/>
          </a:bodyPr>
          <a:lstStyle/>
          <a:p>
            <a:pPr marL="0" indent="0">
              <a:spcBef>
                <a:spcPts val="600"/>
              </a:spcBef>
              <a:buNone/>
            </a:pPr>
            <a:r>
              <a:rPr lang="en-US" sz="2000" dirty="0">
                <a:solidFill>
                  <a:schemeClr val="tx1"/>
                </a:solidFill>
              </a:rPr>
              <a:t>Shim Sizes</a:t>
            </a:r>
          </a:p>
        </p:txBody>
      </p:sp>
      <p:graphicFrame>
        <p:nvGraphicFramePr>
          <p:cNvPr id="3" name="Table 2">
            <a:extLst>
              <a:ext uri="{FF2B5EF4-FFF2-40B4-BE49-F238E27FC236}">
                <a16:creationId xmlns:a16="http://schemas.microsoft.com/office/drawing/2014/main" id="{EA78B635-B518-FD2A-53F9-0FBA0177B055}"/>
              </a:ext>
            </a:extLst>
          </p:cNvPr>
          <p:cNvGraphicFramePr>
            <a:graphicFrameLocks noGrp="1"/>
          </p:cNvGraphicFramePr>
          <p:nvPr>
            <p:extLst>
              <p:ext uri="{D42A27DB-BD31-4B8C-83A1-F6EECF244321}">
                <p14:modId xmlns:p14="http://schemas.microsoft.com/office/powerpoint/2010/main" val="586420137"/>
              </p:ext>
            </p:extLst>
          </p:nvPr>
        </p:nvGraphicFramePr>
        <p:xfrm>
          <a:off x="468314" y="1580761"/>
          <a:ext cx="8229601" cy="3750364"/>
        </p:xfrm>
        <a:graphic>
          <a:graphicData uri="http://schemas.openxmlformats.org/drawingml/2006/table">
            <a:tbl>
              <a:tblPr firstRow="1" firstCol="1" bandRow="1">
                <a:tableStyleId>{2D5ABB26-0587-4C30-8999-92F81FD0307C}</a:tableStyleId>
              </a:tblPr>
              <a:tblGrid>
                <a:gridCol w="808395">
                  <a:extLst>
                    <a:ext uri="{9D8B030D-6E8A-4147-A177-3AD203B41FA5}">
                      <a16:colId xmlns:a16="http://schemas.microsoft.com/office/drawing/2014/main" val="1748438696"/>
                    </a:ext>
                  </a:extLst>
                </a:gridCol>
                <a:gridCol w="810883">
                  <a:extLst>
                    <a:ext uri="{9D8B030D-6E8A-4147-A177-3AD203B41FA5}">
                      <a16:colId xmlns:a16="http://schemas.microsoft.com/office/drawing/2014/main" val="753284954"/>
                    </a:ext>
                  </a:extLst>
                </a:gridCol>
                <a:gridCol w="845389">
                  <a:extLst>
                    <a:ext uri="{9D8B030D-6E8A-4147-A177-3AD203B41FA5}">
                      <a16:colId xmlns:a16="http://schemas.microsoft.com/office/drawing/2014/main" val="323865636"/>
                    </a:ext>
                  </a:extLst>
                </a:gridCol>
                <a:gridCol w="845389">
                  <a:extLst>
                    <a:ext uri="{9D8B030D-6E8A-4147-A177-3AD203B41FA5}">
                      <a16:colId xmlns:a16="http://schemas.microsoft.com/office/drawing/2014/main" val="1948685274"/>
                    </a:ext>
                  </a:extLst>
                </a:gridCol>
                <a:gridCol w="845388">
                  <a:extLst>
                    <a:ext uri="{9D8B030D-6E8A-4147-A177-3AD203B41FA5}">
                      <a16:colId xmlns:a16="http://schemas.microsoft.com/office/drawing/2014/main" val="2245807346"/>
                    </a:ext>
                  </a:extLst>
                </a:gridCol>
                <a:gridCol w="854016">
                  <a:extLst>
                    <a:ext uri="{9D8B030D-6E8A-4147-A177-3AD203B41FA5}">
                      <a16:colId xmlns:a16="http://schemas.microsoft.com/office/drawing/2014/main" val="1743547442"/>
                    </a:ext>
                  </a:extLst>
                </a:gridCol>
                <a:gridCol w="802256">
                  <a:extLst>
                    <a:ext uri="{9D8B030D-6E8A-4147-A177-3AD203B41FA5}">
                      <a16:colId xmlns:a16="http://schemas.microsoft.com/office/drawing/2014/main" val="1116443147"/>
                    </a:ext>
                  </a:extLst>
                </a:gridCol>
                <a:gridCol w="810883">
                  <a:extLst>
                    <a:ext uri="{9D8B030D-6E8A-4147-A177-3AD203B41FA5}">
                      <a16:colId xmlns:a16="http://schemas.microsoft.com/office/drawing/2014/main" val="1575816982"/>
                    </a:ext>
                  </a:extLst>
                </a:gridCol>
                <a:gridCol w="810883">
                  <a:extLst>
                    <a:ext uri="{9D8B030D-6E8A-4147-A177-3AD203B41FA5}">
                      <a16:colId xmlns:a16="http://schemas.microsoft.com/office/drawing/2014/main" val="3790853357"/>
                    </a:ext>
                  </a:extLst>
                </a:gridCol>
                <a:gridCol w="796119">
                  <a:extLst>
                    <a:ext uri="{9D8B030D-6E8A-4147-A177-3AD203B41FA5}">
                      <a16:colId xmlns:a16="http://schemas.microsoft.com/office/drawing/2014/main" val="3707699406"/>
                    </a:ext>
                  </a:extLst>
                </a:gridCol>
              </a:tblGrid>
              <a:tr h="1027847">
                <a:tc>
                  <a:txBody>
                    <a:bodyPr/>
                    <a:lstStyle/>
                    <a:p>
                      <a:pPr algn="l"/>
                      <a:r>
                        <a:rPr lang="en-US" sz="1000" b="1" i="0" u="none" strike="noStrike" kern="1200" baseline="0" noProof="0" dirty="0">
                          <a:solidFill>
                            <a:schemeClr val="bg1"/>
                          </a:solidFill>
                          <a:latin typeface="Arial" panose="020B0604020202020204" pitchFamily="34" charset="0"/>
                          <a:ea typeface="+mn-ea"/>
                          <a:cs typeface="Arial" panose="020B0604020202020204" pitchFamily="34" charset="0"/>
                        </a:rPr>
                        <a:t>OLD SHIM MARKING</a:t>
                      </a:r>
                    </a:p>
                  </a:txBody>
                  <a:tcPr>
                    <a:solidFill>
                      <a:schemeClr val="tx2"/>
                    </a:solidFill>
                  </a:tcPr>
                </a:tc>
                <a:tc>
                  <a:txBody>
                    <a:bodyPr/>
                    <a:lstStyle/>
                    <a:p>
                      <a:pPr algn="l"/>
                      <a:r>
                        <a:rPr lang="en-US" sz="1000" b="1" i="0" u="none" strike="noStrike" kern="1200" baseline="0" noProof="0" dirty="0">
                          <a:solidFill>
                            <a:schemeClr val="bg1"/>
                          </a:solidFill>
                          <a:latin typeface="Arial" panose="020B0604020202020204" pitchFamily="34" charset="0"/>
                          <a:ea typeface="+mn-ea"/>
                          <a:cs typeface="Arial" panose="020B0604020202020204" pitchFamily="34" charset="0"/>
                        </a:rPr>
                        <a:t>NEW SHIM MARKING</a:t>
                      </a:r>
                    </a:p>
                    <a:p>
                      <a:pPr algn="l"/>
                      <a:r>
                        <a:rPr lang="en-US" sz="1000" b="1" i="0" u="none" strike="noStrike" kern="1200" baseline="0" noProof="0" dirty="0">
                          <a:solidFill>
                            <a:schemeClr val="bg1"/>
                          </a:solidFill>
                          <a:latin typeface="Arial" panose="020B0604020202020204" pitchFamily="34" charset="0"/>
                          <a:ea typeface="+mn-ea"/>
                          <a:cs typeface="Arial" panose="020B0604020202020204" pitchFamily="34" charset="0"/>
                        </a:rPr>
                        <a:t>−4</a:t>
                      </a:r>
                    </a:p>
                  </a:txBody>
                  <a:tcPr>
                    <a:solidFill>
                      <a:schemeClr val="tx2"/>
                    </a:solidFill>
                  </a:tcPr>
                </a:tc>
                <a:tc>
                  <a:txBody>
                    <a:bodyPr/>
                    <a:lstStyle/>
                    <a:p>
                      <a:pPr marR="0" algn="l" rtl="0">
                        <a:lnSpc>
                          <a:spcPct val="100000"/>
                        </a:lnSpc>
                        <a:spcBef>
                          <a:spcPts val="0"/>
                        </a:spcBef>
                        <a:spcAft>
                          <a:spcPts val="0"/>
                        </a:spcAft>
                        <a:buNone/>
                      </a:pPr>
                      <a:r>
                        <a:rPr lang="en-US" sz="1000" b="1" i="0" u="none" strike="noStrike" kern="1200" cap="none" baseline="0" noProof="0" dirty="0">
                          <a:solidFill>
                            <a:schemeClr val="bg1"/>
                          </a:solidFill>
                          <a:latin typeface="Arial" panose="020B0604020202020204" pitchFamily="34" charset="0"/>
                          <a:ea typeface="+mn-ea"/>
                          <a:cs typeface="Arial" panose="020B0604020202020204" pitchFamily="34" charset="0"/>
                          <a:sym typeface="Arial"/>
                        </a:rPr>
                        <a:t>NEW SHIM MARKING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cap="none" baseline="0" noProof="0" dirty="0">
                          <a:solidFill>
                            <a:schemeClr val="bg1"/>
                          </a:solidFill>
                          <a:latin typeface="Arial" panose="020B0604020202020204" pitchFamily="34" charset="0"/>
                          <a:ea typeface="+mn-ea"/>
                          <a:cs typeface="Arial" panose="020B0604020202020204" pitchFamily="34" charset="0"/>
                          <a:sym typeface="Arial"/>
                        </a:rPr>
                        <a:t>−3</a:t>
                      </a:r>
                    </a:p>
                  </a:txBody>
                  <a:tcPr>
                    <a:solidFill>
                      <a:schemeClr val="tx2"/>
                    </a:solidFill>
                  </a:tcPr>
                </a:tc>
                <a:tc>
                  <a:txBody>
                    <a:bodyPr/>
                    <a:lstStyle/>
                    <a:p>
                      <a:pPr marR="0" algn="l" rtl="0">
                        <a:lnSpc>
                          <a:spcPct val="100000"/>
                        </a:lnSpc>
                        <a:spcBef>
                          <a:spcPts val="0"/>
                        </a:spcBef>
                        <a:spcAft>
                          <a:spcPts val="0"/>
                        </a:spcAft>
                        <a:buNone/>
                      </a:pPr>
                      <a:r>
                        <a:rPr lang="en-US" sz="1000" b="1" i="0" u="none" strike="noStrike" kern="1200" cap="none" baseline="0" noProof="0" dirty="0">
                          <a:solidFill>
                            <a:schemeClr val="bg1"/>
                          </a:solidFill>
                          <a:latin typeface="Arial" panose="020B0604020202020204" pitchFamily="34" charset="0"/>
                          <a:ea typeface="+mn-ea"/>
                          <a:cs typeface="Arial" panose="020B0604020202020204" pitchFamily="34" charset="0"/>
                          <a:sym typeface="Arial"/>
                        </a:rPr>
                        <a:t>NEW SHIM MARKING</a:t>
                      </a:r>
                    </a:p>
                    <a:p>
                      <a:pPr marR="0" algn="l" rtl="0">
                        <a:lnSpc>
                          <a:spcPct val="100000"/>
                        </a:lnSpc>
                        <a:spcBef>
                          <a:spcPts val="0"/>
                        </a:spcBef>
                        <a:spcAft>
                          <a:spcPts val="0"/>
                        </a:spcAft>
                        <a:buNone/>
                      </a:pPr>
                      <a:r>
                        <a:rPr lang="en-US" sz="1000" b="1" i="0" u="none" strike="noStrike" kern="1200" cap="none" baseline="0" noProof="0" dirty="0">
                          <a:solidFill>
                            <a:schemeClr val="bg1"/>
                          </a:solidFill>
                          <a:latin typeface="Arial" panose="020B0604020202020204" pitchFamily="34" charset="0"/>
                          <a:ea typeface="+mn-ea"/>
                          <a:cs typeface="Arial" panose="020B0604020202020204" pitchFamily="34" charset="0"/>
                          <a:sym typeface="Arial"/>
                        </a:rPr>
                        <a:t>−2</a:t>
                      </a:r>
                    </a:p>
                  </a:txBody>
                  <a:tcPr>
                    <a:solidFill>
                      <a:schemeClr val="tx2"/>
                    </a:solidFill>
                  </a:tcPr>
                </a:tc>
                <a:tc>
                  <a:txBody>
                    <a:bodyPr/>
                    <a:lstStyle/>
                    <a:p>
                      <a:pPr algn="l"/>
                      <a:r>
                        <a:rPr lang="en-US" sz="1000" b="1" i="0" u="none" strike="noStrike" kern="1200" baseline="0" noProof="0" dirty="0">
                          <a:solidFill>
                            <a:schemeClr val="bg1"/>
                          </a:solidFill>
                          <a:latin typeface="Arial" panose="020B0604020202020204" pitchFamily="34" charset="0"/>
                          <a:ea typeface="+mn-ea"/>
                          <a:cs typeface="Arial" panose="020B0604020202020204" pitchFamily="34" charset="0"/>
                        </a:rPr>
                        <a:t>NEW SHIM MARKING</a:t>
                      </a:r>
                    </a:p>
                    <a:p>
                      <a:pPr algn="l"/>
                      <a:r>
                        <a:rPr lang="en-US" sz="1000" b="1" i="0" u="none" strike="noStrike" kern="1200" baseline="0" noProof="0" dirty="0">
                          <a:solidFill>
                            <a:schemeClr val="bg1"/>
                          </a:solidFill>
                          <a:latin typeface="Arial" panose="020B0604020202020204" pitchFamily="34" charset="0"/>
                          <a:ea typeface="+mn-ea"/>
                          <a:cs typeface="Arial" panose="020B0604020202020204" pitchFamily="34" charset="0"/>
                        </a:rPr>
                        <a:t>−1</a:t>
                      </a:r>
                    </a:p>
                  </a:txBody>
                  <a:tcPr>
                    <a:solidFill>
                      <a:schemeClr val="tx2"/>
                    </a:solidFill>
                  </a:tcPr>
                </a:tc>
                <a:tc>
                  <a:txBody>
                    <a:bodyPr/>
                    <a:lstStyle/>
                    <a:p>
                      <a:pPr algn="l"/>
                      <a:r>
                        <a:rPr lang="en-US" sz="1000" b="1" i="0" u="none" strike="noStrike" kern="1200" baseline="0" noProof="0" dirty="0">
                          <a:solidFill>
                            <a:schemeClr val="bg1"/>
                          </a:solidFill>
                          <a:latin typeface="Arial" panose="020B0604020202020204" pitchFamily="34" charset="0"/>
                          <a:ea typeface="+mn-ea"/>
                          <a:cs typeface="Arial" panose="020B0604020202020204" pitchFamily="34" charset="0"/>
                        </a:rPr>
                        <a:t>NEW SHIM MARKING 0</a:t>
                      </a:r>
                    </a:p>
                  </a:txBody>
                  <a:tcPr>
                    <a:solidFill>
                      <a:schemeClr val="tx2"/>
                    </a:solidFill>
                  </a:tcPr>
                </a:tc>
                <a:tc>
                  <a:txBody>
                    <a:bodyPr/>
                    <a:lstStyle/>
                    <a:p>
                      <a:pPr algn="l"/>
                      <a:r>
                        <a:rPr lang="en-US" sz="1000" b="1" i="0" u="none" strike="noStrike" kern="1200" baseline="0" noProof="0" dirty="0">
                          <a:solidFill>
                            <a:schemeClr val="bg1"/>
                          </a:solidFill>
                          <a:latin typeface="Arial" panose="020B0604020202020204" pitchFamily="34" charset="0"/>
                          <a:ea typeface="+mn-ea"/>
                          <a:cs typeface="Arial" panose="020B0604020202020204" pitchFamily="34" charset="0"/>
                        </a:rPr>
                        <a:t>NEW SHIM MARKING</a:t>
                      </a:r>
                    </a:p>
                    <a:p>
                      <a:pPr algn="l"/>
                      <a:r>
                        <a:rPr lang="en-US" sz="1000" b="1" i="0" u="none" strike="noStrike" kern="1200" baseline="0" noProof="0" dirty="0">
                          <a:solidFill>
                            <a:schemeClr val="bg1"/>
                          </a:solidFill>
                          <a:latin typeface="Arial" panose="020B0604020202020204" pitchFamily="34" charset="0"/>
                          <a:ea typeface="+mn-ea"/>
                          <a:cs typeface="Arial" panose="020B0604020202020204" pitchFamily="34" charset="0"/>
                        </a:rPr>
                        <a:t>+1</a:t>
                      </a:r>
                    </a:p>
                  </a:txBody>
                  <a:tcPr>
                    <a:solidFill>
                      <a:schemeClr val="tx2"/>
                    </a:solidFill>
                  </a:tcPr>
                </a:tc>
                <a:tc>
                  <a:txBody>
                    <a:bodyPr/>
                    <a:lstStyle/>
                    <a:p>
                      <a:pPr algn="l"/>
                      <a:r>
                        <a:rPr lang="en-US" sz="1000" b="1" i="0" u="none" strike="noStrike" kern="1200" baseline="0" noProof="0" dirty="0">
                          <a:solidFill>
                            <a:schemeClr val="bg1"/>
                          </a:solidFill>
                          <a:latin typeface="Arial" panose="020B0604020202020204" pitchFamily="34" charset="0"/>
                          <a:ea typeface="+mn-ea"/>
                          <a:cs typeface="Arial" panose="020B0604020202020204" pitchFamily="34" charset="0"/>
                        </a:rPr>
                        <a:t>NEW SHIM MARKING</a:t>
                      </a:r>
                    </a:p>
                    <a:p>
                      <a:pPr algn="l"/>
                      <a:r>
                        <a:rPr lang="en-US" sz="1000" b="1" i="0" u="none" strike="noStrike" kern="1200" baseline="0" noProof="0" dirty="0">
                          <a:solidFill>
                            <a:schemeClr val="bg1"/>
                          </a:solidFill>
                          <a:latin typeface="Arial" panose="020B0604020202020204" pitchFamily="34" charset="0"/>
                          <a:ea typeface="+mn-ea"/>
                          <a:cs typeface="Arial" panose="020B0604020202020204" pitchFamily="34" charset="0"/>
                        </a:rPr>
                        <a:t>+2</a:t>
                      </a:r>
                    </a:p>
                    <a:p>
                      <a:pPr algn="l"/>
                      <a:endParaRPr lang="en-US" sz="1000" b="1" i="0" u="none" strike="noStrike" kern="1200" baseline="0" noProof="0" dirty="0">
                        <a:solidFill>
                          <a:schemeClr val="bg1"/>
                        </a:solidFill>
                        <a:latin typeface="Arial" panose="020B0604020202020204" pitchFamily="34" charset="0"/>
                        <a:ea typeface="+mn-ea"/>
                        <a:cs typeface="Arial" panose="020B0604020202020204" pitchFamily="34" charset="0"/>
                      </a:endParaRPr>
                    </a:p>
                  </a:txBody>
                  <a:tcPr>
                    <a:solidFill>
                      <a:schemeClr val="tx2"/>
                    </a:solidFill>
                  </a:tcPr>
                </a:tc>
                <a:tc>
                  <a:txBody>
                    <a:bodyPr/>
                    <a:lstStyle/>
                    <a:p>
                      <a:pPr algn="l"/>
                      <a:r>
                        <a:rPr lang="en-US" sz="1000" b="1" i="0" u="none" strike="noStrike" kern="1200" baseline="0" noProof="0" dirty="0">
                          <a:solidFill>
                            <a:schemeClr val="bg1"/>
                          </a:solidFill>
                          <a:latin typeface="Arial" panose="020B0604020202020204" pitchFamily="34" charset="0"/>
                          <a:ea typeface="+mn-ea"/>
                          <a:cs typeface="Arial" panose="020B0604020202020204" pitchFamily="34" charset="0"/>
                        </a:rPr>
                        <a:t>NEW SHIM MARKING</a:t>
                      </a:r>
                    </a:p>
                    <a:p>
                      <a:pPr algn="l"/>
                      <a:r>
                        <a:rPr lang="en-US" sz="1000" b="1" i="0" u="none" strike="noStrike" kern="1200" baseline="0" noProof="0" dirty="0">
                          <a:solidFill>
                            <a:schemeClr val="bg1"/>
                          </a:solidFill>
                          <a:latin typeface="Arial" panose="020B0604020202020204" pitchFamily="34" charset="0"/>
                          <a:ea typeface="+mn-ea"/>
                          <a:cs typeface="Arial" panose="020B0604020202020204" pitchFamily="34" charset="0"/>
                        </a:rPr>
                        <a:t>+3</a:t>
                      </a:r>
                    </a:p>
                  </a:txBody>
                  <a:tcPr>
                    <a:solidFill>
                      <a:schemeClr val="tx2"/>
                    </a:solidFill>
                  </a:tcPr>
                </a:tc>
                <a:tc>
                  <a:txBody>
                    <a:bodyPr/>
                    <a:lstStyle/>
                    <a:p>
                      <a:pPr algn="l"/>
                      <a:r>
                        <a:rPr lang="en-US" sz="1000" b="1" i="0" u="none" strike="noStrike" kern="1200" baseline="0" noProof="0" dirty="0">
                          <a:solidFill>
                            <a:schemeClr val="bg1"/>
                          </a:solidFill>
                          <a:latin typeface="Arial" panose="020B0604020202020204" pitchFamily="34" charset="0"/>
                          <a:ea typeface="+mn-ea"/>
                          <a:cs typeface="Arial" panose="020B0604020202020204" pitchFamily="34" charset="0"/>
                        </a:rPr>
                        <a:t>NEW SHIM MARKING</a:t>
                      </a:r>
                    </a:p>
                    <a:p>
                      <a:pPr algn="l"/>
                      <a:r>
                        <a:rPr lang="en-US" sz="1000" b="1" i="0" u="none" strike="noStrike" kern="1200" baseline="0" noProof="0" dirty="0">
                          <a:solidFill>
                            <a:schemeClr val="bg1"/>
                          </a:solidFill>
                          <a:latin typeface="Arial" panose="020B0604020202020204" pitchFamily="34" charset="0"/>
                          <a:ea typeface="+mn-ea"/>
                          <a:cs typeface="Arial" panose="020B0604020202020204" pitchFamily="34" charset="0"/>
                        </a:rPr>
                        <a:t>+4</a:t>
                      </a:r>
                    </a:p>
                  </a:txBody>
                  <a:tcPr>
                    <a:solidFill>
                      <a:schemeClr val="tx2"/>
                    </a:solidFill>
                  </a:tcPr>
                </a:tc>
                <a:extLst>
                  <a:ext uri="{0D108BD9-81ED-4DB2-BD59-A6C34878D82A}">
                    <a16:rowId xmlns:a16="http://schemas.microsoft.com/office/drawing/2014/main" val="2548598693"/>
                  </a:ext>
                </a:extLst>
              </a:tr>
              <a:tr h="358203">
                <a:tc>
                  <a:txBody>
                    <a:bodyPr/>
                    <a:lstStyle/>
                    <a:p>
                      <a:pPr marL="0" marR="243840" algn="r" eaLnBrk="0" hangingPunct="0">
                        <a:lnSpc>
                          <a:spcPct val="107000"/>
                        </a:lnSpc>
                        <a:spcBef>
                          <a:spcPts val="365"/>
                        </a:spcBef>
                        <a:spcAft>
                          <a:spcPts val="0"/>
                        </a:spcAft>
                      </a:pPr>
                      <a:r>
                        <a:rPr lang="en-US" sz="1000" b="1" spc="-3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+4</a:t>
                      </a:r>
                      <a:endParaRPr lang="en-US" sz="10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28905" algn="ctr" eaLnBrk="0" hangingPunct="0">
                        <a:lnSpc>
                          <a:spcPct val="107000"/>
                        </a:lnSpc>
                        <a:spcBef>
                          <a:spcPts val="360"/>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8</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5255" algn="ctr" eaLnBrk="0" hangingPunct="0">
                        <a:lnSpc>
                          <a:spcPct val="107000"/>
                        </a:lnSpc>
                        <a:spcBef>
                          <a:spcPts val="360"/>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7</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9700" algn="ctr" eaLnBrk="0" hangingPunct="0">
                        <a:lnSpc>
                          <a:spcPct val="107000"/>
                        </a:lnSpc>
                        <a:spcBef>
                          <a:spcPts val="360"/>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6</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95885" marR="95885" algn="ctr" eaLnBrk="0" hangingPunct="0">
                        <a:lnSpc>
                          <a:spcPct val="107000"/>
                        </a:lnSpc>
                        <a:spcBef>
                          <a:spcPts val="360"/>
                        </a:spcBef>
                        <a:spcAft>
                          <a:spcPts val="0"/>
                        </a:spcAft>
                      </a:pPr>
                      <a:r>
                        <a:rPr lang="en-US" sz="100" b="1" noProof="0" dirty="0">
                          <a:effectLst/>
                          <a:latin typeface="Arial" panose="020B0604020202020204" pitchFamily="34" charset="0"/>
                          <a:ea typeface="Calibri" panose="020F0502020204030204" pitchFamily="34" charset="0"/>
                          <a:cs typeface="Arial" panose="020B0604020202020204" pitchFamily="34" charset="0"/>
                        </a:rPr>
                        <a:t>Plus 0 point 0 0 5</a:t>
                      </a:r>
                    </a:p>
                  </a:txBody>
                  <a:tcPr marL="0" marR="0" marT="0" marB="0" anchor="ctr">
                    <a:solidFill>
                      <a:srgbClr val="D4EAE4"/>
                    </a:solidFill>
                  </a:tcPr>
                </a:tc>
                <a:tc>
                  <a:txBody>
                    <a:bodyPr/>
                    <a:lstStyle/>
                    <a:p>
                      <a:pPr marL="0" marR="135890" algn="ctr" eaLnBrk="0" hangingPunct="0">
                        <a:lnSpc>
                          <a:spcPct val="107000"/>
                        </a:lnSpc>
                        <a:spcBef>
                          <a:spcPts val="360"/>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4</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8430" algn="ctr" eaLnBrk="0" hangingPunct="0">
                        <a:lnSpc>
                          <a:spcPct val="107000"/>
                        </a:lnSpc>
                        <a:spcBef>
                          <a:spcPts val="360"/>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3</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5890" algn="ctr" eaLnBrk="0" hangingPunct="0">
                        <a:lnSpc>
                          <a:spcPct val="107000"/>
                        </a:lnSpc>
                        <a:spcBef>
                          <a:spcPts val="360"/>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2</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843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1</a:t>
                      </a:r>
                    </a:p>
                  </a:txBody>
                  <a:tcPr marL="0" marR="0" marT="0" marB="0" anchor="ctr">
                    <a:solidFill>
                      <a:srgbClr val="D4EAE4"/>
                    </a:solidFill>
                  </a:tcPr>
                </a:tc>
                <a:tc>
                  <a:txBody>
                    <a:bodyPr/>
                    <a:lstStyle/>
                    <a:p>
                      <a:pPr marL="0" marR="160020" algn="ctr" eaLnBrk="0" hangingPunct="0">
                        <a:lnSpc>
                          <a:spcPct val="107000"/>
                        </a:lnSpc>
                        <a:spcBef>
                          <a:spcPts val="280"/>
                        </a:spcBef>
                        <a:spcAft>
                          <a:spcPts val="0"/>
                        </a:spcAft>
                      </a:pPr>
                      <a:r>
                        <a:rPr lang="en-US" sz="100" b="1" noProof="0" dirty="0">
                          <a:effectLst/>
                          <a:latin typeface="Arial" panose="020B0604020202020204" pitchFamily="34" charset="0"/>
                          <a:ea typeface="Calibri" panose="020F0502020204030204" pitchFamily="34" charset="0"/>
                          <a:cs typeface="Arial" panose="020B0604020202020204" pitchFamily="34" charset="0"/>
                        </a:rPr>
                        <a:t>0 point 0 0 0</a:t>
                      </a:r>
                    </a:p>
                  </a:txBody>
                  <a:tcPr marL="0" marR="0" marT="0" marB="0" anchor="ctr">
                    <a:solidFill>
                      <a:srgbClr val="D4EAE4"/>
                    </a:solidFill>
                  </a:tcPr>
                </a:tc>
                <a:extLst>
                  <a:ext uri="{0D108BD9-81ED-4DB2-BD59-A6C34878D82A}">
                    <a16:rowId xmlns:a16="http://schemas.microsoft.com/office/drawing/2014/main" val="2350534720"/>
                  </a:ext>
                </a:extLst>
              </a:tr>
              <a:tr h="285347">
                <a:tc>
                  <a:txBody>
                    <a:bodyPr/>
                    <a:lstStyle/>
                    <a:p>
                      <a:pPr marL="0" marR="243840" algn="r" eaLnBrk="0" hangingPunct="0">
                        <a:lnSpc>
                          <a:spcPct val="107000"/>
                        </a:lnSpc>
                        <a:spcBef>
                          <a:spcPts val="360"/>
                        </a:spcBef>
                        <a:spcAft>
                          <a:spcPts val="0"/>
                        </a:spcAft>
                      </a:pPr>
                      <a:r>
                        <a:rPr lang="en-US" sz="1000" b="1" spc="-3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+3</a:t>
                      </a:r>
                      <a:endParaRPr lang="en-US" sz="10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2890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7+0.007</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525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6</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970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5</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95885" marR="9588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4</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589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3</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843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2</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2636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1</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97155" algn="ctr" eaLnBrk="0" hangingPunct="0">
                        <a:lnSpc>
                          <a:spcPct val="107000"/>
                        </a:lnSpc>
                        <a:spcBef>
                          <a:spcPts val="280"/>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0 point 0 0 0</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54305" algn="ctr" eaLnBrk="0" hangingPunct="0">
                        <a:lnSpc>
                          <a:spcPct val="107000"/>
                        </a:lnSpc>
                        <a:spcBef>
                          <a:spcPts val="355"/>
                        </a:spcBef>
                        <a:spcAft>
                          <a:spcPts val="0"/>
                        </a:spcAft>
                      </a:pPr>
                      <a:r>
                        <a:rPr lang="en-US" sz="100" b="1" noProof="0" dirty="0">
                          <a:effectLst/>
                          <a:latin typeface="Arial" panose="020B0604020202020204" pitchFamily="34" charset="0"/>
                          <a:ea typeface="Calibri" panose="020F0502020204030204" pitchFamily="34" charset="0"/>
                          <a:cs typeface="Arial" panose="020B0604020202020204" pitchFamily="34" charset="0"/>
                        </a:rPr>
                        <a:t>Minus 0 point 0 0 1</a:t>
                      </a:r>
                    </a:p>
                  </a:txBody>
                  <a:tcPr marL="0" marR="0" marT="0" marB="0" anchor="ctr">
                    <a:solidFill>
                      <a:srgbClr val="D4EAE4"/>
                    </a:solidFill>
                  </a:tcPr>
                </a:tc>
                <a:extLst>
                  <a:ext uri="{0D108BD9-81ED-4DB2-BD59-A6C34878D82A}">
                    <a16:rowId xmlns:a16="http://schemas.microsoft.com/office/drawing/2014/main" val="2137975625"/>
                  </a:ext>
                </a:extLst>
              </a:tr>
              <a:tr h="291793">
                <a:tc>
                  <a:txBody>
                    <a:bodyPr/>
                    <a:lstStyle/>
                    <a:p>
                      <a:pPr marL="0" marR="243840" algn="r" eaLnBrk="0" hangingPunct="0">
                        <a:lnSpc>
                          <a:spcPct val="107000"/>
                        </a:lnSpc>
                        <a:spcBef>
                          <a:spcPts val="360"/>
                        </a:spcBef>
                        <a:spcAft>
                          <a:spcPts val="0"/>
                        </a:spcAft>
                      </a:pPr>
                      <a:r>
                        <a:rPr lang="en-US" sz="1000" b="1" spc="-3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+2</a:t>
                      </a:r>
                      <a:endParaRPr lang="en-US" sz="10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2890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6</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525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5</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970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4</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95885" marR="9588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3</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589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2</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2890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1</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4620" algn="ctr" eaLnBrk="0" hangingPunct="0">
                        <a:lnSpc>
                          <a:spcPct val="107000"/>
                        </a:lnSpc>
                        <a:spcBef>
                          <a:spcPts val="280"/>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0 point 0 0 0</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9144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1</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64465" lvl="0" indent="0" algn="ctr" defTabSz="914400" rtl="0" eaLnBrk="0" fontAlgn="auto" latinLnBrk="0" hangingPunct="0">
                        <a:lnSpc>
                          <a:spcPct val="107000"/>
                        </a:lnSpc>
                        <a:spcBef>
                          <a:spcPts val="355"/>
                        </a:spcBef>
                        <a:spcAft>
                          <a:spcPts val="0"/>
                        </a:spcAft>
                        <a:buClrTx/>
                        <a:buSzTx/>
                        <a:buFontTx/>
                        <a:buNone/>
                        <a:tabLst/>
                        <a:defRPr/>
                      </a:pPr>
                      <a:r>
                        <a:rPr lang="en-US" sz="100" b="1" noProof="0" dirty="0">
                          <a:effectLst/>
                          <a:latin typeface="Arial" panose="020B0604020202020204" pitchFamily="34" charset="0"/>
                          <a:ea typeface="Calibri" panose="020F0502020204030204" pitchFamily="34" charset="0"/>
                          <a:cs typeface="Arial" panose="020B0604020202020204" pitchFamily="34" charset="0"/>
                        </a:rPr>
                        <a:t>Minus 0 point 0 0 2</a:t>
                      </a:r>
                    </a:p>
                  </a:txBody>
                  <a:tcPr marL="0" marR="0" marT="0" marB="0" anchor="ctr">
                    <a:solidFill>
                      <a:srgbClr val="D4EAE4"/>
                    </a:solidFill>
                  </a:tcPr>
                </a:tc>
                <a:extLst>
                  <a:ext uri="{0D108BD9-81ED-4DB2-BD59-A6C34878D82A}">
                    <a16:rowId xmlns:a16="http://schemas.microsoft.com/office/drawing/2014/main" val="1322431687"/>
                  </a:ext>
                </a:extLst>
              </a:tr>
              <a:tr h="310329">
                <a:tc>
                  <a:txBody>
                    <a:bodyPr/>
                    <a:lstStyle/>
                    <a:p>
                      <a:pPr marL="0" marR="237490" algn="r" eaLnBrk="0" hangingPunct="0">
                        <a:lnSpc>
                          <a:spcPct val="107000"/>
                        </a:lnSpc>
                        <a:spcBef>
                          <a:spcPts val="360"/>
                        </a:spcBef>
                        <a:spcAft>
                          <a:spcPts val="0"/>
                        </a:spcAft>
                      </a:pPr>
                      <a:r>
                        <a:rPr lang="en-US" sz="1000" b="1" spc="-3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+1</a:t>
                      </a:r>
                      <a:endParaRPr lang="en-US" sz="10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2890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5</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525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4</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970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3</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95885" marR="9588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2</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2573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1</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6525" algn="ctr" eaLnBrk="0" hangingPunct="0">
                        <a:lnSpc>
                          <a:spcPct val="107000"/>
                        </a:lnSpc>
                        <a:spcBef>
                          <a:spcPts val="280"/>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0 point 0 0 0</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2890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1</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9144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2</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64465" lvl="0" indent="0" algn="ctr" defTabSz="914400" rtl="0" eaLnBrk="0" fontAlgn="auto" latinLnBrk="0" hangingPunct="0">
                        <a:lnSpc>
                          <a:spcPct val="107000"/>
                        </a:lnSpc>
                        <a:spcBef>
                          <a:spcPts val="355"/>
                        </a:spcBef>
                        <a:spcAft>
                          <a:spcPts val="0"/>
                        </a:spcAft>
                        <a:buClrTx/>
                        <a:buSzTx/>
                        <a:buFontTx/>
                        <a:buNone/>
                        <a:tabLst/>
                        <a:defRPr/>
                      </a:pPr>
                      <a:r>
                        <a:rPr lang="en-US" sz="100" b="1" noProof="0" dirty="0">
                          <a:effectLst/>
                          <a:latin typeface="Arial" panose="020B0604020202020204" pitchFamily="34" charset="0"/>
                          <a:ea typeface="Calibri" panose="020F0502020204030204" pitchFamily="34" charset="0"/>
                          <a:cs typeface="Arial" panose="020B0604020202020204" pitchFamily="34" charset="0"/>
                        </a:rPr>
                        <a:t>Minus 0 point 0 0 3</a:t>
                      </a:r>
                    </a:p>
                  </a:txBody>
                  <a:tcPr marL="0" marR="0" marT="0" marB="0" anchor="ctr">
                    <a:solidFill>
                      <a:srgbClr val="D4EAE4"/>
                    </a:solidFill>
                  </a:tcPr>
                </a:tc>
                <a:extLst>
                  <a:ext uri="{0D108BD9-81ED-4DB2-BD59-A6C34878D82A}">
                    <a16:rowId xmlns:a16="http://schemas.microsoft.com/office/drawing/2014/main" val="2115329548"/>
                  </a:ext>
                </a:extLst>
              </a:tr>
              <a:tr h="301924">
                <a:tc>
                  <a:txBody>
                    <a:bodyPr/>
                    <a:lstStyle/>
                    <a:p>
                      <a:pPr marL="0" marR="243840" algn="r" eaLnBrk="0" hangingPunct="0">
                        <a:lnSpc>
                          <a:spcPct val="107000"/>
                        </a:lnSpc>
                        <a:spcBef>
                          <a:spcPts val="410"/>
                        </a:spcBef>
                        <a:spcAft>
                          <a:spcPts val="0"/>
                        </a:spcAft>
                      </a:pPr>
                      <a:r>
                        <a:rPr lang="en-US" sz="1000" b="1"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0</a:t>
                      </a:r>
                      <a:endParaRPr lang="en-US" sz="10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28905" algn="ctr" eaLnBrk="0" hangingPunct="0">
                        <a:lnSpc>
                          <a:spcPct val="107000"/>
                        </a:lnSpc>
                        <a:spcBef>
                          <a:spcPts val="355"/>
                        </a:spcBef>
                        <a:spcAft>
                          <a:spcPts val="0"/>
                        </a:spcAft>
                      </a:pPr>
                      <a:r>
                        <a:rPr lang="en-US" sz="100" b="1" noProof="0" dirty="0">
                          <a:effectLst/>
                          <a:latin typeface="Arial" panose="020B0604020202020204" pitchFamily="34" charset="0"/>
                          <a:ea typeface="Calibri" panose="020F0502020204030204" pitchFamily="34" charset="0"/>
                          <a:cs typeface="Arial" panose="020B0604020202020204" pitchFamily="34" charset="0"/>
                        </a:rPr>
                        <a:t>Plus 0 point 0 0 4</a:t>
                      </a:r>
                    </a:p>
                  </a:txBody>
                  <a:tcPr marL="0" marR="0" marT="0" marB="0" anchor="ctr">
                    <a:solidFill>
                      <a:srgbClr val="D4EAE4"/>
                    </a:solidFill>
                  </a:tcPr>
                </a:tc>
                <a:tc>
                  <a:txBody>
                    <a:bodyPr/>
                    <a:lstStyle/>
                    <a:p>
                      <a:pPr marL="0" marR="13525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3</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970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2</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100965" marR="8064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1</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3985" algn="ctr" eaLnBrk="0" hangingPunct="0">
                        <a:lnSpc>
                          <a:spcPct val="107000"/>
                        </a:lnSpc>
                        <a:spcBef>
                          <a:spcPts val="280"/>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0 point 0 0 0</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081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1</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843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2</a:t>
                      </a:r>
                    </a:p>
                  </a:txBody>
                  <a:tcPr marL="0" marR="0" marT="0" marB="0" anchor="ctr">
                    <a:solidFill>
                      <a:srgbClr val="D4EAE4"/>
                    </a:solidFill>
                  </a:tcPr>
                </a:tc>
                <a:tc>
                  <a:txBody>
                    <a:bodyPr/>
                    <a:lstStyle/>
                    <a:p>
                      <a:pPr marL="0" marR="9144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3</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64465" lvl="0" indent="0" algn="ctr" defTabSz="914400" rtl="0" eaLnBrk="0" fontAlgn="auto" latinLnBrk="0" hangingPunct="0">
                        <a:lnSpc>
                          <a:spcPct val="107000"/>
                        </a:lnSpc>
                        <a:spcBef>
                          <a:spcPts val="355"/>
                        </a:spcBef>
                        <a:spcAft>
                          <a:spcPts val="0"/>
                        </a:spcAft>
                        <a:buClrTx/>
                        <a:buSzTx/>
                        <a:buFontTx/>
                        <a:buNone/>
                        <a:tabLst/>
                        <a:defRPr/>
                      </a:pPr>
                      <a:r>
                        <a:rPr lang="en-US" sz="100" b="1" noProof="0" dirty="0">
                          <a:effectLst/>
                          <a:latin typeface="Arial" panose="020B0604020202020204" pitchFamily="34" charset="0"/>
                          <a:ea typeface="Calibri" panose="020F0502020204030204" pitchFamily="34" charset="0"/>
                          <a:cs typeface="Arial" panose="020B0604020202020204" pitchFamily="34" charset="0"/>
                        </a:rPr>
                        <a:t>Minus 0 point 0 0 4</a:t>
                      </a:r>
                    </a:p>
                  </a:txBody>
                  <a:tcPr marL="0" marR="0" marT="0" marB="0" anchor="ctr">
                    <a:solidFill>
                      <a:srgbClr val="D4EAE4"/>
                    </a:solidFill>
                  </a:tcPr>
                </a:tc>
                <a:extLst>
                  <a:ext uri="{0D108BD9-81ED-4DB2-BD59-A6C34878D82A}">
                    <a16:rowId xmlns:a16="http://schemas.microsoft.com/office/drawing/2014/main" val="894220614"/>
                  </a:ext>
                </a:extLst>
              </a:tr>
              <a:tr h="352163">
                <a:tc>
                  <a:txBody>
                    <a:bodyPr/>
                    <a:lstStyle/>
                    <a:p>
                      <a:pPr marL="0" marR="238760" algn="r" eaLnBrk="0" hangingPunct="0">
                        <a:lnSpc>
                          <a:spcPct val="107000"/>
                        </a:lnSpc>
                        <a:spcBef>
                          <a:spcPts val="360"/>
                        </a:spcBef>
                        <a:spcAft>
                          <a:spcPts val="0"/>
                        </a:spcAft>
                      </a:pPr>
                      <a:r>
                        <a:rPr lang="en-US" sz="1000" b="1" spc="-3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−1</a:t>
                      </a:r>
                      <a:endParaRPr lang="en-US" sz="10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28905" algn="ctr" eaLnBrk="0" hangingPunct="0">
                        <a:lnSpc>
                          <a:spcPct val="107000"/>
                        </a:lnSpc>
                        <a:spcBef>
                          <a:spcPts val="355"/>
                        </a:spcBef>
                        <a:spcAft>
                          <a:spcPts val="0"/>
                        </a:spcAft>
                      </a:pPr>
                      <a:r>
                        <a:rPr lang="en-US" sz="100" b="1" noProof="0" dirty="0">
                          <a:effectLst/>
                          <a:latin typeface="Arial" panose="020B0604020202020204" pitchFamily="34" charset="0"/>
                          <a:ea typeface="Calibri" panose="020F0502020204030204" pitchFamily="34" charset="0"/>
                          <a:cs typeface="Arial" panose="020B0604020202020204" pitchFamily="34" charset="0"/>
                        </a:rPr>
                        <a:t>Plus 0 point 0 0 3</a:t>
                      </a:r>
                    </a:p>
                  </a:txBody>
                  <a:tcPr marL="0" marR="0" marT="0" marB="0" anchor="ctr">
                    <a:solidFill>
                      <a:srgbClr val="D4EAE4"/>
                    </a:solidFill>
                  </a:tcPr>
                </a:tc>
                <a:tc>
                  <a:txBody>
                    <a:bodyPr/>
                    <a:lstStyle/>
                    <a:p>
                      <a:pPr marL="0" marR="13525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2</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017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1</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203835" marR="95885" algn="ctr" eaLnBrk="0" hangingPunct="0">
                        <a:lnSpc>
                          <a:spcPct val="107000"/>
                        </a:lnSpc>
                        <a:spcBef>
                          <a:spcPts val="280"/>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0 point 0 0 0</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2827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1</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081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2</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843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3</a:t>
                      </a:r>
                    </a:p>
                  </a:txBody>
                  <a:tcPr marL="0" marR="0" marT="0" marB="0" anchor="ctr">
                    <a:solidFill>
                      <a:srgbClr val="D4EAE4"/>
                    </a:solidFill>
                  </a:tcPr>
                </a:tc>
                <a:tc>
                  <a:txBody>
                    <a:bodyPr/>
                    <a:lstStyle/>
                    <a:p>
                      <a:pPr marL="0" marR="9144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4</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64465" lvl="0" indent="0" algn="ctr" defTabSz="914400" rtl="0" eaLnBrk="0" fontAlgn="auto" latinLnBrk="0" hangingPunct="0">
                        <a:lnSpc>
                          <a:spcPct val="107000"/>
                        </a:lnSpc>
                        <a:spcBef>
                          <a:spcPts val="355"/>
                        </a:spcBef>
                        <a:spcAft>
                          <a:spcPts val="0"/>
                        </a:spcAft>
                        <a:buClrTx/>
                        <a:buSzTx/>
                        <a:buFontTx/>
                        <a:buNone/>
                        <a:tabLst/>
                        <a:defRPr/>
                      </a:pPr>
                      <a:r>
                        <a:rPr lang="en-US" sz="100" b="1" noProof="0" dirty="0">
                          <a:effectLst/>
                          <a:latin typeface="Arial" panose="020B0604020202020204" pitchFamily="34" charset="0"/>
                          <a:ea typeface="Calibri" panose="020F0502020204030204" pitchFamily="34" charset="0"/>
                          <a:cs typeface="Arial" panose="020B0604020202020204" pitchFamily="34" charset="0"/>
                        </a:rPr>
                        <a:t>Minus 0 point 0 0 5</a:t>
                      </a:r>
                    </a:p>
                    <a:p>
                      <a:pPr marL="0" marR="164465" algn="ctr" eaLnBrk="0" hangingPunct="0">
                        <a:lnSpc>
                          <a:spcPct val="107000"/>
                        </a:lnSpc>
                        <a:spcBef>
                          <a:spcPts val="355"/>
                        </a:spcBef>
                        <a:spcAft>
                          <a:spcPts val="0"/>
                        </a:spcAft>
                      </a:pPr>
                      <a:endParaRPr lang="en-US" sz="10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extLst>
                  <a:ext uri="{0D108BD9-81ED-4DB2-BD59-A6C34878D82A}">
                    <a16:rowId xmlns:a16="http://schemas.microsoft.com/office/drawing/2014/main" val="725093598"/>
                  </a:ext>
                </a:extLst>
              </a:tr>
              <a:tr h="301856">
                <a:tc>
                  <a:txBody>
                    <a:bodyPr/>
                    <a:lstStyle/>
                    <a:p>
                      <a:pPr marL="0" marR="245110" algn="r" eaLnBrk="0" hangingPunct="0">
                        <a:lnSpc>
                          <a:spcPct val="107000"/>
                        </a:lnSpc>
                        <a:spcBef>
                          <a:spcPts val="360"/>
                        </a:spcBef>
                        <a:spcAft>
                          <a:spcPts val="0"/>
                        </a:spcAft>
                      </a:pPr>
                      <a:r>
                        <a:rPr lang="en-US" sz="1000" b="1" spc="-3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−2</a:t>
                      </a:r>
                      <a:endParaRPr lang="en-US" sz="10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28905" algn="ctr" eaLnBrk="0" hangingPunct="0">
                        <a:lnSpc>
                          <a:spcPct val="107000"/>
                        </a:lnSpc>
                        <a:spcBef>
                          <a:spcPts val="355"/>
                        </a:spcBef>
                        <a:spcAft>
                          <a:spcPts val="0"/>
                        </a:spcAft>
                      </a:pPr>
                      <a:r>
                        <a:rPr lang="en-US" sz="100" b="1" noProof="0" dirty="0">
                          <a:effectLst/>
                          <a:latin typeface="Arial" panose="020B0604020202020204" pitchFamily="34" charset="0"/>
                          <a:ea typeface="Calibri" panose="020F0502020204030204" pitchFamily="34" charset="0"/>
                          <a:cs typeface="Arial" panose="020B0604020202020204" pitchFamily="34" charset="0"/>
                        </a:rPr>
                        <a:t>Plus 0 point 0 0 2</a:t>
                      </a:r>
                    </a:p>
                  </a:txBody>
                  <a:tcPr marL="0" marR="0" marT="0" marB="0" anchor="ctr">
                    <a:solidFill>
                      <a:srgbClr val="D4EAE4"/>
                    </a:solidFill>
                  </a:tcPr>
                </a:tc>
                <a:tc>
                  <a:txBody>
                    <a:bodyPr/>
                    <a:lstStyle/>
                    <a:p>
                      <a:pPr marL="0" marR="12573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1</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7795" algn="ctr" eaLnBrk="0" hangingPunct="0">
                        <a:lnSpc>
                          <a:spcPct val="107000"/>
                        </a:lnSpc>
                        <a:spcBef>
                          <a:spcPts val="280"/>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0</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100965" marR="85090" algn="ctr" eaLnBrk="0" hangingPunct="0">
                        <a:lnSpc>
                          <a:spcPct val="107000"/>
                        </a:lnSpc>
                        <a:spcBef>
                          <a:spcPts val="355"/>
                        </a:spcBef>
                        <a:spcAft>
                          <a:spcPts val="0"/>
                        </a:spcAft>
                      </a:pPr>
                      <a:r>
                        <a:rPr lang="en-US" sz="100" b="1" noProof="0" dirty="0">
                          <a:effectLst/>
                          <a:latin typeface="Arial" panose="020B0604020202020204" pitchFamily="34" charset="0"/>
                          <a:ea typeface="Calibri" panose="020F0502020204030204" pitchFamily="34" charset="0"/>
                          <a:cs typeface="Arial" panose="020B0604020202020204" pitchFamily="34" charset="0"/>
                        </a:rPr>
                        <a:t>Minus 0 point 0 0 1</a:t>
                      </a:r>
                    </a:p>
                  </a:txBody>
                  <a:tcPr marL="0" marR="0" marT="0" marB="0" anchor="ctr">
                    <a:solidFill>
                      <a:srgbClr val="D4EAE4"/>
                    </a:solidFill>
                  </a:tcPr>
                </a:tc>
                <a:tc>
                  <a:txBody>
                    <a:bodyPr/>
                    <a:lstStyle/>
                    <a:p>
                      <a:pPr marL="0" marR="13779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2</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081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3</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843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4</a:t>
                      </a:r>
                    </a:p>
                  </a:txBody>
                  <a:tcPr marL="0" marR="0" marT="0" marB="0" anchor="ctr">
                    <a:solidFill>
                      <a:srgbClr val="D4EAE4"/>
                    </a:solidFill>
                  </a:tcPr>
                </a:tc>
                <a:tc>
                  <a:txBody>
                    <a:bodyPr/>
                    <a:lstStyle/>
                    <a:p>
                      <a:pPr marL="0" marR="9144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5</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64465" lvl="0" indent="0" algn="ctr" defTabSz="914400" rtl="0" eaLnBrk="0" fontAlgn="auto" latinLnBrk="0" hangingPunct="0">
                        <a:lnSpc>
                          <a:spcPct val="107000"/>
                        </a:lnSpc>
                        <a:spcBef>
                          <a:spcPts val="355"/>
                        </a:spcBef>
                        <a:spcAft>
                          <a:spcPts val="0"/>
                        </a:spcAft>
                        <a:buClrTx/>
                        <a:buSzTx/>
                        <a:buFontTx/>
                        <a:buNone/>
                        <a:tabLst/>
                        <a:defRPr/>
                      </a:pPr>
                      <a:r>
                        <a:rPr lang="en-US" sz="100" b="1" noProof="0" dirty="0">
                          <a:effectLst/>
                          <a:latin typeface="Arial" panose="020B0604020202020204" pitchFamily="34" charset="0"/>
                          <a:ea typeface="Calibri" panose="020F0502020204030204" pitchFamily="34" charset="0"/>
                          <a:cs typeface="Arial" panose="020B0604020202020204" pitchFamily="34" charset="0"/>
                        </a:rPr>
                        <a:t>Minus 0 point 0 0 6</a:t>
                      </a:r>
                    </a:p>
                    <a:p>
                      <a:pPr marL="0" marR="164465" algn="ctr" eaLnBrk="0" hangingPunct="0">
                        <a:lnSpc>
                          <a:spcPct val="107000"/>
                        </a:lnSpc>
                        <a:spcBef>
                          <a:spcPts val="355"/>
                        </a:spcBef>
                        <a:spcAft>
                          <a:spcPts val="0"/>
                        </a:spcAft>
                      </a:pPr>
                      <a:endParaRPr lang="en-US" sz="10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extLst>
                  <a:ext uri="{0D108BD9-81ED-4DB2-BD59-A6C34878D82A}">
                    <a16:rowId xmlns:a16="http://schemas.microsoft.com/office/drawing/2014/main" val="252541693"/>
                  </a:ext>
                </a:extLst>
              </a:tr>
              <a:tr h="238766">
                <a:tc>
                  <a:txBody>
                    <a:bodyPr/>
                    <a:lstStyle/>
                    <a:p>
                      <a:pPr marL="0" marR="245110" algn="r" eaLnBrk="0" hangingPunct="0">
                        <a:lnSpc>
                          <a:spcPct val="107000"/>
                        </a:lnSpc>
                        <a:spcBef>
                          <a:spcPts val="360"/>
                        </a:spcBef>
                        <a:spcAft>
                          <a:spcPts val="0"/>
                        </a:spcAft>
                      </a:pPr>
                      <a:r>
                        <a:rPr lang="en-US" sz="1000" b="1" spc="-3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−3</a:t>
                      </a:r>
                      <a:endParaRPr lang="en-US" sz="10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19380" algn="ctr" eaLnBrk="0" hangingPunct="0">
                        <a:lnSpc>
                          <a:spcPct val="107000"/>
                        </a:lnSpc>
                        <a:spcBef>
                          <a:spcPts val="355"/>
                        </a:spcBef>
                        <a:spcAft>
                          <a:spcPts val="0"/>
                        </a:spcAft>
                      </a:pPr>
                      <a:r>
                        <a:rPr lang="en-US" sz="100" b="1" noProof="0" dirty="0">
                          <a:effectLst/>
                          <a:latin typeface="Arial" panose="020B0604020202020204" pitchFamily="34" charset="0"/>
                          <a:ea typeface="Calibri" panose="020F0502020204030204" pitchFamily="34" charset="0"/>
                          <a:cs typeface="Arial" panose="020B0604020202020204" pitchFamily="34" charset="0"/>
                        </a:rPr>
                        <a:t>Plus 0 point 0 0 1</a:t>
                      </a:r>
                    </a:p>
                  </a:txBody>
                  <a:tcPr marL="0" marR="0" marT="0" marB="0" anchor="ctr">
                    <a:solidFill>
                      <a:srgbClr val="D4EAE4"/>
                    </a:solidFill>
                  </a:tcPr>
                </a:tc>
                <a:tc>
                  <a:txBody>
                    <a:bodyPr/>
                    <a:lstStyle/>
                    <a:p>
                      <a:pPr marL="0" marR="133350" algn="ctr" eaLnBrk="0" hangingPunct="0">
                        <a:lnSpc>
                          <a:spcPct val="107000"/>
                        </a:lnSpc>
                        <a:spcBef>
                          <a:spcPts val="280"/>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0</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208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1</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90805" marR="9588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2</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779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3</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081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4</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843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5</a:t>
                      </a:r>
                    </a:p>
                  </a:txBody>
                  <a:tcPr marL="0" marR="0" marT="0" marB="0" anchor="ctr">
                    <a:solidFill>
                      <a:srgbClr val="D4EAE4"/>
                    </a:solidFill>
                  </a:tcPr>
                </a:tc>
                <a:tc>
                  <a:txBody>
                    <a:bodyPr/>
                    <a:lstStyle/>
                    <a:p>
                      <a:pPr marL="0" marR="9144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6</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64465" lvl="0" indent="0" algn="ctr" defTabSz="914400" rtl="0" eaLnBrk="0" fontAlgn="auto" latinLnBrk="0" hangingPunct="0">
                        <a:lnSpc>
                          <a:spcPct val="107000"/>
                        </a:lnSpc>
                        <a:spcBef>
                          <a:spcPts val="355"/>
                        </a:spcBef>
                        <a:spcAft>
                          <a:spcPts val="0"/>
                        </a:spcAft>
                        <a:buClrTx/>
                        <a:buSzTx/>
                        <a:buFontTx/>
                        <a:buNone/>
                        <a:tabLst/>
                        <a:defRPr/>
                      </a:pPr>
                      <a:r>
                        <a:rPr lang="en-US" sz="100" b="1" noProof="0" dirty="0">
                          <a:effectLst/>
                          <a:latin typeface="Arial" panose="020B0604020202020204" pitchFamily="34" charset="0"/>
                          <a:ea typeface="Calibri" panose="020F0502020204030204" pitchFamily="34" charset="0"/>
                          <a:cs typeface="Arial" panose="020B0604020202020204" pitchFamily="34" charset="0"/>
                        </a:rPr>
                        <a:t>Minus 0 point 0 0 7</a:t>
                      </a:r>
                    </a:p>
                  </a:txBody>
                  <a:tcPr marL="0" marR="0" marT="0" marB="0" anchor="ctr">
                    <a:solidFill>
                      <a:srgbClr val="D4EAE4"/>
                    </a:solidFill>
                  </a:tcPr>
                </a:tc>
                <a:extLst>
                  <a:ext uri="{0D108BD9-81ED-4DB2-BD59-A6C34878D82A}">
                    <a16:rowId xmlns:a16="http://schemas.microsoft.com/office/drawing/2014/main" val="2956893648"/>
                  </a:ext>
                </a:extLst>
              </a:tr>
              <a:tr h="282136">
                <a:tc>
                  <a:txBody>
                    <a:bodyPr/>
                    <a:lstStyle/>
                    <a:p>
                      <a:pPr marL="0" marR="245110" lvl="0" indent="0" algn="r" defTabSz="914400" rtl="0" eaLnBrk="0" fontAlgn="auto" latinLnBrk="0" hangingPunct="0">
                        <a:lnSpc>
                          <a:spcPct val="107000"/>
                        </a:lnSpc>
                        <a:spcBef>
                          <a:spcPts val="360"/>
                        </a:spcBef>
                        <a:spcAft>
                          <a:spcPts val="0"/>
                        </a:spcAft>
                        <a:buClrTx/>
                        <a:buSzTx/>
                        <a:buFontTx/>
                        <a:buNone/>
                        <a:tabLst/>
                        <a:defRPr/>
                      </a:pPr>
                      <a:r>
                        <a:rPr lang="en-US" sz="1000" b="1" spc="-3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−4</a:t>
                      </a:r>
                      <a:endParaRPr lang="en-US" sz="10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19380" algn="ctr" eaLnBrk="0" hangingPunct="0">
                        <a:lnSpc>
                          <a:spcPct val="107000"/>
                        </a:lnSpc>
                        <a:spcBef>
                          <a:spcPts val="355"/>
                        </a:spcBef>
                        <a:spcAft>
                          <a:spcPts val="0"/>
                        </a:spcAft>
                      </a:pPr>
                      <a:r>
                        <a:rPr lang="en-US" sz="100" b="1" noProof="0" dirty="0">
                          <a:effectLst/>
                          <a:latin typeface="Arial" panose="020B0604020202020204" pitchFamily="34" charset="0"/>
                          <a:ea typeface="Calibri" panose="020F0502020204030204" pitchFamily="34" charset="0"/>
                          <a:cs typeface="Arial" panose="020B0604020202020204" pitchFamily="34" charset="0"/>
                        </a:rPr>
                        <a:t>Plus 0 point 0 0 0</a:t>
                      </a:r>
                    </a:p>
                  </a:txBody>
                  <a:tcPr marL="0" marR="0" marT="0" marB="0" anchor="ctr">
                    <a:solidFill>
                      <a:srgbClr val="D4EAE4"/>
                    </a:solidFill>
                  </a:tcPr>
                </a:tc>
                <a:tc>
                  <a:txBody>
                    <a:bodyPr/>
                    <a:lstStyle/>
                    <a:p>
                      <a:pPr marL="0" marR="12763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1</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208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2</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90805" marR="9588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3</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779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4</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081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5</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38430"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Minus 0 point 0 0 6</a:t>
                      </a:r>
                    </a:p>
                  </a:txBody>
                  <a:tcPr marL="0" marR="0" marT="0" marB="0" anchor="ctr">
                    <a:solidFill>
                      <a:srgbClr val="D4EAE4"/>
                    </a:solidFill>
                  </a:tcPr>
                </a:tc>
                <a:tc>
                  <a:txBody>
                    <a:bodyPr/>
                    <a:lstStyle/>
                    <a:p>
                      <a:pPr marL="0" marR="100965" algn="ctr" eaLnBrk="0" hangingPunct="0">
                        <a:lnSpc>
                          <a:spcPct val="107000"/>
                        </a:lnSpc>
                        <a:spcBef>
                          <a:spcPts val="355"/>
                        </a:spcBef>
                        <a:spcAft>
                          <a:spcPts val="0"/>
                        </a:spcAft>
                      </a:pPr>
                      <a:r>
                        <a:rPr lang="en-US" sz="100" b="1" spc="-10" noProof="0" dirty="0">
                          <a:solidFill>
                            <a:srgbClr val="231F20"/>
                          </a:solidFill>
                          <a:effectLst/>
                          <a:latin typeface="Arial" panose="020B0604020202020204" pitchFamily="34" charset="0"/>
                          <a:ea typeface="Calibri" panose="020F0502020204030204" pitchFamily="34" charset="0"/>
                          <a:cs typeface="Arial" panose="020B0604020202020204" pitchFamily="34" charset="0"/>
                        </a:rPr>
                        <a:t>Plus 0 point 0 0 7</a:t>
                      </a:r>
                      <a:endParaRPr lang="en-US" sz="1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tc>
                  <a:txBody>
                    <a:bodyPr/>
                    <a:lstStyle/>
                    <a:p>
                      <a:pPr marL="0" marR="164465" lvl="0" indent="0" algn="ctr" defTabSz="914400" rtl="0" eaLnBrk="0" fontAlgn="auto" latinLnBrk="0" hangingPunct="0">
                        <a:lnSpc>
                          <a:spcPct val="107000"/>
                        </a:lnSpc>
                        <a:spcBef>
                          <a:spcPts val="355"/>
                        </a:spcBef>
                        <a:spcAft>
                          <a:spcPts val="0"/>
                        </a:spcAft>
                        <a:buClrTx/>
                        <a:buSzTx/>
                        <a:buFontTx/>
                        <a:buNone/>
                        <a:tabLst/>
                        <a:defRPr/>
                      </a:pPr>
                      <a:r>
                        <a:rPr lang="en-US" sz="100" b="1" noProof="0" dirty="0">
                          <a:effectLst/>
                          <a:latin typeface="Arial" panose="020B0604020202020204" pitchFamily="34" charset="0"/>
                          <a:ea typeface="Calibri" panose="020F0502020204030204" pitchFamily="34" charset="0"/>
                          <a:cs typeface="Arial" panose="020B0604020202020204" pitchFamily="34" charset="0"/>
                        </a:rPr>
                        <a:t>Minus 0 point 0 0 8</a:t>
                      </a:r>
                    </a:p>
                    <a:p>
                      <a:pPr marL="0" marR="164465" algn="ctr" eaLnBrk="0" hangingPunct="0">
                        <a:lnSpc>
                          <a:spcPct val="107000"/>
                        </a:lnSpc>
                        <a:spcBef>
                          <a:spcPts val="355"/>
                        </a:spcBef>
                        <a:spcAft>
                          <a:spcPts val="0"/>
                        </a:spcAft>
                      </a:pPr>
                      <a:endParaRPr lang="en-US" sz="1000" b="1"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solidFill>
                      <a:srgbClr val="D4EAE4"/>
                    </a:solidFill>
                  </a:tcPr>
                </a:tc>
                <a:extLst>
                  <a:ext uri="{0D108BD9-81ED-4DB2-BD59-A6C34878D82A}">
                    <a16:rowId xmlns:a16="http://schemas.microsoft.com/office/drawing/2014/main" val="3874244976"/>
                  </a:ext>
                </a:extLst>
              </a:tr>
            </a:tbl>
          </a:graphicData>
        </a:graphic>
      </p:graphicFrame>
      <p:graphicFrame>
        <p:nvGraphicFramePr>
          <p:cNvPr id="5" name="Object 4">
            <a:extLst>
              <a:ext uri="{FF2B5EF4-FFF2-40B4-BE49-F238E27FC236}">
                <a16:creationId xmlns:a16="http://schemas.microsoft.com/office/drawing/2014/main" id="{7405B140-A2DC-27FE-64CD-9AED25702932}"/>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386804722"/>
              </p:ext>
            </p:extLst>
          </p:nvPr>
        </p:nvGraphicFramePr>
        <p:xfrm>
          <a:off x="1470276" y="2686434"/>
          <a:ext cx="470268" cy="159225"/>
        </p:xfrm>
        <a:graphic>
          <a:graphicData uri="http://schemas.openxmlformats.org/presentationml/2006/ole">
            <mc:AlternateContent xmlns:mc="http://schemas.openxmlformats.org/markup-compatibility/2006">
              <mc:Choice xmlns:v="urn:schemas-microsoft-com:vml" Requires="v">
                <p:oleObj name="Equation" r:id="rId3" imgW="520560" imgH="177480" progId="Equation.DSMT4">
                  <p:embed/>
                </p:oleObj>
              </mc:Choice>
              <mc:Fallback>
                <p:oleObj name="Equation" r:id="rId3" imgW="520560" imgH="177480" progId="Equation.DSMT4">
                  <p:embed/>
                  <p:pic>
                    <p:nvPicPr>
                      <p:cNvPr id="6" name="Object 5">
                        <a:extLst>
                          <a:ext uri="{FF2B5EF4-FFF2-40B4-BE49-F238E27FC236}">
                            <a16:creationId xmlns:a16="http://schemas.microsoft.com/office/drawing/2014/main" id="{B00D0CDA-D67D-0A7C-0C9C-EE9DA163EE17}"/>
                          </a:ext>
                        </a:extLst>
                      </p:cNvPr>
                      <p:cNvPicPr>
                        <a:picLocks noChangeAspect="1" noChangeArrowheads="1"/>
                      </p:cNvPicPr>
                      <p:nvPr/>
                    </p:nvPicPr>
                    <p:blipFill>
                      <a:blip r:embed="rId4"/>
                      <a:srcRect/>
                      <a:stretch>
                        <a:fillRect/>
                      </a:stretch>
                    </p:blipFill>
                    <p:spPr bwMode="auto">
                      <a:xfrm>
                        <a:off x="1470276" y="2686434"/>
                        <a:ext cx="470268" cy="159225"/>
                      </a:xfrm>
                      <a:prstGeom prst="rect">
                        <a:avLst/>
                      </a:prstGeom>
                      <a:solidFill>
                        <a:srgbClr val="D4EAE4"/>
                      </a:solidFill>
                    </p:spPr>
                  </p:pic>
                </p:oleObj>
              </mc:Fallback>
            </mc:AlternateContent>
          </a:graphicData>
        </a:graphic>
      </p:graphicFrame>
      <p:graphicFrame>
        <p:nvGraphicFramePr>
          <p:cNvPr id="6" name="Object 5">
            <a:extLst>
              <a:ext uri="{FF2B5EF4-FFF2-40B4-BE49-F238E27FC236}">
                <a16:creationId xmlns:a16="http://schemas.microsoft.com/office/drawing/2014/main" id="{859231AC-0731-73F3-06E1-5AA4367AFA4E}"/>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647596347"/>
              </p:ext>
            </p:extLst>
          </p:nvPr>
        </p:nvGraphicFramePr>
        <p:xfrm>
          <a:off x="1470276" y="3028773"/>
          <a:ext cx="470268" cy="159225"/>
        </p:xfrm>
        <a:graphic>
          <a:graphicData uri="http://schemas.openxmlformats.org/presentationml/2006/ole">
            <mc:AlternateContent xmlns:mc="http://schemas.openxmlformats.org/markup-compatibility/2006">
              <mc:Choice xmlns:v="urn:schemas-microsoft-com:vml" Requires="v">
                <p:oleObj name="Equation" r:id="rId5" imgW="520560" imgH="177480" progId="Equation.DSMT4">
                  <p:embed/>
                </p:oleObj>
              </mc:Choice>
              <mc:Fallback>
                <p:oleObj name="Equation" r:id="rId5" imgW="520560" imgH="177480" progId="Equation.DSMT4">
                  <p:embed/>
                  <p:pic>
                    <p:nvPicPr>
                      <p:cNvPr id="5" name="Object 4">
                        <a:extLst>
                          <a:ext uri="{FF2B5EF4-FFF2-40B4-BE49-F238E27FC236}">
                            <a16:creationId xmlns:a16="http://schemas.microsoft.com/office/drawing/2014/main" id="{7405B140-A2DC-27FE-64CD-9AED25702932}"/>
                          </a:ext>
                        </a:extLst>
                      </p:cNvPr>
                      <p:cNvPicPr>
                        <a:picLocks noChangeAspect="1" noChangeArrowheads="1"/>
                      </p:cNvPicPr>
                      <p:nvPr/>
                    </p:nvPicPr>
                    <p:blipFill>
                      <a:blip r:embed="rId6"/>
                      <a:srcRect/>
                      <a:stretch>
                        <a:fillRect/>
                      </a:stretch>
                    </p:blipFill>
                    <p:spPr bwMode="auto">
                      <a:xfrm>
                        <a:off x="1470276" y="3028773"/>
                        <a:ext cx="470268" cy="159225"/>
                      </a:xfrm>
                      <a:prstGeom prst="rect">
                        <a:avLst/>
                      </a:prstGeom>
                      <a:solidFill>
                        <a:srgbClr val="D4EAE4"/>
                      </a:solidFill>
                    </p:spPr>
                  </p:pic>
                </p:oleObj>
              </mc:Fallback>
            </mc:AlternateContent>
          </a:graphicData>
        </a:graphic>
      </p:graphicFrame>
      <p:graphicFrame>
        <p:nvGraphicFramePr>
          <p:cNvPr id="7" name="Object 6">
            <a:extLst>
              <a:ext uri="{FF2B5EF4-FFF2-40B4-BE49-F238E27FC236}">
                <a16:creationId xmlns:a16="http://schemas.microsoft.com/office/drawing/2014/main" id="{4AB8316F-88E7-AA01-77E7-BD6677EBE95F}"/>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608646874"/>
              </p:ext>
            </p:extLst>
          </p:nvPr>
        </p:nvGraphicFramePr>
        <p:xfrm>
          <a:off x="1469748" y="3317998"/>
          <a:ext cx="470268" cy="159225"/>
        </p:xfrm>
        <a:graphic>
          <a:graphicData uri="http://schemas.openxmlformats.org/presentationml/2006/ole">
            <mc:AlternateContent xmlns:mc="http://schemas.openxmlformats.org/markup-compatibility/2006">
              <mc:Choice xmlns:v="urn:schemas-microsoft-com:vml" Requires="v">
                <p:oleObj name="Equation" r:id="rId7" imgW="520560" imgH="177480" progId="Equation.DSMT4">
                  <p:embed/>
                </p:oleObj>
              </mc:Choice>
              <mc:Fallback>
                <p:oleObj name="Equation" r:id="rId7" imgW="520560" imgH="177480" progId="Equation.DSMT4">
                  <p:embed/>
                  <p:pic>
                    <p:nvPicPr>
                      <p:cNvPr id="5" name="Object 4">
                        <a:extLst>
                          <a:ext uri="{FF2B5EF4-FFF2-40B4-BE49-F238E27FC236}">
                            <a16:creationId xmlns:a16="http://schemas.microsoft.com/office/drawing/2014/main" id="{7405B140-A2DC-27FE-64CD-9AED25702932}"/>
                          </a:ext>
                        </a:extLst>
                      </p:cNvPr>
                      <p:cNvPicPr>
                        <a:picLocks noChangeAspect="1" noChangeArrowheads="1"/>
                      </p:cNvPicPr>
                      <p:nvPr/>
                    </p:nvPicPr>
                    <p:blipFill>
                      <a:blip r:embed="rId8"/>
                      <a:srcRect/>
                      <a:stretch>
                        <a:fillRect/>
                      </a:stretch>
                    </p:blipFill>
                    <p:spPr bwMode="auto">
                      <a:xfrm>
                        <a:off x="1469748" y="3317998"/>
                        <a:ext cx="470268" cy="159225"/>
                      </a:xfrm>
                      <a:prstGeom prst="rect">
                        <a:avLst/>
                      </a:prstGeom>
                      <a:solidFill>
                        <a:srgbClr val="D4EAE4"/>
                      </a:solidFill>
                    </p:spPr>
                  </p:pic>
                </p:oleObj>
              </mc:Fallback>
            </mc:AlternateContent>
          </a:graphicData>
        </a:graphic>
      </p:graphicFrame>
      <p:graphicFrame>
        <p:nvGraphicFramePr>
          <p:cNvPr id="8" name="Object 7">
            <a:extLst>
              <a:ext uri="{FF2B5EF4-FFF2-40B4-BE49-F238E27FC236}">
                <a16:creationId xmlns:a16="http://schemas.microsoft.com/office/drawing/2014/main" id="{F7F74EA8-B847-5E60-00F0-150674A6AA22}"/>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514745407"/>
              </p:ext>
            </p:extLst>
          </p:nvPr>
        </p:nvGraphicFramePr>
        <p:xfrm>
          <a:off x="1485782" y="3609354"/>
          <a:ext cx="470268" cy="159225"/>
        </p:xfrm>
        <a:graphic>
          <a:graphicData uri="http://schemas.openxmlformats.org/presentationml/2006/ole">
            <mc:AlternateContent xmlns:mc="http://schemas.openxmlformats.org/markup-compatibility/2006">
              <mc:Choice xmlns:v="urn:schemas-microsoft-com:vml" Requires="v">
                <p:oleObj name="Equation" r:id="rId9" imgW="520560" imgH="177480" progId="Equation.DSMT4">
                  <p:embed/>
                </p:oleObj>
              </mc:Choice>
              <mc:Fallback>
                <p:oleObj name="Equation" r:id="rId9" imgW="520560" imgH="177480" progId="Equation.DSMT4">
                  <p:embed/>
                  <p:pic>
                    <p:nvPicPr>
                      <p:cNvPr id="7" name="Object 6">
                        <a:extLst>
                          <a:ext uri="{FF2B5EF4-FFF2-40B4-BE49-F238E27FC236}">
                            <a16:creationId xmlns:a16="http://schemas.microsoft.com/office/drawing/2014/main" id="{4AB8316F-88E7-AA01-77E7-BD6677EBE95F}"/>
                          </a:ext>
                        </a:extLst>
                      </p:cNvPr>
                      <p:cNvPicPr>
                        <a:picLocks noChangeAspect="1" noChangeArrowheads="1"/>
                      </p:cNvPicPr>
                      <p:nvPr/>
                    </p:nvPicPr>
                    <p:blipFill>
                      <a:blip r:embed="rId10"/>
                      <a:srcRect/>
                      <a:stretch>
                        <a:fillRect/>
                      </a:stretch>
                    </p:blipFill>
                    <p:spPr bwMode="auto">
                      <a:xfrm>
                        <a:off x="1485782" y="3609354"/>
                        <a:ext cx="470268" cy="159225"/>
                      </a:xfrm>
                      <a:prstGeom prst="rect">
                        <a:avLst/>
                      </a:prstGeom>
                      <a:solidFill>
                        <a:srgbClr val="D4EAE4"/>
                      </a:solidFill>
                    </p:spPr>
                  </p:pic>
                </p:oleObj>
              </mc:Fallback>
            </mc:AlternateContent>
          </a:graphicData>
        </a:graphic>
      </p:graphicFrame>
      <p:graphicFrame>
        <p:nvGraphicFramePr>
          <p:cNvPr id="10" name="Object 9">
            <a:extLst>
              <a:ext uri="{FF2B5EF4-FFF2-40B4-BE49-F238E27FC236}">
                <a16:creationId xmlns:a16="http://schemas.microsoft.com/office/drawing/2014/main" id="{12316650-21A8-8858-A074-C7D93FECB8E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219252295"/>
              </p:ext>
            </p:extLst>
          </p:nvPr>
        </p:nvGraphicFramePr>
        <p:xfrm>
          <a:off x="1485782" y="3929517"/>
          <a:ext cx="470268" cy="159225"/>
        </p:xfrm>
        <a:graphic>
          <a:graphicData uri="http://schemas.openxmlformats.org/presentationml/2006/ole">
            <mc:AlternateContent xmlns:mc="http://schemas.openxmlformats.org/markup-compatibility/2006">
              <mc:Choice xmlns:v="urn:schemas-microsoft-com:vml" Requires="v">
                <p:oleObj name="Equation" r:id="rId11" imgW="520560" imgH="177480" progId="Equation.DSMT4">
                  <p:embed/>
                </p:oleObj>
              </mc:Choice>
              <mc:Fallback>
                <p:oleObj name="Equation" r:id="rId11" imgW="520560" imgH="177480" progId="Equation.DSMT4">
                  <p:embed/>
                  <p:pic>
                    <p:nvPicPr>
                      <p:cNvPr id="7" name="Object 6">
                        <a:extLst>
                          <a:ext uri="{FF2B5EF4-FFF2-40B4-BE49-F238E27FC236}">
                            <a16:creationId xmlns:a16="http://schemas.microsoft.com/office/drawing/2014/main" id="{4AB8316F-88E7-AA01-77E7-BD6677EBE95F}"/>
                          </a:ext>
                        </a:extLst>
                      </p:cNvPr>
                      <p:cNvPicPr>
                        <a:picLocks noChangeAspect="1" noChangeArrowheads="1"/>
                      </p:cNvPicPr>
                      <p:nvPr/>
                    </p:nvPicPr>
                    <p:blipFill>
                      <a:blip r:embed="rId12"/>
                      <a:srcRect/>
                      <a:stretch>
                        <a:fillRect/>
                      </a:stretch>
                    </p:blipFill>
                    <p:spPr bwMode="auto">
                      <a:xfrm>
                        <a:off x="1485782" y="3929517"/>
                        <a:ext cx="470268" cy="159225"/>
                      </a:xfrm>
                      <a:prstGeom prst="rect">
                        <a:avLst/>
                      </a:prstGeom>
                      <a:solidFill>
                        <a:srgbClr val="D4EAE4"/>
                      </a:solidFill>
                    </p:spPr>
                  </p:pic>
                </p:oleObj>
              </mc:Fallback>
            </mc:AlternateContent>
          </a:graphicData>
        </a:graphic>
      </p:graphicFrame>
      <p:graphicFrame>
        <p:nvGraphicFramePr>
          <p:cNvPr id="11" name="Object 10">
            <a:extLst>
              <a:ext uri="{FF2B5EF4-FFF2-40B4-BE49-F238E27FC236}">
                <a16:creationId xmlns:a16="http://schemas.microsoft.com/office/drawing/2014/main" id="{8690B76A-E1A0-CC9A-48E6-C3A1C7F05939}"/>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730764627"/>
              </p:ext>
            </p:extLst>
          </p:nvPr>
        </p:nvGraphicFramePr>
        <p:xfrm>
          <a:off x="1470543" y="4267015"/>
          <a:ext cx="470268" cy="159225"/>
        </p:xfrm>
        <a:graphic>
          <a:graphicData uri="http://schemas.openxmlformats.org/presentationml/2006/ole">
            <mc:AlternateContent xmlns:mc="http://schemas.openxmlformats.org/markup-compatibility/2006">
              <mc:Choice xmlns:v="urn:schemas-microsoft-com:vml" Requires="v">
                <p:oleObj name="Equation" r:id="rId13" imgW="520560" imgH="177480" progId="Equation.DSMT4">
                  <p:embed/>
                </p:oleObj>
              </mc:Choice>
              <mc:Fallback>
                <p:oleObj name="Equation" r:id="rId13" imgW="520560" imgH="177480" progId="Equation.DSMT4">
                  <p:embed/>
                  <p:pic>
                    <p:nvPicPr>
                      <p:cNvPr id="7" name="Object 6">
                        <a:extLst>
                          <a:ext uri="{FF2B5EF4-FFF2-40B4-BE49-F238E27FC236}">
                            <a16:creationId xmlns:a16="http://schemas.microsoft.com/office/drawing/2014/main" id="{4AB8316F-88E7-AA01-77E7-BD6677EBE95F}"/>
                          </a:ext>
                        </a:extLst>
                      </p:cNvPr>
                      <p:cNvPicPr>
                        <a:picLocks noChangeAspect="1" noChangeArrowheads="1"/>
                      </p:cNvPicPr>
                      <p:nvPr/>
                    </p:nvPicPr>
                    <p:blipFill>
                      <a:blip r:embed="rId14"/>
                      <a:srcRect/>
                      <a:stretch>
                        <a:fillRect/>
                      </a:stretch>
                    </p:blipFill>
                    <p:spPr bwMode="auto">
                      <a:xfrm>
                        <a:off x="1470543" y="4267015"/>
                        <a:ext cx="470268" cy="159225"/>
                      </a:xfrm>
                      <a:prstGeom prst="rect">
                        <a:avLst/>
                      </a:prstGeom>
                      <a:solidFill>
                        <a:srgbClr val="D4EAE4"/>
                      </a:solidFill>
                    </p:spPr>
                  </p:pic>
                </p:oleObj>
              </mc:Fallback>
            </mc:AlternateContent>
          </a:graphicData>
        </a:graphic>
      </p:graphicFrame>
      <p:graphicFrame>
        <p:nvGraphicFramePr>
          <p:cNvPr id="12" name="Object 11">
            <a:extLst>
              <a:ext uri="{FF2B5EF4-FFF2-40B4-BE49-F238E27FC236}">
                <a16:creationId xmlns:a16="http://schemas.microsoft.com/office/drawing/2014/main" id="{DA0A1C5F-D3DC-4CB8-E789-93D00187AFBE}"/>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968227302"/>
              </p:ext>
            </p:extLst>
          </p:nvPr>
        </p:nvGraphicFramePr>
        <p:xfrm>
          <a:off x="1481598" y="4589630"/>
          <a:ext cx="457200" cy="158750"/>
        </p:xfrm>
        <a:graphic>
          <a:graphicData uri="http://schemas.openxmlformats.org/presentationml/2006/ole">
            <mc:AlternateContent xmlns:mc="http://schemas.openxmlformats.org/markup-compatibility/2006">
              <mc:Choice xmlns:v="urn:schemas-microsoft-com:vml" Requires="v">
                <p:oleObj name="Equation" r:id="rId15" imgW="507960" imgH="177480" progId="Equation.DSMT4">
                  <p:embed/>
                </p:oleObj>
              </mc:Choice>
              <mc:Fallback>
                <p:oleObj name="Equation" r:id="rId15" imgW="507960" imgH="177480" progId="Equation.DSMT4">
                  <p:embed/>
                  <p:pic>
                    <p:nvPicPr>
                      <p:cNvPr id="11" name="Object 10">
                        <a:extLst>
                          <a:ext uri="{FF2B5EF4-FFF2-40B4-BE49-F238E27FC236}">
                            <a16:creationId xmlns:a16="http://schemas.microsoft.com/office/drawing/2014/main" id="{8690B76A-E1A0-CC9A-48E6-C3A1C7F05939}"/>
                          </a:ext>
                        </a:extLst>
                      </p:cNvPr>
                      <p:cNvPicPr>
                        <a:picLocks noChangeAspect="1" noChangeArrowheads="1"/>
                      </p:cNvPicPr>
                      <p:nvPr/>
                    </p:nvPicPr>
                    <p:blipFill>
                      <a:blip r:embed="rId16"/>
                      <a:srcRect/>
                      <a:stretch>
                        <a:fillRect/>
                      </a:stretch>
                    </p:blipFill>
                    <p:spPr bwMode="auto">
                      <a:xfrm>
                        <a:off x="1481598" y="4589630"/>
                        <a:ext cx="457200" cy="158750"/>
                      </a:xfrm>
                      <a:prstGeom prst="rect">
                        <a:avLst/>
                      </a:prstGeom>
                      <a:solidFill>
                        <a:srgbClr val="D4EAE4"/>
                      </a:solidFill>
                    </p:spPr>
                  </p:pic>
                </p:oleObj>
              </mc:Fallback>
            </mc:AlternateContent>
          </a:graphicData>
        </a:graphic>
      </p:graphicFrame>
      <p:graphicFrame>
        <p:nvGraphicFramePr>
          <p:cNvPr id="13" name="Object 12">
            <a:extLst>
              <a:ext uri="{FF2B5EF4-FFF2-40B4-BE49-F238E27FC236}">
                <a16:creationId xmlns:a16="http://schemas.microsoft.com/office/drawing/2014/main" id="{5ECC1975-EAE9-1AD6-A9FA-B68461AD223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384736833"/>
              </p:ext>
            </p:extLst>
          </p:nvPr>
        </p:nvGraphicFramePr>
        <p:xfrm>
          <a:off x="1499776" y="4865746"/>
          <a:ext cx="447675" cy="158750"/>
        </p:xfrm>
        <a:graphic>
          <a:graphicData uri="http://schemas.openxmlformats.org/presentationml/2006/ole">
            <mc:AlternateContent xmlns:mc="http://schemas.openxmlformats.org/markup-compatibility/2006">
              <mc:Choice xmlns:v="urn:schemas-microsoft-com:vml" Requires="v">
                <p:oleObj name="Equation" r:id="rId17" imgW="495000" imgH="177480" progId="Equation.DSMT4">
                  <p:embed/>
                </p:oleObj>
              </mc:Choice>
              <mc:Fallback>
                <p:oleObj name="Equation" r:id="rId17" imgW="495000" imgH="177480" progId="Equation.DSMT4">
                  <p:embed/>
                  <p:pic>
                    <p:nvPicPr>
                      <p:cNvPr id="11" name="Object 10">
                        <a:extLst>
                          <a:ext uri="{FF2B5EF4-FFF2-40B4-BE49-F238E27FC236}">
                            <a16:creationId xmlns:a16="http://schemas.microsoft.com/office/drawing/2014/main" id="{8690B76A-E1A0-CC9A-48E6-C3A1C7F05939}"/>
                          </a:ext>
                        </a:extLst>
                      </p:cNvPr>
                      <p:cNvPicPr>
                        <a:picLocks noChangeAspect="1" noChangeArrowheads="1"/>
                      </p:cNvPicPr>
                      <p:nvPr/>
                    </p:nvPicPr>
                    <p:blipFill>
                      <a:blip r:embed="rId18"/>
                      <a:srcRect/>
                      <a:stretch>
                        <a:fillRect/>
                      </a:stretch>
                    </p:blipFill>
                    <p:spPr bwMode="auto">
                      <a:xfrm>
                        <a:off x="1499776" y="4865746"/>
                        <a:ext cx="447675" cy="158750"/>
                      </a:xfrm>
                      <a:prstGeom prst="rect">
                        <a:avLst/>
                      </a:prstGeom>
                      <a:solidFill>
                        <a:srgbClr val="D4EAE4"/>
                      </a:solidFill>
                    </p:spPr>
                  </p:pic>
                </p:oleObj>
              </mc:Fallback>
            </mc:AlternateContent>
          </a:graphicData>
        </a:graphic>
      </p:graphicFrame>
      <p:graphicFrame>
        <p:nvGraphicFramePr>
          <p:cNvPr id="14" name="Object 13">
            <a:extLst>
              <a:ext uri="{FF2B5EF4-FFF2-40B4-BE49-F238E27FC236}">
                <a16:creationId xmlns:a16="http://schemas.microsoft.com/office/drawing/2014/main" id="{7727D5DF-8AB2-C86C-6DD1-9D3FC36D9E3E}"/>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631750408"/>
              </p:ext>
            </p:extLst>
          </p:nvPr>
        </p:nvGraphicFramePr>
        <p:xfrm>
          <a:off x="1582777" y="5135085"/>
          <a:ext cx="390525" cy="158750"/>
        </p:xfrm>
        <a:graphic>
          <a:graphicData uri="http://schemas.openxmlformats.org/presentationml/2006/ole">
            <mc:AlternateContent xmlns:mc="http://schemas.openxmlformats.org/markup-compatibility/2006">
              <mc:Choice xmlns:v="urn:schemas-microsoft-com:vml" Requires="v">
                <p:oleObj name="Equation" r:id="rId19" imgW="431640" imgH="177480" progId="Equation.DSMT4">
                  <p:embed/>
                </p:oleObj>
              </mc:Choice>
              <mc:Fallback>
                <p:oleObj name="Equation" r:id="rId19" imgW="431640" imgH="177480" progId="Equation.DSMT4">
                  <p:embed/>
                  <p:pic>
                    <p:nvPicPr>
                      <p:cNvPr id="11" name="Object 10">
                        <a:extLst>
                          <a:ext uri="{FF2B5EF4-FFF2-40B4-BE49-F238E27FC236}">
                            <a16:creationId xmlns:a16="http://schemas.microsoft.com/office/drawing/2014/main" id="{8690B76A-E1A0-CC9A-48E6-C3A1C7F05939}"/>
                          </a:ext>
                        </a:extLst>
                      </p:cNvPr>
                      <p:cNvPicPr>
                        <a:picLocks noChangeAspect="1" noChangeArrowheads="1"/>
                      </p:cNvPicPr>
                      <p:nvPr/>
                    </p:nvPicPr>
                    <p:blipFill>
                      <a:blip r:embed="rId20"/>
                      <a:srcRect/>
                      <a:stretch>
                        <a:fillRect/>
                      </a:stretch>
                    </p:blipFill>
                    <p:spPr bwMode="auto">
                      <a:xfrm>
                        <a:off x="1582777" y="5135085"/>
                        <a:ext cx="390525" cy="158750"/>
                      </a:xfrm>
                      <a:prstGeom prst="rect">
                        <a:avLst/>
                      </a:prstGeom>
                      <a:solidFill>
                        <a:srgbClr val="D4EAE4"/>
                      </a:solidFill>
                    </p:spPr>
                  </p:pic>
                </p:oleObj>
              </mc:Fallback>
            </mc:AlternateContent>
          </a:graphicData>
        </a:graphic>
      </p:graphicFrame>
      <p:graphicFrame>
        <p:nvGraphicFramePr>
          <p:cNvPr id="16" name="Object 15">
            <a:extLst>
              <a:ext uri="{FF2B5EF4-FFF2-40B4-BE49-F238E27FC236}">
                <a16:creationId xmlns:a16="http://schemas.microsoft.com/office/drawing/2014/main" id="{43407FBF-029C-D0CD-9A95-FBBE17E4929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783272829"/>
              </p:ext>
            </p:extLst>
          </p:nvPr>
        </p:nvGraphicFramePr>
        <p:xfrm>
          <a:off x="2290343" y="2699955"/>
          <a:ext cx="470268" cy="159225"/>
        </p:xfrm>
        <a:graphic>
          <a:graphicData uri="http://schemas.openxmlformats.org/presentationml/2006/ole">
            <mc:AlternateContent xmlns:mc="http://schemas.openxmlformats.org/markup-compatibility/2006">
              <mc:Choice xmlns:v="urn:schemas-microsoft-com:vml" Requires="v">
                <p:oleObj name="Equation" r:id="rId21" imgW="520560" imgH="177480" progId="Equation.DSMT4">
                  <p:embed/>
                </p:oleObj>
              </mc:Choice>
              <mc:Fallback>
                <p:oleObj name="Equation" r:id="rId21" imgW="520560" imgH="177480" progId="Equation.DSMT4">
                  <p:embed/>
                  <p:pic>
                    <p:nvPicPr>
                      <p:cNvPr id="6" name="Object 5">
                        <a:extLst>
                          <a:ext uri="{FF2B5EF4-FFF2-40B4-BE49-F238E27FC236}">
                            <a16:creationId xmlns:a16="http://schemas.microsoft.com/office/drawing/2014/main" id="{859231AC-0731-73F3-06E1-5AA4367AFA4E}"/>
                          </a:ext>
                        </a:extLst>
                      </p:cNvPr>
                      <p:cNvPicPr>
                        <a:picLocks noChangeAspect="1" noChangeArrowheads="1"/>
                      </p:cNvPicPr>
                      <p:nvPr/>
                    </p:nvPicPr>
                    <p:blipFill>
                      <a:blip r:embed="rId6"/>
                      <a:srcRect/>
                      <a:stretch>
                        <a:fillRect/>
                      </a:stretch>
                    </p:blipFill>
                    <p:spPr bwMode="auto">
                      <a:xfrm>
                        <a:off x="2290343" y="2699955"/>
                        <a:ext cx="470268" cy="159225"/>
                      </a:xfrm>
                      <a:prstGeom prst="rect">
                        <a:avLst/>
                      </a:prstGeom>
                      <a:solidFill>
                        <a:srgbClr val="D4EAE4"/>
                      </a:solidFill>
                    </p:spPr>
                  </p:pic>
                </p:oleObj>
              </mc:Fallback>
            </mc:AlternateContent>
          </a:graphicData>
        </a:graphic>
      </p:graphicFrame>
      <p:graphicFrame>
        <p:nvGraphicFramePr>
          <p:cNvPr id="17" name="Object 16">
            <a:extLst>
              <a:ext uri="{FF2B5EF4-FFF2-40B4-BE49-F238E27FC236}">
                <a16:creationId xmlns:a16="http://schemas.microsoft.com/office/drawing/2014/main" id="{F08AFCE8-6E81-54DC-437F-47ACEF8E9AE8}"/>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295650638"/>
              </p:ext>
            </p:extLst>
          </p:nvPr>
        </p:nvGraphicFramePr>
        <p:xfrm>
          <a:off x="2301210" y="3026521"/>
          <a:ext cx="470268" cy="159225"/>
        </p:xfrm>
        <a:graphic>
          <a:graphicData uri="http://schemas.openxmlformats.org/presentationml/2006/ole">
            <mc:AlternateContent xmlns:mc="http://schemas.openxmlformats.org/markup-compatibility/2006">
              <mc:Choice xmlns:v="urn:schemas-microsoft-com:vml" Requires="v">
                <p:oleObj name="Equation" r:id="rId22" imgW="520560" imgH="177480" progId="Equation.DSMT4">
                  <p:embed/>
                </p:oleObj>
              </mc:Choice>
              <mc:Fallback>
                <p:oleObj name="Equation" r:id="rId22" imgW="520560" imgH="177480" progId="Equation.DSMT4">
                  <p:embed/>
                  <p:pic>
                    <p:nvPicPr>
                      <p:cNvPr id="6" name="Object 5">
                        <a:extLst>
                          <a:ext uri="{FF2B5EF4-FFF2-40B4-BE49-F238E27FC236}">
                            <a16:creationId xmlns:a16="http://schemas.microsoft.com/office/drawing/2014/main" id="{859231AC-0731-73F3-06E1-5AA4367AFA4E}"/>
                          </a:ext>
                        </a:extLst>
                      </p:cNvPr>
                      <p:cNvPicPr>
                        <a:picLocks noChangeAspect="1" noChangeArrowheads="1"/>
                      </p:cNvPicPr>
                      <p:nvPr/>
                    </p:nvPicPr>
                    <p:blipFill>
                      <a:blip r:embed="rId23"/>
                      <a:srcRect/>
                      <a:stretch>
                        <a:fillRect/>
                      </a:stretch>
                    </p:blipFill>
                    <p:spPr bwMode="auto">
                      <a:xfrm>
                        <a:off x="2301210" y="3026521"/>
                        <a:ext cx="470268" cy="159225"/>
                      </a:xfrm>
                      <a:prstGeom prst="rect">
                        <a:avLst/>
                      </a:prstGeom>
                      <a:solidFill>
                        <a:srgbClr val="D4EAE4"/>
                      </a:solidFill>
                    </p:spPr>
                  </p:pic>
                </p:oleObj>
              </mc:Fallback>
            </mc:AlternateContent>
          </a:graphicData>
        </a:graphic>
      </p:graphicFrame>
      <p:graphicFrame>
        <p:nvGraphicFramePr>
          <p:cNvPr id="18" name="Object 17">
            <a:extLst>
              <a:ext uri="{FF2B5EF4-FFF2-40B4-BE49-F238E27FC236}">
                <a16:creationId xmlns:a16="http://schemas.microsoft.com/office/drawing/2014/main" id="{31EA29C5-9C05-ED24-2D41-152438107309}"/>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520887615"/>
              </p:ext>
            </p:extLst>
          </p:nvPr>
        </p:nvGraphicFramePr>
        <p:xfrm>
          <a:off x="2319030" y="3308508"/>
          <a:ext cx="470268" cy="159225"/>
        </p:xfrm>
        <a:graphic>
          <a:graphicData uri="http://schemas.openxmlformats.org/presentationml/2006/ole">
            <mc:AlternateContent xmlns:mc="http://schemas.openxmlformats.org/markup-compatibility/2006">
              <mc:Choice xmlns:v="urn:schemas-microsoft-com:vml" Requires="v">
                <p:oleObj name="Equation" r:id="rId24" imgW="520560" imgH="177480" progId="Equation.DSMT4">
                  <p:embed/>
                </p:oleObj>
              </mc:Choice>
              <mc:Fallback>
                <p:oleObj name="Equation" r:id="rId24" imgW="520560" imgH="177480" progId="Equation.DSMT4">
                  <p:embed/>
                  <p:pic>
                    <p:nvPicPr>
                      <p:cNvPr id="17" name="Object 16">
                        <a:extLst>
                          <a:ext uri="{FF2B5EF4-FFF2-40B4-BE49-F238E27FC236}">
                            <a16:creationId xmlns:a16="http://schemas.microsoft.com/office/drawing/2014/main" id="{F08AFCE8-6E81-54DC-437F-47ACEF8E9AE8}"/>
                          </a:ext>
                        </a:extLst>
                      </p:cNvPr>
                      <p:cNvPicPr>
                        <a:picLocks noChangeAspect="1" noChangeArrowheads="1"/>
                      </p:cNvPicPr>
                      <p:nvPr/>
                    </p:nvPicPr>
                    <p:blipFill>
                      <a:blip r:embed="rId25"/>
                      <a:srcRect/>
                      <a:stretch>
                        <a:fillRect/>
                      </a:stretch>
                    </p:blipFill>
                    <p:spPr bwMode="auto">
                      <a:xfrm>
                        <a:off x="2319030" y="3308508"/>
                        <a:ext cx="470268" cy="159225"/>
                      </a:xfrm>
                      <a:prstGeom prst="rect">
                        <a:avLst/>
                      </a:prstGeom>
                      <a:solidFill>
                        <a:srgbClr val="D4EAE4"/>
                      </a:solidFill>
                    </p:spPr>
                  </p:pic>
                </p:oleObj>
              </mc:Fallback>
            </mc:AlternateContent>
          </a:graphicData>
        </a:graphic>
      </p:graphicFrame>
      <p:graphicFrame>
        <p:nvGraphicFramePr>
          <p:cNvPr id="19" name="Object 18">
            <a:extLst>
              <a:ext uri="{FF2B5EF4-FFF2-40B4-BE49-F238E27FC236}">
                <a16:creationId xmlns:a16="http://schemas.microsoft.com/office/drawing/2014/main" id="{2372B4A5-7D01-FDC5-2985-B33DA10FDA99}"/>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120012868"/>
              </p:ext>
            </p:extLst>
          </p:nvPr>
        </p:nvGraphicFramePr>
        <p:xfrm>
          <a:off x="2325742" y="3622846"/>
          <a:ext cx="470268" cy="159225"/>
        </p:xfrm>
        <a:graphic>
          <a:graphicData uri="http://schemas.openxmlformats.org/presentationml/2006/ole">
            <mc:AlternateContent xmlns:mc="http://schemas.openxmlformats.org/markup-compatibility/2006">
              <mc:Choice xmlns:v="urn:schemas-microsoft-com:vml" Requires="v">
                <p:oleObj name="Equation" r:id="rId26" imgW="520560" imgH="177480" progId="Equation.DSMT4">
                  <p:embed/>
                </p:oleObj>
              </mc:Choice>
              <mc:Fallback>
                <p:oleObj name="Equation" r:id="rId26" imgW="520560" imgH="177480" progId="Equation.DSMT4">
                  <p:embed/>
                  <p:pic>
                    <p:nvPicPr>
                      <p:cNvPr id="18" name="Object 17">
                        <a:extLst>
                          <a:ext uri="{FF2B5EF4-FFF2-40B4-BE49-F238E27FC236}">
                            <a16:creationId xmlns:a16="http://schemas.microsoft.com/office/drawing/2014/main" id="{31EA29C5-9C05-ED24-2D41-152438107309}"/>
                          </a:ext>
                        </a:extLst>
                      </p:cNvPr>
                      <p:cNvPicPr>
                        <a:picLocks noChangeAspect="1" noChangeArrowheads="1"/>
                      </p:cNvPicPr>
                      <p:nvPr/>
                    </p:nvPicPr>
                    <p:blipFill>
                      <a:blip r:embed="rId27"/>
                      <a:srcRect/>
                      <a:stretch>
                        <a:fillRect/>
                      </a:stretch>
                    </p:blipFill>
                    <p:spPr bwMode="auto">
                      <a:xfrm>
                        <a:off x="2325742" y="3622846"/>
                        <a:ext cx="470268" cy="159225"/>
                      </a:xfrm>
                      <a:prstGeom prst="rect">
                        <a:avLst/>
                      </a:prstGeom>
                      <a:solidFill>
                        <a:srgbClr val="D4EAE4"/>
                      </a:solidFill>
                    </p:spPr>
                  </p:pic>
                </p:oleObj>
              </mc:Fallback>
            </mc:AlternateContent>
          </a:graphicData>
        </a:graphic>
      </p:graphicFrame>
      <p:graphicFrame>
        <p:nvGraphicFramePr>
          <p:cNvPr id="20" name="Object 19">
            <a:extLst>
              <a:ext uri="{FF2B5EF4-FFF2-40B4-BE49-F238E27FC236}">
                <a16:creationId xmlns:a16="http://schemas.microsoft.com/office/drawing/2014/main" id="{79C3504C-22E1-F9A5-1191-C9A0D3D832BC}"/>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70396955"/>
              </p:ext>
            </p:extLst>
          </p:nvPr>
        </p:nvGraphicFramePr>
        <p:xfrm>
          <a:off x="2310083" y="3927237"/>
          <a:ext cx="470268" cy="159225"/>
        </p:xfrm>
        <a:graphic>
          <a:graphicData uri="http://schemas.openxmlformats.org/presentationml/2006/ole">
            <mc:AlternateContent xmlns:mc="http://schemas.openxmlformats.org/markup-compatibility/2006">
              <mc:Choice xmlns:v="urn:schemas-microsoft-com:vml" Requires="v">
                <p:oleObj name="Equation" r:id="rId28" imgW="520560" imgH="177480" progId="Equation.DSMT4">
                  <p:embed/>
                </p:oleObj>
              </mc:Choice>
              <mc:Fallback>
                <p:oleObj name="Equation" r:id="rId28" imgW="520560" imgH="177480" progId="Equation.DSMT4">
                  <p:embed/>
                  <p:pic>
                    <p:nvPicPr>
                      <p:cNvPr id="19" name="Object 18">
                        <a:extLst>
                          <a:ext uri="{FF2B5EF4-FFF2-40B4-BE49-F238E27FC236}">
                            <a16:creationId xmlns:a16="http://schemas.microsoft.com/office/drawing/2014/main" id="{2372B4A5-7D01-FDC5-2985-B33DA10FDA99}"/>
                          </a:ext>
                        </a:extLst>
                      </p:cNvPr>
                      <p:cNvPicPr>
                        <a:picLocks noChangeAspect="1" noChangeArrowheads="1"/>
                      </p:cNvPicPr>
                      <p:nvPr/>
                    </p:nvPicPr>
                    <p:blipFill>
                      <a:blip r:embed="rId29"/>
                      <a:srcRect/>
                      <a:stretch>
                        <a:fillRect/>
                      </a:stretch>
                    </p:blipFill>
                    <p:spPr bwMode="auto">
                      <a:xfrm>
                        <a:off x="2310083" y="3927237"/>
                        <a:ext cx="470268" cy="159225"/>
                      </a:xfrm>
                      <a:prstGeom prst="rect">
                        <a:avLst/>
                      </a:prstGeom>
                      <a:solidFill>
                        <a:srgbClr val="D4EAE4"/>
                      </a:solidFill>
                    </p:spPr>
                  </p:pic>
                </p:oleObj>
              </mc:Fallback>
            </mc:AlternateContent>
          </a:graphicData>
        </a:graphic>
      </p:graphicFrame>
      <p:graphicFrame>
        <p:nvGraphicFramePr>
          <p:cNvPr id="22" name="Object 21">
            <a:extLst>
              <a:ext uri="{FF2B5EF4-FFF2-40B4-BE49-F238E27FC236}">
                <a16:creationId xmlns:a16="http://schemas.microsoft.com/office/drawing/2014/main" id="{24066108-758B-B257-6080-93FC8FCEF412}"/>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142808908"/>
              </p:ext>
            </p:extLst>
          </p:nvPr>
        </p:nvGraphicFramePr>
        <p:xfrm>
          <a:off x="2319030" y="4267015"/>
          <a:ext cx="460375" cy="160338"/>
        </p:xfrm>
        <a:graphic>
          <a:graphicData uri="http://schemas.openxmlformats.org/presentationml/2006/ole">
            <mc:AlternateContent xmlns:mc="http://schemas.openxmlformats.org/markup-compatibility/2006">
              <mc:Choice xmlns:v="urn:schemas-microsoft-com:vml" Requires="v">
                <p:oleObj name="Equation" r:id="rId30" imgW="507960" imgH="177480" progId="Equation.DSMT4">
                  <p:embed/>
                </p:oleObj>
              </mc:Choice>
              <mc:Fallback>
                <p:oleObj name="Equation" r:id="rId30" imgW="507960" imgH="177480" progId="Equation.DSMT4">
                  <p:embed/>
                  <p:pic>
                    <p:nvPicPr>
                      <p:cNvPr id="20" name="Object 19">
                        <a:extLst>
                          <a:ext uri="{FF2B5EF4-FFF2-40B4-BE49-F238E27FC236}">
                            <a16:creationId xmlns:a16="http://schemas.microsoft.com/office/drawing/2014/main" id="{79C3504C-22E1-F9A5-1191-C9A0D3D832BC}"/>
                          </a:ext>
                        </a:extLst>
                      </p:cNvPr>
                      <p:cNvPicPr>
                        <a:picLocks noChangeAspect="1" noChangeArrowheads="1"/>
                      </p:cNvPicPr>
                      <p:nvPr/>
                    </p:nvPicPr>
                    <p:blipFill>
                      <a:blip r:embed="rId31"/>
                      <a:srcRect/>
                      <a:stretch>
                        <a:fillRect/>
                      </a:stretch>
                    </p:blipFill>
                    <p:spPr bwMode="auto">
                      <a:xfrm>
                        <a:off x="2319030" y="4267015"/>
                        <a:ext cx="460375" cy="160338"/>
                      </a:xfrm>
                      <a:prstGeom prst="rect">
                        <a:avLst/>
                      </a:prstGeom>
                      <a:solidFill>
                        <a:srgbClr val="D4EAE4"/>
                      </a:solidFill>
                    </p:spPr>
                  </p:pic>
                </p:oleObj>
              </mc:Fallback>
            </mc:AlternateContent>
          </a:graphicData>
        </a:graphic>
      </p:graphicFrame>
      <p:graphicFrame>
        <p:nvGraphicFramePr>
          <p:cNvPr id="21" name="Object 20">
            <a:extLst>
              <a:ext uri="{FF2B5EF4-FFF2-40B4-BE49-F238E27FC236}">
                <a16:creationId xmlns:a16="http://schemas.microsoft.com/office/drawing/2014/main" id="{156CD8FF-630F-1AE3-CCFC-821405BFD6A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165478238"/>
              </p:ext>
            </p:extLst>
          </p:nvPr>
        </p:nvGraphicFramePr>
        <p:xfrm>
          <a:off x="2316062" y="4561837"/>
          <a:ext cx="447675" cy="160338"/>
        </p:xfrm>
        <a:graphic>
          <a:graphicData uri="http://schemas.openxmlformats.org/presentationml/2006/ole">
            <mc:AlternateContent xmlns:mc="http://schemas.openxmlformats.org/markup-compatibility/2006">
              <mc:Choice xmlns:v="urn:schemas-microsoft-com:vml" Requires="v">
                <p:oleObj name="Equation" r:id="rId32" imgW="495000" imgH="177480" progId="Equation.DSMT4">
                  <p:embed/>
                </p:oleObj>
              </mc:Choice>
              <mc:Fallback>
                <p:oleObj name="Equation" r:id="rId32" imgW="495000" imgH="177480" progId="Equation.DSMT4">
                  <p:embed/>
                  <p:pic>
                    <p:nvPicPr>
                      <p:cNvPr id="20" name="Object 19">
                        <a:extLst>
                          <a:ext uri="{FF2B5EF4-FFF2-40B4-BE49-F238E27FC236}">
                            <a16:creationId xmlns:a16="http://schemas.microsoft.com/office/drawing/2014/main" id="{79C3504C-22E1-F9A5-1191-C9A0D3D832BC}"/>
                          </a:ext>
                        </a:extLst>
                      </p:cNvPr>
                      <p:cNvPicPr>
                        <a:picLocks noChangeAspect="1" noChangeArrowheads="1"/>
                      </p:cNvPicPr>
                      <p:nvPr/>
                    </p:nvPicPr>
                    <p:blipFill>
                      <a:blip r:embed="rId33"/>
                      <a:srcRect/>
                      <a:stretch>
                        <a:fillRect/>
                      </a:stretch>
                    </p:blipFill>
                    <p:spPr bwMode="auto">
                      <a:xfrm>
                        <a:off x="2316062" y="4561837"/>
                        <a:ext cx="447675" cy="160338"/>
                      </a:xfrm>
                      <a:prstGeom prst="rect">
                        <a:avLst/>
                      </a:prstGeom>
                      <a:solidFill>
                        <a:srgbClr val="D4EAE4"/>
                      </a:solidFill>
                    </p:spPr>
                  </p:pic>
                </p:oleObj>
              </mc:Fallback>
            </mc:AlternateContent>
          </a:graphicData>
        </a:graphic>
      </p:graphicFrame>
      <p:graphicFrame>
        <p:nvGraphicFramePr>
          <p:cNvPr id="23" name="Object 22">
            <a:extLst>
              <a:ext uri="{FF2B5EF4-FFF2-40B4-BE49-F238E27FC236}">
                <a16:creationId xmlns:a16="http://schemas.microsoft.com/office/drawing/2014/main" id="{36451BAF-FC55-4564-8D09-4E3A9EEE322C}"/>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907074254"/>
              </p:ext>
            </p:extLst>
          </p:nvPr>
        </p:nvGraphicFramePr>
        <p:xfrm>
          <a:off x="2374533" y="4845203"/>
          <a:ext cx="388937" cy="158750"/>
        </p:xfrm>
        <a:graphic>
          <a:graphicData uri="http://schemas.openxmlformats.org/presentationml/2006/ole">
            <mc:AlternateContent xmlns:mc="http://schemas.openxmlformats.org/markup-compatibility/2006">
              <mc:Choice xmlns:v="urn:schemas-microsoft-com:vml" Requires="v">
                <p:oleObj name="Equation" r:id="rId34" imgW="431640" imgH="177480" progId="Equation.DSMT4">
                  <p:embed/>
                </p:oleObj>
              </mc:Choice>
              <mc:Fallback>
                <p:oleObj name="Equation" r:id="rId34" imgW="431640" imgH="177480" progId="Equation.DSMT4">
                  <p:embed/>
                  <p:pic>
                    <p:nvPicPr>
                      <p:cNvPr id="20" name="Object 19">
                        <a:extLst>
                          <a:ext uri="{FF2B5EF4-FFF2-40B4-BE49-F238E27FC236}">
                            <a16:creationId xmlns:a16="http://schemas.microsoft.com/office/drawing/2014/main" id="{79C3504C-22E1-F9A5-1191-C9A0D3D832BC}"/>
                          </a:ext>
                        </a:extLst>
                      </p:cNvPr>
                      <p:cNvPicPr>
                        <a:picLocks noChangeAspect="1" noChangeArrowheads="1"/>
                      </p:cNvPicPr>
                      <p:nvPr/>
                    </p:nvPicPr>
                    <p:blipFill>
                      <a:blip r:embed="rId35"/>
                      <a:srcRect/>
                      <a:stretch>
                        <a:fillRect/>
                      </a:stretch>
                    </p:blipFill>
                    <p:spPr bwMode="auto">
                      <a:xfrm>
                        <a:off x="2374533" y="4845203"/>
                        <a:ext cx="388937" cy="158750"/>
                      </a:xfrm>
                      <a:prstGeom prst="rect">
                        <a:avLst/>
                      </a:prstGeom>
                      <a:solidFill>
                        <a:srgbClr val="D4EAE4"/>
                      </a:solidFill>
                    </p:spPr>
                  </p:pic>
                </p:oleObj>
              </mc:Fallback>
            </mc:AlternateContent>
          </a:graphicData>
        </a:graphic>
      </p:graphicFrame>
      <p:graphicFrame>
        <p:nvGraphicFramePr>
          <p:cNvPr id="24" name="Object 23">
            <a:extLst>
              <a:ext uri="{FF2B5EF4-FFF2-40B4-BE49-F238E27FC236}">
                <a16:creationId xmlns:a16="http://schemas.microsoft.com/office/drawing/2014/main" id="{EB800978-DA7F-31ED-37BB-2FB427535009}"/>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534220691"/>
              </p:ext>
            </p:extLst>
          </p:nvPr>
        </p:nvGraphicFramePr>
        <p:xfrm>
          <a:off x="2310635" y="5119865"/>
          <a:ext cx="447675" cy="160338"/>
        </p:xfrm>
        <a:graphic>
          <a:graphicData uri="http://schemas.openxmlformats.org/presentationml/2006/ole">
            <mc:AlternateContent xmlns:mc="http://schemas.openxmlformats.org/markup-compatibility/2006">
              <mc:Choice xmlns:v="urn:schemas-microsoft-com:vml" Requires="v">
                <p:oleObj name="Equation" r:id="rId36" imgW="495000" imgH="177480" progId="Equation.DSMT4">
                  <p:embed/>
                </p:oleObj>
              </mc:Choice>
              <mc:Fallback>
                <p:oleObj name="Equation" r:id="rId36" imgW="495000" imgH="177480" progId="Equation.DSMT4">
                  <p:embed/>
                  <p:pic>
                    <p:nvPicPr>
                      <p:cNvPr id="23" name="Object 22">
                        <a:extLst>
                          <a:ext uri="{FF2B5EF4-FFF2-40B4-BE49-F238E27FC236}">
                            <a16:creationId xmlns:a16="http://schemas.microsoft.com/office/drawing/2014/main" id="{36451BAF-FC55-4564-8D09-4E3A9EEE322C}"/>
                          </a:ext>
                        </a:extLst>
                      </p:cNvPr>
                      <p:cNvPicPr>
                        <a:picLocks noChangeAspect="1" noChangeArrowheads="1"/>
                      </p:cNvPicPr>
                      <p:nvPr/>
                    </p:nvPicPr>
                    <p:blipFill>
                      <a:blip r:embed="rId37"/>
                      <a:srcRect/>
                      <a:stretch>
                        <a:fillRect/>
                      </a:stretch>
                    </p:blipFill>
                    <p:spPr bwMode="auto">
                      <a:xfrm>
                        <a:off x="2310635" y="5119865"/>
                        <a:ext cx="447675" cy="160338"/>
                      </a:xfrm>
                      <a:prstGeom prst="rect">
                        <a:avLst/>
                      </a:prstGeom>
                      <a:solidFill>
                        <a:srgbClr val="D4EAE4"/>
                      </a:solidFill>
                    </p:spPr>
                  </p:pic>
                </p:oleObj>
              </mc:Fallback>
            </mc:AlternateContent>
          </a:graphicData>
        </a:graphic>
      </p:graphicFrame>
      <p:graphicFrame>
        <p:nvGraphicFramePr>
          <p:cNvPr id="25" name="Object 24">
            <a:extLst>
              <a:ext uri="{FF2B5EF4-FFF2-40B4-BE49-F238E27FC236}">
                <a16:creationId xmlns:a16="http://schemas.microsoft.com/office/drawing/2014/main" id="{4B68EA6F-1CA7-32A1-4EB3-0963095233A3}"/>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597233711"/>
              </p:ext>
            </p:extLst>
          </p:nvPr>
        </p:nvGraphicFramePr>
        <p:xfrm>
          <a:off x="3167982" y="2713419"/>
          <a:ext cx="469900" cy="160337"/>
        </p:xfrm>
        <a:graphic>
          <a:graphicData uri="http://schemas.openxmlformats.org/presentationml/2006/ole">
            <mc:AlternateContent xmlns:mc="http://schemas.openxmlformats.org/markup-compatibility/2006">
              <mc:Choice xmlns:v="urn:schemas-microsoft-com:vml" Requires="v">
                <p:oleObj name="Equation" r:id="rId38" imgW="520560" imgH="177480" progId="Equation.DSMT4">
                  <p:embed/>
                </p:oleObj>
              </mc:Choice>
              <mc:Fallback>
                <p:oleObj name="Equation" r:id="rId38" imgW="520560" imgH="177480" progId="Equation.DSMT4">
                  <p:embed/>
                  <p:pic>
                    <p:nvPicPr>
                      <p:cNvPr id="21" name="Object 20">
                        <a:extLst>
                          <a:ext uri="{FF2B5EF4-FFF2-40B4-BE49-F238E27FC236}">
                            <a16:creationId xmlns:a16="http://schemas.microsoft.com/office/drawing/2014/main" id="{156CD8FF-630F-1AE3-CCFC-821405BFD6A0}"/>
                          </a:ext>
                        </a:extLst>
                      </p:cNvPr>
                      <p:cNvPicPr>
                        <a:picLocks noChangeAspect="1" noChangeArrowheads="1"/>
                      </p:cNvPicPr>
                      <p:nvPr/>
                    </p:nvPicPr>
                    <p:blipFill>
                      <a:blip r:embed="rId39"/>
                      <a:srcRect/>
                      <a:stretch>
                        <a:fillRect/>
                      </a:stretch>
                    </p:blipFill>
                    <p:spPr bwMode="auto">
                      <a:xfrm>
                        <a:off x="3167982" y="2713419"/>
                        <a:ext cx="469900" cy="160337"/>
                      </a:xfrm>
                      <a:prstGeom prst="rect">
                        <a:avLst/>
                      </a:prstGeom>
                      <a:solidFill>
                        <a:srgbClr val="D4EAE4"/>
                      </a:solidFill>
                    </p:spPr>
                  </p:pic>
                </p:oleObj>
              </mc:Fallback>
            </mc:AlternateContent>
          </a:graphicData>
        </a:graphic>
      </p:graphicFrame>
      <p:graphicFrame>
        <p:nvGraphicFramePr>
          <p:cNvPr id="26" name="Object 25">
            <a:extLst>
              <a:ext uri="{FF2B5EF4-FFF2-40B4-BE49-F238E27FC236}">
                <a16:creationId xmlns:a16="http://schemas.microsoft.com/office/drawing/2014/main" id="{FF65ABEA-33E1-763C-EDA4-EDEDFB515541}"/>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302733387"/>
              </p:ext>
            </p:extLst>
          </p:nvPr>
        </p:nvGraphicFramePr>
        <p:xfrm>
          <a:off x="3198805" y="3004073"/>
          <a:ext cx="427182" cy="145761"/>
        </p:xfrm>
        <a:graphic>
          <a:graphicData uri="http://schemas.openxmlformats.org/presentationml/2006/ole">
            <mc:AlternateContent xmlns:mc="http://schemas.openxmlformats.org/markup-compatibility/2006">
              <mc:Choice xmlns:v="urn:schemas-microsoft-com:vml" Requires="v">
                <p:oleObj name="Equation" r:id="rId40" imgW="520560" imgH="177480" progId="Equation.DSMT4">
                  <p:embed/>
                </p:oleObj>
              </mc:Choice>
              <mc:Fallback>
                <p:oleObj name="Equation" r:id="rId40" imgW="520560" imgH="177480" progId="Equation.DSMT4">
                  <p:embed/>
                  <p:pic>
                    <p:nvPicPr>
                      <p:cNvPr id="25" name="Object 24">
                        <a:extLst>
                          <a:ext uri="{FF2B5EF4-FFF2-40B4-BE49-F238E27FC236}">
                            <a16:creationId xmlns:a16="http://schemas.microsoft.com/office/drawing/2014/main" id="{4B68EA6F-1CA7-32A1-4EB3-0963095233A3}"/>
                          </a:ext>
                        </a:extLst>
                      </p:cNvPr>
                      <p:cNvPicPr>
                        <a:picLocks noChangeAspect="1" noChangeArrowheads="1"/>
                      </p:cNvPicPr>
                      <p:nvPr/>
                    </p:nvPicPr>
                    <p:blipFill>
                      <a:blip r:embed="rId41"/>
                      <a:srcRect/>
                      <a:stretch>
                        <a:fillRect/>
                      </a:stretch>
                    </p:blipFill>
                    <p:spPr bwMode="auto">
                      <a:xfrm>
                        <a:off x="3198805" y="3004073"/>
                        <a:ext cx="427182" cy="145761"/>
                      </a:xfrm>
                      <a:prstGeom prst="rect">
                        <a:avLst/>
                      </a:prstGeom>
                      <a:solidFill>
                        <a:srgbClr val="D4EAE4"/>
                      </a:solidFill>
                    </p:spPr>
                  </p:pic>
                </p:oleObj>
              </mc:Fallback>
            </mc:AlternateContent>
          </a:graphicData>
        </a:graphic>
      </p:graphicFrame>
      <p:graphicFrame>
        <p:nvGraphicFramePr>
          <p:cNvPr id="27" name="Object 26">
            <a:extLst>
              <a:ext uri="{FF2B5EF4-FFF2-40B4-BE49-F238E27FC236}">
                <a16:creationId xmlns:a16="http://schemas.microsoft.com/office/drawing/2014/main" id="{1A69B4A6-0319-5FEC-F15C-A7D50AB047B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116612559"/>
              </p:ext>
            </p:extLst>
          </p:nvPr>
        </p:nvGraphicFramePr>
        <p:xfrm>
          <a:off x="3171096" y="3308427"/>
          <a:ext cx="469900" cy="160337"/>
        </p:xfrm>
        <a:graphic>
          <a:graphicData uri="http://schemas.openxmlformats.org/presentationml/2006/ole">
            <mc:AlternateContent xmlns:mc="http://schemas.openxmlformats.org/markup-compatibility/2006">
              <mc:Choice xmlns:v="urn:schemas-microsoft-com:vml" Requires="v">
                <p:oleObj name="Equation" r:id="rId42" imgW="520560" imgH="177480" progId="Equation.DSMT4">
                  <p:embed/>
                </p:oleObj>
              </mc:Choice>
              <mc:Fallback>
                <p:oleObj name="Equation" r:id="rId42" imgW="520560" imgH="177480" progId="Equation.DSMT4">
                  <p:embed/>
                  <p:pic>
                    <p:nvPicPr>
                      <p:cNvPr id="26" name="Object 25">
                        <a:extLst>
                          <a:ext uri="{FF2B5EF4-FFF2-40B4-BE49-F238E27FC236}">
                            <a16:creationId xmlns:a16="http://schemas.microsoft.com/office/drawing/2014/main" id="{FF65ABEA-33E1-763C-EDA4-EDEDFB515541}"/>
                          </a:ext>
                        </a:extLst>
                      </p:cNvPr>
                      <p:cNvPicPr>
                        <a:picLocks noChangeAspect="1" noChangeArrowheads="1"/>
                      </p:cNvPicPr>
                      <p:nvPr/>
                    </p:nvPicPr>
                    <p:blipFill>
                      <a:blip r:embed="rId43"/>
                      <a:srcRect/>
                      <a:stretch>
                        <a:fillRect/>
                      </a:stretch>
                    </p:blipFill>
                    <p:spPr bwMode="auto">
                      <a:xfrm>
                        <a:off x="3171096" y="3308427"/>
                        <a:ext cx="469900" cy="160337"/>
                      </a:xfrm>
                      <a:prstGeom prst="rect">
                        <a:avLst/>
                      </a:prstGeom>
                      <a:solidFill>
                        <a:srgbClr val="D4EAE4"/>
                      </a:solidFill>
                    </p:spPr>
                  </p:pic>
                </p:oleObj>
              </mc:Fallback>
            </mc:AlternateContent>
          </a:graphicData>
        </a:graphic>
      </p:graphicFrame>
      <p:graphicFrame>
        <p:nvGraphicFramePr>
          <p:cNvPr id="28" name="Object 27">
            <a:extLst>
              <a:ext uri="{FF2B5EF4-FFF2-40B4-BE49-F238E27FC236}">
                <a16:creationId xmlns:a16="http://schemas.microsoft.com/office/drawing/2014/main" id="{F789D84F-6B1E-7D89-8D62-882965B846CA}"/>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126913414"/>
              </p:ext>
            </p:extLst>
          </p:nvPr>
        </p:nvGraphicFramePr>
        <p:xfrm>
          <a:off x="3184784" y="3585387"/>
          <a:ext cx="469900" cy="160337"/>
        </p:xfrm>
        <a:graphic>
          <a:graphicData uri="http://schemas.openxmlformats.org/presentationml/2006/ole">
            <mc:AlternateContent xmlns:mc="http://schemas.openxmlformats.org/markup-compatibility/2006">
              <mc:Choice xmlns:v="urn:schemas-microsoft-com:vml" Requires="v">
                <p:oleObj name="Equation" r:id="rId44" imgW="520560" imgH="177480" progId="Equation.DSMT4">
                  <p:embed/>
                </p:oleObj>
              </mc:Choice>
              <mc:Fallback>
                <p:oleObj name="Equation" r:id="rId44" imgW="520560" imgH="177480" progId="Equation.DSMT4">
                  <p:embed/>
                  <p:pic>
                    <p:nvPicPr>
                      <p:cNvPr id="27" name="Object 26">
                        <a:extLst>
                          <a:ext uri="{FF2B5EF4-FFF2-40B4-BE49-F238E27FC236}">
                            <a16:creationId xmlns:a16="http://schemas.microsoft.com/office/drawing/2014/main" id="{1A69B4A6-0319-5FEC-F15C-A7D50AB047B7}"/>
                          </a:ext>
                        </a:extLst>
                      </p:cNvPr>
                      <p:cNvPicPr>
                        <a:picLocks noChangeAspect="1" noChangeArrowheads="1"/>
                      </p:cNvPicPr>
                      <p:nvPr/>
                    </p:nvPicPr>
                    <p:blipFill>
                      <a:blip r:embed="rId45"/>
                      <a:srcRect/>
                      <a:stretch>
                        <a:fillRect/>
                      </a:stretch>
                    </p:blipFill>
                    <p:spPr bwMode="auto">
                      <a:xfrm>
                        <a:off x="3184784" y="3585387"/>
                        <a:ext cx="469900" cy="160337"/>
                      </a:xfrm>
                      <a:prstGeom prst="rect">
                        <a:avLst/>
                      </a:prstGeom>
                      <a:solidFill>
                        <a:srgbClr val="D4EAE4"/>
                      </a:solidFill>
                    </p:spPr>
                  </p:pic>
                </p:oleObj>
              </mc:Fallback>
            </mc:AlternateContent>
          </a:graphicData>
        </a:graphic>
      </p:graphicFrame>
      <p:graphicFrame>
        <p:nvGraphicFramePr>
          <p:cNvPr id="29" name="Object 28">
            <a:extLst>
              <a:ext uri="{FF2B5EF4-FFF2-40B4-BE49-F238E27FC236}">
                <a16:creationId xmlns:a16="http://schemas.microsoft.com/office/drawing/2014/main" id="{19C248E4-133E-8A8E-16EE-F0D7A2E48C26}"/>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554298380"/>
              </p:ext>
            </p:extLst>
          </p:nvPr>
        </p:nvGraphicFramePr>
        <p:xfrm>
          <a:off x="3180476" y="3883214"/>
          <a:ext cx="458787" cy="160337"/>
        </p:xfrm>
        <a:graphic>
          <a:graphicData uri="http://schemas.openxmlformats.org/presentationml/2006/ole">
            <mc:AlternateContent xmlns:mc="http://schemas.openxmlformats.org/markup-compatibility/2006">
              <mc:Choice xmlns:v="urn:schemas-microsoft-com:vml" Requires="v">
                <p:oleObj name="Equation" r:id="rId46" imgW="507960" imgH="177480" progId="Equation.DSMT4">
                  <p:embed/>
                </p:oleObj>
              </mc:Choice>
              <mc:Fallback>
                <p:oleObj name="Equation" r:id="rId46" imgW="507960" imgH="177480" progId="Equation.DSMT4">
                  <p:embed/>
                  <p:pic>
                    <p:nvPicPr>
                      <p:cNvPr id="28" name="Object 27">
                        <a:extLst>
                          <a:ext uri="{FF2B5EF4-FFF2-40B4-BE49-F238E27FC236}">
                            <a16:creationId xmlns:a16="http://schemas.microsoft.com/office/drawing/2014/main" id="{F789D84F-6B1E-7D89-8D62-882965B846CA}"/>
                          </a:ext>
                        </a:extLst>
                      </p:cNvPr>
                      <p:cNvPicPr>
                        <a:picLocks noChangeAspect="1" noChangeArrowheads="1"/>
                      </p:cNvPicPr>
                      <p:nvPr/>
                    </p:nvPicPr>
                    <p:blipFill>
                      <a:blip r:embed="rId47"/>
                      <a:srcRect/>
                      <a:stretch>
                        <a:fillRect/>
                      </a:stretch>
                    </p:blipFill>
                    <p:spPr bwMode="auto">
                      <a:xfrm>
                        <a:off x="3180476" y="3883214"/>
                        <a:ext cx="458787" cy="160337"/>
                      </a:xfrm>
                      <a:prstGeom prst="rect">
                        <a:avLst/>
                      </a:prstGeom>
                      <a:solidFill>
                        <a:srgbClr val="D4EAE4"/>
                      </a:solidFill>
                    </p:spPr>
                  </p:pic>
                </p:oleObj>
              </mc:Fallback>
            </mc:AlternateContent>
          </a:graphicData>
        </a:graphic>
      </p:graphicFrame>
      <p:graphicFrame>
        <p:nvGraphicFramePr>
          <p:cNvPr id="30" name="Object 29">
            <a:extLst>
              <a:ext uri="{FF2B5EF4-FFF2-40B4-BE49-F238E27FC236}">
                <a16:creationId xmlns:a16="http://schemas.microsoft.com/office/drawing/2014/main" id="{A4BE7187-9145-F77B-9D77-76327928E709}"/>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42211233"/>
              </p:ext>
            </p:extLst>
          </p:nvPr>
        </p:nvGraphicFramePr>
        <p:xfrm>
          <a:off x="3200690" y="4228712"/>
          <a:ext cx="446087" cy="160337"/>
        </p:xfrm>
        <a:graphic>
          <a:graphicData uri="http://schemas.openxmlformats.org/presentationml/2006/ole">
            <mc:AlternateContent xmlns:mc="http://schemas.openxmlformats.org/markup-compatibility/2006">
              <mc:Choice xmlns:v="urn:schemas-microsoft-com:vml" Requires="v">
                <p:oleObj name="Equation" r:id="rId48" imgW="495000" imgH="177480" progId="Equation.DSMT4">
                  <p:embed/>
                </p:oleObj>
              </mc:Choice>
              <mc:Fallback>
                <p:oleObj name="Equation" r:id="rId48" imgW="495000" imgH="177480" progId="Equation.DSMT4">
                  <p:embed/>
                  <p:pic>
                    <p:nvPicPr>
                      <p:cNvPr id="29" name="Object 28">
                        <a:extLst>
                          <a:ext uri="{FF2B5EF4-FFF2-40B4-BE49-F238E27FC236}">
                            <a16:creationId xmlns:a16="http://schemas.microsoft.com/office/drawing/2014/main" id="{19C248E4-133E-8A8E-16EE-F0D7A2E48C26}"/>
                          </a:ext>
                        </a:extLst>
                      </p:cNvPr>
                      <p:cNvPicPr>
                        <a:picLocks noChangeAspect="1" noChangeArrowheads="1"/>
                      </p:cNvPicPr>
                      <p:nvPr/>
                    </p:nvPicPr>
                    <p:blipFill>
                      <a:blip r:embed="rId49"/>
                      <a:srcRect/>
                      <a:stretch>
                        <a:fillRect/>
                      </a:stretch>
                    </p:blipFill>
                    <p:spPr bwMode="auto">
                      <a:xfrm>
                        <a:off x="3200690" y="4228712"/>
                        <a:ext cx="446087" cy="160337"/>
                      </a:xfrm>
                      <a:prstGeom prst="rect">
                        <a:avLst/>
                      </a:prstGeom>
                      <a:solidFill>
                        <a:srgbClr val="D4EAE4"/>
                      </a:solidFill>
                    </p:spPr>
                  </p:pic>
                </p:oleObj>
              </mc:Fallback>
            </mc:AlternateContent>
          </a:graphicData>
        </a:graphic>
      </p:graphicFrame>
      <p:graphicFrame>
        <p:nvGraphicFramePr>
          <p:cNvPr id="31" name="Object 30">
            <a:extLst>
              <a:ext uri="{FF2B5EF4-FFF2-40B4-BE49-F238E27FC236}">
                <a16:creationId xmlns:a16="http://schemas.microsoft.com/office/drawing/2014/main" id="{5CE6136E-0443-5718-36E9-B70A1BA3F433}"/>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942940587"/>
              </p:ext>
            </p:extLst>
          </p:nvPr>
        </p:nvGraphicFramePr>
        <p:xfrm>
          <a:off x="3265747" y="4559745"/>
          <a:ext cx="388937" cy="160337"/>
        </p:xfrm>
        <a:graphic>
          <a:graphicData uri="http://schemas.openxmlformats.org/presentationml/2006/ole">
            <mc:AlternateContent xmlns:mc="http://schemas.openxmlformats.org/markup-compatibility/2006">
              <mc:Choice xmlns:v="urn:schemas-microsoft-com:vml" Requires="v">
                <p:oleObj name="Equation" r:id="rId50" imgW="431640" imgH="177480" progId="Equation.DSMT4">
                  <p:embed/>
                </p:oleObj>
              </mc:Choice>
              <mc:Fallback>
                <p:oleObj name="Equation" r:id="rId50" imgW="431640" imgH="177480" progId="Equation.DSMT4">
                  <p:embed/>
                  <p:pic>
                    <p:nvPicPr>
                      <p:cNvPr id="30" name="Object 29">
                        <a:extLst>
                          <a:ext uri="{FF2B5EF4-FFF2-40B4-BE49-F238E27FC236}">
                            <a16:creationId xmlns:a16="http://schemas.microsoft.com/office/drawing/2014/main" id="{A4BE7187-9145-F77B-9D77-76327928E709}"/>
                          </a:ext>
                        </a:extLst>
                      </p:cNvPr>
                      <p:cNvPicPr>
                        <a:picLocks noChangeAspect="1" noChangeArrowheads="1"/>
                      </p:cNvPicPr>
                      <p:nvPr/>
                    </p:nvPicPr>
                    <p:blipFill>
                      <a:blip r:embed="rId51"/>
                      <a:srcRect/>
                      <a:stretch>
                        <a:fillRect/>
                      </a:stretch>
                    </p:blipFill>
                    <p:spPr bwMode="auto">
                      <a:xfrm>
                        <a:off x="3265747" y="4559745"/>
                        <a:ext cx="388937" cy="160337"/>
                      </a:xfrm>
                      <a:prstGeom prst="rect">
                        <a:avLst/>
                      </a:prstGeom>
                      <a:solidFill>
                        <a:srgbClr val="D4EAE4"/>
                      </a:solidFill>
                    </p:spPr>
                  </p:pic>
                </p:oleObj>
              </mc:Fallback>
            </mc:AlternateContent>
          </a:graphicData>
        </a:graphic>
      </p:graphicFrame>
      <p:graphicFrame>
        <p:nvGraphicFramePr>
          <p:cNvPr id="32" name="Object 31">
            <a:extLst>
              <a:ext uri="{FF2B5EF4-FFF2-40B4-BE49-F238E27FC236}">
                <a16:creationId xmlns:a16="http://schemas.microsoft.com/office/drawing/2014/main" id="{FCE38475-1C2A-6E41-6A85-E3C411BA33A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780111343"/>
              </p:ext>
            </p:extLst>
          </p:nvPr>
        </p:nvGraphicFramePr>
        <p:xfrm>
          <a:off x="3205288" y="4841876"/>
          <a:ext cx="446087" cy="160337"/>
        </p:xfrm>
        <a:graphic>
          <a:graphicData uri="http://schemas.openxmlformats.org/presentationml/2006/ole">
            <mc:AlternateContent xmlns:mc="http://schemas.openxmlformats.org/markup-compatibility/2006">
              <mc:Choice xmlns:v="urn:schemas-microsoft-com:vml" Requires="v">
                <p:oleObj name="Equation" r:id="rId52" imgW="495000" imgH="177480" progId="Equation.DSMT4">
                  <p:embed/>
                </p:oleObj>
              </mc:Choice>
              <mc:Fallback>
                <p:oleObj name="Equation" r:id="rId52" imgW="495000" imgH="177480" progId="Equation.DSMT4">
                  <p:embed/>
                  <p:pic>
                    <p:nvPicPr>
                      <p:cNvPr id="31" name="Object 30">
                        <a:extLst>
                          <a:ext uri="{FF2B5EF4-FFF2-40B4-BE49-F238E27FC236}">
                            <a16:creationId xmlns:a16="http://schemas.microsoft.com/office/drawing/2014/main" id="{5CE6136E-0443-5718-36E9-B70A1BA3F433}"/>
                          </a:ext>
                        </a:extLst>
                      </p:cNvPr>
                      <p:cNvPicPr>
                        <a:picLocks noChangeAspect="1" noChangeArrowheads="1"/>
                      </p:cNvPicPr>
                      <p:nvPr/>
                    </p:nvPicPr>
                    <p:blipFill>
                      <a:blip r:embed="rId53"/>
                      <a:srcRect/>
                      <a:stretch>
                        <a:fillRect/>
                      </a:stretch>
                    </p:blipFill>
                    <p:spPr bwMode="auto">
                      <a:xfrm>
                        <a:off x="3205288" y="4841876"/>
                        <a:ext cx="446087" cy="160337"/>
                      </a:xfrm>
                      <a:prstGeom prst="rect">
                        <a:avLst/>
                      </a:prstGeom>
                      <a:solidFill>
                        <a:srgbClr val="D4EAE4"/>
                      </a:solidFill>
                    </p:spPr>
                  </p:pic>
                </p:oleObj>
              </mc:Fallback>
            </mc:AlternateContent>
          </a:graphicData>
        </a:graphic>
      </p:graphicFrame>
      <p:graphicFrame>
        <p:nvGraphicFramePr>
          <p:cNvPr id="33" name="Object 32">
            <a:extLst>
              <a:ext uri="{FF2B5EF4-FFF2-40B4-BE49-F238E27FC236}">
                <a16:creationId xmlns:a16="http://schemas.microsoft.com/office/drawing/2014/main" id="{D6CBA1E8-64EE-B864-367A-94931C6AA2BE}"/>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240581513"/>
              </p:ext>
            </p:extLst>
          </p:nvPr>
        </p:nvGraphicFramePr>
        <p:xfrm>
          <a:off x="3212859" y="5119270"/>
          <a:ext cx="457200" cy="160337"/>
        </p:xfrm>
        <a:graphic>
          <a:graphicData uri="http://schemas.openxmlformats.org/presentationml/2006/ole">
            <mc:AlternateContent xmlns:mc="http://schemas.openxmlformats.org/markup-compatibility/2006">
              <mc:Choice xmlns:v="urn:schemas-microsoft-com:vml" Requires="v">
                <p:oleObj name="Equation" r:id="rId54" imgW="507960" imgH="177480" progId="Equation.DSMT4">
                  <p:embed/>
                </p:oleObj>
              </mc:Choice>
              <mc:Fallback>
                <p:oleObj name="Equation" r:id="rId54" imgW="507960" imgH="177480" progId="Equation.DSMT4">
                  <p:embed/>
                  <p:pic>
                    <p:nvPicPr>
                      <p:cNvPr id="32" name="Object 31">
                        <a:extLst>
                          <a:ext uri="{FF2B5EF4-FFF2-40B4-BE49-F238E27FC236}">
                            <a16:creationId xmlns:a16="http://schemas.microsoft.com/office/drawing/2014/main" id="{FCE38475-1C2A-6E41-6A85-E3C411BA33AD}"/>
                          </a:ext>
                        </a:extLst>
                      </p:cNvPr>
                      <p:cNvPicPr>
                        <a:picLocks noChangeAspect="1" noChangeArrowheads="1"/>
                      </p:cNvPicPr>
                      <p:nvPr/>
                    </p:nvPicPr>
                    <p:blipFill>
                      <a:blip r:embed="rId55"/>
                      <a:srcRect/>
                      <a:stretch>
                        <a:fillRect/>
                      </a:stretch>
                    </p:blipFill>
                    <p:spPr bwMode="auto">
                      <a:xfrm>
                        <a:off x="3212859" y="5119270"/>
                        <a:ext cx="457200" cy="160337"/>
                      </a:xfrm>
                      <a:prstGeom prst="rect">
                        <a:avLst/>
                      </a:prstGeom>
                      <a:solidFill>
                        <a:srgbClr val="D4EAE4"/>
                      </a:solidFill>
                    </p:spPr>
                  </p:pic>
                </p:oleObj>
              </mc:Fallback>
            </mc:AlternateContent>
          </a:graphicData>
        </a:graphic>
      </p:graphicFrame>
      <p:graphicFrame>
        <p:nvGraphicFramePr>
          <p:cNvPr id="34" name="Object 33">
            <a:extLst>
              <a:ext uri="{FF2B5EF4-FFF2-40B4-BE49-F238E27FC236}">
                <a16:creationId xmlns:a16="http://schemas.microsoft.com/office/drawing/2014/main" id="{863BE0FD-A105-D1D9-4634-ECF1DBA1589F}"/>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95037522"/>
              </p:ext>
            </p:extLst>
          </p:nvPr>
        </p:nvGraphicFramePr>
        <p:xfrm>
          <a:off x="3928396" y="2715145"/>
          <a:ext cx="427182" cy="145761"/>
        </p:xfrm>
        <a:graphic>
          <a:graphicData uri="http://schemas.openxmlformats.org/presentationml/2006/ole">
            <mc:AlternateContent xmlns:mc="http://schemas.openxmlformats.org/markup-compatibility/2006">
              <mc:Choice xmlns:v="urn:schemas-microsoft-com:vml" Requires="v">
                <p:oleObj name="Equation" r:id="rId56" imgW="520560" imgH="177480" progId="Equation.DSMT4">
                  <p:embed/>
                </p:oleObj>
              </mc:Choice>
              <mc:Fallback>
                <p:oleObj name="Equation" r:id="rId56" imgW="520560" imgH="177480" progId="Equation.DSMT4">
                  <p:embed/>
                  <p:pic>
                    <p:nvPicPr>
                      <p:cNvPr id="26" name="Object 25">
                        <a:extLst>
                          <a:ext uri="{FF2B5EF4-FFF2-40B4-BE49-F238E27FC236}">
                            <a16:creationId xmlns:a16="http://schemas.microsoft.com/office/drawing/2014/main" id="{FF65ABEA-33E1-763C-EDA4-EDEDFB515541}"/>
                          </a:ext>
                        </a:extLst>
                      </p:cNvPr>
                      <p:cNvPicPr>
                        <a:picLocks noChangeAspect="1" noChangeArrowheads="1"/>
                      </p:cNvPicPr>
                      <p:nvPr/>
                    </p:nvPicPr>
                    <p:blipFill>
                      <a:blip r:embed="rId41"/>
                      <a:srcRect/>
                      <a:stretch>
                        <a:fillRect/>
                      </a:stretch>
                    </p:blipFill>
                    <p:spPr bwMode="auto">
                      <a:xfrm>
                        <a:off x="3928396" y="2715145"/>
                        <a:ext cx="427182" cy="145761"/>
                      </a:xfrm>
                      <a:prstGeom prst="rect">
                        <a:avLst/>
                      </a:prstGeom>
                      <a:solidFill>
                        <a:srgbClr val="D4EAE4"/>
                      </a:solidFill>
                    </p:spPr>
                  </p:pic>
                </p:oleObj>
              </mc:Fallback>
            </mc:AlternateContent>
          </a:graphicData>
        </a:graphic>
      </p:graphicFrame>
      <p:graphicFrame>
        <p:nvGraphicFramePr>
          <p:cNvPr id="35" name="Object 34">
            <a:extLst>
              <a:ext uri="{FF2B5EF4-FFF2-40B4-BE49-F238E27FC236}">
                <a16:creationId xmlns:a16="http://schemas.microsoft.com/office/drawing/2014/main" id="{873C73B6-B55D-755F-DCC7-4308ED39A97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000273307"/>
              </p:ext>
            </p:extLst>
          </p:nvPr>
        </p:nvGraphicFramePr>
        <p:xfrm>
          <a:off x="3944809" y="3022134"/>
          <a:ext cx="427182" cy="145761"/>
        </p:xfrm>
        <a:graphic>
          <a:graphicData uri="http://schemas.openxmlformats.org/presentationml/2006/ole">
            <mc:AlternateContent xmlns:mc="http://schemas.openxmlformats.org/markup-compatibility/2006">
              <mc:Choice xmlns:v="urn:schemas-microsoft-com:vml" Requires="v">
                <p:oleObj name="Equation" r:id="rId57" imgW="520560" imgH="177480" progId="Equation.DSMT4">
                  <p:embed/>
                </p:oleObj>
              </mc:Choice>
              <mc:Fallback>
                <p:oleObj name="Equation" r:id="rId57" imgW="520560" imgH="177480" progId="Equation.DSMT4">
                  <p:embed/>
                  <p:pic>
                    <p:nvPicPr>
                      <p:cNvPr id="34" name="Object 33">
                        <a:extLst>
                          <a:ext uri="{FF2B5EF4-FFF2-40B4-BE49-F238E27FC236}">
                            <a16:creationId xmlns:a16="http://schemas.microsoft.com/office/drawing/2014/main" id="{863BE0FD-A105-D1D9-4634-ECF1DBA1589F}"/>
                          </a:ext>
                        </a:extLst>
                      </p:cNvPr>
                      <p:cNvPicPr>
                        <a:picLocks noChangeAspect="1" noChangeArrowheads="1"/>
                      </p:cNvPicPr>
                      <p:nvPr/>
                    </p:nvPicPr>
                    <p:blipFill>
                      <a:blip r:embed="rId58"/>
                      <a:srcRect/>
                      <a:stretch>
                        <a:fillRect/>
                      </a:stretch>
                    </p:blipFill>
                    <p:spPr bwMode="auto">
                      <a:xfrm>
                        <a:off x="3944809" y="3022134"/>
                        <a:ext cx="427182" cy="145761"/>
                      </a:xfrm>
                      <a:prstGeom prst="rect">
                        <a:avLst/>
                      </a:prstGeom>
                      <a:solidFill>
                        <a:srgbClr val="D4EAE4"/>
                      </a:solidFill>
                    </p:spPr>
                  </p:pic>
                </p:oleObj>
              </mc:Fallback>
            </mc:AlternateContent>
          </a:graphicData>
        </a:graphic>
      </p:graphicFrame>
      <p:graphicFrame>
        <p:nvGraphicFramePr>
          <p:cNvPr id="36" name="Object 35">
            <a:extLst>
              <a:ext uri="{FF2B5EF4-FFF2-40B4-BE49-F238E27FC236}">
                <a16:creationId xmlns:a16="http://schemas.microsoft.com/office/drawing/2014/main" id="{AB1A00CE-F124-6F2C-FBA8-91870615E4A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061705339"/>
              </p:ext>
            </p:extLst>
          </p:nvPr>
        </p:nvGraphicFramePr>
        <p:xfrm>
          <a:off x="3948464" y="3289407"/>
          <a:ext cx="427182" cy="145761"/>
        </p:xfrm>
        <a:graphic>
          <a:graphicData uri="http://schemas.openxmlformats.org/presentationml/2006/ole">
            <mc:AlternateContent xmlns:mc="http://schemas.openxmlformats.org/markup-compatibility/2006">
              <mc:Choice xmlns:v="urn:schemas-microsoft-com:vml" Requires="v">
                <p:oleObj name="Equation" r:id="rId59" imgW="520560" imgH="177480" progId="Equation.DSMT4">
                  <p:embed/>
                </p:oleObj>
              </mc:Choice>
              <mc:Fallback>
                <p:oleObj name="Equation" r:id="rId59" imgW="520560" imgH="177480" progId="Equation.DSMT4">
                  <p:embed/>
                  <p:pic>
                    <p:nvPicPr>
                      <p:cNvPr id="35" name="Object 34">
                        <a:extLst>
                          <a:ext uri="{FF2B5EF4-FFF2-40B4-BE49-F238E27FC236}">
                            <a16:creationId xmlns:a16="http://schemas.microsoft.com/office/drawing/2014/main" id="{873C73B6-B55D-755F-DCC7-4308ED39A977}"/>
                          </a:ext>
                        </a:extLst>
                      </p:cNvPr>
                      <p:cNvPicPr>
                        <a:picLocks noChangeAspect="1" noChangeArrowheads="1"/>
                      </p:cNvPicPr>
                      <p:nvPr/>
                    </p:nvPicPr>
                    <p:blipFill>
                      <a:blip r:embed="rId60"/>
                      <a:srcRect/>
                      <a:stretch>
                        <a:fillRect/>
                      </a:stretch>
                    </p:blipFill>
                    <p:spPr bwMode="auto">
                      <a:xfrm>
                        <a:off x="3948464" y="3289407"/>
                        <a:ext cx="427182" cy="145761"/>
                      </a:xfrm>
                      <a:prstGeom prst="rect">
                        <a:avLst/>
                      </a:prstGeom>
                      <a:solidFill>
                        <a:srgbClr val="D4EAE4"/>
                      </a:solidFill>
                    </p:spPr>
                  </p:pic>
                </p:oleObj>
              </mc:Fallback>
            </mc:AlternateContent>
          </a:graphicData>
        </a:graphic>
      </p:graphicFrame>
      <p:graphicFrame>
        <p:nvGraphicFramePr>
          <p:cNvPr id="37" name="Object 36">
            <a:extLst>
              <a:ext uri="{FF2B5EF4-FFF2-40B4-BE49-F238E27FC236}">
                <a16:creationId xmlns:a16="http://schemas.microsoft.com/office/drawing/2014/main" id="{E42EBCB1-27D4-C283-0350-F6F8721F4AF2}"/>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192189859"/>
              </p:ext>
            </p:extLst>
          </p:nvPr>
        </p:nvGraphicFramePr>
        <p:xfrm>
          <a:off x="3959721" y="3585387"/>
          <a:ext cx="415925" cy="144463"/>
        </p:xfrm>
        <a:graphic>
          <a:graphicData uri="http://schemas.openxmlformats.org/presentationml/2006/ole">
            <mc:AlternateContent xmlns:mc="http://schemas.openxmlformats.org/markup-compatibility/2006">
              <mc:Choice xmlns:v="urn:schemas-microsoft-com:vml" Requires="v">
                <p:oleObj name="Equation" r:id="rId61" imgW="507960" imgH="177480" progId="Equation.DSMT4">
                  <p:embed/>
                </p:oleObj>
              </mc:Choice>
              <mc:Fallback>
                <p:oleObj name="Equation" r:id="rId61" imgW="507960" imgH="177480" progId="Equation.DSMT4">
                  <p:embed/>
                  <p:pic>
                    <p:nvPicPr>
                      <p:cNvPr id="36" name="Object 35">
                        <a:extLst>
                          <a:ext uri="{FF2B5EF4-FFF2-40B4-BE49-F238E27FC236}">
                            <a16:creationId xmlns:a16="http://schemas.microsoft.com/office/drawing/2014/main" id="{AB1A00CE-F124-6F2C-FBA8-91870615E4A0}"/>
                          </a:ext>
                        </a:extLst>
                      </p:cNvPr>
                      <p:cNvPicPr>
                        <a:picLocks noChangeAspect="1" noChangeArrowheads="1"/>
                      </p:cNvPicPr>
                      <p:nvPr/>
                    </p:nvPicPr>
                    <p:blipFill>
                      <a:blip r:embed="rId62"/>
                      <a:srcRect/>
                      <a:stretch>
                        <a:fillRect/>
                      </a:stretch>
                    </p:blipFill>
                    <p:spPr bwMode="auto">
                      <a:xfrm>
                        <a:off x="3959721" y="3585387"/>
                        <a:ext cx="415925" cy="144463"/>
                      </a:xfrm>
                      <a:prstGeom prst="rect">
                        <a:avLst/>
                      </a:prstGeom>
                      <a:solidFill>
                        <a:srgbClr val="D4EAE4"/>
                      </a:solidFill>
                    </p:spPr>
                  </p:pic>
                </p:oleObj>
              </mc:Fallback>
            </mc:AlternateContent>
          </a:graphicData>
        </a:graphic>
      </p:graphicFrame>
      <p:graphicFrame>
        <p:nvGraphicFramePr>
          <p:cNvPr id="38" name="Object 37">
            <a:extLst>
              <a:ext uri="{FF2B5EF4-FFF2-40B4-BE49-F238E27FC236}">
                <a16:creationId xmlns:a16="http://schemas.microsoft.com/office/drawing/2014/main" id="{748755FC-A4A6-5CF0-CE7F-BF1960972A4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412673356"/>
              </p:ext>
            </p:extLst>
          </p:nvPr>
        </p:nvGraphicFramePr>
        <p:xfrm>
          <a:off x="3969246" y="3937766"/>
          <a:ext cx="406400" cy="144463"/>
        </p:xfrm>
        <a:graphic>
          <a:graphicData uri="http://schemas.openxmlformats.org/presentationml/2006/ole">
            <mc:AlternateContent xmlns:mc="http://schemas.openxmlformats.org/markup-compatibility/2006">
              <mc:Choice xmlns:v="urn:schemas-microsoft-com:vml" Requires="v">
                <p:oleObj name="Equation" r:id="rId63" imgW="495000" imgH="177480" progId="Equation.DSMT4">
                  <p:embed/>
                </p:oleObj>
              </mc:Choice>
              <mc:Fallback>
                <p:oleObj name="Equation" r:id="rId63" imgW="495000" imgH="177480" progId="Equation.DSMT4">
                  <p:embed/>
                  <p:pic>
                    <p:nvPicPr>
                      <p:cNvPr id="37" name="Object 36">
                        <a:extLst>
                          <a:ext uri="{FF2B5EF4-FFF2-40B4-BE49-F238E27FC236}">
                            <a16:creationId xmlns:a16="http://schemas.microsoft.com/office/drawing/2014/main" id="{E42EBCB1-27D4-C283-0350-F6F8721F4AF2}"/>
                          </a:ext>
                        </a:extLst>
                      </p:cNvPr>
                      <p:cNvPicPr>
                        <a:picLocks noChangeAspect="1" noChangeArrowheads="1"/>
                      </p:cNvPicPr>
                      <p:nvPr/>
                    </p:nvPicPr>
                    <p:blipFill>
                      <a:blip r:embed="rId64"/>
                      <a:srcRect/>
                      <a:stretch>
                        <a:fillRect/>
                      </a:stretch>
                    </p:blipFill>
                    <p:spPr bwMode="auto">
                      <a:xfrm>
                        <a:off x="3969246" y="3937766"/>
                        <a:ext cx="406400" cy="144463"/>
                      </a:xfrm>
                      <a:prstGeom prst="rect">
                        <a:avLst/>
                      </a:prstGeom>
                      <a:solidFill>
                        <a:srgbClr val="D4EAE4"/>
                      </a:solidFill>
                    </p:spPr>
                  </p:pic>
                </p:oleObj>
              </mc:Fallback>
            </mc:AlternateContent>
          </a:graphicData>
        </a:graphic>
      </p:graphicFrame>
      <p:graphicFrame>
        <p:nvGraphicFramePr>
          <p:cNvPr id="40" name="Object 39">
            <a:extLst>
              <a:ext uri="{FF2B5EF4-FFF2-40B4-BE49-F238E27FC236}">
                <a16:creationId xmlns:a16="http://schemas.microsoft.com/office/drawing/2014/main" id="{02D42030-8D0E-6094-4C00-CE87C7AD6413}"/>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603109783"/>
              </p:ext>
            </p:extLst>
          </p:nvPr>
        </p:nvGraphicFramePr>
        <p:xfrm>
          <a:off x="4034198" y="4253524"/>
          <a:ext cx="354013" cy="144463"/>
        </p:xfrm>
        <a:graphic>
          <a:graphicData uri="http://schemas.openxmlformats.org/presentationml/2006/ole">
            <mc:AlternateContent xmlns:mc="http://schemas.openxmlformats.org/markup-compatibility/2006">
              <mc:Choice xmlns:v="urn:schemas-microsoft-com:vml" Requires="v">
                <p:oleObj name="Equation" r:id="rId65" imgW="431640" imgH="177480" progId="Equation.DSMT4">
                  <p:embed/>
                </p:oleObj>
              </mc:Choice>
              <mc:Fallback>
                <p:oleObj name="Equation" r:id="rId65" imgW="431640" imgH="177480" progId="Equation.DSMT4">
                  <p:embed/>
                  <p:pic>
                    <p:nvPicPr>
                      <p:cNvPr id="38" name="Object 37">
                        <a:extLst>
                          <a:ext uri="{FF2B5EF4-FFF2-40B4-BE49-F238E27FC236}">
                            <a16:creationId xmlns:a16="http://schemas.microsoft.com/office/drawing/2014/main" id="{748755FC-A4A6-5CF0-CE7F-BF1960972A47}"/>
                          </a:ext>
                        </a:extLst>
                      </p:cNvPr>
                      <p:cNvPicPr>
                        <a:picLocks noChangeAspect="1" noChangeArrowheads="1"/>
                      </p:cNvPicPr>
                      <p:nvPr/>
                    </p:nvPicPr>
                    <p:blipFill>
                      <a:blip r:embed="rId66"/>
                      <a:srcRect/>
                      <a:stretch>
                        <a:fillRect/>
                      </a:stretch>
                    </p:blipFill>
                    <p:spPr bwMode="auto">
                      <a:xfrm>
                        <a:off x="4034198" y="4253524"/>
                        <a:ext cx="354013" cy="144463"/>
                      </a:xfrm>
                      <a:prstGeom prst="rect">
                        <a:avLst/>
                      </a:prstGeom>
                      <a:solidFill>
                        <a:srgbClr val="D4EAE4"/>
                      </a:solidFill>
                    </p:spPr>
                  </p:pic>
                </p:oleObj>
              </mc:Fallback>
            </mc:AlternateContent>
          </a:graphicData>
        </a:graphic>
      </p:graphicFrame>
      <p:graphicFrame>
        <p:nvGraphicFramePr>
          <p:cNvPr id="39" name="Object 38">
            <a:extLst>
              <a:ext uri="{FF2B5EF4-FFF2-40B4-BE49-F238E27FC236}">
                <a16:creationId xmlns:a16="http://schemas.microsoft.com/office/drawing/2014/main" id="{B8CD6870-0FF7-D794-0D6D-96A0E555DC49}"/>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868675970"/>
              </p:ext>
            </p:extLst>
          </p:nvPr>
        </p:nvGraphicFramePr>
        <p:xfrm>
          <a:off x="4017963" y="4583113"/>
          <a:ext cx="406400" cy="144462"/>
        </p:xfrm>
        <a:graphic>
          <a:graphicData uri="http://schemas.openxmlformats.org/presentationml/2006/ole">
            <mc:AlternateContent xmlns:mc="http://schemas.openxmlformats.org/markup-compatibility/2006">
              <mc:Choice xmlns:v="urn:schemas-microsoft-com:vml" Requires="v">
                <p:oleObj name="Equation" r:id="rId67" imgW="495000" imgH="177480" progId="Equation.DSMT4">
                  <p:embed/>
                </p:oleObj>
              </mc:Choice>
              <mc:Fallback>
                <p:oleObj name="Equation" r:id="rId67" imgW="495000" imgH="177480" progId="Equation.DSMT4">
                  <p:embed/>
                  <p:pic>
                    <p:nvPicPr>
                      <p:cNvPr id="38" name="Object 37">
                        <a:extLst>
                          <a:ext uri="{FF2B5EF4-FFF2-40B4-BE49-F238E27FC236}">
                            <a16:creationId xmlns:a16="http://schemas.microsoft.com/office/drawing/2014/main" id="{748755FC-A4A6-5CF0-CE7F-BF1960972A47}"/>
                          </a:ext>
                        </a:extLst>
                      </p:cNvPr>
                      <p:cNvPicPr>
                        <a:picLocks noChangeAspect="1" noChangeArrowheads="1"/>
                      </p:cNvPicPr>
                      <p:nvPr/>
                    </p:nvPicPr>
                    <p:blipFill>
                      <a:blip r:embed="rId68"/>
                      <a:srcRect/>
                      <a:stretch>
                        <a:fillRect/>
                      </a:stretch>
                    </p:blipFill>
                    <p:spPr bwMode="auto">
                      <a:xfrm>
                        <a:off x="4017963" y="4583113"/>
                        <a:ext cx="406400" cy="144462"/>
                      </a:xfrm>
                      <a:prstGeom prst="rect">
                        <a:avLst/>
                      </a:prstGeom>
                      <a:solidFill>
                        <a:srgbClr val="D4EAE4"/>
                      </a:solidFill>
                    </p:spPr>
                  </p:pic>
                </p:oleObj>
              </mc:Fallback>
            </mc:AlternateContent>
          </a:graphicData>
        </a:graphic>
      </p:graphicFrame>
      <p:graphicFrame>
        <p:nvGraphicFramePr>
          <p:cNvPr id="41" name="Object 40">
            <a:extLst>
              <a:ext uri="{FF2B5EF4-FFF2-40B4-BE49-F238E27FC236}">
                <a16:creationId xmlns:a16="http://schemas.microsoft.com/office/drawing/2014/main" id="{98470A29-4801-5FFF-CF08-410D4C840AF9}"/>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3673052"/>
              </p:ext>
            </p:extLst>
          </p:nvPr>
        </p:nvGraphicFramePr>
        <p:xfrm>
          <a:off x="4034198" y="4868988"/>
          <a:ext cx="415925" cy="144463"/>
        </p:xfrm>
        <a:graphic>
          <a:graphicData uri="http://schemas.openxmlformats.org/presentationml/2006/ole">
            <mc:AlternateContent xmlns:mc="http://schemas.openxmlformats.org/markup-compatibility/2006">
              <mc:Choice xmlns:v="urn:schemas-microsoft-com:vml" Requires="v">
                <p:oleObj name="Equation" r:id="rId69" imgW="507960" imgH="177480" progId="Equation.DSMT4">
                  <p:embed/>
                </p:oleObj>
              </mc:Choice>
              <mc:Fallback>
                <p:oleObj name="Equation" r:id="rId69" imgW="507960" imgH="177480" progId="Equation.DSMT4">
                  <p:embed/>
                  <p:pic>
                    <p:nvPicPr>
                      <p:cNvPr id="40" name="Object 39">
                        <a:extLst>
                          <a:ext uri="{FF2B5EF4-FFF2-40B4-BE49-F238E27FC236}">
                            <a16:creationId xmlns:a16="http://schemas.microsoft.com/office/drawing/2014/main" id="{02D42030-8D0E-6094-4C00-CE87C7AD6413}"/>
                          </a:ext>
                        </a:extLst>
                      </p:cNvPr>
                      <p:cNvPicPr>
                        <a:picLocks noChangeAspect="1" noChangeArrowheads="1"/>
                      </p:cNvPicPr>
                      <p:nvPr/>
                    </p:nvPicPr>
                    <p:blipFill>
                      <a:blip r:embed="rId70"/>
                      <a:srcRect/>
                      <a:stretch>
                        <a:fillRect/>
                      </a:stretch>
                    </p:blipFill>
                    <p:spPr bwMode="auto">
                      <a:xfrm>
                        <a:off x="4034198" y="4868988"/>
                        <a:ext cx="415925" cy="144463"/>
                      </a:xfrm>
                      <a:prstGeom prst="rect">
                        <a:avLst/>
                      </a:prstGeom>
                      <a:solidFill>
                        <a:srgbClr val="D4EAE4"/>
                      </a:solidFill>
                    </p:spPr>
                  </p:pic>
                </p:oleObj>
              </mc:Fallback>
            </mc:AlternateContent>
          </a:graphicData>
        </a:graphic>
      </p:graphicFrame>
      <p:graphicFrame>
        <p:nvGraphicFramePr>
          <p:cNvPr id="42" name="Object 41">
            <a:extLst>
              <a:ext uri="{FF2B5EF4-FFF2-40B4-BE49-F238E27FC236}">
                <a16:creationId xmlns:a16="http://schemas.microsoft.com/office/drawing/2014/main" id="{52896B0D-10FD-F237-27AD-7DF63B80D57C}"/>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622376902"/>
              </p:ext>
            </p:extLst>
          </p:nvPr>
        </p:nvGraphicFramePr>
        <p:xfrm>
          <a:off x="4024673" y="5134510"/>
          <a:ext cx="425450" cy="144463"/>
        </p:xfrm>
        <a:graphic>
          <a:graphicData uri="http://schemas.openxmlformats.org/presentationml/2006/ole">
            <mc:AlternateContent xmlns:mc="http://schemas.openxmlformats.org/markup-compatibility/2006">
              <mc:Choice xmlns:v="urn:schemas-microsoft-com:vml" Requires="v">
                <p:oleObj name="Equation" r:id="rId71" imgW="520560" imgH="177480" progId="Equation.DSMT4">
                  <p:embed/>
                </p:oleObj>
              </mc:Choice>
              <mc:Fallback>
                <p:oleObj name="Equation" r:id="rId71" imgW="520560" imgH="177480" progId="Equation.DSMT4">
                  <p:embed/>
                  <p:pic>
                    <p:nvPicPr>
                      <p:cNvPr id="41" name="Object 40">
                        <a:extLst>
                          <a:ext uri="{FF2B5EF4-FFF2-40B4-BE49-F238E27FC236}">
                            <a16:creationId xmlns:a16="http://schemas.microsoft.com/office/drawing/2014/main" id="{98470A29-4801-5FFF-CF08-410D4C840AF9}"/>
                          </a:ext>
                        </a:extLst>
                      </p:cNvPr>
                      <p:cNvPicPr>
                        <a:picLocks noChangeAspect="1" noChangeArrowheads="1"/>
                      </p:cNvPicPr>
                      <p:nvPr/>
                    </p:nvPicPr>
                    <p:blipFill>
                      <a:blip r:embed="rId72"/>
                      <a:srcRect/>
                      <a:stretch>
                        <a:fillRect/>
                      </a:stretch>
                    </p:blipFill>
                    <p:spPr bwMode="auto">
                      <a:xfrm>
                        <a:off x="4024673" y="5134510"/>
                        <a:ext cx="425450" cy="144463"/>
                      </a:xfrm>
                      <a:prstGeom prst="rect">
                        <a:avLst/>
                      </a:prstGeom>
                      <a:solidFill>
                        <a:srgbClr val="D4EAE4"/>
                      </a:solidFill>
                    </p:spPr>
                  </p:pic>
                </p:oleObj>
              </mc:Fallback>
            </mc:AlternateContent>
          </a:graphicData>
        </a:graphic>
      </p:graphicFrame>
      <p:graphicFrame>
        <p:nvGraphicFramePr>
          <p:cNvPr id="43" name="Object 42">
            <a:extLst>
              <a:ext uri="{FF2B5EF4-FFF2-40B4-BE49-F238E27FC236}">
                <a16:creationId xmlns:a16="http://schemas.microsoft.com/office/drawing/2014/main" id="{E5ADE94F-2122-1211-225C-4691129C9FBC}"/>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262614457"/>
              </p:ext>
            </p:extLst>
          </p:nvPr>
        </p:nvGraphicFramePr>
        <p:xfrm>
          <a:off x="4831330" y="2713419"/>
          <a:ext cx="427182" cy="145761"/>
        </p:xfrm>
        <a:graphic>
          <a:graphicData uri="http://schemas.openxmlformats.org/presentationml/2006/ole">
            <mc:AlternateContent xmlns:mc="http://schemas.openxmlformats.org/markup-compatibility/2006">
              <mc:Choice xmlns:v="urn:schemas-microsoft-com:vml" Requires="v">
                <p:oleObj name="Equation" r:id="rId73" imgW="520560" imgH="177480" progId="Equation.DSMT4">
                  <p:embed/>
                </p:oleObj>
              </mc:Choice>
              <mc:Fallback>
                <p:oleObj name="Equation" r:id="rId73" imgW="520560" imgH="177480" progId="Equation.DSMT4">
                  <p:embed/>
                  <p:pic>
                    <p:nvPicPr>
                      <p:cNvPr id="35" name="Object 34">
                        <a:extLst>
                          <a:ext uri="{FF2B5EF4-FFF2-40B4-BE49-F238E27FC236}">
                            <a16:creationId xmlns:a16="http://schemas.microsoft.com/office/drawing/2014/main" id="{873C73B6-B55D-755F-DCC7-4308ED39A977}"/>
                          </a:ext>
                        </a:extLst>
                      </p:cNvPr>
                      <p:cNvPicPr>
                        <a:picLocks noChangeAspect="1" noChangeArrowheads="1"/>
                      </p:cNvPicPr>
                      <p:nvPr/>
                    </p:nvPicPr>
                    <p:blipFill>
                      <a:blip r:embed="rId58"/>
                      <a:srcRect/>
                      <a:stretch>
                        <a:fillRect/>
                      </a:stretch>
                    </p:blipFill>
                    <p:spPr bwMode="auto">
                      <a:xfrm>
                        <a:off x="4831330" y="2713419"/>
                        <a:ext cx="427182" cy="145761"/>
                      </a:xfrm>
                      <a:prstGeom prst="rect">
                        <a:avLst/>
                      </a:prstGeom>
                      <a:solidFill>
                        <a:srgbClr val="D4EAE4"/>
                      </a:solidFill>
                    </p:spPr>
                  </p:pic>
                </p:oleObj>
              </mc:Fallback>
            </mc:AlternateContent>
          </a:graphicData>
        </a:graphic>
      </p:graphicFrame>
      <p:graphicFrame>
        <p:nvGraphicFramePr>
          <p:cNvPr id="44" name="Object 43">
            <a:extLst>
              <a:ext uri="{FF2B5EF4-FFF2-40B4-BE49-F238E27FC236}">
                <a16:creationId xmlns:a16="http://schemas.microsoft.com/office/drawing/2014/main" id="{53EDAAA1-C3C9-16DB-C556-EC4148E8A4F1}"/>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703983176"/>
              </p:ext>
            </p:extLst>
          </p:nvPr>
        </p:nvGraphicFramePr>
        <p:xfrm>
          <a:off x="4847724" y="3040386"/>
          <a:ext cx="427182" cy="145761"/>
        </p:xfrm>
        <a:graphic>
          <a:graphicData uri="http://schemas.openxmlformats.org/presentationml/2006/ole">
            <mc:AlternateContent xmlns:mc="http://schemas.openxmlformats.org/markup-compatibility/2006">
              <mc:Choice xmlns:v="urn:schemas-microsoft-com:vml" Requires="v">
                <p:oleObj name="Equation" r:id="rId74" imgW="520560" imgH="177480" progId="Equation.DSMT4">
                  <p:embed/>
                </p:oleObj>
              </mc:Choice>
              <mc:Fallback>
                <p:oleObj name="Equation" r:id="rId74" imgW="520560" imgH="177480" progId="Equation.DSMT4">
                  <p:embed/>
                  <p:pic>
                    <p:nvPicPr>
                      <p:cNvPr id="43" name="Object 42">
                        <a:extLst>
                          <a:ext uri="{FF2B5EF4-FFF2-40B4-BE49-F238E27FC236}">
                            <a16:creationId xmlns:a16="http://schemas.microsoft.com/office/drawing/2014/main" id="{E5ADE94F-2122-1211-225C-4691129C9FBC}"/>
                          </a:ext>
                        </a:extLst>
                      </p:cNvPr>
                      <p:cNvPicPr>
                        <a:picLocks noChangeAspect="1" noChangeArrowheads="1"/>
                      </p:cNvPicPr>
                      <p:nvPr/>
                    </p:nvPicPr>
                    <p:blipFill>
                      <a:blip r:embed="rId75"/>
                      <a:srcRect/>
                      <a:stretch>
                        <a:fillRect/>
                      </a:stretch>
                    </p:blipFill>
                    <p:spPr bwMode="auto">
                      <a:xfrm>
                        <a:off x="4847724" y="3040386"/>
                        <a:ext cx="427182" cy="145761"/>
                      </a:xfrm>
                      <a:prstGeom prst="rect">
                        <a:avLst/>
                      </a:prstGeom>
                      <a:solidFill>
                        <a:srgbClr val="D4EAE4"/>
                      </a:solidFill>
                    </p:spPr>
                  </p:pic>
                </p:oleObj>
              </mc:Fallback>
            </mc:AlternateContent>
          </a:graphicData>
        </a:graphic>
      </p:graphicFrame>
      <p:graphicFrame>
        <p:nvGraphicFramePr>
          <p:cNvPr id="45" name="Object 44">
            <a:extLst>
              <a:ext uri="{FF2B5EF4-FFF2-40B4-BE49-F238E27FC236}">
                <a16:creationId xmlns:a16="http://schemas.microsoft.com/office/drawing/2014/main" id="{1EB6E448-3B78-338B-F6A7-26771F28DE4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259619526"/>
              </p:ext>
            </p:extLst>
          </p:nvPr>
        </p:nvGraphicFramePr>
        <p:xfrm>
          <a:off x="4879980" y="3329762"/>
          <a:ext cx="417513" cy="144463"/>
        </p:xfrm>
        <a:graphic>
          <a:graphicData uri="http://schemas.openxmlformats.org/presentationml/2006/ole">
            <mc:AlternateContent xmlns:mc="http://schemas.openxmlformats.org/markup-compatibility/2006">
              <mc:Choice xmlns:v="urn:schemas-microsoft-com:vml" Requires="v">
                <p:oleObj name="Equation" r:id="rId76" imgW="507960" imgH="177480" progId="Equation.DSMT4">
                  <p:embed/>
                </p:oleObj>
              </mc:Choice>
              <mc:Fallback>
                <p:oleObj name="Equation" r:id="rId76" imgW="507960" imgH="177480" progId="Equation.DSMT4">
                  <p:embed/>
                  <p:pic>
                    <p:nvPicPr>
                      <p:cNvPr id="44" name="Object 43">
                        <a:extLst>
                          <a:ext uri="{FF2B5EF4-FFF2-40B4-BE49-F238E27FC236}">
                            <a16:creationId xmlns:a16="http://schemas.microsoft.com/office/drawing/2014/main" id="{53EDAAA1-C3C9-16DB-C556-EC4148E8A4F1}"/>
                          </a:ext>
                        </a:extLst>
                      </p:cNvPr>
                      <p:cNvPicPr>
                        <a:picLocks noChangeAspect="1" noChangeArrowheads="1"/>
                      </p:cNvPicPr>
                      <p:nvPr/>
                    </p:nvPicPr>
                    <p:blipFill>
                      <a:blip r:embed="rId77"/>
                      <a:srcRect/>
                      <a:stretch>
                        <a:fillRect/>
                      </a:stretch>
                    </p:blipFill>
                    <p:spPr bwMode="auto">
                      <a:xfrm>
                        <a:off x="4879980" y="3329762"/>
                        <a:ext cx="417513" cy="144463"/>
                      </a:xfrm>
                      <a:prstGeom prst="rect">
                        <a:avLst/>
                      </a:prstGeom>
                      <a:solidFill>
                        <a:srgbClr val="D4EAE4"/>
                      </a:solidFill>
                    </p:spPr>
                  </p:pic>
                </p:oleObj>
              </mc:Fallback>
            </mc:AlternateContent>
          </a:graphicData>
        </a:graphic>
      </p:graphicFrame>
      <p:graphicFrame>
        <p:nvGraphicFramePr>
          <p:cNvPr id="46" name="Object 45">
            <a:extLst>
              <a:ext uri="{FF2B5EF4-FFF2-40B4-BE49-F238E27FC236}">
                <a16:creationId xmlns:a16="http://schemas.microsoft.com/office/drawing/2014/main" id="{07CA9F0B-C063-2323-EFEC-1CF475627AD3}"/>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169786445"/>
              </p:ext>
            </p:extLst>
          </p:nvPr>
        </p:nvGraphicFramePr>
        <p:xfrm>
          <a:off x="4891805" y="3642418"/>
          <a:ext cx="406400" cy="144463"/>
        </p:xfrm>
        <a:graphic>
          <a:graphicData uri="http://schemas.openxmlformats.org/presentationml/2006/ole">
            <mc:AlternateContent xmlns:mc="http://schemas.openxmlformats.org/markup-compatibility/2006">
              <mc:Choice xmlns:v="urn:schemas-microsoft-com:vml" Requires="v">
                <p:oleObj name="Equation" r:id="rId78" imgW="495000" imgH="177480" progId="Equation.DSMT4">
                  <p:embed/>
                </p:oleObj>
              </mc:Choice>
              <mc:Fallback>
                <p:oleObj name="Equation" r:id="rId78" imgW="495000" imgH="177480" progId="Equation.DSMT4">
                  <p:embed/>
                  <p:pic>
                    <p:nvPicPr>
                      <p:cNvPr id="45" name="Object 44">
                        <a:extLst>
                          <a:ext uri="{FF2B5EF4-FFF2-40B4-BE49-F238E27FC236}">
                            <a16:creationId xmlns:a16="http://schemas.microsoft.com/office/drawing/2014/main" id="{1EB6E448-3B78-338B-F6A7-26771F28DE4B}"/>
                          </a:ext>
                        </a:extLst>
                      </p:cNvPr>
                      <p:cNvPicPr>
                        <a:picLocks noChangeAspect="1" noChangeArrowheads="1"/>
                      </p:cNvPicPr>
                      <p:nvPr/>
                    </p:nvPicPr>
                    <p:blipFill>
                      <a:blip r:embed="rId79"/>
                      <a:srcRect/>
                      <a:stretch>
                        <a:fillRect/>
                      </a:stretch>
                    </p:blipFill>
                    <p:spPr bwMode="auto">
                      <a:xfrm>
                        <a:off x="4891805" y="3642418"/>
                        <a:ext cx="406400" cy="144463"/>
                      </a:xfrm>
                      <a:prstGeom prst="rect">
                        <a:avLst/>
                      </a:prstGeom>
                      <a:solidFill>
                        <a:srgbClr val="D4EAE4"/>
                      </a:solidFill>
                    </p:spPr>
                  </p:pic>
                </p:oleObj>
              </mc:Fallback>
            </mc:AlternateContent>
          </a:graphicData>
        </a:graphic>
      </p:graphicFrame>
      <p:graphicFrame>
        <p:nvGraphicFramePr>
          <p:cNvPr id="47" name="Object 46">
            <a:extLst>
              <a:ext uri="{FF2B5EF4-FFF2-40B4-BE49-F238E27FC236}">
                <a16:creationId xmlns:a16="http://schemas.microsoft.com/office/drawing/2014/main" id="{AC2E410C-737D-70A3-CEED-3252B45C962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265435863"/>
              </p:ext>
            </p:extLst>
          </p:nvPr>
        </p:nvGraphicFramePr>
        <p:xfrm>
          <a:off x="4954938" y="3929517"/>
          <a:ext cx="354012" cy="144463"/>
        </p:xfrm>
        <a:graphic>
          <a:graphicData uri="http://schemas.openxmlformats.org/presentationml/2006/ole">
            <mc:AlternateContent xmlns:mc="http://schemas.openxmlformats.org/markup-compatibility/2006">
              <mc:Choice xmlns:v="urn:schemas-microsoft-com:vml" Requires="v">
                <p:oleObj name="Equation" r:id="rId80" imgW="431640" imgH="177480" progId="Equation.DSMT4">
                  <p:embed/>
                </p:oleObj>
              </mc:Choice>
              <mc:Fallback>
                <p:oleObj name="Equation" r:id="rId80" imgW="431640" imgH="177480" progId="Equation.DSMT4">
                  <p:embed/>
                  <p:pic>
                    <p:nvPicPr>
                      <p:cNvPr id="46" name="Object 45">
                        <a:extLst>
                          <a:ext uri="{FF2B5EF4-FFF2-40B4-BE49-F238E27FC236}">
                            <a16:creationId xmlns:a16="http://schemas.microsoft.com/office/drawing/2014/main" id="{07CA9F0B-C063-2323-EFEC-1CF475627AD3}"/>
                          </a:ext>
                        </a:extLst>
                      </p:cNvPr>
                      <p:cNvPicPr>
                        <a:picLocks noChangeAspect="1" noChangeArrowheads="1"/>
                      </p:cNvPicPr>
                      <p:nvPr/>
                    </p:nvPicPr>
                    <p:blipFill>
                      <a:blip r:embed="rId81"/>
                      <a:srcRect/>
                      <a:stretch>
                        <a:fillRect/>
                      </a:stretch>
                    </p:blipFill>
                    <p:spPr bwMode="auto">
                      <a:xfrm>
                        <a:off x="4954938" y="3929517"/>
                        <a:ext cx="354012" cy="144463"/>
                      </a:xfrm>
                      <a:prstGeom prst="rect">
                        <a:avLst/>
                      </a:prstGeom>
                      <a:solidFill>
                        <a:srgbClr val="D4EAE4"/>
                      </a:solidFill>
                    </p:spPr>
                  </p:pic>
                </p:oleObj>
              </mc:Fallback>
            </mc:AlternateContent>
          </a:graphicData>
        </a:graphic>
      </p:graphicFrame>
      <p:graphicFrame>
        <p:nvGraphicFramePr>
          <p:cNvPr id="48" name="Object 47">
            <a:extLst>
              <a:ext uri="{FF2B5EF4-FFF2-40B4-BE49-F238E27FC236}">
                <a16:creationId xmlns:a16="http://schemas.microsoft.com/office/drawing/2014/main" id="{4EED2947-2FFF-8972-2ABA-1D9D9FBF4FA6}"/>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029049687"/>
              </p:ext>
            </p:extLst>
          </p:nvPr>
        </p:nvGraphicFramePr>
        <p:xfrm>
          <a:off x="4895642" y="4253523"/>
          <a:ext cx="406400" cy="144463"/>
        </p:xfrm>
        <a:graphic>
          <a:graphicData uri="http://schemas.openxmlformats.org/presentationml/2006/ole">
            <mc:AlternateContent xmlns:mc="http://schemas.openxmlformats.org/markup-compatibility/2006">
              <mc:Choice xmlns:v="urn:schemas-microsoft-com:vml" Requires="v">
                <p:oleObj name="Equation" r:id="rId82" imgW="495000" imgH="177480" progId="Equation.DSMT4">
                  <p:embed/>
                </p:oleObj>
              </mc:Choice>
              <mc:Fallback>
                <p:oleObj name="Equation" r:id="rId82" imgW="495000" imgH="177480" progId="Equation.DSMT4">
                  <p:embed/>
                  <p:pic>
                    <p:nvPicPr>
                      <p:cNvPr id="47" name="Object 46">
                        <a:extLst>
                          <a:ext uri="{FF2B5EF4-FFF2-40B4-BE49-F238E27FC236}">
                            <a16:creationId xmlns:a16="http://schemas.microsoft.com/office/drawing/2014/main" id="{AC2E410C-737D-70A3-CEED-3252B45C9620}"/>
                          </a:ext>
                        </a:extLst>
                      </p:cNvPr>
                      <p:cNvPicPr>
                        <a:picLocks noChangeAspect="1" noChangeArrowheads="1"/>
                      </p:cNvPicPr>
                      <p:nvPr/>
                    </p:nvPicPr>
                    <p:blipFill>
                      <a:blip r:embed="rId83"/>
                      <a:srcRect/>
                      <a:stretch>
                        <a:fillRect/>
                      </a:stretch>
                    </p:blipFill>
                    <p:spPr bwMode="auto">
                      <a:xfrm>
                        <a:off x="4895642" y="4253523"/>
                        <a:ext cx="406400" cy="144463"/>
                      </a:xfrm>
                      <a:prstGeom prst="rect">
                        <a:avLst/>
                      </a:prstGeom>
                      <a:solidFill>
                        <a:srgbClr val="D4EAE4"/>
                      </a:solidFill>
                    </p:spPr>
                  </p:pic>
                </p:oleObj>
              </mc:Fallback>
            </mc:AlternateContent>
          </a:graphicData>
        </a:graphic>
      </p:graphicFrame>
      <p:graphicFrame>
        <p:nvGraphicFramePr>
          <p:cNvPr id="49" name="Object 48">
            <a:extLst>
              <a:ext uri="{FF2B5EF4-FFF2-40B4-BE49-F238E27FC236}">
                <a16:creationId xmlns:a16="http://schemas.microsoft.com/office/drawing/2014/main" id="{70703566-B98F-F491-68BC-E554794F4BC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229171713"/>
              </p:ext>
            </p:extLst>
          </p:nvPr>
        </p:nvGraphicFramePr>
        <p:xfrm>
          <a:off x="4905140" y="4576614"/>
          <a:ext cx="415925" cy="144463"/>
        </p:xfrm>
        <a:graphic>
          <a:graphicData uri="http://schemas.openxmlformats.org/presentationml/2006/ole">
            <mc:AlternateContent xmlns:mc="http://schemas.openxmlformats.org/markup-compatibility/2006">
              <mc:Choice xmlns:v="urn:schemas-microsoft-com:vml" Requires="v">
                <p:oleObj name="Equation" r:id="rId84" imgW="507960" imgH="177480" progId="Equation.DSMT4">
                  <p:embed/>
                </p:oleObj>
              </mc:Choice>
              <mc:Fallback>
                <p:oleObj name="Equation" r:id="rId84" imgW="507960" imgH="177480" progId="Equation.DSMT4">
                  <p:embed/>
                  <p:pic>
                    <p:nvPicPr>
                      <p:cNvPr id="48" name="Object 47">
                        <a:extLst>
                          <a:ext uri="{FF2B5EF4-FFF2-40B4-BE49-F238E27FC236}">
                            <a16:creationId xmlns:a16="http://schemas.microsoft.com/office/drawing/2014/main" id="{4EED2947-2FFF-8972-2ABA-1D9D9FBF4FA6}"/>
                          </a:ext>
                        </a:extLst>
                      </p:cNvPr>
                      <p:cNvPicPr>
                        <a:picLocks noChangeAspect="1" noChangeArrowheads="1"/>
                      </p:cNvPicPr>
                      <p:nvPr/>
                    </p:nvPicPr>
                    <p:blipFill>
                      <a:blip r:embed="rId85"/>
                      <a:srcRect/>
                      <a:stretch>
                        <a:fillRect/>
                      </a:stretch>
                    </p:blipFill>
                    <p:spPr bwMode="auto">
                      <a:xfrm>
                        <a:off x="4905140" y="4576614"/>
                        <a:ext cx="415925" cy="144463"/>
                      </a:xfrm>
                      <a:prstGeom prst="rect">
                        <a:avLst/>
                      </a:prstGeom>
                      <a:solidFill>
                        <a:srgbClr val="D4EAE4"/>
                      </a:solidFill>
                    </p:spPr>
                  </p:pic>
                </p:oleObj>
              </mc:Fallback>
            </mc:AlternateContent>
          </a:graphicData>
        </a:graphic>
      </p:graphicFrame>
      <p:graphicFrame>
        <p:nvGraphicFramePr>
          <p:cNvPr id="50" name="Object 49">
            <a:extLst>
              <a:ext uri="{FF2B5EF4-FFF2-40B4-BE49-F238E27FC236}">
                <a16:creationId xmlns:a16="http://schemas.microsoft.com/office/drawing/2014/main" id="{CA79D562-A991-F626-4C0E-F81669477B1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887714285"/>
              </p:ext>
            </p:extLst>
          </p:nvPr>
        </p:nvGraphicFramePr>
        <p:xfrm>
          <a:off x="4898885" y="4848605"/>
          <a:ext cx="425450" cy="144463"/>
        </p:xfrm>
        <a:graphic>
          <a:graphicData uri="http://schemas.openxmlformats.org/presentationml/2006/ole">
            <mc:AlternateContent xmlns:mc="http://schemas.openxmlformats.org/markup-compatibility/2006">
              <mc:Choice xmlns:v="urn:schemas-microsoft-com:vml" Requires="v">
                <p:oleObj name="Equation" r:id="rId86" imgW="520560" imgH="177480" progId="Equation.DSMT4">
                  <p:embed/>
                </p:oleObj>
              </mc:Choice>
              <mc:Fallback>
                <p:oleObj name="Equation" r:id="rId86" imgW="520560" imgH="177480" progId="Equation.DSMT4">
                  <p:embed/>
                  <p:pic>
                    <p:nvPicPr>
                      <p:cNvPr id="49" name="Object 48">
                        <a:extLst>
                          <a:ext uri="{FF2B5EF4-FFF2-40B4-BE49-F238E27FC236}">
                            <a16:creationId xmlns:a16="http://schemas.microsoft.com/office/drawing/2014/main" id="{70703566-B98F-F491-68BC-E554794F4BCB}"/>
                          </a:ext>
                        </a:extLst>
                      </p:cNvPr>
                      <p:cNvPicPr>
                        <a:picLocks noChangeAspect="1" noChangeArrowheads="1"/>
                      </p:cNvPicPr>
                      <p:nvPr/>
                    </p:nvPicPr>
                    <p:blipFill>
                      <a:blip r:embed="rId87"/>
                      <a:srcRect/>
                      <a:stretch>
                        <a:fillRect/>
                      </a:stretch>
                    </p:blipFill>
                    <p:spPr bwMode="auto">
                      <a:xfrm>
                        <a:off x="4898885" y="4848605"/>
                        <a:ext cx="425450" cy="144463"/>
                      </a:xfrm>
                      <a:prstGeom prst="rect">
                        <a:avLst/>
                      </a:prstGeom>
                      <a:solidFill>
                        <a:srgbClr val="D4EAE4"/>
                      </a:solidFill>
                    </p:spPr>
                  </p:pic>
                </p:oleObj>
              </mc:Fallback>
            </mc:AlternateContent>
          </a:graphicData>
        </a:graphic>
      </p:graphicFrame>
      <p:graphicFrame>
        <p:nvGraphicFramePr>
          <p:cNvPr id="51" name="Object 50">
            <a:extLst>
              <a:ext uri="{FF2B5EF4-FFF2-40B4-BE49-F238E27FC236}">
                <a16:creationId xmlns:a16="http://schemas.microsoft.com/office/drawing/2014/main" id="{81F7AD92-1BE3-9CEF-4F50-5749C97E7113}"/>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973866156"/>
              </p:ext>
            </p:extLst>
          </p:nvPr>
        </p:nvGraphicFramePr>
        <p:xfrm>
          <a:off x="4898885" y="5110939"/>
          <a:ext cx="425450" cy="144463"/>
        </p:xfrm>
        <a:graphic>
          <a:graphicData uri="http://schemas.openxmlformats.org/presentationml/2006/ole">
            <mc:AlternateContent xmlns:mc="http://schemas.openxmlformats.org/markup-compatibility/2006">
              <mc:Choice xmlns:v="urn:schemas-microsoft-com:vml" Requires="v">
                <p:oleObj name="Equation" r:id="rId88" imgW="520560" imgH="177480" progId="Equation.DSMT4">
                  <p:embed/>
                </p:oleObj>
              </mc:Choice>
              <mc:Fallback>
                <p:oleObj name="Equation" r:id="rId88" imgW="520560" imgH="177480" progId="Equation.DSMT4">
                  <p:embed/>
                  <p:pic>
                    <p:nvPicPr>
                      <p:cNvPr id="50" name="Object 49">
                        <a:extLst>
                          <a:ext uri="{FF2B5EF4-FFF2-40B4-BE49-F238E27FC236}">
                            <a16:creationId xmlns:a16="http://schemas.microsoft.com/office/drawing/2014/main" id="{CA79D562-A991-F626-4C0E-F81669477B1B}"/>
                          </a:ext>
                        </a:extLst>
                      </p:cNvPr>
                      <p:cNvPicPr>
                        <a:picLocks noChangeAspect="1" noChangeArrowheads="1"/>
                      </p:cNvPicPr>
                      <p:nvPr/>
                    </p:nvPicPr>
                    <p:blipFill>
                      <a:blip r:embed="rId89"/>
                      <a:srcRect/>
                      <a:stretch>
                        <a:fillRect/>
                      </a:stretch>
                    </p:blipFill>
                    <p:spPr bwMode="auto">
                      <a:xfrm>
                        <a:off x="4898885" y="5110939"/>
                        <a:ext cx="425450" cy="144463"/>
                      </a:xfrm>
                      <a:prstGeom prst="rect">
                        <a:avLst/>
                      </a:prstGeom>
                      <a:solidFill>
                        <a:srgbClr val="D4EAE4"/>
                      </a:solidFill>
                    </p:spPr>
                  </p:pic>
                </p:oleObj>
              </mc:Fallback>
            </mc:AlternateContent>
          </a:graphicData>
        </a:graphic>
      </p:graphicFrame>
      <p:graphicFrame>
        <p:nvGraphicFramePr>
          <p:cNvPr id="53" name="Object 52">
            <a:extLst>
              <a:ext uri="{FF2B5EF4-FFF2-40B4-BE49-F238E27FC236}">
                <a16:creationId xmlns:a16="http://schemas.microsoft.com/office/drawing/2014/main" id="{8E9F0A89-FACF-4D0D-7BB0-90472F2677D2}"/>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346871325"/>
              </p:ext>
            </p:extLst>
          </p:nvPr>
        </p:nvGraphicFramePr>
        <p:xfrm>
          <a:off x="5678948" y="2683481"/>
          <a:ext cx="427182" cy="145761"/>
        </p:xfrm>
        <a:graphic>
          <a:graphicData uri="http://schemas.openxmlformats.org/presentationml/2006/ole">
            <mc:AlternateContent xmlns:mc="http://schemas.openxmlformats.org/markup-compatibility/2006">
              <mc:Choice xmlns:v="urn:schemas-microsoft-com:vml" Requires="v">
                <p:oleObj name="Equation" r:id="rId90" imgW="520560" imgH="177480" progId="Equation.DSMT4">
                  <p:embed/>
                </p:oleObj>
              </mc:Choice>
              <mc:Fallback>
                <p:oleObj name="Equation" r:id="rId90" imgW="520560" imgH="177480" progId="Equation.DSMT4">
                  <p:embed/>
                  <p:pic>
                    <p:nvPicPr>
                      <p:cNvPr id="44" name="Object 43">
                        <a:extLst>
                          <a:ext uri="{FF2B5EF4-FFF2-40B4-BE49-F238E27FC236}">
                            <a16:creationId xmlns:a16="http://schemas.microsoft.com/office/drawing/2014/main" id="{53EDAAA1-C3C9-16DB-C556-EC4148E8A4F1}"/>
                          </a:ext>
                        </a:extLst>
                      </p:cNvPr>
                      <p:cNvPicPr>
                        <a:picLocks noChangeAspect="1" noChangeArrowheads="1"/>
                      </p:cNvPicPr>
                      <p:nvPr/>
                    </p:nvPicPr>
                    <p:blipFill>
                      <a:blip r:embed="rId75"/>
                      <a:srcRect/>
                      <a:stretch>
                        <a:fillRect/>
                      </a:stretch>
                    </p:blipFill>
                    <p:spPr bwMode="auto">
                      <a:xfrm>
                        <a:off x="5678948" y="2683481"/>
                        <a:ext cx="427182" cy="145761"/>
                      </a:xfrm>
                      <a:prstGeom prst="rect">
                        <a:avLst/>
                      </a:prstGeom>
                      <a:solidFill>
                        <a:srgbClr val="D4EAE4"/>
                      </a:solidFill>
                    </p:spPr>
                  </p:pic>
                </p:oleObj>
              </mc:Fallback>
            </mc:AlternateContent>
          </a:graphicData>
        </a:graphic>
      </p:graphicFrame>
      <p:graphicFrame>
        <p:nvGraphicFramePr>
          <p:cNvPr id="54" name="Object 53">
            <a:extLst>
              <a:ext uri="{FF2B5EF4-FFF2-40B4-BE49-F238E27FC236}">
                <a16:creationId xmlns:a16="http://schemas.microsoft.com/office/drawing/2014/main" id="{65D91809-1310-E7CD-3936-2D91BF789F79}"/>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832247425"/>
              </p:ext>
            </p:extLst>
          </p:nvPr>
        </p:nvGraphicFramePr>
        <p:xfrm>
          <a:off x="5696914" y="3009372"/>
          <a:ext cx="415925" cy="146050"/>
        </p:xfrm>
        <a:graphic>
          <a:graphicData uri="http://schemas.openxmlformats.org/presentationml/2006/ole">
            <mc:AlternateContent xmlns:mc="http://schemas.openxmlformats.org/markup-compatibility/2006">
              <mc:Choice xmlns:v="urn:schemas-microsoft-com:vml" Requires="v">
                <p:oleObj name="Equation" r:id="rId91" imgW="507960" imgH="177480" progId="Equation.DSMT4">
                  <p:embed/>
                </p:oleObj>
              </mc:Choice>
              <mc:Fallback>
                <p:oleObj name="Equation" r:id="rId91" imgW="507960" imgH="177480" progId="Equation.DSMT4">
                  <p:embed/>
                  <p:pic>
                    <p:nvPicPr>
                      <p:cNvPr id="53" name="Object 52">
                        <a:extLst>
                          <a:ext uri="{FF2B5EF4-FFF2-40B4-BE49-F238E27FC236}">
                            <a16:creationId xmlns:a16="http://schemas.microsoft.com/office/drawing/2014/main" id="{8E9F0A89-FACF-4D0D-7BB0-90472F2677D2}"/>
                          </a:ext>
                        </a:extLst>
                      </p:cNvPr>
                      <p:cNvPicPr>
                        <a:picLocks noChangeAspect="1" noChangeArrowheads="1"/>
                      </p:cNvPicPr>
                      <p:nvPr/>
                    </p:nvPicPr>
                    <p:blipFill>
                      <a:blip r:embed="rId92"/>
                      <a:srcRect/>
                      <a:stretch>
                        <a:fillRect/>
                      </a:stretch>
                    </p:blipFill>
                    <p:spPr bwMode="auto">
                      <a:xfrm>
                        <a:off x="5696914" y="3009372"/>
                        <a:ext cx="415925" cy="146050"/>
                      </a:xfrm>
                      <a:prstGeom prst="rect">
                        <a:avLst/>
                      </a:prstGeom>
                      <a:solidFill>
                        <a:srgbClr val="D4EAE4"/>
                      </a:solidFill>
                    </p:spPr>
                  </p:pic>
                </p:oleObj>
              </mc:Fallback>
            </mc:AlternateContent>
          </a:graphicData>
        </a:graphic>
      </p:graphicFrame>
      <p:graphicFrame>
        <p:nvGraphicFramePr>
          <p:cNvPr id="55" name="Object 54">
            <a:extLst>
              <a:ext uri="{FF2B5EF4-FFF2-40B4-BE49-F238E27FC236}">
                <a16:creationId xmlns:a16="http://schemas.microsoft.com/office/drawing/2014/main" id="{2CE63073-99CA-64FC-248B-4AD71546854A}"/>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80542397"/>
              </p:ext>
            </p:extLst>
          </p:nvPr>
        </p:nvGraphicFramePr>
        <p:xfrm>
          <a:off x="5713476" y="3322714"/>
          <a:ext cx="406400" cy="146050"/>
        </p:xfrm>
        <a:graphic>
          <a:graphicData uri="http://schemas.openxmlformats.org/presentationml/2006/ole">
            <mc:AlternateContent xmlns:mc="http://schemas.openxmlformats.org/markup-compatibility/2006">
              <mc:Choice xmlns:v="urn:schemas-microsoft-com:vml" Requires="v">
                <p:oleObj name="Equation" r:id="rId93" imgW="495000" imgH="177480" progId="Equation.DSMT4">
                  <p:embed/>
                </p:oleObj>
              </mc:Choice>
              <mc:Fallback>
                <p:oleObj name="Equation" r:id="rId93" imgW="495000" imgH="177480" progId="Equation.DSMT4">
                  <p:embed/>
                  <p:pic>
                    <p:nvPicPr>
                      <p:cNvPr id="54" name="Object 53">
                        <a:extLst>
                          <a:ext uri="{FF2B5EF4-FFF2-40B4-BE49-F238E27FC236}">
                            <a16:creationId xmlns:a16="http://schemas.microsoft.com/office/drawing/2014/main" id="{65D91809-1310-E7CD-3936-2D91BF789F79}"/>
                          </a:ext>
                        </a:extLst>
                      </p:cNvPr>
                      <p:cNvPicPr>
                        <a:picLocks noChangeAspect="1" noChangeArrowheads="1"/>
                      </p:cNvPicPr>
                      <p:nvPr/>
                    </p:nvPicPr>
                    <p:blipFill>
                      <a:blip r:embed="rId94"/>
                      <a:srcRect/>
                      <a:stretch>
                        <a:fillRect/>
                      </a:stretch>
                    </p:blipFill>
                    <p:spPr bwMode="auto">
                      <a:xfrm>
                        <a:off x="5713476" y="3322714"/>
                        <a:ext cx="406400" cy="146050"/>
                      </a:xfrm>
                      <a:prstGeom prst="rect">
                        <a:avLst/>
                      </a:prstGeom>
                      <a:solidFill>
                        <a:srgbClr val="D4EAE4"/>
                      </a:solidFill>
                    </p:spPr>
                  </p:pic>
                </p:oleObj>
              </mc:Fallback>
            </mc:AlternateContent>
          </a:graphicData>
        </a:graphic>
      </p:graphicFrame>
      <p:graphicFrame>
        <p:nvGraphicFramePr>
          <p:cNvPr id="56" name="Object 55">
            <a:extLst>
              <a:ext uri="{FF2B5EF4-FFF2-40B4-BE49-F238E27FC236}">
                <a16:creationId xmlns:a16="http://schemas.microsoft.com/office/drawing/2014/main" id="{B3A973CD-EB0D-3980-BF6B-A22B736A7D1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145710706"/>
              </p:ext>
            </p:extLst>
          </p:nvPr>
        </p:nvGraphicFramePr>
        <p:xfrm>
          <a:off x="5752118" y="3615941"/>
          <a:ext cx="354012" cy="146050"/>
        </p:xfrm>
        <a:graphic>
          <a:graphicData uri="http://schemas.openxmlformats.org/presentationml/2006/ole">
            <mc:AlternateContent xmlns:mc="http://schemas.openxmlformats.org/markup-compatibility/2006">
              <mc:Choice xmlns:v="urn:schemas-microsoft-com:vml" Requires="v">
                <p:oleObj name="Equation" r:id="rId95" imgW="431640" imgH="177480" progId="Equation.DSMT4">
                  <p:embed/>
                </p:oleObj>
              </mc:Choice>
              <mc:Fallback>
                <p:oleObj name="Equation" r:id="rId95" imgW="431640" imgH="177480" progId="Equation.DSMT4">
                  <p:embed/>
                  <p:pic>
                    <p:nvPicPr>
                      <p:cNvPr id="55" name="Object 54">
                        <a:extLst>
                          <a:ext uri="{FF2B5EF4-FFF2-40B4-BE49-F238E27FC236}">
                            <a16:creationId xmlns:a16="http://schemas.microsoft.com/office/drawing/2014/main" id="{2CE63073-99CA-64FC-248B-4AD71546854A}"/>
                          </a:ext>
                        </a:extLst>
                      </p:cNvPr>
                      <p:cNvPicPr>
                        <a:picLocks noChangeAspect="1" noChangeArrowheads="1"/>
                      </p:cNvPicPr>
                      <p:nvPr/>
                    </p:nvPicPr>
                    <p:blipFill>
                      <a:blip r:embed="rId96"/>
                      <a:srcRect/>
                      <a:stretch>
                        <a:fillRect/>
                      </a:stretch>
                    </p:blipFill>
                    <p:spPr bwMode="auto">
                      <a:xfrm>
                        <a:off x="5752118" y="3615941"/>
                        <a:ext cx="354012" cy="146050"/>
                      </a:xfrm>
                      <a:prstGeom prst="rect">
                        <a:avLst/>
                      </a:prstGeom>
                      <a:solidFill>
                        <a:srgbClr val="D4EAE4"/>
                      </a:solidFill>
                    </p:spPr>
                  </p:pic>
                </p:oleObj>
              </mc:Fallback>
            </mc:AlternateContent>
          </a:graphicData>
        </a:graphic>
      </p:graphicFrame>
      <p:graphicFrame>
        <p:nvGraphicFramePr>
          <p:cNvPr id="57" name="Object 56">
            <a:extLst>
              <a:ext uri="{FF2B5EF4-FFF2-40B4-BE49-F238E27FC236}">
                <a16:creationId xmlns:a16="http://schemas.microsoft.com/office/drawing/2014/main" id="{160552BD-43E5-ABF8-1D43-7E7CFB6DBB71}"/>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858358239"/>
              </p:ext>
            </p:extLst>
          </p:nvPr>
        </p:nvGraphicFramePr>
        <p:xfrm>
          <a:off x="5696914" y="3884749"/>
          <a:ext cx="404812" cy="146050"/>
        </p:xfrm>
        <a:graphic>
          <a:graphicData uri="http://schemas.openxmlformats.org/presentationml/2006/ole">
            <mc:AlternateContent xmlns:mc="http://schemas.openxmlformats.org/markup-compatibility/2006">
              <mc:Choice xmlns:v="urn:schemas-microsoft-com:vml" Requires="v">
                <p:oleObj name="Equation" r:id="rId97" imgW="495000" imgH="177480" progId="Equation.DSMT4">
                  <p:embed/>
                </p:oleObj>
              </mc:Choice>
              <mc:Fallback>
                <p:oleObj name="Equation" r:id="rId97" imgW="495000" imgH="177480" progId="Equation.DSMT4">
                  <p:embed/>
                  <p:pic>
                    <p:nvPicPr>
                      <p:cNvPr id="56" name="Object 55">
                        <a:extLst>
                          <a:ext uri="{FF2B5EF4-FFF2-40B4-BE49-F238E27FC236}">
                            <a16:creationId xmlns:a16="http://schemas.microsoft.com/office/drawing/2014/main" id="{B3A973CD-EB0D-3980-BF6B-A22B736A7D17}"/>
                          </a:ext>
                        </a:extLst>
                      </p:cNvPr>
                      <p:cNvPicPr>
                        <a:picLocks noChangeAspect="1" noChangeArrowheads="1"/>
                      </p:cNvPicPr>
                      <p:nvPr/>
                    </p:nvPicPr>
                    <p:blipFill>
                      <a:blip r:embed="rId98"/>
                      <a:srcRect/>
                      <a:stretch>
                        <a:fillRect/>
                      </a:stretch>
                    </p:blipFill>
                    <p:spPr bwMode="auto">
                      <a:xfrm>
                        <a:off x="5696914" y="3884749"/>
                        <a:ext cx="404812" cy="146050"/>
                      </a:xfrm>
                      <a:prstGeom prst="rect">
                        <a:avLst/>
                      </a:prstGeom>
                      <a:solidFill>
                        <a:srgbClr val="D4EAE4"/>
                      </a:solidFill>
                    </p:spPr>
                  </p:pic>
                </p:oleObj>
              </mc:Fallback>
            </mc:AlternateContent>
          </a:graphicData>
        </a:graphic>
      </p:graphicFrame>
      <p:graphicFrame>
        <p:nvGraphicFramePr>
          <p:cNvPr id="58" name="Object 57">
            <a:extLst>
              <a:ext uri="{FF2B5EF4-FFF2-40B4-BE49-F238E27FC236}">
                <a16:creationId xmlns:a16="http://schemas.microsoft.com/office/drawing/2014/main" id="{842B964B-2A25-AA6F-3295-041DA64770B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396963875"/>
              </p:ext>
            </p:extLst>
          </p:nvPr>
        </p:nvGraphicFramePr>
        <p:xfrm>
          <a:off x="5713476" y="4242999"/>
          <a:ext cx="415925" cy="146050"/>
        </p:xfrm>
        <a:graphic>
          <a:graphicData uri="http://schemas.openxmlformats.org/presentationml/2006/ole">
            <mc:AlternateContent xmlns:mc="http://schemas.openxmlformats.org/markup-compatibility/2006">
              <mc:Choice xmlns:v="urn:schemas-microsoft-com:vml" Requires="v">
                <p:oleObj name="Equation" r:id="rId99" imgW="507960" imgH="177480" progId="Equation.DSMT4">
                  <p:embed/>
                </p:oleObj>
              </mc:Choice>
              <mc:Fallback>
                <p:oleObj name="Equation" r:id="rId99" imgW="507960" imgH="177480" progId="Equation.DSMT4">
                  <p:embed/>
                  <p:pic>
                    <p:nvPicPr>
                      <p:cNvPr id="57" name="Object 56">
                        <a:extLst>
                          <a:ext uri="{FF2B5EF4-FFF2-40B4-BE49-F238E27FC236}">
                            <a16:creationId xmlns:a16="http://schemas.microsoft.com/office/drawing/2014/main" id="{160552BD-43E5-ABF8-1D43-7E7CFB6DBB71}"/>
                          </a:ext>
                        </a:extLst>
                      </p:cNvPr>
                      <p:cNvPicPr>
                        <a:picLocks noChangeAspect="1" noChangeArrowheads="1"/>
                      </p:cNvPicPr>
                      <p:nvPr/>
                    </p:nvPicPr>
                    <p:blipFill>
                      <a:blip r:embed="rId100"/>
                      <a:srcRect/>
                      <a:stretch>
                        <a:fillRect/>
                      </a:stretch>
                    </p:blipFill>
                    <p:spPr bwMode="auto">
                      <a:xfrm>
                        <a:off x="5713476" y="4242999"/>
                        <a:ext cx="415925" cy="146050"/>
                      </a:xfrm>
                      <a:prstGeom prst="rect">
                        <a:avLst/>
                      </a:prstGeom>
                      <a:solidFill>
                        <a:srgbClr val="D4EAE4"/>
                      </a:solidFill>
                    </p:spPr>
                  </p:pic>
                </p:oleObj>
              </mc:Fallback>
            </mc:AlternateContent>
          </a:graphicData>
        </a:graphic>
      </p:graphicFrame>
      <p:graphicFrame>
        <p:nvGraphicFramePr>
          <p:cNvPr id="59" name="Object 58">
            <a:extLst>
              <a:ext uri="{FF2B5EF4-FFF2-40B4-BE49-F238E27FC236}">
                <a16:creationId xmlns:a16="http://schemas.microsoft.com/office/drawing/2014/main" id="{A64D632A-8F3C-62D9-E149-6E92F2BB8DEC}"/>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949743967"/>
              </p:ext>
            </p:extLst>
          </p:nvPr>
        </p:nvGraphicFramePr>
        <p:xfrm>
          <a:off x="5725591" y="4574032"/>
          <a:ext cx="427037" cy="146050"/>
        </p:xfrm>
        <a:graphic>
          <a:graphicData uri="http://schemas.openxmlformats.org/presentationml/2006/ole">
            <mc:AlternateContent xmlns:mc="http://schemas.openxmlformats.org/markup-compatibility/2006">
              <mc:Choice xmlns:v="urn:schemas-microsoft-com:vml" Requires="v">
                <p:oleObj name="Equation" r:id="rId101" imgW="520560" imgH="177480" progId="Equation.DSMT4">
                  <p:embed/>
                </p:oleObj>
              </mc:Choice>
              <mc:Fallback>
                <p:oleObj name="Equation" r:id="rId101" imgW="520560" imgH="177480" progId="Equation.DSMT4">
                  <p:embed/>
                  <p:pic>
                    <p:nvPicPr>
                      <p:cNvPr id="58" name="Object 57">
                        <a:extLst>
                          <a:ext uri="{FF2B5EF4-FFF2-40B4-BE49-F238E27FC236}">
                            <a16:creationId xmlns:a16="http://schemas.microsoft.com/office/drawing/2014/main" id="{842B964B-2A25-AA6F-3295-041DA64770BD}"/>
                          </a:ext>
                        </a:extLst>
                      </p:cNvPr>
                      <p:cNvPicPr>
                        <a:picLocks noChangeAspect="1" noChangeArrowheads="1"/>
                      </p:cNvPicPr>
                      <p:nvPr/>
                    </p:nvPicPr>
                    <p:blipFill>
                      <a:blip r:embed="rId102"/>
                      <a:srcRect/>
                      <a:stretch>
                        <a:fillRect/>
                      </a:stretch>
                    </p:blipFill>
                    <p:spPr bwMode="auto">
                      <a:xfrm>
                        <a:off x="5725591" y="4574032"/>
                        <a:ext cx="427037" cy="146050"/>
                      </a:xfrm>
                      <a:prstGeom prst="rect">
                        <a:avLst/>
                      </a:prstGeom>
                      <a:solidFill>
                        <a:srgbClr val="D4EAE4"/>
                      </a:solidFill>
                    </p:spPr>
                  </p:pic>
                </p:oleObj>
              </mc:Fallback>
            </mc:AlternateContent>
          </a:graphicData>
        </a:graphic>
      </p:graphicFrame>
      <p:graphicFrame>
        <p:nvGraphicFramePr>
          <p:cNvPr id="60" name="Object 59">
            <a:extLst>
              <a:ext uri="{FF2B5EF4-FFF2-40B4-BE49-F238E27FC236}">
                <a16:creationId xmlns:a16="http://schemas.microsoft.com/office/drawing/2014/main" id="{E11E5C34-1D42-3087-EBE2-42A3F93E16CC}"/>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61337800"/>
              </p:ext>
            </p:extLst>
          </p:nvPr>
        </p:nvGraphicFramePr>
        <p:xfrm>
          <a:off x="5705841" y="4869967"/>
          <a:ext cx="427037" cy="146050"/>
        </p:xfrm>
        <a:graphic>
          <a:graphicData uri="http://schemas.openxmlformats.org/presentationml/2006/ole">
            <mc:AlternateContent xmlns:mc="http://schemas.openxmlformats.org/markup-compatibility/2006">
              <mc:Choice xmlns:v="urn:schemas-microsoft-com:vml" Requires="v">
                <p:oleObj name="Equation" r:id="rId103" imgW="520560" imgH="177480" progId="Equation.DSMT4">
                  <p:embed/>
                </p:oleObj>
              </mc:Choice>
              <mc:Fallback>
                <p:oleObj name="Equation" r:id="rId103" imgW="520560" imgH="177480" progId="Equation.DSMT4">
                  <p:embed/>
                  <p:pic>
                    <p:nvPicPr>
                      <p:cNvPr id="59" name="Object 58">
                        <a:extLst>
                          <a:ext uri="{FF2B5EF4-FFF2-40B4-BE49-F238E27FC236}">
                            <a16:creationId xmlns:a16="http://schemas.microsoft.com/office/drawing/2014/main" id="{A64D632A-8F3C-62D9-E149-6E92F2BB8DEC}"/>
                          </a:ext>
                        </a:extLst>
                      </p:cNvPr>
                      <p:cNvPicPr>
                        <a:picLocks noChangeAspect="1" noChangeArrowheads="1"/>
                      </p:cNvPicPr>
                      <p:nvPr/>
                    </p:nvPicPr>
                    <p:blipFill>
                      <a:blip r:embed="rId104"/>
                      <a:srcRect/>
                      <a:stretch>
                        <a:fillRect/>
                      </a:stretch>
                    </p:blipFill>
                    <p:spPr bwMode="auto">
                      <a:xfrm>
                        <a:off x="5705841" y="4869967"/>
                        <a:ext cx="427037" cy="146050"/>
                      </a:xfrm>
                      <a:prstGeom prst="rect">
                        <a:avLst/>
                      </a:prstGeom>
                      <a:solidFill>
                        <a:srgbClr val="D4EAE4"/>
                      </a:solidFill>
                    </p:spPr>
                  </p:pic>
                </p:oleObj>
              </mc:Fallback>
            </mc:AlternateContent>
          </a:graphicData>
        </a:graphic>
      </p:graphicFrame>
      <p:graphicFrame>
        <p:nvGraphicFramePr>
          <p:cNvPr id="61" name="Object 60">
            <a:extLst>
              <a:ext uri="{FF2B5EF4-FFF2-40B4-BE49-F238E27FC236}">
                <a16:creationId xmlns:a16="http://schemas.microsoft.com/office/drawing/2014/main" id="{6E1921C6-5FC1-D7B1-4219-53559C5CA8CF}"/>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184469687"/>
              </p:ext>
            </p:extLst>
          </p:nvPr>
        </p:nvGraphicFramePr>
        <p:xfrm>
          <a:off x="5718570" y="5120506"/>
          <a:ext cx="427037" cy="146050"/>
        </p:xfrm>
        <a:graphic>
          <a:graphicData uri="http://schemas.openxmlformats.org/presentationml/2006/ole">
            <mc:AlternateContent xmlns:mc="http://schemas.openxmlformats.org/markup-compatibility/2006">
              <mc:Choice xmlns:v="urn:schemas-microsoft-com:vml" Requires="v">
                <p:oleObj name="Equation" r:id="rId105" imgW="520560" imgH="177480" progId="Equation.DSMT4">
                  <p:embed/>
                </p:oleObj>
              </mc:Choice>
              <mc:Fallback>
                <p:oleObj name="Equation" r:id="rId105" imgW="520560" imgH="177480" progId="Equation.DSMT4">
                  <p:embed/>
                  <p:pic>
                    <p:nvPicPr>
                      <p:cNvPr id="60" name="Object 59">
                        <a:extLst>
                          <a:ext uri="{FF2B5EF4-FFF2-40B4-BE49-F238E27FC236}">
                            <a16:creationId xmlns:a16="http://schemas.microsoft.com/office/drawing/2014/main" id="{E11E5C34-1D42-3087-EBE2-42A3F93E16CC}"/>
                          </a:ext>
                        </a:extLst>
                      </p:cNvPr>
                      <p:cNvPicPr>
                        <a:picLocks noChangeAspect="1" noChangeArrowheads="1"/>
                      </p:cNvPicPr>
                      <p:nvPr/>
                    </p:nvPicPr>
                    <p:blipFill>
                      <a:blip r:embed="rId106"/>
                      <a:srcRect/>
                      <a:stretch>
                        <a:fillRect/>
                      </a:stretch>
                    </p:blipFill>
                    <p:spPr bwMode="auto">
                      <a:xfrm>
                        <a:off x="5718570" y="5120506"/>
                        <a:ext cx="427037" cy="146050"/>
                      </a:xfrm>
                      <a:prstGeom prst="rect">
                        <a:avLst/>
                      </a:prstGeom>
                      <a:solidFill>
                        <a:srgbClr val="D4EAE4"/>
                      </a:solidFill>
                    </p:spPr>
                  </p:pic>
                </p:oleObj>
              </mc:Fallback>
            </mc:AlternateContent>
          </a:graphicData>
        </a:graphic>
      </p:graphicFrame>
      <p:graphicFrame>
        <p:nvGraphicFramePr>
          <p:cNvPr id="62" name="Object 61">
            <a:extLst>
              <a:ext uri="{FF2B5EF4-FFF2-40B4-BE49-F238E27FC236}">
                <a16:creationId xmlns:a16="http://schemas.microsoft.com/office/drawing/2014/main" id="{F6F0BDD2-F9DD-7602-3EAC-50E3AD29E986}"/>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951957670"/>
              </p:ext>
            </p:extLst>
          </p:nvPr>
        </p:nvGraphicFramePr>
        <p:xfrm>
          <a:off x="6472850" y="2692664"/>
          <a:ext cx="415925" cy="146050"/>
        </p:xfrm>
        <a:graphic>
          <a:graphicData uri="http://schemas.openxmlformats.org/presentationml/2006/ole">
            <mc:AlternateContent xmlns:mc="http://schemas.openxmlformats.org/markup-compatibility/2006">
              <mc:Choice xmlns:v="urn:schemas-microsoft-com:vml" Requires="v">
                <p:oleObj name="Equation" r:id="rId107" imgW="507960" imgH="177480" progId="Equation.DSMT4">
                  <p:embed/>
                </p:oleObj>
              </mc:Choice>
              <mc:Fallback>
                <p:oleObj name="Equation" r:id="rId107" imgW="507960" imgH="177480" progId="Equation.DSMT4">
                  <p:embed/>
                  <p:pic>
                    <p:nvPicPr>
                      <p:cNvPr id="54" name="Object 53">
                        <a:extLst>
                          <a:ext uri="{FF2B5EF4-FFF2-40B4-BE49-F238E27FC236}">
                            <a16:creationId xmlns:a16="http://schemas.microsoft.com/office/drawing/2014/main" id="{65D91809-1310-E7CD-3936-2D91BF789F79}"/>
                          </a:ext>
                        </a:extLst>
                      </p:cNvPr>
                      <p:cNvPicPr>
                        <a:picLocks noChangeAspect="1" noChangeArrowheads="1"/>
                      </p:cNvPicPr>
                      <p:nvPr/>
                    </p:nvPicPr>
                    <p:blipFill>
                      <a:blip r:embed="rId92"/>
                      <a:srcRect/>
                      <a:stretch>
                        <a:fillRect/>
                      </a:stretch>
                    </p:blipFill>
                    <p:spPr bwMode="auto">
                      <a:xfrm>
                        <a:off x="6472850" y="2692664"/>
                        <a:ext cx="415925" cy="146050"/>
                      </a:xfrm>
                      <a:prstGeom prst="rect">
                        <a:avLst/>
                      </a:prstGeom>
                      <a:solidFill>
                        <a:srgbClr val="D4EAE4"/>
                      </a:solidFill>
                    </p:spPr>
                  </p:pic>
                </p:oleObj>
              </mc:Fallback>
            </mc:AlternateContent>
          </a:graphicData>
        </a:graphic>
      </p:graphicFrame>
      <p:graphicFrame>
        <p:nvGraphicFramePr>
          <p:cNvPr id="63" name="Object 62">
            <a:extLst>
              <a:ext uri="{FF2B5EF4-FFF2-40B4-BE49-F238E27FC236}">
                <a16:creationId xmlns:a16="http://schemas.microsoft.com/office/drawing/2014/main" id="{9CC9881D-A4C0-0542-1816-EBCA6A7B5166}"/>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262118379"/>
              </p:ext>
            </p:extLst>
          </p:nvPr>
        </p:nvGraphicFramePr>
        <p:xfrm>
          <a:off x="6477613" y="3041948"/>
          <a:ext cx="406401" cy="146050"/>
        </p:xfrm>
        <a:graphic>
          <a:graphicData uri="http://schemas.openxmlformats.org/presentationml/2006/ole">
            <mc:AlternateContent xmlns:mc="http://schemas.openxmlformats.org/markup-compatibility/2006">
              <mc:Choice xmlns:v="urn:schemas-microsoft-com:vml" Requires="v">
                <p:oleObj name="Equation" r:id="rId108" imgW="495000" imgH="177480" progId="Equation.DSMT4">
                  <p:embed/>
                </p:oleObj>
              </mc:Choice>
              <mc:Fallback>
                <p:oleObj name="Equation" r:id="rId108" imgW="495000" imgH="177480" progId="Equation.DSMT4">
                  <p:embed/>
                  <p:pic>
                    <p:nvPicPr>
                      <p:cNvPr id="62" name="Object 61">
                        <a:extLst>
                          <a:ext uri="{FF2B5EF4-FFF2-40B4-BE49-F238E27FC236}">
                            <a16:creationId xmlns:a16="http://schemas.microsoft.com/office/drawing/2014/main" id="{F6F0BDD2-F9DD-7602-3EAC-50E3AD29E986}"/>
                          </a:ext>
                        </a:extLst>
                      </p:cNvPr>
                      <p:cNvPicPr>
                        <a:picLocks noChangeAspect="1" noChangeArrowheads="1"/>
                      </p:cNvPicPr>
                      <p:nvPr/>
                    </p:nvPicPr>
                    <p:blipFill>
                      <a:blip r:embed="rId109"/>
                      <a:srcRect/>
                      <a:stretch>
                        <a:fillRect/>
                      </a:stretch>
                    </p:blipFill>
                    <p:spPr bwMode="auto">
                      <a:xfrm>
                        <a:off x="6477613" y="3041948"/>
                        <a:ext cx="406401" cy="146050"/>
                      </a:xfrm>
                      <a:prstGeom prst="rect">
                        <a:avLst/>
                      </a:prstGeom>
                      <a:solidFill>
                        <a:srgbClr val="D4EAE4"/>
                      </a:solidFill>
                    </p:spPr>
                  </p:pic>
                </p:oleObj>
              </mc:Fallback>
            </mc:AlternateContent>
          </a:graphicData>
        </a:graphic>
      </p:graphicFrame>
      <p:graphicFrame>
        <p:nvGraphicFramePr>
          <p:cNvPr id="64" name="Object 63">
            <a:extLst>
              <a:ext uri="{FF2B5EF4-FFF2-40B4-BE49-F238E27FC236}">
                <a16:creationId xmlns:a16="http://schemas.microsoft.com/office/drawing/2014/main" id="{3AB065E7-588B-8664-2D5C-F032295B6A7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276549883"/>
              </p:ext>
            </p:extLst>
          </p:nvPr>
        </p:nvGraphicFramePr>
        <p:xfrm>
          <a:off x="6544954" y="3324585"/>
          <a:ext cx="354013" cy="146050"/>
        </p:xfrm>
        <a:graphic>
          <a:graphicData uri="http://schemas.openxmlformats.org/presentationml/2006/ole">
            <mc:AlternateContent xmlns:mc="http://schemas.openxmlformats.org/markup-compatibility/2006">
              <mc:Choice xmlns:v="urn:schemas-microsoft-com:vml" Requires="v">
                <p:oleObj name="Equation" r:id="rId110" imgW="431640" imgH="177480" progId="Equation.DSMT4">
                  <p:embed/>
                </p:oleObj>
              </mc:Choice>
              <mc:Fallback>
                <p:oleObj name="Equation" r:id="rId110" imgW="431640" imgH="177480" progId="Equation.DSMT4">
                  <p:embed/>
                  <p:pic>
                    <p:nvPicPr>
                      <p:cNvPr id="63" name="Object 62">
                        <a:extLst>
                          <a:ext uri="{FF2B5EF4-FFF2-40B4-BE49-F238E27FC236}">
                            <a16:creationId xmlns:a16="http://schemas.microsoft.com/office/drawing/2014/main" id="{9CC9881D-A4C0-0542-1816-EBCA6A7B5166}"/>
                          </a:ext>
                        </a:extLst>
                      </p:cNvPr>
                      <p:cNvPicPr>
                        <a:picLocks noChangeAspect="1" noChangeArrowheads="1"/>
                      </p:cNvPicPr>
                      <p:nvPr/>
                    </p:nvPicPr>
                    <p:blipFill>
                      <a:blip r:embed="rId111"/>
                      <a:srcRect/>
                      <a:stretch>
                        <a:fillRect/>
                      </a:stretch>
                    </p:blipFill>
                    <p:spPr bwMode="auto">
                      <a:xfrm>
                        <a:off x="6544954" y="3324585"/>
                        <a:ext cx="354013" cy="146050"/>
                      </a:xfrm>
                      <a:prstGeom prst="rect">
                        <a:avLst/>
                      </a:prstGeom>
                      <a:solidFill>
                        <a:srgbClr val="D4EAE4"/>
                      </a:solidFill>
                    </p:spPr>
                  </p:pic>
                </p:oleObj>
              </mc:Fallback>
            </mc:AlternateContent>
          </a:graphicData>
        </a:graphic>
      </p:graphicFrame>
      <p:graphicFrame>
        <p:nvGraphicFramePr>
          <p:cNvPr id="65" name="Object 64">
            <a:extLst>
              <a:ext uri="{FF2B5EF4-FFF2-40B4-BE49-F238E27FC236}">
                <a16:creationId xmlns:a16="http://schemas.microsoft.com/office/drawing/2014/main" id="{27C063E5-3B48-124A-F8C7-945BC0EC011C}"/>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812312691"/>
              </p:ext>
            </p:extLst>
          </p:nvPr>
        </p:nvGraphicFramePr>
        <p:xfrm>
          <a:off x="6473430" y="3602310"/>
          <a:ext cx="406400" cy="146050"/>
        </p:xfrm>
        <a:graphic>
          <a:graphicData uri="http://schemas.openxmlformats.org/presentationml/2006/ole">
            <mc:AlternateContent xmlns:mc="http://schemas.openxmlformats.org/markup-compatibility/2006">
              <mc:Choice xmlns:v="urn:schemas-microsoft-com:vml" Requires="v">
                <p:oleObj name="Equation" r:id="rId112" imgW="495000" imgH="177480" progId="Equation.DSMT4">
                  <p:embed/>
                </p:oleObj>
              </mc:Choice>
              <mc:Fallback>
                <p:oleObj name="Equation" r:id="rId112" imgW="495000" imgH="177480" progId="Equation.DSMT4">
                  <p:embed/>
                  <p:pic>
                    <p:nvPicPr>
                      <p:cNvPr id="64" name="Object 63">
                        <a:extLst>
                          <a:ext uri="{FF2B5EF4-FFF2-40B4-BE49-F238E27FC236}">
                            <a16:creationId xmlns:a16="http://schemas.microsoft.com/office/drawing/2014/main" id="{3AB065E7-588B-8664-2D5C-F032295B6A7D}"/>
                          </a:ext>
                        </a:extLst>
                      </p:cNvPr>
                      <p:cNvPicPr>
                        <a:picLocks noChangeAspect="1" noChangeArrowheads="1"/>
                      </p:cNvPicPr>
                      <p:nvPr/>
                    </p:nvPicPr>
                    <p:blipFill>
                      <a:blip r:embed="rId113"/>
                      <a:srcRect/>
                      <a:stretch>
                        <a:fillRect/>
                      </a:stretch>
                    </p:blipFill>
                    <p:spPr bwMode="auto">
                      <a:xfrm>
                        <a:off x="6473430" y="3602310"/>
                        <a:ext cx="406400" cy="146050"/>
                      </a:xfrm>
                      <a:prstGeom prst="rect">
                        <a:avLst/>
                      </a:prstGeom>
                      <a:solidFill>
                        <a:srgbClr val="D4EAE4"/>
                      </a:solidFill>
                    </p:spPr>
                  </p:pic>
                </p:oleObj>
              </mc:Fallback>
            </mc:AlternateContent>
          </a:graphicData>
        </a:graphic>
      </p:graphicFrame>
      <p:graphicFrame>
        <p:nvGraphicFramePr>
          <p:cNvPr id="66" name="Object 65">
            <a:extLst>
              <a:ext uri="{FF2B5EF4-FFF2-40B4-BE49-F238E27FC236}">
                <a16:creationId xmlns:a16="http://schemas.microsoft.com/office/drawing/2014/main" id="{3DADD5F9-D92A-B996-9508-825BA3536CE3}"/>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077686550"/>
              </p:ext>
            </p:extLst>
          </p:nvPr>
        </p:nvGraphicFramePr>
        <p:xfrm>
          <a:off x="6471262" y="3893134"/>
          <a:ext cx="417513" cy="146050"/>
        </p:xfrm>
        <a:graphic>
          <a:graphicData uri="http://schemas.openxmlformats.org/presentationml/2006/ole">
            <mc:AlternateContent xmlns:mc="http://schemas.openxmlformats.org/markup-compatibility/2006">
              <mc:Choice xmlns:v="urn:schemas-microsoft-com:vml" Requires="v">
                <p:oleObj name="Equation" r:id="rId114" imgW="507960" imgH="177480" progId="Equation.DSMT4">
                  <p:embed/>
                </p:oleObj>
              </mc:Choice>
              <mc:Fallback>
                <p:oleObj name="Equation" r:id="rId114" imgW="507960" imgH="177480" progId="Equation.DSMT4">
                  <p:embed/>
                  <p:pic>
                    <p:nvPicPr>
                      <p:cNvPr id="65" name="Object 64">
                        <a:extLst>
                          <a:ext uri="{FF2B5EF4-FFF2-40B4-BE49-F238E27FC236}">
                            <a16:creationId xmlns:a16="http://schemas.microsoft.com/office/drawing/2014/main" id="{27C063E5-3B48-124A-F8C7-945BC0EC011C}"/>
                          </a:ext>
                        </a:extLst>
                      </p:cNvPr>
                      <p:cNvPicPr>
                        <a:picLocks noChangeAspect="1" noChangeArrowheads="1"/>
                      </p:cNvPicPr>
                      <p:nvPr/>
                    </p:nvPicPr>
                    <p:blipFill>
                      <a:blip r:embed="rId115"/>
                      <a:srcRect/>
                      <a:stretch>
                        <a:fillRect/>
                      </a:stretch>
                    </p:blipFill>
                    <p:spPr bwMode="auto">
                      <a:xfrm>
                        <a:off x="6471262" y="3893134"/>
                        <a:ext cx="417513" cy="146050"/>
                      </a:xfrm>
                      <a:prstGeom prst="rect">
                        <a:avLst/>
                      </a:prstGeom>
                      <a:solidFill>
                        <a:srgbClr val="D4EAE4"/>
                      </a:solidFill>
                    </p:spPr>
                  </p:pic>
                </p:oleObj>
              </mc:Fallback>
            </mc:AlternateContent>
          </a:graphicData>
        </a:graphic>
      </p:graphicFrame>
      <p:graphicFrame>
        <p:nvGraphicFramePr>
          <p:cNvPr id="67" name="Object 66">
            <a:extLst>
              <a:ext uri="{FF2B5EF4-FFF2-40B4-BE49-F238E27FC236}">
                <a16:creationId xmlns:a16="http://schemas.microsoft.com/office/drawing/2014/main" id="{B9F13F5C-16D6-1E58-07E1-90CCCFFF5F8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604214391"/>
              </p:ext>
            </p:extLst>
          </p:nvPr>
        </p:nvGraphicFramePr>
        <p:xfrm>
          <a:off x="6478955" y="4242999"/>
          <a:ext cx="428625" cy="146050"/>
        </p:xfrm>
        <a:graphic>
          <a:graphicData uri="http://schemas.openxmlformats.org/presentationml/2006/ole">
            <mc:AlternateContent xmlns:mc="http://schemas.openxmlformats.org/markup-compatibility/2006">
              <mc:Choice xmlns:v="urn:schemas-microsoft-com:vml" Requires="v">
                <p:oleObj name="Equation" r:id="rId116" imgW="520560" imgH="177480" progId="Equation.DSMT4">
                  <p:embed/>
                </p:oleObj>
              </mc:Choice>
              <mc:Fallback>
                <p:oleObj name="Equation" r:id="rId116" imgW="520560" imgH="177480" progId="Equation.DSMT4">
                  <p:embed/>
                  <p:pic>
                    <p:nvPicPr>
                      <p:cNvPr id="66" name="Object 65">
                        <a:extLst>
                          <a:ext uri="{FF2B5EF4-FFF2-40B4-BE49-F238E27FC236}">
                            <a16:creationId xmlns:a16="http://schemas.microsoft.com/office/drawing/2014/main" id="{3DADD5F9-D92A-B996-9508-825BA3536CE3}"/>
                          </a:ext>
                        </a:extLst>
                      </p:cNvPr>
                      <p:cNvPicPr>
                        <a:picLocks noChangeAspect="1" noChangeArrowheads="1"/>
                      </p:cNvPicPr>
                      <p:nvPr/>
                    </p:nvPicPr>
                    <p:blipFill>
                      <a:blip r:embed="rId117"/>
                      <a:srcRect/>
                      <a:stretch>
                        <a:fillRect/>
                      </a:stretch>
                    </p:blipFill>
                    <p:spPr bwMode="auto">
                      <a:xfrm>
                        <a:off x="6478955" y="4242999"/>
                        <a:ext cx="428625" cy="146050"/>
                      </a:xfrm>
                      <a:prstGeom prst="rect">
                        <a:avLst/>
                      </a:prstGeom>
                      <a:solidFill>
                        <a:srgbClr val="D4EAE4"/>
                      </a:solidFill>
                    </p:spPr>
                  </p:pic>
                </p:oleObj>
              </mc:Fallback>
            </mc:AlternateContent>
          </a:graphicData>
        </a:graphic>
      </p:graphicFrame>
      <p:graphicFrame>
        <p:nvGraphicFramePr>
          <p:cNvPr id="68" name="Object 67">
            <a:extLst>
              <a:ext uri="{FF2B5EF4-FFF2-40B4-BE49-F238E27FC236}">
                <a16:creationId xmlns:a16="http://schemas.microsoft.com/office/drawing/2014/main" id="{3D141B8E-0142-57B2-FD46-0FFCECBB4B72}"/>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06480763"/>
              </p:ext>
            </p:extLst>
          </p:nvPr>
        </p:nvGraphicFramePr>
        <p:xfrm>
          <a:off x="6481597" y="4564158"/>
          <a:ext cx="428625" cy="146050"/>
        </p:xfrm>
        <a:graphic>
          <a:graphicData uri="http://schemas.openxmlformats.org/presentationml/2006/ole">
            <mc:AlternateContent xmlns:mc="http://schemas.openxmlformats.org/markup-compatibility/2006">
              <mc:Choice xmlns:v="urn:schemas-microsoft-com:vml" Requires="v">
                <p:oleObj name="Equation" r:id="rId118" imgW="520560" imgH="177480" progId="Equation.DSMT4">
                  <p:embed/>
                </p:oleObj>
              </mc:Choice>
              <mc:Fallback>
                <p:oleObj name="Equation" r:id="rId118" imgW="520560" imgH="177480" progId="Equation.DSMT4">
                  <p:embed/>
                  <p:pic>
                    <p:nvPicPr>
                      <p:cNvPr id="67" name="Object 66">
                        <a:extLst>
                          <a:ext uri="{FF2B5EF4-FFF2-40B4-BE49-F238E27FC236}">
                            <a16:creationId xmlns:a16="http://schemas.microsoft.com/office/drawing/2014/main" id="{B9F13F5C-16D6-1E58-07E1-90CCCFFF5F87}"/>
                          </a:ext>
                        </a:extLst>
                      </p:cNvPr>
                      <p:cNvPicPr>
                        <a:picLocks noChangeAspect="1" noChangeArrowheads="1"/>
                      </p:cNvPicPr>
                      <p:nvPr/>
                    </p:nvPicPr>
                    <p:blipFill>
                      <a:blip r:embed="rId119"/>
                      <a:srcRect/>
                      <a:stretch>
                        <a:fillRect/>
                      </a:stretch>
                    </p:blipFill>
                    <p:spPr bwMode="auto">
                      <a:xfrm>
                        <a:off x="6481597" y="4564158"/>
                        <a:ext cx="428625" cy="146050"/>
                      </a:xfrm>
                      <a:prstGeom prst="rect">
                        <a:avLst/>
                      </a:prstGeom>
                      <a:solidFill>
                        <a:srgbClr val="D4EAE4"/>
                      </a:solidFill>
                    </p:spPr>
                  </p:pic>
                </p:oleObj>
              </mc:Fallback>
            </mc:AlternateContent>
          </a:graphicData>
        </a:graphic>
      </p:graphicFrame>
      <p:graphicFrame>
        <p:nvGraphicFramePr>
          <p:cNvPr id="69" name="Object 68">
            <a:extLst>
              <a:ext uri="{FF2B5EF4-FFF2-40B4-BE49-F238E27FC236}">
                <a16:creationId xmlns:a16="http://schemas.microsoft.com/office/drawing/2014/main" id="{37BD1490-7595-9BB6-2DE9-853BB8EFEFC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163916760"/>
              </p:ext>
            </p:extLst>
          </p:nvPr>
        </p:nvGraphicFramePr>
        <p:xfrm>
          <a:off x="6485709" y="4870100"/>
          <a:ext cx="428625" cy="146050"/>
        </p:xfrm>
        <a:graphic>
          <a:graphicData uri="http://schemas.openxmlformats.org/presentationml/2006/ole">
            <mc:AlternateContent xmlns:mc="http://schemas.openxmlformats.org/markup-compatibility/2006">
              <mc:Choice xmlns:v="urn:schemas-microsoft-com:vml" Requires="v">
                <p:oleObj name="Equation" r:id="rId120" imgW="520560" imgH="177480" progId="Equation.DSMT4">
                  <p:embed/>
                </p:oleObj>
              </mc:Choice>
              <mc:Fallback>
                <p:oleObj name="Equation" r:id="rId120" imgW="520560" imgH="177480" progId="Equation.DSMT4">
                  <p:embed/>
                  <p:pic>
                    <p:nvPicPr>
                      <p:cNvPr id="68" name="Object 67">
                        <a:extLst>
                          <a:ext uri="{FF2B5EF4-FFF2-40B4-BE49-F238E27FC236}">
                            <a16:creationId xmlns:a16="http://schemas.microsoft.com/office/drawing/2014/main" id="{3D141B8E-0142-57B2-FD46-0FFCECBB4B72}"/>
                          </a:ext>
                        </a:extLst>
                      </p:cNvPr>
                      <p:cNvPicPr>
                        <a:picLocks noChangeAspect="1" noChangeArrowheads="1"/>
                      </p:cNvPicPr>
                      <p:nvPr/>
                    </p:nvPicPr>
                    <p:blipFill>
                      <a:blip r:embed="rId121"/>
                      <a:srcRect/>
                      <a:stretch>
                        <a:fillRect/>
                      </a:stretch>
                    </p:blipFill>
                    <p:spPr bwMode="auto">
                      <a:xfrm>
                        <a:off x="6485709" y="4870100"/>
                        <a:ext cx="428625" cy="146050"/>
                      </a:xfrm>
                      <a:prstGeom prst="rect">
                        <a:avLst/>
                      </a:prstGeom>
                      <a:solidFill>
                        <a:srgbClr val="D4EAE4"/>
                      </a:solidFill>
                    </p:spPr>
                  </p:pic>
                </p:oleObj>
              </mc:Fallback>
            </mc:AlternateContent>
          </a:graphicData>
        </a:graphic>
      </p:graphicFrame>
      <p:graphicFrame>
        <p:nvGraphicFramePr>
          <p:cNvPr id="70" name="Object 69">
            <a:extLst>
              <a:ext uri="{FF2B5EF4-FFF2-40B4-BE49-F238E27FC236}">
                <a16:creationId xmlns:a16="http://schemas.microsoft.com/office/drawing/2014/main" id="{F54E1BD4-F04E-F79D-D9DB-C0EB7252AC02}"/>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714712845"/>
              </p:ext>
            </p:extLst>
          </p:nvPr>
        </p:nvGraphicFramePr>
        <p:xfrm>
          <a:off x="6492065" y="5143842"/>
          <a:ext cx="428625" cy="146050"/>
        </p:xfrm>
        <a:graphic>
          <a:graphicData uri="http://schemas.openxmlformats.org/presentationml/2006/ole">
            <mc:AlternateContent xmlns:mc="http://schemas.openxmlformats.org/markup-compatibility/2006">
              <mc:Choice xmlns:v="urn:schemas-microsoft-com:vml" Requires="v">
                <p:oleObj name="Equation" r:id="rId122" imgW="520560" imgH="177480" progId="Equation.DSMT4">
                  <p:embed/>
                </p:oleObj>
              </mc:Choice>
              <mc:Fallback>
                <p:oleObj name="Equation" r:id="rId122" imgW="520560" imgH="177480" progId="Equation.DSMT4">
                  <p:embed/>
                  <p:pic>
                    <p:nvPicPr>
                      <p:cNvPr id="69" name="Object 68">
                        <a:extLst>
                          <a:ext uri="{FF2B5EF4-FFF2-40B4-BE49-F238E27FC236}">
                            <a16:creationId xmlns:a16="http://schemas.microsoft.com/office/drawing/2014/main" id="{37BD1490-7595-9BB6-2DE9-853BB8EFEFCD}"/>
                          </a:ext>
                        </a:extLst>
                      </p:cNvPr>
                      <p:cNvPicPr>
                        <a:picLocks noChangeAspect="1" noChangeArrowheads="1"/>
                      </p:cNvPicPr>
                      <p:nvPr/>
                    </p:nvPicPr>
                    <p:blipFill>
                      <a:blip r:embed="rId123"/>
                      <a:srcRect/>
                      <a:stretch>
                        <a:fillRect/>
                      </a:stretch>
                    </p:blipFill>
                    <p:spPr bwMode="auto">
                      <a:xfrm>
                        <a:off x="6492065" y="5143842"/>
                        <a:ext cx="428625" cy="146050"/>
                      </a:xfrm>
                      <a:prstGeom prst="rect">
                        <a:avLst/>
                      </a:prstGeom>
                      <a:solidFill>
                        <a:srgbClr val="D4EAE4"/>
                      </a:solidFill>
                    </p:spPr>
                  </p:pic>
                </p:oleObj>
              </mc:Fallback>
            </mc:AlternateContent>
          </a:graphicData>
        </a:graphic>
      </p:graphicFrame>
      <p:graphicFrame>
        <p:nvGraphicFramePr>
          <p:cNvPr id="71" name="Object 70">
            <a:extLst>
              <a:ext uri="{FF2B5EF4-FFF2-40B4-BE49-F238E27FC236}">
                <a16:creationId xmlns:a16="http://schemas.microsoft.com/office/drawing/2014/main" id="{E8E5200D-A5EC-6D82-907A-1F812C72BB3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737434897"/>
              </p:ext>
            </p:extLst>
          </p:nvPr>
        </p:nvGraphicFramePr>
        <p:xfrm>
          <a:off x="7365937" y="2723758"/>
          <a:ext cx="406401" cy="146050"/>
        </p:xfrm>
        <a:graphic>
          <a:graphicData uri="http://schemas.openxmlformats.org/presentationml/2006/ole">
            <mc:AlternateContent xmlns:mc="http://schemas.openxmlformats.org/markup-compatibility/2006">
              <mc:Choice xmlns:v="urn:schemas-microsoft-com:vml" Requires="v">
                <p:oleObj name="Equation" r:id="rId124" imgW="495000" imgH="177480" progId="Equation.DSMT4">
                  <p:embed/>
                </p:oleObj>
              </mc:Choice>
              <mc:Fallback>
                <p:oleObj name="Equation" r:id="rId124" imgW="495000" imgH="177480" progId="Equation.DSMT4">
                  <p:embed/>
                  <p:pic>
                    <p:nvPicPr>
                      <p:cNvPr id="63" name="Object 62">
                        <a:extLst>
                          <a:ext uri="{FF2B5EF4-FFF2-40B4-BE49-F238E27FC236}">
                            <a16:creationId xmlns:a16="http://schemas.microsoft.com/office/drawing/2014/main" id="{9CC9881D-A4C0-0542-1816-EBCA6A7B5166}"/>
                          </a:ext>
                        </a:extLst>
                      </p:cNvPr>
                      <p:cNvPicPr>
                        <a:picLocks noChangeAspect="1" noChangeArrowheads="1"/>
                      </p:cNvPicPr>
                      <p:nvPr/>
                    </p:nvPicPr>
                    <p:blipFill>
                      <a:blip r:embed="rId109"/>
                      <a:srcRect/>
                      <a:stretch>
                        <a:fillRect/>
                      </a:stretch>
                    </p:blipFill>
                    <p:spPr bwMode="auto">
                      <a:xfrm>
                        <a:off x="7365937" y="2723758"/>
                        <a:ext cx="406401" cy="146050"/>
                      </a:xfrm>
                      <a:prstGeom prst="rect">
                        <a:avLst/>
                      </a:prstGeom>
                      <a:solidFill>
                        <a:srgbClr val="D4EAE4"/>
                      </a:solidFill>
                    </p:spPr>
                  </p:pic>
                </p:oleObj>
              </mc:Fallback>
            </mc:AlternateContent>
          </a:graphicData>
        </a:graphic>
      </p:graphicFrame>
      <p:graphicFrame>
        <p:nvGraphicFramePr>
          <p:cNvPr id="72" name="Object 71">
            <a:extLst>
              <a:ext uri="{FF2B5EF4-FFF2-40B4-BE49-F238E27FC236}">
                <a16:creationId xmlns:a16="http://schemas.microsoft.com/office/drawing/2014/main" id="{841D5775-3997-2CC8-43F5-B39CB5FEB85E}"/>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552956933"/>
              </p:ext>
            </p:extLst>
          </p:nvPr>
        </p:nvGraphicFramePr>
        <p:xfrm>
          <a:off x="7396885" y="3012399"/>
          <a:ext cx="354012" cy="146050"/>
        </p:xfrm>
        <a:graphic>
          <a:graphicData uri="http://schemas.openxmlformats.org/presentationml/2006/ole">
            <mc:AlternateContent xmlns:mc="http://schemas.openxmlformats.org/markup-compatibility/2006">
              <mc:Choice xmlns:v="urn:schemas-microsoft-com:vml" Requires="v">
                <p:oleObj name="Equation" r:id="rId125" imgW="431640" imgH="177480" progId="Equation.DSMT4">
                  <p:embed/>
                </p:oleObj>
              </mc:Choice>
              <mc:Fallback>
                <p:oleObj name="Equation" r:id="rId125" imgW="431640" imgH="177480" progId="Equation.DSMT4">
                  <p:embed/>
                  <p:pic>
                    <p:nvPicPr>
                      <p:cNvPr id="71" name="Object 70">
                        <a:extLst>
                          <a:ext uri="{FF2B5EF4-FFF2-40B4-BE49-F238E27FC236}">
                            <a16:creationId xmlns:a16="http://schemas.microsoft.com/office/drawing/2014/main" id="{E8E5200D-A5EC-6D82-907A-1F812C72BB3B}"/>
                          </a:ext>
                        </a:extLst>
                      </p:cNvPr>
                      <p:cNvPicPr>
                        <a:picLocks noChangeAspect="1" noChangeArrowheads="1"/>
                      </p:cNvPicPr>
                      <p:nvPr/>
                    </p:nvPicPr>
                    <p:blipFill>
                      <a:blip r:embed="rId126"/>
                      <a:srcRect/>
                      <a:stretch>
                        <a:fillRect/>
                      </a:stretch>
                    </p:blipFill>
                    <p:spPr bwMode="auto">
                      <a:xfrm>
                        <a:off x="7396885" y="3012399"/>
                        <a:ext cx="354012" cy="146050"/>
                      </a:xfrm>
                      <a:prstGeom prst="rect">
                        <a:avLst/>
                      </a:prstGeom>
                      <a:solidFill>
                        <a:srgbClr val="D4EAE4"/>
                      </a:solidFill>
                    </p:spPr>
                  </p:pic>
                </p:oleObj>
              </mc:Fallback>
            </mc:AlternateContent>
          </a:graphicData>
        </a:graphic>
      </p:graphicFrame>
      <p:graphicFrame>
        <p:nvGraphicFramePr>
          <p:cNvPr id="73" name="Object 72">
            <a:extLst>
              <a:ext uri="{FF2B5EF4-FFF2-40B4-BE49-F238E27FC236}">
                <a16:creationId xmlns:a16="http://schemas.microsoft.com/office/drawing/2014/main" id="{C92EBA6C-D30F-8EA4-BE22-EDC4A53A593F}"/>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797516120"/>
              </p:ext>
            </p:extLst>
          </p:nvPr>
        </p:nvGraphicFramePr>
        <p:xfrm>
          <a:off x="7324045" y="3296475"/>
          <a:ext cx="406400" cy="146050"/>
        </p:xfrm>
        <a:graphic>
          <a:graphicData uri="http://schemas.openxmlformats.org/presentationml/2006/ole">
            <mc:AlternateContent xmlns:mc="http://schemas.openxmlformats.org/markup-compatibility/2006">
              <mc:Choice xmlns:v="urn:schemas-microsoft-com:vml" Requires="v">
                <p:oleObj name="Equation" r:id="rId127" imgW="495000" imgH="177480" progId="Equation.DSMT4">
                  <p:embed/>
                </p:oleObj>
              </mc:Choice>
              <mc:Fallback>
                <p:oleObj name="Equation" r:id="rId127" imgW="495000" imgH="177480" progId="Equation.DSMT4">
                  <p:embed/>
                  <p:pic>
                    <p:nvPicPr>
                      <p:cNvPr id="72" name="Object 71">
                        <a:extLst>
                          <a:ext uri="{FF2B5EF4-FFF2-40B4-BE49-F238E27FC236}">
                            <a16:creationId xmlns:a16="http://schemas.microsoft.com/office/drawing/2014/main" id="{841D5775-3997-2CC8-43F5-B39CB5FEB85E}"/>
                          </a:ext>
                        </a:extLst>
                      </p:cNvPr>
                      <p:cNvPicPr>
                        <a:picLocks noChangeAspect="1" noChangeArrowheads="1"/>
                      </p:cNvPicPr>
                      <p:nvPr/>
                    </p:nvPicPr>
                    <p:blipFill>
                      <a:blip r:embed="rId128"/>
                      <a:srcRect/>
                      <a:stretch>
                        <a:fillRect/>
                      </a:stretch>
                    </p:blipFill>
                    <p:spPr bwMode="auto">
                      <a:xfrm>
                        <a:off x="7324045" y="3296475"/>
                        <a:ext cx="406400" cy="146050"/>
                      </a:xfrm>
                      <a:prstGeom prst="rect">
                        <a:avLst/>
                      </a:prstGeom>
                      <a:solidFill>
                        <a:srgbClr val="D4EAE4"/>
                      </a:solidFill>
                    </p:spPr>
                  </p:pic>
                </p:oleObj>
              </mc:Fallback>
            </mc:AlternateContent>
          </a:graphicData>
        </a:graphic>
      </p:graphicFrame>
      <p:graphicFrame>
        <p:nvGraphicFramePr>
          <p:cNvPr id="74" name="Object 73">
            <a:extLst>
              <a:ext uri="{FF2B5EF4-FFF2-40B4-BE49-F238E27FC236}">
                <a16:creationId xmlns:a16="http://schemas.microsoft.com/office/drawing/2014/main" id="{A370D4F5-223F-0BB2-5A89-BD8C83BD7D02}"/>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388481461"/>
              </p:ext>
            </p:extLst>
          </p:nvPr>
        </p:nvGraphicFramePr>
        <p:xfrm>
          <a:off x="7346888" y="3609354"/>
          <a:ext cx="415925" cy="146050"/>
        </p:xfrm>
        <a:graphic>
          <a:graphicData uri="http://schemas.openxmlformats.org/presentationml/2006/ole">
            <mc:AlternateContent xmlns:mc="http://schemas.openxmlformats.org/markup-compatibility/2006">
              <mc:Choice xmlns:v="urn:schemas-microsoft-com:vml" Requires="v">
                <p:oleObj name="Equation" r:id="rId129" imgW="507960" imgH="177480" progId="Equation.DSMT4">
                  <p:embed/>
                </p:oleObj>
              </mc:Choice>
              <mc:Fallback>
                <p:oleObj name="Equation" r:id="rId129" imgW="507960" imgH="177480" progId="Equation.DSMT4">
                  <p:embed/>
                  <p:pic>
                    <p:nvPicPr>
                      <p:cNvPr id="73" name="Object 72">
                        <a:extLst>
                          <a:ext uri="{FF2B5EF4-FFF2-40B4-BE49-F238E27FC236}">
                            <a16:creationId xmlns:a16="http://schemas.microsoft.com/office/drawing/2014/main" id="{C92EBA6C-D30F-8EA4-BE22-EDC4A53A593F}"/>
                          </a:ext>
                        </a:extLst>
                      </p:cNvPr>
                      <p:cNvPicPr>
                        <a:picLocks noChangeAspect="1" noChangeArrowheads="1"/>
                      </p:cNvPicPr>
                      <p:nvPr/>
                    </p:nvPicPr>
                    <p:blipFill>
                      <a:blip r:embed="rId130"/>
                      <a:srcRect/>
                      <a:stretch>
                        <a:fillRect/>
                      </a:stretch>
                    </p:blipFill>
                    <p:spPr bwMode="auto">
                      <a:xfrm>
                        <a:off x="7346888" y="3609354"/>
                        <a:ext cx="415925" cy="146050"/>
                      </a:xfrm>
                      <a:prstGeom prst="rect">
                        <a:avLst/>
                      </a:prstGeom>
                      <a:solidFill>
                        <a:srgbClr val="D4EAE4"/>
                      </a:solidFill>
                    </p:spPr>
                  </p:pic>
                </p:oleObj>
              </mc:Fallback>
            </mc:AlternateContent>
          </a:graphicData>
        </a:graphic>
      </p:graphicFrame>
      <p:graphicFrame>
        <p:nvGraphicFramePr>
          <p:cNvPr id="75" name="Object 74">
            <a:extLst>
              <a:ext uri="{FF2B5EF4-FFF2-40B4-BE49-F238E27FC236}">
                <a16:creationId xmlns:a16="http://schemas.microsoft.com/office/drawing/2014/main" id="{F04EBB89-6465-AB64-4691-D98C891B6F4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321036050"/>
              </p:ext>
            </p:extLst>
          </p:nvPr>
        </p:nvGraphicFramePr>
        <p:xfrm>
          <a:off x="7356412" y="3883214"/>
          <a:ext cx="425450" cy="146050"/>
        </p:xfrm>
        <a:graphic>
          <a:graphicData uri="http://schemas.openxmlformats.org/presentationml/2006/ole">
            <mc:AlternateContent xmlns:mc="http://schemas.openxmlformats.org/markup-compatibility/2006">
              <mc:Choice xmlns:v="urn:schemas-microsoft-com:vml" Requires="v">
                <p:oleObj name="Equation" r:id="rId131" imgW="520560" imgH="177480" progId="Equation.DSMT4">
                  <p:embed/>
                </p:oleObj>
              </mc:Choice>
              <mc:Fallback>
                <p:oleObj name="Equation" r:id="rId131" imgW="520560" imgH="177480" progId="Equation.DSMT4">
                  <p:embed/>
                  <p:pic>
                    <p:nvPicPr>
                      <p:cNvPr id="74" name="Object 73">
                        <a:extLst>
                          <a:ext uri="{FF2B5EF4-FFF2-40B4-BE49-F238E27FC236}">
                            <a16:creationId xmlns:a16="http://schemas.microsoft.com/office/drawing/2014/main" id="{A370D4F5-223F-0BB2-5A89-BD8C83BD7D02}"/>
                          </a:ext>
                        </a:extLst>
                      </p:cNvPr>
                      <p:cNvPicPr>
                        <a:picLocks noChangeAspect="1" noChangeArrowheads="1"/>
                      </p:cNvPicPr>
                      <p:nvPr/>
                    </p:nvPicPr>
                    <p:blipFill>
                      <a:blip r:embed="rId132"/>
                      <a:srcRect/>
                      <a:stretch>
                        <a:fillRect/>
                      </a:stretch>
                    </p:blipFill>
                    <p:spPr bwMode="auto">
                      <a:xfrm>
                        <a:off x="7356412" y="3883214"/>
                        <a:ext cx="425450" cy="146050"/>
                      </a:xfrm>
                      <a:prstGeom prst="rect">
                        <a:avLst/>
                      </a:prstGeom>
                      <a:solidFill>
                        <a:srgbClr val="D4EAE4"/>
                      </a:solidFill>
                    </p:spPr>
                  </p:pic>
                </p:oleObj>
              </mc:Fallback>
            </mc:AlternateContent>
          </a:graphicData>
        </a:graphic>
      </p:graphicFrame>
      <p:graphicFrame>
        <p:nvGraphicFramePr>
          <p:cNvPr id="76" name="Object 75">
            <a:extLst>
              <a:ext uri="{FF2B5EF4-FFF2-40B4-BE49-F238E27FC236}">
                <a16:creationId xmlns:a16="http://schemas.microsoft.com/office/drawing/2014/main" id="{E163FD98-1E50-8DF1-7519-0D329E4DC80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972774294"/>
              </p:ext>
            </p:extLst>
          </p:nvPr>
        </p:nvGraphicFramePr>
        <p:xfrm>
          <a:off x="7346888" y="4208326"/>
          <a:ext cx="425450" cy="146050"/>
        </p:xfrm>
        <a:graphic>
          <a:graphicData uri="http://schemas.openxmlformats.org/presentationml/2006/ole">
            <mc:AlternateContent xmlns:mc="http://schemas.openxmlformats.org/markup-compatibility/2006">
              <mc:Choice xmlns:v="urn:schemas-microsoft-com:vml" Requires="v">
                <p:oleObj name="Equation" r:id="rId133" imgW="520560" imgH="177480" progId="Equation.DSMT4">
                  <p:embed/>
                </p:oleObj>
              </mc:Choice>
              <mc:Fallback>
                <p:oleObj name="Equation" r:id="rId133" imgW="520560" imgH="177480" progId="Equation.DSMT4">
                  <p:embed/>
                  <p:pic>
                    <p:nvPicPr>
                      <p:cNvPr id="75" name="Object 74">
                        <a:extLst>
                          <a:ext uri="{FF2B5EF4-FFF2-40B4-BE49-F238E27FC236}">
                            <a16:creationId xmlns:a16="http://schemas.microsoft.com/office/drawing/2014/main" id="{F04EBB89-6465-AB64-4691-D98C891B6F40}"/>
                          </a:ext>
                        </a:extLst>
                      </p:cNvPr>
                      <p:cNvPicPr>
                        <a:picLocks noChangeAspect="1" noChangeArrowheads="1"/>
                      </p:cNvPicPr>
                      <p:nvPr/>
                    </p:nvPicPr>
                    <p:blipFill>
                      <a:blip r:embed="rId134"/>
                      <a:srcRect/>
                      <a:stretch>
                        <a:fillRect/>
                      </a:stretch>
                    </p:blipFill>
                    <p:spPr bwMode="auto">
                      <a:xfrm>
                        <a:off x="7346888" y="4208326"/>
                        <a:ext cx="425450" cy="146050"/>
                      </a:xfrm>
                      <a:prstGeom prst="rect">
                        <a:avLst/>
                      </a:prstGeom>
                      <a:solidFill>
                        <a:srgbClr val="D4EAE4"/>
                      </a:solidFill>
                    </p:spPr>
                  </p:pic>
                </p:oleObj>
              </mc:Fallback>
            </mc:AlternateContent>
          </a:graphicData>
        </a:graphic>
      </p:graphicFrame>
      <p:graphicFrame>
        <p:nvGraphicFramePr>
          <p:cNvPr id="77" name="Object 76">
            <a:extLst>
              <a:ext uri="{FF2B5EF4-FFF2-40B4-BE49-F238E27FC236}">
                <a16:creationId xmlns:a16="http://schemas.microsoft.com/office/drawing/2014/main" id="{20698A51-4E24-62C0-5F7B-D9A1A9AAF4D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380058553"/>
              </p:ext>
            </p:extLst>
          </p:nvPr>
        </p:nvGraphicFramePr>
        <p:xfrm>
          <a:off x="7356412" y="4556622"/>
          <a:ext cx="425450" cy="146050"/>
        </p:xfrm>
        <a:graphic>
          <a:graphicData uri="http://schemas.openxmlformats.org/presentationml/2006/ole">
            <mc:AlternateContent xmlns:mc="http://schemas.openxmlformats.org/markup-compatibility/2006">
              <mc:Choice xmlns:v="urn:schemas-microsoft-com:vml" Requires="v">
                <p:oleObj name="Equation" r:id="rId135" imgW="520560" imgH="177480" progId="Equation.DSMT4">
                  <p:embed/>
                </p:oleObj>
              </mc:Choice>
              <mc:Fallback>
                <p:oleObj name="Equation" r:id="rId135" imgW="520560" imgH="177480" progId="Equation.DSMT4">
                  <p:embed/>
                  <p:pic>
                    <p:nvPicPr>
                      <p:cNvPr id="76" name="Object 75">
                        <a:extLst>
                          <a:ext uri="{FF2B5EF4-FFF2-40B4-BE49-F238E27FC236}">
                            <a16:creationId xmlns:a16="http://schemas.microsoft.com/office/drawing/2014/main" id="{E163FD98-1E50-8DF1-7519-0D329E4DC80D}"/>
                          </a:ext>
                        </a:extLst>
                      </p:cNvPr>
                      <p:cNvPicPr>
                        <a:picLocks noChangeAspect="1" noChangeArrowheads="1"/>
                      </p:cNvPicPr>
                      <p:nvPr/>
                    </p:nvPicPr>
                    <p:blipFill>
                      <a:blip r:embed="rId136"/>
                      <a:srcRect/>
                      <a:stretch>
                        <a:fillRect/>
                      </a:stretch>
                    </p:blipFill>
                    <p:spPr bwMode="auto">
                      <a:xfrm>
                        <a:off x="7356412" y="4556622"/>
                        <a:ext cx="425450" cy="146050"/>
                      </a:xfrm>
                      <a:prstGeom prst="rect">
                        <a:avLst/>
                      </a:prstGeom>
                      <a:solidFill>
                        <a:srgbClr val="D4EAE4"/>
                      </a:solidFill>
                    </p:spPr>
                  </p:pic>
                </p:oleObj>
              </mc:Fallback>
            </mc:AlternateContent>
          </a:graphicData>
        </a:graphic>
      </p:graphicFrame>
      <p:graphicFrame>
        <p:nvGraphicFramePr>
          <p:cNvPr id="78" name="Object 77">
            <a:extLst>
              <a:ext uri="{FF2B5EF4-FFF2-40B4-BE49-F238E27FC236}">
                <a16:creationId xmlns:a16="http://schemas.microsoft.com/office/drawing/2014/main" id="{EE270233-31DD-4723-A98F-91AF81B7B5C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127738041"/>
              </p:ext>
            </p:extLst>
          </p:nvPr>
        </p:nvGraphicFramePr>
        <p:xfrm>
          <a:off x="7370594" y="4863524"/>
          <a:ext cx="425450" cy="146050"/>
        </p:xfrm>
        <a:graphic>
          <a:graphicData uri="http://schemas.openxmlformats.org/presentationml/2006/ole">
            <mc:AlternateContent xmlns:mc="http://schemas.openxmlformats.org/markup-compatibility/2006">
              <mc:Choice xmlns:v="urn:schemas-microsoft-com:vml" Requires="v">
                <p:oleObj name="Equation" r:id="rId137" imgW="520560" imgH="177480" progId="Equation.DSMT4">
                  <p:embed/>
                </p:oleObj>
              </mc:Choice>
              <mc:Fallback>
                <p:oleObj name="Equation" r:id="rId137" imgW="520560" imgH="177480" progId="Equation.DSMT4">
                  <p:embed/>
                  <p:pic>
                    <p:nvPicPr>
                      <p:cNvPr id="77" name="Object 76">
                        <a:extLst>
                          <a:ext uri="{FF2B5EF4-FFF2-40B4-BE49-F238E27FC236}">
                            <a16:creationId xmlns:a16="http://schemas.microsoft.com/office/drawing/2014/main" id="{20698A51-4E24-62C0-5F7B-D9A1A9AAF4DB}"/>
                          </a:ext>
                        </a:extLst>
                      </p:cNvPr>
                      <p:cNvPicPr>
                        <a:picLocks noChangeAspect="1" noChangeArrowheads="1"/>
                      </p:cNvPicPr>
                      <p:nvPr/>
                    </p:nvPicPr>
                    <p:blipFill>
                      <a:blip r:embed="rId138"/>
                      <a:srcRect/>
                      <a:stretch>
                        <a:fillRect/>
                      </a:stretch>
                    </p:blipFill>
                    <p:spPr bwMode="auto">
                      <a:xfrm>
                        <a:off x="7370594" y="4863524"/>
                        <a:ext cx="425450" cy="146050"/>
                      </a:xfrm>
                      <a:prstGeom prst="rect">
                        <a:avLst/>
                      </a:prstGeom>
                      <a:solidFill>
                        <a:srgbClr val="D4EAE4"/>
                      </a:solidFill>
                    </p:spPr>
                  </p:pic>
                </p:oleObj>
              </mc:Fallback>
            </mc:AlternateContent>
          </a:graphicData>
        </a:graphic>
      </p:graphicFrame>
      <p:graphicFrame>
        <p:nvGraphicFramePr>
          <p:cNvPr id="82" name="Object 81">
            <a:extLst>
              <a:ext uri="{FF2B5EF4-FFF2-40B4-BE49-F238E27FC236}">
                <a16:creationId xmlns:a16="http://schemas.microsoft.com/office/drawing/2014/main" id="{BB439425-852B-DF31-0284-3D77BCF1A909}"/>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987669769"/>
              </p:ext>
            </p:extLst>
          </p:nvPr>
        </p:nvGraphicFramePr>
        <p:xfrm>
          <a:off x="7380119" y="5118819"/>
          <a:ext cx="425450" cy="146050"/>
        </p:xfrm>
        <a:graphic>
          <a:graphicData uri="http://schemas.openxmlformats.org/presentationml/2006/ole">
            <mc:AlternateContent xmlns:mc="http://schemas.openxmlformats.org/markup-compatibility/2006">
              <mc:Choice xmlns:v="urn:schemas-microsoft-com:vml" Requires="v">
                <p:oleObj name="Equation" r:id="rId139" imgW="520560" imgH="177480" progId="Equation.DSMT4">
                  <p:embed/>
                </p:oleObj>
              </mc:Choice>
              <mc:Fallback>
                <p:oleObj name="Equation" r:id="rId139" imgW="520560" imgH="177480" progId="Equation.DSMT4">
                  <p:embed/>
                  <p:pic>
                    <p:nvPicPr>
                      <p:cNvPr id="79" name="Object 78">
                        <a:extLst>
                          <a:ext uri="{FF2B5EF4-FFF2-40B4-BE49-F238E27FC236}">
                            <a16:creationId xmlns:a16="http://schemas.microsoft.com/office/drawing/2014/main" id="{812BAA1F-D6D2-6B52-846D-9A2940A8C6C4}"/>
                          </a:ext>
                        </a:extLst>
                      </p:cNvPr>
                      <p:cNvPicPr>
                        <a:picLocks noChangeAspect="1" noChangeArrowheads="1"/>
                      </p:cNvPicPr>
                      <p:nvPr/>
                    </p:nvPicPr>
                    <p:blipFill>
                      <a:blip r:embed="rId140"/>
                      <a:srcRect/>
                      <a:stretch>
                        <a:fillRect/>
                      </a:stretch>
                    </p:blipFill>
                    <p:spPr bwMode="auto">
                      <a:xfrm>
                        <a:off x="7380119" y="5118819"/>
                        <a:ext cx="425450" cy="146050"/>
                      </a:xfrm>
                      <a:prstGeom prst="rect">
                        <a:avLst/>
                      </a:prstGeom>
                      <a:solidFill>
                        <a:srgbClr val="D4EAE4"/>
                      </a:solidFill>
                    </p:spPr>
                  </p:pic>
                </p:oleObj>
              </mc:Fallback>
            </mc:AlternateContent>
          </a:graphicData>
        </a:graphic>
      </p:graphicFrame>
      <p:graphicFrame>
        <p:nvGraphicFramePr>
          <p:cNvPr id="84" name="Object 83">
            <a:extLst>
              <a:ext uri="{FF2B5EF4-FFF2-40B4-BE49-F238E27FC236}">
                <a16:creationId xmlns:a16="http://schemas.microsoft.com/office/drawing/2014/main" id="{3CDAC2F6-175C-A9B7-1A29-2D05C2CAA1C6}"/>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770162424"/>
              </p:ext>
            </p:extLst>
          </p:nvPr>
        </p:nvGraphicFramePr>
        <p:xfrm>
          <a:off x="8186028" y="2722270"/>
          <a:ext cx="354012" cy="146050"/>
        </p:xfrm>
        <a:graphic>
          <a:graphicData uri="http://schemas.openxmlformats.org/presentationml/2006/ole">
            <mc:AlternateContent xmlns:mc="http://schemas.openxmlformats.org/markup-compatibility/2006">
              <mc:Choice xmlns:v="urn:schemas-microsoft-com:vml" Requires="v">
                <p:oleObj name="Equation" r:id="rId141" imgW="431640" imgH="177480" progId="Equation.DSMT4">
                  <p:embed/>
                </p:oleObj>
              </mc:Choice>
              <mc:Fallback>
                <p:oleObj name="Equation" r:id="rId141" imgW="431640" imgH="177480" progId="Equation.DSMT4">
                  <p:embed/>
                  <p:pic>
                    <p:nvPicPr>
                      <p:cNvPr id="72" name="Object 71">
                        <a:extLst>
                          <a:ext uri="{FF2B5EF4-FFF2-40B4-BE49-F238E27FC236}">
                            <a16:creationId xmlns:a16="http://schemas.microsoft.com/office/drawing/2014/main" id="{841D5775-3997-2CC8-43F5-B39CB5FEB85E}"/>
                          </a:ext>
                        </a:extLst>
                      </p:cNvPr>
                      <p:cNvPicPr>
                        <a:picLocks noChangeAspect="1" noChangeArrowheads="1"/>
                      </p:cNvPicPr>
                      <p:nvPr/>
                    </p:nvPicPr>
                    <p:blipFill>
                      <a:blip r:embed="rId126"/>
                      <a:srcRect/>
                      <a:stretch>
                        <a:fillRect/>
                      </a:stretch>
                    </p:blipFill>
                    <p:spPr bwMode="auto">
                      <a:xfrm>
                        <a:off x="8186028" y="2722270"/>
                        <a:ext cx="354012" cy="146050"/>
                      </a:xfrm>
                      <a:prstGeom prst="rect">
                        <a:avLst/>
                      </a:prstGeom>
                      <a:solidFill>
                        <a:srgbClr val="D4EAE4"/>
                      </a:solidFill>
                    </p:spPr>
                  </p:pic>
                </p:oleObj>
              </mc:Fallback>
            </mc:AlternateContent>
          </a:graphicData>
        </a:graphic>
      </p:graphicFrame>
      <p:graphicFrame>
        <p:nvGraphicFramePr>
          <p:cNvPr id="85" name="Object 84">
            <a:extLst>
              <a:ext uri="{FF2B5EF4-FFF2-40B4-BE49-F238E27FC236}">
                <a16:creationId xmlns:a16="http://schemas.microsoft.com/office/drawing/2014/main" id="{7A40F8DF-589F-EC54-B4E2-25BB447CB29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338240910"/>
              </p:ext>
            </p:extLst>
          </p:nvPr>
        </p:nvGraphicFramePr>
        <p:xfrm>
          <a:off x="8114590" y="3009372"/>
          <a:ext cx="404813" cy="146050"/>
        </p:xfrm>
        <a:graphic>
          <a:graphicData uri="http://schemas.openxmlformats.org/presentationml/2006/ole">
            <mc:AlternateContent xmlns:mc="http://schemas.openxmlformats.org/markup-compatibility/2006">
              <mc:Choice xmlns:v="urn:schemas-microsoft-com:vml" Requires="v">
                <p:oleObj name="Equation" r:id="rId142" imgW="495000" imgH="177480" progId="Equation.DSMT4">
                  <p:embed/>
                </p:oleObj>
              </mc:Choice>
              <mc:Fallback>
                <p:oleObj name="Equation" r:id="rId142" imgW="495000" imgH="177480" progId="Equation.DSMT4">
                  <p:embed/>
                  <p:pic>
                    <p:nvPicPr>
                      <p:cNvPr id="84" name="Object 83">
                        <a:extLst>
                          <a:ext uri="{FF2B5EF4-FFF2-40B4-BE49-F238E27FC236}">
                            <a16:creationId xmlns:a16="http://schemas.microsoft.com/office/drawing/2014/main" id="{3CDAC2F6-175C-A9B7-1A29-2D05C2CAA1C6}"/>
                          </a:ext>
                        </a:extLst>
                      </p:cNvPr>
                      <p:cNvPicPr>
                        <a:picLocks noChangeAspect="1" noChangeArrowheads="1"/>
                      </p:cNvPicPr>
                      <p:nvPr/>
                    </p:nvPicPr>
                    <p:blipFill>
                      <a:blip r:embed="rId143"/>
                      <a:srcRect/>
                      <a:stretch>
                        <a:fillRect/>
                      </a:stretch>
                    </p:blipFill>
                    <p:spPr bwMode="auto">
                      <a:xfrm>
                        <a:off x="8114590" y="3009372"/>
                        <a:ext cx="404813" cy="146050"/>
                      </a:xfrm>
                      <a:prstGeom prst="rect">
                        <a:avLst/>
                      </a:prstGeom>
                      <a:solidFill>
                        <a:srgbClr val="D4EAE4"/>
                      </a:solidFill>
                    </p:spPr>
                  </p:pic>
                </p:oleObj>
              </mc:Fallback>
            </mc:AlternateContent>
          </a:graphicData>
        </a:graphic>
      </p:graphicFrame>
      <p:graphicFrame>
        <p:nvGraphicFramePr>
          <p:cNvPr id="86" name="Object 85">
            <a:extLst>
              <a:ext uri="{FF2B5EF4-FFF2-40B4-BE49-F238E27FC236}">
                <a16:creationId xmlns:a16="http://schemas.microsoft.com/office/drawing/2014/main" id="{58D1758B-2E5B-B2D4-2DED-5E8F94BC7961}"/>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438010519"/>
              </p:ext>
            </p:extLst>
          </p:nvPr>
        </p:nvGraphicFramePr>
        <p:xfrm>
          <a:off x="8130629" y="3296475"/>
          <a:ext cx="415925" cy="146050"/>
        </p:xfrm>
        <a:graphic>
          <a:graphicData uri="http://schemas.openxmlformats.org/presentationml/2006/ole">
            <mc:AlternateContent xmlns:mc="http://schemas.openxmlformats.org/markup-compatibility/2006">
              <mc:Choice xmlns:v="urn:schemas-microsoft-com:vml" Requires="v">
                <p:oleObj name="Equation" r:id="rId144" imgW="507960" imgH="177480" progId="Equation.DSMT4">
                  <p:embed/>
                </p:oleObj>
              </mc:Choice>
              <mc:Fallback>
                <p:oleObj name="Equation" r:id="rId144" imgW="507960" imgH="177480" progId="Equation.DSMT4">
                  <p:embed/>
                  <p:pic>
                    <p:nvPicPr>
                      <p:cNvPr id="85" name="Object 84">
                        <a:extLst>
                          <a:ext uri="{FF2B5EF4-FFF2-40B4-BE49-F238E27FC236}">
                            <a16:creationId xmlns:a16="http://schemas.microsoft.com/office/drawing/2014/main" id="{7A40F8DF-589F-EC54-B4E2-25BB447CB29B}"/>
                          </a:ext>
                        </a:extLst>
                      </p:cNvPr>
                      <p:cNvPicPr>
                        <a:picLocks noChangeAspect="1" noChangeArrowheads="1"/>
                      </p:cNvPicPr>
                      <p:nvPr/>
                    </p:nvPicPr>
                    <p:blipFill>
                      <a:blip r:embed="rId145"/>
                      <a:srcRect/>
                      <a:stretch>
                        <a:fillRect/>
                      </a:stretch>
                    </p:blipFill>
                    <p:spPr bwMode="auto">
                      <a:xfrm>
                        <a:off x="8130629" y="3296475"/>
                        <a:ext cx="415925" cy="146050"/>
                      </a:xfrm>
                      <a:prstGeom prst="rect">
                        <a:avLst/>
                      </a:prstGeom>
                      <a:solidFill>
                        <a:srgbClr val="D4EAE4"/>
                      </a:solidFill>
                    </p:spPr>
                  </p:pic>
                </p:oleObj>
              </mc:Fallback>
            </mc:AlternateContent>
          </a:graphicData>
        </a:graphic>
      </p:graphicFrame>
      <p:graphicFrame>
        <p:nvGraphicFramePr>
          <p:cNvPr id="87" name="Object 86">
            <a:extLst>
              <a:ext uri="{FF2B5EF4-FFF2-40B4-BE49-F238E27FC236}">
                <a16:creationId xmlns:a16="http://schemas.microsoft.com/office/drawing/2014/main" id="{2D415283-1967-B882-7FC0-455722C2FD85}"/>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441242833"/>
              </p:ext>
            </p:extLst>
          </p:nvPr>
        </p:nvGraphicFramePr>
        <p:xfrm>
          <a:off x="8114590" y="3592793"/>
          <a:ext cx="425450" cy="146050"/>
        </p:xfrm>
        <a:graphic>
          <a:graphicData uri="http://schemas.openxmlformats.org/presentationml/2006/ole">
            <mc:AlternateContent xmlns:mc="http://schemas.openxmlformats.org/markup-compatibility/2006">
              <mc:Choice xmlns:v="urn:schemas-microsoft-com:vml" Requires="v">
                <p:oleObj name="Equation" r:id="rId146" imgW="520560" imgH="177480" progId="Equation.DSMT4">
                  <p:embed/>
                </p:oleObj>
              </mc:Choice>
              <mc:Fallback>
                <p:oleObj name="Equation" r:id="rId146" imgW="520560" imgH="177480" progId="Equation.DSMT4">
                  <p:embed/>
                  <p:pic>
                    <p:nvPicPr>
                      <p:cNvPr id="86" name="Object 85">
                        <a:extLst>
                          <a:ext uri="{FF2B5EF4-FFF2-40B4-BE49-F238E27FC236}">
                            <a16:creationId xmlns:a16="http://schemas.microsoft.com/office/drawing/2014/main" id="{58D1758B-2E5B-B2D4-2DED-5E8F94BC7961}"/>
                          </a:ext>
                        </a:extLst>
                      </p:cNvPr>
                      <p:cNvPicPr>
                        <a:picLocks noChangeAspect="1" noChangeArrowheads="1"/>
                      </p:cNvPicPr>
                      <p:nvPr/>
                    </p:nvPicPr>
                    <p:blipFill>
                      <a:blip r:embed="rId147"/>
                      <a:srcRect/>
                      <a:stretch>
                        <a:fillRect/>
                      </a:stretch>
                    </p:blipFill>
                    <p:spPr bwMode="auto">
                      <a:xfrm>
                        <a:off x="8114590" y="3592793"/>
                        <a:ext cx="425450" cy="146050"/>
                      </a:xfrm>
                      <a:prstGeom prst="rect">
                        <a:avLst/>
                      </a:prstGeom>
                      <a:solidFill>
                        <a:srgbClr val="D4EAE4"/>
                      </a:solidFill>
                    </p:spPr>
                  </p:pic>
                </p:oleObj>
              </mc:Fallback>
            </mc:AlternateContent>
          </a:graphicData>
        </a:graphic>
      </p:graphicFrame>
      <p:graphicFrame>
        <p:nvGraphicFramePr>
          <p:cNvPr id="88" name="Object 87">
            <a:extLst>
              <a:ext uri="{FF2B5EF4-FFF2-40B4-BE49-F238E27FC236}">
                <a16:creationId xmlns:a16="http://schemas.microsoft.com/office/drawing/2014/main" id="{72F9BD42-51D3-685C-0E87-FAA639EC0A19}"/>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886726653"/>
              </p:ext>
            </p:extLst>
          </p:nvPr>
        </p:nvGraphicFramePr>
        <p:xfrm>
          <a:off x="8121104" y="3912225"/>
          <a:ext cx="425450" cy="146050"/>
        </p:xfrm>
        <a:graphic>
          <a:graphicData uri="http://schemas.openxmlformats.org/presentationml/2006/ole">
            <mc:AlternateContent xmlns:mc="http://schemas.openxmlformats.org/markup-compatibility/2006">
              <mc:Choice xmlns:v="urn:schemas-microsoft-com:vml" Requires="v">
                <p:oleObj name="Equation" r:id="rId148" imgW="520560" imgH="177480" progId="Equation.DSMT4">
                  <p:embed/>
                </p:oleObj>
              </mc:Choice>
              <mc:Fallback>
                <p:oleObj name="Equation" r:id="rId148" imgW="520560" imgH="177480" progId="Equation.DSMT4">
                  <p:embed/>
                  <p:pic>
                    <p:nvPicPr>
                      <p:cNvPr id="87" name="Object 86">
                        <a:extLst>
                          <a:ext uri="{FF2B5EF4-FFF2-40B4-BE49-F238E27FC236}">
                            <a16:creationId xmlns:a16="http://schemas.microsoft.com/office/drawing/2014/main" id="{2D415283-1967-B882-7FC0-455722C2FD85}"/>
                          </a:ext>
                        </a:extLst>
                      </p:cNvPr>
                      <p:cNvPicPr>
                        <a:picLocks noChangeAspect="1" noChangeArrowheads="1"/>
                      </p:cNvPicPr>
                      <p:nvPr/>
                    </p:nvPicPr>
                    <p:blipFill>
                      <a:blip r:embed="rId149"/>
                      <a:srcRect/>
                      <a:stretch>
                        <a:fillRect/>
                      </a:stretch>
                    </p:blipFill>
                    <p:spPr bwMode="auto">
                      <a:xfrm>
                        <a:off x="8121104" y="3912225"/>
                        <a:ext cx="425450" cy="146050"/>
                      </a:xfrm>
                      <a:prstGeom prst="rect">
                        <a:avLst/>
                      </a:prstGeom>
                      <a:solidFill>
                        <a:srgbClr val="D4EAE4"/>
                      </a:solidFill>
                    </p:spPr>
                  </p:pic>
                </p:oleObj>
              </mc:Fallback>
            </mc:AlternateContent>
          </a:graphicData>
        </a:graphic>
      </p:graphicFrame>
      <p:graphicFrame>
        <p:nvGraphicFramePr>
          <p:cNvPr id="89" name="Object 88">
            <a:extLst>
              <a:ext uri="{FF2B5EF4-FFF2-40B4-BE49-F238E27FC236}">
                <a16:creationId xmlns:a16="http://schemas.microsoft.com/office/drawing/2014/main" id="{BCCA147E-F040-7DA8-9A95-4DD03562B148}"/>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812204505"/>
              </p:ext>
            </p:extLst>
          </p:nvPr>
        </p:nvGraphicFramePr>
        <p:xfrm>
          <a:off x="8134622" y="4218686"/>
          <a:ext cx="425450" cy="146050"/>
        </p:xfrm>
        <a:graphic>
          <a:graphicData uri="http://schemas.openxmlformats.org/presentationml/2006/ole">
            <mc:AlternateContent xmlns:mc="http://schemas.openxmlformats.org/markup-compatibility/2006">
              <mc:Choice xmlns:v="urn:schemas-microsoft-com:vml" Requires="v">
                <p:oleObj name="Equation" r:id="rId150" imgW="520560" imgH="177480" progId="Equation.DSMT4">
                  <p:embed/>
                </p:oleObj>
              </mc:Choice>
              <mc:Fallback>
                <p:oleObj name="Equation" r:id="rId150" imgW="520560" imgH="177480" progId="Equation.DSMT4">
                  <p:embed/>
                  <p:pic>
                    <p:nvPicPr>
                      <p:cNvPr id="88" name="Object 87">
                        <a:extLst>
                          <a:ext uri="{FF2B5EF4-FFF2-40B4-BE49-F238E27FC236}">
                            <a16:creationId xmlns:a16="http://schemas.microsoft.com/office/drawing/2014/main" id="{72F9BD42-51D3-685C-0E87-FAA639EC0A19}"/>
                          </a:ext>
                        </a:extLst>
                      </p:cNvPr>
                      <p:cNvPicPr>
                        <a:picLocks noChangeAspect="1" noChangeArrowheads="1"/>
                      </p:cNvPicPr>
                      <p:nvPr/>
                    </p:nvPicPr>
                    <p:blipFill>
                      <a:blip r:embed="rId151"/>
                      <a:srcRect/>
                      <a:stretch>
                        <a:fillRect/>
                      </a:stretch>
                    </p:blipFill>
                    <p:spPr bwMode="auto">
                      <a:xfrm>
                        <a:off x="8134622" y="4218686"/>
                        <a:ext cx="425450" cy="146050"/>
                      </a:xfrm>
                      <a:prstGeom prst="rect">
                        <a:avLst/>
                      </a:prstGeom>
                      <a:solidFill>
                        <a:srgbClr val="D4EAE4"/>
                      </a:solidFill>
                    </p:spPr>
                  </p:pic>
                </p:oleObj>
              </mc:Fallback>
            </mc:AlternateContent>
          </a:graphicData>
        </a:graphic>
      </p:graphicFrame>
      <p:graphicFrame>
        <p:nvGraphicFramePr>
          <p:cNvPr id="90" name="Object 89">
            <a:extLst>
              <a:ext uri="{FF2B5EF4-FFF2-40B4-BE49-F238E27FC236}">
                <a16:creationId xmlns:a16="http://schemas.microsoft.com/office/drawing/2014/main" id="{12DF954F-C4DB-E7BA-5C7B-55574B1B4CF8}"/>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308368715"/>
              </p:ext>
            </p:extLst>
          </p:nvPr>
        </p:nvGraphicFramePr>
        <p:xfrm>
          <a:off x="8125649" y="4544547"/>
          <a:ext cx="425450" cy="146050"/>
        </p:xfrm>
        <a:graphic>
          <a:graphicData uri="http://schemas.openxmlformats.org/presentationml/2006/ole">
            <mc:AlternateContent xmlns:mc="http://schemas.openxmlformats.org/markup-compatibility/2006">
              <mc:Choice xmlns:v="urn:schemas-microsoft-com:vml" Requires="v">
                <p:oleObj name="Equation" r:id="rId152" imgW="520560" imgH="177480" progId="Equation.DSMT4">
                  <p:embed/>
                </p:oleObj>
              </mc:Choice>
              <mc:Fallback>
                <p:oleObj name="Equation" r:id="rId152" imgW="520560" imgH="177480" progId="Equation.DSMT4">
                  <p:embed/>
                  <p:pic>
                    <p:nvPicPr>
                      <p:cNvPr id="89" name="Object 88">
                        <a:extLst>
                          <a:ext uri="{FF2B5EF4-FFF2-40B4-BE49-F238E27FC236}">
                            <a16:creationId xmlns:a16="http://schemas.microsoft.com/office/drawing/2014/main" id="{BCCA147E-F040-7DA8-9A95-4DD03562B148}"/>
                          </a:ext>
                        </a:extLst>
                      </p:cNvPr>
                      <p:cNvPicPr>
                        <a:picLocks noChangeAspect="1" noChangeArrowheads="1"/>
                      </p:cNvPicPr>
                      <p:nvPr/>
                    </p:nvPicPr>
                    <p:blipFill>
                      <a:blip r:embed="rId153"/>
                      <a:srcRect/>
                      <a:stretch>
                        <a:fillRect/>
                      </a:stretch>
                    </p:blipFill>
                    <p:spPr bwMode="auto">
                      <a:xfrm>
                        <a:off x="8125649" y="4544547"/>
                        <a:ext cx="425450" cy="146050"/>
                      </a:xfrm>
                      <a:prstGeom prst="rect">
                        <a:avLst/>
                      </a:prstGeom>
                      <a:solidFill>
                        <a:srgbClr val="D4EAE4"/>
                      </a:solidFill>
                    </p:spPr>
                  </p:pic>
                </p:oleObj>
              </mc:Fallback>
            </mc:AlternateContent>
          </a:graphicData>
        </a:graphic>
      </p:graphicFrame>
      <p:graphicFrame>
        <p:nvGraphicFramePr>
          <p:cNvPr id="91" name="Object 90">
            <a:extLst>
              <a:ext uri="{FF2B5EF4-FFF2-40B4-BE49-F238E27FC236}">
                <a16:creationId xmlns:a16="http://schemas.microsoft.com/office/drawing/2014/main" id="{D26A87DB-22CB-157C-01EA-3F06340F950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408748229"/>
              </p:ext>
            </p:extLst>
          </p:nvPr>
        </p:nvGraphicFramePr>
        <p:xfrm>
          <a:off x="8130148" y="4870826"/>
          <a:ext cx="425450" cy="146050"/>
        </p:xfrm>
        <a:graphic>
          <a:graphicData uri="http://schemas.openxmlformats.org/presentationml/2006/ole">
            <mc:AlternateContent xmlns:mc="http://schemas.openxmlformats.org/markup-compatibility/2006">
              <mc:Choice xmlns:v="urn:schemas-microsoft-com:vml" Requires="v">
                <p:oleObj name="Equation" r:id="rId154" imgW="520560" imgH="177480" progId="Equation.DSMT4">
                  <p:embed/>
                </p:oleObj>
              </mc:Choice>
              <mc:Fallback>
                <p:oleObj name="Equation" r:id="rId154" imgW="520560" imgH="177480" progId="Equation.DSMT4">
                  <p:embed/>
                  <p:pic>
                    <p:nvPicPr>
                      <p:cNvPr id="90" name="Object 89">
                        <a:extLst>
                          <a:ext uri="{FF2B5EF4-FFF2-40B4-BE49-F238E27FC236}">
                            <a16:creationId xmlns:a16="http://schemas.microsoft.com/office/drawing/2014/main" id="{12DF954F-C4DB-E7BA-5C7B-55574B1B4CF8}"/>
                          </a:ext>
                        </a:extLst>
                      </p:cNvPr>
                      <p:cNvPicPr>
                        <a:picLocks noChangeAspect="1" noChangeArrowheads="1"/>
                      </p:cNvPicPr>
                      <p:nvPr/>
                    </p:nvPicPr>
                    <p:blipFill>
                      <a:blip r:embed="rId155"/>
                      <a:srcRect/>
                      <a:stretch>
                        <a:fillRect/>
                      </a:stretch>
                    </p:blipFill>
                    <p:spPr bwMode="auto">
                      <a:xfrm>
                        <a:off x="8130148" y="4870826"/>
                        <a:ext cx="425450" cy="146050"/>
                      </a:xfrm>
                      <a:prstGeom prst="rect">
                        <a:avLst/>
                      </a:prstGeom>
                      <a:solidFill>
                        <a:srgbClr val="D4EAE4"/>
                      </a:solidFill>
                    </p:spPr>
                  </p:pic>
                </p:oleObj>
              </mc:Fallback>
            </mc:AlternateContent>
          </a:graphicData>
        </a:graphic>
      </p:graphicFrame>
      <p:graphicFrame>
        <p:nvGraphicFramePr>
          <p:cNvPr id="92" name="Object 91">
            <a:extLst>
              <a:ext uri="{FF2B5EF4-FFF2-40B4-BE49-F238E27FC236}">
                <a16:creationId xmlns:a16="http://schemas.microsoft.com/office/drawing/2014/main" id="{7B84B7C9-5EE8-E965-1B23-5CFD5B3AF36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525677922"/>
              </p:ext>
            </p:extLst>
          </p:nvPr>
        </p:nvGraphicFramePr>
        <p:xfrm>
          <a:off x="8135339" y="5082598"/>
          <a:ext cx="425450" cy="146050"/>
        </p:xfrm>
        <a:graphic>
          <a:graphicData uri="http://schemas.openxmlformats.org/presentationml/2006/ole">
            <mc:AlternateContent xmlns:mc="http://schemas.openxmlformats.org/markup-compatibility/2006">
              <mc:Choice xmlns:v="urn:schemas-microsoft-com:vml" Requires="v">
                <p:oleObj name="Equation" r:id="rId156" imgW="520560" imgH="177480" progId="Equation.DSMT4">
                  <p:embed/>
                </p:oleObj>
              </mc:Choice>
              <mc:Fallback>
                <p:oleObj name="Equation" r:id="rId156" imgW="520560" imgH="177480" progId="Equation.DSMT4">
                  <p:embed/>
                  <p:pic>
                    <p:nvPicPr>
                      <p:cNvPr id="91" name="Object 90">
                        <a:extLst>
                          <a:ext uri="{FF2B5EF4-FFF2-40B4-BE49-F238E27FC236}">
                            <a16:creationId xmlns:a16="http://schemas.microsoft.com/office/drawing/2014/main" id="{D26A87DB-22CB-157C-01EA-3F06340F950B}"/>
                          </a:ext>
                        </a:extLst>
                      </p:cNvPr>
                      <p:cNvPicPr>
                        <a:picLocks noChangeAspect="1" noChangeArrowheads="1"/>
                      </p:cNvPicPr>
                      <p:nvPr/>
                    </p:nvPicPr>
                    <p:blipFill>
                      <a:blip r:embed="rId157"/>
                      <a:srcRect/>
                      <a:stretch>
                        <a:fillRect/>
                      </a:stretch>
                    </p:blipFill>
                    <p:spPr bwMode="auto">
                      <a:xfrm>
                        <a:off x="8135339" y="5082598"/>
                        <a:ext cx="425450" cy="146050"/>
                      </a:xfrm>
                      <a:prstGeom prst="rect">
                        <a:avLst/>
                      </a:prstGeom>
                      <a:solidFill>
                        <a:srgbClr val="D4EAE4"/>
                      </a:solidFill>
                    </p:spPr>
                  </p:pic>
                </p:oleObj>
              </mc:Fallback>
            </mc:AlternateContent>
          </a:graphicData>
        </a:graphic>
      </p:graphicFrame>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8313" y="5801950"/>
            <a:ext cx="8236666" cy="651905"/>
          </a:xfrm>
        </p:spPr>
        <p:txBody>
          <a:bodyPr wrap="square" lIns="0" tIns="18000" rIns="0" bIns="18000" anchor="ctr" anchorCtr="0">
            <a:spAutoFit/>
          </a:bodyPr>
          <a:lstStyle/>
          <a:p>
            <a:pPr marL="0" indent="0">
              <a:spcBef>
                <a:spcPts val="600"/>
              </a:spcBef>
              <a:buNone/>
            </a:pPr>
            <a:r>
              <a:rPr lang="en-US" sz="2000" dirty="0"/>
              <a:t>A chart can be used to determine the size of the depth shim needed. These markings are no longer used by all manufacturers</a:t>
            </a:r>
          </a:p>
        </p:txBody>
      </p:sp>
    </p:spTree>
    <p:extLst>
      <p:ext uri="{BB962C8B-B14F-4D97-AF65-F5344CB8AC3E}">
        <p14:creationId xmlns:p14="http://schemas.microsoft.com/office/powerpoint/2010/main" val="1471607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13.37</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5383" y="1062638"/>
            <a:ext cx="2397213" cy="405683"/>
          </a:xfrm>
        </p:spPr>
        <p:txBody>
          <a:bodyPr wrap="square" lIns="0" tIns="18000" rIns="0" bIns="18000" anchor="ctr" anchorCtr="0">
            <a:spAutoFit/>
          </a:bodyPr>
          <a:lstStyle/>
          <a:p>
            <a:pPr marL="0" indent="0">
              <a:spcBef>
                <a:spcPts val="600"/>
              </a:spcBef>
              <a:buNone/>
            </a:pPr>
            <a:r>
              <a:rPr lang="en-US" sz="2400" dirty="0">
                <a:solidFill>
                  <a:schemeClr val="tx1"/>
                </a:solidFill>
              </a:rPr>
              <a:t>Measuring Pinion</a:t>
            </a:r>
          </a:p>
        </p:txBody>
      </p:sp>
      <p:pic>
        <p:nvPicPr>
          <p:cNvPr id="5" name="Picture 4" descr="An illustration of the setup to determine the pinion shaft shim thickness.&#10;Long description is available in notes, Press F6.">
            <a:extLst>
              <a:ext uri="{FF2B5EF4-FFF2-40B4-BE49-F238E27FC236}">
                <a16:creationId xmlns:a16="http://schemas.microsoft.com/office/drawing/2014/main" id="{11A0C62E-04BF-55C1-EDE0-88E76365C0CE}"/>
              </a:ext>
            </a:extLst>
          </p:cNvPr>
          <p:cNvPicPr>
            <a:picLocks noChangeAspect="1"/>
          </p:cNvPicPr>
          <p:nvPr/>
        </p:nvPicPr>
        <p:blipFill>
          <a:blip r:embed="rId3"/>
          <a:stretch>
            <a:fillRect/>
          </a:stretch>
        </p:blipFill>
        <p:spPr>
          <a:xfrm>
            <a:off x="3038101" y="1555954"/>
            <a:ext cx="3067799" cy="3849604"/>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8313" y="5585125"/>
            <a:ext cx="8236666" cy="775015"/>
          </a:xfrm>
        </p:spPr>
        <p:txBody>
          <a:bodyPr wrap="square" lIns="0" tIns="18000" rIns="0" bIns="18000" anchor="ctr" anchorCtr="0">
            <a:spAutoFit/>
          </a:bodyPr>
          <a:lstStyle/>
          <a:p>
            <a:pPr marL="0" indent="0">
              <a:spcBef>
                <a:spcPts val="600"/>
              </a:spcBef>
              <a:buNone/>
            </a:pPr>
            <a:r>
              <a:rPr lang="en-US" sz="2400" dirty="0"/>
              <a:t>Special tool kit used for determining the correct pinion shaft shim thickness.</a:t>
            </a:r>
          </a:p>
        </p:txBody>
      </p:sp>
    </p:spTree>
    <p:extLst>
      <p:ext uri="{BB962C8B-B14F-4D97-AF65-F5344CB8AC3E}">
        <p14:creationId xmlns:p14="http://schemas.microsoft.com/office/powerpoint/2010/main" val="2535293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13.38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5383" y="1062638"/>
            <a:ext cx="2216059" cy="405683"/>
          </a:xfrm>
        </p:spPr>
        <p:txBody>
          <a:bodyPr wrap="square" lIns="0" tIns="18000" rIns="0" bIns="18000" anchor="ctr" anchorCtr="0">
            <a:spAutoFit/>
          </a:bodyPr>
          <a:lstStyle/>
          <a:p>
            <a:pPr marL="0" indent="0">
              <a:spcBef>
                <a:spcPts val="600"/>
              </a:spcBef>
              <a:buNone/>
            </a:pPr>
            <a:r>
              <a:rPr lang="en-US" sz="2400" dirty="0">
                <a:solidFill>
                  <a:schemeClr val="tx1"/>
                </a:solidFill>
              </a:rPr>
              <a:t>Spacer &amp; Shims</a:t>
            </a:r>
          </a:p>
        </p:txBody>
      </p:sp>
      <p:pic>
        <p:nvPicPr>
          <p:cNvPr id="5" name="Picture 4" descr="A two-part illustration of the pinion with a spacer and preload shim.&#10;Long description is available in notes, Press F6.">
            <a:extLst>
              <a:ext uri="{FF2B5EF4-FFF2-40B4-BE49-F238E27FC236}">
                <a16:creationId xmlns:a16="http://schemas.microsoft.com/office/drawing/2014/main" id="{C08B15EF-C456-1503-55F9-1C0DE79DCACC}"/>
              </a:ext>
            </a:extLst>
          </p:cNvPr>
          <p:cNvPicPr>
            <a:picLocks noChangeAspect="1"/>
          </p:cNvPicPr>
          <p:nvPr/>
        </p:nvPicPr>
        <p:blipFill>
          <a:blip r:embed="rId3"/>
          <a:stretch>
            <a:fillRect/>
          </a:stretch>
        </p:blipFill>
        <p:spPr>
          <a:xfrm>
            <a:off x="845749" y="1778851"/>
            <a:ext cx="7452503" cy="3265794"/>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8313" y="5227934"/>
            <a:ext cx="8236666" cy="1144347"/>
          </a:xfrm>
        </p:spPr>
        <p:txBody>
          <a:bodyPr wrap="square" lIns="0" tIns="18000" rIns="0" bIns="18000" anchor="ctr" anchorCtr="0">
            <a:spAutoFit/>
          </a:bodyPr>
          <a:lstStyle/>
          <a:p>
            <a:pPr marL="0" indent="0">
              <a:spcBef>
                <a:spcPts val="600"/>
              </a:spcBef>
              <a:buNone/>
            </a:pPr>
            <a:r>
              <a:rPr lang="en-US" sz="2400" dirty="0"/>
              <a:t>The pinion on the left uses a collapsible spacer, and the pinion on the right uses shims to provide the necessary preload to the pinion shaft bearings.</a:t>
            </a:r>
          </a:p>
        </p:txBody>
      </p:sp>
    </p:spTree>
    <p:extLst>
      <p:ext uri="{BB962C8B-B14F-4D97-AF65-F5344CB8AC3E}">
        <p14:creationId xmlns:p14="http://schemas.microsoft.com/office/powerpoint/2010/main" val="29334011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13.39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5383" y="1102041"/>
            <a:ext cx="1845123" cy="344128"/>
          </a:xfrm>
        </p:spPr>
        <p:txBody>
          <a:bodyPr wrap="square" lIns="0" tIns="18000" rIns="0" bIns="18000" anchor="ctr" anchorCtr="0">
            <a:spAutoFit/>
          </a:bodyPr>
          <a:lstStyle/>
          <a:p>
            <a:pPr marL="0" indent="0">
              <a:spcBef>
                <a:spcPts val="600"/>
              </a:spcBef>
              <a:buNone/>
            </a:pPr>
            <a:r>
              <a:rPr lang="en-US" sz="2000" dirty="0">
                <a:solidFill>
                  <a:schemeClr val="tx1"/>
                </a:solidFill>
              </a:rPr>
              <a:t>Rotating Torque</a:t>
            </a:r>
          </a:p>
        </p:txBody>
      </p:sp>
      <p:pic>
        <p:nvPicPr>
          <p:cNvPr id="5" name="Picture 4" descr="A close-up view of an inch-pound torque wrench on the top of the rotating torque of the drive pinion.">
            <a:extLst>
              <a:ext uri="{FF2B5EF4-FFF2-40B4-BE49-F238E27FC236}">
                <a16:creationId xmlns:a16="http://schemas.microsoft.com/office/drawing/2014/main" id="{AA5A56CF-D2CC-5F2A-42CF-83004E706DF3}"/>
              </a:ext>
            </a:extLst>
          </p:cNvPr>
          <p:cNvPicPr>
            <a:picLocks noChangeAspect="1"/>
          </p:cNvPicPr>
          <p:nvPr/>
        </p:nvPicPr>
        <p:blipFill>
          <a:blip r:embed="rId3"/>
          <a:stretch>
            <a:fillRect/>
          </a:stretch>
        </p:blipFill>
        <p:spPr>
          <a:xfrm>
            <a:off x="2523272" y="1603804"/>
            <a:ext cx="4097457" cy="272622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8313" y="4487665"/>
            <a:ext cx="8236666" cy="1883011"/>
          </a:xfrm>
        </p:spPr>
        <p:txBody>
          <a:bodyPr wrap="square" lIns="0" tIns="18000" rIns="0" bIns="18000" anchor="ctr" anchorCtr="0">
            <a:spAutoFit/>
          </a:bodyPr>
          <a:lstStyle/>
          <a:p>
            <a:pPr marL="0" indent="0">
              <a:spcBef>
                <a:spcPts val="600"/>
              </a:spcBef>
              <a:buNone/>
            </a:pPr>
            <a:r>
              <a:rPr lang="en-US" sz="2000" dirty="0"/>
              <a:t>Using an inch-pound torque wrench to check the rotating torque of the drive pinion. This procedure is very important if the axle uses a collapsible spacer. The drive pinion nut should be gradually tightened and the rotating torque checked to prevent over-tightening the nut. If the rotating torque is higher than specifications, the collapsible spacer will require replacement and the installation procedure must be repeated.</a:t>
            </a:r>
          </a:p>
        </p:txBody>
      </p:sp>
    </p:spTree>
    <p:extLst>
      <p:ext uri="{BB962C8B-B14F-4D97-AF65-F5344CB8AC3E}">
        <p14:creationId xmlns:p14="http://schemas.microsoft.com/office/powerpoint/2010/main" val="39174430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Carrier Assembly and Setup </a:t>
            </a:r>
            <a:r>
              <a:rPr lang="en-US" sz="2800" dirty="0"/>
              <a:t>(1 of 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5383" y="1040137"/>
            <a:ext cx="8193234" cy="3452671"/>
          </a:xfrm>
        </p:spPr>
        <p:txBody>
          <a:bodyPr wrap="square" lIns="0" tIns="18000" rIns="0" bIns="18000" anchor="ctr" anchorCtr="0">
            <a:spAutoFit/>
          </a:bodyPr>
          <a:lstStyle/>
          <a:p>
            <a:pPr marL="342900" indent="-342900">
              <a:spcBef>
                <a:spcPts val="600"/>
              </a:spcBef>
            </a:pPr>
            <a:r>
              <a:rPr lang="en-US" sz="2400" dirty="0">
                <a:solidFill>
                  <a:schemeClr val="tx1"/>
                </a:solidFill>
              </a:rPr>
              <a:t>Installing ring gear</a:t>
            </a:r>
          </a:p>
          <a:p>
            <a:pPr marL="342900" indent="-342900">
              <a:spcBef>
                <a:spcPts val="600"/>
              </a:spcBef>
            </a:pPr>
            <a:r>
              <a:rPr lang="en-US" sz="2400" dirty="0">
                <a:solidFill>
                  <a:schemeClr val="tx1"/>
                </a:solidFill>
              </a:rPr>
              <a:t>Installing case into housing</a:t>
            </a:r>
          </a:p>
          <a:p>
            <a:pPr marL="342900" indent="-342900">
              <a:spcBef>
                <a:spcPts val="600"/>
              </a:spcBef>
            </a:pPr>
            <a:r>
              <a:rPr lang="en-US" sz="2400" dirty="0">
                <a:solidFill>
                  <a:schemeClr val="tx1"/>
                </a:solidFill>
              </a:rPr>
              <a:t>Gear marking compound</a:t>
            </a:r>
          </a:p>
          <a:p>
            <a:pPr marL="342900" indent="-342900">
              <a:spcBef>
                <a:spcPts val="600"/>
              </a:spcBef>
            </a:pPr>
            <a:r>
              <a:rPr lang="en-US" sz="2400" dirty="0">
                <a:solidFill>
                  <a:schemeClr val="tx1"/>
                </a:solidFill>
              </a:rPr>
              <a:t>Backlash and carrier side bearing preload adjustments</a:t>
            </a:r>
          </a:p>
          <a:p>
            <a:pPr marL="342900" indent="-342900">
              <a:spcBef>
                <a:spcPts val="600"/>
              </a:spcBef>
            </a:pPr>
            <a:r>
              <a:rPr lang="en-US" sz="2400" dirty="0">
                <a:solidFill>
                  <a:schemeClr val="tx1"/>
                </a:solidFill>
              </a:rPr>
              <a:t>Made ring gear and differential are installed into carrier.</a:t>
            </a:r>
          </a:p>
          <a:p>
            <a:pPr marL="342900" indent="-342900">
              <a:spcBef>
                <a:spcPts val="600"/>
              </a:spcBef>
            </a:pPr>
            <a:r>
              <a:rPr lang="en-US" sz="2400" dirty="0">
                <a:solidFill>
                  <a:schemeClr val="tx1"/>
                </a:solidFill>
              </a:rPr>
              <a:t>Backlash is adjusted by moving ring gear toward pinion</a:t>
            </a:r>
          </a:p>
          <a:p>
            <a:pPr marL="342900" indent="-342900">
              <a:spcBef>
                <a:spcPts val="600"/>
              </a:spcBef>
            </a:pPr>
            <a:r>
              <a:rPr lang="en-US" sz="2400" dirty="0">
                <a:solidFill>
                  <a:schemeClr val="tx1"/>
                </a:solidFill>
              </a:rPr>
              <a:t>Reduce backlash and away from pinion to increase backlash.</a:t>
            </a:r>
          </a:p>
        </p:txBody>
      </p:sp>
    </p:spTree>
    <p:extLst>
      <p:ext uri="{BB962C8B-B14F-4D97-AF65-F5344CB8AC3E}">
        <p14:creationId xmlns:p14="http://schemas.microsoft.com/office/powerpoint/2010/main" val="24325210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Carrier Assembly and Setup </a:t>
            </a:r>
            <a:r>
              <a:rPr lang="en-US" sz="2800" dirty="0"/>
              <a:t>(2 of 3)</a:t>
            </a:r>
          </a:p>
        </p:txBody>
      </p:sp>
      <p:pic>
        <p:nvPicPr>
          <p:cNvPr id="5" name="Picture 4" descr="An illustration of the inch-pound torque wrench held above a retaining bolt of the drive pinion.&#10;">
            <a:extLst>
              <a:ext uri="{FF2B5EF4-FFF2-40B4-BE49-F238E27FC236}">
                <a16:creationId xmlns:a16="http://schemas.microsoft.com/office/drawing/2014/main" id="{ABC02DA9-71AC-113B-D5B8-794F3977F725}"/>
              </a:ext>
            </a:extLst>
          </p:cNvPr>
          <p:cNvPicPr>
            <a:picLocks noChangeAspect="1"/>
          </p:cNvPicPr>
          <p:nvPr/>
        </p:nvPicPr>
        <p:blipFill>
          <a:blip r:embed="rId3"/>
          <a:stretch>
            <a:fillRect/>
          </a:stretch>
        </p:blipFill>
        <p:spPr>
          <a:xfrm>
            <a:off x="476939" y="1228861"/>
            <a:ext cx="3800856" cy="2453640"/>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939" y="4120147"/>
            <a:ext cx="3853521" cy="1267458"/>
          </a:xfrm>
        </p:spPr>
        <p:txBody>
          <a:bodyPr wrap="square" lIns="0" tIns="18000" rIns="0" bIns="18000" anchor="ctr" anchorCtr="0">
            <a:spAutoFit/>
          </a:bodyPr>
          <a:lstStyle/>
          <a:p>
            <a:pPr marL="0" indent="0">
              <a:spcBef>
                <a:spcPts val="600"/>
              </a:spcBef>
              <a:buNone/>
            </a:pPr>
            <a:r>
              <a:rPr lang="en-US" sz="2000" b="1" dirty="0">
                <a:solidFill>
                  <a:schemeClr val="tx1"/>
                </a:solidFill>
              </a:rPr>
              <a:t>Figure 13.40</a:t>
            </a:r>
            <a:r>
              <a:rPr lang="en-US" sz="2000" dirty="0">
                <a:solidFill>
                  <a:schemeClr val="tx1"/>
                </a:solidFill>
              </a:rPr>
              <a:t> Torque the retaining bolts to factory specification and in the order specified in service information.</a:t>
            </a:r>
          </a:p>
        </p:txBody>
      </p:sp>
      <p:pic>
        <p:nvPicPr>
          <p:cNvPr id="7" name="Picture 6" descr="An illustration of the rectangular case spreader with a dial indicator in the center near a drive axle assembly.">
            <a:extLst>
              <a:ext uri="{FF2B5EF4-FFF2-40B4-BE49-F238E27FC236}">
                <a16:creationId xmlns:a16="http://schemas.microsoft.com/office/drawing/2014/main" id="{0C8899DF-1E89-BC21-21A9-7FD4BE6A22F0}"/>
              </a:ext>
            </a:extLst>
          </p:cNvPr>
          <p:cNvPicPr>
            <a:picLocks noChangeAspect="1"/>
          </p:cNvPicPr>
          <p:nvPr/>
        </p:nvPicPr>
        <p:blipFill>
          <a:blip r:embed="rId4"/>
          <a:stretch>
            <a:fillRect/>
          </a:stretch>
        </p:blipFill>
        <p:spPr>
          <a:xfrm>
            <a:off x="4579100" y="1226958"/>
            <a:ext cx="4020782" cy="2137574"/>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626" y="4126749"/>
            <a:ext cx="4124353" cy="2190788"/>
          </a:xfrm>
        </p:spPr>
        <p:txBody>
          <a:bodyPr wrap="square" lIns="0" tIns="18000" rIns="0" bIns="18000" anchor="ctr" anchorCtr="0">
            <a:spAutoFit/>
          </a:bodyPr>
          <a:lstStyle/>
          <a:p>
            <a:pPr marL="0" indent="0">
              <a:spcBef>
                <a:spcPts val="600"/>
              </a:spcBef>
              <a:buNone/>
            </a:pPr>
            <a:r>
              <a:rPr lang="en-US" sz="2000" b="1" dirty="0"/>
              <a:t>Figure 13.41</a:t>
            </a:r>
            <a:r>
              <a:rPr lang="en-US" sz="2000" dirty="0"/>
              <a:t> A spreader tool is specified to be used by some vehicle manufacturers when the differential case assembly is being installed in the housing. Always follow the vehicle manufacturer’s recommended procedures.</a:t>
            </a:r>
          </a:p>
        </p:txBody>
      </p:sp>
    </p:spTree>
    <p:extLst>
      <p:ext uri="{BB962C8B-B14F-4D97-AF65-F5344CB8AC3E}">
        <p14:creationId xmlns:p14="http://schemas.microsoft.com/office/powerpoint/2010/main" val="31327183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Carrier Assembly and Setup </a:t>
            </a:r>
            <a:r>
              <a:rPr lang="en-US" sz="2800" dirty="0"/>
              <a:t>(3 of 3)</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5383" y="1050433"/>
            <a:ext cx="8193234" cy="2483175"/>
          </a:xfrm>
        </p:spPr>
        <p:txBody>
          <a:bodyPr wrap="square" lIns="0" tIns="18000" rIns="0" bIns="18000" anchor="ctr" anchorCtr="0">
            <a:spAutoFit/>
          </a:bodyPr>
          <a:lstStyle/>
          <a:p>
            <a:pPr marL="342900" indent="-342900">
              <a:spcBef>
                <a:spcPts val="600"/>
              </a:spcBef>
            </a:pPr>
            <a:r>
              <a:rPr lang="en-US" sz="2400" dirty="0">
                <a:solidFill>
                  <a:schemeClr val="tx1"/>
                </a:solidFill>
              </a:rPr>
              <a:t>Preload is increased by… </a:t>
            </a:r>
          </a:p>
          <a:p>
            <a:pPr marL="829818" lvl="1" indent="-342900"/>
            <a:r>
              <a:rPr lang="en-US" sz="2400" dirty="0">
                <a:solidFill>
                  <a:schemeClr val="tx1"/>
                </a:solidFill>
              </a:rPr>
              <a:t>Moving one or both of the carrier bearing cups toward each other</a:t>
            </a:r>
          </a:p>
          <a:p>
            <a:pPr marL="829818" lvl="1" indent="-342900"/>
            <a:r>
              <a:rPr lang="en-US" sz="2400" dirty="0">
                <a:solidFill>
                  <a:schemeClr val="tx1"/>
                </a:solidFill>
              </a:rPr>
              <a:t>And it is reduced by moving them away from each other</a:t>
            </a:r>
          </a:p>
          <a:p>
            <a:pPr marL="342900" indent="-342900">
              <a:spcBef>
                <a:spcPts val="600"/>
              </a:spcBef>
            </a:pPr>
            <a:r>
              <a:rPr lang="en-US" sz="2400" dirty="0">
                <a:solidFill>
                  <a:schemeClr val="tx1"/>
                </a:solidFill>
              </a:rPr>
              <a:t>Preload/backlash using shims</a:t>
            </a:r>
          </a:p>
        </p:txBody>
      </p:sp>
    </p:spTree>
    <p:extLst>
      <p:ext uri="{BB962C8B-B14F-4D97-AF65-F5344CB8AC3E}">
        <p14:creationId xmlns:p14="http://schemas.microsoft.com/office/powerpoint/2010/main" val="35012269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13.43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2232413" cy="405683"/>
          </a:xfrm>
        </p:spPr>
        <p:txBody>
          <a:bodyPr wrap="square" lIns="0" tIns="18000" rIns="0" bIns="18000" anchor="ctr" anchorCtr="0">
            <a:spAutoFit/>
          </a:bodyPr>
          <a:lstStyle/>
          <a:p>
            <a:pPr marL="0" indent="0">
              <a:spcBef>
                <a:spcPts val="600"/>
              </a:spcBef>
              <a:buNone/>
            </a:pPr>
            <a:r>
              <a:rPr lang="en-US" sz="2400" dirty="0">
                <a:solidFill>
                  <a:schemeClr val="tx1"/>
                </a:solidFill>
              </a:rPr>
              <a:t>Backlash Check</a:t>
            </a:r>
          </a:p>
        </p:txBody>
      </p:sp>
      <p:pic>
        <p:nvPicPr>
          <p:cNvPr id="10" name="Picture 9" descr="A close-up view of a ring gear with a dial indicator attached to the housing against a tooth of the ring gear.">
            <a:extLst>
              <a:ext uri="{FF2B5EF4-FFF2-40B4-BE49-F238E27FC236}">
                <a16:creationId xmlns:a16="http://schemas.microsoft.com/office/drawing/2014/main" id="{4782BCCA-6E7A-5BC3-0F42-0B128F096B82}"/>
              </a:ext>
            </a:extLst>
          </p:cNvPr>
          <p:cNvPicPr>
            <a:picLocks noChangeAspect="1"/>
          </p:cNvPicPr>
          <p:nvPr/>
        </p:nvPicPr>
        <p:blipFill>
          <a:blip r:embed="rId3"/>
          <a:stretch>
            <a:fillRect/>
          </a:stretch>
        </p:blipFill>
        <p:spPr>
          <a:xfrm>
            <a:off x="476939" y="1792487"/>
            <a:ext cx="3081528" cy="2493264"/>
          </a:xfrm>
          <a:prstGeom prst="rect">
            <a:avLst/>
          </a:prstGeom>
        </p:spPr>
      </p:pic>
      <p:pic>
        <p:nvPicPr>
          <p:cNvPr id="12" name="Picture 11" descr="A schematic of the backlash of the gear.&#10;Long description is available in notes, Press F6.">
            <a:extLst>
              <a:ext uri="{FF2B5EF4-FFF2-40B4-BE49-F238E27FC236}">
                <a16:creationId xmlns:a16="http://schemas.microsoft.com/office/drawing/2014/main" id="{92F4AC7A-B31D-43E2-0D45-CBAD093974D2}"/>
              </a:ext>
            </a:extLst>
          </p:cNvPr>
          <p:cNvPicPr>
            <a:picLocks noChangeAspect="1"/>
          </p:cNvPicPr>
          <p:nvPr/>
        </p:nvPicPr>
        <p:blipFill>
          <a:blip r:embed="rId4"/>
          <a:stretch>
            <a:fillRect/>
          </a:stretch>
        </p:blipFill>
        <p:spPr>
          <a:xfrm>
            <a:off x="4584548" y="2059905"/>
            <a:ext cx="3732337" cy="1984187"/>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6604" y="4641023"/>
            <a:ext cx="8211127" cy="1729123"/>
          </a:xfrm>
        </p:spPr>
        <p:txBody>
          <a:bodyPr wrap="square" lIns="0" tIns="18000" rIns="0" bIns="18000" anchor="ctr" anchorCtr="0">
            <a:spAutoFit/>
          </a:bodyPr>
          <a:lstStyle/>
          <a:p>
            <a:pPr marL="0" indent="0">
              <a:spcBef>
                <a:spcPts val="600"/>
              </a:spcBef>
              <a:buNone/>
            </a:pPr>
            <a:r>
              <a:rPr lang="en-US" sz="2200" b="1" dirty="0"/>
              <a:t>(a)</a:t>
            </a:r>
            <a:r>
              <a:rPr lang="en-US" sz="2200" dirty="0"/>
              <a:t> Backlash is determined by mounting a dial indicator to the differential housing and placing the button of the gauge against a tooth of the ring gear. Moving the ring gear back and forth will indicate on the dial indicator the amount of backlash. </a:t>
            </a:r>
            <a:r>
              <a:rPr lang="en-US" sz="2200" b="1" dirty="0"/>
              <a:t>(b) </a:t>
            </a:r>
            <a:r>
              <a:rPr lang="en-US" sz="2200" dirty="0"/>
              <a:t>Backlash is the clearance between the drive pinion and the ring gear teeth.</a:t>
            </a:r>
          </a:p>
        </p:txBody>
      </p:sp>
    </p:spTree>
    <p:extLst>
      <p:ext uri="{BB962C8B-B14F-4D97-AF65-F5344CB8AC3E}">
        <p14:creationId xmlns:p14="http://schemas.microsoft.com/office/powerpoint/2010/main" val="3327248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8220074" cy="405683"/>
          </a:xfrm>
        </p:spPr>
        <p:txBody>
          <a:bodyPr wrap="square" lIns="0" tIns="18000" rIns="0" bIns="18000" anchor="ctr" anchorCtr="0">
            <a:spAutoFit/>
          </a:bodyPr>
          <a:lstStyle/>
          <a:p>
            <a:pPr marL="0" indent="0">
              <a:spcBef>
                <a:spcPts val="600"/>
              </a:spcBef>
              <a:buNone/>
            </a:pPr>
            <a:r>
              <a:rPr lang="en-US" sz="2400" dirty="0">
                <a:solidFill>
                  <a:schemeClr val="tx1"/>
                </a:solidFill>
              </a:rPr>
              <a:t>Axle Identification </a:t>
            </a:r>
          </a:p>
        </p:txBody>
      </p:sp>
      <p:pic>
        <p:nvPicPr>
          <p:cNvPr id="5" name="Picture 4" descr="A two-part illustration of the drive axles of different shapes and sizes.&#10;Long description is available in notes, Press F6.">
            <a:extLst>
              <a:ext uri="{FF2B5EF4-FFF2-40B4-BE49-F238E27FC236}">
                <a16:creationId xmlns:a16="http://schemas.microsoft.com/office/drawing/2014/main" id="{082EFA57-97AC-4417-FBC0-93DC820E96C0}"/>
              </a:ext>
            </a:extLst>
          </p:cNvPr>
          <p:cNvPicPr>
            <a:picLocks noChangeAspect="1"/>
          </p:cNvPicPr>
          <p:nvPr/>
        </p:nvPicPr>
        <p:blipFill>
          <a:blip r:embed="rId3"/>
          <a:stretch>
            <a:fillRect/>
          </a:stretch>
        </p:blipFill>
        <p:spPr>
          <a:xfrm>
            <a:off x="1992458" y="1625565"/>
            <a:ext cx="5160946" cy="4573028"/>
          </a:xfrm>
          <a:prstGeom prst="rect">
            <a:avLst/>
          </a:prstGeom>
        </p:spPr>
      </p:pic>
    </p:spTree>
    <p:extLst>
      <p:ext uri="{BB962C8B-B14F-4D97-AF65-F5344CB8AC3E}">
        <p14:creationId xmlns:p14="http://schemas.microsoft.com/office/powerpoint/2010/main" val="25908012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13.44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8202823" cy="405683"/>
          </a:xfrm>
        </p:spPr>
        <p:txBody>
          <a:bodyPr wrap="square" lIns="0" tIns="18000" rIns="0" bIns="18000" anchor="ctr" anchorCtr="0">
            <a:spAutoFit/>
          </a:bodyPr>
          <a:lstStyle/>
          <a:p>
            <a:pPr marL="0" indent="0">
              <a:spcBef>
                <a:spcPts val="600"/>
              </a:spcBef>
              <a:buNone/>
            </a:pPr>
            <a:r>
              <a:rPr lang="en-US" sz="2400" dirty="0">
                <a:solidFill>
                  <a:schemeClr val="tx1"/>
                </a:solidFill>
              </a:rPr>
              <a:t>Backlash is adjusted by moving the position of the ring gear.</a:t>
            </a:r>
          </a:p>
        </p:txBody>
      </p:sp>
      <p:pic>
        <p:nvPicPr>
          <p:cNvPr id="7" name="Picture 6" descr="An illustration of the setup to adjust the backlash.&#10;Long description is available in notes, Press F6.">
            <a:extLst>
              <a:ext uri="{FF2B5EF4-FFF2-40B4-BE49-F238E27FC236}">
                <a16:creationId xmlns:a16="http://schemas.microsoft.com/office/drawing/2014/main" id="{8F76963C-F2FA-BFDE-2A40-7FD58AA0C905}"/>
              </a:ext>
            </a:extLst>
          </p:cNvPr>
          <p:cNvPicPr>
            <a:picLocks noChangeAspect="1"/>
          </p:cNvPicPr>
          <p:nvPr/>
        </p:nvPicPr>
        <p:blipFill>
          <a:blip r:embed="rId3"/>
          <a:stretch>
            <a:fillRect/>
          </a:stretch>
        </p:blipFill>
        <p:spPr>
          <a:xfrm>
            <a:off x="2025381" y="1732079"/>
            <a:ext cx="5093239" cy="4584283"/>
          </a:xfrm>
          <a:prstGeom prst="rect">
            <a:avLst/>
          </a:prstGeom>
        </p:spPr>
      </p:pic>
    </p:spTree>
    <p:extLst>
      <p:ext uri="{BB962C8B-B14F-4D97-AF65-F5344CB8AC3E}">
        <p14:creationId xmlns:p14="http://schemas.microsoft.com/office/powerpoint/2010/main" val="9923571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Backlash Adjustment</a:t>
            </a:r>
            <a:endParaRPr lang="en-US" sz="2800" dirty="0"/>
          </a:p>
        </p:txBody>
      </p:sp>
      <p:pic>
        <p:nvPicPr>
          <p:cNvPr id="5" name="Picture 4" descr="A bearing case with a dial indicator between the carrier bearing caps and a spanner to adjust the bearing on the right.">
            <a:extLst>
              <a:ext uri="{FF2B5EF4-FFF2-40B4-BE49-F238E27FC236}">
                <a16:creationId xmlns:a16="http://schemas.microsoft.com/office/drawing/2014/main" id="{A348CB51-35AA-7DF3-1446-FA2B9B393360}"/>
              </a:ext>
            </a:extLst>
          </p:cNvPr>
          <p:cNvPicPr>
            <a:picLocks noChangeAspect="1"/>
          </p:cNvPicPr>
          <p:nvPr/>
        </p:nvPicPr>
        <p:blipFill>
          <a:blip r:embed="rId3"/>
          <a:stretch>
            <a:fillRect/>
          </a:stretch>
        </p:blipFill>
        <p:spPr>
          <a:xfrm>
            <a:off x="473807" y="1191038"/>
            <a:ext cx="3913053" cy="2673858"/>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939" y="4492247"/>
            <a:ext cx="3853521" cy="1144347"/>
          </a:xfrm>
        </p:spPr>
        <p:txBody>
          <a:bodyPr wrap="square" lIns="0" tIns="18000" rIns="0" bIns="18000" anchor="ctr" anchorCtr="0">
            <a:spAutoFit/>
          </a:bodyPr>
          <a:lstStyle/>
          <a:p>
            <a:pPr marL="0" indent="0">
              <a:spcBef>
                <a:spcPts val="600"/>
              </a:spcBef>
              <a:buNone/>
            </a:pPr>
            <a:r>
              <a:rPr lang="en-US" sz="2400" b="1" dirty="0">
                <a:solidFill>
                  <a:schemeClr val="tx1"/>
                </a:solidFill>
              </a:rPr>
              <a:t>Figure 13.45</a:t>
            </a:r>
            <a:r>
              <a:rPr lang="en-US" sz="2400" dirty="0">
                <a:solidFill>
                  <a:schemeClr val="tx1"/>
                </a:solidFill>
              </a:rPr>
              <a:t> Using a dial indicator to adjust backlash using threaded adjusters.</a:t>
            </a:r>
          </a:p>
        </p:txBody>
      </p:sp>
      <p:pic>
        <p:nvPicPr>
          <p:cNvPr id="7" name="Picture 6" descr="An illustration of the carrier with different shims.&#10;Long description is available in notes, Press F6.">
            <a:extLst>
              <a:ext uri="{FF2B5EF4-FFF2-40B4-BE49-F238E27FC236}">
                <a16:creationId xmlns:a16="http://schemas.microsoft.com/office/drawing/2014/main" id="{82BB7882-5B6E-B744-8CA6-A384F09F7769}"/>
              </a:ext>
            </a:extLst>
          </p:cNvPr>
          <p:cNvPicPr>
            <a:picLocks noChangeAspect="1"/>
          </p:cNvPicPr>
          <p:nvPr/>
        </p:nvPicPr>
        <p:blipFill>
          <a:blip r:embed="rId4"/>
          <a:stretch>
            <a:fillRect/>
          </a:stretch>
        </p:blipFill>
        <p:spPr>
          <a:xfrm>
            <a:off x="4577923" y="1111286"/>
            <a:ext cx="3924117" cy="280662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626" y="4487667"/>
            <a:ext cx="4124353" cy="1883011"/>
          </a:xfrm>
        </p:spPr>
        <p:txBody>
          <a:bodyPr wrap="square" lIns="0" tIns="18000" rIns="0" bIns="18000" anchor="ctr" anchorCtr="0">
            <a:spAutoFit/>
          </a:bodyPr>
          <a:lstStyle/>
          <a:p>
            <a:pPr marL="0" indent="0">
              <a:spcBef>
                <a:spcPts val="600"/>
              </a:spcBef>
              <a:buNone/>
            </a:pPr>
            <a:r>
              <a:rPr lang="en-US" sz="2400" b="1" dirty="0"/>
              <a:t>Figure 13.46</a:t>
            </a:r>
            <a:r>
              <a:rPr lang="en-US" sz="2400" dirty="0"/>
              <a:t> Cast iron production shim (</a:t>
            </a:r>
            <a:r>
              <a:rPr lang="en-US" sz="2400" spc="-300" dirty="0"/>
              <a:t>O E </a:t>
            </a:r>
            <a:r>
              <a:rPr lang="en-US" sz="2400" dirty="0"/>
              <a:t>M use), service spacer, and shim used to adjust backlash and carrier bearing preload.</a:t>
            </a:r>
          </a:p>
        </p:txBody>
      </p:sp>
    </p:spTree>
    <p:extLst>
      <p:ext uri="{BB962C8B-B14F-4D97-AF65-F5344CB8AC3E}">
        <p14:creationId xmlns:p14="http://schemas.microsoft.com/office/powerpoint/2010/main" val="6441243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13.47</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8" y="1055324"/>
            <a:ext cx="8202823" cy="405683"/>
          </a:xfrm>
        </p:spPr>
        <p:txBody>
          <a:bodyPr wrap="square" lIns="0" tIns="18000" rIns="0" bIns="18000" anchor="ctr" anchorCtr="0">
            <a:spAutoFit/>
          </a:bodyPr>
          <a:lstStyle/>
          <a:p>
            <a:pPr marL="0" indent="0">
              <a:spcBef>
                <a:spcPts val="600"/>
              </a:spcBef>
              <a:buNone/>
            </a:pPr>
            <a:r>
              <a:rPr lang="en-US" sz="2400" dirty="0">
                <a:solidFill>
                  <a:schemeClr val="tx1"/>
                </a:solidFill>
              </a:rPr>
              <a:t>Shim Example</a:t>
            </a:r>
          </a:p>
        </p:txBody>
      </p:sp>
      <p:pic>
        <p:nvPicPr>
          <p:cNvPr id="5" name="Picture 4" descr="An illustration of the gears with shims along with the calculations to determine the correct shims.&#10;Long description is available in notes, Press F6.">
            <a:extLst>
              <a:ext uri="{FF2B5EF4-FFF2-40B4-BE49-F238E27FC236}">
                <a16:creationId xmlns:a16="http://schemas.microsoft.com/office/drawing/2014/main" id="{DB48C753-5E31-9160-E1FD-82DA25858696}"/>
              </a:ext>
            </a:extLst>
          </p:cNvPr>
          <p:cNvPicPr>
            <a:picLocks noChangeAspect="1"/>
          </p:cNvPicPr>
          <p:nvPr/>
        </p:nvPicPr>
        <p:blipFill>
          <a:blip r:embed="rId3"/>
          <a:stretch>
            <a:fillRect/>
          </a:stretch>
        </p:blipFill>
        <p:spPr>
          <a:xfrm>
            <a:off x="863796" y="1777681"/>
            <a:ext cx="7427793" cy="4079017"/>
          </a:xfrm>
          <a:prstGeom prst="rect">
            <a:avLst/>
          </a:prstGeom>
        </p:spPr>
      </p:pic>
    </p:spTree>
    <p:extLst>
      <p:ext uri="{BB962C8B-B14F-4D97-AF65-F5344CB8AC3E}">
        <p14:creationId xmlns:p14="http://schemas.microsoft.com/office/powerpoint/2010/main" val="25926228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7545"/>
            <a:ext cx="8229600" cy="1698345"/>
          </a:xfrm>
        </p:spPr>
        <p:txBody>
          <a:bodyPr lIns="0" tIns="18000" rIns="0" bIns="18000" anchor="ctr" anchorCtr="0">
            <a:spAutoFit/>
          </a:bodyPr>
          <a:lstStyle/>
          <a:p>
            <a:r>
              <a:rPr lang="en-US" dirty="0"/>
              <a:t>Frequently Asked Question: Why Should Service Shims Be Used Instead of Factory Shims? </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6276" y="2470837"/>
            <a:ext cx="3829680" cy="344128"/>
          </a:xfrm>
        </p:spPr>
        <p:txBody>
          <a:bodyPr wrap="square" lIns="0" tIns="18000" rIns="0" bIns="18000" anchor="ctr" anchorCtr="0">
            <a:spAutoFit/>
          </a:bodyPr>
          <a:lstStyle/>
          <a:p>
            <a:pPr marL="0" indent="0">
              <a:spcBef>
                <a:spcPts val="600"/>
              </a:spcBef>
              <a:buNone/>
            </a:pPr>
            <a:r>
              <a:rPr lang="en-US" sz="2000" b="1" dirty="0">
                <a:solidFill>
                  <a:schemeClr val="tx1"/>
                </a:solidFill>
              </a:rPr>
              <a:t>? Frequently Asked Question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6275" y="2971712"/>
            <a:ext cx="8228701" cy="3421894"/>
          </a:xfrm>
        </p:spPr>
        <p:txBody>
          <a:bodyPr wrap="square" lIns="0" tIns="18000" rIns="0" bIns="18000" anchor="ctr" anchorCtr="0">
            <a:spAutoFit/>
          </a:bodyPr>
          <a:lstStyle/>
          <a:p>
            <a:pPr marL="0" indent="0">
              <a:spcBef>
                <a:spcPts val="600"/>
              </a:spcBef>
              <a:buNone/>
            </a:pPr>
            <a:r>
              <a:rPr lang="en-US" sz="2000" b="1" dirty="0"/>
              <a:t>Why Should Service Shims Be Used Instead of the Factory Shims?</a:t>
            </a:r>
            <a:r>
              <a:rPr lang="en-US" sz="2000" dirty="0"/>
              <a:t> During manufacture of a carrier, the bearings and gears are adjusted using a single, cast iron production shim at each carrier bearing. The sizes of these two shims are carefully selected to provide the proper backlash and carrier bearing preload. The production shims are normally replaced with a fixed-size service spacer and a selective-size shim when the carrier is adjusted. The service shims are made from steel and they can be driven into place. The factory cast iron shims cannot be driven into place and instead should be discarded when assembling the axle. The replacement shims are available in thicknesses needed to readjust the slightly worn bearings and gears. See Figure 13.46.</a:t>
            </a:r>
          </a:p>
        </p:txBody>
      </p:sp>
    </p:spTree>
    <p:extLst>
      <p:ext uri="{BB962C8B-B14F-4D97-AF65-F5344CB8AC3E}">
        <p14:creationId xmlns:p14="http://schemas.microsoft.com/office/powerpoint/2010/main" val="8631704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Installing Carrier with Ring Gear</a:t>
            </a:r>
            <a:endParaRPr lang="en-US" sz="2800" dirty="0"/>
          </a:p>
        </p:txBody>
      </p:sp>
      <p:pic>
        <p:nvPicPr>
          <p:cNvPr id="5" name="Picture 4" descr="An illustration of the carrier.&#10;Long description is available in notes, Press F6.">
            <a:extLst>
              <a:ext uri="{FF2B5EF4-FFF2-40B4-BE49-F238E27FC236}">
                <a16:creationId xmlns:a16="http://schemas.microsoft.com/office/drawing/2014/main" id="{9920B46C-E27D-17F0-0358-F55929665323}"/>
              </a:ext>
            </a:extLst>
          </p:cNvPr>
          <p:cNvPicPr>
            <a:picLocks noChangeAspect="1"/>
          </p:cNvPicPr>
          <p:nvPr/>
        </p:nvPicPr>
        <p:blipFill>
          <a:blip r:embed="rId3"/>
          <a:stretch>
            <a:fillRect/>
          </a:stretch>
        </p:blipFill>
        <p:spPr>
          <a:xfrm>
            <a:off x="477913" y="977119"/>
            <a:ext cx="2868168" cy="2877312"/>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6939" y="4119401"/>
            <a:ext cx="3853521" cy="2252343"/>
          </a:xfrm>
        </p:spPr>
        <p:txBody>
          <a:bodyPr wrap="square" lIns="0" tIns="18000" rIns="0" bIns="18000" anchor="ctr" anchorCtr="0">
            <a:spAutoFit/>
          </a:bodyPr>
          <a:lstStyle/>
          <a:p>
            <a:pPr marL="0" indent="0">
              <a:spcBef>
                <a:spcPts val="600"/>
              </a:spcBef>
              <a:buNone/>
            </a:pPr>
            <a:r>
              <a:rPr lang="en-US" sz="2400" b="1" dirty="0">
                <a:solidFill>
                  <a:schemeClr val="tx1"/>
                </a:solidFill>
              </a:rPr>
              <a:t>Figure 13.48</a:t>
            </a:r>
            <a:r>
              <a:rPr lang="en-US" sz="2400" dirty="0">
                <a:solidFill>
                  <a:schemeClr val="tx1"/>
                </a:solidFill>
              </a:rPr>
              <a:t> On many axles, it is necessary to use a special tool to install steel spacers (shims) to achieve the specified backlash and side bearing preload.</a:t>
            </a:r>
          </a:p>
        </p:txBody>
      </p:sp>
      <p:pic>
        <p:nvPicPr>
          <p:cNvPr id="7" name="Picture 6" descr="An illustration of the ring gear and its labeled components.&#10;Long description is available in notes, Press F6.">
            <a:extLst>
              <a:ext uri="{FF2B5EF4-FFF2-40B4-BE49-F238E27FC236}">
                <a16:creationId xmlns:a16="http://schemas.microsoft.com/office/drawing/2014/main" id="{3F1CBB6D-3CB6-772B-BE3E-2AFD40141AE1}"/>
              </a:ext>
            </a:extLst>
          </p:cNvPr>
          <p:cNvPicPr>
            <a:picLocks noChangeAspect="1"/>
          </p:cNvPicPr>
          <p:nvPr/>
        </p:nvPicPr>
        <p:blipFill>
          <a:blip r:embed="rId4"/>
          <a:stretch>
            <a:fillRect/>
          </a:stretch>
        </p:blipFill>
        <p:spPr>
          <a:xfrm>
            <a:off x="4584320" y="1051756"/>
            <a:ext cx="3529451" cy="2709677"/>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626" y="4121849"/>
            <a:ext cx="4124353" cy="2252343"/>
          </a:xfrm>
        </p:spPr>
        <p:txBody>
          <a:bodyPr wrap="square" lIns="0" tIns="18000" rIns="0" bIns="18000" anchor="ctr" anchorCtr="0">
            <a:spAutoFit/>
          </a:bodyPr>
          <a:lstStyle/>
          <a:p>
            <a:pPr marL="0" indent="0">
              <a:spcBef>
                <a:spcPts val="600"/>
              </a:spcBef>
              <a:buNone/>
            </a:pPr>
            <a:r>
              <a:rPr lang="en-US" sz="2400" b="1" dirty="0"/>
              <a:t>Figure 13.49</a:t>
            </a:r>
            <a:r>
              <a:rPr lang="en-US" sz="2400" dirty="0"/>
              <a:t> A pattern that changes as it goes around the ring gear is caused by ring gear runout (one pattern change) or pinion gear runout (several pattern changes).</a:t>
            </a:r>
          </a:p>
        </p:txBody>
      </p:sp>
    </p:spTree>
    <p:extLst>
      <p:ext uri="{BB962C8B-B14F-4D97-AF65-F5344CB8AC3E}">
        <p14:creationId xmlns:p14="http://schemas.microsoft.com/office/powerpoint/2010/main" val="5568505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Limited Slip Differential Service</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5383" y="1041740"/>
            <a:ext cx="8193234" cy="4191335"/>
          </a:xfrm>
        </p:spPr>
        <p:txBody>
          <a:bodyPr wrap="square" lIns="0" tIns="18000" rIns="0" bIns="18000" anchor="ctr" anchorCtr="0">
            <a:spAutoFit/>
          </a:bodyPr>
          <a:lstStyle/>
          <a:p>
            <a:pPr marL="342900" indent="-342900">
              <a:spcBef>
                <a:spcPts val="600"/>
              </a:spcBef>
            </a:pPr>
            <a:r>
              <a:rPr lang="en-US" sz="2400" dirty="0">
                <a:solidFill>
                  <a:schemeClr val="tx1"/>
                </a:solidFill>
              </a:rPr>
              <a:t>Typical Checks </a:t>
            </a:r>
          </a:p>
          <a:p>
            <a:pPr marL="829818" lvl="1" indent="-342900"/>
            <a:r>
              <a:rPr lang="en-US" sz="2400" dirty="0">
                <a:solidFill>
                  <a:schemeClr val="tx1"/>
                </a:solidFill>
              </a:rPr>
              <a:t>Carefully remove S-shaped preload spring by tapping it through window.</a:t>
            </a:r>
          </a:p>
          <a:p>
            <a:pPr marL="829818" lvl="1" indent="-342900"/>
            <a:r>
              <a:rPr lang="en-US" sz="2400" dirty="0">
                <a:solidFill>
                  <a:schemeClr val="tx1"/>
                </a:solidFill>
              </a:rPr>
              <a:t>Roll differential pinions around the case windows, and remove them.</a:t>
            </a:r>
          </a:p>
          <a:p>
            <a:pPr marL="829818" lvl="1" indent="-342900"/>
            <a:r>
              <a:rPr lang="en-US" sz="2400" dirty="0">
                <a:solidFill>
                  <a:schemeClr val="tx1"/>
                </a:solidFill>
              </a:rPr>
              <a:t>Remove side gear and clutch packs as a group</a:t>
            </a:r>
          </a:p>
          <a:p>
            <a:pPr marL="829818" lvl="1" indent="-342900"/>
            <a:r>
              <a:rPr lang="en-US" sz="2400" dirty="0">
                <a:solidFill>
                  <a:schemeClr val="tx1"/>
                </a:solidFill>
              </a:rPr>
              <a:t>Mark them so that they can be reassembled on same side of differential.</a:t>
            </a:r>
          </a:p>
          <a:p>
            <a:pPr marL="829818" lvl="1" indent="-342900"/>
            <a:r>
              <a:rPr lang="en-US" sz="2400" dirty="0">
                <a:solidFill>
                  <a:schemeClr val="tx1"/>
                </a:solidFill>
              </a:rPr>
              <a:t>Clean parts.</a:t>
            </a:r>
          </a:p>
          <a:p>
            <a:pPr marL="829818" lvl="1" indent="-342900"/>
            <a:r>
              <a:rPr lang="en-US" sz="2400" dirty="0">
                <a:solidFill>
                  <a:schemeClr val="tx1"/>
                </a:solidFill>
              </a:rPr>
              <a:t>Check clutch plates or cones.</a:t>
            </a:r>
          </a:p>
        </p:txBody>
      </p:sp>
    </p:spTree>
    <p:extLst>
      <p:ext uri="{BB962C8B-B14F-4D97-AF65-F5344CB8AC3E}">
        <p14:creationId xmlns:p14="http://schemas.microsoft.com/office/powerpoint/2010/main" val="14530798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2706"/>
            <a:ext cx="8212340" cy="775015"/>
          </a:xfrm>
        </p:spPr>
        <p:txBody>
          <a:bodyPr wrap="square" lIns="0" tIns="18000" rIns="0" bIns="18000" anchor="ctr" anchorCtr="0">
            <a:spAutoFit/>
          </a:bodyPr>
          <a:lstStyle/>
          <a:p>
            <a:pPr marL="342900" indent="-342900">
              <a:spcBef>
                <a:spcPts val="600"/>
              </a:spcBef>
            </a:pPr>
            <a:r>
              <a:rPr lang="en-US" sz="2400" dirty="0">
                <a:solidFill>
                  <a:schemeClr val="tx1"/>
                </a:solidFill>
              </a:rPr>
              <a:t>Backlash and carrier side bearing preload adjustments are made by__________.</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2071934"/>
            <a:ext cx="8218487" cy="1744511"/>
          </a:xfrm>
        </p:spPr>
        <p:txBody>
          <a:bodyPr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Adding a Shim Behind the Pinion Shaft Bearing</a:t>
            </a:r>
          </a:p>
          <a:p>
            <a:pPr marL="486918" lvl="1" indent="0">
              <a:buNone/>
            </a:pPr>
            <a:r>
              <a:rPr lang="en-US" sz="2400" dirty="0">
                <a:solidFill>
                  <a:srgbClr val="007FA3"/>
                </a:solidFill>
              </a:rPr>
              <a:t>B.</a:t>
            </a:r>
            <a:r>
              <a:rPr lang="en-US" sz="2400" dirty="0">
                <a:solidFill>
                  <a:schemeClr val="tx1"/>
                </a:solidFill>
              </a:rPr>
              <a:t> Threaded Adjusters or by Changing the Shims</a:t>
            </a:r>
          </a:p>
          <a:p>
            <a:pPr marL="486918" lvl="1" indent="0">
              <a:buNone/>
            </a:pPr>
            <a:r>
              <a:rPr lang="en-US" sz="2400" dirty="0">
                <a:solidFill>
                  <a:srgbClr val="007FA3"/>
                </a:solidFill>
              </a:rPr>
              <a:t>C.</a:t>
            </a:r>
            <a:r>
              <a:rPr lang="en-US" sz="2400" dirty="0">
                <a:solidFill>
                  <a:schemeClr val="tx1"/>
                </a:solidFill>
              </a:rPr>
              <a:t> Tightening or Loosening Retainer Bolts</a:t>
            </a:r>
          </a:p>
          <a:p>
            <a:pPr marL="486918" lvl="1" indent="0">
              <a:buNone/>
            </a:pPr>
            <a:r>
              <a:rPr lang="en-US" sz="2400" dirty="0">
                <a:solidFill>
                  <a:srgbClr val="007FA3"/>
                </a:solidFill>
              </a:rPr>
              <a:t>D.</a:t>
            </a:r>
            <a:r>
              <a:rPr lang="en-US" sz="2400" dirty="0">
                <a:solidFill>
                  <a:schemeClr val="tx1"/>
                </a:solidFill>
              </a:rPr>
              <a:t> </a:t>
            </a:r>
            <a:r>
              <a:rPr lang="en-US" sz="2400" kern="1200" dirty="0">
                <a:solidFill>
                  <a:schemeClr val="tx1"/>
                </a:solidFill>
              </a:rPr>
              <a:t>Using a Case Spreader</a:t>
            </a:r>
          </a:p>
        </p:txBody>
      </p:sp>
    </p:spTree>
    <p:extLst>
      <p:ext uri="{BB962C8B-B14F-4D97-AF65-F5344CB8AC3E}">
        <p14:creationId xmlns:p14="http://schemas.microsoft.com/office/powerpoint/2010/main" val="5457014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1052706"/>
            <a:ext cx="8212340" cy="775015"/>
          </a:xfrm>
        </p:spPr>
        <p:txBody>
          <a:bodyPr wrap="square" lIns="0" tIns="18000" rIns="0" bIns="18000" anchor="ctr" anchorCtr="0">
            <a:spAutoFit/>
          </a:bodyPr>
          <a:lstStyle/>
          <a:p>
            <a:pPr marL="342900" indent="-342900">
              <a:spcBef>
                <a:spcPts val="600"/>
              </a:spcBef>
            </a:pPr>
            <a:r>
              <a:rPr lang="en-US" sz="2400" dirty="0">
                <a:solidFill>
                  <a:schemeClr val="tx1"/>
                </a:solidFill>
              </a:rPr>
              <a:t>Backlash and carrier side bearing preload adjustments are made by__________.</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2068490"/>
            <a:ext cx="8218487" cy="405683"/>
          </a:xfrm>
        </p:spPr>
        <p:txBody>
          <a:bodyPr lIns="0" tIns="18000" rIns="0" bIns="18000" anchor="ctr" anchorCtr="0">
            <a:spAutoFit/>
          </a:bodyPr>
          <a:lstStyle/>
          <a:p>
            <a:pPr marL="486918" lvl="1" indent="0">
              <a:buNone/>
            </a:pPr>
            <a:r>
              <a:rPr lang="en-US" sz="2400" dirty="0">
                <a:solidFill>
                  <a:srgbClr val="007FA3"/>
                </a:solidFill>
              </a:rPr>
              <a:t>B.</a:t>
            </a:r>
            <a:r>
              <a:rPr lang="en-US" sz="2400" dirty="0">
                <a:solidFill>
                  <a:schemeClr val="tx1"/>
                </a:solidFill>
              </a:rPr>
              <a:t> Threaded Adjusters or by Changing the Shims</a:t>
            </a:r>
          </a:p>
        </p:txBody>
      </p:sp>
    </p:spTree>
    <p:extLst>
      <p:ext uri="{BB962C8B-B14F-4D97-AF65-F5344CB8AC3E}">
        <p14:creationId xmlns:p14="http://schemas.microsoft.com/office/powerpoint/2010/main" val="4515926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Summary</a:t>
            </a:r>
            <a:endParaRPr lang="en-US" sz="2800" dirty="0"/>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8" y="1043536"/>
            <a:ext cx="8240050" cy="3822003"/>
          </a:xfrm>
        </p:spPr>
        <p:txBody>
          <a:bodyPr wrap="square" lIns="0" tIns="18000" rIns="0" bIns="18000" anchor="ctr" anchorCtr="0">
            <a:spAutoFit/>
          </a:bodyPr>
          <a:lstStyle/>
          <a:p>
            <a:pPr marL="342900" indent="-342900">
              <a:spcBef>
                <a:spcPts val="600"/>
              </a:spcBef>
            </a:pPr>
            <a:r>
              <a:rPr lang="en-US" sz="2400" dirty="0">
                <a:solidFill>
                  <a:schemeClr val="tx1"/>
                </a:solidFill>
              </a:rPr>
              <a:t>Drive axles must have clean gear oil at proper level and of proper type.</a:t>
            </a:r>
          </a:p>
          <a:p>
            <a:pPr marL="342900" indent="-342900">
              <a:spcBef>
                <a:spcPts val="600"/>
              </a:spcBef>
            </a:pPr>
            <a:r>
              <a:rPr lang="en-US" sz="2400" dirty="0">
                <a:solidFill>
                  <a:schemeClr val="tx1"/>
                </a:solidFill>
              </a:rPr>
              <a:t>Cause of improper drive axle operation determined using diagnostic steps.</a:t>
            </a:r>
          </a:p>
          <a:p>
            <a:pPr marL="342900" indent="-342900">
              <a:spcBef>
                <a:spcPts val="600"/>
              </a:spcBef>
            </a:pPr>
            <a:r>
              <a:rPr lang="en-US" sz="2400" dirty="0">
                <a:solidFill>
                  <a:schemeClr val="tx1"/>
                </a:solidFill>
              </a:rPr>
              <a:t>Some drive axle problems can be repaired on-vehicle. </a:t>
            </a:r>
          </a:p>
          <a:p>
            <a:pPr marL="342900" indent="-342900">
              <a:spcBef>
                <a:spcPts val="600"/>
              </a:spcBef>
            </a:pPr>
            <a:r>
              <a:rPr lang="en-US" sz="2400" dirty="0">
                <a:solidFill>
                  <a:schemeClr val="tx1"/>
                </a:solidFill>
              </a:rPr>
              <a:t>Major internal drive axle problems usually require </a:t>
            </a:r>
          </a:p>
          <a:p>
            <a:pPr marL="829818" lvl="1" indent="-342900"/>
            <a:r>
              <a:rPr lang="en-US" sz="2400" dirty="0">
                <a:solidFill>
                  <a:schemeClr val="tx1"/>
                </a:solidFill>
              </a:rPr>
              <a:t>Assembly be removed from the vehicle.</a:t>
            </a:r>
          </a:p>
          <a:p>
            <a:pPr marL="342900" indent="-342900">
              <a:spcBef>
                <a:spcPts val="600"/>
              </a:spcBef>
            </a:pPr>
            <a:r>
              <a:rPr lang="en-US" sz="2400" dirty="0">
                <a:solidFill>
                  <a:schemeClr val="tx1"/>
                </a:solidFill>
              </a:rPr>
              <a:t>Drive axle disassembly and reassembly procedures </a:t>
            </a:r>
          </a:p>
          <a:p>
            <a:pPr marL="829818" lvl="1" indent="-342900"/>
            <a:r>
              <a:rPr lang="en-US" sz="2400" dirty="0">
                <a:solidFill>
                  <a:schemeClr val="tx1"/>
                </a:solidFill>
              </a:rPr>
              <a:t>Vary between makes and models</a:t>
            </a:r>
          </a:p>
        </p:txBody>
      </p:sp>
    </p:spTree>
    <p:extLst>
      <p:ext uri="{BB962C8B-B14F-4D97-AF65-F5344CB8AC3E}">
        <p14:creationId xmlns:p14="http://schemas.microsoft.com/office/powerpoint/2010/main" val="7988334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752319"/>
            <a:ext cx="8229600" cy="1390568"/>
          </a:xfrm>
        </p:spPr>
        <p:txBody>
          <a:bodyPr lIns="0" tIns="18000" rIns="0" bIns="18000" anchor="ctr" anchorCtr="0">
            <a:spAutoFit/>
          </a:bodyPr>
          <a:lstStyle/>
          <a:p>
            <a:r>
              <a:rPr lang="en-US" sz="4400" dirty="0"/>
              <a:t>Drive Axle Service Photo Sequence</a:t>
            </a:r>
          </a:p>
        </p:txBody>
      </p:sp>
    </p:spTree>
    <p:extLst>
      <p:ext uri="{BB962C8B-B14F-4D97-AF65-F5344CB8AC3E}">
        <p14:creationId xmlns:p14="http://schemas.microsoft.com/office/powerpoint/2010/main" val="615350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3655770" cy="405683"/>
          </a:xfrm>
        </p:spPr>
        <p:txBody>
          <a:bodyPr wrap="square" lIns="0" tIns="18000" rIns="0" bIns="18000" anchor="ctr" anchorCtr="0">
            <a:spAutoFit/>
          </a:bodyPr>
          <a:lstStyle/>
          <a:p>
            <a:pPr marL="0" indent="0">
              <a:spcBef>
                <a:spcPts val="600"/>
              </a:spcBef>
              <a:buNone/>
            </a:pPr>
            <a:r>
              <a:rPr lang="en-US" sz="2400" dirty="0">
                <a:solidFill>
                  <a:schemeClr val="tx1"/>
                </a:solidFill>
              </a:rPr>
              <a:t>Service Parts Identification </a:t>
            </a:r>
          </a:p>
        </p:txBody>
      </p:sp>
      <p:pic>
        <p:nvPicPr>
          <p:cNvPr id="5" name="Picture 4" descr="A list of codes in the service parts identification sticker.&#10;Long description is available in notes, Press F6.">
            <a:extLst>
              <a:ext uri="{FF2B5EF4-FFF2-40B4-BE49-F238E27FC236}">
                <a16:creationId xmlns:a16="http://schemas.microsoft.com/office/drawing/2014/main" id="{057710D8-0C4E-7EC7-2F4A-2729C07889A9}"/>
              </a:ext>
            </a:extLst>
          </p:cNvPr>
          <p:cNvPicPr>
            <a:picLocks noChangeAspect="1"/>
          </p:cNvPicPr>
          <p:nvPr/>
        </p:nvPicPr>
        <p:blipFill>
          <a:blip r:embed="rId3"/>
          <a:stretch>
            <a:fillRect/>
          </a:stretch>
        </p:blipFill>
        <p:spPr>
          <a:xfrm>
            <a:off x="2394075" y="1609659"/>
            <a:ext cx="4355861" cy="316705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5384" y="4899493"/>
            <a:ext cx="8229600" cy="1513679"/>
          </a:xfrm>
        </p:spPr>
        <p:txBody>
          <a:bodyPr wrap="square" lIns="0" tIns="18000" rIns="0" bIns="18000" anchor="ctr" anchorCtr="0">
            <a:spAutoFit/>
          </a:bodyPr>
          <a:lstStyle/>
          <a:p>
            <a:pPr marL="0" indent="0">
              <a:spcBef>
                <a:spcPts val="600"/>
              </a:spcBef>
              <a:buNone/>
            </a:pPr>
            <a:r>
              <a:rPr lang="en-US" sz="2400" dirty="0"/>
              <a:t>The service parts identification sticker includes the codes for major components parts and includes the drive axle ratio and other information needed by the parts department to get the correct parts.</a:t>
            </a:r>
          </a:p>
        </p:txBody>
      </p:sp>
    </p:spTree>
    <p:extLst>
      <p:ext uri="{BB962C8B-B14F-4D97-AF65-F5344CB8AC3E}">
        <p14:creationId xmlns:p14="http://schemas.microsoft.com/office/powerpoint/2010/main" val="2625460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07011"/>
            <a:ext cx="8229600" cy="2806341"/>
          </a:xfrm>
        </p:spPr>
        <p:txBody>
          <a:bodyPr lIns="0" tIns="18000" rIns="0" bIns="18000" anchor="ctr" anchorCtr="0">
            <a:spAutoFit/>
          </a:bodyPr>
          <a:lstStyle/>
          <a:p>
            <a:r>
              <a:rPr lang="en-US" dirty="0"/>
              <a:t>1. The rear axle fluid is drained by removing all of the inspection cover bolts except for the top one and then the cover is pried loose and the fluid drained into a suitable container</a:t>
            </a:r>
            <a:endParaRPr lang="en-US" sz="2800" dirty="0"/>
          </a:p>
        </p:txBody>
      </p:sp>
      <p:pic>
        <p:nvPicPr>
          <p:cNvPr id="7" name="Picture 6" descr="A close-up view of the inspection cover with all the bolts removed except for the top bolt.">
            <a:extLst>
              <a:ext uri="{FF2B5EF4-FFF2-40B4-BE49-F238E27FC236}">
                <a16:creationId xmlns:a16="http://schemas.microsoft.com/office/drawing/2014/main" id="{82AF9154-4E9A-6A7B-E40A-53DD8652B44F}"/>
              </a:ext>
            </a:extLst>
          </p:cNvPr>
          <p:cNvPicPr>
            <a:picLocks noChangeAspect="1"/>
          </p:cNvPicPr>
          <p:nvPr/>
        </p:nvPicPr>
        <p:blipFill>
          <a:blip r:embed="rId3"/>
          <a:stretch>
            <a:fillRect/>
          </a:stretch>
        </p:blipFill>
        <p:spPr>
          <a:xfrm>
            <a:off x="2174052" y="3143077"/>
            <a:ext cx="4813147" cy="3194264"/>
          </a:xfrm>
          <a:prstGeom prst="rect">
            <a:avLst/>
          </a:prstGeom>
        </p:spPr>
      </p:pic>
    </p:spTree>
    <p:extLst>
      <p:ext uri="{BB962C8B-B14F-4D97-AF65-F5344CB8AC3E}">
        <p14:creationId xmlns:p14="http://schemas.microsoft.com/office/powerpoint/2010/main" val="6887424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9"/>
            <a:ext cx="8229600" cy="1698345"/>
          </a:xfrm>
        </p:spPr>
        <p:txBody>
          <a:bodyPr lIns="0" tIns="18000" rIns="0" bIns="18000" anchor="ctr" anchorCtr="0">
            <a:spAutoFit/>
          </a:bodyPr>
          <a:lstStyle/>
          <a:p>
            <a:r>
              <a:rPr lang="en-US" dirty="0"/>
              <a:t>2. The retaining pin is removed which will then allow the pinion shaft to be removed</a:t>
            </a:r>
            <a:endParaRPr lang="en-US" sz="2800" dirty="0"/>
          </a:p>
        </p:txBody>
      </p:sp>
      <p:pic>
        <p:nvPicPr>
          <p:cNvPr id="4" name="Picture 3" descr="A close-up view of the uncovered drive axle housing with the manual removal of the retaining pin.">
            <a:extLst>
              <a:ext uri="{FF2B5EF4-FFF2-40B4-BE49-F238E27FC236}">
                <a16:creationId xmlns:a16="http://schemas.microsoft.com/office/drawing/2014/main" id="{B5BB504E-B150-E778-1D23-D7B790F7CC7C}"/>
              </a:ext>
            </a:extLst>
          </p:cNvPr>
          <p:cNvPicPr>
            <a:picLocks noChangeAspect="1"/>
          </p:cNvPicPr>
          <p:nvPr/>
        </p:nvPicPr>
        <p:blipFill>
          <a:blip r:embed="rId3"/>
          <a:stretch>
            <a:fillRect/>
          </a:stretch>
        </p:blipFill>
        <p:spPr>
          <a:xfrm>
            <a:off x="1530285" y="2153749"/>
            <a:ext cx="6083431" cy="4034237"/>
          </a:xfrm>
          <a:prstGeom prst="rect">
            <a:avLst/>
          </a:prstGeom>
        </p:spPr>
      </p:pic>
    </p:spTree>
    <p:extLst>
      <p:ext uri="{BB962C8B-B14F-4D97-AF65-F5344CB8AC3E}">
        <p14:creationId xmlns:p14="http://schemas.microsoft.com/office/powerpoint/2010/main" val="10905436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3. The pinion shaft is removed</a:t>
            </a:r>
            <a:endParaRPr lang="en-US" sz="2800" dirty="0"/>
          </a:p>
        </p:txBody>
      </p:sp>
      <p:pic>
        <p:nvPicPr>
          <p:cNvPr id="4" name="Picture 3" descr="A close-up view of the uncovered drive axle housing with the manual removal of the pinion shaft.">
            <a:extLst>
              <a:ext uri="{FF2B5EF4-FFF2-40B4-BE49-F238E27FC236}">
                <a16:creationId xmlns:a16="http://schemas.microsoft.com/office/drawing/2014/main" id="{5427B159-EE47-6336-850A-A53532FA3839}"/>
              </a:ext>
            </a:extLst>
          </p:cNvPr>
          <p:cNvPicPr>
            <a:picLocks noChangeAspect="1"/>
          </p:cNvPicPr>
          <p:nvPr/>
        </p:nvPicPr>
        <p:blipFill>
          <a:blip r:embed="rId3"/>
          <a:stretch>
            <a:fillRect/>
          </a:stretch>
        </p:blipFill>
        <p:spPr>
          <a:xfrm>
            <a:off x="1245223" y="1375932"/>
            <a:ext cx="6657206" cy="4451204"/>
          </a:xfrm>
          <a:prstGeom prst="rect">
            <a:avLst/>
          </a:prstGeom>
        </p:spPr>
      </p:pic>
    </p:spTree>
    <p:extLst>
      <p:ext uri="{BB962C8B-B14F-4D97-AF65-F5344CB8AC3E}">
        <p14:creationId xmlns:p14="http://schemas.microsoft.com/office/powerpoint/2010/main" val="30499699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8502"/>
            <a:ext cx="8229600" cy="1144347"/>
          </a:xfrm>
        </p:spPr>
        <p:txBody>
          <a:bodyPr lIns="0" tIns="18000" rIns="0" bIns="18000" anchor="ctr" anchorCtr="0">
            <a:spAutoFit/>
          </a:bodyPr>
          <a:lstStyle/>
          <a:p>
            <a:r>
              <a:rPr lang="en-US" dirty="0"/>
              <a:t>4. The axle is pushed inward and the C-lock removed</a:t>
            </a:r>
            <a:endParaRPr lang="en-US" sz="2800" dirty="0"/>
          </a:p>
        </p:txBody>
      </p:sp>
      <p:pic>
        <p:nvPicPr>
          <p:cNvPr id="4" name="Picture 3" descr="A close-up view of the uncovered drive axle housing with the manual removal of the C-lock.">
            <a:extLst>
              <a:ext uri="{FF2B5EF4-FFF2-40B4-BE49-F238E27FC236}">
                <a16:creationId xmlns:a16="http://schemas.microsoft.com/office/drawing/2014/main" id="{A529FF15-B58C-12FF-BD89-DFEA05B68E98}"/>
              </a:ext>
            </a:extLst>
          </p:cNvPr>
          <p:cNvPicPr>
            <a:picLocks noChangeAspect="1"/>
          </p:cNvPicPr>
          <p:nvPr/>
        </p:nvPicPr>
        <p:blipFill>
          <a:blip r:embed="rId3"/>
          <a:stretch>
            <a:fillRect/>
          </a:stretch>
        </p:blipFill>
        <p:spPr>
          <a:xfrm>
            <a:off x="1560578" y="1806384"/>
            <a:ext cx="6022844" cy="3952595"/>
          </a:xfrm>
          <a:prstGeom prst="rect">
            <a:avLst/>
          </a:prstGeom>
        </p:spPr>
      </p:pic>
    </p:spTree>
    <p:extLst>
      <p:ext uri="{BB962C8B-B14F-4D97-AF65-F5344CB8AC3E}">
        <p14:creationId xmlns:p14="http://schemas.microsoft.com/office/powerpoint/2010/main" val="37361668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5. The axle can then be removed</a:t>
            </a:r>
            <a:endParaRPr lang="en-US" sz="2800" dirty="0"/>
          </a:p>
        </p:txBody>
      </p:sp>
      <p:pic>
        <p:nvPicPr>
          <p:cNvPr id="4" name="Picture 3" descr="A close-up view of the removed axle from the drive axle housing.">
            <a:extLst>
              <a:ext uri="{FF2B5EF4-FFF2-40B4-BE49-F238E27FC236}">
                <a16:creationId xmlns:a16="http://schemas.microsoft.com/office/drawing/2014/main" id="{824ADCBE-7A22-7A30-B179-1535D1DB008C}"/>
              </a:ext>
            </a:extLst>
          </p:cNvPr>
          <p:cNvPicPr>
            <a:picLocks noChangeAspect="1"/>
          </p:cNvPicPr>
          <p:nvPr/>
        </p:nvPicPr>
        <p:blipFill>
          <a:blip r:embed="rId3"/>
          <a:stretch>
            <a:fillRect/>
          </a:stretch>
        </p:blipFill>
        <p:spPr>
          <a:xfrm>
            <a:off x="1243396" y="1249728"/>
            <a:ext cx="6657206" cy="4358542"/>
          </a:xfrm>
          <a:prstGeom prst="rect">
            <a:avLst/>
          </a:prstGeom>
        </p:spPr>
      </p:pic>
    </p:spTree>
    <p:extLst>
      <p:ext uri="{BB962C8B-B14F-4D97-AF65-F5344CB8AC3E}">
        <p14:creationId xmlns:p14="http://schemas.microsoft.com/office/powerpoint/2010/main" val="8412711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9"/>
            <a:ext cx="8229600" cy="1698345"/>
          </a:xfrm>
        </p:spPr>
        <p:txBody>
          <a:bodyPr lIns="0" tIns="18000" rIns="0" bIns="18000" anchor="ctr" anchorCtr="0">
            <a:spAutoFit/>
          </a:bodyPr>
          <a:lstStyle/>
          <a:p>
            <a:r>
              <a:rPr lang="en-US" dirty="0"/>
              <a:t>6. The C-lock on the other axle is then removed and the second axle pulled out of the drive axle housing</a:t>
            </a:r>
            <a:endParaRPr lang="en-US" sz="2800" dirty="0"/>
          </a:p>
        </p:txBody>
      </p:sp>
      <p:pic>
        <p:nvPicPr>
          <p:cNvPr id="4" name="Picture 3" descr="A close-up view of the removed second axle from the drive axle housing.">
            <a:extLst>
              <a:ext uri="{FF2B5EF4-FFF2-40B4-BE49-F238E27FC236}">
                <a16:creationId xmlns:a16="http://schemas.microsoft.com/office/drawing/2014/main" id="{16BB0889-034F-A559-9EFD-A9BC9741C96C}"/>
              </a:ext>
            </a:extLst>
          </p:cNvPr>
          <p:cNvPicPr>
            <a:picLocks noChangeAspect="1"/>
          </p:cNvPicPr>
          <p:nvPr/>
        </p:nvPicPr>
        <p:blipFill>
          <a:blip r:embed="rId3"/>
          <a:stretch>
            <a:fillRect/>
          </a:stretch>
        </p:blipFill>
        <p:spPr>
          <a:xfrm>
            <a:off x="1572442" y="2191294"/>
            <a:ext cx="6016366" cy="4010910"/>
          </a:xfrm>
          <a:prstGeom prst="rect">
            <a:avLst/>
          </a:prstGeom>
        </p:spPr>
      </p:pic>
    </p:spTree>
    <p:extLst>
      <p:ext uri="{BB962C8B-B14F-4D97-AF65-F5344CB8AC3E}">
        <p14:creationId xmlns:p14="http://schemas.microsoft.com/office/powerpoint/2010/main" val="19717381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6589"/>
            <a:ext cx="8229600" cy="2252343"/>
          </a:xfrm>
        </p:spPr>
        <p:txBody>
          <a:bodyPr lIns="0" tIns="18000" rIns="0" bIns="18000" anchor="ctr" anchorCtr="0">
            <a:spAutoFit/>
          </a:bodyPr>
          <a:lstStyle/>
          <a:p>
            <a:r>
              <a:rPr lang="en-US" dirty="0"/>
              <a:t>7. After marking the bearing caps, the retaining bolts are removed, and then the differential case is removed from the drive axle housing</a:t>
            </a:r>
            <a:endParaRPr lang="en-US" sz="2800" dirty="0"/>
          </a:p>
        </p:txBody>
      </p:sp>
      <p:pic>
        <p:nvPicPr>
          <p:cNvPr id="4" name="Picture 3" descr="A close-up view of the removal of the bolts of the bearing caps from the drive axle housing.">
            <a:extLst>
              <a:ext uri="{FF2B5EF4-FFF2-40B4-BE49-F238E27FC236}">
                <a16:creationId xmlns:a16="http://schemas.microsoft.com/office/drawing/2014/main" id="{6CCB2FBA-4C88-0413-7ED6-0782675040C8}"/>
              </a:ext>
            </a:extLst>
          </p:cNvPr>
          <p:cNvPicPr>
            <a:picLocks noChangeAspect="1"/>
          </p:cNvPicPr>
          <p:nvPr/>
        </p:nvPicPr>
        <p:blipFill>
          <a:blip r:embed="rId3"/>
          <a:stretch>
            <a:fillRect/>
          </a:stretch>
        </p:blipFill>
        <p:spPr>
          <a:xfrm>
            <a:off x="1839202" y="2682222"/>
            <a:ext cx="5465596" cy="3615652"/>
          </a:xfrm>
          <a:prstGeom prst="rect">
            <a:avLst/>
          </a:prstGeom>
        </p:spPr>
      </p:pic>
    </p:spTree>
    <p:extLst>
      <p:ext uri="{BB962C8B-B14F-4D97-AF65-F5344CB8AC3E}">
        <p14:creationId xmlns:p14="http://schemas.microsoft.com/office/powerpoint/2010/main" val="2715138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6589"/>
            <a:ext cx="8229600" cy="2252343"/>
          </a:xfrm>
        </p:spPr>
        <p:txBody>
          <a:bodyPr lIns="0" tIns="18000" rIns="0" bIns="18000" anchor="ctr" anchorCtr="0">
            <a:spAutoFit/>
          </a:bodyPr>
          <a:lstStyle/>
          <a:p>
            <a:r>
              <a:rPr lang="en-US" dirty="0"/>
              <a:t>8. The axle bearing and seals are removed and will be replaced as part of the overhaul of this drive axle assembly</a:t>
            </a:r>
            <a:endParaRPr lang="en-US" sz="2800" dirty="0"/>
          </a:p>
        </p:txBody>
      </p:sp>
      <p:pic>
        <p:nvPicPr>
          <p:cNvPr id="4" name="Picture 3" descr="A close-up view of the removal of axle bearing and seals with the help of a tool.">
            <a:extLst>
              <a:ext uri="{FF2B5EF4-FFF2-40B4-BE49-F238E27FC236}">
                <a16:creationId xmlns:a16="http://schemas.microsoft.com/office/drawing/2014/main" id="{B49382D4-9EBE-CA6F-5ECA-FD555F0D7196}"/>
              </a:ext>
            </a:extLst>
          </p:cNvPr>
          <p:cNvPicPr>
            <a:picLocks noChangeAspect="1"/>
          </p:cNvPicPr>
          <p:nvPr/>
        </p:nvPicPr>
        <p:blipFill>
          <a:blip r:embed="rId3"/>
          <a:stretch>
            <a:fillRect/>
          </a:stretch>
        </p:blipFill>
        <p:spPr>
          <a:xfrm>
            <a:off x="1836488" y="2662784"/>
            <a:ext cx="5488274" cy="3654529"/>
          </a:xfrm>
          <a:prstGeom prst="rect">
            <a:avLst/>
          </a:prstGeom>
        </p:spPr>
      </p:pic>
    </p:spTree>
    <p:extLst>
      <p:ext uri="{BB962C8B-B14F-4D97-AF65-F5344CB8AC3E}">
        <p14:creationId xmlns:p14="http://schemas.microsoft.com/office/powerpoint/2010/main" val="27147371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9"/>
            <a:ext cx="8229600" cy="1698345"/>
          </a:xfrm>
        </p:spPr>
        <p:txBody>
          <a:bodyPr lIns="0" tIns="18000" rIns="0" bIns="18000" anchor="ctr" anchorCtr="0">
            <a:spAutoFit/>
          </a:bodyPr>
          <a:lstStyle/>
          <a:p>
            <a:r>
              <a:rPr lang="en-US" dirty="0"/>
              <a:t>9. A long holding tool to keep the pinion flange from rotating as the pinion nut is removed</a:t>
            </a:r>
            <a:endParaRPr lang="en-US" sz="2800" dirty="0"/>
          </a:p>
        </p:txBody>
      </p:sp>
      <p:pic>
        <p:nvPicPr>
          <p:cNvPr id="4" name="Picture 3" descr="A close-up view of the holding tool attached to the pinion flange around the pinion nut.">
            <a:extLst>
              <a:ext uri="{FF2B5EF4-FFF2-40B4-BE49-F238E27FC236}">
                <a16:creationId xmlns:a16="http://schemas.microsoft.com/office/drawing/2014/main" id="{4153F90D-0CC1-EF9D-5A35-78D6346778F3}"/>
              </a:ext>
            </a:extLst>
          </p:cNvPr>
          <p:cNvPicPr>
            <a:picLocks noChangeAspect="1"/>
          </p:cNvPicPr>
          <p:nvPr/>
        </p:nvPicPr>
        <p:blipFill>
          <a:blip r:embed="rId3"/>
          <a:stretch>
            <a:fillRect/>
          </a:stretch>
        </p:blipFill>
        <p:spPr>
          <a:xfrm>
            <a:off x="1565962" y="2195102"/>
            <a:ext cx="6029326" cy="3968792"/>
          </a:xfrm>
          <a:prstGeom prst="rect">
            <a:avLst/>
          </a:prstGeom>
        </p:spPr>
      </p:pic>
    </p:spTree>
    <p:extLst>
      <p:ext uri="{BB962C8B-B14F-4D97-AF65-F5344CB8AC3E}">
        <p14:creationId xmlns:p14="http://schemas.microsoft.com/office/powerpoint/2010/main" val="38330838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6592"/>
            <a:ext cx="8229600" cy="2252343"/>
          </a:xfrm>
        </p:spPr>
        <p:txBody>
          <a:bodyPr lIns="0" tIns="18000" rIns="0" bIns="18000" anchor="ctr" anchorCtr="0">
            <a:spAutoFit/>
          </a:bodyPr>
          <a:lstStyle/>
          <a:p>
            <a:r>
              <a:rPr lang="en-US" dirty="0"/>
              <a:t>10. After the pinion shaft has been removed, the pinion bearing is then removed from the front of the housing</a:t>
            </a:r>
            <a:endParaRPr lang="en-US" sz="2800" dirty="0"/>
          </a:p>
        </p:txBody>
      </p:sp>
      <p:pic>
        <p:nvPicPr>
          <p:cNvPr id="4" name="Picture 3" descr="A close-up view of the manual removal of the pinion bearing from the drive axle housing.">
            <a:extLst>
              <a:ext uri="{FF2B5EF4-FFF2-40B4-BE49-F238E27FC236}">
                <a16:creationId xmlns:a16="http://schemas.microsoft.com/office/drawing/2014/main" id="{E2C64F5F-C527-FF66-56EC-EF67105FB165}"/>
              </a:ext>
            </a:extLst>
          </p:cNvPr>
          <p:cNvPicPr>
            <a:picLocks noChangeAspect="1"/>
          </p:cNvPicPr>
          <p:nvPr/>
        </p:nvPicPr>
        <p:blipFill>
          <a:blip r:embed="rId3"/>
          <a:stretch>
            <a:fillRect/>
          </a:stretch>
        </p:blipFill>
        <p:spPr>
          <a:xfrm>
            <a:off x="1724421" y="2608973"/>
            <a:ext cx="5695159" cy="3744885"/>
          </a:xfrm>
          <a:prstGeom prst="rect">
            <a:avLst/>
          </a:prstGeom>
        </p:spPr>
      </p:pic>
    </p:spTree>
    <p:extLst>
      <p:ext uri="{BB962C8B-B14F-4D97-AF65-F5344CB8AC3E}">
        <p14:creationId xmlns:p14="http://schemas.microsoft.com/office/powerpoint/2010/main" val="2158019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219455"/>
            <a:ext cx="8229600" cy="590349"/>
          </a:xfrm>
        </p:spPr>
        <p:txBody>
          <a:bodyPr lIns="0" tIns="18000" rIns="0" bIns="18000" anchor="ctr" anchorCtr="0">
            <a:spAutoFit/>
          </a:bodyPr>
          <a:lstStyle/>
          <a:p>
            <a:r>
              <a:rPr lang="en-US" dirty="0"/>
              <a:t>Figure 13.3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84909" y="1055324"/>
            <a:ext cx="8220074" cy="405683"/>
          </a:xfrm>
        </p:spPr>
        <p:txBody>
          <a:bodyPr wrap="square" lIns="0" tIns="18000" rIns="0" bIns="18000" anchor="ctr" anchorCtr="0">
            <a:spAutoFit/>
          </a:bodyPr>
          <a:lstStyle/>
          <a:p>
            <a:pPr marL="0" indent="0">
              <a:spcBef>
                <a:spcPts val="600"/>
              </a:spcBef>
              <a:buNone/>
            </a:pPr>
            <a:r>
              <a:rPr lang="en-US" sz="2400" dirty="0">
                <a:solidFill>
                  <a:schemeClr val="tx1"/>
                </a:solidFill>
              </a:rPr>
              <a:t>Drive Axle Ratio Check</a:t>
            </a:r>
          </a:p>
        </p:txBody>
      </p:sp>
      <p:pic>
        <p:nvPicPr>
          <p:cNvPr id="5" name="Picture 4" descr="An illustration of the tires and driveshaft rotation.&#10;Long description is available in notes, Press F6.">
            <a:extLst>
              <a:ext uri="{FF2B5EF4-FFF2-40B4-BE49-F238E27FC236}">
                <a16:creationId xmlns:a16="http://schemas.microsoft.com/office/drawing/2014/main" id="{8E8DC7AA-AF44-5791-ABA1-9D6AAA67DB5C}"/>
              </a:ext>
            </a:extLst>
          </p:cNvPr>
          <p:cNvPicPr>
            <a:picLocks noChangeAspect="1"/>
          </p:cNvPicPr>
          <p:nvPr/>
        </p:nvPicPr>
        <p:blipFill>
          <a:blip r:embed="rId3"/>
          <a:stretch>
            <a:fillRect/>
          </a:stretch>
        </p:blipFill>
        <p:spPr>
          <a:xfrm>
            <a:off x="903024" y="1702020"/>
            <a:ext cx="7337952" cy="3988797"/>
          </a:xfrm>
          <a:prstGeom prst="rect">
            <a:avLst/>
          </a:prstGeom>
        </p:spPr>
      </p:pic>
    </p:spTree>
    <p:extLst>
      <p:ext uri="{BB962C8B-B14F-4D97-AF65-F5344CB8AC3E}">
        <p14:creationId xmlns:p14="http://schemas.microsoft.com/office/powerpoint/2010/main" val="18195112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8501"/>
            <a:ext cx="8229600" cy="1144347"/>
          </a:xfrm>
        </p:spPr>
        <p:txBody>
          <a:bodyPr lIns="0" tIns="18000" rIns="0" bIns="18000" anchor="ctr" anchorCtr="0">
            <a:spAutoFit/>
          </a:bodyPr>
          <a:lstStyle/>
          <a:p>
            <a:r>
              <a:rPr lang="en-US" dirty="0"/>
              <a:t>11. A hydraulic press is used to press the pinion bearing off the pinion shaft</a:t>
            </a:r>
            <a:endParaRPr lang="en-US" sz="2800" dirty="0"/>
          </a:p>
        </p:txBody>
      </p:sp>
      <p:pic>
        <p:nvPicPr>
          <p:cNvPr id="4" name="Picture 3" descr="A close-up view of the hydraulic press above the pinion bearing of the shaft.">
            <a:extLst>
              <a:ext uri="{FF2B5EF4-FFF2-40B4-BE49-F238E27FC236}">
                <a16:creationId xmlns:a16="http://schemas.microsoft.com/office/drawing/2014/main" id="{0BC1CE66-26D4-8327-AF82-48EEC90337E8}"/>
              </a:ext>
            </a:extLst>
          </p:cNvPr>
          <p:cNvPicPr>
            <a:picLocks noChangeAspect="1"/>
          </p:cNvPicPr>
          <p:nvPr/>
        </p:nvPicPr>
        <p:blipFill>
          <a:blip r:embed="rId3"/>
          <a:stretch>
            <a:fillRect/>
          </a:stretch>
        </p:blipFill>
        <p:spPr>
          <a:xfrm>
            <a:off x="1255855" y="1680159"/>
            <a:ext cx="6649541" cy="4412069"/>
          </a:xfrm>
          <a:prstGeom prst="rect">
            <a:avLst/>
          </a:prstGeom>
        </p:spPr>
      </p:pic>
    </p:spTree>
    <p:extLst>
      <p:ext uri="{BB962C8B-B14F-4D97-AF65-F5344CB8AC3E}">
        <p14:creationId xmlns:p14="http://schemas.microsoft.com/office/powerpoint/2010/main" val="35419815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9"/>
            <a:ext cx="8229600" cy="1698345"/>
          </a:xfrm>
        </p:spPr>
        <p:txBody>
          <a:bodyPr lIns="0" tIns="18000" rIns="0" bIns="18000" anchor="ctr" anchorCtr="0">
            <a:spAutoFit/>
          </a:bodyPr>
          <a:lstStyle/>
          <a:p>
            <a:r>
              <a:rPr lang="en-US" dirty="0"/>
              <a:t>12. The pinion depth shim is measured and recorded for future reference</a:t>
            </a:r>
            <a:endParaRPr lang="en-US" sz="2800" dirty="0"/>
          </a:p>
        </p:txBody>
      </p:sp>
      <p:pic>
        <p:nvPicPr>
          <p:cNvPr id="4" name="Picture 3" descr="A close-up view of the tool used for measuring the shim depth.">
            <a:extLst>
              <a:ext uri="{FF2B5EF4-FFF2-40B4-BE49-F238E27FC236}">
                <a16:creationId xmlns:a16="http://schemas.microsoft.com/office/drawing/2014/main" id="{44BC4CBA-4DAA-F71C-D74D-6E807C758005}"/>
              </a:ext>
            </a:extLst>
          </p:cNvPr>
          <p:cNvPicPr>
            <a:picLocks noChangeAspect="1"/>
          </p:cNvPicPr>
          <p:nvPr/>
        </p:nvPicPr>
        <p:blipFill>
          <a:blip r:embed="rId3"/>
          <a:stretch>
            <a:fillRect/>
          </a:stretch>
        </p:blipFill>
        <p:spPr>
          <a:xfrm>
            <a:off x="1548104" y="2098794"/>
            <a:ext cx="6047792" cy="4126898"/>
          </a:xfrm>
          <a:prstGeom prst="rect">
            <a:avLst/>
          </a:prstGeom>
        </p:spPr>
      </p:pic>
    </p:spTree>
    <p:extLst>
      <p:ext uri="{BB962C8B-B14F-4D97-AF65-F5344CB8AC3E}">
        <p14:creationId xmlns:p14="http://schemas.microsoft.com/office/powerpoint/2010/main" val="11062819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8503"/>
            <a:ext cx="8229600" cy="1144347"/>
          </a:xfrm>
        </p:spPr>
        <p:txBody>
          <a:bodyPr lIns="0" tIns="18000" rIns="0" bIns="18000" anchor="ctr" anchorCtr="0">
            <a:spAutoFit/>
          </a:bodyPr>
          <a:lstStyle/>
          <a:p>
            <a:r>
              <a:rPr lang="en-US" dirty="0"/>
              <a:t>13. A special gauging tool is used to determine the proper pinion depth</a:t>
            </a:r>
            <a:endParaRPr lang="en-US" sz="2800" dirty="0"/>
          </a:p>
        </p:txBody>
      </p:sp>
      <p:pic>
        <p:nvPicPr>
          <p:cNvPr id="4" name="Picture 3" descr="A close-up view of a cylindrical gauging tool fixed between the two bearings in a drive axle housing.">
            <a:extLst>
              <a:ext uri="{FF2B5EF4-FFF2-40B4-BE49-F238E27FC236}">
                <a16:creationId xmlns:a16="http://schemas.microsoft.com/office/drawing/2014/main" id="{62FF7986-CAA1-848B-5CA2-956D1E468796}"/>
              </a:ext>
            </a:extLst>
          </p:cNvPr>
          <p:cNvPicPr>
            <a:picLocks noChangeAspect="1"/>
          </p:cNvPicPr>
          <p:nvPr/>
        </p:nvPicPr>
        <p:blipFill>
          <a:blip r:embed="rId3"/>
          <a:stretch>
            <a:fillRect/>
          </a:stretch>
        </p:blipFill>
        <p:spPr>
          <a:xfrm>
            <a:off x="1285701" y="1759901"/>
            <a:ext cx="6589849" cy="4390619"/>
          </a:xfrm>
          <a:prstGeom prst="rect">
            <a:avLst/>
          </a:prstGeom>
        </p:spPr>
      </p:pic>
    </p:spTree>
    <p:extLst>
      <p:ext uri="{BB962C8B-B14F-4D97-AF65-F5344CB8AC3E}">
        <p14:creationId xmlns:p14="http://schemas.microsoft.com/office/powerpoint/2010/main" val="33008470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7549"/>
            <a:ext cx="8229600" cy="1698345"/>
          </a:xfrm>
        </p:spPr>
        <p:txBody>
          <a:bodyPr lIns="0" tIns="18000" rIns="0" bIns="18000" anchor="ctr" anchorCtr="0">
            <a:spAutoFit/>
          </a:bodyPr>
          <a:lstStyle/>
          <a:p>
            <a:r>
              <a:rPr lang="en-US" dirty="0"/>
              <a:t>14. The pinion nut is tightened and the rotating toque checked using an inch-pound torque wrench</a:t>
            </a:r>
            <a:endParaRPr lang="en-US" sz="2800" dirty="0"/>
          </a:p>
        </p:txBody>
      </p:sp>
      <p:pic>
        <p:nvPicPr>
          <p:cNvPr id="4" name="Picture 3" descr="A close-up view of a torque wrench manually held above the pinion nut.">
            <a:extLst>
              <a:ext uri="{FF2B5EF4-FFF2-40B4-BE49-F238E27FC236}">
                <a16:creationId xmlns:a16="http://schemas.microsoft.com/office/drawing/2014/main" id="{FBE3BAB9-8B49-5748-5C7D-AFBDEBD2B004}"/>
              </a:ext>
            </a:extLst>
          </p:cNvPr>
          <p:cNvPicPr>
            <a:picLocks noChangeAspect="1"/>
          </p:cNvPicPr>
          <p:nvPr/>
        </p:nvPicPr>
        <p:blipFill>
          <a:blip r:embed="rId3"/>
          <a:stretch>
            <a:fillRect/>
          </a:stretch>
        </p:blipFill>
        <p:spPr>
          <a:xfrm>
            <a:off x="1565922" y="2251554"/>
            <a:ext cx="6012156" cy="3959399"/>
          </a:xfrm>
          <a:prstGeom prst="rect">
            <a:avLst/>
          </a:prstGeom>
        </p:spPr>
      </p:pic>
    </p:spTree>
    <p:extLst>
      <p:ext uri="{BB962C8B-B14F-4D97-AF65-F5344CB8AC3E}">
        <p14:creationId xmlns:p14="http://schemas.microsoft.com/office/powerpoint/2010/main" val="37455309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8503"/>
            <a:ext cx="8229600" cy="1144347"/>
          </a:xfrm>
        </p:spPr>
        <p:txBody>
          <a:bodyPr lIns="0" tIns="18000" rIns="0" bIns="18000" anchor="ctr" anchorCtr="0">
            <a:spAutoFit/>
          </a:bodyPr>
          <a:lstStyle/>
          <a:p>
            <a:r>
              <a:rPr lang="en-US" dirty="0"/>
              <a:t>15. The differential case is installed into the drive axle housing</a:t>
            </a:r>
            <a:endParaRPr lang="en-US" sz="2800" dirty="0"/>
          </a:p>
        </p:txBody>
      </p:sp>
      <p:pic>
        <p:nvPicPr>
          <p:cNvPr id="4" name="Picture 3" descr="A close-up view of the manual installation of the differential case into the drive axle housing.">
            <a:extLst>
              <a:ext uri="{FF2B5EF4-FFF2-40B4-BE49-F238E27FC236}">
                <a16:creationId xmlns:a16="http://schemas.microsoft.com/office/drawing/2014/main" id="{143300A6-A13F-C461-87D8-92535E981239}"/>
              </a:ext>
            </a:extLst>
          </p:cNvPr>
          <p:cNvPicPr>
            <a:picLocks noChangeAspect="1"/>
          </p:cNvPicPr>
          <p:nvPr/>
        </p:nvPicPr>
        <p:blipFill>
          <a:blip r:embed="rId3"/>
          <a:stretch>
            <a:fillRect/>
          </a:stretch>
        </p:blipFill>
        <p:spPr>
          <a:xfrm>
            <a:off x="1554623" y="1705541"/>
            <a:ext cx="6052005" cy="3981754"/>
          </a:xfrm>
          <a:prstGeom prst="rect">
            <a:avLst/>
          </a:prstGeom>
        </p:spPr>
      </p:pic>
    </p:spTree>
    <p:extLst>
      <p:ext uri="{BB962C8B-B14F-4D97-AF65-F5344CB8AC3E}">
        <p14:creationId xmlns:p14="http://schemas.microsoft.com/office/powerpoint/2010/main" val="24083543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6589"/>
            <a:ext cx="8229600" cy="2252343"/>
          </a:xfrm>
        </p:spPr>
        <p:txBody>
          <a:bodyPr lIns="0" tIns="18000" rIns="0" bIns="18000" anchor="ctr" anchorCtr="0">
            <a:spAutoFit/>
          </a:bodyPr>
          <a:lstStyle/>
          <a:p>
            <a:r>
              <a:rPr lang="en-US" dirty="0"/>
              <a:t>16. The pattern is checked and the backlash adjusted to factory specifications using threaded adjusters on this Jeep axle</a:t>
            </a:r>
            <a:endParaRPr lang="en-US" sz="2800" dirty="0"/>
          </a:p>
        </p:txBody>
      </p:sp>
      <p:pic>
        <p:nvPicPr>
          <p:cNvPr id="4" name="Picture 3" descr="A close-up view of the gear teeth.">
            <a:extLst>
              <a:ext uri="{FF2B5EF4-FFF2-40B4-BE49-F238E27FC236}">
                <a16:creationId xmlns:a16="http://schemas.microsoft.com/office/drawing/2014/main" id="{F4F5F649-FD5A-38B2-90DF-493B15BC7D0A}"/>
              </a:ext>
            </a:extLst>
          </p:cNvPr>
          <p:cNvPicPr>
            <a:picLocks noChangeAspect="1"/>
          </p:cNvPicPr>
          <p:nvPr/>
        </p:nvPicPr>
        <p:blipFill>
          <a:blip r:embed="rId3"/>
          <a:stretch>
            <a:fillRect/>
          </a:stretch>
        </p:blipFill>
        <p:spPr>
          <a:xfrm>
            <a:off x="1723184" y="2620458"/>
            <a:ext cx="5697633" cy="3739169"/>
          </a:xfrm>
          <a:prstGeom prst="rect">
            <a:avLst/>
          </a:prstGeom>
        </p:spPr>
      </p:pic>
    </p:spTree>
    <p:extLst>
      <p:ext uri="{BB962C8B-B14F-4D97-AF65-F5344CB8AC3E}">
        <p14:creationId xmlns:p14="http://schemas.microsoft.com/office/powerpoint/2010/main" val="27288229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17. New bearings are installed</a:t>
            </a:r>
            <a:endParaRPr lang="en-US" sz="2800" dirty="0"/>
          </a:p>
        </p:txBody>
      </p:sp>
      <p:pic>
        <p:nvPicPr>
          <p:cNvPr id="4" name="Picture 3" descr="A close-up view of the manual installation of the new bearings.">
            <a:extLst>
              <a:ext uri="{FF2B5EF4-FFF2-40B4-BE49-F238E27FC236}">
                <a16:creationId xmlns:a16="http://schemas.microsoft.com/office/drawing/2014/main" id="{B9DF3A63-17F4-73DA-A367-23B1082B778C}"/>
              </a:ext>
            </a:extLst>
          </p:cNvPr>
          <p:cNvPicPr>
            <a:picLocks noChangeAspect="1"/>
          </p:cNvPicPr>
          <p:nvPr/>
        </p:nvPicPr>
        <p:blipFill>
          <a:blip r:embed="rId3"/>
          <a:stretch>
            <a:fillRect/>
          </a:stretch>
        </p:blipFill>
        <p:spPr>
          <a:xfrm>
            <a:off x="952227" y="1210219"/>
            <a:ext cx="7239546" cy="4627338"/>
          </a:xfrm>
          <a:prstGeom prst="rect">
            <a:avLst/>
          </a:prstGeom>
        </p:spPr>
      </p:pic>
    </p:spTree>
    <p:extLst>
      <p:ext uri="{BB962C8B-B14F-4D97-AF65-F5344CB8AC3E}">
        <p14:creationId xmlns:p14="http://schemas.microsoft.com/office/powerpoint/2010/main" val="24406767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6584"/>
            <a:ext cx="8229600" cy="2252343"/>
          </a:xfrm>
        </p:spPr>
        <p:txBody>
          <a:bodyPr lIns="0" tIns="18000" rIns="0" bIns="18000" anchor="ctr" anchorCtr="0">
            <a:spAutoFit/>
          </a:bodyPr>
          <a:lstStyle/>
          <a:p>
            <a:r>
              <a:rPr lang="en-US" dirty="0"/>
              <a:t>18. The drive axle cover is installed using the specified </a:t>
            </a:r>
            <a:r>
              <a:rPr lang="en-US" spc="-500" dirty="0"/>
              <a:t>R T </a:t>
            </a:r>
            <a:r>
              <a:rPr lang="en-US" dirty="0"/>
              <a:t>V to seal the cover, and then it is filled with the specified gear oil.</a:t>
            </a:r>
            <a:endParaRPr lang="en-US" sz="2800" dirty="0"/>
          </a:p>
        </p:txBody>
      </p:sp>
      <p:pic>
        <p:nvPicPr>
          <p:cNvPr id="4" name="Picture 3" descr="A close-up view of a nozzle with the gear oil near the opening of the drive axle cover.">
            <a:extLst>
              <a:ext uri="{FF2B5EF4-FFF2-40B4-BE49-F238E27FC236}">
                <a16:creationId xmlns:a16="http://schemas.microsoft.com/office/drawing/2014/main" id="{453B4F7D-7585-682E-9398-FE2764B519F6}"/>
              </a:ext>
            </a:extLst>
          </p:cNvPr>
          <p:cNvPicPr>
            <a:picLocks noChangeAspect="1"/>
          </p:cNvPicPr>
          <p:nvPr/>
        </p:nvPicPr>
        <p:blipFill>
          <a:blip r:embed="rId3"/>
          <a:stretch>
            <a:fillRect/>
          </a:stretch>
        </p:blipFill>
        <p:spPr>
          <a:xfrm>
            <a:off x="1599215" y="2602475"/>
            <a:ext cx="5945571" cy="3757883"/>
          </a:xfrm>
          <a:prstGeom prst="rect">
            <a:avLst/>
          </a:prstGeom>
        </p:spPr>
      </p:pic>
    </p:spTree>
    <p:extLst>
      <p:ext uri="{BB962C8B-B14F-4D97-AF65-F5344CB8AC3E}">
        <p14:creationId xmlns:p14="http://schemas.microsoft.com/office/powerpoint/2010/main" val="36274641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461665"/>
          </a:xfrm>
          <a:prstGeom prst="rect">
            <a:avLst/>
          </a:prstGeom>
          <a:noFill/>
        </p:spPr>
        <p:txBody>
          <a:bodyPr wrap="square" rtlCol="0">
            <a:spAutoFit/>
          </a:bodyPr>
          <a:lstStyle/>
          <a:p>
            <a:r>
              <a:rPr lang="en-US" sz="2400" dirty="0"/>
              <a:t>Videos Link: </a:t>
            </a:r>
            <a:r>
              <a:rPr lang="en-US" sz="2400" dirty="0">
                <a:hlinkClick r:id="rId3"/>
              </a:rPr>
              <a:t>(A3) Manual Drive Train Axles Videos</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3124200"/>
            <a:ext cx="8305800" cy="461665"/>
          </a:xfrm>
          <a:prstGeom prst="rect">
            <a:avLst/>
          </a:prstGeom>
          <a:noFill/>
        </p:spPr>
        <p:txBody>
          <a:bodyPr wrap="square" rtlCol="0">
            <a:spAutoFit/>
          </a:bodyPr>
          <a:lstStyle/>
          <a:p>
            <a:r>
              <a:rPr lang="en-US" sz="2400" dirty="0"/>
              <a:t>Animations Link: </a:t>
            </a:r>
            <a:r>
              <a:rPr lang="en-US" sz="2400" dirty="0">
                <a:hlinkClick r:id="rId4"/>
              </a:rPr>
              <a:t>(A3) Manual Drive Train Axles Animations</a:t>
            </a:r>
            <a:endParaRPr lang="en-US" sz="2400" dirty="0"/>
          </a:p>
        </p:txBody>
      </p:sp>
    </p:spTree>
    <p:extLst>
      <p:ext uri="{BB962C8B-B14F-4D97-AF65-F5344CB8AC3E}">
        <p14:creationId xmlns:p14="http://schemas.microsoft.com/office/powerpoint/2010/main" val="33809045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21186"/>
            <a:ext cx="8229600" cy="590349"/>
          </a:xfrm>
        </p:spPr>
        <p:txBody>
          <a:bodyPr lIns="0" tIns="18000" rIns="0" bIns="18000" anchor="ctr" anchorCtr="0">
            <a:spAutoFit/>
          </a:bodyPr>
          <a:lstStyle/>
          <a:p>
            <a:r>
              <a:rPr lang="en-US" dirty="0"/>
              <a:t>Drive Axle Lubrication</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7150" y="1007617"/>
            <a:ext cx="8190600" cy="2190788"/>
          </a:xfrm>
        </p:spPr>
        <p:txBody>
          <a:bodyPr wrap="square" lIns="0" tIns="18000" rIns="0" bIns="18000" anchor="ctr" anchorCtr="0">
            <a:spAutoFit/>
          </a:bodyPr>
          <a:lstStyle/>
          <a:p>
            <a:pPr marL="342900" indent="-342900">
              <a:spcBef>
                <a:spcPts val="600"/>
              </a:spcBef>
            </a:pPr>
            <a:r>
              <a:rPr lang="en-US" sz="2400" dirty="0">
                <a:solidFill>
                  <a:schemeClr val="tx1"/>
                </a:solidFill>
              </a:rPr>
              <a:t>Drive axles must have clean gear oil at the proper level and of the proper type.</a:t>
            </a:r>
          </a:p>
          <a:p>
            <a:pPr marL="342900" indent="-342900">
              <a:spcBef>
                <a:spcPts val="600"/>
              </a:spcBef>
            </a:pPr>
            <a:r>
              <a:rPr lang="en-US" sz="2400" dirty="0">
                <a:solidFill>
                  <a:schemeClr val="tx1"/>
                </a:solidFill>
              </a:rPr>
              <a:t>Viscosity of gear oil</a:t>
            </a:r>
          </a:p>
          <a:p>
            <a:pPr marL="342900" indent="-342900">
              <a:spcBef>
                <a:spcPts val="600"/>
              </a:spcBef>
            </a:pPr>
            <a:r>
              <a:rPr lang="en-US" sz="2400" spc="-300" dirty="0">
                <a:solidFill>
                  <a:schemeClr val="tx1"/>
                </a:solidFill>
              </a:rPr>
              <a:t>A P </a:t>
            </a:r>
            <a:r>
              <a:rPr lang="en-US" sz="2400" dirty="0">
                <a:solidFill>
                  <a:schemeClr val="tx1"/>
                </a:solidFill>
              </a:rPr>
              <a:t>I gear oil grade</a:t>
            </a:r>
          </a:p>
          <a:p>
            <a:pPr marL="342900" indent="-342900">
              <a:spcBef>
                <a:spcPts val="600"/>
              </a:spcBef>
            </a:pPr>
            <a:r>
              <a:rPr lang="en-US" sz="2400" dirty="0">
                <a:solidFill>
                  <a:schemeClr val="tx1"/>
                </a:solidFill>
              </a:rPr>
              <a:t>Checking drive axle gear oil level</a:t>
            </a:r>
          </a:p>
        </p:txBody>
      </p:sp>
    </p:spTree>
    <p:extLst>
      <p:ext uri="{BB962C8B-B14F-4D97-AF65-F5344CB8AC3E}">
        <p14:creationId xmlns:p14="http://schemas.microsoft.com/office/powerpoint/2010/main" val="1886260174"/>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1681</TotalTime>
  <Words>8968</Words>
  <Application>Microsoft Office PowerPoint</Application>
  <PresentationFormat>On-screen Show (4:3)</PresentationFormat>
  <Paragraphs>677</Paragraphs>
  <Slides>89</Slides>
  <Notes>89</Notes>
  <HiddenSlides>0</HiddenSlides>
  <MMClips>3</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89</vt:i4>
      </vt:variant>
    </vt:vector>
  </HeadingPairs>
  <TitlesOfParts>
    <vt:vector size="96" baseType="lpstr">
      <vt:lpstr>Times New Roman</vt:lpstr>
      <vt:lpstr>Calibri</vt:lpstr>
      <vt:lpstr>Arial</vt:lpstr>
      <vt:lpstr>Verdana</vt:lpstr>
      <vt:lpstr>1_USHE</vt:lpstr>
      <vt:lpstr>USHE_slide options</vt:lpstr>
      <vt:lpstr>Equation</vt:lpstr>
      <vt:lpstr>Manual Drivetrains and Axles</vt:lpstr>
      <vt:lpstr>Learning Objectives (1 of 2)</vt:lpstr>
      <vt:lpstr>Learning Objectives (2 of 2)</vt:lpstr>
      <vt:lpstr>Drive Axle Service (1 of 2)</vt:lpstr>
      <vt:lpstr>Drive Axle Service (2 of 2)</vt:lpstr>
      <vt:lpstr>Figure 13.1</vt:lpstr>
      <vt:lpstr>Figure 13.2</vt:lpstr>
      <vt:lpstr>Figure 13.3</vt:lpstr>
      <vt:lpstr>Drive Axle Lubrication</vt:lpstr>
      <vt:lpstr>Figure 13.4</vt:lpstr>
      <vt:lpstr>Fill/Level Plug &amp; Oil Level</vt:lpstr>
      <vt:lpstr>Drive Axle Diagnosis (1 of 2)</vt:lpstr>
      <vt:lpstr>Drive Axle Diagnosis (2 of 2)</vt:lpstr>
      <vt:lpstr>Chart 13.1</vt:lpstr>
      <vt:lpstr>In-The-Shop Inspections</vt:lpstr>
      <vt:lpstr>Figure 13.7</vt:lpstr>
      <vt:lpstr>Drive Axle Backlash Check</vt:lpstr>
      <vt:lpstr>Figure 13.10</vt:lpstr>
      <vt:lpstr>Figure 13.11</vt:lpstr>
      <vt:lpstr>Figure 13.12</vt:lpstr>
      <vt:lpstr>Figure 13.13</vt:lpstr>
      <vt:lpstr>On-Vehicle Service Operations</vt:lpstr>
      <vt:lpstr>Figure 13.14</vt:lpstr>
      <vt:lpstr>Figure 13.15</vt:lpstr>
      <vt:lpstr>Animation: Remove and Replace Axle Shaft, C-Lock (Animation will automatically start)</vt:lpstr>
      <vt:lpstr>Figure 13.16</vt:lpstr>
      <vt:lpstr>Animation: Remove and Replace Axle Shaft, Bearing Retained (Animation will automatically start)</vt:lpstr>
      <vt:lpstr>Figure 13.17</vt:lpstr>
      <vt:lpstr>Figure 13.18</vt:lpstr>
      <vt:lpstr>Frequently Asked Question: How is Axle Removed from a Full-Floating-Type Axle?</vt:lpstr>
      <vt:lpstr>Removing Axle Bearing</vt:lpstr>
      <vt:lpstr>Frequently Asked Question: How are Wheel Studs Replaced? </vt:lpstr>
      <vt:lpstr>Figure 13.21</vt:lpstr>
      <vt:lpstr>Pinion Shaft Seal Replacement (1 of 3)</vt:lpstr>
      <vt:lpstr>Pinion Shaft Seal Replacement (2 of 3)</vt:lpstr>
      <vt:lpstr>Figure 13.22</vt:lpstr>
      <vt:lpstr>Figure 13.23</vt:lpstr>
      <vt:lpstr>Figure 13.24</vt:lpstr>
      <vt:lpstr>Pinion Shaft Seal Replacement (3 of 3)</vt:lpstr>
      <vt:lpstr>Figure 13.27</vt:lpstr>
      <vt:lpstr>Differential Carrier Service (1 of 2)</vt:lpstr>
      <vt:lpstr>Differential Carrier Service (2 of 2)</vt:lpstr>
      <vt:lpstr>Differential Assembly Service</vt:lpstr>
      <vt:lpstr>Figure 13.28</vt:lpstr>
      <vt:lpstr>Differential Carrier Service (3 of 3)</vt:lpstr>
      <vt:lpstr>Animation: Measure Ring Gear Runout (Animation will automatically start)</vt:lpstr>
      <vt:lpstr>Removing Bearings</vt:lpstr>
      <vt:lpstr>Differential Service</vt:lpstr>
      <vt:lpstr>Drive Pinion Shaft</vt:lpstr>
      <vt:lpstr>Figure 13.35</vt:lpstr>
      <vt:lpstr>Figure 13.36</vt:lpstr>
      <vt:lpstr>Chart 13.2</vt:lpstr>
      <vt:lpstr>Figure 13.37</vt:lpstr>
      <vt:lpstr>Figure 13.38</vt:lpstr>
      <vt:lpstr>Figure 13.39</vt:lpstr>
      <vt:lpstr>Carrier Assembly and Setup (1 of 3)</vt:lpstr>
      <vt:lpstr>Carrier Assembly and Setup (2 of 3)</vt:lpstr>
      <vt:lpstr>Carrier Assembly and Setup (3 of 3)</vt:lpstr>
      <vt:lpstr>Figure 13.43</vt:lpstr>
      <vt:lpstr>Figure 13.44</vt:lpstr>
      <vt:lpstr>Backlash Adjustment</vt:lpstr>
      <vt:lpstr>Figure 13.47</vt:lpstr>
      <vt:lpstr>Frequently Asked Question: Why Should Service Shims Be Used Instead of Factory Shims? </vt:lpstr>
      <vt:lpstr>Installing Carrier with Ring Gear</vt:lpstr>
      <vt:lpstr>Limited Slip Differential Service</vt:lpstr>
      <vt:lpstr>Question 1</vt:lpstr>
      <vt:lpstr>Answer 1</vt:lpstr>
      <vt:lpstr>Summary</vt:lpstr>
      <vt:lpstr>Drive Axle Service Photo Sequence</vt:lpstr>
      <vt:lpstr>1. The rear axle fluid is drained by removing all of the inspection cover bolts except for the top one and then the cover is pried loose and the fluid drained into a suitable container</vt:lpstr>
      <vt:lpstr>2. The retaining pin is removed which will then allow the pinion shaft to be removed</vt:lpstr>
      <vt:lpstr>3. The pinion shaft is removed</vt:lpstr>
      <vt:lpstr>4. The axle is pushed inward and the C-lock removed</vt:lpstr>
      <vt:lpstr>5. The axle can then be removed</vt:lpstr>
      <vt:lpstr>6. The C-lock on the other axle is then removed and the second axle pulled out of the drive axle housing</vt:lpstr>
      <vt:lpstr>7. After marking the bearing caps, the retaining bolts are removed, and then the differential case is removed from the drive axle housing</vt:lpstr>
      <vt:lpstr>8. The axle bearing and seals are removed and will be replaced as part of the overhaul of this drive axle assembly</vt:lpstr>
      <vt:lpstr>9. A long holding tool to keep the pinion flange from rotating as the pinion nut is removed</vt:lpstr>
      <vt:lpstr>10. After the pinion shaft has been removed, the pinion bearing is then removed from the front of the housing</vt:lpstr>
      <vt:lpstr>11. A hydraulic press is used to press the pinion bearing off the pinion shaft</vt:lpstr>
      <vt:lpstr>12. The pinion depth shim is measured and recorded for future reference</vt:lpstr>
      <vt:lpstr>13. A special gauging tool is used to determine the proper pinion depth</vt:lpstr>
      <vt:lpstr>14. The pinion nut is tightened and the rotating toque checked using an inch-pound torque wrench</vt:lpstr>
      <vt:lpstr>15. The differential case is installed into the drive axle housing</vt:lpstr>
      <vt:lpstr>16. The pattern is checked and the backlash adjusted to factory specifications using threaded adjusters on this Jeep axle</vt:lpstr>
      <vt:lpstr>17. New bearings are installed</vt:lpstr>
      <vt:lpstr>18. The drive axle cover is installed using the specified R T V to seal the cover, and then it is filled with the specified gear oil.</vt:lpstr>
      <vt:lpstr>Automotive Fundamentals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Drivetrains and Axles, Ninth Edition, Chapter 13</dc:title>
  <dc:subject>Careers</dc:subject>
  <dc:creator>James D. Halderman</dc:creator>
  <cp:keywords/>
  <dc:description>Additional information may be found in the Notes Pane of each slide by pressing F6.</dc:description>
  <cp:lastModifiedBy>Glen Plants</cp:lastModifiedBy>
  <cp:revision>812</cp:revision>
  <dcterms:modified xsi:type="dcterms:W3CDTF">2023-08-18T16:58:24Z</dcterms:modified>
</cp:coreProperties>
</file>