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57"/>
  </p:notesMasterIdLst>
  <p:handoutMasterIdLst>
    <p:handoutMasterId r:id="rId58"/>
  </p:handoutMasterIdLst>
  <p:sldIdLst>
    <p:sldId id="384" r:id="rId3"/>
    <p:sldId id="272" r:id="rId4"/>
    <p:sldId id="754" r:id="rId5"/>
    <p:sldId id="858" r:id="rId6"/>
    <p:sldId id="756" r:id="rId7"/>
    <p:sldId id="906" r:id="rId8"/>
    <p:sldId id="907" r:id="rId9"/>
    <p:sldId id="859" r:id="rId10"/>
    <p:sldId id="1195" r:id="rId11"/>
    <p:sldId id="860" r:id="rId12"/>
    <p:sldId id="908" r:id="rId13"/>
    <p:sldId id="909" r:id="rId14"/>
    <p:sldId id="910" r:id="rId15"/>
    <p:sldId id="911" r:id="rId16"/>
    <p:sldId id="912" r:id="rId17"/>
    <p:sldId id="913" r:id="rId18"/>
    <p:sldId id="1196" r:id="rId19"/>
    <p:sldId id="914" r:id="rId20"/>
    <p:sldId id="915" r:id="rId21"/>
    <p:sldId id="916" r:id="rId22"/>
    <p:sldId id="917" r:id="rId23"/>
    <p:sldId id="918" r:id="rId24"/>
    <p:sldId id="919" r:id="rId25"/>
    <p:sldId id="920" r:id="rId26"/>
    <p:sldId id="922" r:id="rId27"/>
    <p:sldId id="924" r:id="rId28"/>
    <p:sldId id="925" r:id="rId29"/>
    <p:sldId id="926" r:id="rId30"/>
    <p:sldId id="927" r:id="rId31"/>
    <p:sldId id="928" r:id="rId32"/>
    <p:sldId id="929" r:id="rId33"/>
    <p:sldId id="930" r:id="rId34"/>
    <p:sldId id="931" r:id="rId35"/>
    <p:sldId id="1197" r:id="rId36"/>
    <p:sldId id="949" r:id="rId37"/>
    <p:sldId id="933" r:id="rId38"/>
    <p:sldId id="934" r:id="rId39"/>
    <p:sldId id="935" r:id="rId40"/>
    <p:sldId id="936" r:id="rId41"/>
    <p:sldId id="937" r:id="rId42"/>
    <p:sldId id="938" r:id="rId43"/>
    <p:sldId id="939" r:id="rId44"/>
    <p:sldId id="940" r:id="rId45"/>
    <p:sldId id="941" r:id="rId46"/>
    <p:sldId id="942" r:id="rId47"/>
    <p:sldId id="690" r:id="rId48"/>
    <p:sldId id="945" r:id="rId49"/>
    <p:sldId id="946" r:id="rId50"/>
    <p:sldId id="948" r:id="rId51"/>
    <p:sldId id="797" r:id="rId52"/>
    <p:sldId id="947" r:id="rId53"/>
    <p:sldId id="800" r:id="rId54"/>
    <p:sldId id="1177" r:id="rId55"/>
    <p:sldId id="687" r:id="rId56"/>
  </p:sldIdLst>
  <p:sldSz cx="9144000" cy="6858000" type="screen4x3"/>
  <p:notesSz cx="6858000" cy="9144000"/>
  <p:embeddedFontLst>
    <p:embeddedFont>
      <p:font typeface="Calibri" panose="020F0502020204030204"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3801" autoAdjust="0"/>
  </p:normalViewPr>
  <p:slideViewPr>
    <p:cSldViewPr snapToGrid="0" snapToObjects="1">
      <p:cViewPr varScale="1">
        <p:scale>
          <a:sx n="107" d="100"/>
          <a:sy n="107" d="100"/>
        </p:scale>
        <p:origin x="1512" y="114"/>
      </p:cViewPr>
      <p:guideLst>
        <p:guide orient="horz" pos="4042"/>
        <p:guide pos="295"/>
      </p:guideLst>
    </p:cSldViewPr>
  </p:slideViewPr>
  <p:outlineViewPr>
    <p:cViewPr>
      <p:scale>
        <a:sx n="33" d="100"/>
        <a:sy n="33" d="100"/>
      </p:scale>
      <p:origin x="0" y="-2547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highlights the ball bearing and bearing retainer at the top and seal and retainer plate at the bottom of the axle.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64473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highlights a part of the C-lock axle with the seal, axle, axle bearing, housing, and axle flange.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54360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axle at its center with axle bearings on both sides. Wheel hub is marked next to it and an extension from axle bearings is labeled housing.</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77885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09820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163121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500961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gear labeled drive gear with a pinion mounted on it. The shaft connected to the pinion is labeled pinion gear below centerline.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54902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42025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290070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When a hypoid ring and pinion gear set is adjusted, reference is often made to particular parts of </a:t>
            </a:r>
          </a:p>
          <a:p>
            <a:r>
              <a:rPr lang="en-US" dirty="0"/>
              <a:t>the gears and their teeth. The outer ends of the ring gear teeth are called the heel and the inner </a:t>
            </a:r>
          </a:p>
          <a:p>
            <a:r>
              <a:rPr lang="en-US" dirty="0"/>
              <a:t>ends the toe. ● SEE FIGURE 12.8.</a:t>
            </a:r>
          </a:p>
          <a:p>
            <a:r>
              <a:rPr lang="en-US" dirty="0"/>
              <a:t>The pitch line is the design center of contact between the two gears and is about halfway up the </a:t>
            </a:r>
          </a:p>
          <a:p>
            <a:r>
              <a:rPr lang="en-US" dirty="0"/>
              <a:t>tooth. The face of the tooth is above the pitch line, and the flank is below it.</a:t>
            </a:r>
          </a:p>
          <a:p>
            <a:r>
              <a:rPr lang="en-US" dirty="0"/>
              <a:t>The drive side of the ring gear teeth is the vertical, convex side of the tooth. This is the side </a:t>
            </a:r>
          </a:p>
          <a:p>
            <a:r>
              <a:rPr lang="en-US" dirty="0"/>
              <a:t>of the tooth that contacts the pinion gear while the engine is driving the vehicle forward.</a:t>
            </a:r>
          </a:p>
          <a:p>
            <a:r>
              <a:rPr lang="en-US" dirty="0"/>
              <a:t>There should be a clearance at the coast side of the tooth which is called backlash. The coast side </a:t>
            </a:r>
          </a:p>
          <a:p>
            <a:r>
              <a:rPr lang="en-US" dirty="0"/>
              <a:t>of ring gear teeth is the slanted, concave side of the tooth. This surface receives pressure while </a:t>
            </a:r>
          </a:p>
          <a:p>
            <a:r>
              <a:rPr lang="en-US" dirty="0"/>
              <a:t>the vehicle is coasting and the vehicle is driving the engine. While coasting, the backlash will be </a:t>
            </a:r>
          </a:p>
          <a:p>
            <a:r>
              <a:rPr lang="en-US" dirty="0"/>
              <a:t>at the drive side of the tooth. The third tooth-load condition is called float. </a:t>
            </a:r>
          </a:p>
          <a:p>
            <a:r>
              <a:rPr lang="en-US" dirty="0"/>
              <a:t>During float there is no load on the gear teeth, and backlash will be on both sides. ● SEE FIGURE 12.9.</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ring gear with the teeth on the left labeled concave side (coast) and the teeth on the right are labeled convex side (drive). The inner end of the tooth is labeled toe and the outer end of the tooth is labeled heel. An enlargement of a section of the teeth from the ring gear highlights the toe on the end of the teeth on the convex side and heel drive side (convex) on the curved side of the teeth.</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267249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HUNTING AND NON-HUNTING GEAR SET</a:t>
            </a:r>
          </a:p>
          <a:p>
            <a:r>
              <a:rPr lang="en-US" dirty="0"/>
              <a:t>The final drive gear ratio determines how many times a drive pinion tooth will make contact with a </a:t>
            </a:r>
          </a:p>
          <a:p>
            <a:r>
              <a:rPr lang="en-US" dirty="0"/>
              <a:t>particular ring gear tooth during one revolution. This affects final drive gear set manufacture and </a:t>
            </a:r>
          </a:p>
          <a:p>
            <a:r>
              <a:rPr lang="en-US" dirty="0"/>
              <a:t>service. Final drive gear sets may be divided into three types, depending on the final drive gear </a:t>
            </a:r>
          </a:p>
          <a:p>
            <a:r>
              <a:rPr lang="en-US" dirty="0"/>
              <a:t>ratio.</a:t>
            </a:r>
          </a:p>
          <a:p>
            <a:r>
              <a:rPr lang="en-US" dirty="0"/>
              <a:t>1. </a:t>
            </a:r>
            <a:r>
              <a:rPr lang="en-US" b="1" dirty="0"/>
              <a:t>Hunting gear sets </a:t>
            </a:r>
            <a:r>
              <a:rPr lang="en-US" dirty="0"/>
              <a:t>are gear sets with final drive ratios expressible in a </a:t>
            </a:r>
            <a:r>
              <a:rPr lang="en-US" b="1" dirty="0"/>
              <a:t>fraction</a:t>
            </a:r>
            <a:r>
              <a:rPr lang="en-US" dirty="0"/>
              <a:t> that cannot be </a:t>
            </a:r>
          </a:p>
          <a:p>
            <a:r>
              <a:rPr lang="en-US" dirty="0"/>
              <a:t>reduced to any lower terms. An example of a hunting gear set is one that has 41 teeth on the ring </a:t>
            </a:r>
          </a:p>
          <a:p>
            <a:r>
              <a:rPr lang="en-US" dirty="0"/>
              <a:t>gear and 11 teeth on the drive pinion. This combination creates a 3.73:1 axle ratio. This type of </a:t>
            </a:r>
          </a:p>
          <a:p>
            <a:r>
              <a:rPr lang="en-US" dirty="0"/>
              <a:t>gear set requires no timing marks or alignment during assembly. As the pinion gear drives the ring </a:t>
            </a:r>
          </a:p>
          <a:p>
            <a:r>
              <a:rPr lang="en-US" dirty="0"/>
              <a:t>gear, each pinion tooth will hunt for, or seek, contact with every ring gear tooth.</a:t>
            </a:r>
          </a:p>
          <a:p>
            <a:r>
              <a:rPr lang="en-US" b="1" dirty="0"/>
              <a:t>2. Non-hunting gear sets </a:t>
            </a:r>
            <a:r>
              <a:rPr lang="en-US" dirty="0"/>
              <a:t>are gear sets with final drive ratios expressible as a </a:t>
            </a:r>
            <a:r>
              <a:rPr lang="en-US" b="1" dirty="0"/>
              <a:t>whole number</a:t>
            </a:r>
            <a:r>
              <a:rPr lang="en-US" dirty="0"/>
              <a:t>. An </a:t>
            </a:r>
          </a:p>
          <a:p>
            <a:r>
              <a:rPr lang="en-US" dirty="0"/>
              <a:t>example of a non-hunting gear set is a differential that uses 39 teeth on the ring gear and 13 </a:t>
            </a:r>
          </a:p>
          <a:p>
            <a:r>
              <a:rPr lang="en-US" dirty="0"/>
              <a:t>teeth on the pinion gear which gives a 3.00:1 gear ratio. Non-hunting gear sets require timing </a:t>
            </a:r>
          </a:p>
          <a:p>
            <a:r>
              <a:rPr lang="en-US" dirty="0"/>
              <a:t>marks. As the pinion gear drives the ring gear, each pinion tooth contacts only a few ring gear </a:t>
            </a:r>
          </a:p>
          <a:p>
            <a:r>
              <a:rPr lang="en-US" dirty="0"/>
              <a:t>teeth during each revolution.</a:t>
            </a:r>
          </a:p>
          <a:p>
            <a:r>
              <a:rPr lang="en-US" dirty="0"/>
              <a:t>3. Partially non-hunting gear sets are gear sets with final drive ratios expressible as a reducible </a:t>
            </a:r>
          </a:p>
          <a:p>
            <a:r>
              <a:rPr lang="en-US" dirty="0"/>
              <a:t>fraction not equaling a whole number. An example of a partial non-hunting gear set is an axle ratio </a:t>
            </a:r>
          </a:p>
          <a:p>
            <a:r>
              <a:rPr lang="en-US" dirty="0"/>
              <a:t>of 3.50:1. Partially non-hunting gear sets also require timing marks. During final drive </a:t>
            </a:r>
          </a:p>
          <a:p>
            <a:r>
              <a:rPr lang="en-US" dirty="0"/>
              <a:t>operation, each pinion tooth contacts only some of the ring pinion teeth. For the pinion teeth to </a:t>
            </a:r>
          </a:p>
          <a:p>
            <a:r>
              <a:rPr lang="en-US" dirty="0"/>
              <a:t>make contact with the highest number of ring gear teeth, the pinion gear must drive the ring gear </a:t>
            </a:r>
          </a:p>
          <a:p>
            <a:r>
              <a:rPr lang="en-US" dirty="0"/>
              <a:t>more than one revolution. On non-hunting and partially non- hunting gears, manufacturers lap </a:t>
            </a:r>
          </a:p>
          <a:p>
            <a:r>
              <a:rPr lang="en-US" dirty="0"/>
              <a:t>(provide a surface finish) the contacting gear teeth to decrease wear. For this reason, these </a:t>
            </a:r>
          </a:p>
          <a:p>
            <a:r>
              <a:rPr lang="en-US" dirty="0"/>
              <a:t>gear sets are marked to ensure proper alignment during assembly procedures. To preserve the wear </a:t>
            </a:r>
          </a:p>
          <a:p>
            <a:r>
              <a:rPr lang="en-US" dirty="0"/>
              <a:t>patterns, the gear sets should be reassembled using the same alignment. This prolongs the life of </a:t>
            </a:r>
          </a:p>
          <a:p>
            <a:r>
              <a:rPr lang="en-US" dirty="0"/>
              <a:t>gear set and decreases operational noise.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labeled is titled drive condition. Pinion gear is on the left, clearance in middle and backlash on the right. The ring gear tooth is marked above the clearance with a downward arrow. A rightward arrow on the right of the backlash is labeled driving force of pinion gear.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labeled has a rightward arrow above the ring gear tooth labeled coast condition force of ring gear. Backlash is on the left, clearance in middle and pinion gear on the right.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is titled float condition ring gear. Pinion gear is on the right and the contact point of pinion gear and ring gear tooth is labeled backlash.</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14599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Reverse-cut ring and pinion gears</a:t>
            </a:r>
            <a:r>
              <a:rPr lang="en-US" dirty="0"/>
              <a:t> were primarily designed for F W D applications to take advantage of their increased strength. The gears have the teeth spirally cut in the opposite direction of standard gears. Some 4 W D vehicles use a standard rear-drive axle that has been turned around for the front, but this arrangement drives on the coast side of the gear tooth which results in a gear that is 15% to 30% weaker. </a:t>
            </a:r>
            <a:r>
              <a:rPr lang="en-US" b="1" u="sng" dirty="0"/>
              <a:t>Reverse-cut gears are stronger when used </a:t>
            </a:r>
            <a:r>
              <a:rPr lang="en-US" dirty="0"/>
              <a:t>in the front axle and move the drive pinion above the centerline of the ring gear. When the drive pinion is above the centerline of the ring gear (high-mounted), the angle of the driveshaft will be decreased and this is especially useful when the vehicle has been lifted for additional ground clearance. The housing is especially designed with different oiling passages to properly lubricate the gears. Figure 12.11.</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hypoid gear set on the left with teeth in clockwise direction has the pinion gear marked on the top right and the reverse-cut hypoid gear set on the right with teeth in counter clockwise direction has the pinion gear marked on the top left. Centerline is marked on both the gear sets.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27143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45055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The differential is responsible for allowing the drive wheels to rotate at different speeds when turning or when the vehicle is </a:t>
            </a:r>
          </a:p>
          <a:p>
            <a:r>
              <a:rPr lang="en-US" dirty="0"/>
              <a:t>traveling over uneven road surface. The differential carrier is the heavy cast iron portion of the rear axle assembly that provides mounting points for the drive pinion shaft bearings and the carrier bearings. Many carriers have special reinforcing webs to contain</a:t>
            </a:r>
          </a:p>
          <a:p>
            <a:r>
              <a:rPr lang="en-US" dirty="0"/>
              <a:t>the gear separation forces of the ring and pinion gear set.</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04952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highlights the drive pinion bearings at the top and differential carrier bearings on the bottom left and bottom right.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626905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007395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Pinion Shafts </a:t>
            </a:r>
            <a:r>
              <a:rPr lang="en-US" dirty="0"/>
              <a:t>The pinion shaft is also mounted on a pair of tapered roller bearings. There are two common styles of mounting the shaft and gear. In the first and most common style, called an overhung pinion, the pinion gear hangs over from the rear bearing. The two tapered roller bearings are positioned as far apart as practical to hold the pinion shaft rigid and not allow any movement of the pinion gear as it tries to climb or move away from the ring gear.</a:t>
            </a:r>
          </a:p>
          <a:p>
            <a:r>
              <a:rPr lang="en-US" dirty="0"/>
              <a:t>In the second style, called straddle mounting, the pinion gear is straddled by two bearings where the rear</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highlights the drive axle near the engine and housing, ring gear, and pinion gear at the differential.</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26253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804688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labeled straight ahead has a leftward arrow on the pinion and two upward arrows on wheels labeled equal speed. The illustration labeled cornering has a leftward arrow labeled input on the pinion and two upward arrows on wheels of which the left wheel is labeled more speed and the right wheel is labeled less speed. Pinion gear and side gear are marked inside the differential. A clockwise arrow is marked on gear near the input and a counter clockwise arrow is marked on the pinion away from the input. Texts at the bottom right reads pinion gear rotate on pinion shaft in direction of arrows.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9996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All rear-wheel-drive (R W D) vehicles use a drive axle assembly to transfer power from the </a:t>
            </a:r>
          </a:p>
          <a:p>
            <a:r>
              <a:rPr lang="en-US" dirty="0"/>
              <a:t>driveshaft to the drive wheels. Because it is powered, it is sometimes called a live axle. Front- </a:t>
            </a:r>
          </a:p>
          <a:p>
            <a:r>
              <a:rPr lang="en-US" dirty="0"/>
              <a:t>wheel-drive (F W D) vehicles use a dead axle or non-powered rear axle. The major parts of a drive </a:t>
            </a:r>
          </a:p>
          <a:p>
            <a:r>
              <a:rPr lang="en-US" dirty="0"/>
              <a:t>axle include the following:</a:t>
            </a:r>
          </a:p>
          <a:p>
            <a:r>
              <a:rPr lang="en-US" dirty="0"/>
              <a:t>■ The ring and pinion gears</a:t>
            </a:r>
          </a:p>
          <a:p>
            <a:r>
              <a:rPr lang="en-US" dirty="0"/>
              <a:t>■ Differential</a:t>
            </a:r>
          </a:p>
          <a:p>
            <a:r>
              <a:rPr lang="en-US" dirty="0"/>
              <a:t>■ Axle shafts</a:t>
            </a:r>
          </a:p>
          <a:p>
            <a:r>
              <a:rPr lang="en-US" dirty="0"/>
              <a:t>Many 4 W D and A W D vehicles use a similar axle at front, the major difference being steerable drive wheels.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14827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Note the ridges on the gear teeth. These ridges are manufactured into the gear teeth to help retain lubricant so that no metal-to-metal contact occurs</a:t>
            </a:r>
          </a:p>
        </p:txBody>
      </p:sp>
    </p:spTree>
    <p:extLst>
      <p:ext uri="{BB962C8B-B14F-4D97-AF65-F5344CB8AC3E}">
        <p14:creationId xmlns:p14="http://schemas.microsoft.com/office/powerpoint/2010/main" val="1054658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09778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 If both side gears are loaded the same and offer the same resistance, the differential pinion </a:t>
            </a:r>
          </a:p>
          <a:p>
            <a:r>
              <a:rPr lang="en-US" dirty="0"/>
              <a:t>gears remain motionless on their shaft and the entire differential assembly rotates as one unit </a:t>
            </a:r>
          </a:p>
          <a:p>
            <a:r>
              <a:rPr lang="en-US" dirty="0"/>
              <a:t>with no internal gear movement.</a:t>
            </a:r>
          </a:p>
          <a:p>
            <a:r>
              <a:rPr lang="en-US" dirty="0"/>
              <a:t>■ When a vehicle goes around a corner, the side gears are equally loaded, but the one connected to </a:t>
            </a:r>
          </a:p>
          <a:p>
            <a:r>
              <a:rPr lang="en-US" dirty="0"/>
              <a:t>the outer wheel will rotate faster. At this time, the differential pinion gears will rotate on </a:t>
            </a:r>
          </a:p>
          <a:p>
            <a:r>
              <a:rPr lang="en-US" dirty="0"/>
              <a:t>their shafts to compensate for this change in speed. The outer wheel will speed up relative to the </a:t>
            </a:r>
          </a:p>
          <a:p>
            <a:r>
              <a:rPr lang="en-US" dirty="0"/>
              <a:t>vehicle and differential, and the inner wheel will slow down the same amount. For example, if the </a:t>
            </a:r>
          </a:p>
          <a:p>
            <a:r>
              <a:rPr lang="en-US" dirty="0"/>
              <a:t>outer wheel speeds up 20% from 100 RPM to 120 RPM, the inner wheel will slow down by the same </a:t>
            </a:r>
          </a:p>
          <a:p>
            <a:r>
              <a:rPr lang="en-US" dirty="0"/>
              <a:t>percentage.</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two rotating arrows marked on the wheel drive axles.</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2:</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rotating arrows marked on the ring gear, differential case pinion, and the wheel drive axles.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2411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The three major types of differentials are as follows:</a:t>
            </a:r>
          </a:p>
          <a:p>
            <a:pPr marL="228600" indent="-228600">
              <a:buFont typeface="+mj-lt"/>
              <a:buAutoNum type="arabicPeriod"/>
            </a:pPr>
            <a:r>
              <a:rPr lang="en-US" dirty="0"/>
              <a:t>Open differential This type of differential is used in most passenger vehicles.</a:t>
            </a:r>
          </a:p>
          <a:p>
            <a:pPr marL="228600" indent="-228600">
              <a:buFont typeface="+mj-lt"/>
              <a:buAutoNum type="arabicPeriod"/>
            </a:pPr>
            <a:r>
              <a:rPr lang="en-US" dirty="0"/>
              <a:t>Limited Slip differential (L S D) This type of differential can send more torque to the wheel with traction than the wheel with poor traction.</a:t>
            </a:r>
          </a:p>
          <a:p>
            <a:pPr marL="228600" indent="-228600">
              <a:buFont typeface="+mj-lt"/>
              <a:buAutoNum type="arabicPeriod"/>
            </a:pPr>
            <a:r>
              <a:rPr lang="en-US" dirty="0"/>
              <a:t>Locked differential This type of differential connects both axle shafts together to eliminate differential action, but is rarely used in original equipment (O E) applications except for vehicles that are designed for off-road travel, and then only at low speeds.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highlights differential case in the middle with a clockwise arrow at the top and bottom. The left wheel is labeled spinning wheel poor traction and texts above it read wheel speed - 200 percent differential case speed and the right wheel is labeled stationary wheel good traction and texts above it read wheel speed equals zero. An upward arrow is marked on the left wheel.</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909112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983573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029594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Figure 12.20 Limited slip differentials transfer most of the torque through the pinion shaft and gears like a conventional differential. Some torque is also transferred through the clutch pack going from the case through the clutch to the side gear (right).</a:t>
            </a:r>
          </a:p>
          <a:p>
            <a:r>
              <a:rPr lang="en-US" dirty="0"/>
              <a:t>Figure 12.21 A limited slip differential showing the preload spring and how the steel plates of clutch pack are held to the differential case.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1:</a:t>
            </a:r>
          </a:p>
          <a:p>
            <a:r>
              <a:rPr lang="en-US" sz="1800" b="0" i="0" u="none" strike="noStrike" dirty="0">
                <a:solidFill>
                  <a:srgbClr val="000000"/>
                </a:solidFill>
                <a:effectLst/>
                <a:latin typeface="Calibri" panose="020F0502020204030204" pitchFamily="34" charset="0"/>
              </a:rPr>
              <a:t>The illustration highlights the interior of the differential at motion with two outward arrows on the left and right shaft of the pinion. The left arrow is labeled slipping wheel driven through normal differential path and right arrow is labeled traction wheel being driven through clutch pack. Two bold leftward and rightward arrows below wheel axle are labeled gear separation forces.</a:t>
            </a:r>
            <a:r>
              <a:rPr lang="en-US" dirty="0"/>
              <a:t> </a:t>
            </a:r>
            <a:endParaRPr lang="en-US" sz="1200" b="0" i="0" u="none" strike="noStrike" cap="none" dirty="0">
              <a:solidFill>
                <a:schemeClr val="dk1"/>
              </a:solidFill>
              <a:latin typeface="Arial" panose="020B0604020202020204" pitchFamily="34" charset="0"/>
              <a:cs typeface="Arial" panose="020B0604020202020204" pitchFamily="34" charset="0"/>
              <a:sym typeface="Arial"/>
            </a:endParaRP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2:</a:t>
            </a:r>
          </a:p>
          <a:p>
            <a:r>
              <a:rPr lang="en-US" sz="1800" b="0" i="0" u="none" strike="noStrike" dirty="0">
                <a:solidFill>
                  <a:srgbClr val="000000"/>
                </a:solidFill>
                <a:effectLst/>
                <a:latin typeface="Calibri" panose="020F0502020204030204" pitchFamily="34" charset="0"/>
              </a:rPr>
              <a:t>The illustration has two discs on both ends labeled multiple disc clutch set and preload spring is marked in the middle. The right end of the differential is labeled differential case.</a:t>
            </a:r>
            <a:r>
              <a:rPr lang="en-US" dirty="0"/>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904332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FIGURE 12.22 This type of limited slip differential uses the preload force from a spring and the </a:t>
            </a:r>
          </a:p>
          <a:p>
            <a:r>
              <a:rPr lang="en-US" dirty="0"/>
              <a:t>torque generated by the side gears as the two axles rotate at different rates to apply the clutches </a:t>
            </a:r>
          </a:p>
          <a:p>
            <a:r>
              <a:rPr lang="en-US" dirty="0"/>
              <a:t>and limit the amount of difference in the speed of two axles.</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noProof="0" dirty="0">
                <a:effectLst/>
                <a:latin typeface="Arial" panose="020B0604020202020204" pitchFamily="34" charset="0"/>
                <a:ea typeface="Calibri" panose="020F0502020204030204" pitchFamily="34" charset="0"/>
                <a:cs typeface="Arial" panose="020B0604020202020204" pitchFamily="34" charset="0"/>
              </a:rPr>
              <a:t>The illustration highlights the retaining clip on the left and a one-piece case on the right. A shaft in the middle is labeled one-piece mate shaft and the discs on its right are labeled clutch packs. Arrows lead towards exploded clutch packs at the bottom.</a:t>
            </a:r>
          </a:p>
          <a:p>
            <a:r>
              <a:rPr lang="en-US" sz="1200" noProof="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758143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Tech Tip: Friction Modified Additive May Be Added</a:t>
            </a:r>
          </a:p>
          <a:p>
            <a:r>
              <a:rPr lang="en-US" dirty="0"/>
              <a:t>Lubrication of the clutch plates is critical because the plates have to slip across each other </a:t>
            </a:r>
          </a:p>
          <a:p>
            <a:r>
              <a:rPr lang="en-US" dirty="0"/>
              <a:t>every time the vehicle turns a corner or rounds a curve. A special friction modifier additive is </a:t>
            </a:r>
          </a:p>
          <a:p>
            <a:r>
              <a:rPr lang="en-US" dirty="0"/>
              <a:t>required in the gear oil to make it slippery enough for these differentials.</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Texts on the bottle reads Mopar, limited slip additive, friction modifier. Caution: eye, skin and respiratory irritation. Read cautions on back panel carefully. A bar code is below it and texts below it read P slash N 04318060A B.</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5635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58417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Some limited slip differentials use a pair of cone clutches in place of the clutch plates. A cone </a:t>
            </a:r>
          </a:p>
          <a:p>
            <a:r>
              <a:rPr lang="en-US" dirty="0"/>
              <a:t>is splined to each axle shaft, and the differential case is machined to form the mating cone </a:t>
            </a:r>
          </a:p>
          <a:p>
            <a:r>
              <a:rPr lang="en-US" dirty="0"/>
              <a:t>surface. </a:t>
            </a:r>
          </a:p>
          <a:p>
            <a:r>
              <a:rPr lang="en-US" b="1" u="sng" dirty="0"/>
              <a:t>Tech Tip: Check Tire Size</a:t>
            </a:r>
          </a:p>
          <a:p>
            <a:r>
              <a:rPr lang="en-US" dirty="0"/>
              <a:t>A common problem encountered with limited slip differentials is a stick/slip condition in which the </a:t>
            </a:r>
          </a:p>
          <a:p>
            <a:r>
              <a:rPr lang="en-US" dirty="0"/>
              <a:t>plates stick together, break apart, and stick together instead of sliding smoothly over each</a:t>
            </a:r>
          </a:p>
          <a:p>
            <a:r>
              <a:rPr lang="en-US" dirty="0"/>
              <a:t>other. This problem shows up as a series of clunks or chuckle sounds as a vehicle rounds a corner. </a:t>
            </a:r>
          </a:p>
          <a:p>
            <a:r>
              <a:rPr lang="en-US" dirty="0"/>
              <a:t>It is very important to keep the drive tires the same diameter with these differentials. Having </a:t>
            </a:r>
          </a:p>
          <a:p>
            <a:r>
              <a:rPr lang="en-US" dirty="0"/>
              <a:t>tires of different diameters will cause the clutch stacks to slip continuously, which, in turn, </a:t>
            </a:r>
          </a:p>
          <a:p>
            <a:r>
              <a:rPr lang="en-US" dirty="0"/>
              <a:t>will cause early failure.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parts from left to right are as follows: case cap half, cone and side gear, thrust washer, pinion gear, pinion shaft, preload springs, pinion gear, thrust washer, thrust plate, “C” washer, cone and side gear, and case flange half.</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89452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Eaton “locker” differential used in some pickups and light trucks includes a governor, </a:t>
            </a:r>
          </a:p>
          <a:p>
            <a:r>
              <a:rPr lang="en-US" dirty="0"/>
              <a:t>latching mechanism, and differential cam gear. Normally, this unit will operate as a limited slip </a:t>
            </a:r>
          </a:p>
          <a:p>
            <a:r>
              <a:rPr lang="en-US" dirty="0"/>
              <a:t>differential, but if a wheel-to-wheel speed difference of 100 R P M or more occurs, the unit will </a:t>
            </a:r>
          </a:p>
          <a:p>
            <a:r>
              <a:rPr lang="en-US" dirty="0"/>
              <a:t>lock up. Lockup occurs because the spinning cam in the case turns the governor weights fast enough </a:t>
            </a:r>
          </a:p>
          <a:p>
            <a:r>
              <a:rPr lang="en-US" dirty="0"/>
              <a:t>to fly outward. This, in turn, causes the latching operation, which causes the cam gear to rotate </a:t>
            </a:r>
          </a:p>
          <a:p>
            <a:r>
              <a:rPr lang="en-US" dirty="0"/>
              <a:t>relative to the cam side gear, and locks up the clutch pack. ●Figure 12.25.</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205389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Case Study: I Used to Have a Limited Slip Differential</a:t>
            </a:r>
          </a:p>
          <a:p>
            <a:r>
              <a:rPr lang="en-US" dirty="0"/>
              <a:t>An owner of a Chevrolet S-10 pickup truck equipped with a V-6 and five-speed manual transmission complained that he used to be able to spin both rear tires on dry pavement, but lately only one tire spins. Many GM pickup trucks are equipped with an Eaton locking differential that uses a torque limiting disc. The teeth of this disc are designed to shear to prevent the possibility of breaking an axle. The service procedure to correct the customer’s concern is to replace the left-hand clutch plates. Usually, the shearing of the torque-linking teeth is associated with a loud bang in the rear axle. The differential will continue to operate normally as </a:t>
            </a:r>
          </a:p>
          <a:p>
            <a:r>
              <a:rPr lang="en-US" dirty="0"/>
              <a:t>a standard (open) differential. ● SEE FIGURE 12.26 on page 176.</a:t>
            </a:r>
          </a:p>
          <a:p>
            <a:r>
              <a:rPr lang="en-US" b="1" dirty="0"/>
              <a:t>Summary:</a:t>
            </a:r>
          </a:p>
          <a:p>
            <a:r>
              <a:rPr lang="en-US" b="1" dirty="0"/>
              <a:t>Complaint—Driver complained that only one rear wheel would spin when accelerating.</a:t>
            </a:r>
          </a:p>
          <a:p>
            <a:r>
              <a:rPr lang="en-US" b="1" dirty="0"/>
              <a:t>Cause—A torque-limiting disc was sheared. </a:t>
            </a:r>
          </a:p>
          <a:p>
            <a:r>
              <a:rPr lang="en-US" b="1" dirty="0"/>
              <a:t>Correction—The left side clutch plates were replaced and the proper operation of the drive axle was restored to normal operation.</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highlights the components used and their positions in the Eaton design differential. The components are displayed in the sequence of their position with a disc in the middle labeled torque limiting disc.</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053758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Some limited slip differentials use self-applying clutches. They do not maintain a constant preload </a:t>
            </a:r>
          </a:p>
          <a:p>
            <a:r>
              <a:rPr lang="en-US" dirty="0"/>
              <a:t>on the clutch packs, so differential action during normal driving is free of clutch drag. These </a:t>
            </a:r>
          </a:p>
          <a:p>
            <a:r>
              <a:rPr lang="en-US" dirty="0"/>
              <a:t>differentials use a four-pinion differential with two separate differential pinion shafts. The two </a:t>
            </a:r>
          </a:p>
          <a:p>
            <a:r>
              <a:rPr lang="en-US" dirty="0"/>
              <a:t>shafts called mate shafts are fitted into the case in an opposing manner, with ramp like attachments </a:t>
            </a:r>
          </a:p>
          <a:p>
            <a:r>
              <a:rPr lang="en-US" dirty="0"/>
              <a:t>to the case.</a:t>
            </a:r>
          </a:p>
          <a:p>
            <a:r>
              <a:rPr lang="en-US" dirty="0"/>
              <a:t>While going down the road, the two shafts stay centered by pushing toward each other with equal </a:t>
            </a:r>
          </a:p>
          <a:p>
            <a:r>
              <a:rPr lang="en-US" dirty="0"/>
              <a:t>force because of the equal driving loads and differential gear separation forces. If one wheel </a:t>
            </a:r>
          </a:p>
          <a:p>
            <a:r>
              <a:rPr lang="en-US" dirty="0"/>
              <a:t>loses traction, the driving load on one of the pinion shafts drops off. The load on the other </a:t>
            </a:r>
          </a:p>
          <a:p>
            <a:r>
              <a:rPr lang="en-US" dirty="0"/>
              <a:t>pinion shaft causes it to lag behind the differential case and move side- ways because of the case </a:t>
            </a:r>
          </a:p>
          <a:p>
            <a:r>
              <a:rPr lang="en-US" dirty="0"/>
              <a:t>ramps. This force from the differential pinion gears through the axle gear applies the clutch on </a:t>
            </a:r>
          </a:p>
          <a:p>
            <a:r>
              <a:rPr lang="en-US" dirty="0"/>
              <a:t>the side with good traction. The result is that this differential applies the clutch needed to </a:t>
            </a:r>
          </a:p>
          <a:p>
            <a:r>
              <a:rPr lang="en-US" dirty="0"/>
              <a:t>drive the other wheel from the one with poor traction. Figure 12.27.</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53594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Viscous coupling differentials use a stack of intermeshed clutch plates that run in a bath of silicone fluid and are not spring loaded. The thickness of the fluid causes a drag that tries to keep the two sets of plates at the same speed. Slippage between the plates heats the fluid causing it to expand. A unique feature of silicone fluid is that the drag increases as the slip speed of the plates increases. Single-wheel spinning tends to lock up the differential. The plates and silicone fluid must be isolated within a </a:t>
            </a:r>
          </a:p>
          <a:p>
            <a:r>
              <a:rPr lang="en-US" dirty="0"/>
              <a:t>chamber inside the differential case and must be kept separate from the gear oil in the axle. Figure</a:t>
            </a:r>
            <a:r>
              <a:rPr lang="en-US" baseline="0" dirty="0"/>
              <a:t> 12.</a:t>
            </a:r>
            <a:r>
              <a:rPr lang="en-US" dirty="0"/>
              <a:t>28.</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inner and outer plate in the middle covered by coupling housing and the left axle with a clockwise arrow is labeled input and the right axle with a clockwise arrow is labeled output.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762311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Figure 12.29 </a:t>
            </a:r>
            <a:r>
              <a:rPr lang="en-US" dirty="0"/>
              <a:t>(a) In hydraulically operated locking differential, if one wheel turns faster than other drive wheel, elements of the fluid pump create fluid pressure which then applies clutch pack. (b) The pump assembly is similar to a type of fluid pump used in many engines or automatic transmissions.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on the left has outer most layer labeled housing and two rotors in it are labeled inner rotor and outer rotor. Two dotted lines on the bottom left are labeled inlet and two dotted lines on the bottom right are labeled outlet.</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39767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TORSEN® DIFFERENTIAL The Torsen® differential is a pure mechanical worm gear differential. The </a:t>
            </a:r>
          </a:p>
          <a:p>
            <a:r>
              <a:rPr lang="en-US" dirty="0"/>
              <a:t>name is derived from torque sensing. Two helical gears, called “side gears,” are connected to the </a:t>
            </a:r>
          </a:p>
          <a:p>
            <a:r>
              <a:rPr lang="en-US" dirty="0"/>
              <a:t>axle shafts. Three pairs of worm gears are mounted in the differential case, and these are called </a:t>
            </a:r>
          </a:p>
          <a:p>
            <a:r>
              <a:rPr lang="en-US" dirty="0"/>
              <a:t>“element gears.” Each element gear has the worm gear in the center and a spur gear at each end. </a:t>
            </a:r>
          </a:p>
          <a:p>
            <a:r>
              <a:rPr lang="en-US" dirty="0"/>
              <a:t>The spur gears mesh with the spur gears of the mating element gear. If one of the element gears </a:t>
            </a:r>
          </a:p>
          <a:p>
            <a:r>
              <a:rPr lang="en-US" dirty="0"/>
              <a:t>rotates in the case, its mate must rotate in the opposite direction. Note that all three pairs of </a:t>
            </a:r>
          </a:p>
          <a:p>
            <a:r>
              <a:rPr lang="en-US" dirty="0"/>
              <a:t>element gears must rotate at the same time. Gleason, the company that developed Torsen® </a:t>
            </a:r>
          </a:p>
          <a:p>
            <a:r>
              <a:rPr lang="en-US" dirty="0"/>
              <a:t>differentials, calls the element and side gears Invex gearing. ● SEE FIGURE 12.30.</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highlights the differential case, worm gear, worm wheels, spur gears, and axle shaft.</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092049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022886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Electronic Torque Management</a:t>
            </a:r>
          </a:p>
          <a:p>
            <a:r>
              <a:rPr lang="en-US" dirty="0"/>
              <a:t>Some vehicles are using a variable torque rear drive axle. These are basically front-wheel-drive </a:t>
            </a:r>
          </a:p>
          <a:p>
            <a:r>
              <a:rPr lang="en-US" dirty="0"/>
              <a:t>vehicles that have a rear drive axle with no differential with the ring gear mounted on a spool to </a:t>
            </a:r>
          </a:p>
          <a:p>
            <a:r>
              <a:rPr lang="en-US" dirty="0"/>
              <a:t>drive two clutches.</a:t>
            </a:r>
          </a:p>
          <a:p>
            <a:r>
              <a:rPr lang="en-US" dirty="0"/>
              <a:t>The pair of electronically controlled wet clutch packs is used to send power to the rear axle </a:t>
            </a:r>
          </a:p>
          <a:p>
            <a:r>
              <a:rPr lang="en-US" dirty="0"/>
              <a:t>shafts. The clutches can be engaged at times of poor traction for A W D or they can be engaged to </a:t>
            </a:r>
          </a:p>
          <a:p>
            <a:r>
              <a:rPr lang="en-US" dirty="0"/>
              <a:t>provide high-speed vehicle stability. The latter is called automatic yaw control (A Y C) and it </a:t>
            </a:r>
          </a:p>
          <a:p>
            <a:r>
              <a:rPr lang="en-US" dirty="0"/>
              <a:t>drives one or both rear wheels as needed to keep the vehicle under control. Clutch control comes </a:t>
            </a:r>
          </a:p>
          <a:p>
            <a:r>
              <a:rPr lang="en-US" dirty="0"/>
              <a:t>from an electronic control module (E C M), which receives signals from front and rear wheel speed sensors and engine speed and load sensors. The Honda Super Handling All Wheel Drive system, S H-A W D, uses a similar rear drive axle that </a:t>
            </a:r>
          </a:p>
          <a:p>
            <a:r>
              <a:rPr lang="en-US" dirty="0"/>
              <a:t>includes an electronically controlled gear assembly to increase wheel speed. When necessary, A Y C </a:t>
            </a:r>
          </a:p>
          <a:p>
            <a:r>
              <a:rPr lang="en-US" dirty="0"/>
              <a:t>drives one or both rear wheels as needed to keep the vehicle under control during cornering</a:t>
            </a:r>
          </a:p>
          <a:p>
            <a:r>
              <a:rPr lang="en-US" dirty="0"/>
              <a:t>maneuvers.</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parts labeled on the photo are differential housing, clutch discs, electromagnets, and output shaft to drive wheels.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130441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Figure 12.32 </a:t>
            </a:r>
            <a:r>
              <a:rPr lang="en-US" dirty="0"/>
              <a:t>Independent rear suspension used to reduce amount of weight that suspension has to carry to improve ride and handling. Differential attached to frame of vehicle and does not move when rear wheels travel over bumps in road.</a:t>
            </a:r>
          </a:p>
          <a:p>
            <a:endParaRPr lang="en-US" dirty="0"/>
          </a:p>
          <a:p>
            <a:r>
              <a:rPr lang="en-US" dirty="0"/>
              <a:t>Vehicles with independent rear suspension (I R S) have wheels that are supported by the suspension system and the half shafts that connect them to the axle assembly. The axle housing is very short, slightly bigger than the carrier, and short output shafts are used to connect the axle gears to the U-joint half shaft flanges. Figure 12.32.</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9864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a rotating driveshaft connected to the axle. The angle formed by the end of the driveshaft near engine and the drive wheels is labeled 90 degrees.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8666402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1967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4516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8031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54</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93604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87782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the differential in the middle and wheel drives on both the sides. The left wheel has a small upward and the right wheel has a bold upward arrow. An upward extended arrow from the left wheel is labeled inner wheel track and an upward extended arrow from the right wheel is labeled outer wheel track.</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13779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75170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8/16/2023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89C5961-8E4B-DF1A-1630-47D374B98615}"/>
              </a:ext>
            </a:extLst>
          </p:cNvPr>
          <p:cNvSpPr>
            <a:spLocks noGrp="1"/>
          </p:cNvSpPr>
          <p:nvPr>
            <p:ph sz="quarter" idx="22"/>
          </p:nvPr>
        </p:nvSpPr>
        <p:spPr>
          <a:xfrm>
            <a:off x="366713" y="6203950"/>
            <a:ext cx="2897187" cy="307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3784F83-78F4-6BA3-7646-85A2C9A40A53}"/>
              </a:ext>
            </a:extLst>
          </p:cNvPr>
          <p:cNvSpPr>
            <a:spLocks noGrp="1"/>
          </p:cNvSpPr>
          <p:nvPr>
            <p:ph sz="quarter" idx="23"/>
          </p:nvPr>
        </p:nvSpPr>
        <p:spPr>
          <a:xfrm>
            <a:off x="3503613" y="6110288"/>
            <a:ext cx="1828800" cy="40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4D981299-C2F6-0FF8-6B5D-A56015CAD715}"/>
              </a:ext>
            </a:extLst>
          </p:cNvPr>
          <p:cNvSpPr>
            <a:spLocks noGrp="1"/>
          </p:cNvSpPr>
          <p:nvPr>
            <p:ph sz="quarter" idx="24"/>
          </p:nvPr>
        </p:nvSpPr>
        <p:spPr>
          <a:xfrm>
            <a:off x="8623300" y="5776913"/>
            <a:ext cx="793750" cy="50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37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540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23596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E2260FE-2F83-0340-BB38-F9E97042891A}"/>
              </a:ext>
            </a:extLst>
          </p:cNvPr>
          <p:cNvSpPr>
            <a:spLocks noGrp="1"/>
          </p:cNvSpPr>
          <p:nvPr>
            <p:ph sz="quarter" idx="22"/>
          </p:nvPr>
        </p:nvSpPr>
        <p:spPr>
          <a:xfrm>
            <a:off x="588963" y="5880100"/>
            <a:ext cx="6734175" cy="636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4BF63A80-2B18-B7FB-35AF-D065EC52B48E}"/>
              </a:ext>
            </a:extLst>
          </p:cNvPr>
          <p:cNvSpPr>
            <a:spLocks noGrp="1"/>
          </p:cNvSpPr>
          <p:nvPr>
            <p:ph sz="quarter" idx="23"/>
          </p:nvPr>
        </p:nvSpPr>
        <p:spPr>
          <a:xfrm>
            <a:off x="7042150" y="5605463"/>
            <a:ext cx="1255713" cy="636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2"/>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92"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4" r:id="rId18"/>
    <p:sldLayoutId id="2147483693" r:id="rId19"/>
    <p:sldLayoutId id="214748369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8.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hyperlink" Target="https://jameshalderman.com/a3_anim_lib_pag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352896"/>
            <a:ext cx="1940940" cy="498016"/>
          </a:xfrm>
        </p:spPr>
        <p:txBody>
          <a:bodyPr wrap="square" lIns="0" tIns="18000" rIns="0" bIns="18000" anchor="ctr" anchorCtr="0">
            <a:spAutoFit/>
          </a:bodyPr>
          <a:lstStyle/>
          <a:p>
            <a:pPr marL="0"/>
            <a:r>
              <a:rPr lang="en-US" dirty="0"/>
              <a:t>Chapter 12</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016443"/>
            <a:ext cx="4076962" cy="374906"/>
          </a:xfrm>
        </p:spPr>
        <p:txBody>
          <a:bodyPr wrap="square" lIns="0" tIns="18000" rIns="0" bIns="18000" anchor="ctr" anchorCtr="0">
            <a:spAutoFit/>
          </a:bodyPr>
          <a:lstStyle/>
          <a:p>
            <a:pPr marL="0">
              <a:spcBef>
                <a:spcPts val="600"/>
              </a:spcBef>
            </a:pPr>
            <a:r>
              <a:rPr lang="en-US" dirty="0"/>
              <a:t>Drive Axles &amp; Differentials</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655106" cy="405683"/>
          </a:xfrm>
        </p:spPr>
        <p:txBody>
          <a:bodyPr wrap="square" lIns="0" tIns="18000" rIns="0" bIns="18000" anchor="ctr" anchorCtr="0">
            <a:spAutoFit/>
          </a:bodyPr>
          <a:lstStyle/>
          <a:p>
            <a:pPr marL="0" indent="0">
              <a:spcBef>
                <a:spcPts val="600"/>
              </a:spcBef>
              <a:buNone/>
            </a:pPr>
            <a:r>
              <a:rPr lang="en-US" sz="2400" dirty="0">
                <a:solidFill>
                  <a:schemeClr val="tx1"/>
                </a:solidFill>
              </a:rPr>
              <a:t>Retainer Plate Axle</a:t>
            </a:r>
          </a:p>
        </p:txBody>
      </p:sp>
      <p:pic>
        <p:nvPicPr>
          <p:cNvPr id="8" name="Picture 7" descr="An illustration of a typical retainer-plate-type axle.&#10;Long description is available in notes, Press F6.">
            <a:extLst>
              <a:ext uri="{FF2B5EF4-FFF2-40B4-BE49-F238E27FC236}">
                <a16:creationId xmlns:a16="http://schemas.microsoft.com/office/drawing/2014/main" id="{9BC3EA4A-39B6-9CFB-0344-5F96E3F5BBD3}"/>
              </a:ext>
            </a:extLst>
          </p:cNvPr>
          <p:cNvPicPr>
            <a:picLocks noChangeAspect="1"/>
          </p:cNvPicPr>
          <p:nvPr/>
        </p:nvPicPr>
        <p:blipFill>
          <a:blip r:embed="rId3"/>
          <a:stretch>
            <a:fillRect/>
          </a:stretch>
        </p:blipFill>
        <p:spPr>
          <a:xfrm>
            <a:off x="2925988" y="1642121"/>
            <a:ext cx="3292024" cy="338398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1" y="5226696"/>
            <a:ext cx="8228701" cy="1144347"/>
          </a:xfrm>
        </p:spPr>
        <p:txBody>
          <a:bodyPr wrap="square" lIns="0" tIns="18000" rIns="0" bIns="18000" anchor="ctr" anchorCtr="0">
            <a:spAutoFit/>
          </a:bodyPr>
          <a:lstStyle/>
          <a:p>
            <a:pPr marL="0" indent="0">
              <a:spcBef>
                <a:spcPts val="600"/>
              </a:spcBef>
              <a:buNone/>
            </a:pPr>
            <a:r>
              <a:rPr lang="en-US" sz="2400" dirty="0"/>
              <a:t>A typical retainer-plate-type axle, which uses a ball bearing and uses a bearing retainer ring which is a press fit into the axle shaft.</a:t>
            </a:r>
          </a:p>
        </p:txBody>
      </p:sp>
    </p:spTree>
    <p:extLst>
      <p:ext uri="{BB962C8B-B14F-4D97-AF65-F5344CB8AC3E}">
        <p14:creationId xmlns:p14="http://schemas.microsoft.com/office/powerpoint/2010/main" val="1392024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60435"/>
            <a:ext cx="8183708" cy="775015"/>
          </a:xfrm>
        </p:spPr>
        <p:txBody>
          <a:bodyPr wrap="square" lIns="0" tIns="18000" rIns="0" bIns="18000" anchor="ctr" anchorCtr="0">
            <a:spAutoFit/>
          </a:bodyPr>
          <a:lstStyle/>
          <a:p>
            <a:pPr marL="0" indent="0">
              <a:spcBef>
                <a:spcPts val="600"/>
              </a:spcBef>
              <a:buNone/>
            </a:pPr>
            <a:r>
              <a:rPr lang="en-US" sz="2400" dirty="0">
                <a:solidFill>
                  <a:schemeClr val="tx1"/>
                </a:solidFill>
              </a:rPr>
              <a:t>A C-lock type axle uses a straight roller bearing which is lubricated by the drive axle lube.</a:t>
            </a:r>
          </a:p>
        </p:txBody>
      </p:sp>
      <p:pic>
        <p:nvPicPr>
          <p:cNvPr id="7" name="Picture 6" descr="An illustration of a C-lock type axle. &#10;Long description is available in notes, Press F6.">
            <a:extLst>
              <a:ext uri="{FF2B5EF4-FFF2-40B4-BE49-F238E27FC236}">
                <a16:creationId xmlns:a16="http://schemas.microsoft.com/office/drawing/2014/main" id="{EDD338B7-F3CB-4423-14F0-1B2DA67F6EAC}"/>
              </a:ext>
            </a:extLst>
          </p:cNvPr>
          <p:cNvPicPr>
            <a:picLocks noChangeAspect="1"/>
          </p:cNvPicPr>
          <p:nvPr/>
        </p:nvPicPr>
        <p:blipFill>
          <a:blip r:embed="rId3"/>
          <a:stretch>
            <a:fillRect/>
          </a:stretch>
        </p:blipFill>
        <p:spPr>
          <a:xfrm>
            <a:off x="2085430" y="2191745"/>
            <a:ext cx="4973140" cy="4130784"/>
          </a:xfrm>
          <a:prstGeom prst="rect">
            <a:avLst/>
          </a:prstGeom>
        </p:spPr>
      </p:pic>
    </p:spTree>
    <p:extLst>
      <p:ext uri="{BB962C8B-B14F-4D97-AF65-F5344CB8AC3E}">
        <p14:creationId xmlns:p14="http://schemas.microsoft.com/office/powerpoint/2010/main" val="2701825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396314" cy="405683"/>
          </a:xfrm>
        </p:spPr>
        <p:txBody>
          <a:bodyPr wrap="square" lIns="0" tIns="18000" rIns="0" bIns="18000" anchor="ctr" anchorCtr="0">
            <a:spAutoFit/>
          </a:bodyPr>
          <a:lstStyle/>
          <a:p>
            <a:pPr marL="0" indent="0">
              <a:spcBef>
                <a:spcPts val="600"/>
              </a:spcBef>
              <a:buNone/>
            </a:pPr>
            <a:r>
              <a:rPr lang="en-US" sz="2400" dirty="0">
                <a:solidFill>
                  <a:schemeClr val="tx1"/>
                </a:solidFill>
              </a:rPr>
              <a:t>Full-Floating Axle</a:t>
            </a:r>
          </a:p>
        </p:txBody>
      </p:sp>
      <p:pic>
        <p:nvPicPr>
          <p:cNvPr id="5" name="Picture 4" descr="An illustration of a full-floating axle.&#10;Long description is available in notes, Press F6.">
            <a:extLst>
              <a:ext uri="{FF2B5EF4-FFF2-40B4-BE49-F238E27FC236}">
                <a16:creationId xmlns:a16="http://schemas.microsoft.com/office/drawing/2014/main" id="{7CA9F587-841D-D5F8-8FA7-D4D195DDDEBA}"/>
              </a:ext>
            </a:extLst>
          </p:cNvPr>
          <p:cNvPicPr>
            <a:picLocks noChangeAspect="1"/>
          </p:cNvPicPr>
          <p:nvPr/>
        </p:nvPicPr>
        <p:blipFill>
          <a:blip r:embed="rId3"/>
          <a:stretch>
            <a:fillRect/>
          </a:stretch>
        </p:blipFill>
        <p:spPr>
          <a:xfrm>
            <a:off x="2201032" y="1650526"/>
            <a:ext cx="4741936" cy="343618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1" y="5226696"/>
            <a:ext cx="8228701" cy="1144347"/>
          </a:xfrm>
        </p:spPr>
        <p:txBody>
          <a:bodyPr wrap="square" lIns="0" tIns="18000" rIns="0" bIns="18000" anchor="ctr" anchorCtr="0">
            <a:spAutoFit/>
          </a:bodyPr>
          <a:lstStyle/>
          <a:p>
            <a:pPr marL="0" indent="0">
              <a:spcBef>
                <a:spcPts val="600"/>
              </a:spcBef>
              <a:buNone/>
            </a:pPr>
            <a:r>
              <a:rPr lang="en-US" sz="2400" dirty="0"/>
              <a:t>In a full-floating axle the axle itself slides through the center of the wheel hub assembly and does not support the weight of the vehicle.</a:t>
            </a:r>
          </a:p>
        </p:txBody>
      </p:sp>
    </p:spTree>
    <p:extLst>
      <p:ext uri="{BB962C8B-B14F-4D97-AF65-F5344CB8AC3E}">
        <p14:creationId xmlns:p14="http://schemas.microsoft.com/office/powerpoint/2010/main" val="2604943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Ring and Pinion Gears </a:t>
            </a:r>
            <a:r>
              <a:rPr lang="en-US" sz="2800" dirty="0"/>
              <a:t>(1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3724"/>
            <a:ext cx="8190600" cy="2929451"/>
          </a:xfrm>
        </p:spPr>
        <p:txBody>
          <a:bodyPr wrap="square" lIns="0" tIns="18000" rIns="0" bIns="18000" anchor="ctr" anchorCtr="0">
            <a:spAutoFit/>
          </a:bodyPr>
          <a:lstStyle/>
          <a:p>
            <a:pPr marL="342900" indent="-342900">
              <a:spcBef>
                <a:spcPts val="600"/>
              </a:spcBef>
            </a:pPr>
            <a:r>
              <a:rPr lang="en-US" sz="2400" dirty="0">
                <a:solidFill>
                  <a:schemeClr val="tx1"/>
                </a:solidFill>
              </a:rPr>
              <a:t>Ring and pinion gears are the final drive reduction gears.</a:t>
            </a:r>
          </a:p>
          <a:p>
            <a:pPr marL="342900" indent="-342900">
              <a:spcBef>
                <a:spcPts val="600"/>
              </a:spcBef>
            </a:pPr>
            <a:r>
              <a:rPr lang="en-US" sz="2400" dirty="0">
                <a:solidFill>
                  <a:schemeClr val="tx1"/>
                </a:solidFill>
              </a:rPr>
              <a:t>Ring and pinion gear set is a hypoid type.</a:t>
            </a:r>
          </a:p>
          <a:p>
            <a:pPr marL="342900" indent="-342900">
              <a:spcBef>
                <a:spcPts val="600"/>
              </a:spcBef>
            </a:pPr>
            <a:r>
              <a:rPr lang="en-US" sz="2400" dirty="0">
                <a:solidFill>
                  <a:schemeClr val="tx1"/>
                </a:solidFill>
              </a:rPr>
              <a:t>After gears have been cut, hardened, and ground to shape,…</a:t>
            </a:r>
          </a:p>
          <a:p>
            <a:pPr marL="829818" lvl="1" indent="-342900"/>
            <a:r>
              <a:rPr lang="en-US" sz="2400" dirty="0">
                <a:solidFill>
                  <a:schemeClr val="tx1"/>
                </a:solidFill>
              </a:rPr>
              <a:t>Ring and pinion are run against each other in a machine with abrasive compound on their teeth.</a:t>
            </a:r>
          </a:p>
          <a:p>
            <a:pPr marL="342900" indent="-342900">
              <a:spcBef>
                <a:spcPts val="600"/>
              </a:spcBef>
            </a:pPr>
            <a:r>
              <a:rPr lang="en-US" sz="2400" dirty="0">
                <a:solidFill>
                  <a:schemeClr val="tx1"/>
                </a:solidFill>
              </a:rPr>
              <a:t>Final gear ratio</a:t>
            </a:r>
          </a:p>
        </p:txBody>
      </p:sp>
    </p:spTree>
    <p:extLst>
      <p:ext uri="{BB962C8B-B14F-4D97-AF65-F5344CB8AC3E}">
        <p14:creationId xmlns:p14="http://schemas.microsoft.com/office/powerpoint/2010/main" val="4083649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Ring and Pinion Gears </a:t>
            </a:r>
            <a:r>
              <a:rPr lang="en-US" sz="2800" dirty="0"/>
              <a:t>(2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38088"/>
            <a:ext cx="8190600" cy="3975892"/>
          </a:xfrm>
        </p:spPr>
        <p:txBody>
          <a:bodyPr wrap="square" lIns="0" tIns="18000" rIns="0" bIns="18000" anchor="ctr" anchorCtr="0">
            <a:spAutoFit/>
          </a:bodyPr>
          <a:lstStyle/>
          <a:p>
            <a:pPr marL="342900" indent="-342900">
              <a:spcBef>
                <a:spcPts val="600"/>
              </a:spcBef>
            </a:pPr>
            <a:r>
              <a:rPr lang="en-US" sz="2400" dirty="0">
                <a:solidFill>
                  <a:schemeClr val="tx1"/>
                </a:solidFill>
              </a:rPr>
              <a:t>How are hypoid gear sets manufactured?</a:t>
            </a:r>
          </a:p>
          <a:p>
            <a:pPr marL="342900" indent="-342900">
              <a:spcBef>
                <a:spcPts val="600"/>
              </a:spcBef>
            </a:pPr>
            <a:r>
              <a:rPr lang="en-US" sz="2400" dirty="0">
                <a:solidFill>
                  <a:schemeClr val="tx1"/>
                </a:solidFill>
              </a:rPr>
              <a:t>Hypoid gear tooth terms</a:t>
            </a:r>
          </a:p>
          <a:p>
            <a:pPr marL="829818" lvl="1" indent="-342900"/>
            <a:r>
              <a:rPr lang="en-US" sz="2400" dirty="0">
                <a:solidFill>
                  <a:schemeClr val="tx1"/>
                </a:solidFill>
              </a:rPr>
              <a:t>Pitch line</a:t>
            </a:r>
          </a:p>
          <a:p>
            <a:pPr marL="829818" lvl="1" indent="-342900"/>
            <a:r>
              <a:rPr lang="en-US" sz="2400" dirty="0">
                <a:solidFill>
                  <a:schemeClr val="tx1"/>
                </a:solidFill>
              </a:rPr>
              <a:t>Face</a:t>
            </a:r>
          </a:p>
          <a:p>
            <a:pPr marL="829818" lvl="1" indent="-342900"/>
            <a:r>
              <a:rPr lang="en-US" sz="2400" dirty="0">
                <a:solidFill>
                  <a:schemeClr val="tx1"/>
                </a:solidFill>
              </a:rPr>
              <a:t>Flank</a:t>
            </a:r>
          </a:p>
          <a:p>
            <a:pPr marL="829818" lvl="1" indent="-342900"/>
            <a:r>
              <a:rPr lang="en-US" sz="2400" dirty="0">
                <a:solidFill>
                  <a:schemeClr val="tx1"/>
                </a:solidFill>
              </a:rPr>
              <a:t>Drive side</a:t>
            </a:r>
          </a:p>
          <a:p>
            <a:pPr marL="829818" lvl="1" indent="-342900"/>
            <a:r>
              <a:rPr lang="en-US" sz="2400" dirty="0">
                <a:solidFill>
                  <a:schemeClr val="tx1"/>
                </a:solidFill>
              </a:rPr>
              <a:t>Backlash</a:t>
            </a:r>
          </a:p>
          <a:p>
            <a:pPr marL="829818" lvl="1" indent="-342900"/>
            <a:r>
              <a:rPr lang="en-US" sz="2400" dirty="0">
                <a:solidFill>
                  <a:schemeClr val="tx1"/>
                </a:solidFill>
              </a:rPr>
              <a:t>Coast side</a:t>
            </a:r>
          </a:p>
          <a:p>
            <a:pPr marL="829818" lvl="1" indent="-342900"/>
            <a:r>
              <a:rPr lang="en-US" sz="2400" dirty="0">
                <a:solidFill>
                  <a:schemeClr val="tx1"/>
                </a:solidFill>
              </a:rPr>
              <a:t>Float</a:t>
            </a:r>
          </a:p>
        </p:txBody>
      </p:sp>
    </p:spTree>
    <p:extLst>
      <p:ext uri="{BB962C8B-B14F-4D97-AF65-F5344CB8AC3E}">
        <p14:creationId xmlns:p14="http://schemas.microsoft.com/office/powerpoint/2010/main" val="2711904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Ring and Pinion Gears </a:t>
            </a:r>
            <a:r>
              <a:rPr lang="en-US" sz="2800" dirty="0"/>
              <a:t>(3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9604"/>
            <a:ext cx="8190600" cy="1744511"/>
          </a:xfrm>
        </p:spPr>
        <p:txBody>
          <a:bodyPr wrap="square" lIns="0" tIns="18000" rIns="0" bIns="18000" anchor="ctr" anchorCtr="0">
            <a:spAutoFit/>
          </a:bodyPr>
          <a:lstStyle/>
          <a:p>
            <a:pPr marL="342900" indent="-342900">
              <a:spcBef>
                <a:spcPts val="600"/>
              </a:spcBef>
            </a:pPr>
            <a:r>
              <a:rPr lang="en-US" sz="2400" dirty="0">
                <a:solidFill>
                  <a:schemeClr val="tx1"/>
                </a:solidFill>
              </a:rPr>
              <a:t>Hunting, non-hunting, and partially non-hunting gear sets</a:t>
            </a:r>
          </a:p>
          <a:p>
            <a:pPr marL="342900" indent="-342900">
              <a:spcBef>
                <a:spcPts val="600"/>
              </a:spcBef>
            </a:pPr>
            <a:r>
              <a:rPr lang="en-US" sz="2400" dirty="0">
                <a:solidFill>
                  <a:schemeClr val="tx1"/>
                </a:solidFill>
              </a:rPr>
              <a:t>Reverse-cut ring and pinion gears</a:t>
            </a:r>
          </a:p>
          <a:p>
            <a:pPr marL="342900" indent="-342900">
              <a:spcBef>
                <a:spcPts val="600"/>
              </a:spcBef>
            </a:pPr>
            <a:r>
              <a:rPr lang="en-US" sz="2400" spc="-300" dirty="0">
                <a:solidFill>
                  <a:schemeClr val="tx1"/>
                </a:solidFill>
              </a:rPr>
              <a:t>A B </a:t>
            </a:r>
            <a:r>
              <a:rPr lang="en-US" sz="2400" dirty="0">
                <a:solidFill>
                  <a:schemeClr val="tx1"/>
                </a:solidFill>
              </a:rPr>
              <a:t>S reluctor wheel</a:t>
            </a:r>
          </a:p>
          <a:p>
            <a:pPr marL="342900" indent="-342900">
              <a:spcBef>
                <a:spcPts val="600"/>
              </a:spcBef>
            </a:pPr>
            <a:r>
              <a:rPr lang="en-US" sz="2400" dirty="0">
                <a:solidFill>
                  <a:schemeClr val="tx1"/>
                </a:solidFill>
              </a:rPr>
              <a:t>Gear and pinion mounting</a:t>
            </a:r>
          </a:p>
        </p:txBody>
      </p:sp>
    </p:spTree>
    <p:extLst>
      <p:ext uri="{BB962C8B-B14F-4D97-AF65-F5344CB8AC3E}">
        <p14:creationId xmlns:p14="http://schemas.microsoft.com/office/powerpoint/2010/main" val="4005484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310049" cy="405683"/>
          </a:xfrm>
        </p:spPr>
        <p:txBody>
          <a:bodyPr wrap="square" lIns="0" tIns="18000" rIns="0" bIns="18000" anchor="ctr" anchorCtr="0">
            <a:spAutoFit/>
          </a:bodyPr>
          <a:lstStyle/>
          <a:p>
            <a:pPr marL="0" indent="0">
              <a:spcBef>
                <a:spcPts val="600"/>
              </a:spcBef>
              <a:buNone/>
            </a:pPr>
            <a:r>
              <a:rPr lang="en-US" sz="2400" dirty="0">
                <a:solidFill>
                  <a:schemeClr val="tx1"/>
                </a:solidFill>
              </a:rPr>
              <a:t>Hypoid Gear Set</a:t>
            </a:r>
          </a:p>
        </p:txBody>
      </p:sp>
      <p:pic>
        <p:nvPicPr>
          <p:cNvPr id="5" name="Picture 4" descr="An illustration of a hypoid gear set.&#10;Long description is available in notes, Press F6.">
            <a:extLst>
              <a:ext uri="{FF2B5EF4-FFF2-40B4-BE49-F238E27FC236}">
                <a16:creationId xmlns:a16="http://schemas.microsoft.com/office/drawing/2014/main" id="{20D0AF6C-5E6C-8F25-0E4C-AA9F848059C7}"/>
              </a:ext>
            </a:extLst>
          </p:cNvPr>
          <p:cNvPicPr>
            <a:picLocks noChangeAspect="1"/>
          </p:cNvPicPr>
          <p:nvPr/>
        </p:nvPicPr>
        <p:blipFill>
          <a:blip r:embed="rId3"/>
          <a:stretch>
            <a:fillRect/>
          </a:stretch>
        </p:blipFill>
        <p:spPr>
          <a:xfrm>
            <a:off x="2208397" y="1640159"/>
            <a:ext cx="4727207" cy="378471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1" y="5575262"/>
            <a:ext cx="8228701" cy="775015"/>
          </a:xfrm>
        </p:spPr>
        <p:txBody>
          <a:bodyPr wrap="square" lIns="0" tIns="18000" rIns="0" bIns="18000" anchor="ctr" anchorCtr="0">
            <a:spAutoFit/>
          </a:bodyPr>
          <a:lstStyle/>
          <a:p>
            <a:pPr marL="0" indent="0">
              <a:spcBef>
                <a:spcPts val="600"/>
              </a:spcBef>
              <a:buNone/>
            </a:pPr>
            <a:r>
              <a:rPr lang="en-US" sz="2400" dirty="0"/>
              <a:t>A hypoid gear set uses a drive pinion that meshes with the ring gear below the center line of the ring gear.</a:t>
            </a:r>
          </a:p>
        </p:txBody>
      </p:sp>
    </p:spTree>
    <p:extLst>
      <p:ext uri="{BB962C8B-B14F-4D97-AF65-F5344CB8AC3E}">
        <p14:creationId xmlns:p14="http://schemas.microsoft.com/office/powerpoint/2010/main" val="938301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Hypoid Ring &amp; Pinion Gear Set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ypoid_g5">
            <a:hlinkClick r:id="" action="ppaction://media"/>
            <a:extLst>
              <a:ext uri="{FF2B5EF4-FFF2-40B4-BE49-F238E27FC236}">
                <a16:creationId xmlns:a16="http://schemas.microsoft.com/office/drawing/2014/main" id="{65A23080-B898-52F1-A34B-404320BAAE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021" y="1271093"/>
            <a:ext cx="8955957" cy="5037726"/>
          </a:xfrm>
          <a:prstGeom prst="rect">
            <a:avLst/>
          </a:prstGeom>
        </p:spPr>
      </p:pic>
    </p:spTree>
    <p:extLst>
      <p:ext uri="{BB962C8B-B14F-4D97-AF65-F5344CB8AC3E}">
        <p14:creationId xmlns:p14="http://schemas.microsoft.com/office/powerpoint/2010/main" val="221304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7545"/>
            <a:ext cx="8229600" cy="1698345"/>
          </a:xfrm>
        </p:spPr>
        <p:txBody>
          <a:bodyPr lIns="0" tIns="18000" rIns="0" bIns="18000" anchor="ctr" anchorCtr="0">
            <a:spAutoFit/>
          </a:bodyPr>
          <a:lstStyle/>
          <a:p>
            <a:r>
              <a:rPr lang="en-US" dirty="0"/>
              <a:t>Frequently Asked Question: What Does the 9-Inch Refer to When</a:t>
            </a:r>
            <a:br>
              <a:rPr lang="en-US" dirty="0"/>
            </a:br>
            <a:r>
              <a:rPr lang="en-US" dirty="0"/>
              <a:t>Describing a Drive Axle? </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2426926"/>
            <a:ext cx="4474623" cy="405683"/>
          </a:xfrm>
        </p:spPr>
        <p:txBody>
          <a:bodyPr wrap="square" lIns="0" tIns="18000" rIns="0" bIns="18000" anchor="ctr" anchorCtr="0">
            <a:spAutoFit/>
          </a:bodyPr>
          <a:lstStyle/>
          <a:p>
            <a:pPr marL="0" indent="0">
              <a:spcBef>
                <a:spcPts val="600"/>
              </a:spcBef>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6275" y="2976910"/>
            <a:ext cx="8228701" cy="1513679"/>
          </a:xfrm>
        </p:spPr>
        <p:txBody>
          <a:bodyPr wrap="square" lIns="0" tIns="18000" rIns="0" bIns="18000" anchor="ctr" anchorCtr="0">
            <a:spAutoFit/>
          </a:bodyPr>
          <a:lstStyle/>
          <a:p>
            <a:pPr marL="0" indent="0">
              <a:spcBef>
                <a:spcPts val="600"/>
              </a:spcBef>
              <a:buNone/>
            </a:pPr>
            <a:r>
              <a:rPr lang="en-US" sz="2400" b="1" dirty="0"/>
              <a:t>What Does the 9-Inch Refer to When Describing a Drive Axle?</a:t>
            </a:r>
            <a:r>
              <a:rPr lang="en-US" sz="2400" dirty="0"/>
              <a:t> 9-inch drive axle actually is referring to the rough diameter of the ring gear. 9-inch gear set is bigger and stronger than an 8-inch gear set. ● </a:t>
            </a:r>
            <a:r>
              <a:rPr lang="en-US" sz="2400" b="1" dirty="0"/>
              <a:t>See Figure 12.7.</a:t>
            </a:r>
          </a:p>
        </p:txBody>
      </p:sp>
    </p:spTree>
    <p:extLst>
      <p:ext uri="{BB962C8B-B14F-4D97-AF65-F5344CB8AC3E}">
        <p14:creationId xmlns:p14="http://schemas.microsoft.com/office/powerpoint/2010/main" val="908288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810382" cy="405683"/>
          </a:xfrm>
        </p:spPr>
        <p:txBody>
          <a:bodyPr wrap="square" lIns="0" tIns="18000" rIns="0" bIns="18000" anchor="ctr" anchorCtr="0">
            <a:spAutoFit/>
          </a:bodyPr>
          <a:lstStyle/>
          <a:p>
            <a:pPr marL="0" indent="0">
              <a:spcBef>
                <a:spcPts val="600"/>
              </a:spcBef>
              <a:buNone/>
            </a:pPr>
            <a:r>
              <a:rPr lang="en-US" sz="2400" dirty="0">
                <a:solidFill>
                  <a:schemeClr val="tx1"/>
                </a:solidFill>
              </a:rPr>
              <a:t>Nine Inch Ring Gear </a:t>
            </a:r>
          </a:p>
        </p:txBody>
      </p:sp>
      <p:pic>
        <p:nvPicPr>
          <p:cNvPr id="5" name="Picture 4" descr="An illustration of a hypoid set with the length of the gear marked by vertical lines from the centerline labeled ring diameter.">
            <a:extLst>
              <a:ext uri="{FF2B5EF4-FFF2-40B4-BE49-F238E27FC236}">
                <a16:creationId xmlns:a16="http://schemas.microsoft.com/office/drawing/2014/main" id="{FB1E568F-90D0-3E62-569A-1CE9979E46E3}"/>
              </a:ext>
            </a:extLst>
          </p:cNvPr>
          <p:cNvPicPr>
            <a:picLocks noChangeAspect="1"/>
          </p:cNvPicPr>
          <p:nvPr/>
        </p:nvPicPr>
        <p:blipFill>
          <a:blip r:embed="rId3"/>
          <a:stretch>
            <a:fillRect/>
          </a:stretch>
        </p:blipFill>
        <p:spPr>
          <a:xfrm>
            <a:off x="2234228" y="1706234"/>
            <a:ext cx="4675544" cy="373265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3" y="5652900"/>
            <a:ext cx="8228701" cy="775015"/>
          </a:xfrm>
        </p:spPr>
        <p:txBody>
          <a:bodyPr wrap="square" lIns="0" tIns="18000" rIns="0" bIns="18000" anchor="ctr" anchorCtr="0">
            <a:spAutoFit/>
          </a:bodyPr>
          <a:lstStyle/>
          <a:p>
            <a:pPr marL="0" indent="0">
              <a:spcBef>
                <a:spcPts val="600"/>
              </a:spcBef>
              <a:buNone/>
            </a:pPr>
            <a:r>
              <a:rPr lang="en-US" sz="2400" dirty="0"/>
              <a:t>A 9-inch axle has a ring gear with a rough diameter of 9 inches.</a:t>
            </a:r>
          </a:p>
        </p:txBody>
      </p:sp>
    </p:spTree>
    <p:extLst>
      <p:ext uri="{BB962C8B-B14F-4D97-AF65-F5344CB8AC3E}">
        <p14:creationId xmlns:p14="http://schemas.microsoft.com/office/powerpoint/2010/main" val="2872753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8404"/>
            <a:ext cx="8212347" cy="3021784"/>
          </a:xfrm>
        </p:spPr>
        <p:txBody>
          <a:bodyPr lIns="0" tIns="18000" rIns="0" bIns="18000" anchor="ctr" anchorCtr="0">
            <a:spAutoFit/>
          </a:bodyPr>
          <a:lstStyle/>
          <a:p>
            <a:pPr marL="534988" indent="-534988">
              <a:buNone/>
            </a:pPr>
            <a:r>
              <a:rPr lang="en-US" sz="2400" b="1" dirty="0">
                <a:solidFill>
                  <a:srgbClr val="007FA3"/>
                </a:solidFill>
              </a:rPr>
              <a:t>12.1</a:t>
            </a:r>
            <a:r>
              <a:rPr lang="en-US" sz="2400" dirty="0">
                <a:solidFill>
                  <a:schemeClr val="tx1"/>
                </a:solidFill>
              </a:rPr>
              <a:t> Discuss the different drive axle designs.</a:t>
            </a:r>
          </a:p>
          <a:p>
            <a:pPr marL="534988" indent="-534988">
              <a:buNone/>
            </a:pPr>
            <a:r>
              <a:rPr lang="en-US" sz="2400" b="1" dirty="0">
                <a:solidFill>
                  <a:srgbClr val="007FA3"/>
                </a:solidFill>
              </a:rPr>
              <a:t>12.2</a:t>
            </a:r>
            <a:r>
              <a:rPr lang="en-US" sz="2400" dirty="0">
                <a:solidFill>
                  <a:schemeClr val="tx1"/>
                </a:solidFill>
              </a:rPr>
              <a:t> Explain the features of ring and pinion gears.</a:t>
            </a:r>
          </a:p>
          <a:p>
            <a:pPr marL="534988" indent="-534988">
              <a:buNone/>
            </a:pPr>
            <a:r>
              <a:rPr lang="en-US" sz="2400" b="1" dirty="0">
                <a:solidFill>
                  <a:srgbClr val="007FA3"/>
                </a:solidFill>
              </a:rPr>
              <a:t>12.3</a:t>
            </a:r>
            <a:r>
              <a:rPr lang="en-US" sz="2400" dirty="0">
                <a:solidFill>
                  <a:schemeClr val="tx1"/>
                </a:solidFill>
              </a:rPr>
              <a:t> Discuss the types of differential carriers.</a:t>
            </a:r>
          </a:p>
          <a:p>
            <a:pPr marL="715963" indent="-715963">
              <a:buNone/>
            </a:pPr>
            <a:r>
              <a:rPr lang="en-US" sz="2400" b="1" dirty="0">
                <a:solidFill>
                  <a:srgbClr val="007FA3"/>
                </a:solidFill>
              </a:rPr>
              <a:t>12.4</a:t>
            </a:r>
            <a:r>
              <a:rPr lang="en-US" sz="2400" dirty="0">
                <a:solidFill>
                  <a:schemeClr val="tx1"/>
                </a:solidFill>
              </a:rPr>
              <a:t> State the purpose of differentials and identify the parts of a differential assembly.</a:t>
            </a:r>
          </a:p>
          <a:p>
            <a:pPr marL="534988" indent="-534988">
              <a:buNone/>
            </a:pPr>
            <a:r>
              <a:rPr lang="en-US" sz="2400" b="1" dirty="0">
                <a:solidFill>
                  <a:srgbClr val="007FA3"/>
                </a:solidFill>
              </a:rPr>
              <a:t>12.5</a:t>
            </a:r>
            <a:r>
              <a:rPr lang="en-US" sz="2400" dirty="0">
                <a:solidFill>
                  <a:schemeClr val="tx1"/>
                </a:solidFill>
              </a:rPr>
              <a:t> Identify the different types of limited slip differentials.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250329" cy="405683"/>
          </a:xfrm>
        </p:spPr>
        <p:txBody>
          <a:bodyPr wrap="square" lIns="0" tIns="18000" rIns="0" bIns="18000" anchor="ctr" anchorCtr="0">
            <a:spAutoFit/>
          </a:bodyPr>
          <a:lstStyle/>
          <a:p>
            <a:pPr marL="0" indent="0">
              <a:spcBef>
                <a:spcPts val="600"/>
              </a:spcBef>
              <a:buNone/>
            </a:pPr>
            <a:r>
              <a:rPr lang="en-US" sz="2400" dirty="0">
                <a:solidFill>
                  <a:schemeClr val="tx1"/>
                </a:solidFill>
              </a:rPr>
              <a:t>Ring Gear Convex Side</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1731083"/>
            <a:ext cx="3871432" cy="2252343"/>
          </a:xfrm>
        </p:spPr>
        <p:txBody>
          <a:bodyPr wrap="square" lIns="0" tIns="18000" rIns="0" bIns="18000" anchor="ctr" anchorCtr="0">
            <a:spAutoFit/>
          </a:bodyPr>
          <a:lstStyle/>
          <a:p>
            <a:pPr marL="0" indent="0">
              <a:spcBef>
                <a:spcPts val="600"/>
              </a:spcBef>
              <a:buNone/>
            </a:pPr>
            <a:r>
              <a:rPr lang="en-US" sz="2400" dirty="0"/>
              <a:t>The drive side is the convex side of the ring gear except for some front axles used in four-wheel vehicles, and they often use the concave side on the drive side.</a:t>
            </a:r>
          </a:p>
        </p:txBody>
      </p:sp>
      <p:pic>
        <p:nvPicPr>
          <p:cNvPr id="7" name="Picture 6" descr="An illustration of the structure of a ring gear.&#10;Long description is available in notes, Press F6.">
            <a:extLst>
              <a:ext uri="{FF2B5EF4-FFF2-40B4-BE49-F238E27FC236}">
                <a16:creationId xmlns:a16="http://schemas.microsoft.com/office/drawing/2014/main" id="{098A28CA-3EE0-AA06-75E5-7DBA50AA1C95}"/>
              </a:ext>
            </a:extLst>
          </p:cNvPr>
          <p:cNvPicPr>
            <a:picLocks noChangeAspect="1"/>
          </p:cNvPicPr>
          <p:nvPr/>
        </p:nvPicPr>
        <p:blipFill>
          <a:blip r:embed="rId3"/>
          <a:stretch>
            <a:fillRect/>
          </a:stretch>
        </p:blipFill>
        <p:spPr>
          <a:xfrm>
            <a:off x="5029525" y="1029090"/>
            <a:ext cx="3311895" cy="5144872"/>
          </a:xfrm>
          <a:prstGeom prst="rect">
            <a:avLst/>
          </a:prstGeom>
        </p:spPr>
      </p:pic>
    </p:spTree>
    <p:extLst>
      <p:ext uri="{BB962C8B-B14F-4D97-AF65-F5344CB8AC3E}">
        <p14:creationId xmlns:p14="http://schemas.microsoft.com/office/powerpoint/2010/main" val="2746313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879394" cy="405683"/>
          </a:xfrm>
        </p:spPr>
        <p:txBody>
          <a:bodyPr wrap="square" lIns="0" tIns="18000" rIns="0" bIns="18000" anchor="ctr" anchorCtr="0">
            <a:spAutoFit/>
          </a:bodyPr>
          <a:lstStyle/>
          <a:p>
            <a:pPr marL="0" indent="0">
              <a:spcBef>
                <a:spcPts val="600"/>
              </a:spcBef>
              <a:buNone/>
            </a:pPr>
            <a:r>
              <a:rPr lang="en-US" sz="2400" dirty="0">
                <a:solidFill>
                  <a:schemeClr val="tx1"/>
                </a:solidFill>
              </a:rPr>
              <a:t>Tooth Contact Areas</a:t>
            </a:r>
          </a:p>
        </p:txBody>
      </p:sp>
      <p:pic>
        <p:nvPicPr>
          <p:cNvPr id="5" name="Picture 4" descr="An illustration of a drive condition.&#10;Long description 1 is available in notes, Press F6.">
            <a:extLst>
              <a:ext uri="{FF2B5EF4-FFF2-40B4-BE49-F238E27FC236}">
                <a16:creationId xmlns:a16="http://schemas.microsoft.com/office/drawing/2014/main" id="{65681F08-5B4E-A4CC-7AB3-260447E41187}"/>
              </a:ext>
            </a:extLst>
          </p:cNvPr>
          <p:cNvPicPr>
            <a:picLocks noChangeAspect="1"/>
          </p:cNvPicPr>
          <p:nvPr/>
        </p:nvPicPr>
        <p:blipFill>
          <a:blip r:embed="rId3"/>
          <a:stretch>
            <a:fillRect/>
          </a:stretch>
        </p:blipFill>
        <p:spPr>
          <a:xfrm>
            <a:off x="473873" y="1783528"/>
            <a:ext cx="3212318" cy="2028444"/>
          </a:xfrm>
          <a:prstGeom prst="rect">
            <a:avLst/>
          </a:prstGeom>
        </p:spPr>
      </p:pic>
      <p:pic>
        <p:nvPicPr>
          <p:cNvPr id="7" name="Picture 6" descr="An illustration of a coast condition.&#10;Long description 2 is available in notes, Press F6.">
            <a:extLst>
              <a:ext uri="{FF2B5EF4-FFF2-40B4-BE49-F238E27FC236}">
                <a16:creationId xmlns:a16="http://schemas.microsoft.com/office/drawing/2014/main" id="{C3A7AC14-B8F4-C9AE-B7C5-E62BAAF12321}"/>
              </a:ext>
            </a:extLst>
          </p:cNvPr>
          <p:cNvPicPr>
            <a:picLocks noChangeAspect="1"/>
          </p:cNvPicPr>
          <p:nvPr/>
        </p:nvPicPr>
        <p:blipFill>
          <a:blip r:embed="rId4"/>
          <a:stretch>
            <a:fillRect/>
          </a:stretch>
        </p:blipFill>
        <p:spPr>
          <a:xfrm>
            <a:off x="3902598" y="1749654"/>
            <a:ext cx="2223174" cy="2150150"/>
          </a:xfrm>
          <a:prstGeom prst="rect">
            <a:avLst/>
          </a:prstGeom>
        </p:spPr>
      </p:pic>
      <p:pic>
        <p:nvPicPr>
          <p:cNvPr id="10" name="Picture 9" descr="An illustration of a float condition.&#10;Long description 3 is available in notes, Press F6.">
            <a:extLst>
              <a:ext uri="{FF2B5EF4-FFF2-40B4-BE49-F238E27FC236}">
                <a16:creationId xmlns:a16="http://schemas.microsoft.com/office/drawing/2014/main" id="{F8822376-A04E-8227-0C2B-03DCE83842B8}"/>
              </a:ext>
            </a:extLst>
          </p:cNvPr>
          <p:cNvPicPr>
            <a:picLocks noChangeAspect="1"/>
          </p:cNvPicPr>
          <p:nvPr/>
        </p:nvPicPr>
        <p:blipFill>
          <a:blip r:embed="rId5"/>
          <a:stretch>
            <a:fillRect/>
          </a:stretch>
        </p:blipFill>
        <p:spPr>
          <a:xfrm>
            <a:off x="6411133" y="1703024"/>
            <a:ext cx="2273950" cy="219165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1" y="4495047"/>
            <a:ext cx="8228702" cy="1883011"/>
          </a:xfrm>
        </p:spPr>
        <p:txBody>
          <a:bodyPr wrap="square" lIns="0" tIns="18000" rIns="0" bIns="18000" anchor="ctr" anchorCtr="0">
            <a:spAutoFit/>
          </a:bodyPr>
          <a:lstStyle/>
          <a:p>
            <a:pPr marL="0" indent="0">
              <a:spcBef>
                <a:spcPts val="600"/>
              </a:spcBef>
              <a:buNone/>
            </a:pPr>
            <a:r>
              <a:rPr lang="en-US" sz="2400" b="1" dirty="0"/>
              <a:t>(a) </a:t>
            </a:r>
            <a:r>
              <a:rPr lang="en-US" sz="2400" dirty="0"/>
              <a:t>During a drive condition, the pinion gear is driving the ring gear and there is backlash at the coast side of the ring gear tooth. </a:t>
            </a:r>
            <a:r>
              <a:rPr lang="en-US" sz="2400" b="1" dirty="0"/>
              <a:t>(b)</a:t>
            </a:r>
            <a:r>
              <a:rPr lang="en-US" sz="2400" dirty="0"/>
              <a:t> During a coast condition, this action is reversed.</a:t>
            </a:r>
            <a:r>
              <a:rPr lang="en-US" sz="2400" b="1" dirty="0"/>
              <a:t> (c)</a:t>
            </a:r>
            <a:r>
              <a:rPr lang="en-US" sz="2400" dirty="0"/>
              <a:t> During a float condition, lash is split between both sides of the tooth.</a:t>
            </a:r>
          </a:p>
        </p:txBody>
      </p:sp>
    </p:spTree>
    <p:extLst>
      <p:ext uri="{BB962C8B-B14F-4D97-AF65-F5344CB8AC3E}">
        <p14:creationId xmlns:p14="http://schemas.microsoft.com/office/powerpoint/2010/main" val="3627441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3060548" cy="405683"/>
          </a:xfrm>
        </p:spPr>
        <p:txBody>
          <a:bodyPr wrap="square" lIns="0" tIns="18000" rIns="0" bIns="18000" anchor="ctr" anchorCtr="0">
            <a:spAutoFit/>
          </a:bodyPr>
          <a:lstStyle/>
          <a:p>
            <a:pPr marL="0" indent="0">
              <a:spcBef>
                <a:spcPts val="600"/>
              </a:spcBef>
              <a:buNone/>
            </a:pPr>
            <a:r>
              <a:rPr lang="en-US" sz="2400" dirty="0">
                <a:solidFill>
                  <a:schemeClr val="tx1"/>
                </a:solidFill>
              </a:rPr>
              <a:t>Reverse-Cut Gear Set </a:t>
            </a:r>
          </a:p>
        </p:txBody>
      </p:sp>
      <p:pic>
        <p:nvPicPr>
          <p:cNvPr id="5" name="Picture 4" descr="An illustration compares hypoid gear set and reverse-cut hypoid gear set.&#10;Long description is available in notes, Press F6.">
            <a:extLst>
              <a:ext uri="{FF2B5EF4-FFF2-40B4-BE49-F238E27FC236}">
                <a16:creationId xmlns:a16="http://schemas.microsoft.com/office/drawing/2014/main" id="{8CCB56FD-649D-6FBD-2384-8CD20C32AC6E}"/>
              </a:ext>
            </a:extLst>
          </p:cNvPr>
          <p:cNvPicPr>
            <a:picLocks noChangeAspect="1"/>
          </p:cNvPicPr>
          <p:nvPr/>
        </p:nvPicPr>
        <p:blipFill>
          <a:blip r:embed="rId3"/>
          <a:stretch>
            <a:fillRect/>
          </a:stretch>
        </p:blipFill>
        <p:spPr>
          <a:xfrm>
            <a:off x="1926138" y="1604532"/>
            <a:ext cx="5291724" cy="383871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1" y="5566627"/>
            <a:ext cx="8228702" cy="775015"/>
          </a:xfrm>
        </p:spPr>
        <p:txBody>
          <a:bodyPr wrap="square" lIns="0" tIns="18000" rIns="0" bIns="18000" anchor="ctr" anchorCtr="0">
            <a:spAutoFit/>
          </a:bodyPr>
          <a:lstStyle/>
          <a:p>
            <a:pPr marL="0" indent="0">
              <a:spcBef>
                <a:spcPts val="600"/>
              </a:spcBef>
              <a:buNone/>
            </a:pPr>
            <a:r>
              <a:rPr lang="en-US" sz="2400" dirty="0"/>
              <a:t>A reverse-cut gear set is a mirror image of the normal hypoid gear set.</a:t>
            </a:r>
          </a:p>
        </p:txBody>
      </p:sp>
    </p:spTree>
    <p:extLst>
      <p:ext uri="{BB962C8B-B14F-4D97-AF65-F5344CB8AC3E}">
        <p14:creationId xmlns:p14="http://schemas.microsoft.com/office/powerpoint/2010/main" val="3874399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3060548" cy="405683"/>
          </a:xfrm>
        </p:spPr>
        <p:txBody>
          <a:bodyPr wrap="square" lIns="0" tIns="18000" rIns="0" bIns="18000" anchor="ctr" anchorCtr="0">
            <a:spAutoFit/>
          </a:bodyPr>
          <a:lstStyle/>
          <a:p>
            <a:pPr marL="0" indent="0">
              <a:spcBef>
                <a:spcPts val="600"/>
              </a:spcBef>
              <a:buNone/>
            </a:pPr>
            <a:r>
              <a:rPr lang="en-US" sz="2400" dirty="0">
                <a:solidFill>
                  <a:schemeClr val="tx1"/>
                </a:solidFill>
              </a:rPr>
              <a:t>Two Front Drive Axles</a:t>
            </a:r>
          </a:p>
        </p:txBody>
      </p:sp>
      <p:pic>
        <p:nvPicPr>
          <p:cNvPr id="5" name="Picture 4" descr="An illustration of two front drive axles labeled regular and high pinion.">
            <a:extLst>
              <a:ext uri="{FF2B5EF4-FFF2-40B4-BE49-F238E27FC236}">
                <a16:creationId xmlns:a16="http://schemas.microsoft.com/office/drawing/2014/main" id="{A6EB74CE-7462-7C62-7DDD-FF73BF9C0B05}"/>
              </a:ext>
            </a:extLst>
          </p:cNvPr>
          <p:cNvPicPr>
            <a:picLocks noChangeAspect="1"/>
          </p:cNvPicPr>
          <p:nvPr/>
        </p:nvPicPr>
        <p:blipFill>
          <a:blip r:embed="rId3"/>
          <a:stretch>
            <a:fillRect/>
          </a:stretch>
        </p:blipFill>
        <p:spPr>
          <a:xfrm>
            <a:off x="895577" y="1688217"/>
            <a:ext cx="7352847" cy="337805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1" y="5166305"/>
            <a:ext cx="8228702" cy="1144347"/>
          </a:xfrm>
        </p:spPr>
        <p:txBody>
          <a:bodyPr wrap="square" lIns="0" tIns="18000" rIns="0" bIns="18000" anchor="ctr" anchorCtr="0">
            <a:spAutoFit/>
          </a:bodyPr>
          <a:lstStyle/>
          <a:p>
            <a:pPr marL="0" indent="0">
              <a:spcBef>
                <a:spcPts val="600"/>
              </a:spcBef>
              <a:buNone/>
            </a:pPr>
            <a:r>
              <a:rPr lang="en-US" sz="2400" dirty="0"/>
              <a:t>Two front drive axles. The left one has a standard-cut ring and pinion, whereas the one at the right has high-pinion, reverse-cut ring and pinion gears.</a:t>
            </a:r>
          </a:p>
        </p:txBody>
      </p:sp>
    </p:spTree>
    <p:extLst>
      <p:ext uri="{BB962C8B-B14F-4D97-AF65-F5344CB8AC3E}">
        <p14:creationId xmlns:p14="http://schemas.microsoft.com/office/powerpoint/2010/main" val="3386056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Differential Carriers</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7236"/>
            <a:ext cx="8190600" cy="2560119"/>
          </a:xfrm>
        </p:spPr>
        <p:txBody>
          <a:bodyPr wrap="square" lIns="0" tIns="18000" rIns="0" bIns="18000" anchor="ctr" anchorCtr="0">
            <a:spAutoFit/>
          </a:bodyPr>
          <a:lstStyle/>
          <a:p>
            <a:pPr marL="342900" indent="-342900">
              <a:spcBef>
                <a:spcPts val="600"/>
              </a:spcBef>
            </a:pPr>
            <a:r>
              <a:rPr lang="en-US" sz="2400" dirty="0">
                <a:solidFill>
                  <a:schemeClr val="tx1"/>
                </a:solidFill>
              </a:rPr>
              <a:t>What are purpose and function of differential carriers? Page 169-170</a:t>
            </a:r>
          </a:p>
          <a:p>
            <a:pPr marL="342900" indent="-342900">
              <a:spcBef>
                <a:spcPts val="600"/>
              </a:spcBef>
            </a:pPr>
            <a:r>
              <a:rPr lang="en-US" sz="2400" dirty="0">
                <a:solidFill>
                  <a:schemeClr val="tx1"/>
                </a:solidFill>
              </a:rPr>
              <a:t>Removable Carriers in most early trucks</a:t>
            </a:r>
          </a:p>
          <a:p>
            <a:pPr marL="342900" indent="-342900">
              <a:spcBef>
                <a:spcPts val="600"/>
              </a:spcBef>
            </a:pPr>
            <a:r>
              <a:rPr lang="en-US" sz="2400" dirty="0">
                <a:solidFill>
                  <a:schemeClr val="tx1"/>
                </a:solidFill>
              </a:rPr>
              <a:t>Integral carriers used by most </a:t>
            </a:r>
            <a:r>
              <a:rPr lang="en-US" sz="2400" spc="-300" dirty="0">
                <a:solidFill>
                  <a:schemeClr val="tx1"/>
                </a:solidFill>
              </a:rPr>
              <a:t>R W </a:t>
            </a:r>
            <a:r>
              <a:rPr lang="en-US" sz="2400" dirty="0">
                <a:solidFill>
                  <a:schemeClr val="tx1"/>
                </a:solidFill>
              </a:rPr>
              <a:t>D vehicles</a:t>
            </a:r>
          </a:p>
          <a:p>
            <a:pPr marL="342900" indent="-342900">
              <a:spcBef>
                <a:spcPts val="600"/>
              </a:spcBef>
            </a:pPr>
            <a:r>
              <a:rPr lang="en-US" sz="2400" dirty="0">
                <a:solidFill>
                  <a:schemeClr val="tx1"/>
                </a:solidFill>
              </a:rPr>
              <a:t>Pinion shafts</a:t>
            </a:r>
          </a:p>
          <a:p>
            <a:pPr marL="829818" lvl="1" indent="-342900"/>
            <a:r>
              <a:rPr lang="en-US" sz="2400" dirty="0">
                <a:solidFill>
                  <a:schemeClr val="tx1"/>
                </a:solidFill>
              </a:rPr>
              <a:t>Overhung; straddle mounting</a:t>
            </a:r>
          </a:p>
        </p:txBody>
      </p:sp>
    </p:spTree>
    <p:extLst>
      <p:ext uri="{BB962C8B-B14F-4D97-AF65-F5344CB8AC3E}">
        <p14:creationId xmlns:p14="http://schemas.microsoft.com/office/powerpoint/2010/main" val="1436801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8502"/>
            <a:ext cx="8229600" cy="1144347"/>
          </a:xfrm>
        </p:spPr>
        <p:txBody>
          <a:bodyPr lIns="0" tIns="18000" rIns="0" bIns="18000" anchor="ctr" anchorCtr="0">
            <a:spAutoFit/>
          </a:bodyPr>
          <a:lstStyle/>
          <a:p>
            <a:r>
              <a:rPr lang="en-US" dirty="0"/>
              <a:t>Wheel Speed Sensor/Tapered Roller Bearings</a:t>
            </a:r>
            <a:endParaRPr lang="en-US" sz="2800" dirty="0"/>
          </a:p>
        </p:txBody>
      </p:sp>
      <p:pic>
        <p:nvPicPr>
          <p:cNvPr id="5" name="Picture 4" descr="An illustration of an A B S differential sensor.">
            <a:extLst>
              <a:ext uri="{FF2B5EF4-FFF2-40B4-BE49-F238E27FC236}">
                <a16:creationId xmlns:a16="http://schemas.microsoft.com/office/drawing/2014/main" id="{FDC4B63D-D13B-EF56-22CD-B7E24AE2C1CB}"/>
              </a:ext>
            </a:extLst>
          </p:cNvPr>
          <p:cNvPicPr>
            <a:picLocks noChangeAspect="1"/>
          </p:cNvPicPr>
          <p:nvPr/>
        </p:nvPicPr>
        <p:blipFill>
          <a:blip r:embed="rId3"/>
          <a:stretch>
            <a:fillRect/>
          </a:stretch>
        </p:blipFill>
        <p:spPr>
          <a:xfrm>
            <a:off x="477969" y="1801251"/>
            <a:ext cx="3460525" cy="2401678"/>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5383" y="4371315"/>
            <a:ext cx="3915462" cy="1883011"/>
          </a:xfrm>
        </p:spPr>
        <p:txBody>
          <a:bodyPr wrap="square" lIns="0" tIns="18000" rIns="0" bIns="18000" anchor="ctr" anchorCtr="0">
            <a:spAutoFit/>
          </a:bodyPr>
          <a:lstStyle/>
          <a:p>
            <a:pPr marL="0" indent="0">
              <a:spcBef>
                <a:spcPts val="600"/>
              </a:spcBef>
              <a:buNone/>
            </a:pPr>
            <a:r>
              <a:rPr lang="en-US" sz="2000" b="1" dirty="0">
                <a:solidFill>
                  <a:schemeClr val="tx1"/>
                </a:solidFill>
              </a:rPr>
              <a:t>Figure 12.12 </a:t>
            </a:r>
            <a:r>
              <a:rPr lang="en-US" sz="2000" dirty="0">
                <a:solidFill>
                  <a:schemeClr val="tx1"/>
                </a:solidFill>
              </a:rPr>
              <a:t>Some vehicles with </a:t>
            </a:r>
            <a:r>
              <a:rPr lang="en-US" sz="2000" spc="-250" dirty="0">
                <a:solidFill>
                  <a:schemeClr val="tx1"/>
                </a:solidFill>
              </a:rPr>
              <a:t>A B </a:t>
            </a:r>
            <a:r>
              <a:rPr lang="en-US" sz="2000" dirty="0">
                <a:solidFill>
                  <a:schemeClr val="tx1"/>
                </a:solidFill>
              </a:rPr>
              <a:t>S will have a single rear wheel speed sensor at the ring gear or a speed sensor at each axle shaft. Some will use a similar sensor at the drive pinion shaft.</a:t>
            </a:r>
          </a:p>
        </p:txBody>
      </p:sp>
      <p:pic>
        <p:nvPicPr>
          <p:cNvPr id="7" name="Picture 6" descr="An illustration of gear and pinion mounting positions.&#10;Long description is available in notes, Press F6.">
            <a:extLst>
              <a:ext uri="{FF2B5EF4-FFF2-40B4-BE49-F238E27FC236}">
                <a16:creationId xmlns:a16="http://schemas.microsoft.com/office/drawing/2014/main" id="{B0CF670F-0B74-66B6-4AC4-5E1DFEC04C78}"/>
              </a:ext>
            </a:extLst>
          </p:cNvPr>
          <p:cNvPicPr>
            <a:picLocks noChangeAspect="1"/>
          </p:cNvPicPr>
          <p:nvPr/>
        </p:nvPicPr>
        <p:blipFill>
          <a:blip r:embed="rId4"/>
          <a:stretch>
            <a:fillRect/>
          </a:stretch>
        </p:blipFill>
        <p:spPr>
          <a:xfrm>
            <a:off x="4582208" y="1524079"/>
            <a:ext cx="2446906" cy="268100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4287" y="4389706"/>
            <a:ext cx="4120696" cy="1883011"/>
          </a:xfrm>
        </p:spPr>
        <p:txBody>
          <a:bodyPr wrap="square" lIns="0" tIns="18000" rIns="0" bIns="18000" anchor="ctr" anchorCtr="0">
            <a:spAutoFit/>
          </a:bodyPr>
          <a:lstStyle/>
          <a:p>
            <a:pPr marL="0" indent="0">
              <a:spcBef>
                <a:spcPts val="600"/>
              </a:spcBef>
              <a:buNone/>
            </a:pPr>
            <a:r>
              <a:rPr lang="en-US" sz="2000" b="1" dirty="0"/>
              <a:t>Figure 12.13</a:t>
            </a:r>
            <a:r>
              <a:rPr lang="en-US" sz="2000" dirty="0"/>
              <a:t> A pair of tapered roller bearings called carrier bearings is used to locate the drive pinion gear and the differential case and ring gear. Another pair of bearings locates the drive pinion gear.</a:t>
            </a:r>
          </a:p>
        </p:txBody>
      </p:sp>
    </p:spTree>
    <p:extLst>
      <p:ext uri="{BB962C8B-B14F-4D97-AF65-F5344CB8AC3E}">
        <p14:creationId xmlns:p14="http://schemas.microsoft.com/office/powerpoint/2010/main" val="1507220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998834" cy="405683"/>
          </a:xfrm>
        </p:spPr>
        <p:txBody>
          <a:bodyPr wrap="square" lIns="0" tIns="18000" rIns="0" bIns="18000" anchor="ctr" anchorCtr="0">
            <a:spAutoFit/>
          </a:bodyPr>
          <a:lstStyle/>
          <a:p>
            <a:pPr marL="0" indent="0">
              <a:spcBef>
                <a:spcPts val="600"/>
              </a:spcBef>
              <a:buNone/>
            </a:pPr>
            <a:r>
              <a:rPr lang="en-US" sz="2400" dirty="0">
                <a:solidFill>
                  <a:schemeClr val="tx1"/>
                </a:solidFill>
              </a:rPr>
              <a:t>Carrier</a:t>
            </a:r>
          </a:p>
        </p:txBody>
      </p:sp>
      <p:pic>
        <p:nvPicPr>
          <p:cNvPr id="5" name="Picture 4" descr="An illustration of a removal carrier Ford 9 inch unit with labeled differential case and drive pinion.">
            <a:extLst>
              <a:ext uri="{FF2B5EF4-FFF2-40B4-BE49-F238E27FC236}">
                <a16:creationId xmlns:a16="http://schemas.microsoft.com/office/drawing/2014/main" id="{DD60CAB7-EB56-F62E-903B-F0E58475877A}"/>
              </a:ext>
            </a:extLst>
          </p:cNvPr>
          <p:cNvPicPr>
            <a:picLocks noChangeAspect="1"/>
          </p:cNvPicPr>
          <p:nvPr/>
        </p:nvPicPr>
        <p:blipFill>
          <a:blip r:embed="rId3"/>
          <a:stretch>
            <a:fillRect/>
          </a:stretch>
        </p:blipFill>
        <p:spPr>
          <a:xfrm>
            <a:off x="2127400" y="1369354"/>
            <a:ext cx="4889200" cy="334291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1" y="4860865"/>
            <a:ext cx="8228702" cy="1513679"/>
          </a:xfrm>
        </p:spPr>
        <p:txBody>
          <a:bodyPr wrap="square" lIns="0" tIns="18000" rIns="0" bIns="18000" anchor="ctr" anchorCtr="0">
            <a:spAutoFit/>
          </a:bodyPr>
          <a:lstStyle/>
          <a:p>
            <a:pPr marL="0" indent="0">
              <a:spcBef>
                <a:spcPts val="600"/>
              </a:spcBef>
              <a:buNone/>
            </a:pPr>
            <a:r>
              <a:rPr lang="en-US" sz="2400" dirty="0"/>
              <a:t>A removal carrier such as this Ford 9-inch unit. This older design uses an axle housing that is often called a “banjo” because of the shape, which is similar to the musical instrument.</a:t>
            </a:r>
          </a:p>
        </p:txBody>
      </p:sp>
    </p:spTree>
    <p:extLst>
      <p:ext uri="{BB962C8B-B14F-4D97-AF65-F5344CB8AC3E}">
        <p14:creationId xmlns:p14="http://schemas.microsoft.com/office/powerpoint/2010/main" val="1380541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77211"/>
            <a:ext cx="8220075" cy="1052014"/>
          </a:xfrm>
        </p:spPr>
        <p:txBody>
          <a:bodyPr wrap="square" lIns="0" tIns="18000" rIns="0" bIns="18000" anchor="ctr" anchorCtr="0">
            <a:spAutoFit/>
          </a:bodyPr>
          <a:lstStyle/>
          <a:p>
            <a:pPr marL="0" indent="0">
              <a:spcBef>
                <a:spcPts val="600"/>
              </a:spcBef>
              <a:buNone/>
            </a:pPr>
            <a:r>
              <a:rPr lang="en-US" sz="2200" dirty="0">
                <a:solidFill>
                  <a:schemeClr val="tx1"/>
                </a:solidFill>
              </a:rPr>
              <a:t>A removal carrier such as this Ford 9-inch unit. This older design uses an axle housing that is often called a “banjo” because of the shape, which is similar to the musical instrument.</a:t>
            </a:r>
          </a:p>
        </p:txBody>
      </p:sp>
      <p:pic>
        <p:nvPicPr>
          <p:cNvPr id="5" name="Picture 4" descr="An illustration of a labeled integral carrier axle assembly.&#10;Long description is available in notes, Press F6.">
            <a:extLst>
              <a:ext uri="{FF2B5EF4-FFF2-40B4-BE49-F238E27FC236}">
                <a16:creationId xmlns:a16="http://schemas.microsoft.com/office/drawing/2014/main" id="{8141F2BA-8C0B-9E74-FFE7-6952F2666691}"/>
              </a:ext>
            </a:extLst>
          </p:cNvPr>
          <p:cNvPicPr>
            <a:picLocks noChangeAspect="1"/>
          </p:cNvPicPr>
          <p:nvPr/>
        </p:nvPicPr>
        <p:blipFill>
          <a:blip r:embed="rId3"/>
          <a:stretch>
            <a:fillRect/>
          </a:stretch>
        </p:blipFill>
        <p:spPr>
          <a:xfrm>
            <a:off x="2445036" y="2325988"/>
            <a:ext cx="4253929" cy="315492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1" y="5606027"/>
            <a:ext cx="8228702" cy="713460"/>
          </a:xfrm>
        </p:spPr>
        <p:txBody>
          <a:bodyPr wrap="square" lIns="0" tIns="18000" rIns="0" bIns="18000" anchor="ctr" anchorCtr="0">
            <a:spAutoFit/>
          </a:bodyPr>
          <a:lstStyle/>
          <a:p>
            <a:pPr marL="0" indent="0">
              <a:spcBef>
                <a:spcPts val="600"/>
              </a:spcBef>
              <a:buNone/>
            </a:pPr>
            <a:r>
              <a:rPr lang="en-US" sz="2200" dirty="0"/>
              <a:t>An integral carrier axle assembly is the most commonly used design of drive axle.</a:t>
            </a:r>
          </a:p>
        </p:txBody>
      </p:sp>
    </p:spTree>
    <p:extLst>
      <p:ext uri="{BB962C8B-B14F-4D97-AF65-F5344CB8AC3E}">
        <p14:creationId xmlns:p14="http://schemas.microsoft.com/office/powerpoint/2010/main" val="2272465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Differentials</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0902"/>
            <a:ext cx="8190600" cy="3452671"/>
          </a:xfrm>
        </p:spPr>
        <p:txBody>
          <a:bodyPr wrap="square" lIns="0" tIns="18000" rIns="0" bIns="18000" anchor="ctr" anchorCtr="0">
            <a:spAutoFit/>
          </a:bodyPr>
          <a:lstStyle/>
          <a:p>
            <a:pPr marL="342900" indent="-342900">
              <a:spcBef>
                <a:spcPts val="600"/>
              </a:spcBef>
            </a:pPr>
            <a:r>
              <a:rPr lang="en-US" sz="2400" dirty="0">
                <a:solidFill>
                  <a:schemeClr val="tx1"/>
                </a:solidFill>
              </a:rPr>
              <a:t>Differential… </a:t>
            </a:r>
          </a:p>
          <a:p>
            <a:pPr marL="829818" lvl="1" indent="-342900"/>
            <a:r>
              <a:rPr lang="en-US" sz="2400" dirty="0">
                <a:solidFill>
                  <a:schemeClr val="tx1"/>
                </a:solidFill>
              </a:rPr>
              <a:t>Splits torque equally to the drive wheels</a:t>
            </a:r>
          </a:p>
          <a:p>
            <a:pPr marL="829818" lvl="1" indent="-342900"/>
            <a:r>
              <a:rPr lang="en-US" sz="2400" dirty="0">
                <a:solidFill>
                  <a:schemeClr val="tx1"/>
                </a:solidFill>
              </a:rPr>
              <a:t>Allows engine torque to be applied to both drive axles</a:t>
            </a:r>
          </a:p>
          <a:p>
            <a:pPr marL="342900" indent="-342900">
              <a:spcBef>
                <a:spcPts val="600"/>
              </a:spcBef>
            </a:pPr>
            <a:r>
              <a:rPr lang="en-US" sz="2400" dirty="0">
                <a:solidFill>
                  <a:schemeClr val="tx1"/>
                </a:solidFill>
              </a:rPr>
              <a:t>Parts must include a differential, which includes </a:t>
            </a:r>
          </a:p>
          <a:p>
            <a:pPr marL="829818" lvl="1" indent="-342900"/>
            <a:r>
              <a:rPr lang="en-US" sz="2400" dirty="0">
                <a:solidFill>
                  <a:schemeClr val="tx1"/>
                </a:solidFill>
              </a:rPr>
              <a:t>two or more differential pinion gears and two side or axle gears.</a:t>
            </a:r>
          </a:p>
          <a:p>
            <a:pPr marL="342900" indent="-342900">
              <a:spcBef>
                <a:spcPts val="600"/>
              </a:spcBef>
            </a:pPr>
            <a:r>
              <a:rPr lang="en-US" sz="2400" dirty="0">
                <a:solidFill>
                  <a:schemeClr val="tx1"/>
                </a:solidFill>
              </a:rPr>
              <a:t>Types</a:t>
            </a:r>
          </a:p>
          <a:p>
            <a:pPr marL="829818" lvl="1" indent="-342900"/>
            <a:r>
              <a:rPr lang="en-US" sz="2400" dirty="0">
                <a:solidFill>
                  <a:schemeClr val="tx1"/>
                </a:solidFill>
              </a:rPr>
              <a:t>Open, limited slip, and locked</a:t>
            </a:r>
          </a:p>
        </p:txBody>
      </p:sp>
    </p:spTree>
    <p:extLst>
      <p:ext uri="{BB962C8B-B14F-4D97-AF65-F5344CB8AC3E}">
        <p14:creationId xmlns:p14="http://schemas.microsoft.com/office/powerpoint/2010/main" val="3576857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1585432" cy="405683"/>
          </a:xfrm>
        </p:spPr>
        <p:txBody>
          <a:bodyPr wrap="square" lIns="0" tIns="18000" rIns="0" bIns="18000" anchor="ctr" anchorCtr="0">
            <a:spAutoFit/>
          </a:bodyPr>
          <a:lstStyle/>
          <a:p>
            <a:pPr marL="0" indent="0">
              <a:spcBef>
                <a:spcPts val="600"/>
              </a:spcBef>
              <a:buNone/>
            </a:pPr>
            <a:r>
              <a:rPr lang="en-US" sz="2400" dirty="0">
                <a:solidFill>
                  <a:schemeClr val="tx1"/>
                </a:solidFill>
              </a:rPr>
              <a:t>Differential</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0" y="1739795"/>
            <a:ext cx="3966323" cy="2991007"/>
          </a:xfrm>
        </p:spPr>
        <p:txBody>
          <a:bodyPr wrap="square" lIns="0" tIns="18000" rIns="0" bIns="18000" anchor="ctr" anchorCtr="0">
            <a:spAutoFit/>
          </a:bodyPr>
          <a:lstStyle/>
          <a:p>
            <a:pPr marL="0" indent="0">
              <a:spcBef>
                <a:spcPts val="600"/>
              </a:spcBef>
              <a:buNone/>
            </a:pPr>
            <a:r>
              <a:rPr lang="en-US" sz="2400" dirty="0"/>
              <a:t>When the vehicle turns a corner, the inner wheel slows and the outer wheel increases in speed to compensate. This difference in rotational speed causes the pinion gears to “walk” around the slower side gear.</a:t>
            </a:r>
          </a:p>
        </p:txBody>
      </p:sp>
      <p:pic>
        <p:nvPicPr>
          <p:cNvPr id="5" name="Picture 4" descr="A two-part illustration of purpose and function of differentials.&#10;Long description is available in notes, Press F6.&#10;">
            <a:extLst>
              <a:ext uri="{FF2B5EF4-FFF2-40B4-BE49-F238E27FC236}">
                <a16:creationId xmlns:a16="http://schemas.microsoft.com/office/drawing/2014/main" id="{03677AD5-28BC-4027-D42E-D53743293F9E}"/>
              </a:ext>
            </a:extLst>
          </p:cNvPr>
          <p:cNvPicPr>
            <a:picLocks noChangeAspect="1"/>
          </p:cNvPicPr>
          <p:nvPr/>
        </p:nvPicPr>
        <p:blipFill>
          <a:blip r:embed="rId3"/>
          <a:stretch>
            <a:fillRect/>
          </a:stretch>
        </p:blipFill>
        <p:spPr>
          <a:xfrm>
            <a:off x="4979823" y="985552"/>
            <a:ext cx="3352465" cy="5318212"/>
          </a:xfrm>
          <a:prstGeom prst="rect">
            <a:avLst/>
          </a:prstGeom>
        </p:spPr>
      </p:pic>
    </p:spTree>
    <p:extLst>
      <p:ext uri="{BB962C8B-B14F-4D97-AF65-F5344CB8AC3E}">
        <p14:creationId xmlns:p14="http://schemas.microsoft.com/office/powerpoint/2010/main" val="4019417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Drive Axle Terminology</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9600"/>
            <a:ext cx="8190600" cy="1744511"/>
          </a:xfrm>
        </p:spPr>
        <p:txBody>
          <a:bodyPr wrap="square" lIns="0" tIns="18000" rIns="0" bIns="18000" anchor="ctr" anchorCtr="0">
            <a:spAutoFit/>
          </a:bodyPr>
          <a:lstStyle/>
          <a:p>
            <a:pPr marL="342900" indent="-342900">
              <a:spcBef>
                <a:spcPts val="600"/>
              </a:spcBef>
            </a:pPr>
            <a:r>
              <a:rPr lang="en-US" sz="2400" dirty="0">
                <a:solidFill>
                  <a:schemeClr val="tx1"/>
                </a:solidFill>
              </a:rPr>
              <a:t>The major parts of a drive axle include:</a:t>
            </a:r>
          </a:p>
          <a:p>
            <a:pPr marL="829818" lvl="1" indent="-342900"/>
            <a:r>
              <a:rPr lang="en-US" sz="2400" dirty="0">
                <a:solidFill>
                  <a:schemeClr val="tx1"/>
                </a:solidFill>
              </a:rPr>
              <a:t>The ring and pinion gears</a:t>
            </a:r>
          </a:p>
          <a:p>
            <a:pPr marL="829818" lvl="1" indent="-342900"/>
            <a:r>
              <a:rPr lang="en-US" sz="2400" dirty="0">
                <a:solidFill>
                  <a:schemeClr val="tx1"/>
                </a:solidFill>
              </a:rPr>
              <a:t>Differential</a:t>
            </a:r>
          </a:p>
          <a:p>
            <a:pPr marL="829818" lvl="1" indent="-342900"/>
            <a:r>
              <a:rPr lang="en-US" sz="2400" dirty="0">
                <a:solidFill>
                  <a:schemeClr val="tx1"/>
                </a:solidFill>
              </a:rPr>
              <a:t>Axle shafts</a:t>
            </a:r>
          </a:p>
        </p:txBody>
      </p:sp>
    </p:spTree>
    <p:extLst>
      <p:ext uri="{BB962C8B-B14F-4D97-AF65-F5344CB8AC3E}">
        <p14:creationId xmlns:p14="http://schemas.microsoft.com/office/powerpoint/2010/main" val="466765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784502" cy="405683"/>
          </a:xfrm>
        </p:spPr>
        <p:txBody>
          <a:bodyPr wrap="square" lIns="0" tIns="18000" rIns="0" bIns="18000" anchor="ctr" anchorCtr="0">
            <a:spAutoFit/>
          </a:bodyPr>
          <a:lstStyle/>
          <a:p>
            <a:pPr marL="0" indent="0">
              <a:spcBef>
                <a:spcPts val="600"/>
              </a:spcBef>
              <a:buNone/>
            </a:pPr>
            <a:r>
              <a:rPr lang="en-US" sz="2400" dirty="0">
                <a:solidFill>
                  <a:schemeClr val="tx1"/>
                </a:solidFill>
              </a:rPr>
              <a:t>Side Gears &amp; Pinion</a:t>
            </a:r>
          </a:p>
        </p:txBody>
      </p:sp>
      <p:pic>
        <p:nvPicPr>
          <p:cNvPr id="5" name="Picture 4" descr="A close-up view of spider pinion gear mounted between side gears.">
            <a:extLst>
              <a:ext uri="{FF2B5EF4-FFF2-40B4-BE49-F238E27FC236}">
                <a16:creationId xmlns:a16="http://schemas.microsoft.com/office/drawing/2014/main" id="{0C345C51-68B7-FC51-2949-5B135FC371E4}"/>
              </a:ext>
            </a:extLst>
          </p:cNvPr>
          <p:cNvPicPr>
            <a:picLocks noChangeAspect="1"/>
          </p:cNvPicPr>
          <p:nvPr/>
        </p:nvPicPr>
        <p:blipFill>
          <a:blip r:embed="rId3"/>
          <a:stretch>
            <a:fillRect/>
          </a:stretch>
        </p:blipFill>
        <p:spPr>
          <a:xfrm>
            <a:off x="2470025" y="1579900"/>
            <a:ext cx="4203950" cy="316336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1" y="4893857"/>
            <a:ext cx="8228702" cy="1513679"/>
          </a:xfrm>
        </p:spPr>
        <p:txBody>
          <a:bodyPr wrap="square" lIns="0" tIns="18000" rIns="0" bIns="18000" anchor="ctr" anchorCtr="0">
            <a:spAutoFit/>
          </a:bodyPr>
          <a:lstStyle/>
          <a:p>
            <a:pPr marL="0" indent="0">
              <a:spcBef>
                <a:spcPts val="600"/>
              </a:spcBef>
              <a:buNone/>
            </a:pPr>
            <a:r>
              <a:rPr lang="en-US" sz="2400" dirty="0"/>
              <a:t>A close-up view of the side gears and spider (pinion) gear. Note the ridges on the gear teeth. These ridges are manufactured into the gear teeth to help retain lubricant so that no metal-to-metal contact occurs.</a:t>
            </a:r>
          </a:p>
        </p:txBody>
      </p:sp>
    </p:spTree>
    <p:extLst>
      <p:ext uri="{BB962C8B-B14F-4D97-AF65-F5344CB8AC3E}">
        <p14:creationId xmlns:p14="http://schemas.microsoft.com/office/powerpoint/2010/main" val="753352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7545"/>
            <a:ext cx="8229600" cy="1698345"/>
          </a:xfrm>
        </p:spPr>
        <p:txBody>
          <a:bodyPr lIns="0" tIns="18000" rIns="0" bIns="18000" anchor="ctr" anchorCtr="0">
            <a:spAutoFit/>
          </a:bodyPr>
          <a:lstStyle/>
          <a:p>
            <a:r>
              <a:rPr lang="en-US" dirty="0"/>
              <a:t>Frequently Asked Question: Why Does One Wheel Spin When the Other Wheel Is on Dry Pavement?</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2426926"/>
            <a:ext cx="4474623" cy="405683"/>
          </a:xfrm>
        </p:spPr>
        <p:txBody>
          <a:bodyPr wrap="square" lIns="0" tIns="18000" rIns="0" bIns="18000" anchor="ctr" anchorCtr="0">
            <a:spAutoFit/>
          </a:bodyPr>
          <a:lstStyle/>
          <a:p>
            <a:pPr marL="0" indent="0">
              <a:spcBef>
                <a:spcPts val="600"/>
              </a:spcBef>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6275" y="2950724"/>
            <a:ext cx="8228701" cy="3360338"/>
          </a:xfrm>
        </p:spPr>
        <p:txBody>
          <a:bodyPr wrap="square" lIns="0" tIns="18000" rIns="0" bIns="18000" anchor="ctr" anchorCtr="0">
            <a:spAutoFit/>
          </a:bodyPr>
          <a:lstStyle/>
          <a:p>
            <a:pPr marL="0" indent="0">
              <a:spcBef>
                <a:spcPts val="600"/>
              </a:spcBef>
              <a:buNone/>
            </a:pPr>
            <a:r>
              <a:rPr lang="en-US" sz="2400" b="1" dirty="0"/>
              <a:t>Why Does One Wheel Spin When the Other Wheel Is on Dry Pavement? </a:t>
            </a:r>
            <a:r>
              <a:rPr lang="en-US" sz="2400" dirty="0"/>
              <a:t>A standard, called an open differential splits torque equally to the drive wheels. If one tire is on a slippery surface and only 50 pounds-feet of torque can be applied to the road, the other side will also have the same 50 pounds-feet. Even if the tire on the other side from the one on a slippery surface is on dry pavement, the force being sent to the drive wheel (5 pounds) is not enough to propel the vehicle. </a:t>
            </a:r>
            <a:r>
              <a:rPr lang="en-US" sz="2400" b="1" dirty="0"/>
              <a:t>See Figure 12.18.</a:t>
            </a:r>
          </a:p>
        </p:txBody>
      </p:sp>
    </p:spTree>
    <p:extLst>
      <p:ext uri="{BB962C8B-B14F-4D97-AF65-F5344CB8AC3E}">
        <p14:creationId xmlns:p14="http://schemas.microsoft.com/office/powerpoint/2010/main" val="2707295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413566" cy="405683"/>
          </a:xfrm>
        </p:spPr>
        <p:txBody>
          <a:bodyPr wrap="square" lIns="0" tIns="18000" rIns="0" bIns="18000" anchor="ctr" anchorCtr="0">
            <a:spAutoFit/>
          </a:bodyPr>
          <a:lstStyle/>
          <a:p>
            <a:pPr marL="0" indent="0">
              <a:spcBef>
                <a:spcPts val="600"/>
              </a:spcBef>
              <a:buNone/>
            </a:pPr>
            <a:r>
              <a:rPr lang="en-US" sz="2400" dirty="0">
                <a:solidFill>
                  <a:schemeClr val="tx1"/>
                </a:solidFill>
              </a:rPr>
              <a:t>Differential Action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1703323"/>
            <a:ext cx="4217868" cy="2698619"/>
          </a:xfrm>
        </p:spPr>
        <p:txBody>
          <a:bodyPr wrap="square" lIns="0" tIns="18000" rIns="0" bIns="18000" anchor="ctr" anchorCtr="0">
            <a:spAutoFit/>
          </a:bodyPr>
          <a:lstStyle/>
          <a:p>
            <a:pPr marL="0" indent="0">
              <a:spcBef>
                <a:spcPts val="600"/>
              </a:spcBef>
              <a:buNone/>
            </a:pPr>
            <a:r>
              <a:rPr lang="en-US" sz="2400" dirty="0"/>
              <a:t>Driving straight ahead there is no pinion gear movement (top). When cornering the outer wheel rotates faster and the pinion gears rotate to compensate for the difference (bottom).</a:t>
            </a:r>
          </a:p>
        </p:txBody>
      </p:sp>
      <p:pic>
        <p:nvPicPr>
          <p:cNvPr id="5" name="Picture 4" descr="An illustration for role of ring gear and differential case in driving straight ahead.&#10;Long description 1 is available in notes, Press F6.">
            <a:extLst>
              <a:ext uri="{FF2B5EF4-FFF2-40B4-BE49-F238E27FC236}">
                <a16:creationId xmlns:a16="http://schemas.microsoft.com/office/drawing/2014/main" id="{90BFCBAA-462C-B42A-3B32-88BB4F15792D}"/>
              </a:ext>
            </a:extLst>
          </p:cNvPr>
          <p:cNvPicPr>
            <a:picLocks noChangeAspect="1"/>
          </p:cNvPicPr>
          <p:nvPr/>
        </p:nvPicPr>
        <p:blipFill>
          <a:blip r:embed="rId3"/>
          <a:stretch>
            <a:fillRect/>
          </a:stretch>
        </p:blipFill>
        <p:spPr>
          <a:xfrm>
            <a:off x="5083845" y="1055324"/>
            <a:ext cx="3306771" cy="2360702"/>
          </a:xfrm>
          <a:prstGeom prst="rect">
            <a:avLst/>
          </a:prstGeom>
        </p:spPr>
      </p:pic>
      <p:pic>
        <p:nvPicPr>
          <p:cNvPr id="7" name="Picture 6" descr="An illustration for role of ring gear and differential case  when cornering the outer wheel.&#10;Long description 2 is available in notes, Press F6.">
            <a:extLst>
              <a:ext uri="{FF2B5EF4-FFF2-40B4-BE49-F238E27FC236}">
                <a16:creationId xmlns:a16="http://schemas.microsoft.com/office/drawing/2014/main" id="{3B7F4585-48A7-6034-9565-1D537235CCD2}"/>
              </a:ext>
            </a:extLst>
          </p:cNvPr>
          <p:cNvPicPr>
            <a:picLocks noChangeAspect="1"/>
          </p:cNvPicPr>
          <p:nvPr/>
        </p:nvPicPr>
        <p:blipFill>
          <a:blip r:embed="rId4"/>
          <a:stretch>
            <a:fillRect/>
          </a:stretch>
        </p:blipFill>
        <p:spPr>
          <a:xfrm>
            <a:off x="5100959" y="3727170"/>
            <a:ext cx="3323811" cy="2572138"/>
          </a:xfrm>
          <a:prstGeom prst="rect">
            <a:avLst/>
          </a:prstGeom>
        </p:spPr>
      </p:pic>
    </p:spTree>
    <p:extLst>
      <p:ext uri="{BB962C8B-B14F-4D97-AF65-F5344CB8AC3E}">
        <p14:creationId xmlns:p14="http://schemas.microsoft.com/office/powerpoint/2010/main" val="2006521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1525046" cy="405683"/>
          </a:xfrm>
        </p:spPr>
        <p:txBody>
          <a:bodyPr wrap="square" lIns="0" tIns="18000" rIns="0" bIns="18000" anchor="ctr" anchorCtr="0">
            <a:spAutoFit/>
          </a:bodyPr>
          <a:lstStyle/>
          <a:p>
            <a:pPr marL="0" indent="0">
              <a:spcBef>
                <a:spcPts val="600"/>
              </a:spcBef>
              <a:buNone/>
            </a:pPr>
            <a:r>
              <a:rPr lang="en-US" sz="2400" dirty="0">
                <a:solidFill>
                  <a:schemeClr val="tx1"/>
                </a:solidFill>
              </a:rPr>
              <a:t>Differential</a:t>
            </a:r>
          </a:p>
        </p:txBody>
      </p:sp>
      <p:pic>
        <p:nvPicPr>
          <p:cNvPr id="5" name="Picture 4" descr="An illustration of the working of differential case in a spinning and stationary wheel.&#10;Long description is available in notes, Press F6.">
            <a:extLst>
              <a:ext uri="{FF2B5EF4-FFF2-40B4-BE49-F238E27FC236}">
                <a16:creationId xmlns:a16="http://schemas.microsoft.com/office/drawing/2014/main" id="{CDC5549E-E174-4A54-AD07-3AAB8A81B405}"/>
              </a:ext>
            </a:extLst>
          </p:cNvPr>
          <p:cNvPicPr>
            <a:picLocks noChangeAspect="1"/>
          </p:cNvPicPr>
          <p:nvPr/>
        </p:nvPicPr>
        <p:blipFill>
          <a:blip r:embed="rId3"/>
          <a:stretch>
            <a:fillRect/>
          </a:stretch>
        </p:blipFill>
        <p:spPr>
          <a:xfrm>
            <a:off x="2263378" y="1555890"/>
            <a:ext cx="4617245" cy="310786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4875092"/>
            <a:ext cx="8230082" cy="1513679"/>
          </a:xfrm>
        </p:spPr>
        <p:txBody>
          <a:bodyPr wrap="square" lIns="0" tIns="18000" rIns="0" bIns="18000" anchor="ctr" anchorCtr="0">
            <a:spAutoFit/>
          </a:bodyPr>
          <a:lstStyle/>
          <a:p>
            <a:pPr marL="0" indent="0">
              <a:spcBef>
                <a:spcPts val="600"/>
              </a:spcBef>
              <a:buNone/>
            </a:pPr>
            <a:r>
              <a:rPr lang="en-US" sz="2400" dirty="0"/>
              <a:t>If one tire has poor traction, it will rotate easily, so the differential pinion gears rotate on their shaft and walk around the other side gear, which offers more resistance. The result will be wheel spin on the side with poor traction.</a:t>
            </a:r>
          </a:p>
        </p:txBody>
      </p:sp>
    </p:spTree>
    <p:extLst>
      <p:ext uri="{BB962C8B-B14F-4D97-AF65-F5344CB8AC3E}">
        <p14:creationId xmlns:p14="http://schemas.microsoft.com/office/powerpoint/2010/main" val="1007862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Differential Action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fferential_operation">
            <a:hlinkClick r:id="" action="ppaction://media"/>
            <a:extLst>
              <a:ext uri="{FF2B5EF4-FFF2-40B4-BE49-F238E27FC236}">
                <a16:creationId xmlns:a16="http://schemas.microsoft.com/office/drawing/2014/main" id="{0A82B179-61F2-DBB1-BA77-D7D414F804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056102"/>
            <a:ext cx="8831394" cy="4967659"/>
          </a:xfrm>
          <a:prstGeom prst="rect">
            <a:avLst/>
          </a:prstGeom>
        </p:spPr>
      </p:pic>
    </p:spTree>
    <p:extLst>
      <p:ext uri="{BB962C8B-B14F-4D97-AF65-F5344CB8AC3E}">
        <p14:creationId xmlns:p14="http://schemas.microsoft.com/office/powerpoint/2010/main" val="18762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Limited Slip Differentials </a:t>
            </a:r>
            <a:r>
              <a:rPr lang="en-US" sz="2800" dirty="0"/>
              <a:t>(1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5324"/>
            <a:ext cx="7347876" cy="405683"/>
          </a:xfrm>
        </p:spPr>
        <p:txBody>
          <a:bodyPr wrap="square" lIns="0" tIns="18000" rIns="0" bIns="18000" anchor="ctr" anchorCtr="0">
            <a:spAutoFit/>
          </a:bodyPr>
          <a:lstStyle/>
          <a:p>
            <a:pPr marL="342900" indent="-342900">
              <a:spcBef>
                <a:spcPts val="600"/>
              </a:spcBef>
            </a:pPr>
            <a:r>
              <a:rPr lang="en-US" sz="2400" dirty="0">
                <a:solidFill>
                  <a:schemeClr val="tx1"/>
                </a:solidFill>
              </a:rPr>
              <a:t>Open Differential Has a Torque Bias Ratio (</a:t>
            </a:r>
            <a:r>
              <a:rPr lang="en-US" sz="2400" spc="-300" dirty="0">
                <a:solidFill>
                  <a:schemeClr val="tx1"/>
                </a:solidFill>
              </a:rPr>
              <a:t>T B </a:t>
            </a:r>
            <a:r>
              <a:rPr lang="en-US" sz="2400" dirty="0">
                <a:solidFill>
                  <a:schemeClr val="tx1"/>
                </a:solidFill>
              </a:rPr>
              <a:t>R) of</a:t>
            </a:r>
          </a:p>
        </p:txBody>
      </p:sp>
      <p:graphicFrame>
        <p:nvGraphicFramePr>
          <p:cNvPr id="3" name="Object 2" descr="1 is to 1">
            <a:extLst>
              <a:ext uri="{FF2B5EF4-FFF2-40B4-BE49-F238E27FC236}">
                <a16:creationId xmlns:a16="http://schemas.microsoft.com/office/drawing/2014/main" id="{5E220C6D-5A4A-0222-C565-F425009E7254}"/>
              </a:ext>
            </a:extLst>
          </p:cNvPr>
          <p:cNvGraphicFramePr>
            <a:graphicFrameLocks noChangeAspect="1"/>
          </p:cNvGraphicFramePr>
          <p:nvPr>
            <p:extLst>
              <p:ext uri="{D42A27DB-BD31-4B8C-83A1-F6EECF244321}">
                <p14:modId xmlns:p14="http://schemas.microsoft.com/office/powerpoint/2010/main" val="203183426"/>
              </p:ext>
            </p:extLst>
          </p:nvPr>
        </p:nvGraphicFramePr>
        <p:xfrm>
          <a:off x="7889480" y="1088734"/>
          <a:ext cx="632143" cy="340518"/>
        </p:xfrm>
        <a:graphic>
          <a:graphicData uri="http://schemas.openxmlformats.org/presentationml/2006/ole">
            <mc:AlternateContent xmlns:mc="http://schemas.openxmlformats.org/markup-compatibility/2006">
              <mc:Choice xmlns:v="urn:schemas-microsoft-com:vml" Requires="v">
                <p:oleObj name="Equation" r:id="rId3" imgW="304560" imgH="164880" progId="Equation.DSMT4">
                  <p:embed/>
                </p:oleObj>
              </mc:Choice>
              <mc:Fallback>
                <p:oleObj name="Equation" r:id="rId3" imgW="304560" imgH="164880" progId="Equation.DSMT4">
                  <p:embed/>
                  <p:pic>
                    <p:nvPicPr>
                      <p:cNvPr id="7" name="Object 6">
                        <a:extLst>
                          <a:ext uri="{FF2B5EF4-FFF2-40B4-BE49-F238E27FC236}">
                            <a16:creationId xmlns:a16="http://schemas.microsoft.com/office/drawing/2014/main" id="{DFAE4E5F-07D3-3915-6B0D-22308A019A11}"/>
                          </a:ext>
                        </a:extLst>
                      </p:cNvPr>
                      <p:cNvPicPr>
                        <a:picLocks noChangeAspect="1" noChangeArrowheads="1"/>
                      </p:cNvPicPr>
                      <p:nvPr/>
                    </p:nvPicPr>
                    <p:blipFill>
                      <a:blip r:embed="rId4"/>
                      <a:srcRect/>
                      <a:stretch>
                        <a:fillRect/>
                      </a:stretch>
                    </p:blipFill>
                    <p:spPr bwMode="auto">
                      <a:xfrm>
                        <a:off x="7889480" y="1088734"/>
                        <a:ext cx="632143" cy="3405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1571359"/>
            <a:ext cx="8230082" cy="3083340"/>
          </a:xfrm>
        </p:spPr>
        <p:txBody>
          <a:bodyPr wrap="square" lIns="0" tIns="18000" rIns="0" bIns="18000" anchor="ctr" anchorCtr="0">
            <a:spAutoFit/>
          </a:bodyPr>
          <a:lstStyle/>
          <a:p>
            <a:pPr marL="342900" indent="-342900">
              <a:spcBef>
                <a:spcPts val="600"/>
              </a:spcBef>
            </a:pPr>
            <a:r>
              <a:rPr lang="en-US" sz="2400" dirty="0"/>
              <a:t>Limited Slip Types </a:t>
            </a:r>
          </a:p>
          <a:p>
            <a:pPr marL="829818" lvl="1" indent="-342900"/>
            <a:r>
              <a:rPr lang="en-US" sz="2400" dirty="0"/>
              <a:t>Preloaded clutches</a:t>
            </a:r>
          </a:p>
          <a:p>
            <a:pPr marL="829818" lvl="1" indent="-342900"/>
            <a:r>
              <a:rPr lang="en-US" sz="2400" dirty="0"/>
              <a:t>Self-applying clutches</a:t>
            </a:r>
          </a:p>
          <a:p>
            <a:pPr marL="829818" lvl="1" indent="-342900"/>
            <a:r>
              <a:rPr lang="en-US" sz="2400" dirty="0"/>
              <a:t>Viscous couplings</a:t>
            </a:r>
          </a:p>
          <a:p>
            <a:pPr marL="829818" lvl="1" indent="-342900"/>
            <a:r>
              <a:rPr lang="en-US" sz="2400" dirty="0"/>
              <a:t>Eaton locker differential</a:t>
            </a:r>
          </a:p>
          <a:p>
            <a:pPr marL="829818" lvl="1" indent="-342900"/>
            <a:r>
              <a:rPr lang="en-US" sz="2400" dirty="0"/>
              <a:t>Hydraulic applied clutches</a:t>
            </a:r>
          </a:p>
          <a:p>
            <a:pPr marL="829818" lvl="1" indent="-342900"/>
            <a:r>
              <a:rPr lang="en-US" sz="2400" dirty="0"/>
              <a:t>Cone type</a:t>
            </a:r>
          </a:p>
        </p:txBody>
      </p:sp>
    </p:spTree>
    <p:extLst>
      <p:ext uri="{BB962C8B-B14F-4D97-AF65-F5344CB8AC3E}">
        <p14:creationId xmlns:p14="http://schemas.microsoft.com/office/powerpoint/2010/main" val="166909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Limited Slip Differentials </a:t>
            </a:r>
            <a:r>
              <a:rPr lang="en-US" sz="2800" dirty="0"/>
              <a:t>(2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7228"/>
            <a:ext cx="8190600" cy="2560119"/>
          </a:xfrm>
        </p:spPr>
        <p:txBody>
          <a:bodyPr wrap="square" lIns="0" tIns="18000" rIns="0" bIns="18000" anchor="ctr" anchorCtr="0">
            <a:spAutoFit/>
          </a:bodyPr>
          <a:lstStyle/>
          <a:p>
            <a:pPr marL="342900" indent="-342900">
              <a:spcBef>
                <a:spcPts val="600"/>
              </a:spcBef>
            </a:pPr>
            <a:r>
              <a:rPr lang="en-US" sz="2400" dirty="0">
                <a:solidFill>
                  <a:schemeClr val="tx1"/>
                </a:solidFill>
              </a:rPr>
              <a:t>What is a Torsen differential?</a:t>
            </a:r>
          </a:p>
          <a:p>
            <a:pPr marL="342900" indent="-342900">
              <a:spcBef>
                <a:spcPts val="600"/>
              </a:spcBef>
            </a:pPr>
            <a:r>
              <a:rPr lang="en-US" sz="2400" dirty="0">
                <a:solidFill>
                  <a:schemeClr val="tx1"/>
                </a:solidFill>
              </a:rPr>
              <a:t>Electric locking differentials</a:t>
            </a:r>
          </a:p>
          <a:p>
            <a:pPr marL="829818" lvl="1" indent="-342900"/>
            <a:r>
              <a:rPr lang="en-US" sz="2400" dirty="0">
                <a:solidFill>
                  <a:schemeClr val="tx1"/>
                </a:solidFill>
              </a:rPr>
              <a:t>When the axle shaft or side gear is connected to the differential case, the differential becomes locked.</a:t>
            </a:r>
          </a:p>
          <a:p>
            <a:pPr marL="342900" indent="-342900">
              <a:spcBef>
                <a:spcPts val="600"/>
              </a:spcBef>
            </a:pPr>
            <a:r>
              <a:rPr lang="en-US" sz="2400" dirty="0">
                <a:solidFill>
                  <a:schemeClr val="tx1"/>
                </a:solidFill>
              </a:rPr>
              <a:t>Electronic torque management</a:t>
            </a:r>
          </a:p>
          <a:p>
            <a:pPr marL="342900" indent="-342900">
              <a:spcBef>
                <a:spcPts val="600"/>
              </a:spcBef>
            </a:pPr>
            <a:r>
              <a:rPr lang="en-US" sz="2400" dirty="0">
                <a:solidFill>
                  <a:schemeClr val="tx1"/>
                </a:solidFill>
              </a:rPr>
              <a:t>Independent rear suspension drive axles</a:t>
            </a:r>
          </a:p>
        </p:txBody>
      </p:sp>
    </p:spTree>
    <p:extLst>
      <p:ext uri="{BB962C8B-B14F-4D97-AF65-F5344CB8AC3E}">
        <p14:creationId xmlns:p14="http://schemas.microsoft.com/office/powerpoint/2010/main" val="749089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Limited Slip Differentials </a:t>
            </a:r>
            <a:r>
              <a:rPr lang="en-US" sz="2800" dirty="0"/>
              <a:t>(3 of 3)</a:t>
            </a:r>
          </a:p>
        </p:txBody>
      </p:sp>
      <p:pic>
        <p:nvPicPr>
          <p:cNvPr id="5" name="Picture 4" descr="An illustration of limited slip differential.&#10;Long description 1 is available in notes, Press F6.">
            <a:extLst>
              <a:ext uri="{FF2B5EF4-FFF2-40B4-BE49-F238E27FC236}">
                <a16:creationId xmlns:a16="http://schemas.microsoft.com/office/drawing/2014/main" id="{C409833C-E7E0-E5E8-6984-92412CAEE782}"/>
              </a:ext>
            </a:extLst>
          </p:cNvPr>
          <p:cNvPicPr>
            <a:picLocks noChangeAspect="1"/>
          </p:cNvPicPr>
          <p:nvPr/>
        </p:nvPicPr>
        <p:blipFill>
          <a:blip r:embed="rId3"/>
          <a:stretch>
            <a:fillRect/>
          </a:stretch>
        </p:blipFill>
        <p:spPr>
          <a:xfrm>
            <a:off x="479297" y="915745"/>
            <a:ext cx="3751471" cy="2497526"/>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5382" y="3658096"/>
            <a:ext cx="3769985" cy="2498564"/>
          </a:xfrm>
        </p:spPr>
        <p:txBody>
          <a:bodyPr wrap="square" lIns="0" tIns="18000" rIns="0" bIns="18000" anchor="ctr" anchorCtr="0">
            <a:spAutoFit/>
          </a:bodyPr>
          <a:lstStyle/>
          <a:p>
            <a:pPr marL="0" indent="0">
              <a:spcBef>
                <a:spcPts val="600"/>
              </a:spcBef>
              <a:buNone/>
            </a:pPr>
            <a:r>
              <a:rPr lang="en-US" sz="2000" b="1" dirty="0">
                <a:solidFill>
                  <a:schemeClr val="tx1"/>
                </a:solidFill>
              </a:rPr>
              <a:t>Figure 12.20</a:t>
            </a:r>
            <a:r>
              <a:rPr lang="en-US" sz="2000" dirty="0">
                <a:solidFill>
                  <a:schemeClr val="tx1"/>
                </a:solidFill>
              </a:rPr>
              <a:t> Limited slip differentials transfer most of the torque through the pinion shaft and gears like a conventional differential. Some torque is also transferred through the clutch pack going from the case through the clutch to the side gear (right).</a:t>
            </a:r>
          </a:p>
        </p:txBody>
      </p:sp>
      <p:pic>
        <p:nvPicPr>
          <p:cNvPr id="7" name="Picture 6" descr="An illustration of limited slip differential components. &#10;Long description 2 is available in notes, Press F6.">
            <a:extLst>
              <a:ext uri="{FF2B5EF4-FFF2-40B4-BE49-F238E27FC236}">
                <a16:creationId xmlns:a16="http://schemas.microsoft.com/office/drawing/2014/main" id="{4643026D-C8DD-945E-9C9F-2770A939B2B1}"/>
              </a:ext>
            </a:extLst>
          </p:cNvPr>
          <p:cNvPicPr>
            <a:picLocks noChangeAspect="1"/>
          </p:cNvPicPr>
          <p:nvPr/>
        </p:nvPicPr>
        <p:blipFill>
          <a:blip r:embed="rId4"/>
          <a:stretch>
            <a:fillRect/>
          </a:stretch>
        </p:blipFill>
        <p:spPr>
          <a:xfrm>
            <a:off x="4579875" y="945053"/>
            <a:ext cx="3659110" cy="249181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9875" y="3672331"/>
            <a:ext cx="4088743" cy="1575234"/>
          </a:xfrm>
        </p:spPr>
        <p:txBody>
          <a:bodyPr wrap="square" lIns="0" tIns="18000" rIns="0" bIns="18000" anchor="ctr" anchorCtr="0">
            <a:spAutoFit/>
          </a:bodyPr>
          <a:lstStyle/>
          <a:p>
            <a:pPr marL="0" indent="0">
              <a:spcBef>
                <a:spcPts val="600"/>
              </a:spcBef>
              <a:buNone/>
            </a:pPr>
            <a:r>
              <a:rPr lang="en-US" sz="2000" b="1" dirty="0"/>
              <a:t>Figure 12.21</a:t>
            </a:r>
            <a:r>
              <a:rPr lang="en-US" sz="2000" dirty="0"/>
              <a:t> A limited slip differential showing the preload spring and how the steel plates of the clutch pack are held to the differential case.</a:t>
            </a:r>
          </a:p>
        </p:txBody>
      </p:sp>
    </p:spTree>
    <p:extLst>
      <p:ext uri="{BB962C8B-B14F-4D97-AF65-F5344CB8AC3E}">
        <p14:creationId xmlns:p14="http://schemas.microsoft.com/office/powerpoint/2010/main" val="2496755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12.22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3198570" cy="405683"/>
          </a:xfrm>
        </p:spPr>
        <p:txBody>
          <a:bodyPr wrap="square" lIns="0" tIns="18000" rIns="0" bIns="18000" anchor="ctr" anchorCtr="0">
            <a:spAutoFit/>
          </a:bodyPr>
          <a:lstStyle/>
          <a:p>
            <a:pPr marL="0" indent="0">
              <a:spcBef>
                <a:spcPts val="600"/>
              </a:spcBef>
              <a:buNone/>
            </a:pPr>
            <a:r>
              <a:rPr lang="en-US" sz="2400" dirty="0">
                <a:solidFill>
                  <a:schemeClr val="tx1"/>
                </a:solidFill>
              </a:rPr>
              <a:t>Limited Slip Differential</a:t>
            </a:r>
          </a:p>
        </p:txBody>
      </p:sp>
      <p:pic>
        <p:nvPicPr>
          <p:cNvPr id="5" name="Picture 4" descr="An illustration of limited slip differential components.&#10;Long description is available in notes, Press F6.">
            <a:extLst>
              <a:ext uri="{FF2B5EF4-FFF2-40B4-BE49-F238E27FC236}">
                <a16:creationId xmlns:a16="http://schemas.microsoft.com/office/drawing/2014/main" id="{61C51CE5-E99E-B7FC-C8BE-7C5E29B3B3BD}"/>
              </a:ext>
            </a:extLst>
          </p:cNvPr>
          <p:cNvPicPr>
            <a:picLocks noChangeAspect="1"/>
          </p:cNvPicPr>
          <p:nvPr/>
        </p:nvPicPr>
        <p:blipFill>
          <a:blip r:embed="rId3"/>
          <a:stretch>
            <a:fillRect/>
          </a:stretch>
        </p:blipFill>
        <p:spPr>
          <a:xfrm>
            <a:off x="4966427" y="988518"/>
            <a:ext cx="3351821" cy="374232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4866466"/>
            <a:ext cx="8230082" cy="1513679"/>
          </a:xfrm>
        </p:spPr>
        <p:txBody>
          <a:bodyPr wrap="square" lIns="0" tIns="18000" rIns="0" bIns="18000" anchor="ctr" anchorCtr="0">
            <a:spAutoFit/>
          </a:bodyPr>
          <a:lstStyle/>
          <a:p>
            <a:pPr marL="0" indent="0">
              <a:spcBef>
                <a:spcPts val="600"/>
              </a:spcBef>
              <a:buNone/>
            </a:pPr>
            <a:r>
              <a:rPr lang="en-US" sz="2400" dirty="0"/>
              <a:t>This type of limited slip differential uses the preload force from a spring and the torque generated by the side gears as the two axles rotate at different rates to apply the clutches and limit the amount of difference in the speed of two axles.</a:t>
            </a:r>
          </a:p>
        </p:txBody>
      </p:sp>
    </p:spTree>
    <p:extLst>
      <p:ext uri="{BB962C8B-B14F-4D97-AF65-F5344CB8AC3E}">
        <p14:creationId xmlns:p14="http://schemas.microsoft.com/office/powerpoint/2010/main" val="2549537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12.23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5324"/>
            <a:ext cx="2223785" cy="405683"/>
          </a:xfrm>
        </p:spPr>
        <p:txBody>
          <a:bodyPr wrap="square" lIns="0" tIns="18000" rIns="0" bIns="18000" anchor="ctr" anchorCtr="0">
            <a:spAutoFit/>
          </a:bodyPr>
          <a:lstStyle/>
          <a:p>
            <a:pPr marL="0" indent="0">
              <a:spcBef>
                <a:spcPts val="600"/>
              </a:spcBef>
              <a:buNone/>
            </a:pPr>
            <a:r>
              <a:rPr lang="en-US" sz="2400" dirty="0">
                <a:solidFill>
                  <a:schemeClr val="tx1"/>
                </a:solidFill>
              </a:rPr>
              <a:t>Friction Modifier</a:t>
            </a:r>
          </a:p>
        </p:txBody>
      </p:sp>
      <p:pic>
        <p:nvPicPr>
          <p:cNvPr id="5" name="Picture 4" descr="A close-up view of a friction additive.&#10;Long description is available in notes, Press F6.">
            <a:extLst>
              <a:ext uri="{FF2B5EF4-FFF2-40B4-BE49-F238E27FC236}">
                <a16:creationId xmlns:a16="http://schemas.microsoft.com/office/drawing/2014/main" id="{A7F2F324-F7FA-855E-5C86-9FE800EA78B5}"/>
              </a:ext>
            </a:extLst>
          </p:cNvPr>
          <p:cNvPicPr>
            <a:picLocks noChangeAspect="1"/>
          </p:cNvPicPr>
          <p:nvPr/>
        </p:nvPicPr>
        <p:blipFill>
          <a:blip r:embed="rId3"/>
          <a:stretch>
            <a:fillRect/>
          </a:stretch>
        </p:blipFill>
        <p:spPr>
          <a:xfrm>
            <a:off x="2807642" y="1630767"/>
            <a:ext cx="3545966" cy="385524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5598108"/>
            <a:ext cx="8230082" cy="775015"/>
          </a:xfrm>
        </p:spPr>
        <p:txBody>
          <a:bodyPr wrap="square" lIns="0" tIns="18000" rIns="0" bIns="18000" anchor="ctr" anchorCtr="0">
            <a:spAutoFit/>
          </a:bodyPr>
          <a:lstStyle/>
          <a:p>
            <a:pPr marL="0" indent="0">
              <a:spcBef>
                <a:spcPts val="600"/>
              </a:spcBef>
              <a:buNone/>
            </a:pPr>
            <a:r>
              <a:rPr lang="en-US" sz="2400" dirty="0"/>
              <a:t>A friction additive needs to be added to the gear lube if using a preloaded clutch-type differential.</a:t>
            </a:r>
          </a:p>
        </p:txBody>
      </p:sp>
    </p:spTree>
    <p:extLst>
      <p:ext uri="{BB962C8B-B14F-4D97-AF65-F5344CB8AC3E}">
        <p14:creationId xmlns:p14="http://schemas.microsoft.com/office/powerpoint/2010/main" val="479283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Drive Axle Assembly</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0747"/>
            <a:ext cx="8190600" cy="2190788"/>
          </a:xfrm>
        </p:spPr>
        <p:txBody>
          <a:bodyPr wrap="square" lIns="0" tIns="18000" rIns="0" bIns="18000" anchor="ctr" anchorCtr="0">
            <a:spAutoFit/>
          </a:bodyPr>
          <a:lstStyle/>
          <a:p>
            <a:pPr marL="342900" indent="-342900">
              <a:spcBef>
                <a:spcPts val="600"/>
              </a:spcBef>
            </a:pPr>
            <a:r>
              <a:rPr lang="en-US" sz="2400" dirty="0">
                <a:solidFill>
                  <a:schemeClr val="tx1"/>
                </a:solidFill>
              </a:rPr>
              <a:t>Purpose and function</a:t>
            </a:r>
          </a:p>
          <a:p>
            <a:pPr marL="829818" lvl="1" indent="-342900"/>
            <a:r>
              <a:rPr lang="en-US" sz="2400" dirty="0">
                <a:solidFill>
                  <a:schemeClr val="tx1"/>
                </a:solidFill>
              </a:rPr>
              <a:t>Changing the direction of engine torque</a:t>
            </a:r>
          </a:p>
          <a:p>
            <a:pPr marL="829818" lvl="1" indent="-342900"/>
            <a:r>
              <a:rPr lang="en-US" sz="2400" dirty="0">
                <a:solidFill>
                  <a:schemeClr val="tx1"/>
                </a:solidFill>
              </a:rPr>
              <a:t>Allowing the drive wheels to rotate at different speeds</a:t>
            </a:r>
          </a:p>
          <a:p>
            <a:pPr marL="829818" lvl="1" indent="-342900"/>
            <a:r>
              <a:rPr lang="en-US" sz="2400" dirty="0">
                <a:solidFill>
                  <a:schemeClr val="tx1"/>
                </a:solidFill>
              </a:rPr>
              <a:t>Support the weight of the vehicle</a:t>
            </a:r>
          </a:p>
          <a:p>
            <a:pPr marL="829818" lvl="1" indent="-342900"/>
            <a:r>
              <a:rPr lang="en-US" sz="2400" dirty="0">
                <a:solidFill>
                  <a:schemeClr val="tx1"/>
                </a:solidFill>
              </a:rPr>
              <a:t>Drive the wheels through axles</a:t>
            </a:r>
          </a:p>
        </p:txBody>
      </p:sp>
    </p:spTree>
    <p:extLst>
      <p:ext uri="{BB962C8B-B14F-4D97-AF65-F5344CB8AC3E}">
        <p14:creationId xmlns:p14="http://schemas.microsoft.com/office/powerpoint/2010/main" val="1886260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12.24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5324"/>
            <a:ext cx="2465325" cy="405683"/>
          </a:xfrm>
        </p:spPr>
        <p:txBody>
          <a:bodyPr wrap="square" lIns="0" tIns="18000" rIns="0" bIns="18000" anchor="ctr" anchorCtr="0">
            <a:spAutoFit/>
          </a:bodyPr>
          <a:lstStyle/>
          <a:p>
            <a:pPr marL="0" indent="0">
              <a:spcBef>
                <a:spcPts val="600"/>
              </a:spcBef>
              <a:buNone/>
            </a:pPr>
            <a:r>
              <a:rPr lang="en-US" sz="2400" dirty="0">
                <a:solidFill>
                  <a:schemeClr val="tx1"/>
                </a:solidFill>
              </a:rPr>
              <a:t>Cone Clutch Type </a:t>
            </a:r>
          </a:p>
        </p:txBody>
      </p:sp>
      <p:pic>
        <p:nvPicPr>
          <p:cNvPr id="5" name="Picture 4" descr="An illustration of exploded view of a limited slip differential using cone-type clutches. &#10;Long description is available in notes, Press F6.">
            <a:extLst>
              <a:ext uri="{FF2B5EF4-FFF2-40B4-BE49-F238E27FC236}">
                <a16:creationId xmlns:a16="http://schemas.microsoft.com/office/drawing/2014/main" id="{F4437CCF-B37D-4481-6A27-9D66244D53A8}"/>
              </a:ext>
            </a:extLst>
          </p:cNvPr>
          <p:cNvPicPr>
            <a:picLocks noChangeAspect="1"/>
          </p:cNvPicPr>
          <p:nvPr/>
        </p:nvPicPr>
        <p:blipFill>
          <a:blip r:embed="rId3"/>
          <a:stretch>
            <a:fillRect/>
          </a:stretch>
        </p:blipFill>
        <p:spPr>
          <a:xfrm>
            <a:off x="2289626" y="1659141"/>
            <a:ext cx="4564748" cy="369499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5598108"/>
            <a:ext cx="8230082" cy="775015"/>
          </a:xfrm>
        </p:spPr>
        <p:txBody>
          <a:bodyPr wrap="square" lIns="0" tIns="18000" rIns="0" bIns="18000" anchor="ctr" anchorCtr="0">
            <a:spAutoFit/>
          </a:bodyPr>
          <a:lstStyle/>
          <a:p>
            <a:pPr marL="0" indent="0">
              <a:spcBef>
                <a:spcPts val="600"/>
              </a:spcBef>
              <a:buNone/>
            </a:pPr>
            <a:r>
              <a:rPr lang="en-US" sz="2400" dirty="0"/>
              <a:t>Exploded view of a limited slip differential using cone-type clutches.</a:t>
            </a:r>
          </a:p>
        </p:txBody>
      </p:sp>
    </p:spTree>
    <p:extLst>
      <p:ext uri="{BB962C8B-B14F-4D97-AF65-F5344CB8AC3E}">
        <p14:creationId xmlns:p14="http://schemas.microsoft.com/office/powerpoint/2010/main" val="2391874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12.25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5324"/>
            <a:ext cx="1852849" cy="405683"/>
          </a:xfrm>
        </p:spPr>
        <p:txBody>
          <a:bodyPr wrap="square" lIns="0" tIns="18000" rIns="0" bIns="18000" anchor="ctr" anchorCtr="0">
            <a:spAutoFit/>
          </a:bodyPr>
          <a:lstStyle/>
          <a:p>
            <a:pPr marL="0" indent="0">
              <a:spcBef>
                <a:spcPts val="600"/>
              </a:spcBef>
              <a:buNone/>
            </a:pPr>
            <a:r>
              <a:rPr lang="en-US" sz="2400" dirty="0">
                <a:solidFill>
                  <a:schemeClr val="tx1"/>
                </a:solidFill>
              </a:rPr>
              <a:t>Eaton Locker</a:t>
            </a:r>
          </a:p>
        </p:txBody>
      </p:sp>
      <p:pic>
        <p:nvPicPr>
          <p:cNvPr id="5" name="Picture 4" descr="A close-up view of a locker-type differential with flyweight in the middle and cam plate on the left.">
            <a:extLst>
              <a:ext uri="{FF2B5EF4-FFF2-40B4-BE49-F238E27FC236}">
                <a16:creationId xmlns:a16="http://schemas.microsoft.com/office/drawing/2014/main" id="{7E158158-4F80-3801-172B-5B621E3D3C3D}"/>
              </a:ext>
            </a:extLst>
          </p:cNvPr>
          <p:cNvPicPr>
            <a:picLocks noChangeAspect="1"/>
          </p:cNvPicPr>
          <p:nvPr/>
        </p:nvPicPr>
        <p:blipFill>
          <a:blip r:embed="rId3"/>
          <a:stretch>
            <a:fillRect/>
          </a:stretch>
        </p:blipFill>
        <p:spPr>
          <a:xfrm>
            <a:off x="2511442" y="1576557"/>
            <a:ext cx="4121116" cy="310103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4849213"/>
            <a:ext cx="8230082" cy="1513679"/>
          </a:xfrm>
        </p:spPr>
        <p:txBody>
          <a:bodyPr wrap="square" lIns="0" tIns="18000" rIns="0" bIns="18000" anchor="ctr" anchorCtr="0">
            <a:spAutoFit/>
          </a:bodyPr>
          <a:lstStyle/>
          <a:p>
            <a:pPr marL="0" indent="0">
              <a:spcBef>
                <a:spcPts val="600"/>
              </a:spcBef>
              <a:buNone/>
            </a:pPr>
            <a:r>
              <a:rPr lang="en-US" sz="2400" dirty="0"/>
              <a:t>A locker-type differential operates as a limited slip differential until there is a wheel-to-wheel speed difference of 100 </a:t>
            </a:r>
            <a:r>
              <a:rPr lang="en-US" sz="2400" spc="-300" dirty="0"/>
              <a:t>R P </a:t>
            </a:r>
            <a:r>
              <a:rPr lang="en-US" sz="2400" dirty="0"/>
              <a:t>M or more. At that point, the governor weights move outward and cause the mechanism to lock the clutch pack.</a:t>
            </a:r>
          </a:p>
        </p:txBody>
      </p:sp>
    </p:spTree>
    <p:extLst>
      <p:ext uri="{BB962C8B-B14F-4D97-AF65-F5344CB8AC3E}">
        <p14:creationId xmlns:p14="http://schemas.microsoft.com/office/powerpoint/2010/main" val="2964806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12.26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87964"/>
            <a:ext cx="2844887" cy="374906"/>
          </a:xfrm>
        </p:spPr>
        <p:txBody>
          <a:bodyPr wrap="square" lIns="0" tIns="18000" rIns="0" bIns="18000" anchor="ctr" anchorCtr="0">
            <a:spAutoFit/>
          </a:bodyPr>
          <a:lstStyle/>
          <a:p>
            <a:pPr marL="0" indent="0">
              <a:spcBef>
                <a:spcPts val="600"/>
              </a:spcBef>
              <a:buNone/>
            </a:pPr>
            <a:r>
              <a:rPr lang="en-US" sz="2200" dirty="0">
                <a:solidFill>
                  <a:schemeClr val="tx1"/>
                </a:solidFill>
              </a:rPr>
              <a:t>Torque Limiting Disc</a:t>
            </a:r>
          </a:p>
        </p:txBody>
      </p:sp>
      <p:pic>
        <p:nvPicPr>
          <p:cNvPr id="5" name="Picture 4" descr="An illustration of the Eaton design differential components.&#10;Long description is available in notes, Press F6.">
            <a:extLst>
              <a:ext uri="{FF2B5EF4-FFF2-40B4-BE49-F238E27FC236}">
                <a16:creationId xmlns:a16="http://schemas.microsoft.com/office/drawing/2014/main" id="{ADAA234D-3D60-36C7-034D-F7A6997A2ACF}"/>
              </a:ext>
            </a:extLst>
          </p:cNvPr>
          <p:cNvPicPr>
            <a:picLocks noChangeAspect="1"/>
          </p:cNvPicPr>
          <p:nvPr/>
        </p:nvPicPr>
        <p:blipFill>
          <a:blip r:embed="rId3"/>
          <a:stretch>
            <a:fillRect/>
          </a:stretch>
        </p:blipFill>
        <p:spPr>
          <a:xfrm>
            <a:off x="2524816" y="1634413"/>
            <a:ext cx="4094368" cy="287897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4663857"/>
            <a:ext cx="8230082" cy="1729123"/>
          </a:xfrm>
        </p:spPr>
        <p:txBody>
          <a:bodyPr wrap="square" lIns="0" tIns="18000" rIns="0" bIns="18000" anchor="ctr" anchorCtr="0">
            <a:spAutoFit/>
          </a:bodyPr>
          <a:lstStyle/>
          <a:p>
            <a:pPr marL="0" indent="0">
              <a:spcBef>
                <a:spcPts val="600"/>
              </a:spcBef>
              <a:buNone/>
            </a:pPr>
            <a:r>
              <a:rPr lang="en-US" sz="2200" dirty="0"/>
              <a:t>This Eaton design differential uses a torque-limiting disc to prevent the possibility of breaking an axle in the event of a high-torque demand. When the disc tangs shear, the differential will continue to function but as an open rather than as a limited slip differential.</a:t>
            </a:r>
          </a:p>
        </p:txBody>
      </p:sp>
    </p:spTree>
    <p:extLst>
      <p:ext uri="{BB962C8B-B14F-4D97-AF65-F5344CB8AC3E}">
        <p14:creationId xmlns:p14="http://schemas.microsoft.com/office/powerpoint/2010/main" val="1065373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12.27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87964"/>
            <a:ext cx="2844887" cy="374906"/>
          </a:xfrm>
        </p:spPr>
        <p:txBody>
          <a:bodyPr wrap="square" lIns="0" tIns="18000" rIns="0" bIns="18000" anchor="ctr" anchorCtr="0">
            <a:spAutoFit/>
          </a:bodyPr>
          <a:lstStyle/>
          <a:p>
            <a:pPr marL="0" indent="0">
              <a:spcBef>
                <a:spcPts val="600"/>
              </a:spcBef>
              <a:buNone/>
            </a:pPr>
            <a:r>
              <a:rPr lang="en-US" sz="2200" dirty="0">
                <a:solidFill>
                  <a:schemeClr val="tx1"/>
                </a:solidFill>
              </a:rPr>
              <a:t>Self-Applying Clutch</a:t>
            </a:r>
          </a:p>
        </p:txBody>
      </p:sp>
      <p:pic>
        <p:nvPicPr>
          <p:cNvPr id="5" name="Picture 4" descr="An exploded view of limited slip differential with labeled differential case and multiple-disc clutch set.">
            <a:extLst>
              <a:ext uri="{FF2B5EF4-FFF2-40B4-BE49-F238E27FC236}">
                <a16:creationId xmlns:a16="http://schemas.microsoft.com/office/drawing/2014/main" id="{9F11462E-E0AB-09C0-F9B9-F8333F0F83E8}"/>
              </a:ext>
            </a:extLst>
          </p:cNvPr>
          <p:cNvPicPr>
            <a:picLocks noChangeAspect="1"/>
          </p:cNvPicPr>
          <p:nvPr/>
        </p:nvPicPr>
        <p:blipFill>
          <a:blip r:embed="rId3"/>
          <a:stretch>
            <a:fillRect/>
          </a:stretch>
        </p:blipFill>
        <p:spPr>
          <a:xfrm>
            <a:off x="2877274" y="1578022"/>
            <a:ext cx="3389452" cy="359844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5312957"/>
            <a:ext cx="8230082" cy="1052014"/>
          </a:xfrm>
        </p:spPr>
        <p:txBody>
          <a:bodyPr wrap="square" lIns="0" tIns="18000" rIns="0" bIns="18000" anchor="ctr" anchorCtr="0">
            <a:spAutoFit/>
          </a:bodyPr>
          <a:lstStyle/>
          <a:p>
            <a:pPr marL="0" indent="0">
              <a:spcBef>
                <a:spcPts val="600"/>
              </a:spcBef>
              <a:buNone/>
            </a:pPr>
            <a:r>
              <a:rPr lang="en-US" sz="2200" dirty="0"/>
              <a:t>This limited slip differential uses the action of the pinion mate shafts and ramps in the differential case to apply pressure on the clutch pack and send torque to the wheel with traction.</a:t>
            </a:r>
          </a:p>
        </p:txBody>
      </p:sp>
    </p:spTree>
    <p:extLst>
      <p:ext uri="{BB962C8B-B14F-4D97-AF65-F5344CB8AC3E}">
        <p14:creationId xmlns:p14="http://schemas.microsoft.com/office/powerpoint/2010/main" val="3315237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12.28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5324"/>
            <a:ext cx="2103015" cy="405683"/>
          </a:xfrm>
        </p:spPr>
        <p:txBody>
          <a:bodyPr wrap="square" lIns="0" tIns="18000" rIns="0" bIns="18000" anchor="ctr" anchorCtr="0">
            <a:spAutoFit/>
          </a:bodyPr>
          <a:lstStyle/>
          <a:p>
            <a:pPr marL="0" indent="0">
              <a:spcBef>
                <a:spcPts val="600"/>
              </a:spcBef>
              <a:buNone/>
            </a:pPr>
            <a:r>
              <a:rPr lang="en-US" sz="2400" dirty="0">
                <a:solidFill>
                  <a:schemeClr val="tx1"/>
                </a:solidFill>
              </a:rPr>
              <a:t>Viscous Clutch</a:t>
            </a:r>
          </a:p>
        </p:txBody>
      </p:sp>
      <p:pic>
        <p:nvPicPr>
          <p:cNvPr id="5" name="Picture 4" descr="An illustration of a viscous coupling, silicone.&#10;Long description is available in notes, Press F6.">
            <a:extLst>
              <a:ext uri="{FF2B5EF4-FFF2-40B4-BE49-F238E27FC236}">
                <a16:creationId xmlns:a16="http://schemas.microsoft.com/office/drawing/2014/main" id="{41E6FB14-0491-A887-FD17-1502144C2F24}"/>
              </a:ext>
            </a:extLst>
          </p:cNvPr>
          <p:cNvPicPr>
            <a:picLocks noChangeAspect="1"/>
          </p:cNvPicPr>
          <p:nvPr/>
        </p:nvPicPr>
        <p:blipFill>
          <a:blip r:embed="rId3"/>
          <a:stretch>
            <a:fillRect/>
          </a:stretch>
        </p:blipFill>
        <p:spPr>
          <a:xfrm>
            <a:off x="2482113" y="1593993"/>
            <a:ext cx="4179775" cy="311793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4883718"/>
            <a:ext cx="8230082" cy="1513679"/>
          </a:xfrm>
        </p:spPr>
        <p:txBody>
          <a:bodyPr wrap="square" lIns="0" tIns="18000" rIns="0" bIns="18000" anchor="ctr" anchorCtr="0">
            <a:spAutoFit/>
          </a:bodyPr>
          <a:lstStyle/>
          <a:p>
            <a:pPr marL="0" indent="0">
              <a:spcBef>
                <a:spcPts val="600"/>
              </a:spcBef>
              <a:buNone/>
            </a:pPr>
            <a:r>
              <a:rPr lang="en-US" sz="2400" dirty="0"/>
              <a:t>In a viscous coupling, silicone fluid is placed between the plates in a seal assembly. When the two axles are moving at different speeds, the fluid becomes hot and expands, which forces the clutch plates to rotate together.</a:t>
            </a:r>
          </a:p>
        </p:txBody>
      </p:sp>
    </p:spTree>
    <p:extLst>
      <p:ext uri="{BB962C8B-B14F-4D97-AF65-F5344CB8AC3E}">
        <p14:creationId xmlns:p14="http://schemas.microsoft.com/office/powerpoint/2010/main" val="2946391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12.29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5324"/>
            <a:ext cx="2879392" cy="405683"/>
          </a:xfrm>
        </p:spPr>
        <p:txBody>
          <a:bodyPr wrap="square" lIns="0" tIns="18000" rIns="0" bIns="18000" anchor="ctr" anchorCtr="0">
            <a:spAutoFit/>
          </a:bodyPr>
          <a:lstStyle/>
          <a:p>
            <a:pPr marL="0" indent="0">
              <a:spcBef>
                <a:spcPts val="600"/>
              </a:spcBef>
              <a:buNone/>
            </a:pPr>
            <a:r>
              <a:rPr lang="en-US" sz="2400" dirty="0">
                <a:solidFill>
                  <a:schemeClr val="tx1"/>
                </a:solidFill>
              </a:rPr>
              <a:t>Hydraulic Differential</a:t>
            </a:r>
          </a:p>
        </p:txBody>
      </p:sp>
      <p:pic>
        <p:nvPicPr>
          <p:cNvPr id="7" name="Picture 6" descr="A two-part illustration of a hydraulically operated locking differential and pump assembly in a differential.&#10;Long description is available in notes, Press F6.">
            <a:extLst>
              <a:ext uri="{FF2B5EF4-FFF2-40B4-BE49-F238E27FC236}">
                <a16:creationId xmlns:a16="http://schemas.microsoft.com/office/drawing/2014/main" id="{BC956998-8180-B905-EF8B-B7325BC73269}"/>
              </a:ext>
            </a:extLst>
          </p:cNvPr>
          <p:cNvPicPr>
            <a:picLocks noChangeAspect="1"/>
          </p:cNvPicPr>
          <p:nvPr/>
        </p:nvPicPr>
        <p:blipFill>
          <a:blip r:embed="rId3"/>
          <a:stretch>
            <a:fillRect/>
          </a:stretch>
        </p:blipFill>
        <p:spPr>
          <a:xfrm>
            <a:off x="812279" y="1772766"/>
            <a:ext cx="7519443" cy="3605762"/>
          </a:xfrm>
          <a:prstGeom prst="rect">
            <a:avLst/>
          </a:prstGeom>
        </p:spPr>
      </p:pic>
    </p:spTree>
    <p:extLst>
      <p:ext uri="{BB962C8B-B14F-4D97-AF65-F5344CB8AC3E}">
        <p14:creationId xmlns:p14="http://schemas.microsoft.com/office/powerpoint/2010/main" val="2455999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12.30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801756" cy="405683"/>
          </a:xfrm>
        </p:spPr>
        <p:txBody>
          <a:bodyPr wrap="square" lIns="0" tIns="18000" rIns="0" bIns="18000" anchor="ctr" anchorCtr="0">
            <a:spAutoFit/>
          </a:bodyPr>
          <a:lstStyle/>
          <a:p>
            <a:pPr marL="0" indent="0">
              <a:spcBef>
                <a:spcPts val="600"/>
              </a:spcBef>
              <a:buNone/>
            </a:pPr>
            <a:r>
              <a:rPr lang="en-US" sz="2400" dirty="0">
                <a:solidFill>
                  <a:schemeClr val="tx1"/>
                </a:solidFill>
              </a:rPr>
              <a:t>Torsen® Differential </a:t>
            </a:r>
          </a:p>
        </p:txBody>
      </p:sp>
      <p:pic>
        <p:nvPicPr>
          <p:cNvPr id="7" name="Picture 6" descr="An illustration of a torque sensing differential.&#10;Long description is available in notes, Press F6.">
            <a:extLst>
              <a:ext uri="{FF2B5EF4-FFF2-40B4-BE49-F238E27FC236}">
                <a16:creationId xmlns:a16="http://schemas.microsoft.com/office/drawing/2014/main" id="{27596BFF-6DC4-B089-16A6-8E517AC3D2AE}"/>
              </a:ext>
            </a:extLst>
          </p:cNvPr>
          <p:cNvPicPr>
            <a:picLocks noChangeAspect="1"/>
          </p:cNvPicPr>
          <p:nvPr/>
        </p:nvPicPr>
        <p:blipFill>
          <a:blip r:embed="rId3"/>
          <a:stretch>
            <a:fillRect/>
          </a:stretch>
        </p:blipFill>
        <p:spPr>
          <a:xfrm>
            <a:off x="2173924" y="1575336"/>
            <a:ext cx="4796153" cy="349511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1" y="5234052"/>
            <a:ext cx="8220075" cy="1144347"/>
          </a:xfrm>
        </p:spPr>
        <p:txBody>
          <a:bodyPr wrap="square" lIns="0" tIns="18000" rIns="0" bIns="18000" anchor="ctr" anchorCtr="0">
            <a:spAutoFit/>
          </a:bodyPr>
          <a:lstStyle/>
          <a:p>
            <a:pPr marL="0" indent="0">
              <a:spcBef>
                <a:spcPts val="600"/>
              </a:spcBef>
              <a:buNone/>
            </a:pPr>
            <a:r>
              <a:rPr lang="en-US" sz="2400" dirty="0"/>
              <a:t>A torque sensing differential is used in the front drive axle in front-wheel-drive vehicles as well as in the rear in rear-wheel-drive or all-wheel-drive vehicles.</a:t>
            </a:r>
          </a:p>
        </p:txBody>
      </p:sp>
    </p:spTree>
    <p:extLst>
      <p:ext uri="{BB962C8B-B14F-4D97-AF65-F5344CB8AC3E}">
        <p14:creationId xmlns:p14="http://schemas.microsoft.com/office/powerpoint/2010/main" val="207008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8499"/>
            <a:ext cx="8229600" cy="1144347"/>
          </a:xfrm>
        </p:spPr>
        <p:txBody>
          <a:bodyPr lIns="0" tIns="18000" rIns="0" bIns="18000" anchor="ctr" anchorCtr="0">
            <a:spAutoFit/>
          </a:bodyPr>
          <a:lstStyle/>
          <a:p>
            <a:r>
              <a:rPr lang="en-US" dirty="0"/>
              <a:t>Frequently Asked Question: What Is Torque Vectoring?</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4" y="1841500"/>
            <a:ext cx="2999506" cy="282573"/>
          </a:xfrm>
        </p:spPr>
        <p:txBody>
          <a:bodyPr wrap="square" lIns="0" tIns="18000" rIns="0" bIns="18000" anchor="ctr" anchorCtr="0">
            <a:spAutoFit/>
          </a:bodyPr>
          <a:lstStyle/>
          <a:p>
            <a:pPr marL="0" indent="0">
              <a:spcBef>
                <a:spcPts val="600"/>
              </a:spcBef>
              <a:buNone/>
            </a:pPr>
            <a:r>
              <a:rPr lang="en-US"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6275" y="2289266"/>
            <a:ext cx="8228701" cy="3975892"/>
          </a:xfrm>
        </p:spPr>
        <p:txBody>
          <a:bodyPr wrap="square" lIns="0" tIns="18000" rIns="0" bIns="18000" anchor="ctr" anchorCtr="0">
            <a:spAutoFit/>
          </a:bodyPr>
          <a:lstStyle/>
          <a:p>
            <a:pPr marL="0" indent="0">
              <a:spcBef>
                <a:spcPts val="600"/>
              </a:spcBef>
              <a:buNone/>
            </a:pPr>
            <a:r>
              <a:rPr lang="en-US" dirty="0"/>
              <a:t>Computer-controlled system that controls how much engine torque sent to each drive wheel. Controlling torque allows more grip on slippery surfaces and vehicle can accelerate more quickly without wheel spin. A standard open differential splits torque evenly. If one wheel is on a slippery surface and can only apply 10 </a:t>
            </a:r>
            <a:r>
              <a:rPr lang="en-US" spc="-200" dirty="0"/>
              <a:t>l </a:t>
            </a:r>
            <a:r>
              <a:rPr lang="en-US" dirty="0"/>
              <a:t>b-</a:t>
            </a:r>
            <a:r>
              <a:rPr lang="en-US" spc="-200" dirty="0"/>
              <a:t>f </a:t>
            </a:r>
            <a:r>
              <a:rPr lang="en-US" dirty="0"/>
              <a:t>t of torque to road surface, then only 10 </a:t>
            </a:r>
            <a:r>
              <a:rPr lang="en-US" spc="-200" dirty="0"/>
              <a:t>l </a:t>
            </a:r>
            <a:r>
              <a:rPr lang="en-US" dirty="0"/>
              <a:t>b-</a:t>
            </a:r>
            <a:r>
              <a:rPr lang="en-US" spc="-200" dirty="0"/>
              <a:t>f </a:t>
            </a:r>
            <a:r>
              <a:rPr lang="en-US" dirty="0"/>
              <a:t>t of torque is applied to other wheel. With such as low amount of torque being applied, the vehicle does not move and the tire on the slippery surface just spins. Torque vectoring achieved in one of the 2 ways: Torque vectoring by braking. Applying one wheel brake creates an increased torque on the tire that is on the slippery surface. This increased torque is then applied to the drive wheel that is on a solid surface. This results in the vehicle being able to move forward even if one tire is on a slippery surface. Differential and clutch-based torque vectoring. Typical differential-based torque vectoring systems use an open differential with multi-plate clutches on either side. The clutches are not always engaged, and are instead electronically or hydraulically actuated. If one (or both) of the clutch packs are active, they are used to multiply or reduce the torque being directed to a wheel. An electronic monitoring system is used to control the clutch pack on either side of the differential. </a:t>
            </a:r>
            <a:r>
              <a:rPr lang="en-US" b="1" dirty="0"/>
              <a:t>See Figure 12.31.</a:t>
            </a:r>
          </a:p>
        </p:txBody>
      </p:sp>
    </p:spTree>
    <p:extLst>
      <p:ext uri="{BB962C8B-B14F-4D97-AF65-F5344CB8AC3E}">
        <p14:creationId xmlns:p14="http://schemas.microsoft.com/office/powerpoint/2010/main" val="3365842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12.31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5324"/>
            <a:ext cx="2344555" cy="405683"/>
          </a:xfrm>
        </p:spPr>
        <p:txBody>
          <a:bodyPr wrap="square" lIns="0" tIns="18000" rIns="0" bIns="18000" anchor="ctr" anchorCtr="0">
            <a:spAutoFit/>
          </a:bodyPr>
          <a:lstStyle/>
          <a:p>
            <a:pPr marL="0" indent="0">
              <a:spcBef>
                <a:spcPts val="600"/>
              </a:spcBef>
              <a:buNone/>
            </a:pPr>
            <a:r>
              <a:rPr lang="en-US" sz="2400" dirty="0">
                <a:solidFill>
                  <a:schemeClr val="tx1"/>
                </a:solidFill>
              </a:rPr>
              <a:t>Torque Vectoring</a:t>
            </a:r>
          </a:p>
        </p:txBody>
      </p:sp>
      <p:pic>
        <p:nvPicPr>
          <p:cNvPr id="5" name="Picture 4" descr="A close-up of a cutaway of a Honda S H-A W D differential.&#10;Long description is available in notes, Press F6.">
            <a:extLst>
              <a:ext uri="{FF2B5EF4-FFF2-40B4-BE49-F238E27FC236}">
                <a16:creationId xmlns:a16="http://schemas.microsoft.com/office/drawing/2014/main" id="{8B96D67A-EF12-3EED-9975-3E6582D79F1E}"/>
              </a:ext>
            </a:extLst>
          </p:cNvPr>
          <p:cNvPicPr>
            <a:picLocks noChangeAspect="1"/>
          </p:cNvPicPr>
          <p:nvPr/>
        </p:nvPicPr>
        <p:blipFill>
          <a:blip r:embed="rId3"/>
          <a:stretch>
            <a:fillRect/>
          </a:stretch>
        </p:blipFill>
        <p:spPr>
          <a:xfrm>
            <a:off x="2063697" y="1669309"/>
            <a:ext cx="5016607" cy="370916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4901" y="5537717"/>
            <a:ext cx="8230082" cy="775015"/>
          </a:xfrm>
        </p:spPr>
        <p:txBody>
          <a:bodyPr wrap="square" lIns="0" tIns="18000" rIns="0" bIns="18000" anchor="ctr" anchorCtr="0">
            <a:spAutoFit/>
          </a:bodyPr>
          <a:lstStyle/>
          <a:p>
            <a:pPr marL="0" indent="0">
              <a:spcBef>
                <a:spcPts val="600"/>
              </a:spcBef>
              <a:buNone/>
            </a:pPr>
            <a:r>
              <a:rPr lang="en-US" sz="2400" dirty="0"/>
              <a:t>A cutaway of a Honda </a:t>
            </a:r>
            <a:r>
              <a:rPr lang="en-US" sz="2400" spc="-300" dirty="0"/>
              <a:t>S </a:t>
            </a:r>
            <a:r>
              <a:rPr lang="en-US" sz="2400" dirty="0"/>
              <a:t>H-</a:t>
            </a:r>
            <a:r>
              <a:rPr lang="en-US" sz="2400" spc="-300" dirty="0"/>
              <a:t>A W </a:t>
            </a:r>
            <a:r>
              <a:rPr lang="en-US" sz="2400" dirty="0"/>
              <a:t>D differential showing magnetic clutch assembly to achieve torque vectoring.</a:t>
            </a:r>
          </a:p>
        </p:txBody>
      </p:sp>
    </p:spTree>
    <p:extLst>
      <p:ext uri="{BB962C8B-B14F-4D97-AF65-F5344CB8AC3E}">
        <p14:creationId xmlns:p14="http://schemas.microsoft.com/office/powerpoint/2010/main" val="2063988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12.32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2" y="1049902"/>
            <a:ext cx="8228701" cy="1883011"/>
          </a:xfrm>
        </p:spPr>
        <p:txBody>
          <a:bodyPr wrap="square" lIns="0" tIns="18000" rIns="0" bIns="18000" anchor="ctr" anchorCtr="0">
            <a:spAutoFit/>
          </a:bodyPr>
          <a:lstStyle/>
          <a:p>
            <a:pPr marL="0" indent="0">
              <a:spcBef>
                <a:spcPts val="600"/>
              </a:spcBef>
              <a:buNone/>
            </a:pPr>
            <a:r>
              <a:rPr lang="en-US" sz="2400" dirty="0">
                <a:solidFill>
                  <a:schemeClr val="tx1"/>
                </a:solidFill>
              </a:rPr>
              <a:t>An independent rear suspension is used to reduce the amount of weight that the suspension has to carry to improve ride and handling. The differential is attached to the frame of the vehicle and does not move when the rear wheels travel over bumps in the road.</a:t>
            </a:r>
          </a:p>
        </p:txBody>
      </p:sp>
      <p:pic>
        <p:nvPicPr>
          <p:cNvPr id="8" name="Picture 7" descr="A close-up of half shaft, U-joints, and the differential.">
            <a:extLst>
              <a:ext uri="{FF2B5EF4-FFF2-40B4-BE49-F238E27FC236}">
                <a16:creationId xmlns:a16="http://schemas.microsoft.com/office/drawing/2014/main" id="{90486F61-BE90-D80D-FE68-402E90CBA5D2}"/>
              </a:ext>
            </a:extLst>
          </p:cNvPr>
          <p:cNvPicPr>
            <a:picLocks noChangeAspect="1"/>
          </p:cNvPicPr>
          <p:nvPr/>
        </p:nvPicPr>
        <p:blipFill>
          <a:blip r:embed="rId3"/>
          <a:stretch>
            <a:fillRect/>
          </a:stretch>
        </p:blipFill>
        <p:spPr>
          <a:xfrm>
            <a:off x="1177392" y="3085518"/>
            <a:ext cx="6789216" cy="3292128"/>
          </a:xfrm>
          <a:prstGeom prst="rect">
            <a:avLst/>
          </a:prstGeom>
        </p:spPr>
      </p:pic>
    </p:spTree>
    <p:extLst>
      <p:ext uri="{BB962C8B-B14F-4D97-AF65-F5344CB8AC3E}">
        <p14:creationId xmlns:p14="http://schemas.microsoft.com/office/powerpoint/2010/main" val="23973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60438"/>
            <a:ext cx="8220074" cy="775015"/>
          </a:xfrm>
        </p:spPr>
        <p:txBody>
          <a:bodyPr wrap="square" lIns="0" tIns="18000" rIns="0" bIns="18000" anchor="ctr" anchorCtr="0">
            <a:spAutoFit/>
          </a:bodyPr>
          <a:lstStyle/>
          <a:p>
            <a:pPr marL="0" indent="0">
              <a:spcBef>
                <a:spcPts val="600"/>
              </a:spcBef>
              <a:buNone/>
            </a:pPr>
            <a:r>
              <a:rPr lang="en-US" sz="2400" dirty="0">
                <a:solidFill>
                  <a:schemeClr val="tx1"/>
                </a:solidFill>
              </a:rPr>
              <a:t>The differential assembly changes the direction of engine torque and increases the torque to the drive wheels.</a:t>
            </a:r>
          </a:p>
        </p:txBody>
      </p:sp>
      <p:pic>
        <p:nvPicPr>
          <p:cNvPr id="8" name="Picture 7" descr="An illustration of the drive axle assembly for differential assembly changes.&#10;Long description is available in notes, Press F6.">
            <a:extLst>
              <a:ext uri="{FF2B5EF4-FFF2-40B4-BE49-F238E27FC236}">
                <a16:creationId xmlns:a16="http://schemas.microsoft.com/office/drawing/2014/main" id="{E1B565ED-FAA5-0DE1-4488-174048F360EF}"/>
              </a:ext>
            </a:extLst>
          </p:cNvPr>
          <p:cNvPicPr>
            <a:picLocks noChangeAspect="1"/>
          </p:cNvPicPr>
          <p:nvPr/>
        </p:nvPicPr>
        <p:blipFill>
          <a:blip r:embed="rId3"/>
          <a:stretch>
            <a:fillRect/>
          </a:stretch>
        </p:blipFill>
        <p:spPr>
          <a:xfrm>
            <a:off x="1478313" y="2066876"/>
            <a:ext cx="6187375" cy="4018201"/>
          </a:xfrm>
          <a:prstGeom prst="rect">
            <a:avLst/>
          </a:prstGeom>
        </p:spPr>
      </p:pic>
    </p:spTree>
    <p:extLst>
      <p:ext uri="{BB962C8B-B14F-4D97-AF65-F5344CB8AC3E}">
        <p14:creationId xmlns:p14="http://schemas.microsoft.com/office/powerpoint/2010/main" val="2230591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What is the dimension that is used to identify a 9-inch axle?</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1934"/>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Distance between side bearings</a:t>
            </a:r>
          </a:p>
          <a:p>
            <a:pPr marL="486918" lvl="1" indent="0">
              <a:buNone/>
            </a:pPr>
            <a:r>
              <a:rPr lang="en-US" sz="2400" dirty="0">
                <a:solidFill>
                  <a:srgbClr val="007FA3"/>
                </a:solidFill>
              </a:rPr>
              <a:t>B.</a:t>
            </a:r>
            <a:r>
              <a:rPr lang="en-US" sz="2400" dirty="0">
                <a:solidFill>
                  <a:schemeClr val="tx1"/>
                </a:solidFill>
              </a:rPr>
              <a:t> Diameter of the inspection cover</a:t>
            </a:r>
          </a:p>
          <a:p>
            <a:pPr marL="486918" lvl="1" indent="0">
              <a:buNone/>
            </a:pPr>
            <a:r>
              <a:rPr lang="en-US" sz="2400" dirty="0">
                <a:solidFill>
                  <a:srgbClr val="007FA3"/>
                </a:solidFill>
              </a:rPr>
              <a:t>C.</a:t>
            </a:r>
            <a:r>
              <a:rPr lang="en-US" sz="2400" dirty="0">
                <a:solidFill>
                  <a:schemeClr val="tx1"/>
                </a:solidFill>
              </a:rPr>
              <a:t> Diameter of the ring gear</a:t>
            </a:r>
          </a:p>
          <a:p>
            <a:pPr marL="486918" lvl="1" indent="0">
              <a:buNone/>
            </a:pPr>
            <a:r>
              <a:rPr lang="en-US" sz="2400" dirty="0">
                <a:solidFill>
                  <a:srgbClr val="007FA3"/>
                </a:solidFill>
              </a:rPr>
              <a:t>D.</a:t>
            </a:r>
            <a:r>
              <a:rPr lang="en-US" sz="2400" dirty="0">
                <a:solidFill>
                  <a:schemeClr val="tx1"/>
                </a:solidFill>
              </a:rPr>
              <a:t> </a:t>
            </a:r>
            <a:r>
              <a:rPr lang="en-US" sz="2400" kern="1200" dirty="0">
                <a:solidFill>
                  <a:schemeClr val="tx1"/>
                </a:solidFill>
              </a:rPr>
              <a:t>Diameter of the axle tubes</a:t>
            </a:r>
          </a:p>
        </p:txBody>
      </p:sp>
    </p:spTree>
    <p:extLst>
      <p:ext uri="{BB962C8B-B14F-4D97-AF65-F5344CB8AC3E}">
        <p14:creationId xmlns:p14="http://schemas.microsoft.com/office/powerpoint/2010/main" val="545701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What is the dimension that is used to identify a 9-inch axle?</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7119"/>
            <a:ext cx="8218487" cy="405683"/>
          </a:xfrm>
        </p:spPr>
        <p:txBody>
          <a:bodyPr lIns="0" tIns="18000" rIns="0" bIns="18000" anchor="ctr" anchorCtr="0">
            <a:spAutoFit/>
          </a:bodyPr>
          <a:lstStyle/>
          <a:p>
            <a:pPr marL="486918" lvl="1" indent="0">
              <a:buNone/>
            </a:pPr>
            <a:r>
              <a:rPr lang="en-US" sz="2400" dirty="0">
                <a:solidFill>
                  <a:srgbClr val="007FA3"/>
                </a:solidFill>
              </a:rPr>
              <a:t>C.</a:t>
            </a:r>
            <a:r>
              <a:rPr lang="en-US" sz="2400" dirty="0">
                <a:solidFill>
                  <a:schemeClr val="tx1"/>
                </a:solidFill>
              </a:rPr>
              <a:t> Diameter of the ring gear</a:t>
            </a:r>
          </a:p>
        </p:txBody>
      </p:sp>
    </p:spTree>
    <p:extLst>
      <p:ext uri="{BB962C8B-B14F-4D97-AF65-F5344CB8AC3E}">
        <p14:creationId xmlns:p14="http://schemas.microsoft.com/office/powerpoint/2010/main" val="2786420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36514"/>
            <a:ext cx="8240050" cy="4560667"/>
          </a:xfrm>
        </p:spPr>
        <p:txBody>
          <a:bodyPr wrap="square" lIns="0" tIns="18000" rIns="0" bIns="18000" anchor="ctr" anchorCtr="0">
            <a:spAutoFit/>
          </a:bodyPr>
          <a:lstStyle/>
          <a:p>
            <a:pPr marL="342900" indent="-342900">
              <a:spcBef>
                <a:spcPts val="600"/>
              </a:spcBef>
            </a:pPr>
            <a:r>
              <a:rPr lang="en-US" sz="2400" dirty="0">
                <a:solidFill>
                  <a:schemeClr val="tx1"/>
                </a:solidFill>
              </a:rPr>
              <a:t>Drive axle combines hypoid final drive gears with differential &amp; 2 axle shafts.</a:t>
            </a:r>
          </a:p>
          <a:p>
            <a:pPr marL="342900" indent="-342900">
              <a:spcBef>
                <a:spcPts val="600"/>
              </a:spcBef>
            </a:pPr>
            <a:r>
              <a:rPr lang="en-US" sz="2400" dirty="0">
                <a:solidFill>
                  <a:schemeClr val="tx1"/>
                </a:solidFill>
              </a:rPr>
              <a:t>Hypoid ring &amp; pinion gears must be adjusted correctly </a:t>
            </a:r>
          </a:p>
          <a:p>
            <a:pPr marL="342900" indent="-342900">
              <a:spcBef>
                <a:spcPts val="600"/>
              </a:spcBef>
            </a:pPr>
            <a:r>
              <a:rPr lang="en-US" sz="2400" dirty="0">
                <a:solidFill>
                  <a:schemeClr val="tx1"/>
                </a:solidFill>
              </a:rPr>
              <a:t>Pinion gear and shaft are supported by two pinion bearings.</a:t>
            </a:r>
          </a:p>
          <a:p>
            <a:pPr marL="342900" indent="-342900">
              <a:spcBef>
                <a:spcPts val="600"/>
              </a:spcBef>
            </a:pPr>
            <a:r>
              <a:rPr lang="en-US" sz="2400" dirty="0">
                <a:solidFill>
                  <a:schemeClr val="tx1"/>
                </a:solidFill>
              </a:rPr>
              <a:t>Ring gear and differential case are supported by two carrier bearings.</a:t>
            </a:r>
          </a:p>
          <a:p>
            <a:pPr marL="342900" indent="-342900">
              <a:spcBef>
                <a:spcPts val="600"/>
              </a:spcBef>
            </a:pPr>
            <a:r>
              <a:rPr lang="en-US" sz="2400" dirty="0">
                <a:solidFill>
                  <a:schemeClr val="tx1"/>
                </a:solidFill>
              </a:rPr>
              <a:t>Differentials allow 2 wheels to be driven at different speeds.</a:t>
            </a:r>
          </a:p>
          <a:p>
            <a:pPr marL="342900" indent="-342900">
              <a:spcBef>
                <a:spcPts val="600"/>
              </a:spcBef>
            </a:pPr>
            <a:r>
              <a:rPr lang="en-US" sz="2400" dirty="0">
                <a:solidFill>
                  <a:schemeClr val="tx1"/>
                </a:solidFill>
              </a:rPr>
              <a:t>Limited slip differentials increase torque bias.</a:t>
            </a:r>
          </a:p>
          <a:p>
            <a:pPr marL="342900" indent="-342900">
              <a:spcBef>
                <a:spcPts val="600"/>
              </a:spcBef>
            </a:pPr>
            <a:r>
              <a:rPr lang="en-US" sz="2400" dirty="0">
                <a:solidFill>
                  <a:schemeClr val="tx1"/>
                </a:solidFill>
              </a:rPr>
              <a:t>Send more torque to the tire with good traction.</a:t>
            </a:r>
          </a:p>
        </p:txBody>
      </p:sp>
    </p:spTree>
    <p:extLst>
      <p:ext uri="{BB962C8B-B14F-4D97-AF65-F5344CB8AC3E}">
        <p14:creationId xmlns:p14="http://schemas.microsoft.com/office/powerpoint/2010/main" val="798833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Axle Designs </a:t>
            </a:r>
            <a:r>
              <a:rPr lang="en-US" sz="2800" dirty="0"/>
              <a:t>(1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8382"/>
            <a:ext cx="8190600" cy="3006395"/>
          </a:xfrm>
        </p:spPr>
        <p:txBody>
          <a:bodyPr wrap="square" lIns="0" tIns="18000" rIns="0" bIns="18000" anchor="ctr" anchorCtr="0">
            <a:spAutoFit/>
          </a:bodyPr>
          <a:lstStyle/>
          <a:p>
            <a:pPr marL="342900" indent="-342900">
              <a:spcBef>
                <a:spcPts val="600"/>
              </a:spcBef>
            </a:pPr>
            <a:r>
              <a:rPr lang="en-US" sz="2400" dirty="0">
                <a:solidFill>
                  <a:schemeClr val="tx1"/>
                </a:solidFill>
              </a:rPr>
              <a:t>Axe Shafts</a:t>
            </a:r>
          </a:p>
          <a:p>
            <a:pPr marL="829818" lvl="1" indent="-342900"/>
            <a:r>
              <a:rPr lang="en-US" sz="2400" dirty="0">
                <a:solidFill>
                  <a:schemeClr val="tx1"/>
                </a:solidFill>
              </a:rPr>
              <a:t>Transfer the torque from the differential side gears to the drive wheels and support the weight of the vehicle</a:t>
            </a:r>
          </a:p>
          <a:p>
            <a:pPr marL="342900" indent="-342900">
              <a:spcBef>
                <a:spcPts val="600"/>
              </a:spcBef>
            </a:pPr>
            <a:r>
              <a:rPr lang="en-US" sz="2400" dirty="0">
                <a:solidFill>
                  <a:schemeClr val="tx1"/>
                </a:solidFill>
              </a:rPr>
              <a:t>Semi-Floating Axles</a:t>
            </a:r>
          </a:p>
          <a:p>
            <a:pPr marL="829818" lvl="1" indent="-342900"/>
            <a:r>
              <a:rPr lang="en-US" sz="2400" dirty="0">
                <a:solidFill>
                  <a:schemeClr val="tx1"/>
                </a:solidFill>
              </a:rPr>
              <a:t>Used by all rear-wheel-drive passenger vehicles</a:t>
            </a:r>
          </a:p>
          <a:p>
            <a:pPr marL="1229868" lvl="2" indent="-342900"/>
            <a:r>
              <a:rPr lang="en-US" sz="2400" dirty="0">
                <a:solidFill>
                  <a:schemeClr val="tx1"/>
                </a:solidFill>
              </a:rPr>
              <a:t>Retainer-plate type</a:t>
            </a:r>
          </a:p>
          <a:p>
            <a:pPr marL="1229868" lvl="2" indent="-342900"/>
            <a:r>
              <a:rPr lang="en-US" sz="2400" dirty="0">
                <a:solidFill>
                  <a:schemeClr val="tx1"/>
                </a:solidFill>
              </a:rPr>
              <a:t>C-lock</a:t>
            </a:r>
          </a:p>
        </p:txBody>
      </p:sp>
    </p:spTree>
    <p:extLst>
      <p:ext uri="{BB962C8B-B14F-4D97-AF65-F5344CB8AC3E}">
        <p14:creationId xmlns:p14="http://schemas.microsoft.com/office/powerpoint/2010/main" val="3302198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Axle Designs </a:t>
            </a:r>
            <a:r>
              <a:rPr lang="en-US" sz="2800" dirty="0"/>
              <a:t>(2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9599"/>
            <a:ext cx="8190600" cy="1744511"/>
          </a:xfrm>
        </p:spPr>
        <p:txBody>
          <a:bodyPr wrap="square" lIns="0" tIns="18000" rIns="0" bIns="18000" anchor="ctr" anchorCtr="0">
            <a:spAutoFit/>
          </a:bodyPr>
          <a:lstStyle/>
          <a:p>
            <a:pPr marL="342900" indent="-342900">
              <a:spcBef>
                <a:spcPts val="600"/>
              </a:spcBef>
            </a:pPr>
            <a:r>
              <a:rPr lang="en-US" sz="2400" dirty="0">
                <a:solidFill>
                  <a:schemeClr val="tx1"/>
                </a:solidFill>
              </a:rPr>
              <a:t>Full-floating Axles</a:t>
            </a:r>
          </a:p>
          <a:p>
            <a:pPr marL="829818" lvl="1" indent="-342900"/>
            <a:r>
              <a:rPr lang="en-US" sz="2400" dirty="0">
                <a:solidFill>
                  <a:schemeClr val="tx1"/>
                </a:solidFill>
              </a:rPr>
              <a:t>Used by all heavy trucks</a:t>
            </a:r>
          </a:p>
          <a:p>
            <a:pPr marL="342900" indent="-342900">
              <a:spcBef>
                <a:spcPts val="600"/>
              </a:spcBef>
            </a:pPr>
            <a:r>
              <a:rPr lang="en-US" sz="2400" dirty="0">
                <a:solidFill>
                  <a:schemeClr val="tx1"/>
                </a:solidFill>
              </a:rPr>
              <a:t>Three-Quarter Axles</a:t>
            </a:r>
          </a:p>
          <a:p>
            <a:pPr marL="829818" lvl="1" indent="-342900"/>
            <a:r>
              <a:rPr lang="en-US" sz="2400" dirty="0">
                <a:solidFill>
                  <a:schemeClr val="tx1"/>
                </a:solidFill>
              </a:rPr>
              <a:t>Used by some older vehicles</a:t>
            </a:r>
          </a:p>
        </p:txBody>
      </p:sp>
    </p:spTree>
    <p:extLst>
      <p:ext uri="{BB962C8B-B14F-4D97-AF65-F5344CB8AC3E}">
        <p14:creationId xmlns:p14="http://schemas.microsoft.com/office/powerpoint/2010/main" val="3153664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12.2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1" y="1060436"/>
            <a:ext cx="8220075" cy="775015"/>
          </a:xfrm>
        </p:spPr>
        <p:txBody>
          <a:bodyPr wrap="square" lIns="0" tIns="18000" rIns="0" bIns="18000" anchor="ctr" anchorCtr="0">
            <a:spAutoFit/>
          </a:bodyPr>
          <a:lstStyle/>
          <a:p>
            <a:pPr marL="0" indent="0">
              <a:spcBef>
                <a:spcPts val="600"/>
              </a:spcBef>
              <a:buNone/>
            </a:pPr>
            <a:r>
              <a:rPr lang="en-US" sz="2400" dirty="0">
                <a:solidFill>
                  <a:schemeClr val="tx1"/>
                </a:solidFill>
              </a:rPr>
              <a:t>The difference between the travel distance of the drive wheels is controlled by the differential.</a:t>
            </a:r>
          </a:p>
        </p:txBody>
      </p:sp>
      <p:pic>
        <p:nvPicPr>
          <p:cNvPr id="8" name="Picture 7" descr="An illustration of the working of a differential assembly.&#10;Long description is available in notes, Press F6.">
            <a:extLst>
              <a:ext uri="{FF2B5EF4-FFF2-40B4-BE49-F238E27FC236}">
                <a16:creationId xmlns:a16="http://schemas.microsoft.com/office/drawing/2014/main" id="{B7851440-4914-F199-4EC9-3BC46AB68DC8}"/>
              </a:ext>
            </a:extLst>
          </p:cNvPr>
          <p:cNvPicPr>
            <a:picLocks noChangeAspect="1"/>
          </p:cNvPicPr>
          <p:nvPr/>
        </p:nvPicPr>
        <p:blipFill>
          <a:blip r:embed="rId3"/>
          <a:stretch>
            <a:fillRect/>
          </a:stretch>
        </p:blipFill>
        <p:spPr>
          <a:xfrm>
            <a:off x="2421849" y="2132327"/>
            <a:ext cx="4300302" cy="4215107"/>
          </a:xfrm>
          <a:prstGeom prst="rect">
            <a:avLst/>
          </a:prstGeom>
        </p:spPr>
      </p:pic>
    </p:spTree>
    <p:extLst>
      <p:ext uri="{BB962C8B-B14F-4D97-AF65-F5344CB8AC3E}">
        <p14:creationId xmlns:p14="http://schemas.microsoft.com/office/powerpoint/2010/main" val="988461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2WD Differentials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2wd_differential">
            <a:hlinkClick r:id="" action="ppaction://media"/>
            <a:extLst>
              <a:ext uri="{FF2B5EF4-FFF2-40B4-BE49-F238E27FC236}">
                <a16:creationId xmlns:a16="http://schemas.microsoft.com/office/drawing/2014/main" id="{6417ECC1-F399-E26B-11AC-8FFBEFA5D7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201270"/>
            <a:ext cx="8999952" cy="5062473"/>
          </a:xfrm>
          <a:prstGeom prst="rect">
            <a:avLst/>
          </a:prstGeom>
        </p:spPr>
      </p:pic>
      <p:sp>
        <p:nvSpPr>
          <p:cNvPr id="8" name="Rectangle 7">
            <a:extLst>
              <a:ext uri="{FF2B5EF4-FFF2-40B4-BE49-F238E27FC236}">
                <a16:creationId xmlns:a16="http://schemas.microsoft.com/office/drawing/2014/main" id="{F2A4071E-1A43-4E0E-DF0F-35AD44CC8808}"/>
              </a:ext>
            </a:extLst>
          </p:cNvPr>
          <p:cNvSpPr/>
          <p:nvPr/>
        </p:nvSpPr>
        <p:spPr>
          <a:xfrm>
            <a:off x="7995910" y="762000"/>
            <a:ext cx="1088047" cy="645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934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1194</TotalTime>
  <Words>6497</Words>
  <Application>Microsoft Office PowerPoint</Application>
  <PresentationFormat>On-screen Show (4:3)</PresentationFormat>
  <Paragraphs>424</Paragraphs>
  <Slides>54</Slides>
  <Notes>54</Notes>
  <HiddenSlides>0</HiddenSlides>
  <MMClips>3</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1" baseType="lpstr">
      <vt:lpstr>Calibri</vt:lpstr>
      <vt:lpstr>Arial</vt:lpstr>
      <vt:lpstr>Verdana</vt:lpstr>
      <vt:lpstr>Times New Roman</vt:lpstr>
      <vt:lpstr>1_USHE</vt:lpstr>
      <vt:lpstr>USHE_slide options</vt:lpstr>
      <vt:lpstr>Equation</vt:lpstr>
      <vt:lpstr>Manual Drivetrains and Axles</vt:lpstr>
      <vt:lpstr>Learning Objectives</vt:lpstr>
      <vt:lpstr>Drive Axle Terminology</vt:lpstr>
      <vt:lpstr>Drive Axle Assembly</vt:lpstr>
      <vt:lpstr>Figure 12.1</vt:lpstr>
      <vt:lpstr>Axle Designs (1 of 2)</vt:lpstr>
      <vt:lpstr>Axle Designs (2 of 2)</vt:lpstr>
      <vt:lpstr>Figure 12.2</vt:lpstr>
      <vt:lpstr>Animation: 2WD Differentials (Animation will automatically start)</vt:lpstr>
      <vt:lpstr>Figure 12.3</vt:lpstr>
      <vt:lpstr>Figure 12.4</vt:lpstr>
      <vt:lpstr>Figure 12.5</vt:lpstr>
      <vt:lpstr>Ring and Pinion Gears (1 of 3)</vt:lpstr>
      <vt:lpstr>Ring and Pinion Gears (2 of 3)</vt:lpstr>
      <vt:lpstr>Ring and Pinion Gears (3 of 3)</vt:lpstr>
      <vt:lpstr>Figure 12.6</vt:lpstr>
      <vt:lpstr>Animation: Hypoid Ring &amp; Pinion Gear Set (Animation will automatically start)</vt:lpstr>
      <vt:lpstr>Frequently Asked Question: What Does the 9-Inch Refer to When Describing a Drive Axle? </vt:lpstr>
      <vt:lpstr>Figure 12.7</vt:lpstr>
      <vt:lpstr>Figure 12.8</vt:lpstr>
      <vt:lpstr>Figure 12.9</vt:lpstr>
      <vt:lpstr>Figure 12.10</vt:lpstr>
      <vt:lpstr>Figure 12.11</vt:lpstr>
      <vt:lpstr>Differential Carriers</vt:lpstr>
      <vt:lpstr>Wheel Speed Sensor/Tapered Roller Bearings</vt:lpstr>
      <vt:lpstr>Figure 12.14</vt:lpstr>
      <vt:lpstr>Figure 12.15</vt:lpstr>
      <vt:lpstr>Differentials</vt:lpstr>
      <vt:lpstr>Figure 12.16</vt:lpstr>
      <vt:lpstr>Figure 12.17</vt:lpstr>
      <vt:lpstr>Frequently Asked Question: Why Does One Wheel Spin When the Other Wheel Is on Dry Pavement?</vt:lpstr>
      <vt:lpstr>Figure 12.18</vt:lpstr>
      <vt:lpstr>Figure 12.19</vt:lpstr>
      <vt:lpstr>Animation: Differential Action (Animation will automatically start)</vt:lpstr>
      <vt:lpstr>Limited Slip Differentials (1 of 3)</vt:lpstr>
      <vt:lpstr>Limited Slip Differentials (2 of 3)</vt:lpstr>
      <vt:lpstr>Limited Slip Differentials (3 of 3)</vt:lpstr>
      <vt:lpstr>Figure 12.22</vt:lpstr>
      <vt:lpstr>Figure 12.23</vt:lpstr>
      <vt:lpstr>Figure 12.24</vt:lpstr>
      <vt:lpstr>Figure 12.25</vt:lpstr>
      <vt:lpstr>Figure 12.26</vt:lpstr>
      <vt:lpstr>Figure 12.27</vt:lpstr>
      <vt:lpstr>Figure 12.28</vt:lpstr>
      <vt:lpstr>Figure 12.29</vt:lpstr>
      <vt:lpstr>Figure 12.30</vt:lpstr>
      <vt:lpstr>Frequently Asked Question: What Is Torque Vectoring?</vt:lpstr>
      <vt:lpstr>Figure 12.31</vt:lpstr>
      <vt:lpstr>Figure 12.32</vt:lpstr>
      <vt:lpstr>Question 1</vt:lpstr>
      <vt:lpstr>Answer 1</vt:lpstr>
      <vt:lpstr>Summary</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12</dc:title>
  <dc:subject>Careers</dc:subject>
  <dc:creator>James D. Halderman</dc:creator>
  <cp:keywords/>
  <dc:description>Additional information may be found in the Notes Pane of each slide by pressing F6.</dc:description>
  <cp:lastModifiedBy>Glen Plants</cp:lastModifiedBy>
  <cp:revision>686</cp:revision>
  <dcterms:modified xsi:type="dcterms:W3CDTF">2023-08-16T19:45:21Z</dcterms:modified>
</cp:coreProperties>
</file>