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61"/>
  </p:notesMasterIdLst>
  <p:handoutMasterIdLst>
    <p:handoutMasterId r:id="rId62"/>
  </p:handoutMasterIdLst>
  <p:sldIdLst>
    <p:sldId id="384" r:id="rId3"/>
    <p:sldId id="272" r:id="rId4"/>
    <p:sldId id="389" r:id="rId5"/>
    <p:sldId id="362" r:id="rId6"/>
    <p:sldId id="689" r:id="rId7"/>
    <p:sldId id="690" r:id="rId8"/>
    <p:sldId id="691" r:id="rId9"/>
    <p:sldId id="692" r:id="rId10"/>
    <p:sldId id="693" r:id="rId11"/>
    <p:sldId id="694" r:id="rId12"/>
    <p:sldId id="695" r:id="rId13"/>
    <p:sldId id="696" r:id="rId14"/>
    <p:sldId id="697" r:id="rId15"/>
    <p:sldId id="698" r:id="rId16"/>
    <p:sldId id="699" r:id="rId17"/>
    <p:sldId id="700" r:id="rId18"/>
    <p:sldId id="701" r:id="rId19"/>
    <p:sldId id="702" r:id="rId20"/>
    <p:sldId id="703" r:id="rId21"/>
    <p:sldId id="704" r:id="rId22"/>
    <p:sldId id="705" r:id="rId23"/>
    <p:sldId id="706" r:id="rId24"/>
    <p:sldId id="707" r:id="rId25"/>
    <p:sldId id="708" r:id="rId26"/>
    <p:sldId id="709" r:id="rId27"/>
    <p:sldId id="710" r:id="rId28"/>
    <p:sldId id="711" r:id="rId29"/>
    <p:sldId id="712" r:id="rId30"/>
    <p:sldId id="713" r:id="rId31"/>
    <p:sldId id="714" r:id="rId32"/>
    <p:sldId id="715" r:id="rId33"/>
    <p:sldId id="716" r:id="rId34"/>
    <p:sldId id="717" r:id="rId35"/>
    <p:sldId id="718" r:id="rId36"/>
    <p:sldId id="1194" r:id="rId37"/>
    <p:sldId id="719" r:id="rId38"/>
    <p:sldId id="720" r:id="rId39"/>
    <p:sldId id="1195" r:id="rId40"/>
    <p:sldId id="721" r:id="rId41"/>
    <p:sldId id="722" r:id="rId42"/>
    <p:sldId id="723" r:id="rId43"/>
    <p:sldId id="724" r:id="rId44"/>
    <p:sldId id="725" r:id="rId45"/>
    <p:sldId id="736" r:id="rId46"/>
    <p:sldId id="411" r:id="rId47"/>
    <p:sldId id="726" r:id="rId48"/>
    <p:sldId id="727" r:id="rId49"/>
    <p:sldId id="728" r:id="rId50"/>
    <p:sldId id="729" r:id="rId51"/>
    <p:sldId id="730" r:id="rId52"/>
    <p:sldId id="731" r:id="rId53"/>
    <p:sldId id="732" r:id="rId54"/>
    <p:sldId id="733" r:id="rId55"/>
    <p:sldId id="734" r:id="rId56"/>
    <p:sldId id="735" r:id="rId57"/>
    <p:sldId id="1196" r:id="rId58"/>
    <p:sldId id="1177" r:id="rId59"/>
    <p:sldId id="687" r:id="rId60"/>
  </p:sldIdLst>
  <p:sldSz cx="9144000" cy="6858000" type="screen4x3"/>
  <p:notesSz cx="6858000" cy="9144000"/>
  <p:embeddedFontLs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59" userDrawn="1">
          <p15:clr>
            <a:srgbClr val="A4A3A4"/>
          </p15:clr>
        </p15:guide>
        <p15:guide id="4" orient="horz" pos="913" userDrawn="1">
          <p15:clr>
            <a:srgbClr val="A4A3A4"/>
          </p15:clr>
        </p15:guide>
        <p15:guide id="5" pos="54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9E1"/>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6374" autoAdjust="0"/>
  </p:normalViewPr>
  <p:slideViewPr>
    <p:cSldViewPr snapToGrid="0" snapToObjects="1">
      <p:cViewPr varScale="1">
        <p:scale>
          <a:sx n="110" d="100"/>
          <a:sy n="110" d="100"/>
        </p:scale>
        <p:origin x="1668" y="108"/>
      </p:cViewPr>
      <p:guideLst>
        <p:guide orient="horz" pos="4042"/>
        <p:guide pos="295"/>
        <p:guide orient="horz" pos="459"/>
        <p:guide orient="horz" pos="913"/>
        <p:guide pos="548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1.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Bearings use standard dimensions for inside diameter, width, and outside diameter. The standardization of bearing sizes helps interchange-ability. The dimensions that are standardized include bearing bore size (inside diameter), bearing series (light to heavy usage), and external dimensions. When replacing a wheel bearing, note the original bearing brand name and number. </a:t>
            </a:r>
          </a:p>
          <a:p>
            <a:r>
              <a:rPr lang="en-US" dirty="0"/>
              <a:t>Replacement bearing catalogs usually have cross-over charts from one brand to another. The bearing number is usually the same because of the interchangeability and standardization within the wheel bearing industry.</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6951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050" algn="just"/>
            <a:r>
              <a:rPr lang="en-US" sz="1200" b="0" i="0" u="none" strike="noStrike" baseline="0" dirty="0">
                <a:solidFill>
                  <a:srgbClr val="231F20"/>
                </a:solidFill>
                <a:latin typeface="Arial" panose="020B0604020202020204" pitchFamily="34" charset="0"/>
                <a:cs typeface="Arial" panose="020B0604020202020204" pitchFamily="34" charset="0"/>
              </a:rPr>
              <a:t>Most front- wheel-drive vehicles use a sealed nonadjustable front wheel bearing. This type of bearing can include either two pre-loaded tapered roller bearings or a double-row ball bearing. This type of sealed bearing is also used on the rear of many front-wheel-drive vehicles. Double-row ball bearings are often used because of their reduced friction and greater seize resistance.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47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843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Vehicle manufacturers specify the type and consistency of grease for each application. The technician should know what these specifications mean. Grease is oil with a thickening agent to allow it to be installed in places where a liquid lubricant would not stay. Greases are named for their thickening agent, such as aluminum, barium, calcium, lithium, or sodium.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ICATION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National Lubricating Grease Institute (N L G I) uses the penetration test as a guide to assign the grease a number. Low numbers are very fluid and higher numbers are more firm or hard. Number 2 grease is the most commonly used. See the chart for other numbers.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Grease is also classified according to quality. Wheel bearing classifications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G A—mild duty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G B—moderate duty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G C—severe duty, high temperature (frequent stop- and-go service) G C indicates the highest quality. Chassis grease, such as that used to lubricate steering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suspension components, includes the following classifications: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L A—mild duty (frequent relubrication)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L B—high loads (infrequent relubrication)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 B indicates the highest quality. Most multipurpose greases are labeled with both wheel bearing and chassis grease classifications, such as G C-L B.</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More rolling bearings are destroyed by over lubrication than by under lubrication because the heat generated in the bearings cannot be transferred easily to the air through the excessive grease. The cavity between the inner and out bearings should never be filled beyond one-third to one-half of their grease capacity by volume.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344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PURPOSE AND FUNCTION Seals are used in all vehicles to keep lubricant, such as grease, from leaking out and to prevent dirt, dust, or water from getting into the bearing or lubricant.</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TYPES OF SEALS Two general applications of seals are static and dynamic.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Static seals are used between two surfaces that do not move.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Dynamic seals are used to seal between two surfaces that move.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Wheel bearing seals are dynamic-type seals that must seal between rotating axle hubs and the stationary spindles or axle housing. Most dynamic seals use a synthetic rubber lip seal encased in metal. The lip is often held in contact with the moving part with the aid of a garter spring, as seen in ● FIGURE 11.10. The sealing lip should be installed toward the grease or fluid being contained. ●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 FIGURE 11.11.</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6709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Safety Tip: Smoking Can Kill You</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Some greases contain polymers such as Teflon® that turn to a deadly gas when burned. Always wash your hands thoroughly after handling grease that contains these ingredients before smoking. If some of the grease is on the cigarette paper and is burned, these polymers turn into nitrofluoric acid—a deadly toxin.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4702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Wheel bearings control the positioning and reduce the rolling resistance of vehicle wheels. Whenever a bearing fails, the wheel may not be kept in position and noise is usually heard. Symptoms of defective wheel bearings include the following:</a:t>
            </a:r>
          </a:p>
          <a:p>
            <a:pPr marL="228600" indent="-228600">
              <a:buFont typeface="+mj-lt"/>
              <a:buAutoNum type="arabicPeriod"/>
            </a:pPr>
            <a:r>
              <a:rPr lang="en-US" dirty="0"/>
              <a:t>A hum, rumbling, or growling noise that increases with vehicle speed</a:t>
            </a:r>
          </a:p>
          <a:p>
            <a:pPr marL="228600" indent="-228600">
              <a:buFont typeface="+mj-lt"/>
              <a:buAutoNum type="arabicPeriod"/>
            </a:pPr>
            <a:r>
              <a:rPr lang="en-US" dirty="0"/>
              <a:t>Roughness felt in the steering wheel that changes with the vehicle speed or cornering</a:t>
            </a:r>
          </a:p>
          <a:p>
            <a:pPr marL="228600" indent="-228600">
              <a:buFont typeface="+mj-lt"/>
              <a:buAutoNum type="arabicPeriod"/>
            </a:pPr>
            <a:r>
              <a:rPr lang="en-US" dirty="0"/>
              <a:t>Looseness or excessive play in the steering wheel, especially while driving over rough road </a:t>
            </a:r>
          </a:p>
          <a:p>
            <a:pPr marL="228600" indent="-228600">
              <a:buFont typeface="+mj-lt"/>
              <a:buAutoNum type="arabicPeriod"/>
            </a:pPr>
            <a:r>
              <a:rPr lang="en-US" dirty="0"/>
              <a:t>surfaces</a:t>
            </a:r>
          </a:p>
          <a:p>
            <a:pPr marL="228600" indent="-228600">
              <a:buFont typeface="+mj-lt"/>
              <a:buAutoNum type="arabicPeriod"/>
            </a:pPr>
            <a:r>
              <a:rPr lang="en-US" dirty="0"/>
              <a:t>loud grinding noise in severe cases, indicating a defective front wheel bearing</a:t>
            </a:r>
          </a:p>
          <a:p>
            <a:pPr marL="228600" indent="-228600">
              <a:buFont typeface="+mj-lt"/>
              <a:buAutoNum type="arabicPeriod"/>
            </a:pPr>
            <a:r>
              <a:rPr lang="en-US" dirty="0"/>
              <a:t>Pulling during braking</a:t>
            </a:r>
          </a:p>
          <a:p>
            <a:endParaRPr lang="en-US" dirty="0"/>
          </a:p>
          <a:p>
            <a:r>
              <a:rPr lang="en-US" b="1" u="sng" dirty="0"/>
              <a:t>Determining Bearing Noise From Tire Noise</a:t>
            </a:r>
          </a:p>
          <a:p>
            <a:r>
              <a:rPr lang="en-US" dirty="0"/>
              <a:t>Defective wheel bearing is often difficult to diagnose because the noise is similar to a noisy winter tire or a severely cupped tire. Customers often request that tires be replaced as a result of the noise when the real problem is a bad wheel bearing. To help determine if the noise is caused by a wheel bearing or a tire, try the following tests:</a:t>
            </a:r>
          </a:p>
          <a:p>
            <a:r>
              <a:rPr lang="en-US" dirty="0"/>
              <a:t>TEST #1 Drive the vehicle over a variety of road surfaces. If the noise changes with a change in road surface, the noise is caused by a tire(s). If the noise remains the same, then the cause is a defective wheel bearing.</a:t>
            </a:r>
          </a:p>
          <a:p>
            <a:r>
              <a:rPr lang="en-US" dirty="0"/>
              <a:t>TEST #2 Try temporarily overinflating the tires. If the noise changes, then the tires are cause. If the noise is the same, then defective wheel bearings are the cause.</a:t>
            </a:r>
          </a:p>
          <a:p>
            <a:endParaRPr lang="en-US" b="1" u="sng" dirty="0"/>
          </a:p>
          <a:p>
            <a:r>
              <a:rPr lang="en-US" b="1" u="sng" dirty="0"/>
              <a:t>Testing Wheel Bearing </a:t>
            </a:r>
            <a:r>
              <a:rPr lang="en-US" dirty="0"/>
              <a:t>With the vehicle off the ground, rotate the wheel by hand, listening and feeling carefully for bearing roughness. Grasp the wheel at the top and bottom and wiggle it back and forth, checking for bearing looseness. </a:t>
            </a:r>
          </a:p>
          <a:p>
            <a:endParaRPr lang="en-US" b="1" u="sng" dirty="0"/>
          </a:p>
          <a:p>
            <a:r>
              <a:rPr lang="en-US" b="1" u="sng" dirty="0"/>
              <a:t>Tech Tip: Easy Wheel Bearing Looseness Test</a:t>
            </a:r>
          </a:p>
          <a:p>
            <a:r>
              <a:rPr lang="en-US" dirty="0"/>
              <a:t>Looseness in a front wheel bearing can allow rotor to move whenever the front wheel hits a bump, forcing caliper piston in, which causes brake pedal to kick back and creates feeling that brakes are locking up. Loose wheel bearings are easily diagnosed by removing the cover of the master cylinder reservoir and watching the brake fluid as the front wheels are turned left and right with the steering wheel. If the brake fluid moves while the front wheels are being turned, caliper piston(s) are moving in and out, caused by loose wheel bearing(s). If everything is OK, the brake fluid should not move. Loose wheel bearings can also cause the brake pedal to sink due to movement of the rotor, causing the caliper piston to move. This sinking brake pedal is usually caused by a defective master cylinder. Before replacing a master cylinder, check the wheel bearings.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796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steps in a non-drive-wheel bearing inspection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Hoist the vehicle safely.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Remove wheel.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3. Remove brake caliper assembly support it with a coat hanger or other suitable hook to avoid allowing caliper to hang by brake hose.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4. Remove the grease cap (dust cap). ● SEE FIGURE 11.12.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5. Remove the old cotter key and discard.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The term cotter, as in cotter key or cotter pin, is derived from the Old English verb meaning “to close or fasten.”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6. Remove the spindle nut (castle nut).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7. Remove the washer and the outer wheel bearing.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8. Remove bearing hub from spindle. Inner bearing remains in hub and may be removed (simply lifted out) after grease seal is pried 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FIGURE 11.13.</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9. Most vehicle and bearing manufacturers recommend cleaning bearing thoroughly in solvent or acetone.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FIGURE 11.14.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10. Carefully inspect the bearings and the races for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Outer race for lines, scratches, or pits.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 Cage should be round. If round cage has straight sections, this is an indication of an overtightened adjustment or a dropped cage. ● See chart 11.1.</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9993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chart comprises twelve illustrations divided into four rows of three columns each. The data is as follows.</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Row 1: Bent cage which is cage damage caused by improper handling or tool use; galling which is metal smears on roller ends caused by overheating, overloading, or inadequate lubrication; and step wear which is notched wear pattern on roller ends caused by abrasives in the lubricant.</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Row 2: Etching and corrosion which is eaten away bearing surface with gray or gray-black color caused by moisture contamination of the lubricant; pitting and bruising which is pits, depressions, and grooves in the bearing caused by particulate contamination of the lubricant; and spalling which is flaking away of the bearing surface metal caused by fatigue.</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Row 3: Misalignment which is a skewed wear pattern caused by bent spindle or improper bearing installation; heat discoloration which is a faint yellow to dark blue discoloration from overheating caused by overloading or inadequate lubrication; and brinelling which is indentations in the races caused by impact loads or vibration when the bearing is not turning.</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Row 4: Cracked race which is cracking of the race caused by excessive press fit, improper installation, or damaged bearing seats; smearing which is smeared metal from slippage caused by poor fit, poor lubrication, overloading, overheating, or handling damage; and frettage which is etching or corrosion caused by small relative movements between parts with no lubrication.</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132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63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629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8088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Grease gun-type bearing packer. This type of bearing packer uses a grease gun to fill the bearing with grease. The grease gun can be hand-operated or powered by electric or air. Figure 11.19.</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310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 the spindle nut and, while rotating the tire assembly, tighten to about 12 to 30 l b-f t with a wrench to “seat” the bearing correctly in the race (cup) and on the spindle. ● SEE FIGURE 11.20.</a:t>
            </a:r>
          </a:p>
          <a:p>
            <a:endParaRPr lang="en-US" b="1" dirty="0"/>
          </a:p>
          <a:p>
            <a:r>
              <a:rPr lang="en-US" b="1" dirty="0"/>
              <a:t>NOTE: If wheel bearing is properly adjusted, wheel will still have about 0.001−0.005 inch (0.03 to 0.13 m m) end play. To check for proper clearance, grasp wheel at the top and bottom and check for a slight looseness. This looseness is necessary to allow the tapered roller bearing to expand when hot and not bind or cause the wheel to lock up</a:t>
            </a:r>
            <a:r>
              <a:rPr lang="en-US" dirty="0"/>
              <a:t>.</a:t>
            </a:r>
          </a:p>
          <a:p>
            <a:r>
              <a:rPr lang="en-US" dirty="0"/>
              <a:t>Long Description 1:</a:t>
            </a:r>
          </a:p>
          <a:p>
            <a:r>
              <a:rPr lang="en-US" dirty="0"/>
              <a:t>The illustration is in two parts with a total of five steps to be followed. The first illustration is of a wheel bearing with two wrenches placed at an angle to spin and tighten the nut. The three steps are listed as follows.</a:t>
            </a:r>
          </a:p>
          <a:p>
            <a:r>
              <a:rPr lang="en-US" dirty="0"/>
              <a:t>Step 1: Hand spin wheel. The arrows indicate a clockwise direction.</a:t>
            </a:r>
          </a:p>
          <a:p>
            <a:r>
              <a:rPr lang="en-US" dirty="0"/>
              <a:t>Step 2: Tighten the nut to twelve feet pounds, fully seat bearings-this overcomes any burrs on threads. </a:t>
            </a:r>
          </a:p>
          <a:p>
            <a:r>
              <a:rPr lang="en-US" dirty="0"/>
              <a:t>Step 3: Back off nut until just loose position.</a:t>
            </a:r>
          </a:p>
          <a:p>
            <a:r>
              <a:rPr lang="en-US" dirty="0"/>
              <a:t>The second illustration is of a wheel bearing with hands pressing on the nut. The steps are as follows.</a:t>
            </a:r>
          </a:p>
          <a:p>
            <a:r>
              <a:rPr lang="en-US" dirty="0"/>
              <a:t>Step 4: Hand snug up the nut.</a:t>
            </a:r>
          </a:p>
          <a:p>
            <a:r>
              <a:rPr lang="en-US" dirty="0"/>
              <a:t>Step 5: Loosen nut until either hole in the spindle lines up with a slot in the nut. Then insert cotter pin.</a:t>
            </a:r>
          </a:p>
          <a:p>
            <a:r>
              <a:rPr lang="en-US" dirty="0"/>
              <a:t>Note: Bend ends of cotter pin against nut, cut off extra length to prevent interference with dust cap.</a:t>
            </a:r>
          </a:p>
          <a:p>
            <a:r>
              <a:rPr lang="en-US" dirty="0"/>
              <a:t>Note: When the bearing is properly adjusted there will be from 0.001 to 0.005 inch end play.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Long Description 2:</a:t>
            </a:r>
          </a:p>
          <a:p>
            <a:r>
              <a:rPr lang="en-US" dirty="0"/>
              <a:t>The illustration is a cross-sectional view of a wheel bearing that has a nut lock placed at the center which is secured using a cotter pin. Another smaller illustration of a cotter pin on the right explains how to pull and tightly wrap the cotter pin around the nut lock.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0251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Diagnosing a defective front bearing on a front-wheel-drive vehicle is sometimes confusing. A defective wheel bearing is usually noisy while driving straight, and the noise increases with vehicle speed (wheel speed). A drive axle shaft U-joint (C V joint) can also be the cause of noise on a front-wheel-drive vehicle, but usually makes more noise while turning and accelerating. Most front-wheel-drive vehicles use a sealed bearing assembly that is bolted to the steering knuckle and </a:t>
            </a:r>
          </a:p>
          <a:p>
            <a:r>
              <a:rPr lang="en-US" dirty="0"/>
              <a:t>supports the drive axle or the rear, as shown in ● FIGURE 11.22.</a:t>
            </a:r>
          </a:p>
          <a:p>
            <a:r>
              <a:rPr lang="en-US" dirty="0"/>
              <a:t>Many front-wheel-drive vehicles use a bearing that must be pressed off the steering knuckle. Special aftermarket tools are also available to remove many of the bearings without removing the knuckle from the vehicle. Check the service information for the exact procedures to follow for the vehicle being serviced. ● Figure 11–24.</a:t>
            </a:r>
          </a:p>
          <a:p>
            <a:endParaRPr lang="en-US" dirty="0"/>
          </a:p>
          <a:p>
            <a:r>
              <a:rPr lang="en-US" dirty="0"/>
              <a:t>Long Description:</a:t>
            </a:r>
          </a:p>
          <a:p>
            <a:r>
              <a:rPr lang="en-US" dirty="0"/>
              <a:t>The illustration has parts of the rear wheel pulled apart and placed at a distance. They consist of an incomplete circular ring in C shape that is labelled splash shield, a control arm with a knuckle, a brake caliper, a bearing or hub assembly, and a circular disk that is labelled rotor. There are mounting bolts placed around different parts indicating how to assemble the parts.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1627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8655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Figure 11.23 Removing drive axle shaft hub nut. Nut is tight and drift (tapered) punch wedged into cooling fins of brake rotor keeps hub from revolving when nut is loosened. Never use air impact wrench to loosen or tighten drive axle shaft nut because hammering action damages bearings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Long Description:</a:t>
            </a:r>
          </a:p>
          <a:p>
            <a:r>
              <a:rPr lang="en-US" dirty="0"/>
              <a:t>The illustration has two parts. The first part is a side-view with an arrow indicating the bearing removing tool placed at the center and a knuckle indicated below it on the side. The second part is also a side-view with arrows indicating the bearing placed at the center and a bearing installer placed on top of it.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3472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8514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rear drive axle classifications:</a:t>
            </a:r>
          </a:p>
          <a:p>
            <a:r>
              <a:rPr lang="en-US" dirty="0"/>
              <a:t>■ Full-floating</a:t>
            </a:r>
          </a:p>
          <a:p>
            <a:r>
              <a:rPr lang="en-US" dirty="0"/>
              <a:t>■ Three-quarter-floating</a:t>
            </a:r>
          </a:p>
          <a:p>
            <a:r>
              <a:rPr lang="en-US" dirty="0"/>
              <a:t>■ Semi-floating</a:t>
            </a:r>
          </a:p>
          <a:p>
            <a:r>
              <a:rPr lang="en-US" b="1" u="sng" dirty="0"/>
              <a:t>Full-floating</a:t>
            </a:r>
            <a:r>
              <a:rPr lang="en-US" b="1" u="sng" baseline="0" dirty="0"/>
              <a:t> </a:t>
            </a:r>
            <a:r>
              <a:rPr lang="en-US" b="1" u="sng" dirty="0"/>
              <a:t>Axle</a:t>
            </a:r>
          </a:p>
          <a:p>
            <a:r>
              <a:rPr lang="en-US" dirty="0"/>
              <a:t>On a full-floating axle, the bearings are mounted and retained in the hub of the brake drum or rotor. The hub and bearing mount onto the axle housing, and are held in place by a bearing retainer or adjustment nuts and safety locks. The flanged end of the drive axle is attached to the hub by bolts or nuts. The inner end of the axle splines into the differential side gears. The wheel mounts onto the hub, and lug bolts or nuts retain it. In this design, the axle shafts “float” in the axle housing and drive the wheels without supporting their weight. Because the axle shafts do not retain the wheel, the axle shafts can usually be removed from the vehicle while it is standing on the wheels. Many three-quarter-ton pickups, all heavy-duty truck tractors, and trailers use full-floating axles. ●11.25.</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476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Bearings allow the wheels of a vehicle to rotate and still support the weight of the entire vehicle. Antifriction bearings use </a:t>
            </a:r>
          </a:p>
          <a:p>
            <a:r>
              <a:rPr lang="en-US" dirty="0"/>
              <a:t>rolling parts inside the bearing to reduce friction. Four styles of rolling contact bearings include ball, roller, needle, and tapered roller bearings, as shown in ● FIGURE 11.1. All four styles convert sliding friction into rolling motion. All of the weight of a vehicle or load on the bearing is transferred through the rolling part.</a:t>
            </a:r>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bearings in a </a:t>
            </a:r>
            <a:r>
              <a:rPr lang="en-US" b="1" u="sng" dirty="0"/>
              <a:t>three-quarter-floating axle </a:t>
            </a:r>
            <a:r>
              <a:rPr lang="en-US" dirty="0"/>
              <a:t>are </a:t>
            </a:r>
            <a:r>
              <a:rPr lang="en-US" b="1" u="sng" dirty="0"/>
              <a:t>mounted and retained in the brake drum or rotor hub</a:t>
            </a:r>
            <a:r>
              <a:rPr lang="en-US" dirty="0"/>
              <a:t>, which mounts onto the axle housing. The outer extension of the hub fits onto the end of the axle, which is usually splined and tapered, and a nut and cotter pin secure the hub to the axle. The axle shaft splines to the side gears inside the differential. The wheels are mounted on the hub and retained by lug bolts or nuts. As in the full-floating axle, the axle housing and bearings in the hub support the weight in a three-quarter-floating axle. Because of the construction of a ¾ -floating axle, the wheel must be removed before removing the axle shaft from the vehicle. </a:t>
            </a:r>
            <a:r>
              <a:rPr lang="en-US" b="1" dirty="0"/>
              <a:t>Figure 11.26.</a:t>
            </a:r>
          </a:p>
          <a:p>
            <a:r>
              <a:rPr lang="en-US" dirty="0"/>
              <a:t>Wheel bearings in semi-floating axle either press onto the axle shaft or are </a:t>
            </a:r>
            <a:r>
              <a:rPr lang="en-US" b="1" u="sng" dirty="0"/>
              <a:t>installed in the outer end of the axle </a:t>
            </a:r>
          </a:p>
          <a:p>
            <a:r>
              <a:rPr lang="en-US" dirty="0"/>
              <a:t>housing. A retainer plate at the outer end of the axle shaft or a C-clip inside the differential at the other end keeps the axle shaft in the housing. The brake drum or rotor fits onto the end of the axle, and lug bolts or nuts fasten the wheel to the drum or rotor and to the axle. These axles are called “semi-floating” because only the </a:t>
            </a:r>
            <a:r>
              <a:rPr lang="en-US" b="1" u="sng" dirty="0"/>
              <a:t>inboard ends of axle shaft “float” in housing</a:t>
            </a:r>
            <a:r>
              <a:rPr lang="en-US" dirty="0"/>
              <a:t>.</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3104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Retainer Plate-type Rear Axles </a:t>
            </a:r>
            <a:r>
              <a:rPr lang="en-US" dirty="0"/>
              <a:t>The retainer plate-type rear axle uses four fasteners that retain the axle in the axle housing. To remove axle shaft and the rear axle bearing and seal, the retainer bolts or nuts must be removed.</a:t>
            </a:r>
          </a:p>
          <a:p>
            <a:r>
              <a:rPr lang="en-US" dirty="0"/>
              <a:t>NOTE: If the axle flange has an access hole, then a retainer plate-type axle is used.</a:t>
            </a:r>
          </a:p>
          <a:p>
            <a:r>
              <a:rPr lang="en-US" dirty="0"/>
              <a:t>The hole or holes in the wheel flange permit a socket wrench access to the fasteners. After the fasteners have been removed, the axle shaft must be removed from the rear axle housing. With the retainer plate-type rear axle, the bearing and the retaining ring are press fit onto the axle and the bearing cup (outer race) is also tightly fitted into the axle housing tube. ● FIGURE 11.28. </a:t>
            </a:r>
          </a:p>
          <a:p>
            <a:r>
              <a:rPr lang="en-US" dirty="0"/>
              <a:t>● SEE FIGURE 11.29 for the method to remove the axle shaft using a rear axle puller.</a:t>
            </a:r>
          </a:p>
          <a:p>
            <a:endParaRPr lang="en-US" dirty="0"/>
          </a:p>
          <a:p>
            <a:r>
              <a:rPr lang="en-US" b="1" u="sng" dirty="0"/>
              <a:t>C-Lock-type Axles </a:t>
            </a:r>
            <a:r>
              <a:rPr lang="en-US" dirty="0"/>
              <a:t>Vehicles that use C-locks (clips) use a straight roller bearing supporting a semi-floating axle shaft inside the axle housing. The straight rollers do not have an rollers ride on the axle itself. If a bearing fails, both the axle and the bearing usually need to be replaced. The outer bearing race holding rollers is pressed into the rear axle housing. The axle bearing is usually lubricated by rear-end lubricant and a grease seal is located on the outside of the bearing.</a:t>
            </a:r>
          </a:p>
          <a:p>
            <a:r>
              <a:rPr lang="en-US" b="1" dirty="0"/>
              <a:t>NOTE: Some replacement bearings are available that are designed to ride on a fresh, unworn section of the old axle. These bearings allow the use of the original axle, saving the cost of a replacement axle.</a:t>
            </a:r>
          </a:p>
          <a:p>
            <a:endParaRPr lang="en-US" b="0" dirty="0"/>
          </a:p>
          <a:p>
            <a:r>
              <a:rPr lang="en-US" b="0" dirty="0"/>
              <a:t>The C-lock-type rear axle retaining method requires that differential cover plate be removed. </a:t>
            </a:r>
          </a:p>
          <a:p>
            <a:r>
              <a:rPr lang="en-US" b="0" dirty="0"/>
              <a:t>After removal of the cover, the differential pinion shaft has to be removed before the C-lock that retains the axle can be removed. ● SEE</a:t>
            </a:r>
          </a:p>
          <a:p>
            <a:r>
              <a:rPr lang="en-US" b="0" dirty="0"/>
              <a:t>FIGURES 11.31 AND 11.32.</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8922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illustration comprises various parts of a retainer plate-type axle bearing. They are labelled wheel stud, axle shaft, brake backing plate, and retainer plates, wheel bearings, bearing retainer rings, and grease seal attached on both ends of the axle shaft.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179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The Brake Drum Slide Hammer Trick</a:t>
            </a:r>
          </a:p>
          <a:p>
            <a:r>
              <a:rPr lang="en-US" dirty="0"/>
              <a:t>To remove the axle from a vehicle equipped with a retainer plate-type rear axle, simply use the brake drum as a slide hammer to remove the axle from the axle housing. ● SEE FIGURE 11.30. If the brake drum does not provide enough force, a slide hammer can also be used to remove the axle shaft.</a:t>
            </a:r>
          </a:p>
          <a:p>
            <a:endParaRPr lang="en-US" dirty="0"/>
          </a:p>
          <a:p>
            <a:r>
              <a:rPr lang="en-US" dirty="0"/>
              <a:t>Long Description:</a:t>
            </a:r>
          </a:p>
          <a:p>
            <a:r>
              <a:rPr lang="en-US" dirty="0"/>
              <a:t>The close-up view has a circular part that is a brake drum attached at the end, to remove the axle. The drum is being pulled to pull out the rear axle from the axle housing.</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0520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18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Some replacement bearings are available that are designed to ride on a fresh, unworn section of the old axle. These bearings allow the use of the original axle, saving the cost of a replacement axle.</a:t>
            </a:r>
          </a:p>
          <a:p>
            <a:endParaRPr lang="en-US" dirty="0"/>
          </a:p>
          <a:p>
            <a:r>
              <a:rPr lang="en-US" dirty="0"/>
              <a:t>Long Description:</a:t>
            </a:r>
          </a:p>
          <a:p>
            <a:r>
              <a:rPr lang="en-US" dirty="0"/>
              <a:t>The illustration of the pressure being put on the inner bearing of the axle using a hydraulic press. Arrows indicate a press bed plate, a puller adapter, and a bearing being removed on both sides. The axle is placed in the middle of the hydraulic press and a press ram is indicated at the top of the illustration.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146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kern="1200" cap="none" baseline="0" dirty="0">
                <a:solidFill>
                  <a:schemeClr val="dk1"/>
                </a:solidFill>
                <a:latin typeface="Arial"/>
                <a:ea typeface="Arial"/>
                <a:cs typeface="Arial"/>
                <a:sym typeface="Arial"/>
              </a:rPr>
              <a:t>Metal Fatigue</a:t>
            </a:r>
          </a:p>
          <a:p>
            <a:r>
              <a:rPr lang="en-US" sz="1200" b="0" i="0" u="none" strike="noStrike" kern="1200" cap="none" baseline="0" dirty="0">
                <a:solidFill>
                  <a:schemeClr val="dk1"/>
                </a:solidFill>
                <a:latin typeface="Arial"/>
                <a:ea typeface="Arial"/>
                <a:cs typeface="Arial"/>
                <a:sym typeface="Arial"/>
              </a:rPr>
              <a:t>Long vehicle usage, even under normal driving conditions, causes metal to fatigue. Cracks often appear, and eventually these cracks expand downward into the metal from the surface. The metal between the cracks can break out into small chips, slabs, or scales of metal. This process of breaking up is called </a:t>
            </a:r>
            <a:r>
              <a:rPr lang="en-US" sz="1200" b="1" i="0" u="sng" strike="noStrike" kern="1200" cap="none" baseline="0" dirty="0">
                <a:solidFill>
                  <a:schemeClr val="dk1"/>
                </a:solidFill>
                <a:latin typeface="Arial"/>
                <a:ea typeface="Arial"/>
                <a:cs typeface="Arial"/>
                <a:sym typeface="Arial"/>
              </a:rPr>
              <a:t>spalling</a:t>
            </a:r>
            <a:r>
              <a:rPr lang="en-US" sz="1200" b="0" i="0" u="none" strike="noStrike" kern="1200" cap="none" baseline="0" dirty="0">
                <a:solidFill>
                  <a:schemeClr val="dk1"/>
                </a:solidFill>
                <a:latin typeface="Arial"/>
                <a:ea typeface="Arial"/>
                <a:cs typeface="Arial"/>
                <a:sym typeface="Arial"/>
              </a:rPr>
              <a:t>.</a:t>
            </a:r>
          </a:p>
          <a:p>
            <a:r>
              <a:rPr lang="en-US" b="1" u="sng" dirty="0"/>
              <a:t>Case Study: The Noisy Toyota</a:t>
            </a:r>
          </a:p>
          <a:p>
            <a:r>
              <a:rPr lang="en-US" dirty="0"/>
              <a:t>A customer complained that a noise was heard from the rear of a Toyota Highlander S U V. During a test drive, the service technician did notice a slight noise and thought it might be due to a tire. </a:t>
            </a:r>
          </a:p>
          <a:p>
            <a:r>
              <a:rPr lang="en-US" dirty="0"/>
              <a:t>Driving over various types of road surfaces did not change the level or the pitch (frequency) of the noise indicating that the noise was due to a bearing rather than a tire. As a double check that a tire was not the issue, the technician rotated tires placing the front tires in the rear and the rear tires on the front. Another test drive resulted in the same results.</a:t>
            </a:r>
          </a:p>
          <a:p>
            <a:r>
              <a:rPr lang="en-US" dirty="0"/>
              <a:t>The technician then recommended that right rear wheel bearing (bearing hub assembly) be replaced and the customer agreed to the estimate. When the hub bearing was removed and checked for any roughness, the technician did not feel or hear any noise from the old bearing. However, once the new bearing was replaced, the noise was gone during a test drive.</a:t>
            </a:r>
          </a:p>
          <a:p>
            <a:r>
              <a:rPr lang="en-US" b="1" dirty="0"/>
              <a:t>Summary</a:t>
            </a:r>
          </a:p>
          <a:p>
            <a:r>
              <a:rPr lang="en-US" b="1" dirty="0"/>
              <a:t>Complaint—Customer complained of a noise from the right rear of the S U V. </a:t>
            </a:r>
          </a:p>
          <a:p>
            <a:r>
              <a:rPr lang="en-US" b="1" dirty="0"/>
              <a:t>Cause—Defective wheel bearing.</a:t>
            </a:r>
          </a:p>
          <a:p>
            <a:r>
              <a:rPr lang="en-US" b="1" dirty="0"/>
              <a:t>Correction—Replacing the right rear bearing/hub assembly fixed the noise concern</a:t>
            </a:r>
            <a:r>
              <a:rPr lang="en-US" dirty="0"/>
              <a:t>.</a:t>
            </a:r>
          </a:p>
          <a:p>
            <a:endParaRPr lang="en-US" dirty="0"/>
          </a:p>
          <a:p>
            <a:r>
              <a:rPr lang="en-US" b="1" u="sng" dirty="0"/>
              <a:t>Tech Tip: Bearing Overload</a:t>
            </a:r>
          </a:p>
          <a:p>
            <a:r>
              <a:rPr lang="en-US" dirty="0"/>
              <a:t>It is not uncommon for vehicles to be overloaded. This is particularly common with pickup trucks and vans. Whenever there is a heavy load, the axle bearings must support the entire weight of the vehicle, including its cargo. If a bump is hit while driving with a heavy load, the balls of a ball bearing or the rollers of a roller bearing can make an indent in the race of the bearing. This dent or imprint is called Brinelling, named after Johann A. Brinell, a Swedish engineer who developed</a:t>
            </a:r>
          </a:p>
          <a:p>
            <a:r>
              <a:rPr lang="en-US" dirty="0"/>
              <a:t>a process of testing for surface hardness by pressing a hard ball with a standard force into a sample material to be tested. Once this imprint is made, the bearing will make noise whenever the roller or ball rolls over the indent. Continued use causes wear to occur on all of the balls or rollers and eventual failure. </a:t>
            </a:r>
          </a:p>
          <a:p>
            <a:r>
              <a:rPr lang="en-US" dirty="0"/>
              <a:t>While this may take months to fail, the cause of the bearing failure is often overloading of the vehicle. Avoid shock loads and overloading for safety and for longer vehicle life.</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2710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Touch the Spring When Checking for Bearing Noise</a:t>
            </a:r>
          </a:p>
          <a:p>
            <a:r>
              <a:rPr lang="en-US" dirty="0"/>
              <a:t>Wheel bearing noises are often hard to pin down because the noise can be transmitted throughout the vehicle. Whenever diagnosing a possible defective wheel bearing, use one hand to grasp the spring while using the other hand to rotate the wheel. The roughness of a defective wheel bearing is easily detected by feeling a vibration in the coil spring. ● SEE FIGURE 11–36.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353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AC7EDE-DF9C-489A-AA88-7A792814CC5C}"/>
              </a:ext>
            </a:extLst>
          </p:cNvPr>
          <p:cNvSpPr>
            <a:spLocks noGrp="1"/>
          </p:cNvSpPr>
          <p:nvPr>
            <p:ph type="body" idx="1"/>
          </p:nvPr>
        </p:nvSpPr>
        <p:spPr/>
        <p:txBody>
          <a:bodyPr/>
          <a:lstStyle/>
          <a:p>
            <a:r>
              <a:rPr lang="en-US" noProof="0" dirty="0"/>
              <a:t>Long Description:</a:t>
            </a:r>
          </a:p>
          <a:p>
            <a:r>
              <a:rPr lang="en-US" sz="1200" b="0" i="0" u="none" strike="noStrike" kern="1200" cap="none" noProof="0" dirty="0">
                <a:solidFill>
                  <a:schemeClr val="dk1"/>
                </a:solidFill>
                <a:effectLst/>
                <a:latin typeface="Arial"/>
                <a:ea typeface="Arial"/>
                <a:cs typeface="Arial"/>
                <a:sym typeface="Arial"/>
              </a:rPr>
              <a:t>The text on the top row of the screen from left to right reads as navigation, tire pressure, and trip energy. Below these are the following buttons from left to right: Apple Car Play; Owner’s manual; Blocks. Below the Apple, Car Play button are another button that shows an illustration of five buttons with the letters T, I, L, E, and S on them. The icon of the Apple Car Play button shows a C letter with a triangle in the center. The icon of the Owner’s manual button (pointed by an arrow that reads Owner’s manual) shows an open book symbol with the letter i on the right page. The icon of the blocks button shows a block of various colors in a random arrangement.</a:t>
            </a:r>
            <a:r>
              <a:rPr lang="en-US" noProof="0" dirty="0"/>
              <a:t> </a:t>
            </a:r>
          </a:p>
        </p:txBody>
      </p:sp>
    </p:spTree>
    <p:extLst>
      <p:ext uri="{BB962C8B-B14F-4D97-AF65-F5344CB8AC3E}">
        <p14:creationId xmlns:p14="http://schemas.microsoft.com/office/powerpoint/2010/main" val="828420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Double-Check the Bearing Part Number</a:t>
            </a:r>
          </a:p>
          <a:p>
            <a:r>
              <a:rPr lang="en-US" dirty="0"/>
              <a:t>Most wheel bearing/hub assemblies include the tone wheel (reluctor ring), which is used by the wheel speed sensor for use by the electronic brake control unit for electronic stability control and antilock brake operation. The number of notches or teeth on the bearing hub can and do vary. If the incorrect bearing is installed, it can cause the amber A B S warning lamp to come on and a wheel speed sensor diagnostic trouble code to be set. Figure 11.37.</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9332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444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4198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Step Rear Axle Bearing Replacement found on Pages 161-162</a:t>
            </a:r>
          </a:p>
          <a:p>
            <a:endParaRPr lang="en-US"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0545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6817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4869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6553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9323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443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Wheel bearings are constructed using friction reducing elements such as steel round balls or steel rollers inside of a housing. The parts involved and their names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Inner race—The inner support that provides the rolling surface for the friction-reducing balls or rollers is called a bearing race, also called:</a:t>
            </a:r>
          </a:p>
          <a:p>
            <a:pPr marL="171450" marR="0" lvl="0" indent="-171450" algn="l" rtl="0">
              <a:lnSpc>
                <a:spcPct val="100000"/>
              </a:lnSpc>
              <a:spcBef>
                <a:spcPts val="0"/>
              </a:spcBef>
              <a:spcAft>
                <a:spcPts val="0"/>
              </a:spcAft>
              <a:buClr>
                <a:schemeClr val="dk1"/>
              </a:buClr>
              <a:buSzPct val="12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Bearing Cone</a:t>
            </a:r>
          </a:p>
          <a:p>
            <a:pPr marL="171450" marR="0" lvl="0" indent="-171450" algn="l" rtl="0">
              <a:lnSpc>
                <a:spcPct val="100000"/>
              </a:lnSpc>
              <a:spcBef>
                <a:spcPts val="0"/>
              </a:spcBef>
              <a:spcAft>
                <a:spcPts val="0"/>
              </a:spcAft>
              <a:buClr>
                <a:schemeClr val="dk1"/>
              </a:buClr>
              <a:buSzPct val="12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Bearing Ring</a:t>
            </a:r>
          </a:p>
          <a:p>
            <a:pPr marL="171450" marR="0" lvl="0" indent="-171450" algn="l" rtl="0">
              <a:lnSpc>
                <a:spcPct val="100000"/>
              </a:lnSpc>
              <a:spcBef>
                <a:spcPts val="0"/>
              </a:spcBef>
              <a:spcAft>
                <a:spcPts val="0"/>
              </a:spcAft>
              <a:buClr>
                <a:schemeClr val="dk1"/>
              </a:buClr>
              <a:buSzPct val="12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Bearing Cup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This inner race is located on the spindle or drive axle shaft.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Ball bearings or roller bearings—The purpose and function of the steel balls or steel rollers is to reduce the friction of the rotating parts. Roller bearings can be either straight or tapered. These are the antifriction elements inside a bearing assembly.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Outer race—The outer race, also called the cup or cone, supports the steel balls or steel rollers. The outer race is pressed into the bearing hub or steering knuckle.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928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2538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9172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7158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58</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illustration comprises a bearing. A downwards arrow indicates a radial load pressing down on the bearing. Another leftwards arrow placed on the right end indicates the thrust load which is a force exerted from the side. An arrow indicates the position of the axle shaft on the lower right end.</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693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Roller Bearings </a:t>
            </a:r>
          </a:p>
          <a:p>
            <a:r>
              <a:rPr lang="en-US" dirty="0"/>
              <a:t>Roller bearings use rollers between the inner and outer race to reduce friction. A roller bearing having a greater (longer) contact area can support heavier loads than a ball bearing. ● SEE FIGURE 11.4.</a:t>
            </a:r>
          </a:p>
          <a:p>
            <a:r>
              <a:rPr lang="en-US" dirty="0"/>
              <a:t>A needle bearing is a type of roller bearing that uses smaller rollers called needle rollers. The clearance between the diameter of the straight roller is manufactured into the bearing to provide the proper radial clearance and is not adjustable.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501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Tapered Roller Bearings </a:t>
            </a:r>
          </a:p>
          <a:p>
            <a:r>
              <a:rPr lang="en-US" dirty="0"/>
              <a:t>The most commonly used automotive wheel bearing is the tapered roller bearing. Not only is the bearing itself tapered, but the rollers are also tapered. By design, this type of bearing can withstand radial loads (up and down) as well as axial loads (thrust) in one</a:t>
            </a:r>
          </a:p>
          <a:p>
            <a:r>
              <a:rPr lang="en-US" dirty="0"/>
              <a:t>direction. ● SEE FIGURE 11.5.</a:t>
            </a:r>
          </a:p>
          <a:p>
            <a:r>
              <a:rPr lang="en-US" dirty="0"/>
              <a:t>Many non-drive-wheel bearings use tapered roller bearings. The taper allows more weight to be handled by the friction-</a:t>
            </a:r>
          </a:p>
          <a:p>
            <a:r>
              <a:rPr lang="en-US" dirty="0"/>
              <a:t>reducing bearings because the weight is directed over the entire length of each roller rather than concentrated on a small spot, as with ball bearings. The rollers are held in place by a cage between the inner race (also called the inner ring or cone) and the outer race (also called the outer ring or cup). Tapered roller bearings must be loose in the cage to allow for heat expansion. Tapered roller bearings should always be FIGURES 11.8 AND 11.9. adjusted for a certain amount of free play to allow for heat expansion. On non-drive-axle vehicle wheels, the cup is tightly fitted to the wheel hub and the cone is loosely fitted to wheel spindle. New bearings come packaged with the rollers, cage, and inner race assembled together with the outer race wrapped with moisture-resistant paper. ● SEE FIGURE 11.6.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754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illustration comprises various parts of the typical front wheel bearing. They are labelled dust cap, cotter pin, inner race, cage, roller, outer race, hub, spindle, grease seal, hub cavity, grease, safety washer, and nut lock.</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263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91829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add copyright">
    <p:spTree>
      <p:nvGrpSpPr>
        <p:cNvPr id="1" name="Shape 17"/>
        <p:cNvGrpSpPr/>
        <p:nvPr/>
      </p:nvGrpSpPr>
      <p:grpSpPr>
        <a:xfrm>
          <a:off x="0" y="0"/>
          <a:ext cx="0" cy="0"/>
          <a:chOff x="0" y="0"/>
          <a:chExt cx="0" cy="0"/>
        </a:xfrm>
      </p:grpSpPr>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Content Placeholder 26">
            <a:extLst>
              <a:ext uri="{FF2B5EF4-FFF2-40B4-BE49-F238E27FC236}">
                <a16:creationId xmlns:a16="http://schemas.microsoft.com/office/drawing/2014/main" id="{D45799B9-70D7-4C18-837C-BCEBBD3F5B04}"/>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4" name="Picture Placeholder 33">
            <a:extLst>
              <a:ext uri="{FF2B5EF4-FFF2-40B4-BE49-F238E27FC236}">
                <a16:creationId xmlns:a16="http://schemas.microsoft.com/office/drawing/2014/main" id="{938823B8-9C3A-AB7C-5244-F7BB8B1030BB}"/>
              </a:ext>
            </a:extLst>
          </p:cNvPr>
          <p:cNvPicPr>
            <a:picLocks noChangeAspect="1"/>
          </p:cNvPicPr>
          <p:nvPr userDrawn="1"/>
        </p:nvPicPr>
        <p:blipFill>
          <a:blip r:embed="rId2"/>
          <a:stretch>
            <a:fillRect/>
          </a:stretch>
        </p:blipFill>
        <p:spPr>
          <a:xfrm>
            <a:off x="473549" y="6427498"/>
            <a:ext cx="986560" cy="310866"/>
          </a:xfrm>
          <a:prstGeom prst="rect">
            <a:avLst/>
          </a:prstGeom>
        </p:spPr>
      </p:pic>
    </p:spTree>
    <p:extLst>
      <p:ext uri="{BB962C8B-B14F-4D97-AF65-F5344CB8AC3E}">
        <p14:creationId xmlns:p14="http://schemas.microsoft.com/office/powerpoint/2010/main" val="41253966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1867255" cy="84024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1502900" cy="370229"/>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8" y="1552575"/>
            <a:ext cx="1429102" cy="455687"/>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B0037FDE-411F-6D82-C2B2-264BB51C55C7}"/>
              </a:ext>
            </a:extLst>
          </p:cNvPr>
          <p:cNvSpPr>
            <a:spLocks noGrp="1"/>
          </p:cNvSpPr>
          <p:nvPr>
            <p:ph sz="quarter" idx="16"/>
          </p:nvPr>
        </p:nvSpPr>
        <p:spPr>
          <a:xfrm>
            <a:off x="581025" y="2581275"/>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C98C3DC1-1EB1-AD0B-88B1-F2EB09D10926}"/>
              </a:ext>
            </a:extLst>
          </p:cNvPr>
          <p:cNvSpPr>
            <a:spLocks noGrp="1"/>
          </p:cNvSpPr>
          <p:nvPr>
            <p:ph sz="quarter" idx="17"/>
          </p:nvPr>
        </p:nvSpPr>
        <p:spPr>
          <a:xfrm>
            <a:off x="2721837" y="2320179"/>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EDB76675-D19D-D0C8-B708-BF5F193BBFBC}"/>
              </a:ext>
            </a:extLst>
          </p:cNvPr>
          <p:cNvSpPr>
            <a:spLocks noGrp="1"/>
          </p:cNvSpPr>
          <p:nvPr>
            <p:ph sz="quarter" idx="18"/>
          </p:nvPr>
        </p:nvSpPr>
        <p:spPr>
          <a:xfrm>
            <a:off x="457201" y="4241818"/>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D7BDC60F-31DB-A665-EE02-C5A8BF13AE14}"/>
              </a:ext>
            </a:extLst>
          </p:cNvPr>
          <p:cNvSpPr>
            <a:spLocks noGrp="1"/>
          </p:cNvSpPr>
          <p:nvPr>
            <p:ph sz="quarter" idx="19"/>
          </p:nvPr>
        </p:nvSpPr>
        <p:spPr>
          <a:xfrm>
            <a:off x="2122207"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B8A8267E-70F7-2CB4-394E-27FDD2F13681}"/>
              </a:ext>
            </a:extLst>
          </p:cNvPr>
          <p:cNvSpPr>
            <a:spLocks noGrp="1"/>
          </p:cNvSpPr>
          <p:nvPr>
            <p:ph sz="quarter" idx="20"/>
          </p:nvPr>
        </p:nvSpPr>
        <p:spPr>
          <a:xfrm>
            <a:off x="4496514"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6">
            <a:extLst>
              <a:ext uri="{FF2B5EF4-FFF2-40B4-BE49-F238E27FC236}">
                <a16:creationId xmlns:a16="http://schemas.microsoft.com/office/drawing/2014/main" id="{848C6304-030D-0E92-B582-BF2719C8AA3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9" name="Picture Placeholder 33">
            <a:extLst>
              <a:ext uri="{FF2B5EF4-FFF2-40B4-BE49-F238E27FC236}">
                <a16:creationId xmlns:a16="http://schemas.microsoft.com/office/drawing/2014/main" id="{F1175C16-57F3-C7AC-6E62-BF65D32DC95A}"/>
              </a:ext>
            </a:extLst>
          </p:cNvPr>
          <p:cNvPicPr>
            <a:picLocks noChangeAspect="1"/>
          </p:cNvPicPr>
          <p:nvPr userDrawn="1"/>
        </p:nvPicPr>
        <p:blipFill>
          <a:blip r:embed="rId2"/>
          <a:stretch>
            <a:fillRect/>
          </a:stretch>
        </p:blipFill>
        <p:spPr>
          <a:xfrm>
            <a:off x="473549" y="6427498"/>
            <a:ext cx="986560" cy="310866"/>
          </a:xfrm>
          <a:prstGeom prst="rect">
            <a:avLst/>
          </a:prstGeom>
        </p:spPr>
      </p:pic>
    </p:spTree>
    <p:extLst>
      <p:ext uri="{BB962C8B-B14F-4D97-AF65-F5344CB8AC3E}">
        <p14:creationId xmlns:p14="http://schemas.microsoft.com/office/powerpoint/2010/main" val="374426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8/16/2023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7927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68221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81" r:id="rId4"/>
    <p:sldLayoutId id="2147483676" r:id="rId5"/>
    <p:sldLayoutId id="2147483677" r:id="rId6"/>
    <p:sldLayoutId id="2147483678" r:id="rId7"/>
    <p:sldLayoutId id="2147483687" r:id="rId8"/>
    <p:sldLayoutId id="2147483679" r:id="rId9"/>
    <p:sldLayoutId id="2147483671" r:id="rId10"/>
    <p:sldLayoutId id="2147483673" r:id="rId11"/>
    <p:sldLayoutId id="2147483670" r:id="rId12"/>
    <p:sldLayoutId id="2147483669" r:id="rId13"/>
    <p:sldLayoutId id="2147483655" r:id="rId14"/>
    <p:sldLayoutId id="2147483691" r:id="rId15"/>
    <p:sldLayoutId id="2147483692" r:id="rId16"/>
    <p:sldLayoutId id="2147483693" r:id="rId17"/>
    <p:sldLayoutId id="2147483694" r:id="rId18"/>
    <p:sldLayoutId id="214748369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hyperlink" Target="https://jameshalderman.com/a3_anim_lib_pag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74452" y="255967"/>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95274"/>
            <a:ext cx="1802525" cy="344128"/>
          </a:xfrm>
        </p:spPr>
        <p:txBody>
          <a:bodyPr wrap="square" lIns="0" tIns="18000" rIns="0" bIns="18000" anchor="ctr" anchorCtr="0">
            <a:spAutoFit/>
          </a:bodyPr>
          <a:lstStyle/>
          <a:p>
            <a:r>
              <a:rPr lang="en-US" dirty="0"/>
              <a:t>Ninth Edition</a:t>
            </a:r>
          </a:p>
        </p:txBody>
      </p:sp>
      <p:pic>
        <p:nvPicPr>
          <p:cNvPr id="5" name="Picture 4" descr="Front Cover: Manual Drivetrains and Axles Ninth Edition by James D. Halderman">
            <a:extLst>
              <a:ext uri="{FF2B5EF4-FFF2-40B4-BE49-F238E27FC236}">
                <a16:creationId xmlns:a16="http://schemas.microsoft.com/office/drawing/2014/main" id="{CCAA7832-B069-445C-8DAB-44E50800B748}"/>
              </a:ext>
            </a:extLst>
          </p:cNvPr>
          <p:cNvPicPr>
            <a:picLocks noChangeAspect="1"/>
          </p:cNvPicPr>
          <p:nvPr/>
        </p:nvPicPr>
        <p:blipFill>
          <a:blip r:embed="rId3"/>
          <a:stretch>
            <a:fillRect/>
          </a:stretch>
        </p:blipFill>
        <p:spPr>
          <a:xfrm>
            <a:off x="555854" y="1673283"/>
            <a:ext cx="3657600" cy="4675632"/>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29" y="2766962"/>
            <a:ext cx="2165227" cy="498016"/>
          </a:xfrm>
        </p:spPr>
        <p:txBody>
          <a:bodyPr wrap="square" lIns="0" tIns="18000" rIns="0" bIns="18000" anchor="ctr" anchorCtr="0">
            <a:spAutoFit/>
          </a:bodyPr>
          <a:lstStyle/>
          <a:p>
            <a:pPr marL="0"/>
            <a:r>
              <a:rPr lang="en-US" dirty="0"/>
              <a:t>Chapter 11</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507968"/>
            <a:ext cx="4106170" cy="374906"/>
          </a:xfrm>
        </p:spPr>
        <p:txBody>
          <a:bodyPr wrap="square" lIns="0" tIns="18000" rIns="0" bIns="18000" anchor="ctr" anchorCtr="0">
            <a:spAutoFit/>
          </a:bodyPr>
          <a:lstStyle/>
          <a:p>
            <a:pPr marL="0"/>
            <a:r>
              <a:rPr lang="en-US" dirty="0"/>
              <a:t>Wheel and Axle Bearings</a:t>
            </a:r>
          </a:p>
        </p:txBody>
      </p:sp>
      <p:pic>
        <p:nvPicPr>
          <p:cNvPr id="15" name="Picture 33" descr="Pearson Logo">
            <a:extLst>
              <a:ext uri="{FF2B5EF4-FFF2-40B4-BE49-F238E27FC236}">
                <a16:creationId xmlns:a16="http://schemas.microsoft.com/office/drawing/2014/main" id="{0AE70199-8856-44D9-8EA4-33BCBD63AE25}"/>
              </a:ext>
            </a:extLst>
          </p:cNvPr>
          <p:cNvPicPr>
            <a:picLocks noChangeAspect="1"/>
          </p:cNvPicPr>
          <p:nvPr/>
        </p:nvPicPr>
        <p:blipFill>
          <a:blip r:embed="rId4"/>
          <a:stretch>
            <a:fillRect/>
          </a:stretch>
        </p:blipFill>
        <p:spPr>
          <a:xfrm>
            <a:off x="473549" y="6427498"/>
            <a:ext cx="986560" cy="310866"/>
          </a:xfrm>
          <a:prstGeom prst="rect">
            <a:avLst/>
          </a:prstGeom>
          <a:noFill/>
          <a:ln>
            <a:noFill/>
          </a:ln>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11.7</a:t>
            </a:r>
          </a:p>
        </p:txBody>
      </p:sp>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74452" y="4907623"/>
            <a:ext cx="8237747" cy="1513679"/>
          </a:xfrm>
        </p:spPr>
        <p:txBody>
          <a:bodyPr wrap="square" lIns="0" tIns="18000" rIns="0" bIns="18000" anchor="ctr" anchorCtr="0">
            <a:spAutoFit/>
          </a:bodyPr>
          <a:lstStyle/>
          <a:p>
            <a:pPr marL="0" indent="0">
              <a:spcBef>
                <a:spcPts val="600"/>
              </a:spcBef>
              <a:buNone/>
            </a:pPr>
            <a:r>
              <a:rPr lang="en-US" sz="2400" dirty="0">
                <a:solidFill>
                  <a:schemeClr val="tx1"/>
                </a:solidFill>
              </a:rPr>
              <a:t>Non-drive-wheel hub with inner and outer tapered roller bearings. By angling the inner and outer in opposite directions, axial (thrust) loads are supported in both directions.</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Non-Drive Wheel Hub</a:t>
            </a:r>
          </a:p>
        </p:txBody>
      </p:sp>
      <p:pic>
        <p:nvPicPr>
          <p:cNvPr id="3" name="Picture 2" descr="A close-up view of a spindle with an inner and out wheel bearing and a grease seal.">
            <a:extLst>
              <a:ext uri="{FF2B5EF4-FFF2-40B4-BE49-F238E27FC236}">
                <a16:creationId xmlns:a16="http://schemas.microsoft.com/office/drawing/2014/main" id="{E2947E7F-603A-45C3-A357-6285E371E8CD}"/>
              </a:ext>
            </a:extLst>
          </p:cNvPr>
          <p:cNvPicPr>
            <a:picLocks noChangeAspect="1"/>
          </p:cNvPicPr>
          <p:nvPr/>
        </p:nvPicPr>
        <p:blipFill>
          <a:blip r:embed="rId3"/>
          <a:stretch>
            <a:fillRect/>
          </a:stretch>
        </p:blipFill>
        <p:spPr>
          <a:xfrm>
            <a:off x="2539582" y="1646133"/>
            <a:ext cx="4064836" cy="3155387"/>
          </a:xfrm>
          <a:prstGeom prst="rect">
            <a:avLst/>
          </a:prstGeom>
        </p:spPr>
      </p:pic>
    </p:spTree>
    <p:extLst>
      <p:ext uri="{BB962C8B-B14F-4D97-AF65-F5344CB8AC3E}">
        <p14:creationId xmlns:p14="http://schemas.microsoft.com/office/powerpoint/2010/main" val="294452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11.8</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Sealed Front Bearing</a:t>
            </a:r>
          </a:p>
        </p:txBody>
      </p:sp>
      <p:pic>
        <p:nvPicPr>
          <p:cNvPr id="4" name="Picture 3" descr="A close-up view of two rows of sealed ball bearings.">
            <a:extLst>
              <a:ext uri="{FF2B5EF4-FFF2-40B4-BE49-F238E27FC236}">
                <a16:creationId xmlns:a16="http://schemas.microsoft.com/office/drawing/2014/main" id="{2E1BCCA4-A6E7-4CD9-BCDF-61C470FD2D81}"/>
              </a:ext>
            </a:extLst>
          </p:cNvPr>
          <p:cNvPicPr>
            <a:picLocks noChangeAspect="1"/>
          </p:cNvPicPr>
          <p:nvPr/>
        </p:nvPicPr>
        <p:blipFill>
          <a:blip r:embed="rId3"/>
          <a:stretch>
            <a:fillRect/>
          </a:stretch>
        </p:blipFill>
        <p:spPr>
          <a:xfrm>
            <a:off x="473127" y="1653500"/>
            <a:ext cx="3776963" cy="3233340"/>
          </a:xfrm>
          <a:prstGeom prst="rect">
            <a:avLst/>
          </a:prstGeom>
        </p:spPr>
      </p:pic>
      <p:pic>
        <p:nvPicPr>
          <p:cNvPr id="9" name="Picture 8" descr="A close-up view of two rows of tapered roller bearings.">
            <a:extLst>
              <a:ext uri="{FF2B5EF4-FFF2-40B4-BE49-F238E27FC236}">
                <a16:creationId xmlns:a16="http://schemas.microsoft.com/office/drawing/2014/main" id="{09471707-ECAB-4B2A-8807-0E4826E51BA2}"/>
              </a:ext>
            </a:extLst>
          </p:cNvPr>
          <p:cNvPicPr>
            <a:picLocks noChangeAspect="1"/>
          </p:cNvPicPr>
          <p:nvPr/>
        </p:nvPicPr>
        <p:blipFill>
          <a:blip r:embed="rId4"/>
          <a:stretch>
            <a:fillRect/>
          </a:stretch>
        </p:blipFill>
        <p:spPr>
          <a:xfrm>
            <a:off x="4739199" y="1708792"/>
            <a:ext cx="3951409" cy="3176543"/>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74452" y="5217120"/>
            <a:ext cx="8237747" cy="1144347"/>
          </a:xfrm>
        </p:spPr>
        <p:txBody>
          <a:bodyPr wrap="square" lIns="0" tIns="18000" rIns="0" bIns="18000" anchor="ctr" anchorCtr="0">
            <a:spAutoFit/>
          </a:bodyPr>
          <a:lstStyle/>
          <a:p>
            <a:pPr marL="0" indent="0">
              <a:spcBef>
                <a:spcPts val="600"/>
              </a:spcBef>
              <a:buNone/>
            </a:pPr>
            <a:r>
              <a:rPr lang="en-US" sz="2400" dirty="0">
                <a:solidFill>
                  <a:schemeClr val="tx1"/>
                </a:solidFill>
              </a:rPr>
              <a:t>Sealed bearing and hub assemblies are used on the front and rear wheels of many vehicles. </a:t>
            </a:r>
            <a:r>
              <a:rPr lang="en-US" sz="2400" b="1" dirty="0">
                <a:solidFill>
                  <a:schemeClr val="tx1"/>
                </a:solidFill>
              </a:rPr>
              <a:t>(a)</a:t>
            </a:r>
            <a:r>
              <a:rPr lang="en-US" sz="2400" dirty="0">
                <a:solidFill>
                  <a:schemeClr val="tx1"/>
                </a:solidFill>
              </a:rPr>
              <a:t> A type using a double row of ball bearings. </a:t>
            </a:r>
            <a:r>
              <a:rPr lang="en-US" sz="2400" b="1" dirty="0">
                <a:solidFill>
                  <a:schemeClr val="tx1"/>
                </a:solidFill>
              </a:rPr>
              <a:t>(b)</a:t>
            </a:r>
            <a:r>
              <a:rPr lang="en-US" sz="2400" dirty="0">
                <a:solidFill>
                  <a:schemeClr val="tx1"/>
                </a:solidFill>
              </a:rPr>
              <a:t> A type using tapered roller bearings.</a:t>
            </a:r>
          </a:p>
        </p:txBody>
      </p:sp>
    </p:spTree>
    <p:extLst>
      <p:ext uri="{BB962C8B-B14F-4D97-AF65-F5344CB8AC3E}">
        <p14:creationId xmlns:p14="http://schemas.microsoft.com/office/powerpoint/2010/main" val="4023341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11.9</a:t>
            </a:r>
          </a:p>
        </p:txBody>
      </p:sp>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74452" y="5243001"/>
            <a:ext cx="8237747" cy="1144347"/>
          </a:xfrm>
        </p:spPr>
        <p:txBody>
          <a:bodyPr wrap="square" lIns="0" tIns="18000" rIns="0" bIns="18000" anchor="ctr" anchorCtr="0">
            <a:spAutoFit/>
          </a:bodyPr>
          <a:lstStyle/>
          <a:p>
            <a:pPr marL="0" indent="0">
              <a:spcBef>
                <a:spcPts val="600"/>
              </a:spcBef>
              <a:buNone/>
            </a:pPr>
            <a:r>
              <a:rPr lang="en-US" sz="2400" dirty="0">
                <a:solidFill>
                  <a:schemeClr val="tx1"/>
                </a:solidFill>
              </a:rPr>
              <a:t>Sealed bearing and hub assemblies are serviced as a complete unit as shown. This hub assembly includes the wheel speed sensor.</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Services as Assembly</a:t>
            </a:r>
          </a:p>
        </p:txBody>
      </p:sp>
      <p:pic>
        <p:nvPicPr>
          <p:cNvPr id="3" name="Picture 2" descr="A close-up view of a sealed bearing assembly with a wheel speed sensor connector placed on the front.">
            <a:extLst>
              <a:ext uri="{FF2B5EF4-FFF2-40B4-BE49-F238E27FC236}">
                <a16:creationId xmlns:a16="http://schemas.microsoft.com/office/drawing/2014/main" id="{D9E12ED4-4E03-4A14-9E33-9B6020321461}"/>
              </a:ext>
            </a:extLst>
          </p:cNvPr>
          <p:cNvPicPr>
            <a:picLocks noChangeAspect="1"/>
          </p:cNvPicPr>
          <p:nvPr/>
        </p:nvPicPr>
        <p:blipFill>
          <a:blip r:embed="rId3"/>
          <a:stretch>
            <a:fillRect/>
          </a:stretch>
        </p:blipFill>
        <p:spPr>
          <a:xfrm>
            <a:off x="2544674" y="1661691"/>
            <a:ext cx="4054653" cy="3435490"/>
          </a:xfrm>
          <a:prstGeom prst="rect">
            <a:avLst/>
          </a:prstGeom>
        </p:spPr>
      </p:pic>
    </p:spTree>
    <p:extLst>
      <p:ext uri="{BB962C8B-B14F-4D97-AF65-F5344CB8AC3E}">
        <p14:creationId xmlns:p14="http://schemas.microsoft.com/office/powerpoint/2010/main" val="19172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Bearing Greases</a:t>
            </a:r>
          </a:p>
        </p:txBody>
      </p:sp>
      <p:graphicFrame>
        <p:nvGraphicFramePr>
          <p:cNvPr id="13" name="Table 12">
            <a:extLst>
              <a:ext uri="{FF2B5EF4-FFF2-40B4-BE49-F238E27FC236}">
                <a16:creationId xmlns:a16="http://schemas.microsoft.com/office/drawing/2014/main" id="{8DBA5FCA-0791-4CCE-A13A-7392FF255655}"/>
              </a:ext>
            </a:extLst>
          </p:cNvPr>
          <p:cNvGraphicFramePr>
            <a:graphicFrameLocks noGrp="1"/>
          </p:cNvGraphicFramePr>
          <p:nvPr>
            <p:extLst>
              <p:ext uri="{D42A27DB-BD31-4B8C-83A1-F6EECF244321}">
                <p14:modId xmlns:p14="http://schemas.microsoft.com/office/powerpoint/2010/main" val="2785413848"/>
              </p:ext>
            </p:extLst>
          </p:nvPr>
        </p:nvGraphicFramePr>
        <p:xfrm>
          <a:off x="501114" y="1262529"/>
          <a:ext cx="4223286" cy="3855720"/>
        </p:xfrm>
        <a:graphic>
          <a:graphicData uri="http://schemas.openxmlformats.org/drawingml/2006/table">
            <a:tbl>
              <a:tblPr firstRow="1" bandRow="1">
                <a:tableStyleId>{40F9630F-82C1-40B7-BC3A-925EFCFF5E92}</a:tableStyleId>
              </a:tblPr>
              <a:tblGrid>
                <a:gridCol w="1966041">
                  <a:extLst>
                    <a:ext uri="{9D8B030D-6E8A-4147-A177-3AD203B41FA5}">
                      <a16:colId xmlns:a16="http://schemas.microsoft.com/office/drawing/2014/main" val="3575415441"/>
                    </a:ext>
                  </a:extLst>
                </a:gridCol>
                <a:gridCol w="2257245">
                  <a:extLst>
                    <a:ext uri="{9D8B030D-6E8A-4147-A177-3AD203B41FA5}">
                      <a16:colId xmlns:a16="http://schemas.microsoft.com/office/drawing/2014/main" val="1411365294"/>
                    </a:ext>
                  </a:extLst>
                </a:gridCol>
              </a:tblGrid>
              <a:tr h="370840">
                <a:tc>
                  <a:txBody>
                    <a:bodyPr/>
                    <a:lstStyle/>
                    <a:p>
                      <a:r>
                        <a:rPr lang="en-IN" spc="-200" baseline="0" dirty="0">
                          <a:solidFill>
                            <a:schemeClr val="bg1"/>
                          </a:solidFill>
                        </a:rPr>
                        <a:t>N L G </a:t>
                      </a:r>
                      <a:r>
                        <a:rPr lang="en-IN" dirty="0">
                          <a:solidFill>
                            <a:schemeClr val="bg1"/>
                          </a:solidFill>
                        </a:rPr>
                        <a:t>I Number</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IN" dirty="0">
                          <a:solidFill>
                            <a:schemeClr val="bg1"/>
                          </a:solidFill>
                        </a:rPr>
                        <a:t>Relative Consistency</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2460055609"/>
                  </a:ext>
                </a:extLst>
              </a:tr>
              <a:tr h="370840">
                <a:tc>
                  <a:txBody>
                    <a:bodyPr/>
                    <a:lstStyle/>
                    <a:p>
                      <a:pPr algn="ctr"/>
                      <a:r>
                        <a:rPr lang="en-IN" dirty="0"/>
                        <a:t>000</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Very fluid</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2033703861"/>
                  </a:ext>
                </a:extLst>
              </a:tr>
              <a:tr h="370840">
                <a:tc>
                  <a:txBody>
                    <a:bodyPr/>
                    <a:lstStyle/>
                    <a:p>
                      <a:pPr algn="ctr"/>
                      <a:r>
                        <a:rPr lang="en-IN" dirty="0"/>
                        <a:t>00</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Fluid</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560488614"/>
                  </a:ext>
                </a:extLst>
              </a:tr>
              <a:tr h="370840">
                <a:tc>
                  <a:txBody>
                    <a:bodyPr/>
                    <a:lstStyle/>
                    <a:p>
                      <a:pPr algn="ctr"/>
                      <a:r>
                        <a:rPr lang="en-IN" dirty="0"/>
                        <a:t>0</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Semi-fluid</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4169619815"/>
                  </a:ext>
                </a:extLst>
              </a:tr>
              <a:tr h="370840">
                <a:tc>
                  <a:txBody>
                    <a:bodyPr/>
                    <a:lstStyle/>
                    <a:p>
                      <a:pPr algn="ctr"/>
                      <a:r>
                        <a:rPr lang="en-IN" dirty="0"/>
                        <a:t>1</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Very soft</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2063782041"/>
                  </a:ext>
                </a:extLst>
              </a:tr>
              <a:tr h="370840">
                <a:tc>
                  <a:txBody>
                    <a:bodyPr/>
                    <a:lstStyle/>
                    <a:p>
                      <a:pPr algn="ctr"/>
                      <a:r>
                        <a:rPr lang="en-IN" dirty="0"/>
                        <a:t>2</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US" dirty="0"/>
                        <a:t>Soft (typically used for wheel bearings)</a:t>
                      </a:r>
                      <a:endParaRPr lang="en-IN" dirty="0"/>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3689435469"/>
                  </a:ext>
                </a:extLst>
              </a:tr>
              <a:tr h="370840">
                <a:tc>
                  <a:txBody>
                    <a:bodyPr/>
                    <a:lstStyle/>
                    <a:p>
                      <a:pPr algn="ctr"/>
                      <a:r>
                        <a:rPr lang="en-IN" dirty="0"/>
                        <a:t>3</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Semi-firm</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1897594184"/>
                  </a:ext>
                </a:extLst>
              </a:tr>
              <a:tr h="370840">
                <a:tc>
                  <a:txBody>
                    <a:bodyPr/>
                    <a:lstStyle/>
                    <a:p>
                      <a:pPr algn="ctr"/>
                      <a:r>
                        <a:rPr lang="en-IN" dirty="0"/>
                        <a:t>4</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Firm</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2656072289"/>
                  </a:ext>
                </a:extLst>
              </a:tr>
              <a:tr h="370840">
                <a:tc>
                  <a:txBody>
                    <a:bodyPr/>
                    <a:lstStyle/>
                    <a:p>
                      <a:pPr algn="ctr"/>
                      <a:r>
                        <a:rPr lang="en-IN" dirty="0"/>
                        <a:t>5</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Very firm</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2189639757"/>
                  </a:ext>
                </a:extLst>
              </a:tr>
              <a:tr h="370840">
                <a:tc>
                  <a:txBody>
                    <a:bodyPr/>
                    <a:lstStyle/>
                    <a:p>
                      <a:pPr algn="ctr"/>
                      <a:r>
                        <a:rPr lang="en-IN" dirty="0"/>
                        <a:t>6</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tc>
                  <a:txBody>
                    <a:bodyPr/>
                    <a:lstStyle/>
                    <a:p>
                      <a:pPr algn="ctr"/>
                      <a:r>
                        <a:rPr lang="en-IN" dirty="0"/>
                        <a:t>Hard</a:t>
                      </a:r>
                    </a:p>
                  </a:txBody>
                  <a:tcPr marL="60809" marR="6080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F9E1"/>
                    </a:solidFill>
                  </a:tcPr>
                </a:tc>
                <a:extLst>
                  <a:ext uri="{0D108BD9-81ED-4DB2-BD59-A6C34878D82A}">
                    <a16:rowId xmlns:a16="http://schemas.microsoft.com/office/drawing/2014/main" val="1343089412"/>
                  </a:ext>
                </a:extLst>
              </a:tr>
            </a:tbl>
          </a:graphicData>
        </a:graphic>
      </p:graphicFrame>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5002306" y="1276230"/>
            <a:ext cx="3690246" cy="2929451"/>
          </a:xfrm>
        </p:spPr>
        <p:txBody>
          <a:bodyPr wrap="square" lIns="0" tIns="18000" rIns="0" bIns="18000" anchor="ctr" anchorCtr="0">
            <a:spAutoFit/>
          </a:bodyPr>
          <a:lstStyle/>
          <a:p>
            <a:pPr marL="342900" indent="-342900">
              <a:spcBef>
                <a:spcPts val="600"/>
              </a:spcBef>
            </a:pPr>
            <a:r>
              <a:rPr lang="en-US" sz="2400" dirty="0">
                <a:solidFill>
                  <a:schemeClr val="tx1"/>
                </a:solidFill>
              </a:rPr>
              <a:t>What is grease</a:t>
            </a:r>
          </a:p>
          <a:p>
            <a:pPr marL="342900" indent="-342900">
              <a:spcBef>
                <a:spcPts val="600"/>
              </a:spcBef>
            </a:pPr>
            <a:r>
              <a:rPr lang="en-US" sz="2400" dirty="0">
                <a:solidFill>
                  <a:schemeClr val="tx1"/>
                </a:solidFill>
              </a:rPr>
              <a:t>Why is it important? Page 149</a:t>
            </a:r>
          </a:p>
          <a:p>
            <a:pPr marL="342900" indent="-342900">
              <a:spcBef>
                <a:spcPts val="600"/>
              </a:spcBef>
            </a:pPr>
            <a:r>
              <a:rPr lang="en-US" sz="2400" spc="-300" dirty="0">
                <a:solidFill>
                  <a:schemeClr val="tx1"/>
                </a:solidFill>
              </a:rPr>
              <a:t>N L G </a:t>
            </a:r>
            <a:r>
              <a:rPr lang="en-US" sz="2400" dirty="0">
                <a:solidFill>
                  <a:schemeClr val="tx1"/>
                </a:solidFill>
              </a:rPr>
              <a:t>I classification</a:t>
            </a:r>
          </a:p>
          <a:p>
            <a:pPr marL="342900" indent="-342900">
              <a:spcBef>
                <a:spcPts val="600"/>
              </a:spcBef>
            </a:pPr>
            <a:r>
              <a:rPr lang="en-US" sz="2400" dirty="0">
                <a:solidFill>
                  <a:schemeClr val="tx1"/>
                </a:solidFill>
              </a:rPr>
              <a:t>How is grease classified?</a:t>
            </a:r>
          </a:p>
          <a:p>
            <a:pPr marL="829818" lvl="1" indent="-342900"/>
            <a:r>
              <a:rPr lang="en-US" sz="2400" dirty="0">
                <a:solidFill>
                  <a:schemeClr val="tx1"/>
                </a:solidFill>
              </a:rPr>
              <a:t>Page 149</a:t>
            </a:r>
          </a:p>
        </p:txBody>
      </p:sp>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5469577"/>
            <a:ext cx="8188083" cy="405683"/>
          </a:xfrm>
        </p:spPr>
        <p:txBody>
          <a:bodyPr wrap="square" lIns="0" tIns="18000" rIns="0" bIns="18000" anchor="ctr" anchorCtr="0">
            <a:spAutoFit/>
          </a:bodyPr>
          <a:lstStyle/>
          <a:p>
            <a:pPr marL="342900" indent="-342900">
              <a:spcBef>
                <a:spcPts val="600"/>
              </a:spcBef>
            </a:pPr>
            <a:r>
              <a:rPr lang="en-US" sz="2400" dirty="0">
                <a:solidFill>
                  <a:schemeClr val="tx1"/>
                </a:solidFill>
              </a:rPr>
              <a:t>Chart on </a:t>
            </a:r>
            <a:r>
              <a:rPr lang="en-US" sz="2400" spc="-300" dirty="0">
                <a:solidFill>
                  <a:schemeClr val="tx1"/>
                </a:solidFill>
              </a:rPr>
              <a:t>N L G </a:t>
            </a:r>
            <a:r>
              <a:rPr lang="en-US" sz="2400" dirty="0">
                <a:solidFill>
                  <a:schemeClr val="tx1"/>
                </a:solidFill>
              </a:rPr>
              <a:t>I Numbers</a:t>
            </a:r>
          </a:p>
        </p:txBody>
      </p:sp>
    </p:spTree>
    <p:extLst>
      <p:ext uri="{BB962C8B-B14F-4D97-AF65-F5344CB8AC3E}">
        <p14:creationId xmlns:p14="http://schemas.microsoft.com/office/powerpoint/2010/main" val="3815291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2582" y="270224"/>
            <a:ext cx="8223453" cy="1082792"/>
          </a:xfrm>
        </p:spPr>
        <p:txBody>
          <a:bodyPr wrap="square" lIns="0" tIns="18000" rIns="0" bIns="18000" anchor="ctr" anchorCtr="0">
            <a:spAutoFit/>
          </a:bodyPr>
          <a:lstStyle/>
          <a:p>
            <a:r>
              <a:rPr lang="en-US" sz="3400" dirty="0"/>
              <a:t>Frequently Asked Question: What Do Different Grease Colors Mean?</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2581" y="1597848"/>
            <a:ext cx="8133536" cy="344128"/>
          </a:xfrm>
        </p:spPr>
        <p:txBody>
          <a:bodyPr wrap="square" lIns="0" tIns="18000" rIns="0" bIns="18000" anchor="ctr" anchorCtr="0">
            <a:spAutoFit/>
          </a:bodyPr>
          <a:lstStyle/>
          <a:p>
            <a:pPr marL="0" indent="0">
              <a:spcBef>
                <a:spcPts val="600"/>
              </a:spcBef>
              <a:buNone/>
            </a:pPr>
            <a:r>
              <a:rPr lang="en-US" sz="20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2583" y="2133956"/>
            <a:ext cx="8239617" cy="3729670"/>
          </a:xfrm>
        </p:spPr>
        <p:txBody>
          <a:bodyPr wrap="square" lIns="0" tIns="18000" rIns="0" bIns="18000" anchor="ctr" anchorCtr="0">
            <a:spAutoFit/>
          </a:bodyPr>
          <a:lstStyle/>
          <a:p>
            <a:pPr marL="0" indent="0">
              <a:spcBef>
                <a:spcPts val="600"/>
              </a:spcBef>
              <a:buNone/>
            </a:pPr>
            <a:r>
              <a:rPr lang="en-US" sz="2000" b="1" dirty="0">
                <a:latin typeface="Arial" panose="020B0604020202020204" pitchFamily="34" charset="0"/>
                <a:cs typeface="Arial" panose="020B0604020202020204" pitchFamily="34" charset="0"/>
              </a:rPr>
              <a:t>What Do Different Grease Colors Mean?</a:t>
            </a:r>
            <a:r>
              <a:rPr lang="en-US" sz="2000" dirty="0">
                <a:latin typeface="Arial" panose="020B0604020202020204" pitchFamily="34" charset="0"/>
                <a:cs typeface="Arial" panose="020B0604020202020204" pitchFamily="34" charset="0"/>
              </a:rPr>
              <a:t> Nothing. According to grease manufacturers, grease is colored for identification, marketing, for consistency of color reasons. Identification. The color is often used to distinguish one type of grease from another within same company. Blue grease from one company may be totally different from blue grease produced or marketed by another company. Marketing. According to grease manufacturers, customers tend to be attracted to a particular color of grease and associate that color with quality. Consistency of color. All greases are produced in batches, and the color of the finished product often varies from one batch to another. By adding color to the grease, the color can be made consistent. Always use the grease recommended for the service being performed.</a:t>
            </a:r>
          </a:p>
        </p:txBody>
      </p:sp>
    </p:spTree>
    <p:extLst>
      <p:ext uri="{BB962C8B-B14F-4D97-AF65-F5344CB8AC3E}">
        <p14:creationId xmlns:p14="http://schemas.microsoft.com/office/powerpoint/2010/main" val="1680862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11.10</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Seals</a:t>
            </a:r>
          </a:p>
        </p:txBody>
      </p:sp>
      <p:pic>
        <p:nvPicPr>
          <p:cNvPr id="4" name="Picture 3" descr="A close-up view of a wheel bearing seal with its lip attached to the garter spring.">
            <a:extLst>
              <a:ext uri="{FF2B5EF4-FFF2-40B4-BE49-F238E27FC236}">
                <a16:creationId xmlns:a16="http://schemas.microsoft.com/office/drawing/2014/main" id="{ABCAE403-7674-4AA6-9F06-6D3B79C4EE7D}"/>
              </a:ext>
            </a:extLst>
          </p:cNvPr>
          <p:cNvPicPr>
            <a:picLocks noChangeAspect="1"/>
          </p:cNvPicPr>
          <p:nvPr/>
        </p:nvPicPr>
        <p:blipFill>
          <a:blip r:embed="rId3"/>
          <a:stretch>
            <a:fillRect/>
          </a:stretch>
        </p:blipFill>
        <p:spPr>
          <a:xfrm>
            <a:off x="473581" y="1806254"/>
            <a:ext cx="4108929" cy="2689676"/>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1120234"/>
            <a:ext cx="3817471" cy="2560119"/>
          </a:xfrm>
        </p:spPr>
        <p:txBody>
          <a:bodyPr wrap="square" lIns="0" tIns="18000" rIns="0" bIns="18000" anchor="ctr" anchorCtr="0">
            <a:spAutoFit/>
          </a:bodyPr>
          <a:lstStyle/>
          <a:p>
            <a:pPr marL="342900" indent="-342900">
              <a:spcBef>
                <a:spcPts val="600"/>
              </a:spcBef>
            </a:pPr>
            <a:r>
              <a:rPr lang="en-US" sz="2400" dirty="0">
                <a:solidFill>
                  <a:schemeClr val="tx1"/>
                </a:solidFill>
              </a:rPr>
              <a:t>What is purpose and function of seals?</a:t>
            </a:r>
          </a:p>
          <a:p>
            <a:pPr marL="342900" indent="-342900">
              <a:spcBef>
                <a:spcPts val="600"/>
              </a:spcBef>
            </a:pPr>
            <a:r>
              <a:rPr lang="en-US" sz="2400" dirty="0">
                <a:solidFill>
                  <a:schemeClr val="tx1"/>
                </a:solidFill>
              </a:rPr>
              <a:t>Page 150</a:t>
            </a:r>
          </a:p>
          <a:p>
            <a:pPr marL="342900" indent="-342900">
              <a:spcBef>
                <a:spcPts val="600"/>
              </a:spcBef>
            </a:pPr>
            <a:r>
              <a:rPr lang="en-US" sz="2400" dirty="0">
                <a:solidFill>
                  <a:schemeClr val="tx1"/>
                </a:solidFill>
              </a:rPr>
              <a:t>Types of seals</a:t>
            </a:r>
          </a:p>
          <a:p>
            <a:pPr marL="829818" lvl="1" indent="-342900"/>
            <a:r>
              <a:rPr lang="en-US" sz="2400" dirty="0">
                <a:solidFill>
                  <a:schemeClr val="tx1"/>
                </a:solidFill>
              </a:rPr>
              <a:t>Static</a:t>
            </a:r>
          </a:p>
          <a:p>
            <a:pPr marL="829818" lvl="1" indent="-342900"/>
            <a:r>
              <a:rPr lang="en-US" sz="2400" dirty="0">
                <a:solidFill>
                  <a:schemeClr val="tx1"/>
                </a:solidFill>
              </a:rPr>
              <a:t>Dynamic</a:t>
            </a:r>
          </a:p>
        </p:txBody>
      </p:sp>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4877906"/>
            <a:ext cx="8188083" cy="405683"/>
          </a:xfrm>
        </p:spPr>
        <p:txBody>
          <a:bodyPr wrap="square" lIns="0" tIns="18000" rIns="0" bIns="18000" anchor="ctr" anchorCtr="0">
            <a:spAutoFit/>
          </a:bodyPr>
          <a:lstStyle/>
          <a:p>
            <a:pPr marL="0" indent="0">
              <a:spcBef>
                <a:spcPts val="600"/>
              </a:spcBef>
              <a:buNone/>
            </a:pPr>
            <a:r>
              <a:rPr lang="en-US" sz="2400" dirty="0"/>
              <a:t>Typical lip seal with a garter spring.</a:t>
            </a:r>
          </a:p>
        </p:txBody>
      </p:sp>
    </p:spTree>
    <p:extLst>
      <p:ext uri="{BB962C8B-B14F-4D97-AF65-F5344CB8AC3E}">
        <p14:creationId xmlns:p14="http://schemas.microsoft.com/office/powerpoint/2010/main" val="167684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11.11</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Garter Spring</a:t>
            </a:r>
          </a:p>
        </p:txBody>
      </p:sp>
      <p:pic>
        <p:nvPicPr>
          <p:cNvPr id="3" name="Picture 2" descr="An illustration of a garter spring in a metal case with a sealing member placed around a shaft.">
            <a:extLst>
              <a:ext uri="{FF2B5EF4-FFF2-40B4-BE49-F238E27FC236}">
                <a16:creationId xmlns:a16="http://schemas.microsoft.com/office/drawing/2014/main" id="{5C68B222-7F5E-4A50-B52C-68CF0E218088}"/>
              </a:ext>
            </a:extLst>
          </p:cNvPr>
          <p:cNvPicPr>
            <a:picLocks noChangeAspect="1"/>
          </p:cNvPicPr>
          <p:nvPr/>
        </p:nvPicPr>
        <p:blipFill>
          <a:blip r:embed="rId3"/>
          <a:stretch>
            <a:fillRect/>
          </a:stretch>
        </p:blipFill>
        <p:spPr>
          <a:xfrm>
            <a:off x="548691" y="1794504"/>
            <a:ext cx="2972593" cy="2928335"/>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1123644"/>
            <a:ext cx="3817471" cy="1298235"/>
          </a:xfrm>
        </p:spPr>
        <p:txBody>
          <a:bodyPr wrap="square" lIns="0" tIns="18000" rIns="0" bIns="18000" anchor="ctr" anchorCtr="0">
            <a:spAutoFit/>
          </a:bodyPr>
          <a:lstStyle/>
          <a:p>
            <a:pPr marL="342900" indent="-342900">
              <a:spcBef>
                <a:spcPts val="600"/>
              </a:spcBef>
            </a:pPr>
            <a:r>
              <a:rPr lang="en-US" sz="2400" dirty="0">
                <a:solidFill>
                  <a:schemeClr val="tx1"/>
                </a:solidFill>
              </a:rPr>
              <a:t>Garter Spring</a:t>
            </a:r>
          </a:p>
          <a:p>
            <a:pPr marL="829818" lvl="1" indent="-342900"/>
            <a:r>
              <a:rPr lang="en-US" sz="2400" dirty="0">
                <a:solidFill>
                  <a:schemeClr val="tx1"/>
                </a:solidFill>
              </a:rPr>
              <a:t>Keeps Sharp Edge</a:t>
            </a:r>
          </a:p>
          <a:p>
            <a:pPr marL="829818" lvl="1" indent="-342900"/>
            <a:r>
              <a:rPr lang="en-US" sz="2400" dirty="0">
                <a:solidFill>
                  <a:schemeClr val="tx1"/>
                </a:solidFill>
              </a:rPr>
              <a:t>Against Shaft</a:t>
            </a:r>
          </a:p>
        </p:txBody>
      </p:sp>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5090054"/>
            <a:ext cx="8232908" cy="775015"/>
          </a:xfrm>
        </p:spPr>
        <p:txBody>
          <a:bodyPr wrap="square" lIns="0" tIns="18000" rIns="0" bIns="18000" anchor="ctr" anchorCtr="0">
            <a:spAutoFit/>
          </a:bodyPr>
          <a:lstStyle/>
          <a:p>
            <a:pPr marL="0" indent="0">
              <a:spcBef>
                <a:spcPts val="600"/>
              </a:spcBef>
              <a:buNone/>
            </a:pPr>
            <a:r>
              <a:rPr lang="en-US" sz="2400" dirty="0"/>
              <a:t>A garter spring helps hold the sharp lip edge of the seal tight against the shaft.</a:t>
            </a:r>
          </a:p>
        </p:txBody>
      </p:sp>
    </p:spTree>
    <p:extLst>
      <p:ext uri="{BB962C8B-B14F-4D97-AF65-F5344CB8AC3E}">
        <p14:creationId xmlns:p14="http://schemas.microsoft.com/office/powerpoint/2010/main" val="2782196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FBB841-1497-45FA-8C3E-DA8EDCBAC14B}"/>
              </a:ext>
            </a:extLst>
          </p:cNvPr>
          <p:cNvSpPr>
            <a:spLocks noGrp="1"/>
          </p:cNvSpPr>
          <p:nvPr>
            <p:ph type="title"/>
          </p:nvPr>
        </p:nvSpPr>
        <p:spPr>
          <a:xfrm>
            <a:off x="475130" y="244717"/>
            <a:ext cx="8229600" cy="590349"/>
          </a:xfrm>
        </p:spPr>
        <p:txBody>
          <a:bodyPr lIns="0" tIns="18000" rIns="0" bIns="18000" anchor="ctr" anchorCtr="0">
            <a:spAutoFit/>
          </a:bodyPr>
          <a:lstStyle/>
          <a:p>
            <a:r>
              <a:rPr lang="en-US" dirty="0"/>
              <a:t>Bearing Diagnosis</a:t>
            </a:r>
          </a:p>
        </p:txBody>
      </p:sp>
      <p:sp>
        <p:nvSpPr>
          <p:cNvPr id="6" name="Content Placeholder 5">
            <a:extLst>
              <a:ext uri="{FF2B5EF4-FFF2-40B4-BE49-F238E27FC236}">
                <a16:creationId xmlns:a16="http://schemas.microsoft.com/office/drawing/2014/main" id="{771E421C-5927-4613-9E2D-56C767058C72}"/>
              </a:ext>
            </a:extLst>
          </p:cNvPr>
          <p:cNvSpPr>
            <a:spLocks noGrp="1"/>
          </p:cNvSpPr>
          <p:nvPr>
            <p:ph sz="quarter" idx="13"/>
          </p:nvPr>
        </p:nvSpPr>
        <p:spPr>
          <a:xfrm>
            <a:off x="475130" y="1168190"/>
            <a:ext cx="8229600" cy="1729123"/>
          </a:xfrm>
        </p:spPr>
        <p:txBody>
          <a:bodyPr wrap="square" lIns="0" tIns="18000" rIns="0" bIns="18000" anchor="ctr" anchorCtr="0">
            <a:spAutoFit/>
          </a:bodyPr>
          <a:lstStyle/>
          <a:p>
            <a:pPr marL="342900" indent="-342900">
              <a:spcBef>
                <a:spcPts val="600"/>
              </a:spcBef>
            </a:pPr>
            <a:r>
              <a:rPr lang="en-US" sz="2000" dirty="0">
                <a:solidFill>
                  <a:schemeClr val="tx1"/>
                </a:solidFill>
              </a:rPr>
              <a:t>Wheel bearings control positioning, reduce rolling resistance of wheels.</a:t>
            </a:r>
          </a:p>
          <a:p>
            <a:pPr marL="342900" indent="-342900">
              <a:spcBef>
                <a:spcPts val="600"/>
              </a:spcBef>
            </a:pPr>
            <a:r>
              <a:rPr lang="en-US" sz="2000" dirty="0">
                <a:solidFill>
                  <a:schemeClr val="tx1"/>
                </a:solidFill>
              </a:rPr>
              <a:t>Bearing fails, wheel may not be kept in position and noise usually heard.</a:t>
            </a:r>
          </a:p>
          <a:p>
            <a:pPr marL="342900" indent="-342900">
              <a:spcBef>
                <a:spcPts val="600"/>
              </a:spcBef>
            </a:pPr>
            <a:r>
              <a:rPr lang="en-US" sz="2000" dirty="0">
                <a:solidFill>
                  <a:schemeClr val="tx1"/>
                </a:solidFill>
              </a:rPr>
              <a:t>Defective wheel bearings symptoms include:</a:t>
            </a:r>
          </a:p>
        </p:txBody>
      </p:sp>
      <p:sp>
        <p:nvSpPr>
          <p:cNvPr id="7" name="Content Placeholder 6">
            <a:extLst>
              <a:ext uri="{FF2B5EF4-FFF2-40B4-BE49-F238E27FC236}">
                <a16:creationId xmlns:a16="http://schemas.microsoft.com/office/drawing/2014/main" id="{485E8094-9FD8-40B5-BDDF-1BF7E867E56C}"/>
              </a:ext>
            </a:extLst>
          </p:cNvPr>
          <p:cNvSpPr>
            <a:spLocks noGrp="1"/>
          </p:cNvSpPr>
          <p:nvPr>
            <p:ph sz="quarter" idx="14"/>
          </p:nvPr>
        </p:nvSpPr>
        <p:spPr>
          <a:xfrm>
            <a:off x="474852" y="2976442"/>
            <a:ext cx="8214476" cy="1806067"/>
          </a:xfrm>
        </p:spPr>
        <p:txBody>
          <a:bodyPr wrap="square" lIns="0" tIns="18000" rIns="0" bIns="18000" anchor="ctr" anchorCtr="0">
            <a:spAutoFit/>
          </a:bodyPr>
          <a:lstStyle/>
          <a:p>
            <a:pPr marL="931418" lvl="1" indent="-342900">
              <a:buFont typeface="+mj-lt"/>
              <a:buAutoNum type="arabicPeriod"/>
            </a:pPr>
            <a:r>
              <a:rPr lang="en-US" sz="2000" dirty="0"/>
              <a:t>Hum, Rumbling, Growling Noise Increases With Vehicle Speed.</a:t>
            </a:r>
          </a:p>
          <a:p>
            <a:pPr marL="931418" lvl="1" indent="-342900">
              <a:buFont typeface="+mj-lt"/>
              <a:buAutoNum type="arabicPeriod"/>
            </a:pPr>
            <a:r>
              <a:rPr lang="en-US" sz="2000" dirty="0"/>
              <a:t>Roughness Felt In Steering Wheel Changes With Speed/Cornering.</a:t>
            </a:r>
          </a:p>
          <a:p>
            <a:pPr marL="931418" lvl="1" indent="-342900">
              <a:buFont typeface="+mj-lt"/>
              <a:buAutoNum type="arabicPeriod"/>
            </a:pPr>
            <a:r>
              <a:rPr lang="en-US" sz="2000" dirty="0"/>
              <a:t>Looseness Excessive Play In Steering Wheel on Rough Roads.</a:t>
            </a:r>
          </a:p>
          <a:p>
            <a:pPr marL="931418" lvl="1" indent="-342900">
              <a:buFont typeface="+mj-lt"/>
              <a:buAutoNum type="arabicPeriod"/>
            </a:pPr>
            <a:r>
              <a:rPr lang="en-US" sz="2000" dirty="0"/>
              <a:t>Loud Grinding Noise In Severe Cases,</a:t>
            </a:r>
          </a:p>
        </p:txBody>
      </p:sp>
      <p:sp>
        <p:nvSpPr>
          <p:cNvPr id="8" name="Content Placeholder 7">
            <a:extLst>
              <a:ext uri="{FF2B5EF4-FFF2-40B4-BE49-F238E27FC236}">
                <a16:creationId xmlns:a16="http://schemas.microsoft.com/office/drawing/2014/main" id="{C9BE7E3F-2E8E-45A5-87C9-816CA2F64C98}"/>
              </a:ext>
            </a:extLst>
          </p:cNvPr>
          <p:cNvSpPr>
            <a:spLocks noGrp="1"/>
          </p:cNvSpPr>
          <p:nvPr>
            <p:ph sz="quarter" idx="15"/>
          </p:nvPr>
        </p:nvSpPr>
        <p:spPr>
          <a:xfrm>
            <a:off x="475126" y="4845929"/>
            <a:ext cx="7117977" cy="344128"/>
          </a:xfrm>
        </p:spPr>
        <p:txBody>
          <a:bodyPr wrap="square" lIns="0" tIns="18000" rIns="0" bIns="18000" anchor="ctr" anchorCtr="0">
            <a:spAutoFit/>
          </a:bodyPr>
          <a:lstStyle/>
          <a:p>
            <a:pPr lvl="2" indent="-342000"/>
            <a:r>
              <a:rPr lang="en-US" sz="2000" dirty="0"/>
              <a:t>Indicating A Defective Front Wheel Bearing.</a:t>
            </a:r>
          </a:p>
        </p:txBody>
      </p:sp>
      <p:sp>
        <p:nvSpPr>
          <p:cNvPr id="9" name="Content Placeholder 8">
            <a:extLst>
              <a:ext uri="{FF2B5EF4-FFF2-40B4-BE49-F238E27FC236}">
                <a16:creationId xmlns:a16="http://schemas.microsoft.com/office/drawing/2014/main" id="{CFCCD6F2-119C-4711-8984-E0943A1D6BF9}"/>
              </a:ext>
            </a:extLst>
          </p:cNvPr>
          <p:cNvSpPr>
            <a:spLocks noGrp="1"/>
          </p:cNvSpPr>
          <p:nvPr>
            <p:ph sz="quarter" idx="16"/>
          </p:nvPr>
        </p:nvSpPr>
        <p:spPr>
          <a:xfrm>
            <a:off x="474295" y="5258306"/>
            <a:ext cx="8214476" cy="344128"/>
          </a:xfrm>
        </p:spPr>
        <p:txBody>
          <a:bodyPr wrap="square" lIns="0" tIns="18000" rIns="0" bIns="18000" anchor="ctr" anchorCtr="0">
            <a:spAutoFit/>
          </a:bodyPr>
          <a:lstStyle/>
          <a:p>
            <a:pPr marL="901700" lvl="1" indent="-342900">
              <a:buFont typeface="+mj-lt"/>
              <a:buAutoNum type="arabicPeriod" startAt="5"/>
            </a:pPr>
            <a:r>
              <a:rPr lang="en-US" sz="2000" dirty="0"/>
              <a:t>Pulling During Braking</a:t>
            </a:r>
          </a:p>
        </p:txBody>
      </p:sp>
    </p:spTree>
    <p:extLst>
      <p:ext uri="{BB962C8B-B14F-4D97-AF65-F5344CB8AC3E}">
        <p14:creationId xmlns:p14="http://schemas.microsoft.com/office/powerpoint/2010/main" val="822543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11.12</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Bearing Service</a:t>
            </a:r>
          </a:p>
        </p:txBody>
      </p:sp>
      <p:pic>
        <p:nvPicPr>
          <p:cNvPr id="3" name="Picture 2" descr="A close-up view of pliers holding onto the grease cap to remove it.">
            <a:extLst>
              <a:ext uri="{FF2B5EF4-FFF2-40B4-BE49-F238E27FC236}">
                <a16:creationId xmlns:a16="http://schemas.microsoft.com/office/drawing/2014/main" id="{7AA03711-D2E8-4E32-8C16-0620D8B0C24B}"/>
              </a:ext>
            </a:extLst>
          </p:cNvPr>
          <p:cNvPicPr>
            <a:picLocks noChangeAspect="1"/>
          </p:cNvPicPr>
          <p:nvPr/>
        </p:nvPicPr>
        <p:blipFill>
          <a:blip r:embed="rId3"/>
          <a:stretch>
            <a:fillRect/>
          </a:stretch>
        </p:blipFill>
        <p:spPr>
          <a:xfrm>
            <a:off x="594357" y="1730278"/>
            <a:ext cx="3078480" cy="3038856"/>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1118273"/>
            <a:ext cx="3817471" cy="1667567"/>
          </a:xfrm>
        </p:spPr>
        <p:txBody>
          <a:bodyPr wrap="square" lIns="0" tIns="18000" rIns="0" bIns="18000" anchor="ctr" anchorCtr="0">
            <a:spAutoFit/>
          </a:bodyPr>
          <a:lstStyle/>
          <a:p>
            <a:pPr marL="342900" indent="-342900">
              <a:spcBef>
                <a:spcPts val="600"/>
              </a:spcBef>
            </a:pPr>
            <a:r>
              <a:rPr lang="en-US" sz="2400" dirty="0">
                <a:solidFill>
                  <a:schemeClr val="tx1"/>
                </a:solidFill>
              </a:rPr>
              <a:t>What are steps</a:t>
            </a:r>
          </a:p>
          <a:p>
            <a:pPr marL="342900" indent="-342900">
              <a:spcBef>
                <a:spcPts val="600"/>
              </a:spcBef>
            </a:pPr>
            <a:r>
              <a:rPr lang="en-US" sz="2400" dirty="0">
                <a:solidFill>
                  <a:schemeClr val="tx1"/>
                </a:solidFill>
              </a:rPr>
              <a:t>Non-drive-wheel bearing inspection?</a:t>
            </a:r>
          </a:p>
          <a:p>
            <a:pPr marL="829818" lvl="1" indent="-342900"/>
            <a:r>
              <a:rPr lang="en-US" sz="2400" dirty="0">
                <a:solidFill>
                  <a:schemeClr val="tx1"/>
                </a:solidFill>
              </a:rPr>
              <a:t>Page 151</a:t>
            </a:r>
          </a:p>
        </p:txBody>
      </p:sp>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5092721"/>
            <a:ext cx="8188083" cy="405683"/>
          </a:xfrm>
        </p:spPr>
        <p:txBody>
          <a:bodyPr wrap="square" lIns="0" tIns="18000" rIns="0" bIns="18000" anchor="ctr" anchorCtr="0">
            <a:spAutoFit/>
          </a:bodyPr>
          <a:lstStyle/>
          <a:p>
            <a:pPr marL="0" indent="0">
              <a:spcBef>
                <a:spcPts val="600"/>
              </a:spcBef>
              <a:buNone/>
            </a:pPr>
            <a:r>
              <a:rPr lang="en-US" sz="2400" dirty="0"/>
              <a:t>Removing the grease cap with grease cappliers.</a:t>
            </a:r>
          </a:p>
        </p:txBody>
      </p:sp>
    </p:spTree>
    <p:extLst>
      <p:ext uri="{BB962C8B-B14F-4D97-AF65-F5344CB8AC3E}">
        <p14:creationId xmlns:p14="http://schemas.microsoft.com/office/powerpoint/2010/main" val="379333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2950066" cy="590349"/>
          </a:xfrm>
        </p:spPr>
        <p:txBody>
          <a:bodyPr wrap="square" lIns="0" tIns="18000" rIns="0" bIns="18000" anchor="ctr" anchorCtr="0">
            <a:spAutoFit/>
          </a:bodyPr>
          <a:lstStyle/>
          <a:p>
            <a:r>
              <a:rPr lang="en-US" dirty="0"/>
              <a:t>Chart 11.1</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5" y="1128104"/>
            <a:ext cx="3468767" cy="1513679"/>
          </a:xfrm>
        </p:spPr>
        <p:txBody>
          <a:bodyPr wrap="square" lIns="0" tIns="18000" rIns="0" bIns="18000" anchor="ctr" anchorCtr="0">
            <a:spAutoFit/>
          </a:bodyPr>
          <a:lstStyle/>
          <a:p>
            <a:pPr marL="0" indent="0">
              <a:spcBef>
                <a:spcPts val="600"/>
              </a:spcBef>
              <a:buNone/>
            </a:pPr>
            <a:r>
              <a:rPr lang="en-US" sz="2400" dirty="0">
                <a:solidFill>
                  <a:schemeClr val="tx1"/>
                </a:solidFill>
              </a:rPr>
              <a:t>Wheel bearing inspection chart. Replace the bearing if it has any of the faults shown.</a:t>
            </a:r>
          </a:p>
        </p:txBody>
      </p:sp>
      <p:pic>
        <p:nvPicPr>
          <p:cNvPr id="12" name="Picture 11" descr="A chart for wheel bearing inspection.&#10;Long description is available in notes, press F6.">
            <a:extLst>
              <a:ext uri="{FF2B5EF4-FFF2-40B4-BE49-F238E27FC236}">
                <a16:creationId xmlns:a16="http://schemas.microsoft.com/office/drawing/2014/main" id="{D2A12BCD-81B7-4758-90A6-E8F1AA4A0C76}"/>
              </a:ext>
            </a:extLst>
          </p:cNvPr>
          <p:cNvPicPr>
            <a:picLocks noChangeAspect="1"/>
          </p:cNvPicPr>
          <p:nvPr/>
        </p:nvPicPr>
        <p:blipFill>
          <a:blip r:embed="rId3"/>
          <a:stretch>
            <a:fillRect/>
          </a:stretch>
        </p:blipFill>
        <p:spPr>
          <a:xfrm>
            <a:off x="4172298" y="628033"/>
            <a:ext cx="4188064" cy="5691581"/>
          </a:xfrm>
          <a:prstGeom prst="rect">
            <a:avLst/>
          </a:prstGeom>
        </p:spPr>
      </p:pic>
    </p:spTree>
    <p:extLst>
      <p:ext uri="{BB962C8B-B14F-4D97-AF65-F5344CB8AC3E}">
        <p14:creationId xmlns:p14="http://schemas.microsoft.com/office/powerpoint/2010/main" val="1885643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46416"/>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109106"/>
            <a:ext cx="8212347" cy="3952808"/>
          </a:xfrm>
        </p:spPr>
        <p:txBody>
          <a:bodyPr lIns="0" tIns="18000" rIns="0" bIns="18000" anchor="ctr" anchorCtr="0">
            <a:spAutoFit/>
          </a:bodyPr>
          <a:lstStyle/>
          <a:p>
            <a:pPr marL="681038" indent="-681038">
              <a:buNone/>
            </a:pPr>
            <a:r>
              <a:rPr lang="en-US" sz="2400" b="1" dirty="0">
                <a:solidFill>
                  <a:srgbClr val="007FA3"/>
                </a:solidFill>
              </a:rPr>
              <a:t>11.1</a:t>
            </a:r>
            <a:r>
              <a:rPr lang="en-US" sz="2400" dirty="0">
                <a:solidFill>
                  <a:schemeClr val="tx1"/>
                </a:solidFill>
              </a:rPr>
              <a:t> Describe the types of antifriction bearings, bearing greases, and seals.</a:t>
            </a:r>
          </a:p>
          <a:p>
            <a:pPr marL="681038" indent="-681038">
              <a:buNone/>
            </a:pPr>
            <a:r>
              <a:rPr lang="en-US" sz="2400" b="1" dirty="0">
                <a:solidFill>
                  <a:srgbClr val="007FA3"/>
                </a:solidFill>
              </a:rPr>
              <a:t>11.2</a:t>
            </a:r>
            <a:r>
              <a:rPr lang="en-US" sz="2400" dirty="0">
                <a:solidFill>
                  <a:schemeClr val="tx1"/>
                </a:solidFill>
              </a:rPr>
              <a:t> Explain the diagnosis of defective wheel bearings.</a:t>
            </a:r>
          </a:p>
          <a:p>
            <a:pPr marL="681038" indent="-681038">
              <a:buNone/>
            </a:pPr>
            <a:r>
              <a:rPr lang="en-US" sz="2400" b="1" dirty="0">
                <a:solidFill>
                  <a:srgbClr val="007FA3"/>
                </a:solidFill>
              </a:rPr>
              <a:t>11.3</a:t>
            </a:r>
            <a:r>
              <a:rPr lang="en-US" sz="2400" dirty="0">
                <a:solidFill>
                  <a:schemeClr val="tx1"/>
                </a:solidFill>
              </a:rPr>
              <a:t> Describe wheel bearing service and sealed bearing replacement.</a:t>
            </a:r>
          </a:p>
          <a:p>
            <a:pPr marL="681038" indent="-681038">
              <a:buNone/>
            </a:pPr>
            <a:r>
              <a:rPr lang="en-US" sz="2400" b="1" dirty="0">
                <a:solidFill>
                  <a:srgbClr val="007FA3"/>
                </a:solidFill>
              </a:rPr>
              <a:t>11.4</a:t>
            </a:r>
            <a:r>
              <a:rPr lang="en-US" sz="2400" dirty="0">
                <a:solidFill>
                  <a:schemeClr val="tx1"/>
                </a:solidFill>
              </a:rPr>
              <a:t> Discuss rear drive axle classifications.</a:t>
            </a:r>
          </a:p>
          <a:p>
            <a:pPr marL="681038" indent="-681038">
              <a:buNone/>
            </a:pPr>
            <a:r>
              <a:rPr lang="en-US" sz="2400" b="1" dirty="0">
                <a:solidFill>
                  <a:srgbClr val="007FA3"/>
                </a:solidFill>
              </a:rPr>
              <a:t>11.5</a:t>
            </a:r>
            <a:r>
              <a:rPr lang="en-US" sz="2400" dirty="0">
                <a:solidFill>
                  <a:schemeClr val="tx1"/>
                </a:solidFill>
              </a:rPr>
              <a:t> Describe rear axle bearing and seal replacement.</a:t>
            </a:r>
          </a:p>
          <a:p>
            <a:pPr marL="681038" indent="-681038">
              <a:buNone/>
            </a:pPr>
            <a:r>
              <a:rPr lang="en-US" sz="2400" b="1" dirty="0">
                <a:solidFill>
                  <a:srgbClr val="007FA3"/>
                </a:solidFill>
              </a:rPr>
              <a:t>11.6</a:t>
            </a:r>
            <a:r>
              <a:rPr lang="en-US" sz="2400" dirty="0">
                <a:solidFill>
                  <a:schemeClr val="tx1"/>
                </a:solidFill>
              </a:rPr>
              <a:t> State the reasons for bearing failure.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Wheel Bearing Service </a:t>
            </a:r>
            <a:r>
              <a:rPr lang="en-US" sz="2800" dirty="0"/>
              <a:t>(1 of 3)</a:t>
            </a:r>
          </a:p>
        </p:txBody>
      </p:sp>
      <p:pic>
        <p:nvPicPr>
          <p:cNvPr id="10" name="Picture 9" descr="A close-up view of a seal puller placed at an angle to remove the grease seal.">
            <a:extLst>
              <a:ext uri="{FF2B5EF4-FFF2-40B4-BE49-F238E27FC236}">
                <a16:creationId xmlns:a16="http://schemas.microsoft.com/office/drawing/2014/main" id="{FF430853-A348-48A1-803B-D01738E6E061}"/>
              </a:ext>
            </a:extLst>
          </p:cNvPr>
          <p:cNvPicPr>
            <a:picLocks noChangeAspect="1"/>
          </p:cNvPicPr>
          <p:nvPr/>
        </p:nvPicPr>
        <p:blipFill>
          <a:blip r:embed="rId3"/>
          <a:stretch>
            <a:fillRect/>
          </a:stretch>
        </p:blipFill>
        <p:spPr>
          <a:xfrm>
            <a:off x="564094" y="1200989"/>
            <a:ext cx="3641037" cy="2967874"/>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4339613"/>
            <a:ext cx="3990918" cy="1144347"/>
          </a:xfrm>
        </p:spPr>
        <p:txBody>
          <a:bodyPr wrap="square" lIns="0" tIns="18000" rIns="0" bIns="18000" anchor="ctr" anchorCtr="0">
            <a:spAutoFit/>
          </a:bodyPr>
          <a:lstStyle/>
          <a:p>
            <a:pPr marL="0" indent="0">
              <a:spcBef>
                <a:spcPts val="600"/>
              </a:spcBef>
              <a:buNone/>
            </a:pPr>
            <a:r>
              <a:rPr lang="en-US" sz="2400" b="1" dirty="0">
                <a:solidFill>
                  <a:schemeClr val="tx1"/>
                </a:solidFill>
              </a:rPr>
              <a:t>Figure 11.13</a:t>
            </a:r>
            <a:r>
              <a:rPr lang="en-US" sz="2400" dirty="0">
                <a:solidFill>
                  <a:schemeClr val="tx1"/>
                </a:solidFill>
              </a:rPr>
              <a:t> Using a seal puller to remove the grease seal.</a:t>
            </a:r>
          </a:p>
        </p:txBody>
      </p:sp>
      <p:pic>
        <p:nvPicPr>
          <p:cNvPr id="12" name="Picture 11" descr="A close-up view of a wheel bearing being cleaned with a brush and a liquid solvent.">
            <a:extLst>
              <a:ext uri="{FF2B5EF4-FFF2-40B4-BE49-F238E27FC236}">
                <a16:creationId xmlns:a16="http://schemas.microsoft.com/office/drawing/2014/main" id="{63C4B654-CC6E-4407-A6CA-C10968B5248C}"/>
              </a:ext>
            </a:extLst>
          </p:cNvPr>
          <p:cNvPicPr>
            <a:picLocks noChangeAspect="1"/>
          </p:cNvPicPr>
          <p:nvPr/>
        </p:nvPicPr>
        <p:blipFill>
          <a:blip r:embed="rId4"/>
          <a:stretch>
            <a:fillRect/>
          </a:stretch>
        </p:blipFill>
        <p:spPr>
          <a:xfrm>
            <a:off x="4671699" y="1192028"/>
            <a:ext cx="3942288" cy="2967874"/>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580626" y="4355490"/>
            <a:ext cx="4095376" cy="1144347"/>
          </a:xfrm>
        </p:spPr>
        <p:txBody>
          <a:bodyPr wrap="square" lIns="0" tIns="18000" rIns="0" bIns="18000" anchor="ctr" anchorCtr="0">
            <a:spAutoFit/>
          </a:bodyPr>
          <a:lstStyle/>
          <a:p>
            <a:pPr marL="0" indent="0">
              <a:spcBef>
                <a:spcPts val="600"/>
              </a:spcBef>
              <a:buNone/>
            </a:pPr>
            <a:r>
              <a:rPr lang="en-US" sz="2400" b="1" dirty="0">
                <a:solidFill>
                  <a:schemeClr val="tx1"/>
                </a:solidFill>
              </a:rPr>
              <a:t>Figure 11.14</a:t>
            </a:r>
            <a:r>
              <a:rPr lang="en-US" sz="2400" dirty="0">
                <a:solidFill>
                  <a:schemeClr val="tx1"/>
                </a:solidFill>
              </a:rPr>
              <a:t> Cleaning a wheel bearing with a parts brush and solvent.</a:t>
            </a:r>
          </a:p>
        </p:txBody>
      </p:sp>
    </p:spTree>
    <p:extLst>
      <p:ext uri="{BB962C8B-B14F-4D97-AF65-F5344CB8AC3E}">
        <p14:creationId xmlns:p14="http://schemas.microsoft.com/office/powerpoint/2010/main" val="258497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Wheel Bearing Service </a:t>
            </a:r>
            <a:r>
              <a:rPr lang="en-US" sz="2800" dirty="0"/>
              <a:t>(2 of 3)</a:t>
            </a:r>
          </a:p>
        </p:txBody>
      </p:sp>
      <p:pic>
        <p:nvPicPr>
          <p:cNvPr id="3" name="Picture 2" descr="An illustration of the wheel bearing race with a puller attached to it. A bolt is being fixed in place with the help of a wrench on top of the puller.">
            <a:extLst>
              <a:ext uri="{FF2B5EF4-FFF2-40B4-BE49-F238E27FC236}">
                <a16:creationId xmlns:a16="http://schemas.microsoft.com/office/drawing/2014/main" id="{8AA95AC6-1754-464E-A457-1CD521719402}"/>
              </a:ext>
            </a:extLst>
          </p:cNvPr>
          <p:cNvPicPr>
            <a:picLocks noChangeAspect="1"/>
          </p:cNvPicPr>
          <p:nvPr/>
        </p:nvPicPr>
        <p:blipFill>
          <a:blip r:embed="rId3"/>
          <a:stretch>
            <a:fillRect/>
          </a:stretch>
        </p:blipFill>
        <p:spPr>
          <a:xfrm>
            <a:off x="680754" y="977924"/>
            <a:ext cx="2780183" cy="3360221"/>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4812001"/>
            <a:ext cx="3209973" cy="775015"/>
          </a:xfrm>
        </p:spPr>
        <p:txBody>
          <a:bodyPr wrap="square" lIns="0" tIns="18000" rIns="0" bIns="18000" anchor="ctr" anchorCtr="0">
            <a:spAutoFit/>
          </a:bodyPr>
          <a:lstStyle/>
          <a:p>
            <a:pPr marL="0" indent="0">
              <a:spcBef>
                <a:spcPts val="600"/>
              </a:spcBef>
              <a:buNone/>
            </a:pPr>
            <a:r>
              <a:rPr lang="en-US" sz="2400" b="1" dirty="0">
                <a:solidFill>
                  <a:schemeClr val="tx1"/>
                </a:solidFill>
              </a:rPr>
              <a:t>Figure 11.15</a:t>
            </a:r>
            <a:r>
              <a:rPr lang="en-US" sz="2400" dirty="0">
                <a:solidFill>
                  <a:schemeClr val="tx1"/>
                </a:solidFill>
              </a:rPr>
              <a:t> A wheel bearing race puller.</a:t>
            </a:r>
          </a:p>
        </p:txBody>
      </p:sp>
      <p:pic>
        <p:nvPicPr>
          <p:cNvPr id="5" name="Picture 4" descr="An illustration of the installation of a bearing race using wood support. A hammer pressed down on the driver at the center.">
            <a:extLst>
              <a:ext uri="{FF2B5EF4-FFF2-40B4-BE49-F238E27FC236}">
                <a16:creationId xmlns:a16="http://schemas.microsoft.com/office/drawing/2014/main" id="{B3CC89A2-398D-4BCE-9324-5A0D62EA08B4}"/>
              </a:ext>
            </a:extLst>
          </p:cNvPr>
          <p:cNvPicPr>
            <a:picLocks noChangeAspect="1"/>
          </p:cNvPicPr>
          <p:nvPr/>
        </p:nvPicPr>
        <p:blipFill>
          <a:blip r:embed="rId4"/>
          <a:stretch>
            <a:fillRect/>
          </a:stretch>
        </p:blipFill>
        <p:spPr>
          <a:xfrm>
            <a:off x="5008055" y="1157458"/>
            <a:ext cx="2893070" cy="3090798"/>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582489" y="4814164"/>
            <a:ext cx="3560848" cy="775015"/>
          </a:xfrm>
        </p:spPr>
        <p:txBody>
          <a:bodyPr wrap="square" lIns="0" tIns="18000" rIns="0" bIns="18000" anchor="ctr" anchorCtr="0">
            <a:spAutoFit/>
          </a:bodyPr>
          <a:lstStyle/>
          <a:p>
            <a:pPr marL="0" indent="0">
              <a:spcBef>
                <a:spcPts val="600"/>
              </a:spcBef>
              <a:buNone/>
            </a:pPr>
            <a:r>
              <a:rPr lang="en-US" sz="2400" b="1" dirty="0">
                <a:solidFill>
                  <a:schemeClr val="tx1"/>
                </a:solidFill>
              </a:rPr>
              <a:t>Figure 11.16 </a:t>
            </a:r>
            <a:r>
              <a:rPr lang="en-US" sz="2400" dirty="0">
                <a:solidFill>
                  <a:schemeClr val="tx1"/>
                </a:solidFill>
              </a:rPr>
              <a:t>Installing a bearing race with a driver.</a:t>
            </a:r>
          </a:p>
        </p:txBody>
      </p:sp>
    </p:spTree>
    <p:extLst>
      <p:ext uri="{BB962C8B-B14F-4D97-AF65-F5344CB8AC3E}">
        <p14:creationId xmlns:p14="http://schemas.microsoft.com/office/powerpoint/2010/main" val="114046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Wheel Bearing Service </a:t>
            </a:r>
            <a:r>
              <a:rPr lang="en-US" sz="2800" dirty="0"/>
              <a:t>(3 of 3)</a:t>
            </a:r>
          </a:p>
        </p:txBody>
      </p:sp>
      <p:pic>
        <p:nvPicPr>
          <p:cNvPr id="4" name="Picture 3" descr="A close-up view of a bearing with grease all over it.">
            <a:extLst>
              <a:ext uri="{FF2B5EF4-FFF2-40B4-BE49-F238E27FC236}">
                <a16:creationId xmlns:a16="http://schemas.microsoft.com/office/drawing/2014/main" id="{0548828E-861A-422E-BF88-A567167568D2}"/>
              </a:ext>
            </a:extLst>
          </p:cNvPr>
          <p:cNvPicPr>
            <a:picLocks noChangeAspect="1"/>
          </p:cNvPicPr>
          <p:nvPr/>
        </p:nvPicPr>
        <p:blipFill>
          <a:blip r:embed="rId3"/>
          <a:stretch>
            <a:fillRect/>
          </a:stretch>
        </p:blipFill>
        <p:spPr>
          <a:xfrm>
            <a:off x="567968" y="1137708"/>
            <a:ext cx="3848439" cy="2897219"/>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4282278"/>
            <a:ext cx="3990918" cy="1144347"/>
          </a:xfrm>
        </p:spPr>
        <p:txBody>
          <a:bodyPr wrap="square" lIns="0" tIns="18000" rIns="0" bIns="18000" anchor="ctr" anchorCtr="0">
            <a:spAutoFit/>
          </a:bodyPr>
          <a:lstStyle/>
          <a:p>
            <a:pPr marL="0" indent="0">
              <a:spcBef>
                <a:spcPts val="600"/>
              </a:spcBef>
              <a:buNone/>
            </a:pPr>
            <a:r>
              <a:rPr lang="en-US" sz="2400" b="1" dirty="0">
                <a:solidFill>
                  <a:schemeClr val="tx1"/>
                </a:solidFill>
              </a:rPr>
              <a:t>Figure 11.17</a:t>
            </a:r>
            <a:r>
              <a:rPr lang="en-US" sz="2400" dirty="0">
                <a:solidFill>
                  <a:schemeClr val="tx1"/>
                </a:solidFill>
              </a:rPr>
              <a:t> Notice the new blue grease has been forced through the bearing.</a:t>
            </a:r>
          </a:p>
        </p:txBody>
      </p:sp>
      <p:pic>
        <p:nvPicPr>
          <p:cNvPr id="10" name="Picture 9" descr="A close-up view of a grease-covered bearing packer in two parts.">
            <a:extLst>
              <a:ext uri="{FF2B5EF4-FFF2-40B4-BE49-F238E27FC236}">
                <a16:creationId xmlns:a16="http://schemas.microsoft.com/office/drawing/2014/main" id="{761630CE-390A-4DCC-B2A6-3965BCA3521D}"/>
              </a:ext>
            </a:extLst>
          </p:cNvPr>
          <p:cNvPicPr>
            <a:picLocks noChangeAspect="1"/>
          </p:cNvPicPr>
          <p:nvPr/>
        </p:nvPicPr>
        <p:blipFill>
          <a:blip r:embed="rId4"/>
          <a:stretch>
            <a:fillRect/>
          </a:stretch>
        </p:blipFill>
        <p:spPr>
          <a:xfrm>
            <a:off x="4829298" y="1149591"/>
            <a:ext cx="3788461" cy="2891380"/>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4284444"/>
            <a:ext cx="3817471" cy="1144347"/>
          </a:xfrm>
        </p:spPr>
        <p:txBody>
          <a:bodyPr wrap="square" lIns="0" tIns="18000" rIns="0" bIns="18000" anchor="ctr" anchorCtr="0">
            <a:spAutoFit/>
          </a:bodyPr>
          <a:lstStyle/>
          <a:p>
            <a:pPr marL="0" indent="0">
              <a:spcBef>
                <a:spcPts val="600"/>
              </a:spcBef>
              <a:buNone/>
            </a:pPr>
            <a:r>
              <a:rPr lang="en-US" sz="2400" b="1" dirty="0">
                <a:solidFill>
                  <a:schemeClr val="tx1"/>
                </a:solidFill>
              </a:rPr>
              <a:t>Figure 11.18</a:t>
            </a:r>
            <a:r>
              <a:rPr lang="en-US" sz="2400" dirty="0">
                <a:solidFill>
                  <a:schemeClr val="tx1"/>
                </a:solidFill>
              </a:rPr>
              <a:t> A commonly used hand-operated bearing packer.</a:t>
            </a:r>
          </a:p>
        </p:txBody>
      </p:sp>
    </p:spTree>
    <p:extLst>
      <p:ext uri="{BB962C8B-B14F-4D97-AF65-F5344CB8AC3E}">
        <p14:creationId xmlns:p14="http://schemas.microsoft.com/office/powerpoint/2010/main" val="242833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11.19</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2770026" cy="405683"/>
          </a:xfrm>
        </p:spPr>
        <p:txBody>
          <a:bodyPr wrap="square" lIns="0" tIns="18000" rIns="0" bIns="18000" anchor="ctr" anchorCtr="0">
            <a:spAutoFit/>
          </a:bodyPr>
          <a:lstStyle/>
          <a:p>
            <a:pPr marL="0" indent="0">
              <a:spcBef>
                <a:spcPts val="600"/>
              </a:spcBef>
              <a:buNone/>
            </a:pPr>
            <a:r>
              <a:rPr lang="en-US" sz="2400" dirty="0">
                <a:solidFill>
                  <a:schemeClr val="tx1"/>
                </a:solidFill>
              </a:rPr>
              <a:t>Grease-Gun Packer</a:t>
            </a:r>
          </a:p>
        </p:txBody>
      </p:sp>
      <p:pic>
        <p:nvPicPr>
          <p:cNvPr id="10" name="Picture 9" descr="A close-up view of a wheel bearing pressed down between two nylon cones. An attached pipe connected to a cylinder is injecting grease into the bearing.">
            <a:extLst>
              <a:ext uri="{FF2B5EF4-FFF2-40B4-BE49-F238E27FC236}">
                <a16:creationId xmlns:a16="http://schemas.microsoft.com/office/drawing/2014/main" id="{DE603585-70FF-4C52-B6E6-8A2AAA8A65D0}"/>
              </a:ext>
            </a:extLst>
          </p:cNvPr>
          <p:cNvPicPr>
            <a:picLocks noChangeAspect="1"/>
          </p:cNvPicPr>
          <p:nvPr/>
        </p:nvPicPr>
        <p:blipFill>
          <a:blip r:embed="rId3"/>
          <a:stretch>
            <a:fillRect/>
          </a:stretch>
        </p:blipFill>
        <p:spPr>
          <a:xfrm>
            <a:off x="2285726" y="1661548"/>
            <a:ext cx="4584038" cy="3451003"/>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0666" y="5259069"/>
            <a:ext cx="8188083" cy="1144347"/>
          </a:xfrm>
        </p:spPr>
        <p:txBody>
          <a:bodyPr wrap="square" lIns="0" tIns="18000" rIns="0" bIns="18000" anchor="ctr" anchorCtr="0">
            <a:spAutoFit/>
          </a:bodyPr>
          <a:lstStyle/>
          <a:p>
            <a:pPr marL="0" indent="0">
              <a:spcBef>
                <a:spcPts val="600"/>
              </a:spcBef>
              <a:buNone/>
            </a:pPr>
            <a:r>
              <a:rPr lang="en-US" sz="2400" dirty="0"/>
              <a:t>The wheel bearing is placed between two nylon cones and then a grease gun is used to inject grease into the center of the bearing.</a:t>
            </a:r>
          </a:p>
        </p:txBody>
      </p:sp>
    </p:spTree>
    <p:extLst>
      <p:ext uri="{BB962C8B-B14F-4D97-AF65-F5344CB8AC3E}">
        <p14:creationId xmlns:p14="http://schemas.microsoft.com/office/powerpoint/2010/main" val="812326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Wheel Bearing Adjustment</a:t>
            </a:r>
            <a:endParaRPr lang="en-US" sz="2800" dirty="0"/>
          </a:p>
        </p:txBody>
      </p:sp>
      <p:pic>
        <p:nvPicPr>
          <p:cNvPr id="3" name="Picture 2" descr="A two-part illustration of a wheel bearing adjustment procedure.&#10;Long description is available in notes, press F6.">
            <a:extLst>
              <a:ext uri="{FF2B5EF4-FFF2-40B4-BE49-F238E27FC236}">
                <a16:creationId xmlns:a16="http://schemas.microsoft.com/office/drawing/2014/main" id="{BD9F1507-9A4C-40E5-B8E1-016EA163F9C5}"/>
              </a:ext>
            </a:extLst>
          </p:cNvPr>
          <p:cNvPicPr>
            <a:picLocks noChangeAspect="1"/>
          </p:cNvPicPr>
          <p:nvPr/>
        </p:nvPicPr>
        <p:blipFill>
          <a:blip r:embed="rId3"/>
          <a:stretch>
            <a:fillRect/>
          </a:stretch>
        </p:blipFill>
        <p:spPr>
          <a:xfrm>
            <a:off x="996317" y="974358"/>
            <a:ext cx="2740731" cy="4197516"/>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82470" y="5329948"/>
            <a:ext cx="4089529" cy="1021237"/>
          </a:xfrm>
        </p:spPr>
        <p:txBody>
          <a:bodyPr wrap="square" lIns="0" tIns="18000" rIns="0" bIns="18000" anchor="ctr" anchorCtr="0">
            <a:spAutoFit/>
          </a:bodyPr>
          <a:lstStyle/>
          <a:p>
            <a:pPr marL="0" indent="0">
              <a:spcBef>
                <a:spcPts val="600"/>
              </a:spcBef>
              <a:buNone/>
            </a:pPr>
            <a:r>
              <a:rPr lang="en-US" b="1" dirty="0">
                <a:solidFill>
                  <a:schemeClr val="tx1"/>
                </a:solidFill>
              </a:rPr>
              <a:t>Figure 11.20</a:t>
            </a:r>
            <a:r>
              <a:rPr lang="en-US" dirty="0">
                <a:solidFill>
                  <a:schemeClr val="tx1"/>
                </a:solidFill>
              </a:rPr>
              <a:t> The wheel bearing adjustment procedure as specified for rear-wheel-drive vehicles. Always check service information for the specified procedure to follow.</a:t>
            </a:r>
          </a:p>
        </p:txBody>
      </p:sp>
      <p:pic>
        <p:nvPicPr>
          <p:cNvPr id="9" name="Picture 8" descr="An illustration of a secured wheel bearing with a cotter pin. &#10;Long description 2 is available in notes, press F6.">
            <a:extLst>
              <a:ext uri="{FF2B5EF4-FFF2-40B4-BE49-F238E27FC236}">
                <a16:creationId xmlns:a16="http://schemas.microsoft.com/office/drawing/2014/main" id="{794E489B-FAC4-4036-82E7-9CC623277FCE}"/>
              </a:ext>
            </a:extLst>
          </p:cNvPr>
          <p:cNvPicPr>
            <a:picLocks noChangeAspect="1"/>
          </p:cNvPicPr>
          <p:nvPr/>
        </p:nvPicPr>
        <p:blipFill>
          <a:blip r:embed="rId4"/>
          <a:stretch>
            <a:fillRect/>
          </a:stretch>
        </p:blipFill>
        <p:spPr>
          <a:xfrm>
            <a:off x="4988065" y="1775857"/>
            <a:ext cx="3237850" cy="2140873"/>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4269490"/>
            <a:ext cx="3817471" cy="528794"/>
          </a:xfrm>
        </p:spPr>
        <p:txBody>
          <a:bodyPr wrap="square" lIns="0" tIns="18000" rIns="0" bIns="18000" anchor="ctr" anchorCtr="0">
            <a:spAutoFit/>
          </a:bodyPr>
          <a:lstStyle/>
          <a:p>
            <a:pPr marL="0" indent="0">
              <a:spcBef>
                <a:spcPts val="600"/>
              </a:spcBef>
              <a:buNone/>
            </a:pPr>
            <a:r>
              <a:rPr lang="en-US" b="1" dirty="0">
                <a:solidFill>
                  <a:schemeClr val="tx1"/>
                </a:solidFill>
              </a:rPr>
              <a:t>Figure 11.21</a:t>
            </a:r>
            <a:r>
              <a:rPr lang="en-US" dirty="0">
                <a:solidFill>
                  <a:schemeClr val="tx1"/>
                </a:solidFill>
              </a:rPr>
              <a:t> A properly secured wheel bearing adjust nut.</a:t>
            </a:r>
          </a:p>
        </p:txBody>
      </p:sp>
    </p:spTree>
    <p:extLst>
      <p:ext uri="{BB962C8B-B14F-4D97-AF65-F5344CB8AC3E}">
        <p14:creationId xmlns:p14="http://schemas.microsoft.com/office/powerpoint/2010/main" val="149874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11.22</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7531976" cy="405683"/>
          </a:xfrm>
        </p:spPr>
        <p:txBody>
          <a:bodyPr wrap="square" lIns="0" tIns="18000" rIns="0" bIns="18000" anchor="ctr" anchorCtr="0">
            <a:spAutoFit/>
          </a:bodyPr>
          <a:lstStyle/>
          <a:p>
            <a:pPr marL="0" indent="0">
              <a:spcBef>
                <a:spcPts val="600"/>
              </a:spcBef>
              <a:buNone/>
            </a:pPr>
            <a:r>
              <a:rPr lang="en-US" sz="2400" dirty="0">
                <a:solidFill>
                  <a:schemeClr val="tx1"/>
                </a:solidFill>
              </a:rPr>
              <a:t>Sealed Wheel Bearing</a:t>
            </a:r>
          </a:p>
        </p:txBody>
      </p:sp>
      <p:pic>
        <p:nvPicPr>
          <p:cNvPr id="3" name="Picture 2" descr="An illustration comprises the different parts of a rear wheel.&#10;Long description is available in notes, press F6.">
            <a:extLst>
              <a:ext uri="{FF2B5EF4-FFF2-40B4-BE49-F238E27FC236}">
                <a16:creationId xmlns:a16="http://schemas.microsoft.com/office/drawing/2014/main" id="{72F757F1-AC38-41DD-83A8-641D3B68A9E4}"/>
              </a:ext>
            </a:extLst>
          </p:cNvPr>
          <p:cNvPicPr>
            <a:picLocks noChangeAspect="1"/>
          </p:cNvPicPr>
          <p:nvPr/>
        </p:nvPicPr>
        <p:blipFill>
          <a:blip r:embed="rId3"/>
          <a:stretch>
            <a:fillRect/>
          </a:stretch>
        </p:blipFill>
        <p:spPr>
          <a:xfrm>
            <a:off x="1872255" y="1674484"/>
            <a:ext cx="5399491" cy="3798605"/>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5749171"/>
            <a:ext cx="8188083" cy="405683"/>
          </a:xfrm>
        </p:spPr>
        <p:txBody>
          <a:bodyPr wrap="square" lIns="0" tIns="18000" rIns="0" bIns="18000" anchor="ctr" anchorCtr="0">
            <a:spAutoFit/>
          </a:bodyPr>
          <a:lstStyle/>
          <a:p>
            <a:pPr marL="0" indent="0">
              <a:spcBef>
                <a:spcPts val="600"/>
              </a:spcBef>
              <a:buNone/>
            </a:pPr>
            <a:r>
              <a:rPr lang="en-US" sz="2400" dirty="0"/>
              <a:t>A rear wheel sealed bearing hub assembly.</a:t>
            </a:r>
          </a:p>
        </p:txBody>
      </p:sp>
    </p:spTree>
    <p:extLst>
      <p:ext uri="{BB962C8B-B14F-4D97-AF65-F5344CB8AC3E}">
        <p14:creationId xmlns:p14="http://schemas.microsoft.com/office/powerpoint/2010/main" val="3514508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Sealed Bearing Replacement</a:t>
            </a:r>
          </a:p>
        </p:txBody>
      </p:sp>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74452" y="1119256"/>
            <a:ext cx="8192923" cy="2113843"/>
          </a:xfrm>
        </p:spPr>
        <p:txBody>
          <a:bodyPr wrap="square" lIns="0" tIns="18000" rIns="0" bIns="18000" anchor="ctr" anchorCtr="0">
            <a:spAutoFit/>
          </a:bodyPr>
          <a:lstStyle/>
          <a:p>
            <a:pPr marL="342900" indent="-342900">
              <a:spcBef>
                <a:spcPts val="600"/>
              </a:spcBef>
            </a:pPr>
            <a:r>
              <a:rPr lang="en-US" sz="2400" dirty="0">
                <a:solidFill>
                  <a:schemeClr val="tx1"/>
                </a:solidFill>
              </a:rPr>
              <a:t>Diagnosing defective front bearing on a </a:t>
            </a:r>
            <a:r>
              <a:rPr lang="en-US" sz="2400" spc="-300" dirty="0">
                <a:solidFill>
                  <a:schemeClr val="tx1"/>
                </a:solidFill>
              </a:rPr>
              <a:t>F W </a:t>
            </a:r>
            <a:r>
              <a:rPr lang="en-US" sz="2400" dirty="0">
                <a:solidFill>
                  <a:schemeClr val="tx1"/>
                </a:solidFill>
              </a:rPr>
              <a:t>D vehicle is confusing.</a:t>
            </a:r>
          </a:p>
          <a:p>
            <a:pPr marL="829818" lvl="1" indent="-342900"/>
            <a:r>
              <a:rPr lang="en-US" sz="2400" dirty="0">
                <a:solidFill>
                  <a:schemeClr val="tx1"/>
                </a:solidFill>
              </a:rPr>
              <a:t>Noisy</a:t>
            </a:r>
          </a:p>
          <a:p>
            <a:pPr marL="342900" indent="-342900">
              <a:spcBef>
                <a:spcPts val="600"/>
              </a:spcBef>
            </a:pPr>
            <a:r>
              <a:rPr lang="en-US" sz="2400" dirty="0">
                <a:solidFill>
                  <a:schemeClr val="tx1"/>
                </a:solidFill>
              </a:rPr>
              <a:t>Special aftermarket tools are available</a:t>
            </a:r>
          </a:p>
          <a:p>
            <a:pPr marL="342900" indent="-342900">
              <a:spcBef>
                <a:spcPts val="600"/>
              </a:spcBef>
            </a:pPr>
            <a:r>
              <a:rPr lang="en-US" sz="2400" dirty="0">
                <a:solidFill>
                  <a:schemeClr val="tx1"/>
                </a:solidFill>
              </a:rPr>
              <a:t>Remove many bearings without removing knuckle</a:t>
            </a:r>
          </a:p>
        </p:txBody>
      </p:sp>
    </p:spTree>
    <p:extLst>
      <p:ext uri="{BB962C8B-B14F-4D97-AF65-F5344CB8AC3E}">
        <p14:creationId xmlns:p14="http://schemas.microsoft.com/office/powerpoint/2010/main" val="371851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Sealed Wheel Bearings</a:t>
            </a:r>
            <a:endParaRPr lang="en-US" sz="2800" dirty="0"/>
          </a:p>
        </p:txBody>
      </p:sp>
      <p:pic>
        <p:nvPicPr>
          <p:cNvPr id="3" name="Picture 2" descr="An illustration of a side view of a drive axle shaft with a drift punch placed on its side. A 6-point deep well socket is placed at the center.">
            <a:extLst>
              <a:ext uri="{FF2B5EF4-FFF2-40B4-BE49-F238E27FC236}">
                <a16:creationId xmlns:a16="http://schemas.microsoft.com/office/drawing/2014/main" id="{217795FA-3BD3-41CB-9C30-12D959C1390D}"/>
              </a:ext>
            </a:extLst>
          </p:cNvPr>
          <p:cNvPicPr>
            <a:picLocks noChangeAspect="1"/>
          </p:cNvPicPr>
          <p:nvPr/>
        </p:nvPicPr>
        <p:blipFill>
          <a:blip r:embed="rId3"/>
          <a:stretch>
            <a:fillRect/>
          </a:stretch>
        </p:blipFill>
        <p:spPr>
          <a:xfrm>
            <a:off x="947933" y="984638"/>
            <a:ext cx="2765776" cy="3301803"/>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5" y="4412102"/>
            <a:ext cx="4529815" cy="2006122"/>
          </a:xfrm>
        </p:spPr>
        <p:txBody>
          <a:bodyPr wrap="square" lIns="0" tIns="18000" rIns="0" bIns="18000" anchor="ctr" anchorCtr="0">
            <a:spAutoFit/>
          </a:bodyPr>
          <a:lstStyle/>
          <a:p>
            <a:pPr marL="0" indent="0">
              <a:spcBef>
                <a:spcPts val="600"/>
              </a:spcBef>
              <a:buNone/>
            </a:pPr>
            <a:r>
              <a:rPr lang="en-US" b="1" dirty="0"/>
              <a:t>Figure 11.23 </a:t>
            </a:r>
            <a:r>
              <a:rPr lang="en-US" dirty="0"/>
              <a:t>Removing the drive axle shaft hub nut. This nut is usually very tight and the drift (tapered) punch wedged into the cooling fins of the brake rotor keeps the hub from revolving when the nut is loosened. Never use an air impact wrench to loosen or tighten the drive axle shaft nut because the hammering action will damage the bearings.</a:t>
            </a:r>
          </a:p>
        </p:txBody>
      </p:sp>
      <p:pic>
        <p:nvPicPr>
          <p:cNvPr id="9" name="Picture 8" descr="A two-part illustration of the side view of the removal of the hub bearing.&#10;Long description is available in notes, press F6.">
            <a:extLst>
              <a:ext uri="{FF2B5EF4-FFF2-40B4-BE49-F238E27FC236}">
                <a16:creationId xmlns:a16="http://schemas.microsoft.com/office/drawing/2014/main" id="{0D6B196F-78F1-4E8B-AB64-AA7FAB4DC5F6}"/>
              </a:ext>
            </a:extLst>
          </p:cNvPr>
          <p:cNvPicPr>
            <a:picLocks noChangeAspect="1"/>
          </p:cNvPicPr>
          <p:nvPr/>
        </p:nvPicPr>
        <p:blipFill>
          <a:blip r:embed="rId4"/>
          <a:stretch>
            <a:fillRect/>
          </a:stretch>
        </p:blipFill>
        <p:spPr>
          <a:xfrm>
            <a:off x="5247832" y="1296341"/>
            <a:ext cx="3414515" cy="2293080"/>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5181140" y="4430415"/>
            <a:ext cx="3531060" cy="1021237"/>
          </a:xfrm>
        </p:spPr>
        <p:txBody>
          <a:bodyPr wrap="square" lIns="0" tIns="18000" rIns="0" bIns="18000" anchor="ctr" anchorCtr="0">
            <a:spAutoFit/>
          </a:bodyPr>
          <a:lstStyle/>
          <a:p>
            <a:pPr marL="0" indent="0">
              <a:spcBef>
                <a:spcPts val="600"/>
              </a:spcBef>
              <a:buNone/>
            </a:pPr>
            <a:r>
              <a:rPr lang="en-US" b="1" dirty="0">
                <a:solidFill>
                  <a:schemeClr val="tx1"/>
                </a:solidFill>
              </a:rPr>
              <a:t>Figure 11.24</a:t>
            </a:r>
            <a:r>
              <a:rPr lang="en-US" dirty="0">
                <a:solidFill>
                  <a:schemeClr val="tx1"/>
                </a:solidFill>
              </a:rPr>
              <a:t> A special puller makes the job of removing the hub bearing from the knuckle easy without damaging any component.</a:t>
            </a:r>
          </a:p>
        </p:txBody>
      </p:sp>
    </p:spTree>
    <p:extLst>
      <p:ext uri="{BB962C8B-B14F-4D97-AF65-F5344CB8AC3E}">
        <p14:creationId xmlns:p14="http://schemas.microsoft.com/office/powerpoint/2010/main" val="3856922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Rear Drive Axle Classifications</a:t>
            </a:r>
          </a:p>
        </p:txBody>
      </p:sp>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74452" y="1107861"/>
            <a:ext cx="8192923" cy="3822003"/>
          </a:xfrm>
        </p:spPr>
        <p:txBody>
          <a:bodyPr wrap="square" lIns="0" tIns="18000" rIns="0" bIns="18000" anchor="ctr" anchorCtr="0">
            <a:spAutoFit/>
          </a:bodyPr>
          <a:lstStyle/>
          <a:p>
            <a:pPr marL="342900" indent="-342900">
              <a:spcBef>
                <a:spcPts val="600"/>
              </a:spcBef>
            </a:pPr>
            <a:r>
              <a:rPr lang="en-US" sz="2400" dirty="0">
                <a:solidFill>
                  <a:schemeClr val="tx1"/>
                </a:solidFill>
              </a:rPr>
              <a:t>Full-floating</a:t>
            </a:r>
          </a:p>
          <a:p>
            <a:pPr marL="829818" lvl="1" indent="-342900"/>
            <a:r>
              <a:rPr lang="en-US" sz="2400" dirty="0">
                <a:solidFill>
                  <a:schemeClr val="tx1"/>
                </a:solidFill>
              </a:rPr>
              <a:t>Bearings are mounted and retained in hub of brake drum or rotor.</a:t>
            </a:r>
          </a:p>
          <a:p>
            <a:pPr marL="342900" indent="-342900">
              <a:spcBef>
                <a:spcPts val="600"/>
              </a:spcBef>
            </a:pPr>
            <a:r>
              <a:rPr lang="en-US" sz="2400" dirty="0">
                <a:solidFill>
                  <a:schemeClr val="tx1"/>
                </a:solidFill>
              </a:rPr>
              <a:t>Three-quarter-floating</a:t>
            </a:r>
          </a:p>
          <a:p>
            <a:pPr marL="829818" lvl="1" indent="-342900"/>
            <a:r>
              <a:rPr lang="en-US" sz="2400" dirty="0">
                <a:solidFill>
                  <a:schemeClr val="tx1"/>
                </a:solidFill>
              </a:rPr>
              <a:t>Bearings mounted and retained in brake drum or rotor hub.</a:t>
            </a:r>
          </a:p>
          <a:p>
            <a:pPr marL="342900" indent="-342900">
              <a:spcBef>
                <a:spcPts val="600"/>
              </a:spcBef>
            </a:pPr>
            <a:r>
              <a:rPr lang="en-US" sz="2400" dirty="0">
                <a:solidFill>
                  <a:schemeClr val="tx1"/>
                </a:solidFill>
              </a:rPr>
              <a:t>Semi-floating</a:t>
            </a:r>
          </a:p>
          <a:p>
            <a:pPr marL="829818" lvl="1" indent="-342900"/>
            <a:r>
              <a:rPr lang="en-US" sz="2400" dirty="0">
                <a:solidFill>
                  <a:schemeClr val="tx1"/>
                </a:solidFill>
              </a:rPr>
              <a:t>Bearings press onto axle shaft</a:t>
            </a:r>
          </a:p>
          <a:p>
            <a:pPr marL="829818" lvl="1" indent="-342900"/>
            <a:r>
              <a:rPr lang="en-US" sz="2400" dirty="0">
                <a:solidFill>
                  <a:schemeClr val="tx1"/>
                </a:solidFill>
              </a:rPr>
              <a:t>Installed in outer end of axle housing.</a:t>
            </a:r>
          </a:p>
        </p:txBody>
      </p:sp>
    </p:spTree>
    <p:extLst>
      <p:ext uri="{BB962C8B-B14F-4D97-AF65-F5344CB8AC3E}">
        <p14:creationId xmlns:p14="http://schemas.microsoft.com/office/powerpoint/2010/main" val="3469397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11.25</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7531976" cy="405683"/>
          </a:xfrm>
        </p:spPr>
        <p:txBody>
          <a:bodyPr wrap="square" lIns="0" tIns="18000" rIns="0" bIns="18000" anchor="ctr" anchorCtr="0">
            <a:spAutoFit/>
          </a:bodyPr>
          <a:lstStyle/>
          <a:p>
            <a:pPr marL="0" indent="0">
              <a:spcBef>
                <a:spcPts val="600"/>
              </a:spcBef>
              <a:buNone/>
            </a:pPr>
            <a:r>
              <a:rPr lang="en-US" sz="2400" dirty="0">
                <a:solidFill>
                  <a:schemeClr val="tx1"/>
                </a:solidFill>
              </a:rPr>
              <a:t>Rear Drive Axle Classifications</a:t>
            </a:r>
          </a:p>
        </p:txBody>
      </p:sp>
      <p:pic>
        <p:nvPicPr>
          <p:cNvPr id="4" name="Picture 3" descr="An illustration of a full-floating rear axle. An arrow marks the placement of the adjustment nuts and bolts to attach the flanged end of rear axle.        ">
            <a:extLst>
              <a:ext uri="{FF2B5EF4-FFF2-40B4-BE49-F238E27FC236}">
                <a16:creationId xmlns:a16="http://schemas.microsoft.com/office/drawing/2014/main" id="{7D7B3ADD-6FC2-49F5-ACA6-BCF04C686C0E}"/>
              </a:ext>
            </a:extLst>
          </p:cNvPr>
          <p:cNvPicPr>
            <a:picLocks noChangeAspect="1"/>
          </p:cNvPicPr>
          <p:nvPr/>
        </p:nvPicPr>
        <p:blipFill>
          <a:blip r:embed="rId3"/>
          <a:stretch>
            <a:fillRect/>
          </a:stretch>
        </p:blipFill>
        <p:spPr>
          <a:xfrm>
            <a:off x="811099" y="1732017"/>
            <a:ext cx="7539054" cy="2830706"/>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4877906"/>
            <a:ext cx="8188083" cy="405683"/>
          </a:xfrm>
        </p:spPr>
        <p:txBody>
          <a:bodyPr wrap="square" lIns="0" tIns="18000" rIns="0" bIns="18000" anchor="ctr" anchorCtr="0">
            <a:spAutoFit/>
          </a:bodyPr>
          <a:lstStyle/>
          <a:p>
            <a:pPr marL="0" indent="0">
              <a:spcBef>
                <a:spcPts val="600"/>
              </a:spcBef>
              <a:buNone/>
            </a:pPr>
            <a:r>
              <a:rPr lang="en-US" sz="2400" dirty="0"/>
              <a:t>A typical full-floating rear axle assembly.</a:t>
            </a:r>
          </a:p>
        </p:txBody>
      </p:sp>
    </p:spTree>
    <p:extLst>
      <p:ext uri="{BB962C8B-B14F-4D97-AF65-F5344CB8AC3E}">
        <p14:creationId xmlns:p14="http://schemas.microsoft.com/office/powerpoint/2010/main" val="72855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46415"/>
            <a:ext cx="8212348" cy="590349"/>
          </a:xfrm>
        </p:spPr>
        <p:txBody>
          <a:bodyPr lIns="0" tIns="18000" rIns="0" bIns="18000" anchor="ctr">
            <a:spAutoFit/>
          </a:bodyPr>
          <a:lstStyle/>
          <a:p>
            <a:r>
              <a:rPr lang="en-US" dirty="0"/>
              <a:t>Antifriction Bearings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115807"/>
            <a:ext cx="8212347" cy="2852507"/>
          </a:xfrm>
        </p:spPr>
        <p:txBody>
          <a:bodyPr lIns="0" tIns="18000" rIns="0" bIns="18000" anchor="ctr" anchorCtr="0">
            <a:spAutoFit/>
          </a:bodyPr>
          <a:lstStyle/>
          <a:p>
            <a:pPr marL="342900" indent="-342900">
              <a:spcBef>
                <a:spcPts val="600"/>
              </a:spcBef>
            </a:pPr>
            <a:r>
              <a:rPr lang="en-US" sz="2400" dirty="0">
                <a:solidFill>
                  <a:schemeClr val="tx1"/>
                </a:solidFill>
              </a:rPr>
              <a:t>What is purpose and function? Page 146</a:t>
            </a:r>
          </a:p>
          <a:p>
            <a:pPr marL="342900" indent="-342900">
              <a:spcBef>
                <a:spcPts val="600"/>
              </a:spcBef>
            </a:pPr>
            <a:r>
              <a:rPr lang="en-US" sz="2400" dirty="0">
                <a:solidFill>
                  <a:schemeClr val="tx1"/>
                </a:solidFill>
              </a:rPr>
              <a:t>Ball bearings use hardened steel balls between inner and outer race to reduce friction.</a:t>
            </a:r>
          </a:p>
          <a:p>
            <a:pPr marL="342900" indent="-342900">
              <a:spcBef>
                <a:spcPts val="600"/>
              </a:spcBef>
            </a:pPr>
            <a:r>
              <a:rPr lang="en-US" sz="2400" dirty="0">
                <a:solidFill>
                  <a:schemeClr val="tx1"/>
                </a:solidFill>
              </a:rPr>
              <a:t>Roller bearings use rollers between inner and outer race to reduce friction.</a:t>
            </a:r>
          </a:p>
          <a:p>
            <a:pPr marL="342900" indent="-342900">
              <a:spcBef>
                <a:spcPts val="600"/>
              </a:spcBef>
            </a:pPr>
            <a:r>
              <a:rPr lang="en-US" sz="2400" dirty="0">
                <a:solidFill>
                  <a:schemeClr val="tx1"/>
                </a:solidFill>
              </a:rPr>
              <a:t>Most commonly used automotive wheel bearing is the tapered roller bearing.</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Rear Drive Axle Types</a:t>
            </a:r>
            <a:endParaRPr lang="en-US" sz="2800" dirty="0"/>
          </a:p>
        </p:txBody>
      </p:sp>
      <p:pic>
        <p:nvPicPr>
          <p:cNvPr id="4" name="Picture 3" descr="An illustration of a three-quarter-floating rear axle.">
            <a:extLst>
              <a:ext uri="{FF2B5EF4-FFF2-40B4-BE49-F238E27FC236}">
                <a16:creationId xmlns:a16="http://schemas.microsoft.com/office/drawing/2014/main" id="{7C0281A8-C330-45BE-A848-A30D23A22E27}"/>
              </a:ext>
            </a:extLst>
          </p:cNvPr>
          <p:cNvPicPr>
            <a:picLocks noChangeAspect="1"/>
          </p:cNvPicPr>
          <p:nvPr/>
        </p:nvPicPr>
        <p:blipFill>
          <a:blip r:embed="rId3"/>
          <a:stretch>
            <a:fillRect/>
          </a:stretch>
        </p:blipFill>
        <p:spPr>
          <a:xfrm>
            <a:off x="681914" y="1287323"/>
            <a:ext cx="3584690" cy="2831070"/>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91436" y="4493160"/>
            <a:ext cx="4020179" cy="775015"/>
          </a:xfrm>
        </p:spPr>
        <p:txBody>
          <a:bodyPr wrap="square" lIns="0" tIns="18000" rIns="0" bIns="18000" anchor="ctr" anchorCtr="0">
            <a:spAutoFit/>
          </a:bodyPr>
          <a:lstStyle/>
          <a:p>
            <a:pPr marL="0" indent="0">
              <a:spcBef>
                <a:spcPts val="600"/>
              </a:spcBef>
              <a:buNone/>
            </a:pPr>
            <a:r>
              <a:rPr lang="en-US" sz="2400" b="1" dirty="0"/>
              <a:t>Figure 11.26</a:t>
            </a:r>
            <a:r>
              <a:rPr lang="en-US" sz="2400" dirty="0"/>
              <a:t> A three-quarter-floating rear axle.</a:t>
            </a:r>
          </a:p>
        </p:txBody>
      </p:sp>
      <p:pic>
        <p:nvPicPr>
          <p:cNvPr id="10" name="Picture 9" descr="An illustration of a semi-floating rear axle. ">
            <a:extLst>
              <a:ext uri="{FF2B5EF4-FFF2-40B4-BE49-F238E27FC236}">
                <a16:creationId xmlns:a16="http://schemas.microsoft.com/office/drawing/2014/main" id="{99F128F0-EFCA-4E8C-BD60-4C92ECBC1F8F}"/>
              </a:ext>
            </a:extLst>
          </p:cNvPr>
          <p:cNvPicPr>
            <a:picLocks noChangeAspect="1"/>
          </p:cNvPicPr>
          <p:nvPr/>
        </p:nvPicPr>
        <p:blipFill>
          <a:blip r:embed="rId4"/>
          <a:stretch>
            <a:fillRect/>
          </a:stretch>
        </p:blipFill>
        <p:spPr>
          <a:xfrm>
            <a:off x="4903210" y="1285703"/>
            <a:ext cx="3730286" cy="2888095"/>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632388" y="4482559"/>
            <a:ext cx="3963268" cy="1513679"/>
          </a:xfrm>
        </p:spPr>
        <p:txBody>
          <a:bodyPr wrap="square" lIns="0" tIns="18000" rIns="0" bIns="18000" anchor="ctr" anchorCtr="0">
            <a:spAutoFit/>
          </a:bodyPr>
          <a:lstStyle/>
          <a:p>
            <a:pPr marL="0" indent="0">
              <a:spcBef>
                <a:spcPts val="600"/>
              </a:spcBef>
              <a:buNone/>
            </a:pPr>
            <a:r>
              <a:rPr lang="en-US" sz="2400" b="1" dirty="0">
                <a:solidFill>
                  <a:schemeClr val="tx1"/>
                </a:solidFill>
              </a:rPr>
              <a:t>Figure 11.27</a:t>
            </a:r>
            <a:r>
              <a:rPr lang="en-US" sz="2400" dirty="0">
                <a:solidFill>
                  <a:schemeClr val="tx1"/>
                </a:solidFill>
              </a:rPr>
              <a:t> A semi-floating rear axle housing is the most commonly used in light rear-wheel-drive vehicles.</a:t>
            </a:r>
          </a:p>
        </p:txBody>
      </p:sp>
    </p:spTree>
    <p:extLst>
      <p:ext uri="{BB962C8B-B14F-4D97-AF65-F5344CB8AC3E}">
        <p14:creationId xmlns:p14="http://schemas.microsoft.com/office/powerpoint/2010/main" val="3527797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1" y="245461"/>
            <a:ext cx="8192923" cy="1144347"/>
          </a:xfrm>
        </p:spPr>
        <p:txBody>
          <a:bodyPr wrap="square" lIns="0" tIns="18000" rIns="0" bIns="18000" anchor="ctr" anchorCtr="0">
            <a:spAutoFit/>
          </a:bodyPr>
          <a:lstStyle/>
          <a:p>
            <a:r>
              <a:rPr lang="en-US" dirty="0"/>
              <a:t>Rear Axle Bearing and Seal Replacement</a:t>
            </a:r>
          </a:p>
        </p:txBody>
      </p:sp>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3417" y="1596347"/>
            <a:ext cx="8192923" cy="3006395"/>
          </a:xfrm>
        </p:spPr>
        <p:txBody>
          <a:bodyPr wrap="square" lIns="0" tIns="18000" rIns="0" bIns="18000" anchor="ctr" anchorCtr="0">
            <a:spAutoFit/>
          </a:bodyPr>
          <a:lstStyle/>
          <a:p>
            <a:pPr marL="342900" indent="-342900">
              <a:spcBef>
                <a:spcPts val="600"/>
              </a:spcBef>
            </a:pPr>
            <a:r>
              <a:rPr lang="en-US" sz="2400" dirty="0">
                <a:solidFill>
                  <a:schemeClr val="tx1"/>
                </a:solidFill>
              </a:rPr>
              <a:t>There are 2 basic types of axle retaining methods:</a:t>
            </a:r>
          </a:p>
          <a:p>
            <a:pPr marL="829818" lvl="1" indent="-342900"/>
            <a:r>
              <a:rPr lang="en-US" sz="2400" dirty="0">
                <a:solidFill>
                  <a:schemeClr val="tx1"/>
                </a:solidFill>
              </a:rPr>
              <a:t>Retainer plate-type</a:t>
            </a:r>
          </a:p>
          <a:p>
            <a:pPr marL="1229868" lvl="2" indent="-342900"/>
            <a:r>
              <a:rPr lang="en-US" sz="2400" dirty="0">
                <a:solidFill>
                  <a:schemeClr val="tx1"/>
                </a:solidFill>
              </a:rPr>
              <a:t>Uses 4 fasteners that retain axle in axle housing.</a:t>
            </a:r>
          </a:p>
          <a:p>
            <a:pPr marL="829818" lvl="1" indent="-342900"/>
            <a:r>
              <a:rPr lang="en-US" sz="2400" dirty="0">
                <a:solidFill>
                  <a:schemeClr val="tx1"/>
                </a:solidFill>
              </a:rPr>
              <a:t>C-lock</a:t>
            </a:r>
          </a:p>
          <a:p>
            <a:pPr marL="1229868" lvl="2" indent="-342900"/>
            <a:r>
              <a:rPr lang="en-US" sz="2400" dirty="0">
                <a:solidFill>
                  <a:schemeClr val="tx1"/>
                </a:solidFill>
              </a:rPr>
              <a:t>Straight roller bearing supporting a semi-floating axle shaft</a:t>
            </a:r>
          </a:p>
          <a:p>
            <a:pPr marL="1229868" lvl="2" indent="-342900"/>
            <a:r>
              <a:rPr lang="en-US" sz="2400" dirty="0">
                <a:solidFill>
                  <a:schemeClr val="tx1"/>
                </a:solidFill>
              </a:rPr>
              <a:t>Inside axle housing</a:t>
            </a:r>
          </a:p>
        </p:txBody>
      </p:sp>
    </p:spTree>
    <p:extLst>
      <p:ext uri="{BB962C8B-B14F-4D97-AF65-F5344CB8AC3E}">
        <p14:creationId xmlns:p14="http://schemas.microsoft.com/office/powerpoint/2010/main" val="3630974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11.28</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7531976" cy="405683"/>
          </a:xfrm>
        </p:spPr>
        <p:txBody>
          <a:bodyPr wrap="square" lIns="0" tIns="18000" rIns="0" bIns="18000" anchor="ctr" anchorCtr="0">
            <a:spAutoFit/>
          </a:bodyPr>
          <a:lstStyle/>
          <a:p>
            <a:pPr marL="0" indent="0">
              <a:spcBef>
                <a:spcPts val="600"/>
              </a:spcBef>
              <a:buNone/>
            </a:pPr>
            <a:r>
              <a:rPr lang="en-US" sz="2400" dirty="0">
                <a:solidFill>
                  <a:schemeClr val="tx1"/>
                </a:solidFill>
              </a:rPr>
              <a:t>Retainer Plate-type</a:t>
            </a:r>
          </a:p>
        </p:txBody>
      </p:sp>
      <p:pic>
        <p:nvPicPr>
          <p:cNvPr id="3" name="Picture 2" descr="An illustration of a retainer plate-type rear axle bearing.&#10;Long description is available in notes, press F6.">
            <a:extLst>
              <a:ext uri="{FF2B5EF4-FFF2-40B4-BE49-F238E27FC236}">
                <a16:creationId xmlns:a16="http://schemas.microsoft.com/office/drawing/2014/main" id="{FBF72996-46BD-4D7E-99AB-31D345D8F511}"/>
              </a:ext>
            </a:extLst>
          </p:cNvPr>
          <p:cNvPicPr>
            <a:picLocks noChangeAspect="1"/>
          </p:cNvPicPr>
          <p:nvPr/>
        </p:nvPicPr>
        <p:blipFill>
          <a:blip r:embed="rId3"/>
          <a:stretch>
            <a:fillRect/>
          </a:stretch>
        </p:blipFill>
        <p:spPr>
          <a:xfrm>
            <a:off x="2773332" y="1754874"/>
            <a:ext cx="3597336" cy="3639865"/>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5561469"/>
            <a:ext cx="8188083" cy="775015"/>
          </a:xfrm>
        </p:spPr>
        <p:txBody>
          <a:bodyPr wrap="square" lIns="0" tIns="18000" rIns="0" bIns="18000" anchor="ctr" anchorCtr="0">
            <a:spAutoFit/>
          </a:bodyPr>
          <a:lstStyle/>
          <a:p>
            <a:pPr marL="0" indent="0">
              <a:spcBef>
                <a:spcPts val="600"/>
              </a:spcBef>
              <a:buNone/>
            </a:pPr>
            <a:r>
              <a:rPr lang="en-US" sz="2400" dirty="0"/>
              <a:t>A retainer plate-type rear axle bearing. Access to the fasteners is through a hole in the axle flange.</a:t>
            </a:r>
          </a:p>
        </p:txBody>
      </p:sp>
    </p:spTree>
    <p:extLst>
      <p:ext uri="{BB962C8B-B14F-4D97-AF65-F5344CB8AC3E}">
        <p14:creationId xmlns:p14="http://schemas.microsoft.com/office/powerpoint/2010/main" val="1392109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Removing Rear Axle</a:t>
            </a:r>
            <a:endParaRPr lang="en-US" sz="2800" dirty="0"/>
          </a:p>
        </p:txBody>
      </p:sp>
      <p:pic>
        <p:nvPicPr>
          <p:cNvPr id="3" name="Picture 2" descr="A close-up view of an axle being removed using a slide-hammer-type axle puller.">
            <a:extLst>
              <a:ext uri="{FF2B5EF4-FFF2-40B4-BE49-F238E27FC236}">
                <a16:creationId xmlns:a16="http://schemas.microsoft.com/office/drawing/2014/main" id="{8AEC007D-AD7E-47AD-A507-795278D66184}"/>
              </a:ext>
            </a:extLst>
          </p:cNvPr>
          <p:cNvPicPr>
            <a:picLocks noChangeAspect="1"/>
          </p:cNvPicPr>
          <p:nvPr/>
        </p:nvPicPr>
        <p:blipFill>
          <a:blip r:embed="rId3"/>
          <a:stretch>
            <a:fillRect/>
          </a:stretch>
        </p:blipFill>
        <p:spPr>
          <a:xfrm>
            <a:off x="477061" y="1036083"/>
            <a:ext cx="3536899" cy="2660175"/>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4184" y="3799238"/>
            <a:ext cx="3680513" cy="1513679"/>
          </a:xfrm>
        </p:spPr>
        <p:txBody>
          <a:bodyPr wrap="square" lIns="0" tIns="18000" rIns="0" bIns="18000" anchor="ctr" anchorCtr="0">
            <a:spAutoFit/>
          </a:bodyPr>
          <a:lstStyle/>
          <a:p>
            <a:pPr marL="0" indent="0">
              <a:spcBef>
                <a:spcPts val="600"/>
              </a:spcBef>
              <a:buNone/>
            </a:pPr>
            <a:r>
              <a:rPr lang="en-US" sz="2400" b="1" dirty="0"/>
              <a:t>Figure 11.29 </a:t>
            </a:r>
            <a:r>
              <a:rPr lang="en-US" sz="2400" dirty="0"/>
              <a:t>A slide-hammer-type axle puller can be used to remove an axle.</a:t>
            </a:r>
          </a:p>
        </p:txBody>
      </p:sp>
      <p:pic>
        <p:nvPicPr>
          <p:cNvPr id="9" name="Picture 8" descr="A close-up view of an axle being removed.&#10;Long description is available in notes, press F6.">
            <a:extLst>
              <a:ext uri="{FF2B5EF4-FFF2-40B4-BE49-F238E27FC236}">
                <a16:creationId xmlns:a16="http://schemas.microsoft.com/office/drawing/2014/main" id="{0E16E3F1-B8CE-47E6-87C8-811199935A01}"/>
              </a:ext>
            </a:extLst>
          </p:cNvPr>
          <p:cNvPicPr>
            <a:picLocks noChangeAspect="1"/>
          </p:cNvPicPr>
          <p:nvPr/>
        </p:nvPicPr>
        <p:blipFill>
          <a:blip r:embed="rId4"/>
          <a:stretch>
            <a:fillRect/>
          </a:stretch>
        </p:blipFill>
        <p:spPr>
          <a:xfrm>
            <a:off x="4723769" y="1044710"/>
            <a:ext cx="3536899" cy="2660175"/>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361886" y="3793925"/>
            <a:ext cx="4350313" cy="2621675"/>
          </a:xfrm>
        </p:spPr>
        <p:txBody>
          <a:bodyPr wrap="square" lIns="0" tIns="18000" rIns="0" bIns="18000" anchor="ctr" anchorCtr="0">
            <a:spAutoFit/>
          </a:bodyPr>
          <a:lstStyle/>
          <a:p>
            <a:pPr marL="0" indent="0">
              <a:spcBef>
                <a:spcPts val="600"/>
              </a:spcBef>
              <a:buNone/>
            </a:pPr>
            <a:r>
              <a:rPr lang="en-US" sz="2400" b="1" dirty="0"/>
              <a:t>Figure 11.30</a:t>
            </a:r>
            <a:r>
              <a:rPr lang="en-US" sz="2400" dirty="0"/>
              <a:t> To remove axle equipped with a retainer-plate rear axle, brake drum placed back onto axle studs backward so that drum itself can be used as a slide hammer to pull axle out of axle housing.</a:t>
            </a:r>
            <a:endParaRPr lang="en-US" sz="2400" dirty="0">
              <a:solidFill>
                <a:schemeClr val="tx1"/>
              </a:solidFill>
            </a:endParaRPr>
          </a:p>
        </p:txBody>
      </p:sp>
    </p:spTree>
    <p:extLst>
      <p:ext uri="{BB962C8B-B14F-4D97-AF65-F5344CB8AC3E}">
        <p14:creationId xmlns:p14="http://schemas.microsoft.com/office/powerpoint/2010/main" val="282541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C-Lock Axle Removal</a:t>
            </a:r>
            <a:endParaRPr lang="en-US" sz="2800" dirty="0"/>
          </a:p>
        </p:txBody>
      </p:sp>
      <p:pic>
        <p:nvPicPr>
          <p:cNvPr id="4" name="Picture 3" descr="An illustration of removing the lock bolt and pinion shaft to remove the C-lock clip.">
            <a:extLst>
              <a:ext uri="{FF2B5EF4-FFF2-40B4-BE49-F238E27FC236}">
                <a16:creationId xmlns:a16="http://schemas.microsoft.com/office/drawing/2014/main" id="{07EB6C33-5872-4279-A923-4F31D564C348}"/>
              </a:ext>
            </a:extLst>
          </p:cNvPr>
          <p:cNvPicPr>
            <a:picLocks noChangeAspect="1"/>
          </p:cNvPicPr>
          <p:nvPr/>
        </p:nvPicPr>
        <p:blipFill>
          <a:blip r:embed="rId3"/>
          <a:stretch>
            <a:fillRect/>
          </a:stretch>
        </p:blipFill>
        <p:spPr>
          <a:xfrm>
            <a:off x="783490" y="1176570"/>
            <a:ext cx="2879517" cy="2855354"/>
          </a:xfrm>
          <a:prstGeom prst="rect">
            <a:avLst/>
          </a:prstGeom>
        </p:spPr>
      </p:pic>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4184" y="4196264"/>
            <a:ext cx="3701002" cy="1883011"/>
          </a:xfrm>
        </p:spPr>
        <p:txBody>
          <a:bodyPr wrap="square" lIns="0" tIns="18000" rIns="0" bIns="18000" anchor="ctr" anchorCtr="0">
            <a:spAutoFit/>
          </a:bodyPr>
          <a:lstStyle/>
          <a:p>
            <a:pPr marL="0" indent="0">
              <a:spcBef>
                <a:spcPts val="600"/>
              </a:spcBef>
              <a:buNone/>
            </a:pPr>
            <a:r>
              <a:rPr lang="en-US" sz="2400" b="1" dirty="0"/>
              <a:t>Figure 11.31</a:t>
            </a:r>
            <a:r>
              <a:rPr lang="en-US" sz="2400" dirty="0"/>
              <a:t> To remove the C-lock (clip), the lock bolt must be removed before the pinion shaft is taken out.</a:t>
            </a:r>
          </a:p>
        </p:txBody>
      </p:sp>
      <p:pic>
        <p:nvPicPr>
          <p:cNvPr id="10" name="Picture 9" descr="An illustration of removing the C-lock from the axle shaft to pull out the axle.">
            <a:extLst>
              <a:ext uri="{FF2B5EF4-FFF2-40B4-BE49-F238E27FC236}">
                <a16:creationId xmlns:a16="http://schemas.microsoft.com/office/drawing/2014/main" id="{7BBEB20D-AEB2-4CAA-869D-6ED6242FA77D}"/>
              </a:ext>
            </a:extLst>
          </p:cNvPr>
          <p:cNvPicPr>
            <a:picLocks noChangeAspect="1"/>
          </p:cNvPicPr>
          <p:nvPr/>
        </p:nvPicPr>
        <p:blipFill>
          <a:blip r:embed="rId4"/>
          <a:stretch>
            <a:fillRect/>
          </a:stretch>
        </p:blipFill>
        <p:spPr>
          <a:xfrm>
            <a:off x="5435339" y="1161481"/>
            <a:ext cx="2666035" cy="2849668"/>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356341" y="4162955"/>
            <a:ext cx="4266210" cy="2252343"/>
          </a:xfrm>
        </p:spPr>
        <p:txBody>
          <a:bodyPr wrap="square" lIns="0" tIns="18000" rIns="0" bIns="18000" anchor="ctr" anchorCtr="0">
            <a:spAutoFit/>
          </a:bodyPr>
          <a:lstStyle/>
          <a:p>
            <a:pPr marL="0" indent="0">
              <a:spcBef>
                <a:spcPts val="600"/>
              </a:spcBef>
              <a:buNone/>
            </a:pPr>
            <a:r>
              <a:rPr lang="en-US" sz="2400" b="1" dirty="0">
                <a:solidFill>
                  <a:schemeClr val="tx1"/>
                </a:solidFill>
              </a:rPr>
              <a:t>Figure 11.32</a:t>
            </a:r>
            <a:r>
              <a:rPr lang="en-US" sz="2400" dirty="0">
                <a:solidFill>
                  <a:schemeClr val="tx1"/>
                </a:solidFill>
              </a:rPr>
              <a:t> The axle must be pushed inward slightly to allow the C-lock to be removed. After the C-lock has been removed, the axle can be easily pulled out of the axle housing.</a:t>
            </a:r>
          </a:p>
        </p:txBody>
      </p:sp>
    </p:spTree>
    <p:extLst>
      <p:ext uri="{BB962C8B-B14F-4D97-AF65-F5344CB8AC3E}">
        <p14:creationId xmlns:p14="http://schemas.microsoft.com/office/powerpoint/2010/main" val="58043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and Replace Axle Shaft, C-Lock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rem_and_replace_axle_shaft_c_lock">
            <a:hlinkClick r:id="" action="ppaction://media"/>
            <a:extLst>
              <a:ext uri="{FF2B5EF4-FFF2-40B4-BE49-F238E27FC236}">
                <a16:creationId xmlns:a16="http://schemas.microsoft.com/office/drawing/2014/main" id="{7C22A5BC-F02C-ED63-DC23-385F5110F0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448" y="1298150"/>
            <a:ext cx="8673104" cy="4878621"/>
          </a:xfrm>
          <a:prstGeom prst="rect">
            <a:avLst/>
          </a:prstGeom>
        </p:spPr>
      </p:pic>
    </p:spTree>
    <p:extLst>
      <p:ext uri="{BB962C8B-B14F-4D97-AF65-F5344CB8AC3E}">
        <p14:creationId xmlns:p14="http://schemas.microsoft.com/office/powerpoint/2010/main" val="371494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11.33</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8238694" cy="405683"/>
          </a:xfrm>
        </p:spPr>
        <p:txBody>
          <a:bodyPr wrap="square" lIns="0" tIns="18000" rIns="0" bIns="18000" anchor="ctr" anchorCtr="0">
            <a:spAutoFit/>
          </a:bodyPr>
          <a:lstStyle/>
          <a:p>
            <a:pPr marL="0" indent="0">
              <a:spcBef>
                <a:spcPts val="600"/>
              </a:spcBef>
              <a:buNone/>
            </a:pPr>
            <a:r>
              <a:rPr lang="en-US" sz="2400" dirty="0">
                <a:solidFill>
                  <a:schemeClr val="tx1"/>
                </a:solidFill>
              </a:rPr>
              <a:t>Removing Bearing</a:t>
            </a:r>
          </a:p>
        </p:txBody>
      </p:sp>
      <p:pic>
        <p:nvPicPr>
          <p:cNvPr id="3" name="Picture 2" descr="An illustration of a hydraulic press being used to press an axle bearing.&#10;Long description is available in notes, press F6.">
            <a:extLst>
              <a:ext uri="{FF2B5EF4-FFF2-40B4-BE49-F238E27FC236}">
                <a16:creationId xmlns:a16="http://schemas.microsoft.com/office/drawing/2014/main" id="{93802022-0154-448F-9A29-9D574B56E7EA}"/>
              </a:ext>
            </a:extLst>
          </p:cNvPr>
          <p:cNvPicPr>
            <a:picLocks noChangeAspect="1"/>
          </p:cNvPicPr>
          <p:nvPr/>
        </p:nvPicPr>
        <p:blipFill>
          <a:blip r:embed="rId3"/>
          <a:stretch>
            <a:fillRect/>
          </a:stretch>
        </p:blipFill>
        <p:spPr>
          <a:xfrm>
            <a:off x="2955861" y="1697881"/>
            <a:ext cx="3232279" cy="3070503"/>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0666" y="4905087"/>
            <a:ext cx="8188083" cy="1513679"/>
          </a:xfrm>
        </p:spPr>
        <p:txBody>
          <a:bodyPr wrap="square" lIns="0" tIns="18000" rIns="0" bIns="18000" anchor="ctr" anchorCtr="0">
            <a:spAutoFit/>
          </a:bodyPr>
          <a:lstStyle/>
          <a:p>
            <a:pPr marL="0" indent="0">
              <a:spcBef>
                <a:spcPts val="600"/>
              </a:spcBef>
              <a:buNone/>
            </a:pPr>
            <a:r>
              <a:rPr lang="en-US" sz="2400" dirty="0">
                <a:ea typeface="Verdana" panose="020B0604030504040204" pitchFamily="34" charset="0"/>
                <a:cs typeface="Verdana" panose="020B0604030504040204" pitchFamily="34" charset="0"/>
              </a:rPr>
              <a:t>Using a hydraulic press to press an axle bearing from the axle. When pressing a new bearing back onto the axle, pressure should only be on the inner bearing race to prevent damaging the bearing.</a:t>
            </a:r>
          </a:p>
        </p:txBody>
      </p:sp>
    </p:spTree>
    <p:extLst>
      <p:ext uri="{BB962C8B-B14F-4D97-AF65-F5344CB8AC3E}">
        <p14:creationId xmlns:p14="http://schemas.microsoft.com/office/powerpoint/2010/main" val="3201758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11.34</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8238694" cy="405683"/>
          </a:xfrm>
        </p:spPr>
        <p:txBody>
          <a:bodyPr wrap="square" lIns="0" tIns="18000" rIns="0" bIns="18000" anchor="ctr" anchorCtr="0">
            <a:spAutoFit/>
          </a:bodyPr>
          <a:lstStyle/>
          <a:p>
            <a:pPr marL="0" indent="0">
              <a:spcBef>
                <a:spcPts val="600"/>
              </a:spcBef>
              <a:buNone/>
            </a:pPr>
            <a:r>
              <a:rPr lang="en-US" sz="2400" dirty="0">
                <a:solidFill>
                  <a:schemeClr val="tx1"/>
                </a:solidFill>
              </a:rPr>
              <a:t>Removing Axle Seal</a:t>
            </a:r>
          </a:p>
        </p:txBody>
      </p:sp>
      <p:pic>
        <p:nvPicPr>
          <p:cNvPr id="4" name="Picture 3" descr="A close-up view of an axle seal being removed with the help of an axle shaft.">
            <a:extLst>
              <a:ext uri="{FF2B5EF4-FFF2-40B4-BE49-F238E27FC236}">
                <a16:creationId xmlns:a16="http://schemas.microsoft.com/office/drawing/2014/main" id="{D16E925B-E33D-4479-AC35-D571C394F511}"/>
              </a:ext>
            </a:extLst>
          </p:cNvPr>
          <p:cNvPicPr>
            <a:picLocks noChangeAspect="1"/>
          </p:cNvPicPr>
          <p:nvPr/>
        </p:nvPicPr>
        <p:blipFill>
          <a:blip r:embed="rId2"/>
          <a:stretch>
            <a:fillRect/>
          </a:stretch>
        </p:blipFill>
        <p:spPr>
          <a:xfrm>
            <a:off x="2283563" y="1680018"/>
            <a:ext cx="4576874" cy="3449924"/>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0666" y="5262287"/>
            <a:ext cx="8241534" cy="1144347"/>
          </a:xfrm>
        </p:spPr>
        <p:txBody>
          <a:bodyPr wrap="square" lIns="0" tIns="18000" rIns="0" bIns="18000" anchor="ctr" anchorCtr="0">
            <a:spAutoFit/>
          </a:bodyPr>
          <a:lstStyle/>
          <a:p>
            <a:pPr marL="0" indent="0">
              <a:spcBef>
                <a:spcPts val="600"/>
              </a:spcBef>
              <a:buNone/>
            </a:pPr>
            <a:r>
              <a:rPr lang="en-US" sz="2400" dirty="0">
                <a:ea typeface="Verdana" panose="020B0604030504040204" pitchFamily="34" charset="0"/>
                <a:cs typeface="Verdana" panose="020B0604030504040204" pitchFamily="34" charset="0"/>
              </a:rPr>
              <a:t>Removing an axle seal using the axle shaft as the tool. While this procedure is done in some shops, the preferred and specified procedure is to use a seal puller.</a:t>
            </a:r>
          </a:p>
        </p:txBody>
      </p:sp>
    </p:spTree>
    <p:extLst>
      <p:ext uri="{BB962C8B-B14F-4D97-AF65-F5344CB8AC3E}">
        <p14:creationId xmlns:p14="http://schemas.microsoft.com/office/powerpoint/2010/main" val="3523840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Remove and Replace Axle Shaft, Bearing Retained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rem_and_rep_axle_shaft_bearing_retained">
            <a:hlinkClick r:id="" action="ppaction://media"/>
            <a:extLst>
              <a:ext uri="{FF2B5EF4-FFF2-40B4-BE49-F238E27FC236}">
                <a16:creationId xmlns:a16="http://schemas.microsoft.com/office/drawing/2014/main" id="{2976D64E-59EA-902B-8C65-BEAB91B6DD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446" y="1283516"/>
            <a:ext cx="8846364" cy="4976080"/>
          </a:xfrm>
          <a:prstGeom prst="rect">
            <a:avLst/>
          </a:prstGeom>
        </p:spPr>
      </p:pic>
    </p:spTree>
    <p:extLst>
      <p:ext uri="{BB962C8B-B14F-4D97-AF65-F5344CB8AC3E}">
        <p14:creationId xmlns:p14="http://schemas.microsoft.com/office/powerpoint/2010/main" val="242384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1" y="244553"/>
            <a:ext cx="8192923" cy="590349"/>
          </a:xfrm>
        </p:spPr>
        <p:txBody>
          <a:bodyPr wrap="square" lIns="0" tIns="18000" rIns="0" bIns="18000" anchor="ctr" anchorCtr="0">
            <a:spAutoFit/>
          </a:bodyPr>
          <a:lstStyle/>
          <a:p>
            <a:r>
              <a:rPr lang="en-US" dirty="0"/>
              <a:t>Bearing Failure Analysis</a:t>
            </a:r>
          </a:p>
        </p:txBody>
      </p:sp>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3417" y="1116645"/>
            <a:ext cx="8192923" cy="2190788"/>
          </a:xfrm>
        </p:spPr>
        <p:txBody>
          <a:bodyPr wrap="square" lIns="0" tIns="18000" rIns="0" bIns="18000" anchor="ctr" anchorCtr="0">
            <a:spAutoFit/>
          </a:bodyPr>
          <a:lstStyle/>
          <a:p>
            <a:pPr marL="342900" indent="-342900">
              <a:spcBef>
                <a:spcPts val="600"/>
              </a:spcBef>
            </a:pPr>
            <a:r>
              <a:rPr lang="en-US" sz="2400" dirty="0">
                <a:solidFill>
                  <a:schemeClr val="tx1"/>
                </a:solidFill>
              </a:rPr>
              <a:t>Whenever A bearing is replaced, old bearing</a:t>
            </a:r>
          </a:p>
          <a:p>
            <a:pPr marL="342900" indent="-342900">
              <a:spcBef>
                <a:spcPts val="600"/>
              </a:spcBef>
            </a:pPr>
            <a:r>
              <a:rPr lang="en-US" sz="2400" dirty="0"/>
              <a:t>Must be inspected and cause of failure eliminated.</a:t>
            </a:r>
            <a:endParaRPr lang="en-US" sz="2400" dirty="0">
              <a:solidFill>
                <a:schemeClr val="tx1"/>
              </a:solidFill>
            </a:endParaRPr>
          </a:p>
          <a:p>
            <a:pPr marL="829818" lvl="1" indent="-342900"/>
            <a:r>
              <a:rPr lang="en-US" sz="2400" dirty="0"/>
              <a:t>Metal fatigue: long vehicle usage</a:t>
            </a:r>
          </a:p>
          <a:p>
            <a:pPr marL="829818" lvl="1" indent="-342900"/>
            <a:r>
              <a:rPr lang="en-US" sz="2400" dirty="0">
                <a:solidFill>
                  <a:schemeClr val="tx1"/>
                </a:solidFill>
              </a:rPr>
              <a:t>Electrical arcing</a:t>
            </a:r>
          </a:p>
          <a:p>
            <a:pPr marL="829818" lvl="1" indent="-342900"/>
            <a:r>
              <a:rPr lang="en-US" sz="2400" dirty="0">
                <a:solidFill>
                  <a:schemeClr val="tx1"/>
                </a:solidFill>
              </a:rPr>
              <a:t>Shock loading</a:t>
            </a:r>
          </a:p>
        </p:txBody>
      </p:sp>
    </p:spTree>
    <p:extLst>
      <p:ext uri="{BB962C8B-B14F-4D97-AF65-F5344CB8AC3E}">
        <p14:creationId xmlns:p14="http://schemas.microsoft.com/office/powerpoint/2010/main" val="474694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44552"/>
            <a:ext cx="8229600" cy="590349"/>
          </a:xfrm>
        </p:spPr>
        <p:txBody>
          <a:bodyPr lIns="0" tIns="18000" rIns="0" bIns="18000" anchor="ctr" anchorCtr="0">
            <a:spAutoFit/>
          </a:bodyPr>
          <a:lstStyle/>
          <a:p>
            <a:r>
              <a:rPr lang="en-US" dirty="0"/>
              <a:t>Figure 11.1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138007"/>
            <a:ext cx="8229600" cy="775015"/>
          </a:xfrm>
        </p:spPr>
        <p:txBody>
          <a:bodyPr wrap="square" lIns="0" tIns="18000" rIns="0" bIns="18000" anchor="ctr" anchorCtr="0">
            <a:spAutoFit/>
          </a:bodyPr>
          <a:lstStyle/>
          <a:p>
            <a:pPr marL="0" indent="0">
              <a:spcBef>
                <a:spcPts val="600"/>
              </a:spcBef>
              <a:buNone/>
            </a:pPr>
            <a:r>
              <a:rPr lang="en-US" sz="2400" dirty="0">
                <a:solidFill>
                  <a:schemeClr val="tx1"/>
                </a:solidFill>
              </a:rPr>
              <a:t>Rolling contact bearings include (left to right) ball, roller, needle, and tapered roller.</a:t>
            </a:r>
          </a:p>
        </p:txBody>
      </p:sp>
      <p:pic>
        <p:nvPicPr>
          <p:cNvPr id="6" name="Picture 5" descr="A set of four different styles of rolling contact bearings include bearings with balls, rollers, needles, and tapered rollers.">
            <a:extLst>
              <a:ext uri="{FF2B5EF4-FFF2-40B4-BE49-F238E27FC236}">
                <a16:creationId xmlns:a16="http://schemas.microsoft.com/office/drawing/2014/main" id="{852EF87C-9400-48A3-ADCE-CD1CB3022C7A}"/>
              </a:ext>
            </a:extLst>
          </p:cNvPr>
          <p:cNvPicPr>
            <a:picLocks noChangeAspect="1"/>
          </p:cNvPicPr>
          <p:nvPr/>
        </p:nvPicPr>
        <p:blipFill>
          <a:blip r:embed="rId3"/>
          <a:stretch>
            <a:fillRect/>
          </a:stretch>
        </p:blipFill>
        <p:spPr>
          <a:xfrm>
            <a:off x="779350" y="2066870"/>
            <a:ext cx="7585301" cy="2482725"/>
          </a:xfrm>
          <a:prstGeom prst="rect">
            <a:avLst/>
          </a:prstGeom>
        </p:spPr>
      </p:pic>
    </p:spTree>
    <p:extLst>
      <p:ext uri="{BB962C8B-B14F-4D97-AF65-F5344CB8AC3E}">
        <p14:creationId xmlns:p14="http://schemas.microsoft.com/office/powerpoint/2010/main" val="1163545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11.35</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8238694" cy="405683"/>
          </a:xfrm>
        </p:spPr>
        <p:txBody>
          <a:bodyPr wrap="square" lIns="0" tIns="18000" rIns="0" bIns="18000" anchor="ctr" anchorCtr="0">
            <a:spAutoFit/>
          </a:bodyPr>
          <a:lstStyle/>
          <a:p>
            <a:pPr marL="0" indent="0">
              <a:spcBef>
                <a:spcPts val="600"/>
              </a:spcBef>
              <a:buNone/>
            </a:pPr>
            <a:r>
              <a:rPr lang="en-US" sz="2400" dirty="0">
                <a:solidFill>
                  <a:schemeClr val="tx1"/>
                </a:solidFill>
              </a:rPr>
              <a:t>Bent Cage</a:t>
            </a:r>
          </a:p>
        </p:txBody>
      </p:sp>
      <p:pic>
        <p:nvPicPr>
          <p:cNvPr id="3" name="Picture 2" descr="A close-up view of a bearing with a dented cage and part number mentioned on the flat surface of the bearing.">
            <a:extLst>
              <a:ext uri="{FF2B5EF4-FFF2-40B4-BE49-F238E27FC236}">
                <a16:creationId xmlns:a16="http://schemas.microsoft.com/office/drawing/2014/main" id="{26DF8AA3-45F4-4043-BADC-31398041929F}"/>
              </a:ext>
            </a:extLst>
          </p:cNvPr>
          <p:cNvPicPr>
            <a:picLocks noChangeAspect="1"/>
          </p:cNvPicPr>
          <p:nvPr/>
        </p:nvPicPr>
        <p:blipFill>
          <a:blip r:embed="rId2"/>
          <a:stretch>
            <a:fillRect/>
          </a:stretch>
        </p:blipFill>
        <p:spPr>
          <a:xfrm>
            <a:off x="2564184" y="1777503"/>
            <a:ext cx="4015633" cy="4010359"/>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0664" y="5947579"/>
            <a:ext cx="8188083" cy="405683"/>
          </a:xfrm>
        </p:spPr>
        <p:txBody>
          <a:bodyPr wrap="square" lIns="0" tIns="18000" rIns="0" bIns="18000" anchor="ctr" anchorCtr="0">
            <a:spAutoFit/>
          </a:bodyPr>
          <a:lstStyle/>
          <a:p>
            <a:pPr marL="0" indent="0">
              <a:spcBef>
                <a:spcPts val="600"/>
              </a:spcBef>
              <a:buNone/>
            </a:pPr>
            <a:r>
              <a:rPr lang="en-US" sz="2400" dirty="0">
                <a:ea typeface="Verdana" panose="020B0604030504040204" pitchFamily="34" charset="0"/>
                <a:cs typeface="Verdana" panose="020B0604030504040204" pitchFamily="34" charset="0"/>
              </a:rPr>
              <a:t>This bearing has a bent cage and must be replaced.</a:t>
            </a:r>
          </a:p>
        </p:txBody>
      </p:sp>
    </p:spTree>
    <p:extLst>
      <p:ext uri="{BB962C8B-B14F-4D97-AF65-F5344CB8AC3E}">
        <p14:creationId xmlns:p14="http://schemas.microsoft.com/office/powerpoint/2010/main" val="1847969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11.36</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8238694" cy="405683"/>
          </a:xfrm>
        </p:spPr>
        <p:txBody>
          <a:bodyPr wrap="square" lIns="0" tIns="18000" rIns="0" bIns="18000" anchor="ctr" anchorCtr="0">
            <a:spAutoFit/>
          </a:bodyPr>
          <a:lstStyle/>
          <a:p>
            <a:pPr marL="0" indent="0">
              <a:spcBef>
                <a:spcPts val="600"/>
              </a:spcBef>
              <a:buNone/>
            </a:pPr>
            <a:r>
              <a:rPr lang="en-US" sz="2400" dirty="0">
                <a:solidFill>
                  <a:schemeClr val="tx1"/>
                </a:solidFill>
              </a:rPr>
              <a:t>Feeling Spring Vibration</a:t>
            </a:r>
          </a:p>
        </p:txBody>
      </p:sp>
      <p:pic>
        <p:nvPicPr>
          <p:cNvPr id="4" name="Picture 3" descr="A close-up view of a coil spring placed in the middle and a connected rotor on the right end. ">
            <a:extLst>
              <a:ext uri="{FF2B5EF4-FFF2-40B4-BE49-F238E27FC236}">
                <a16:creationId xmlns:a16="http://schemas.microsoft.com/office/drawing/2014/main" id="{D7CBCBBE-4555-4B1F-B719-D12BE68C009C}"/>
              </a:ext>
            </a:extLst>
          </p:cNvPr>
          <p:cNvPicPr>
            <a:picLocks noChangeAspect="1"/>
          </p:cNvPicPr>
          <p:nvPr/>
        </p:nvPicPr>
        <p:blipFill>
          <a:blip r:embed="rId3"/>
          <a:stretch>
            <a:fillRect/>
          </a:stretch>
        </p:blipFill>
        <p:spPr>
          <a:xfrm>
            <a:off x="2480523" y="1697355"/>
            <a:ext cx="4182955" cy="3413569"/>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0666" y="5264479"/>
            <a:ext cx="8241534" cy="1144347"/>
          </a:xfrm>
        </p:spPr>
        <p:txBody>
          <a:bodyPr wrap="square" lIns="0" tIns="18000" rIns="0" bIns="18000" anchor="ctr" anchorCtr="0">
            <a:spAutoFit/>
          </a:bodyPr>
          <a:lstStyle/>
          <a:p>
            <a:pPr marL="0" indent="0">
              <a:spcBef>
                <a:spcPts val="600"/>
              </a:spcBef>
              <a:buNone/>
            </a:pPr>
            <a:r>
              <a:rPr lang="en-US" sz="2400" dirty="0">
                <a:ea typeface="Verdana" panose="020B0604030504040204" pitchFamily="34" charset="0"/>
                <a:cs typeface="Verdana" panose="020B0604030504040204" pitchFamily="34" charset="0"/>
              </a:rPr>
              <a:t>To detect a possible defective wheel bearing, grasp the coil spring and then rotate the wheel. If there is roughness in the bearing, a vibration will be felt in the spring.</a:t>
            </a:r>
          </a:p>
        </p:txBody>
      </p:sp>
    </p:spTree>
    <p:extLst>
      <p:ext uri="{BB962C8B-B14F-4D97-AF65-F5344CB8AC3E}">
        <p14:creationId xmlns:p14="http://schemas.microsoft.com/office/powerpoint/2010/main" val="3256365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11.37</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8238694" cy="405683"/>
          </a:xfrm>
        </p:spPr>
        <p:txBody>
          <a:bodyPr wrap="square" lIns="0" tIns="18000" rIns="0" bIns="18000" anchor="ctr" anchorCtr="0">
            <a:spAutoFit/>
          </a:bodyPr>
          <a:lstStyle/>
          <a:p>
            <a:pPr marL="0" indent="0">
              <a:spcBef>
                <a:spcPts val="600"/>
              </a:spcBef>
              <a:buNone/>
            </a:pPr>
            <a:r>
              <a:rPr lang="en-US" sz="2400" dirty="0">
                <a:solidFill>
                  <a:schemeClr val="tx1"/>
                </a:solidFill>
              </a:rPr>
              <a:t>Reluctor Wheel </a:t>
            </a:r>
            <a:r>
              <a:rPr lang="en-US" sz="2400" spc="-300" dirty="0">
                <a:solidFill>
                  <a:schemeClr val="tx1"/>
                </a:solidFill>
              </a:rPr>
              <a:t>A B </a:t>
            </a:r>
            <a:r>
              <a:rPr lang="en-US" sz="2400" dirty="0">
                <a:solidFill>
                  <a:schemeClr val="tx1"/>
                </a:solidFill>
              </a:rPr>
              <a:t>S</a:t>
            </a:r>
          </a:p>
        </p:txBody>
      </p:sp>
      <p:pic>
        <p:nvPicPr>
          <p:cNvPr id="3" name="Picture 2" descr="A close-up view of a bearing or a hub assembly with reluctor teeth visible on the outer ring.">
            <a:extLst>
              <a:ext uri="{FF2B5EF4-FFF2-40B4-BE49-F238E27FC236}">
                <a16:creationId xmlns:a16="http://schemas.microsoft.com/office/drawing/2014/main" id="{794A27C7-2F92-4BAF-B76B-908A9C1068E3}"/>
              </a:ext>
            </a:extLst>
          </p:cNvPr>
          <p:cNvPicPr>
            <a:picLocks noChangeAspect="1"/>
          </p:cNvPicPr>
          <p:nvPr/>
        </p:nvPicPr>
        <p:blipFill>
          <a:blip r:embed="rId3"/>
          <a:stretch>
            <a:fillRect/>
          </a:stretch>
        </p:blipFill>
        <p:spPr>
          <a:xfrm>
            <a:off x="2227499" y="1706624"/>
            <a:ext cx="4689003" cy="3724858"/>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0666" y="5576683"/>
            <a:ext cx="8241534" cy="775015"/>
          </a:xfrm>
        </p:spPr>
        <p:txBody>
          <a:bodyPr wrap="square" lIns="0" tIns="18000" rIns="0" bIns="18000" anchor="ctr" anchorCtr="0">
            <a:spAutoFit/>
          </a:bodyPr>
          <a:lstStyle/>
          <a:p>
            <a:pPr marL="0" indent="0">
              <a:spcBef>
                <a:spcPts val="600"/>
              </a:spcBef>
              <a:buNone/>
            </a:pPr>
            <a:r>
              <a:rPr lang="en-US" sz="2400" dirty="0">
                <a:ea typeface="Verdana" panose="020B0604030504040204" pitchFamily="34" charset="0"/>
                <a:cs typeface="Verdana" panose="020B0604030504040204" pitchFamily="34" charset="0"/>
              </a:rPr>
              <a:t>A bearing/hub assembly that shows the reluctor (tone wheel) teeth used by the wheel speed sensor.</a:t>
            </a:r>
          </a:p>
        </p:txBody>
      </p:sp>
    </p:spTree>
    <p:extLst>
      <p:ext uri="{BB962C8B-B14F-4D97-AF65-F5344CB8AC3E}">
        <p14:creationId xmlns:p14="http://schemas.microsoft.com/office/powerpoint/2010/main" val="3462406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46351"/>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122567"/>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What type of wheel bearings are mostly used on the front wheels of front-wheel-drive vehicles?</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22035"/>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Roller bearing</a:t>
            </a:r>
          </a:p>
          <a:p>
            <a:pPr marL="486918" lvl="1" indent="0">
              <a:buNone/>
            </a:pPr>
            <a:r>
              <a:rPr lang="en-US" sz="2400" dirty="0">
                <a:solidFill>
                  <a:srgbClr val="007FA3"/>
                </a:solidFill>
              </a:rPr>
              <a:t>B.</a:t>
            </a:r>
            <a:r>
              <a:rPr lang="en-US" sz="2400" dirty="0">
                <a:solidFill>
                  <a:schemeClr val="tx1"/>
                </a:solidFill>
              </a:rPr>
              <a:t> Single tapered roller bearing</a:t>
            </a:r>
          </a:p>
          <a:p>
            <a:pPr marL="486918" lvl="1" indent="0">
              <a:buNone/>
            </a:pPr>
            <a:r>
              <a:rPr lang="en-US" sz="2400" dirty="0">
                <a:solidFill>
                  <a:srgbClr val="007FA3"/>
                </a:solidFill>
              </a:rPr>
              <a:t>C.</a:t>
            </a:r>
            <a:r>
              <a:rPr lang="en-US" sz="2400" dirty="0">
                <a:solidFill>
                  <a:schemeClr val="tx1"/>
                </a:solidFill>
              </a:rPr>
              <a:t> Double-row ball bearing</a:t>
            </a:r>
          </a:p>
          <a:p>
            <a:pPr marL="486918" lvl="1" indent="0">
              <a:buNone/>
            </a:pPr>
            <a:r>
              <a:rPr lang="en-US" sz="2400" dirty="0">
                <a:solidFill>
                  <a:srgbClr val="007FA3"/>
                </a:solidFill>
              </a:rPr>
              <a:t>D.</a:t>
            </a:r>
            <a:r>
              <a:rPr lang="en-US" sz="2400" dirty="0">
                <a:solidFill>
                  <a:schemeClr val="tx1"/>
                </a:solidFill>
              </a:rPr>
              <a:t> Needle roller bearing</a:t>
            </a:r>
          </a:p>
        </p:txBody>
      </p:sp>
    </p:spTree>
    <p:extLst>
      <p:ext uri="{BB962C8B-B14F-4D97-AF65-F5344CB8AC3E}">
        <p14:creationId xmlns:p14="http://schemas.microsoft.com/office/powerpoint/2010/main" val="385490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46351"/>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122567"/>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What type of wheel bearings are mostly used on the front wheels of front-wheel-drive vehicles?</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0353"/>
            <a:ext cx="8218487" cy="405683"/>
          </a:xfrm>
        </p:spPr>
        <p:txBody>
          <a:bodyPr lIns="0" tIns="18000" rIns="0" bIns="18000" anchor="ctr" anchorCtr="0">
            <a:spAutoFit/>
          </a:bodyPr>
          <a:lstStyle/>
          <a:p>
            <a:pPr marL="486918" lvl="1" indent="0">
              <a:buNone/>
            </a:pPr>
            <a:r>
              <a:rPr lang="en-US" sz="2400" dirty="0">
                <a:solidFill>
                  <a:srgbClr val="007FA3"/>
                </a:solidFill>
              </a:rPr>
              <a:t>C.</a:t>
            </a:r>
            <a:r>
              <a:rPr lang="en-US" sz="2400" dirty="0">
                <a:solidFill>
                  <a:schemeClr val="tx1"/>
                </a:solidFill>
              </a:rPr>
              <a:t> Double-row ball bearing</a:t>
            </a:r>
          </a:p>
        </p:txBody>
      </p:sp>
    </p:spTree>
    <p:extLst>
      <p:ext uri="{BB962C8B-B14F-4D97-AF65-F5344CB8AC3E}">
        <p14:creationId xmlns:p14="http://schemas.microsoft.com/office/powerpoint/2010/main" val="2875632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37386"/>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112058"/>
            <a:ext cx="8229600" cy="3668115"/>
          </a:xfrm>
        </p:spPr>
        <p:txBody>
          <a:bodyPr wrap="square" lIns="0" tIns="18000" rIns="0" bIns="18000" anchor="ctr" anchorCtr="0">
            <a:spAutoFit/>
          </a:bodyPr>
          <a:lstStyle/>
          <a:p>
            <a:pPr marL="342900" indent="-342900">
              <a:spcBef>
                <a:spcPts val="600"/>
              </a:spcBef>
            </a:pPr>
            <a:r>
              <a:rPr lang="en-US" sz="2400" dirty="0">
                <a:solidFill>
                  <a:schemeClr val="tx1"/>
                </a:solidFill>
              </a:rPr>
              <a:t>A defective bearing can be caused by metal fatigue that leads to</a:t>
            </a:r>
          </a:p>
          <a:p>
            <a:pPr marL="829818" lvl="1" indent="-342900"/>
            <a:r>
              <a:rPr lang="en-US" sz="2400" dirty="0">
                <a:solidFill>
                  <a:schemeClr val="tx1"/>
                </a:solidFill>
              </a:rPr>
              <a:t>Spalling, shock loads cause brinelling, or damage from electrical arcing.</a:t>
            </a:r>
          </a:p>
          <a:p>
            <a:pPr marL="829818" lvl="1" indent="-342900"/>
            <a:r>
              <a:rPr lang="en-US" sz="2400" dirty="0">
                <a:solidFill>
                  <a:schemeClr val="tx1"/>
                </a:solidFill>
              </a:rPr>
              <a:t>Noisy while driving straight, and noise increases with wheel speed</a:t>
            </a:r>
          </a:p>
          <a:p>
            <a:pPr marL="342900" indent="-342900">
              <a:spcBef>
                <a:spcPts val="600"/>
              </a:spcBef>
            </a:pPr>
            <a:r>
              <a:rPr lang="en-US" sz="2400" dirty="0">
                <a:solidFill>
                  <a:schemeClr val="tx1"/>
                </a:solidFill>
              </a:rPr>
              <a:t>All bearings must be serviced, replaced, and/or adjusted</a:t>
            </a:r>
          </a:p>
          <a:p>
            <a:pPr marL="829818" lvl="1" indent="-342900"/>
            <a:r>
              <a:rPr lang="en-US" sz="2400" dirty="0">
                <a:solidFill>
                  <a:schemeClr val="tx1"/>
                </a:solidFill>
              </a:rPr>
              <a:t>Using vehicle manufacturer’s recommended procedures.</a:t>
            </a:r>
          </a:p>
        </p:txBody>
      </p:sp>
    </p:spTree>
    <p:extLst>
      <p:ext uri="{BB962C8B-B14F-4D97-AF65-F5344CB8AC3E}">
        <p14:creationId xmlns:p14="http://schemas.microsoft.com/office/powerpoint/2010/main" val="3062757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19E729-15AE-A131-3FAC-DAC6D4AB7C11}"/>
              </a:ext>
            </a:extLst>
          </p:cNvPr>
          <p:cNvSpPr>
            <a:spLocks noGrp="1"/>
          </p:cNvSpPr>
          <p:nvPr>
            <p:ph type="ctrTitle"/>
          </p:nvPr>
        </p:nvSpPr>
        <p:spPr>
          <a:xfrm>
            <a:off x="468978" y="2730845"/>
            <a:ext cx="8222535" cy="1144347"/>
          </a:xfrm>
        </p:spPr>
        <p:txBody>
          <a:bodyPr wrap="square" lIns="0" tIns="18000" rIns="0" bIns="18000" anchor="ctr" anchorCtr="0">
            <a:spAutoFit/>
          </a:bodyPr>
          <a:lstStyle/>
          <a:p>
            <a:r>
              <a:rPr lang="en-US" dirty="0">
                <a:solidFill>
                  <a:srgbClr val="007FA3"/>
                </a:solidFill>
              </a:rPr>
              <a:t>Rear Axle Bearing Replacement Photo Sequence</a:t>
            </a:r>
          </a:p>
        </p:txBody>
      </p:sp>
    </p:spTree>
    <p:extLst>
      <p:ext uri="{BB962C8B-B14F-4D97-AF65-F5344CB8AC3E}">
        <p14:creationId xmlns:p14="http://schemas.microsoft.com/office/powerpoint/2010/main" val="1819190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45803"/>
            <a:ext cx="8229600" cy="1698345"/>
          </a:xfrm>
        </p:spPr>
        <p:txBody>
          <a:bodyPr lIns="0" tIns="18000" rIns="0" bIns="18000" anchor="ctr" anchorCtr="0">
            <a:spAutoFit/>
          </a:bodyPr>
          <a:lstStyle/>
          <a:p>
            <a:r>
              <a:rPr lang="en-US" dirty="0"/>
              <a:t>1. After safely hoisting the vehicle, remove the rear wheels and brake drums</a:t>
            </a:r>
          </a:p>
        </p:txBody>
      </p:sp>
      <p:pic>
        <p:nvPicPr>
          <p:cNvPr id="4" name="Picture 3" descr="A close-up view of the rear wheel and attached brake drums that are to be removed.">
            <a:extLst>
              <a:ext uri="{FF2B5EF4-FFF2-40B4-BE49-F238E27FC236}">
                <a16:creationId xmlns:a16="http://schemas.microsoft.com/office/drawing/2014/main" id="{9DED91BC-5DDC-4C69-A88B-2171DB1F9F00}"/>
              </a:ext>
            </a:extLst>
          </p:cNvPr>
          <p:cNvPicPr>
            <a:picLocks noChangeAspect="1"/>
          </p:cNvPicPr>
          <p:nvPr/>
        </p:nvPicPr>
        <p:blipFill>
          <a:blip r:embed="rId3"/>
          <a:stretch>
            <a:fillRect/>
          </a:stretch>
        </p:blipFill>
        <p:spPr>
          <a:xfrm>
            <a:off x="1428360" y="2086997"/>
            <a:ext cx="6287280" cy="4183311"/>
          </a:xfrm>
          <a:prstGeom prst="rect">
            <a:avLst/>
          </a:prstGeom>
        </p:spPr>
      </p:pic>
    </p:spTree>
    <p:extLst>
      <p:ext uri="{BB962C8B-B14F-4D97-AF65-F5344CB8AC3E}">
        <p14:creationId xmlns:p14="http://schemas.microsoft.com/office/powerpoint/2010/main" val="1113128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45361"/>
            <a:ext cx="8229600" cy="2252343"/>
          </a:xfrm>
        </p:spPr>
        <p:txBody>
          <a:bodyPr lIns="0" tIns="18000" rIns="0" bIns="18000" anchor="ctr" anchorCtr="0">
            <a:spAutoFit/>
          </a:bodyPr>
          <a:lstStyle/>
          <a:p>
            <a:r>
              <a:rPr lang="en-US" dirty="0"/>
              <a:t>2. Remove the rear differential cover and inspect the magnet for metal particles that would indicate serious wear or damage</a:t>
            </a:r>
          </a:p>
        </p:txBody>
      </p:sp>
      <p:pic>
        <p:nvPicPr>
          <p:cNvPr id="5" name="Picture 4" descr="A close-up view of a damaged magnet beneath the rear differential cover.">
            <a:extLst>
              <a:ext uri="{FF2B5EF4-FFF2-40B4-BE49-F238E27FC236}">
                <a16:creationId xmlns:a16="http://schemas.microsoft.com/office/drawing/2014/main" id="{D0C01BC6-9891-476D-93A1-013094C67D42}"/>
              </a:ext>
            </a:extLst>
          </p:cNvPr>
          <p:cNvPicPr>
            <a:picLocks noChangeAspect="1"/>
          </p:cNvPicPr>
          <p:nvPr/>
        </p:nvPicPr>
        <p:blipFill>
          <a:blip r:embed="rId3"/>
          <a:stretch>
            <a:fillRect/>
          </a:stretch>
        </p:blipFill>
        <p:spPr>
          <a:xfrm>
            <a:off x="1797930" y="2640710"/>
            <a:ext cx="5548141" cy="3691564"/>
          </a:xfrm>
          <a:prstGeom prst="rect">
            <a:avLst/>
          </a:prstGeom>
        </p:spPr>
      </p:pic>
    </p:spTree>
    <p:extLst>
      <p:ext uri="{BB962C8B-B14F-4D97-AF65-F5344CB8AC3E}">
        <p14:creationId xmlns:p14="http://schemas.microsoft.com/office/powerpoint/2010/main" val="3208330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55384"/>
            <a:ext cx="8229600" cy="1144347"/>
          </a:xfrm>
        </p:spPr>
        <p:txBody>
          <a:bodyPr lIns="0" tIns="18000" rIns="0" bIns="18000" anchor="ctr" anchorCtr="0">
            <a:spAutoFit/>
          </a:bodyPr>
          <a:lstStyle/>
          <a:p>
            <a:r>
              <a:rPr lang="en-US" dirty="0"/>
              <a:t>3. Remove the retaining bolt and allow the pinion shaft to be removed</a:t>
            </a:r>
          </a:p>
        </p:txBody>
      </p:sp>
      <p:pic>
        <p:nvPicPr>
          <p:cNvPr id="4" name="Picture 3" descr="A close-up view comprises the retaining bolt and the pinion shaft.">
            <a:extLst>
              <a:ext uri="{FF2B5EF4-FFF2-40B4-BE49-F238E27FC236}">
                <a16:creationId xmlns:a16="http://schemas.microsoft.com/office/drawing/2014/main" id="{DA4F08E8-0D27-4805-A951-B7CA43EA68C8}"/>
              </a:ext>
            </a:extLst>
          </p:cNvPr>
          <p:cNvPicPr>
            <a:picLocks noChangeAspect="1"/>
          </p:cNvPicPr>
          <p:nvPr/>
        </p:nvPicPr>
        <p:blipFill>
          <a:blip r:embed="rId3"/>
          <a:stretch>
            <a:fillRect/>
          </a:stretch>
        </p:blipFill>
        <p:spPr>
          <a:xfrm>
            <a:off x="1162235" y="1616596"/>
            <a:ext cx="6819531" cy="4537510"/>
          </a:xfrm>
          <a:prstGeom prst="rect">
            <a:avLst/>
          </a:prstGeom>
        </p:spPr>
      </p:pic>
    </p:spTree>
    <p:extLst>
      <p:ext uri="{BB962C8B-B14F-4D97-AF65-F5344CB8AC3E}">
        <p14:creationId xmlns:p14="http://schemas.microsoft.com/office/powerpoint/2010/main" val="397353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11.2</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1700351" cy="405683"/>
          </a:xfrm>
        </p:spPr>
        <p:txBody>
          <a:bodyPr wrap="square" lIns="0" tIns="18000" rIns="0" bIns="18000" anchor="ctr" anchorCtr="0">
            <a:spAutoFit/>
          </a:bodyPr>
          <a:lstStyle/>
          <a:p>
            <a:pPr marL="0" indent="0">
              <a:spcBef>
                <a:spcPts val="600"/>
              </a:spcBef>
              <a:buNone/>
            </a:pPr>
            <a:r>
              <a:rPr lang="en-US" sz="2400" dirty="0">
                <a:solidFill>
                  <a:schemeClr val="tx1"/>
                </a:solidFill>
              </a:rPr>
              <a:t>Ball Bearing</a:t>
            </a:r>
          </a:p>
        </p:txBody>
      </p:sp>
      <p:pic>
        <p:nvPicPr>
          <p:cNvPr id="11" name="Picture 10" descr="The illustration has a circular part labelled ball placed in between two blocks that are labelled bearing race. The point of contact is indicated.">
            <a:extLst>
              <a:ext uri="{FF2B5EF4-FFF2-40B4-BE49-F238E27FC236}">
                <a16:creationId xmlns:a16="http://schemas.microsoft.com/office/drawing/2014/main" id="{6F72826B-61DE-4EFA-87B2-A1BCBDE58B49}"/>
              </a:ext>
            </a:extLst>
          </p:cNvPr>
          <p:cNvPicPr>
            <a:picLocks noChangeAspect="1"/>
          </p:cNvPicPr>
          <p:nvPr/>
        </p:nvPicPr>
        <p:blipFill>
          <a:blip r:embed="rId3"/>
          <a:stretch>
            <a:fillRect/>
          </a:stretch>
        </p:blipFill>
        <p:spPr>
          <a:xfrm>
            <a:off x="472383" y="1854513"/>
            <a:ext cx="3925610" cy="2431793"/>
          </a:xfrm>
          <a:prstGeom prst="rect">
            <a:avLst/>
          </a:prstGeom>
        </p:spPr>
      </p:pic>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0666" y="4492420"/>
            <a:ext cx="3592376" cy="405683"/>
          </a:xfrm>
        </p:spPr>
        <p:txBody>
          <a:bodyPr wrap="square" lIns="0" tIns="18000" rIns="0" bIns="18000" anchor="ctr" anchorCtr="0">
            <a:spAutoFit/>
          </a:bodyPr>
          <a:lstStyle/>
          <a:p>
            <a:pPr marL="0" indent="0">
              <a:spcBef>
                <a:spcPts val="600"/>
              </a:spcBef>
              <a:buNone/>
            </a:pPr>
            <a:r>
              <a:rPr lang="en-US" sz="2400" dirty="0"/>
              <a:t>Ball bearing point contact.</a:t>
            </a:r>
          </a:p>
        </p:txBody>
      </p:sp>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580626" y="1118142"/>
            <a:ext cx="4095375" cy="3514227"/>
          </a:xfrm>
        </p:spPr>
        <p:txBody>
          <a:bodyPr wrap="square" lIns="0" tIns="18000" rIns="0" bIns="18000" anchor="ctr" anchorCtr="0">
            <a:spAutoFit/>
          </a:bodyPr>
          <a:lstStyle/>
          <a:p>
            <a:pPr marL="342900" indent="-342900">
              <a:spcBef>
                <a:spcPts val="600"/>
              </a:spcBef>
            </a:pPr>
            <a:r>
              <a:rPr lang="en-US" sz="2400" dirty="0">
                <a:solidFill>
                  <a:schemeClr val="tx1"/>
                </a:solidFill>
              </a:rPr>
              <a:t>Many </a:t>
            </a:r>
            <a:r>
              <a:rPr lang="en-US" sz="2400" spc="-300" dirty="0">
                <a:solidFill>
                  <a:schemeClr val="tx1"/>
                </a:solidFill>
              </a:rPr>
              <a:t>R W </a:t>
            </a:r>
            <a:r>
              <a:rPr lang="en-US" sz="2400" dirty="0">
                <a:solidFill>
                  <a:schemeClr val="tx1"/>
                </a:solidFill>
              </a:rPr>
              <a:t>D vehicles use inner and outer wheel bearing on front wheels.</a:t>
            </a:r>
          </a:p>
          <a:p>
            <a:pPr marL="342900" indent="-342900">
              <a:spcBef>
                <a:spcPts val="600"/>
              </a:spcBef>
            </a:pPr>
            <a:r>
              <a:rPr lang="en-US" sz="2400" dirty="0">
                <a:solidFill>
                  <a:schemeClr val="tx1"/>
                </a:solidFill>
              </a:rPr>
              <a:t>Bearings use standard dimensions for inside &amp; outside diameter, &amp; width</a:t>
            </a:r>
          </a:p>
          <a:p>
            <a:pPr marL="342900" indent="-342900">
              <a:spcBef>
                <a:spcPts val="600"/>
              </a:spcBef>
            </a:pPr>
            <a:r>
              <a:rPr lang="en-US" sz="2400" spc="-300" dirty="0">
                <a:solidFill>
                  <a:schemeClr val="tx1"/>
                </a:solidFill>
              </a:rPr>
              <a:t>F W </a:t>
            </a:r>
            <a:r>
              <a:rPr lang="en-US" sz="2400" dirty="0">
                <a:solidFill>
                  <a:schemeClr val="tx1"/>
                </a:solidFill>
              </a:rPr>
              <a:t>D vehicles use sealed nonadjustable front wheel bearing.</a:t>
            </a:r>
          </a:p>
        </p:txBody>
      </p:sp>
    </p:spTree>
    <p:extLst>
      <p:ext uri="{BB962C8B-B14F-4D97-AF65-F5344CB8AC3E}">
        <p14:creationId xmlns:p14="http://schemas.microsoft.com/office/powerpoint/2010/main" val="2077918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45803"/>
            <a:ext cx="8229600" cy="1698345"/>
          </a:xfrm>
        </p:spPr>
        <p:txBody>
          <a:bodyPr lIns="0" tIns="18000" rIns="0" bIns="18000" anchor="ctr" anchorCtr="0">
            <a:spAutoFit/>
          </a:bodyPr>
          <a:lstStyle/>
          <a:p>
            <a:r>
              <a:rPr lang="en-US" dirty="0"/>
              <a:t>4. Push the axle inward toward the center of the vehicle to free the axle clip</a:t>
            </a:r>
          </a:p>
        </p:txBody>
      </p:sp>
      <p:pic>
        <p:nvPicPr>
          <p:cNvPr id="4" name="Picture 3" descr="A close-up view of the axle and an attached axle clip.">
            <a:extLst>
              <a:ext uri="{FF2B5EF4-FFF2-40B4-BE49-F238E27FC236}">
                <a16:creationId xmlns:a16="http://schemas.microsoft.com/office/drawing/2014/main" id="{B6581403-61E9-4C1E-AC22-15F1B6B0ADE3}"/>
              </a:ext>
            </a:extLst>
          </p:cNvPr>
          <p:cNvPicPr>
            <a:picLocks noChangeAspect="1"/>
          </p:cNvPicPr>
          <p:nvPr/>
        </p:nvPicPr>
        <p:blipFill>
          <a:blip r:embed="rId3"/>
          <a:stretch>
            <a:fillRect/>
          </a:stretch>
        </p:blipFill>
        <p:spPr>
          <a:xfrm>
            <a:off x="1550735" y="2172116"/>
            <a:ext cx="6042530" cy="4020516"/>
          </a:xfrm>
          <a:prstGeom prst="rect">
            <a:avLst/>
          </a:prstGeom>
        </p:spPr>
      </p:pic>
    </p:spTree>
    <p:extLst>
      <p:ext uri="{BB962C8B-B14F-4D97-AF65-F5344CB8AC3E}">
        <p14:creationId xmlns:p14="http://schemas.microsoft.com/office/powerpoint/2010/main" val="2998544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45868"/>
            <a:ext cx="8229600" cy="2252343"/>
          </a:xfrm>
        </p:spPr>
        <p:txBody>
          <a:bodyPr lIns="0" tIns="18000" rIns="0" bIns="18000" anchor="ctr" anchorCtr="0">
            <a:spAutoFit/>
          </a:bodyPr>
          <a:lstStyle/>
          <a:p>
            <a:r>
              <a:rPr lang="en-US" dirty="0"/>
              <a:t>5. After removing the clip, the axle can then be removed. Note that the backing plate is wet, indicating that the axle seal has been leaking</a:t>
            </a:r>
          </a:p>
        </p:txBody>
      </p:sp>
      <p:pic>
        <p:nvPicPr>
          <p:cNvPr id="4" name="Picture 3" descr="A close-up view of the axle without the axle clip and a wet backing plate.">
            <a:extLst>
              <a:ext uri="{FF2B5EF4-FFF2-40B4-BE49-F238E27FC236}">
                <a16:creationId xmlns:a16="http://schemas.microsoft.com/office/drawing/2014/main" id="{58C1197C-90DE-4485-B455-3C98A89B64A8}"/>
              </a:ext>
            </a:extLst>
          </p:cNvPr>
          <p:cNvPicPr>
            <a:picLocks noChangeAspect="1"/>
          </p:cNvPicPr>
          <p:nvPr/>
        </p:nvPicPr>
        <p:blipFill>
          <a:blip r:embed="rId3"/>
          <a:stretch>
            <a:fillRect/>
          </a:stretch>
        </p:blipFill>
        <p:spPr>
          <a:xfrm>
            <a:off x="1809538" y="2677189"/>
            <a:ext cx="5524925" cy="3676118"/>
          </a:xfrm>
          <a:prstGeom prst="rect">
            <a:avLst/>
          </a:prstGeom>
        </p:spPr>
      </p:pic>
    </p:spTree>
    <p:extLst>
      <p:ext uri="{BB962C8B-B14F-4D97-AF65-F5344CB8AC3E}">
        <p14:creationId xmlns:p14="http://schemas.microsoft.com/office/powerpoint/2010/main" val="4046400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55388"/>
            <a:ext cx="8229600" cy="1144347"/>
          </a:xfrm>
        </p:spPr>
        <p:txBody>
          <a:bodyPr lIns="0" tIns="18000" rIns="0" bIns="18000" anchor="ctr" anchorCtr="0">
            <a:spAutoFit/>
          </a:bodyPr>
          <a:lstStyle/>
          <a:p>
            <a:r>
              <a:rPr lang="en-US" dirty="0"/>
              <a:t>6. A seal removal tool being used to remove the axle seal</a:t>
            </a:r>
          </a:p>
        </p:txBody>
      </p:sp>
      <p:pic>
        <p:nvPicPr>
          <p:cNvPr id="4" name="Picture 3" descr="A close-up view of a seal removal tool breaking the axle seal.">
            <a:extLst>
              <a:ext uri="{FF2B5EF4-FFF2-40B4-BE49-F238E27FC236}">
                <a16:creationId xmlns:a16="http://schemas.microsoft.com/office/drawing/2014/main" id="{943D0884-F888-4863-8454-62E1B0A065EE}"/>
              </a:ext>
            </a:extLst>
          </p:cNvPr>
          <p:cNvPicPr>
            <a:picLocks noChangeAspect="1"/>
          </p:cNvPicPr>
          <p:nvPr/>
        </p:nvPicPr>
        <p:blipFill>
          <a:blip r:embed="rId3"/>
          <a:stretch>
            <a:fillRect/>
          </a:stretch>
        </p:blipFill>
        <p:spPr>
          <a:xfrm>
            <a:off x="1044153" y="1580489"/>
            <a:ext cx="7055694" cy="4694643"/>
          </a:xfrm>
          <a:prstGeom prst="rect">
            <a:avLst/>
          </a:prstGeom>
        </p:spPr>
      </p:pic>
    </p:spTree>
    <p:extLst>
      <p:ext uri="{BB962C8B-B14F-4D97-AF65-F5344CB8AC3E}">
        <p14:creationId xmlns:p14="http://schemas.microsoft.com/office/powerpoint/2010/main" val="982892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46314"/>
            <a:ext cx="8229600" cy="1698345"/>
          </a:xfrm>
        </p:spPr>
        <p:txBody>
          <a:bodyPr lIns="0" tIns="18000" rIns="0" bIns="18000" anchor="ctr" anchorCtr="0">
            <a:spAutoFit/>
          </a:bodyPr>
          <a:lstStyle/>
          <a:p>
            <a:r>
              <a:rPr lang="en-US" dirty="0"/>
              <a:t>7. If a retainer-type axle is being serviced, the bearing and seal need to be pressed off of the axle</a:t>
            </a:r>
          </a:p>
        </p:txBody>
      </p:sp>
      <p:pic>
        <p:nvPicPr>
          <p:cNvPr id="4" name="Picture 3" descr="A close-up view of a retainer-type axle.">
            <a:extLst>
              <a:ext uri="{FF2B5EF4-FFF2-40B4-BE49-F238E27FC236}">
                <a16:creationId xmlns:a16="http://schemas.microsoft.com/office/drawing/2014/main" id="{590B7FC1-1D5F-4343-B71B-CFC94F63EB2C}"/>
              </a:ext>
            </a:extLst>
          </p:cNvPr>
          <p:cNvPicPr>
            <a:picLocks noChangeAspect="1"/>
          </p:cNvPicPr>
          <p:nvPr/>
        </p:nvPicPr>
        <p:blipFill>
          <a:blip r:embed="rId3"/>
          <a:stretch>
            <a:fillRect/>
          </a:stretch>
        </p:blipFill>
        <p:spPr>
          <a:xfrm>
            <a:off x="1459188" y="2210660"/>
            <a:ext cx="6225625" cy="4142341"/>
          </a:xfrm>
          <a:prstGeom prst="rect">
            <a:avLst/>
          </a:prstGeom>
        </p:spPr>
      </p:pic>
    </p:spTree>
    <p:extLst>
      <p:ext uri="{BB962C8B-B14F-4D97-AF65-F5344CB8AC3E}">
        <p14:creationId xmlns:p14="http://schemas.microsoft.com/office/powerpoint/2010/main" val="4156746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46314"/>
            <a:ext cx="8229600" cy="1698345"/>
          </a:xfrm>
        </p:spPr>
        <p:txBody>
          <a:bodyPr lIns="0" tIns="18000" rIns="0" bIns="18000" anchor="ctr" anchorCtr="0">
            <a:spAutoFit/>
          </a:bodyPr>
          <a:lstStyle/>
          <a:p>
            <a:r>
              <a:rPr lang="en-US" dirty="0"/>
              <a:t>8. After installing a new bearing and seal, insert the axle and install the clip, then the pinion shaft</a:t>
            </a:r>
          </a:p>
        </p:txBody>
      </p:sp>
      <p:pic>
        <p:nvPicPr>
          <p:cNvPr id="4" name="Picture 3" descr="A close-up view of the pinion shaft, with a new bearing, seal, axle, and axle clip.">
            <a:extLst>
              <a:ext uri="{FF2B5EF4-FFF2-40B4-BE49-F238E27FC236}">
                <a16:creationId xmlns:a16="http://schemas.microsoft.com/office/drawing/2014/main" id="{92FAAD73-2A9F-4492-BA1B-FBA7EC3D33CC}"/>
              </a:ext>
            </a:extLst>
          </p:cNvPr>
          <p:cNvPicPr>
            <a:picLocks noChangeAspect="1"/>
          </p:cNvPicPr>
          <p:nvPr/>
        </p:nvPicPr>
        <p:blipFill>
          <a:blip r:embed="rId3"/>
          <a:stretch>
            <a:fillRect/>
          </a:stretch>
        </p:blipFill>
        <p:spPr>
          <a:xfrm>
            <a:off x="1428399" y="2146813"/>
            <a:ext cx="6287881" cy="4183764"/>
          </a:xfrm>
          <a:prstGeom prst="rect">
            <a:avLst/>
          </a:prstGeom>
        </p:spPr>
      </p:pic>
    </p:spTree>
    <p:extLst>
      <p:ext uri="{BB962C8B-B14F-4D97-AF65-F5344CB8AC3E}">
        <p14:creationId xmlns:p14="http://schemas.microsoft.com/office/powerpoint/2010/main" val="978782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6054" y="244854"/>
            <a:ext cx="8229600" cy="2252343"/>
          </a:xfrm>
        </p:spPr>
        <p:txBody>
          <a:bodyPr lIns="0" tIns="18000" rIns="0" bIns="18000" anchor="ctr" anchorCtr="0">
            <a:spAutoFit/>
          </a:bodyPr>
          <a:lstStyle/>
          <a:p>
            <a:r>
              <a:rPr lang="en-US" dirty="0"/>
              <a:t>9. Clean the differential housing before installing the cover gasket and cover. Refill the differential with the specified fluid</a:t>
            </a:r>
          </a:p>
        </p:txBody>
      </p:sp>
      <p:pic>
        <p:nvPicPr>
          <p:cNvPr id="4" name="Picture 3" descr="A close-up view of differential housing being cleaned.">
            <a:extLst>
              <a:ext uri="{FF2B5EF4-FFF2-40B4-BE49-F238E27FC236}">
                <a16:creationId xmlns:a16="http://schemas.microsoft.com/office/drawing/2014/main" id="{2384D545-F4B4-4EDE-A74F-38E2C9ADC092}"/>
              </a:ext>
            </a:extLst>
          </p:cNvPr>
          <p:cNvPicPr>
            <a:picLocks noChangeAspect="1"/>
          </p:cNvPicPr>
          <p:nvPr/>
        </p:nvPicPr>
        <p:blipFill>
          <a:blip r:embed="rId3"/>
          <a:stretch>
            <a:fillRect/>
          </a:stretch>
        </p:blipFill>
        <p:spPr>
          <a:xfrm>
            <a:off x="1770189" y="2632229"/>
            <a:ext cx="5603622" cy="3728480"/>
          </a:xfrm>
          <a:prstGeom prst="rect">
            <a:avLst/>
          </a:prstGeom>
        </p:spPr>
      </p:pic>
    </p:spTree>
    <p:extLst>
      <p:ext uri="{BB962C8B-B14F-4D97-AF65-F5344CB8AC3E}">
        <p14:creationId xmlns:p14="http://schemas.microsoft.com/office/powerpoint/2010/main" val="3852766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Wheel Bearing &amp; Hub Replacement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heel_bearing_hub_replace">
            <a:hlinkClick r:id="" action="ppaction://media"/>
            <a:extLst>
              <a:ext uri="{FF2B5EF4-FFF2-40B4-BE49-F238E27FC236}">
                <a16:creationId xmlns:a16="http://schemas.microsoft.com/office/drawing/2014/main" id="{C474D9E3-5D1E-EDB8-1B3A-DE773C92B2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 y="1271093"/>
            <a:ext cx="8760896" cy="4928004"/>
          </a:xfrm>
          <a:prstGeom prst="rect">
            <a:avLst/>
          </a:prstGeom>
        </p:spPr>
      </p:pic>
    </p:spTree>
    <p:extLst>
      <p:ext uri="{BB962C8B-B14F-4D97-AF65-F5344CB8AC3E}">
        <p14:creationId xmlns:p14="http://schemas.microsoft.com/office/powerpoint/2010/main" val="17193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49366"/>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11.3</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37112"/>
            <a:ext cx="2709641" cy="405683"/>
          </a:xfrm>
        </p:spPr>
        <p:txBody>
          <a:bodyPr wrap="square" lIns="0" tIns="18000" rIns="0" bIns="18000" anchor="ctr" anchorCtr="0">
            <a:spAutoFit/>
          </a:bodyPr>
          <a:lstStyle/>
          <a:p>
            <a:pPr marL="0" indent="0">
              <a:spcBef>
                <a:spcPts val="600"/>
              </a:spcBef>
              <a:buNone/>
            </a:pPr>
            <a:r>
              <a:rPr lang="en-US" sz="2400" dirty="0">
                <a:solidFill>
                  <a:schemeClr val="tx1"/>
                </a:solidFill>
              </a:rPr>
              <a:t>Radial/Thrust Load</a:t>
            </a:r>
          </a:p>
        </p:txBody>
      </p:sp>
      <p:pic>
        <p:nvPicPr>
          <p:cNvPr id="3" name="Picture 2" descr="An illustration indicates radial and thrust load.&#10;Long description is available in notes, press F6.">
            <a:extLst>
              <a:ext uri="{FF2B5EF4-FFF2-40B4-BE49-F238E27FC236}">
                <a16:creationId xmlns:a16="http://schemas.microsoft.com/office/drawing/2014/main" id="{8B2120BA-FA3E-408B-97A9-D67AD6D49B40}"/>
              </a:ext>
            </a:extLst>
          </p:cNvPr>
          <p:cNvPicPr>
            <a:picLocks noChangeAspect="1"/>
          </p:cNvPicPr>
          <p:nvPr/>
        </p:nvPicPr>
        <p:blipFill>
          <a:blip r:embed="rId3"/>
          <a:stretch>
            <a:fillRect/>
          </a:stretch>
        </p:blipFill>
        <p:spPr>
          <a:xfrm>
            <a:off x="473670" y="1899717"/>
            <a:ext cx="4092184" cy="3150580"/>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1133254"/>
            <a:ext cx="3817471" cy="1744511"/>
          </a:xfrm>
        </p:spPr>
        <p:txBody>
          <a:bodyPr wrap="square" lIns="0" tIns="18000" rIns="0" bIns="18000" anchor="ctr" anchorCtr="0">
            <a:spAutoFit/>
          </a:bodyPr>
          <a:lstStyle/>
          <a:p>
            <a:pPr marL="342900" indent="-342900">
              <a:spcBef>
                <a:spcPts val="600"/>
              </a:spcBef>
            </a:pPr>
            <a:r>
              <a:rPr lang="en-US" sz="2400" dirty="0">
                <a:solidFill>
                  <a:schemeClr val="tx1"/>
                </a:solidFill>
              </a:rPr>
              <a:t>Radial Load</a:t>
            </a:r>
          </a:p>
          <a:p>
            <a:pPr marL="829818" lvl="1" indent="-342900"/>
            <a:r>
              <a:rPr lang="en-US" sz="2400" dirty="0">
                <a:solidFill>
                  <a:schemeClr val="tx1"/>
                </a:solidFill>
              </a:rPr>
              <a:t>Vehicle Weight</a:t>
            </a:r>
          </a:p>
          <a:p>
            <a:pPr marL="342900" indent="-342900">
              <a:spcBef>
                <a:spcPts val="600"/>
              </a:spcBef>
            </a:pPr>
            <a:r>
              <a:rPr lang="en-US" sz="2400" dirty="0">
                <a:solidFill>
                  <a:schemeClr val="tx1"/>
                </a:solidFill>
              </a:rPr>
              <a:t>Thrust Load</a:t>
            </a:r>
          </a:p>
          <a:p>
            <a:pPr marL="829818" lvl="1" indent="-342900"/>
            <a:r>
              <a:rPr lang="en-US" sz="2400" dirty="0">
                <a:solidFill>
                  <a:schemeClr val="tx1"/>
                </a:solidFill>
              </a:rPr>
              <a:t>Side Force Corning</a:t>
            </a:r>
          </a:p>
        </p:txBody>
      </p:sp>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5247061"/>
            <a:ext cx="8188083" cy="1144347"/>
          </a:xfrm>
        </p:spPr>
        <p:txBody>
          <a:bodyPr wrap="square" lIns="0" tIns="18000" rIns="0" bIns="18000" anchor="ctr" anchorCtr="0">
            <a:spAutoFit/>
          </a:bodyPr>
          <a:lstStyle/>
          <a:p>
            <a:pPr marL="0" indent="0">
              <a:spcBef>
                <a:spcPts val="600"/>
              </a:spcBef>
              <a:buNone/>
            </a:pPr>
            <a:r>
              <a:rPr lang="en-US" sz="2400" dirty="0"/>
              <a:t>Radial load is the vehicle weight pressing on the wheels. The thrust load occurs as the chassis components exert a side force during cornering.</a:t>
            </a:r>
          </a:p>
        </p:txBody>
      </p:sp>
    </p:spTree>
    <p:extLst>
      <p:ext uri="{BB962C8B-B14F-4D97-AF65-F5344CB8AC3E}">
        <p14:creationId xmlns:p14="http://schemas.microsoft.com/office/powerpoint/2010/main" val="2703934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11.4</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Roller Bearings</a:t>
            </a:r>
          </a:p>
        </p:txBody>
      </p:sp>
      <p:pic>
        <p:nvPicPr>
          <p:cNvPr id="4" name="Picture 3" descr="An illustration of a roller with bearing race placed on the top and bottom sides. Line contact is indicated where the roller touches the bearing race.">
            <a:extLst>
              <a:ext uri="{FF2B5EF4-FFF2-40B4-BE49-F238E27FC236}">
                <a16:creationId xmlns:a16="http://schemas.microsoft.com/office/drawing/2014/main" id="{87339762-F901-4D54-BFD8-623EDD3CB715}"/>
              </a:ext>
            </a:extLst>
          </p:cNvPr>
          <p:cNvPicPr>
            <a:picLocks noChangeAspect="1"/>
          </p:cNvPicPr>
          <p:nvPr/>
        </p:nvPicPr>
        <p:blipFill>
          <a:blip r:embed="rId3"/>
          <a:stretch>
            <a:fillRect/>
          </a:stretch>
        </p:blipFill>
        <p:spPr>
          <a:xfrm>
            <a:off x="550116" y="2022171"/>
            <a:ext cx="3866214" cy="2490929"/>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1118604"/>
            <a:ext cx="3817471" cy="3083340"/>
          </a:xfrm>
        </p:spPr>
        <p:txBody>
          <a:bodyPr wrap="square" lIns="0" tIns="18000" rIns="0" bIns="18000" anchor="ctr" anchorCtr="0">
            <a:spAutoFit/>
          </a:bodyPr>
          <a:lstStyle/>
          <a:p>
            <a:pPr marL="342900" indent="-342900">
              <a:spcBef>
                <a:spcPts val="600"/>
              </a:spcBef>
            </a:pPr>
            <a:r>
              <a:rPr lang="en-US" sz="2400" dirty="0">
                <a:solidFill>
                  <a:schemeClr val="tx1"/>
                </a:solidFill>
              </a:rPr>
              <a:t>Roller Bearings</a:t>
            </a:r>
          </a:p>
          <a:p>
            <a:pPr marL="829818" lvl="1" indent="-342900"/>
            <a:r>
              <a:rPr lang="en-US" sz="2400" dirty="0">
                <a:solidFill>
                  <a:schemeClr val="tx1"/>
                </a:solidFill>
              </a:rPr>
              <a:t>Rollers between</a:t>
            </a:r>
          </a:p>
          <a:p>
            <a:pPr marL="1229868" lvl="2" indent="-342900"/>
            <a:r>
              <a:rPr lang="en-US" sz="2400" dirty="0">
                <a:solidFill>
                  <a:schemeClr val="tx1"/>
                </a:solidFill>
              </a:rPr>
              <a:t>Inner/outer race</a:t>
            </a:r>
          </a:p>
          <a:p>
            <a:pPr marL="829818" lvl="1" indent="-342900"/>
            <a:r>
              <a:rPr lang="en-US" sz="2400" dirty="0">
                <a:solidFill>
                  <a:schemeClr val="tx1"/>
                </a:solidFill>
              </a:rPr>
              <a:t>Reduce friction</a:t>
            </a:r>
          </a:p>
          <a:p>
            <a:pPr marL="829818" lvl="1" indent="-342900"/>
            <a:r>
              <a:rPr lang="en-US" sz="2400" dirty="0">
                <a:solidFill>
                  <a:schemeClr val="tx1"/>
                </a:solidFill>
              </a:rPr>
              <a:t>Greater contact area</a:t>
            </a:r>
          </a:p>
          <a:p>
            <a:pPr marL="829818" lvl="1" indent="-342900"/>
            <a:r>
              <a:rPr lang="en-US" sz="2400" dirty="0">
                <a:solidFill>
                  <a:schemeClr val="tx1"/>
                </a:solidFill>
              </a:rPr>
              <a:t>Support heavier loads</a:t>
            </a:r>
          </a:p>
          <a:p>
            <a:pPr marL="1229868" lvl="2" indent="-342900"/>
            <a:r>
              <a:rPr lang="en-US" sz="2400" dirty="0">
                <a:solidFill>
                  <a:schemeClr val="tx1"/>
                </a:solidFill>
              </a:rPr>
              <a:t>Than ball bearing</a:t>
            </a:r>
          </a:p>
        </p:txBody>
      </p:sp>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4967553"/>
            <a:ext cx="8188083" cy="405683"/>
          </a:xfrm>
        </p:spPr>
        <p:txBody>
          <a:bodyPr wrap="square" lIns="0" tIns="18000" rIns="0" bIns="18000" anchor="ctr" anchorCtr="0">
            <a:spAutoFit/>
          </a:bodyPr>
          <a:lstStyle/>
          <a:p>
            <a:pPr marL="0" indent="0">
              <a:spcBef>
                <a:spcPts val="600"/>
              </a:spcBef>
              <a:buNone/>
            </a:pPr>
            <a:r>
              <a:rPr lang="en-US" sz="2400" dirty="0"/>
              <a:t>Roller bearing line contact.</a:t>
            </a:r>
          </a:p>
        </p:txBody>
      </p:sp>
    </p:spTree>
    <p:extLst>
      <p:ext uri="{BB962C8B-B14F-4D97-AF65-F5344CB8AC3E}">
        <p14:creationId xmlns:p14="http://schemas.microsoft.com/office/powerpoint/2010/main" val="2268941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11.5</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Tapered Roller Bearing</a:t>
            </a:r>
          </a:p>
        </p:txBody>
      </p:sp>
      <p:pic>
        <p:nvPicPr>
          <p:cNvPr id="3" name="Picture 2" descr="An illustration of tapered roller bearings with arrows indicating the direction of radial load support, and axial load support.">
            <a:extLst>
              <a:ext uri="{FF2B5EF4-FFF2-40B4-BE49-F238E27FC236}">
                <a16:creationId xmlns:a16="http://schemas.microsoft.com/office/drawing/2014/main" id="{BD96E47C-D06B-4EBF-AE41-13BA3D041435}"/>
              </a:ext>
            </a:extLst>
          </p:cNvPr>
          <p:cNvPicPr>
            <a:picLocks noChangeAspect="1"/>
          </p:cNvPicPr>
          <p:nvPr/>
        </p:nvPicPr>
        <p:blipFill>
          <a:blip r:embed="rId3"/>
          <a:stretch>
            <a:fillRect/>
          </a:stretch>
        </p:blipFill>
        <p:spPr>
          <a:xfrm>
            <a:off x="678662" y="1659285"/>
            <a:ext cx="3376039" cy="3731235"/>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849904" y="1119256"/>
            <a:ext cx="3817471" cy="2113843"/>
          </a:xfrm>
        </p:spPr>
        <p:txBody>
          <a:bodyPr wrap="square" lIns="0" tIns="18000" rIns="0" bIns="18000" anchor="ctr" anchorCtr="0">
            <a:spAutoFit/>
          </a:bodyPr>
          <a:lstStyle/>
          <a:p>
            <a:pPr marL="342900" indent="-342900">
              <a:spcBef>
                <a:spcPts val="600"/>
              </a:spcBef>
            </a:pPr>
            <a:r>
              <a:rPr lang="en-US" sz="2400" dirty="0">
                <a:solidFill>
                  <a:schemeClr val="tx1"/>
                </a:solidFill>
              </a:rPr>
              <a:t>Rollers Tapered</a:t>
            </a:r>
          </a:p>
          <a:p>
            <a:pPr marL="342900" indent="-342900">
              <a:spcBef>
                <a:spcPts val="600"/>
              </a:spcBef>
            </a:pPr>
            <a:r>
              <a:rPr lang="en-US" sz="2400" dirty="0">
                <a:solidFill>
                  <a:schemeClr val="tx1"/>
                </a:solidFill>
              </a:rPr>
              <a:t>Handle Radial &amp; Axial Loads</a:t>
            </a:r>
          </a:p>
          <a:p>
            <a:pPr marL="342900" indent="-342900">
              <a:spcBef>
                <a:spcPts val="600"/>
              </a:spcBef>
            </a:pPr>
            <a:r>
              <a:rPr lang="en-US" sz="2400" dirty="0">
                <a:solidFill>
                  <a:schemeClr val="tx1"/>
                </a:solidFill>
              </a:rPr>
              <a:t>One Direction</a:t>
            </a:r>
          </a:p>
          <a:p>
            <a:pPr marL="342900" indent="-342900">
              <a:spcBef>
                <a:spcPts val="600"/>
              </a:spcBef>
            </a:pPr>
            <a:r>
              <a:rPr lang="en-US" sz="2400" dirty="0">
                <a:solidFill>
                  <a:schemeClr val="tx1"/>
                </a:solidFill>
              </a:rPr>
              <a:t>Handle More Weight</a:t>
            </a:r>
          </a:p>
        </p:txBody>
      </p:sp>
      <p:sp>
        <p:nvSpPr>
          <p:cNvPr id="9" name="Content Placeholder 8">
            <a:extLst>
              <a:ext uri="{FF2B5EF4-FFF2-40B4-BE49-F238E27FC236}">
                <a16:creationId xmlns:a16="http://schemas.microsoft.com/office/drawing/2014/main" id="{6D21CB7F-DB9C-4019-A3B8-D84A6FE34D45}"/>
              </a:ext>
            </a:extLst>
          </p:cNvPr>
          <p:cNvSpPr>
            <a:spLocks noGrp="1"/>
          </p:cNvSpPr>
          <p:nvPr>
            <p:ph sz="quarter" idx="15"/>
          </p:nvPr>
        </p:nvSpPr>
        <p:spPr>
          <a:xfrm>
            <a:off x="479292" y="5493806"/>
            <a:ext cx="8188083" cy="775015"/>
          </a:xfrm>
        </p:spPr>
        <p:txBody>
          <a:bodyPr wrap="square" lIns="0" tIns="18000" rIns="0" bIns="18000" anchor="ctr" anchorCtr="0">
            <a:spAutoFit/>
          </a:bodyPr>
          <a:lstStyle/>
          <a:p>
            <a:pPr marL="0" indent="0">
              <a:spcBef>
                <a:spcPts val="600"/>
              </a:spcBef>
              <a:buNone/>
            </a:pPr>
            <a:r>
              <a:rPr lang="en-US" sz="2400" dirty="0"/>
              <a:t>A tapered roller bearing will support a radial load and an axial load in only one direction.</a:t>
            </a:r>
          </a:p>
        </p:txBody>
      </p:sp>
    </p:spTree>
    <p:extLst>
      <p:ext uri="{BB962C8B-B14F-4D97-AF65-F5344CB8AC3E}">
        <p14:creationId xmlns:p14="http://schemas.microsoft.com/office/powerpoint/2010/main" val="3788482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548D4-4163-47FF-B26D-DABB58B5C298}"/>
              </a:ext>
            </a:extLst>
          </p:cNvPr>
          <p:cNvSpPr>
            <a:spLocks noGrp="1"/>
          </p:cNvSpPr>
          <p:nvPr>
            <p:ph type="title"/>
          </p:nvPr>
        </p:nvSpPr>
        <p:spPr>
          <a:xfrm>
            <a:off x="474452" y="244554"/>
            <a:ext cx="8065698" cy="590349"/>
          </a:xfrm>
        </p:spPr>
        <p:txBody>
          <a:bodyPr wrap="square" lIns="0" tIns="18000" rIns="0" bIns="18000" anchor="ctr" anchorCtr="0">
            <a:spAutoFit/>
          </a:bodyPr>
          <a:lstStyle/>
          <a:p>
            <a:r>
              <a:rPr lang="en-US" dirty="0"/>
              <a:t>Figure 11.6</a:t>
            </a:r>
          </a:p>
        </p:txBody>
      </p:sp>
      <p:sp>
        <p:nvSpPr>
          <p:cNvPr id="7" name="Content Placeholder 6">
            <a:extLst>
              <a:ext uri="{FF2B5EF4-FFF2-40B4-BE49-F238E27FC236}">
                <a16:creationId xmlns:a16="http://schemas.microsoft.com/office/drawing/2014/main" id="{58A250C5-DA2C-40CA-9998-DB5E3B041A88}"/>
              </a:ext>
            </a:extLst>
          </p:cNvPr>
          <p:cNvSpPr>
            <a:spLocks noGrp="1"/>
          </p:cNvSpPr>
          <p:nvPr>
            <p:ph sz="quarter" idx="13"/>
          </p:nvPr>
        </p:nvSpPr>
        <p:spPr>
          <a:xfrm>
            <a:off x="473506" y="1128486"/>
            <a:ext cx="3506824" cy="405683"/>
          </a:xfrm>
        </p:spPr>
        <p:txBody>
          <a:bodyPr wrap="square" lIns="0" tIns="18000" rIns="0" bIns="18000" anchor="ctr" anchorCtr="0">
            <a:spAutoFit/>
          </a:bodyPr>
          <a:lstStyle/>
          <a:p>
            <a:pPr marL="0" indent="0">
              <a:spcBef>
                <a:spcPts val="600"/>
              </a:spcBef>
              <a:buNone/>
            </a:pPr>
            <a:r>
              <a:rPr lang="en-US" sz="2400" dirty="0">
                <a:solidFill>
                  <a:schemeClr val="tx1"/>
                </a:solidFill>
              </a:rPr>
              <a:t>Front Wheel Bearing</a:t>
            </a:r>
          </a:p>
        </p:txBody>
      </p:sp>
      <p:pic>
        <p:nvPicPr>
          <p:cNvPr id="4" name="Picture 3" descr="An illustration of a cross-sectional view of a typical front wheel bearing.&#10;Long description is available in notes, press F6.">
            <a:extLst>
              <a:ext uri="{FF2B5EF4-FFF2-40B4-BE49-F238E27FC236}">
                <a16:creationId xmlns:a16="http://schemas.microsoft.com/office/drawing/2014/main" id="{151468DA-73B6-4DDC-A62B-CF9BB6281E59}"/>
              </a:ext>
            </a:extLst>
          </p:cNvPr>
          <p:cNvPicPr>
            <a:picLocks noChangeAspect="1"/>
          </p:cNvPicPr>
          <p:nvPr/>
        </p:nvPicPr>
        <p:blipFill>
          <a:blip r:embed="rId3"/>
          <a:stretch>
            <a:fillRect/>
          </a:stretch>
        </p:blipFill>
        <p:spPr>
          <a:xfrm>
            <a:off x="2466204" y="1671881"/>
            <a:ext cx="4211592" cy="3125884"/>
          </a:xfrm>
          <a:prstGeom prst="rect">
            <a:avLst/>
          </a:prstGeom>
        </p:spPr>
      </p:pic>
      <p:sp>
        <p:nvSpPr>
          <p:cNvPr id="8" name="Content Placeholder 7">
            <a:extLst>
              <a:ext uri="{FF2B5EF4-FFF2-40B4-BE49-F238E27FC236}">
                <a16:creationId xmlns:a16="http://schemas.microsoft.com/office/drawing/2014/main" id="{232F4846-02E0-4CB5-8771-B727B6153E0A}"/>
              </a:ext>
            </a:extLst>
          </p:cNvPr>
          <p:cNvSpPr>
            <a:spLocks noGrp="1"/>
          </p:cNvSpPr>
          <p:nvPr>
            <p:ph sz="quarter" idx="14"/>
          </p:nvPr>
        </p:nvSpPr>
        <p:spPr>
          <a:xfrm>
            <a:off x="474452" y="4895615"/>
            <a:ext cx="8237747" cy="1513679"/>
          </a:xfrm>
        </p:spPr>
        <p:txBody>
          <a:bodyPr wrap="square" lIns="0" tIns="18000" rIns="0" bIns="18000" anchor="ctr" anchorCtr="0">
            <a:spAutoFit/>
          </a:bodyPr>
          <a:lstStyle/>
          <a:p>
            <a:pPr marL="0" indent="0">
              <a:spcBef>
                <a:spcPts val="600"/>
              </a:spcBef>
              <a:buNone/>
            </a:pPr>
            <a:r>
              <a:rPr lang="en-US" sz="2400" dirty="0">
                <a:solidFill>
                  <a:schemeClr val="tx1"/>
                </a:solidFill>
              </a:rPr>
              <a:t>A cross-sectional view of a typical front wheel bearing showing the larger tapered roller bearing with grease seal on the right and the smaller outer tapered roller bearing on the left.</a:t>
            </a:r>
          </a:p>
        </p:txBody>
      </p:sp>
    </p:spTree>
    <p:extLst>
      <p:ext uri="{BB962C8B-B14F-4D97-AF65-F5344CB8AC3E}">
        <p14:creationId xmlns:p14="http://schemas.microsoft.com/office/powerpoint/2010/main" val="398572568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586</TotalTime>
  <Words>7132</Words>
  <Application>Microsoft Office PowerPoint</Application>
  <PresentationFormat>On-screen Show (4:3)</PresentationFormat>
  <Paragraphs>453</Paragraphs>
  <Slides>58</Slides>
  <Notes>55</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58</vt:i4>
      </vt:variant>
    </vt:vector>
  </HeadingPairs>
  <TitlesOfParts>
    <vt:vector size="63" baseType="lpstr">
      <vt:lpstr>Arial</vt:lpstr>
      <vt:lpstr>Verdana</vt:lpstr>
      <vt:lpstr>Times New Roman</vt:lpstr>
      <vt:lpstr>1_USHE</vt:lpstr>
      <vt:lpstr>USHE_slide options</vt:lpstr>
      <vt:lpstr>Manual Drivetrains and Axles</vt:lpstr>
      <vt:lpstr>Learning Objectives</vt:lpstr>
      <vt:lpstr>Antifriction Bearings</vt:lpstr>
      <vt:lpstr>Figure 11.1</vt:lpstr>
      <vt:lpstr>Figure 11.2</vt:lpstr>
      <vt:lpstr>Figure 11.3</vt:lpstr>
      <vt:lpstr>Figure 11.4</vt:lpstr>
      <vt:lpstr>Figure 11.5</vt:lpstr>
      <vt:lpstr>Figure 11.6</vt:lpstr>
      <vt:lpstr>Figure 11.7</vt:lpstr>
      <vt:lpstr>Figure 11.8</vt:lpstr>
      <vt:lpstr>Figure 11.9</vt:lpstr>
      <vt:lpstr>Bearing Greases</vt:lpstr>
      <vt:lpstr>Frequently Asked Question: What Do Different Grease Colors Mean?</vt:lpstr>
      <vt:lpstr>Figure 11.10</vt:lpstr>
      <vt:lpstr>Figure 11.11</vt:lpstr>
      <vt:lpstr>Bearing Diagnosis</vt:lpstr>
      <vt:lpstr>Figure 11.12</vt:lpstr>
      <vt:lpstr>Chart 11.1</vt:lpstr>
      <vt:lpstr>Wheel Bearing Service (1 of 3)</vt:lpstr>
      <vt:lpstr>Wheel Bearing Service (2 of 3)</vt:lpstr>
      <vt:lpstr>Wheel Bearing Service (3 of 3)</vt:lpstr>
      <vt:lpstr>Figure 11.19</vt:lpstr>
      <vt:lpstr>Wheel Bearing Adjustment</vt:lpstr>
      <vt:lpstr>Figure 11.22</vt:lpstr>
      <vt:lpstr>Sealed Bearing Replacement</vt:lpstr>
      <vt:lpstr>Sealed Wheel Bearings</vt:lpstr>
      <vt:lpstr>Rear Drive Axle Classifications</vt:lpstr>
      <vt:lpstr>Figure 11.25</vt:lpstr>
      <vt:lpstr>Rear Drive Axle Types</vt:lpstr>
      <vt:lpstr>Rear Axle Bearing and Seal Replacement</vt:lpstr>
      <vt:lpstr>Figure 11.28</vt:lpstr>
      <vt:lpstr>Removing Rear Axle</vt:lpstr>
      <vt:lpstr>C-Lock Axle Removal</vt:lpstr>
      <vt:lpstr>Animation: Remove and Replace Axle Shaft, C-Lock (Animation will automatically start)</vt:lpstr>
      <vt:lpstr>Figure 11.33</vt:lpstr>
      <vt:lpstr>Figure 11.34</vt:lpstr>
      <vt:lpstr>Animation: Remove and Replace Axle Shaft, Bearing Retained (Animation will automatically start)</vt:lpstr>
      <vt:lpstr>Bearing Failure Analysis</vt:lpstr>
      <vt:lpstr>Figure 11.35</vt:lpstr>
      <vt:lpstr>Figure 11.36</vt:lpstr>
      <vt:lpstr>Figure 11.37</vt:lpstr>
      <vt:lpstr>Question 1</vt:lpstr>
      <vt:lpstr>Answer 1</vt:lpstr>
      <vt:lpstr>Summary</vt:lpstr>
      <vt:lpstr>Rear Axle Bearing Replacement Photo Sequence</vt:lpstr>
      <vt:lpstr>1. After safely hoisting the vehicle, remove the rear wheels and brake drums</vt:lpstr>
      <vt:lpstr>2. Remove the rear differential cover and inspect the magnet for metal particles that would indicate serious wear or damage</vt:lpstr>
      <vt:lpstr>3. Remove the retaining bolt and allow the pinion shaft to be removed</vt:lpstr>
      <vt:lpstr>4. Push the axle inward toward the center of the vehicle to free the axle clip</vt:lpstr>
      <vt:lpstr>5. After removing the clip, the axle can then be removed. Note that the backing plate is wet, indicating that the axle seal has been leaking</vt:lpstr>
      <vt:lpstr>6. A seal removal tool being used to remove the axle seal</vt:lpstr>
      <vt:lpstr>7. If a retainer-type axle is being serviced, the bearing and seal need to be pressed off of the axle</vt:lpstr>
      <vt:lpstr>8. After installing a new bearing and seal, insert the axle and install the clip, then the pinion shaft</vt:lpstr>
      <vt:lpstr>9. Clean the differential housing before installing the cover gasket and cover. Refill the differential with the specified fluid</vt:lpstr>
      <vt:lpstr>Animation: Wheel Bearing &amp; Hub Replacement (Animation will automatically start)</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11</dc:title>
  <dc:subject>Careers</dc:subject>
  <dc:creator>James D. Halderman</dc:creator>
  <cp:keywords/>
  <dc:description>Additional information may be found in the Notes Pane of each slide by pressing F6.</dc:description>
  <cp:lastModifiedBy>Glen Plants</cp:lastModifiedBy>
  <cp:revision>152</cp:revision>
  <dcterms:modified xsi:type="dcterms:W3CDTF">2023-08-16T19:36:29Z</dcterms:modified>
</cp:coreProperties>
</file>