
<file path=[Content_Types].xml><?xml version="1.0" encoding="utf-8"?>
<Types xmlns="http://schemas.openxmlformats.org/package/2006/content-types">
  <Default Extension="bin" ContentType="application/vnd.openxmlformats-officedocument.oleObject"/>
  <Default Extension="fntdata" ContentType="application/x-fontdata"/>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3" r:id="rId1"/>
    <p:sldMasterId id="2147483659" r:id="rId2"/>
  </p:sldMasterIdLst>
  <p:notesMasterIdLst>
    <p:notesMasterId r:id="rId60"/>
  </p:notesMasterIdLst>
  <p:handoutMasterIdLst>
    <p:handoutMasterId r:id="rId61"/>
  </p:handoutMasterIdLst>
  <p:sldIdLst>
    <p:sldId id="384" r:id="rId3"/>
    <p:sldId id="272" r:id="rId4"/>
    <p:sldId id="754" r:id="rId5"/>
    <p:sldId id="858" r:id="rId6"/>
    <p:sldId id="756" r:id="rId7"/>
    <p:sldId id="859" r:id="rId8"/>
    <p:sldId id="860" r:id="rId9"/>
    <p:sldId id="861" r:id="rId10"/>
    <p:sldId id="862" r:id="rId11"/>
    <p:sldId id="864" r:id="rId12"/>
    <p:sldId id="757" r:id="rId13"/>
    <p:sldId id="865" r:id="rId14"/>
    <p:sldId id="866" r:id="rId15"/>
    <p:sldId id="867" r:id="rId16"/>
    <p:sldId id="868" r:id="rId17"/>
    <p:sldId id="869" r:id="rId18"/>
    <p:sldId id="870" r:id="rId19"/>
    <p:sldId id="871" r:id="rId20"/>
    <p:sldId id="872" r:id="rId21"/>
    <p:sldId id="715" r:id="rId22"/>
    <p:sldId id="873" r:id="rId23"/>
    <p:sldId id="874" r:id="rId24"/>
    <p:sldId id="875" r:id="rId25"/>
    <p:sldId id="876" r:id="rId26"/>
    <p:sldId id="877" r:id="rId27"/>
    <p:sldId id="878" r:id="rId28"/>
    <p:sldId id="879" r:id="rId29"/>
    <p:sldId id="880" r:id="rId30"/>
    <p:sldId id="881" r:id="rId31"/>
    <p:sldId id="882" r:id="rId32"/>
    <p:sldId id="883" r:id="rId33"/>
    <p:sldId id="884" r:id="rId34"/>
    <p:sldId id="885" r:id="rId35"/>
    <p:sldId id="886" r:id="rId36"/>
    <p:sldId id="887" r:id="rId37"/>
    <p:sldId id="888" r:id="rId38"/>
    <p:sldId id="889" r:id="rId39"/>
    <p:sldId id="890" r:id="rId40"/>
    <p:sldId id="891" r:id="rId41"/>
    <p:sldId id="892" r:id="rId42"/>
    <p:sldId id="893" r:id="rId43"/>
    <p:sldId id="894" r:id="rId44"/>
    <p:sldId id="797" r:id="rId45"/>
    <p:sldId id="895" r:id="rId46"/>
    <p:sldId id="800" r:id="rId47"/>
    <p:sldId id="896" r:id="rId48"/>
    <p:sldId id="897" r:id="rId49"/>
    <p:sldId id="898" r:id="rId50"/>
    <p:sldId id="899" r:id="rId51"/>
    <p:sldId id="900" r:id="rId52"/>
    <p:sldId id="901" r:id="rId53"/>
    <p:sldId id="902" r:id="rId54"/>
    <p:sldId id="903" r:id="rId55"/>
    <p:sldId id="904" r:id="rId56"/>
    <p:sldId id="905" r:id="rId57"/>
    <p:sldId id="1177" r:id="rId58"/>
    <p:sldId id="687" r:id="rId59"/>
  </p:sldIdLst>
  <p:sldSz cx="9144000" cy="6858000" type="screen4x3"/>
  <p:notesSz cx="6858000" cy="9144000"/>
  <p:embeddedFontLst>
    <p:embeddedFont>
      <p:font typeface="Verdana" panose="020B0604030504040204" pitchFamily="34" charset="0"/>
      <p:regular r:id="rId62"/>
      <p:bold r:id="rId63"/>
      <p:italic r:id="rId64"/>
      <p:boldItalic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042" userDrawn="1">
          <p15:clr>
            <a:srgbClr val="A4A3A4"/>
          </p15:clr>
        </p15:guide>
        <p15:guide id="2" pos="29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uthor" initials="A" lastIdx="0"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BF9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60" autoAdjust="0"/>
    <p:restoredTop sz="93684" autoAdjust="0"/>
  </p:normalViewPr>
  <p:slideViewPr>
    <p:cSldViewPr snapToGrid="0" snapToObjects="1">
      <p:cViewPr varScale="1">
        <p:scale>
          <a:sx n="107" d="100"/>
          <a:sy n="107" d="100"/>
        </p:scale>
        <p:origin x="1518" y="108"/>
      </p:cViewPr>
      <p:guideLst>
        <p:guide orient="horz" pos="4042"/>
        <p:guide pos="295"/>
      </p:guideLst>
    </p:cSldViewPr>
  </p:slideViewPr>
  <p:outlineViewPr>
    <p:cViewPr>
      <p:scale>
        <a:sx n="33" d="100"/>
        <a:sy n="33" d="100"/>
      </p:scale>
      <p:origin x="0" y="-7758"/>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font" Target="fonts/font2.fntdata"/><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3.fntdata"/><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1.fntdata"/><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8/16/2023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dirty="0"/>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noProof="0" dirty="0">
                <a:latin typeface="Arial" panose="020B0604020202020204" pitchFamily="34" charset="0"/>
                <a:cs typeface="Arial" panose="020B0604020202020204" pitchFamily="34" charset="0"/>
              </a:rPr>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defRPr/>
            </a:pPr>
            <a:r>
              <a:rPr lang="en-US" noProof="0" dirty="0">
                <a:latin typeface="Arial" panose="020B0604020202020204" pitchFamily="34" charset="0"/>
                <a:cs typeface="Arial" panose="020B0604020202020204" pitchFamily="34" charset="0"/>
              </a:rPr>
              <a:t>1) Math Type Plugin</a:t>
            </a:r>
          </a:p>
          <a:p>
            <a:pPr marL="0" marR="0" indent="0" algn="l" defTabSz="914400" rtl="0" eaLnBrk="1" fontAlgn="auto" latinLnBrk="0" hangingPunct="1">
              <a:lnSpc>
                <a:spcPct val="100000"/>
              </a:lnSpc>
              <a:spcBef>
                <a:spcPts val="0"/>
              </a:spcBef>
              <a:spcAft>
                <a:spcPts val="0"/>
              </a:spcAft>
              <a:buClrTx/>
              <a:buSzTx/>
              <a:buFontTx/>
              <a:buNone/>
              <a:defRPr/>
            </a:pPr>
            <a:r>
              <a:rPr lang="en-US" noProof="0" dirty="0">
                <a:latin typeface="Arial" panose="020B0604020202020204" pitchFamily="34" charset="0"/>
                <a:cs typeface="Arial" panose="020B0604020202020204" pitchFamily="34" charset="0"/>
              </a:rPr>
              <a:t>2) Math Player (free versions available)</a:t>
            </a:r>
          </a:p>
          <a:p>
            <a:pPr marL="0" marR="0" indent="0" algn="l" defTabSz="914400" rtl="0" eaLnBrk="1" fontAlgn="auto" latinLnBrk="0" hangingPunct="1">
              <a:lnSpc>
                <a:spcPct val="100000"/>
              </a:lnSpc>
              <a:spcBef>
                <a:spcPts val="0"/>
              </a:spcBef>
              <a:spcAft>
                <a:spcPts val="0"/>
              </a:spcAft>
              <a:buClrTx/>
              <a:buSzTx/>
              <a:buFontTx/>
              <a:buNone/>
              <a:defRPr/>
            </a:pPr>
            <a:r>
              <a:rPr lang="en-US" noProof="0" dirty="0">
                <a:latin typeface="Arial" panose="020B0604020202020204" pitchFamily="34" charset="0"/>
                <a:cs typeface="Arial" panose="020B0604020202020204" pitchFamily="34" charset="0"/>
              </a:rPr>
              <a:t>3) NVDA Reader (free versions available)</a:t>
            </a:r>
            <a:endParaRPr lang="en-US" dirty="0"/>
          </a:p>
          <a:p>
            <a:endParaRPr lang="en-US" dirty="0"/>
          </a:p>
          <a:p>
            <a:r>
              <a:rPr lang="en-US" dirty="0"/>
              <a:t>INSTRUCTOR NOTE: This presentation includes text explanation notes, you can use to teach the course. When in SLIDE SHOW mode, you RIGHT CLICK and select SHOW PRESENTER VIEW, to use the notes.</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93416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BD7AAA7-0D9D-2C66-F9DE-38D810F0FBB2}"/>
              </a:ext>
            </a:extLst>
          </p:cNvPr>
          <p:cNvSpPr>
            <a:spLocks noGrp="1"/>
          </p:cNvSpPr>
          <p:nvPr>
            <p:ph type="body" idx="1"/>
          </p:nvPr>
        </p:nvSpPr>
        <p:spPr/>
        <p:txBody>
          <a:bodyPr/>
          <a:lstStyle/>
          <a:p>
            <a:endPar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431294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BD7AAA7-0D9D-2C66-F9DE-38D810F0FBB2}"/>
              </a:ext>
            </a:extLst>
          </p:cNvPr>
          <p:cNvSpPr>
            <a:spLocks noGrp="1"/>
          </p:cNvSpPr>
          <p:nvPr>
            <p:ph type="body" idx="1"/>
          </p:nvPr>
        </p:nvSpPr>
        <p:spPr/>
        <p:txBody>
          <a:bodyPr/>
          <a:lstStyle/>
          <a:p>
            <a:r>
              <a:rPr lang="en-US" dirty="0"/>
              <a:t>All movement in a U-joint should occur between the trunnions and the needle bearings in the end caps. The end caps</a:t>
            </a:r>
          </a:p>
          <a:p>
            <a:r>
              <a:rPr lang="en-US" dirty="0"/>
              <a:t>are press-fit to the yokes, which are welded to the driveshaft. Three types of retainers are used to keep the bearing caps on</a:t>
            </a:r>
          </a:p>
          <a:p>
            <a:r>
              <a:rPr lang="en-US" dirty="0"/>
              <a:t>the U-joints: the outside snap ring (● SEE FIGURE 10.7), the inside retaining ring, and injected synthetic (usually nylon).</a:t>
            </a:r>
          </a:p>
          <a:p>
            <a:r>
              <a:rPr lang="en-US" dirty="0"/>
              <a:t>● SEE FIGURE 10.8. After removing the retainers, use a press or a vise to separate the U-joint from the yoke. ● SEE FIGURE 10.9.</a:t>
            </a:r>
          </a:p>
          <a:p>
            <a:r>
              <a:rPr lang="en-US" dirty="0"/>
              <a:t>U-joints that use synthetic retainers must be separated using a press and a special tool to press onto both sides of the joint in order to shear the plastic retainer, as shown in ● FIGURE 10.11.</a:t>
            </a:r>
            <a:endPar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3434500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BD7AAA7-0D9D-2C66-F9DE-38D810F0FBB2}"/>
              </a:ext>
            </a:extLst>
          </p:cNvPr>
          <p:cNvSpPr>
            <a:spLocks noGrp="1"/>
          </p:cNvSpPr>
          <p:nvPr>
            <p:ph type="body" idx="1"/>
          </p:nvPr>
        </p:nvSpPr>
        <p:spPr/>
        <p:txBody>
          <a:bodyPr/>
          <a:lstStyle/>
          <a:p>
            <a:endPar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2741747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BD7AAA7-0D9D-2C66-F9DE-38D810F0FBB2}"/>
              </a:ext>
            </a:extLst>
          </p:cNvPr>
          <p:cNvSpPr>
            <a:spLocks noGrp="1"/>
          </p:cNvSpPr>
          <p:nvPr>
            <p:ph type="body" idx="1"/>
          </p:nvPr>
        </p:nvSpPr>
        <p:spPr/>
        <p:txBody>
          <a:bodyPr/>
          <a:lstStyle/>
          <a:p>
            <a:endPar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74963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BD7AAA7-0D9D-2C66-F9DE-38D810F0FBB2}"/>
              </a:ext>
            </a:extLst>
          </p:cNvPr>
          <p:cNvSpPr>
            <a:spLocks noGrp="1"/>
          </p:cNvSpPr>
          <p:nvPr>
            <p:ph type="body" idx="1"/>
          </p:nvPr>
        </p:nvSpPr>
        <p:spPr/>
        <p:txBody>
          <a:bodyPr/>
          <a:lstStyle/>
          <a:p>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Long Description:</a:t>
            </a:r>
          </a:p>
          <a:p>
            <a:r>
              <a:rPr lang="en-US" sz="1200" b="0" i="0" u="none" strike="noStrike" dirty="0">
                <a:solidFill>
                  <a:srgbClr val="000000"/>
                </a:solidFill>
                <a:effectLst/>
                <a:latin typeface="Arial" panose="020B0604020202020204" pitchFamily="34" charset="0"/>
                <a:cs typeface="Arial" panose="020B0604020202020204" pitchFamily="34" charset="0"/>
              </a:rPr>
              <a:t>The illustration has a U-joint affixed to an instrument. Each end of the instrument has a bearing cup. A socket is placed over the bearing cup, and another socket is placed over the opposite bearing. A vise through the U-joint is used to remove the U-joint.</a:t>
            </a:r>
            <a:r>
              <a:rPr lang="en-US" sz="1200" dirty="0">
                <a:latin typeface="Arial" panose="020B0604020202020204" pitchFamily="34" charset="0"/>
                <a:cs typeface="Arial" panose="020B0604020202020204" pitchFamily="34" charset="0"/>
              </a:rPr>
              <a:t> </a:t>
            </a:r>
            <a:endPar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1066758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BD7AAA7-0D9D-2C66-F9DE-38D810F0FBB2}"/>
              </a:ext>
            </a:extLst>
          </p:cNvPr>
          <p:cNvSpPr>
            <a:spLocks noGrp="1"/>
          </p:cNvSpPr>
          <p:nvPr>
            <p:ph type="body" idx="1"/>
          </p:nvPr>
        </p:nvSpPr>
        <p:spPr/>
        <p:txBody>
          <a:bodyPr/>
          <a:lstStyle/>
          <a:p>
            <a:endPar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3947502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BD7AAA7-0D9D-2C66-F9DE-38D810F0FBB2}"/>
              </a:ext>
            </a:extLst>
          </p:cNvPr>
          <p:cNvSpPr>
            <a:spLocks noGrp="1"/>
          </p:cNvSpPr>
          <p:nvPr>
            <p:ph type="body" idx="1"/>
          </p:nvPr>
        </p:nvSpPr>
        <p:spPr/>
        <p:txBody>
          <a:bodyPr/>
          <a:lstStyle/>
          <a:p>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Long Description:</a:t>
            </a:r>
          </a:p>
          <a:p>
            <a:r>
              <a:rPr lang="en-US" sz="1200" b="0" i="0" u="none" strike="noStrike" dirty="0">
                <a:solidFill>
                  <a:srgbClr val="000000"/>
                </a:solidFill>
                <a:effectLst/>
                <a:latin typeface="Arial" panose="020B0604020202020204" pitchFamily="34" charset="0"/>
                <a:cs typeface="Arial" panose="020B0604020202020204" pitchFamily="34" charset="0"/>
              </a:rPr>
              <a:t>The illustration has an eleven over 8 inches socket that supports the yoke lug. On the socket is a U-joint with a yoke in each of the four corners. The special tool is placed on the U-joint with its ends resting on the left and right sections of the U-joint. The pressure is exerted on the top of the tool.</a:t>
            </a:r>
            <a:r>
              <a:rPr lang="en-US" sz="1200" dirty="0">
                <a:latin typeface="Arial" panose="020B0604020202020204" pitchFamily="34" charset="0"/>
                <a:cs typeface="Arial" panose="020B0604020202020204" pitchFamily="34" charset="0"/>
              </a:rPr>
              <a:t> </a:t>
            </a:r>
            <a:endPar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35350729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BD7AAA7-0D9D-2C66-F9DE-38D810F0FBB2}"/>
              </a:ext>
            </a:extLst>
          </p:cNvPr>
          <p:cNvSpPr>
            <a:spLocks noGrp="1"/>
          </p:cNvSpPr>
          <p:nvPr>
            <p:ph type="body" idx="1"/>
          </p:nvPr>
        </p:nvSpPr>
        <p:spPr/>
        <p:txBody>
          <a:bodyPr/>
          <a:lstStyle/>
          <a:p>
            <a:endPar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4227155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BD7AAA7-0D9D-2C66-F9DE-38D810F0FBB2}"/>
              </a:ext>
            </a:extLst>
          </p:cNvPr>
          <p:cNvSpPr>
            <a:spLocks noGrp="1"/>
          </p:cNvSpPr>
          <p:nvPr>
            <p:ph type="body" idx="1"/>
          </p:nvPr>
        </p:nvSpPr>
        <p:spPr/>
        <p:txBody>
          <a:bodyPr/>
          <a:lstStyle/>
          <a:p>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Long Description:</a:t>
            </a:r>
          </a:p>
          <a:p>
            <a:r>
              <a:rPr lang="en-US" sz="1200" b="0" i="0" u="none" strike="noStrike" dirty="0">
                <a:solidFill>
                  <a:srgbClr val="000000"/>
                </a:solidFill>
                <a:effectLst/>
                <a:latin typeface="Arial" panose="020B0604020202020204" pitchFamily="34" charset="0"/>
                <a:cs typeface="Arial" panose="020B0604020202020204" pitchFamily="34" charset="0"/>
              </a:rPr>
              <a:t>The illustration has a grease fitting positioned on the inboard side of the vehicle towards the driveshaft. A new U-joint is positioned in alignment with the grease fitting. On the left and right end of the U-joint is a vise.</a:t>
            </a:r>
            <a:r>
              <a:rPr lang="en-US" sz="1200" dirty="0">
                <a:latin typeface="Arial" panose="020B0604020202020204" pitchFamily="34" charset="0"/>
                <a:cs typeface="Arial" panose="020B0604020202020204" pitchFamily="34" charset="0"/>
              </a:rPr>
              <a:t> </a:t>
            </a:r>
            <a:endPar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20939778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BD7AAA7-0D9D-2C66-F9DE-38D810F0FBB2}"/>
              </a:ext>
            </a:extLst>
          </p:cNvPr>
          <p:cNvSpPr>
            <a:spLocks noGrp="1"/>
          </p:cNvSpPr>
          <p:nvPr>
            <p:ph type="body" idx="1"/>
          </p:nvPr>
        </p:nvSpPr>
        <p:spPr/>
        <p:txBody>
          <a:bodyPr/>
          <a:lstStyle/>
          <a:p>
            <a:r>
              <a:rPr lang="en-US" dirty="0"/>
              <a:t>To measure U-joint and driveshaft angles, the vehicle must be hoisted using an axle contact or drive-on-type lift so</a:t>
            </a:r>
          </a:p>
          <a:p>
            <a:r>
              <a:rPr lang="en-US" dirty="0"/>
              <a:t>as to maintain the same driveshaft angles as the vehicle has while being driven.</a:t>
            </a:r>
          </a:p>
          <a:p>
            <a:r>
              <a:rPr lang="en-US" dirty="0"/>
              <a:t>The working angles of the two U-joints on a driveshaft should be within 1/2 degree of each other in order to cancel</a:t>
            </a:r>
          </a:p>
          <a:p>
            <a:r>
              <a:rPr lang="en-US" dirty="0"/>
              <a:t>out speed changes. ● SEE FIGURE 10.14. </a:t>
            </a:r>
            <a:endPar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39388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357299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Long Description:</a:t>
            </a:r>
          </a:p>
          <a:p>
            <a:r>
              <a:rPr lang="en-US" sz="1200" b="0" i="0" u="none" strike="noStrike" dirty="0">
                <a:solidFill>
                  <a:srgbClr val="000000"/>
                </a:solidFill>
                <a:effectLst/>
                <a:latin typeface="Arial" panose="020B0604020202020204" pitchFamily="34" charset="0"/>
                <a:cs typeface="Arial" panose="020B0604020202020204" pitchFamily="34" charset="0"/>
              </a:rPr>
              <a:t>The illustration has a driveshaft. A U-joint is located at both ends of the driveshaft. The U-joints and driveshaft are connected by a needle bearing. The angle formed by the axis and the needle bearing on the left end is referred to as the front working angle. The angle formed by the axis and the needle bearing on the right end is referred to as the rear working angle. Most u-joints should have a working angle of at least half a degree.</a:t>
            </a:r>
            <a:r>
              <a:rPr lang="en-US" sz="12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1818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BD7AAA7-0D9D-2C66-F9DE-38D810F0FBB2}"/>
              </a:ext>
            </a:extLst>
          </p:cNvPr>
          <p:cNvSpPr>
            <a:spLocks noGrp="1"/>
          </p:cNvSpPr>
          <p:nvPr>
            <p:ph type="body" idx="1"/>
          </p:nvPr>
        </p:nvSpPr>
        <p:spPr/>
        <p:txBody>
          <a:bodyPr/>
          <a:lstStyle/>
          <a:p>
            <a:endPar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7191781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BD7AAA7-0D9D-2C66-F9DE-38D810F0FBB2}"/>
              </a:ext>
            </a:extLst>
          </p:cNvPr>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CAUTION: Use caution whenever using wedges between the differential and the rear leaf spring to restore correct U-joint working angle. Even though wedges are made to raise the front of the differential, the tilt often prevents rear-end lubricant from reaching pinion bearing, resulting in pinion bearing noise and eventual failure.</a:t>
            </a:r>
          </a:p>
          <a:p>
            <a:endPar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a:p>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Long Description:</a:t>
            </a:r>
          </a:p>
          <a:p>
            <a:r>
              <a:rPr lang="en-US" sz="1200" b="0" i="0" u="none" strike="noStrike" dirty="0">
                <a:solidFill>
                  <a:srgbClr val="000000"/>
                </a:solidFill>
                <a:effectLst/>
                <a:latin typeface="Arial" panose="020B0604020202020204" pitchFamily="34" charset="0"/>
                <a:cs typeface="Arial" panose="020B0604020202020204" pitchFamily="34" charset="0"/>
              </a:rPr>
              <a:t>The illustration has a rear axle on the top. Below the rear axle is the rear leaf spring. They are connected through a U-bolt. A tapered metal wedge is placed between the rear axle and the rear leaf spring to correct the working angles.</a:t>
            </a:r>
            <a:r>
              <a:rPr lang="en-US" sz="1200" dirty="0">
                <a:latin typeface="Arial" panose="020B0604020202020204" pitchFamily="34" charset="0"/>
                <a:cs typeface="Arial" panose="020B0604020202020204" pitchFamily="34" charset="0"/>
              </a:rPr>
              <a:t> </a:t>
            </a:r>
            <a:endPar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39902830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BD7AAA7-0D9D-2C66-F9DE-38D810F0FBB2}"/>
              </a:ext>
            </a:extLst>
          </p:cNvPr>
          <p:cNvSpPr>
            <a:spLocks noGrp="1"/>
          </p:cNvSpPr>
          <p:nvPr>
            <p:ph type="body" idx="1"/>
          </p:nvPr>
        </p:nvSpPr>
        <p:spPr/>
        <p:txBody>
          <a:bodyPr/>
          <a:lstStyle/>
          <a:p>
            <a:endPar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1515235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BD7AAA7-0D9D-2C66-F9DE-38D810F0FBB2}"/>
              </a:ext>
            </a:extLst>
          </p:cNvPr>
          <p:cNvSpPr>
            <a:spLocks noGrp="1"/>
          </p:cNvSpPr>
          <p:nvPr>
            <p:ph type="body" idx="1"/>
          </p:nvPr>
        </p:nvSpPr>
        <p:spPr/>
        <p:txBody>
          <a:bodyPr/>
          <a:lstStyle/>
          <a:p>
            <a:r>
              <a:rPr lang="en-US" dirty="0"/>
              <a:t>When a C V joint wears or fails, the most common symptom is noise while driving. An outer fixed C V joint will most likely be heard when turning sharply and accelerating at the same time. </a:t>
            </a:r>
            <a:r>
              <a:rPr lang="en-US" b="1" dirty="0"/>
              <a:t>This noise is usually a clicking sound</a:t>
            </a:r>
            <a:r>
              <a:rPr lang="en-US" dirty="0"/>
              <a:t>. While inner joint failure is less common, a defective inner C V joint often creates a </a:t>
            </a:r>
            <a:r>
              <a:rPr lang="en-US" b="1" dirty="0"/>
              <a:t>loud clunk while accelerating from res</a:t>
            </a:r>
            <a:r>
              <a:rPr lang="en-US" dirty="0"/>
              <a:t>t. To help verify a defective joint, drive </a:t>
            </a:r>
          </a:p>
          <a:p>
            <a:r>
              <a:rPr lang="en-US" dirty="0"/>
              <a:t>the vehicle in reverse while turning and accelerating. This almost always will reveal a defective outer joint.</a:t>
            </a:r>
            <a:endPar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3778196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BD7AAA7-0D9D-2C66-F9DE-38D810F0FBB2}"/>
              </a:ext>
            </a:extLst>
          </p:cNvPr>
          <p:cNvSpPr>
            <a:spLocks noGrp="1"/>
          </p:cNvSpPr>
          <p:nvPr>
            <p:ph type="body" idx="1"/>
          </p:nvPr>
        </p:nvSpPr>
        <p:spPr/>
        <p:txBody>
          <a:bodyPr/>
          <a:lstStyle/>
          <a:p>
            <a:endPar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11658070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BD7AAA7-0D9D-2C66-F9DE-38D810F0FBB2}"/>
              </a:ext>
            </a:extLst>
          </p:cNvPr>
          <p:cNvSpPr>
            <a:spLocks noGrp="1"/>
          </p:cNvSpPr>
          <p:nvPr>
            <p:ph type="body" idx="1"/>
          </p:nvPr>
        </p:nvSpPr>
        <p:spPr/>
        <p:txBody>
          <a:bodyPr/>
          <a:lstStyle/>
          <a:p>
            <a:endPar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11737406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BD7AAA7-0D9D-2C66-F9DE-38D810F0FBB2}"/>
              </a:ext>
            </a:extLst>
          </p:cNvPr>
          <p:cNvSpPr>
            <a:spLocks noGrp="1"/>
          </p:cNvSpPr>
          <p:nvPr>
            <p:ph type="body" idx="1"/>
          </p:nvPr>
        </p:nvSpPr>
        <p:spPr/>
        <p:txBody>
          <a:bodyPr/>
          <a:lstStyle/>
          <a:p>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Long Description:</a:t>
            </a:r>
          </a:p>
          <a:p>
            <a:r>
              <a:rPr lang="en-US" sz="1200" b="0" i="0" u="none" strike="noStrike" dirty="0">
                <a:solidFill>
                  <a:srgbClr val="000000"/>
                </a:solidFill>
                <a:effectLst/>
                <a:latin typeface="Arial" panose="020B0604020202020204" pitchFamily="34" charset="0"/>
                <a:cs typeface="Arial" panose="020B0604020202020204" pitchFamily="34" charset="0"/>
              </a:rPr>
              <a:t>The illustration has a drive axle shaft. A hub nut is attached on the right of the drive axle shaft. Above and below, the drive axle shaft on the right is a knuckle. A control arm is attached to the knuckle below the drive axle shaft through a pinch bolt or a ball joint. A strut is attached to the knuckle above the drive axle shaft through two strut bolts.</a:t>
            </a:r>
            <a:r>
              <a:rPr lang="en-US" sz="1200" dirty="0">
                <a:latin typeface="Arial" panose="020B0604020202020204" pitchFamily="34" charset="0"/>
                <a:cs typeface="Arial" panose="020B0604020202020204" pitchFamily="34" charset="0"/>
              </a:rPr>
              <a:t> </a:t>
            </a:r>
            <a:endPar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8770441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BD7AAA7-0D9D-2C66-F9DE-38D810F0FBB2}"/>
              </a:ext>
            </a:extLst>
          </p:cNvPr>
          <p:cNvSpPr>
            <a:spLocks noGrp="1"/>
          </p:cNvSpPr>
          <p:nvPr>
            <p:ph type="body" idx="1"/>
          </p:nvPr>
        </p:nvSpPr>
        <p:spPr/>
        <p:txBody>
          <a:bodyPr/>
          <a:lstStyle/>
          <a:p>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Long Description:</a:t>
            </a:r>
          </a:p>
          <a:p>
            <a:r>
              <a:rPr lang="en-US" sz="1200" b="0" i="0" u="none" strike="noStrike" dirty="0">
                <a:solidFill>
                  <a:srgbClr val="000000"/>
                </a:solidFill>
                <a:effectLst/>
                <a:latin typeface="Arial" panose="020B0604020202020204" pitchFamily="34" charset="0"/>
                <a:cs typeface="Arial" panose="020B0604020202020204" pitchFamily="34" charset="0"/>
              </a:rPr>
              <a:t>The illustration has a steering knuckle at the top. Below is a lower control arm. A pinch bolt passes through the aperture in the lower control arm and the steering knuckle, connecting the two.</a:t>
            </a:r>
            <a:r>
              <a:rPr lang="en-US" sz="1200" dirty="0">
                <a:latin typeface="Arial" panose="020B0604020202020204" pitchFamily="34" charset="0"/>
                <a:cs typeface="Arial" panose="020B0604020202020204" pitchFamily="34" charset="0"/>
              </a:rPr>
              <a:t> </a:t>
            </a:r>
            <a:endPar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30948373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BD7AAA7-0D9D-2C66-F9DE-38D810F0FBB2}"/>
              </a:ext>
            </a:extLst>
          </p:cNvPr>
          <p:cNvSpPr>
            <a:spLocks noGrp="1"/>
          </p:cNvSpPr>
          <p:nvPr>
            <p:ph type="body" idx="1"/>
          </p:nvPr>
        </p:nvSpPr>
        <p:spPr/>
        <p:txBody>
          <a:bodyPr/>
          <a:lstStyle/>
          <a:p>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Long Description:</a:t>
            </a:r>
          </a:p>
          <a:p>
            <a:r>
              <a:rPr lang="en-US" sz="1200" b="0" i="0" u="none" strike="noStrike" dirty="0">
                <a:solidFill>
                  <a:srgbClr val="000000"/>
                </a:solidFill>
                <a:effectLst/>
                <a:latin typeface="Arial" panose="020B0604020202020204" pitchFamily="34" charset="0"/>
                <a:cs typeface="Arial" panose="020B0604020202020204" pitchFamily="34" charset="0"/>
              </a:rPr>
              <a:t>The illustration on the left has a driveshaft axle. At the bottom is the tie rod end. Above the tie rod end is a knuckle. Above the knuckle is rod end puller. In the illustration on the right, a pickle fork tool is used to separate the knuckle and the tie rod end.</a:t>
            </a:r>
            <a:r>
              <a:rPr lang="en-US" sz="1200" dirty="0">
                <a:latin typeface="Arial" panose="020B0604020202020204" pitchFamily="34" charset="0"/>
                <a:cs typeface="Arial" panose="020B0604020202020204" pitchFamily="34" charset="0"/>
              </a:rPr>
              <a:t> </a:t>
            </a:r>
            <a:endPar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2755798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BD7AAA7-0D9D-2C66-F9DE-38D810F0FBB2}"/>
              </a:ext>
            </a:extLst>
          </p:cNvPr>
          <p:cNvSpPr>
            <a:spLocks noGrp="1"/>
          </p:cNvSpPr>
          <p:nvPr>
            <p:ph type="body" idx="1"/>
          </p:nvPr>
        </p:nvSpPr>
        <p:spPr/>
        <p:txBody>
          <a:bodyPr/>
          <a:lstStyle/>
          <a:p>
            <a:r>
              <a:rPr lang="en-US" dirty="0"/>
              <a:t>The driveshaft of a typical R W D vehicle rotates about three times faster than wheels. This is due to the gear reduction that occurs in the drive axle. The drive axle not only provides gear reduction but also allows for a difference in the speed of the rear wheels that </a:t>
            </a:r>
          </a:p>
          <a:p>
            <a:r>
              <a:rPr lang="en-US" dirty="0"/>
              <a:t>is necessary whenever turning a corner. The driveshaft rotates at the same speed as the engine if the transmission ratio is 1 to 1 (1:1). </a:t>
            </a:r>
          </a:p>
          <a:p>
            <a:r>
              <a:rPr lang="en-US" dirty="0"/>
              <a:t>The engine speed, in revolutions per minute (R P M), is transmitted through the transmission at the same speed. In lower gears, the engine speed is many times faster than the output of the transmission. Most transmissions today, both manual and automatic, have an overdrive gear. This means that at highway speeds, the driveshaft is rotating faster than the engine.</a:t>
            </a:r>
            <a:endPar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32148274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BD7AAA7-0D9D-2C66-F9DE-38D810F0FBB2}"/>
              </a:ext>
            </a:extLst>
          </p:cNvPr>
          <p:cNvSpPr>
            <a:spLocks noGrp="1"/>
          </p:cNvSpPr>
          <p:nvPr>
            <p:ph type="body" idx="1"/>
          </p:nvPr>
        </p:nvSpPr>
        <p:spPr/>
        <p:txBody>
          <a:bodyPr/>
          <a:lstStyle/>
          <a:p>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Long Description:</a:t>
            </a:r>
          </a:p>
          <a:p>
            <a:r>
              <a:rPr lang="en-US" sz="1200" b="0" i="0" u="none" strike="noStrike" dirty="0">
                <a:solidFill>
                  <a:srgbClr val="000000"/>
                </a:solidFill>
                <a:effectLst/>
                <a:latin typeface="Arial" panose="020B0604020202020204" pitchFamily="34" charset="0"/>
                <a:cs typeface="Arial" panose="020B0604020202020204" pitchFamily="34" charset="0"/>
              </a:rPr>
              <a:t>The illustration has a drive axle. On its right is a knuckle. A needle bearing passes through the aperture in the drive axle. On the right is a prevailing torque nut with a plastic insert that is torqued to retain the drive axle.</a:t>
            </a:r>
            <a:r>
              <a:rPr lang="en-US" sz="1200" dirty="0">
                <a:latin typeface="Arial" panose="020B0604020202020204" pitchFamily="34" charset="0"/>
                <a:cs typeface="Arial" panose="020B0604020202020204" pitchFamily="34" charset="0"/>
              </a:rPr>
              <a:t> </a:t>
            </a:r>
            <a:endPar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29037623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BD7AAA7-0D9D-2C66-F9DE-38D810F0FBB2}"/>
              </a:ext>
            </a:extLst>
          </p:cNvPr>
          <p:cNvSpPr>
            <a:spLocks noGrp="1"/>
          </p:cNvSpPr>
          <p:nvPr>
            <p:ph type="body" idx="1"/>
          </p:nvPr>
        </p:nvSpPr>
        <p:spPr/>
        <p:txBody>
          <a:bodyPr/>
          <a:lstStyle/>
          <a:p>
            <a:endPar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34935228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BD7AAA7-0D9D-2C66-F9DE-38D810F0FBB2}"/>
              </a:ext>
            </a:extLst>
          </p:cNvPr>
          <p:cNvSpPr>
            <a:spLocks noGrp="1"/>
          </p:cNvSpPr>
          <p:nvPr>
            <p:ph type="body" idx="1"/>
          </p:nvPr>
        </p:nvSpPr>
        <p:spPr/>
        <p:txBody>
          <a:bodyPr/>
          <a:lstStyle/>
          <a:p>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Long Description:</a:t>
            </a:r>
          </a:p>
          <a:p>
            <a:r>
              <a:rPr lang="en-US" sz="1200" b="0" i="0" u="none" strike="noStrike" dirty="0">
                <a:solidFill>
                  <a:srgbClr val="000000"/>
                </a:solidFill>
                <a:effectLst/>
                <a:latin typeface="Arial" panose="020B0604020202020204" pitchFamily="34" charset="0"/>
                <a:cs typeface="Arial" panose="020B0604020202020204" pitchFamily="34" charset="0"/>
              </a:rPr>
              <a:t>The illustration on the left has a C V joint connected to a transaxle. Below the joint is a wooden block. The C V joint is separated from the transaxle using a prybar. The illustration on the right has a C V joint connected to a transaxle. The joint is separated from the transaxle using a slide hammer with attachment.</a:t>
            </a:r>
            <a:r>
              <a:rPr lang="en-US" sz="1200" dirty="0">
                <a:latin typeface="Arial" panose="020B0604020202020204" pitchFamily="34" charset="0"/>
                <a:cs typeface="Arial" panose="020B0604020202020204" pitchFamily="34" charset="0"/>
              </a:rPr>
              <a:t> </a:t>
            </a:r>
            <a:endPar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34265107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BD7AAA7-0D9D-2C66-F9DE-38D810F0FBB2}"/>
              </a:ext>
            </a:extLst>
          </p:cNvPr>
          <p:cNvSpPr>
            <a:spLocks noGrp="1"/>
          </p:cNvSpPr>
          <p:nvPr>
            <p:ph type="body" idx="1"/>
          </p:nvPr>
        </p:nvSpPr>
        <p:spPr/>
        <p:txBody>
          <a:bodyPr/>
          <a:lstStyle/>
          <a:p>
            <a:endPar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36914346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BD7AAA7-0D9D-2C66-F9DE-38D810F0FBB2}"/>
              </a:ext>
            </a:extLst>
          </p:cNvPr>
          <p:cNvSpPr>
            <a:spLocks noGrp="1"/>
          </p:cNvSpPr>
          <p:nvPr>
            <p:ph type="body" idx="1"/>
          </p:nvPr>
        </p:nvSpPr>
        <p:spPr/>
        <p:txBody>
          <a:bodyPr/>
          <a:lstStyle/>
          <a:p>
            <a:endPar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5028155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BD7AAA7-0D9D-2C66-F9DE-38D810F0FBB2}"/>
              </a:ext>
            </a:extLst>
          </p:cNvPr>
          <p:cNvSpPr>
            <a:spLocks noGrp="1"/>
          </p:cNvSpPr>
          <p:nvPr>
            <p:ph type="body" idx="1"/>
          </p:nvPr>
        </p:nvSpPr>
        <p:spPr/>
        <p:txBody>
          <a:bodyPr/>
          <a:lstStyle/>
          <a:p>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Long Description:</a:t>
            </a:r>
          </a:p>
          <a:p>
            <a:r>
              <a:rPr lang="en-US" sz="1200" b="0" i="0" u="none" strike="noStrike" dirty="0">
                <a:solidFill>
                  <a:srgbClr val="000000"/>
                </a:solidFill>
                <a:effectLst/>
                <a:latin typeface="Arial" panose="020B0604020202020204" pitchFamily="34" charset="0"/>
                <a:cs typeface="Arial" panose="020B0604020202020204" pitchFamily="34" charset="0"/>
              </a:rPr>
              <a:t>The illustration has an axle shaft. The axle shaft is placed in a vise. A C V joint is connected to the shaft on its left end. The location is marked on the right end of the C V joint using a scribe.</a:t>
            </a:r>
            <a:r>
              <a:rPr lang="en-US" sz="1200" dirty="0">
                <a:latin typeface="Arial" panose="020B0604020202020204" pitchFamily="34" charset="0"/>
                <a:cs typeface="Arial" panose="020B0604020202020204" pitchFamily="34" charset="0"/>
              </a:rPr>
              <a:t> </a:t>
            </a:r>
            <a:endPar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42604399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BD7AAA7-0D9D-2C66-F9DE-38D810F0FBB2}"/>
              </a:ext>
            </a:extLst>
          </p:cNvPr>
          <p:cNvSpPr>
            <a:spLocks noGrp="1"/>
          </p:cNvSpPr>
          <p:nvPr>
            <p:ph type="body" idx="1"/>
          </p:nvPr>
        </p:nvSpPr>
        <p:spPr/>
        <p:txBody>
          <a:bodyPr/>
          <a:lstStyle/>
          <a:p>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Long Description:</a:t>
            </a:r>
          </a:p>
          <a:p>
            <a:r>
              <a:rPr lang="en-US" sz="1200" b="0" i="0" u="none" strike="noStrike" dirty="0">
                <a:solidFill>
                  <a:srgbClr val="252525"/>
                </a:solidFill>
                <a:effectLst/>
                <a:latin typeface="Arial" panose="020B0604020202020204" pitchFamily="34" charset="0"/>
                <a:cs typeface="Arial" panose="020B0604020202020204" pitchFamily="34" charset="0"/>
              </a:rPr>
              <a:t>The illustration has a C V joint. A snap ring piler is used to install the snap ring between the C V joints.</a:t>
            </a:r>
            <a:r>
              <a:rPr lang="en-US" sz="1200" dirty="0">
                <a:latin typeface="Arial" panose="020B0604020202020204" pitchFamily="34" charset="0"/>
                <a:cs typeface="Arial" panose="020B0604020202020204" pitchFamily="34" charset="0"/>
              </a:rPr>
              <a:t> </a:t>
            </a:r>
            <a:endPar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36717601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BD7AAA7-0D9D-2C66-F9DE-38D810F0FBB2}"/>
              </a:ext>
            </a:extLst>
          </p:cNvPr>
          <p:cNvSpPr>
            <a:spLocks noGrp="1"/>
          </p:cNvSpPr>
          <p:nvPr>
            <p:ph type="body" idx="1"/>
          </p:nvPr>
        </p:nvSpPr>
        <p:spPr/>
        <p:txBody>
          <a:bodyPr/>
          <a:lstStyle/>
          <a:p>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Long Description:</a:t>
            </a:r>
          </a:p>
          <a:p>
            <a:r>
              <a:rPr lang="en-US" sz="1200" b="0" i="0" u="none" strike="noStrike" dirty="0">
                <a:solidFill>
                  <a:srgbClr val="252525"/>
                </a:solidFill>
                <a:effectLst/>
                <a:latin typeface="Arial" panose="020B0604020202020204" pitchFamily="34" charset="0"/>
                <a:cs typeface="Arial" panose="020B0604020202020204" pitchFamily="34" charset="0"/>
              </a:rPr>
              <a:t>The illustration has a C V joint. A brass or shot-filled plastic hammer is used to tap off the C V joint after releasing the snap ring.</a:t>
            </a:r>
            <a:r>
              <a:rPr lang="en-US" sz="1200" dirty="0">
                <a:latin typeface="Arial" panose="020B0604020202020204" pitchFamily="34" charset="0"/>
                <a:cs typeface="Arial" panose="020B0604020202020204" pitchFamily="34" charset="0"/>
              </a:rPr>
              <a:t> </a:t>
            </a:r>
            <a:endPar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7371480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BD7AAA7-0D9D-2C66-F9DE-38D810F0FBB2}"/>
              </a:ext>
            </a:extLst>
          </p:cNvPr>
          <p:cNvSpPr>
            <a:spLocks noGrp="1"/>
          </p:cNvSpPr>
          <p:nvPr>
            <p:ph type="body" idx="1"/>
          </p:nvPr>
        </p:nvSpPr>
        <p:spPr/>
        <p:txBody>
          <a:bodyPr/>
          <a:lstStyle/>
          <a:p>
            <a:endPar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32884817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BD7AAA7-0D9D-2C66-F9DE-38D810F0FBB2}"/>
              </a:ext>
            </a:extLst>
          </p:cNvPr>
          <p:cNvSpPr>
            <a:spLocks noGrp="1"/>
          </p:cNvSpPr>
          <p:nvPr>
            <p:ph type="body" idx="1"/>
          </p:nvPr>
        </p:nvSpPr>
        <p:spPr/>
        <p:txBody>
          <a:bodyPr/>
          <a:lstStyle/>
          <a:p>
            <a:endPar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2441040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BD7AAA7-0D9D-2C66-F9DE-38D810F0FBB2}"/>
              </a:ext>
            </a:extLst>
          </p:cNvPr>
          <p:cNvSpPr>
            <a:spLocks noGrp="1"/>
          </p:cNvSpPr>
          <p:nvPr>
            <p:ph type="body" idx="1"/>
          </p:nvPr>
        </p:nvSpPr>
        <p:spPr/>
        <p:txBody>
          <a:bodyPr/>
          <a:lstStyle/>
          <a:p>
            <a:r>
              <a:rPr lang="en-US" dirty="0"/>
              <a:t>CAUTION: A dented or creased driveshaft can collapse, especially when the vehicle is under load.</a:t>
            </a:r>
          </a:p>
          <a:p>
            <a:r>
              <a:rPr lang="en-US" dirty="0"/>
              <a:t>This collapse of the driveshaft can cause severe damage to the vehicle and may cause an accident.</a:t>
            </a:r>
          </a:p>
          <a:p>
            <a:r>
              <a:rPr lang="en-US" b="1" u="sng" dirty="0"/>
              <a:t>Case Study: The Squeaking Pickup Truck</a:t>
            </a:r>
          </a:p>
          <a:p>
            <a:r>
              <a:rPr lang="en-US" dirty="0"/>
              <a:t>The owner of a pickup truck complained that a squeaking noise occurred while driving in reverse. The “eeee epee eeee” sound increased in frequency as the truck increased in speed, yet the noise did not occur when driving forward. Because there was no apparent looseness in the U-joints, the service technician at first thought that the problem was inside either transmission or the rear end. When the driveshaft was removed to further investigate the problem, it became obvious where the noise was coming from. The U-joint needle bearing had worn the cross-shaft bearing surface of the U-joint. ● </a:t>
            </a:r>
            <a:r>
              <a:rPr lang="en-US" b="1" dirty="0"/>
              <a:t>SEE FIGURE 10.1, Next Slide</a:t>
            </a:r>
            <a:r>
              <a:rPr lang="en-US" dirty="0"/>
              <a:t>. The noise occurred only in</a:t>
            </a:r>
          </a:p>
          <a:p>
            <a:r>
              <a:rPr lang="en-US" dirty="0"/>
              <a:t>reverse because the wear had occurred in the forward direction, and therefore only when the torque was applied in the opposite direction did the needle bearing become bound up and start to make noise. A replacement U-joint solved the squeaking noise in reverse.</a:t>
            </a:r>
          </a:p>
          <a:p>
            <a:r>
              <a:rPr lang="en-US" dirty="0"/>
              <a:t>Summary:</a:t>
            </a:r>
          </a:p>
          <a:p>
            <a:r>
              <a:rPr lang="en-US" dirty="0"/>
              <a:t>◼ Complaint—Customer complained of squeaking sound but only while driving in reverse.</a:t>
            </a:r>
          </a:p>
          <a:p>
            <a:r>
              <a:rPr lang="en-US" dirty="0"/>
              <a:t>◼ Cause—A worn U-joint was found to be the cause.</a:t>
            </a:r>
          </a:p>
          <a:p>
            <a:r>
              <a:rPr lang="en-US" dirty="0"/>
              <a:t>◼ Correction—The worn U-joint was replaced and the noise issue was corrected.</a:t>
            </a:r>
            <a:endPar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32584171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BD7AAA7-0D9D-2C66-F9DE-38D810F0FBB2}"/>
              </a:ext>
            </a:extLst>
          </p:cNvPr>
          <p:cNvSpPr>
            <a:spLocks noGrp="1"/>
          </p:cNvSpPr>
          <p:nvPr>
            <p:ph type="body" idx="1"/>
          </p:nvPr>
        </p:nvSpPr>
        <p:spPr/>
        <p:txBody>
          <a:bodyPr/>
          <a:lstStyle/>
          <a:p>
            <a:endPar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12094817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BD7AAA7-0D9D-2C66-F9DE-38D810F0FBB2}"/>
              </a:ext>
            </a:extLst>
          </p:cNvPr>
          <p:cNvSpPr>
            <a:spLocks noGrp="1"/>
          </p:cNvSpPr>
          <p:nvPr>
            <p:ph type="body" idx="1"/>
          </p:nvPr>
        </p:nvSpPr>
        <p:spPr/>
        <p:txBody>
          <a:bodyPr/>
          <a:lstStyle/>
          <a:p>
            <a:endPar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11882560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BD7AAA7-0D9D-2C66-F9DE-38D810F0FBB2}"/>
              </a:ext>
            </a:extLst>
          </p:cNvPr>
          <p:cNvSpPr>
            <a:spLocks noGrp="1"/>
          </p:cNvSpPr>
          <p:nvPr>
            <p:ph type="body" idx="1"/>
          </p:nvPr>
        </p:nvSpPr>
        <p:spPr/>
        <p:txBody>
          <a:bodyPr/>
          <a:lstStyle/>
          <a:p>
            <a:r>
              <a:rPr lang="en-US" b="1" u="sng" dirty="0"/>
              <a:t>Case Study: The Vibrating Buick</a:t>
            </a:r>
          </a:p>
          <a:p>
            <a:r>
              <a:rPr lang="en-US" dirty="0"/>
              <a:t>The owner of a F W D Buick complained that it vibrated during acceleration only. The vehicle would also pull toward one side</a:t>
            </a:r>
          </a:p>
          <a:p>
            <a:r>
              <a:rPr lang="en-US" dirty="0"/>
              <a:t>during acceleration. An inspection discovered a worn (cracked) engine mount. After replacing the mount, the C V joint angles were restored and both the vibration and the pulling to one side during acceleration were solved. ● Figure 10.33.</a:t>
            </a:r>
          </a:p>
          <a:p>
            <a:r>
              <a:rPr lang="en-US" b="1" dirty="0"/>
              <a:t>Summary:</a:t>
            </a:r>
          </a:p>
          <a:p>
            <a:r>
              <a:rPr lang="en-US" b="1" dirty="0"/>
              <a:t>◼ Complaint—Owner complained about a vibration and a pull to one side during acceleration.</a:t>
            </a:r>
          </a:p>
          <a:p>
            <a:r>
              <a:rPr lang="en-US" b="1" dirty="0"/>
              <a:t>◼ Cause—defective engine mount caused C V joint angles to be unequal causing vibration and pulling during acceleration.</a:t>
            </a:r>
          </a:p>
          <a:p>
            <a:r>
              <a:rPr lang="en-US" b="1" dirty="0"/>
              <a:t>◼ Correction—The engine mount was replaced and the customer concern was solved.</a:t>
            </a:r>
            <a:endPar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24806764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719673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720949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Step Drive Axle Shaft Replacement found on Pages 143-144</a:t>
            </a:r>
            <a:endParaRPr lang="en-US" sz="1200" b="0" i="0" u="none" strike="noStrike" cap="none" dirty="0">
              <a:solidFill>
                <a:schemeClr val="dk1"/>
              </a:solidFill>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680314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cap="none" dirty="0">
              <a:solidFill>
                <a:schemeClr val="dk1"/>
              </a:solidFill>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772143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cap="none" dirty="0">
              <a:solidFill>
                <a:schemeClr val="dk1"/>
              </a:solidFill>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554394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cap="none" dirty="0">
              <a:solidFill>
                <a:schemeClr val="dk1"/>
              </a:solidFill>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988371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cap="none" dirty="0">
              <a:solidFill>
                <a:schemeClr val="dk1"/>
              </a:solidFill>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61460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BD7AAA7-0D9D-2C66-F9DE-38D810F0FBB2}"/>
              </a:ext>
            </a:extLst>
          </p:cNvPr>
          <p:cNvSpPr>
            <a:spLocks noGrp="1"/>
          </p:cNvSpPr>
          <p:nvPr>
            <p:ph type="body" idx="1"/>
          </p:nvPr>
        </p:nvSpPr>
        <p:spPr/>
        <p:txBody>
          <a:bodyPr/>
          <a:lstStyle/>
          <a:p>
            <a:endPar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18666402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cap="none" dirty="0">
              <a:solidFill>
                <a:schemeClr val="dk1"/>
              </a:solidFill>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381234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cap="none" dirty="0">
              <a:solidFill>
                <a:schemeClr val="dk1"/>
              </a:solidFill>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832962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cap="none" dirty="0">
              <a:solidFill>
                <a:schemeClr val="dk1"/>
              </a:solidFill>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589179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cap="none" dirty="0">
              <a:solidFill>
                <a:schemeClr val="dk1"/>
              </a:solidFill>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7979081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cap="none" dirty="0">
              <a:solidFill>
                <a:schemeClr val="dk1"/>
              </a:solidFill>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575948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cap="none" dirty="0">
              <a:solidFill>
                <a:schemeClr val="dk1"/>
              </a:solidFill>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2263955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56</a:t>
            </a:fld>
            <a:endParaRPr lang="en-US" dirty="0"/>
          </a:p>
        </p:txBody>
      </p:sp>
    </p:spTree>
    <p:extLst>
      <p:ext uri="{BB962C8B-B14F-4D97-AF65-F5344CB8AC3E}">
        <p14:creationId xmlns:p14="http://schemas.microsoft.com/office/powerpoint/2010/main" val="234550846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F9CAA192-07C2-4912-B6C5-CA306F17FBDD}"/>
              </a:ext>
            </a:extLst>
          </p:cNvPr>
          <p:cNvSpPr>
            <a:spLocks noGrp="1" noRot="1" noChangeAspect="1" noTextEdit="1"/>
          </p:cNvSpPr>
          <p:nvPr>
            <p:ph type="sldImg"/>
          </p:nvPr>
        </p:nvSpPr>
        <p:spPr>
          <a:ln>
            <a:headEnd/>
            <a:tailEnd/>
          </a:ln>
        </p:spPr>
      </p:sp>
      <p:sp>
        <p:nvSpPr>
          <p:cNvPr id="48131" name="Notes Placeholder 2">
            <a:extLst>
              <a:ext uri="{FF2B5EF4-FFF2-40B4-BE49-F238E27FC236}">
                <a16:creationId xmlns:a16="http://schemas.microsoft.com/office/drawing/2014/main" id="{D9D7DF65-6D37-4A7E-9EC7-2261A13D3C4B}"/>
              </a:ext>
            </a:extLst>
          </p:cNvPr>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de-DE" altLang="en-US"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48132" name="Slide Number Placeholder 3">
            <a:extLst>
              <a:ext uri="{FF2B5EF4-FFF2-40B4-BE49-F238E27FC236}">
                <a16:creationId xmlns:a16="http://schemas.microsoft.com/office/drawing/2014/main" id="{2998DBAB-D818-4DFB-A086-C98B5573E013}"/>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62E8CF15-2268-4E7C-A993-40BF9E4643D2}" type="slidenum">
              <a:rPr lang="en-US" altLang="en-US" sz="1200" smtClean="0"/>
              <a:pPr/>
              <a:t>57</a:t>
            </a:fld>
            <a:endParaRPr lang="en-US" altLang="en-US" sz="1200" dirty="0"/>
          </a:p>
        </p:txBody>
      </p:sp>
    </p:spTree>
    <p:extLst>
      <p:ext uri="{BB962C8B-B14F-4D97-AF65-F5344CB8AC3E}">
        <p14:creationId xmlns:p14="http://schemas.microsoft.com/office/powerpoint/2010/main" val="514525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BD7AAA7-0D9D-2C66-F9DE-38D810F0FBB2}"/>
              </a:ext>
            </a:extLst>
          </p:cNvPr>
          <p:cNvSpPr>
            <a:spLocks noGrp="1"/>
          </p:cNvSpPr>
          <p:nvPr>
            <p:ph type="body" idx="1"/>
          </p:nvPr>
        </p:nvSpPr>
        <p:spPr/>
        <p:txBody>
          <a:bodyPr/>
          <a:lstStyle/>
          <a:p>
            <a:r>
              <a:rPr lang="en-US" dirty="0"/>
              <a:t>U-joints are permanently lubricated and have no provision for greasing. If there is a grease fitting,</a:t>
            </a:r>
          </a:p>
          <a:p>
            <a:r>
              <a:rPr lang="en-US" dirty="0"/>
              <a:t>the U-joint should be lubricated by applying grease with a grease gun. ● </a:t>
            </a:r>
            <a:r>
              <a:rPr lang="en-US" b="1" dirty="0"/>
              <a:t>See Figures 10.2 And 10.3.</a:t>
            </a:r>
          </a:p>
          <a:p>
            <a:endParaRPr lang="en-US" sz="1200" b="1" i="0" u="none" strike="noStrike" cap="none" dirty="0">
              <a:solidFill>
                <a:schemeClr val="dk1"/>
              </a:solidFill>
              <a:latin typeface="Arial" panose="020B0604020202020204" pitchFamily="34" charset="0"/>
              <a:ea typeface="Arial"/>
              <a:cs typeface="Arial" panose="020B0604020202020204" pitchFamily="34" charset="0"/>
              <a:sym typeface="Arial"/>
            </a:endParaRPr>
          </a:p>
          <a:p>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Long Description:</a:t>
            </a:r>
          </a:p>
          <a:p>
            <a:r>
              <a:rPr lang="en-US" sz="1200" b="0" i="0" u="none" strike="noStrike" dirty="0">
                <a:solidFill>
                  <a:srgbClr val="000000"/>
                </a:solidFill>
                <a:effectLst/>
                <a:latin typeface="Arial" panose="020B0604020202020204" pitchFamily="34" charset="0"/>
                <a:cs typeface="Arial" panose="020B0604020202020204" pitchFamily="34" charset="0"/>
              </a:rPr>
              <a:t>The illustration on the top is a U-joint that is greased on the inside and at the corners as part of a regular lubrication service. The illustration below is of a spline. A U-joint is affixed to it on the left end. a collar is attached to its right end. The collar and the corners of the U-joint are greased as part of a regular lubrication service.</a:t>
            </a:r>
            <a:r>
              <a:rPr lang="en-US" sz="1200" dirty="0">
                <a:latin typeface="Arial" panose="020B0604020202020204" pitchFamily="34" charset="0"/>
                <a:cs typeface="Arial" panose="020B0604020202020204" pitchFamily="34" charset="0"/>
              </a:rPr>
              <a:t> </a:t>
            </a:r>
            <a:endPar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1137792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BD7AAA7-0D9D-2C66-F9DE-38D810F0FBB2}"/>
              </a:ext>
            </a:extLst>
          </p:cNvPr>
          <p:cNvSpPr>
            <a:spLocks noGrp="1"/>
          </p:cNvSpPr>
          <p:nvPr>
            <p:ph type="body" idx="1"/>
          </p:nvPr>
        </p:nvSpPr>
        <p:spPr/>
        <p:txBody>
          <a:bodyPr/>
          <a:lstStyle/>
          <a:p>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Long Description:</a:t>
            </a:r>
          </a:p>
          <a:p>
            <a:r>
              <a:rPr lang="en-US" sz="1200" b="0" i="0" u="none" strike="noStrike" dirty="0">
                <a:solidFill>
                  <a:srgbClr val="000000"/>
                </a:solidFill>
                <a:effectLst/>
                <a:latin typeface="Arial" panose="020B0604020202020204" pitchFamily="34" charset="0"/>
                <a:cs typeface="Arial" panose="020B0604020202020204" pitchFamily="34" charset="0"/>
              </a:rPr>
              <a:t>The illustration on the top is of a metal rod with a broad barrel-like left end and a pointy tip on the right. The tool is labeled alemite tool. The illustration below is a U-joint affixed to an equipment. The alemite tool is used to reach the grease fittings</a:t>
            </a:r>
            <a:r>
              <a:rPr lang="en-US" sz="1200" dirty="0">
                <a:latin typeface="Arial" panose="020B0604020202020204" pitchFamily="34" charset="0"/>
                <a:cs typeface="Arial" panose="020B0604020202020204" pitchFamily="34" charset="0"/>
              </a:rPr>
              <a:t> </a:t>
            </a:r>
            <a:endPar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4064473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BD7AAA7-0D9D-2C66-F9DE-38D810F0FBB2}"/>
              </a:ext>
            </a:extLst>
          </p:cNvPr>
          <p:cNvSpPr>
            <a:spLocks noGrp="1"/>
          </p:cNvSpPr>
          <p:nvPr>
            <p:ph type="body" idx="1"/>
          </p:nvPr>
        </p:nvSpPr>
        <p:spPr/>
        <p:txBody>
          <a:bodyPr/>
          <a:lstStyle/>
          <a:p>
            <a:endPar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348257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BD7AAA7-0D9D-2C66-F9DE-38D810F0FBB2}"/>
              </a:ext>
            </a:extLst>
          </p:cNvPr>
          <p:cNvSpPr>
            <a:spLocks noGrp="1"/>
          </p:cNvSpPr>
          <p:nvPr>
            <p:ph type="body" idx="1"/>
          </p:nvPr>
        </p:nvSpPr>
        <p:spPr/>
        <p:txBody>
          <a:bodyPr/>
          <a:lstStyle/>
          <a:p>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Long Description:</a:t>
            </a:r>
          </a:p>
          <a:p>
            <a:r>
              <a:rPr lang="en-US" sz="1200" b="0" i="0" u="none" strike="noStrike" dirty="0">
                <a:solidFill>
                  <a:srgbClr val="000000"/>
                </a:solidFill>
                <a:effectLst/>
                <a:latin typeface="Arial" panose="020B0604020202020204" pitchFamily="34" charset="0"/>
                <a:cs typeface="Arial" panose="020B0604020202020204" pitchFamily="34" charset="0"/>
              </a:rPr>
              <a:t>The illustration has two types of retention mechanisms. The mechanism on the left is labeled strap type. The mechanism on the right is labeled U-bolt type. Both highlight a shoulder and a U-joint cap and bearing in the center.</a:t>
            </a:r>
            <a:r>
              <a:rPr lang="en-US" sz="1200" dirty="0">
                <a:latin typeface="Arial" panose="020B0604020202020204" pitchFamily="34" charset="0"/>
                <a:cs typeface="Arial" panose="020B0604020202020204" pitchFamily="34" charset="0"/>
              </a:rPr>
              <a:t> </a:t>
            </a:r>
            <a:endPar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1343954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
        <p:nvSpPr>
          <p:cNvPr id="18" name="Content Placeholder 17">
            <a:extLst>
              <a:ext uri="{FF2B5EF4-FFF2-40B4-BE49-F238E27FC236}">
                <a16:creationId xmlns:a16="http://schemas.microsoft.com/office/drawing/2014/main"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
        <p:nvSpPr>
          <p:cNvPr id="3" name="Picture Placeholder 2">
            <a:extLst>
              <a:ext uri="{FF2B5EF4-FFF2-40B4-BE49-F238E27FC236}">
                <a16:creationId xmlns:a16="http://schemas.microsoft.com/office/drawing/2014/main" id="{5759C1E1-08DB-CDEC-3ED8-2E0D036107A9}"/>
              </a:ext>
            </a:extLst>
          </p:cNvPr>
          <p:cNvSpPr>
            <a:spLocks noGrp="1"/>
          </p:cNvSpPr>
          <p:nvPr>
            <p:ph type="pic" sz="quarter" idx="18"/>
          </p:nvPr>
        </p:nvSpPr>
        <p:spPr>
          <a:xfrm>
            <a:off x="457200" y="1681163"/>
            <a:ext cx="3998913" cy="4360862"/>
          </a:xfrm>
        </p:spPr>
        <p:txBody>
          <a:bodyPr/>
          <a:lstStyle/>
          <a:p>
            <a:endParaRPr lang="en-IN" dirty="0"/>
          </a:p>
        </p:txBody>
      </p:sp>
      <p:sp>
        <p:nvSpPr>
          <p:cNvPr id="7" name="Picture Placeholder 6">
            <a:extLst>
              <a:ext uri="{FF2B5EF4-FFF2-40B4-BE49-F238E27FC236}">
                <a16:creationId xmlns:a16="http://schemas.microsoft.com/office/drawing/2014/main" id="{4C3884FA-712E-F52A-54A3-2B89169940CA}"/>
              </a:ext>
            </a:extLst>
          </p:cNvPr>
          <p:cNvSpPr>
            <a:spLocks noGrp="1"/>
          </p:cNvSpPr>
          <p:nvPr>
            <p:ph type="pic" sz="quarter" idx="19"/>
          </p:nvPr>
        </p:nvSpPr>
        <p:spPr>
          <a:xfrm>
            <a:off x="457200" y="6400800"/>
            <a:ext cx="709613" cy="241300"/>
          </a:xfrm>
        </p:spPr>
        <p:txBody>
          <a:bodyPr/>
          <a:lstStyle/>
          <a:p>
            <a:endParaRPr lang="en-IN" dirty="0"/>
          </a:p>
        </p:txBody>
      </p:sp>
    </p:spTree>
    <p:extLst>
      <p:ext uri="{BB962C8B-B14F-4D97-AF65-F5344CB8AC3E}">
        <p14:creationId xmlns:p14="http://schemas.microsoft.com/office/powerpoint/2010/main" val="3920751522"/>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 name="Content Placeholder 2">
            <a:extLst>
              <a:ext uri="{FF2B5EF4-FFF2-40B4-BE49-F238E27FC236}">
                <a16:creationId xmlns:a16="http://schemas.microsoft.com/office/drawing/2014/main" id="{6F503D41-401A-43DB-9BC0-38F51965B892}"/>
              </a:ext>
            </a:extLst>
          </p:cNvPr>
          <p:cNvSpPr>
            <a:spLocks noGrp="1"/>
          </p:cNvSpPr>
          <p:nvPr>
            <p:ph sz="quarter" idx="15"/>
          </p:nvPr>
        </p:nvSpPr>
        <p:spPr>
          <a:xfrm>
            <a:off x="457200" y="1556327"/>
            <a:ext cx="3635375" cy="4520623"/>
          </a:xfrm>
        </p:spPr>
        <p:txBody>
          <a:bodyPr/>
          <a:lstStyle/>
          <a:p>
            <a:pPr lvl="0"/>
            <a:r>
              <a:rPr lang="en-US" dirty="0"/>
              <a:t>Edit Master text styles</a:t>
            </a: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234542" y="1556327"/>
            <a:ext cx="4452257" cy="2267528"/>
          </a:xfrm>
        </p:spPr>
        <p:txBody>
          <a:bodyPr/>
          <a:lstStyle/>
          <a:p>
            <a:pPr lvl="0"/>
            <a:r>
              <a:rPr lang="en-US" dirty="0"/>
              <a:t>Edit Master text styles</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234542" y="3971925"/>
            <a:ext cx="4452258" cy="2105025"/>
          </a:xfrm>
        </p:spPr>
        <p:txBody>
          <a:bodyPr/>
          <a:lstStyle/>
          <a:p>
            <a:pPr lvl="0"/>
            <a:r>
              <a:rPr lang="en-US" dirty="0"/>
              <a:t>Edit Master text styles</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769062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wo Columns">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hasCustomPrompt="1"/>
          </p:nvPr>
        </p:nvSpPr>
        <p:spPr>
          <a:xfrm>
            <a:off x="457200" y="1552575"/>
            <a:ext cx="3991970" cy="4438650"/>
          </a:xfrm>
        </p:spPr>
        <p:txBody>
          <a:bodyPr/>
          <a:lstStyle>
            <a:lvl1pPr>
              <a:defRPr/>
            </a:lvl1pPr>
          </a:lstStyle>
          <a:p>
            <a:pPr lvl="0"/>
            <a:r>
              <a:rPr lang="en-US" dirty="0"/>
              <a:t>Click to add text</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hasCustomPrompt="1"/>
          </p:nvPr>
        </p:nvSpPr>
        <p:spPr>
          <a:xfrm>
            <a:off x="4694830" y="1552575"/>
            <a:ext cx="3991970" cy="4438650"/>
          </a:xfrm>
        </p:spPr>
        <p:txBody>
          <a:bodyPr/>
          <a:lstStyle/>
          <a:p>
            <a:pPr lvl="0"/>
            <a:r>
              <a:rPr lang="en-US" dirty="0"/>
              <a:t>Click to add text</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126110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hree Columns">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hasCustomPrompt="1"/>
          </p:nvPr>
        </p:nvSpPr>
        <p:spPr>
          <a:xfrm>
            <a:off x="457201" y="1552575"/>
            <a:ext cx="2595603" cy="4438650"/>
          </a:xfrm>
        </p:spPr>
        <p:txBody>
          <a:bodyPr/>
          <a:lstStyle/>
          <a:p>
            <a:pPr lvl="0"/>
            <a:r>
              <a:rPr lang="en-US" dirty="0"/>
              <a:t>Click to add text</a:t>
            </a:r>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hasCustomPrompt="1"/>
          </p:nvPr>
        </p:nvSpPr>
        <p:spPr>
          <a:xfrm>
            <a:off x="3274199" y="1552575"/>
            <a:ext cx="2595602" cy="4438650"/>
          </a:xfrm>
        </p:spPr>
        <p:txBody>
          <a:bodyPr/>
          <a:lstStyle>
            <a:lvl1pPr>
              <a:defRPr/>
            </a:lvl1pPr>
          </a:lstStyle>
          <a:p>
            <a:pPr lvl="0"/>
            <a:r>
              <a:rPr lang="en-US" dirty="0"/>
              <a:t>Click to add text</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hasCustomPrompt="1"/>
          </p:nvPr>
        </p:nvSpPr>
        <p:spPr>
          <a:xfrm>
            <a:off x="6091197" y="1552575"/>
            <a:ext cx="2595603" cy="4438650"/>
          </a:xfrm>
        </p:spPr>
        <p:txBody>
          <a:bodyPr/>
          <a:lstStyle/>
          <a:p>
            <a:pPr lvl="0"/>
            <a:r>
              <a:rPr lang="en-US" dirty="0"/>
              <a:t>Click to add text</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164433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Three Columns">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hasCustomPrompt="1"/>
          </p:nvPr>
        </p:nvSpPr>
        <p:spPr>
          <a:xfrm>
            <a:off x="457200" y="1552575"/>
            <a:ext cx="8229599" cy="821170"/>
          </a:xfrm>
        </p:spPr>
        <p:txBody>
          <a:bodyPr/>
          <a:lstStyle/>
          <a:p>
            <a:pPr lvl="0"/>
            <a:r>
              <a:rPr lang="en-US" dirty="0"/>
              <a:t>Click to add text</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Picture Placeholder 2">
            <a:extLst>
              <a:ext uri="{FF2B5EF4-FFF2-40B4-BE49-F238E27FC236}">
                <a16:creationId xmlns:a16="http://schemas.microsoft.com/office/drawing/2014/main" id="{DA0A4A79-F858-253A-DDFD-479E67FF3B2C}"/>
              </a:ext>
            </a:extLst>
          </p:cNvPr>
          <p:cNvSpPr>
            <a:spLocks noGrp="1"/>
          </p:cNvSpPr>
          <p:nvPr>
            <p:ph type="pic" sz="quarter" idx="15"/>
          </p:nvPr>
        </p:nvSpPr>
        <p:spPr>
          <a:xfrm>
            <a:off x="457200" y="2503488"/>
            <a:ext cx="8229600" cy="3241675"/>
          </a:xfrm>
        </p:spPr>
        <p:txBody>
          <a:bodyPr/>
          <a:lstStyle/>
          <a:p>
            <a:endParaRPr lang="en-IN" dirty="0"/>
          </a:p>
        </p:txBody>
      </p:sp>
    </p:spTree>
    <p:extLst>
      <p:ext uri="{BB962C8B-B14F-4D97-AF65-F5344CB8AC3E}">
        <p14:creationId xmlns:p14="http://schemas.microsoft.com/office/powerpoint/2010/main" val="1278838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Four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hasCustomPrompt="1"/>
          </p:nvPr>
        </p:nvSpPr>
        <p:spPr>
          <a:xfrm>
            <a:off x="457200" y="1552575"/>
            <a:ext cx="1885950" cy="4438650"/>
          </a:xfrm>
        </p:spPr>
        <p:txBody>
          <a:bodyPr/>
          <a:lstStyle>
            <a:lvl1pPr>
              <a:defRPr/>
            </a:lvl1pPr>
          </a:lstStyle>
          <a:p>
            <a:pPr lvl="0"/>
            <a:r>
              <a:rPr lang="en-US" dirty="0"/>
              <a:t>Click to add text</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hasCustomPrompt="1"/>
          </p:nvPr>
        </p:nvSpPr>
        <p:spPr>
          <a:xfrm>
            <a:off x="2572593" y="1552575"/>
            <a:ext cx="1885950" cy="4438650"/>
          </a:xfrm>
        </p:spPr>
        <p:txBody>
          <a:bodyPr/>
          <a:lstStyle/>
          <a:p>
            <a:pPr lvl="0"/>
            <a:r>
              <a:rPr lang="en-US" dirty="0"/>
              <a:t>Click to add text</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hasCustomPrompt="1"/>
          </p:nvPr>
        </p:nvSpPr>
        <p:spPr>
          <a:xfrm>
            <a:off x="4687986" y="1552575"/>
            <a:ext cx="1885950" cy="4438650"/>
          </a:xfrm>
        </p:spPr>
        <p:txBody>
          <a:bodyPr/>
          <a:lstStyle/>
          <a:p>
            <a:pPr lvl="0"/>
            <a:r>
              <a:rPr lang="en-US" dirty="0"/>
              <a:t>Click to add text</a:t>
            </a:r>
          </a:p>
        </p:txBody>
      </p:sp>
      <p:sp>
        <p:nvSpPr>
          <p:cNvPr id="18" name="Content Placeholder 7">
            <a:extLst>
              <a:ext uri="{FF2B5EF4-FFF2-40B4-BE49-F238E27FC236}">
                <a16:creationId xmlns:a16="http://schemas.microsoft.com/office/drawing/2014/main" id="{99D20A0E-9225-48FB-91AF-C7D8DE4D66F4}"/>
              </a:ext>
            </a:extLst>
          </p:cNvPr>
          <p:cNvSpPr>
            <a:spLocks noGrp="1"/>
          </p:cNvSpPr>
          <p:nvPr>
            <p:ph sz="quarter" idx="16" hasCustomPrompt="1"/>
          </p:nvPr>
        </p:nvSpPr>
        <p:spPr>
          <a:xfrm>
            <a:off x="6803378" y="1552575"/>
            <a:ext cx="1885950" cy="4438650"/>
          </a:xfrm>
        </p:spPr>
        <p:txBody>
          <a:bodyPr/>
          <a:lstStyle/>
          <a:p>
            <a:pPr marL="256032" marR="0" lvl="0" indent="-154432" algn="l" defTabSz="914400" rtl="0" eaLnBrk="1" fontAlgn="auto" latinLnBrk="0" hangingPunct="1">
              <a:lnSpc>
                <a:spcPct val="100000"/>
              </a:lnSpc>
              <a:spcBef>
                <a:spcPts val="1500"/>
              </a:spcBef>
              <a:spcAft>
                <a:spcPts val="0"/>
              </a:spcAft>
              <a:buClr>
                <a:srgbClr val="007FA3"/>
              </a:buClr>
              <a:buSzPct val="100000"/>
              <a:buFont typeface="Arial"/>
              <a:buChar char="•"/>
              <a:tabLst/>
              <a:defRPr/>
            </a:pPr>
            <a:r>
              <a:rPr lang="en-US" dirty="0"/>
              <a:t>Click to add text</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011214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Figure + Caption">
    <p:spTree>
      <p:nvGrpSpPr>
        <p:cNvPr id="1" name="Shape 53"/>
        <p:cNvGrpSpPr/>
        <p:nvPr/>
      </p:nvGrpSpPr>
      <p:grpSpPr>
        <a:xfrm>
          <a:off x="0" y="0"/>
          <a:ext cx="0" cy="0"/>
          <a:chOff x="0" y="0"/>
          <a:chExt cx="0" cy="0"/>
        </a:xfrm>
      </p:grpSpPr>
      <p:sp>
        <p:nvSpPr>
          <p:cNvPr id="54" name="Tile Placeholder"/>
          <p:cNvSpPr txBox="1">
            <a:spLocks noGrp="1"/>
          </p:cNvSpPr>
          <p:nvPr>
            <p:ph type="title" hasCustomPrompt="1"/>
          </p:nvPr>
        </p:nvSpPr>
        <p:spPr>
          <a:xfrm>
            <a:off x="457200" y="228600"/>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3" name="Picture Placeholder 2">
            <a:extLst>
              <a:ext uri="{FF2B5EF4-FFF2-40B4-BE49-F238E27FC236}">
                <a16:creationId xmlns:a16="http://schemas.microsoft.com/office/drawing/2014/main" id="{AD3CB993-AC2C-41C5-BFB7-F2499EC1A14C}"/>
              </a:ext>
            </a:extLst>
          </p:cNvPr>
          <p:cNvSpPr>
            <a:spLocks noGrp="1"/>
          </p:cNvSpPr>
          <p:nvPr>
            <p:ph type="pic" sz="quarter" idx="13"/>
          </p:nvPr>
        </p:nvSpPr>
        <p:spPr>
          <a:xfrm>
            <a:off x="457200" y="1512888"/>
            <a:ext cx="8232775" cy="3417887"/>
          </a:xfrm>
        </p:spPr>
        <p:txBody>
          <a:bodyPr/>
          <a:lstStyle/>
          <a:p>
            <a:endParaRPr lang="en-US" dirty="0"/>
          </a:p>
        </p:txBody>
      </p:sp>
      <p:sp>
        <p:nvSpPr>
          <p:cNvPr id="55" name="Content Placeholder"/>
          <p:cNvSpPr txBox="1">
            <a:spLocks noGrp="1"/>
          </p:cNvSpPr>
          <p:nvPr>
            <p:ph type="body" idx="1" hasCustomPrompt="1"/>
          </p:nvPr>
        </p:nvSpPr>
        <p:spPr>
          <a:xfrm>
            <a:off x="457200" y="5050971"/>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85097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Figure + Caption">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14F033AD-BE5C-406D-991C-6AC56003E70C}"/>
              </a:ext>
            </a:extLst>
          </p:cNvPr>
          <p:cNvSpPr>
            <a:spLocks noGrp="1"/>
          </p:cNvSpPr>
          <p:nvPr>
            <p:ph type="title" hasCustomPrompt="1"/>
          </p:nvPr>
        </p:nvSpPr>
        <p:spPr/>
        <p:txBody>
          <a:bodyPr/>
          <a:lstStyle>
            <a:lvl1pPr>
              <a:defRPr sz="3600">
                <a:latin typeface="+mj-lt"/>
              </a:defRPr>
            </a:lvl1pPr>
          </a:lstStyle>
          <a:p>
            <a:r>
              <a:rPr lang="en-US" dirty="0"/>
              <a:t>Click to add figure number and title</a:t>
            </a:r>
          </a:p>
        </p:txBody>
      </p:sp>
      <p:sp>
        <p:nvSpPr>
          <p:cNvPr id="7" name="Content Placeholder 6">
            <a:extLst>
              <a:ext uri="{FF2B5EF4-FFF2-40B4-BE49-F238E27FC236}">
                <a16:creationId xmlns:a16="http://schemas.microsoft.com/office/drawing/2014/main" id="{9E6B7D3D-89C9-4133-8D8A-D779EB3D311D}"/>
              </a:ext>
            </a:extLst>
          </p:cNvPr>
          <p:cNvSpPr>
            <a:spLocks noGrp="1"/>
          </p:cNvSpPr>
          <p:nvPr>
            <p:ph sz="quarter" idx="13" hasCustomPrompt="1"/>
          </p:nvPr>
        </p:nvSpPr>
        <p:spPr>
          <a:xfrm>
            <a:off x="457200" y="1481138"/>
            <a:ext cx="4484688" cy="3754437"/>
          </a:xfrm>
        </p:spPr>
        <p:txBody>
          <a:bodyPr/>
          <a:lstStyle>
            <a:lvl1pPr>
              <a:defRPr/>
            </a:lvl1pPr>
          </a:lstStyle>
          <a:p>
            <a:pPr lvl="0"/>
            <a:r>
              <a:rPr lang="en-US" dirty="0"/>
              <a:t>Figure</a:t>
            </a:r>
          </a:p>
        </p:txBody>
      </p:sp>
      <p:sp>
        <p:nvSpPr>
          <p:cNvPr id="12" name="Content Placeholder 11">
            <a:extLst>
              <a:ext uri="{FF2B5EF4-FFF2-40B4-BE49-F238E27FC236}">
                <a16:creationId xmlns:a16="http://schemas.microsoft.com/office/drawing/2014/main" id="{5CAF3FDC-1BE7-4A19-A3D7-02B55407B90B}"/>
              </a:ext>
            </a:extLst>
          </p:cNvPr>
          <p:cNvSpPr>
            <a:spLocks noGrp="1"/>
          </p:cNvSpPr>
          <p:nvPr>
            <p:ph sz="quarter" idx="15" hasCustomPrompt="1"/>
          </p:nvPr>
        </p:nvSpPr>
        <p:spPr>
          <a:xfrm>
            <a:off x="5048250" y="1481138"/>
            <a:ext cx="3638550" cy="3754437"/>
          </a:xfrm>
        </p:spPr>
        <p:txBody>
          <a:bodyPr/>
          <a:lstStyle/>
          <a:p>
            <a:pPr lvl="0"/>
            <a:r>
              <a:rPr lang="en-US" dirty="0"/>
              <a:t>Click to add text</a:t>
            </a:r>
          </a:p>
        </p:txBody>
      </p:sp>
      <p:sp>
        <p:nvSpPr>
          <p:cNvPr id="8" name="Content Placeholder 7">
            <a:extLst>
              <a:ext uri="{FF2B5EF4-FFF2-40B4-BE49-F238E27FC236}">
                <a16:creationId xmlns:a16="http://schemas.microsoft.com/office/drawing/2014/main" id="{BF40E849-7663-4A75-9BC8-012C23AC44DF}"/>
              </a:ext>
            </a:extLst>
          </p:cNvPr>
          <p:cNvSpPr>
            <a:spLocks noGrp="1"/>
          </p:cNvSpPr>
          <p:nvPr>
            <p:ph sz="quarter" idx="14" hasCustomPrompt="1"/>
          </p:nvPr>
        </p:nvSpPr>
        <p:spPr>
          <a:xfrm>
            <a:off x="457200" y="5343525"/>
            <a:ext cx="8229600" cy="533400"/>
          </a:xfrm>
        </p:spPr>
        <p:txBody>
          <a:bodyPr/>
          <a:lstStyle>
            <a:lvl1pPr>
              <a:defRPr/>
            </a:lvl1pPr>
          </a:lstStyle>
          <a:p>
            <a:pPr lvl="0"/>
            <a:r>
              <a:rPr lang="en-US" dirty="0"/>
              <a:t>Caption</a:t>
            </a:r>
          </a:p>
        </p:txBody>
      </p:sp>
      <p:sp>
        <p:nvSpPr>
          <p:cNvPr id="3" name="Date Placeholder 2">
            <a:extLst>
              <a:ext uri="{FF2B5EF4-FFF2-40B4-BE49-F238E27FC236}">
                <a16:creationId xmlns:a16="http://schemas.microsoft.com/office/drawing/2014/main" id="{A50D4E5D-00F7-4DC6-9BB0-713B8A0DA354}"/>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id="{18AF4094-2296-458C-908A-D778D0DF5AFA}"/>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660428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bel Layout 1">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065091D3-E16C-46AB-9A90-0F52CA812534}"/>
              </a:ext>
            </a:extLst>
          </p:cNvPr>
          <p:cNvSpPr>
            <a:spLocks noGrp="1"/>
          </p:cNvSpPr>
          <p:nvPr>
            <p:ph type="title" hasCustomPrompt="1"/>
          </p:nvPr>
        </p:nvSpPr>
        <p:spPr/>
        <p:txBody>
          <a:bodyPr/>
          <a:lstStyle>
            <a:lvl1pPr>
              <a:defRPr sz="3600">
                <a:latin typeface="+mj-lt"/>
              </a:defRPr>
            </a:lvl1pPr>
          </a:lstStyle>
          <a:p>
            <a:r>
              <a:rPr lang="en-US" dirty="0"/>
              <a:t>Click to add title</a:t>
            </a:r>
          </a:p>
        </p:txBody>
      </p:sp>
      <p:sp>
        <p:nvSpPr>
          <p:cNvPr id="7" name="Image title">
            <a:extLst>
              <a:ext uri="{FF2B5EF4-FFF2-40B4-BE49-F238E27FC236}">
                <a16:creationId xmlns:a16="http://schemas.microsoft.com/office/drawing/2014/main" id="{CB345607-C53C-44AF-8929-3BDC4C617AB6}"/>
              </a:ext>
            </a:extLst>
          </p:cNvPr>
          <p:cNvSpPr>
            <a:spLocks noGrp="1"/>
          </p:cNvSpPr>
          <p:nvPr>
            <p:ph type="body" sz="quarter" idx="13" hasCustomPrompt="1"/>
          </p:nvPr>
        </p:nvSpPr>
        <p:spPr>
          <a:xfrm>
            <a:off x="2982913" y="4359275"/>
            <a:ext cx="3482975" cy="600075"/>
          </a:xfrm>
        </p:spPr>
        <p:txBody>
          <a:bodyPr/>
          <a:lstStyle>
            <a:lvl1pPr marL="101600" indent="0">
              <a:buNone/>
              <a:defRPr/>
            </a:lvl1pPr>
          </a:lstStyle>
          <a:p>
            <a:pPr lvl="0"/>
            <a:r>
              <a:rPr lang="en-US" dirty="0"/>
              <a:t>Image title</a:t>
            </a:r>
          </a:p>
        </p:txBody>
      </p:sp>
      <p:sp>
        <p:nvSpPr>
          <p:cNvPr id="9" name="Image">
            <a:extLst>
              <a:ext uri="{FF2B5EF4-FFF2-40B4-BE49-F238E27FC236}">
                <a16:creationId xmlns:a16="http://schemas.microsoft.com/office/drawing/2014/main" id="{C2661E64-2E71-47E6-A5A0-AC5348C08F51}"/>
              </a:ext>
            </a:extLst>
          </p:cNvPr>
          <p:cNvSpPr>
            <a:spLocks noGrp="1"/>
          </p:cNvSpPr>
          <p:nvPr>
            <p:ph type="pic" sz="quarter" idx="14" hasCustomPrompt="1"/>
          </p:nvPr>
        </p:nvSpPr>
        <p:spPr>
          <a:xfrm>
            <a:off x="2982912" y="1681163"/>
            <a:ext cx="3482975" cy="2559050"/>
          </a:xfrm>
        </p:spPr>
        <p:txBody>
          <a:bodyPr/>
          <a:lstStyle>
            <a:lvl1pPr marL="101600" indent="0">
              <a:buNone/>
              <a:defRPr/>
            </a:lvl1pPr>
          </a:lstStyle>
          <a:p>
            <a:r>
              <a:rPr lang="en-US" dirty="0"/>
              <a:t>Image</a:t>
            </a:r>
          </a:p>
        </p:txBody>
      </p:sp>
      <p:sp>
        <p:nvSpPr>
          <p:cNvPr id="11" name="Label 1">
            <a:extLst>
              <a:ext uri="{FF2B5EF4-FFF2-40B4-BE49-F238E27FC236}">
                <a16:creationId xmlns:a16="http://schemas.microsoft.com/office/drawing/2014/main" id="{3D0F2ED9-E212-40DC-A528-BE4A28DE88FD}"/>
              </a:ext>
            </a:extLst>
          </p:cNvPr>
          <p:cNvSpPr>
            <a:spLocks noGrp="1"/>
          </p:cNvSpPr>
          <p:nvPr>
            <p:ph type="body" sz="quarter" idx="15" hasCustomPrompt="1"/>
          </p:nvPr>
        </p:nvSpPr>
        <p:spPr>
          <a:xfrm>
            <a:off x="808109" y="1681163"/>
            <a:ext cx="1220716" cy="627062"/>
          </a:xfrm>
        </p:spPr>
        <p:txBody>
          <a:bodyPr/>
          <a:lstStyle>
            <a:lvl1pPr marL="101600" indent="0">
              <a:buNone/>
              <a:defRPr/>
            </a:lvl1pPr>
          </a:lstStyle>
          <a:p>
            <a:pPr lvl="0"/>
            <a:r>
              <a:rPr lang="en-US" dirty="0"/>
              <a:t>Label 1</a:t>
            </a:r>
          </a:p>
        </p:txBody>
      </p:sp>
      <p:sp>
        <p:nvSpPr>
          <p:cNvPr id="13" name="Label 2">
            <a:extLst>
              <a:ext uri="{FF2B5EF4-FFF2-40B4-BE49-F238E27FC236}">
                <a16:creationId xmlns:a16="http://schemas.microsoft.com/office/drawing/2014/main" id="{E8D9AEEF-5E99-48D4-B8C3-C5A995764DCA}"/>
              </a:ext>
            </a:extLst>
          </p:cNvPr>
          <p:cNvSpPr>
            <a:spLocks noGrp="1"/>
          </p:cNvSpPr>
          <p:nvPr>
            <p:ph type="body" sz="quarter" idx="16" hasCustomPrompt="1"/>
          </p:nvPr>
        </p:nvSpPr>
        <p:spPr>
          <a:xfrm>
            <a:off x="808109" y="2647157"/>
            <a:ext cx="1206500" cy="627062"/>
          </a:xfrm>
        </p:spPr>
        <p:txBody>
          <a:bodyPr/>
          <a:lstStyle>
            <a:lvl1pPr marL="101600" indent="0">
              <a:buNone/>
              <a:defRPr/>
            </a:lvl1pPr>
          </a:lstStyle>
          <a:p>
            <a:pPr lvl="0"/>
            <a:r>
              <a:rPr lang="en-US" dirty="0"/>
              <a:t>Label 2</a:t>
            </a:r>
          </a:p>
        </p:txBody>
      </p:sp>
      <p:sp>
        <p:nvSpPr>
          <p:cNvPr id="15" name="Label 3">
            <a:extLst>
              <a:ext uri="{FF2B5EF4-FFF2-40B4-BE49-F238E27FC236}">
                <a16:creationId xmlns:a16="http://schemas.microsoft.com/office/drawing/2014/main" id="{99D329CE-18C4-40A9-A508-1684979AC205}"/>
              </a:ext>
            </a:extLst>
          </p:cNvPr>
          <p:cNvSpPr>
            <a:spLocks noGrp="1"/>
          </p:cNvSpPr>
          <p:nvPr>
            <p:ph type="body" sz="quarter" idx="17" hasCustomPrompt="1"/>
          </p:nvPr>
        </p:nvSpPr>
        <p:spPr>
          <a:xfrm>
            <a:off x="808109" y="3613151"/>
            <a:ext cx="1206500" cy="627062"/>
          </a:xfrm>
        </p:spPr>
        <p:txBody>
          <a:bodyPr/>
          <a:lstStyle>
            <a:lvl1pPr marL="101600" indent="0">
              <a:buNone/>
              <a:defRPr/>
            </a:lvl1pPr>
          </a:lstStyle>
          <a:p>
            <a:pPr lvl="0"/>
            <a:r>
              <a:rPr lang="en-US" dirty="0"/>
              <a:t>Label 3</a:t>
            </a:r>
          </a:p>
        </p:txBody>
      </p:sp>
      <p:sp>
        <p:nvSpPr>
          <p:cNvPr id="17" name="Label 4">
            <a:extLst>
              <a:ext uri="{FF2B5EF4-FFF2-40B4-BE49-F238E27FC236}">
                <a16:creationId xmlns:a16="http://schemas.microsoft.com/office/drawing/2014/main" id="{AAE735D1-F9F4-4525-9ED5-F10A99DECCB8}"/>
              </a:ext>
            </a:extLst>
          </p:cNvPr>
          <p:cNvSpPr>
            <a:spLocks noGrp="1"/>
          </p:cNvSpPr>
          <p:nvPr>
            <p:ph type="body" sz="quarter" idx="18" hasCustomPrompt="1"/>
          </p:nvPr>
        </p:nvSpPr>
        <p:spPr>
          <a:xfrm>
            <a:off x="7381874" y="1681163"/>
            <a:ext cx="1304925" cy="627062"/>
          </a:xfrm>
        </p:spPr>
        <p:txBody>
          <a:bodyPr/>
          <a:lstStyle>
            <a:lvl1pPr marL="101600" indent="0">
              <a:buNone/>
              <a:defRPr/>
            </a:lvl1pPr>
          </a:lstStyle>
          <a:p>
            <a:pPr lvl="0"/>
            <a:r>
              <a:rPr lang="en-US" dirty="0"/>
              <a:t>Label 4</a:t>
            </a:r>
          </a:p>
        </p:txBody>
      </p:sp>
      <p:sp>
        <p:nvSpPr>
          <p:cNvPr id="19" name="Label 5">
            <a:extLst>
              <a:ext uri="{FF2B5EF4-FFF2-40B4-BE49-F238E27FC236}">
                <a16:creationId xmlns:a16="http://schemas.microsoft.com/office/drawing/2014/main" id="{43259E0C-9247-446E-9183-FBF70F8FD41C}"/>
              </a:ext>
            </a:extLst>
          </p:cNvPr>
          <p:cNvSpPr>
            <a:spLocks noGrp="1"/>
          </p:cNvSpPr>
          <p:nvPr>
            <p:ph type="body" sz="quarter" idx="19" hasCustomPrompt="1"/>
          </p:nvPr>
        </p:nvSpPr>
        <p:spPr>
          <a:xfrm>
            <a:off x="7381874" y="2651590"/>
            <a:ext cx="1304925" cy="618196"/>
          </a:xfrm>
        </p:spPr>
        <p:txBody>
          <a:bodyPr/>
          <a:lstStyle>
            <a:lvl1pPr marL="101600" indent="0">
              <a:buNone/>
              <a:defRPr/>
            </a:lvl1pPr>
          </a:lstStyle>
          <a:p>
            <a:pPr lvl="0"/>
            <a:r>
              <a:rPr lang="en-US" dirty="0"/>
              <a:t>Label 5</a:t>
            </a:r>
          </a:p>
        </p:txBody>
      </p:sp>
      <p:sp>
        <p:nvSpPr>
          <p:cNvPr id="21" name="Label 6">
            <a:extLst>
              <a:ext uri="{FF2B5EF4-FFF2-40B4-BE49-F238E27FC236}">
                <a16:creationId xmlns:a16="http://schemas.microsoft.com/office/drawing/2014/main" id="{111F58DF-A1C1-4DD6-ADE5-FC54A39F6757}"/>
              </a:ext>
            </a:extLst>
          </p:cNvPr>
          <p:cNvSpPr>
            <a:spLocks noGrp="1"/>
          </p:cNvSpPr>
          <p:nvPr>
            <p:ph type="body" sz="quarter" idx="20" hasCustomPrompt="1"/>
          </p:nvPr>
        </p:nvSpPr>
        <p:spPr>
          <a:xfrm>
            <a:off x="7381874" y="3613151"/>
            <a:ext cx="1304925" cy="627063"/>
          </a:xfrm>
        </p:spPr>
        <p:txBody>
          <a:bodyPr/>
          <a:lstStyle>
            <a:lvl1pPr marL="101600" indent="0">
              <a:buNone/>
              <a:defRPr/>
            </a:lvl1pPr>
          </a:lstStyle>
          <a:p>
            <a:pPr lvl="0"/>
            <a:r>
              <a:rPr lang="en-US" dirty="0"/>
              <a:t>Label 6</a:t>
            </a:r>
          </a:p>
        </p:txBody>
      </p:sp>
      <p:sp>
        <p:nvSpPr>
          <p:cNvPr id="3" name="Date Placeholder 2">
            <a:extLst>
              <a:ext uri="{FF2B5EF4-FFF2-40B4-BE49-F238E27FC236}">
                <a16:creationId xmlns:a16="http://schemas.microsoft.com/office/drawing/2014/main" id="{D0CEC9E9-2CDA-42DF-A6E1-55B455A7E67B}"/>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id="{5429F10E-ACBA-4EA4-B23A-AC32FC5A681B}"/>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0278991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bel Layout 2">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5AF36A59-5DE4-46F3-8035-460E546D5673}"/>
              </a:ext>
            </a:extLst>
          </p:cNvPr>
          <p:cNvSpPr>
            <a:spLocks noGrp="1"/>
          </p:cNvSpPr>
          <p:nvPr>
            <p:ph type="title"/>
          </p:nvPr>
        </p:nvSpPr>
        <p:spPr/>
        <p:txBody>
          <a:bodyPr/>
          <a:lstStyle>
            <a:lvl1pPr>
              <a:defRPr sz="3600">
                <a:latin typeface="+mj-lt"/>
              </a:defRPr>
            </a:lvl1pPr>
          </a:lstStyle>
          <a:p>
            <a:r>
              <a:rPr lang="en-US" dirty="0"/>
              <a:t>Click to edit Master title style</a:t>
            </a:r>
          </a:p>
        </p:txBody>
      </p:sp>
      <p:sp>
        <p:nvSpPr>
          <p:cNvPr id="7" name="Image 1 title">
            <a:extLst>
              <a:ext uri="{FF2B5EF4-FFF2-40B4-BE49-F238E27FC236}">
                <a16:creationId xmlns:a16="http://schemas.microsoft.com/office/drawing/2014/main" id="{2BEC12FB-EC67-436F-875F-0A306862EF78}"/>
              </a:ext>
            </a:extLst>
          </p:cNvPr>
          <p:cNvSpPr>
            <a:spLocks noGrp="1"/>
          </p:cNvSpPr>
          <p:nvPr>
            <p:ph type="body" sz="quarter" idx="13" hasCustomPrompt="1"/>
          </p:nvPr>
        </p:nvSpPr>
        <p:spPr>
          <a:xfrm>
            <a:off x="457201" y="4392613"/>
            <a:ext cx="2107323" cy="504825"/>
          </a:xfrm>
        </p:spPr>
        <p:txBody>
          <a:bodyPr/>
          <a:lstStyle>
            <a:lvl1pPr marL="101600" indent="0">
              <a:buNone/>
              <a:defRPr/>
            </a:lvl1pPr>
          </a:lstStyle>
          <a:p>
            <a:pPr lvl="0"/>
            <a:r>
              <a:rPr lang="en-US" dirty="0"/>
              <a:t>Image 1 title</a:t>
            </a:r>
          </a:p>
        </p:txBody>
      </p:sp>
      <p:sp>
        <p:nvSpPr>
          <p:cNvPr id="9" name="Image 1">
            <a:extLst>
              <a:ext uri="{FF2B5EF4-FFF2-40B4-BE49-F238E27FC236}">
                <a16:creationId xmlns:a16="http://schemas.microsoft.com/office/drawing/2014/main" id="{1E9C9C32-F8ED-4AA8-AA00-26A2357E73E9}"/>
              </a:ext>
            </a:extLst>
          </p:cNvPr>
          <p:cNvSpPr>
            <a:spLocks noGrp="1"/>
          </p:cNvSpPr>
          <p:nvPr>
            <p:ph type="pic" sz="quarter" idx="14" hasCustomPrompt="1"/>
          </p:nvPr>
        </p:nvSpPr>
        <p:spPr>
          <a:xfrm>
            <a:off x="457200" y="1817688"/>
            <a:ext cx="2107324" cy="2386012"/>
          </a:xfrm>
        </p:spPr>
        <p:txBody>
          <a:bodyPr/>
          <a:lstStyle>
            <a:lvl1pPr marL="101600" indent="0">
              <a:buNone/>
              <a:defRPr/>
            </a:lvl1pPr>
          </a:lstStyle>
          <a:p>
            <a:r>
              <a:rPr lang="en-US" dirty="0"/>
              <a:t>Image 1</a:t>
            </a:r>
          </a:p>
        </p:txBody>
      </p:sp>
      <p:sp>
        <p:nvSpPr>
          <p:cNvPr id="11" name="Label 1.1">
            <a:extLst>
              <a:ext uri="{FF2B5EF4-FFF2-40B4-BE49-F238E27FC236}">
                <a16:creationId xmlns:a16="http://schemas.microsoft.com/office/drawing/2014/main" id="{BD50A136-2F5A-4764-ADDC-D48D703981CC}"/>
              </a:ext>
            </a:extLst>
          </p:cNvPr>
          <p:cNvSpPr>
            <a:spLocks noGrp="1"/>
          </p:cNvSpPr>
          <p:nvPr>
            <p:ph type="body" sz="quarter" idx="15" hasCustomPrompt="1"/>
          </p:nvPr>
        </p:nvSpPr>
        <p:spPr>
          <a:xfrm>
            <a:off x="2774622" y="1794947"/>
            <a:ext cx="1534619" cy="591855"/>
          </a:xfrm>
        </p:spPr>
        <p:txBody>
          <a:bodyPr/>
          <a:lstStyle>
            <a:lvl1pPr marL="101600" indent="0">
              <a:buNone/>
              <a:defRPr/>
            </a:lvl1pPr>
          </a:lstStyle>
          <a:p>
            <a:pPr lvl="0"/>
            <a:r>
              <a:rPr lang="en-US" dirty="0"/>
              <a:t>Label 1.1</a:t>
            </a:r>
          </a:p>
        </p:txBody>
      </p:sp>
      <p:sp>
        <p:nvSpPr>
          <p:cNvPr id="13" name="Label 1.2">
            <a:extLst>
              <a:ext uri="{FF2B5EF4-FFF2-40B4-BE49-F238E27FC236}">
                <a16:creationId xmlns:a16="http://schemas.microsoft.com/office/drawing/2014/main" id="{16926224-3F90-4884-9AC1-A5381D78801B}"/>
              </a:ext>
            </a:extLst>
          </p:cNvPr>
          <p:cNvSpPr>
            <a:spLocks noGrp="1"/>
          </p:cNvSpPr>
          <p:nvPr>
            <p:ph type="body" sz="quarter" idx="16" hasCustomPrompt="1"/>
          </p:nvPr>
        </p:nvSpPr>
        <p:spPr>
          <a:xfrm>
            <a:off x="2774622" y="2707481"/>
            <a:ext cx="1534619" cy="606425"/>
          </a:xfrm>
        </p:spPr>
        <p:txBody>
          <a:bodyPr/>
          <a:lstStyle>
            <a:lvl1pPr marL="101600" indent="0">
              <a:buNone/>
              <a:defRPr/>
            </a:lvl1pPr>
          </a:lstStyle>
          <a:p>
            <a:pPr lvl="0"/>
            <a:r>
              <a:rPr lang="en-US" dirty="0"/>
              <a:t>Label 1.2</a:t>
            </a:r>
          </a:p>
        </p:txBody>
      </p:sp>
      <p:sp>
        <p:nvSpPr>
          <p:cNvPr id="15" name="Label 1.3">
            <a:extLst>
              <a:ext uri="{FF2B5EF4-FFF2-40B4-BE49-F238E27FC236}">
                <a16:creationId xmlns:a16="http://schemas.microsoft.com/office/drawing/2014/main" id="{D4719473-9C3F-493C-B20E-27CDBBA38B68}"/>
              </a:ext>
            </a:extLst>
          </p:cNvPr>
          <p:cNvSpPr>
            <a:spLocks noGrp="1"/>
          </p:cNvSpPr>
          <p:nvPr>
            <p:ph type="body" sz="quarter" idx="17" hasCustomPrompt="1"/>
          </p:nvPr>
        </p:nvSpPr>
        <p:spPr>
          <a:xfrm>
            <a:off x="2774622" y="3597275"/>
            <a:ext cx="1534619" cy="606425"/>
          </a:xfrm>
        </p:spPr>
        <p:txBody>
          <a:bodyPr/>
          <a:lstStyle>
            <a:lvl1pPr marL="101600" indent="0">
              <a:buNone/>
              <a:defRPr/>
            </a:lvl1pPr>
          </a:lstStyle>
          <a:p>
            <a:pPr lvl="0"/>
            <a:r>
              <a:rPr lang="en-US" dirty="0"/>
              <a:t>Label 1.3</a:t>
            </a:r>
          </a:p>
        </p:txBody>
      </p:sp>
      <p:sp>
        <p:nvSpPr>
          <p:cNvPr id="17" name="Image 2 title">
            <a:extLst>
              <a:ext uri="{FF2B5EF4-FFF2-40B4-BE49-F238E27FC236}">
                <a16:creationId xmlns:a16="http://schemas.microsoft.com/office/drawing/2014/main" id="{DC526974-AF8C-4228-AAAA-33D0B8AB71C7}"/>
              </a:ext>
            </a:extLst>
          </p:cNvPr>
          <p:cNvSpPr>
            <a:spLocks noGrp="1"/>
          </p:cNvSpPr>
          <p:nvPr>
            <p:ph type="body" sz="quarter" idx="18" hasCustomPrompt="1"/>
          </p:nvPr>
        </p:nvSpPr>
        <p:spPr>
          <a:xfrm>
            <a:off x="4931596" y="4347439"/>
            <a:ext cx="2107323" cy="504825"/>
          </a:xfrm>
        </p:spPr>
        <p:txBody>
          <a:bodyPr/>
          <a:lstStyle>
            <a:lvl1pPr marL="101600" indent="0">
              <a:buNone/>
              <a:defRPr/>
            </a:lvl1pPr>
          </a:lstStyle>
          <a:p>
            <a:pPr lvl="0"/>
            <a:r>
              <a:rPr lang="en-US" dirty="0"/>
              <a:t>Image 2 title</a:t>
            </a:r>
          </a:p>
        </p:txBody>
      </p:sp>
      <p:sp>
        <p:nvSpPr>
          <p:cNvPr id="19" name="Image 2">
            <a:extLst>
              <a:ext uri="{FF2B5EF4-FFF2-40B4-BE49-F238E27FC236}">
                <a16:creationId xmlns:a16="http://schemas.microsoft.com/office/drawing/2014/main" id="{812D2BB4-4991-47F8-9E82-9C9B41B052FB}"/>
              </a:ext>
            </a:extLst>
          </p:cNvPr>
          <p:cNvSpPr>
            <a:spLocks noGrp="1"/>
          </p:cNvSpPr>
          <p:nvPr>
            <p:ph type="pic" sz="quarter" idx="19" hasCustomPrompt="1"/>
          </p:nvPr>
        </p:nvSpPr>
        <p:spPr>
          <a:xfrm>
            <a:off x="4931596" y="1806537"/>
            <a:ext cx="2107323" cy="2397164"/>
          </a:xfrm>
        </p:spPr>
        <p:txBody>
          <a:bodyPr/>
          <a:lstStyle>
            <a:lvl1pPr marL="101600" indent="0">
              <a:buNone/>
              <a:defRPr/>
            </a:lvl1pPr>
          </a:lstStyle>
          <a:p>
            <a:r>
              <a:rPr lang="en-US" dirty="0"/>
              <a:t>Image 2</a:t>
            </a:r>
          </a:p>
        </p:txBody>
      </p:sp>
      <p:sp>
        <p:nvSpPr>
          <p:cNvPr id="21" name="Label 2.1">
            <a:extLst>
              <a:ext uri="{FF2B5EF4-FFF2-40B4-BE49-F238E27FC236}">
                <a16:creationId xmlns:a16="http://schemas.microsoft.com/office/drawing/2014/main" id="{15D9E78D-62D4-4D7C-8E37-E1A000DA23A2}"/>
              </a:ext>
            </a:extLst>
          </p:cNvPr>
          <p:cNvSpPr>
            <a:spLocks noGrp="1"/>
          </p:cNvSpPr>
          <p:nvPr>
            <p:ph type="body" sz="quarter" idx="20" hasCustomPrompt="1"/>
          </p:nvPr>
        </p:nvSpPr>
        <p:spPr>
          <a:xfrm>
            <a:off x="7304580" y="1794947"/>
            <a:ext cx="1534619" cy="608524"/>
          </a:xfrm>
        </p:spPr>
        <p:txBody>
          <a:bodyPr/>
          <a:lstStyle>
            <a:lvl1pPr marL="101600" indent="0">
              <a:buNone/>
              <a:defRPr/>
            </a:lvl1pPr>
          </a:lstStyle>
          <a:p>
            <a:pPr lvl="0"/>
            <a:r>
              <a:rPr lang="en-US" dirty="0"/>
              <a:t>Label 2.1</a:t>
            </a:r>
          </a:p>
        </p:txBody>
      </p:sp>
      <p:sp>
        <p:nvSpPr>
          <p:cNvPr id="23" name="Label 2.2">
            <a:extLst>
              <a:ext uri="{FF2B5EF4-FFF2-40B4-BE49-F238E27FC236}">
                <a16:creationId xmlns:a16="http://schemas.microsoft.com/office/drawing/2014/main" id="{0ECEA5DA-0702-46DA-A4DD-66B7E7FF424B}"/>
              </a:ext>
            </a:extLst>
          </p:cNvPr>
          <p:cNvSpPr>
            <a:spLocks noGrp="1"/>
          </p:cNvSpPr>
          <p:nvPr>
            <p:ph type="body" sz="quarter" idx="21" hasCustomPrompt="1"/>
          </p:nvPr>
        </p:nvSpPr>
        <p:spPr>
          <a:xfrm>
            <a:off x="7304579" y="2707481"/>
            <a:ext cx="1534619" cy="608524"/>
          </a:xfrm>
        </p:spPr>
        <p:txBody>
          <a:bodyPr/>
          <a:lstStyle>
            <a:lvl1pPr marL="101600" indent="0">
              <a:buNone/>
              <a:defRPr/>
            </a:lvl1pPr>
          </a:lstStyle>
          <a:p>
            <a:pPr lvl="0"/>
            <a:r>
              <a:rPr lang="en-US" dirty="0"/>
              <a:t>Label 2.2</a:t>
            </a:r>
          </a:p>
        </p:txBody>
      </p:sp>
      <p:sp>
        <p:nvSpPr>
          <p:cNvPr id="25" name="Label 2.3">
            <a:extLst>
              <a:ext uri="{FF2B5EF4-FFF2-40B4-BE49-F238E27FC236}">
                <a16:creationId xmlns:a16="http://schemas.microsoft.com/office/drawing/2014/main" id="{64C63D68-E200-46DF-8E34-92DC66FE879B}"/>
              </a:ext>
            </a:extLst>
          </p:cNvPr>
          <p:cNvSpPr>
            <a:spLocks noGrp="1"/>
          </p:cNvSpPr>
          <p:nvPr>
            <p:ph type="body" sz="quarter" idx="22" hasCustomPrompt="1"/>
          </p:nvPr>
        </p:nvSpPr>
        <p:spPr>
          <a:xfrm>
            <a:off x="7304579" y="3579818"/>
            <a:ext cx="1534620" cy="608524"/>
          </a:xfrm>
        </p:spPr>
        <p:txBody>
          <a:bodyPr/>
          <a:lstStyle>
            <a:lvl1pPr marL="101600" indent="0">
              <a:buNone/>
              <a:defRPr/>
            </a:lvl1pPr>
          </a:lstStyle>
          <a:p>
            <a:pPr lvl="0"/>
            <a:r>
              <a:rPr lang="en-US" dirty="0"/>
              <a:t>Label 2.3</a:t>
            </a:r>
          </a:p>
        </p:txBody>
      </p:sp>
      <p:sp>
        <p:nvSpPr>
          <p:cNvPr id="3" name="Date Placeholder 2">
            <a:extLst>
              <a:ext uri="{FF2B5EF4-FFF2-40B4-BE49-F238E27FC236}">
                <a16:creationId xmlns:a16="http://schemas.microsoft.com/office/drawing/2014/main" id="{D8A4DA0A-BA94-4C4E-A521-FB23D113A856}"/>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id="{44569933-5FC5-4C73-96ED-E1AC0FC867FE}"/>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6487214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Title Placeholder"/>
          <p:cNvSpPr txBox="1">
            <a:spLocks noGrp="1"/>
          </p:cNvSpPr>
          <p:nvPr>
            <p:ph type="title" hasCustomPrompt="1"/>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	</a:t>
            </a:r>
            <a:endParaRPr dirty="0"/>
          </a:p>
        </p:txBody>
      </p:sp>
      <p:sp>
        <p:nvSpPr>
          <p:cNvPr id="70" name="Content Placeholder"/>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Arial"/>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dirty="0"/>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add copyright">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 name="Title Placeholder"/>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Content Placeholder"/>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3" name="Picture Placeholder 8">
            <a:extLst>
              <a:ext uri="{FF2B5EF4-FFF2-40B4-BE49-F238E27FC236}">
                <a16:creationId xmlns:a16="http://schemas.microsoft.com/office/drawing/2014/main" id="{C6122C06-0248-45C8-9890-FDA2C7B0CDBA}"/>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3" name="Content Placeholder 2">
            <a:extLst>
              <a:ext uri="{FF2B5EF4-FFF2-40B4-BE49-F238E27FC236}">
                <a16:creationId xmlns:a16="http://schemas.microsoft.com/office/drawing/2014/main" id="{B3F9E3F0-3064-41BA-BF34-B5D9350D8D48}"/>
              </a:ext>
            </a:extLst>
          </p:cNvPr>
          <p:cNvSpPr>
            <a:spLocks noGrp="1"/>
          </p:cNvSpPr>
          <p:nvPr>
            <p:ph sz="quarter" idx="17" hasCustomPrompt="1"/>
          </p:nvPr>
        </p:nvSpPr>
        <p:spPr>
          <a:xfrm>
            <a:off x="1836402" y="6400801"/>
            <a:ext cx="6908800"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Tree>
    <p:extLst>
      <p:ext uri="{BB962C8B-B14F-4D97-AF65-F5344CB8AC3E}">
        <p14:creationId xmlns:p14="http://schemas.microsoft.com/office/powerpoint/2010/main" val="109093502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4"/>
          </p:nvPr>
        </p:nvSpPr>
        <p:spPr>
          <a:xfrm>
            <a:off x="457200" y="5181600"/>
            <a:ext cx="8229600" cy="1066800"/>
          </a:xfrm>
        </p:spPr>
        <p:txBody>
          <a:bodyPr/>
          <a:lstStyle/>
          <a:p>
            <a:pPr lvl="0"/>
            <a:endParaRPr lang="en-IN" noProof="0" dirty="0"/>
          </a:p>
        </p:txBody>
      </p:sp>
      <p:sp>
        <p:nvSpPr>
          <p:cNvPr id="6" name="Date Placeholder 3">
            <a:extLst>
              <a:ext uri="{FF2B5EF4-FFF2-40B4-BE49-F238E27FC236}">
                <a16:creationId xmlns:a16="http://schemas.microsoft.com/office/drawing/2014/main" id="{6E921DB6-163E-4185-89B1-CFDC8DF69B49}"/>
              </a:ext>
            </a:extLst>
          </p:cNvPr>
          <p:cNvSpPr>
            <a:spLocks noGrp="1"/>
          </p:cNvSpPr>
          <p:nvPr>
            <p:ph type="dt" sz="half" idx="15"/>
          </p:nvPr>
        </p:nvSpPr>
        <p:spPr/>
        <p:txBody>
          <a:bodyPr/>
          <a:lstStyle>
            <a:lvl1pPr>
              <a:defRPr/>
            </a:lvl1pPr>
          </a:lstStyle>
          <a:p>
            <a:pPr>
              <a:defRPr/>
            </a:pPr>
            <a:fld id="{D828DFCB-A486-4246-B896-85E345F87AD0}" type="datetimeFigureOut">
              <a:rPr lang="en-US"/>
              <a:pPr>
                <a:defRPr/>
              </a:pPr>
              <a:t>8/16/2023</a:t>
            </a:fld>
            <a:endParaRPr lang="en-US" dirty="0"/>
          </a:p>
        </p:txBody>
      </p:sp>
      <p:sp>
        <p:nvSpPr>
          <p:cNvPr id="9" name="Slide Number Placeholder 5">
            <a:extLst>
              <a:ext uri="{FF2B5EF4-FFF2-40B4-BE49-F238E27FC236}">
                <a16:creationId xmlns:a16="http://schemas.microsoft.com/office/drawing/2014/main" id="{892865F2-AEF2-4B58-8B49-1C3744D6BDAE}"/>
              </a:ext>
            </a:extLst>
          </p:cNvPr>
          <p:cNvSpPr>
            <a:spLocks noGrp="1"/>
          </p:cNvSpPr>
          <p:nvPr>
            <p:ph type="sldNum" sz="quarter" idx="16"/>
          </p:nvPr>
        </p:nvSpPr>
        <p:spPr/>
        <p:txBody>
          <a:bodyPr/>
          <a:lstStyle>
            <a:lvl1pPr>
              <a:defRPr/>
            </a:lvl1pPr>
          </a:lstStyle>
          <a:p>
            <a:pPr>
              <a:defRPr/>
            </a:pPr>
            <a:fld id="{FD8F1D26-3C1C-4360-9318-83CB049CF007}" type="slidenum">
              <a:rPr lang="en-US"/>
              <a:pPr>
                <a:defRPr/>
              </a:pPr>
              <a:t>‹#›</a:t>
            </a:fld>
            <a:endParaRPr lang="en-US" dirty="0"/>
          </a:p>
        </p:txBody>
      </p:sp>
    </p:spTree>
    <p:extLst>
      <p:ext uri="{BB962C8B-B14F-4D97-AF65-F5344CB8AC3E}">
        <p14:creationId xmlns:p14="http://schemas.microsoft.com/office/powerpoint/2010/main" val="39226820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2157813" cy="1097279"/>
          </a:xfrm>
        </p:spPr>
        <p:txBody>
          <a:bodyPr/>
          <a:lstStyle/>
          <a:p>
            <a:pPr lvl="0"/>
            <a:r>
              <a:rPr lang="en-US" dirty="0"/>
              <a:t>Edit Master text styles</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2993164" y="1842581"/>
            <a:ext cx="3157671" cy="471888"/>
          </a:xfrm>
        </p:spPr>
        <p:txBody>
          <a:bodyPr/>
          <a:lstStyle/>
          <a:p>
            <a:pPr lvl="0"/>
            <a:r>
              <a:rPr lang="en-US" dirty="0"/>
              <a:t>Edit Master text styles</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Content Placeholder 2">
            <a:extLst>
              <a:ext uri="{FF2B5EF4-FFF2-40B4-BE49-F238E27FC236}">
                <a16:creationId xmlns:a16="http://schemas.microsoft.com/office/drawing/2014/main" id="{69EE1731-E087-5370-0DB9-362D5C3C0745}"/>
              </a:ext>
            </a:extLst>
          </p:cNvPr>
          <p:cNvSpPr>
            <a:spLocks noGrp="1"/>
          </p:cNvSpPr>
          <p:nvPr>
            <p:ph sz="quarter" idx="15"/>
          </p:nvPr>
        </p:nvSpPr>
        <p:spPr>
          <a:xfrm>
            <a:off x="6746875" y="1733444"/>
            <a:ext cx="1939925" cy="58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60F242CC-B15F-7FD9-D526-0DA603038E1B}"/>
              </a:ext>
            </a:extLst>
          </p:cNvPr>
          <p:cNvSpPr>
            <a:spLocks noGrp="1"/>
          </p:cNvSpPr>
          <p:nvPr>
            <p:ph sz="quarter" idx="16"/>
          </p:nvPr>
        </p:nvSpPr>
        <p:spPr>
          <a:xfrm>
            <a:off x="366713" y="2871788"/>
            <a:ext cx="855662" cy="7000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6DBFC854-F620-F968-1B6C-28ABD6A98B7B}"/>
              </a:ext>
            </a:extLst>
          </p:cNvPr>
          <p:cNvSpPr>
            <a:spLocks noGrp="1"/>
          </p:cNvSpPr>
          <p:nvPr>
            <p:ph sz="quarter" idx="17"/>
          </p:nvPr>
        </p:nvSpPr>
        <p:spPr>
          <a:xfrm>
            <a:off x="2871788" y="2897188"/>
            <a:ext cx="1427162" cy="471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C5441155-A56F-9639-0121-9855426F23BE}"/>
              </a:ext>
            </a:extLst>
          </p:cNvPr>
          <p:cNvSpPr>
            <a:spLocks noGrp="1"/>
          </p:cNvSpPr>
          <p:nvPr>
            <p:ph sz="quarter" idx="18"/>
          </p:nvPr>
        </p:nvSpPr>
        <p:spPr>
          <a:xfrm>
            <a:off x="6151563" y="2982913"/>
            <a:ext cx="300037" cy="385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a:extLst>
              <a:ext uri="{FF2B5EF4-FFF2-40B4-BE49-F238E27FC236}">
                <a16:creationId xmlns:a16="http://schemas.microsoft.com/office/drawing/2014/main" id="{5BE0C29E-677C-FC6A-F242-20324B239957}"/>
              </a:ext>
            </a:extLst>
          </p:cNvPr>
          <p:cNvSpPr>
            <a:spLocks noGrp="1"/>
          </p:cNvSpPr>
          <p:nvPr>
            <p:ph sz="quarter" idx="19"/>
          </p:nvPr>
        </p:nvSpPr>
        <p:spPr>
          <a:xfrm>
            <a:off x="588963" y="4675188"/>
            <a:ext cx="1427162" cy="7000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a:extLst>
              <a:ext uri="{FF2B5EF4-FFF2-40B4-BE49-F238E27FC236}">
                <a16:creationId xmlns:a16="http://schemas.microsoft.com/office/drawing/2014/main" id="{2E96636E-28C4-8508-0875-9C7F24A5E28F}"/>
              </a:ext>
            </a:extLst>
          </p:cNvPr>
          <p:cNvSpPr>
            <a:spLocks noGrp="1"/>
          </p:cNvSpPr>
          <p:nvPr>
            <p:ph sz="quarter" idx="20"/>
          </p:nvPr>
        </p:nvSpPr>
        <p:spPr>
          <a:xfrm>
            <a:off x="3392488" y="4521200"/>
            <a:ext cx="1341437" cy="1179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a:extLst>
              <a:ext uri="{FF2B5EF4-FFF2-40B4-BE49-F238E27FC236}">
                <a16:creationId xmlns:a16="http://schemas.microsoft.com/office/drawing/2014/main" id="{B34776EB-CD70-244C-C524-27F749DF6E98}"/>
              </a:ext>
            </a:extLst>
          </p:cNvPr>
          <p:cNvSpPr>
            <a:spLocks noGrp="1"/>
          </p:cNvSpPr>
          <p:nvPr>
            <p:ph sz="quarter" idx="21"/>
          </p:nvPr>
        </p:nvSpPr>
        <p:spPr>
          <a:xfrm>
            <a:off x="5981700" y="4460875"/>
            <a:ext cx="1341438" cy="82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989C5961-8E4B-DF1A-1630-47D374B98615}"/>
              </a:ext>
            </a:extLst>
          </p:cNvPr>
          <p:cNvSpPr>
            <a:spLocks noGrp="1"/>
          </p:cNvSpPr>
          <p:nvPr>
            <p:ph sz="quarter" idx="22"/>
          </p:nvPr>
        </p:nvSpPr>
        <p:spPr>
          <a:xfrm>
            <a:off x="366713" y="6203950"/>
            <a:ext cx="2897187" cy="307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73784F83-78F4-6BA3-7646-85A2C9A40A53}"/>
              </a:ext>
            </a:extLst>
          </p:cNvPr>
          <p:cNvSpPr>
            <a:spLocks noGrp="1"/>
          </p:cNvSpPr>
          <p:nvPr>
            <p:ph sz="quarter" idx="23"/>
          </p:nvPr>
        </p:nvSpPr>
        <p:spPr>
          <a:xfrm>
            <a:off x="3503613" y="6110288"/>
            <a:ext cx="1828800" cy="401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a:extLst>
              <a:ext uri="{FF2B5EF4-FFF2-40B4-BE49-F238E27FC236}">
                <a16:creationId xmlns:a16="http://schemas.microsoft.com/office/drawing/2014/main" id="{4D981299-C2F6-0FF8-6B5D-A56015CAD715}"/>
              </a:ext>
            </a:extLst>
          </p:cNvPr>
          <p:cNvSpPr>
            <a:spLocks noGrp="1"/>
          </p:cNvSpPr>
          <p:nvPr>
            <p:ph sz="quarter" idx="24"/>
          </p:nvPr>
        </p:nvSpPr>
        <p:spPr>
          <a:xfrm>
            <a:off x="8623300" y="5776913"/>
            <a:ext cx="793750" cy="504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83781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7_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2157813" cy="1097279"/>
          </a:xfrm>
        </p:spPr>
        <p:txBody>
          <a:bodyPr/>
          <a:lstStyle/>
          <a:p>
            <a:pPr lvl="0"/>
            <a:r>
              <a:rPr lang="en-US" dirty="0"/>
              <a:t>Edit Master text styles</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2993164" y="1842581"/>
            <a:ext cx="3157671" cy="471888"/>
          </a:xfrm>
        </p:spPr>
        <p:txBody>
          <a:bodyPr/>
          <a:lstStyle/>
          <a:p>
            <a:pPr lvl="0"/>
            <a:r>
              <a:rPr lang="en-US" dirty="0"/>
              <a:t>Edit Master text styles</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Content Placeholder 2">
            <a:extLst>
              <a:ext uri="{FF2B5EF4-FFF2-40B4-BE49-F238E27FC236}">
                <a16:creationId xmlns:a16="http://schemas.microsoft.com/office/drawing/2014/main" id="{69EE1731-E087-5370-0DB9-362D5C3C0745}"/>
              </a:ext>
            </a:extLst>
          </p:cNvPr>
          <p:cNvSpPr>
            <a:spLocks noGrp="1"/>
          </p:cNvSpPr>
          <p:nvPr>
            <p:ph sz="quarter" idx="15"/>
          </p:nvPr>
        </p:nvSpPr>
        <p:spPr>
          <a:xfrm>
            <a:off x="6746875" y="1733444"/>
            <a:ext cx="1939925" cy="58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60F242CC-B15F-7FD9-D526-0DA603038E1B}"/>
              </a:ext>
            </a:extLst>
          </p:cNvPr>
          <p:cNvSpPr>
            <a:spLocks noGrp="1"/>
          </p:cNvSpPr>
          <p:nvPr>
            <p:ph sz="quarter" idx="16"/>
          </p:nvPr>
        </p:nvSpPr>
        <p:spPr>
          <a:xfrm>
            <a:off x="366713" y="2871788"/>
            <a:ext cx="855662" cy="7000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6DBFC854-F620-F968-1B6C-28ABD6A98B7B}"/>
              </a:ext>
            </a:extLst>
          </p:cNvPr>
          <p:cNvSpPr>
            <a:spLocks noGrp="1"/>
          </p:cNvSpPr>
          <p:nvPr>
            <p:ph sz="quarter" idx="17"/>
          </p:nvPr>
        </p:nvSpPr>
        <p:spPr>
          <a:xfrm>
            <a:off x="2871788" y="2897188"/>
            <a:ext cx="1427162" cy="471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C5441155-A56F-9639-0121-9855426F23BE}"/>
              </a:ext>
            </a:extLst>
          </p:cNvPr>
          <p:cNvSpPr>
            <a:spLocks noGrp="1"/>
          </p:cNvSpPr>
          <p:nvPr>
            <p:ph sz="quarter" idx="18"/>
          </p:nvPr>
        </p:nvSpPr>
        <p:spPr>
          <a:xfrm>
            <a:off x="6151563" y="2982913"/>
            <a:ext cx="300037" cy="385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a:extLst>
              <a:ext uri="{FF2B5EF4-FFF2-40B4-BE49-F238E27FC236}">
                <a16:creationId xmlns:a16="http://schemas.microsoft.com/office/drawing/2014/main" id="{5BE0C29E-677C-FC6A-F242-20324B239957}"/>
              </a:ext>
            </a:extLst>
          </p:cNvPr>
          <p:cNvSpPr>
            <a:spLocks noGrp="1"/>
          </p:cNvSpPr>
          <p:nvPr>
            <p:ph sz="quarter" idx="19"/>
          </p:nvPr>
        </p:nvSpPr>
        <p:spPr>
          <a:xfrm>
            <a:off x="588963" y="4675188"/>
            <a:ext cx="1427162" cy="7000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a:extLst>
              <a:ext uri="{FF2B5EF4-FFF2-40B4-BE49-F238E27FC236}">
                <a16:creationId xmlns:a16="http://schemas.microsoft.com/office/drawing/2014/main" id="{2E96636E-28C4-8508-0875-9C7F24A5E28F}"/>
              </a:ext>
            </a:extLst>
          </p:cNvPr>
          <p:cNvSpPr>
            <a:spLocks noGrp="1"/>
          </p:cNvSpPr>
          <p:nvPr>
            <p:ph sz="quarter" idx="20"/>
          </p:nvPr>
        </p:nvSpPr>
        <p:spPr>
          <a:xfrm>
            <a:off x="3392488" y="4521200"/>
            <a:ext cx="1341437" cy="1179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a:extLst>
              <a:ext uri="{FF2B5EF4-FFF2-40B4-BE49-F238E27FC236}">
                <a16:creationId xmlns:a16="http://schemas.microsoft.com/office/drawing/2014/main" id="{B34776EB-CD70-244C-C524-27F749DF6E98}"/>
              </a:ext>
            </a:extLst>
          </p:cNvPr>
          <p:cNvSpPr>
            <a:spLocks noGrp="1"/>
          </p:cNvSpPr>
          <p:nvPr>
            <p:ph sz="quarter" idx="21"/>
          </p:nvPr>
        </p:nvSpPr>
        <p:spPr>
          <a:xfrm>
            <a:off x="5981700" y="4460875"/>
            <a:ext cx="1341438" cy="82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E3E8028D-9EA5-64D2-9D2D-6F571BFBAF67}"/>
              </a:ext>
            </a:extLst>
          </p:cNvPr>
          <p:cNvSpPr>
            <a:spLocks noGrp="1"/>
          </p:cNvSpPr>
          <p:nvPr>
            <p:ph sz="quarter" idx="22"/>
          </p:nvPr>
        </p:nvSpPr>
        <p:spPr>
          <a:xfrm>
            <a:off x="457200" y="5700713"/>
            <a:ext cx="6865938" cy="1296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A452BC5E-D579-D1C0-D6E3-8C6D62482242}"/>
              </a:ext>
            </a:extLst>
          </p:cNvPr>
          <p:cNvSpPr>
            <a:spLocks noGrp="1"/>
          </p:cNvSpPr>
          <p:nvPr>
            <p:ph sz="quarter" idx="23"/>
          </p:nvPr>
        </p:nvSpPr>
        <p:spPr>
          <a:xfrm>
            <a:off x="5210175" y="6858000"/>
            <a:ext cx="4591050" cy="577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95402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spAutoFit/>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a:xfrm>
            <a:off x="457200" y="1600200"/>
            <a:ext cx="8229600" cy="2769989"/>
          </a:xfrm>
        </p:spPr>
        <p:txBody>
          <a:bodyPr tIns="45720" bIns="45720">
            <a:spAutoFit/>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Tree>
    <p:extLst>
      <p:ext uri="{BB962C8B-B14F-4D97-AF65-F5344CB8AC3E}">
        <p14:creationId xmlns:p14="http://schemas.microsoft.com/office/powerpoint/2010/main" val="1430044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
        <p:nvSpPr>
          <p:cNvPr id="9" name="Picture Placeholder 8">
            <a:extLst>
              <a:ext uri="{FF2B5EF4-FFF2-40B4-BE49-F238E27FC236}">
                <a16:creationId xmlns:a16="http://schemas.microsoft.com/office/drawing/2014/main" id="{51B8939D-A957-42F9-A1B5-556D29D235AB}"/>
              </a:ext>
            </a:extLst>
          </p:cNvPr>
          <p:cNvSpPr>
            <a:spLocks noGrp="1"/>
          </p:cNvSpPr>
          <p:nvPr>
            <p:ph type="pic" sz="quarter" idx="16" hasCustomPrompt="1"/>
          </p:nvPr>
        </p:nvSpPr>
        <p:spPr>
          <a:xfrm>
            <a:off x="457200" y="684749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18" name="Content Placeholder 17">
            <a:extLst>
              <a:ext uri="{FF2B5EF4-FFF2-40B4-BE49-F238E27FC236}">
                <a16:creationId xmlns:a16="http://schemas.microsoft.com/office/drawing/2014/main"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Tree>
    <p:extLst>
      <p:ext uri="{BB962C8B-B14F-4D97-AF65-F5344CB8AC3E}">
        <p14:creationId xmlns:p14="http://schemas.microsoft.com/office/powerpoint/2010/main" val="869109174"/>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p>
            <a:pPr lvl="0"/>
            <a:r>
              <a:rPr lang="en-US" dirty="0"/>
              <a:t>Edit Master text styles</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p>
            <a:pPr lvl="0"/>
            <a:r>
              <a:rPr lang="en-US" dirty="0"/>
              <a:t>Edit Master text styles</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2157813" cy="1097279"/>
          </a:xfrm>
        </p:spPr>
        <p:txBody>
          <a:bodyPr/>
          <a:lstStyle/>
          <a:p>
            <a:pPr lvl="0"/>
            <a:r>
              <a:rPr lang="en-US" dirty="0"/>
              <a:t>Edit Master text styles</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2993164" y="1842581"/>
            <a:ext cx="3157671" cy="471888"/>
          </a:xfrm>
        </p:spPr>
        <p:txBody>
          <a:bodyPr/>
          <a:lstStyle/>
          <a:p>
            <a:pPr lvl="0"/>
            <a:r>
              <a:rPr lang="en-US" dirty="0"/>
              <a:t>Edit Master text styles</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Content Placeholder 2">
            <a:extLst>
              <a:ext uri="{FF2B5EF4-FFF2-40B4-BE49-F238E27FC236}">
                <a16:creationId xmlns:a16="http://schemas.microsoft.com/office/drawing/2014/main" id="{69EE1731-E087-5370-0DB9-362D5C3C0745}"/>
              </a:ext>
            </a:extLst>
          </p:cNvPr>
          <p:cNvSpPr>
            <a:spLocks noGrp="1"/>
          </p:cNvSpPr>
          <p:nvPr>
            <p:ph sz="quarter" idx="15"/>
          </p:nvPr>
        </p:nvSpPr>
        <p:spPr>
          <a:xfrm>
            <a:off x="6746875" y="1733444"/>
            <a:ext cx="1939925" cy="58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60F242CC-B15F-7FD9-D526-0DA603038E1B}"/>
              </a:ext>
            </a:extLst>
          </p:cNvPr>
          <p:cNvSpPr>
            <a:spLocks noGrp="1"/>
          </p:cNvSpPr>
          <p:nvPr>
            <p:ph sz="quarter" idx="16"/>
          </p:nvPr>
        </p:nvSpPr>
        <p:spPr>
          <a:xfrm>
            <a:off x="366713" y="2871788"/>
            <a:ext cx="855662" cy="7000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6DBFC854-F620-F968-1B6C-28ABD6A98B7B}"/>
              </a:ext>
            </a:extLst>
          </p:cNvPr>
          <p:cNvSpPr>
            <a:spLocks noGrp="1"/>
          </p:cNvSpPr>
          <p:nvPr>
            <p:ph sz="quarter" idx="17"/>
          </p:nvPr>
        </p:nvSpPr>
        <p:spPr>
          <a:xfrm>
            <a:off x="2871788" y="2897188"/>
            <a:ext cx="1427162" cy="471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C5441155-A56F-9639-0121-9855426F23BE}"/>
              </a:ext>
            </a:extLst>
          </p:cNvPr>
          <p:cNvSpPr>
            <a:spLocks noGrp="1"/>
          </p:cNvSpPr>
          <p:nvPr>
            <p:ph sz="quarter" idx="18"/>
          </p:nvPr>
        </p:nvSpPr>
        <p:spPr>
          <a:xfrm>
            <a:off x="6151563" y="2982913"/>
            <a:ext cx="300037" cy="385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a:extLst>
              <a:ext uri="{FF2B5EF4-FFF2-40B4-BE49-F238E27FC236}">
                <a16:creationId xmlns:a16="http://schemas.microsoft.com/office/drawing/2014/main" id="{5BE0C29E-677C-FC6A-F242-20324B239957}"/>
              </a:ext>
            </a:extLst>
          </p:cNvPr>
          <p:cNvSpPr>
            <a:spLocks noGrp="1"/>
          </p:cNvSpPr>
          <p:nvPr>
            <p:ph sz="quarter" idx="19"/>
          </p:nvPr>
        </p:nvSpPr>
        <p:spPr>
          <a:xfrm>
            <a:off x="588963" y="4675188"/>
            <a:ext cx="1427162" cy="7000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a:extLst>
              <a:ext uri="{FF2B5EF4-FFF2-40B4-BE49-F238E27FC236}">
                <a16:creationId xmlns:a16="http://schemas.microsoft.com/office/drawing/2014/main" id="{2E96636E-28C4-8508-0875-9C7F24A5E28F}"/>
              </a:ext>
            </a:extLst>
          </p:cNvPr>
          <p:cNvSpPr>
            <a:spLocks noGrp="1"/>
          </p:cNvSpPr>
          <p:nvPr>
            <p:ph sz="quarter" idx="20"/>
          </p:nvPr>
        </p:nvSpPr>
        <p:spPr>
          <a:xfrm>
            <a:off x="3392488" y="4521200"/>
            <a:ext cx="1341437" cy="1179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a:extLst>
              <a:ext uri="{FF2B5EF4-FFF2-40B4-BE49-F238E27FC236}">
                <a16:creationId xmlns:a16="http://schemas.microsoft.com/office/drawing/2014/main" id="{B34776EB-CD70-244C-C524-27F749DF6E98}"/>
              </a:ext>
            </a:extLst>
          </p:cNvPr>
          <p:cNvSpPr>
            <a:spLocks noGrp="1"/>
          </p:cNvSpPr>
          <p:nvPr>
            <p:ph sz="quarter" idx="21"/>
          </p:nvPr>
        </p:nvSpPr>
        <p:spPr>
          <a:xfrm>
            <a:off x="5981700" y="4460875"/>
            <a:ext cx="1341438" cy="82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FE2260FE-2F83-0340-BB38-F9E97042891A}"/>
              </a:ext>
            </a:extLst>
          </p:cNvPr>
          <p:cNvSpPr>
            <a:spLocks noGrp="1"/>
          </p:cNvSpPr>
          <p:nvPr>
            <p:ph sz="quarter" idx="22"/>
          </p:nvPr>
        </p:nvSpPr>
        <p:spPr>
          <a:xfrm>
            <a:off x="588963" y="5880100"/>
            <a:ext cx="6734175" cy="636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4BF63A80-2B18-B7FB-35AF-D065EC52B48E}"/>
              </a:ext>
            </a:extLst>
          </p:cNvPr>
          <p:cNvSpPr>
            <a:spLocks noGrp="1"/>
          </p:cNvSpPr>
          <p:nvPr>
            <p:ph sz="quarter" idx="23"/>
          </p:nvPr>
        </p:nvSpPr>
        <p:spPr>
          <a:xfrm>
            <a:off x="7042150" y="5605463"/>
            <a:ext cx="1255713" cy="636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9984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p>
            <a:pPr lvl="0"/>
            <a:r>
              <a:rPr lang="en-US" dirty="0"/>
              <a:t>Edit Master text styles</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p>
            <a:pPr lvl="0"/>
            <a:r>
              <a:rPr lang="en-US" dirty="0"/>
              <a:t>Edit Master text styles</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Picture Placeholder 2">
            <a:extLst>
              <a:ext uri="{FF2B5EF4-FFF2-40B4-BE49-F238E27FC236}">
                <a16:creationId xmlns:a16="http://schemas.microsoft.com/office/drawing/2014/main" id="{83FCA9A3-61F9-4B88-AA0D-114BD47AA429}"/>
              </a:ext>
            </a:extLst>
          </p:cNvPr>
          <p:cNvSpPr>
            <a:spLocks noGrp="1"/>
          </p:cNvSpPr>
          <p:nvPr>
            <p:ph type="pic" sz="quarter" idx="15"/>
          </p:nvPr>
        </p:nvSpPr>
        <p:spPr>
          <a:xfrm>
            <a:off x="5511800" y="1768475"/>
            <a:ext cx="3043238" cy="4187825"/>
          </a:xfrm>
        </p:spPr>
        <p:txBody>
          <a:bodyPr/>
          <a:lstStyle/>
          <a:p>
            <a:endParaRPr lang="en-IN" dirty="0"/>
          </a:p>
        </p:txBody>
      </p:sp>
    </p:spTree>
    <p:extLst>
      <p:ext uri="{BB962C8B-B14F-4D97-AF65-F5344CB8AC3E}">
        <p14:creationId xmlns:p14="http://schemas.microsoft.com/office/powerpoint/2010/main" val="1724115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p>
            <a:pPr lvl="0"/>
            <a:r>
              <a:rPr lang="en-US" dirty="0"/>
              <a:t>Edit Master text styles</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p>
            <a:pPr lvl="0"/>
            <a:r>
              <a:rPr lang="en-US" dirty="0"/>
              <a:t>Edit Master text styles</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Picture Placeholder 2">
            <a:extLst>
              <a:ext uri="{FF2B5EF4-FFF2-40B4-BE49-F238E27FC236}">
                <a16:creationId xmlns:a16="http://schemas.microsoft.com/office/drawing/2014/main" id="{83FCA9A3-61F9-4B88-AA0D-114BD47AA429}"/>
              </a:ext>
            </a:extLst>
          </p:cNvPr>
          <p:cNvSpPr>
            <a:spLocks noGrp="1"/>
          </p:cNvSpPr>
          <p:nvPr>
            <p:ph type="pic" sz="quarter" idx="15"/>
          </p:nvPr>
        </p:nvSpPr>
        <p:spPr>
          <a:xfrm>
            <a:off x="5511800" y="1768475"/>
            <a:ext cx="3043238" cy="4187825"/>
          </a:xfrm>
        </p:spPr>
        <p:txBody>
          <a:bodyPr/>
          <a:lstStyle/>
          <a:p>
            <a:endParaRPr lang="en-IN" dirty="0"/>
          </a:p>
        </p:txBody>
      </p:sp>
      <p:sp>
        <p:nvSpPr>
          <p:cNvPr id="5" name="Content Placeholder 4">
            <a:extLst>
              <a:ext uri="{FF2B5EF4-FFF2-40B4-BE49-F238E27FC236}">
                <a16:creationId xmlns:a16="http://schemas.microsoft.com/office/drawing/2014/main" id="{0FF7D8A3-13B5-B0F7-356B-F0FAD97E0E32}"/>
              </a:ext>
            </a:extLst>
          </p:cNvPr>
          <p:cNvSpPr>
            <a:spLocks noGrp="1"/>
          </p:cNvSpPr>
          <p:nvPr>
            <p:ph sz="quarter" idx="16"/>
          </p:nvPr>
        </p:nvSpPr>
        <p:spPr>
          <a:xfrm>
            <a:off x="684213" y="4913313"/>
            <a:ext cx="7870825" cy="1190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2005242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p>
            <a:pPr lvl="0"/>
            <a:r>
              <a:rPr lang="en-US" dirty="0"/>
              <a:t>Edit Master text styles</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p>
            <a:pPr lvl="0"/>
            <a:r>
              <a:rPr lang="en-US" dirty="0"/>
              <a:t>Edit Master text styles</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Picture Placeholder 2">
            <a:extLst>
              <a:ext uri="{FF2B5EF4-FFF2-40B4-BE49-F238E27FC236}">
                <a16:creationId xmlns:a16="http://schemas.microsoft.com/office/drawing/2014/main" id="{83FCA9A3-61F9-4B88-AA0D-114BD47AA429}"/>
              </a:ext>
            </a:extLst>
          </p:cNvPr>
          <p:cNvSpPr>
            <a:spLocks noGrp="1"/>
          </p:cNvSpPr>
          <p:nvPr>
            <p:ph type="pic" sz="quarter" idx="15"/>
          </p:nvPr>
        </p:nvSpPr>
        <p:spPr>
          <a:xfrm>
            <a:off x="5511800" y="1768475"/>
            <a:ext cx="3043238" cy="4187825"/>
          </a:xfrm>
        </p:spPr>
        <p:txBody>
          <a:bodyPr/>
          <a:lstStyle/>
          <a:p>
            <a:endParaRPr lang="en-IN" dirty="0"/>
          </a:p>
        </p:txBody>
      </p:sp>
      <p:sp>
        <p:nvSpPr>
          <p:cNvPr id="5" name="Content Placeholder 4">
            <a:extLst>
              <a:ext uri="{FF2B5EF4-FFF2-40B4-BE49-F238E27FC236}">
                <a16:creationId xmlns:a16="http://schemas.microsoft.com/office/drawing/2014/main" id="{0FF7D8A3-13B5-B0F7-356B-F0FAD97E0E32}"/>
              </a:ext>
            </a:extLst>
          </p:cNvPr>
          <p:cNvSpPr>
            <a:spLocks noGrp="1"/>
          </p:cNvSpPr>
          <p:nvPr>
            <p:ph sz="quarter" idx="16"/>
          </p:nvPr>
        </p:nvSpPr>
        <p:spPr>
          <a:xfrm>
            <a:off x="684213" y="4913313"/>
            <a:ext cx="7870825" cy="1190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Content Placeholder 5">
            <a:extLst>
              <a:ext uri="{FF2B5EF4-FFF2-40B4-BE49-F238E27FC236}">
                <a16:creationId xmlns:a16="http://schemas.microsoft.com/office/drawing/2014/main" id="{90ACF9FC-CB6A-1DCC-E808-4755F8A8B235}"/>
              </a:ext>
            </a:extLst>
          </p:cNvPr>
          <p:cNvSpPr>
            <a:spLocks noGrp="1"/>
          </p:cNvSpPr>
          <p:nvPr>
            <p:ph sz="quarter" idx="17"/>
          </p:nvPr>
        </p:nvSpPr>
        <p:spPr>
          <a:xfrm>
            <a:off x="4073525" y="4710113"/>
            <a:ext cx="1727200" cy="1246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9" name="Content Placeholder 8">
            <a:extLst>
              <a:ext uri="{FF2B5EF4-FFF2-40B4-BE49-F238E27FC236}">
                <a16:creationId xmlns:a16="http://schemas.microsoft.com/office/drawing/2014/main" id="{EBCCE32F-7B84-D473-5B93-ED0C58CF8F90}"/>
              </a:ext>
            </a:extLst>
          </p:cNvPr>
          <p:cNvSpPr>
            <a:spLocks noGrp="1"/>
          </p:cNvSpPr>
          <p:nvPr>
            <p:ph sz="quarter" idx="18"/>
          </p:nvPr>
        </p:nvSpPr>
        <p:spPr>
          <a:xfrm>
            <a:off x="6604000" y="4830763"/>
            <a:ext cx="425450" cy="8397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1" name="Content Placeholder 10">
            <a:extLst>
              <a:ext uri="{FF2B5EF4-FFF2-40B4-BE49-F238E27FC236}">
                <a16:creationId xmlns:a16="http://schemas.microsoft.com/office/drawing/2014/main" id="{AA40ED2A-6A9F-58AC-71D8-EF99051B8632}"/>
              </a:ext>
            </a:extLst>
          </p:cNvPr>
          <p:cNvSpPr>
            <a:spLocks noGrp="1"/>
          </p:cNvSpPr>
          <p:nvPr>
            <p:ph sz="quarter" idx="19"/>
          </p:nvPr>
        </p:nvSpPr>
        <p:spPr>
          <a:xfrm>
            <a:off x="7772400" y="4913313"/>
            <a:ext cx="425450" cy="1042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675087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Content Placeholder 2">
            <a:extLst>
              <a:ext uri="{FF2B5EF4-FFF2-40B4-BE49-F238E27FC236}">
                <a16:creationId xmlns:a16="http://schemas.microsoft.com/office/drawing/2014/main" id="{53363481-E945-D1B6-D06A-DA0F900B8E96}"/>
              </a:ext>
            </a:extLst>
          </p:cNvPr>
          <p:cNvSpPr>
            <a:spLocks noGrp="1"/>
          </p:cNvSpPr>
          <p:nvPr>
            <p:ph sz="quarter" idx="13"/>
          </p:nvPr>
        </p:nvSpPr>
        <p:spPr>
          <a:xfrm>
            <a:off x="457200" y="1579563"/>
            <a:ext cx="8154988" cy="2917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7848861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21" Type="http://schemas.openxmlformats.org/officeDocument/2006/relationships/theme" Target="../theme/theme2.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Tree>
    <p:extLst>
      <p:ext uri="{BB962C8B-B14F-4D97-AF65-F5344CB8AC3E}">
        <p14:creationId xmlns:p14="http://schemas.microsoft.com/office/powerpoint/2010/main" val="2391912839"/>
      </p:ext>
    </p:extLst>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Content Placeholder"/>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2" name="Content Placeholder 26">
            <a:extLst>
              <a:ext uri="{FF2B5EF4-FFF2-40B4-BE49-F238E27FC236}">
                <a16:creationId xmlns:a16="http://schemas.microsoft.com/office/drawing/2014/main" id="{96113423-EA10-0216-69C8-A2BA11BC1953}"/>
              </a:ext>
            </a:extLst>
          </p:cNvPr>
          <p:cNvSpPr txBox="1">
            <a:spLocks/>
          </p:cNvSpPr>
          <p:nvPr userDrawn="1"/>
        </p:nvSpPr>
        <p:spPr>
          <a:xfrm>
            <a:off x="2097088" y="6456347"/>
            <a:ext cx="6589712" cy="221018"/>
          </a:xfrm>
          <a:prstGeom prst="rect">
            <a:avLst/>
          </a:prstGeom>
        </p:spPr>
        <p:txBody>
          <a:bodyPr lIns="0" tIns="18000" rIns="0" bIns="1800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sz="1200" dirty="0">
                <a:latin typeface="Verdana" panose="020B0604030504040204" pitchFamily="34" charset="0"/>
                <a:ea typeface="Verdana" panose="020B0604030504040204" pitchFamily="34" charset="0"/>
              </a:rPr>
              <a:t>Copyright © 2024, 2018, 2015 Pearson Education, Inc. All Rights Reserved</a:t>
            </a:r>
          </a:p>
        </p:txBody>
      </p:sp>
      <p:pic>
        <p:nvPicPr>
          <p:cNvPr id="3" name="Picture Placeholder 33">
            <a:extLst>
              <a:ext uri="{FF2B5EF4-FFF2-40B4-BE49-F238E27FC236}">
                <a16:creationId xmlns:a16="http://schemas.microsoft.com/office/drawing/2014/main" id="{6A23DD75-23F5-C38A-1DB9-303907CF25CB}"/>
              </a:ext>
            </a:extLst>
          </p:cNvPr>
          <p:cNvPicPr>
            <a:picLocks noChangeAspect="1"/>
          </p:cNvPicPr>
          <p:nvPr userDrawn="1"/>
        </p:nvPicPr>
        <p:blipFill>
          <a:blip r:embed="rId22"/>
          <a:stretch>
            <a:fillRect/>
          </a:stretch>
        </p:blipFill>
        <p:spPr>
          <a:xfrm>
            <a:off x="473549" y="6427498"/>
            <a:ext cx="986560" cy="310866"/>
          </a:xfrm>
          <a:prstGeom prst="rect">
            <a:avLst/>
          </a:prstGeom>
        </p:spPr>
      </p:pic>
    </p:spTree>
  </p:cSld>
  <p:clrMap bg1="lt1" tx1="dk1" bg2="dk2" tx2="lt2" accent1="accent1" accent2="accent2" accent3="accent3" accent4="accent4" accent5="accent5" accent6="accent6" hlink="hlink" folHlink="folHlink"/>
  <p:sldLayoutIdLst>
    <p:sldLayoutId id="2147483650" r:id="rId1"/>
    <p:sldLayoutId id="2147483692" r:id="rId2"/>
    <p:sldLayoutId id="2147483688" r:id="rId3"/>
    <p:sldLayoutId id="2147483689" r:id="rId4"/>
    <p:sldLayoutId id="2147483690" r:id="rId5"/>
    <p:sldLayoutId id="2147483681" r:id="rId6"/>
    <p:sldLayoutId id="2147483676" r:id="rId7"/>
    <p:sldLayoutId id="2147483677" r:id="rId8"/>
    <p:sldLayoutId id="2147483678" r:id="rId9"/>
    <p:sldLayoutId id="2147483687" r:id="rId10"/>
    <p:sldLayoutId id="2147483679" r:id="rId11"/>
    <p:sldLayoutId id="2147483671" r:id="rId12"/>
    <p:sldLayoutId id="2147483673" r:id="rId13"/>
    <p:sldLayoutId id="2147483670" r:id="rId14"/>
    <p:sldLayoutId id="2147483669" r:id="rId15"/>
    <p:sldLayoutId id="2147483655" r:id="rId16"/>
    <p:sldLayoutId id="2147483691" r:id="rId17"/>
    <p:sldLayoutId id="2147483694" r:id="rId18"/>
    <p:sldLayoutId id="2147483693" r:id="rId19"/>
    <p:sldLayoutId id="2147483695"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16.jpg"/><Relationship Id="rId7" Type="http://schemas.openxmlformats.org/officeDocument/2006/relationships/image" Target="../media/image18.wmf"/><Relationship Id="rId2" Type="http://schemas.openxmlformats.org/officeDocument/2006/relationships/notesSlide" Target="../notesSlides/notesSlide20.xml"/><Relationship Id="rId1" Type="http://schemas.openxmlformats.org/officeDocument/2006/relationships/slideLayout" Target="../slideLayouts/slideLayout22.xml"/><Relationship Id="rId6" Type="http://schemas.openxmlformats.org/officeDocument/2006/relationships/oleObject" Target="../embeddings/oleObject2.bin"/><Relationship Id="rId5" Type="http://schemas.openxmlformats.org/officeDocument/2006/relationships/image" Target="../media/image17.wmf"/><Relationship Id="rId4" Type="http://schemas.openxmlformats.org/officeDocument/2006/relationships/oleObject" Target="../embeddings/oleObject1.bin"/><Relationship Id="rId9" Type="http://schemas.openxmlformats.org/officeDocument/2006/relationships/image" Target="../media/image19.wmf"/></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hyperlink" Target="https://jameshalderman.com/a3_vid_lib_page/" TargetMode="External"/><Relationship Id="rId2" Type="http://schemas.openxmlformats.org/officeDocument/2006/relationships/notesSlide" Target="../notesSlides/notesSlide56.xml"/><Relationship Id="rId1" Type="http://schemas.openxmlformats.org/officeDocument/2006/relationships/slideLayout" Target="../slideLayouts/slideLayout23.xml"/><Relationship Id="rId4" Type="http://schemas.openxmlformats.org/officeDocument/2006/relationships/hyperlink" Target="https://jameshalderman.com/a3_anim_lib_page/"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7.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728-A241-43F4-95FF-6C49FEEA0911}"/>
              </a:ext>
            </a:extLst>
          </p:cNvPr>
          <p:cNvSpPr>
            <a:spLocks noGrp="1"/>
          </p:cNvSpPr>
          <p:nvPr>
            <p:ph type="title"/>
          </p:nvPr>
        </p:nvSpPr>
        <p:spPr>
          <a:xfrm>
            <a:off x="465826" y="221462"/>
            <a:ext cx="8229600" cy="590349"/>
          </a:xfrm>
        </p:spPr>
        <p:txBody>
          <a:bodyPr lIns="0" tIns="18000" rIns="0" bIns="18000" anchor="ctr" anchorCtr="0">
            <a:spAutoFit/>
          </a:bodyPr>
          <a:lstStyle/>
          <a:p>
            <a:r>
              <a:rPr lang="en-US" dirty="0"/>
              <a:t>Manual Drivetrains and Axles</a:t>
            </a:r>
          </a:p>
        </p:txBody>
      </p:sp>
      <p:sp>
        <p:nvSpPr>
          <p:cNvPr id="3" name="Content Placeholder 2">
            <a:extLst>
              <a:ext uri="{FF2B5EF4-FFF2-40B4-BE49-F238E27FC236}">
                <a16:creationId xmlns:a16="http://schemas.microsoft.com/office/drawing/2014/main" id="{ABE18F80-D4FC-4D8F-B2BD-E7BEE7E012B5}"/>
              </a:ext>
            </a:extLst>
          </p:cNvPr>
          <p:cNvSpPr>
            <a:spLocks noGrp="1"/>
          </p:cNvSpPr>
          <p:nvPr>
            <p:ph type="body" idx="1"/>
          </p:nvPr>
        </p:nvSpPr>
        <p:spPr>
          <a:xfrm>
            <a:off x="478220" y="943518"/>
            <a:ext cx="1802525" cy="344128"/>
          </a:xfrm>
        </p:spPr>
        <p:txBody>
          <a:bodyPr wrap="square" lIns="0" tIns="18000" rIns="0" bIns="18000" anchor="ctr" anchorCtr="0">
            <a:spAutoFit/>
          </a:bodyPr>
          <a:lstStyle/>
          <a:p>
            <a:r>
              <a:rPr lang="en-US" dirty="0"/>
              <a:t>Ninth Edition</a:t>
            </a:r>
          </a:p>
        </p:txBody>
      </p:sp>
      <p:pic>
        <p:nvPicPr>
          <p:cNvPr id="11" name="Picture 10" descr="Front Cover: Manual Drivetrains and Axles Ninth Edition by James D. Halderman">
            <a:extLst>
              <a:ext uri="{FF2B5EF4-FFF2-40B4-BE49-F238E27FC236}">
                <a16:creationId xmlns:a16="http://schemas.microsoft.com/office/drawing/2014/main" id="{47DEB20F-F8EF-0BF2-D4E2-46B2A68DF920}"/>
              </a:ext>
            </a:extLst>
          </p:cNvPr>
          <p:cNvPicPr>
            <a:picLocks noChangeAspect="1"/>
          </p:cNvPicPr>
          <p:nvPr/>
        </p:nvPicPr>
        <p:blipFill>
          <a:blip r:embed="rId3"/>
          <a:stretch>
            <a:fillRect/>
          </a:stretch>
        </p:blipFill>
        <p:spPr>
          <a:xfrm>
            <a:off x="486407" y="1602101"/>
            <a:ext cx="3657688" cy="4688715"/>
          </a:xfrm>
          <a:prstGeom prst="rect">
            <a:avLst/>
          </a:prstGeom>
        </p:spPr>
      </p:pic>
      <p:sp>
        <p:nvSpPr>
          <p:cNvPr id="6" name="Content Placeholder 5">
            <a:extLst>
              <a:ext uri="{FF2B5EF4-FFF2-40B4-BE49-F238E27FC236}">
                <a16:creationId xmlns:a16="http://schemas.microsoft.com/office/drawing/2014/main" id="{82FD4EC9-4778-4E2F-B136-2A176CA2BA69}"/>
              </a:ext>
            </a:extLst>
          </p:cNvPr>
          <p:cNvSpPr>
            <a:spLocks noGrp="1"/>
          </p:cNvSpPr>
          <p:nvPr>
            <p:ph sz="quarter" idx="14"/>
          </p:nvPr>
        </p:nvSpPr>
        <p:spPr>
          <a:xfrm>
            <a:off x="4580630" y="2352896"/>
            <a:ext cx="1940940" cy="498016"/>
          </a:xfrm>
        </p:spPr>
        <p:txBody>
          <a:bodyPr wrap="square" lIns="0" tIns="18000" rIns="0" bIns="18000" anchor="ctr" anchorCtr="0">
            <a:spAutoFit/>
          </a:bodyPr>
          <a:lstStyle/>
          <a:p>
            <a:pPr marL="0"/>
            <a:r>
              <a:rPr lang="en-US" dirty="0"/>
              <a:t>Chapter 10</a:t>
            </a:r>
          </a:p>
        </p:txBody>
      </p:sp>
      <p:sp>
        <p:nvSpPr>
          <p:cNvPr id="26" name="Content Placeholder 25">
            <a:extLst>
              <a:ext uri="{FF2B5EF4-FFF2-40B4-BE49-F238E27FC236}">
                <a16:creationId xmlns:a16="http://schemas.microsoft.com/office/drawing/2014/main" id="{CAE97AE1-A6FA-B2D3-F179-BF83BBEC8FB1}"/>
              </a:ext>
            </a:extLst>
          </p:cNvPr>
          <p:cNvSpPr>
            <a:spLocks noGrp="1"/>
          </p:cNvSpPr>
          <p:nvPr>
            <p:ph sz="quarter" idx="15"/>
          </p:nvPr>
        </p:nvSpPr>
        <p:spPr>
          <a:xfrm>
            <a:off x="4580631" y="3021754"/>
            <a:ext cx="4076962" cy="713460"/>
          </a:xfrm>
        </p:spPr>
        <p:txBody>
          <a:bodyPr wrap="square" lIns="0" tIns="18000" rIns="0" bIns="18000" anchor="ctr" anchorCtr="0">
            <a:spAutoFit/>
          </a:bodyPr>
          <a:lstStyle/>
          <a:p>
            <a:pPr marL="0">
              <a:spcBef>
                <a:spcPts val="600"/>
              </a:spcBef>
            </a:pPr>
            <a:r>
              <a:rPr lang="en-US" dirty="0"/>
              <a:t>Driveshaft and Half Shaft Service</a:t>
            </a:r>
          </a:p>
        </p:txBody>
      </p:sp>
      <p:pic>
        <p:nvPicPr>
          <p:cNvPr id="34" name="Picture Placeholder 33" descr="Pearson Logo">
            <a:extLst>
              <a:ext uri="{FF2B5EF4-FFF2-40B4-BE49-F238E27FC236}">
                <a16:creationId xmlns:a16="http://schemas.microsoft.com/office/drawing/2014/main" id="{AB68EB2D-4F0F-D7E1-842B-78F75D23D7C2}"/>
              </a:ext>
            </a:extLst>
          </p:cNvPr>
          <p:cNvPicPr>
            <a:picLocks noGrp="1" noChangeAspect="1"/>
          </p:cNvPicPr>
          <p:nvPr>
            <p:ph type="pic" sz="quarter" idx="19"/>
          </p:nvPr>
        </p:nvPicPr>
        <p:blipFill>
          <a:blip r:embed="rId4"/>
          <a:stretch>
            <a:fillRect/>
          </a:stretch>
        </p:blipFill>
        <p:spPr>
          <a:xfrm>
            <a:off x="473549" y="6427498"/>
            <a:ext cx="986560" cy="310866"/>
          </a:xfrm>
        </p:spPr>
      </p:pic>
      <p:sp>
        <p:nvSpPr>
          <p:cNvPr id="27" name="Content Placeholder 26">
            <a:extLst>
              <a:ext uri="{FF2B5EF4-FFF2-40B4-BE49-F238E27FC236}">
                <a16:creationId xmlns:a16="http://schemas.microsoft.com/office/drawing/2014/main" id="{80AFEA12-D87A-865C-7BA4-91FDF50FC206}"/>
              </a:ext>
            </a:extLst>
          </p:cNvPr>
          <p:cNvSpPr>
            <a:spLocks noGrp="1"/>
          </p:cNvSpPr>
          <p:nvPr>
            <p:ph sz="quarter" idx="17"/>
          </p:nvPr>
        </p:nvSpPr>
        <p:spPr>
          <a:xfrm>
            <a:off x="2097088" y="6456347"/>
            <a:ext cx="6589712" cy="221018"/>
          </a:xfrm>
        </p:spPr>
        <p:txBody>
          <a:bodyPr lIns="0" tIns="18000" rIns="0" bIns="18000" anchor="ctr" anchorCtr="0">
            <a:spAutoFit/>
          </a:bodyPr>
          <a:lstStyle/>
          <a:p>
            <a:r>
              <a:rPr lang="en-US" dirty="0"/>
              <a:t>Copyright © 2024, 2018, 2015 Pearson Education, Inc. All Rights Reserved</a:t>
            </a:r>
          </a:p>
        </p:txBody>
      </p:sp>
    </p:spTree>
    <p:extLst>
      <p:ext uri="{BB962C8B-B14F-4D97-AF65-F5344CB8AC3E}">
        <p14:creationId xmlns:p14="http://schemas.microsoft.com/office/powerpoint/2010/main" val="3173379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5383" y="219455"/>
            <a:ext cx="8229600" cy="590349"/>
          </a:xfrm>
        </p:spPr>
        <p:txBody>
          <a:bodyPr lIns="0" tIns="18000" rIns="0" bIns="18000" anchor="ctr" anchorCtr="0">
            <a:spAutoFit/>
          </a:bodyPr>
          <a:lstStyle/>
          <a:p>
            <a:r>
              <a:rPr lang="en-US" dirty="0"/>
              <a:t>Figure 10.6</a:t>
            </a:r>
            <a:endParaRPr lang="en-US" sz="2800" dirty="0"/>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84909" y="1055324"/>
            <a:ext cx="2387687" cy="405683"/>
          </a:xfrm>
        </p:spPr>
        <p:txBody>
          <a:bodyPr wrap="square" lIns="0" tIns="18000" rIns="0" bIns="18000" anchor="ctr" anchorCtr="0">
            <a:spAutoFit/>
          </a:bodyPr>
          <a:lstStyle/>
          <a:p>
            <a:pPr marL="0" indent="0">
              <a:spcBef>
                <a:spcPts val="600"/>
              </a:spcBef>
              <a:buNone/>
            </a:pPr>
            <a:r>
              <a:rPr lang="en-US" sz="2400" dirty="0">
                <a:solidFill>
                  <a:schemeClr val="tx1"/>
                </a:solidFill>
              </a:rPr>
              <a:t>Checking U-Joint</a:t>
            </a:r>
          </a:p>
        </p:txBody>
      </p:sp>
      <p:pic>
        <p:nvPicPr>
          <p:cNvPr id="5" name="Picture 4" descr="An illustration of a driveshaft with a U-joint attached to it. The u-joint is moved in all directions to inspect its proper functioning.">
            <a:extLst>
              <a:ext uri="{FF2B5EF4-FFF2-40B4-BE49-F238E27FC236}">
                <a16:creationId xmlns:a16="http://schemas.microsoft.com/office/drawing/2014/main" id="{EEC43223-8A58-0B9F-16A2-A053A5D28027}"/>
              </a:ext>
            </a:extLst>
          </p:cNvPr>
          <p:cNvPicPr>
            <a:picLocks noChangeAspect="1"/>
          </p:cNvPicPr>
          <p:nvPr/>
        </p:nvPicPr>
        <p:blipFill>
          <a:blip r:embed="rId3"/>
          <a:stretch>
            <a:fillRect/>
          </a:stretch>
        </p:blipFill>
        <p:spPr>
          <a:xfrm>
            <a:off x="1827007" y="1653202"/>
            <a:ext cx="5489987" cy="3103034"/>
          </a:xfrm>
          <a:prstGeom prst="rect">
            <a:avLst/>
          </a:prstGeom>
        </p:spPr>
      </p:pic>
      <p:sp>
        <p:nvSpPr>
          <p:cNvPr id="9" name="Content Placeholder 8">
            <a:extLst>
              <a:ext uri="{FF2B5EF4-FFF2-40B4-BE49-F238E27FC236}">
                <a16:creationId xmlns:a16="http://schemas.microsoft.com/office/drawing/2014/main" id="{395C3558-1F03-930F-5B65-2FDD3CE12EFF}"/>
              </a:ext>
            </a:extLst>
          </p:cNvPr>
          <p:cNvSpPr>
            <a:spLocks noGrp="1"/>
          </p:cNvSpPr>
          <p:nvPr>
            <p:ph sz="quarter" idx="14"/>
          </p:nvPr>
        </p:nvSpPr>
        <p:spPr>
          <a:xfrm>
            <a:off x="476282" y="4904003"/>
            <a:ext cx="8228701" cy="1513679"/>
          </a:xfrm>
        </p:spPr>
        <p:txBody>
          <a:bodyPr wrap="square" lIns="0" tIns="18000" rIns="0" bIns="18000" anchor="ctr" anchorCtr="0">
            <a:spAutoFit/>
          </a:bodyPr>
          <a:lstStyle/>
          <a:p>
            <a:pPr marL="0" indent="0">
              <a:spcBef>
                <a:spcPts val="600"/>
              </a:spcBef>
              <a:buNone/>
            </a:pPr>
            <a:r>
              <a:rPr lang="en-US" sz="2400" dirty="0"/>
              <a:t>The best way to check any U-joint is to remove the driveshaft from the vehicle and move each joint in all directions. A good U-joint should be free to move without binding.</a:t>
            </a:r>
          </a:p>
        </p:txBody>
      </p:sp>
    </p:spTree>
    <p:extLst>
      <p:ext uri="{BB962C8B-B14F-4D97-AF65-F5344CB8AC3E}">
        <p14:creationId xmlns:p14="http://schemas.microsoft.com/office/powerpoint/2010/main" val="2110988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6250" y="221186"/>
            <a:ext cx="8229600" cy="590349"/>
          </a:xfrm>
        </p:spPr>
        <p:txBody>
          <a:bodyPr lIns="0" tIns="18000" rIns="0" bIns="18000" anchor="ctr" anchorCtr="0">
            <a:spAutoFit/>
          </a:bodyPr>
          <a:lstStyle/>
          <a:p>
            <a:r>
              <a:rPr lang="en-US" dirty="0"/>
              <a:t>U-Joint Replacement</a:t>
            </a:r>
            <a:endParaRPr lang="en-US" sz="2800" dirty="0"/>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77150" y="1047681"/>
            <a:ext cx="8190600" cy="2852507"/>
          </a:xfrm>
        </p:spPr>
        <p:txBody>
          <a:bodyPr wrap="square" lIns="0" tIns="18000" rIns="0" bIns="18000" anchor="ctr" anchorCtr="0">
            <a:spAutoFit/>
          </a:bodyPr>
          <a:lstStyle/>
          <a:p>
            <a:pPr marL="342900" indent="-342900">
              <a:spcBef>
                <a:spcPts val="600"/>
              </a:spcBef>
            </a:pPr>
            <a:r>
              <a:rPr lang="en-US" sz="2400" dirty="0">
                <a:solidFill>
                  <a:schemeClr val="tx1"/>
                </a:solidFill>
              </a:rPr>
              <a:t>Remove retainers; use press or a vise to separate U-joint from yoke.</a:t>
            </a:r>
          </a:p>
          <a:p>
            <a:pPr marL="342900" indent="-342900">
              <a:spcBef>
                <a:spcPts val="600"/>
              </a:spcBef>
            </a:pPr>
            <a:r>
              <a:rPr lang="en-US" sz="2400" dirty="0">
                <a:solidFill>
                  <a:schemeClr val="tx1"/>
                </a:solidFill>
              </a:rPr>
              <a:t>Replacement U-joints use spring clips instead of injected plastic.</a:t>
            </a:r>
          </a:p>
          <a:p>
            <a:pPr marL="829818" lvl="1" indent="-342900"/>
            <a:r>
              <a:rPr lang="en-US" sz="2400" dirty="0">
                <a:solidFill>
                  <a:schemeClr val="tx1"/>
                </a:solidFill>
              </a:rPr>
              <a:t>Should be forged and use up to 32 needle bearings.</a:t>
            </a:r>
          </a:p>
          <a:p>
            <a:pPr marL="342900" indent="-342900">
              <a:spcBef>
                <a:spcPts val="600"/>
              </a:spcBef>
            </a:pPr>
            <a:r>
              <a:rPr lang="en-US" sz="2400" dirty="0">
                <a:solidFill>
                  <a:schemeClr val="tx1"/>
                </a:solidFill>
              </a:rPr>
              <a:t>After removing any dirt or burrs from the yoke, press in a new U-joint.</a:t>
            </a:r>
          </a:p>
        </p:txBody>
      </p:sp>
    </p:spTree>
    <p:extLst>
      <p:ext uri="{BB962C8B-B14F-4D97-AF65-F5344CB8AC3E}">
        <p14:creationId xmlns:p14="http://schemas.microsoft.com/office/powerpoint/2010/main" val="328246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5383" y="219455"/>
            <a:ext cx="8229600" cy="590349"/>
          </a:xfrm>
        </p:spPr>
        <p:txBody>
          <a:bodyPr lIns="0" tIns="18000" rIns="0" bIns="18000" anchor="ctr" anchorCtr="0">
            <a:spAutoFit/>
          </a:bodyPr>
          <a:lstStyle/>
          <a:p>
            <a:r>
              <a:rPr lang="en-US" dirty="0"/>
              <a:t>Figure 10.7</a:t>
            </a:r>
            <a:endParaRPr lang="en-US" sz="2800" dirty="0"/>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76283" y="1055324"/>
            <a:ext cx="2594721" cy="405683"/>
          </a:xfrm>
        </p:spPr>
        <p:txBody>
          <a:bodyPr wrap="square" lIns="0" tIns="18000" rIns="0" bIns="18000" anchor="ctr" anchorCtr="0">
            <a:spAutoFit/>
          </a:bodyPr>
          <a:lstStyle/>
          <a:p>
            <a:pPr marL="0" indent="0">
              <a:spcBef>
                <a:spcPts val="600"/>
              </a:spcBef>
              <a:buNone/>
            </a:pPr>
            <a:r>
              <a:rPr lang="en-US" sz="2400" dirty="0">
                <a:solidFill>
                  <a:schemeClr val="tx1"/>
                </a:solidFill>
              </a:rPr>
              <a:t>Outside Snap Ring</a:t>
            </a:r>
          </a:p>
        </p:txBody>
      </p:sp>
      <p:pic>
        <p:nvPicPr>
          <p:cNvPr id="5" name="Picture 4" descr="A close-up view of a U-joint with a snap ring outside.">
            <a:extLst>
              <a:ext uri="{FF2B5EF4-FFF2-40B4-BE49-F238E27FC236}">
                <a16:creationId xmlns:a16="http://schemas.microsoft.com/office/drawing/2014/main" id="{EFB7ADD0-BA5F-1F49-138F-E3D42AB417E2}"/>
              </a:ext>
            </a:extLst>
          </p:cNvPr>
          <p:cNvPicPr>
            <a:picLocks noChangeAspect="1"/>
          </p:cNvPicPr>
          <p:nvPr/>
        </p:nvPicPr>
        <p:blipFill>
          <a:blip r:embed="rId3"/>
          <a:stretch>
            <a:fillRect/>
          </a:stretch>
        </p:blipFill>
        <p:spPr>
          <a:xfrm>
            <a:off x="2230252" y="1588416"/>
            <a:ext cx="4683497" cy="3525879"/>
          </a:xfrm>
          <a:prstGeom prst="rect">
            <a:avLst/>
          </a:prstGeom>
        </p:spPr>
      </p:pic>
      <p:sp>
        <p:nvSpPr>
          <p:cNvPr id="9" name="Content Placeholder 8">
            <a:extLst>
              <a:ext uri="{FF2B5EF4-FFF2-40B4-BE49-F238E27FC236}">
                <a16:creationId xmlns:a16="http://schemas.microsoft.com/office/drawing/2014/main" id="{395C3558-1F03-930F-5B65-2FDD3CE12EFF}"/>
              </a:ext>
            </a:extLst>
          </p:cNvPr>
          <p:cNvSpPr>
            <a:spLocks noGrp="1"/>
          </p:cNvSpPr>
          <p:nvPr>
            <p:ph sz="quarter" idx="14"/>
          </p:nvPr>
        </p:nvSpPr>
        <p:spPr>
          <a:xfrm>
            <a:off x="476282" y="5226696"/>
            <a:ext cx="8228701" cy="1144347"/>
          </a:xfrm>
        </p:spPr>
        <p:txBody>
          <a:bodyPr wrap="square" lIns="0" tIns="18000" rIns="0" bIns="18000" anchor="ctr" anchorCtr="0">
            <a:spAutoFit/>
          </a:bodyPr>
          <a:lstStyle/>
          <a:p>
            <a:pPr marL="0" indent="0">
              <a:spcBef>
                <a:spcPts val="600"/>
              </a:spcBef>
              <a:buNone/>
            </a:pPr>
            <a:r>
              <a:rPr lang="en-US" sz="2400" dirty="0"/>
              <a:t>Typical U-joint that uses an outside snap ring. This style of joint bolts directly to the companion flange that is attached to the pinion gear in the differential.</a:t>
            </a:r>
          </a:p>
        </p:txBody>
      </p:sp>
    </p:spTree>
    <p:extLst>
      <p:ext uri="{BB962C8B-B14F-4D97-AF65-F5344CB8AC3E}">
        <p14:creationId xmlns:p14="http://schemas.microsoft.com/office/powerpoint/2010/main" val="2719158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5383" y="219455"/>
            <a:ext cx="8229600" cy="590349"/>
          </a:xfrm>
        </p:spPr>
        <p:txBody>
          <a:bodyPr lIns="0" tIns="18000" rIns="0" bIns="18000" anchor="ctr" anchorCtr="0">
            <a:spAutoFit/>
          </a:bodyPr>
          <a:lstStyle/>
          <a:p>
            <a:r>
              <a:rPr lang="en-US" dirty="0"/>
              <a:t>Figure 10.8</a:t>
            </a:r>
            <a:endParaRPr lang="en-US" sz="2800" dirty="0"/>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76283" y="1055324"/>
            <a:ext cx="1861475" cy="405683"/>
          </a:xfrm>
        </p:spPr>
        <p:txBody>
          <a:bodyPr wrap="square" lIns="0" tIns="18000" rIns="0" bIns="18000" anchor="ctr" anchorCtr="0">
            <a:spAutoFit/>
          </a:bodyPr>
          <a:lstStyle/>
          <a:p>
            <a:pPr marL="0" indent="0">
              <a:spcBef>
                <a:spcPts val="600"/>
              </a:spcBef>
              <a:buNone/>
            </a:pPr>
            <a:r>
              <a:rPr lang="en-US" sz="2400" dirty="0">
                <a:solidFill>
                  <a:schemeClr val="tx1"/>
                </a:solidFill>
              </a:rPr>
              <a:t>Nylon Sealed</a:t>
            </a:r>
          </a:p>
        </p:txBody>
      </p:sp>
      <p:pic>
        <p:nvPicPr>
          <p:cNvPr id="5" name="Picture 4" descr="A close-up view of a U-joint with a snap ring and injected nylon to keep the bearing caps on the U-joint.">
            <a:extLst>
              <a:ext uri="{FF2B5EF4-FFF2-40B4-BE49-F238E27FC236}">
                <a16:creationId xmlns:a16="http://schemas.microsoft.com/office/drawing/2014/main" id="{6F540854-A866-7410-9085-369F6E64F477}"/>
              </a:ext>
            </a:extLst>
          </p:cNvPr>
          <p:cNvPicPr>
            <a:picLocks noChangeAspect="1"/>
          </p:cNvPicPr>
          <p:nvPr/>
        </p:nvPicPr>
        <p:blipFill>
          <a:blip r:embed="rId3"/>
          <a:stretch>
            <a:fillRect/>
          </a:stretch>
        </p:blipFill>
        <p:spPr>
          <a:xfrm>
            <a:off x="2096588" y="1599940"/>
            <a:ext cx="4950825" cy="3727129"/>
          </a:xfrm>
          <a:prstGeom prst="rect">
            <a:avLst/>
          </a:prstGeom>
        </p:spPr>
      </p:pic>
      <p:sp>
        <p:nvSpPr>
          <p:cNvPr id="9" name="Content Placeholder 8">
            <a:extLst>
              <a:ext uri="{FF2B5EF4-FFF2-40B4-BE49-F238E27FC236}">
                <a16:creationId xmlns:a16="http://schemas.microsoft.com/office/drawing/2014/main" id="{395C3558-1F03-930F-5B65-2FDD3CE12EFF}"/>
              </a:ext>
            </a:extLst>
          </p:cNvPr>
          <p:cNvSpPr>
            <a:spLocks noGrp="1"/>
          </p:cNvSpPr>
          <p:nvPr>
            <p:ph sz="quarter" idx="14"/>
          </p:nvPr>
        </p:nvSpPr>
        <p:spPr>
          <a:xfrm>
            <a:off x="476282" y="5583886"/>
            <a:ext cx="8228701" cy="775015"/>
          </a:xfrm>
        </p:spPr>
        <p:txBody>
          <a:bodyPr wrap="square" lIns="0" tIns="18000" rIns="0" bIns="18000" anchor="ctr" anchorCtr="0">
            <a:spAutoFit/>
          </a:bodyPr>
          <a:lstStyle/>
          <a:p>
            <a:pPr marL="0" indent="0">
              <a:spcBef>
                <a:spcPts val="600"/>
              </a:spcBef>
              <a:buNone/>
            </a:pPr>
            <a:r>
              <a:rPr lang="en-US" sz="2400" dirty="0"/>
              <a:t>A U-joint that is held together by nylon and usually requires that heat be applied to remove from the yoke.</a:t>
            </a:r>
          </a:p>
        </p:txBody>
      </p:sp>
    </p:spTree>
    <p:extLst>
      <p:ext uri="{BB962C8B-B14F-4D97-AF65-F5344CB8AC3E}">
        <p14:creationId xmlns:p14="http://schemas.microsoft.com/office/powerpoint/2010/main" val="1623909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5383" y="219455"/>
            <a:ext cx="8229600" cy="590349"/>
          </a:xfrm>
        </p:spPr>
        <p:txBody>
          <a:bodyPr lIns="0" tIns="18000" rIns="0" bIns="18000" anchor="ctr" anchorCtr="0">
            <a:spAutoFit/>
          </a:bodyPr>
          <a:lstStyle/>
          <a:p>
            <a:r>
              <a:rPr lang="en-US" dirty="0"/>
              <a:t>Figure 10.9</a:t>
            </a:r>
            <a:endParaRPr lang="en-US" sz="2800" dirty="0"/>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76283" y="1056923"/>
            <a:ext cx="8192334" cy="1144347"/>
          </a:xfrm>
        </p:spPr>
        <p:txBody>
          <a:bodyPr wrap="square" lIns="0" tIns="18000" rIns="0" bIns="18000" anchor="ctr" anchorCtr="0">
            <a:spAutoFit/>
          </a:bodyPr>
          <a:lstStyle/>
          <a:p>
            <a:pPr marL="0" indent="0">
              <a:spcBef>
                <a:spcPts val="600"/>
              </a:spcBef>
              <a:buNone/>
            </a:pPr>
            <a:r>
              <a:rPr lang="en-US" sz="2400" dirty="0">
                <a:solidFill>
                  <a:schemeClr val="tx1"/>
                </a:solidFill>
              </a:rPr>
              <a:t>Use a vise and two sockets to remove a U-joint. One socket fits over the bearing cup and the other fits on the bearing to press-fit the cups from the crosspiece.</a:t>
            </a:r>
          </a:p>
        </p:txBody>
      </p:sp>
      <p:pic>
        <p:nvPicPr>
          <p:cNvPr id="7" name="Picture 6" descr="An illustration of removing a U-joint.&#10;Long description is available in notes, Press F6.">
            <a:extLst>
              <a:ext uri="{FF2B5EF4-FFF2-40B4-BE49-F238E27FC236}">
                <a16:creationId xmlns:a16="http://schemas.microsoft.com/office/drawing/2014/main" id="{0EDD0236-11D1-F55B-F0DF-D253F8A591E2}"/>
              </a:ext>
            </a:extLst>
          </p:cNvPr>
          <p:cNvPicPr>
            <a:picLocks noChangeAspect="1"/>
          </p:cNvPicPr>
          <p:nvPr/>
        </p:nvPicPr>
        <p:blipFill>
          <a:blip r:embed="rId3"/>
          <a:stretch>
            <a:fillRect/>
          </a:stretch>
        </p:blipFill>
        <p:spPr>
          <a:xfrm>
            <a:off x="2789879" y="2356237"/>
            <a:ext cx="3564243" cy="4008822"/>
          </a:xfrm>
          <a:prstGeom prst="rect">
            <a:avLst/>
          </a:prstGeom>
        </p:spPr>
      </p:pic>
    </p:spTree>
    <p:extLst>
      <p:ext uri="{BB962C8B-B14F-4D97-AF65-F5344CB8AC3E}">
        <p14:creationId xmlns:p14="http://schemas.microsoft.com/office/powerpoint/2010/main" val="4173051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5383" y="219455"/>
            <a:ext cx="8229600" cy="590349"/>
          </a:xfrm>
        </p:spPr>
        <p:txBody>
          <a:bodyPr lIns="0" tIns="18000" rIns="0" bIns="18000" anchor="ctr" anchorCtr="0">
            <a:spAutoFit/>
          </a:bodyPr>
          <a:lstStyle/>
          <a:p>
            <a:r>
              <a:rPr lang="en-US" dirty="0"/>
              <a:t>Figure 10.10</a:t>
            </a:r>
            <a:endParaRPr lang="en-US" sz="2800" dirty="0"/>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76283" y="1055324"/>
            <a:ext cx="8192334" cy="405683"/>
          </a:xfrm>
        </p:spPr>
        <p:txBody>
          <a:bodyPr wrap="square" lIns="0" tIns="18000" rIns="0" bIns="18000" anchor="ctr" anchorCtr="0">
            <a:spAutoFit/>
          </a:bodyPr>
          <a:lstStyle/>
          <a:p>
            <a:pPr marL="0" indent="0">
              <a:spcBef>
                <a:spcPts val="600"/>
              </a:spcBef>
              <a:buNone/>
            </a:pPr>
            <a:r>
              <a:rPr lang="en-US" sz="2400" dirty="0">
                <a:solidFill>
                  <a:schemeClr val="tx1"/>
                </a:solidFill>
              </a:rPr>
              <a:t>Taping the U-joint to prevent the caps from coming off.</a:t>
            </a:r>
          </a:p>
        </p:txBody>
      </p:sp>
      <p:pic>
        <p:nvPicPr>
          <p:cNvPr id="5" name="Picture 4" descr="A close-up view of a U-joint with taped ends to prevent the caps from coming off.">
            <a:extLst>
              <a:ext uri="{FF2B5EF4-FFF2-40B4-BE49-F238E27FC236}">
                <a16:creationId xmlns:a16="http://schemas.microsoft.com/office/drawing/2014/main" id="{E263D591-3693-0333-FD91-E93991109399}"/>
              </a:ext>
            </a:extLst>
          </p:cNvPr>
          <p:cNvPicPr>
            <a:picLocks noChangeAspect="1"/>
          </p:cNvPicPr>
          <p:nvPr/>
        </p:nvPicPr>
        <p:blipFill>
          <a:blip r:embed="rId3"/>
          <a:stretch>
            <a:fillRect/>
          </a:stretch>
        </p:blipFill>
        <p:spPr>
          <a:xfrm>
            <a:off x="2369718" y="1746692"/>
            <a:ext cx="4404564" cy="4261761"/>
          </a:xfrm>
          <a:prstGeom prst="rect">
            <a:avLst/>
          </a:prstGeom>
        </p:spPr>
      </p:pic>
    </p:spTree>
    <p:extLst>
      <p:ext uri="{BB962C8B-B14F-4D97-AF65-F5344CB8AC3E}">
        <p14:creationId xmlns:p14="http://schemas.microsoft.com/office/powerpoint/2010/main" val="2435883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5383" y="219455"/>
            <a:ext cx="8229600" cy="590349"/>
          </a:xfrm>
        </p:spPr>
        <p:txBody>
          <a:bodyPr lIns="0" tIns="18000" rIns="0" bIns="18000" anchor="ctr" anchorCtr="0">
            <a:spAutoFit/>
          </a:bodyPr>
          <a:lstStyle/>
          <a:p>
            <a:r>
              <a:rPr lang="en-US" dirty="0"/>
              <a:t>Figure 10.11</a:t>
            </a:r>
            <a:endParaRPr lang="en-US" sz="2800" dirty="0"/>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76283" y="1055324"/>
            <a:ext cx="1861475" cy="405683"/>
          </a:xfrm>
        </p:spPr>
        <p:txBody>
          <a:bodyPr wrap="square" lIns="0" tIns="18000" rIns="0" bIns="18000" anchor="ctr" anchorCtr="0">
            <a:spAutoFit/>
          </a:bodyPr>
          <a:lstStyle/>
          <a:p>
            <a:pPr marL="0" indent="0">
              <a:spcBef>
                <a:spcPts val="600"/>
              </a:spcBef>
              <a:buNone/>
            </a:pPr>
            <a:r>
              <a:rPr lang="en-US" sz="2400" dirty="0">
                <a:solidFill>
                  <a:schemeClr val="tx1"/>
                </a:solidFill>
              </a:rPr>
              <a:t>Special Tool </a:t>
            </a:r>
          </a:p>
        </p:txBody>
      </p:sp>
      <p:sp>
        <p:nvSpPr>
          <p:cNvPr id="9" name="Content Placeholder 8">
            <a:extLst>
              <a:ext uri="{FF2B5EF4-FFF2-40B4-BE49-F238E27FC236}">
                <a16:creationId xmlns:a16="http://schemas.microsoft.com/office/drawing/2014/main" id="{395C3558-1F03-930F-5B65-2FDD3CE12EFF}"/>
              </a:ext>
            </a:extLst>
          </p:cNvPr>
          <p:cNvSpPr>
            <a:spLocks noGrp="1"/>
          </p:cNvSpPr>
          <p:nvPr>
            <p:ph sz="quarter" idx="14"/>
          </p:nvPr>
        </p:nvSpPr>
        <p:spPr>
          <a:xfrm>
            <a:off x="476284" y="1740885"/>
            <a:ext cx="4018078" cy="2621675"/>
          </a:xfrm>
        </p:spPr>
        <p:txBody>
          <a:bodyPr wrap="square" lIns="0" tIns="18000" rIns="0" bIns="18000" anchor="ctr" anchorCtr="0">
            <a:spAutoFit/>
          </a:bodyPr>
          <a:lstStyle/>
          <a:p>
            <a:pPr marL="0" indent="0">
              <a:spcBef>
                <a:spcPts val="600"/>
              </a:spcBef>
              <a:buNone/>
            </a:pPr>
            <a:r>
              <a:rPr lang="en-US" sz="2400" dirty="0"/>
              <a:t>A special tool being used to press apart a U-joint that is retained by injected plastic. Heat from a propane torch may be necessary to soften the plastic to avoid exerting too much force on the U-joint.</a:t>
            </a:r>
          </a:p>
        </p:txBody>
      </p:sp>
      <p:pic>
        <p:nvPicPr>
          <p:cNvPr id="5" name="Picture 4" descr="An illustration of a special tool for separating a U-joint.&#10;Long description is available in notes, Press F6.">
            <a:extLst>
              <a:ext uri="{FF2B5EF4-FFF2-40B4-BE49-F238E27FC236}">
                <a16:creationId xmlns:a16="http://schemas.microsoft.com/office/drawing/2014/main" id="{E3A4DE13-8FB9-B9C9-6E2A-1F4E44C6E709}"/>
              </a:ext>
            </a:extLst>
          </p:cNvPr>
          <p:cNvPicPr>
            <a:picLocks noChangeAspect="1"/>
          </p:cNvPicPr>
          <p:nvPr/>
        </p:nvPicPr>
        <p:blipFill>
          <a:blip r:embed="rId3"/>
          <a:stretch>
            <a:fillRect/>
          </a:stretch>
        </p:blipFill>
        <p:spPr>
          <a:xfrm>
            <a:off x="4885419" y="1005730"/>
            <a:ext cx="3565599" cy="5051638"/>
          </a:xfrm>
          <a:prstGeom prst="rect">
            <a:avLst/>
          </a:prstGeom>
        </p:spPr>
      </p:pic>
    </p:spTree>
    <p:extLst>
      <p:ext uri="{BB962C8B-B14F-4D97-AF65-F5344CB8AC3E}">
        <p14:creationId xmlns:p14="http://schemas.microsoft.com/office/powerpoint/2010/main" val="808290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5383" y="219455"/>
            <a:ext cx="8229600" cy="590349"/>
          </a:xfrm>
        </p:spPr>
        <p:txBody>
          <a:bodyPr lIns="0" tIns="18000" rIns="0" bIns="18000" anchor="ctr" anchorCtr="0">
            <a:spAutoFit/>
          </a:bodyPr>
          <a:lstStyle/>
          <a:p>
            <a:r>
              <a:rPr lang="en-US" dirty="0"/>
              <a:t>Figure 10.12</a:t>
            </a:r>
            <a:endParaRPr lang="en-US" sz="2800" dirty="0"/>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76283" y="1055324"/>
            <a:ext cx="8192334" cy="405683"/>
          </a:xfrm>
        </p:spPr>
        <p:txBody>
          <a:bodyPr wrap="square" lIns="0" tIns="18000" rIns="0" bIns="18000" anchor="ctr" anchorCtr="0">
            <a:spAutoFit/>
          </a:bodyPr>
          <a:lstStyle/>
          <a:p>
            <a:pPr marL="0" indent="0">
              <a:spcBef>
                <a:spcPts val="600"/>
              </a:spcBef>
              <a:buNone/>
            </a:pPr>
            <a:r>
              <a:rPr lang="en-US" sz="2400" dirty="0">
                <a:solidFill>
                  <a:schemeClr val="tx1"/>
                </a:solidFill>
              </a:rPr>
              <a:t>Removing the worn cross from the yoke.</a:t>
            </a:r>
          </a:p>
        </p:txBody>
      </p:sp>
      <p:pic>
        <p:nvPicPr>
          <p:cNvPr id="5" name="Picture 4" descr="A close-up view of removing the old U-joint from the yoke.">
            <a:extLst>
              <a:ext uri="{FF2B5EF4-FFF2-40B4-BE49-F238E27FC236}">
                <a16:creationId xmlns:a16="http://schemas.microsoft.com/office/drawing/2014/main" id="{3EC11B1E-44E8-77DC-3A92-8A9B79303FB1}"/>
              </a:ext>
            </a:extLst>
          </p:cNvPr>
          <p:cNvPicPr>
            <a:picLocks noChangeAspect="1"/>
          </p:cNvPicPr>
          <p:nvPr/>
        </p:nvPicPr>
        <p:blipFill>
          <a:blip r:embed="rId3"/>
          <a:stretch>
            <a:fillRect/>
          </a:stretch>
        </p:blipFill>
        <p:spPr>
          <a:xfrm>
            <a:off x="1525173" y="1660715"/>
            <a:ext cx="6110906" cy="4606240"/>
          </a:xfrm>
          <a:prstGeom prst="rect">
            <a:avLst/>
          </a:prstGeom>
        </p:spPr>
      </p:pic>
    </p:spTree>
    <p:extLst>
      <p:ext uri="{BB962C8B-B14F-4D97-AF65-F5344CB8AC3E}">
        <p14:creationId xmlns:p14="http://schemas.microsoft.com/office/powerpoint/2010/main" val="3403937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5383" y="219455"/>
            <a:ext cx="8229600" cy="590349"/>
          </a:xfrm>
        </p:spPr>
        <p:txBody>
          <a:bodyPr lIns="0" tIns="18000" rIns="0" bIns="18000" anchor="ctr" anchorCtr="0">
            <a:spAutoFit/>
          </a:bodyPr>
          <a:lstStyle/>
          <a:p>
            <a:r>
              <a:rPr lang="en-US" dirty="0"/>
              <a:t>Figure 10.13</a:t>
            </a:r>
            <a:endParaRPr lang="en-US" sz="2800" dirty="0"/>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76284" y="1055324"/>
            <a:ext cx="2379060" cy="405683"/>
          </a:xfrm>
        </p:spPr>
        <p:txBody>
          <a:bodyPr wrap="square" lIns="0" tIns="18000" rIns="0" bIns="18000" anchor="ctr" anchorCtr="0">
            <a:spAutoFit/>
          </a:bodyPr>
          <a:lstStyle/>
          <a:p>
            <a:pPr marL="0" indent="0">
              <a:spcBef>
                <a:spcPts val="600"/>
              </a:spcBef>
              <a:buNone/>
            </a:pPr>
            <a:r>
              <a:rPr lang="en-US" sz="2400" dirty="0">
                <a:solidFill>
                  <a:schemeClr val="tx1"/>
                </a:solidFill>
              </a:rPr>
              <a:t>Installing U-Joint </a:t>
            </a:r>
          </a:p>
        </p:txBody>
      </p:sp>
      <p:pic>
        <p:nvPicPr>
          <p:cNvPr id="5" name="Picture 4" descr="An illustration explains the process of installing a new U-joint.&#10;Long description is available in notes, Press F6.">
            <a:extLst>
              <a:ext uri="{FF2B5EF4-FFF2-40B4-BE49-F238E27FC236}">
                <a16:creationId xmlns:a16="http://schemas.microsoft.com/office/drawing/2014/main" id="{671BABDB-087D-633B-25C7-3D293E659219}"/>
              </a:ext>
            </a:extLst>
          </p:cNvPr>
          <p:cNvPicPr>
            <a:picLocks noChangeAspect="1"/>
          </p:cNvPicPr>
          <p:nvPr/>
        </p:nvPicPr>
        <p:blipFill>
          <a:blip r:embed="rId3"/>
          <a:stretch>
            <a:fillRect/>
          </a:stretch>
        </p:blipFill>
        <p:spPr>
          <a:xfrm>
            <a:off x="1979066" y="1639237"/>
            <a:ext cx="5185868" cy="3061946"/>
          </a:xfrm>
          <a:prstGeom prst="rect">
            <a:avLst/>
          </a:prstGeom>
        </p:spPr>
      </p:pic>
      <p:sp>
        <p:nvSpPr>
          <p:cNvPr id="9" name="Content Placeholder 8">
            <a:extLst>
              <a:ext uri="{FF2B5EF4-FFF2-40B4-BE49-F238E27FC236}">
                <a16:creationId xmlns:a16="http://schemas.microsoft.com/office/drawing/2014/main" id="{395C3558-1F03-930F-5B65-2FDD3CE12EFF}"/>
              </a:ext>
            </a:extLst>
          </p:cNvPr>
          <p:cNvSpPr>
            <a:spLocks noGrp="1"/>
          </p:cNvSpPr>
          <p:nvPr>
            <p:ph sz="quarter" idx="14"/>
          </p:nvPr>
        </p:nvSpPr>
        <p:spPr>
          <a:xfrm>
            <a:off x="476284" y="4900054"/>
            <a:ext cx="8228699" cy="1513679"/>
          </a:xfrm>
        </p:spPr>
        <p:txBody>
          <a:bodyPr wrap="square" lIns="0" tIns="18000" rIns="0" bIns="18000" anchor="ctr" anchorCtr="0">
            <a:spAutoFit/>
          </a:bodyPr>
          <a:lstStyle/>
          <a:p>
            <a:pPr marL="0" indent="0">
              <a:spcBef>
                <a:spcPts val="600"/>
              </a:spcBef>
              <a:buNone/>
            </a:pPr>
            <a:r>
              <a:rPr lang="en-US" sz="2400" dirty="0"/>
              <a:t>When installing a new U-joint, position the grease fitting on the inboard side (toward the driveshaft tube) and in alignment with the grease fitting of the U-joint at the other end.</a:t>
            </a:r>
          </a:p>
        </p:txBody>
      </p:sp>
    </p:spTree>
    <p:extLst>
      <p:ext uri="{BB962C8B-B14F-4D97-AF65-F5344CB8AC3E}">
        <p14:creationId xmlns:p14="http://schemas.microsoft.com/office/powerpoint/2010/main" val="3378306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6250" y="221186"/>
            <a:ext cx="8229600" cy="590349"/>
          </a:xfrm>
        </p:spPr>
        <p:txBody>
          <a:bodyPr lIns="0" tIns="18000" rIns="0" bIns="18000" anchor="ctr" anchorCtr="0">
            <a:spAutoFit/>
          </a:bodyPr>
          <a:lstStyle/>
          <a:p>
            <a:r>
              <a:rPr lang="en-US" dirty="0"/>
              <a:t>U-Joint Working Angles</a:t>
            </a:r>
            <a:endParaRPr lang="en-US" sz="2800" dirty="0"/>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77150" y="1050737"/>
            <a:ext cx="8190600" cy="2190788"/>
          </a:xfrm>
        </p:spPr>
        <p:txBody>
          <a:bodyPr wrap="square" lIns="0" tIns="18000" rIns="0" bIns="18000" anchor="ctr" anchorCtr="0">
            <a:spAutoFit/>
          </a:bodyPr>
          <a:lstStyle/>
          <a:p>
            <a:pPr marL="342900" indent="-342900">
              <a:spcBef>
                <a:spcPts val="600"/>
              </a:spcBef>
            </a:pPr>
            <a:r>
              <a:rPr lang="en-US" sz="2400" dirty="0">
                <a:solidFill>
                  <a:schemeClr val="tx1"/>
                </a:solidFill>
              </a:rPr>
              <a:t>Place an inclinometer on rear U-joint bearing cap. </a:t>
            </a:r>
          </a:p>
          <a:p>
            <a:pPr marL="342900" indent="-342900">
              <a:spcBef>
                <a:spcPts val="600"/>
              </a:spcBef>
            </a:pPr>
            <a:r>
              <a:rPr lang="en-US" sz="2400" dirty="0">
                <a:solidFill>
                  <a:schemeClr val="tx1"/>
                </a:solidFill>
              </a:rPr>
              <a:t>Level bubble and read angle.</a:t>
            </a:r>
          </a:p>
          <a:p>
            <a:pPr marL="342900" indent="-342900">
              <a:spcBef>
                <a:spcPts val="600"/>
              </a:spcBef>
            </a:pPr>
            <a:r>
              <a:rPr lang="en-US" sz="2400" dirty="0">
                <a:solidFill>
                  <a:schemeClr val="tx1"/>
                </a:solidFill>
              </a:rPr>
              <a:t>Rotate driveshaft 90 degrees, read angle of rear yoke.</a:t>
            </a:r>
          </a:p>
          <a:p>
            <a:pPr marL="342900" indent="-342900">
              <a:spcBef>
                <a:spcPts val="600"/>
              </a:spcBef>
            </a:pPr>
            <a:r>
              <a:rPr lang="en-US" sz="2400" dirty="0">
                <a:solidFill>
                  <a:schemeClr val="tx1"/>
                </a:solidFill>
              </a:rPr>
              <a:t>Subtract smaller reading from larger reading </a:t>
            </a:r>
          </a:p>
          <a:p>
            <a:pPr marL="342900" indent="-342900">
              <a:spcBef>
                <a:spcPts val="600"/>
              </a:spcBef>
            </a:pPr>
            <a:r>
              <a:rPr lang="en-US" sz="2400" dirty="0">
                <a:solidFill>
                  <a:schemeClr val="tx1"/>
                </a:solidFill>
              </a:rPr>
              <a:t>To obtain working angle of joint.</a:t>
            </a:r>
          </a:p>
        </p:txBody>
      </p:sp>
    </p:spTree>
    <p:extLst>
      <p:ext uri="{BB962C8B-B14F-4D97-AF65-F5344CB8AC3E}">
        <p14:creationId xmlns:p14="http://schemas.microsoft.com/office/powerpoint/2010/main" val="3818098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74452" y="220537"/>
            <a:ext cx="8212348" cy="590349"/>
          </a:xfrm>
        </p:spPr>
        <p:txBody>
          <a:bodyPr lIns="0" tIns="18000" rIns="0" bIns="18000" anchor="ctr">
            <a:spAutoFit/>
          </a:bodyPr>
          <a:lstStyle/>
          <a:p>
            <a:r>
              <a:rPr lang="en-US" dirty="0"/>
              <a:t>Learning Objectives</a:t>
            </a:r>
            <a:endParaRPr lang="en-US" sz="2800" dirty="0"/>
          </a:p>
        </p:txBody>
      </p:sp>
      <p:sp>
        <p:nvSpPr>
          <p:cNvPr id="7" name="Content Placeholder 6">
            <a:extLst>
              <a:ext uri="{FF2B5EF4-FFF2-40B4-BE49-F238E27FC236}">
                <a16:creationId xmlns:a16="http://schemas.microsoft.com/office/drawing/2014/main" id="{1EB22131-D366-DA51-F336-FB0714E7F533}"/>
              </a:ext>
            </a:extLst>
          </p:cNvPr>
          <p:cNvSpPr>
            <a:spLocks noGrp="1"/>
          </p:cNvSpPr>
          <p:nvPr>
            <p:ph sz="quarter" idx="14"/>
          </p:nvPr>
        </p:nvSpPr>
        <p:spPr>
          <a:xfrm>
            <a:off x="474453" y="1049696"/>
            <a:ext cx="8212347" cy="2829424"/>
          </a:xfrm>
        </p:spPr>
        <p:txBody>
          <a:bodyPr lIns="0" tIns="18000" rIns="0" bIns="18000" anchor="ctr" anchorCtr="0">
            <a:spAutoFit/>
          </a:bodyPr>
          <a:lstStyle/>
          <a:p>
            <a:pPr marL="534988" indent="-534988">
              <a:buNone/>
            </a:pPr>
            <a:r>
              <a:rPr lang="en-US" sz="2400" b="1" dirty="0">
                <a:solidFill>
                  <a:srgbClr val="007FA3"/>
                </a:solidFill>
              </a:rPr>
              <a:t>10.1 </a:t>
            </a:r>
            <a:r>
              <a:rPr lang="en-US" sz="2400" dirty="0">
                <a:solidFill>
                  <a:schemeClr val="tx1"/>
                </a:solidFill>
              </a:rPr>
              <a:t>Explain how to diagnose and inspect a U-joint.</a:t>
            </a:r>
          </a:p>
          <a:p>
            <a:pPr marL="534988" indent="-534988">
              <a:buNone/>
            </a:pPr>
            <a:r>
              <a:rPr lang="en-US" sz="2400" b="1" dirty="0">
                <a:solidFill>
                  <a:srgbClr val="007FA3"/>
                </a:solidFill>
              </a:rPr>
              <a:t>10.2 </a:t>
            </a:r>
            <a:r>
              <a:rPr lang="en-US" sz="2400" dirty="0">
                <a:solidFill>
                  <a:schemeClr val="tx1"/>
                </a:solidFill>
              </a:rPr>
              <a:t>List the steps necessary to replace a U-joint.</a:t>
            </a:r>
          </a:p>
          <a:p>
            <a:pPr marL="715963" indent="-715963">
              <a:buNone/>
            </a:pPr>
            <a:r>
              <a:rPr lang="en-US" sz="2400" b="1" dirty="0">
                <a:solidFill>
                  <a:srgbClr val="007FA3"/>
                </a:solidFill>
              </a:rPr>
              <a:t>10.3 </a:t>
            </a:r>
            <a:r>
              <a:rPr lang="en-US" sz="2400" dirty="0">
                <a:solidFill>
                  <a:schemeClr val="tx1"/>
                </a:solidFill>
              </a:rPr>
              <a:t>Explain how to perform a measurement of the working angles of a U-joint.</a:t>
            </a:r>
          </a:p>
          <a:p>
            <a:pPr marL="715963" indent="-715963">
              <a:buNone/>
            </a:pPr>
            <a:r>
              <a:rPr lang="en-US" sz="2400" b="1" dirty="0">
                <a:solidFill>
                  <a:srgbClr val="007FA3"/>
                </a:solidFill>
              </a:rPr>
              <a:t>10.4</a:t>
            </a:r>
            <a:r>
              <a:rPr lang="en-US" sz="2400" dirty="0">
                <a:solidFill>
                  <a:schemeClr val="tx1"/>
                </a:solidFill>
              </a:rPr>
              <a:t> Diagnose problems with </a:t>
            </a:r>
            <a:r>
              <a:rPr lang="en-US" sz="2400" spc="-300" dirty="0">
                <a:solidFill>
                  <a:schemeClr val="tx1"/>
                </a:solidFill>
              </a:rPr>
              <a:t>C </a:t>
            </a:r>
            <a:r>
              <a:rPr lang="en-US" sz="2400" dirty="0">
                <a:solidFill>
                  <a:schemeClr val="tx1"/>
                </a:solidFill>
              </a:rPr>
              <a:t>V joints and describe the service procedures for replacing </a:t>
            </a:r>
            <a:r>
              <a:rPr lang="en-US" sz="2400" spc="-300" dirty="0">
                <a:solidFill>
                  <a:schemeClr val="tx1"/>
                </a:solidFill>
              </a:rPr>
              <a:t>C </a:t>
            </a:r>
            <a:r>
              <a:rPr lang="en-US" sz="2400" dirty="0">
                <a:solidFill>
                  <a:schemeClr val="tx1"/>
                </a:solidFill>
              </a:rPr>
              <a:t>V joints.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2A8EE-F3D5-44B9-B5A1-7A4D72C3EC83}"/>
              </a:ext>
            </a:extLst>
          </p:cNvPr>
          <p:cNvSpPr>
            <a:spLocks noGrp="1"/>
          </p:cNvSpPr>
          <p:nvPr>
            <p:ph type="title"/>
          </p:nvPr>
        </p:nvSpPr>
        <p:spPr>
          <a:xfrm>
            <a:off x="476250" y="221186"/>
            <a:ext cx="8229600" cy="590349"/>
          </a:xfrm>
        </p:spPr>
        <p:txBody>
          <a:bodyPr lIns="0" tIns="18000" rIns="0" bIns="18000" anchor="ctr" anchorCtr="0">
            <a:spAutoFit/>
          </a:bodyPr>
          <a:lstStyle/>
          <a:p>
            <a:r>
              <a:rPr lang="en-US" dirty="0"/>
              <a:t>Figure 10.14</a:t>
            </a:r>
          </a:p>
        </p:txBody>
      </p:sp>
      <p:sp>
        <p:nvSpPr>
          <p:cNvPr id="6" name="Content Placeholder 5">
            <a:extLst>
              <a:ext uri="{FF2B5EF4-FFF2-40B4-BE49-F238E27FC236}">
                <a16:creationId xmlns:a16="http://schemas.microsoft.com/office/drawing/2014/main" id="{4D16A3E7-0B7C-1F5E-5349-6D86919FF1CE}"/>
              </a:ext>
            </a:extLst>
          </p:cNvPr>
          <p:cNvSpPr>
            <a:spLocks noGrp="1"/>
          </p:cNvSpPr>
          <p:nvPr>
            <p:ph sz="quarter" idx="13"/>
          </p:nvPr>
        </p:nvSpPr>
        <p:spPr>
          <a:xfrm>
            <a:off x="493944" y="1072228"/>
            <a:ext cx="2157813" cy="374906"/>
          </a:xfrm>
        </p:spPr>
        <p:txBody>
          <a:bodyPr wrap="square" lIns="0" tIns="18000" rIns="0" bIns="18000" anchor="ctr" anchorCtr="0">
            <a:spAutoFit/>
          </a:bodyPr>
          <a:lstStyle/>
          <a:p>
            <a:pPr marL="0" indent="0">
              <a:spcBef>
                <a:spcPts val="600"/>
              </a:spcBef>
              <a:buNone/>
            </a:pPr>
            <a:r>
              <a:rPr lang="en-US" sz="2200" dirty="0">
                <a:solidFill>
                  <a:schemeClr val="tx1"/>
                </a:solidFill>
              </a:rPr>
              <a:t>Working Angles</a:t>
            </a:r>
          </a:p>
        </p:txBody>
      </p:sp>
      <p:pic>
        <p:nvPicPr>
          <p:cNvPr id="32" name="Picture 31" descr="An illustration explains the angle between the two U-joints on driveshaft.&#10;Long description is available in notes, Press F6.">
            <a:extLst>
              <a:ext uri="{FF2B5EF4-FFF2-40B4-BE49-F238E27FC236}">
                <a16:creationId xmlns:a16="http://schemas.microsoft.com/office/drawing/2014/main" id="{06E56E7D-F5D9-ED7E-3288-1116C53AFFC1}"/>
              </a:ext>
            </a:extLst>
          </p:cNvPr>
          <p:cNvPicPr>
            <a:picLocks noChangeAspect="1"/>
          </p:cNvPicPr>
          <p:nvPr/>
        </p:nvPicPr>
        <p:blipFill>
          <a:blip r:embed="rId3"/>
          <a:stretch>
            <a:fillRect/>
          </a:stretch>
        </p:blipFill>
        <p:spPr>
          <a:xfrm>
            <a:off x="478582" y="1713525"/>
            <a:ext cx="3960479" cy="2094047"/>
          </a:xfrm>
          <a:prstGeom prst="rect">
            <a:avLst/>
          </a:prstGeom>
        </p:spPr>
      </p:pic>
      <p:sp>
        <p:nvSpPr>
          <p:cNvPr id="3" name="Content Placeholder 2">
            <a:extLst>
              <a:ext uri="{FF2B5EF4-FFF2-40B4-BE49-F238E27FC236}">
                <a16:creationId xmlns:a16="http://schemas.microsoft.com/office/drawing/2014/main" id="{B08E78CE-AC74-7630-A640-3F64980F5961}"/>
              </a:ext>
            </a:extLst>
          </p:cNvPr>
          <p:cNvSpPr>
            <a:spLocks noGrp="1"/>
          </p:cNvSpPr>
          <p:nvPr>
            <p:ph sz="quarter" idx="14"/>
          </p:nvPr>
        </p:nvSpPr>
        <p:spPr>
          <a:xfrm>
            <a:off x="4567964" y="1071898"/>
            <a:ext cx="2217011" cy="374906"/>
          </a:xfrm>
        </p:spPr>
        <p:txBody>
          <a:bodyPr wrap="square" lIns="0" tIns="18000" rIns="0" bIns="18000" anchor="ctr" anchorCtr="0">
            <a:spAutoFit/>
          </a:bodyPr>
          <a:lstStyle/>
          <a:p>
            <a:pPr marL="285750" indent="-285750">
              <a:spcBef>
                <a:spcPts val="600"/>
              </a:spcBef>
            </a:pPr>
            <a:r>
              <a:rPr lang="en-US" sz="2200" dirty="0">
                <a:solidFill>
                  <a:schemeClr val="tx1"/>
                </a:solidFill>
              </a:rPr>
              <a:t>Working Angle</a:t>
            </a:r>
          </a:p>
        </p:txBody>
      </p:sp>
      <p:sp>
        <p:nvSpPr>
          <p:cNvPr id="4" name="Content Placeholder 3">
            <a:extLst>
              <a:ext uri="{FF2B5EF4-FFF2-40B4-BE49-F238E27FC236}">
                <a16:creationId xmlns:a16="http://schemas.microsoft.com/office/drawing/2014/main" id="{B6A40111-3DF9-81AB-B0E4-BE1F7DFBC948}"/>
              </a:ext>
            </a:extLst>
          </p:cNvPr>
          <p:cNvSpPr>
            <a:spLocks noGrp="1"/>
          </p:cNvSpPr>
          <p:nvPr>
            <p:ph sz="quarter" idx="15"/>
          </p:nvPr>
        </p:nvSpPr>
        <p:spPr>
          <a:xfrm>
            <a:off x="4572000" y="1554116"/>
            <a:ext cx="1939925" cy="374906"/>
          </a:xfrm>
        </p:spPr>
        <p:txBody>
          <a:bodyPr wrap="square" lIns="0" tIns="18000" rIns="0" bIns="18000" anchor="ctr" anchorCtr="0">
            <a:spAutoFit/>
          </a:bodyPr>
          <a:lstStyle/>
          <a:p>
            <a:pPr marL="829818" lvl="1" indent="-342900"/>
            <a:r>
              <a:rPr lang="en-US" sz="2200" dirty="0">
                <a:solidFill>
                  <a:schemeClr val="tx1"/>
                </a:solidFill>
              </a:rPr>
              <a:t>At Least</a:t>
            </a:r>
          </a:p>
        </p:txBody>
      </p:sp>
      <p:graphicFrame>
        <p:nvGraphicFramePr>
          <p:cNvPr id="33" name="Object 32" descr="Half.">
            <a:extLst>
              <a:ext uri="{FF2B5EF4-FFF2-40B4-BE49-F238E27FC236}">
                <a16:creationId xmlns:a16="http://schemas.microsoft.com/office/drawing/2014/main" id="{A6916DA6-8AFE-8B6C-33CB-1E0A18391BDE}"/>
              </a:ext>
            </a:extLst>
          </p:cNvPr>
          <p:cNvGraphicFramePr>
            <a:graphicFrameLocks noChangeAspect="1"/>
          </p:cNvGraphicFramePr>
          <p:nvPr>
            <p:extLst>
              <p:ext uri="{D42A27DB-BD31-4B8C-83A1-F6EECF244321}">
                <p14:modId xmlns:p14="http://schemas.microsoft.com/office/powerpoint/2010/main" val="3982419896"/>
              </p:ext>
            </p:extLst>
          </p:nvPr>
        </p:nvGraphicFramePr>
        <p:xfrm>
          <a:off x="6575111" y="1563109"/>
          <a:ext cx="275999" cy="362742"/>
        </p:xfrm>
        <a:graphic>
          <a:graphicData uri="http://schemas.openxmlformats.org/presentationml/2006/ole">
            <mc:AlternateContent xmlns:mc="http://schemas.openxmlformats.org/markup-compatibility/2006">
              <mc:Choice xmlns:v="urn:schemas-microsoft-com:vml" Requires="v">
                <p:oleObj name="Equation" r:id="rId4" imgW="228600" imgH="304560" progId="Equation.DSMT4">
                  <p:embed/>
                </p:oleObj>
              </mc:Choice>
              <mc:Fallback>
                <p:oleObj name="Equation" r:id="rId4" imgW="228600" imgH="304560" progId="Equation.DSMT4">
                  <p:embed/>
                  <p:pic>
                    <p:nvPicPr>
                      <p:cNvPr id="6" name="Object 5">
                        <a:extLst>
                          <a:ext uri="{FF2B5EF4-FFF2-40B4-BE49-F238E27FC236}">
                            <a16:creationId xmlns:a16="http://schemas.microsoft.com/office/drawing/2014/main" id="{B00D0CDA-D67D-0A7C-0C9C-EE9DA163EE17}"/>
                          </a:ext>
                        </a:extLst>
                      </p:cNvPr>
                      <p:cNvPicPr>
                        <a:picLocks noChangeAspect="1" noChangeArrowheads="1"/>
                      </p:cNvPicPr>
                      <p:nvPr/>
                    </p:nvPicPr>
                    <p:blipFill>
                      <a:blip r:embed="rId5"/>
                      <a:srcRect/>
                      <a:stretch>
                        <a:fillRect/>
                      </a:stretch>
                    </p:blipFill>
                    <p:spPr bwMode="auto">
                      <a:xfrm>
                        <a:off x="6575111" y="1563109"/>
                        <a:ext cx="275999" cy="3627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4">
            <a:extLst>
              <a:ext uri="{FF2B5EF4-FFF2-40B4-BE49-F238E27FC236}">
                <a16:creationId xmlns:a16="http://schemas.microsoft.com/office/drawing/2014/main" id="{D4D1BC2B-298E-56DD-84A4-ECDEE007B68E}"/>
              </a:ext>
            </a:extLst>
          </p:cNvPr>
          <p:cNvSpPr>
            <a:spLocks noGrp="1"/>
          </p:cNvSpPr>
          <p:nvPr>
            <p:ph sz="quarter" idx="16"/>
          </p:nvPr>
        </p:nvSpPr>
        <p:spPr>
          <a:xfrm>
            <a:off x="6994525" y="1550945"/>
            <a:ext cx="1022350" cy="374906"/>
          </a:xfrm>
        </p:spPr>
        <p:txBody>
          <a:bodyPr wrap="square" lIns="0" tIns="18000" rIns="0" bIns="18000" anchor="ctr" anchorCtr="0">
            <a:spAutoFit/>
          </a:bodyPr>
          <a:lstStyle/>
          <a:p>
            <a:pPr marL="0" lvl="1" indent="0">
              <a:buNone/>
            </a:pPr>
            <a:r>
              <a:rPr lang="en-US" sz="2200" dirty="0">
                <a:solidFill>
                  <a:schemeClr val="tx1"/>
                </a:solidFill>
              </a:rPr>
              <a:t>Degree</a:t>
            </a:r>
          </a:p>
        </p:txBody>
      </p:sp>
      <p:sp>
        <p:nvSpPr>
          <p:cNvPr id="7" name="Content Placeholder 6">
            <a:extLst>
              <a:ext uri="{FF2B5EF4-FFF2-40B4-BE49-F238E27FC236}">
                <a16:creationId xmlns:a16="http://schemas.microsoft.com/office/drawing/2014/main" id="{F6FDE33F-286D-6F46-3AB8-37D46904F16E}"/>
              </a:ext>
            </a:extLst>
          </p:cNvPr>
          <p:cNvSpPr>
            <a:spLocks noGrp="1"/>
          </p:cNvSpPr>
          <p:nvPr>
            <p:ph sz="quarter" idx="17"/>
          </p:nvPr>
        </p:nvSpPr>
        <p:spPr>
          <a:xfrm>
            <a:off x="4572000" y="2040897"/>
            <a:ext cx="4122737" cy="374906"/>
          </a:xfrm>
        </p:spPr>
        <p:txBody>
          <a:bodyPr wrap="square" lIns="0" tIns="18000" rIns="0" bIns="18000" anchor="ctr" anchorCtr="0">
            <a:spAutoFit/>
          </a:bodyPr>
          <a:lstStyle/>
          <a:p>
            <a:pPr marL="829818" lvl="1" indent="-342900"/>
            <a:r>
              <a:rPr lang="en-US" sz="2200" dirty="0">
                <a:solidFill>
                  <a:schemeClr val="tx1"/>
                </a:solidFill>
              </a:rPr>
              <a:t>Not Exceed 3 Degrees</a:t>
            </a:r>
          </a:p>
        </p:txBody>
      </p:sp>
      <p:sp>
        <p:nvSpPr>
          <p:cNvPr id="8" name="Content Placeholder 7">
            <a:extLst>
              <a:ext uri="{FF2B5EF4-FFF2-40B4-BE49-F238E27FC236}">
                <a16:creationId xmlns:a16="http://schemas.microsoft.com/office/drawing/2014/main" id="{2F0DB6E5-33FA-8794-803B-06DEB742AB05}"/>
              </a:ext>
            </a:extLst>
          </p:cNvPr>
          <p:cNvSpPr>
            <a:spLocks noGrp="1"/>
          </p:cNvSpPr>
          <p:nvPr>
            <p:ph sz="quarter" idx="18"/>
          </p:nvPr>
        </p:nvSpPr>
        <p:spPr>
          <a:xfrm>
            <a:off x="457200" y="4232476"/>
            <a:ext cx="6648450" cy="374906"/>
          </a:xfrm>
        </p:spPr>
        <p:txBody>
          <a:bodyPr wrap="square" lIns="0" tIns="18000" rIns="0" bIns="18000" anchor="ctr" anchorCtr="0">
            <a:spAutoFit/>
          </a:bodyPr>
          <a:lstStyle/>
          <a:p>
            <a:pPr marL="0" indent="0">
              <a:spcBef>
                <a:spcPts val="600"/>
              </a:spcBef>
              <a:buNone/>
            </a:pPr>
            <a:r>
              <a:rPr lang="en-US" sz="2200" dirty="0">
                <a:solidFill>
                  <a:schemeClr val="tx1"/>
                </a:solidFill>
              </a:rPr>
              <a:t>The working angle of most U-joints should be at least</a:t>
            </a:r>
          </a:p>
        </p:txBody>
      </p:sp>
      <p:graphicFrame>
        <p:nvGraphicFramePr>
          <p:cNvPr id="35" name="Object 34" descr="Half.">
            <a:extLst>
              <a:ext uri="{FF2B5EF4-FFF2-40B4-BE49-F238E27FC236}">
                <a16:creationId xmlns:a16="http://schemas.microsoft.com/office/drawing/2014/main" id="{BB282D2C-6E51-4DBC-824E-48DDE77DAB6E}"/>
              </a:ext>
            </a:extLst>
          </p:cNvPr>
          <p:cNvGraphicFramePr>
            <a:graphicFrameLocks noChangeAspect="1"/>
          </p:cNvGraphicFramePr>
          <p:nvPr>
            <p:extLst>
              <p:ext uri="{D42A27DB-BD31-4B8C-83A1-F6EECF244321}">
                <p14:modId xmlns:p14="http://schemas.microsoft.com/office/powerpoint/2010/main" val="2990242735"/>
              </p:ext>
            </p:extLst>
          </p:nvPr>
        </p:nvGraphicFramePr>
        <p:xfrm>
          <a:off x="7152736" y="4193419"/>
          <a:ext cx="274637" cy="363538"/>
        </p:xfrm>
        <a:graphic>
          <a:graphicData uri="http://schemas.openxmlformats.org/presentationml/2006/ole">
            <mc:AlternateContent xmlns:mc="http://schemas.openxmlformats.org/markup-compatibility/2006">
              <mc:Choice xmlns:v="urn:schemas-microsoft-com:vml" Requires="v">
                <p:oleObj name="Equation" r:id="rId6" imgW="228600" imgH="304560" progId="Equation.DSMT4">
                  <p:embed/>
                </p:oleObj>
              </mc:Choice>
              <mc:Fallback>
                <p:oleObj name="Equation" r:id="rId6" imgW="228600" imgH="304560" progId="Equation.DSMT4">
                  <p:embed/>
                  <p:pic>
                    <p:nvPicPr>
                      <p:cNvPr id="33" name="Object 32">
                        <a:extLst>
                          <a:ext uri="{FF2B5EF4-FFF2-40B4-BE49-F238E27FC236}">
                            <a16:creationId xmlns:a16="http://schemas.microsoft.com/office/drawing/2014/main" id="{A6916DA6-8AFE-8B6C-33CB-1E0A18391BDE}"/>
                          </a:ext>
                        </a:extLst>
                      </p:cNvPr>
                      <p:cNvPicPr>
                        <a:picLocks noChangeAspect="1" noChangeArrowheads="1"/>
                      </p:cNvPicPr>
                      <p:nvPr/>
                    </p:nvPicPr>
                    <p:blipFill>
                      <a:blip r:embed="rId7"/>
                      <a:srcRect/>
                      <a:stretch>
                        <a:fillRect/>
                      </a:stretch>
                    </p:blipFill>
                    <p:spPr bwMode="auto">
                      <a:xfrm>
                        <a:off x="7152736" y="4193419"/>
                        <a:ext cx="274637" cy="363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Content Placeholder 8">
            <a:extLst>
              <a:ext uri="{FF2B5EF4-FFF2-40B4-BE49-F238E27FC236}">
                <a16:creationId xmlns:a16="http://schemas.microsoft.com/office/drawing/2014/main" id="{2FDEF53A-F41E-999E-82B7-8581584E95D1}"/>
              </a:ext>
            </a:extLst>
          </p:cNvPr>
          <p:cNvSpPr>
            <a:spLocks noGrp="1"/>
          </p:cNvSpPr>
          <p:nvPr>
            <p:ph sz="quarter" idx="19"/>
          </p:nvPr>
        </p:nvSpPr>
        <p:spPr>
          <a:xfrm>
            <a:off x="7510736" y="4202945"/>
            <a:ext cx="939800" cy="374906"/>
          </a:xfrm>
        </p:spPr>
        <p:txBody>
          <a:bodyPr wrap="square" lIns="0" tIns="18000" rIns="0" bIns="18000" anchor="ctr" anchorCtr="0">
            <a:spAutoFit/>
          </a:bodyPr>
          <a:lstStyle/>
          <a:p>
            <a:pPr marL="0" indent="-486918">
              <a:spcBef>
                <a:spcPts val="600"/>
              </a:spcBef>
              <a:buNone/>
            </a:pPr>
            <a:r>
              <a:rPr lang="en-US" sz="2200" dirty="0">
                <a:solidFill>
                  <a:schemeClr val="tx1"/>
                </a:solidFill>
              </a:rPr>
              <a:t>degree</a:t>
            </a:r>
          </a:p>
        </p:txBody>
      </p:sp>
      <p:sp>
        <p:nvSpPr>
          <p:cNvPr id="13" name="Content Placeholder 12">
            <a:extLst>
              <a:ext uri="{FF2B5EF4-FFF2-40B4-BE49-F238E27FC236}">
                <a16:creationId xmlns:a16="http://schemas.microsoft.com/office/drawing/2014/main" id="{EF9DCB67-D815-535B-94D3-F3D0A4113FCD}"/>
              </a:ext>
            </a:extLst>
          </p:cNvPr>
          <p:cNvSpPr>
            <a:spLocks noGrp="1"/>
          </p:cNvSpPr>
          <p:nvPr>
            <p:ph sz="quarter" idx="20"/>
          </p:nvPr>
        </p:nvSpPr>
        <p:spPr>
          <a:xfrm>
            <a:off x="468313" y="4705817"/>
            <a:ext cx="8058423" cy="374906"/>
          </a:xfrm>
        </p:spPr>
        <p:txBody>
          <a:bodyPr wrap="square" lIns="0" tIns="18000" rIns="0" bIns="18000" anchor="ctr" anchorCtr="0">
            <a:spAutoFit/>
          </a:bodyPr>
          <a:lstStyle/>
          <a:p>
            <a:pPr marL="0" indent="-486918">
              <a:spcBef>
                <a:spcPts val="600"/>
              </a:spcBef>
              <a:buNone/>
            </a:pPr>
            <a:r>
              <a:rPr lang="en-US" sz="2200" dirty="0">
                <a:solidFill>
                  <a:schemeClr val="tx1"/>
                </a:solidFill>
              </a:rPr>
              <a:t>(to permit the needle bearing to rotate in the U-joints) and should</a:t>
            </a:r>
            <a:endParaRPr lang="en-US" sz="2200" b="1" dirty="0">
              <a:solidFill>
                <a:schemeClr val="tx1"/>
              </a:solidFill>
            </a:endParaRPr>
          </a:p>
        </p:txBody>
      </p:sp>
      <p:sp>
        <p:nvSpPr>
          <p:cNvPr id="25" name="Content Placeholder 24">
            <a:extLst>
              <a:ext uri="{FF2B5EF4-FFF2-40B4-BE49-F238E27FC236}">
                <a16:creationId xmlns:a16="http://schemas.microsoft.com/office/drawing/2014/main" id="{53661B64-8FBE-A358-1374-07EBADBD5E4B}"/>
              </a:ext>
            </a:extLst>
          </p:cNvPr>
          <p:cNvSpPr>
            <a:spLocks noGrp="1"/>
          </p:cNvSpPr>
          <p:nvPr>
            <p:ph sz="quarter" idx="21"/>
          </p:nvPr>
        </p:nvSpPr>
        <p:spPr>
          <a:xfrm>
            <a:off x="465369" y="5158481"/>
            <a:ext cx="8211906" cy="713460"/>
          </a:xfrm>
        </p:spPr>
        <p:txBody>
          <a:bodyPr wrap="square" lIns="0" tIns="18000" rIns="0" bIns="18000" anchor="ctr" anchorCtr="0">
            <a:spAutoFit/>
          </a:bodyPr>
          <a:lstStyle/>
          <a:p>
            <a:pPr marL="0" indent="-486918">
              <a:spcBef>
                <a:spcPts val="600"/>
              </a:spcBef>
              <a:buNone/>
            </a:pPr>
            <a:r>
              <a:rPr lang="en-US" sz="2200" dirty="0">
                <a:solidFill>
                  <a:schemeClr val="tx1"/>
                </a:solidFill>
              </a:rPr>
              <a:t>not exceed 3 degrees or a vibration can occur in the driveshaft, especially at higher speeds. The difference between the front and</a:t>
            </a:r>
          </a:p>
        </p:txBody>
      </p:sp>
      <p:sp>
        <p:nvSpPr>
          <p:cNvPr id="26" name="Content Placeholder 25">
            <a:extLst>
              <a:ext uri="{FF2B5EF4-FFF2-40B4-BE49-F238E27FC236}">
                <a16:creationId xmlns:a16="http://schemas.microsoft.com/office/drawing/2014/main" id="{DDA916EC-13D5-FB95-84D0-6265A86A8949}"/>
              </a:ext>
            </a:extLst>
          </p:cNvPr>
          <p:cNvSpPr>
            <a:spLocks noGrp="1"/>
          </p:cNvSpPr>
          <p:nvPr>
            <p:ph sz="quarter" idx="22"/>
          </p:nvPr>
        </p:nvSpPr>
        <p:spPr>
          <a:xfrm>
            <a:off x="479500" y="5974300"/>
            <a:ext cx="3648000" cy="374906"/>
          </a:xfrm>
        </p:spPr>
        <p:txBody>
          <a:bodyPr wrap="square" lIns="0" tIns="18000" rIns="0" bIns="18000" anchor="ctr" anchorCtr="0">
            <a:spAutoFit/>
          </a:bodyPr>
          <a:lstStyle/>
          <a:p>
            <a:pPr marL="0" indent="-486918">
              <a:spcBef>
                <a:spcPts val="600"/>
              </a:spcBef>
              <a:buNone/>
            </a:pPr>
            <a:r>
              <a:rPr lang="en-US" sz="2200" dirty="0">
                <a:solidFill>
                  <a:schemeClr val="tx1"/>
                </a:solidFill>
              </a:rPr>
              <a:t>rear working should be within</a:t>
            </a:r>
          </a:p>
        </p:txBody>
      </p:sp>
      <p:graphicFrame>
        <p:nvGraphicFramePr>
          <p:cNvPr id="37" name="Object 36" descr="Half.">
            <a:extLst>
              <a:ext uri="{FF2B5EF4-FFF2-40B4-BE49-F238E27FC236}">
                <a16:creationId xmlns:a16="http://schemas.microsoft.com/office/drawing/2014/main" id="{4C54D5D8-906E-8796-77E6-7E4C9A1FDF19}"/>
              </a:ext>
            </a:extLst>
          </p:cNvPr>
          <p:cNvGraphicFramePr>
            <a:graphicFrameLocks noChangeAspect="1"/>
          </p:cNvGraphicFramePr>
          <p:nvPr>
            <p:extLst>
              <p:ext uri="{D42A27DB-BD31-4B8C-83A1-F6EECF244321}">
                <p14:modId xmlns:p14="http://schemas.microsoft.com/office/powerpoint/2010/main" val="3212100103"/>
              </p:ext>
            </p:extLst>
          </p:nvPr>
        </p:nvGraphicFramePr>
        <p:xfrm>
          <a:off x="4201651" y="5989459"/>
          <a:ext cx="274205" cy="363420"/>
        </p:xfrm>
        <a:graphic>
          <a:graphicData uri="http://schemas.openxmlformats.org/presentationml/2006/ole">
            <mc:AlternateContent xmlns:mc="http://schemas.openxmlformats.org/markup-compatibility/2006">
              <mc:Choice xmlns:v="urn:schemas-microsoft-com:vml" Requires="v">
                <p:oleObj name="Equation" r:id="rId8" imgW="228600" imgH="304560" progId="Equation.DSMT4">
                  <p:embed/>
                </p:oleObj>
              </mc:Choice>
              <mc:Fallback>
                <p:oleObj name="Equation" r:id="rId8" imgW="228600" imgH="304560" progId="Equation.DSMT4">
                  <p:embed/>
                  <p:pic>
                    <p:nvPicPr>
                      <p:cNvPr id="35" name="Object 34">
                        <a:extLst>
                          <a:ext uri="{FF2B5EF4-FFF2-40B4-BE49-F238E27FC236}">
                            <a16:creationId xmlns:a16="http://schemas.microsoft.com/office/drawing/2014/main" id="{BB282D2C-6E51-4DBC-824E-48DDE77DAB6E}"/>
                          </a:ext>
                        </a:extLst>
                      </p:cNvPr>
                      <p:cNvPicPr>
                        <a:picLocks noChangeAspect="1" noChangeArrowheads="1"/>
                      </p:cNvPicPr>
                      <p:nvPr/>
                    </p:nvPicPr>
                    <p:blipFill>
                      <a:blip r:embed="rId9"/>
                      <a:srcRect/>
                      <a:stretch>
                        <a:fillRect/>
                      </a:stretch>
                    </p:blipFill>
                    <p:spPr bwMode="auto">
                      <a:xfrm>
                        <a:off x="4201651" y="5989459"/>
                        <a:ext cx="274205" cy="3634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Content Placeholder 28">
            <a:extLst>
              <a:ext uri="{FF2B5EF4-FFF2-40B4-BE49-F238E27FC236}">
                <a16:creationId xmlns:a16="http://schemas.microsoft.com/office/drawing/2014/main" id="{786895A4-8A12-5878-7261-E1F01389218A}"/>
              </a:ext>
            </a:extLst>
          </p:cNvPr>
          <p:cNvSpPr>
            <a:spLocks noGrp="1"/>
          </p:cNvSpPr>
          <p:nvPr>
            <p:ph sz="quarter" idx="23"/>
          </p:nvPr>
        </p:nvSpPr>
        <p:spPr>
          <a:xfrm>
            <a:off x="4599261" y="5965446"/>
            <a:ext cx="2806700" cy="374906"/>
          </a:xfrm>
        </p:spPr>
        <p:txBody>
          <a:bodyPr wrap="square" lIns="0" tIns="18000" rIns="0" bIns="18000" anchor="ctr" anchorCtr="0">
            <a:spAutoFit/>
          </a:bodyPr>
          <a:lstStyle/>
          <a:p>
            <a:pPr marL="0" indent="-486918">
              <a:spcBef>
                <a:spcPts val="600"/>
              </a:spcBef>
              <a:buNone/>
            </a:pPr>
            <a:r>
              <a:rPr lang="en-US" sz="2200" dirty="0">
                <a:solidFill>
                  <a:schemeClr val="tx1"/>
                </a:solidFill>
              </a:rPr>
              <a:t>degree of each other.</a:t>
            </a:r>
          </a:p>
        </p:txBody>
      </p:sp>
    </p:spTree>
    <p:extLst>
      <p:ext uri="{BB962C8B-B14F-4D97-AF65-F5344CB8AC3E}">
        <p14:creationId xmlns:p14="http://schemas.microsoft.com/office/powerpoint/2010/main" val="3398575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5383" y="219455"/>
            <a:ext cx="8229600" cy="590349"/>
          </a:xfrm>
        </p:spPr>
        <p:txBody>
          <a:bodyPr lIns="0" tIns="18000" rIns="0" bIns="18000" anchor="ctr" anchorCtr="0">
            <a:spAutoFit/>
          </a:bodyPr>
          <a:lstStyle/>
          <a:p>
            <a:r>
              <a:rPr lang="en-US" dirty="0"/>
              <a:t>Figure 10.15</a:t>
            </a:r>
            <a:endParaRPr lang="en-US" sz="2800" dirty="0"/>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76284" y="1055324"/>
            <a:ext cx="1714825" cy="405683"/>
          </a:xfrm>
        </p:spPr>
        <p:txBody>
          <a:bodyPr wrap="square" lIns="0" tIns="18000" rIns="0" bIns="18000" anchor="ctr" anchorCtr="0">
            <a:spAutoFit/>
          </a:bodyPr>
          <a:lstStyle/>
          <a:p>
            <a:pPr marL="0" indent="0">
              <a:spcBef>
                <a:spcPts val="600"/>
              </a:spcBef>
              <a:buNone/>
            </a:pPr>
            <a:r>
              <a:rPr lang="en-US" sz="2400" dirty="0">
                <a:solidFill>
                  <a:schemeClr val="tx1"/>
                </a:solidFill>
              </a:rPr>
              <a:t>Inclinometer</a:t>
            </a:r>
          </a:p>
        </p:txBody>
      </p:sp>
      <p:pic>
        <p:nvPicPr>
          <p:cNvPr id="5" name="Picture 4" descr="A close-up view of an inclinometeer with a magnetic base placed on the rear U-joint bearing cap to measure the angle of the driveshaft.">
            <a:extLst>
              <a:ext uri="{FF2B5EF4-FFF2-40B4-BE49-F238E27FC236}">
                <a16:creationId xmlns:a16="http://schemas.microsoft.com/office/drawing/2014/main" id="{AEAE9E7A-DC46-2EAD-67FD-C4D68554AFB9}"/>
              </a:ext>
            </a:extLst>
          </p:cNvPr>
          <p:cNvPicPr>
            <a:picLocks noChangeAspect="1"/>
          </p:cNvPicPr>
          <p:nvPr/>
        </p:nvPicPr>
        <p:blipFill>
          <a:blip r:embed="rId3"/>
          <a:stretch>
            <a:fillRect/>
          </a:stretch>
        </p:blipFill>
        <p:spPr>
          <a:xfrm>
            <a:off x="1970318" y="1649906"/>
            <a:ext cx="5203365" cy="3730715"/>
          </a:xfrm>
          <a:prstGeom prst="rect">
            <a:avLst/>
          </a:prstGeom>
        </p:spPr>
      </p:pic>
      <p:sp>
        <p:nvSpPr>
          <p:cNvPr id="9" name="Content Placeholder 8">
            <a:extLst>
              <a:ext uri="{FF2B5EF4-FFF2-40B4-BE49-F238E27FC236}">
                <a16:creationId xmlns:a16="http://schemas.microsoft.com/office/drawing/2014/main" id="{395C3558-1F03-930F-5B65-2FDD3CE12EFF}"/>
              </a:ext>
            </a:extLst>
          </p:cNvPr>
          <p:cNvSpPr>
            <a:spLocks noGrp="1"/>
          </p:cNvSpPr>
          <p:nvPr>
            <p:ph sz="quarter" idx="14"/>
          </p:nvPr>
        </p:nvSpPr>
        <p:spPr>
          <a:xfrm>
            <a:off x="476284" y="5597188"/>
            <a:ext cx="8228699" cy="775015"/>
          </a:xfrm>
        </p:spPr>
        <p:txBody>
          <a:bodyPr wrap="square" lIns="0" tIns="18000" rIns="0" bIns="18000" anchor="ctr" anchorCtr="0">
            <a:spAutoFit/>
          </a:bodyPr>
          <a:lstStyle/>
          <a:p>
            <a:pPr marL="0" indent="0">
              <a:spcBef>
                <a:spcPts val="600"/>
              </a:spcBef>
              <a:buNone/>
            </a:pPr>
            <a:r>
              <a:rPr lang="en-US" sz="2400" dirty="0"/>
              <a:t>An inclinometer with a magnetic base is being used to measure the angle of the driveshaft at the rear U-joint.</a:t>
            </a:r>
          </a:p>
        </p:txBody>
      </p:sp>
    </p:spTree>
    <p:extLst>
      <p:ext uri="{BB962C8B-B14F-4D97-AF65-F5344CB8AC3E}">
        <p14:creationId xmlns:p14="http://schemas.microsoft.com/office/powerpoint/2010/main" val="1343458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5383" y="219455"/>
            <a:ext cx="8229600" cy="590349"/>
          </a:xfrm>
        </p:spPr>
        <p:txBody>
          <a:bodyPr lIns="0" tIns="18000" rIns="0" bIns="18000" anchor="ctr" anchorCtr="0">
            <a:spAutoFit/>
          </a:bodyPr>
          <a:lstStyle/>
          <a:p>
            <a:r>
              <a:rPr lang="en-US" dirty="0"/>
              <a:t>Figure 10.16</a:t>
            </a:r>
            <a:endParaRPr lang="en-US" sz="2800" dirty="0"/>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76284" y="1055324"/>
            <a:ext cx="2310048" cy="405683"/>
          </a:xfrm>
        </p:spPr>
        <p:txBody>
          <a:bodyPr wrap="square" lIns="0" tIns="18000" rIns="0" bIns="18000" anchor="ctr" anchorCtr="0">
            <a:spAutoFit/>
          </a:bodyPr>
          <a:lstStyle/>
          <a:p>
            <a:pPr marL="0" indent="0">
              <a:spcBef>
                <a:spcPts val="600"/>
              </a:spcBef>
              <a:buNone/>
            </a:pPr>
            <a:r>
              <a:rPr lang="en-US" sz="2400" dirty="0">
                <a:solidFill>
                  <a:schemeClr val="tx1"/>
                </a:solidFill>
              </a:rPr>
              <a:t>Tapered Wedge </a:t>
            </a:r>
          </a:p>
        </p:txBody>
      </p:sp>
      <p:pic>
        <p:nvPicPr>
          <p:cNvPr id="5" name="Picture 4" descr="The illustration explains the use of a metal wedge to alter the working angles of a U-joint.&#10;Long description is available in notes, Press F6.">
            <a:extLst>
              <a:ext uri="{FF2B5EF4-FFF2-40B4-BE49-F238E27FC236}">
                <a16:creationId xmlns:a16="http://schemas.microsoft.com/office/drawing/2014/main" id="{5ABBA95F-CB3D-D6BD-8E72-3A8B0D5D4F8D}"/>
              </a:ext>
            </a:extLst>
          </p:cNvPr>
          <p:cNvPicPr>
            <a:picLocks noChangeAspect="1"/>
          </p:cNvPicPr>
          <p:nvPr/>
        </p:nvPicPr>
        <p:blipFill>
          <a:blip r:embed="rId3"/>
          <a:stretch>
            <a:fillRect/>
          </a:stretch>
        </p:blipFill>
        <p:spPr>
          <a:xfrm>
            <a:off x="1885011" y="1686037"/>
            <a:ext cx="5373979" cy="3365158"/>
          </a:xfrm>
          <a:prstGeom prst="rect">
            <a:avLst/>
          </a:prstGeom>
        </p:spPr>
      </p:pic>
      <p:sp>
        <p:nvSpPr>
          <p:cNvPr id="9" name="Content Placeholder 8">
            <a:extLst>
              <a:ext uri="{FF2B5EF4-FFF2-40B4-BE49-F238E27FC236}">
                <a16:creationId xmlns:a16="http://schemas.microsoft.com/office/drawing/2014/main" id="{395C3558-1F03-930F-5B65-2FDD3CE12EFF}"/>
              </a:ext>
            </a:extLst>
          </p:cNvPr>
          <p:cNvSpPr>
            <a:spLocks noGrp="1"/>
          </p:cNvSpPr>
          <p:nvPr>
            <p:ph sz="quarter" idx="14"/>
          </p:nvPr>
        </p:nvSpPr>
        <p:spPr>
          <a:xfrm>
            <a:off x="476284" y="5231371"/>
            <a:ext cx="8228699" cy="1144347"/>
          </a:xfrm>
        </p:spPr>
        <p:txBody>
          <a:bodyPr wrap="square" lIns="0" tIns="18000" rIns="0" bIns="18000" anchor="ctr" anchorCtr="0">
            <a:spAutoFit/>
          </a:bodyPr>
          <a:lstStyle/>
          <a:p>
            <a:pPr marL="0" indent="0">
              <a:spcBef>
                <a:spcPts val="600"/>
              </a:spcBef>
              <a:buNone/>
            </a:pPr>
            <a:r>
              <a:rPr lang="en-US" sz="2400" dirty="0"/>
              <a:t>Placing a tapered metal wedge between the rear leaf spring and the rear axle pedestal to correct rear U-joint working angles.</a:t>
            </a:r>
          </a:p>
        </p:txBody>
      </p:sp>
    </p:spTree>
    <p:extLst>
      <p:ext uri="{BB962C8B-B14F-4D97-AF65-F5344CB8AC3E}">
        <p14:creationId xmlns:p14="http://schemas.microsoft.com/office/powerpoint/2010/main" val="46660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5383" y="219455"/>
            <a:ext cx="8229600" cy="590349"/>
          </a:xfrm>
        </p:spPr>
        <p:txBody>
          <a:bodyPr lIns="0" tIns="18000" rIns="0" bIns="18000" anchor="ctr" anchorCtr="0">
            <a:spAutoFit/>
          </a:bodyPr>
          <a:lstStyle/>
          <a:p>
            <a:r>
              <a:rPr lang="en-US" dirty="0"/>
              <a:t>Figure 10.17</a:t>
            </a:r>
            <a:endParaRPr lang="en-US" sz="2800" dirty="0"/>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76284" y="1105151"/>
            <a:ext cx="1809716" cy="344128"/>
          </a:xfrm>
        </p:spPr>
        <p:txBody>
          <a:bodyPr wrap="square" lIns="0" tIns="18000" rIns="0" bIns="18000" anchor="ctr" anchorCtr="0">
            <a:spAutoFit/>
          </a:bodyPr>
          <a:lstStyle/>
          <a:p>
            <a:pPr marL="0" indent="0">
              <a:spcBef>
                <a:spcPts val="600"/>
              </a:spcBef>
              <a:buNone/>
            </a:pPr>
            <a:r>
              <a:rPr lang="en-US" sz="2000" dirty="0">
                <a:solidFill>
                  <a:schemeClr val="tx1"/>
                </a:solidFill>
              </a:rPr>
              <a:t>Mount Collapse</a:t>
            </a:r>
          </a:p>
        </p:txBody>
      </p:sp>
      <p:pic>
        <p:nvPicPr>
          <p:cNvPr id="5" name="Picture 4" descr="A close-up view of an engine highlights an oil-soaked crossmember and a collapsed rear transmission mount.">
            <a:extLst>
              <a:ext uri="{FF2B5EF4-FFF2-40B4-BE49-F238E27FC236}">
                <a16:creationId xmlns:a16="http://schemas.microsoft.com/office/drawing/2014/main" id="{2D82C1B0-9E97-BFB6-F485-44562EB954E1}"/>
              </a:ext>
            </a:extLst>
          </p:cNvPr>
          <p:cNvPicPr>
            <a:picLocks noChangeAspect="1"/>
          </p:cNvPicPr>
          <p:nvPr/>
        </p:nvPicPr>
        <p:blipFill>
          <a:blip r:embed="rId3"/>
          <a:stretch>
            <a:fillRect/>
          </a:stretch>
        </p:blipFill>
        <p:spPr>
          <a:xfrm>
            <a:off x="2147312" y="1573592"/>
            <a:ext cx="4849377" cy="3382300"/>
          </a:xfrm>
          <a:prstGeom prst="rect">
            <a:avLst/>
          </a:prstGeom>
        </p:spPr>
      </p:pic>
      <p:sp>
        <p:nvSpPr>
          <p:cNvPr id="9" name="Content Placeholder 8">
            <a:extLst>
              <a:ext uri="{FF2B5EF4-FFF2-40B4-BE49-F238E27FC236}">
                <a16:creationId xmlns:a16="http://schemas.microsoft.com/office/drawing/2014/main" id="{395C3558-1F03-930F-5B65-2FDD3CE12EFF}"/>
              </a:ext>
            </a:extLst>
          </p:cNvPr>
          <p:cNvSpPr>
            <a:spLocks noGrp="1"/>
          </p:cNvSpPr>
          <p:nvPr>
            <p:ph sz="quarter" idx="14"/>
          </p:nvPr>
        </p:nvSpPr>
        <p:spPr>
          <a:xfrm>
            <a:off x="471489" y="5143065"/>
            <a:ext cx="8210550" cy="1267458"/>
          </a:xfrm>
        </p:spPr>
        <p:txBody>
          <a:bodyPr wrap="square" lIns="0" tIns="18000" rIns="0" bIns="18000" anchor="ctr" anchorCtr="0">
            <a:spAutoFit/>
          </a:bodyPr>
          <a:lstStyle/>
          <a:p>
            <a:pPr marL="0" indent="0">
              <a:spcBef>
                <a:spcPts val="600"/>
              </a:spcBef>
              <a:buNone/>
            </a:pPr>
            <a:r>
              <a:rPr lang="en-US" sz="2000" dirty="0"/>
              <a:t>A transmission oil pan gasket leak allowed automatic transmission fluid (</a:t>
            </a:r>
            <a:r>
              <a:rPr lang="en-US" sz="2000" spc="-300" dirty="0"/>
              <a:t>A T </a:t>
            </a:r>
            <a:r>
              <a:rPr lang="en-US" sz="2000" dirty="0"/>
              <a:t>F) to saturate the rear transmission mount rubber, causing it to collapse. After replacing the defective mount, proper driveshaft angles were restored and the driveline vibration was corrected.</a:t>
            </a:r>
          </a:p>
        </p:txBody>
      </p:sp>
    </p:spTree>
    <p:extLst>
      <p:ext uri="{BB962C8B-B14F-4D97-AF65-F5344CB8AC3E}">
        <p14:creationId xmlns:p14="http://schemas.microsoft.com/office/powerpoint/2010/main" val="3941463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6250" y="221186"/>
            <a:ext cx="8229600" cy="590349"/>
          </a:xfrm>
        </p:spPr>
        <p:txBody>
          <a:bodyPr lIns="0" tIns="18000" rIns="0" bIns="18000" anchor="ctr" anchorCtr="0">
            <a:spAutoFit/>
          </a:bodyPr>
          <a:lstStyle/>
          <a:p>
            <a:r>
              <a:rPr lang="en-US" spc="-500" dirty="0"/>
              <a:t>C </a:t>
            </a:r>
            <a:r>
              <a:rPr lang="en-US" dirty="0"/>
              <a:t>V Joint Diagnosis</a:t>
            </a:r>
            <a:endParaRPr lang="en-US" sz="2800" dirty="0"/>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77150" y="1048893"/>
            <a:ext cx="8190600" cy="1590623"/>
          </a:xfrm>
        </p:spPr>
        <p:txBody>
          <a:bodyPr wrap="square" lIns="0" tIns="18000" rIns="0" bIns="18000" anchor="ctr" anchorCtr="0">
            <a:spAutoFit/>
          </a:bodyPr>
          <a:lstStyle/>
          <a:p>
            <a:pPr marL="342900" indent="-342900">
              <a:spcBef>
                <a:spcPts val="600"/>
              </a:spcBef>
            </a:pPr>
            <a:r>
              <a:rPr lang="en-US" sz="2400" dirty="0">
                <a:solidFill>
                  <a:schemeClr val="tx1"/>
                </a:solidFill>
              </a:rPr>
              <a:t>Noise while driving could signal that a </a:t>
            </a:r>
            <a:r>
              <a:rPr lang="en-US" sz="2400" spc="-300" dirty="0">
                <a:solidFill>
                  <a:schemeClr val="tx1"/>
                </a:solidFill>
              </a:rPr>
              <a:t>C </a:t>
            </a:r>
            <a:r>
              <a:rPr lang="en-US" sz="2400" dirty="0">
                <a:solidFill>
                  <a:schemeClr val="tx1"/>
                </a:solidFill>
              </a:rPr>
              <a:t>V joint is worn or has failed.</a:t>
            </a:r>
          </a:p>
          <a:p>
            <a:pPr marL="829818" lvl="1" indent="-342900"/>
            <a:r>
              <a:rPr lang="en-US" sz="2400" dirty="0">
                <a:solidFill>
                  <a:schemeClr val="tx1"/>
                </a:solidFill>
              </a:rPr>
              <a:t>Try driving the vehicle in reverse while turning and accelerating.</a:t>
            </a:r>
          </a:p>
        </p:txBody>
      </p:sp>
    </p:spTree>
    <p:extLst>
      <p:ext uri="{BB962C8B-B14F-4D97-AF65-F5344CB8AC3E}">
        <p14:creationId xmlns:p14="http://schemas.microsoft.com/office/powerpoint/2010/main" val="2757904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6250" y="221186"/>
            <a:ext cx="8229600" cy="590349"/>
          </a:xfrm>
        </p:spPr>
        <p:txBody>
          <a:bodyPr lIns="0" tIns="18000" rIns="0" bIns="18000" anchor="ctr" anchorCtr="0">
            <a:spAutoFit/>
          </a:bodyPr>
          <a:lstStyle/>
          <a:p>
            <a:r>
              <a:rPr lang="en-US" dirty="0"/>
              <a:t>Replacement Shaft Assemblies</a:t>
            </a:r>
            <a:endParaRPr lang="en-US" sz="2800" dirty="0"/>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77150" y="1046071"/>
            <a:ext cx="8190600" cy="2113843"/>
          </a:xfrm>
        </p:spPr>
        <p:txBody>
          <a:bodyPr wrap="square" lIns="0" tIns="18000" rIns="0" bIns="18000" anchor="ctr" anchorCtr="0">
            <a:spAutoFit/>
          </a:bodyPr>
          <a:lstStyle/>
          <a:p>
            <a:pPr marL="342900" indent="-342900">
              <a:spcBef>
                <a:spcPts val="600"/>
              </a:spcBef>
            </a:pPr>
            <a:r>
              <a:rPr lang="en-US" sz="2400" dirty="0">
                <a:solidFill>
                  <a:schemeClr val="tx1"/>
                </a:solidFill>
              </a:rPr>
              <a:t>Front-wheel-drive vehicles were widely used in Europe and Japan </a:t>
            </a:r>
          </a:p>
          <a:p>
            <a:pPr marL="342900" indent="-342900">
              <a:spcBef>
                <a:spcPts val="600"/>
              </a:spcBef>
            </a:pPr>
            <a:r>
              <a:rPr lang="en-US" sz="2400" dirty="0">
                <a:solidFill>
                  <a:schemeClr val="tx1"/>
                </a:solidFill>
              </a:rPr>
              <a:t>Long before they became popular in North America.</a:t>
            </a:r>
          </a:p>
          <a:p>
            <a:pPr marL="342900" indent="-342900">
              <a:spcBef>
                <a:spcPts val="600"/>
              </a:spcBef>
            </a:pPr>
            <a:r>
              <a:rPr lang="en-US" sz="2400" dirty="0">
                <a:solidFill>
                  <a:schemeClr val="tx1"/>
                </a:solidFill>
              </a:rPr>
              <a:t>Standard repair procedure in those countries </a:t>
            </a:r>
          </a:p>
          <a:p>
            <a:pPr marL="342900" indent="-342900">
              <a:spcBef>
                <a:spcPts val="600"/>
              </a:spcBef>
            </a:pPr>
            <a:r>
              <a:rPr lang="en-US" sz="2400" dirty="0">
                <a:solidFill>
                  <a:schemeClr val="tx1"/>
                </a:solidFill>
              </a:rPr>
              <a:t>Replace entire drive assembly if there is </a:t>
            </a:r>
            <a:r>
              <a:rPr lang="en-US" sz="2400" spc="-300" dirty="0">
                <a:solidFill>
                  <a:schemeClr val="tx1"/>
                </a:solidFill>
              </a:rPr>
              <a:t>C </a:t>
            </a:r>
            <a:r>
              <a:rPr lang="en-US" sz="2400" dirty="0">
                <a:solidFill>
                  <a:schemeClr val="tx1"/>
                </a:solidFill>
              </a:rPr>
              <a:t>V joint failure.</a:t>
            </a:r>
          </a:p>
        </p:txBody>
      </p:sp>
    </p:spTree>
    <p:extLst>
      <p:ext uri="{BB962C8B-B14F-4D97-AF65-F5344CB8AC3E}">
        <p14:creationId xmlns:p14="http://schemas.microsoft.com/office/powerpoint/2010/main" val="619644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6250" y="221186"/>
            <a:ext cx="8229600" cy="590349"/>
          </a:xfrm>
        </p:spPr>
        <p:txBody>
          <a:bodyPr lIns="0" tIns="18000" rIns="0" bIns="18000" anchor="ctr" anchorCtr="0">
            <a:spAutoFit/>
          </a:bodyPr>
          <a:lstStyle/>
          <a:p>
            <a:r>
              <a:rPr lang="en-US" spc="-500" dirty="0"/>
              <a:t>C </a:t>
            </a:r>
            <a:r>
              <a:rPr lang="en-US" dirty="0"/>
              <a:t>V Joint Service</a:t>
            </a:r>
            <a:endParaRPr lang="en-US" sz="2800" dirty="0"/>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77150" y="1053547"/>
            <a:ext cx="8190600" cy="1667567"/>
          </a:xfrm>
        </p:spPr>
        <p:txBody>
          <a:bodyPr wrap="square" lIns="0" tIns="18000" rIns="0" bIns="18000" anchor="ctr" anchorCtr="0">
            <a:spAutoFit/>
          </a:bodyPr>
          <a:lstStyle/>
          <a:p>
            <a:pPr marL="342900" indent="-342900">
              <a:spcBef>
                <a:spcPts val="600"/>
              </a:spcBef>
            </a:pPr>
            <a:r>
              <a:rPr lang="en-US" sz="2400" dirty="0">
                <a:solidFill>
                  <a:schemeClr val="tx1"/>
                </a:solidFill>
              </a:rPr>
              <a:t>Hub nut must be removed whenever servicing a </a:t>
            </a:r>
            <a:r>
              <a:rPr lang="en-US" sz="2400" spc="-300" dirty="0">
                <a:solidFill>
                  <a:schemeClr val="tx1"/>
                </a:solidFill>
              </a:rPr>
              <a:t>C </a:t>
            </a:r>
            <a:r>
              <a:rPr lang="en-US" sz="2400" dirty="0">
                <a:solidFill>
                  <a:schemeClr val="tx1"/>
                </a:solidFill>
              </a:rPr>
              <a:t>V joint or shaft assembly </a:t>
            </a:r>
          </a:p>
          <a:p>
            <a:pPr marL="342900" indent="-342900">
              <a:spcBef>
                <a:spcPts val="600"/>
              </a:spcBef>
            </a:pPr>
            <a:r>
              <a:rPr lang="en-US" sz="2400" dirty="0">
                <a:solidFill>
                  <a:schemeClr val="tx1"/>
                </a:solidFill>
              </a:rPr>
              <a:t>on a front-wheel-drive vehicle.</a:t>
            </a:r>
          </a:p>
          <a:p>
            <a:pPr marL="342900" indent="-342900">
              <a:spcBef>
                <a:spcPts val="600"/>
              </a:spcBef>
            </a:pPr>
            <a:r>
              <a:rPr lang="en-US" sz="2400" dirty="0">
                <a:solidFill>
                  <a:schemeClr val="tx1"/>
                </a:solidFill>
              </a:rPr>
              <a:t>What are steps to follow after the hub nut is loosened?</a:t>
            </a:r>
          </a:p>
        </p:txBody>
      </p:sp>
    </p:spTree>
    <p:extLst>
      <p:ext uri="{BB962C8B-B14F-4D97-AF65-F5344CB8AC3E}">
        <p14:creationId xmlns:p14="http://schemas.microsoft.com/office/powerpoint/2010/main" val="3355645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5383" y="219455"/>
            <a:ext cx="8229600" cy="590349"/>
          </a:xfrm>
        </p:spPr>
        <p:txBody>
          <a:bodyPr lIns="0" tIns="18000" rIns="0" bIns="18000" anchor="ctr" anchorCtr="0">
            <a:spAutoFit/>
          </a:bodyPr>
          <a:lstStyle/>
          <a:p>
            <a:r>
              <a:rPr lang="en-US" dirty="0"/>
              <a:t>Figure 10.18</a:t>
            </a:r>
            <a:endParaRPr lang="en-US" sz="2800" dirty="0"/>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76284" y="1055324"/>
            <a:ext cx="1223120" cy="405683"/>
          </a:xfrm>
        </p:spPr>
        <p:txBody>
          <a:bodyPr wrap="square" lIns="0" tIns="18000" rIns="0" bIns="18000" anchor="ctr" anchorCtr="0">
            <a:spAutoFit/>
          </a:bodyPr>
          <a:lstStyle/>
          <a:p>
            <a:pPr marL="0" indent="0">
              <a:spcBef>
                <a:spcPts val="600"/>
              </a:spcBef>
              <a:buNone/>
            </a:pPr>
            <a:r>
              <a:rPr lang="en-US" sz="2400" dirty="0">
                <a:solidFill>
                  <a:schemeClr val="tx1"/>
                </a:solidFill>
              </a:rPr>
              <a:t>Hub Nut </a:t>
            </a:r>
          </a:p>
        </p:txBody>
      </p:sp>
      <p:sp>
        <p:nvSpPr>
          <p:cNvPr id="9" name="Content Placeholder 8">
            <a:extLst>
              <a:ext uri="{FF2B5EF4-FFF2-40B4-BE49-F238E27FC236}">
                <a16:creationId xmlns:a16="http://schemas.microsoft.com/office/drawing/2014/main" id="{395C3558-1F03-930F-5B65-2FDD3CE12EFF}"/>
              </a:ext>
            </a:extLst>
          </p:cNvPr>
          <p:cNvSpPr>
            <a:spLocks noGrp="1"/>
          </p:cNvSpPr>
          <p:nvPr>
            <p:ph sz="quarter" idx="14"/>
          </p:nvPr>
        </p:nvSpPr>
        <p:spPr>
          <a:xfrm>
            <a:off x="476284" y="1739755"/>
            <a:ext cx="4414893" cy="1513679"/>
          </a:xfrm>
        </p:spPr>
        <p:txBody>
          <a:bodyPr wrap="square" lIns="0" tIns="18000" rIns="0" bIns="18000" anchor="ctr" anchorCtr="0">
            <a:spAutoFit/>
          </a:bodyPr>
          <a:lstStyle/>
          <a:p>
            <a:pPr marL="0" indent="0">
              <a:spcBef>
                <a:spcPts val="600"/>
              </a:spcBef>
              <a:buNone/>
            </a:pPr>
            <a:r>
              <a:rPr lang="en-US" sz="2400" dirty="0"/>
              <a:t>The hub nut must be removed before the hub bearing assembly or drive axle shaft can be removed from the vehicle.</a:t>
            </a:r>
          </a:p>
        </p:txBody>
      </p:sp>
      <p:pic>
        <p:nvPicPr>
          <p:cNvPr id="5" name="Picture 4" descr="The illustration of a drive axle shaft and a few other components. &#10;Long description is available in notes, Press F6.">
            <a:extLst>
              <a:ext uri="{FF2B5EF4-FFF2-40B4-BE49-F238E27FC236}">
                <a16:creationId xmlns:a16="http://schemas.microsoft.com/office/drawing/2014/main" id="{A3157A02-914A-9408-EF44-B8EDE653690D}"/>
              </a:ext>
            </a:extLst>
          </p:cNvPr>
          <p:cNvPicPr>
            <a:picLocks noChangeAspect="1"/>
          </p:cNvPicPr>
          <p:nvPr/>
        </p:nvPicPr>
        <p:blipFill>
          <a:blip r:embed="rId3"/>
          <a:stretch>
            <a:fillRect/>
          </a:stretch>
        </p:blipFill>
        <p:spPr>
          <a:xfrm>
            <a:off x="5046512" y="1225225"/>
            <a:ext cx="3553968" cy="4335170"/>
          </a:xfrm>
          <a:prstGeom prst="rect">
            <a:avLst/>
          </a:prstGeom>
        </p:spPr>
      </p:pic>
    </p:spTree>
    <p:extLst>
      <p:ext uri="{BB962C8B-B14F-4D97-AF65-F5344CB8AC3E}">
        <p14:creationId xmlns:p14="http://schemas.microsoft.com/office/powerpoint/2010/main" val="15149271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5383" y="219455"/>
            <a:ext cx="8229600" cy="590349"/>
          </a:xfrm>
        </p:spPr>
        <p:txBody>
          <a:bodyPr lIns="0" tIns="18000" rIns="0" bIns="18000" anchor="ctr" anchorCtr="0">
            <a:spAutoFit/>
          </a:bodyPr>
          <a:lstStyle/>
          <a:p>
            <a:r>
              <a:rPr lang="en-US" dirty="0"/>
              <a:t>Figure 10.19</a:t>
            </a:r>
            <a:endParaRPr lang="en-US" sz="2800" dirty="0"/>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76283" y="1055324"/>
            <a:ext cx="1464659" cy="405683"/>
          </a:xfrm>
        </p:spPr>
        <p:txBody>
          <a:bodyPr wrap="square" lIns="0" tIns="18000" rIns="0" bIns="18000" anchor="ctr" anchorCtr="0">
            <a:spAutoFit/>
          </a:bodyPr>
          <a:lstStyle/>
          <a:p>
            <a:pPr marL="0" indent="0">
              <a:spcBef>
                <a:spcPts val="600"/>
              </a:spcBef>
              <a:buNone/>
            </a:pPr>
            <a:r>
              <a:rPr lang="en-US" sz="2400" dirty="0">
                <a:solidFill>
                  <a:schemeClr val="tx1"/>
                </a:solidFill>
              </a:rPr>
              <a:t>Pinch Bolt </a:t>
            </a:r>
          </a:p>
        </p:txBody>
      </p:sp>
      <p:sp>
        <p:nvSpPr>
          <p:cNvPr id="9" name="Content Placeholder 8">
            <a:extLst>
              <a:ext uri="{FF2B5EF4-FFF2-40B4-BE49-F238E27FC236}">
                <a16:creationId xmlns:a16="http://schemas.microsoft.com/office/drawing/2014/main" id="{395C3558-1F03-930F-5B65-2FDD3CE12EFF}"/>
              </a:ext>
            </a:extLst>
          </p:cNvPr>
          <p:cNvSpPr>
            <a:spLocks noGrp="1"/>
          </p:cNvSpPr>
          <p:nvPr>
            <p:ph sz="quarter" idx="14"/>
          </p:nvPr>
        </p:nvSpPr>
        <p:spPr>
          <a:xfrm>
            <a:off x="474904" y="1736773"/>
            <a:ext cx="4114350" cy="1144347"/>
          </a:xfrm>
        </p:spPr>
        <p:txBody>
          <a:bodyPr wrap="square" lIns="0" tIns="18000" rIns="0" bIns="18000" anchor="ctr" anchorCtr="0">
            <a:spAutoFit/>
          </a:bodyPr>
          <a:lstStyle/>
          <a:p>
            <a:pPr marL="0" indent="0">
              <a:spcBef>
                <a:spcPts val="600"/>
              </a:spcBef>
              <a:buNone/>
            </a:pPr>
            <a:r>
              <a:rPr lang="en-US" sz="2400" dirty="0"/>
              <a:t>Many knuckles are attached to the ball joint on the lower control arm by a pinch bolt.</a:t>
            </a:r>
          </a:p>
        </p:txBody>
      </p:sp>
      <p:pic>
        <p:nvPicPr>
          <p:cNvPr id="5" name="Picture 4" descr="The illustration explains how many knuckles are connected to the lower control arm through a pinch bolt.&#10;Long description is available in notes, Press F6.">
            <a:extLst>
              <a:ext uri="{FF2B5EF4-FFF2-40B4-BE49-F238E27FC236}">
                <a16:creationId xmlns:a16="http://schemas.microsoft.com/office/drawing/2014/main" id="{2D7236BF-019F-9E57-21D8-0A7561B3BFC4}"/>
              </a:ext>
            </a:extLst>
          </p:cNvPr>
          <p:cNvPicPr>
            <a:picLocks noChangeAspect="1"/>
          </p:cNvPicPr>
          <p:nvPr/>
        </p:nvPicPr>
        <p:blipFill>
          <a:blip r:embed="rId3"/>
          <a:stretch>
            <a:fillRect/>
          </a:stretch>
        </p:blipFill>
        <p:spPr>
          <a:xfrm>
            <a:off x="4738225" y="1116222"/>
            <a:ext cx="3859989" cy="4245990"/>
          </a:xfrm>
          <a:prstGeom prst="rect">
            <a:avLst/>
          </a:prstGeom>
        </p:spPr>
      </p:pic>
    </p:spTree>
    <p:extLst>
      <p:ext uri="{BB962C8B-B14F-4D97-AF65-F5344CB8AC3E}">
        <p14:creationId xmlns:p14="http://schemas.microsoft.com/office/powerpoint/2010/main" val="12244145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5383" y="219455"/>
            <a:ext cx="8229600" cy="590349"/>
          </a:xfrm>
        </p:spPr>
        <p:txBody>
          <a:bodyPr lIns="0" tIns="18000" rIns="0" bIns="18000" anchor="ctr" anchorCtr="0">
            <a:spAutoFit/>
          </a:bodyPr>
          <a:lstStyle/>
          <a:p>
            <a:r>
              <a:rPr lang="en-US" dirty="0"/>
              <a:t>Figure 10.20</a:t>
            </a:r>
            <a:endParaRPr lang="en-US" sz="2800" dirty="0"/>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76283" y="1103353"/>
            <a:ext cx="2232411" cy="344128"/>
          </a:xfrm>
        </p:spPr>
        <p:txBody>
          <a:bodyPr wrap="square" lIns="0" tIns="18000" rIns="0" bIns="18000" anchor="ctr" anchorCtr="0">
            <a:spAutoFit/>
          </a:bodyPr>
          <a:lstStyle/>
          <a:p>
            <a:pPr marL="0" indent="0">
              <a:spcBef>
                <a:spcPts val="600"/>
              </a:spcBef>
              <a:buNone/>
            </a:pPr>
            <a:r>
              <a:rPr lang="en-US" sz="2000" dirty="0">
                <a:solidFill>
                  <a:schemeClr val="tx1"/>
                </a:solidFill>
              </a:rPr>
              <a:t>Separating Tie Rod </a:t>
            </a:r>
          </a:p>
        </p:txBody>
      </p:sp>
      <p:pic>
        <p:nvPicPr>
          <p:cNvPr id="5" name="Picture 4" descr="A two-part illustration explains how to use a pickle fork tool to separate a rod end from the steering knuckle.&#10;Long description is available in notes, Press F6.">
            <a:extLst>
              <a:ext uri="{FF2B5EF4-FFF2-40B4-BE49-F238E27FC236}">
                <a16:creationId xmlns:a16="http://schemas.microsoft.com/office/drawing/2014/main" id="{A855933A-C74C-479D-D844-8480FA300D2F}"/>
              </a:ext>
            </a:extLst>
          </p:cNvPr>
          <p:cNvPicPr>
            <a:picLocks noChangeAspect="1"/>
          </p:cNvPicPr>
          <p:nvPr/>
        </p:nvPicPr>
        <p:blipFill>
          <a:blip r:embed="rId3"/>
          <a:stretch>
            <a:fillRect/>
          </a:stretch>
        </p:blipFill>
        <p:spPr>
          <a:xfrm>
            <a:off x="1887104" y="1647776"/>
            <a:ext cx="5369792" cy="2676966"/>
          </a:xfrm>
          <a:prstGeom prst="rect">
            <a:avLst/>
          </a:prstGeom>
        </p:spPr>
      </p:pic>
      <p:sp>
        <p:nvSpPr>
          <p:cNvPr id="9" name="Content Placeholder 8">
            <a:extLst>
              <a:ext uri="{FF2B5EF4-FFF2-40B4-BE49-F238E27FC236}">
                <a16:creationId xmlns:a16="http://schemas.microsoft.com/office/drawing/2014/main" id="{395C3558-1F03-930F-5B65-2FDD3CE12EFF}"/>
              </a:ext>
            </a:extLst>
          </p:cNvPr>
          <p:cNvSpPr>
            <a:spLocks noGrp="1"/>
          </p:cNvSpPr>
          <p:nvPr>
            <p:ph sz="quarter" idx="14"/>
          </p:nvPr>
        </p:nvSpPr>
        <p:spPr>
          <a:xfrm>
            <a:off x="476284" y="4528634"/>
            <a:ext cx="8228699" cy="1883011"/>
          </a:xfrm>
        </p:spPr>
        <p:txBody>
          <a:bodyPr wrap="square" lIns="0" tIns="18000" rIns="0" bIns="18000" anchor="ctr" anchorCtr="0">
            <a:spAutoFit/>
          </a:bodyPr>
          <a:lstStyle/>
          <a:p>
            <a:pPr marL="0" indent="0">
              <a:spcBef>
                <a:spcPts val="600"/>
              </a:spcBef>
              <a:buNone/>
            </a:pPr>
            <a:r>
              <a:rPr lang="en-US" sz="2000" dirty="0"/>
              <a:t>The preferred method for separating the tie rod end from the steering knuckle is to use a puller such as the one shown. A “pickle-fork”-type tool should be used only if the tie rod is going to be replaced. A pickle-fork-type tool can damage or tear the rubber grease boot. Striking the tie rod end with a hammer while holding another hammer behind the joint to shock and break the taper from the steering knuckle can also be used.</a:t>
            </a:r>
          </a:p>
        </p:txBody>
      </p:sp>
    </p:spTree>
    <p:extLst>
      <p:ext uri="{BB962C8B-B14F-4D97-AF65-F5344CB8AC3E}">
        <p14:creationId xmlns:p14="http://schemas.microsoft.com/office/powerpoint/2010/main" val="758636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6250" y="221186"/>
            <a:ext cx="8229600" cy="590349"/>
          </a:xfrm>
        </p:spPr>
        <p:txBody>
          <a:bodyPr lIns="0" tIns="18000" rIns="0" bIns="18000" anchor="ctr" anchorCtr="0">
            <a:spAutoFit/>
          </a:bodyPr>
          <a:lstStyle/>
          <a:p>
            <a:r>
              <a:rPr lang="en-US" dirty="0"/>
              <a:t>U-Joint Diagnosis</a:t>
            </a:r>
            <a:endParaRPr lang="en-US" sz="2800" dirty="0"/>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77150" y="1006400"/>
            <a:ext cx="8190600" cy="3452671"/>
          </a:xfrm>
        </p:spPr>
        <p:txBody>
          <a:bodyPr wrap="square" lIns="0" tIns="18000" rIns="0" bIns="18000" anchor="ctr" anchorCtr="0">
            <a:spAutoFit/>
          </a:bodyPr>
          <a:lstStyle/>
          <a:p>
            <a:pPr marL="342900" indent="-342900">
              <a:spcBef>
                <a:spcPts val="600"/>
              </a:spcBef>
            </a:pPr>
            <a:r>
              <a:rPr lang="en-US" sz="2400" dirty="0">
                <a:solidFill>
                  <a:schemeClr val="tx1"/>
                </a:solidFill>
              </a:rPr>
              <a:t>What is some background on driveshaft of a rear-wheel-drive vehicle?</a:t>
            </a:r>
          </a:p>
          <a:p>
            <a:pPr marL="342900" indent="-342900">
              <a:spcBef>
                <a:spcPts val="600"/>
              </a:spcBef>
            </a:pPr>
            <a:r>
              <a:rPr lang="en-US" sz="2400" dirty="0">
                <a:solidFill>
                  <a:schemeClr val="tx1"/>
                </a:solidFill>
              </a:rPr>
              <a:t>Symptoms of Defective U-Joints</a:t>
            </a:r>
          </a:p>
          <a:p>
            <a:pPr marL="829818" lvl="1" indent="-342900"/>
            <a:r>
              <a:rPr lang="en-US" sz="2400" dirty="0">
                <a:solidFill>
                  <a:schemeClr val="tx1"/>
                </a:solidFill>
              </a:rPr>
              <a:t>Vibration or harshness at highway speed</a:t>
            </a:r>
          </a:p>
          <a:p>
            <a:pPr marL="829818" lvl="1" indent="-342900"/>
            <a:r>
              <a:rPr lang="en-US" sz="2400" dirty="0">
                <a:solidFill>
                  <a:schemeClr val="tx1"/>
                </a:solidFill>
              </a:rPr>
              <a:t>Clicking sound vehicle moving either forward or in reverse</a:t>
            </a:r>
          </a:p>
          <a:p>
            <a:pPr marL="829818" lvl="1" indent="-342900"/>
            <a:r>
              <a:rPr lang="en-US" sz="2400" dirty="0">
                <a:solidFill>
                  <a:schemeClr val="tx1"/>
                </a:solidFill>
              </a:rPr>
              <a:t>Clunking sound whenever changing gears</a:t>
            </a:r>
          </a:p>
          <a:p>
            <a:pPr marL="1229868" lvl="2" indent="-342900"/>
            <a:r>
              <a:rPr lang="en-US" sz="2400" dirty="0">
                <a:solidFill>
                  <a:schemeClr val="tx1"/>
                </a:solidFill>
              </a:rPr>
              <a:t>Such as moving from drive to reverse</a:t>
            </a:r>
          </a:p>
        </p:txBody>
      </p:sp>
    </p:spTree>
    <p:extLst>
      <p:ext uri="{BB962C8B-B14F-4D97-AF65-F5344CB8AC3E}">
        <p14:creationId xmlns:p14="http://schemas.microsoft.com/office/powerpoint/2010/main" val="4667655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5383" y="219455"/>
            <a:ext cx="8229600" cy="590349"/>
          </a:xfrm>
        </p:spPr>
        <p:txBody>
          <a:bodyPr lIns="0" tIns="18000" rIns="0" bIns="18000" anchor="ctr" anchorCtr="0">
            <a:spAutoFit/>
          </a:bodyPr>
          <a:lstStyle/>
          <a:p>
            <a:r>
              <a:rPr lang="en-US" dirty="0"/>
              <a:t>Figure 10.21</a:t>
            </a:r>
            <a:endParaRPr lang="en-US" sz="2800" dirty="0"/>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76283" y="1055324"/>
            <a:ext cx="2974283" cy="405683"/>
          </a:xfrm>
        </p:spPr>
        <p:txBody>
          <a:bodyPr wrap="square" lIns="0" tIns="18000" rIns="0" bIns="18000" anchor="ctr" anchorCtr="0">
            <a:spAutoFit/>
          </a:bodyPr>
          <a:lstStyle/>
          <a:p>
            <a:pPr marL="0" indent="0">
              <a:spcBef>
                <a:spcPts val="600"/>
              </a:spcBef>
              <a:buNone/>
            </a:pPr>
            <a:r>
              <a:rPr lang="en-US" sz="2400" dirty="0">
                <a:solidFill>
                  <a:schemeClr val="tx1"/>
                </a:solidFill>
              </a:rPr>
              <a:t>Torque Prevailing Nut</a:t>
            </a:r>
          </a:p>
        </p:txBody>
      </p:sp>
      <p:pic>
        <p:nvPicPr>
          <p:cNvPr id="5" name="Picture 4" descr="The illustration explains how to use a prevailing torque nut to keep the drive axle in place.&#10;Long description is available in notes, Press F6.">
            <a:extLst>
              <a:ext uri="{FF2B5EF4-FFF2-40B4-BE49-F238E27FC236}">
                <a16:creationId xmlns:a16="http://schemas.microsoft.com/office/drawing/2014/main" id="{A0309736-7135-DC25-5A26-F9E1FA444093}"/>
              </a:ext>
            </a:extLst>
          </p:cNvPr>
          <p:cNvPicPr>
            <a:picLocks noChangeAspect="1"/>
          </p:cNvPicPr>
          <p:nvPr/>
        </p:nvPicPr>
        <p:blipFill>
          <a:blip r:embed="rId3"/>
          <a:stretch>
            <a:fillRect/>
          </a:stretch>
        </p:blipFill>
        <p:spPr>
          <a:xfrm>
            <a:off x="2846876" y="1601035"/>
            <a:ext cx="3450248" cy="3115863"/>
          </a:xfrm>
          <a:prstGeom prst="rect">
            <a:avLst/>
          </a:prstGeom>
        </p:spPr>
      </p:pic>
      <p:sp>
        <p:nvSpPr>
          <p:cNvPr id="9" name="Content Placeholder 8">
            <a:extLst>
              <a:ext uri="{FF2B5EF4-FFF2-40B4-BE49-F238E27FC236}">
                <a16:creationId xmlns:a16="http://schemas.microsoft.com/office/drawing/2014/main" id="{395C3558-1F03-930F-5B65-2FDD3CE12EFF}"/>
              </a:ext>
            </a:extLst>
          </p:cNvPr>
          <p:cNvSpPr>
            <a:spLocks noGrp="1"/>
          </p:cNvSpPr>
          <p:nvPr>
            <p:ph sz="quarter" idx="14"/>
          </p:nvPr>
        </p:nvSpPr>
        <p:spPr>
          <a:xfrm>
            <a:off x="476284" y="4856925"/>
            <a:ext cx="8228699" cy="1513679"/>
          </a:xfrm>
        </p:spPr>
        <p:txBody>
          <a:bodyPr wrap="square" lIns="0" tIns="18000" rIns="0" bIns="18000" anchor="ctr" anchorCtr="0">
            <a:spAutoFit/>
          </a:bodyPr>
          <a:lstStyle/>
          <a:p>
            <a:pPr marL="0" indent="0">
              <a:spcBef>
                <a:spcPts val="600"/>
              </a:spcBef>
              <a:buNone/>
            </a:pPr>
            <a:r>
              <a:rPr lang="en-US" sz="2400" dirty="0"/>
              <a:t>Many drive axles are retained by </a:t>
            </a:r>
            <a:r>
              <a:rPr lang="en-US" sz="2400" b="1" dirty="0"/>
              <a:t>prevailing torque nut</a:t>
            </a:r>
            <a:r>
              <a:rPr lang="en-US" sz="2400" dirty="0"/>
              <a:t> that must not be reused. Prevailing torque nuts are slightly deformed or contain a plastic insert that holds the nut tight (retains the torque) to the shaft without loosening.</a:t>
            </a:r>
          </a:p>
        </p:txBody>
      </p:sp>
    </p:spTree>
    <p:extLst>
      <p:ext uri="{BB962C8B-B14F-4D97-AF65-F5344CB8AC3E}">
        <p14:creationId xmlns:p14="http://schemas.microsoft.com/office/powerpoint/2010/main" val="10863266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5383" y="219455"/>
            <a:ext cx="8229600" cy="590349"/>
          </a:xfrm>
        </p:spPr>
        <p:txBody>
          <a:bodyPr lIns="0" tIns="18000" rIns="0" bIns="18000" anchor="ctr" anchorCtr="0">
            <a:spAutoFit/>
          </a:bodyPr>
          <a:lstStyle/>
          <a:p>
            <a:r>
              <a:rPr lang="en-US" dirty="0"/>
              <a:t>Figure 10.22</a:t>
            </a:r>
            <a:endParaRPr lang="en-US" sz="2800" dirty="0"/>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76284" y="1055324"/>
            <a:ext cx="2611974" cy="405683"/>
          </a:xfrm>
        </p:spPr>
        <p:txBody>
          <a:bodyPr wrap="square" lIns="0" tIns="18000" rIns="0" bIns="18000" anchor="ctr" anchorCtr="0">
            <a:spAutoFit/>
          </a:bodyPr>
          <a:lstStyle/>
          <a:p>
            <a:pPr marL="0" indent="0">
              <a:spcBef>
                <a:spcPts val="600"/>
              </a:spcBef>
              <a:buNone/>
            </a:pPr>
            <a:r>
              <a:rPr lang="en-US" sz="2400" dirty="0">
                <a:solidFill>
                  <a:schemeClr val="tx1"/>
                </a:solidFill>
              </a:rPr>
              <a:t>Hub Bearing Puller</a:t>
            </a:r>
          </a:p>
        </p:txBody>
      </p:sp>
      <p:pic>
        <p:nvPicPr>
          <p:cNvPr id="5" name="Picture 4" descr="A close-up view of the removal of the drive shaft axle from the wheel hub bearing using a special tool labeled hub bearing puller.">
            <a:extLst>
              <a:ext uri="{FF2B5EF4-FFF2-40B4-BE49-F238E27FC236}">
                <a16:creationId xmlns:a16="http://schemas.microsoft.com/office/drawing/2014/main" id="{8121A3E4-5B51-2E94-23DC-1A507C8F7FB9}"/>
              </a:ext>
            </a:extLst>
          </p:cNvPr>
          <p:cNvPicPr>
            <a:picLocks noChangeAspect="1"/>
          </p:cNvPicPr>
          <p:nvPr/>
        </p:nvPicPr>
        <p:blipFill>
          <a:blip r:embed="rId3"/>
          <a:stretch>
            <a:fillRect/>
          </a:stretch>
        </p:blipFill>
        <p:spPr>
          <a:xfrm>
            <a:off x="1710149" y="1671786"/>
            <a:ext cx="5723702" cy="3704207"/>
          </a:xfrm>
          <a:prstGeom prst="rect">
            <a:avLst/>
          </a:prstGeom>
        </p:spPr>
      </p:pic>
      <p:sp>
        <p:nvSpPr>
          <p:cNvPr id="9" name="Content Placeholder 8">
            <a:extLst>
              <a:ext uri="{FF2B5EF4-FFF2-40B4-BE49-F238E27FC236}">
                <a16:creationId xmlns:a16="http://schemas.microsoft.com/office/drawing/2014/main" id="{395C3558-1F03-930F-5B65-2FDD3CE12EFF}"/>
              </a:ext>
            </a:extLst>
          </p:cNvPr>
          <p:cNvSpPr>
            <a:spLocks noGrp="1"/>
          </p:cNvSpPr>
          <p:nvPr>
            <p:ph sz="quarter" idx="14"/>
          </p:nvPr>
        </p:nvSpPr>
        <p:spPr>
          <a:xfrm>
            <a:off x="476284" y="5579937"/>
            <a:ext cx="8228699" cy="775015"/>
          </a:xfrm>
        </p:spPr>
        <p:txBody>
          <a:bodyPr wrap="square" lIns="0" tIns="18000" rIns="0" bIns="18000" anchor="ctr" anchorCtr="0">
            <a:spAutoFit/>
          </a:bodyPr>
          <a:lstStyle/>
          <a:p>
            <a:pPr marL="0" indent="0">
              <a:spcBef>
                <a:spcPts val="600"/>
              </a:spcBef>
              <a:buNone/>
            </a:pPr>
            <a:r>
              <a:rPr lang="en-US" sz="2400" dirty="0"/>
              <a:t>A special General Motors tool is being used to separate the drive axle shaft from the wheel hub bearing.</a:t>
            </a:r>
          </a:p>
        </p:txBody>
      </p:sp>
    </p:spTree>
    <p:extLst>
      <p:ext uri="{BB962C8B-B14F-4D97-AF65-F5344CB8AC3E}">
        <p14:creationId xmlns:p14="http://schemas.microsoft.com/office/powerpoint/2010/main" val="18365422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5383" y="219455"/>
            <a:ext cx="8229600" cy="590349"/>
          </a:xfrm>
        </p:spPr>
        <p:txBody>
          <a:bodyPr lIns="0" tIns="18000" rIns="0" bIns="18000" anchor="ctr" anchorCtr="0">
            <a:spAutoFit/>
          </a:bodyPr>
          <a:lstStyle/>
          <a:p>
            <a:r>
              <a:rPr lang="en-US" dirty="0"/>
              <a:t>Figure 10.23</a:t>
            </a:r>
            <a:endParaRPr lang="en-US" sz="2800" dirty="0"/>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76283" y="1055324"/>
            <a:ext cx="3164063" cy="405683"/>
          </a:xfrm>
        </p:spPr>
        <p:txBody>
          <a:bodyPr wrap="square" lIns="0" tIns="18000" rIns="0" bIns="18000" anchor="ctr" anchorCtr="0">
            <a:spAutoFit/>
          </a:bodyPr>
          <a:lstStyle/>
          <a:p>
            <a:pPr marL="0" indent="0">
              <a:spcBef>
                <a:spcPts val="600"/>
              </a:spcBef>
              <a:buNone/>
            </a:pPr>
            <a:r>
              <a:rPr lang="en-US" sz="2400" dirty="0">
                <a:solidFill>
                  <a:schemeClr val="tx1"/>
                </a:solidFill>
              </a:rPr>
              <a:t>Pulling From Transaxle</a:t>
            </a:r>
          </a:p>
        </p:txBody>
      </p:sp>
      <p:pic>
        <p:nvPicPr>
          <p:cNvPr id="7" name="Picture 6" descr="A two-part illustration of the separation of C V joints from the transaxle.&#10;Long description is available in notes, Press F6.">
            <a:extLst>
              <a:ext uri="{FF2B5EF4-FFF2-40B4-BE49-F238E27FC236}">
                <a16:creationId xmlns:a16="http://schemas.microsoft.com/office/drawing/2014/main" id="{5BD4BF33-2D3E-0F82-8E74-B761D871F929}"/>
              </a:ext>
            </a:extLst>
          </p:cNvPr>
          <p:cNvPicPr>
            <a:picLocks noChangeAspect="1"/>
          </p:cNvPicPr>
          <p:nvPr/>
        </p:nvPicPr>
        <p:blipFill>
          <a:blip r:embed="rId3"/>
          <a:stretch>
            <a:fillRect/>
          </a:stretch>
        </p:blipFill>
        <p:spPr>
          <a:xfrm>
            <a:off x="1602155" y="1700405"/>
            <a:ext cx="5939691" cy="3646969"/>
          </a:xfrm>
          <a:prstGeom prst="rect">
            <a:avLst/>
          </a:prstGeom>
        </p:spPr>
      </p:pic>
      <p:sp>
        <p:nvSpPr>
          <p:cNvPr id="9" name="Content Placeholder 8">
            <a:extLst>
              <a:ext uri="{FF2B5EF4-FFF2-40B4-BE49-F238E27FC236}">
                <a16:creationId xmlns:a16="http://schemas.microsoft.com/office/drawing/2014/main" id="{395C3558-1F03-930F-5B65-2FDD3CE12EFF}"/>
              </a:ext>
            </a:extLst>
          </p:cNvPr>
          <p:cNvSpPr>
            <a:spLocks noGrp="1"/>
          </p:cNvSpPr>
          <p:nvPr>
            <p:ph sz="quarter" idx="14"/>
          </p:nvPr>
        </p:nvSpPr>
        <p:spPr>
          <a:xfrm>
            <a:off x="476284" y="5579937"/>
            <a:ext cx="8228699" cy="775015"/>
          </a:xfrm>
        </p:spPr>
        <p:txBody>
          <a:bodyPr wrap="square" lIns="0" tIns="18000" rIns="0" bIns="18000" anchor="ctr" anchorCtr="0">
            <a:spAutoFit/>
          </a:bodyPr>
          <a:lstStyle/>
          <a:p>
            <a:pPr marL="0" indent="0">
              <a:spcBef>
                <a:spcPts val="600"/>
              </a:spcBef>
              <a:buNone/>
            </a:pPr>
            <a:r>
              <a:rPr lang="en-US" sz="2400" dirty="0"/>
              <a:t>Most inner </a:t>
            </a:r>
            <a:r>
              <a:rPr lang="en-US" sz="2400" spc="-300" dirty="0"/>
              <a:t>C </a:t>
            </a:r>
            <a:r>
              <a:rPr lang="en-US" sz="2400" dirty="0"/>
              <a:t>V joints can be separated from the transaxle with a prybar.</a:t>
            </a:r>
          </a:p>
        </p:txBody>
      </p:sp>
    </p:spTree>
    <p:extLst>
      <p:ext uri="{BB962C8B-B14F-4D97-AF65-F5344CB8AC3E}">
        <p14:creationId xmlns:p14="http://schemas.microsoft.com/office/powerpoint/2010/main" val="34429540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5383" y="219455"/>
            <a:ext cx="8229600" cy="590349"/>
          </a:xfrm>
        </p:spPr>
        <p:txBody>
          <a:bodyPr lIns="0" tIns="18000" rIns="0" bIns="18000" anchor="ctr" anchorCtr="0">
            <a:spAutoFit/>
          </a:bodyPr>
          <a:lstStyle/>
          <a:p>
            <a:r>
              <a:rPr lang="en-US" dirty="0"/>
              <a:t>Figure 10.24</a:t>
            </a:r>
            <a:endParaRPr lang="en-US" sz="2800" dirty="0"/>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76283" y="1055324"/>
            <a:ext cx="3164063" cy="405683"/>
          </a:xfrm>
        </p:spPr>
        <p:txBody>
          <a:bodyPr wrap="square" lIns="0" tIns="18000" rIns="0" bIns="18000" anchor="ctr" anchorCtr="0">
            <a:spAutoFit/>
          </a:bodyPr>
          <a:lstStyle/>
          <a:p>
            <a:pPr marL="0" indent="0">
              <a:spcBef>
                <a:spcPts val="600"/>
              </a:spcBef>
              <a:buNone/>
            </a:pPr>
            <a:r>
              <a:rPr lang="en-US" sz="2400" dirty="0">
                <a:solidFill>
                  <a:schemeClr val="tx1"/>
                </a:solidFill>
              </a:rPr>
              <a:t>Removing Drive Shaft</a:t>
            </a:r>
          </a:p>
        </p:txBody>
      </p:sp>
      <p:pic>
        <p:nvPicPr>
          <p:cNvPr id="5" name="Picture 4" descr="A close-up view of removing the drive axle shaft.  ">
            <a:extLst>
              <a:ext uri="{FF2B5EF4-FFF2-40B4-BE49-F238E27FC236}">
                <a16:creationId xmlns:a16="http://schemas.microsoft.com/office/drawing/2014/main" id="{0407317E-BF1D-C055-D3A2-82DBA3895FD2}"/>
              </a:ext>
            </a:extLst>
          </p:cNvPr>
          <p:cNvPicPr>
            <a:picLocks noChangeAspect="1"/>
          </p:cNvPicPr>
          <p:nvPr/>
        </p:nvPicPr>
        <p:blipFill>
          <a:blip r:embed="rId3"/>
          <a:stretch>
            <a:fillRect/>
          </a:stretch>
        </p:blipFill>
        <p:spPr>
          <a:xfrm>
            <a:off x="2206834" y="1634882"/>
            <a:ext cx="4730332" cy="3726252"/>
          </a:xfrm>
          <a:prstGeom prst="rect">
            <a:avLst/>
          </a:prstGeom>
        </p:spPr>
      </p:pic>
      <p:sp>
        <p:nvSpPr>
          <p:cNvPr id="9" name="Content Placeholder 8">
            <a:extLst>
              <a:ext uri="{FF2B5EF4-FFF2-40B4-BE49-F238E27FC236}">
                <a16:creationId xmlns:a16="http://schemas.microsoft.com/office/drawing/2014/main" id="{395C3558-1F03-930F-5B65-2FDD3CE12EFF}"/>
              </a:ext>
            </a:extLst>
          </p:cNvPr>
          <p:cNvSpPr>
            <a:spLocks noGrp="1"/>
          </p:cNvSpPr>
          <p:nvPr>
            <p:ph sz="quarter" idx="14"/>
          </p:nvPr>
        </p:nvSpPr>
        <p:spPr>
          <a:xfrm>
            <a:off x="476284" y="5579937"/>
            <a:ext cx="8228699" cy="775015"/>
          </a:xfrm>
        </p:spPr>
        <p:txBody>
          <a:bodyPr wrap="square" lIns="0" tIns="18000" rIns="0" bIns="18000" anchor="ctr" anchorCtr="0">
            <a:spAutoFit/>
          </a:bodyPr>
          <a:lstStyle/>
          <a:p>
            <a:pPr marL="0" indent="0">
              <a:spcBef>
                <a:spcPts val="600"/>
              </a:spcBef>
              <a:buNone/>
            </a:pPr>
            <a:r>
              <a:rPr lang="en-US" sz="2400" dirty="0"/>
              <a:t>When removing a drive axle shaft assembly, use care to avoid pulling the plunge joint apart.</a:t>
            </a:r>
          </a:p>
        </p:txBody>
      </p:sp>
    </p:spTree>
    <p:extLst>
      <p:ext uri="{BB962C8B-B14F-4D97-AF65-F5344CB8AC3E}">
        <p14:creationId xmlns:p14="http://schemas.microsoft.com/office/powerpoint/2010/main" val="33285904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5383" y="219455"/>
            <a:ext cx="8229600" cy="590349"/>
          </a:xfrm>
        </p:spPr>
        <p:txBody>
          <a:bodyPr lIns="0" tIns="18000" rIns="0" bIns="18000" anchor="ctr" anchorCtr="0">
            <a:spAutoFit/>
          </a:bodyPr>
          <a:lstStyle/>
          <a:p>
            <a:r>
              <a:rPr lang="en-US" dirty="0"/>
              <a:t>Figure 10.25</a:t>
            </a:r>
            <a:endParaRPr lang="en-US" sz="2800" dirty="0"/>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76284" y="1055324"/>
            <a:ext cx="2327301" cy="405683"/>
          </a:xfrm>
        </p:spPr>
        <p:txBody>
          <a:bodyPr wrap="square" lIns="0" tIns="18000" rIns="0" bIns="18000" anchor="ctr" anchorCtr="0">
            <a:spAutoFit/>
          </a:bodyPr>
          <a:lstStyle/>
          <a:p>
            <a:pPr marL="0" indent="0">
              <a:spcBef>
                <a:spcPts val="600"/>
              </a:spcBef>
              <a:buNone/>
            </a:pPr>
            <a:r>
              <a:rPr lang="en-US" sz="2400" dirty="0">
                <a:solidFill>
                  <a:schemeClr val="tx1"/>
                </a:solidFill>
              </a:rPr>
              <a:t>Supporting Shaft</a:t>
            </a:r>
          </a:p>
        </p:txBody>
      </p:sp>
      <p:pic>
        <p:nvPicPr>
          <p:cNvPr id="5" name="Picture 4" descr="A close-up view of the drive axle shaft with one end of the axle connected to the vehicle. The other end of the axle is supported to prevent damage.">
            <a:extLst>
              <a:ext uri="{FF2B5EF4-FFF2-40B4-BE49-F238E27FC236}">
                <a16:creationId xmlns:a16="http://schemas.microsoft.com/office/drawing/2014/main" id="{C87941FD-6CFC-ED41-213B-78FCB493A880}"/>
              </a:ext>
            </a:extLst>
          </p:cNvPr>
          <p:cNvPicPr>
            <a:picLocks noChangeAspect="1"/>
          </p:cNvPicPr>
          <p:nvPr/>
        </p:nvPicPr>
        <p:blipFill>
          <a:blip r:embed="rId3"/>
          <a:stretch>
            <a:fillRect/>
          </a:stretch>
        </p:blipFill>
        <p:spPr>
          <a:xfrm>
            <a:off x="2802653" y="1608234"/>
            <a:ext cx="3540557" cy="3042666"/>
          </a:xfrm>
          <a:prstGeom prst="rect">
            <a:avLst/>
          </a:prstGeom>
        </p:spPr>
      </p:pic>
      <p:sp>
        <p:nvSpPr>
          <p:cNvPr id="9" name="Content Placeholder 8">
            <a:extLst>
              <a:ext uri="{FF2B5EF4-FFF2-40B4-BE49-F238E27FC236}">
                <a16:creationId xmlns:a16="http://schemas.microsoft.com/office/drawing/2014/main" id="{395C3558-1F03-930F-5B65-2FDD3CE12EFF}"/>
              </a:ext>
            </a:extLst>
          </p:cNvPr>
          <p:cNvSpPr>
            <a:spLocks noGrp="1"/>
          </p:cNvSpPr>
          <p:nvPr>
            <p:ph sz="quarter" idx="14"/>
          </p:nvPr>
        </p:nvSpPr>
        <p:spPr>
          <a:xfrm>
            <a:off x="466276" y="4839667"/>
            <a:ext cx="8228699" cy="1513679"/>
          </a:xfrm>
        </p:spPr>
        <p:txBody>
          <a:bodyPr wrap="square" lIns="0" tIns="18000" rIns="0" bIns="18000" anchor="ctr" anchorCtr="0">
            <a:spAutoFit/>
          </a:bodyPr>
          <a:lstStyle/>
          <a:p>
            <a:pPr marL="0" indent="0">
              <a:spcBef>
                <a:spcPts val="600"/>
              </a:spcBef>
              <a:buNone/>
            </a:pPr>
            <a:r>
              <a:rPr lang="en-US" sz="2400" dirty="0"/>
              <a:t>If other service work requires that just one end of the drive axle shaft be disconnected from the vehicle, be sure that the free end is supported to prevent damage to the protective boots or allowing the joint to separate.</a:t>
            </a:r>
          </a:p>
        </p:txBody>
      </p:sp>
    </p:spTree>
    <p:extLst>
      <p:ext uri="{BB962C8B-B14F-4D97-AF65-F5344CB8AC3E}">
        <p14:creationId xmlns:p14="http://schemas.microsoft.com/office/powerpoint/2010/main" val="19833326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5383" y="219455"/>
            <a:ext cx="8229600" cy="590349"/>
          </a:xfrm>
        </p:spPr>
        <p:txBody>
          <a:bodyPr lIns="0" tIns="18000" rIns="0" bIns="18000" anchor="ctr" anchorCtr="0">
            <a:spAutoFit/>
          </a:bodyPr>
          <a:lstStyle/>
          <a:p>
            <a:r>
              <a:rPr lang="en-US" dirty="0"/>
              <a:t>Figure 10.26</a:t>
            </a:r>
            <a:endParaRPr lang="en-US" sz="2800" dirty="0"/>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76284" y="1055324"/>
            <a:ext cx="1826969" cy="405683"/>
          </a:xfrm>
        </p:spPr>
        <p:txBody>
          <a:bodyPr wrap="square" lIns="0" tIns="18000" rIns="0" bIns="18000" anchor="ctr" anchorCtr="0">
            <a:spAutoFit/>
          </a:bodyPr>
          <a:lstStyle/>
          <a:p>
            <a:pPr marL="0" indent="0">
              <a:spcBef>
                <a:spcPts val="600"/>
              </a:spcBef>
              <a:buNone/>
            </a:pPr>
            <a:r>
              <a:rPr lang="en-US" sz="2400" dirty="0">
                <a:solidFill>
                  <a:schemeClr val="tx1"/>
                </a:solidFill>
              </a:rPr>
              <a:t>Scribe a Line </a:t>
            </a:r>
          </a:p>
        </p:txBody>
      </p:sp>
      <p:pic>
        <p:nvPicPr>
          <p:cNvPr id="5" name="Picture 4" descr="An illustration of marking the location of the boot before removal.&#10;Long description is available in notes, Press F6.">
            <a:extLst>
              <a:ext uri="{FF2B5EF4-FFF2-40B4-BE49-F238E27FC236}">
                <a16:creationId xmlns:a16="http://schemas.microsoft.com/office/drawing/2014/main" id="{92F6791C-6937-D8AC-BD80-37ACA133DF84}"/>
              </a:ext>
            </a:extLst>
          </p:cNvPr>
          <p:cNvPicPr>
            <a:picLocks noChangeAspect="1"/>
          </p:cNvPicPr>
          <p:nvPr/>
        </p:nvPicPr>
        <p:blipFill>
          <a:blip r:embed="rId3"/>
          <a:stretch>
            <a:fillRect/>
          </a:stretch>
        </p:blipFill>
        <p:spPr>
          <a:xfrm>
            <a:off x="1556973" y="1676475"/>
            <a:ext cx="6030055" cy="3763841"/>
          </a:xfrm>
          <a:prstGeom prst="rect">
            <a:avLst/>
          </a:prstGeom>
        </p:spPr>
      </p:pic>
      <p:sp>
        <p:nvSpPr>
          <p:cNvPr id="9" name="Content Placeholder 8">
            <a:extLst>
              <a:ext uri="{FF2B5EF4-FFF2-40B4-BE49-F238E27FC236}">
                <a16:creationId xmlns:a16="http://schemas.microsoft.com/office/drawing/2014/main" id="{395C3558-1F03-930F-5B65-2FDD3CE12EFF}"/>
              </a:ext>
            </a:extLst>
          </p:cNvPr>
          <p:cNvSpPr>
            <a:spLocks noGrp="1"/>
          </p:cNvSpPr>
          <p:nvPr>
            <p:ph sz="quarter" idx="14"/>
          </p:nvPr>
        </p:nvSpPr>
        <p:spPr>
          <a:xfrm>
            <a:off x="475383" y="5596506"/>
            <a:ext cx="8228699" cy="775015"/>
          </a:xfrm>
        </p:spPr>
        <p:txBody>
          <a:bodyPr wrap="square" lIns="0" tIns="18000" rIns="0" bIns="18000" anchor="ctr" anchorCtr="0">
            <a:spAutoFit/>
          </a:bodyPr>
          <a:lstStyle/>
          <a:p>
            <a:pPr marL="0" indent="0">
              <a:spcBef>
                <a:spcPts val="600"/>
              </a:spcBef>
              <a:buNone/>
            </a:pPr>
            <a:r>
              <a:rPr lang="en-US" sz="2400" dirty="0"/>
              <a:t>With a scribe, mark the location of the boots before removal. The replacement boots must be in the same location.</a:t>
            </a:r>
          </a:p>
        </p:txBody>
      </p:sp>
    </p:spTree>
    <p:extLst>
      <p:ext uri="{BB962C8B-B14F-4D97-AF65-F5344CB8AC3E}">
        <p14:creationId xmlns:p14="http://schemas.microsoft.com/office/powerpoint/2010/main" val="34420576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5383" y="219455"/>
            <a:ext cx="8229600" cy="590349"/>
          </a:xfrm>
        </p:spPr>
        <p:txBody>
          <a:bodyPr lIns="0" tIns="18000" rIns="0" bIns="18000" anchor="ctr" anchorCtr="0">
            <a:spAutoFit/>
          </a:bodyPr>
          <a:lstStyle/>
          <a:p>
            <a:r>
              <a:rPr lang="en-US" dirty="0"/>
              <a:t>Figure 10.27</a:t>
            </a:r>
            <a:endParaRPr lang="en-US" sz="2800" dirty="0"/>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76284" y="1055324"/>
            <a:ext cx="2706863" cy="405683"/>
          </a:xfrm>
        </p:spPr>
        <p:txBody>
          <a:bodyPr wrap="square" lIns="0" tIns="18000" rIns="0" bIns="18000" anchor="ctr" anchorCtr="0">
            <a:spAutoFit/>
          </a:bodyPr>
          <a:lstStyle/>
          <a:p>
            <a:pPr marL="0" indent="0">
              <a:spcBef>
                <a:spcPts val="600"/>
              </a:spcBef>
              <a:buNone/>
            </a:pPr>
            <a:r>
              <a:rPr lang="en-US" sz="2400" dirty="0">
                <a:solidFill>
                  <a:schemeClr val="tx1"/>
                </a:solidFill>
              </a:rPr>
              <a:t>Remove Snap Ring </a:t>
            </a:r>
          </a:p>
        </p:txBody>
      </p:sp>
      <p:pic>
        <p:nvPicPr>
          <p:cNvPr id="5" name="Picture 4" descr="The illustration explains how a snap ring is used to retain the joint on the drive axle shaft.&#10;Long description is available in notes, Press F6.">
            <a:extLst>
              <a:ext uri="{FF2B5EF4-FFF2-40B4-BE49-F238E27FC236}">
                <a16:creationId xmlns:a16="http://schemas.microsoft.com/office/drawing/2014/main" id="{FA85597B-A8CD-63A2-DF3A-DF794C852FBA}"/>
              </a:ext>
            </a:extLst>
          </p:cNvPr>
          <p:cNvPicPr>
            <a:picLocks noChangeAspect="1"/>
          </p:cNvPicPr>
          <p:nvPr/>
        </p:nvPicPr>
        <p:blipFill>
          <a:blip r:embed="rId3"/>
          <a:stretch>
            <a:fillRect/>
          </a:stretch>
        </p:blipFill>
        <p:spPr>
          <a:xfrm>
            <a:off x="1973386" y="1657411"/>
            <a:ext cx="5197229" cy="3819221"/>
          </a:xfrm>
          <a:prstGeom prst="rect">
            <a:avLst/>
          </a:prstGeom>
        </p:spPr>
      </p:pic>
      <p:sp>
        <p:nvSpPr>
          <p:cNvPr id="9" name="Content Placeholder 8">
            <a:extLst>
              <a:ext uri="{FF2B5EF4-FFF2-40B4-BE49-F238E27FC236}">
                <a16:creationId xmlns:a16="http://schemas.microsoft.com/office/drawing/2014/main" id="{395C3558-1F03-930F-5B65-2FDD3CE12EFF}"/>
              </a:ext>
            </a:extLst>
          </p:cNvPr>
          <p:cNvSpPr>
            <a:spLocks noGrp="1"/>
          </p:cNvSpPr>
          <p:nvPr>
            <p:ph sz="quarter" idx="14"/>
          </p:nvPr>
        </p:nvSpPr>
        <p:spPr>
          <a:xfrm>
            <a:off x="475383" y="5596506"/>
            <a:ext cx="8228699" cy="775015"/>
          </a:xfrm>
        </p:spPr>
        <p:txBody>
          <a:bodyPr wrap="square" lIns="0" tIns="18000" rIns="0" bIns="18000" anchor="ctr" anchorCtr="0">
            <a:spAutoFit/>
          </a:bodyPr>
          <a:lstStyle/>
          <a:p>
            <a:pPr marL="0" indent="0">
              <a:spcBef>
                <a:spcPts val="600"/>
              </a:spcBef>
              <a:buNone/>
            </a:pPr>
            <a:r>
              <a:rPr lang="en-US" sz="2400" dirty="0"/>
              <a:t>Most </a:t>
            </a:r>
            <a:r>
              <a:rPr lang="en-US" sz="2400" spc="-300" dirty="0"/>
              <a:t>C </a:t>
            </a:r>
            <a:r>
              <a:rPr lang="en-US" sz="2400" dirty="0"/>
              <a:t>V joints use a snap ring to retain the joint on the drive axle shaft.</a:t>
            </a:r>
          </a:p>
        </p:txBody>
      </p:sp>
    </p:spTree>
    <p:extLst>
      <p:ext uri="{BB962C8B-B14F-4D97-AF65-F5344CB8AC3E}">
        <p14:creationId xmlns:p14="http://schemas.microsoft.com/office/powerpoint/2010/main" val="9826420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5383" y="219455"/>
            <a:ext cx="8229600" cy="590349"/>
          </a:xfrm>
        </p:spPr>
        <p:txBody>
          <a:bodyPr lIns="0" tIns="18000" rIns="0" bIns="18000" anchor="ctr" anchorCtr="0">
            <a:spAutoFit/>
          </a:bodyPr>
          <a:lstStyle/>
          <a:p>
            <a:r>
              <a:rPr lang="en-US" dirty="0"/>
              <a:t>Figure 10.28</a:t>
            </a:r>
            <a:endParaRPr lang="en-US" sz="2800" dirty="0"/>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76284" y="1055324"/>
            <a:ext cx="2172025" cy="405683"/>
          </a:xfrm>
        </p:spPr>
        <p:txBody>
          <a:bodyPr wrap="square" lIns="0" tIns="18000" rIns="0" bIns="18000" anchor="ctr" anchorCtr="0">
            <a:spAutoFit/>
          </a:bodyPr>
          <a:lstStyle/>
          <a:p>
            <a:pPr marL="0" indent="0">
              <a:spcBef>
                <a:spcPts val="600"/>
              </a:spcBef>
              <a:buNone/>
            </a:pPr>
            <a:r>
              <a:rPr lang="en-US" sz="2400" dirty="0">
                <a:solidFill>
                  <a:schemeClr val="tx1"/>
                </a:solidFill>
              </a:rPr>
              <a:t>Removing Joint </a:t>
            </a:r>
          </a:p>
        </p:txBody>
      </p:sp>
      <p:pic>
        <p:nvPicPr>
          <p:cNvPr id="5" name="Picture 4" descr="The illustration explains how CV joints can be tapped off the shaft.&#10;Long description is available in notes, Press F6.">
            <a:extLst>
              <a:ext uri="{FF2B5EF4-FFF2-40B4-BE49-F238E27FC236}">
                <a16:creationId xmlns:a16="http://schemas.microsoft.com/office/drawing/2014/main" id="{F4794BE7-EDC8-6B77-9EB1-5952275AA4D9}"/>
              </a:ext>
            </a:extLst>
          </p:cNvPr>
          <p:cNvPicPr>
            <a:picLocks noChangeAspect="1"/>
          </p:cNvPicPr>
          <p:nvPr/>
        </p:nvPicPr>
        <p:blipFill>
          <a:blip r:embed="rId3"/>
          <a:stretch>
            <a:fillRect/>
          </a:stretch>
        </p:blipFill>
        <p:spPr>
          <a:xfrm>
            <a:off x="2049732" y="1590647"/>
            <a:ext cx="5044536" cy="3504180"/>
          </a:xfrm>
          <a:prstGeom prst="rect">
            <a:avLst/>
          </a:prstGeom>
        </p:spPr>
      </p:pic>
      <p:sp>
        <p:nvSpPr>
          <p:cNvPr id="9" name="Content Placeholder 8">
            <a:extLst>
              <a:ext uri="{FF2B5EF4-FFF2-40B4-BE49-F238E27FC236}">
                <a16:creationId xmlns:a16="http://schemas.microsoft.com/office/drawing/2014/main" id="{395C3558-1F03-930F-5B65-2FDD3CE12EFF}"/>
              </a:ext>
            </a:extLst>
          </p:cNvPr>
          <p:cNvSpPr>
            <a:spLocks noGrp="1"/>
          </p:cNvSpPr>
          <p:nvPr>
            <p:ph sz="quarter" idx="14"/>
          </p:nvPr>
        </p:nvSpPr>
        <p:spPr>
          <a:xfrm>
            <a:off x="475383" y="5239314"/>
            <a:ext cx="8228699" cy="1144347"/>
          </a:xfrm>
        </p:spPr>
        <p:txBody>
          <a:bodyPr wrap="square" lIns="0" tIns="18000" rIns="0" bIns="18000" anchor="ctr" anchorCtr="0">
            <a:spAutoFit/>
          </a:bodyPr>
          <a:lstStyle/>
          <a:p>
            <a:pPr marL="0" indent="0">
              <a:spcBef>
                <a:spcPts val="600"/>
              </a:spcBef>
              <a:buNone/>
            </a:pPr>
            <a:r>
              <a:rPr lang="en-US" sz="2400" dirty="0"/>
              <a:t>After releasing the snap ring, most </a:t>
            </a:r>
            <a:r>
              <a:rPr lang="en-US" sz="2400" spc="-300" dirty="0"/>
              <a:t>C </a:t>
            </a:r>
            <a:r>
              <a:rPr lang="en-US" sz="2400" dirty="0"/>
              <a:t>V joints can be tapped off the shaft using a brass or shot-filled plastic (dead-blow) hammer.</a:t>
            </a:r>
          </a:p>
        </p:txBody>
      </p:sp>
    </p:spTree>
    <p:extLst>
      <p:ext uri="{BB962C8B-B14F-4D97-AF65-F5344CB8AC3E}">
        <p14:creationId xmlns:p14="http://schemas.microsoft.com/office/powerpoint/2010/main" val="552437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5383" y="219455"/>
            <a:ext cx="8229600" cy="590349"/>
          </a:xfrm>
        </p:spPr>
        <p:txBody>
          <a:bodyPr lIns="0" tIns="18000" rIns="0" bIns="18000" anchor="ctr" anchorCtr="0">
            <a:spAutoFit/>
          </a:bodyPr>
          <a:lstStyle/>
          <a:p>
            <a:r>
              <a:rPr lang="en-US" dirty="0"/>
              <a:t>Figure 10.29</a:t>
            </a:r>
            <a:endParaRPr lang="en-US" sz="2800" dirty="0"/>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76285" y="1078439"/>
            <a:ext cx="1757957" cy="374906"/>
          </a:xfrm>
        </p:spPr>
        <p:txBody>
          <a:bodyPr wrap="square" lIns="0" tIns="18000" rIns="0" bIns="18000" anchor="ctr" anchorCtr="0">
            <a:spAutoFit/>
          </a:bodyPr>
          <a:lstStyle/>
          <a:p>
            <a:pPr marL="0" indent="0">
              <a:spcBef>
                <a:spcPts val="600"/>
              </a:spcBef>
              <a:buNone/>
            </a:pPr>
            <a:r>
              <a:rPr lang="en-US" sz="2200" dirty="0">
                <a:solidFill>
                  <a:schemeClr val="tx1"/>
                </a:solidFill>
              </a:rPr>
              <a:t>Joint was OK </a:t>
            </a:r>
          </a:p>
        </p:txBody>
      </p:sp>
      <p:pic>
        <p:nvPicPr>
          <p:cNvPr id="5" name="Picture 4" descr="A close-up view of a typical outer C V joint removed from the drive axle shaft.">
            <a:extLst>
              <a:ext uri="{FF2B5EF4-FFF2-40B4-BE49-F238E27FC236}">
                <a16:creationId xmlns:a16="http://schemas.microsoft.com/office/drawing/2014/main" id="{5259214D-8154-0830-8C95-D2D2F9D44C34}"/>
              </a:ext>
            </a:extLst>
          </p:cNvPr>
          <p:cNvPicPr>
            <a:picLocks noChangeAspect="1"/>
          </p:cNvPicPr>
          <p:nvPr/>
        </p:nvPicPr>
        <p:blipFill>
          <a:blip r:embed="rId3"/>
          <a:stretch>
            <a:fillRect/>
          </a:stretch>
        </p:blipFill>
        <p:spPr>
          <a:xfrm>
            <a:off x="2692924" y="1181704"/>
            <a:ext cx="3758153" cy="2832445"/>
          </a:xfrm>
          <a:prstGeom prst="rect">
            <a:avLst/>
          </a:prstGeom>
        </p:spPr>
      </p:pic>
      <p:sp>
        <p:nvSpPr>
          <p:cNvPr id="9" name="Content Placeholder 8">
            <a:extLst>
              <a:ext uri="{FF2B5EF4-FFF2-40B4-BE49-F238E27FC236}">
                <a16:creationId xmlns:a16="http://schemas.microsoft.com/office/drawing/2014/main" id="{395C3558-1F03-930F-5B65-2FDD3CE12EFF}"/>
              </a:ext>
            </a:extLst>
          </p:cNvPr>
          <p:cNvSpPr>
            <a:spLocks noGrp="1"/>
          </p:cNvSpPr>
          <p:nvPr>
            <p:ph sz="quarter" idx="14"/>
          </p:nvPr>
        </p:nvSpPr>
        <p:spPr>
          <a:xfrm>
            <a:off x="474902" y="4310921"/>
            <a:ext cx="8228699" cy="2067677"/>
          </a:xfrm>
        </p:spPr>
        <p:txBody>
          <a:bodyPr wrap="square" lIns="0" tIns="18000" rIns="0" bIns="18000" anchor="ctr" anchorCtr="0">
            <a:spAutoFit/>
          </a:bodyPr>
          <a:lstStyle/>
          <a:p>
            <a:pPr marL="0" indent="0">
              <a:spcBef>
                <a:spcPts val="600"/>
              </a:spcBef>
              <a:buNone/>
            </a:pPr>
            <a:r>
              <a:rPr lang="en-US" sz="2200" dirty="0"/>
              <a:t>Typical outer </a:t>
            </a:r>
            <a:r>
              <a:rPr lang="en-US" sz="2200" spc="-300" dirty="0"/>
              <a:t>C </a:t>
            </a:r>
            <a:r>
              <a:rPr lang="en-US" sz="2200" dirty="0"/>
              <a:t>V joint after removing the boot and the joint from the drive axle shaft. This joint was removed from the vehicle because a torn boot was found. After disassembly and cleaning, this joint was found to be OK and was put back into service. Even though the grease looks terrible, there was enough grease in the joint to provide lubrication to prevent any wear from occurring.</a:t>
            </a:r>
          </a:p>
        </p:txBody>
      </p:sp>
    </p:spTree>
    <p:extLst>
      <p:ext uri="{BB962C8B-B14F-4D97-AF65-F5344CB8AC3E}">
        <p14:creationId xmlns:p14="http://schemas.microsoft.com/office/powerpoint/2010/main" val="41327943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5383" y="219455"/>
            <a:ext cx="8229600" cy="590349"/>
          </a:xfrm>
        </p:spPr>
        <p:txBody>
          <a:bodyPr lIns="0" tIns="18000" rIns="0" bIns="18000" anchor="ctr" anchorCtr="0">
            <a:spAutoFit/>
          </a:bodyPr>
          <a:lstStyle/>
          <a:p>
            <a:r>
              <a:rPr lang="en-US" dirty="0"/>
              <a:t>Figure 10.30</a:t>
            </a:r>
            <a:endParaRPr lang="en-US" sz="2800" dirty="0"/>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76284" y="1055324"/>
            <a:ext cx="2232409" cy="405683"/>
          </a:xfrm>
        </p:spPr>
        <p:txBody>
          <a:bodyPr wrap="square" lIns="0" tIns="18000" rIns="0" bIns="18000" anchor="ctr" anchorCtr="0">
            <a:spAutoFit/>
          </a:bodyPr>
          <a:lstStyle/>
          <a:p>
            <a:pPr marL="0" indent="0">
              <a:spcBef>
                <a:spcPts val="600"/>
              </a:spcBef>
              <a:buNone/>
            </a:pPr>
            <a:r>
              <a:rPr lang="en-US" sz="2400" dirty="0">
                <a:solidFill>
                  <a:schemeClr val="tx1"/>
                </a:solidFill>
              </a:rPr>
              <a:t>Inspecting Cage </a:t>
            </a:r>
          </a:p>
        </p:txBody>
      </p:sp>
      <p:pic>
        <p:nvPicPr>
          <p:cNvPr id="5" name="Picture 4" descr="A close-up of a Rzeppa type C V joint inspection.">
            <a:extLst>
              <a:ext uri="{FF2B5EF4-FFF2-40B4-BE49-F238E27FC236}">
                <a16:creationId xmlns:a16="http://schemas.microsoft.com/office/drawing/2014/main" id="{06CB4029-E366-8639-1398-BAD51DD2E409}"/>
              </a:ext>
            </a:extLst>
          </p:cNvPr>
          <p:cNvPicPr>
            <a:picLocks noChangeAspect="1"/>
          </p:cNvPicPr>
          <p:nvPr/>
        </p:nvPicPr>
        <p:blipFill>
          <a:blip r:embed="rId3"/>
          <a:stretch>
            <a:fillRect/>
          </a:stretch>
        </p:blipFill>
        <p:spPr>
          <a:xfrm>
            <a:off x="1882940" y="1678305"/>
            <a:ext cx="5378120" cy="3639411"/>
          </a:xfrm>
          <a:prstGeom prst="rect">
            <a:avLst/>
          </a:prstGeom>
        </p:spPr>
      </p:pic>
      <p:sp>
        <p:nvSpPr>
          <p:cNvPr id="9" name="Content Placeholder 8">
            <a:extLst>
              <a:ext uri="{FF2B5EF4-FFF2-40B4-BE49-F238E27FC236}">
                <a16:creationId xmlns:a16="http://schemas.microsoft.com/office/drawing/2014/main" id="{395C3558-1F03-930F-5B65-2FDD3CE12EFF}"/>
              </a:ext>
            </a:extLst>
          </p:cNvPr>
          <p:cNvSpPr>
            <a:spLocks noGrp="1"/>
          </p:cNvSpPr>
          <p:nvPr>
            <p:ph sz="quarter" idx="14"/>
          </p:nvPr>
        </p:nvSpPr>
        <p:spPr>
          <a:xfrm>
            <a:off x="474902" y="5605128"/>
            <a:ext cx="8228699" cy="775015"/>
          </a:xfrm>
        </p:spPr>
        <p:txBody>
          <a:bodyPr wrap="square" lIns="0" tIns="18000" rIns="0" bIns="18000" anchor="ctr" anchorCtr="0">
            <a:spAutoFit/>
          </a:bodyPr>
          <a:lstStyle/>
          <a:p>
            <a:pPr marL="0" indent="0">
              <a:spcBef>
                <a:spcPts val="600"/>
              </a:spcBef>
              <a:buNone/>
            </a:pPr>
            <a:r>
              <a:rPr lang="en-US" sz="2400" dirty="0"/>
              <a:t>The cage of this Rzeppa-type </a:t>
            </a:r>
            <a:r>
              <a:rPr lang="en-US" sz="2400" spc="-300" dirty="0"/>
              <a:t>C </a:t>
            </a:r>
            <a:r>
              <a:rPr lang="en-US" sz="2400" dirty="0"/>
              <a:t>V joint is being carefully inspected before being reassembled.</a:t>
            </a:r>
          </a:p>
        </p:txBody>
      </p:sp>
    </p:spTree>
    <p:extLst>
      <p:ext uri="{BB962C8B-B14F-4D97-AF65-F5344CB8AC3E}">
        <p14:creationId xmlns:p14="http://schemas.microsoft.com/office/powerpoint/2010/main" val="958902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6250" y="221186"/>
            <a:ext cx="8229600" cy="590349"/>
          </a:xfrm>
        </p:spPr>
        <p:txBody>
          <a:bodyPr lIns="0" tIns="18000" rIns="0" bIns="18000" anchor="ctr" anchorCtr="0">
            <a:spAutoFit/>
          </a:bodyPr>
          <a:lstStyle/>
          <a:p>
            <a:r>
              <a:rPr lang="en-US" dirty="0"/>
              <a:t>Driveshaft and U-Joint Inspection</a:t>
            </a:r>
            <a:endParaRPr lang="en-US" sz="2800" dirty="0"/>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77150" y="1050747"/>
            <a:ext cx="8190600" cy="2190788"/>
          </a:xfrm>
        </p:spPr>
        <p:txBody>
          <a:bodyPr wrap="square" lIns="0" tIns="18000" rIns="0" bIns="18000" anchor="ctr" anchorCtr="0">
            <a:spAutoFit/>
          </a:bodyPr>
          <a:lstStyle/>
          <a:p>
            <a:pPr marL="342900" indent="-342900">
              <a:spcBef>
                <a:spcPts val="600"/>
              </a:spcBef>
            </a:pPr>
            <a:r>
              <a:rPr lang="en-US" sz="2400" dirty="0">
                <a:solidFill>
                  <a:schemeClr val="tx1"/>
                </a:solidFill>
              </a:rPr>
              <a:t>U-joints should be inspected every time</a:t>
            </a:r>
          </a:p>
          <a:p>
            <a:pPr marL="342900" indent="-342900">
              <a:spcBef>
                <a:spcPts val="600"/>
              </a:spcBef>
            </a:pPr>
            <a:r>
              <a:rPr lang="en-US" sz="2400" dirty="0">
                <a:solidFill>
                  <a:schemeClr val="tx1"/>
                </a:solidFill>
              </a:rPr>
              <a:t>Vehicle chassis lubricated, or four times a year.</a:t>
            </a:r>
          </a:p>
          <a:p>
            <a:pPr marL="829818" lvl="1" indent="-342900"/>
            <a:r>
              <a:rPr lang="en-US" sz="2400" dirty="0">
                <a:solidFill>
                  <a:schemeClr val="tx1"/>
                </a:solidFill>
              </a:rPr>
              <a:t>Driveshaft must be removed to do this.</a:t>
            </a:r>
          </a:p>
          <a:p>
            <a:pPr marL="829818" lvl="1" indent="-342900"/>
            <a:r>
              <a:rPr lang="en-US" sz="2400" dirty="0">
                <a:solidFill>
                  <a:schemeClr val="tx1"/>
                </a:solidFill>
              </a:rPr>
              <a:t>Check driveshaft for movement of u-joints</a:t>
            </a:r>
          </a:p>
          <a:p>
            <a:pPr marL="829818" lvl="1" indent="-342900"/>
            <a:r>
              <a:rPr lang="en-US" sz="2400" dirty="0">
                <a:solidFill>
                  <a:schemeClr val="tx1"/>
                </a:solidFill>
              </a:rPr>
              <a:t>Movement means u-joint must be replaced.</a:t>
            </a:r>
          </a:p>
        </p:txBody>
      </p:sp>
    </p:spTree>
    <p:extLst>
      <p:ext uri="{BB962C8B-B14F-4D97-AF65-F5344CB8AC3E}">
        <p14:creationId xmlns:p14="http://schemas.microsoft.com/office/powerpoint/2010/main" val="18862601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5383" y="219455"/>
            <a:ext cx="8229600" cy="590349"/>
          </a:xfrm>
        </p:spPr>
        <p:txBody>
          <a:bodyPr lIns="0" tIns="18000" rIns="0" bIns="18000" anchor="ctr" anchorCtr="0">
            <a:spAutoFit/>
          </a:bodyPr>
          <a:lstStyle/>
          <a:p>
            <a:r>
              <a:rPr lang="en-US" dirty="0"/>
              <a:t>Figure 10.31</a:t>
            </a:r>
            <a:endParaRPr lang="en-US" sz="2800" dirty="0"/>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76284" y="1055324"/>
            <a:ext cx="2232409" cy="405683"/>
          </a:xfrm>
        </p:spPr>
        <p:txBody>
          <a:bodyPr wrap="square" lIns="0" tIns="18000" rIns="0" bIns="18000" anchor="ctr" anchorCtr="0">
            <a:spAutoFit/>
          </a:bodyPr>
          <a:lstStyle/>
          <a:p>
            <a:pPr marL="0" indent="0">
              <a:spcBef>
                <a:spcPts val="600"/>
              </a:spcBef>
              <a:buNone/>
            </a:pPr>
            <a:r>
              <a:rPr lang="en-US" sz="2400" dirty="0">
                <a:solidFill>
                  <a:schemeClr val="tx1"/>
                </a:solidFill>
              </a:rPr>
              <a:t>Use All Grease</a:t>
            </a:r>
          </a:p>
        </p:txBody>
      </p:sp>
      <p:pic>
        <p:nvPicPr>
          <p:cNvPr id="5" name="Picture 4" descr="A close-up view of all of the grease included in the boot kit being used in a joint.">
            <a:extLst>
              <a:ext uri="{FF2B5EF4-FFF2-40B4-BE49-F238E27FC236}">
                <a16:creationId xmlns:a16="http://schemas.microsoft.com/office/drawing/2014/main" id="{C5F280A2-A1A0-14A8-E9C1-3EEAA888C843}"/>
              </a:ext>
            </a:extLst>
          </p:cNvPr>
          <p:cNvPicPr>
            <a:picLocks noChangeAspect="1"/>
          </p:cNvPicPr>
          <p:nvPr/>
        </p:nvPicPr>
        <p:blipFill>
          <a:blip r:embed="rId3"/>
          <a:stretch>
            <a:fillRect/>
          </a:stretch>
        </p:blipFill>
        <p:spPr>
          <a:xfrm>
            <a:off x="2334545" y="1632434"/>
            <a:ext cx="4474911" cy="3368848"/>
          </a:xfrm>
          <a:prstGeom prst="rect">
            <a:avLst/>
          </a:prstGeom>
        </p:spPr>
      </p:pic>
      <p:sp>
        <p:nvSpPr>
          <p:cNvPr id="9" name="Content Placeholder 8">
            <a:extLst>
              <a:ext uri="{FF2B5EF4-FFF2-40B4-BE49-F238E27FC236}">
                <a16:creationId xmlns:a16="http://schemas.microsoft.com/office/drawing/2014/main" id="{395C3558-1F03-930F-5B65-2FDD3CE12EFF}"/>
              </a:ext>
            </a:extLst>
          </p:cNvPr>
          <p:cNvSpPr>
            <a:spLocks noGrp="1"/>
          </p:cNvSpPr>
          <p:nvPr>
            <p:ph sz="quarter" idx="14"/>
          </p:nvPr>
        </p:nvSpPr>
        <p:spPr>
          <a:xfrm>
            <a:off x="474902" y="5239308"/>
            <a:ext cx="8228699" cy="1144347"/>
          </a:xfrm>
        </p:spPr>
        <p:txBody>
          <a:bodyPr wrap="square" lIns="0" tIns="18000" rIns="0" bIns="18000" anchor="ctr" anchorCtr="0">
            <a:spAutoFit/>
          </a:bodyPr>
          <a:lstStyle/>
          <a:p>
            <a:pPr marL="0" indent="0">
              <a:spcBef>
                <a:spcPts val="600"/>
              </a:spcBef>
              <a:buNone/>
            </a:pPr>
            <a:r>
              <a:rPr lang="en-US" sz="2400" dirty="0"/>
              <a:t>Be sure to use </a:t>
            </a:r>
            <a:r>
              <a:rPr lang="en-US" sz="2400" i="1" dirty="0"/>
              <a:t>all</a:t>
            </a:r>
            <a:r>
              <a:rPr lang="en-US" sz="2400" dirty="0"/>
              <a:t> of the grease supplied with the replacement joint or boot kit. Use only the grease supplied and do not use substitute grease.</a:t>
            </a:r>
          </a:p>
        </p:txBody>
      </p:sp>
    </p:spTree>
    <p:extLst>
      <p:ext uri="{BB962C8B-B14F-4D97-AF65-F5344CB8AC3E}">
        <p14:creationId xmlns:p14="http://schemas.microsoft.com/office/powerpoint/2010/main" val="40048501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5383" y="219455"/>
            <a:ext cx="8229600" cy="590349"/>
          </a:xfrm>
        </p:spPr>
        <p:txBody>
          <a:bodyPr lIns="0" tIns="18000" rIns="0" bIns="18000" anchor="ctr" anchorCtr="0">
            <a:spAutoFit/>
          </a:bodyPr>
          <a:lstStyle/>
          <a:p>
            <a:r>
              <a:rPr lang="en-US" dirty="0"/>
              <a:t>Figure 10.32</a:t>
            </a:r>
            <a:endParaRPr lang="en-US" sz="2800" dirty="0"/>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76284" y="1055324"/>
            <a:ext cx="2870765" cy="405683"/>
          </a:xfrm>
        </p:spPr>
        <p:txBody>
          <a:bodyPr wrap="square" lIns="0" tIns="18000" rIns="0" bIns="18000" anchor="ctr" anchorCtr="0">
            <a:spAutoFit/>
          </a:bodyPr>
          <a:lstStyle/>
          <a:p>
            <a:pPr marL="0" indent="0">
              <a:spcBef>
                <a:spcPts val="600"/>
              </a:spcBef>
              <a:buNone/>
            </a:pPr>
            <a:r>
              <a:rPr lang="en-US" sz="2400" dirty="0">
                <a:solidFill>
                  <a:schemeClr val="tx1"/>
                </a:solidFill>
              </a:rPr>
              <a:t>Spindle Nut Torqued</a:t>
            </a:r>
          </a:p>
        </p:txBody>
      </p:sp>
      <p:pic>
        <p:nvPicPr>
          <p:cNvPr id="5" name="Picture 4" descr="A close-up view of a rotator. A punch tool is fitted to the rotator to prevent it from rotating while the axle shaft splinder nut is torqued.">
            <a:extLst>
              <a:ext uri="{FF2B5EF4-FFF2-40B4-BE49-F238E27FC236}">
                <a16:creationId xmlns:a16="http://schemas.microsoft.com/office/drawing/2014/main" id="{1209B6DF-F66F-FEDA-986B-BB54EA677C38}"/>
              </a:ext>
            </a:extLst>
          </p:cNvPr>
          <p:cNvPicPr>
            <a:picLocks noChangeAspect="1"/>
          </p:cNvPicPr>
          <p:nvPr/>
        </p:nvPicPr>
        <p:blipFill>
          <a:blip r:embed="rId3"/>
          <a:stretch>
            <a:fillRect/>
          </a:stretch>
        </p:blipFill>
        <p:spPr>
          <a:xfrm>
            <a:off x="2048859" y="1675927"/>
            <a:ext cx="5046282" cy="3799437"/>
          </a:xfrm>
          <a:prstGeom prst="rect">
            <a:avLst/>
          </a:prstGeom>
        </p:spPr>
      </p:pic>
      <p:sp>
        <p:nvSpPr>
          <p:cNvPr id="9" name="Content Placeholder 8">
            <a:extLst>
              <a:ext uri="{FF2B5EF4-FFF2-40B4-BE49-F238E27FC236}">
                <a16:creationId xmlns:a16="http://schemas.microsoft.com/office/drawing/2014/main" id="{395C3558-1F03-930F-5B65-2FDD3CE12EFF}"/>
              </a:ext>
            </a:extLst>
          </p:cNvPr>
          <p:cNvSpPr>
            <a:spLocks noGrp="1"/>
          </p:cNvSpPr>
          <p:nvPr>
            <p:ph sz="quarter" idx="14"/>
          </p:nvPr>
        </p:nvSpPr>
        <p:spPr>
          <a:xfrm>
            <a:off x="474902" y="5587873"/>
            <a:ext cx="8228699" cy="775015"/>
          </a:xfrm>
        </p:spPr>
        <p:txBody>
          <a:bodyPr wrap="square" lIns="0" tIns="18000" rIns="0" bIns="18000" anchor="ctr" anchorCtr="0">
            <a:spAutoFit/>
          </a:bodyPr>
          <a:lstStyle/>
          <a:p>
            <a:pPr marL="0" indent="0">
              <a:spcBef>
                <a:spcPts val="600"/>
              </a:spcBef>
              <a:buNone/>
            </a:pPr>
            <a:r>
              <a:rPr lang="en-US" sz="2400" dirty="0"/>
              <a:t>A punch being used to keep the rotor from rotating while torquing the axle shaft spindle nut.</a:t>
            </a:r>
          </a:p>
        </p:txBody>
      </p:sp>
    </p:spTree>
    <p:extLst>
      <p:ext uri="{BB962C8B-B14F-4D97-AF65-F5344CB8AC3E}">
        <p14:creationId xmlns:p14="http://schemas.microsoft.com/office/powerpoint/2010/main" val="30434307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5383" y="219455"/>
            <a:ext cx="8229600" cy="590349"/>
          </a:xfrm>
        </p:spPr>
        <p:txBody>
          <a:bodyPr lIns="0" tIns="18000" rIns="0" bIns="18000" anchor="ctr" anchorCtr="0">
            <a:spAutoFit/>
          </a:bodyPr>
          <a:lstStyle/>
          <a:p>
            <a:r>
              <a:rPr lang="en-US" dirty="0"/>
              <a:t>Figure 10.33</a:t>
            </a:r>
            <a:endParaRPr lang="en-US" sz="2800" dirty="0"/>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76285" y="1055324"/>
            <a:ext cx="1947738" cy="405683"/>
          </a:xfrm>
        </p:spPr>
        <p:txBody>
          <a:bodyPr wrap="square" lIns="0" tIns="18000" rIns="0" bIns="18000" anchor="ctr" anchorCtr="0">
            <a:spAutoFit/>
          </a:bodyPr>
          <a:lstStyle/>
          <a:p>
            <a:pPr marL="0" indent="0">
              <a:spcBef>
                <a:spcPts val="600"/>
              </a:spcBef>
              <a:buNone/>
            </a:pPr>
            <a:r>
              <a:rPr lang="en-US" sz="2400" dirty="0">
                <a:solidFill>
                  <a:schemeClr val="tx1"/>
                </a:solidFill>
              </a:rPr>
              <a:t>Engine Mount</a:t>
            </a:r>
          </a:p>
        </p:txBody>
      </p:sp>
      <p:pic>
        <p:nvPicPr>
          <p:cNvPr id="5" name="Picture 4" descr="A close-up view of installing a new engine mount. ">
            <a:extLst>
              <a:ext uri="{FF2B5EF4-FFF2-40B4-BE49-F238E27FC236}">
                <a16:creationId xmlns:a16="http://schemas.microsoft.com/office/drawing/2014/main" id="{7548D303-DFE6-17C7-6330-3B45139D9CCB}"/>
              </a:ext>
            </a:extLst>
          </p:cNvPr>
          <p:cNvPicPr>
            <a:picLocks noChangeAspect="1"/>
          </p:cNvPicPr>
          <p:nvPr/>
        </p:nvPicPr>
        <p:blipFill>
          <a:blip r:embed="rId3"/>
          <a:stretch>
            <a:fillRect/>
          </a:stretch>
        </p:blipFill>
        <p:spPr>
          <a:xfrm>
            <a:off x="1891484" y="1611982"/>
            <a:ext cx="5361033" cy="3737548"/>
          </a:xfrm>
          <a:prstGeom prst="rect">
            <a:avLst/>
          </a:prstGeom>
        </p:spPr>
      </p:pic>
      <p:sp>
        <p:nvSpPr>
          <p:cNvPr id="9" name="Content Placeholder 8">
            <a:extLst>
              <a:ext uri="{FF2B5EF4-FFF2-40B4-BE49-F238E27FC236}">
                <a16:creationId xmlns:a16="http://schemas.microsoft.com/office/drawing/2014/main" id="{395C3558-1F03-930F-5B65-2FDD3CE12EFF}"/>
              </a:ext>
            </a:extLst>
          </p:cNvPr>
          <p:cNvSpPr>
            <a:spLocks noGrp="1"/>
          </p:cNvSpPr>
          <p:nvPr>
            <p:ph sz="quarter" idx="14"/>
          </p:nvPr>
        </p:nvSpPr>
        <p:spPr>
          <a:xfrm>
            <a:off x="474902" y="5587873"/>
            <a:ext cx="8228699" cy="775015"/>
          </a:xfrm>
        </p:spPr>
        <p:txBody>
          <a:bodyPr wrap="square" lIns="0" tIns="18000" rIns="0" bIns="18000" anchor="ctr" anchorCtr="0">
            <a:spAutoFit/>
          </a:bodyPr>
          <a:lstStyle/>
          <a:p>
            <a:pPr marL="0" indent="0">
              <a:spcBef>
                <a:spcPts val="600"/>
              </a:spcBef>
              <a:buNone/>
            </a:pPr>
            <a:r>
              <a:rPr lang="en-US" sz="2400" dirty="0"/>
              <a:t>The engine had to be raised higher to get the new (non-collapsed) engine mount installed.</a:t>
            </a:r>
          </a:p>
        </p:txBody>
      </p:sp>
    </p:spTree>
    <p:extLst>
      <p:ext uri="{BB962C8B-B14F-4D97-AF65-F5344CB8AC3E}">
        <p14:creationId xmlns:p14="http://schemas.microsoft.com/office/powerpoint/2010/main" val="31409145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2A8EE-F3D5-44B9-B5A1-7A4D72C3EC83}"/>
              </a:ext>
            </a:extLst>
          </p:cNvPr>
          <p:cNvSpPr>
            <a:spLocks noGrp="1"/>
          </p:cNvSpPr>
          <p:nvPr>
            <p:ph type="title"/>
          </p:nvPr>
        </p:nvSpPr>
        <p:spPr>
          <a:xfrm>
            <a:off x="484908" y="219456"/>
            <a:ext cx="8229600" cy="590349"/>
          </a:xfrm>
        </p:spPr>
        <p:txBody>
          <a:bodyPr lIns="0" tIns="18000" rIns="0" bIns="18000" anchor="ctr" anchorCtr="0">
            <a:spAutoFit/>
          </a:bodyPr>
          <a:lstStyle/>
          <a:p>
            <a:r>
              <a:rPr lang="en-US" dirty="0"/>
              <a:t>Question 1</a:t>
            </a:r>
          </a:p>
        </p:txBody>
      </p:sp>
      <p:sp>
        <p:nvSpPr>
          <p:cNvPr id="6" name="Content Placeholder 5">
            <a:extLst>
              <a:ext uri="{FF2B5EF4-FFF2-40B4-BE49-F238E27FC236}">
                <a16:creationId xmlns:a16="http://schemas.microsoft.com/office/drawing/2014/main" id="{4D16A3E7-0B7C-1F5E-5349-6D86919FF1CE}"/>
              </a:ext>
            </a:extLst>
          </p:cNvPr>
          <p:cNvSpPr>
            <a:spLocks noGrp="1"/>
          </p:cNvSpPr>
          <p:nvPr>
            <p:ph sz="quarter" idx="13"/>
          </p:nvPr>
        </p:nvSpPr>
        <p:spPr>
          <a:xfrm>
            <a:off x="474459" y="1052706"/>
            <a:ext cx="8212340" cy="775015"/>
          </a:xfrm>
        </p:spPr>
        <p:txBody>
          <a:bodyPr wrap="square" lIns="0" tIns="18000" rIns="0" bIns="18000" anchor="ctr" anchorCtr="0">
            <a:spAutoFit/>
          </a:bodyPr>
          <a:lstStyle/>
          <a:p>
            <a:pPr marL="342900" indent="-342900">
              <a:spcBef>
                <a:spcPts val="600"/>
              </a:spcBef>
            </a:pPr>
            <a:r>
              <a:rPr lang="en-US" sz="2400" dirty="0">
                <a:solidFill>
                  <a:schemeClr val="tx1"/>
                </a:solidFill>
              </a:rPr>
              <a:t>A defective outer </a:t>
            </a:r>
            <a:r>
              <a:rPr lang="en-US" sz="2400" spc="-300" dirty="0">
                <a:solidFill>
                  <a:schemeClr val="tx1"/>
                </a:solidFill>
              </a:rPr>
              <a:t>C </a:t>
            </a:r>
            <a:r>
              <a:rPr lang="en-US" sz="2400" dirty="0">
                <a:solidFill>
                  <a:schemeClr val="tx1"/>
                </a:solidFill>
              </a:rPr>
              <a:t>V joint will usually make a __________.</a:t>
            </a:r>
          </a:p>
        </p:txBody>
      </p:sp>
      <p:sp>
        <p:nvSpPr>
          <p:cNvPr id="4" name="Content Placeholder 3">
            <a:extLst>
              <a:ext uri="{FF2B5EF4-FFF2-40B4-BE49-F238E27FC236}">
                <a16:creationId xmlns:a16="http://schemas.microsoft.com/office/drawing/2014/main" id="{62181901-2540-000E-A1BE-78E88B3AF280}"/>
              </a:ext>
            </a:extLst>
          </p:cNvPr>
          <p:cNvSpPr>
            <a:spLocks noGrp="1"/>
          </p:cNvSpPr>
          <p:nvPr>
            <p:ph sz="quarter" idx="14"/>
          </p:nvPr>
        </p:nvSpPr>
        <p:spPr>
          <a:xfrm>
            <a:off x="468312" y="2071934"/>
            <a:ext cx="8218487" cy="1744511"/>
          </a:xfrm>
        </p:spPr>
        <p:txBody>
          <a:bodyPr lIns="0" tIns="18000" rIns="0" bIns="18000" anchor="ctr" anchorCtr="0">
            <a:spAutoFit/>
          </a:bodyPr>
          <a:lstStyle/>
          <a:p>
            <a:pPr marL="486918" lvl="1" indent="0">
              <a:buNone/>
            </a:pPr>
            <a:r>
              <a:rPr lang="en-US" sz="2400" dirty="0">
                <a:solidFill>
                  <a:srgbClr val="007FA3"/>
                </a:solidFill>
              </a:rPr>
              <a:t>A.</a:t>
            </a:r>
            <a:r>
              <a:rPr lang="en-US" sz="2400" dirty="0">
                <a:solidFill>
                  <a:schemeClr val="tx1"/>
                </a:solidFill>
              </a:rPr>
              <a:t> rumbling noise</a:t>
            </a:r>
          </a:p>
          <a:p>
            <a:pPr marL="486918" lvl="1" indent="0">
              <a:buNone/>
            </a:pPr>
            <a:r>
              <a:rPr lang="en-US" sz="2400" dirty="0">
                <a:solidFill>
                  <a:srgbClr val="007FA3"/>
                </a:solidFill>
              </a:rPr>
              <a:t>B.</a:t>
            </a:r>
            <a:r>
              <a:rPr lang="en-US" sz="2400" dirty="0">
                <a:solidFill>
                  <a:schemeClr val="tx1"/>
                </a:solidFill>
              </a:rPr>
              <a:t> growling noise</a:t>
            </a:r>
          </a:p>
          <a:p>
            <a:pPr marL="486918" lvl="1" indent="0">
              <a:buNone/>
            </a:pPr>
            <a:r>
              <a:rPr lang="en-US" sz="2400" dirty="0">
                <a:solidFill>
                  <a:srgbClr val="007FA3"/>
                </a:solidFill>
              </a:rPr>
              <a:t>C.</a:t>
            </a:r>
            <a:r>
              <a:rPr lang="en-US" sz="2400" dirty="0">
                <a:solidFill>
                  <a:schemeClr val="tx1"/>
                </a:solidFill>
              </a:rPr>
              <a:t> clicking noise</a:t>
            </a:r>
          </a:p>
          <a:p>
            <a:pPr marL="486918" lvl="1" indent="0">
              <a:buNone/>
            </a:pPr>
            <a:r>
              <a:rPr lang="en-US" sz="2400" dirty="0">
                <a:solidFill>
                  <a:srgbClr val="007FA3"/>
                </a:solidFill>
              </a:rPr>
              <a:t>D.</a:t>
            </a:r>
            <a:r>
              <a:rPr lang="en-US" sz="2400" dirty="0">
                <a:solidFill>
                  <a:schemeClr val="tx1"/>
                </a:solidFill>
              </a:rPr>
              <a:t> </a:t>
            </a:r>
            <a:r>
              <a:rPr lang="en-US" sz="2400" kern="1200" dirty="0">
                <a:solidFill>
                  <a:schemeClr val="tx1"/>
                </a:solidFill>
              </a:rPr>
              <a:t>clunking noise</a:t>
            </a:r>
          </a:p>
        </p:txBody>
      </p:sp>
    </p:spTree>
    <p:extLst>
      <p:ext uri="{BB962C8B-B14F-4D97-AF65-F5344CB8AC3E}">
        <p14:creationId xmlns:p14="http://schemas.microsoft.com/office/powerpoint/2010/main" val="5457014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2A8EE-F3D5-44B9-B5A1-7A4D72C3EC83}"/>
              </a:ext>
            </a:extLst>
          </p:cNvPr>
          <p:cNvSpPr>
            <a:spLocks noGrp="1"/>
          </p:cNvSpPr>
          <p:nvPr>
            <p:ph type="title"/>
          </p:nvPr>
        </p:nvSpPr>
        <p:spPr>
          <a:xfrm>
            <a:off x="484908" y="219456"/>
            <a:ext cx="8229600" cy="590349"/>
          </a:xfrm>
        </p:spPr>
        <p:txBody>
          <a:bodyPr lIns="0" tIns="18000" rIns="0" bIns="18000" anchor="ctr" anchorCtr="0">
            <a:spAutoFit/>
          </a:bodyPr>
          <a:lstStyle/>
          <a:p>
            <a:r>
              <a:rPr lang="en-US" dirty="0"/>
              <a:t>Answer 1</a:t>
            </a:r>
          </a:p>
        </p:txBody>
      </p:sp>
      <p:sp>
        <p:nvSpPr>
          <p:cNvPr id="6" name="Content Placeholder 5">
            <a:extLst>
              <a:ext uri="{FF2B5EF4-FFF2-40B4-BE49-F238E27FC236}">
                <a16:creationId xmlns:a16="http://schemas.microsoft.com/office/drawing/2014/main" id="{4D16A3E7-0B7C-1F5E-5349-6D86919FF1CE}"/>
              </a:ext>
            </a:extLst>
          </p:cNvPr>
          <p:cNvSpPr>
            <a:spLocks noGrp="1"/>
          </p:cNvSpPr>
          <p:nvPr>
            <p:ph sz="quarter" idx="13"/>
          </p:nvPr>
        </p:nvSpPr>
        <p:spPr>
          <a:xfrm>
            <a:off x="474459" y="1052706"/>
            <a:ext cx="8212340" cy="775015"/>
          </a:xfrm>
        </p:spPr>
        <p:txBody>
          <a:bodyPr wrap="square" lIns="0" tIns="18000" rIns="0" bIns="18000" anchor="ctr" anchorCtr="0">
            <a:spAutoFit/>
          </a:bodyPr>
          <a:lstStyle/>
          <a:p>
            <a:pPr marL="342900" indent="-342900">
              <a:spcBef>
                <a:spcPts val="600"/>
              </a:spcBef>
            </a:pPr>
            <a:r>
              <a:rPr lang="en-US" sz="2400" dirty="0">
                <a:solidFill>
                  <a:schemeClr val="tx1"/>
                </a:solidFill>
              </a:rPr>
              <a:t>A defective outer </a:t>
            </a:r>
            <a:r>
              <a:rPr lang="en-US" sz="2400" spc="-300" dirty="0">
                <a:solidFill>
                  <a:schemeClr val="tx1"/>
                </a:solidFill>
              </a:rPr>
              <a:t>C </a:t>
            </a:r>
            <a:r>
              <a:rPr lang="en-US" sz="2400" dirty="0">
                <a:solidFill>
                  <a:schemeClr val="tx1"/>
                </a:solidFill>
              </a:rPr>
              <a:t>V joint will usually make a __________.</a:t>
            </a:r>
          </a:p>
        </p:txBody>
      </p:sp>
      <p:sp>
        <p:nvSpPr>
          <p:cNvPr id="4" name="Content Placeholder 3">
            <a:extLst>
              <a:ext uri="{FF2B5EF4-FFF2-40B4-BE49-F238E27FC236}">
                <a16:creationId xmlns:a16="http://schemas.microsoft.com/office/drawing/2014/main" id="{62181901-2540-000E-A1BE-78E88B3AF280}"/>
              </a:ext>
            </a:extLst>
          </p:cNvPr>
          <p:cNvSpPr>
            <a:spLocks noGrp="1"/>
          </p:cNvSpPr>
          <p:nvPr>
            <p:ph sz="quarter" idx="14"/>
          </p:nvPr>
        </p:nvSpPr>
        <p:spPr>
          <a:xfrm>
            <a:off x="468312" y="2068490"/>
            <a:ext cx="8218487" cy="405683"/>
          </a:xfrm>
        </p:spPr>
        <p:txBody>
          <a:bodyPr lIns="0" tIns="18000" rIns="0" bIns="18000" anchor="ctr" anchorCtr="0">
            <a:spAutoFit/>
          </a:bodyPr>
          <a:lstStyle/>
          <a:p>
            <a:pPr marL="486918" lvl="1" indent="0">
              <a:buNone/>
            </a:pPr>
            <a:r>
              <a:rPr lang="en-US" sz="2400" dirty="0">
                <a:solidFill>
                  <a:srgbClr val="007FA3"/>
                </a:solidFill>
              </a:rPr>
              <a:t>C.</a:t>
            </a:r>
            <a:r>
              <a:rPr lang="en-US" sz="2400" dirty="0">
                <a:solidFill>
                  <a:schemeClr val="tx1"/>
                </a:solidFill>
              </a:rPr>
              <a:t> clicking noise</a:t>
            </a:r>
          </a:p>
        </p:txBody>
      </p:sp>
    </p:spTree>
    <p:extLst>
      <p:ext uri="{BB962C8B-B14F-4D97-AF65-F5344CB8AC3E}">
        <p14:creationId xmlns:p14="http://schemas.microsoft.com/office/powerpoint/2010/main" val="17991066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2A8EE-F3D5-44B9-B5A1-7A4D72C3EC83}"/>
              </a:ext>
            </a:extLst>
          </p:cNvPr>
          <p:cNvSpPr>
            <a:spLocks noGrp="1"/>
          </p:cNvSpPr>
          <p:nvPr>
            <p:ph type="title"/>
          </p:nvPr>
        </p:nvSpPr>
        <p:spPr>
          <a:xfrm>
            <a:off x="484908" y="219456"/>
            <a:ext cx="8229600" cy="590349"/>
          </a:xfrm>
        </p:spPr>
        <p:txBody>
          <a:bodyPr lIns="0" tIns="18000" rIns="0" bIns="18000" anchor="ctr" anchorCtr="0">
            <a:spAutoFit/>
          </a:bodyPr>
          <a:lstStyle/>
          <a:p>
            <a:r>
              <a:rPr lang="en-US" dirty="0"/>
              <a:t>Summary</a:t>
            </a:r>
            <a:endParaRPr lang="en-US" sz="2800" dirty="0"/>
          </a:p>
        </p:txBody>
      </p:sp>
      <p:sp>
        <p:nvSpPr>
          <p:cNvPr id="6" name="Content Placeholder 5">
            <a:extLst>
              <a:ext uri="{FF2B5EF4-FFF2-40B4-BE49-F238E27FC236}">
                <a16:creationId xmlns:a16="http://schemas.microsoft.com/office/drawing/2014/main" id="{4D16A3E7-0B7C-1F5E-5349-6D86919FF1CE}"/>
              </a:ext>
            </a:extLst>
          </p:cNvPr>
          <p:cNvSpPr>
            <a:spLocks noGrp="1"/>
          </p:cNvSpPr>
          <p:nvPr>
            <p:ph sz="quarter" idx="13"/>
          </p:nvPr>
        </p:nvSpPr>
        <p:spPr>
          <a:xfrm>
            <a:off x="474458" y="1036060"/>
            <a:ext cx="8240050" cy="4268279"/>
          </a:xfrm>
        </p:spPr>
        <p:txBody>
          <a:bodyPr wrap="square" lIns="0" tIns="18000" rIns="0" bIns="18000" anchor="ctr" anchorCtr="0">
            <a:spAutoFit/>
          </a:bodyPr>
          <a:lstStyle/>
          <a:p>
            <a:pPr marL="342900" indent="-342900">
              <a:spcBef>
                <a:spcPts val="600"/>
              </a:spcBef>
            </a:pPr>
            <a:r>
              <a:rPr lang="en-US" sz="2400" dirty="0">
                <a:solidFill>
                  <a:schemeClr val="tx1"/>
                </a:solidFill>
              </a:rPr>
              <a:t>Defective U-joint often makes clicking sound in reverse. </a:t>
            </a:r>
          </a:p>
          <a:p>
            <a:pPr marL="342900" indent="-342900">
              <a:spcBef>
                <a:spcPts val="600"/>
              </a:spcBef>
            </a:pPr>
            <a:r>
              <a:rPr lang="en-US" sz="2400" dirty="0">
                <a:solidFill>
                  <a:schemeClr val="tx1"/>
                </a:solidFill>
              </a:rPr>
              <a:t>Driveline clunk noise can often be corrected by applying </a:t>
            </a:r>
          </a:p>
          <a:p>
            <a:pPr marL="342900" indent="-342900">
              <a:spcBef>
                <a:spcPts val="600"/>
              </a:spcBef>
            </a:pPr>
            <a:r>
              <a:rPr lang="en-US" sz="2400" dirty="0">
                <a:solidFill>
                  <a:schemeClr val="tx1"/>
                </a:solidFill>
              </a:rPr>
              <a:t>High-temperature chassis grease to splines of front yoke</a:t>
            </a:r>
          </a:p>
          <a:p>
            <a:pPr marL="342900" indent="-342900">
              <a:spcBef>
                <a:spcPts val="600"/>
              </a:spcBef>
            </a:pPr>
            <a:r>
              <a:rPr lang="en-US" sz="2400" dirty="0">
                <a:solidFill>
                  <a:schemeClr val="tx1"/>
                </a:solidFill>
              </a:rPr>
              <a:t>Defective outer fixed </a:t>
            </a:r>
            <a:r>
              <a:rPr lang="en-US" sz="2400" spc="-300" dirty="0">
                <a:solidFill>
                  <a:schemeClr val="tx1"/>
                </a:solidFill>
              </a:rPr>
              <a:t>C </a:t>
            </a:r>
            <a:r>
              <a:rPr lang="en-US" sz="2400" dirty="0">
                <a:solidFill>
                  <a:schemeClr val="tx1"/>
                </a:solidFill>
              </a:rPr>
              <a:t>V joint will make a clicking sound </a:t>
            </a:r>
          </a:p>
          <a:p>
            <a:pPr marL="342900" indent="-342900">
              <a:spcBef>
                <a:spcPts val="600"/>
              </a:spcBef>
            </a:pPr>
            <a:r>
              <a:rPr lang="en-US" sz="2400" dirty="0">
                <a:solidFill>
                  <a:schemeClr val="tx1"/>
                </a:solidFill>
              </a:rPr>
              <a:t>Defective inner </a:t>
            </a:r>
            <a:r>
              <a:rPr lang="en-US" sz="2400" spc="-300" dirty="0">
                <a:solidFill>
                  <a:schemeClr val="tx1"/>
                </a:solidFill>
              </a:rPr>
              <a:t>C </a:t>
            </a:r>
            <a:r>
              <a:rPr lang="en-US" sz="2400" dirty="0">
                <a:solidFill>
                  <a:schemeClr val="tx1"/>
                </a:solidFill>
              </a:rPr>
              <a:t>V joint often creates a loud clunk while accelerating</a:t>
            </a:r>
          </a:p>
          <a:p>
            <a:pPr marL="342900" indent="-342900">
              <a:spcBef>
                <a:spcPts val="600"/>
              </a:spcBef>
            </a:pPr>
            <a:r>
              <a:rPr lang="en-US" sz="2400" dirty="0">
                <a:solidFill>
                  <a:schemeClr val="tx1"/>
                </a:solidFill>
              </a:rPr>
              <a:t>Drive in reverse while turning and accelerating to find defective joint</a:t>
            </a:r>
          </a:p>
          <a:p>
            <a:pPr marL="342900" indent="-342900">
              <a:spcBef>
                <a:spcPts val="600"/>
              </a:spcBef>
            </a:pPr>
            <a:r>
              <a:rPr lang="en-US" sz="2400" spc="-300" dirty="0">
                <a:solidFill>
                  <a:schemeClr val="tx1"/>
                </a:solidFill>
              </a:rPr>
              <a:t>C </a:t>
            </a:r>
            <a:r>
              <a:rPr lang="en-US" sz="2400" dirty="0">
                <a:solidFill>
                  <a:schemeClr val="tx1"/>
                </a:solidFill>
              </a:rPr>
              <a:t>V joints require careful cleaning, inspection, lubrication </a:t>
            </a:r>
          </a:p>
          <a:p>
            <a:pPr marL="829818" lvl="1" indent="-342900"/>
            <a:r>
              <a:rPr lang="en-US" sz="2400" dirty="0">
                <a:solidFill>
                  <a:schemeClr val="tx1"/>
                </a:solidFill>
              </a:rPr>
              <a:t>With specific </a:t>
            </a:r>
            <a:r>
              <a:rPr lang="en-US" sz="2400" spc="-300" dirty="0">
                <a:solidFill>
                  <a:schemeClr val="tx1"/>
                </a:solidFill>
              </a:rPr>
              <a:t>C </a:t>
            </a:r>
            <a:r>
              <a:rPr lang="en-US" sz="2400" dirty="0">
                <a:solidFill>
                  <a:schemeClr val="tx1"/>
                </a:solidFill>
              </a:rPr>
              <a:t>V joint grease.</a:t>
            </a:r>
          </a:p>
        </p:txBody>
      </p:sp>
    </p:spTree>
    <p:extLst>
      <p:ext uri="{BB962C8B-B14F-4D97-AF65-F5344CB8AC3E}">
        <p14:creationId xmlns:p14="http://schemas.microsoft.com/office/powerpoint/2010/main" val="7988334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2A8EE-F3D5-44B9-B5A1-7A4D72C3EC83}"/>
              </a:ext>
            </a:extLst>
          </p:cNvPr>
          <p:cNvSpPr>
            <a:spLocks noGrp="1"/>
          </p:cNvSpPr>
          <p:nvPr>
            <p:ph type="title"/>
          </p:nvPr>
        </p:nvSpPr>
        <p:spPr>
          <a:xfrm>
            <a:off x="484908" y="2867347"/>
            <a:ext cx="8229600" cy="1390568"/>
          </a:xfrm>
        </p:spPr>
        <p:txBody>
          <a:bodyPr lIns="0" tIns="18000" rIns="0" bIns="18000" anchor="ctr" anchorCtr="0">
            <a:spAutoFit/>
          </a:bodyPr>
          <a:lstStyle/>
          <a:p>
            <a:r>
              <a:rPr lang="en-US" sz="4400" dirty="0"/>
              <a:t>Drive Axle Shaft Replacement Photo Sequence</a:t>
            </a:r>
          </a:p>
        </p:txBody>
      </p:sp>
    </p:spTree>
    <p:extLst>
      <p:ext uri="{BB962C8B-B14F-4D97-AF65-F5344CB8AC3E}">
        <p14:creationId xmlns:p14="http://schemas.microsoft.com/office/powerpoint/2010/main" val="32269009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2A8EE-F3D5-44B9-B5A1-7A4D72C3EC83}"/>
              </a:ext>
            </a:extLst>
          </p:cNvPr>
          <p:cNvSpPr>
            <a:spLocks noGrp="1"/>
          </p:cNvSpPr>
          <p:nvPr>
            <p:ph type="title"/>
          </p:nvPr>
        </p:nvSpPr>
        <p:spPr>
          <a:xfrm>
            <a:off x="484908" y="216597"/>
            <a:ext cx="8229600" cy="2252343"/>
          </a:xfrm>
        </p:spPr>
        <p:txBody>
          <a:bodyPr lIns="0" tIns="18000" rIns="0" bIns="18000" anchor="ctr" anchorCtr="0">
            <a:spAutoFit/>
          </a:bodyPr>
          <a:lstStyle/>
          <a:p>
            <a:r>
              <a:rPr lang="en-US" dirty="0"/>
              <a:t>1. Tools needed to replace a drive axle shaft on a General Motors vehicle include a drift, sockets, plus a prybar bearing/axle shaft special tool</a:t>
            </a:r>
            <a:endParaRPr lang="en-US" sz="2800" dirty="0"/>
          </a:p>
        </p:txBody>
      </p:sp>
      <p:pic>
        <p:nvPicPr>
          <p:cNvPr id="7" name="Picture 6" descr="A drift, a socket, a prybar bearing axle shaft special tool are required to replace a drive axle shaft.">
            <a:extLst>
              <a:ext uri="{FF2B5EF4-FFF2-40B4-BE49-F238E27FC236}">
                <a16:creationId xmlns:a16="http://schemas.microsoft.com/office/drawing/2014/main" id="{43556C60-8C15-961A-682E-7EC91B8E9530}"/>
              </a:ext>
            </a:extLst>
          </p:cNvPr>
          <p:cNvPicPr>
            <a:picLocks noChangeAspect="1"/>
          </p:cNvPicPr>
          <p:nvPr/>
        </p:nvPicPr>
        <p:blipFill>
          <a:blip r:embed="rId3"/>
          <a:stretch>
            <a:fillRect/>
          </a:stretch>
        </p:blipFill>
        <p:spPr>
          <a:xfrm>
            <a:off x="1796545" y="2660597"/>
            <a:ext cx="5550910" cy="3693407"/>
          </a:xfrm>
          <a:prstGeom prst="rect">
            <a:avLst/>
          </a:prstGeom>
        </p:spPr>
      </p:pic>
    </p:spTree>
    <p:extLst>
      <p:ext uri="{BB962C8B-B14F-4D97-AF65-F5344CB8AC3E}">
        <p14:creationId xmlns:p14="http://schemas.microsoft.com/office/powerpoint/2010/main" val="41074111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2A8EE-F3D5-44B9-B5A1-7A4D72C3EC83}"/>
              </a:ext>
            </a:extLst>
          </p:cNvPr>
          <p:cNvSpPr>
            <a:spLocks noGrp="1"/>
          </p:cNvSpPr>
          <p:nvPr>
            <p:ph type="title"/>
          </p:nvPr>
        </p:nvSpPr>
        <p:spPr>
          <a:xfrm>
            <a:off x="484908" y="207014"/>
            <a:ext cx="8229600" cy="2806341"/>
          </a:xfrm>
        </p:spPr>
        <p:txBody>
          <a:bodyPr lIns="0" tIns="18000" rIns="0" bIns="18000" anchor="ctr" anchorCtr="0">
            <a:spAutoFit/>
          </a:bodyPr>
          <a:lstStyle/>
          <a:p>
            <a:r>
              <a:rPr lang="en-US" dirty="0"/>
              <a:t>2. The drive axle shaft retaining nut can be loosened with the tire on the ground, or use a drift inserted into the rotor cooling fins before removing the nut</a:t>
            </a:r>
            <a:endParaRPr lang="en-US" sz="2800" dirty="0"/>
          </a:p>
        </p:txBody>
      </p:sp>
      <p:pic>
        <p:nvPicPr>
          <p:cNvPr id="4" name="Picture 3" descr="A close-up view of a rotator with a drift inserted into its cooling fins before removing the nut.">
            <a:extLst>
              <a:ext uri="{FF2B5EF4-FFF2-40B4-BE49-F238E27FC236}">
                <a16:creationId xmlns:a16="http://schemas.microsoft.com/office/drawing/2014/main" id="{786D5197-D899-7494-2345-0A9DD6708AA5}"/>
              </a:ext>
            </a:extLst>
          </p:cNvPr>
          <p:cNvPicPr>
            <a:picLocks noChangeAspect="1"/>
          </p:cNvPicPr>
          <p:nvPr/>
        </p:nvPicPr>
        <p:blipFill>
          <a:blip r:embed="rId3"/>
          <a:stretch>
            <a:fillRect/>
          </a:stretch>
        </p:blipFill>
        <p:spPr>
          <a:xfrm>
            <a:off x="2171319" y="3151495"/>
            <a:ext cx="4801363" cy="3194682"/>
          </a:xfrm>
          <a:prstGeom prst="rect">
            <a:avLst/>
          </a:prstGeom>
        </p:spPr>
      </p:pic>
    </p:spTree>
    <p:extLst>
      <p:ext uri="{BB962C8B-B14F-4D97-AF65-F5344CB8AC3E}">
        <p14:creationId xmlns:p14="http://schemas.microsoft.com/office/powerpoint/2010/main" val="22012957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2A8EE-F3D5-44B9-B5A1-7A4D72C3EC83}"/>
              </a:ext>
            </a:extLst>
          </p:cNvPr>
          <p:cNvSpPr>
            <a:spLocks noGrp="1"/>
          </p:cNvSpPr>
          <p:nvPr>
            <p:ph type="title"/>
          </p:nvPr>
        </p:nvSpPr>
        <p:spPr>
          <a:xfrm>
            <a:off x="484908" y="217552"/>
            <a:ext cx="8229600" cy="1698345"/>
          </a:xfrm>
        </p:spPr>
        <p:txBody>
          <a:bodyPr lIns="0" tIns="18000" rIns="0" bIns="18000" anchor="ctr" anchorCtr="0">
            <a:spAutoFit/>
          </a:bodyPr>
          <a:lstStyle/>
          <a:p>
            <a:r>
              <a:rPr lang="en-US" dirty="0"/>
              <a:t>3. Using a special tool to push the drive axle splines from the bearing assembly</a:t>
            </a:r>
            <a:endParaRPr lang="en-US" sz="2800" dirty="0"/>
          </a:p>
        </p:txBody>
      </p:sp>
      <p:pic>
        <p:nvPicPr>
          <p:cNvPr id="4" name="Picture 3" descr="A close-up view of pushing the drive axle splines from the bearing assembly using a special tool.">
            <a:extLst>
              <a:ext uri="{FF2B5EF4-FFF2-40B4-BE49-F238E27FC236}">
                <a16:creationId xmlns:a16="http://schemas.microsoft.com/office/drawing/2014/main" id="{CD575647-EC6E-97EA-7E59-4AE41295379D}"/>
              </a:ext>
            </a:extLst>
          </p:cNvPr>
          <p:cNvPicPr>
            <a:picLocks noChangeAspect="1"/>
          </p:cNvPicPr>
          <p:nvPr/>
        </p:nvPicPr>
        <p:blipFill>
          <a:blip r:embed="rId3"/>
          <a:stretch>
            <a:fillRect/>
          </a:stretch>
        </p:blipFill>
        <p:spPr>
          <a:xfrm>
            <a:off x="1376693" y="2096565"/>
            <a:ext cx="6390615" cy="4252122"/>
          </a:xfrm>
          <a:prstGeom prst="rect">
            <a:avLst/>
          </a:prstGeom>
        </p:spPr>
      </p:pic>
    </p:spTree>
    <p:extLst>
      <p:ext uri="{BB962C8B-B14F-4D97-AF65-F5344CB8AC3E}">
        <p14:creationId xmlns:p14="http://schemas.microsoft.com/office/powerpoint/2010/main" val="2691008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5383" y="219455"/>
            <a:ext cx="8229600" cy="590349"/>
          </a:xfrm>
        </p:spPr>
        <p:txBody>
          <a:bodyPr lIns="0" tIns="18000" rIns="0" bIns="18000" anchor="ctr" anchorCtr="0">
            <a:spAutoFit/>
          </a:bodyPr>
          <a:lstStyle/>
          <a:p>
            <a:r>
              <a:rPr lang="en-US" dirty="0"/>
              <a:t>Figure 10.1</a:t>
            </a:r>
            <a:endParaRPr lang="en-US" sz="2800" dirty="0"/>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84909" y="1055324"/>
            <a:ext cx="2560216" cy="405683"/>
          </a:xfrm>
        </p:spPr>
        <p:txBody>
          <a:bodyPr wrap="square" lIns="0" tIns="18000" rIns="0" bIns="18000" anchor="ctr" anchorCtr="0">
            <a:spAutoFit/>
          </a:bodyPr>
          <a:lstStyle/>
          <a:p>
            <a:pPr marL="0" indent="0">
              <a:spcBef>
                <a:spcPts val="600"/>
              </a:spcBef>
              <a:buNone/>
            </a:pPr>
            <a:r>
              <a:rPr lang="en-US" sz="2400" dirty="0">
                <a:solidFill>
                  <a:schemeClr val="tx1"/>
                </a:solidFill>
              </a:rPr>
              <a:t>Brinelling Grooves</a:t>
            </a:r>
          </a:p>
        </p:txBody>
      </p:sp>
      <p:pic>
        <p:nvPicPr>
          <p:cNvPr id="6" name="Picture 5" descr="A close-up view of a U-joint with worn grooves into the bearing surface caused by needle bearings.">
            <a:extLst>
              <a:ext uri="{FF2B5EF4-FFF2-40B4-BE49-F238E27FC236}">
                <a16:creationId xmlns:a16="http://schemas.microsoft.com/office/drawing/2014/main" id="{F33F4572-B2FB-A2BF-5A40-745AFC2E5DED}"/>
              </a:ext>
            </a:extLst>
          </p:cNvPr>
          <p:cNvPicPr>
            <a:picLocks noChangeAspect="1"/>
          </p:cNvPicPr>
          <p:nvPr/>
        </p:nvPicPr>
        <p:blipFill>
          <a:blip r:embed="rId3"/>
          <a:stretch>
            <a:fillRect/>
          </a:stretch>
        </p:blipFill>
        <p:spPr>
          <a:xfrm>
            <a:off x="1792240" y="1600509"/>
            <a:ext cx="5559520" cy="3898512"/>
          </a:xfrm>
          <a:prstGeom prst="rect">
            <a:avLst/>
          </a:prstGeom>
        </p:spPr>
      </p:pic>
      <p:sp>
        <p:nvSpPr>
          <p:cNvPr id="9" name="Content Placeholder 8">
            <a:extLst>
              <a:ext uri="{FF2B5EF4-FFF2-40B4-BE49-F238E27FC236}">
                <a16:creationId xmlns:a16="http://schemas.microsoft.com/office/drawing/2014/main" id="{395C3558-1F03-930F-5B65-2FDD3CE12EFF}"/>
              </a:ext>
            </a:extLst>
          </p:cNvPr>
          <p:cNvSpPr>
            <a:spLocks noGrp="1"/>
          </p:cNvSpPr>
          <p:nvPr>
            <p:ph sz="quarter" idx="14"/>
          </p:nvPr>
        </p:nvSpPr>
        <p:spPr>
          <a:xfrm>
            <a:off x="476282" y="5627023"/>
            <a:ext cx="8211127" cy="775015"/>
          </a:xfrm>
        </p:spPr>
        <p:txBody>
          <a:bodyPr wrap="square" lIns="0" tIns="18000" rIns="0" bIns="18000" anchor="ctr" anchorCtr="0">
            <a:spAutoFit/>
          </a:bodyPr>
          <a:lstStyle/>
          <a:p>
            <a:pPr marL="0" indent="0">
              <a:spcBef>
                <a:spcPts val="600"/>
              </a:spcBef>
              <a:buNone/>
            </a:pPr>
            <a:r>
              <a:rPr lang="en-US" sz="2400" dirty="0"/>
              <a:t>Notice how the needle bearings have worn grooves, called Brinelling, into the bearing surface of the U-joint.</a:t>
            </a:r>
          </a:p>
        </p:txBody>
      </p:sp>
    </p:spTree>
    <p:extLst>
      <p:ext uri="{BB962C8B-B14F-4D97-AF65-F5344CB8AC3E}">
        <p14:creationId xmlns:p14="http://schemas.microsoft.com/office/powerpoint/2010/main" val="22305918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2A8EE-F3D5-44B9-B5A1-7A4D72C3EC83}"/>
              </a:ext>
            </a:extLst>
          </p:cNvPr>
          <p:cNvSpPr>
            <a:spLocks noGrp="1"/>
          </p:cNvSpPr>
          <p:nvPr>
            <p:ph type="title"/>
          </p:nvPr>
        </p:nvSpPr>
        <p:spPr>
          <a:xfrm>
            <a:off x="484908" y="217552"/>
            <a:ext cx="8229600" cy="1698345"/>
          </a:xfrm>
        </p:spPr>
        <p:txBody>
          <a:bodyPr lIns="0" tIns="18000" rIns="0" bIns="18000" anchor="ctr" anchorCtr="0">
            <a:spAutoFit/>
          </a:bodyPr>
          <a:lstStyle/>
          <a:p>
            <a:r>
              <a:rPr lang="en-US" dirty="0"/>
              <a:t>4. Remove the disc brake caliper and support it out of the way. Then, remove the disc brake rotor</a:t>
            </a:r>
            <a:endParaRPr lang="en-US" sz="2800" dirty="0"/>
          </a:p>
        </p:txBody>
      </p:sp>
      <p:pic>
        <p:nvPicPr>
          <p:cNvPr id="4" name="Picture 3" descr="A close-up view of the disc brake caliper and disc brake extractor being removed.">
            <a:extLst>
              <a:ext uri="{FF2B5EF4-FFF2-40B4-BE49-F238E27FC236}">
                <a16:creationId xmlns:a16="http://schemas.microsoft.com/office/drawing/2014/main" id="{1DBD480B-5BB3-F44A-A5D8-ABAF0AC20520}"/>
              </a:ext>
            </a:extLst>
          </p:cNvPr>
          <p:cNvPicPr>
            <a:picLocks noChangeAspect="1"/>
          </p:cNvPicPr>
          <p:nvPr/>
        </p:nvPicPr>
        <p:blipFill>
          <a:blip r:embed="rId3"/>
          <a:stretch>
            <a:fillRect/>
          </a:stretch>
        </p:blipFill>
        <p:spPr>
          <a:xfrm>
            <a:off x="1519000" y="2208505"/>
            <a:ext cx="6106001" cy="4062748"/>
          </a:xfrm>
          <a:prstGeom prst="rect">
            <a:avLst/>
          </a:prstGeom>
        </p:spPr>
      </p:pic>
    </p:spTree>
    <p:extLst>
      <p:ext uri="{BB962C8B-B14F-4D97-AF65-F5344CB8AC3E}">
        <p14:creationId xmlns:p14="http://schemas.microsoft.com/office/powerpoint/2010/main" val="9758948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2A8EE-F3D5-44B9-B5A1-7A4D72C3EC83}"/>
              </a:ext>
            </a:extLst>
          </p:cNvPr>
          <p:cNvSpPr>
            <a:spLocks noGrp="1"/>
          </p:cNvSpPr>
          <p:nvPr>
            <p:ph type="title"/>
          </p:nvPr>
        </p:nvSpPr>
        <p:spPr>
          <a:xfrm>
            <a:off x="484908" y="240054"/>
            <a:ext cx="8229600" cy="2129232"/>
          </a:xfrm>
        </p:spPr>
        <p:txBody>
          <a:bodyPr lIns="0" tIns="18000" rIns="0" bIns="18000" anchor="ctr" anchorCtr="0">
            <a:spAutoFit/>
          </a:bodyPr>
          <a:lstStyle/>
          <a:p>
            <a:r>
              <a:rPr lang="en-US" sz="3400" dirty="0"/>
              <a:t>5. The lower ball joint could have been removed instead of disconnecting the strut from the knuckle so that the alignment could be retained</a:t>
            </a:r>
          </a:p>
        </p:txBody>
      </p:sp>
      <p:pic>
        <p:nvPicPr>
          <p:cNvPr id="4" name="Picture 3" descr="A close-up view of the strut being disconnected from the knuckle.">
            <a:extLst>
              <a:ext uri="{FF2B5EF4-FFF2-40B4-BE49-F238E27FC236}">
                <a16:creationId xmlns:a16="http://schemas.microsoft.com/office/drawing/2014/main" id="{8BD144E9-7322-E422-BA46-0891A97B7585}"/>
              </a:ext>
            </a:extLst>
          </p:cNvPr>
          <p:cNvPicPr>
            <a:picLocks noChangeAspect="1"/>
          </p:cNvPicPr>
          <p:nvPr/>
        </p:nvPicPr>
        <p:blipFill>
          <a:blip r:embed="rId3"/>
          <a:stretch>
            <a:fillRect/>
          </a:stretch>
        </p:blipFill>
        <p:spPr>
          <a:xfrm>
            <a:off x="3298064" y="2508739"/>
            <a:ext cx="2547873" cy="3829258"/>
          </a:xfrm>
          <a:prstGeom prst="rect">
            <a:avLst/>
          </a:prstGeom>
        </p:spPr>
      </p:pic>
    </p:spTree>
    <p:extLst>
      <p:ext uri="{BB962C8B-B14F-4D97-AF65-F5344CB8AC3E}">
        <p14:creationId xmlns:p14="http://schemas.microsoft.com/office/powerpoint/2010/main" val="42182431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2A8EE-F3D5-44B9-B5A1-7A4D72C3EC83}"/>
              </a:ext>
            </a:extLst>
          </p:cNvPr>
          <p:cNvSpPr>
            <a:spLocks noGrp="1"/>
          </p:cNvSpPr>
          <p:nvPr>
            <p:ph type="title"/>
          </p:nvPr>
        </p:nvSpPr>
        <p:spPr>
          <a:xfrm>
            <a:off x="484908" y="208027"/>
            <a:ext cx="8229600" cy="1698345"/>
          </a:xfrm>
        </p:spPr>
        <p:txBody>
          <a:bodyPr lIns="0" tIns="18000" rIns="0" bIns="18000" anchor="ctr" anchorCtr="0">
            <a:spAutoFit/>
          </a:bodyPr>
          <a:lstStyle/>
          <a:p>
            <a:r>
              <a:rPr lang="en-US" dirty="0"/>
              <a:t>6. A prybar is used to separate the inner drive axle shaft joint from the transaxle</a:t>
            </a:r>
            <a:endParaRPr lang="en-US" sz="2800" dirty="0"/>
          </a:p>
        </p:txBody>
      </p:sp>
      <p:pic>
        <p:nvPicPr>
          <p:cNvPr id="4" name="Picture 3" descr="A close-up view of a prybar that was used to separate the inner drive axle shaft joint from the transaxle.">
            <a:extLst>
              <a:ext uri="{FF2B5EF4-FFF2-40B4-BE49-F238E27FC236}">
                <a16:creationId xmlns:a16="http://schemas.microsoft.com/office/drawing/2014/main" id="{D3D161BA-9FFB-60B1-C5DF-FEEDE45BEE23}"/>
              </a:ext>
            </a:extLst>
          </p:cNvPr>
          <p:cNvPicPr>
            <a:picLocks noChangeAspect="1"/>
          </p:cNvPicPr>
          <p:nvPr/>
        </p:nvPicPr>
        <p:blipFill>
          <a:blip r:embed="rId3"/>
          <a:stretch>
            <a:fillRect/>
          </a:stretch>
        </p:blipFill>
        <p:spPr>
          <a:xfrm>
            <a:off x="1507120" y="2104705"/>
            <a:ext cx="6129761" cy="4080567"/>
          </a:xfrm>
          <a:prstGeom prst="rect">
            <a:avLst/>
          </a:prstGeom>
        </p:spPr>
      </p:pic>
    </p:spTree>
    <p:extLst>
      <p:ext uri="{BB962C8B-B14F-4D97-AF65-F5344CB8AC3E}">
        <p14:creationId xmlns:p14="http://schemas.microsoft.com/office/powerpoint/2010/main" val="19647377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2A8EE-F3D5-44B9-B5A1-7A4D72C3EC83}"/>
              </a:ext>
            </a:extLst>
          </p:cNvPr>
          <p:cNvSpPr>
            <a:spLocks noGrp="1"/>
          </p:cNvSpPr>
          <p:nvPr>
            <p:ph type="title"/>
          </p:nvPr>
        </p:nvSpPr>
        <p:spPr>
          <a:xfrm>
            <a:off x="484908" y="207074"/>
            <a:ext cx="8229600" cy="2252343"/>
          </a:xfrm>
        </p:spPr>
        <p:txBody>
          <a:bodyPr lIns="0" tIns="18000" rIns="0" bIns="18000" anchor="ctr" anchorCtr="0">
            <a:spAutoFit/>
          </a:bodyPr>
          <a:lstStyle/>
          <a:p>
            <a:r>
              <a:rPr lang="en-US" dirty="0"/>
              <a:t>7. After the inner joint splines have been released from the transaxle, carefully remove the drive axle shaft assembly from the vehicle</a:t>
            </a:r>
            <a:endParaRPr lang="en-US" sz="2800" dirty="0"/>
          </a:p>
        </p:txBody>
      </p:sp>
      <p:pic>
        <p:nvPicPr>
          <p:cNvPr id="4" name="Picture 3" descr="A close-up view of the drive axle shaft assembly being carefully removed from the vehicle after the inner joint splines have been released.">
            <a:extLst>
              <a:ext uri="{FF2B5EF4-FFF2-40B4-BE49-F238E27FC236}">
                <a16:creationId xmlns:a16="http://schemas.microsoft.com/office/drawing/2014/main" id="{BE984CCC-DEFB-9846-0393-8DA7C8621E0C}"/>
              </a:ext>
            </a:extLst>
          </p:cNvPr>
          <p:cNvPicPr>
            <a:picLocks noChangeAspect="1"/>
          </p:cNvPicPr>
          <p:nvPr/>
        </p:nvPicPr>
        <p:blipFill>
          <a:blip r:embed="rId3"/>
          <a:stretch>
            <a:fillRect/>
          </a:stretch>
        </p:blipFill>
        <p:spPr>
          <a:xfrm>
            <a:off x="1796545" y="2626087"/>
            <a:ext cx="5550910" cy="3693407"/>
          </a:xfrm>
          <a:prstGeom prst="rect">
            <a:avLst/>
          </a:prstGeom>
        </p:spPr>
      </p:pic>
    </p:spTree>
    <p:extLst>
      <p:ext uri="{BB962C8B-B14F-4D97-AF65-F5344CB8AC3E}">
        <p14:creationId xmlns:p14="http://schemas.microsoft.com/office/powerpoint/2010/main" val="14825056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2A8EE-F3D5-44B9-B5A1-7A4D72C3EC83}"/>
              </a:ext>
            </a:extLst>
          </p:cNvPr>
          <p:cNvSpPr>
            <a:spLocks noGrp="1"/>
          </p:cNvSpPr>
          <p:nvPr>
            <p:ph type="title"/>
          </p:nvPr>
        </p:nvSpPr>
        <p:spPr>
          <a:xfrm>
            <a:off x="484908" y="240054"/>
            <a:ext cx="8229600" cy="2129232"/>
          </a:xfrm>
        </p:spPr>
        <p:txBody>
          <a:bodyPr lIns="0" tIns="18000" rIns="0" bIns="18000" anchor="ctr" anchorCtr="0">
            <a:spAutoFit/>
          </a:bodyPr>
          <a:lstStyle/>
          <a:p>
            <a:r>
              <a:rPr lang="en-US" sz="3400" dirty="0"/>
              <a:t>8. To install, reverse the disassembly procedure and be sure to install the washer under the retainer-nut, and always use a new prevailing torque nut</a:t>
            </a:r>
          </a:p>
        </p:txBody>
      </p:sp>
      <p:pic>
        <p:nvPicPr>
          <p:cNvPr id="4" name="Picture 3" descr="A close-up view of installing the washer under the retainer nut.">
            <a:extLst>
              <a:ext uri="{FF2B5EF4-FFF2-40B4-BE49-F238E27FC236}">
                <a16:creationId xmlns:a16="http://schemas.microsoft.com/office/drawing/2014/main" id="{268FAB73-FE3F-5DBF-7396-36ED6708EB03}"/>
              </a:ext>
            </a:extLst>
          </p:cNvPr>
          <p:cNvPicPr>
            <a:picLocks noChangeAspect="1"/>
          </p:cNvPicPr>
          <p:nvPr/>
        </p:nvPicPr>
        <p:blipFill>
          <a:blip r:embed="rId3"/>
          <a:stretch>
            <a:fillRect/>
          </a:stretch>
        </p:blipFill>
        <p:spPr>
          <a:xfrm>
            <a:off x="1796545" y="2626095"/>
            <a:ext cx="5550910" cy="3693407"/>
          </a:xfrm>
          <a:prstGeom prst="rect">
            <a:avLst/>
          </a:prstGeom>
        </p:spPr>
      </p:pic>
    </p:spTree>
    <p:extLst>
      <p:ext uri="{BB962C8B-B14F-4D97-AF65-F5344CB8AC3E}">
        <p14:creationId xmlns:p14="http://schemas.microsoft.com/office/powerpoint/2010/main" val="14097856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2A8EE-F3D5-44B9-B5A1-7A4D72C3EC83}"/>
              </a:ext>
            </a:extLst>
          </p:cNvPr>
          <p:cNvSpPr>
            <a:spLocks noGrp="1"/>
          </p:cNvSpPr>
          <p:nvPr>
            <p:ph type="title"/>
          </p:nvPr>
        </p:nvSpPr>
        <p:spPr>
          <a:xfrm>
            <a:off x="484908" y="216599"/>
            <a:ext cx="8229600" cy="2252343"/>
          </a:xfrm>
        </p:spPr>
        <p:txBody>
          <a:bodyPr lIns="0" tIns="18000" rIns="0" bIns="18000" anchor="ctr" anchorCtr="0">
            <a:spAutoFit/>
          </a:bodyPr>
          <a:lstStyle/>
          <a:p>
            <a:r>
              <a:rPr lang="en-US" dirty="0"/>
              <a:t>9. Reinstall the disc brake rotor and caliper and then torque the drive axle shaft retaining nut to factory specifications</a:t>
            </a:r>
            <a:endParaRPr lang="en-US" sz="2800" dirty="0"/>
          </a:p>
        </p:txBody>
      </p:sp>
      <p:pic>
        <p:nvPicPr>
          <p:cNvPr id="4" name="Picture 3" descr="A close-up view of restoring the disc brake rotor and caliper, followed by torquing the drive axle shaft retaining nut.">
            <a:extLst>
              <a:ext uri="{FF2B5EF4-FFF2-40B4-BE49-F238E27FC236}">
                <a16:creationId xmlns:a16="http://schemas.microsoft.com/office/drawing/2014/main" id="{CD9DF580-7B00-4151-31B6-86B91788377B}"/>
              </a:ext>
            </a:extLst>
          </p:cNvPr>
          <p:cNvPicPr>
            <a:picLocks noChangeAspect="1"/>
          </p:cNvPicPr>
          <p:nvPr/>
        </p:nvPicPr>
        <p:blipFill>
          <a:blip r:embed="rId3"/>
          <a:stretch>
            <a:fillRect/>
          </a:stretch>
        </p:blipFill>
        <p:spPr>
          <a:xfrm>
            <a:off x="1796545" y="2643337"/>
            <a:ext cx="5550910" cy="3693407"/>
          </a:xfrm>
          <a:prstGeom prst="rect">
            <a:avLst/>
          </a:prstGeom>
        </p:spPr>
      </p:pic>
    </p:spTree>
    <p:extLst>
      <p:ext uri="{BB962C8B-B14F-4D97-AF65-F5344CB8AC3E}">
        <p14:creationId xmlns:p14="http://schemas.microsoft.com/office/powerpoint/2010/main" val="33272302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200329"/>
          </a:xfrm>
        </p:spPr>
        <p:txBody>
          <a:bodyPr wrap="square" tIns="45720" bIns="45720">
            <a:spAutoFit/>
          </a:bodyPr>
          <a:lstStyle/>
          <a:p>
            <a:r>
              <a:rPr lang="en-US" dirty="0"/>
              <a:t>Automotive Fundamentals Videos and Animations</a:t>
            </a:r>
          </a:p>
        </p:txBody>
      </p:sp>
      <p:sp>
        <p:nvSpPr>
          <p:cNvPr id="4" name="TextBox 3">
            <a:extLst>
              <a:ext uri="{FF2B5EF4-FFF2-40B4-BE49-F238E27FC236}">
                <a16:creationId xmlns:a16="http://schemas.microsoft.com/office/drawing/2014/main" id="{41055372-B073-AA11-A0E7-1B98DA28FD9A}"/>
              </a:ext>
            </a:extLst>
          </p:cNvPr>
          <p:cNvSpPr txBox="1"/>
          <p:nvPr/>
        </p:nvSpPr>
        <p:spPr>
          <a:xfrm>
            <a:off x="381000" y="2438400"/>
            <a:ext cx="8305800" cy="461665"/>
          </a:xfrm>
          <a:prstGeom prst="rect">
            <a:avLst/>
          </a:prstGeom>
          <a:noFill/>
        </p:spPr>
        <p:txBody>
          <a:bodyPr wrap="square" rtlCol="0">
            <a:spAutoFit/>
          </a:bodyPr>
          <a:lstStyle/>
          <a:p>
            <a:r>
              <a:rPr lang="en-US" sz="2400" dirty="0"/>
              <a:t>Videos Link: </a:t>
            </a:r>
            <a:r>
              <a:rPr lang="en-US" sz="2400" dirty="0">
                <a:hlinkClick r:id="rId3"/>
              </a:rPr>
              <a:t>(A3) Manual Drive Train Axles Videos</a:t>
            </a:r>
            <a:endParaRPr lang="en-US" sz="2400" dirty="0"/>
          </a:p>
        </p:txBody>
      </p:sp>
      <p:sp>
        <p:nvSpPr>
          <p:cNvPr id="2" name="TextBox 1">
            <a:extLst>
              <a:ext uri="{FF2B5EF4-FFF2-40B4-BE49-F238E27FC236}">
                <a16:creationId xmlns:a16="http://schemas.microsoft.com/office/drawing/2014/main" id="{BB444EDD-99FE-DD4C-8EED-63C74DF64ED4}"/>
              </a:ext>
            </a:extLst>
          </p:cNvPr>
          <p:cNvSpPr txBox="1"/>
          <p:nvPr/>
        </p:nvSpPr>
        <p:spPr>
          <a:xfrm>
            <a:off x="381000" y="3124200"/>
            <a:ext cx="8305800" cy="461665"/>
          </a:xfrm>
          <a:prstGeom prst="rect">
            <a:avLst/>
          </a:prstGeom>
          <a:noFill/>
        </p:spPr>
        <p:txBody>
          <a:bodyPr wrap="square" rtlCol="0">
            <a:spAutoFit/>
          </a:bodyPr>
          <a:lstStyle/>
          <a:p>
            <a:r>
              <a:rPr lang="en-US" sz="2400" dirty="0"/>
              <a:t>Animations Link: </a:t>
            </a:r>
            <a:r>
              <a:rPr lang="en-US" sz="2400" dirty="0">
                <a:hlinkClick r:id="rId4"/>
              </a:rPr>
              <a:t>(A3) Manual Drive Train Axles Animations</a:t>
            </a:r>
            <a:endParaRPr lang="en-US" sz="2400" dirty="0"/>
          </a:p>
        </p:txBody>
      </p:sp>
    </p:spTree>
    <p:extLst>
      <p:ext uri="{BB962C8B-B14F-4D97-AF65-F5344CB8AC3E}">
        <p14:creationId xmlns:p14="http://schemas.microsoft.com/office/powerpoint/2010/main" val="33809045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7D58C-9F1B-4866-A98E-52818AA14994}"/>
              </a:ext>
            </a:extLst>
          </p:cNvPr>
          <p:cNvSpPr>
            <a:spLocks noGrp="1"/>
          </p:cNvSpPr>
          <p:nvPr>
            <p:ph type="title"/>
          </p:nvPr>
        </p:nvSpPr>
        <p:spPr>
          <a:xfrm>
            <a:off x="475546" y="222471"/>
            <a:ext cx="8236654" cy="590349"/>
          </a:xfrm>
        </p:spPr>
        <p:txBody>
          <a:bodyPr wrap="square" lIns="0" tIns="18000" rIns="0" bIns="18000" rtlCol="0" anchor="ctr">
            <a:spAutoFit/>
          </a:bodyPr>
          <a:lstStyle/>
          <a:p>
            <a:pPr eaLnBrk="1" fontAlgn="auto" hangingPunct="1">
              <a:spcAft>
                <a:spcPts val="0"/>
              </a:spcAft>
              <a:defRPr/>
            </a:pPr>
            <a:r>
              <a:rPr lang="en-US" sz="3600" b="1" dirty="0">
                <a:latin typeface="+mj-lt"/>
              </a:rPr>
              <a:t>Copyright</a:t>
            </a:r>
          </a:p>
        </p:txBody>
      </p:sp>
      <p:pic>
        <p:nvPicPr>
          <p:cNvPr id="5" name="Graphic" descr="Warning">
            <a:extLst>
              <a:ext uri="{FF2B5EF4-FFF2-40B4-BE49-F238E27FC236}">
                <a16:creationId xmlns:a16="http://schemas.microsoft.com/office/drawing/2014/main" id="{CE97A724-05B2-41E5-93C9-D4B362F77E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546" y="2159323"/>
            <a:ext cx="1269677" cy="1269677"/>
          </a:xfrm>
          <a:prstGeom prst="rect">
            <a:avLst/>
          </a:prstGeom>
          <a:noFill/>
          <a:ln>
            <a:noFill/>
          </a:ln>
        </p:spPr>
      </p:pic>
      <p:sp>
        <p:nvSpPr>
          <p:cNvPr id="47108" name="Content Placeholder 2">
            <a:extLst>
              <a:ext uri="{FF2B5EF4-FFF2-40B4-BE49-F238E27FC236}">
                <a16:creationId xmlns:a16="http://schemas.microsoft.com/office/drawing/2014/main" id="{D426AB61-8455-4298-A667-9E3A95FC73C1}"/>
              </a:ext>
            </a:extLst>
          </p:cNvPr>
          <p:cNvSpPr>
            <a:spLocks noGrp="1"/>
          </p:cNvSpPr>
          <p:nvPr>
            <p:ph idx="1"/>
          </p:nvPr>
        </p:nvSpPr>
        <p:spPr bwMode="auto">
          <a:xfrm>
            <a:off x="1818484" y="1599712"/>
            <a:ext cx="6878545" cy="2832998"/>
          </a:xfrm>
          <a:ln w="28575">
            <a:solidFill>
              <a:schemeClr val="tx1"/>
            </a:solidFill>
            <a:miter lim="800000"/>
            <a:headEnd/>
            <a:tailEnd/>
          </a:ln>
        </p:spPr>
        <p:txBody>
          <a:bodyPr wrap="square" lIns="183600" tIns="183600" rIns="183600" bIns="183600" numCol="1" anchor="ctr" anchorCtr="0" compatLnSpc="1">
            <a:prstTxWarp prst="textNoShape">
              <a:avLst/>
            </a:prstTxWarp>
            <a:spAutoFit/>
          </a:bodyPr>
          <a:lstStyle/>
          <a:p>
            <a:pPr marL="0" indent="0" eaLnBrk="1" hangingPunct="1">
              <a:buFont typeface="Arial" panose="020B0604020202020204" pitchFamily="34" charset="0"/>
              <a:buNone/>
            </a:pPr>
            <a:r>
              <a:rPr lang="en-US" altLang="en-US" b="1" dirty="0"/>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extLst>
      <p:ext uri="{BB962C8B-B14F-4D97-AF65-F5344CB8AC3E}">
        <p14:creationId xmlns:p14="http://schemas.microsoft.com/office/powerpoint/2010/main" val="3117443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5383" y="219455"/>
            <a:ext cx="8229600" cy="590349"/>
          </a:xfrm>
        </p:spPr>
        <p:txBody>
          <a:bodyPr lIns="0" tIns="18000" rIns="0" bIns="18000" anchor="ctr" anchorCtr="0">
            <a:spAutoFit/>
          </a:bodyPr>
          <a:lstStyle/>
          <a:p>
            <a:r>
              <a:rPr lang="en-US" dirty="0"/>
              <a:t>Figure 10.2</a:t>
            </a:r>
            <a:endParaRPr lang="en-US" sz="2800" dirty="0"/>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84909" y="1055324"/>
            <a:ext cx="1982246" cy="405683"/>
          </a:xfrm>
        </p:spPr>
        <p:txBody>
          <a:bodyPr wrap="square" lIns="0" tIns="18000" rIns="0" bIns="18000" anchor="ctr" anchorCtr="0">
            <a:spAutoFit/>
          </a:bodyPr>
          <a:lstStyle/>
          <a:p>
            <a:pPr marL="0" indent="0">
              <a:spcBef>
                <a:spcPts val="600"/>
              </a:spcBef>
              <a:buNone/>
            </a:pPr>
            <a:r>
              <a:rPr lang="en-US" sz="2400" dirty="0">
                <a:solidFill>
                  <a:schemeClr val="tx1"/>
                </a:solidFill>
              </a:rPr>
              <a:t>Grease Fitting</a:t>
            </a:r>
          </a:p>
        </p:txBody>
      </p:sp>
      <p:sp>
        <p:nvSpPr>
          <p:cNvPr id="9" name="Content Placeholder 8">
            <a:extLst>
              <a:ext uri="{FF2B5EF4-FFF2-40B4-BE49-F238E27FC236}">
                <a16:creationId xmlns:a16="http://schemas.microsoft.com/office/drawing/2014/main" id="{395C3558-1F03-930F-5B65-2FDD3CE12EFF}"/>
              </a:ext>
            </a:extLst>
          </p:cNvPr>
          <p:cNvSpPr>
            <a:spLocks noGrp="1"/>
          </p:cNvSpPr>
          <p:nvPr>
            <p:ph sz="quarter" idx="14"/>
          </p:nvPr>
        </p:nvSpPr>
        <p:spPr>
          <a:xfrm>
            <a:off x="476282" y="1743230"/>
            <a:ext cx="3923190" cy="1883011"/>
          </a:xfrm>
        </p:spPr>
        <p:txBody>
          <a:bodyPr wrap="square" lIns="0" tIns="18000" rIns="0" bIns="18000" anchor="ctr" anchorCtr="0">
            <a:spAutoFit/>
          </a:bodyPr>
          <a:lstStyle/>
          <a:p>
            <a:pPr marL="0" indent="0">
              <a:spcBef>
                <a:spcPts val="600"/>
              </a:spcBef>
              <a:buNone/>
            </a:pPr>
            <a:r>
              <a:rPr lang="en-US" sz="2400" dirty="0"/>
              <a:t>All U-joints and spline collars equipped with a grease fitting should be greased four times a year as part of a regular lubrication service.</a:t>
            </a:r>
          </a:p>
        </p:txBody>
      </p:sp>
      <p:pic>
        <p:nvPicPr>
          <p:cNvPr id="5" name="Picture 4" descr="A two-part illustration of joint and spline lubrication.&#10;Long description is available in notes, Press F6.">
            <a:extLst>
              <a:ext uri="{FF2B5EF4-FFF2-40B4-BE49-F238E27FC236}">
                <a16:creationId xmlns:a16="http://schemas.microsoft.com/office/drawing/2014/main" id="{4F2C47E2-E705-4845-376D-F88A02C1D30B}"/>
              </a:ext>
            </a:extLst>
          </p:cNvPr>
          <p:cNvPicPr>
            <a:picLocks noChangeAspect="1"/>
          </p:cNvPicPr>
          <p:nvPr/>
        </p:nvPicPr>
        <p:blipFill>
          <a:blip r:embed="rId3"/>
          <a:stretch>
            <a:fillRect/>
          </a:stretch>
        </p:blipFill>
        <p:spPr>
          <a:xfrm>
            <a:off x="4821261" y="950307"/>
            <a:ext cx="3642148" cy="5388699"/>
          </a:xfrm>
          <a:prstGeom prst="rect">
            <a:avLst/>
          </a:prstGeom>
        </p:spPr>
      </p:pic>
    </p:spTree>
    <p:extLst>
      <p:ext uri="{BB962C8B-B14F-4D97-AF65-F5344CB8AC3E}">
        <p14:creationId xmlns:p14="http://schemas.microsoft.com/office/powerpoint/2010/main" val="988461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5383" y="219455"/>
            <a:ext cx="8229600" cy="590349"/>
          </a:xfrm>
        </p:spPr>
        <p:txBody>
          <a:bodyPr lIns="0" tIns="18000" rIns="0" bIns="18000" anchor="ctr" anchorCtr="0">
            <a:spAutoFit/>
          </a:bodyPr>
          <a:lstStyle/>
          <a:p>
            <a:r>
              <a:rPr lang="en-US" dirty="0"/>
              <a:t>Figure 10.3</a:t>
            </a:r>
            <a:endParaRPr lang="en-US" sz="2800" dirty="0"/>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84909" y="1055324"/>
            <a:ext cx="1740706" cy="405683"/>
          </a:xfrm>
        </p:spPr>
        <p:txBody>
          <a:bodyPr wrap="square" lIns="0" tIns="18000" rIns="0" bIns="18000" anchor="ctr" anchorCtr="0">
            <a:spAutoFit/>
          </a:bodyPr>
          <a:lstStyle/>
          <a:p>
            <a:pPr marL="0" indent="0">
              <a:spcBef>
                <a:spcPts val="600"/>
              </a:spcBef>
              <a:buNone/>
            </a:pPr>
            <a:r>
              <a:rPr lang="en-US" sz="2400" dirty="0">
                <a:solidFill>
                  <a:schemeClr val="tx1"/>
                </a:solidFill>
              </a:rPr>
              <a:t>Alemite Tool</a:t>
            </a:r>
          </a:p>
        </p:txBody>
      </p:sp>
      <p:sp>
        <p:nvSpPr>
          <p:cNvPr id="9" name="Content Placeholder 8">
            <a:extLst>
              <a:ext uri="{FF2B5EF4-FFF2-40B4-BE49-F238E27FC236}">
                <a16:creationId xmlns:a16="http://schemas.microsoft.com/office/drawing/2014/main" id="{395C3558-1F03-930F-5B65-2FDD3CE12EFF}"/>
              </a:ext>
            </a:extLst>
          </p:cNvPr>
          <p:cNvSpPr>
            <a:spLocks noGrp="1"/>
          </p:cNvSpPr>
          <p:nvPr>
            <p:ph sz="quarter" idx="14"/>
          </p:nvPr>
        </p:nvSpPr>
        <p:spPr>
          <a:xfrm>
            <a:off x="476282" y="1741630"/>
            <a:ext cx="3552254" cy="1144347"/>
          </a:xfrm>
        </p:spPr>
        <p:txBody>
          <a:bodyPr wrap="square" lIns="0" tIns="18000" rIns="0" bIns="18000" anchor="ctr" anchorCtr="0">
            <a:spAutoFit/>
          </a:bodyPr>
          <a:lstStyle/>
          <a:p>
            <a:pPr marL="0" indent="0">
              <a:spcBef>
                <a:spcPts val="600"/>
              </a:spcBef>
              <a:buNone/>
            </a:pPr>
            <a:r>
              <a:rPr lang="en-US" sz="2400" dirty="0"/>
              <a:t>Many U-joints require a special grease gun tool to reach the grease fittings.</a:t>
            </a:r>
          </a:p>
        </p:txBody>
      </p:sp>
      <p:pic>
        <p:nvPicPr>
          <p:cNvPr id="5" name="Picture 4" descr="A two-part illustration of a grease gun and grease fittings.&#10;Long description is available in notes, Press F6.">
            <a:extLst>
              <a:ext uri="{FF2B5EF4-FFF2-40B4-BE49-F238E27FC236}">
                <a16:creationId xmlns:a16="http://schemas.microsoft.com/office/drawing/2014/main" id="{B904ED4C-2B9D-24E6-E9D4-2119AB0E5A9B}"/>
              </a:ext>
            </a:extLst>
          </p:cNvPr>
          <p:cNvPicPr>
            <a:picLocks noChangeAspect="1"/>
          </p:cNvPicPr>
          <p:nvPr/>
        </p:nvPicPr>
        <p:blipFill>
          <a:blip r:embed="rId3"/>
          <a:stretch>
            <a:fillRect/>
          </a:stretch>
        </p:blipFill>
        <p:spPr>
          <a:xfrm>
            <a:off x="4646894" y="998869"/>
            <a:ext cx="3990883" cy="5326086"/>
          </a:xfrm>
          <a:prstGeom prst="rect">
            <a:avLst/>
          </a:prstGeom>
        </p:spPr>
      </p:pic>
    </p:spTree>
    <p:extLst>
      <p:ext uri="{BB962C8B-B14F-4D97-AF65-F5344CB8AC3E}">
        <p14:creationId xmlns:p14="http://schemas.microsoft.com/office/powerpoint/2010/main" val="1392024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5383" y="219455"/>
            <a:ext cx="8229600" cy="590349"/>
          </a:xfrm>
        </p:spPr>
        <p:txBody>
          <a:bodyPr lIns="0" tIns="18000" rIns="0" bIns="18000" anchor="ctr" anchorCtr="0">
            <a:spAutoFit/>
          </a:bodyPr>
          <a:lstStyle/>
          <a:p>
            <a:r>
              <a:rPr lang="en-US" dirty="0"/>
              <a:t>Figure 10.4</a:t>
            </a:r>
            <a:endParaRPr lang="en-US" sz="2800" dirty="0"/>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84908" y="1055324"/>
            <a:ext cx="2344555" cy="405683"/>
          </a:xfrm>
        </p:spPr>
        <p:txBody>
          <a:bodyPr wrap="square" lIns="0" tIns="18000" rIns="0" bIns="18000" anchor="ctr" anchorCtr="0">
            <a:spAutoFit/>
          </a:bodyPr>
          <a:lstStyle/>
          <a:p>
            <a:pPr marL="0" indent="0">
              <a:spcBef>
                <a:spcPts val="600"/>
              </a:spcBef>
              <a:buNone/>
            </a:pPr>
            <a:r>
              <a:rPr lang="en-US" sz="2400" dirty="0">
                <a:solidFill>
                  <a:schemeClr val="tx1"/>
                </a:solidFill>
              </a:rPr>
              <a:t>Marking Location</a:t>
            </a:r>
          </a:p>
        </p:txBody>
      </p:sp>
      <p:pic>
        <p:nvPicPr>
          <p:cNvPr id="5" name="Picture 4" descr="A close-up view of a U-joint. All the original locations are marked on the joint.">
            <a:extLst>
              <a:ext uri="{FF2B5EF4-FFF2-40B4-BE49-F238E27FC236}">
                <a16:creationId xmlns:a16="http://schemas.microsoft.com/office/drawing/2014/main" id="{0603028C-CFAA-13EB-3186-995225082488}"/>
              </a:ext>
            </a:extLst>
          </p:cNvPr>
          <p:cNvPicPr>
            <a:picLocks noChangeAspect="1"/>
          </p:cNvPicPr>
          <p:nvPr/>
        </p:nvPicPr>
        <p:blipFill>
          <a:blip r:embed="rId3"/>
          <a:stretch>
            <a:fillRect/>
          </a:stretch>
        </p:blipFill>
        <p:spPr>
          <a:xfrm>
            <a:off x="1516547" y="1595476"/>
            <a:ext cx="6110906" cy="3874083"/>
          </a:xfrm>
          <a:prstGeom prst="rect">
            <a:avLst/>
          </a:prstGeom>
        </p:spPr>
      </p:pic>
      <p:sp>
        <p:nvSpPr>
          <p:cNvPr id="9" name="Content Placeholder 8">
            <a:extLst>
              <a:ext uri="{FF2B5EF4-FFF2-40B4-BE49-F238E27FC236}">
                <a16:creationId xmlns:a16="http://schemas.microsoft.com/office/drawing/2014/main" id="{395C3558-1F03-930F-5B65-2FDD3CE12EFF}"/>
              </a:ext>
            </a:extLst>
          </p:cNvPr>
          <p:cNvSpPr>
            <a:spLocks noGrp="1"/>
          </p:cNvSpPr>
          <p:nvPr>
            <p:ph sz="quarter" idx="14"/>
          </p:nvPr>
        </p:nvSpPr>
        <p:spPr>
          <a:xfrm>
            <a:off x="476282" y="5592511"/>
            <a:ext cx="8228701" cy="775015"/>
          </a:xfrm>
        </p:spPr>
        <p:txBody>
          <a:bodyPr wrap="square" lIns="0" tIns="18000" rIns="0" bIns="18000" anchor="ctr" anchorCtr="0">
            <a:spAutoFit/>
          </a:bodyPr>
          <a:lstStyle/>
          <a:p>
            <a:pPr marL="0" indent="0">
              <a:spcBef>
                <a:spcPts val="600"/>
              </a:spcBef>
              <a:buNone/>
            </a:pPr>
            <a:r>
              <a:rPr lang="en-US" sz="2400" dirty="0"/>
              <a:t>Always mark the original location of U-joints before disassembly.</a:t>
            </a:r>
          </a:p>
        </p:txBody>
      </p:sp>
    </p:spTree>
    <p:extLst>
      <p:ext uri="{BB962C8B-B14F-4D97-AF65-F5344CB8AC3E}">
        <p14:creationId xmlns:p14="http://schemas.microsoft.com/office/powerpoint/2010/main" val="1118880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5383" y="219455"/>
            <a:ext cx="8229600" cy="590349"/>
          </a:xfrm>
        </p:spPr>
        <p:txBody>
          <a:bodyPr lIns="0" tIns="18000" rIns="0" bIns="18000" anchor="ctr" anchorCtr="0">
            <a:spAutoFit/>
          </a:bodyPr>
          <a:lstStyle/>
          <a:p>
            <a:r>
              <a:rPr lang="en-US" dirty="0"/>
              <a:t>Figure 10.5</a:t>
            </a:r>
            <a:endParaRPr lang="en-US" sz="2800" dirty="0"/>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84909" y="1055324"/>
            <a:ext cx="2137522" cy="405683"/>
          </a:xfrm>
        </p:spPr>
        <p:txBody>
          <a:bodyPr wrap="square" lIns="0" tIns="18000" rIns="0" bIns="18000" anchor="ctr" anchorCtr="0">
            <a:spAutoFit/>
          </a:bodyPr>
          <a:lstStyle/>
          <a:p>
            <a:pPr marL="0" indent="0">
              <a:spcBef>
                <a:spcPts val="600"/>
              </a:spcBef>
              <a:buNone/>
            </a:pPr>
            <a:r>
              <a:rPr lang="en-US" sz="2400" dirty="0">
                <a:solidFill>
                  <a:schemeClr val="tx1"/>
                </a:solidFill>
              </a:rPr>
              <a:t>Retaining Caps</a:t>
            </a:r>
          </a:p>
        </p:txBody>
      </p:sp>
      <p:pic>
        <p:nvPicPr>
          <p:cNvPr id="5" name="Picture 4" descr="An illustration of two retaining mechanisms at the rear U-joint.&#10;Long description is available in notes, Press F6.">
            <a:extLst>
              <a:ext uri="{FF2B5EF4-FFF2-40B4-BE49-F238E27FC236}">
                <a16:creationId xmlns:a16="http://schemas.microsoft.com/office/drawing/2014/main" id="{9C2B0F89-B4B8-EA50-6B8F-3FD69D362D11}"/>
              </a:ext>
            </a:extLst>
          </p:cNvPr>
          <p:cNvPicPr>
            <a:picLocks noChangeAspect="1"/>
          </p:cNvPicPr>
          <p:nvPr/>
        </p:nvPicPr>
        <p:blipFill>
          <a:blip r:embed="rId3"/>
          <a:stretch>
            <a:fillRect/>
          </a:stretch>
        </p:blipFill>
        <p:spPr>
          <a:xfrm>
            <a:off x="1039579" y="1712760"/>
            <a:ext cx="7064842" cy="3622259"/>
          </a:xfrm>
          <a:prstGeom prst="rect">
            <a:avLst/>
          </a:prstGeom>
        </p:spPr>
      </p:pic>
      <p:sp>
        <p:nvSpPr>
          <p:cNvPr id="9" name="Content Placeholder 8">
            <a:extLst>
              <a:ext uri="{FF2B5EF4-FFF2-40B4-BE49-F238E27FC236}">
                <a16:creationId xmlns:a16="http://schemas.microsoft.com/office/drawing/2014/main" id="{395C3558-1F03-930F-5B65-2FDD3CE12EFF}"/>
              </a:ext>
            </a:extLst>
          </p:cNvPr>
          <p:cNvSpPr>
            <a:spLocks noGrp="1"/>
          </p:cNvSpPr>
          <p:nvPr>
            <p:ph sz="quarter" idx="14"/>
          </p:nvPr>
        </p:nvSpPr>
        <p:spPr>
          <a:xfrm>
            <a:off x="476282" y="5583885"/>
            <a:ext cx="8228701" cy="775015"/>
          </a:xfrm>
        </p:spPr>
        <p:txBody>
          <a:bodyPr wrap="square" lIns="0" tIns="18000" rIns="0" bIns="18000" anchor="ctr" anchorCtr="0">
            <a:spAutoFit/>
          </a:bodyPr>
          <a:lstStyle/>
          <a:p>
            <a:pPr marL="0" indent="0">
              <a:spcBef>
                <a:spcPts val="600"/>
              </a:spcBef>
              <a:buNone/>
            </a:pPr>
            <a:r>
              <a:rPr lang="en-US" sz="2400" dirty="0"/>
              <a:t>Two types of retaining methods that are commonly used at the rear U-joint at the differential.</a:t>
            </a:r>
          </a:p>
        </p:txBody>
      </p:sp>
    </p:spTree>
    <p:extLst>
      <p:ext uri="{BB962C8B-B14F-4D97-AF65-F5344CB8AC3E}">
        <p14:creationId xmlns:p14="http://schemas.microsoft.com/office/powerpoint/2010/main" val="3794687958"/>
      </p:ext>
    </p:extLst>
  </p:cSld>
  <p:clrMapOvr>
    <a:masterClrMapping/>
  </p:clrMapOvr>
</p:sld>
</file>

<file path=ppt/theme/theme1.xml><?xml version="1.0" encoding="utf-8"?>
<a:theme xmlns:a="http://schemas.openxmlformats.org/drawingml/2006/main" name="1_USH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SHE_slide options">
  <a:themeElements>
    <a:clrScheme name="Custom 40">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33399"/>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976</TotalTime>
  <Words>3866</Words>
  <Application>Microsoft Office PowerPoint</Application>
  <PresentationFormat>On-screen Show (4:3)</PresentationFormat>
  <Paragraphs>276</Paragraphs>
  <Slides>57</Slides>
  <Notes>57</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57</vt:i4>
      </vt:variant>
    </vt:vector>
  </HeadingPairs>
  <TitlesOfParts>
    <vt:vector size="63" baseType="lpstr">
      <vt:lpstr>Arial</vt:lpstr>
      <vt:lpstr>Verdana</vt:lpstr>
      <vt:lpstr>Times New Roman</vt:lpstr>
      <vt:lpstr>1_USHE</vt:lpstr>
      <vt:lpstr>USHE_slide options</vt:lpstr>
      <vt:lpstr>Equation</vt:lpstr>
      <vt:lpstr>Manual Drivetrains and Axles</vt:lpstr>
      <vt:lpstr>Learning Objectives</vt:lpstr>
      <vt:lpstr>U-Joint Diagnosis</vt:lpstr>
      <vt:lpstr>Driveshaft and U-Joint Inspection</vt:lpstr>
      <vt:lpstr>Figure 10.1</vt:lpstr>
      <vt:lpstr>Figure 10.2</vt:lpstr>
      <vt:lpstr>Figure 10.3</vt:lpstr>
      <vt:lpstr>Figure 10.4</vt:lpstr>
      <vt:lpstr>Figure 10.5</vt:lpstr>
      <vt:lpstr>Figure 10.6</vt:lpstr>
      <vt:lpstr>U-Joint Replacement</vt:lpstr>
      <vt:lpstr>Figure 10.7</vt:lpstr>
      <vt:lpstr>Figure 10.8</vt:lpstr>
      <vt:lpstr>Figure 10.9</vt:lpstr>
      <vt:lpstr>Figure 10.10</vt:lpstr>
      <vt:lpstr>Figure 10.11</vt:lpstr>
      <vt:lpstr>Figure 10.12</vt:lpstr>
      <vt:lpstr>Figure 10.13</vt:lpstr>
      <vt:lpstr>U-Joint Working Angles</vt:lpstr>
      <vt:lpstr>Figure 10.14</vt:lpstr>
      <vt:lpstr>Figure 10.15</vt:lpstr>
      <vt:lpstr>Figure 10.16</vt:lpstr>
      <vt:lpstr>Figure 10.17</vt:lpstr>
      <vt:lpstr>C V Joint Diagnosis</vt:lpstr>
      <vt:lpstr>Replacement Shaft Assemblies</vt:lpstr>
      <vt:lpstr>C V Joint Service</vt:lpstr>
      <vt:lpstr>Figure 10.18</vt:lpstr>
      <vt:lpstr>Figure 10.19</vt:lpstr>
      <vt:lpstr>Figure 10.20</vt:lpstr>
      <vt:lpstr>Figure 10.21</vt:lpstr>
      <vt:lpstr>Figure 10.22</vt:lpstr>
      <vt:lpstr>Figure 10.23</vt:lpstr>
      <vt:lpstr>Figure 10.24</vt:lpstr>
      <vt:lpstr>Figure 10.25</vt:lpstr>
      <vt:lpstr>Figure 10.26</vt:lpstr>
      <vt:lpstr>Figure 10.27</vt:lpstr>
      <vt:lpstr>Figure 10.28</vt:lpstr>
      <vt:lpstr>Figure 10.29</vt:lpstr>
      <vt:lpstr>Figure 10.30</vt:lpstr>
      <vt:lpstr>Figure 10.31</vt:lpstr>
      <vt:lpstr>Figure 10.32</vt:lpstr>
      <vt:lpstr>Figure 10.33</vt:lpstr>
      <vt:lpstr>Question 1</vt:lpstr>
      <vt:lpstr>Answer 1</vt:lpstr>
      <vt:lpstr>Summary</vt:lpstr>
      <vt:lpstr>Drive Axle Shaft Replacement Photo Sequence</vt:lpstr>
      <vt:lpstr>1. Tools needed to replace a drive axle shaft on a General Motors vehicle include a drift, sockets, plus a prybar bearing/axle shaft special tool</vt:lpstr>
      <vt:lpstr>2. The drive axle shaft retaining nut can be loosened with the tire on the ground, or use a drift inserted into the rotor cooling fins before removing the nut</vt:lpstr>
      <vt:lpstr>3. Using a special tool to push the drive axle splines from the bearing assembly</vt:lpstr>
      <vt:lpstr>4. Remove the disc brake caliper and support it out of the way. Then, remove the disc brake rotor</vt:lpstr>
      <vt:lpstr>5. The lower ball joint could have been removed instead of disconnecting the strut from the knuckle so that the alignment could be retained</vt:lpstr>
      <vt:lpstr>6. A prybar is used to separate the inner drive axle shaft joint from the transaxle</vt:lpstr>
      <vt:lpstr>7. After the inner joint splines have been released from the transaxle, carefully remove the drive axle shaft assembly from the vehicle</vt:lpstr>
      <vt:lpstr>8. To install, reverse the disassembly procedure and be sure to install the washer under the retainer-nut, and always use a new prevailing torque nut</vt:lpstr>
      <vt:lpstr>9. Reinstall the disc brake rotor and caliper and then torque the drive axle shaft retaining nut to factory specifications</vt:lpstr>
      <vt:lpstr>Automotive Fundamentals Videos and Animations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Manual Drivetrains and Axles, Ninth Edition, Chapter 10</dc:title>
  <dc:subject>Careers</dc:subject>
  <dc:creator>James D. Halderman</dc:creator>
  <cp:keywords/>
  <dc:description>Additional information may be found in the Notes Pane of each slide by pressing F6.</dc:description>
  <cp:lastModifiedBy>Glen Plants</cp:lastModifiedBy>
  <cp:revision>601</cp:revision>
  <dcterms:modified xsi:type="dcterms:W3CDTF">2023-08-16T15:26:53Z</dcterms:modified>
</cp:coreProperties>
</file>