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44"/>
  </p:notesMasterIdLst>
  <p:handoutMasterIdLst>
    <p:handoutMasterId r:id="rId45"/>
  </p:handoutMasterIdLst>
  <p:sldIdLst>
    <p:sldId id="384" r:id="rId3"/>
    <p:sldId id="272" r:id="rId4"/>
    <p:sldId id="690" r:id="rId5"/>
    <p:sldId id="738" r:id="rId6"/>
    <p:sldId id="1195" r:id="rId7"/>
    <p:sldId id="767" r:id="rId8"/>
    <p:sldId id="1196" r:id="rId9"/>
    <p:sldId id="1197" r:id="rId10"/>
    <p:sldId id="740" r:id="rId11"/>
    <p:sldId id="741" r:id="rId12"/>
    <p:sldId id="742" r:id="rId13"/>
    <p:sldId id="743" r:id="rId14"/>
    <p:sldId id="745" r:id="rId15"/>
    <p:sldId id="692" r:id="rId16"/>
    <p:sldId id="1198" r:id="rId17"/>
    <p:sldId id="746" r:id="rId18"/>
    <p:sldId id="748" r:id="rId19"/>
    <p:sldId id="749" r:id="rId20"/>
    <p:sldId id="750" r:id="rId21"/>
    <p:sldId id="751" r:id="rId22"/>
    <p:sldId id="752" r:id="rId23"/>
    <p:sldId id="753" r:id="rId24"/>
    <p:sldId id="1199" r:id="rId25"/>
    <p:sldId id="754" r:id="rId26"/>
    <p:sldId id="755" r:id="rId27"/>
    <p:sldId id="756" r:id="rId28"/>
    <p:sldId id="757" r:id="rId29"/>
    <p:sldId id="758" r:id="rId30"/>
    <p:sldId id="759" r:id="rId31"/>
    <p:sldId id="760" r:id="rId32"/>
    <p:sldId id="761" r:id="rId33"/>
    <p:sldId id="762" r:id="rId34"/>
    <p:sldId id="763" r:id="rId35"/>
    <p:sldId id="764" r:id="rId36"/>
    <p:sldId id="765" r:id="rId37"/>
    <p:sldId id="693" r:id="rId38"/>
    <p:sldId id="697" r:id="rId39"/>
    <p:sldId id="766" r:id="rId40"/>
    <p:sldId id="736" r:id="rId41"/>
    <p:sldId id="1177" r:id="rId42"/>
    <p:sldId id="687" r:id="rId43"/>
  </p:sldIdLst>
  <p:sldSz cx="9144000" cy="6858000" type="screen4x3"/>
  <p:notesSz cx="6858000" cy="9144000"/>
  <p:embeddedFontLst>
    <p:embeddedFont>
      <p:font typeface="Verdana" panose="020B060403050404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Anandaraj Jeeva Rathinam (Integra)" initials="AJR(" lastIdx="1" clrIdx="8">
    <p:extLst>
      <p:ext uri="{19B8F6BF-5375-455C-9EA6-DF929625EA0E}">
        <p15:presenceInfo xmlns:p15="http://schemas.microsoft.com/office/powerpoint/2012/main" userId="S-1-5-21-1408920735-363312195-2789242753-42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8538" autoAdjust="0"/>
  </p:normalViewPr>
  <p:slideViewPr>
    <p:cSldViewPr snapToGrid="0" snapToObjects="1">
      <p:cViewPr varScale="1">
        <p:scale>
          <a:sx n="101" d="100"/>
          <a:sy n="101" d="100"/>
        </p:scale>
        <p:origin x="2232" y="114"/>
      </p:cViewPr>
      <p:guideLst>
        <p:guide orient="horz" pos="4042"/>
        <p:guide pos="295"/>
      </p:guideLst>
    </p:cSldViewPr>
  </p:slideViewPr>
  <p:outlineViewPr>
    <p:cViewPr>
      <p:scale>
        <a:sx n="33" d="100"/>
        <a:sy n="33" d="100"/>
      </p:scale>
      <p:origin x="0" y="-3675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labeled parts from the left are the transmission extension housing, front drive shaft, center support bearing, rear drive shaft, and differential. An enlarged cross-sectional view of the center support bearing is at the top. The cross-sectional view depicts a horizontal drive shaft between a center support bearing.</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7675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25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driveshafts are balanced. Generally, any driveshaft whose rotational speed is greater than 1000 R P M must be balanced.</a:t>
            </a:r>
          </a:p>
          <a:p>
            <a:r>
              <a:rPr lang="en-US" dirty="0"/>
              <a:t>Driveshaft balance should be within 0.5% of the driveshaft weight. (This is one of the biggest reasons why aluminum or</a:t>
            </a:r>
          </a:p>
          <a:p>
            <a:r>
              <a:rPr lang="en-US" dirty="0"/>
              <a:t>composite driveshafts can be longer because of their light weight.)</a:t>
            </a: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7824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285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86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9-8 </a:t>
            </a:r>
            <a:r>
              <a:rPr lang="en-US" sz="1200" dirty="0">
                <a:latin typeface="Arial" panose="020B0604020202020204" pitchFamily="34" charset="0"/>
                <a:cs typeface="Arial" panose="020B0604020202020204" pitchFamily="34" charset="0"/>
              </a:rPr>
              <a:t>How the speed difference on the output of a typical U-joint varies with the speed and the angle of the U-joint.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At the bottom of the chart, the input speed is a constant 1000 R P M, while the output speed varies from 900 to 1100 R P M when the angle difference in the joint is only 10 degrees. At the top of the chart, the input speed is a constant 1000 R P M, yet the output speed varies from 700 to 1200 R P M when the angle difference in the joint is changed to 30 degrees.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graph’s horizontal axis represents acceleration and deceleration and the vertical axis represents R P M and ranges from 900 to 1100 in increments of 100 units at the bottom and 700 to 1300 in increments of 300 units at the top. The data in the graph at the bottom are as follows. Accelerating from 900 to 1100, decelerating from 1100 to 900, accelerating from 900 to 1100, and decelerating from 1100 to 900. The data in the graph at the top are as follows. Accelerating from 700 to 1300, decelerating from 1300 to 700, accelerating from 700 to 1300, and decelerating from 1300 to 700. R P M 900 in the bottom graph is labeled output shaft at 10 degrees joint angle. R P M 700 in the top graph is labeled output shaft speed at 30 degrees joint angle. R P M 1000 is labeled constant input shaft speed. A circle with a horizontal line at the center is labeled input shaft and an oval with a vertical line at the center is labeled output labeled. The angle of the input shaft and output shaft above the graph from left to right are labeled as follows. 0 degree, 45 degrees, 90 degrees, 135 degrees, 180 degrees, 225 degrees, 270 degrees, 315 degrees, and 360 degrees.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8182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Two angled pipes labeled output on the left and input on the right are connected by an angled U-joint. A line extends from the center of the input and output pipes which intersects at the joint. Two circular arrows point at the lines on either side.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78219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521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331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776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933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depicts an angled shaft on the right and a horizontal shaft on the left connected by a constant-velocity joint. Two intersecting lines labeled A at the top and labeled B at the bottom. Two double-headed arrows labeled equal angle point to the left and right ends of the shafts, and to point B.</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3166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1493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parts of the outer C V joints from left to right are labeled as follows. Hub nut, axle washer, driving hub, drive axle shaft spins inside bearing, grease seal, wheel (ball) bearing, and power input from transaxle.</a:t>
            </a:r>
          </a:p>
          <a:p>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parts of the Rzeppa fixed joint from left to right are labeled as follows. Boot, ball’s (req’d), inner race, cage, and fixed joint housing. A schematic of the balls with inner rece is at the top.</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715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029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968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inner joint is connected to the outer joint by a pipe-like structure. The inner joint is labeled plunging and the outer joint is labeled fixed. An arrow points from the outer to the inner joint. An upward arrow above and a downward arrow below the outer joint.</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4633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Unequal-length drive axle shafts (also called half shafts) result in unequal drive axle shaft </a:t>
            </a:r>
          </a:p>
          <a:p>
            <a:r>
              <a:rPr lang="en-US" sz="1200" dirty="0">
                <a:latin typeface="Arial" panose="020B0604020202020204" pitchFamily="34" charset="0"/>
                <a:cs typeface="Arial" panose="020B0604020202020204" pitchFamily="34" charset="0"/>
              </a:rPr>
              <a:t>angles to the front drive wheels. ● SEE FIGURE 9.17. This unequal angle often results in a pull on </a:t>
            </a:r>
          </a:p>
          <a:p>
            <a:r>
              <a:rPr lang="en-US" sz="1200" dirty="0">
                <a:latin typeface="Arial" panose="020B0604020202020204" pitchFamily="34" charset="0"/>
                <a:cs typeface="Arial" panose="020B0604020202020204" pitchFamily="34" charset="0"/>
              </a:rPr>
              <a:t>the steering wheel during acceleration. This pulling to one side during acceleration due to unequal engine torque </a:t>
            </a:r>
          </a:p>
          <a:p>
            <a:r>
              <a:rPr lang="en-US" sz="1200" dirty="0">
                <a:latin typeface="Arial" panose="020B0604020202020204" pitchFamily="34" charset="0"/>
                <a:cs typeface="Arial" panose="020B0604020202020204" pitchFamily="34" charset="0"/>
              </a:rPr>
              <a:t>being applied to the front drive wheels is called torque steer. To help reduce the effect of torque </a:t>
            </a:r>
          </a:p>
          <a:p>
            <a:r>
              <a:rPr lang="en-US" sz="1200" dirty="0">
                <a:latin typeface="Arial" panose="020B0604020202020204" pitchFamily="34" charset="0"/>
                <a:cs typeface="Arial" panose="020B0604020202020204" pitchFamily="34" charset="0"/>
              </a:rPr>
              <a:t>steer, some vehicles are manufactured with an intermediate shaft that results in equal drive axle shaft angles. Both designs use fixed </a:t>
            </a:r>
          </a:p>
          <a:p>
            <a:r>
              <a:rPr lang="en-US" sz="1200" dirty="0">
                <a:latin typeface="Arial" panose="020B0604020202020204" pitchFamily="34" charset="0"/>
                <a:cs typeface="Arial" panose="020B0604020202020204" pitchFamily="34" charset="0"/>
              </a:rPr>
              <a:t>outer C V joints with plunge-type inner joints.</a:t>
            </a:r>
          </a:p>
          <a:p>
            <a:r>
              <a:rPr lang="en-US" sz="1200" dirty="0">
                <a:latin typeface="Arial" panose="020B0604020202020204" pitchFamily="34" charset="0"/>
                <a:cs typeface="Arial" panose="020B0604020202020204" pitchFamily="34" charset="0"/>
              </a:rPr>
              <a:t>Typical types of inner C V joints that are designed to move axially, or plunge, include the following:</a:t>
            </a:r>
          </a:p>
          <a:p>
            <a:r>
              <a:rPr lang="en-US" sz="1200" dirty="0">
                <a:latin typeface="Arial" panose="020B0604020202020204" pitchFamily="34" charset="0"/>
                <a:cs typeface="Arial" panose="020B0604020202020204" pitchFamily="34" charset="0"/>
              </a:rPr>
              <a:t>1. Tripod. ● SEE FIGURE 9.19.</a:t>
            </a:r>
          </a:p>
          <a:p>
            <a:r>
              <a:rPr lang="en-US" sz="1200" dirty="0">
                <a:latin typeface="Arial" panose="020B0604020202020204" pitchFamily="34" charset="0"/>
                <a:cs typeface="Arial" panose="020B0604020202020204" pitchFamily="34" charset="0"/>
              </a:rPr>
              <a:t>2. Cross groove. ● SEE FIGURE 9.20.</a:t>
            </a:r>
          </a:p>
          <a:p>
            <a:r>
              <a:rPr lang="en-US" sz="1200" dirty="0">
                <a:latin typeface="Arial" panose="020B0604020202020204" pitchFamily="34" charset="0"/>
                <a:cs typeface="Arial" panose="020B0604020202020204" pitchFamily="34" charset="0"/>
              </a:rPr>
              <a:t>3. Double offset. ● SEE FIGURE 9.21.</a:t>
            </a:r>
          </a:p>
          <a:p>
            <a:r>
              <a:rPr lang="en-US" sz="1200" dirty="0">
                <a:latin typeface="Arial" panose="020B0604020202020204" pitchFamily="34" charset="0"/>
                <a:cs typeface="Arial" panose="020B0604020202020204" pitchFamily="34" charset="0"/>
              </a:rPr>
              <a:t>CV joints are also used in rear-wheel-drive vehicles and in many four-wheel-drive vehicles.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unequal-length drive shaft at the top has the fixed joint connected to the plunge joint by a solid shaft on the left and on the right, the fixed joint is connected to the plunge joint by a tubular shaft. The equal-length drive shaft at the bottom has the fixed joint connected to the plunge joint by a solid shaft on the left and on the right, the fixed joint is connected to the plunge joint by a tubular shaft. The left drive shaft and the right drive shaft are connected by a conventional U-joint, intermediate shaft, and support bearing.</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899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A driveshaft transmits engine torque from the transmission or transaxle (if front-wheel drive) to </a:t>
            </a:r>
          </a:p>
          <a:p>
            <a:r>
              <a:rPr lang="en-US" sz="1200" dirty="0">
                <a:latin typeface="Arial" panose="020B0604020202020204" pitchFamily="34" charset="0"/>
                <a:cs typeface="Arial" panose="020B0604020202020204" pitchFamily="34" charset="0"/>
              </a:rPr>
              <a:t>the rear axle assembly or drive wheels. ● SEE FIGURES 9.1 AND 9.2.</a:t>
            </a:r>
          </a:p>
          <a:p>
            <a:r>
              <a:rPr lang="en-US" sz="1200" dirty="0">
                <a:latin typeface="Arial" panose="020B0604020202020204" pitchFamily="34" charset="0"/>
                <a:cs typeface="Arial" panose="020B0604020202020204" pitchFamily="34" charset="0"/>
              </a:rPr>
              <a:t>Driveshaft is the term used by the Society of Automotive Engineers (S A E) to describe the shaft between the transmission and the rear axle assembly on a rear-wheel-drive vehicle. General Motors and some other manufacturers use the term propeller shaft or prop shaft to describe this same part. The S A E term will be used throughout this textbook. A typical driveshaft is a hollow steel tube. A splined end yoke is welded onto one end that slips over the splines of the output shaft of the transmission. ● SEE FIGURE 9.3. An end yoke is welded onto the other end of the driveshaft. Some driveshafts use a center support bearing.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wheels of the vehicle are connected with drive shafts. The drive shafts of the front wheels are connected to the transaxle with the front differential. The drive shafts of the rear wheels are connected to the rear differential with viscous coupling. The front and rear differentials are connected by a prop shaft.</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2049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4939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r>
              <a:rPr lang="en-US" dirty="0"/>
              <a:t>Figure mentioned in Frequently Asked Question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980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336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166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794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6D6D6-F477-F68C-0F85-A6B9A7C43EFC}"/>
              </a:ext>
            </a:extLst>
          </p:cNvPr>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078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C V Joint Boots Are in a Hot Place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While the outer C V boots move when the front wheels are steered, the inner boots are also subjected to possible damage because they are often near the exhaust system where the high temperatures can damage the boot material. Then, if there is an engine oil leak, the engine oil could harm the C V boot too. Try to fix all leaks to help prevent premature C V boot failure. ● Figure 9.23.</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62619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444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549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618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depicts the outer C V joints and the inner plunge-type C V joints connected with drive shafts. The drive shaft on the left labeled left side (driver’s side) drive shaft is short and the drive shaft on the right labeled right side (passenger side) drive shaft is long. The inner plunge-type C V joints are connected to the engine with a transaxle assembly.</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47050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41</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Page 121 answers the question What is purpose and function of driveshafts?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Most driveshafts are constructed of hollow steel tubing. The forces are transmitted through surface of the driveshaft tubing. The surface is therefore in tension, and cracks can develop on outside surface of the driveshaft due to metal fatigue. Driveshaft tubing can bend and, if dented, can collapse. A dented driveshaft should be replaced and no attempt should be made to repair the dent.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t>
            </a:r>
            <a:r>
              <a:rPr lang="en-US" sz="1200" b="1" i="0" u="sng" strike="noStrike" cap="none" dirty="0">
                <a:solidFill>
                  <a:schemeClr val="dk1"/>
                </a:solidFill>
                <a:latin typeface="Arial"/>
                <a:ea typeface="Arial"/>
                <a:cs typeface="Arial"/>
                <a:sym typeface="Arial"/>
              </a:rPr>
              <a:t>See Figure 9.4</a:t>
            </a: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Most rear-wheel-drive cars and light trucks use a one- or two-piece driveshaft. A steel tube driveshaft has a maximum length of about 65 inches (165 c m). Beyond this critical length, a center support bearing must be used, as shown in FIGURE 9.5. A center support bearing is also called a steady bearing or hanger bearing. Some vehicle manufacturers use aluminum driveshafts; these can be as long as 90 inches (230 c m) with no problem. Many extended-cab pickup trucks and certain vans use aluminum driveshafts to eliminate the need (and expense) of a center support bearing. Composite-material driveshafts are also used in some vehicles. These carbon-fiber-plastic driveshafts are very strong yet lightweight, and can be made in extended lengths without the need for a center support bearing.</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3994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02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8/16/2023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52281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92" r:id="rId3"/>
    <p:sldLayoutId id="2147483688" r:id="rId4"/>
    <p:sldLayoutId id="2147483689" r:id="rId5"/>
    <p:sldLayoutId id="2147483690" r:id="rId6"/>
    <p:sldLayoutId id="2147483681" r:id="rId7"/>
    <p:sldLayoutId id="2147483676" r:id="rId8"/>
    <p:sldLayoutId id="2147483677" r:id="rId9"/>
    <p:sldLayoutId id="2147483678" r:id="rId10"/>
    <p:sldLayoutId id="2147483687" r:id="rId11"/>
    <p:sldLayoutId id="2147483679" r:id="rId12"/>
    <p:sldLayoutId id="2147483671" r:id="rId13"/>
    <p:sldLayoutId id="2147483673" r:id="rId14"/>
    <p:sldLayoutId id="2147483670" r:id="rId15"/>
    <p:sldLayoutId id="2147483669" r:id="rId16"/>
    <p:sldLayoutId id="2147483655" r:id="rId17"/>
    <p:sldLayoutId id="2147483691" r:id="rId18"/>
    <p:sldLayoutId id="214748369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hyperlink" Target="https://jameshalderman.com/a3_anim_lib_pag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690777" cy="498016"/>
          </a:xfrm>
        </p:spPr>
        <p:txBody>
          <a:bodyPr wrap="square" lIns="0" tIns="18000" rIns="0" bIns="18000" anchor="ctr" anchorCtr="0">
            <a:spAutoFit/>
          </a:bodyPr>
          <a:lstStyle/>
          <a:p>
            <a:pPr marL="0"/>
            <a:r>
              <a:rPr lang="en-US" dirty="0"/>
              <a:t>Chapter 9</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018508"/>
            <a:ext cx="3554078" cy="374906"/>
          </a:xfrm>
        </p:spPr>
        <p:txBody>
          <a:bodyPr wrap="square" lIns="0" tIns="18000" rIns="0" bIns="18000" anchor="ctr" anchorCtr="0">
            <a:spAutoFit/>
          </a:bodyPr>
          <a:lstStyle/>
          <a:p>
            <a:pPr marL="0"/>
            <a:r>
              <a:rPr lang="en-US" dirty="0"/>
              <a:t>Driveshafts and Half Shafts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9.5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258956" cy="405683"/>
          </a:xfrm>
        </p:spPr>
        <p:txBody>
          <a:bodyPr wrap="square" lIns="0" tIns="18000" rIns="0" bIns="18000" anchor="ctr" anchorCtr="0">
            <a:spAutoFit/>
          </a:bodyPr>
          <a:lstStyle/>
          <a:p>
            <a:pPr marL="0" indent="0">
              <a:spcBef>
                <a:spcPts val="600"/>
              </a:spcBef>
              <a:buNone/>
            </a:pPr>
            <a:r>
              <a:rPr lang="en-US" sz="2400" dirty="0">
                <a:solidFill>
                  <a:schemeClr val="tx1"/>
                </a:solidFill>
              </a:rPr>
              <a:t>Center Support Bearing</a:t>
            </a:r>
          </a:p>
        </p:txBody>
      </p:sp>
      <p:pic>
        <p:nvPicPr>
          <p:cNvPr id="5" name="Picture 4" descr="A breakdown illustration of a rear drive shaft with a center support bearing.&#10;Long description is available in notes, Press F6.">
            <a:extLst>
              <a:ext uri="{FF2B5EF4-FFF2-40B4-BE49-F238E27FC236}">
                <a16:creationId xmlns:a16="http://schemas.microsoft.com/office/drawing/2014/main" id="{90C16317-5B83-B68D-D02E-0BA8E8046648}"/>
              </a:ext>
            </a:extLst>
          </p:cNvPr>
          <p:cNvPicPr>
            <a:picLocks noChangeAspect="1"/>
          </p:cNvPicPr>
          <p:nvPr/>
        </p:nvPicPr>
        <p:blipFill>
          <a:blip r:embed="rId3"/>
          <a:stretch>
            <a:fillRect/>
          </a:stretch>
        </p:blipFill>
        <p:spPr>
          <a:xfrm>
            <a:off x="1585005" y="1634174"/>
            <a:ext cx="5973990" cy="384843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522" y="5609768"/>
            <a:ext cx="8229600" cy="775015"/>
          </a:xfrm>
        </p:spPr>
        <p:txBody>
          <a:bodyPr wrap="square" lIns="0" tIns="18000" rIns="0" bIns="18000" anchor="ctr" anchorCtr="0">
            <a:spAutoFit/>
          </a:bodyPr>
          <a:lstStyle/>
          <a:p>
            <a:pPr marL="0" indent="0">
              <a:spcBef>
                <a:spcPts val="600"/>
              </a:spcBef>
              <a:buNone/>
            </a:pPr>
            <a:r>
              <a:rPr lang="en-US" sz="2400" dirty="0"/>
              <a:t>A center support bearing is used on many vehicles with long two-part driveshafts.</a:t>
            </a:r>
          </a:p>
        </p:txBody>
      </p:sp>
    </p:spTree>
    <p:extLst>
      <p:ext uri="{BB962C8B-B14F-4D97-AF65-F5344CB8AC3E}">
        <p14:creationId xmlns:p14="http://schemas.microsoft.com/office/powerpoint/2010/main" val="3947778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9.6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077801" cy="405683"/>
          </a:xfrm>
        </p:spPr>
        <p:txBody>
          <a:bodyPr wrap="square" lIns="0" tIns="18000" rIns="0" bIns="18000" anchor="ctr" anchorCtr="0">
            <a:spAutoFit/>
          </a:bodyPr>
          <a:lstStyle/>
          <a:p>
            <a:pPr marL="0" indent="0">
              <a:spcBef>
                <a:spcPts val="600"/>
              </a:spcBef>
              <a:buNone/>
            </a:pPr>
            <a:r>
              <a:rPr lang="en-US" sz="2400" dirty="0">
                <a:solidFill>
                  <a:schemeClr val="tx1"/>
                </a:solidFill>
              </a:rPr>
              <a:t>Inner &amp; Outer Housing</a:t>
            </a:r>
          </a:p>
        </p:txBody>
      </p:sp>
      <p:pic>
        <p:nvPicPr>
          <p:cNvPr id="5" name="Picture 4" descr="A hollow drive shaft with rubber between the inner and outer housing.">
            <a:extLst>
              <a:ext uri="{FF2B5EF4-FFF2-40B4-BE49-F238E27FC236}">
                <a16:creationId xmlns:a16="http://schemas.microsoft.com/office/drawing/2014/main" id="{0B3E1763-F8D2-66E4-02C3-896719C5A0AF}"/>
              </a:ext>
            </a:extLst>
          </p:cNvPr>
          <p:cNvPicPr>
            <a:picLocks noChangeAspect="1"/>
          </p:cNvPicPr>
          <p:nvPr/>
        </p:nvPicPr>
        <p:blipFill>
          <a:blip r:embed="rId3"/>
          <a:stretch>
            <a:fillRect/>
          </a:stretch>
        </p:blipFill>
        <p:spPr>
          <a:xfrm>
            <a:off x="2458011" y="1655522"/>
            <a:ext cx="4227979" cy="382299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522" y="5601142"/>
            <a:ext cx="8231461" cy="775015"/>
          </a:xfrm>
        </p:spPr>
        <p:txBody>
          <a:bodyPr wrap="square" lIns="0" tIns="18000" rIns="0" bIns="18000" anchor="ctr" anchorCtr="0">
            <a:spAutoFit/>
          </a:bodyPr>
          <a:lstStyle/>
          <a:p>
            <a:pPr marL="0" indent="0">
              <a:spcBef>
                <a:spcPts val="600"/>
              </a:spcBef>
              <a:buNone/>
            </a:pPr>
            <a:r>
              <a:rPr lang="en-US" sz="2400" dirty="0"/>
              <a:t>Some driveshafts use rubber between an inner and outer housing to absorb vibrations and shocks to the driveline.</a:t>
            </a:r>
          </a:p>
        </p:txBody>
      </p:sp>
    </p:spTree>
    <p:extLst>
      <p:ext uri="{BB962C8B-B14F-4D97-AF65-F5344CB8AC3E}">
        <p14:creationId xmlns:p14="http://schemas.microsoft.com/office/powerpoint/2010/main" val="1908990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Driveshaft Balance</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256"/>
            <a:ext cx="8215747" cy="2036899"/>
          </a:xfrm>
        </p:spPr>
        <p:txBody>
          <a:bodyPr wrap="square" lIns="0" tIns="18000" rIns="0" bIns="18000" anchor="ctr" anchorCtr="0">
            <a:spAutoFit/>
          </a:bodyPr>
          <a:lstStyle/>
          <a:p>
            <a:pPr marL="342900" indent="-342900">
              <a:spcBef>
                <a:spcPts val="600"/>
              </a:spcBef>
            </a:pPr>
            <a:r>
              <a:rPr lang="en-US" sz="2400" dirty="0">
                <a:solidFill>
                  <a:schemeClr val="tx1"/>
                </a:solidFill>
              </a:rPr>
              <a:t>Any driveshaft whose rotational speed is greater than 1000 </a:t>
            </a:r>
            <a:r>
              <a:rPr lang="en-US" sz="2400" spc="-300" dirty="0">
                <a:solidFill>
                  <a:schemeClr val="tx1"/>
                </a:solidFill>
              </a:rPr>
              <a:t>R P </a:t>
            </a:r>
            <a:r>
              <a:rPr lang="en-US" sz="2400" dirty="0">
                <a:solidFill>
                  <a:schemeClr val="tx1"/>
                </a:solidFill>
              </a:rPr>
              <a:t>M </a:t>
            </a:r>
          </a:p>
          <a:p>
            <a:pPr marL="342900" indent="-342900">
              <a:spcBef>
                <a:spcPts val="600"/>
              </a:spcBef>
            </a:pPr>
            <a:r>
              <a:rPr lang="en-US" sz="2400" dirty="0">
                <a:solidFill>
                  <a:schemeClr val="tx1"/>
                </a:solidFill>
              </a:rPr>
              <a:t>Must be balanced.</a:t>
            </a:r>
          </a:p>
          <a:p>
            <a:pPr marL="342900" indent="-342900">
              <a:spcBef>
                <a:spcPts val="600"/>
              </a:spcBef>
            </a:pPr>
            <a:r>
              <a:rPr lang="en-US" sz="2400" dirty="0">
                <a:solidFill>
                  <a:schemeClr val="tx1"/>
                </a:solidFill>
              </a:rPr>
              <a:t>Driveshaft balance should be within 0.5% of the driveshaft weight.</a:t>
            </a:r>
          </a:p>
        </p:txBody>
      </p:sp>
    </p:spTree>
    <p:extLst>
      <p:ext uri="{BB962C8B-B14F-4D97-AF65-F5344CB8AC3E}">
        <p14:creationId xmlns:p14="http://schemas.microsoft.com/office/powerpoint/2010/main" val="2883855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4452" y="218671"/>
            <a:ext cx="8229600" cy="590349"/>
          </a:xfrm>
        </p:spPr>
        <p:txBody>
          <a:bodyPr lIns="0" tIns="18000" rIns="0" bIns="18000" anchor="ctr" anchorCtr="0">
            <a:spAutoFit/>
          </a:bodyPr>
          <a:lstStyle/>
          <a:p>
            <a:r>
              <a:rPr lang="en-US" dirty="0"/>
              <a:t>U-Joint Design and Operation</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2" y="1054365"/>
            <a:ext cx="8227228" cy="1221291"/>
          </a:xfrm>
        </p:spPr>
        <p:txBody>
          <a:bodyPr wrap="square" lIns="0" tIns="18000" rIns="0" bIns="18000" anchor="ctr" anchorCtr="0">
            <a:spAutoFit/>
          </a:bodyPr>
          <a:lstStyle/>
          <a:p>
            <a:pPr marL="342900" indent="-342900">
              <a:spcBef>
                <a:spcPts val="600"/>
              </a:spcBef>
            </a:pPr>
            <a:r>
              <a:rPr lang="en-US" sz="2400" dirty="0">
                <a:solidFill>
                  <a:schemeClr val="tx1"/>
                </a:solidFill>
              </a:rPr>
              <a:t>U-joints allow wheels and the rear axle to move up and down</a:t>
            </a:r>
          </a:p>
          <a:p>
            <a:pPr marL="342900" indent="-342900">
              <a:spcBef>
                <a:spcPts val="600"/>
              </a:spcBef>
            </a:pPr>
            <a:r>
              <a:rPr lang="en-US" sz="2400" dirty="0">
                <a:solidFill>
                  <a:schemeClr val="tx1"/>
                </a:solidFill>
              </a:rPr>
              <a:t>Remain flexible, and still transfer torque to drive wheels.</a:t>
            </a:r>
          </a:p>
        </p:txBody>
      </p:sp>
      <p:sp>
        <p:nvSpPr>
          <p:cNvPr id="3" name="Content Placeholder 2">
            <a:extLst>
              <a:ext uri="{FF2B5EF4-FFF2-40B4-BE49-F238E27FC236}">
                <a16:creationId xmlns:a16="http://schemas.microsoft.com/office/drawing/2014/main" id="{B08E78CE-AC74-7630-A640-3F64980F5961}"/>
              </a:ext>
            </a:extLst>
          </p:cNvPr>
          <p:cNvSpPr>
            <a:spLocks noGrp="1"/>
          </p:cNvSpPr>
          <p:nvPr>
            <p:ph sz="quarter" idx="14"/>
          </p:nvPr>
        </p:nvSpPr>
        <p:spPr>
          <a:xfrm>
            <a:off x="476824" y="2357495"/>
            <a:ext cx="2706323" cy="405683"/>
          </a:xfrm>
        </p:spPr>
        <p:txBody>
          <a:bodyPr wrap="square" lIns="0" tIns="18000" rIns="0" bIns="18000" anchor="ctr" anchorCtr="0">
            <a:spAutoFit/>
          </a:bodyPr>
          <a:lstStyle/>
          <a:p>
            <a:pPr marL="342900" indent="-342900">
              <a:spcBef>
                <a:spcPts val="600"/>
              </a:spcBef>
            </a:pPr>
            <a:r>
              <a:rPr lang="en-US" sz="2400" dirty="0">
                <a:solidFill>
                  <a:schemeClr val="tx1"/>
                </a:solidFill>
              </a:rPr>
              <a:t>Working angle of </a:t>
            </a:r>
          </a:p>
        </p:txBody>
      </p:sp>
      <p:graphicFrame>
        <p:nvGraphicFramePr>
          <p:cNvPr id="19" name="Object 18" descr="Half.">
            <a:extLst>
              <a:ext uri="{FF2B5EF4-FFF2-40B4-BE49-F238E27FC236}">
                <a16:creationId xmlns:a16="http://schemas.microsoft.com/office/drawing/2014/main" id="{5952ED9E-E54E-A05A-9091-61DF837E9AB5}"/>
              </a:ext>
            </a:extLst>
          </p:cNvPr>
          <p:cNvGraphicFramePr>
            <a:graphicFrameLocks noChangeAspect="1"/>
          </p:cNvGraphicFramePr>
          <p:nvPr>
            <p:extLst>
              <p:ext uri="{D42A27DB-BD31-4B8C-83A1-F6EECF244321}">
                <p14:modId xmlns:p14="http://schemas.microsoft.com/office/powerpoint/2010/main" val="551864223"/>
              </p:ext>
            </p:extLst>
          </p:nvPr>
        </p:nvGraphicFramePr>
        <p:xfrm>
          <a:off x="3263446" y="2404216"/>
          <a:ext cx="566738" cy="315913"/>
        </p:xfrm>
        <a:graphic>
          <a:graphicData uri="http://schemas.openxmlformats.org/presentationml/2006/ole">
            <mc:AlternateContent xmlns:mc="http://schemas.openxmlformats.org/markup-compatibility/2006">
              <mc:Choice xmlns:v="urn:schemas-microsoft-com:vml" Requires="v">
                <p:oleObj name="Equation" r:id="rId3" imgW="291960" imgH="164880" progId="Equation.DSMT4">
                  <p:embed/>
                </p:oleObj>
              </mc:Choice>
              <mc:Fallback>
                <p:oleObj name="Equation" r:id="rId3" imgW="291960" imgH="164880" progId="Equation.DSMT4">
                  <p:embed/>
                  <p:pic>
                    <p:nvPicPr>
                      <p:cNvPr id="7" name="Object 6">
                        <a:extLst>
                          <a:ext uri="{FF2B5EF4-FFF2-40B4-BE49-F238E27FC236}">
                            <a16:creationId xmlns:a16="http://schemas.microsoft.com/office/drawing/2014/main" id="{FCAEBF0F-552B-0731-F5B3-0D66E089ED37}"/>
                          </a:ext>
                        </a:extLst>
                      </p:cNvPr>
                      <p:cNvPicPr>
                        <a:picLocks noChangeAspect="1" noChangeArrowheads="1"/>
                      </p:cNvPicPr>
                      <p:nvPr/>
                    </p:nvPicPr>
                    <p:blipFill>
                      <a:blip r:embed="rId4"/>
                      <a:srcRect/>
                      <a:stretch>
                        <a:fillRect/>
                      </a:stretch>
                    </p:blipFill>
                    <p:spPr bwMode="auto">
                      <a:xfrm>
                        <a:off x="3263446" y="2404216"/>
                        <a:ext cx="566738" cy="315913"/>
                      </a:xfrm>
                      <a:prstGeom prst="rect">
                        <a:avLst/>
                      </a:prstGeom>
                      <a:noFill/>
                    </p:spPr>
                  </p:pic>
                </p:oleObj>
              </mc:Fallback>
            </mc:AlternateContent>
          </a:graphicData>
        </a:graphic>
      </p:graphicFrame>
      <p:sp>
        <p:nvSpPr>
          <p:cNvPr id="4" name="Content Placeholder 3">
            <a:extLst>
              <a:ext uri="{FF2B5EF4-FFF2-40B4-BE49-F238E27FC236}">
                <a16:creationId xmlns:a16="http://schemas.microsoft.com/office/drawing/2014/main" id="{B6A40111-3DF9-81AB-B0E4-BE1F7DFBC948}"/>
              </a:ext>
            </a:extLst>
          </p:cNvPr>
          <p:cNvSpPr>
            <a:spLocks noGrp="1"/>
          </p:cNvSpPr>
          <p:nvPr>
            <p:ph sz="quarter" idx="15"/>
          </p:nvPr>
        </p:nvSpPr>
        <p:spPr>
          <a:xfrm>
            <a:off x="3910483" y="2353660"/>
            <a:ext cx="1715175" cy="405683"/>
          </a:xfrm>
        </p:spPr>
        <p:txBody>
          <a:bodyPr wrap="square" lIns="0" tIns="18000" rIns="0" bIns="18000" anchor="ctr" anchorCtr="0">
            <a:spAutoFit/>
          </a:bodyPr>
          <a:lstStyle/>
          <a:p>
            <a:pPr marL="0" indent="0">
              <a:spcBef>
                <a:spcPts val="600"/>
              </a:spcBef>
              <a:buNone/>
            </a:pPr>
            <a:r>
              <a:rPr lang="en-US" sz="2400" dirty="0">
                <a:solidFill>
                  <a:schemeClr val="tx1"/>
                </a:solidFill>
              </a:rPr>
              <a:t>to 3 degrees</a:t>
            </a:r>
          </a:p>
        </p:txBody>
      </p:sp>
      <p:sp>
        <p:nvSpPr>
          <p:cNvPr id="5" name="Content Placeholder 4">
            <a:extLst>
              <a:ext uri="{FF2B5EF4-FFF2-40B4-BE49-F238E27FC236}">
                <a16:creationId xmlns:a16="http://schemas.microsoft.com/office/drawing/2014/main" id="{D4D1BC2B-298E-56DD-84A4-ECDEE007B68E}"/>
              </a:ext>
            </a:extLst>
          </p:cNvPr>
          <p:cNvSpPr>
            <a:spLocks noGrp="1"/>
          </p:cNvSpPr>
          <p:nvPr>
            <p:ph sz="quarter" idx="16"/>
          </p:nvPr>
        </p:nvSpPr>
        <p:spPr>
          <a:xfrm>
            <a:off x="470229" y="2872344"/>
            <a:ext cx="4912654" cy="405683"/>
          </a:xfrm>
        </p:spPr>
        <p:txBody>
          <a:bodyPr wrap="square" lIns="0" tIns="18000" rIns="0" bIns="18000" anchor="ctr" anchorCtr="0">
            <a:spAutoFit/>
          </a:bodyPr>
          <a:lstStyle/>
          <a:p>
            <a:pPr marL="829818" lvl="1" indent="-342900"/>
            <a:r>
              <a:rPr lang="en-US" sz="2400" dirty="0">
                <a:solidFill>
                  <a:schemeClr val="tx1"/>
                </a:solidFill>
              </a:rPr>
              <a:t>If angles differ by more than a</a:t>
            </a:r>
          </a:p>
        </p:txBody>
      </p:sp>
      <p:graphicFrame>
        <p:nvGraphicFramePr>
          <p:cNvPr id="20" name="Object 19" descr="Half degrees.">
            <a:extLst>
              <a:ext uri="{FF2B5EF4-FFF2-40B4-BE49-F238E27FC236}">
                <a16:creationId xmlns:a16="http://schemas.microsoft.com/office/drawing/2014/main" id="{6072E63B-1100-AD6E-A42F-B56221BFA0F8}"/>
              </a:ext>
            </a:extLst>
          </p:cNvPr>
          <p:cNvGraphicFramePr>
            <a:graphicFrameLocks noChangeAspect="1"/>
          </p:cNvGraphicFramePr>
          <p:nvPr>
            <p:extLst>
              <p:ext uri="{D42A27DB-BD31-4B8C-83A1-F6EECF244321}">
                <p14:modId xmlns:p14="http://schemas.microsoft.com/office/powerpoint/2010/main" val="409397463"/>
              </p:ext>
            </p:extLst>
          </p:nvPr>
        </p:nvGraphicFramePr>
        <p:xfrm>
          <a:off x="5448920" y="2852729"/>
          <a:ext cx="353476" cy="431545"/>
        </p:xfrm>
        <a:graphic>
          <a:graphicData uri="http://schemas.openxmlformats.org/presentationml/2006/ole">
            <mc:AlternateContent xmlns:mc="http://schemas.openxmlformats.org/markup-compatibility/2006">
              <mc:Choice xmlns:v="urn:schemas-microsoft-com:vml" Requires="v">
                <p:oleObj name="Equation" r:id="rId5" imgW="266400" imgH="330120" progId="Equation.DSMT4">
                  <p:embed/>
                </p:oleObj>
              </mc:Choice>
              <mc:Fallback>
                <p:oleObj name="Equation" r:id="rId5" imgW="266400" imgH="330120" progId="Equation.DSMT4">
                  <p:embed/>
                  <p:pic>
                    <p:nvPicPr>
                      <p:cNvPr id="19" name="Object 18">
                        <a:extLst>
                          <a:ext uri="{FF2B5EF4-FFF2-40B4-BE49-F238E27FC236}">
                            <a16:creationId xmlns:a16="http://schemas.microsoft.com/office/drawing/2014/main" id="{5952ED9E-E54E-A05A-9091-61DF837E9AB5}"/>
                          </a:ext>
                        </a:extLst>
                      </p:cNvPr>
                      <p:cNvPicPr>
                        <a:picLocks noChangeAspect="1" noChangeArrowheads="1"/>
                      </p:cNvPicPr>
                      <p:nvPr/>
                    </p:nvPicPr>
                    <p:blipFill>
                      <a:blip r:embed="rId6"/>
                      <a:srcRect/>
                      <a:stretch>
                        <a:fillRect/>
                      </a:stretch>
                    </p:blipFill>
                    <p:spPr bwMode="auto">
                      <a:xfrm>
                        <a:off x="5448920" y="2852729"/>
                        <a:ext cx="353476" cy="431545"/>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F6FDE33F-286D-6F46-3AB8-37D46904F16E}"/>
              </a:ext>
            </a:extLst>
          </p:cNvPr>
          <p:cNvSpPr>
            <a:spLocks noGrp="1"/>
          </p:cNvSpPr>
          <p:nvPr>
            <p:ph sz="quarter" idx="17"/>
          </p:nvPr>
        </p:nvSpPr>
        <p:spPr>
          <a:xfrm>
            <a:off x="468314" y="3352051"/>
            <a:ext cx="4543634" cy="405683"/>
          </a:xfrm>
        </p:spPr>
        <p:txBody>
          <a:bodyPr wrap="square" lIns="0" tIns="18000" rIns="0" bIns="18000" anchor="ctr" anchorCtr="0">
            <a:spAutoFit/>
          </a:bodyPr>
          <a:lstStyle/>
          <a:p>
            <a:pPr marL="829818" lvl="1" indent="-342900"/>
            <a:r>
              <a:rPr lang="en-US" sz="2400" dirty="0">
                <a:solidFill>
                  <a:schemeClr val="tx1"/>
                </a:solidFill>
              </a:rPr>
              <a:t>between front and rear joint</a:t>
            </a:r>
          </a:p>
        </p:txBody>
      </p:sp>
      <p:sp>
        <p:nvSpPr>
          <p:cNvPr id="8" name="Content Placeholder 7">
            <a:extLst>
              <a:ext uri="{FF2B5EF4-FFF2-40B4-BE49-F238E27FC236}">
                <a16:creationId xmlns:a16="http://schemas.microsoft.com/office/drawing/2014/main" id="{2F0DB6E5-33FA-8794-803B-06DEB742AB05}"/>
              </a:ext>
            </a:extLst>
          </p:cNvPr>
          <p:cNvSpPr>
            <a:spLocks noGrp="1"/>
          </p:cNvSpPr>
          <p:nvPr>
            <p:ph sz="quarter" idx="18"/>
          </p:nvPr>
        </p:nvSpPr>
        <p:spPr>
          <a:xfrm>
            <a:off x="476824" y="3840750"/>
            <a:ext cx="8224856" cy="405683"/>
          </a:xfrm>
        </p:spPr>
        <p:txBody>
          <a:bodyPr wrap="square" lIns="0" tIns="18000" rIns="0" bIns="18000" anchor="ctr" anchorCtr="0">
            <a:spAutoFit/>
          </a:bodyPr>
          <a:lstStyle/>
          <a:p>
            <a:pPr marL="829818" lvl="1" indent="-342900"/>
            <a:r>
              <a:rPr lang="en-US" sz="2400" dirty="0">
                <a:solidFill>
                  <a:schemeClr val="tx1"/>
                </a:solidFill>
              </a:rPr>
              <a:t>Vibration is usually produced that is torque sensitive.</a:t>
            </a:r>
          </a:p>
        </p:txBody>
      </p:sp>
    </p:spTree>
    <p:extLst>
      <p:ext uri="{BB962C8B-B14F-4D97-AF65-F5344CB8AC3E}">
        <p14:creationId xmlns:p14="http://schemas.microsoft.com/office/powerpoint/2010/main" val="2870200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2829464" cy="405683"/>
          </a:xfrm>
        </p:spPr>
        <p:txBody>
          <a:bodyPr wrap="square" lIns="0" tIns="18000" rIns="0" bIns="18000" anchor="ctr" anchorCtr="0">
            <a:spAutoFit/>
          </a:bodyPr>
          <a:lstStyle/>
          <a:p>
            <a:pPr marL="0" indent="0">
              <a:spcBef>
                <a:spcPts val="600"/>
              </a:spcBef>
              <a:buNone/>
            </a:pPr>
            <a:r>
              <a:rPr lang="en-US" sz="2400" dirty="0">
                <a:solidFill>
                  <a:schemeClr val="tx1"/>
                </a:solidFill>
              </a:rPr>
              <a:t>U-Joint Components </a:t>
            </a:r>
          </a:p>
        </p:txBody>
      </p:sp>
      <p:pic>
        <p:nvPicPr>
          <p:cNvPr id="7" name="Picture 6" descr="A line drawing of a simple U-joint. The joint has plus shaped spider connected to two U-shaped yokes with trunnions.">
            <a:extLst>
              <a:ext uri="{FF2B5EF4-FFF2-40B4-BE49-F238E27FC236}">
                <a16:creationId xmlns:a16="http://schemas.microsoft.com/office/drawing/2014/main" id="{D69BE851-F367-C21A-766A-BA8410EF2DC6}"/>
              </a:ext>
            </a:extLst>
          </p:cNvPr>
          <p:cNvPicPr>
            <a:picLocks noChangeAspect="1"/>
          </p:cNvPicPr>
          <p:nvPr/>
        </p:nvPicPr>
        <p:blipFill>
          <a:blip r:embed="rId3"/>
          <a:stretch>
            <a:fillRect/>
          </a:stretch>
        </p:blipFill>
        <p:spPr>
          <a:xfrm>
            <a:off x="2048859" y="1643115"/>
            <a:ext cx="5046282" cy="4020335"/>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934392"/>
            <a:ext cx="8229600" cy="405683"/>
          </a:xfrm>
        </p:spPr>
        <p:txBody>
          <a:bodyPr lIns="0" tIns="18000" rIns="0" bIns="18000" anchor="ctr" anchorCtr="0">
            <a:spAutoFit/>
          </a:bodyPr>
          <a:lstStyle/>
          <a:p>
            <a:pPr marL="0" indent="0">
              <a:spcBef>
                <a:spcPts val="600"/>
              </a:spcBef>
              <a:buNone/>
            </a:pPr>
            <a:r>
              <a:rPr lang="en-US" sz="2400" dirty="0">
                <a:solidFill>
                  <a:schemeClr val="tx1"/>
                </a:solidFill>
              </a:rPr>
              <a:t>A simple universal joint (U-joint).</a:t>
            </a:r>
          </a:p>
        </p:txBody>
      </p:sp>
    </p:spTree>
    <p:extLst>
      <p:ext uri="{BB962C8B-B14F-4D97-AF65-F5344CB8AC3E}">
        <p14:creationId xmlns:p14="http://schemas.microsoft.com/office/powerpoint/2010/main" val="1208978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Universal Joint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u_joint">
            <a:hlinkClick r:id="" action="ppaction://media"/>
            <a:extLst>
              <a:ext uri="{FF2B5EF4-FFF2-40B4-BE49-F238E27FC236}">
                <a16:creationId xmlns:a16="http://schemas.microsoft.com/office/drawing/2014/main" id="{F14ECF46-7442-37AA-9E59-8B3217CF8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702" y="1332451"/>
            <a:ext cx="8710596" cy="4899710"/>
          </a:xfrm>
          <a:prstGeom prst="rect">
            <a:avLst/>
          </a:prstGeom>
        </p:spPr>
      </p:pic>
    </p:spTree>
    <p:extLst>
      <p:ext uri="{BB962C8B-B14F-4D97-AF65-F5344CB8AC3E}">
        <p14:creationId xmlns:p14="http://schemas.microsoft.com/office/powerpoint/2010/main" val="253707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3191773" cy="405683"/>
          </a:xfrm>
        </p:spPr>
        <p:txBody>
          <a:bodyPr wrap="square" lIns="0" tIns="18000" rIns="0" bIns="18000" anchor="ctr" anchorCtr="0">
            <a:spAutoFit/>
          </a:bodyPr>
          <a:lstStyle/>
          <a:p>
            <a:pPr marL="0" indent="0">
              <a:spcBef>
                <a:spcPts val="600"/>
              </a:spcBef>
              <a:buNone/>
            </a:pPr>
            <a:r>
              <a:rPr lang="en-US" sz="2400" dirty="0">
                <a:solidFill>
                  <a:schemeClr val="tx1"/>
                </a:solidFill>
              </a:rPr>
              <a:t>U-Joint Speed &amp; Angle </a:t>
            </a:r>
          </a:p>
        </p:txBody>
      </p:sp>
      <p:pic>
        <p:nvPicPr>
          <p:cNvPr id="8" name="Picture 7" descr="A two-part graph of one complete revolution plots R P M versus acceleration or deceleration.&#10;Long description is available in notes, Press F6.">
            <a:extLst>
              <a:ext uri="{FF2B5EF4-FFF2-40B4-BE49-F238E27FC236}">
                <a16:creationId xmlns:a16="http://schemas.microsoft.com/office/drawing/2014/main" id="{843A29F4-F54E-CCEE-3053-CAE60267FA8F}"/>
              </a:ext>
            </a:extLst>
          </p:cNvPr>
          <p:cNvPicPr>
            <a:picLocks noChangeAspect="1"/>
          </p:cNvPicPr>
          <p:nvPr/>
        </p:nvPicPr>
        <p:blipFill>
          <a:blip r:embed="rId3"/>
          <a:stretch>
            <a:fillRect/>
          </a:stretch>
        </p:blipFill>
        <p:spPr>
          <a:xfrm>
            <a:off x="1068182" y="1720655"/>
            <a:ext cx="7007636" cy="4589878"/>
          </a:xfrm>
          <a:prstGeom prst="rect">
            <a:avLst/>
          </a:prstGeom>
        </p:spPr>
      </p:pic>
    </p:spTree>
    <p:extLst>
      <p:ext uri="{BB962C8B-B14F-4D97-AF65-F5344CB8AC3E}">
        <p14:creationId xmlns:p14="http://schemas.microsoft.com/office/powerpoint/2010/main" val="2293848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1535502" cy="405683"/>
          </a:xfrm>
        </p:spPr>
        <p:txBody>
          <a:bodyPr wrap="square" lIns="0" tIns="18000" rIns="0" bIns="18000" anchor="ctr" anchorCtr="0">
            <a:spAutoFit/>
          </a:bodyPr>
          <a:lstStyle/>
          <a:p>
            <a:pPr marL="0" indent="0">
              <a:spcBef>
                <a:spcPts val="600"/>
              </a:spcBef>
              <a:buNone/>
            </a:pPr>
            <a:r>
              <a:rPr lang="en-US" sz="2400" dirty="0">
                <a:solidFill>
                  <a:schemeClr val="tx1"/>
                </a:solidFill>
              </a:rPr>
              <a:t>Joint Angle</a:t>
            </a:r>
          </a:p>
        </p:txBody>
      </p:sp>
      <p:pic>
        <p:nvPicPr>
          <p:cNvPr id="6" name="Picture 5" descr="An illustration depicts the angle of a U-joint.&#10;Long description is available in notes, Press F6.">
            <a:extLst>
              <a:ext uri="{FF2B5EF4-FFF2-40B4-BE49-F238E27FC236}">
                <a16:creationId xmlns:a16="http://schemas.microsoft.com/office/drawing/2014/main" id="{2446161D-C04C-42C2-DF7A-FD36EE3081C2}"/>
              </a:ext>
            </a:extLst>
          </p:cNvPr>
          <p:cNvPicPr>
            <a:picLocks noChangeAspect="1"/>
          </p:cNvPicPr>
          <p:nvPr/>
        </p:nvPicPr>
        <p:blipFill>
          <a:blip r:embed="rId3"/>
          <a:stretch>
            <a:fillRect/>
          </a:stretch>
        </p:blipFill>
        <p:spPr>
          <a:xfrm>
            <a:off x="1253033" y="1715808"/>
            <a:ext cx="6655185" cy="3162291"/>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5190703"/>
            <a:ext cx="8229600" cy="775015"/>
          </a:xfrm>
        </p:spPr>
        <p:txBody>
          <a:bodyPr lIns="0" tIns="18000" rIns="0" bIns="18000" anchor="ctr" anchorCtr="0">
            <a:spAutoFit/>
          </a:bodyPr>
          <a:lstStyle/>
          <a:p>
            <a:pPr marL="0" indent="0">
              <a:spcBef>
                <a:spcPts val="600"/>
              </a:spcBef>
              <a:buNone/>
            </a:pPr>
            <a:r>
              <a:rPr lang="en-US" sz="2400" dirty="0">
                <a:solidFill>
                  <a:schemeClr val="tx1"/>
                </a:solidFill>
              </a:rPr>
              <a:t>The joint angle is the difference between the angles of the joint.</a:t>
            </a:r>
          </a:p>
        </p:txBody>
      </p:sp>
    </p:spTree>
    <p:extLst>
      <p:ext uri="{BB962C8B-B14F-4D97-AF65-F5344CB8AC3E}">
        <p14:creationId xmlns:p14="http://schemas.microsoft.com/office/powerpoint/2010/main" val="270784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2122098" cy="405683"/>
          </a:xfrm>
        </p:spPr>
        <p:txBody>
          <a:bodyPr wrap="square" lIns="0" tIns="18000" rIns="0" bIns="18000" anchor="ctr" anchorCtr="0">
            <a:spAutoFit/>
          </a:bodyPr>
          <a:lstStyle/>
          <a:p>
            <a:pPr marL="0" indent="0">
              <a:spcBef>
                <a:spcPts val="600"/>
              </a:spcBef>
              <a:buNone/>
            </a:pPr>
            <a:r>
              <a:rPr lang="en-US" sz="2400" dirty="0">
                <a:solidFill>
                  <a:schemeClr val="tx1"/>
                </a:solidFill>
              </a:rPr>
              <a:t>Cardan U-Joint</a:t>
            </a:r>
          </a:p>
        </p:txBody>
      </p:sp>
      <p:pic>
        <p:nvPicPr>
          <p:cNvPr id="6" name="Picture 5" descr="A drive shaft with an angled rear Carden U joint.">
            <a:extLst>
              <a:ext uri="{FF2B5EF4-FFF2-40B4-BE49-F238E27FC236}">
                <a16:creationId xmlns:a16="http://schemas.microsoft.com/office/drawing/2014/main" id="{0DA348A7-68E2-1558-BD6C-50CD56A5EF09}"/>
              </a:ext>
            </a:extLst>
          </p:cNvPr>
          <p:cNvPicPr>
            <a:picLocks noChangeAspect="1"/>
          </p:cNvPicPr>
          <p:nvPr/>
        </p:nvPicPr>
        <p:blipFill>
          <a:blip r:embed="rId3"/>
          <a:stretch>
            <a:fillRect/>
          </a:stretch>
        </p:blipFill>
        <p:spPr>
          <a:xfrm>
            <a:off x="1423964" y="1603810"/>
            <a:ext cx="6296072" cy="4116204"/>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934392"/>
            <a:ext cx="8229600" cy="405683"/>
          </a:xfrm>
        </p:spPr>
        <p:txBody>
          <a:bodyPr lIns="0" tIns="18000" rIns="0" bIns="18000" anchor="ctr" anchorCtr="0">
            <a:spAutoFit/>
          </a:bodyPr>
          <a:lstStyle/>
          <a:p>
            <a:pPr marL="0" indent="0">
              <a:spcBef>
                <a:spcPts val="600"/>
              </a:spcBef>
              <a:buNone/>
            </a:pPr>
            <a:r>
              <a:rPr lang="en-US" sz="2400" dirty="0">
                <a:solidFill>
                  <a:schemeClr val="tx1"/>
                </a:solidFill>
              </a:rPr>
              <a:t>The angle of this rear-Cardan U-joint is noticeable.</a:t>
            </a:r>
          </a:p>
        </p:txBody>
      </p:sp>
    </p:spTree>
    <p:extLst>
      <p:ext uri="{BB962C8B-B14F-4D97-AF65-F5344CB8AC3E}">
        <p14:creationId xmlns:p14="http://schemas.microsoft.com/office/powerpoint/2010/main" val="909144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Double-Cardan Joints</a:t>
            </a:r>
            <a:endParaRPr lang="en-US" sz="28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53221"/>
            <a:ext cx="8215747" cy="1959955"/>
          </a:xfrm>
        </p:spPr>
        <p:txBody>
          <a:bodyPr wrap="square" lIns="0" tIns="18000" rIns="0" bIns="18000" anchor="ctr" anchorCtr="0">
            <a:spAutoFit/>
          </a:bodyPr>
          <a:lstStyle/>
          <a:p>
            <a:pPr marL="342900" indent="-342900">
              <a:spcBef>
                <a:spcPts val="600"/>
              </a:spcBef>
            </a:pPr>
            <a:r>
              <a:rPr lang="en-US" sz="2400" dirty="0">
                <a:solidFill>
                  <a:schemeClr val="tx1"/>
                </a:solidFill>
              </a:rPr>
              <a:t>Regular U-joints are usually designed to work up to 12 degrees of angularity. </a:t>
            </a:r>
          </a:p>
          <a:p>
            <a:pPr marL="342900" indent="-342900">
              <a:spcBef>
                <a:spcPts val="600"/>
              </a:spcBef>
            </a:pPr>
            <a:r>
              <a:rPr lang="en-US" sz="2400" dirty="0">
                <a:solidFill>
                  <a:schemeClr val="tx1"/>
                </a:solidFill>
              </a:rPr>
              <a:t>If two Cardan-style U-joints are joined together, the angle at which this double-Cardan joint can function is about 18 to 20 degrees.</a:t>
            </a:r>
          </a:p>
        </p:txBody>
      </p:sp>
    </p:spTree>
    <p:extLst>
      <p:ext uri="{BB962C8B-B14F-4D97-AF65-F5344CB8AC3E}">
        <p14:creationId xmlns:p14="http://schemas.microsoft.com/office/powerpoint/2010/main" val="152822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2896"/>
            <a:ext cx="8212347" cy="1529068"/>
          </a:xfrm>
        </p:spPr>
        <p:txBody>
          <a:bodyPr lIns="0" tIns="18000" rIns="0" bIns="18000" anchor="ctr" anchorCtr="0">
            <a:spAutoFit/>
          </a:bodyPr>
          <a:lstStyle/>
          <a:p>
            <a:pPr marL="534988" indent="-534988">
              <a:buNone/>
            </a:pPr>
            <a:r>
              <a:rPr lang="en-US" sz="2400" b="1" dirty="0">
                <a:solidFill>
                  <a:srgbClr val="007FA3"/>
                </a:solidFill>
              </a:rPr>
              <a:t>9.1</a:t>
            </a:r>
            <a:r>
              <a:rPr lang="en-US" sz="2400" dirty="0">
                <a:solidFill>
                  <a:schemeClr val="tx1"/>
                </a:solidFill>
              </a:rPr>
              <a:t> Describe driveshaft design and balance.</a:t>
            </a:r>
          </a:p>
          <a:p>
            <a:pPr marL="534988" indent="-534988">
              <a:buNone/>
            </a:pPr>
            <a:r>
              <a:rPr lang="en-US" sz="2400" b="1" dirty="0">
                <a:solidFill>
                  <a:srgbClr val="007FA3"/>
                </a:solidFill>
              </a:rPr>
              <a:t>9.2</a:t>
            </a:r>
            <a:r>
              <a:rPr lang="en-US" sz="2400" dirty="0">
                <a:solidFill>
                  <a:schemeClr val="tx1"/>
                </a:solidFill>
              </a:rPr>
              <a:t> Describe the function and operation of U-joints.</a:t>
            </a:r>
          </a:p>
          <a:p>
            <a:pPr marL="534988" indent="-534988">
              <a:buNone/>
            </a:pPr>
            <a:r>
              <a:rPr lang="en-US" sz="2400" b="1" dirty="0">
                <a:solidFill>
                  <a:srgbClr val="007FA3"/>
                </a:solidFill>
              </a:rPr>
              <a:t>9.3</a:t>
            </a:r>
            <a:r>
              <a:rPr lang="en-US" sz="2400" dirty="0">
                <a:solidFill>
                  <a:schemeClr val="tx1"/>
                </a:solidFill>
              </a:rPr>
              <a:t> Discuss the two types of </a:t>
            </a:r>
            <a:r>
              <a:rPr lang="en-US" sz="2400" spc="-300" dirty="0">
                <a:solidFill>
                  <a:schemeClr val="tx1"/>
                </a:solidFill>
              </a:rPr>
              <a:t>C </a:t>
            </a:r>
            <a:r>
              <a:rPr lang="en-US" sz="2400" dirty="0">
                <a:solidFill>
                  <a:schemeClr val="tx1"/>
                </a:solidFill>
              </a:rPr>
              <a:t>V joints and how they work.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3433314" cy="405683"/>
          </a:xfrm>
        </p:spPr>
        <p:txBody>
          <a:bodyPr wrap="square" lIns="0" tIns="18000" rIns="0" bIns="18000" anchor="ctr" anchorCtr="0">
            <a:spAutoFit/>
          </a:bodyPr>
          <a:lstStyle/>
          <a:p>
            <a:pPr marL="0" indent="0">
              <a:spcBef>
                <a:spcPts val="600"/>
              </a:spcBef>
              <a:buNone/>
            </a:pPr>
            <a:r>
              <a:rPr lang="en-US" sz="2400" dirty="0">
                <a:solidFill>
                  <a:schemeClr val="tx1"/>
                </a:solidFill>
              </a:rPr>
              <a:t>A double-Cardan U-joint.</a:t>
            </a:r>
          </a:p>
        </p:txBody>
      </p:sp>
      <p:pic>
        <p:nvPicPr>
          <p:cNvPr id="5" name="Picture 4" descr="Angled double-Cardan U joints connected with drive shafts.">
            <a:extLst>
              <a:ext uri="{FF2B5EF4-FFF2-40B4-BE49-F238E27FC236}">
                <a16:creationId xmlns:a16="http://schemas.microsoft.com/office/drawing/2014/main" id="{28BCE7D1-1183-7768-1121-51E320AD4CB2}"/>
              </a:ext>
            </a:extLst>
          </p:cNvPr>
          <p:cNvPicPr>
            <a:picLocks noChangeAspect="1"/>
          </p:cNvPicPr>
          <p:nvPr/>
        </p:nvPicPr>
        <p:blipFill>
          <a:blip r:embed="rId3"/>
          <a:stretch>
            <a:fillRect/>
          </a:stretch>
        </p:blipFill>
        <p:spPr>
          <a:xfrm>
            <a:off x="1455133" y="1643241"/>
            <a:ext cx="6233735" cy="4692944"/>
          </a:xfrm>
          <a:prstGeom prst="rect">
            <a:avLst/>
          </a:prstGeom>
        </p:spPr>
      </p:pic>
    </p:spTree>
    <p:extLst>
      <p:ext uri="{BB962C8B-B14F-4D97-AF65-F5344CB8AC3E}">
        <p14:creationId xmlns:p14="http://schemas.microsoft.com/office/powerpoint/2010/main" val="540065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Constant Velocity Joints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5738"/>
            <a:ext cx="8215747" cy="2406231"/>
          </a:xfrm>
        </p:spPr>
        <p:txBody>
          <a:bodyPr wrap="square" lIns="0" tIns="18000" rIns="0" bIns="18000" anchor="ctr" anchorCtr="0">
            <a:spAutoFit/>
          </a:bodyPr>
          <a:lstStyle/>
          <a:p>
            <a:pPr marL="342900" indent="-342900">
              <a:spcBef>
                <a:spcPts val="600"/>
              </a:spcBef>
            </a:pPr>
            <a:r>
              <a:rPr lang="en-US" sz="2400" dirty="0">
                <a:solidFill>
                  <a:schemeClr val="tx1"/>
                </a:solidFill>
              </a:rPr>
              <a:t>Designed to rotate without changing speed</a:t>
            </a:r>
          </a:p>
          <a:p>
            <a:pPr marL="342900" indent="-342900">
              <a:spcBef>
                <a:spcPts val="600"/>
              </a:spcBef>
            </a:pPr>
            <a:r>
              <a:rPr lang="en-US" sz="2400" dirty="0">
                <a:solidFill>
                  <a:schemeClr val="tx1"/>
                </a:solidFill>
              </a:rPr>
              <a:t>Regular U-joints are usually designed to work up to 12 degrees of angularity</a:t>
            </a:r>
          </a:p>
          <a:p>
            <a:pPr marL="342900" indent="-342900">
              <a:spcBef>
                <a:spcPts val="600"/>
              </a:spcBef>
            </a:pPr>
            <a:r>
              <a:rPr lang="en-US" sz="2400" dirty="0">
                <a:solidFill>
                  <a:schemeClr val="tx1"/>
                </a:solidFill>
              </a:rPr>
              <a:t>Double-Cardan U-joints were first used on large rear-wheel drive vehicles to help reduce drive line-induced vibrations</a:t>
            </a:r>
          </a:p>
        </p:txBody>
      </p:sp>
    </p:spTree>
    <p:extLst>
      <p:ext uri="{BB962C8B-B14F-4D97-AF65-F5344CB8AC3E}">
        <p14:creationId xmlns:p14="http://schemas.microsoft.com/office/powerpoint/2010/main" val="3609639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055261"/>
            <a:ext cx="1242204" cy="405683"/>
          </a:xfrm>
        </p:spPr>
        <p:txBody>
          <a:bodyPr wrap="square" lIns="0" tIns="18000" rIns="0" bIns="18000" anchor="ctr" anchorCtr="0">
            <a:spAutoFit/>
          </a:bodyPr>
          <a:lstStyle/>
          <a:p>
            <a:pPr marL="0" indent="0">
              <a:spcBef>
                <a:spcPts val="600"/>
              </a:spcBef>
              <a:buNone/>
            </a:pPr>
            <a:r>
              <a:rPr lang="en-US" sz="2400" spc="-300" dirty="0">
                <a:solidFill>
                  <a:schemeClr val="tx1"/>
                </a:solidFill>
              </a:rPr>
              <a:t>C </a:t>
            </a:r>
            <a:r>
              <a:rPr lang="en-US" sz="2400" dirty="0">
                <a:solidFill>
                  <a:schemeClr val="tx1"/>
                </a:solidFill>
              </a:rPr>
              <a:t>V Joint </a:t>
            </a:r>
          </a:p>
        </p:txBody>
      </p:sp>
      <p:pic>
        <p:nvPicPr>
          <p:cNvPr id="6" name="Picture 5" descr="An illustration of shafts with a constant-velocity joint.&#10;Long description is available in notes, Press F6.">
            <a:extLst>
              <a:ext uri="{FF2B5EF4-FFF2-40B4-BE49-F238E27FC236}">
                <a16:creationId xmlns:a16="http://schemas.microsoft.com/office/drawing/2014/main" id="{2F2DE488-B035-07DF-B7F8-218D1E71EDBF}"/>
              </a:ext>
            </a:extLst>
          </p:cNvPr>
          <p:cNvPicPr>
            <a:picLocks noChangeAspect="1"/>
          </p:cNvPicPr>
          <p:nvPr/>
        </p:nvPicPr>
        <p:blipFill>
          <a:blip r:embed="rId3"/>
          <a:stretch>
            <a:fillRect/>
          </a:stretch>
        </p:blipFill>
        <p:spPr>
          <a:xfrm>
            <a:off x="2318845" y="1192781"/>
            <a:ext cx="4506310" cy="3765077"/>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5247817"/>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A constant-velocity (</a:t>
            </a:r>
            <a:r>
              <a:rPr lang="en-US" sz="2400" spc="-300" dirty="0">
                <a:solidFill>
                  <a:schemeClr val="tx1"/>
                </a:solidFill>
              </a:rPr>
              <a:t>C </a:t>
            </a:r>
            <a:r>
              <a:rPr lang="en-US" sz="2400" dirty="0">
                <a:solidFill>
                  <a:schemeClr val="tx1"/>
                </a:solidFill>
              </a:rPr>
              <a:t>V) joint can operate at high angles without a change in velocity (speed) because the joint design results in equal angles between input and output.</a:t>
            </a:r>
          </a:p>
        </p:txBody>
      </p:sp>
    </p:spTree>
    <p:extLst>
      <p:ext uri="{BB962C8B-B14F-4D97-AF65-F5344CB8AC3E}">
        <p14:creationId xmlns:p14="http://schemas.microsoft.com/office/powerpoint/2010/main" val="1903831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CV Joint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cv_joint">
            <a:hlinkClick r:id="" action="ppaction://media"/>
            <a:extLst>
              <a:ext uri="{FF2B5EF4-FFF2-40B4-BE49-F238E27FC236}">
                <a16:creationId xmlns:a16="http://schemas.microsoft.com/office/drawing/2014/main" id="{7C528A31-F987-CE8F-E3E0-C47C32BB10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1219214"/>
            <a:ext cx="8686800" cy="4886325"/>
          </a:xfrm>
          <a:prstGeom prst="rect">
            <a:avLst/>
          </a:prstGeom>
        </p:spPr>
      </p:pic>
    </p:spTree>
    <p:extLst>
      <p:ext uri="{BB962C8B-B14F-4D97-AF65-F5344CB8AC3E}">
        <p14:creationId xmlns:p14="http://schemas.microsoft.com/office/powerpoint/2010/main" val="223951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Constant Velocity Joints </a:t>
            </a:r>
            <a:r>
              <a:rPr lang="en-US" sz="2800" dirty="0"/>
              <a:t>(2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6428"/>
            <a:ext cx="8215747" cy="2560119"/>
          </a:xfrm>
        </p:spPr>
        <p:txBody>
          <a:bodyPr wrap="square" lIns="0" tIns="18000" rIns="0" bIns="18000" anchor="ctr" anchorCtr="0">
            <a:spAutoFit/>
          </a:bodyPr>
          <a:lstStyle/>
          <a:p>
            <a:pPr marL="342900" indent="-342900">
              <a:spcBef>
                <a:spcPts val="600"/>
              </a:spcBef>
            </a:pPr>
            <a:r>
              <a:rPr lang="en-US" sz="2400" dirty="0">
                <a:solidFill>
                  <a:schemeClr val="tx1"/>
                </a:solidFill>
              </a:rPr>
              <a:t>Outer </a:t>
            </a:r>
            <a:r>
              <a:rPr lang="en-US" sz="2400" spc="-300" dirty="0">
                <a:solidFill>
                  <a:schemeClr val="tx1"/>
                </a:solidFill>
              </a:rPr>
              <a:t>C </a:t>
            </a:r>
            <a:r>
              <a:rPr lang="en-US" sz="2400" dirty="0">
                <a:solidFill>
                  <a:schemeClr val="tx1"/>
                </a:solidFill>
              </a:rPr>
              <a:t>V Joints</a:t>
            </a:r>
          </a:p>
          <a:p>
            <a:pPr marL="829818" lvl="1" indent="-342900"/>
            <a:r>
              <a:rPr lang="en-US" sz="2400" dirty="0">
                <a:solidFill>
                  <a:schemeClr val="tx1"/>
                </a:solidFill>
              </a:rPr>
              <a:t>Rzeppa Joints: commonly used joint as outer joints</a:t>
            </a:r>
          </a:p>
          <a:p>
            <a:pPr marL="829818" lvl="1" indent="-342900"/>
            <a:r>
              <a:rPr lang="en-US" sz="2400" dirty="0">
                <a:solidFill>
                  <a:schemeClr val="tx1"/>
                </a:solidFill>
              </a:rPr>
              <a:t>Transfers torque through six round balls that are held in position midway between the two shafts</a:t>
            </a:r>
          </a:p>
          <a:p>
            <a:pPr marL="342900" indent="-342900">
              <a:spcBef>
                <a:spcPts val="600"/>
              </a:spcBef>
            </a:pPr>
            <a:r>
              <a:rPr lang="en-US" sz="2400" dirty="0">
                <a:solidFill>
                  <a:schemeClr val="tx1"/>
                </a:solidFill>
              </a:rPr>
              <a:t>Inner </a:t>
            </a:r>
            <a:r>
              <a:rPr lang="en-US" sz="2400" spc="-300" dirty="0">
                <a:solidFill>
                  <a:schemeClr val="tx1"/>
                </a:solidFill>
              </a:rPr>
              <a:t>C </a:t>
            </a:r>
            <a:r>
              <a:rPr lang="en-US" sz="2400" dirty="0">
                <a:solidFill>
                  <a:schemeClr val="tx1"/>
                </a:solidFill>
              </a:rPr>
              <a:t>V Joints</a:t>
            </a:r>
          </a:p>
          <a:p>
            <a:pPr marL="829818" lvl="1" indent="-342900"/>
            <a:r>
              <a:rPr lang="en-US" sz="2400" dirty="0">
                <a:solidFill>
                  <a:schemeClr val="tx1"/>
                </a:solidFill>
              </a:rPr>
              <a:t>Attach output of transaxle to drive axle shaft</a:t>
            </a:r>
          </a:p>
        </p:txBody>
      </p:sp>
    </p:spTree>
    <p:extLst>
      <p:ext uri="{BB962C8B-B14F-4D97-AF65-F5344CB8AC3E}">
        <p14:creationId xmlns:p14="http://schemas.microsoft.com/office/powerpoint/2010/main" val="1729183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3" y="1103290"/>
            <a:ext cx="2286000" cy="344128"/>
          </a:xfrm>
        </p:spPr>
        <p:txBody>
          <a:bodyPr wrap="square" lIns="0" tIns="18000" rIns="0" bIns="18000" anchor="ctr" anchorCtr="0">
            <a:spAutoFit/>
          </a:bodyPr>
          <a:lstStyle/>
          <a:p>
            <a:pPr marL="0" indent="0">
              <a:spcBef>
                <a:spcPts val="600"/>
              </a:spcBef>
              <a:buNone/>
            </a:pPr>
            <a:r>
              <a:rPr lang="en-US" sz="2000" dirty="0">
                <a:solidFill>
                  <a:schemeClr val="tx1"/>
                </a:solidFill>
              </a:rPr>
              <a:t>Rzeppa Fixed Joint</a:t>
            </a:r>
          </a:p>
        </p:txBody>
      </p:sp>
      <p:pic>
        <p:nvPicPr>
          <p:cNvPr id="6" name="Picture 5" descr="An illustration of the internal structure of the outer C V joint labeled a.&#10;Long description 1 is available in notes, Press F6.">
            <a:extLst>
              <a:ext uri="{FF2B5EF4-FFF2-40B4-BE49-F238E27FC236}">
                <a16:creationId xmlns:a16="http://schemas.microsoft.com/office/drawing/2014/main" id="{3BD53761-A945-8B3F-C164-2169212D14BC}"/>
              </a:ext>
            </a:extLst>
          </p:cNvPr>
          <p:cNvPicPr>
            <a:picLocks noChangeAspect="1"/>
          </p:cNvPicPr>
          <p:nvPr/>
        </p:nvPicPr>
        <p:blipFill>
          <a:blip r:embed="rId3"/>
          <a:stretch>
            <a:fillRect/>
          </a:stretch>
        </p:blipFill>
        <p:spPr>
          <a:xfrm>
            <a:off x="918944" y="1696974"/>
            <a:ext cx="3194304" cy="2849880"/>
          </a:xfrm>
          <a:prstGeom prst="rect">
            <a:avLst/>
          </a:prstGeom>
        </p:spPr>
      </p:pic>
      <p:pic>
        <p:nvPicPr>
          <p:cNvPr id="8" name="Picture 7" descr="A breakdown illustration of a R zeppa fixed joint labeled b.&#10;Long description 2 is available in notes, Press F6.">
            <a:extLst>
              <a:ext uri="{FF2B5EF4-FFF2-40B4-BE49-F238E27FC236}">
                <a16:creationId xmlns:a16="http://schemas.microsoft.com/office/drawing/2014/main" id="{6FD3118A-48A5-65AC-7CC6-2EB5E6E6CA5C}"/>
              </a:ext>
            </a:extLst>
          </p:cNvPr>
          <p:cNvPicPr>
            <a:picLocks noChangeAspect="1"/>
          </p:cNvPicPr>
          <p:nvPr/>
        </p:nvPicPr>
        <p:blipFill>
          <a:blip r:embed="rId4"/>
          <a:stretch>
            <a:fillRect/>
          </a:stretch>
        </p:blipFill>
        <p:spPr>
          <a:xfrm>
            <a:off x="4953115" y="1693926"/>
            <a:ext cx="2688336" cy="2852928"/>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4799457"/>
            <a:ext cx="8229600" cy="1575234"/>
          </a:xfrm>
        </p:spPr>
        <p:txBody>
          <a:bodyPr lIns="0" tIns="18000" rIns="0" bIns="18000" anchor="ctr" anchorCtr="0">
            <a:spAutoFit/>
          </a:bodyPr>
          <a:lstStyle/>
          <a:p>
            <a:pPr marL="0" indent="0">
              <a:spcBef>
                <a:spcPts val="600"/>
              </a:spcBef>
              <a:buNone/>
            </a:pPr>
            <a:r>
              <a:rPr lang="en-US" sz="2000" b="1" dirty="0">
                <a:solidFill>
                  <a:schemeClr val="tx1"/>
                </a:solidFill>
              </a:rPr>
              <a:t>(a) </a:t>
            </a:r>
            <a:r>
              <a:rPr lang="en-US" sz="2000" dirty="0">
                <a:solidFill>
                  <a:schemeClr val="tx1"/>
                </a:solidFill>
              </a:rPr>
              <a:t>A cutaway view of the outer </a:t>
            </a:r>
            <a:r>
              <a:rPr lang="en-US" sz="2000" spc="-250" dirty="0">
                <a:solidFill>
                  <a:schemeClr val="tx1"/>
                </a:solidFill>
              </a:rPr>
              <a:t>C </a:t>
            </a:r>
            <a:r>
              <a:rPr lang="en-US" sz="2000" dirty="0">
                <a:solidFill>
                  <a:schemeClr val="tx1"/>
                </a:solidFill>
              </a:rPr>
              <a:t>V joint with a double-row ball bearing assembly that shows the relations of the parts involved. </a:t>
            </a:r>
            <a:r>
              <a:rPr lang="en-US" sz="2000" b="1" dirty="0">
                <a:solidFill>
                  <a:schemeClr val="tx1"/>
                </a:solidFill>
              </a:rPr>
              <a:t>(b)</a:t>
            </a:r>
            <a:r>
              <a:rPr lang="en-US" sz="2000" dirty="0">
                <a:solidFill>
                  <a:schemeClr val="tx1"/>
                </a:solidFill>
              </a:rPr>
              <a:t> A Rzeppa fixed joint. This type of </a:t>
            </a:r>
            <a:r>
              <a:rPr lang="en-US" sz="2000" spc="-250" dirty="0">
                <a:solidFill>
                  <a:schemeClr val="tx1"/>
                </a:solidFill>
              </a:rPr>
              <a:t>C </a:t>
            </a:r>
            <a:r>
              <a:rPr lang="en-US" sz="2000" dirty="0">
                <a:solidFill>
                  <a:schemeClr val="tx1"/>
                </a:solidFill>
              </a:rPr>
              <a:t>V joint is commonly used at the wheel side of the drive axle shaft. This joint can operate at high angles to compensate for suspension travel and steering angle changes.</a:t>
            </a:r>
          </a:p>
        </p:txBody>
      </p:sp>
    </p:spTree>
    <p:extLst>
      <p:ext uri="{BB962C8B-B14F-4D97-AF65-F5344CB8AC3E}">
        <p14:creationId xmlns:p14="http://schemas.microsoft.com/office/powerpoint/2010/main" val="4225751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2147977" cy="405683"/>
          </a:xfrm>
        </p:spPr>
        <p:txBody>
          <a:bodyPr wrap="square" lIns="0" tIns="18000" rIns="0" bIns="18000" anchor="ctr" anchorCtr="0">
            <a:spAutoFit/>
          </a:bodyPr>
          <a:lstStyle/>
          <a:p>
            <a:pPr marL="0" indent="0">
              <a:spcBef>
                <a:spcPts val="600"/>
              </a:spcBef>
              <a:buNone/>
            </a:pPr>
            <a:r>
              <a:rPr lang="en-US" sz="2400" dirty="0">
                <a:solidFill>
                  <a:schemeClr val="tx1"/>
                </a:solidFill>
              </a:rPr>
              <a:t>Torn Joint Boot </a:t>
            </a:r>
          </a:p>
        </p:txBody>
      </p:sp>
      <p:pic>
        <p:nvPicPr>
          <p:cNvPr id="8" name="Picture 7" descr="A close-up view of a torn protective C V joint boot with splashes of grease on the brake and suspension.">
            <a:extLst>
              <a:ext uri="{FF2B5EF4-FFF2-40B4-BE49-F238E27FC236}">
                <a16:creationId xmlns:a16="http://schemas.microsoft.com/office/drawing/2014/main" id="{A265A431-2037-91E2-6732-EEC281492E39}"/>
              </a:ext>
            </a:extLst>
          </p:cNvPr>
          <p:cNvPicPr>
            <a:picLocks noChangeAspect="1"/>
          </p:cNvPicPr>
          <p:nvPr/>
        </p:nvPicPr>
        <p:blipFill>
          <a:blip r:embed="rId3"/>
          <a:stretch>
            <a:fillRect/>
          </a:stretch>
        </p:blipFill>
        <p:spPr>
          <a:xfrm rot="5400000">
            <a:off x="3026841" y="1001859"/>
            <a:ext cx="3107577" cy="4300302"/>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4864748"/>
            <a:ext cx="8229600" cy="1513679"/>
          </a:xfrm>
        </p:spPr>
        <p:txBody>
          <a:bodyPr lIns="0" tIns="18000" rIns="0" bIns="18000" anchor="ctr" anchorCtr="0">
            <a:spAutoFit/>
          </a:bodyPr>
          <a:lstStyle/>
          <a:p>
            <a:pPr marL="0" indent="0">
              <a:spcBef>
                <a:spcPts val="600"/>
              </a:spcBef>
              <a:buNone/>
            </a:pPr>
            <a:r>
              <a:rPr lang="en-US" sz="2400" dirty="0">
                <a:solidFill>
                  <a:schemeClr val="tx1"/>
                </a:solidFill>
              </a:rPr>
              <a:t>The protective </a:t>
            </a:r>
            <a:r>
              <a:rPr lang="en-US" sz="2400" spc="-300" dirty="0">
                <a:solidFill>
                  <a:schemeClr val="tx1"/>
                </a:solidFill>
              </a:rPr>
              <a:t>C </a:t>
            </a:r>
            <a:r>
              <a:rPr lang="en-US" sz="2400" dirty="0">
                <a:solidFill>
                  <a:schemeClr val="tx1"/>
                </a:solidFill>
              </a:rPr>
              <a:t>V joint boot has been torn away on this vehicle and all of the grease has been thrown outward onto the brake and suspension parts. The driver of this vehicle noticed a “clicking” noise, especially when turning.</a:t>
            </a:r>
          </a:p>
        </p:txBody>
      </p:sp>
    </p:spTree>
    <p:extLst>
      <p:ext uri="{BB962C8B-B14F-4D97-AF65-F5344CB8AC3E}">
        <p14:creationId xmlns:p14="http://schemas.microsoft.com/office/powerpoint/2010/main" val="220346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2501661" cy="405683"/>
          </a:xfrm>
        </p:spPr>
        <p:txBody>
          <a:bodyPr wrap="square" lIns="0" tIns="18000" rIns="0" bIns="18000" anchor="ctr" anchorCtr="0">
            <a:spAutoFit/>
          </a:bodyPr>
          <a:lstStyle/>
          <a:p>
            <a:pPr marL="0" indent="0">
              <a:spcBef>
                <a:spcPts val="600"/>
              </a:spcBef>
              <a:buNone/>
            </a:pPr>
            <a:r>
              <a:rPr lang="en-US" sz="2400" dirty="0">
                <a:solidFill>
                  <a:schemeClr val="tx1"/>
                </a:solidFill>
              </a:rPr>
              <a:t>Tripod Fixed Joint </a:t>
            </a:r>
          </a:p>
        </p:txBody>
      </p:sp>
      <p:pic>
        <p:nvPicPr>
          <p:cNvPr id="6" name="Picture 5" descr="A breakdown illustration of a tripod fixed joint. The parts of the joint from left to right are labeled as follows. Boot clamp, boot, boot clamp, tulip shaft, thrust button, locking spider, and spring.">
            <a:extLst>
              <a:ext uri="{FF2B5EF4-FFF2-40B4-BE49-F238E27FC236}">
                <a16:creationId xmlns:a16="http://schemas.microsoft.com/office/drawing/2014/main" id="{5F6DDFC5-3E3F-C807-F1DF-91AB27582B32}"/>
              </a:ext>
            </a:extLst>
          </p:cNvPr>
          <p:cNvPicPr>
            <a:picLocks noChangeAspect="1"/>
          </p:cNvPicPr>
          <p:nvPr/>
        </p:nvPicPr>
        <p:blipFill>
          <a:blip r:embed="rId3"/>
          <a:stretch>
            <a:fillRect/>
          </a:stretch>
        </p:blipFill>
        <p:spPr>
          <a:xfrm>
            <a:off x="2231378" y="1633868"/>
            <a:ext cx="4681244" cy="3400484"/>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5170183"/>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A tripod fixed joint. This type of joint is found on some Japanese vehicles. If the joint wears out, it is to be replaced with an entire drive axle shaft assembly.</a:t>
            </a:r>
          </a:p>
        </p:txBody>
      </p:sp>
    </p:spTree>
    <p:extLst>
      <p:ext uri="{BB962C8B-B14F-4D97-AF65-F5344CB8AC3E}">
        <p14:creationId xmlns:p14="http://schemas.microsoft.com/office/powerpoint/2010/main" val="2414933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2501661" cy="405683"/>
          </a:xfrm>
        </p:spPr>
        <p:txBody>
          <a:bodyPr wrap="square" lIns="0" tIns="18000" rIns="0" bIns="18000" anchor="ctr" anchorCtr="0">
            <a:spAutoFit/>
          </a:bodyPr>
          <a:lstStyle/>
          <a:p>
            <a:pPr marL="0" indent="0">
              <a:spcBef>
                <a:spcPts val="600"/>
              </a:spcBef>
              <a:buNone/>
            </a:pPr>
            <a:r>
              <a:rPr lang="en-US" sz="2400" dirty="0">
                <a:solidFill>
                  <a:schemeClr val="tx1"/>
                </a:solidFill>
              </a:rPr>
              <a:t>Fixed Outer Joint</a:t>
            </a:r>
          </a:p>
        </p:txBody>
      </p:sp>
      <p:pic>
        <p:nvPicPr>
          <p:cNvPr id="6" name="Picture 5" descr="An illustration of an inner joint connected to a fixed outer joint.&#10;Long description is available in notes, Press F6.">
            <a:extLst>
              <a:ext uri="{FF2B5EF4-FFF2-40B4-BE49-F238E27FC236}">
                <a16:creationId xmlns:a16="http://schemas.microsoft.com/office/drawing/2014/main" id="{54AC0D20-F3B1-F6B7-8163-0CD82C39222E}"/>
              </a:ext>
            </a:extLst>
          </p:cNvPr>
          <p:cNvPicPr>
            <a:picLocks noChangeAspect="1"/>
          </p:cNvPicPr>
          <p:nvPr/>
        </p:nvPicPr>
        <p:blipFill>
          <a:blip r:embed="rId3"/>
          <a:stretch>
            <a:fillRect/>
          </a:stretch>
        </p:blipFill>
        <p:spPr>
          <a:xfrm>
            <a:off x="802015" y="1657067"/>
            <a:ext cx="7539970" cy="2439691"/>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4524809"/>
            <a:ext cx="8229600" cy="1883011"/>
          </a:xfrm>
        </p:spPr>
        <p:txBody>
          <a:bodyPr lIns="0" tIns="18000" rIns="0" bIns="18000" anchor="ctr" anchorCtr="0">
            <a:spAutoFit/>
          </a:bodyPr>
          <a:lstStyle/>
          <a:p>
            <a:pPr marL="0" indent="0">
              <a:spcBef>
                <a:spcPts val="600"/>
              </a:spcBef>
              <a:buNone/>
            </a:pPr>
            <a:r>
              <a:rPr lang="en-US" sz="2400" dirty="0">
                <a:solidFill>
                  <a:schemeClr val="tx1"/>
                </a:solidFill>
              </a:rPr>
              <a:t>The fixed outer joint is required to move in all directions because the wheels must turn for steering as well as move up and down during suspension movement. The inner joint has to be able to not only move up and down but also plunge in and out as the suspension moves up and down.</a:t>
            </a:r>
          </a:p>
        </p:txBody>
      </p:sp>
    </p:spTree>
    <p:extLst>
      <p:ext uri="{BB962C8B-B14F-4D97-AF65-F5344CB8AC3E}">
        <p14:creationId xmlns:p14="http://schemas.microsoft.com/office/powerpoint/2010/main" val="1688385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103290"/>
            <a:ext cx="1515762" cy="344128"/>
          </a:xfrm>
        </p:spPr>
        <p:txBody>
          <a:bodyPr wrap="square" lIns="0" tIns="18000" rIns="0" bIns="18000" anchor="ctr" anchorCtr="0">
            <a:spAutoFit/>
          </a:bodyPr>
          <a:lstStyle/>
          <a:p>
            <a:pPr marL="0" indent="0">
              <a:spcBef>
                <a:spcPts val="600"/>
              </a:spcBef>
              <a:buNone/>
            </a:pPr>
            <a:r>
              <a:rPr lang="en-US" sz="2000" dirty="0">
                <a:solidFill>
                  <a:schemeClr val="tx1"/>
                </a:solidFill>
              </a:rPr>
              <a:t>Torque Steer </a:t>
            </a:r>
          </a:p>
        </p:txBody>
      </p:sp>
      <p:pic>
        <p:nvPicPr>
          <p:cNvPr id="6" name="Picture 5" descr="A two-part illustration of unequal-length drive shafts and equal-length drive shafts.&#10;Long description is available in notes, Press F6.">
            <a:extLst>
              <a:ext uri="{FF2B5EF4-FFF2-40B4-BE49-F238E27FC236}">
                <a16:creationId xmlns:a16="http://schemas.microsoft.com/office/drawing/2014/main" id="{4F7A3F1F-8BCB-DCCC-735A-819F3CAA1463}"/>
              </a:ext>
            </a:extLst>
          </p:cNvPr>
          <p:cNvPicPr>
            <a:picLocks noChangeAspect="1"/>
          </p:cNvPicPr>
          <p:nvPr/>
        </p:nvPicPr>
        <p:blipFill>
          <a:blip r:embed="rId3"/>
          <a:stretch>
            <a:fillRect/>
          </a:stretch>
        </p:blipFill>
        <p:spPr>
          <a:xfrm>
            <a:off x="2565149" y="991931"/>
            <a:ext cx="4013703" cy="3700947"/>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4825344"/>
            <a:ext cx="8229600" cy="1575234"/>
          </a:xfrm>
        </p:spPr>
        <p:txBody>
          <a:bodyPr lIns="0" tIns="18000" rIns="0" bIns="18000" anchor="ctr" anchorCtr="0">
            <a:spAutoFit/>
          </a:bodyPr>
          <a:lstStyle/>
          <a:p>
            <a:pPr marL="0" indent="0">
              <a:spcBef>
                <a:spcPts val="600"/>
              </a:spcBef>
              <a:buNone/>
            </a:pPr>
            <a:r>
              <a:rPr lang="en-US" sz="2000" dirty="0">
                <a:solidFill>
                  <a:schemeClr val="tx1"/>
                </a:solidFill>
              </a:rPr>
              <a:t>Unequal-length driveshafts result in unequal drive axle shaft angles to the front drive wheels. This unequal angle side to side often results in a steering of the vehicle during acceleration called torque steer. By using an intermediate shaft, both drive axles are the same angle and the torque steer effect is reduced.</a:t>
            </a:r>
          </a:p>
        </p:txBody>
      </p:sp>
    </p:spTree>
    <p:extLst>
      <p:ext uri="{BB962C8B-B14F-4D97-AF65-F5344CB8AC3E}">
        <p14:creationId xmlns:p14="http://schemas.microsoft.com/office/powerpoint/2010/main" val="139315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9.1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101225"/>
            <a:ext cx="1783839" cy="344128"/>
          </a:xfrm>
        </p:spPr>
        <p:txBody>
          <a:bodyPr wrap="square" lIns="0" tIns="18000" rIns="0" bIns="18000" anchor="ctr" anchorCtr="0">
            <a:spAutoFit/>
          </a:bodyPr>
          <a:lstStyle/>
          <a:p>
            <a:pPr marL="0" indent="0">
              <a:spcBef>
                <a:spcPts val="600"/>
              </a:spcBef>
              <a:buNone/>
            </a:pPr>
            <a:r>
              <a:rPr lang="en-US" sz="2000" spc="-250" dirty="0">
                <a:solidFill>
                  <a:schemeClr val="tx1"/>
                </a:solidFill>
              </a:rPr>
              <a:t>A W </a:t>
            </a:r>
            <a:r>
              <a:rPr lang="en-US" sz="2000" dirty="0">
                <a:solidFill>
                  <a:schemeClr val="tx1"/>
                </a:solidFill>
              </a:rPr>
              <a:t>D Vehicle </a:t>
            </a:r>
          </a:p>
        </p:txBody>
      </p:sp>
      <p:pic>
        <p:nvPicPr>
          <p:cNvPr id="10" name="Picture 9" descr="A cross-sectional illustration of a vehicle with all-wheel drive.&#10;Long description is available in notes, Press F6.">
            <a:extLst>
              <a:ext uri="{FF2B5EF4-FFF2-40B4-BE49-F238E27FC236}">
                <a16:creationId xmlns:a16="http://schemas.microsoft.com/office/drawing/2014/main" id="{3EF279D0-81DC-E1A0-7561-19F3F213E1FA}"/>
              </a:ext>
            </a:extLst>
          </p:cNvPr>
          <p:cNvPicPr>
            <a:picLocks noChangeAspect="1"/>
          </p:cNvPicPr>
          <p:nvPr/>
        </p:nvPicPr>
        <p:blipFill>
          <a:blip r:embed="rId3"/>
          <a:stretch>
            <a:fillRect/>
          </a:stretch>
        </p:blipFill>
        <p:spPr>
          <a:xfrm>
            <a:off x="1847788" y="1636375"/>
            <a:ext cx="5448424" cy="274771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522" y="4529899"/>
            <a:ext cx="8257018" cy="1883011"/>
          </a:xfrm>
        </p:spPr>
        <p:txBody>
          <a:bodyPr wrap="square" lIns="0" tIns="18000" rIns="0" bIns="18000" anchor="ctr" anchorCtr="0">
            <a:spAutoFit/>
          </a:bodyPr>
          <a:lstStyle/>
          <a:p>
            <a:pPr marL="0" indent="0">
              <a:spcBef>
                <a:spcPts val="600"/>
              </a:spcBef>
              <a:buNone/>
            </a:pPr>
            <a:r>
              <a:rPr lang="en-US" sz="2000" dirty="0"/>
              <a:t>A vehicle equipped with all-wheel drive using a transaxle uses many different driveshafts. From the transaxle to the front wheels, two “half shafts” are used. In this example, the multi-piece driveshaft is used to transmit engine torque to the drive axle at the rear of the vehicle. From the drive axle, two more half-shafts (drive axle shafts) are used to transmit torque to the rear wheels.</a:t>
            </a:r>
          </a:p>
        </p:txBody>
      </p:sp>
    </p:spTree>
    <p:extLst>
      <p:ext uri="{BB962C8B-B14F-4D97-AF65-F5344CB8AC3E}">
        <p14:creationId xmlns:p14="http://schemas.microsoft.com/office/powerpoint/2010/main" val="2070083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7540"/>
            <a:ext cx="8229600" cy="1698345"/>
          </a:xfrm>
        </p:spPr>
        <p:txBody>
          <a:bodyPr lIns="0" tIns="18000" rIns="0" bIns="18000" anchor="ctr" anchorCtr="0">
            <a:spAutoFit/>
          </a:bodyPr>
          <a:lstStyle/>
          <a:p>
            <a:r>
              <a:rPr lang="en-US" dirty="0"/>
              <a:t>Frequently Asked Question: What is That Weight for on the Drive Axle Shaft?</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2145235"/>
            <a:ext cx="8211127" cy="374906"/>
          </a:xfrm>
        </p:spPr>
        <p:txBody>
          <a:bodyPr wrap="square" lIns="0" tIns="18000" rIns="0" bIns="18000" anchor="ctr" anchorCtr="0">
            <a:spAutoFit/>
          </a:bodyPr>
          <a:lstStyle/>
          <a:p>
            <a:pPr marL="0" indent="0">
              <a:spcBef>
                <a:spcPts val="600"/>
              </a:spcBef>
              <a:buNone/>
            </a:pPr>
            <a:r>
              <a:rPr lang="en-US" sz="22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2621091"/>
            <a:ext cx="8211127" cy="3760448"/>
          </a:xfrm>
        </p:spPr>
        <p:txBody>
          <a:bodyPr wrap="square" lIns="0" tIns="18000" rIns="0" bIns="18000" anchor="ctr" anchorCtr="0">
            <a:spAutoFit/>
          </a:bodyPr>
          <a:lstStyle/>
          <a:p>
            <a:pPr marL="0" indent="0">
              <a:spcBef>
                <a:spcPts val="600"/>
              </a:spcBef>
              <a:buNone/>
            </a:pPr>
            <a:r>
              <a:rPr lang="en-US" sz="2200" b="1" dirty="0"/>
              <a:t>What is that Weight for on the Drive Axle Shaft?</a:t>
            </a:r>
            <a:r>
              <a:rPr lang="en-US" sz="2200" dirty="0"/>
              <a:t> Some drive axle shafts are equipped with what looks like a balance weight. Figure 9.18. It is actually a dampener weight used to dampen out certain drive line vibrations. The weight is not used on all vehicles and may or may not appear on the same vehicle depending on engine, transmission, and other options. The service technician should always try to replace a defective or worn drive axle shaft with the exact replacement. When replacing an entire drive axle shaft, the technician should always follow the manufacturer’s instructions regarding either transferring or not transferring the weight to the new shaft.</a:t>
            </a:r>
          </a:p>
        </p:txBody>
      </p:sp>
    </p:spTree>
    <p:extLst>
      <p:ext uri="{BB962C8B-B14F-4D97-AF65-F5344CB8AC3E}">
        <p14:creationId xmlns:p14="http://schemas.microsoft.com/office/powerpoint/2010/main" val="2746585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55261"/>
            <a:ext cx="2542306" cy="405683"/>
          </a:xfrm>
        </p:spPr>
        <p:txBody>
          <a:bodyPr wrap="square" lIns="0" tIns="18000" rIns="0" bIns="18000" anchor="ctr" anchorCtr="0">
            <a:spAutoFit/>
          </a:bodyPr>
          <a:lstStyle/>
          <a:p>
            <a:pPr marL="0" indent="0">
              <a:spcBef>
                <a:spcPts val="600"/>
              </a:spcBef>
              <a:buNone/>
            </a:pPr>
            <a:r>
              <a:rPr lang="en-US" sz="2400" dirty="0">
                <a:solidFill>
                  <a:schemeClr val="tx1"/>
                </a:solidFill>
              </a:rPr>
              <a:t>Dampener Weight </a:t>
            </a:r>
          </a:p>
        </p:txBody>
      </p:sp>
      <p:pic>
        <p:nvPicPr>
          <p:cNvPr id="6" name="Picture 5" descr="A typical drive shaft with dampener weight at the center.">
            <a:extLst>
              <a:ext uri="{FF2B5EF4-FFF2-40B4-BE49-F238E27FC236}">
                <a16:creationId xmlns:a16="http://schemas.microsoft.com/office/drawing/2014/main" id="{2E422527-C4FE-428C-6F01-D4677FA02608}"/>
              </a:ext>
            </a:extLst>
          </p:cNvPr>
          <p:cNvPicPr>
            <a:picLocks noChangeAspect="1"/>
          </p:cNvPicPr>
          <p:nvPr/>
        </p:nvPicPr>
        <p:blipFill>
          <a:blip r:embed="rId3"/>
          <a:stretch>
            <a:fillRect/>
          </a:stretch>
        </p:blipFill>
        <p:spPr>
          <a:xfrm>
            <a:off x="1112427" y="1936522"/>
            <a:ext cx="6919146" cy="2450121"/>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5177207"/>
            <a:ext cx="8229600" cy="405683"/>
          </a:xfrm>
        </p:spPr>
        <p:txBody>
          <a:bodyPr lIns="0" tIns="18000" rIns="0" bIns="18000" anchor="ctr" anchorCtr="0">
            <a:spAutoFit/>
          </a:bodyPr>
          <a:lstStyle/>
          <a:p>
            <a:pPr marL="0" indent="0">
              <a:spcBef>
                <a:spcPts val="600"/>
              </a:spcBef>
              <a:buNone/>
            </a:pPr>
            <a:r>
              <a:rPr lang="en-US" sz="2400" dirty="0">
                <a:solidFill>
                  <a:schemeClr val="tx1"/>
                </a:solidFill>
              </a:rPr>
              <a:t>A typical drive axle shaft with dampener weight.</a:t>
            </a:r>
          </a:p>
        </p:txBody>
      </p:sp>
    </p:spTree>
    <p:extLst>
      <p:ext uri="{BB962C8B-B14F-4D97-AF65-F5344CB8AC3E}">
        <p14:creationId xmlns:p14="http://schemas.microsoft.com/office/powerpoint/2010/main" val="1249869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9.19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55261"/>
            <a:ext cx="1688291" cy="405683"/>
          </a:xfrm>
        </p:spPr>
        <p:txBody>
          <a:bodyPr wrap="square" lIns="0" tIns="18000" rIns="0" bIns="18000" anchor="ctr" anchorCtr="0">
            <a:spAutoFit/>
          </a:bodyPr>
          <a:lstStyle/>
          <a:p>
            <a:pPr marL="0" indent="0">
              <a:spcBef>
                <a:spcPts val="600"/>
              </a:spcBef>
              <a:buNone/>
            </a:pPr>
            <a:r>
              <a:rPr lang="en-US" sz="2400" dirty="0">
                <a:solidFill>
                  <a:schemeClr val="tx1"/>
                </a:solidFill>
              </a:rPr>
              <a:t>Tripod Joint</a:t>
            </a:r>
          </a:p>
        </p:txBody>
      </p:sp>
      <p:pic>
        <p:nvPicPr>
          <p:cNvPr id="6" name="Picture 5" descr="A breakdown illustration of the tripod type plunge joint. The parts from the left are labeled as follows. Tripod, needle bearings, and tulip.">
            <a:extLst>
              <a:ext uri="{FF2B5EF4-FFF2-40B4-BE49-F238E27FC236}">
                <a16:creationId xmlns:a16="http://schemas.microsoft.com/office/drawing/2014/main" id="{28134ADB-5628-7827-6A14-4201FED464B1}"/>
              </a:ext>
            </a:extLst>
          </p:cNvPr>
          <p:cNvPicPr>
            <a:picLocks noChangeAspect="1"/>
          </p:cNvPicPr>
          <p:nvPr/>
        </p:nvPicPr>
        <p:blipFill>
          <a:blip r:embed="rId3"/>
          <a:stretch>
            <a:fillRect/>
          </a:stretch>
        </p:blipFill>
        <p:spPr>
          <a:xfrm>
            <a:off x="2472320" y="1632244"/>
            <a:ext cx="4199361" cy="3593513"/>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5867315"/>
            <a:ext cx="8229600" cy="405683"/>
          </a:xfrm>
        </p:spPr>
        <p:txBody>
          <a:bodyPr lIns="0" tIns="18000" rIns="0" bIns="18000" anchor="ctr" anchorCtr="0">
            <a:spAutoFit/>
          </a:bodyPr>
          <a:lstStyle/>
          <a:p>
            <a:pPr marL="0" indent="0">
              <a:spcBef>
                <a:spcPts val="600"/>
              </a:spcBef>
              <a:buNone/>
            </a:pPr>
            <a:r>
              <a:rPr lang="en-US" sz="2400" dirty="0">
                <a:solidFill>
                  <a:schemeClr val="tx1"/>
                </a:solidFill>
              </a:rPr>
              <a:t>A tripod joint is also called a tripot, tripode, or tulip design.</a:t>
            </a:r>
          </a:p>
        </p:txBody>
      </p:sp>
    </p:spTree>
    <p:extLst>
      <p:ext uri="{BB962C8B-B14F-4D97-AF65-F5344CB8AC3E}">
        <p14:creationId xmlns:p14="http://schemas.microsoft.com/office/powerpoint/2010/main" val="1390789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9.20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55261"/>
            <a:ext cx="2688955" cy="405683"/>
          </a:xfrm>
        </p:spPr>
        <p:txBody>
          <a:bodyPr wrap="square" lIns="0" tIns="18000" rIns="0" bIns="18000" anchor="ctr" anchorCtr="0">
            <a:spAutoFit/>
          </a:bodyPr>
          <a:lstStyle/>
          <a:p>
            <a:pPr marL="0" indent="0">
              <a:spcBef>
                <a:spcPts val="600"/>
              </a:spcBef>
              <a:buNone/>
            </a:pPr>
            <a:r>
              <a:rPr lang="en-US" sz="2400" dirty="0">
                <a:solidFill>
                  <a:schemeClr val="tx1"/>
                </a:solidFill>
              </a:rPr>
              <a:t>Cross-Groove Joint </a:t>
            </a:r>
          </a:p>
        </p:txBody>
      </p:sp>
      <p:pic>
        <p:nvPicPr>
          <p:cNvPr id="6" name="Picture 5" descr="A breakdown illustration of the cross-groove plunge joint. The parts from the left are labeled as follows. Balls, inner race, cage, and plunge joint outer race.">
            <a:extLst>
              <a:ext uri="{FF2B5EF4-FFF2-40B4-BE49-F238E27FC236}">
                <a16:creationId xmlns:a16="http://schemas.microsoft.com/office/drawing/2014/main" id="{3E3CB70A-C7EF-52C4-DD92-74664F720260}"/>
              </a:ext>
            </a:extLst>
          </p:cNvPr>
          <p:cNvPicPr>
            <a:picLocks noChangeAspect="1"/>
          </p:cNvPicPr>
          <p:nvPr/>
        </p:nvPicPr>
        <p:blipFill>
          <a:blip r:embed="rId3"/>
          <a:stretch>
            <a:fillRect/>
          </a:stretch>
        </p:blipFill>
        <p:spPr>
          <a:xfrm>
            <a:off x="2440106" y="1603743"/>
            <a:ext cx="4263789" cy="3115690"/>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4864746"/>
            <a:ext cx="8229600" cy="1513679"/>
          </a:xfrm>
        </p:spPr>
        <p:txBody>
          <a:bodyPr lIns="0" tIns="18000" rIns="0" bIns="18000" anchor="ctr" anchorCtr="0">
            <a:spAutoFit/>
          </a:bodyPr>
          <a:lstStyle/>
          <a:p>
            <a:pPr marL="0" indent="0">
              <a:spcBef>
                <a:spcPts val="600"/>
              </a:spcBef>
              <a:buNone/>
            </a:pPr>
            <a:r>
              <a:rPr lang="en-US" sz="2400" dirty="0">
                <a:solidFill>
                  <a:schemeClr val="tx1"/>
                </a:solidFill>
              </a:rPr>
              <a:t>A cross-groove plunge joint is used on many German front-wheel-drive vehicles and as both inner and outer joints on the rear of vehicles that use an independent-type rear suspension.</a:t>
            </a:r>
          </a:p>
        </p:txBody>
      </p:sp>
    </p:spTree>
    <p:extLst>
      <p:ext uri="{BB962C8B-B14F-4D97-AF65-F5344CB8AC3E}">
        <p14:creationId xmlns:p14="http://schemas.microsoft.com/office/powerpoint/2010/main" val="2085451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9.21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55261"/>
            <a:ext cx="3275551" cy="405683"/>
          </a:xfrm>
        </p:spPr>
        <p:txBody>
          <a:bodyPr wrap="square" lIns="0" tIns="18000" rIns="0" bIns="18000" anchor="ctr" anchorCtr="0">
            <a:spAutoFit/>
          </a:bodyPr>
          <a:lstStyle/>
          <a:p>
            <a:pPr marL="0" indent="0">
              <a:spcBef>
                <a:spcPts val="600"/>
              </a:spcBef>
              <a:buNone/>
            </a:pPr>
            <a:r>
              <a:rPr lang="en-US" sz="2400" dirty="0">
                <a:solidFill>
                  <a:schemeClr val="tx1"/>
                </a:solidFill>
              </a:rPr>
              <a:t>Double-Offset Ball Type</a:t>
            </a:r>
          </a:p>
        </p:txBody>
      </p:sp>
      <p:pic>
        <p:nvPicPr>
          <p:cNvPr id="6" name="Picture 5" descr="A breakdown illustration of the double-offset ball-type plunge joint. The parts from the left are labeled as follows. Balls, inner race, cage, and housing and outer race.">
            <a:extLst>
              <a:ext uri="{FF2B5EF4-FFF2-40B4-BE49-F238E27FC236}">
                <a16:creationId xmlns:a16="http://schemas.microsoft.com/office/drawing/2014/main" id="{56F1E0EA-82B2-DC75-1242-90A9AC593562}"/>
              </a:ext>
            </a:extLst>
          </p:cNvPr>
          <p:cNvPicPr>
            <a:picLocks noChangeAspect="1"/>
          </p:cNvPicPr>
          <p:nvPr/>
        </p:nvPicPr>
        <p:blipFill>
          <a:blip r:embed="rId3"/>
          <a:stretch>
            <a:fillRect/>
          </a:stretch>
        </p:blipFill>
        <p:spPr>
          <a:xfrm>
            <a:off x="1684629" y="1706994"/>
            <a:ext cx="5774743" cy="4116869"/>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5970832"/>
            <a:ext cx="8229600" cy="405683"/>
          </a:xfrm>
        </p:spPr>
        <p:txBody>
          <a:bodyPr lIns="0" tIns="18000" rIns="0" bIns="18000" anchor="ctr" anchorCtr="0">
            <a:spAutoFit/>
          </a:bodyPr>
          <a:lstStyle/>
          <a:p>
            <a:pPr marL="0" indent="0">
              <a:spcBef>
                <a:spcPts val="600"/>
              </a:spcBef>
              <a:buNone/>
            </a:pPr>
            <a:r>
              <a:rPr lang="en-US" sz="2400" dirty="0">
                <a:solidFill>
                  <a:schemeClr val="tx1"/>
                </a:solidFill>
              </a:rPr>
              <a:t>Double-offset ball-type plunge joint.</a:t>
            </a:r>
          </a:p>
        </p:txBody>
      </p:sp>
    </p:spTree>
    <p:extLst>
      <p:ext uri="{BB962C8B-B14F-4D97-AF65-F5344CB8AC3E}">
        <p14:creationId xmlns:p14="http://schemas.microsoft.com/office/powerpoint/2010/main" val="2895018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9.22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55261"/>
            <a:ext cx="2939121" cy="405683"/>
          </a:xfrm>
        </p:spPr>
        <p:txBody>
          <a:bodyPr wrap="square" lIns="0" tIns="18000" rIns="0" bIns="18000" anchor="ctr" anchorCtr="0">
            <a:spAutoFit/>
          </a:bodyPr>
          <a:lstStyle/>
          <a:p>
            <a:pPr marL="0" indent="0">
              <a:spcBef>
                <a:spcPts val="600"/>
              </a:spcBef>
              <a:buNone/>
            </a:pPr>
            <a:r>
              <a:rPr lang="en-US" sz="2400" dirty="0">
                <a:solidFill>
                  <a:schemeClr val="tx1"/>
                </a:solidFill>
              </a:rPr>
              <a:t>Wheel Speed Sensor </a:t>
            </a:r>
          </a:p>
        </p:txBody>
      </p:sp>
      <p:pic>
        <p:nvPicPr>
          <p:cNvPr id="6" name="Picture 5" descr="Illustrations of C V joint boot, tone wheel, steering knuckle, and wheel speed sensor in an anti-lock and stability control system.">
            <a:extLst>
              <a:ext uri="{FF2B5EF4-FFF2-40B4-BE49-F238E27FC236}">
                <a16:creationId xmlns:a16="http://schemas.microsoft.com/office/drawing/2014/main" id="{C14B91A4-872B-3E01-4CFF-8A930E3F63FA}"/>
              </a:ext>
            </a:extLst>
          </p:cNvPr>
          <p:cNvPicPr>
            <a:picLocks noChangeAspect="1"/>
          </p:cNvPicPr>
          <p:nvPr/>
        </p:nvPicPr>
        <p:blipFill>
          <a:blip r:embed="rId3"/>
          <a:stretch>
            <a:fillRect/>
          </a:stretch>
        </p:blipFill>
        <p:spPr>
          <a:xfrm>
            <a:off x="2025685" y="1708631"/>
            <a:ext cx="5092631" cy="3319975"/>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5239194"/>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Many outer </a:t>
            </a:r>
            <a:r>
              <a:rPr lang="en-US" sz="2400" spc="-300" dirty="0">
                <a:solidFill>
                  <a:schemeClr val="tx1"/>
                </a:solidFill>
              </a:rPr>
              <a:t>C </a:t>
            </a:r>
            <a:r>
              <a:rPr lang="en-US" sz="2400" dirty="0">
                <a:solidFill>
                  <a:schemeClr val="tx1"/>
                </a:solidFill>
              </a:rPr>
              <a:t>V joints include the tone wheel for the wheel speed sensor used by the anti-lock and stability control systems.</a:t>
            </a:r>
          </a:p>
        </p:txBody>
      </p:sp>
    </p:spTree>
    <p:extLst>
      <p:ext uri="{BB962C8B-B14F-4D97-AF65-F5344CB8AC3E}">
        <p14:creationId xmlns:p14="http://schemas.microsoft.com/office/powerpoint/2010/main" val="1231061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9.23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1266254" cy="405683"/>
          </a:xfrm>
        </p:spPr>
        <p:txBody>
          <a:bodyPr wrap="square" lIns="0" tIns="18000" rIns="0" bIns="18000" anchor="ctr" anchorCtr="0">
            <a:spAutoFit/>
          </a:bodyPr>
          <a:lstStyle/>
          <a:p>
            <a:pPr marL="0" indent="0">
              <a:spcBef>
                <a:spcPts val="600"/>
              </a:spcBef>
              <a:buNone/>
            </a:pPr>
            <a:r>
              <a:rPr lang="en-US" sz="2400" dirty="0">
                <a:solidFill>
                  <a:schemeClr val="tx1"/>
                </a:solidFill>
              </a:rPr>
              <a:t>Tech Tip </a:t>
            </a:r>
          </a:p>
        </p:txBody>
      </p:sp>
      <p:pic>
        <p:nvPicPr>
          <p:cNvPr id="7" name="Picture 6" descr="An inner C V joint above the exhaust.">
            <a:extLst>
              <a:ext uri="{FF2B5EF4-FFF2-40B4-BE49-F238E27FC236}">
                <a16:creationId xmlns:a16="http://schemas.microsoft.com/office/drawing/2014/main" id="{5DCF83BF-3275-DCFE-64DF-B13390D42FB8}"/>
              </a:ext>
            </a:extLst>
          </p:cNvPr>
          <p:cNvPicPr>
            <a:picLocks noChangeAspect="1"/>
          </p:cNvPicPr>
          <p:nvPr/>
        </p:nvPicPr>
        <p:blipFill>
          <a:blip r:embed="rId3"/>
          <a:stretch>
            <a:fillRect/>
          </a:stretch>
        </p:blipFill>
        <p:spPr>
          <a:xfrm>
            <a:off x="474527" y="1633362"/>
            <a:ext cx="4865146" cy="345581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5615796" y="1055324"/>
            <a:ext cx="3080561" cy="1221291"/>
          </a:xfrm>
        </p:spPr>
        <p:txBody>
          <a:bodyPr wrap="square" lIns="0" tIns="18000" rIns="0" bIns="18000" anchor="ctr" anchorCtr="0">
            <a:spAutoFit/>
          </a:bodyPr>
          <a:lstStyle/>
          <a:p>
            <a:pPr marL="342900" indent="-342900">
              <a:spcBef>
                <a:spcPts val="600"/>
              </a:spcBef>
            </a:pPr>
            <a:r>
              <a:rPr lang="en-US" sz="2400" dirty="0"/>
              <a:t>Tech Tip: </a:t>
            </a:r>
          </a:p>
          <a:p>
            <a:pPr marL="829818" lvl="1" indent="-342900"/>
            <a:r>
              <a:rPr lang="en-US" sz="2400" spc="-300" dirty="0"/>
              <a:t>C </a:t>
            </a:r>
            <a:r>
              <a:rPr lang="en-US" sz="2400" dirty="0"/>
              <a:t>V Joint Boots Are in Hot Place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584939"/>
            <a:ext cx="8220362" cy="775015"/>
          </a:xfrm>
        </p:spPr>
        <p:txBody>
          <a:bodyPr wrap="square" lIns="0" tIns="18000" rIns="0" bIns="18000" anchor="ctr" anchorCtr="0">
            <a:spAutoFit/>
          </a:bodyPr>
          <a:lstStyle/>
          <a:p>
            <a:pPr marL="0" indent="0">
              <a:spcBef>
                <a:spcPts val="600"/>
              </a:spcBef>
              <a:buNone/>
            </a:pPr>
            <a:r>
              <a:rPr lang="en-US" sz="2400" dirty="0"/>
              <a:t>Many </a:t>
            </a:r>
            <a:r>
              <a:rPr lang="en-US" sz="2400" spc="-300" dirty="0"/>
              <a:t>C </a:t>
            </a:r>
            <a:r>
              <a:rPr lang="en-US" sz="2400" dirty="0"/>
              <a:t>V joints are close to the exhaust system where they are exposed to higher than normal temperatures.</a:t>
            </a:r>
          </a:p>
        </p:txBody>
      </p:sp>
    </p:spTree>
    <p:extLst>
      <p:ext uri="{BB962C8B-B14F-4D97-AF65-F5344CB8AC3E}">
        <p14:creationId xmlns:p14="http://schemas.microsoft.com/office/powerpoint/2010/main" val="973611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The proper grease to use with a </a:t>
            </a:r>
            <a:r>
              <a:rPr lang="en-US" sz="2400" spc="-300" dirty="0">
                <a:solidFill>
                  <a:schemeClr val="tx1"/>
                </a:solidFill>
              </a:rPr>
              <a:t>C </a:t>
            </a:r>
            <a:r>
              <a:rPr lang="en-US" sz="2400" dirty="0">
                <a:solidFill>
                  <a:schemeClr val="tx1"/>
                </a:solidFill>
              </a:rPr>
              <a:t>V joint is</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4132"/>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Black chassis grease</a:t>
            </a:r>
          </a:p>
          <a:p>
            <a:pPr marL="486918" lvl="1" indent="0">
              <a:buNone/>
            </a:pPr>
            <a:r>
              <a:rPr lang="en-US" sz="2400" dirty="0">
                <a:solidFill>
                  <a:srgbClr val="007FA3"/>
                </a:solidFill>
              </a:rPr>
              <a:t>B.</a:t>
            </a:r>
            <a:r>
              <a:rPr lang="en-US" sz="2400" dirty="0">
                <a:solidFill>
                  <a:schemeClr val="tx1"/>
                </a:solidFill>
              </a:rPr>
              <a:t> Dark blue </a:t>
            </a:r>
            <a:r>
              <a:rPr lang="en-US" sz="2400" spc="-300" dirty="0">
                <a:solidFill>
                  <a:schemeClr val="tx1"/>
                </a:solidFill>
              </a:rPr>
              <a:t>E </a:t>
            </a:r>
            <a:r>
              <a:rPr lang="en-US" sz="2400" dirty="0">
                <a:solidFill>
                  <a:schemeClr val="tx1"/>
                </a:solidFill>
              </a:rPr>
              <a:t>P grease</a:t>
            </a:r>
          </a:p>
          <a:p>
            <a:pPr marL="486918" lvl="1" indent="0">
              <a:buNone/>
            </a:pPr>
            <a:r>
              <a:rPr lang="en-US" sz="2400" dirty="0">
                <a:solidFill>
                  <a:srgbClr val="007FA3"/>
                </a:solidFill>
              </a:rPr>
              <a:t>C.</a:t>
            </a:r>
            <a:r>
              <a:rPr lang="en-US" sz="2400" dirty="0">
                <a:solidFill>
                  <a:schemeClr val="tx1"/>
                </a:solidFill>
              </a:rPr>
              <a:t> Red moly grease</a:t>
            </a:r>
          </a:p>
          <a:p>
            <a:pPr marL="486918" lvl="1" indent="0">
              <a:buNone/>
            </a:pPr>
            <a:r>
              <a:rPr lang="en-US" sz="2400" dirty="0">
                <a:solidFill>
                  <a:srgbClr val="007FA3"/>
                </a:solidFill>
              </a:rPr>
              <a:t>D.</a:t>
            </a:r>
            <a:r>
              <a:rPr lang="en-US" sz="2400" dirty="0">
                <a:solidFill>
                  <a:schemeClr val="tx1"/>
                </a:solidFill>
              </a:rPr>
              <a:t> Grease supplied with boot kit</a:t>
            </a:r>
          </a:p>
        </p:txBody>
      </p:sp>
    </p:spTree>
    <p:extLst>
      <p:ext uri="{BB962C8B-B14F-4D97-AF65-F5344CB8AC3E}">
        <p14:creationId xmlns:p14="http://schemas.microsoft.com/office/powerpoint/2010/main" val="385490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spcBef>
                <a:spcPts val="600"/>
              </a:spcBef>
            </a:pPr>
            <a:r>
              <a:rPr lang="en-US" sz="2400" dirty="0">
                <a:solidFill>
                  <a:schemeClr val="tx1"/>
                </a:solidFill>
              </a:rPr>
              <a:t>The proper grease to use with a </a:t>
            </a:r>
            <a:r>
              <a:rPr lang="en-US" sz="2400" spc="-300" dirty="0">
                <a:solidFill>
                  <a:schemeClr val="tx1"/>
                </a:solidFill>
              </a:rPr>
              <a:t>C </a:t>
            </a:r>
            <a:r>
              <a:rPr lang="en-US" sz="2400" dirty="0">
                <a:solidFill>
                  <a:schemeClr val="tx1"/>
                </a:solidFill>
              </a:rPr>
              <a:t>V joint is</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9311"/>
            <a:ext cx="8218487" cy="405683"/>
          </a:xfrm>
        </p:spPr>
        <p:txBody>
          <a:bodyPr lIns="0" tIns="18000" rIns="0" bIns="18000" anchor="ctr" anchorCtr="0">
            <a:spAutoFit/>
          </a:bodyPr>
          <a:lstStyle/>
          <a:p>
            <a:pPr marL="486918" lvl="1" indent="0">
              <a:buNone/>
            </a:pPr>
            <a:r>
              <a:rPr lang="en-US" sz="2400" dirty="0">
                <a:solidFill>
                  <a:srgbClr val="007FA3"/>
                </a:solidFill>
              </a:rPr>
              <a:t>D.</a:t>
            </a:r>
            <a:r>
              <a:rPr lang="en-US" sz="2400" dirty="0">
                <a:solidFill>
                  <a:schemeClr val="tx1"/>
                </a:solidFill>
              </a:rPr>
              <a:t> Grease supplied with boot kit</a:t>
            </a:r>
          </a:p>
        </p:txBody>
      </p:sp>
    </p:spTree>
    <p:extLst>
      <p:ext uri="{BB962C8B-B14F-4D97-AF65-F5344CB8AC3E}">
        <p14:creationId xmlns:p14="http://schemas.microsoft.com/office/powerpoint/2010/main" val="3381497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341713"/>
            <a:ext cx="8240050" cy="3668115"/>
          </a:xfrm>
        </p:spPr>
        <p:txBody>
          <a:bodyPr wrap="square" lIns="0" tIns="18000" rIns="0" bIns="18000" anchor="ctr" anchorCtr="0">
            <a:spAutoFit/>
          </a:bodyPr>
          <a:lstStyle/>
          <a:p>
            <a:pPr marL="342900" indent="-342900">
              <a:spcBef>
                <a:spcPts val="600"/>
              </a:spcBef>
            </a:pPr>
            <a:r>
              <a:rPr lang="en-US" sz="2400" spc="-300" dirty="0">
                <a:solidFill>
                  <a:schemeClr val="tx1"/>
                </a:solidFill>
              </a:rPr>
              <a:t>R W </a:t>
            </a:r>
            <a:r>
              <a:rPr lang="en-US" sz="2400" dirty="0">
                <a:solidFill>
                  <a:schemeClr val="tx1"/>
                </a:solidFill>
              </a:rPr>
              <a:t>D driveshaft transmits engine torque from transmission to differential.</a:t>
            </a:r>
          </a:p>
          <a:p>
            <a:pPr marL="342900" indent="-342900">
              <a:spcBef>
                <a:spcPts val="600"/>
              </a:spcBef>
            </a:pPr>
            <a:r>
              <a:rPr lang="en-US" sz="2400" dirty="0">
                <a:solidFill>
                  <a:schemeClr val="tx1"/>
                </a:solidFill>
              </a:rPr>
              <a:t>U-joints allow driveshaft to transmit engine torque While suspension and the rear axle assembly are moving Up and down during normal driving conditions.</a:t>
            </a:r>
          </a:p>
          <a:p>
            <a:pPr marL="342900" indent="-342900">
              <a:spcBef>
                <a:spcPts val="600"/>
              </a:spcBef>
            </a:pPr>
            <a:r>
              <a:rPr lang="en-US" sz="2400" spc="-300" dirty="0">
                <a:solidFill>
                  <a:schemeClr val="tx1"/>
                </a:solidFill>
              </a:rPr>
              <a:t>C </a:t>
            </a:r>
            <a:r>
              <a:rPr lang="en-US" sz="2400" dirty="0">
                <a:solidFill>
                  <a:schemeClr val="tx1"/>
                </a:solidFill>
              </a:rPr>
              <a:t>V joints provide a smooth transmission of torque to drive wheels Regardless of angularity of the wheel or joint.</a:t>
            </a:r>
          </a:p>
          <a:p>
            <a:pPr marL="342900" indent="-342900">
              <a:spcBef>
                <a:spcPts val="600"/>
              </a:spcBef>
            </a:pPr>
            <a:r>
              <a:rPr lang="en-US" sz="2400" dirty="0">
                <a:solidFill>
                  <a:schemeClr val="tx1"/>
                </a:solidFill>
              </a:rPr>
              <a:t>Outer or fixed </a:t>
            </a:r>
            <a:r>
              <a:rPr lang="en-US" sz="2400" spc="-300" dirty="0">
                <a:solidFill>
                  <a:schemeClr val="tx1"/>
                </a:solidFill>
              </a:rPr>
              <a:t>C </a:t>
            </a:r>
            <a:r>
              <a:rPr lang="en-US" sz="2400" dirty="0">
                <a:solidFill>
                  <a:schemeClr val="tx1"/>
                </a:solidFill>
              </a:rPr>
              <a:t>V joints commonly use a Rzeppa design</a:t>
            </a:r>
          </a:p>
          <a:p>
            <a:pPr marL="342900" indent="-342900">
              <a:spcBef>
                <a:spcPts val="600"/>
              </a:spcBef>
            </a:pPr>
            <a:r>
              <a:rPr lang="en-US" sz="2400" dirty="0">
                <a:solidFill>
                  <a:schemeClr val="tx1"/>
                </a:solidFill>
              </a:rPr>
              <a:t>Inner </a:t>
            </a:r>
            <a:r>
              <a:rPr lang="en-US" sz="2400" spc="-300" dirty="0">
                <a:solidFill>
                  <a:schemeClr val="tx1"/>
                </a:solidFill>
              </a:rPr>
              <a:t>C </a:t>
            </a:r>
            <a:r>
              <a:rPr lang="en-US" sz="2400" dirty="0">
                <a:solidFill>
                  <a:schemeClr val="tx1"/>
                </a:solidFill>
              </a:rPr>
              <a:t>V joints are plunging or tripod type.</a:t>
            </a:r>
          </a:p>
        </p:txBody>
      </p:sp>
    </p:spTree>
    <p:extLst>
      <p:ext uri="{BB962C8B-B14F-4D97-AF65-F5344CB8AC3E}">
        <p14:creationId xmlns:p14="http://schemas.microsoft.com/office/powerpoint/2010/main" val="315084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9.2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103353"/>
            <a:ext cx="2361809" cy="344128"/>
          </a:xfrm>
        </p:spPr>
        <p:txBody>
          <a:bodyPr wrap="square" lIns="0" tIns="18000" rIns="0" bIns="18000" anchor="ctr" anchorCtr="0">
            <a:spAutoFit/>
          </a:bodyPr>
          <a:lstStyle/>
          <a:p>
            <a:pPr marL="0" indent="0">
              <a:spcBef>
                <a:spcPts val="600"/>
              </a:spcBef>
              <a:buNone/>
            </a:pPr>
            <a:r>
              <a:rPr lang="en-US" sz="2000" spc="-250" dirty="0">
                <a:solidFill>
                  <a:schemeClr val="tx1"/>
                </a:solidFill>
              </a:rPr>
              <a:t>F W </a:t>
            </a:r>
            <a:r>
              <a:rPr lang="en-US" sz="2000" dirty="0">
                <a:solidFill>
                  <a:schemeClr val="tx1"/>
                </a:solidFill>
              </a:rPr>
              <a:t>D Vehicle Setup </a:t>
            </a:r>
          </a:p>
        </p:txBody>
      </p:sp>
      <p:pic>
        <p:nvPicPr>
          <p:cNvPr id="5" name="Picture 4" descr="An illustration of a rear-wheel-drive vehicle engine connected with drive shafts.&#10;Long description is available in notes, Press F6.">
            <a:extLst>
              <a:ext uri="{FF2B5EF4-FFF2-40B4-BE49-F238E27FC236}">
                <a16:creationId xmlns:a16="http://schemas.microsoft.com/office/drawing/2014/main" id="{D9E0CD6C-62D8-A09F-3BA9-BFA629C0941F}"/>
              </a:ext>
            </a:extLst>
          </p:cNvPr>
          <p:cNvPicPr>
            <a:picLocks noChangeAspect="1"/>
          </p:cNvPicPr>
          <p:nvPr/>
        </p:nvPicPr>
        <p:blipFill>
          <a:blip r:embed="rId3"/>
          <a:stretch>
            <a:fillRect/>
          </a:stretch>
        </p:blipFill>
        <p:spPr>
          <a:xfrm>
            <a:off x="799094" y="1588092"/>
            <a:ext cx="7545812" cy="337127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522" y="5104754"/>
            <a:ext cx="8257018" cy="1267458"/>
          </a:xfrm>
        </p:spPr>
        <p:txBody>
          <a:bodyPr wrap="square" lIns="0" tIns="18000" rIns="0" bIns="18000" anchor="ctr" anchorCtr="0">
            <a:spAutoFit/>
          </a:bodyPr>
          <a:lstStyle/>
          <a:p>
            <a:pPr marL="0" indent="0">
              <a:spcBef>
                <a:spcPts val="600"/>
              </a:spcBef>
              <a:buNone/>
            </a:pPr>
            <a:r>
              <a:rPr lang="en-US" sz="2000" dirty="0"/>
              <a:t>In a rear-wheel-drive vehicle, the driveshaft transmits engine torque from the transmission to the rear axle assembly and drive wheels. In a front-wheel-drive vehicle driveshafts (also called axle shafts) transmit torque from the transaxle to each of the front drive wheels.</a:t>
            </a:r>
          </a:p>
        </p:txBody>
      </p:sp>
    </p:spTree>
    <p:extLst>
      <p:ext uri="{BB962C8B-B14F-4D97-AF65-F5344CB8AC3E}">
        <p14:creationId xmlns:p14="http://schemas.microsoft.com/office/powerpoint/2010/main" val="3915789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FWD Drivetrain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FWD_drivetrain">
            <a:hlinkClick r:id="" action="ppaction://media"/>
            <a:extLst>
              <a:ext uri="{FF2B5EF4-FFF2-40B4-BE49-F238E27FC236}">
                <a16:creationId xmlns:a16="http://schemas.microsoft.com/office/drawing/2014/main" id="{50CCB3A2-E37A-48F2-4E38-40D18BCD54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914" y="1451295"/>
            <a:ext cx="8828171" cy="4965846"/>
          </a:xfrm>
          <a:prstGeom prst="rect">
            <a:avLst/>
          </a:prstGeom>
        </p:spPr>
      </p:pic>
    </p:spTree>
    <p:extLst>
      <p:ext uri="{BB962C8B-B14F-4D97-AF65-F5344CB8AC3E}">
        <p14:creationId xmlns:p14="http://schemas.microsoft.com/office/powerpoint/2010/main" val="37438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9.3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55324"/>
            <a:ext cx="1404277" cy="405683"/>
          </a:xfrm>
        </p:spPr>
        <p:txBody>
          <a:bodyPr wrap="square" lIns="0" tIns="18000" rIns="0" bIns="18000" anchor="ctr" anchorCtr="0">
            <a:spAutoFit/>
          </a:bodyPr>
          <a:lstStyle/>
          <a:p>
            <a:pPr marL="0" indent="0">
              <a:spcBef>
                <a:spcPts val="600"/>
              </a:spcBef>
              <a:buNone/>
            </a:pPr>
            <a:r>
              <a:rPr lang="en-US" sz="2400" dirty="0">
                <a:solidFill>
                  <a:schemeClr val="tx1"/>
                </a:solidFill>
              </a:rPr>
              <a:t>Driveshaft</a:t>
            </a:r>
          </a:p>
        </p:txBody>
      </p:sp>
      <p:pic>
        <p:nvPicPr>
          <p:cNvPr id="6" name="Picture 5" descr="A breakdown illustration of a propeller shaft. The labeled parts from left are transmission, splines, slip yoke, front U-joint, rear U-joint, and differential.">
            <a:extLst>
              <a:ext uri="{FF2B5EF4-FFF2-40B4-BE49-F238E27FC236}">
                <a16:creationId xmlns:a16="http://schemas.microsoft.com/office/drawing/2014/main" id="{ACAEECE5-AEEE-6431-81CF-AC940DCEFB0B}"/>
              </a:ext>
            </a:extLst>
          </p:cNvPr>
          <p:cNvPicPr>
            <a:picLocks noChangeAspect="1"/>
          </p:cNvPicPr>
          <p:nvPr/>
        </p:nvPicPr>
        <p:blipFill>
          <a:blip r:embed="rId3"/>
          <a:stretch>
            <a:fillRect/>
          </a:stretch>
        </p:blipFill>
        <p:spPr>
          <a:xfrm>
            <a:off x="529052" y="2000406"/>
            <a:ext cx="4221268" cy="243706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925683" y="1045481"/>
            <a:ext cx="3770674" cy="2483175"/>
          </a:xfrm>
        </p:spPr>
        <p:txBody>
          <a:bodyPr wrap="square" lIns="0" tIns="18000" rIns="0" bIns="18000" anchor="ctr" anchorCtr="0">
            <a:spAutoFit/>
          </a:bodyPr>
          <a:lstStyle/>
          <a:p>
            <a:pPr marL="342900" indent="-342900">
              <a:spcBef>
                <a:spcPts val="600"/>
              </a:spcBef>
            </a:pPr>
            <a:r>
              <a:rPr lang="en-US" sz="2400" dirty="0"/>
              <a:t>What is purpose and function of driveshafts?</a:t>
            </a:r>
          </a:p>
          <a:p>
            <a:pPr marL="342900" indent="-342900">
              <a:spcBef>
                <a:spcPts val="600"/>
              </a:spcBef>
            </a:pPr>
            <a:r>
              <a:rPr lang="en-US" sz="2400" dirty="0"/>
              <a:t>Driveshaft Design</a:t>
            </a:r>
          </a:p>
          <a:p>
            <a:pPr marL="829818" lvl="1" indent="-342900"/>
            <a:r>
              <a:rPr lang="en-US" sz="2400" dirty="0"/>
              <a:t>One- or two-piece driveshaft</a:t>
            </a:r>
          </a:p>
          <a:p>
            <a:pPr marL="829818" lvl="1" indent="-342900"/>
            <a:r>
              <a:rPr lang="en-US" sz="2400" dirty="0"/>
              <a:t>Aluminum driveshafts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68313" y="4758299"/>
            <a:ext cx="8220362" cy="1144347"/>
          </a:xfrm>
        </p:spPr>
        <p:txBody>
          <a:bodyPr wrap="square" lIns="0" tIns="18000" rIns="0" bIns="18000" anchor="ctr" anchorCtr="0">
            <a:spAutoFit/>
          </a:bodyPr>
          <a:lstStyle/>
          <a:p>
            <a:pPr marL="0" indent="0">
              <a:spcBef>
                <a:spcPts val="600"/>
              </a:spcBef>
              <a:buNone/>
            </a:pPr>
            <a:r>
              <a:rPr lang="en-US" sz="2400" dirty="0"/>
              <a:t>Typical driveshaft (also called a </a:t>
            </a:r>
            <a:r>
              <a:rPr lang="en-US" sz="2400" i="1" dirty="0"/>
              <a:t>propeller shaft</a:t>
            </a:r>
            <a:r>
              <a:rPr lang="en-US" sz="2400" dirty="0"/>
              <a:t>). The driveshaft transfers engine power from the transmission to the differential.</a:t>
            </a:r>
          </a:p>
        </p:txBody>
      </p:sp>
    </p:spTree>
    <p:extLst>
      <p:ext uri="{BB962C8B-B14F-4D97-AF65-F5344CB8AC3E}">
        <p14:creationId xmlns:p14="http://schemas.microsoft.com/office/powerpoint/2010/main" val="144918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FWD Driveshaft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fwd_driveshaft">
            <a:hlinkClick r:id="" action="ppaction://media"/>
            <a:extLst>
              <a:ext uri="{FF2B5EF4-FFF2-40B4-BE49-F238E27FC236}">
                <a16:creationId xmlns:a16="http://schemas.microsoft.com/office/drawing/2014/main" id="{BD5037DA-DC09-814B-5825-EBDABB2313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280" y="1367405"/>
            <a:ext cx="8972777" cy="5047187"/>
          </a:xfrm>
          <a:prstGeom prst="rect">
            <a:avLst/>
          </a:prstGeom>
        </p:spPr>
      </p:pic>
    </p:spTree>
    <p:extLst>
      <p:ext uri="{BB962C8B-B14F-4D97-AF65-F5344CB8AC3E}">
        <p14:creationId xmlns:p14="http://schemas.microsoft.com/office/powerpoint/2010/main" val="2666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RWD Driveshaft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rwd_driveshaft">
            <a:hlinkClick r:id="" action="ppaction://media"/>
            <a:extLst>
              <a:ext uri="{FF2B5EF4-FFF2-40B4-BE49-F238E27FC236}">
                <a16:creationId xmlns:a16="http://schemas.microsoft.com/office/drawing/2014/main" id="{9A66E3A8-CBCD-E7F7-40B7-C1EEF024C6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410" y="1157680"/>
            <a:ext cx="8977179" cy="5049663"/>
          </a:xfrm>
          <a:prstGeom prst="rect">
            <a:avLst/>
          </a:prstGeom>
        </p:spPr>
      </p:pic>
    </p:spTree>
    <p:extLst>
      <p:ext uri="{BB962C8B-B14F-4D97-AF65-F5344CB8AC3E}">
        <p14:creationId xmlns:p14="http://schemas.microsoft.com/office/powerpoint/2010/main" val="218144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9.4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508458" cy="405683"/>
          </a:xfrm>
        </p:spPr>
        <p:txBody>
          <a:bodyPr wrap="square" lIns="0" tIns="18000" rIns="0" bIns="18000" anchor="ctr" anchorCtr="0">
            <a:spAutoFit/>
          </a:bodyPr>
          <a:lstStyle/>
          <a:p>
            <a:pPr marL="0" indent="0">
              <a:spcBef>
                <a:spcPts val="600"/>
              </a:spcBef>
              <a:buNone/>
            </a:pPr>
            <a:r>
              <a:rPr lang="en-US" sz="2400" dirty="0">
                <a:solidFill>
                  <a:schemeClr val="tx1"/>
                </a:solidFill>
              </a:rPr>
              <a:t>Dented Driveshaft</a:t>
            </a:r>
          </a:p>
        </p:txBody>
      </p:sp>
      <p:pic>
        <p:nvPicPr>
          <p:cNvPr id="5" name="Picture 4" descr="A dented drive shaft. A label on the drive shaft reads 15077434-J Z 4, Spicer part-922983-6820, L O T-Y 200105020154-J C M, Spicer drive shaft A S S M dot I N C.">
            <a:extLst>
              <a:ext uri="{FF2B5EF4-FFF2-40B4-BE49-F238E27FC236}">
                <a16:creationId xmlns:a16="http://schemas.microsoft.com/office/drawing/2014/main" id="{DB32CC54-CD9E-1950-0A6C-A3797BFC6120}"/>
              </a:ext>
            </a:extLst>
          </p:cNvPr>
          <p:cNvPicPr>
            <a:picLocks noChangeAspect="1"/>
          </p:cNvPicPr>
          <p:nvPr/>
        </p:nvPicPr>
        <p:blipFill>
          <a:blip r:embed="rId3"/>
          <a:stretch>
            <a:fillRect/>
          </a:stretch>
        </p:blipFill>
        <p:spPr>
          <a:xfrm>
            <a:off x="1990934" y="1594542"/>
            <a:ext cx="5162133" cy="389319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522" y="5609768"/>
            <a:ext cx="8257018" cy="775015"/>
          </a:xfrm>
        </p:spPr>
        <p:txBody>
          <a:bodyPr wrap="square" lIns="0" tIns="18000" rIns="0" bIns="18000" anchor="ctr" anchorCtr="0">
            <a:spAutoFit/>
          </a:bodyPr>
          <a:lstStyle/>
          <a:p>
            <a:pPr marL="0" indent="0">
              <a:spcBef>
                <a:spcPts val="600"/>
              </a:spcBef>
              <a:buNone/>
            </a:pPr>
            <a:r>
              <a:rPr lang="en-US" sz="2400" dirty="0"/>
              <a:t>This driveshaft was found to be dented during a visual inspection and has to be replaced.</a:t>
            </a:r>
          </a:p>
        </p:txBody>
      </p:sp>
    </p:spTree>
    <p:extLst>
      <p:ext uri="{BB962C8B-B14F-4D97-AF65-F5344CB8AC3E}">
        <p14:creationId xmlns:p14="http://schemas.microsoft.com/office/powerpoint/2010/main" val="147403556"/>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563</TotalTime>
  <Words>3243</Words>
  <Application>Microsoft Office PowerPoint</Application>
  <PresentationFormat>On-screen Show (4:3)</PresentationFormat>
  <Paragraphs>209</Paragraphs>
  <Slides>41</Slides>
  <Notes>41</Notes>
  <HiddenSlides>0</HiddenSlides>
  <MMClips>5</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7" baseType="lpstr">
      <vt:lpstr>Arial</vt:lpstr>
      <vt:lpstr>Verdana</vt:lpstr>
      <vt:lpstr>Times New Roman</vt:lpstr>
      <vt:lpstr>1_USHE</vt:lpstr>
      <vt:lpstr>USHE_slide options</vt:lpstr>
      <vt:lpstr>Equation</vt:lpstr>
      <vt:lpstr>Manual Drivetrains and Axles</vt:lpstr>
      <vt:lpstr>Learning Objectives</vt:lpstr>
      <vt:lpstr>Figure 9.1</vt:lpstr>
      <vt:lpstr>Figure 9.2</vt:lpstr>
      <vt:lpstr>Animation: FWD Drivetrain (Animation will automatically start)</vt:lpstr>
      <vt:lpstr>Figure 9.3</vt:lpstr>
      <vt:lpstr>Animation: FWD Driveshaft (Animation will automatically start)</vt:lpstr>
      <vt:lpstr>Animation: RWD Driveshaft Operation (Animation will automatically start)</vt:lpstr>
      <vt:lpstr>Figure 9.4</vt:lpstr>
      <vt:lpstr>Figure 9.5</vt:lpstr>
      <vt:lpstr>Figure 9.6</vt:lpstr>
      <vt:lpstr>Driveshaft Balance</vt:lpstr>
      <vt:lpstr>U-Joint Design and Operation</vt:lpstr>
      <vt:lpstr>Figure 9.7</vt:lpstr>
      <vt:lpstr>Animation: Universal Joint Operation (Animation will automatically start)</vt:lpstr>
      <vt:lpstr>Figure 9.8</vt:lpstr>
      <vt:lpstr>Figure 9.9</vt:lpstr>
      <vt:lpstr>Figure 9.10</vt:lpstr>
      <vt:lpstr>Double-Cardan Joints</vt:lpstr>
      <vt:lpstr>Figure 9.11</vt:lpstr>
      <vt:lpstr>Constant Velocity Joints (1 of 2)</vt:lpstr>
      <vt:lpstr>Figure 9.12</vt:lpstr>
      <vt:lpstr>Animation: CV Joint (Animation will automatically start)</vt:lpstr>
      <vt:lpstr>Constant Velocity Joints (2 of 2)</vt:lpstr>
      <vt:lpstr>Figure 9.13</vt:lpstr>
      <vt:lpstr>Figure 9.14</vt:lpstr>
      <vt:lpstr>Figure 9.15</vt:lpstr>
      <vt:lpstr>Figure 9.16</vt:lpstr>
      <vt:lpstr>Figure 9.17</vt:lpstr>
      <vt:lpstr>Frequently Asked Question: What is That Weight for on the Drive Axle Shaft?</vt:lpstr>
      <vt:lpstr>Figure 9.18</vt:lpstr>
      <vt:lpstr>Figure 9.19</vt:lpstr>
      <vt:lpstr>Figure 9.20</vt:lpstr>
      <vt:lpstr>Figure 9.21</vt:lpstr>
      <vt:lpstr>Figure 9.22</vt:lpstr>
      <vt:lpstr>Figure 9.23</vt:lpstr>
      <vt:lpstr>Question 1</vt:lpstr>
      <vt:lpstr>Answer 1</vt:lpstr>
      <vt:lpstr>Summary</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9</dc:title>
  <dc:subject>Careers</dc:subject>
  <dc:creator>James D. Halderman</dc:creator>
  <cp:keywords/>
  <dc:description>Additional information may be found in the Notes Pane of each slide by pressing F6.</dc:description>
  <cp:lastModifiedBy>Glen Plants</cp:lastModifiedBy>
  <cp:revision>364</cp:revision>
  <dcterms:modified xsi:type="dcterms:W3CDTF">2023-08-16T14:50:33Z</dcterms:modified>
</cp:coreProperties>
</file>