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112"/>
  </p:notesMasterIdLst>
  <p:handoutMasterIdLst>
    <p:handoutMasterId r:id="rId113"/>
  </p:handoutMasterIdLst>
  <p:sldIdLst>
    <p:sldId id="384" r:id="rId3"/>
    <p:sldId id="272" r:id="rId4"/>
    <p:sldId id="754" r:id="rId5"/>
    <p:sldId id="756" r:id="rId6"/>
    <p:sldId id="757" r:id="rId7"/>
    <p:sldId id="758" r:id="rId8"/>
    <p:sldId id="759" r:id="rId9"/>
    <p:sldId id="389" r:id="rId10"/>
    <p:sldId id="760" r:id="rId11"/>
    <p:sldId id="761" r:id="rId12"/>
    <p:sldId id="755" r:id="rId13"/>
    <p:sldId id="857" r:id="rId14"/>
    <p:sldId id="764" r:id="rId15"/>
    <p:sldId id="753" r:id="rId16"/>
    <p:sldId id="765" r:id="rId17"/>
    <p:sldId id="766" r:id="rId18"/>
    <p:sldId id="767" r:id="rId19"/>
    <p:sldId id="1195" r:id="rId20"/>
    <p:sldId id="740" r:id="rId21"/>
    <p:sldId id="768" r:id="rId22"/>
    <p:sldId id="769" r:id="rId23"/>
    <p:sldId id="770" r:id="rId24"/>
    <p:sldId id="771" r:id="rId25"/>
    <p:sldId id="772" r:id="rId26"/>
    <p:sldId id="773" r:id="rId27"/>
    <p:sldId id="774" r:id="rId28"/>
    <p:sldId id="775" r:id="rId29"/>
    <p:sldId id="776" r:id="rId30"/>
    <p:sldId id="777" r:id="rId31"/>
    <p:sldId id="778" r:id="rId32"/>
    <p:sldId id="779" r:id="rId33"/>
    <p:sldId id="780" r:id="rId34"/>
    <p:sldId id="781" r:id="rId35"/>
    <p:sldId id="782" r:id="rId36"/>
    <p:sldId id="783" r:id="rId37"/>
    <p:sldId id="784" r:id="rId38"/>
    <p:sldId id="785" r:id="rId39"/>
    <p:sldId id="786" r:id="rId40"/>
    <p:sldId id="1196" r:id="rId41"/>
    <p:sldId id="787" r:id="rId42"/>
    <p:sldId id="788" r:id="rId43"/>
    <p:sldId id="789" r:id="rId44"/>
    <p:sldId id="790" r:id="rId45"/>
    <p:sldId id="791" r:id="rId46"/>
    <p:sldId id="792" r:id="rId47"/>
    <p:sldId id="793" r:id="rId48"/>
    <p:sldId id="794" r:id="rId49"/>
    <p:sldId id="795" r:id="rId50"/>
    <p:sldId id="796" r:id="rId51"/>
    <p:sldId id="797" r:id="rId52"/>
    <p:sldId id="799" r:id="rId53"/>
    <p:sldId id="800" r:id="rId54"/>
    <p:sldId id="736" r:id="rId55"/>
    <p:sldId id="801" r:id="rId56"/>
    <p:sldId id="802" r:id="rId57"/>
    <p:sldId id="803" r:id="rId58"/>
    <p:sldId id="804" r:id="rId59"/>
    <p:sldId id="805" r:id="rId60"/>
    <p:sldId id="806" r:id="rId61"/>
    <p:sldId id="807" r:id="rId62"/>
    <p:sldId id="808" r:id="rId63"/>
    <p:sldId id="809" r:id="rId64"/>
    <p:sldId id="810" r:id="rId65"/>
    <p:sldId id="811" r:id="rId66"/>
    <p:sldId id="812" r:id="rId67"/>
    <p:sldId id="813" r:id="rId68"/>
    <p:sldId id="814" r:id="rId69"/>
    <p:sldId id="815" r:id="rId70"/>
    <p:sldId id="816" r:id="rId71"/>
    <p:sldId id="817" r:id="rId72"/>
    <p:sldId id="818" r:id="rId73"/>
    <p:sldId id="819" r:id="rId74"/>
    <p:sldId id="820" r:id="rId75"/>
    <p:sldId id="821" r:id="rId76"/>
    <p:sldId id="822" r:id="rId77"/>
    <p:sldId id="823" r:id="rId78"/>
    <p:sldId id="824" r:id="rId79"/>
    <p:sldId id="825" r:id="rId80"/>
    <p:sldId id="826" r:id="rId81"/>
    <p:sldId id="827" r:id="rId82"/>
    <p:sldId id="828" r:id="rId83"/>
    <p:sldId id="829" r:id="rId84"/>
    <p:sldId id="830" r:id="rId85"/>
    <p:sldId id="831" r:id="rId86"/>
    <p:sldId id="832" r:id="rId87"/>
    <p:sldId id="833" r:id="rId88"/>
    <p:sldId id="834" r:id="rId89"/>
    <p:sldId id="835" r:id="rId90"/>
    <p:sldId id="836" r:id="rId91"/>
    <p:sldId id="837" r:id="rId92"/>
    <p:sldId id="838" r:id="rId93"/>
    <p:sldId id="839" r:id="rId94"/>
    <p:sldId id="840" r:id="rId95"/>
    <p:sldId id="841" r:id="rId96"/>
    <p:sldId id="842" r:id="rId97"/>
    <p:sldId id="843" r:id="rId98"/>
    <p:sldId id="844" r:id="rId99"/>
    <p:sldId id="845" r:id="rId100"/>
    <p:sldId id="846" r:id="rId101"/>
    <p:sldId id="847" r:id="rId102"/>
    <p:sldId id="848" r:id="rId103"/>
    <p:sldId id="849" r:id="rId104"/>
    <p:sldId id="850" r:id="rId105"/>
    <p:sldId id="851" r:id="rId106"/>
    <p:sldId id="852" r:id="rId107"/>
    <p:sldId id="853" r:id="rId108"/>
    <p:sldId id="854" r:id="rId109"/>
    <p:sldId id="1177" r:id="rId110"/>
    <p:sldId id="687" r:id="rId111"/>
  </p:sldIdLst>
  <p:sldSz cx="9144000" cy="6858000" type="screen4x3"/>
  <p:notesSz cx="6858000" cy="9144000"/>
  <p:embeddedFontLst>
    <p:embeddedFont>
      <p:font typeface="Verdana" panose="020B0604030504040204" pitchFamily="34" charset="0"/>
      <p:regular r:id="rId114"/>
      <p:bold r:id="rId115"/>
      <p:italic r:id="rId116"/>
      <p:boldItalic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4035" autoAdjust="0"/>
  </p:normalViewPr>
  <p:slideViewPr>
    <p:cSldViewPr snapToGrid="0" snapToObjects="1">
      <p:cViewPr varScale="1">
        <p:scale>
          <a:sx n="108" d="100"/>
          <a:sy n="108" d="100"/>
        </p:scale>
        <p:origin x="1482" y="96"/>
      </p:cViewPr>
      <p:guideLst>
        <p:guide orient="horz" pos="4042"/>
        <p:guide pos="295"/>
      </p:guideLst>
    </p:cSldViewPr>
  </p:slideViewPr>
  <p:outlineViewPr>
    <p:cViewPr>
      <p:scale>
        <a:sx n="33" d="100"/>
        <a:sy n="33" d="100"/>
      </p:scale>
      <p:origin x="0" y="-6954"/>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4.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handoutMaster" Target="handoutMasters/handoutMaster1.xml"/><Relationship Id="rId11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font" Target="fonts/font1.fntdata"/><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Examine the driveshaft for damage or mud that could affect its balance.</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Examine U-joints for damage or looseness. Check for “rust dust,” which is a reddish dust found around areas that have rusted and is a likely location where wear has occurred. ● FIGURE 8.5.</a:t>
            </a:r>
          </a:p>
          <a:p>
            <a:pPr marL="0" marR="0" lvl="0" indent="0" algn="l" rtl="0">
              <a:lnSpc>
                <a:spcPct val="100000"/>
              </a:lnSpc>
              <a:spcBef>
                <a:spcPts val="0"/>
              </a:spcBef>
              <a:spcAft>
                <a:spcPts val="0"/>
              </a:spcAft>
              <a:buClr>
                <a:schemeClr val="dk1"/>
              </a:buClr>
              <a:buSzPct val="11000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1000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1000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universal joint has a shaft, circlip. Needle roller bearings, spider, and yoked shaft end. The universal joint is covered with rust dust.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272832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16167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44011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3480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58574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84320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8458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94871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33582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109</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SEE CHART 8.1 for a list and possible causes of most transaxle/transmission problems.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sng" strike="noStrike" cap="none"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sng" strike="noStrike" cap="none" dirty="0">
                <a:solidFill>
                  <a:schemeClr val="dk1"/>
                </a:solidFill>
                <a:latin typeface="Arial"/>
                <a:ea typeface="Arial"/>
                <a:cs typeface="Arial"/>
                <a:sym typeface="Arial"/>
              </a:rPr>
              <a:t>Tech Tip: </a:t>
            </a:r>
            <a:r>
              <a:rPr lang="en-US" sz="1200" b="0" i="0" u="none" strike="noStrike" cap="none" dirty="0">
                <a:solidFill>
                  <a:schemeClr val="dk1"/>
                </a:solidFill>
                <a:latin typeface="Arial"/>
                <a:ea typeface="Arial"/>
                <a:cs typeface="Arial"/>
                <a:sym typeface="Arial"/>
              </a:rPr>
              <a:t>Too High Viscosity Oil Can Hurt Shifting During a shift, the synchronizer ring must cut through the lubricant to contact the speed gear cone. Hard shifts can result from a lubricant that is too thick or from worn synchronizer rings (the threadlike grooves are no longer sharp).</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3377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CHART 8.2 for some of the more common noise problems to look for when the transmission/transaxle is disassembled.</a:t>
            </a:r>
          </a:p>
          <a:p>
            <a:endParaRPr lang="en-US" dirty="0"/>
          </a:p>
          <a:p>
            <a:r>
              <a:rPr lang="en-US" dirty="0"/>
              <a:t>Manual transmission noises will vary greatly between makes and models. Some older transmission models normally were </a:t>
            </a:r>
          </a:p>
          <a:p>
            <a:r>
              <a:rPr lang="en-US" dirty="0"/>
              <a:t>noisy, especially in reverse or first gear. The Muncie “Rock Crusher” four-speed transmission is an example where the transmission was very noisy because it used spur gears instead of the quieter helical-cut gears. The variations in noise levels are due to manufacturing variations, transmission type (heavy duty trucks are usually noisier), clutch disc damper, flywheel type, and amount of vehicle noise insulation. Some transmission noises are caused by the uneven power flow pulses from the engine.</a:t>
            </a:r>
          </a:p>
          <a:p>
            <a:r>
              <a:rPr lang="en-US" dirty="0"/>
              <a:t>■ A bearing noise problem while in neutral with the clutch disengaged is related to clutch bearing noises.</a:t>
            </a:r>
          </a:p>
          <a:p>
            <a:r>
              <a:rPr lang="en-US" dirty="0"/>
              <a:t>■ Noises can travel. For example, the driveshaft can transmit rear drive axle noises so they seem to be coming from the transmission.</a:t>
            </a:r>
          </a:p>
          <a:p>
            <a:endParaRPr lang="en-US" dirty="0"/>
          </a:p>
          <a:p>
            <a:r>
              <a:rPr lang="en-US" b="1" u="sng" dirty="0"/>
              <a:t>Tech Tip:</a:t>
            </a:r>
            <a:r>
              <a:rPr lang="en-US" b="1" u="sng" baseline="0" dirty="0"/>
              <a:t> How to Pin Down the Source of a Vibration </a:t>
            </a:r>
          </a:p>
          <a:p>
            <a:r>
              <a:rPr lang="en-US" baseline="0" dirty="0"/>
              <a:t>A noise concern that occurs with the vehicle at idle speed in neutral can be caused by harmonic vibrations. Slowly increase engine speed to about 2500 R P M. If the noise goes away, it is engine harmonics. The problem is not in the transmission and it could be caused by a faulty clutch disc damper, bad dual-mass flywheel, or an engine fault.</a:t>
            </a:r>
          </a:p>
          <a:p>
            <a:r>
              <a:rPr lang="en-US" b="1" u="sng" baseline="0" dirty="0"/>
              <a:t>Tech Tip: Drips Run Downhill</a:t>
            </a:r>
          </a:p>
          <a:p>
            <a:r>
              <a:rPr lang="en-US" baseline="0" dirty="0"/>
              <a:t>If a leak is noted and the source cannot be seen, remember that a fluid normally runs downward and that the wind under the vehicle will move the fluid to the rear, so the point of leakage is normally above and forward of the fluid drips.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761569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dirty="0"/>
              <a:t>See Pages 98-99 for transaxle</a:t>
            </a:r>
            <a:r>
              <a:rPr lang="en-US" baseline="0" dirty="0"/>
              <a:t> removal and installation</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608407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horizontal stand at the top. An engine support tool is attached to the stand in the center with the help of bolts.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503050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0425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dirty="0"/>
              <a:t>See pages 98-99 of the text for</a:t>
            </a:r>
            <a:r>
              <a:rPr lang="en-US" baseline="0" dirty="0"/>
              <a:t> the answer</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917862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dirty="0"/>
              <a:t>See Pages 99-100 for transmission removal and installation</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79855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796825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The exact procedure for carrying out each of these steps will vary depending on the make and model. It is highly recommended that the procedure specified in service information be followed along with the clearances and torque specifications.</a:t>
            </a:r>
          </a:p>
          <a:p>
            <a:endParaRPr lang="en-US" dirty="0"/>
          </a:p>
          <a:p>
            <a:r>
              <a:rPr lang="en-US" dirty="0"/>
              <a:t>The following wear items are normally checked during disassembly:</a:t>
            </a:r>
          </a:p>
          <a:p>
            <a:endParaRPr lang="en-US" dirty="0"/>
          </a:p>
          <a:p>
            <a:r>
              <a:rPr lang="en-US" dirty="0"/>
              <a:t>■ The internal shift linkages for rough operation and wear</a:t>
            </a:r>
          </a:p>
          <a:p>
            <a:r>
              <a:rPr lang="en-US" dirty="0"/>
              <a:t>■ Clearance between all shift forks and sleeves</a:t>
            </a:r>
          </a:p>
          <a:p>
            <a:r>
              <a:rPr lang="en-US" dirty="0"/>
              <a:t>■ All shafts for excessive end play and rough operation</a:t>
            </a:r>
          </a:p>
          <a:p>
            <a:r>
              <a:rPr lang="en-US" dirty="0"/>
              <a:t>■ All floating gears for excess end float or rough rotation</a:t>
            </a:r>
          </a:p>
          <a:p>
            <a:r>
              <a:rPr lang="en-US" dirty="0"/>
              <a:t>■ All blocker rings for free motion and excessive or insufficient clearance or damaged lining</a:t>
            </a:r>
          </a:p>
          <a:p>
            <a:r>
              <a:rPr lang="en-US" dirty="0"/>
              <a:t>■ broken teeth</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84081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96192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 transmission/transaxle kit is recommended for every transmission/transaxle overhaul. These kits contain most of the normal wear items but not any hard parts. A typical kit includes the following items:</a:t>
            </a:r>
          </a:p>
          <a:p>
            <a:r>
              <a:rPr lang="en-US" sz="1200" dirty="0">
                <a:latin typeface="Arial" panose="020B0604020202020204" pitchFamily="34" charset="0"/>
                <a:cs typeface="Arial" panose="020B0604020202020204" pitchFamily="34" charset="0"/>
              </a:rPr>
              <a:t>■ New snap rings</a:t>
            </a:r>
          </a:p>
          <a:p>
            <a:r>
              <a:rPr lang="en-US" sz="1200" dirty="0">
                <a:latin typeface="Arial" panose="020B0604020202020204" pitchFamily="34" charset="0"/>
                <a:cs typeface="Arial" panose="020B0604020202020204" pitchFamily="34" charset="0"/>
              </a:rPr>
              <a:t>■ Thrust washers</a:t>
            </a:r>
          </a:p>
          <a:p>
            <a:r>
              <a:rPr lang="en-US" sz="1200" dirty="0">
                <a:latin typeface="Arial" panose="020B0604020202020204" pitchFamily="34" charset="0"/>
                <a:cs typeface="Arial" panose="020B0604020202020204" pitchFamily="34" charset="0"/>
              </a:rPr>
              <a:t>■ Slingers</a:t>
            </a:r>
          </a:p>
          <a:p>
            <a:r>
              <a:rPr lang="en-US" sz="1200" dirty="0">
                <a:latin typeface="Arial" panose="020B0604020202020204" pitchFamily="34" charset="0"/>
                <a:cs typeface="Arial" panose="020B0604020202020204" pitchFamily="34" charset="0"/>
              </a:rPr>
              <a:t>■ Synchronizer rings</a:t>
            </a:r>
          </a:p>
          <a:p>
            <a:r>
              <a:rPr lang="en-US" sz="1200" dirty="0">
                <a:latin typeface="Arial" panose="020B0604020202020204" pitchFamily="34" charset="0"/>
                <a:cs typeface="Arial" panose="020B0604020202020204" pitchFamily="34" charset="0"/>
              </a:rPr>
              <a:t>■ Synchronizer springs</a:t>
            </a:r>
          </a:p>
          <a:p>
            <a:r>
              <a:rPr lang="en-US" sz="1200" dirty="0">
                <a:latin typeface="Arial" panose="020B0604020202020204" pitchFamily="34" charset="0"/>
                <a:cs typeface="Arial" panose="020B0604020202020204" pitchFamily="34" charset="0"/>
              </a:rPr>
              <a:t>■ Special clips</a:t>
            </a:r>
          </a:p>
          <a:p>
            <a:r>
              <a:rPr lang="en-US" sz="1200" dirty="0">
                <a:latin typeface="Arial" panose="020B0604020202020204" pitchFamily="34" charset="0"/>
                <a:cs typeface="Arial" panose="020B0604020202020204" pitchFamily="34" charset="0"/>
              </a:rPr>
              <a:t>■ Bushings</a:t>
            </a:r>
          </a:p>
          <a:p>
            <a:r>
              <a:rPr lang="en-US" sz="1200" dirty="0">
                <a:latin typeface="Arial" panose="020B0604020202020204" pitchFamily="34" charset="0"/>
                <a:cs typeface="Arial" panose="020B0604020202020204" pitchFamily="34" charset="0"/>
              </a:rPr>
              <a:t>■ Roller bearings</a:t>
            </a:r>
          </a:p>
          <a:p>
            <a:r>
              <a:rPr lang="en-US" sz="1200" dirty="0">
                <a:latin typeface="Arial" panose="020B0604020202020204" pitchFamily="34" charset="0"/>
                <a:cs typeface="Arial" panose="020B0604020202020204" pitchFamily="34" charset="0"/>
              </a:rPr>
              <a:t>■ Gaskets and seals</a:t>
            </a:r>
          </a:p>
          <a:p>
            <a:r>
              <a:rPr lang="en-US" sz="1200" dirty="0">
                <a:latin typeface="Arial" panose="020B0604020202020204" pitchFamily="34" charset="0"/>
                <a:cs typeface="Arial" panose="020B0604020202020204" pitchFamily="34" charset="0"/>
              </a:rPr>
              <a:t>■ Strut keys</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kit includes circular bearings, rings, and various seals. Some parts are labeled Omix-Ada, Incorporated, Atlanta, U S A, quality replacement parts.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75468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27906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R="1070" algn="just"/>
            <a:r>
              <a:rPr lang="en-US" sz="1200" b="0" i="0" u="none" strike="noStrike" baseline="0" dirty="0">
                <a:solidFill>
                  <a:srgbClr val="231F20"/>
                </a:solidFill>
                <a:latin typeface="Arial" panose="020B0604020202020204" pitchFamily="34" charset="0"/>
                <a:cs typeface="Arial" panose="020B0604020202020204" pitchFamily="34" charset="0"/>
              </a:rPr>
              <a:t>STEP 2 Remove the drain plug, and check the quantity and condition of the fluid. Also, remove the fill plug to ensure that it is not seized or has damaged threads.</a:t>
            </a:r>
          </a:p>
          <a:p>
            <a:pPr marR="1070" algn="just"/>
            <a:r>
              <a:rPr lang="en-US" sz="1200" b="0" i="0" u="none" strike="noStrike" baseline="0" dirty="0">
                <a:solidFill>
                  <a:srgbClr val="231F20"/>
                </a:solidFill>
                <a:latin typeface="Arial" panose="020B0604020202020204" pitchFamily="34" charset="0"/>
                <a:cs typeface="Arial" panose="020B0604020202020204" pitchFamily="34" charset="0"/>
              </a:rPr>
              <a:t>STEP 3 In some transaxles, the differential bearing retainer, extension housing, and differential are removed first. In some others, the disassembly begins with the removal of the left-side case cover, fifth-gear synchronizer assembly, and the fifth counter gear. Sometimes service information specifies that the disassembly begin with the removal of the backup light switch, reverse idler shaft retaining bolt, detent plunger retaining screw, interlock sleeve retaining pin, and fill plug.</a:t>
            </a:r>
          </a:p>
          <a:p>
            <a:pPr marR="1050" algn="just"/>
            <a:r>
              <a:rPr lang="en-US" sz="1200" b="0" i="0" u="none" strike="noStrike" baseline="0" dirty="0">
                <a:solidFill>
                  <a:srgbClr val="231F20"/>
                </a:solidFill>
                <a:latin typeface="Arial" panose="020B0604020202020204" pitchFamily="34" charset="0"/>
                <a:cs typeface="Arial" panose="020B0604020202020204" pitchFamily="34" charset="0"/>
              </a:rPr>
              <a:t>STEP 4 Remove the case-to-clutch housing or end-cover-to- case attachment bolts. As these bolts are removed, note their length so that they can be replaced in the proper location. It will usually be necessary to tap the case with a plastic hammer or pry upward using a small prybar to break the seal between the two parts. If using a prying tool, try not to scratch the sealing surfaces, Figure 8.11.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387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R="47290" algn="just"/>
            <a:r>
              <a:rPr lang="en-US" sz="1200" b="0" i="0" u="none" strike="noStrike" baseline="0" dirty="0">
                <a:solidFill>
                  <a:srgbClr val="231F20"/>
                </a:solidFill>
                <a:latin typeface="Arial" panose="020B0604020202020204" pitchFamily="34" charset="0"/>
                <a:cs typeface="Arial" panose="020B0604020202020204" pitchFamily="34" charset="0"/>
              </a:rPr>
              <a:t>STEP 5 After removing the cover, remove the shift mechanism, the reverse idler gear, and its shaft, if necessary.</a:t>
            </a:r>
          </a:p>
          <a:p>
            <a:pPr marR="47270" algn="just"/>
            <a:r>
              <a:rPr lang="en-US" sz="1200" b="0" i="0" u="none" strike="noStrike" baseline="0" dirty="0">
                <a:solidFill>
                  <a:srgbClr val="231F20"/>
                </a:solidFill>
                <a:latin typeface="Arial" panose="020B0604020202020204" pitchFamily="34" charset="0"/>
                <a:cs typeface="Arial" panose="020B0604020202020204" pitchFamily="34" charset="0"/>
              </a:rPr>
              <a:t>STEP 6 Remove the input and main shaft assemblies together, holding them so that the gears stay in mesh until the shafts leave their bearings.</a:t>
            </a:r>
          </a:p>
          <a:p>
            <a:pPr algn="just"/>
            <a:r>
              <a:rPr lang="en-US" sz="1200" b="0" i="0" u="none" strike="noStrike" baseline="0" dirty="0">
                <a:solidFill>
                  <a:srgbClr val="231F20"/>
                </a:solidFill>
                <a:latin typeface="Arial" panose="020B0604020202020204" pitchFamily="34" charset="0"/>
                <a:cs typeface="Arial" panose="020B0604020202020204" pitchFamily="34" charset="0"/>
              </a:rPr>
              <a:t>STEP 7 Remove the ring gear and differential assembly, See Figure 8.12</a:t>
            </a:r>
          </a:p>
          <a:p>
            <a:pPr algn="just"/>
            <a:endParaRPr lang="en-US" sz="1200" b="0" i="0" u="none" strike="noStrike" cap="none" baseline="0" dirty="0">
              <a:solidFill>
                <a:srgbClr val="231F20"/>
              </a:solidFill>
              <a:latin typeface="Arial" panose="020B0604020202020204" pitchFamily="34" charset="0"/>
              <a:ea typeface="Arial"/>
              <a:cs typeface="Arial" panose="020B0604020202020204" pitchFamily="34" charset="0"/>
              <a:sym typeface="Arial"/>
            </a:endParaRPr>
          </a:p>
          <a:p>
            <a:pPr algn="just"/>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algn="just"/>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case on the left. On the right, a right hand holds a pry bar from the right to the left. The front end of the pry bar is fixed in the case to break the seal between the two parts.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352034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the assembly on the left and a side cover on the right. In the center, it has shift forks, bearings, and various ring gears.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44234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STEP 1 </a:t>
            </a:r>
            <a:r>
              <a:rPr lang="en-US" dirty="0">
                <a:latin typeface="Arial" panose="020B0604020202020204" pitchFamily="34" charset="0"/>
                <a:cs typeface="Arial" panose="020B0604020202020204" pitchFamily="34" charset="0"/>
              </a:rPr>
              <a:t>Clean and identify the unit so that the correct parts and specifications can be found. </a:t>
            </a:r>
            <a:r>
              <a:rPr lang="en-US" b="1" dirty="0">
                <a:latin typeface="Arial" panose="020B0604020202020204" pitchFamily="34" charset="0"/>
                <a:cs typeface="Arial" panose="020B0604020202020204" pitchFamily="34" charset="0"/>
              </a:rPr>
              <a:t>Figure 8.13</a:t>
            </a:r>
            <a:r>
              <a:rPr lang="en-US" dirty="0">
                <a:latin typeface="Arial" panose="020B0604020202020204" pitchFamily="34" charset="0"/>
                <a:cs typeface="Arial" panose="020B0604020202020204" pitchFamily="34" charset="0"/>
              </a:rPr>
              <a:t>.</a:t>
            </a:r>
          </a:p>
          <a:p>
            <a:pPr marR="50870" algn="just"/>
            <a:r>
              <a:rPr lang="en-US" sz="1200" b="0" i="0" u="none" strike="noStrike" baseline="0" dirty="0">
                <a:solidFill>
                  <a:srgbClr val="231F20"/>
                </a:solidFill>
                <a:latin typeface="Arial" panose="020B0604020202020204" pitchFamily="34" charset="0"/>
                <a:cs typeface="Arial" panose="020B0604020202020204" pitchFamily="34" charset="0"/>
              </a:rPr>
              <a:t>STEP 2 Remove drain plug and check quantity and condition of fluid. </a:t>
            </a:r>
            <a:r>
              <a:rPr lang="en-US" sz="1200" b="1" i="0" u="none" strike="noStrike" baseline="0" dirty="0">
                <a:solidFill>
                  <a:srgbClr val="231F20"/>
                </a:solidFill>
                <a:latin typeface="Arial" panose="020B0604020202020204" pitchFamily="34" charset="0"/>
                <a:cs typeface="Arial" panose="020B0604020202020204" pitchFamily="34" charset="0"/>
              </a:rPr>
              <a:t>See Figure 8.14 </a:t>
            </a:r>
            <a:endParaRPr lang="en-US" sz="1200" b="1" i="0" u="none" strike="noStrike" baseline="30000" dirty="0">
              <a:solidFill>
                <a:srgbClr val="231F20"/>
              </a:solidFill>
              <a:latin typeface="Arial" panose="020B0604020202020204" pitchFamily="34" charset="0"/>
              <a:cs typeface="Arial" panose="020B0604020202020204" pitchFamily="34" charset="0"/>
            </a:endParaRPr>
          </a:p>
          <a:p>
            <a:pPr marR="50860" algn="just"/>
            <a:r>
              <a:rPr lang="en-US" sz="1200" b="0" i="0" u="none" strike="noStrike" baseline="0" dirty="0">
                <a:solidFill>
                  <a:srgbClr val="231F20"/>
                </a:solidFill>
                <a:latin typeface="Arial" panose="020B0604020202020204" pitchFamily="34" charset="0"/>
                <a:cs typeface="Arial" panose="020B0604020202020204" pitchFamily="34" charset="0"/>
              </a:rPr>
              <a:t>STEP 3 Remove case cover or case cover with shift mechanism. On some units, it is necessary to disconnect the shift shaft in the extension housing, remove the extension housing, and then remove the case cover and shift mechanism.</a:t>
            </a:r>
          </a:p>
          <a:p>
            <a:pPr marR="50870" algn="just"/>
            <a:r>
              <a:rPr lang="en-US" sz="1200" b="0" i="0" u="none" strike="noStrike" baseline="0" dirty="0">
                <a:solidFill>
                  <a:srgbClr val="231F20"/>
                </a:solidFill>
                <a:latin typeface="Arial" panose="020B0604020202020204" pitchFamily="34" charset="0"/>
                <a:cs typeface="Arial" panose="020B0604020202020204" pitchFamily="34" charset="0"/>
              </a:rPr>
              <a:t>STEP 4 On units that use tapered roller bearings, remove shims and bearing cup. The input shaft/main drive gear can now be removed.</a:t>
            </a:r>
          </a:p>
          <a:p>
            <a:pPr marR="50870" algn="just"/>
            <a:r>
              <a:rPr lang="en-US" sz="1200" b="0" i="0" u="none" strike="noStrike" baseline="0" dirty="0">
                <a:solidFill>
                  <a:srgbClr val="231F20"/>
                </a:solidFill>
                <a:latin typeface="Arial" panose="020B0604020202020204" pitchFamily="34" charset="0"/>
                <a:cs typeface="Arial" panose="020B0604020202020204" pitchFamily="34" charset="0"/>
              </a:rPr>
              <a:t>STEP 5 Remove extension housing. Countershaft extension with the fifth and sixth drive gears and the synchronizer assembly along with the shift fork can now be removed.</a:t>
            </a:r>
          </a:p>
          <a:p>
            <a:pPr marR="50860" algn="just"/>
            <a:r>
              <a:rPr lang="en-US" sz="1200" b="0" i="0" u="none" strike="noStrike" baseline="0" dirty="0">
                <a:solidFill>
                  <a:srgbClr val="231F20"/>
                </a:solidFill>
                <a:latin typeface="Arial" panose="020B0604020202020204" pitchFamily="34" charset="0"/>
                <a:cs typeface="Arial" panose="020B0604020202020204" pitchFamily="34" charset="0"/>
              </a:rPr>
              <a:t>STEP 6 Remove the rear bearing and then remove the main shaft assembly. This usually involves using a puller to remove a ball bearing or sliding the cup of a tapered roller bearing out of the case and then moving the main shaft forward, upward, and out of the case.</a:t>
            </a:r>
          </a:p>
          <a:p>
            <a:pPr marR="50870" algn="just"/>
            <a:r>
              <a:rPr lang="en-US" sz="1200" b="0" i="0" u="none" strike="noStrike" baseline="0" dirty="0">
                <a:solidFill>
                  <a:srgbClr val="231F20"/>
                </a:solidFill>
                <a:latin typeface="Arial" panose="020B0604020202020204" pitchFamily="34" charset="0"/>
                <a:cs typeface="Arial" panose="020B0604020202020204" pitchFamily="34" charset="0"/>
              </a:rPr>
              <a:t>STEP 7 Remove the cluster gear and countershaft. On one-piece tapered roller bearing units, remove the rear bearing retainer and slide the countershaft to the rear of the case to remove the rear bearing cup, then move the shafts forward and upward for removal </a:t>
            </a:r>
            <a:r>
              <a:rPr lang="en-US" sz="1200" b="1" i="0" u="none" strike="noStrike" baseline="0" dirty="0">
                <a:solidFill>
                  <a:srgbClr val="231F20"/>
                </a:solidFill>
                <a:latin typeface="Arial" panose="020B0604020202020204" pitchFamily="34" charset="0"/>
                <a:cs typeface="Arial" panose="020B0604020202020204" pitchFamily="34" charset="0"/>
              </a:rPr>
              <a:t>see Figure 8.15</a:t>
            </a:r>
            <a:r>
              <a:rPr lang="en-US" sz="1200" b="1" i="0" u="none" strike="noStrike" baseline="30000" dirty="0">
                <a:solidFill>
                  <a:srgbClr val="231F20"/>
                </a:solidFill>
                <a:latin typeface="Arial" panose="020B0604020202020204" pitchFamily="34" charset="0"/>
                <a:cs typeface="Arial" panose="020B0604020202020204" pitchFamily="34" charset="0"/>
              </a:rPr>
              <a:t>.</a:t>
            </a:r>
          </a:p>
          <a:p>
            <a:pPr marR="50860" algn="just"/>
            <a:r>
              <a:rPr lang="en-US" sz="1200" b="0" i="0" u="none" strike="noStrike" baseline="0" dirty="0">
                <a:solidFill>
                  <a:srgbClr val="231F20"/>
                </a:solidFill>
                <a:latin typeface="Arial" panose="020B0604020202020204" pitchFamily="34" charset="0"/>
                <a:cs typeface="Arial" panose="020B0604020202020204" pitchFamily="34" charset="0"/>
              </a:rPr>
              <a:t>STEP 8 Locate and remove the reverse idler gear shaft locking device, and remove the shaft, gear, and any thrust washers or O-rings. In some units, the idler gear shaft must be driven out using a long tapered punch. In other units, the idler gear shaft must be</a:t>
            </a:r>
          </a:p>
          <a:p>
            <a:pPr marR="50870" algn="just"/>
            <a:r>
              <a:rPr lang="en-US" sz="1200" b="0" i="0" u="none" strike="noStrike" baseline="0" dirty="0">
                <a:solidFill>
                  <a:srgbClr val="231F20"/>
                </a:solidFill>
                <a:latin typeface="Arial" panose="020B0604020202020204" pitchFamily="34" charset="0"/>
                <a:cs typeface="Arial" panose="020B0604020202020204" pitchFamily="34" charset="0"/>
              </a:rPr>
              <a:t>pressed out.</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27087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266745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137067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In-vehicle service, also called on-vehicle service, in most cases is a normal maintenance operation </a:t>
            </a:r>
          </a:p>
          <a:p>
            <a:r>
              <a:rPr lang="en-US" dirty="0"/>
              <a:t>and includes the following:</a:t>
            </a:r>
          </a:p>
          <a:p>
            <a:pPr marL="171450" indent="-171450">
              <a:buFont typeface="Arial" panose="020B0604020202020204" pitchFamily="34" charset="0"/>
              <a:buChar char="•"/>
            </a:pPr>
            <a:r>
              <a:rPr lang="en-US" dirty="0"/>
              <a:t>Periodic check of the lubricant level</a:t>
            </a:r>
          </a:p>
          <a:p>
            <a:pPr marL="171450" indent="-171450">
              <a:buFont typeface="Arial" panose="020B0604020202020204" pitchFamily="34" charset="0"/>
              <a:buChar char="•"/>
            </a:pPr>
            <a:r>
              <a:rPr lang="en-US" dirty="0"/>
              <a:t>Linkage/shifter adjustment</a:t>
            </a:r>
          </a:p>
          <a:p>
            <a:pPr marL="171450" indent="-171450">
              <a:buFont typeface="Arial" panose="020B0604020202020204" pitchFamily="34" charset="0"/>
              <a:buChar char="•"/>
            </a:pPr>
            <a:r>
              <a:rPr lang="en-US" dirty="0"/>
              <a:t>Mount inspection or replacement as needed</a:t>
            </a:r>
          </a:p>
          <a:p>
            <a:pPr marL="171450" indent="-171450">
              <a:buFont typeface="Arial" panose="020B0604020202020204" pitchFamily="34" charset="0"/>
              <a:buChar char="•"/>
            </a:pPr>
            <a:r>
              <a:rPr lang="en-US" dirty="0"/>
              <a:t>Visual inspection </a:t>
            </a:r>
            <a:r>
              <a:rPr lang="en-US" b="1" dirty="0"/>
              <a:t>for leaks and other abnormal conditions When a problem such as hard shifting occurs, the shift linkage is also be checked and readjusted, if necessary</a:t>
            </a:r>
            <a:r>
              <a:rPr lang="en-US" dirty="0"/>
              <a:t>.</a:t>
            </a:r>
          </a:p>
          <a:p>
            <a:r>
              <a:rPr lang="en-US" dirty="0"/>
              <a:t>If possible, service and repair operations are done with the transaxle/transmission in the vehicle. Transmission removal and replacement (R&amp;R) takes about 2.5 hours and transaxle removal and replacement may take up to 5 hours. This varies greatly depending on the vehicle and the experience of the technician, but in any case, transmission/transaxle removal and replacement is time consuming.</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14827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605941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Gear Inspection</a:t>
            </a:r>
          </a:p>
          <a:p>
            <a:r>
              <a:rPr lang="en-US" dirty="0"/>
              <a:t>In some cases, gear damage is quite obvious and easy to locate. With other gears, however, a close </a:t>
            </a:r>
          </a:p>
          <a:p>
            <a:r>
              <a:rPr lang="en-US" dirty="0"/>
              <a:t>inspection is necessary to determine if there is a problem with the teeth or thrust or bearing </a:t>
            </a:r>
          </a:p>
          <a:p>
            <a:r>
              <a:rPr lang="en-US" dirty="0"/>
              <a:t>surfaces. See Figure 8.16.</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77290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NOTE: If one gear of a set has a broken tooth, be aware that a tooth on the mating gear encountered </a:t>
            </a:r>
          </a:p>
          <a:p>
            <a:r>
              <a:rPr lang="en-US" sz="1200" dirty="0">
                <a:latin typeface="Arial" panose="020B0604020202020204" pitchFamily="34" charset="0"/>
                <a:cs typeface="Arial" panose="020B0604020202020204" pitchFamily="34" charset="0"/>
              </a:rPr>
              <a:t>the same load and is probably damaged. The broken gear and its mate are replaced as a set.</a:t>
            </a:r>
          </a:p>
          <a:p>
            <a:endParaRPr lang="en-US" sz="1200" b="1"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Tech Tip: Reuse Old or Replace?</a:t>
            </a:r>
          </a:p>
          <a:p>
            <a:r>
              <a:rPr lang="en-US" sz="1200" dirty="0">
                <a:latin typeface="Arial" panose="020B0604020202020204" pitchFamily="34" charset="0"/>
                <a:cs typeface="Arial" panose="020B0604020202020204" pitchFamily="34" charset="0"/>
              </a:rPr>
              <a:t>A technician often has to decide whether to reuse or replace slightly worn or damaged parts. Some cluster gears, for example, are very expensive, and replacement can raise the cost of a rebuild significantly. Normally, chips that do not extend into contact area do not require gear replacement. They can, however, cause a slight noise or be the base of a stress crack or further chipping. Small burrs and chips can be removed or blended into gear surface using a high-speed grinder with a small abrasive stone. Worn, rounded, or burred clutching teeth can also be corrected by grinding.</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table has three columns and five rows. The column headers from the left to the right are as follows: description, acceptable, and reject. All the patterns have a toe at the bottom, a heel on the top, and drive and coast on the sides. The row entries from the left to the right are as follows. Row 1: description, desired contact pattern; acceptable. Row 2: description, end contact pattern; acceptable; reject. Row 3: description, traveling contact (moves from side to side); acceptable; reject. Row 4: description, high contact; acceptable; reject. Row 5: description, low contact; acceptable; reject.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82669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dirty="0"/>
              <a:t>Bearing Inspection</a:t>
            </a:r>
            <a:r>
              <a:rPr lang="en-US" dirty="0"/>
              <a:t> </a:t>
            </a:r>
          </a:p>
          <a:p>
            <a:r>
              <a:rPr lang="en-US" dirty="0"/>
              <a:t>Immediately after cleaning an antifriction (ball, roller, or needle) bearing, it should be dipped in a clean, lightweight lubricant and covered to keep it clean and dust free. Inspection of a bearing is normally done by sight, feel, and sound. Visual inspection of a worn bearing can reveal a broken cage or pitted races. ● </a:t>
            </a:r>
            <a:r>
              <a:rPr lang="en-US" b="1" dirty="0"/>
              <a:t>Figure 8.18</a:t>
            </a:r>
            <a:r>
              <a:rPr lang="en-US" dirty="0"/>
              <a:t>.</a:t>
            </a:r>
          </a:p>
          <a:p>
            <a:r>
              <a:rPr lang="en-US" dirty="0"/>
              <a:t>Bearing damage occurs in many forms. The terms commonly used to describe bearing damage are as follows:</a:t>
            </a:r>
          </a:p>
          <a:p>
            <a:r>
              <a:rPr lang="en-US" dirty="0"/>
              <a:t>■ Brinelling: a series of indentations pressed or worn into a race</a:t>
            </a:r>
          </a:p>
          <a:p>
            <a:r>
              <a:rPr lang="en-US" dirty="0"/>
              <a:t>■ Contamination: scratches, pitting, or scoring in a scattered pattern on the ball or roller surfaces</a:t>
            </a:r>
          </a:p>
          <a:p>
            <a:r>
              <a:rPr lang="en-US" dirty="0"/>
              <a:t>■ Electric arcing: a series of small burn marks or grooves across the raceways</a:t>
            </a:r>
          </a:p>
          <a:p>
            <a:r>
              <a:rPr lang="en-US" dirty="0"/>
              <a:t>■ Fretting: small particles that decay and break off the bearing races</a:t>
            </a:r>
          </a:p>
          <a:p>
            <a:r>
              <a:rPr lang="en-US" dirty="0"/>
              <a:t>■ Seizing: caused when balls or rollers fail to roll and this causes damage to cage and end of rollers with evidence of excessive heat</a:t>
            </a:r>
          </a:p>
          <a:p>
            <a:r>
              <a:rPr lang="en-US" dirty="0"/>
              <a:t>■ Spalling: an advanced stage of decay with flaking away from the bearing race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19452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Tech Tip: Bearing Checks</a:t>
            </a:r>
          </a:p>
          <a:p>
            <a:r>
              <a:rPr lang="en-US" dirty="0"/>
              <a:t>Holding the bearing in a vertical position by the outer race while spinning the inner race by hand allows damage to be felt or heard. Many technicians place the shaft inside the inner race, giving it a slight load and a much better turning handle. The weight of the shaft also makes any bearing problem more evident.</a:t>
            </a:r>
          </a:p>
          <a:p>
            <a:endParaRPr lang="en-US" b="1" u="sng" dirty="0"/>
          </a:p>
          <a:p>
            <a:r>
              <a:rPr lang="en-US" b="1" u="sng" dirty="0"/>
              <a:t>Tech Tip: Bearing Failure? Check the Body Grounds</a:t>
            </a:r>
          </a:p>
          <a:p>
            <a:r>
              <a:rPr lang="en-US" dirty="0"/>
              <a:t>Premature bearing failure that results in a pitted bearing can be caused by poor electrical grounds. The pits are often completely around the bearing races. Current flow for the electrical systems must return to battery ground. Poor engine ground straps will force this current to pass through the transmission and across the bearings, and this can cause an arc at the bearing races. If arcing of bearings is discovered, check and repair the factory ground wiring and connections at the body, engine block, and the transmission/transaxle itself.</a:t>
            </a:r>
          </a:p>
        </p:txBody>
      </p:sp>
    </p:spTree>
    <p:extLst>
      <p:ext uri="{BB962C8B-B14F-4D97-AF65-F5344CB8AC3E}">
        <p14:creationId xmlns:p14="http://schemas.microsoft.com/office/powerpoint/2010/main" val="1986734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Bearing Installation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inner races of bearing are often pressed onto the shaft and the pressing force should be transmitted only to the inner race.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Figure 8.19.</a:t>
            </a:r>
          </a:p>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Heat or Cool for Best Results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When installing a tight-fitting bearing over a shaft, heat the bearing in an oven or hot oil. A temperature of 300° to 400°F (150° to 200°C)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will expand the bearing about 0.001 inch per inch of bearing diameter. If the external part cannot be heated, sometimes the internal part can be cooled to make it smaller. Parts can be chilled by placing them in a freezer or immersing them in a container with dry ice and acetone. Either of these methods can change a press fit into a slip fit.</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vertical shaft in the center. The shaft has a force with a downward arrow on the top. On both sides, two structures are at the bottom. Above the structures are the support blocks. On the left, a block labeled press-fit race is attached above the support block. On the right, a block labeled bearing inner race is attached above the support block. At the bottom of the illustration, the text reads apply force only to press-fit race.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851003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007512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Take a Photo Before Disassembling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Many technicians have learned that it is helpful to have a photo available of a part that is together before it is disassembled. Take a photo of the main shaft with a phone or camera to use just in case it is needed to insure proper assembly.</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22685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360384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curved structure. The structure has a wave at the bottom that highlights the level of oil. A vertical dipstick is attached from the top. The lower end of the dipstick is immersed in oil. A level slash fill plug is attached on the bottom right at the level of oil.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2:</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container filled with oil. Two horizontal lines are marked at the top. The text below oil reads oil level. The upper line is labeled good. The lower line is labeled low. From the left, an index finger is dipped into oil to check the level of oil.</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866640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Tech Tip: Blocker Ring Inspection Tips</a:t>
            </a:r>
          </a:p>
          <a:p>
            <a:pPr marL="228600" indent="-228600">
              <a:buFont typeface="+mj-lt"/>
              <a:buAutoNum type="arabicPeriod"/>
            </a:pPr>
            <a:r>
              <a:rPr lang="en-US" sz="1200" dirty="0">
                <a:latin typeface="Arial" panose="020B0604020202020204" pitchFamily="34" charset="0"/>
                <a:cs typeface="Arial" panose="020B0604020202020204" pitchFamily="34" charset="0"/>
              </a:rPr>
              <a:t>A good metal blocker ring will have a thread-like inner surface with the threads coming to a sharp point; the edges will not reflect light. A worn blocker ring will have flattened rings around the inner surface. </a:t>
            </a:r>
          </a:p>
          <a:p>
            <a:pPr marL="685800" lvl="1" indent="-228600">
              <a:buFont typeface="Arial" panose="020B0604020202020204" pitchFamily="34" charset="0"/>
              <a:buChar char="•"/>
            </a:pPr>
            <a:r>
              <a:rPr lang="en-US" sz="1200" b="1" dirty="0">
                <a:latin typeface="Arial" panose="020B0604020202020204" pitchFamily="34" charset="0"/>
                <a:cs typeface="Arial" panose="020B0604020202020204" pitchFamily="34" charset="0"/>
              </a:rPr>
              <a:t>Figure 8.22</a:t>
            </a:r>
            <a:r>
              <a:rPr lang="en-US" sz="1200" dirty="0">
                <a:latin typeface="Arial" panose="020B0604020202020204" pitchFamily="34" charset="0"/>
                <a:cs typeface="Arial" panose="020B0604020202020204" pitchFamily="34" charset="0"/>
              </a:rPr>
              <a:t>.</a:t>
            </a:r>
          </a:p>
          <a:p>
            <a:pPr marL="228600" indent="-228600">
              <a:buFont typeface="+mj-lt"/>
              <a:buAutoNum type="arabicPeriod"/>
            </a:pPr>
            <a:r>
              <a:rPr lang="en-US" sz="1200" dirty="0">
                <a:latin typeface="Arial" panose="020B0604020202020204" pitchFamily="34" charset="0"/>
                <a:cs typeface="Arial" panose="020B0604020202020204" pitchFamily="34" charset="0"/>
              </a:rPr>
              <a:t> After a quick visual check for damage, a technician will drop a metal blocker ring onto a bench top from a short distance. A good blocker ring will make a bell-like ringing noise, whereas a cracked or broken ring will make a dull, flat sound. Paper-lined and composite blocker rings should be checked for glazing of the friction surface and discoloration, which often indicates glazing.</a:t>
            </a:r>
          </a:p>
          <a:p>
            <a:pPr marL="0" indent="0">
              <a:buFont typeface="+mj-lt"/>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indent="0">
              <a:buFont typeface="+mj-lt"/>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indent="0">
              <a:buFont typeface="+mj-lt"/>
              <a:buNone/>
            </a:pPr>
            <a:r>
              <a:rPr lang="en-US" sz="1200" b="0" i="0" u="none" strike="noStrike" dirty="0">
                <a:solidFill>
                  <a:srgbClr val="000000"/>
                </a:solidFill>
                <a:effectLst/>
                <a:latin typeface="Arial" panose="020B0604020202020204" pitchFamily="34" charset="0"/>
                <a:cs typeface="Arial" panose="020B0604020202020204" pitchFamily="34" charset="0"/>
              </a:rPr>
              <a:t>The ring is circular and has teeth on the outer boundary. On the inner side are oil drain slots. Beside the drain slot are horizontal threads. The top right side has two enlarged illustrations of the threads. The upper illustration has a circle in which the right ends of the thread are conical. The threads are new and have sharp points. The lower illustration has a circle in which the ends of the thread are worn and flattened points. The points will reflect light.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13771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reassemble a main shaft, perform the following steps: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1 Place the first gear to be installed (with its sleeve, bushing, or bearing, if used) onto main shaft along with its blocker ring. Set the synchronizer assembly in place, making sure that it is facing the proper direction. Turn the main shaft so that the gear is above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synchronizer, align the blocker ring so that its notches engage the inserts, and shift the synchronizer sleeve to engage the gear’s clutching teeth to keep the blocker ring aligned. Some synchronizer hubs have oiling grooves that must be aligned with an oil hole in the shaft. Figure 8.23.</a:t>
            </a:r>
          </a:p>
        </p:txBody>
      </p:sp>
    </p:spTree>
    <p:extLst>
      <p:ext uri="{BB962C8B-B14F-4D97-AF65-F5344CB8AC3E}">
        <p14:creationId xmlns:p14="http://schemas.microsoft.com/office/powerpoint/2010/main" val="4253513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circular synchronizer in the front and a shift fork at the back. From the top, the left hand holds the shift fork and synchronizer. From the bottom, right hand holds the feeler gauge and insert the gauge between the fork and the groove.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218132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screen has an all data window with minimize, maximize, and close buttons on the top right. At the top, the bar has options for data, view, database, toolbar, and help. Below the bar is a heading, manual transmission or transaxle service and repair assembly. Below the heading, the points from top to bottom are as follows. 17. Install bearing race in bearing retainer. Note: do not install end play shims at this point. Image button. 18. Temporarily, install bearing retainer with narrow or smaller notch facing upward. Do not apply sealant to the main drive gear bearing retainer at this point. 19. Tighten retaining bolts to 15-27 N m. Image button. 20. Install output shaft rear bearing race. If necessary, tap bearing race into position using a plastic-tipped hammer. Image button. 21. Install fifth slash reverse shift rail into transmission case by aligning shift rail with reverse shift fork. Once ball stud enters case, rotate shift rail clockwise and push in shift rail until ball aligns with fifth slash reverse shift lever. Rotate shift rail counterclockwise until ball stud fully engages shift lever. Image button. 22. Install fifth gear, synchronizer, and shifter fork as an assembly. Image button. 23. Install synchronizer blocking ring, brake ring, retainer, and fifth gear synchronizer snap ring. On the right, a schematic of a shaft is given. The shaft has a pinion bearing cone replacer T S T L- 4621 B on the top and front countershaft bearing 7025 below it.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209752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dirty="0"/>
              <a:t>Each mechanism set contains a fork for each synchronizer sleeve or gear to be shifted, and each fork is mounted on a rail or lever that moves it through its travel. Each shifter includes one or more spring loaded detent balls or cams and some form of interlock that allows only one shift fork to move at a time.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84895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Case Study: The Case of the Worn Shift Fork</a:t>
            </a:r>
          </a:p>
          <a:p>
            <a:r>
              <a:rPr lang="en-US" dirty="0"/>
              <a:t>A 2007 B M W 325 i (113,000 m i) had a problem of first-gear jump-out. The transmission was removed and rebuilt, and a new 1–2 guide sleeve and first gear was installed along with new transmission mounts and rubber shifter mounts. But, this did not fix the problem.</a:t>
            </a:r>
          </a:p>
          <a:p>
            <a:r>
              <a:rPr lang="en-US" dirty="0"/>
              <a:t>When the transmission was disassembled again, the shift fork was measured for wear. The shift fork measured at 0.145 to 0.170 inch, and the dimension of a new fork was 0.190 inch. Replacement of the fork fixed this transmission.</a:t>
            </a:r>
          </a:p>
          <a:p>
            <a:r>
              <a:rPr lang="en-US" b="1" dirty="0"/>
              <a:t>Summary:</a:t>
            </a:r>
          </a:p>
          <a:p>
            <a:r>
              <a:rPr lang="en-US" b="1" dirty="0"/>
              <a:t>Complaint—Customer complained that the transmission would jump out of first gear. </a:t>
            </a:r>
          </a:p>
          <a:p>
            <a:r>
              <a:rPr lang="en-US" b="1" dirty="0"/>
              <a:t>Cause—Worn shift fork.</a:t>
            </a:r>
          </a:p>
          <a:p>
            <a:r>
              <a:rPr lang="en-US" b="1" dirty="0"/>
              <a:t>Correction—A replacement shift fork corrected the customer concern.</a:t>
            </a:r>
          </a:p>
          <a:p>
            <a:endParaRPr lang="en-US" b="1" u="sng" dirty="0"/>
          </a:p>
          <a:p>
            <a:r>
              <a:rPr lang="en-US" b="1" u="sng" dirty="0"/>
              <a:t>Case</a:t>
            </a:r>
            <a:r>
              <a:rPr lang="en-US" b="1" u="sng" baseline="0" dirty="0"/>
              <a:t> Study: Find the Root Cause</a:t>
            </a:r>
          </a:p>
          <a:p>
            <a:r>
              <a:rPr lang="en-US" baseline="0" dirty="0"/>
              <a:t>The transmission in a Ford Explorer (150,000 m i) was rebuilt 5,000 miles ago. A damaged input shaft and all of the bearings were replaced using original equipment parts. The end play was adjusted as shown in Ford service information. This transmission was repaired before for same problem, a seized front bearing. It came back because of same problem. It was determined that the damage was caused by a fluid loss. The leak was through three loose rubber plugs at the back of the top cover. Replacement of the damaged input shaft bearing and the three rubber sealing plugs fixed this </a:t>
            </a:r>
          </a:p>
          <a:p>
            <a:r>
              <a:rPr lang="en-US" baseline="0" dirty="0"/>
              <a:t>problem.</a:t>
            </a:r>
          </a:p>
          <a:p>
            <a:r>
              <a:rPr lang="en-US" b="1" baseline="0" dirty="0"/>
              <a:t>Summary:</a:t>
            </a:r>
          </a:p>
          <a:p>
            <a:r>
              <a:rPr lang="en-US" b="1" baseline="0" dirty="0"/>
              <a:t>Complaint—Repeated bearing failure.</a:t>
            </a:r>
          </a:p>
          <a:p>
            <a:r>
              <a:rPr lang="en-US" b="1" baseline="0" dirty="0"/>
              <a:t>Cause—Leaking seals.</a:t>
            </a:r>
          </a:p>
          <a:p>
            <a:r>
              <a:rPr lang="en-US" b="1" baseline="0" dirty="0"/>
              <a:t>Correction—Replacement bearings and new seals corrected the root cause.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432090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transmission case with various parts. The case has a dial indicator, input shaft, shims, gears, and bearings. From the bottom, left hand holds a pry bar and insert into the machine. The hand lifts and drops the shaft with the help of a pry bar. The dial indicator displays the results.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983322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Install a dial indicator with the indicating stylus at the end of and parallel to the shaft. Move the shaft up and down through its free travel several times while reading the end play or clearance on the dial indicator. Figure 8.27.</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From the top to bottom, the illustration has a dial indicator, output shaft, and input shaft. At the bottom, two hands hold the cluster gear. Below the gear, an arrow labeled lift points upwards.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334103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22729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Sealants</a:t>
            </a:r>
          </a:p>
          <a:p>
            <a:r>
              <a:rPr lang="en-US" dirty="0"/>
              <a:t>Most transaxles use formed-in-place gaskets (F I P G). These are usually of the following two types:</a:t>
            </a:r>
          </a:p>
          <a:p>
            <a:r>
              <a:rPr lang="en-US" dirty="0"/>
              <a:t>■ Room-temperature vulcanizing (R T V) liquid sealant. R T V is thick and very viscous as it comes out of the tube. Depending on temperature and humidity, it will set up to a rubber-like material in about 15 minutes.</a:t>
            </a:r>
          </a:p>
          <a:p>
            <a:r>
              <a:rPr lang="en-US" dirty="0"/>
              <a:t>■ Anaerobic sealants. Anaerobic sealants are quite fluid and set up after the parts are assembled. Anaerobic sealants cure in the absence of air. R T V sealants are commonly used on covers that are less than perfectly flat, or on slightly flexible materials that do not necessarily make perfect joints. To make a good seal, an anaerobic sealant requires a wider, flatter, more perfect surface </a:t>
            </a:r>
          </a:p>
          <a:p>
            <a:r>
              <a:rPr lang="en-US" dirty="0"/>
              <a:t>because it cures to a much thinner thickness than that of R T V. To make a good seal, both types of sealants require surfaces</a:t>
            </a:r>
          </a:p>
          <a:p>
            <a:r>
              <a:rPr lang="en-US" dirty="0"/>
              <a:t>that are clean and oil-free when they are applied. See Figure 8.28.</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000698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Step 1 bring lubricant up to operating temperature.</a:t>
            </a:r>
          </a:p>
          <a:p>
            <a:r>
              <a:rPr lang="en-US" dirty="0"/>
              <a:t>Step 2 raise and securely support the vehicle.</a:t>
            </a:r>
          </a:p>
          <a:p>
            <a:r>
              <a:rPr lang="en-US" dirty="0"/>
              <a:t>Step 3 check service information for the exact location of the fill and drain plugs. </a:t>
            </a:r>
          </a:p>
          <a:p>
            <a:r>
              <a:rPr lang="en-US" dirty="0"/>
              <a:t>Step 4 locate the drain plug at the bottom of the transaxle/transmission, place a drain pan under it, remove the drain plug.</a:t>
            </a:r>
          </a:p>
          <a:p>
            <a:r>
              <a:rPr lang="en-US" dirty="0"/>
              <a:t>Step 5 allow the lubricant to drain out completely before replacing the plug. Check for any steel particles on the magnetic drain plug</a:t>
            </a:r>
          </a:p>
          <a:p>
            <a:r>
              <a:rPr lang="en-US" dirty="0"/>
              <a:t>Step 6 inspect the old lubricant for any contamination </a:t>
            </a:r>
          </a:p>
          <a:p>
            <a:r>
              <a:rPr lang="en-US" dirty="0"/>
              <a:t>Step 7 check the owner’s manual or service information to determine correct lubricant type and refill</a:t>
            </a:r>
          </a:p>
          <a:p>
            <a:r>
              <a:rPr lang="en-US" dirty="0"/>
              <a:t>Step 8 refill the transaxle/transmission to the correct level.</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434500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1967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21476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111 to 116 contains</a:t>
            </a:r>
            <a:r>
              <a:rPr lang="en-US" baseline="0" dirty="0"/>
              <a:t> a 16 step process for the overhaul of a manual transmission</a:t>
            </a:r>
          </a:p>
          <a:p>
            <a:r>
              <a:rPr lang="en-US" baseline="0" dirty="0"/>
              <a:t>Pages 117 to 119 contains an 18 step process for the overhaul of a manual transaxle</a:t>
            </a: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8031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61878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2274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8608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3195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6739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6507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4319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1:</a:t>
            </a:r>
          </a:p>
          <a:p>
            <a:r>
              <a:rPr lang="en-US" sz="1200" b="0" i="0" u="none" strike="noStrike" kern="1200" cap="none" dirty="0">
                <a:solidFill>
                  <a:schemeClr val="dk1"/>
                </a:solidFill>
                <a:effectLst/>
                <a:latin typeface="Arial"/>
                <a:ea typeface="Arial"/>
                <a:cs typeface="Arial"/>
                <a:sym typeface="Arial"/>
              </a:rPr>
              <a:t>The shifter is broad and flat from the bottom and tube-like structure from the top. Three horizontal double-headed arrows are marked on the shifter. A vertical line passes through the center of the horizontal arrows. The text below reads as (a) check shifter movement.</a:t>
            </a:r>
            <a:r>
              <a:rPr lang="en-US" dirty="0"/>
              <a:t> </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From the left to right, the illustration has a selectable cable, crossover cable, cable clips, adjustment screw, and shift lever. A horizontal arrow points toward the adjustment screw. A text below the illustration reads (b) adjust shifter linkage.</a:t>
            </a:r>
            <a:r>
              <a:rPr lang="en-US" dirty="0"/>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584850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12002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64538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72746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05478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77203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43431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87778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40036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09859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515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axle shafts, two wheels, a driveshaft, a transaxle, an engine, two coil springs, two inner joints, two outer joints, and C V joints in the center. The inner C V joints in the center are encircled and point to their enlarged view at the bottom. The inner C V joints have axle shafts, splines, outer sockets, stub axles, and steel balls.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5189555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07049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28363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20680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77917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70530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52434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41349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19043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99044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5622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Case Study:</a:t>
            </a:r>
            <a:r>
              <a:rPr lang="en-US" b="1" u="sng" baseline="0" dirty="0"/>
              <a:t> </a:t>
            </a:r>
            <a:r>
              <a:rPr lang="en-US" b="1" u="sng" dirty="0"/>
              <a:t>Worn Shift Fork Mystery</a:t>
            </a:r>
          </a:p>
          <a:p>
            <a:r>
              <a:rPr lang="en-US" dirty="0"/>
              <a:t>A vehicle equipped with a manual transmission had to be repaired several times for worn shift forks. Even though the vehicle warranty paid for the repair, both the customer and the service department personnel were concerned about repeated failures. All technical service bulletins (T S B s) were checked to see if there was an updated, improved shift fork. No luck. After third repair, the service technician rode with the customer to see if the cause could be determined. As the woman driver got into the driver’s seat, she</a:t>
            </a:r>
          </a:p>
          <a:p>
            <a:r>
              <a:rPr lang="en-US" dirty="0"/>
              <a:t>placed the handle of her purse over the shifter on the floor and allowed the purse to hang from shifter. The technician asked the owner if she always placed her purse on the shifter and when she said yes, the technician knew immediately cause of the worn shift forks. The purse exerted a force on the shifter all the time. This force pushed the shift forks against the synchronizer sleeve. Because the sleeve rotates all the time the vehicle is in motion, the shift forks were quickly worn. The customer agreed to find another location for her</a:t>
            </a:r>
          </a:p>
          <a:p>
            <a:r>
              <a:rPr lang="en-US" dirty="0"/>
              <a:t>purse so that the transmission problem would not reoccur.</a:t>
            </a:r>
          </a:p>
          <a:p>
            <a:r>
              <a:rPr lang="en-US" b="1" dirty="0"/>
              <a:t>Summary:</a:t>
            </a:r>
          </a:p>
          <a:p>
            <a:r>
              <a:rPr lang="en-US" b="1" dirty="0"/>
              <a:t>Complaint—Repeated manual transmission shift fork failures.</a:t>
            </a:r>
          </a:p>
          <a:p>
            <a:r>
              <a:rPr lang="en-US" b="1" dirty="0"/>
              <a:t>Cause—Driver hung her purse over the shifter which exerted a force on the shift forks.</a:t>
            </a:r>
          </a:p>
          <a:p>
            <a:r>
              <a:rPr lang="en-US" b="1" dirty="0"/>
              <a:t>Correction—Driver agreed to find another location for her purse.</a:t>
            </a:r>
          </a:p>
          <a:p>
            <a:endParaRPr lang="en-US" b="1" dirty="0"/>
          </a:p>
          <a:p>
            <a:r>
              <a:rPr lang="en-US" b="1" u="sng" dirty="0"/>
              <a:t>Tech Tip: </a:t>
            </a:r>
            <a:r>
              <a:rPr lang="en-US" b="1" dirty="0"/>
              <a:t>Take the Owner on the Test Drive Everyone drives differently. By having the vehicle owner along, he or she can better point out when the fault occurs and under what conditions. Sometimes, the owner should drive so the technician can verify the concern.</a:t>
            </a:r>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35178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92671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57767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03751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19266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28195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45855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94775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62207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865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lower view of a vehicle has a floor mat at the bottom. Above the floor, three pedals such as clutch, brake, and accelerator are attached. The left pedal is labeled clutch pedal.</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9347159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28114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41773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99017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26405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07797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32314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72469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83915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37446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378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8/16/2023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623803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E2260FE-2F83-0340-BB38-F9E97042891A}"/>
              </a:ext>
            </a:extLst>
          </p:cNvPr>
          <p:cNvSpPr>
            <a:spLocks noGrp="1"/>
          </p:cNvSpPr>
          <p:nvPr>
            <p:ph sz="quarter" idx="22"/>
          </p:nvPr>
        </p:nvSpPr>
        <p:spPr>
          <a:xfrm>
            <a:off x="588963" y="5880100"/>
            <a:ext cx="6734175" cy="636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4BF63A80-2B18-B7FB-35AF-D065EC52B48E}"/>
              </a:ext>
            </a:extLst>
          </p:cNvPr>
          <p:cNvSpPr>
            <a:spLocks noGrp="1"/>
          </p:cNvSpPr>
          <p:nvPr>
            <p:ph sz="quarter" idx="23"/>
          </p:nvPr>
        </p:nvSpPr>
        <p:spPr>
          <a:xfrm>
            <a:off x="7042150" y="5605463"/>
            <a:ext cx="1255713" cy="636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0"/>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92"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108.xml"/><Relationship Id="rId1" Type="http://schemas.openxmlformats.org/officeDocument/2006/relationships/slideLayout" Target="../slideLayouts/slideLayout21.xml"/><Relationship Id="rId4" Type="http://schemas.openxmlformats.org/officeDocument/2006/relationships/hyperlink" Target="https://jameshalderman.com/a3_anim_lib_page/"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352896"/>
            <a:ext cx="1690777" cy="498016"/>
          </a:xfrm>
        </p:spPr>
        <p:txBody>
          <a:bodyPr wrap="square" lIns="0" tIns="18000" rIns="0" bIns="18000" anchor="ctr" anchorCtr="0">
            <a:spAutoFit/>
          </a:bodyPr>
          <a:lstStyle/>
          <a:p>
            <a:pPr marL="0"/>
            <a:r>
              <a:rPr lang="en-US" dirty="0"/>
              <a:t>Chapter 8</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021754"/>
            <a:ext cx="4076962" cy="713460"/>
          </a:xfrm>
        </p:spPr>
        <p:txBody>
          <a:bodyPr wrap="square" lIns="0" tIns="18000" rIns="0" bIns="18000" anchor="ctr" anchorCtr="0">
            <a:spAutoFit/>
          </a:bodyPr>
          <a:lstStyle/>
          <a:p>
            <a:pPr marL="0">
              <a:spcBef>
                <a:spcPts val="600"/>
              </a:spcBef>
            </a:pPr>
            <a:r>
              <a:rPr lang="en-US" dirty="0"/>
              <a:t>Manual Transmission/Transaxle Diagnosis and Service</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2714624" cy="405683"/>
          </a:xfrm>
        </p:spPr>
        <p:txBody>
          <a:bodyPr wrap="square" lIns="0" tIns="18000" rIns="0" bIns="18000" anchor="ctr" anchorCtr="0">
            <a:spAutoFit/>
          </a:bodyPr>
          <a:lstStyle/>
          <a:p>
            <a:pPr marL="0" indent="0">
              <a:spcBef>
                <a:spcPts val="600"/>
              </a:spcBef>
              <a:buNone/>
            </a:pPr>
            <a:r>
              <a:rPr lang="en-US" sz="2400" dirty="0">
                <a:solidFill>
                  <a:schemeClr val="tx1"/>
                </a:solidFill>
              </a:rPr>
              <a:t>Rust Dust Checking</a:t>
            </a:r>
          </a:p>
        </p:txBody>
      </p:sp>
      <p:pic>
        <p:nvPicPr>
          <p:cNvPr id="6" name="Picture 5" descr="A close-up view of a universal joint. &#10;Long description is available in notes, Press F6.">
            <a:extLst>
              <a:ext uri="{FF2B5EF4-FFF2-40B4-BE49-F238E27FC236}">
                <a16:creationId xmlns:a16="http://schemas.microsoft.com/office/drawing/2014/main" id="{219151ED-AFFC-C8AD-436B-0763EB9CB618}"/>
              </a:ext>
            </a:extLst>
          </p:cNvPr>
          <p:cNvPicPr>
            <a:picLocks noChangeAspect="1"/>
          </p:cNvPicPr>
          <p:nvPr/>
        </p:nvPicPr>
        <p:blipFill>
          <a:blip r:embed="rId3"/>
          <a:stretch>
            <a:fillRect/>
          </a:stretch>
        </p:blipFill>
        <p:spPr>
          <a:xfrm>
            <a:off x="478235" y="1783917"/>
            <a:ext cx="3874328" cy="324145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8076" y="1048481"/>
            <a:ext cx="4106932" cy="2406231"/>
          </a:xfrm>
        </p:spPr>
        <p:txBody>
          <a:bodyPr wrap="square" lIns="0" tIns="18000" rIns="0" bIns="18000" anchor="ctr" anchorCtr="0">
            <a:spAutoFit/>
          </a:bodyPr>
          <a:lstStyle/>
          <a:p>
            <a:pPr marL="342900" indent="-342900">
              <a:spcBef>
                <a:spcPts val="600"/>
              </a:spcBef>
            </a:pPr>
            <a:r>
              <a:rPr lang="en-US" sz="2400" dirty="0"/>
              <a:t>Rust Dust</a:t>
            </a:r>
          </a:p>
          <a:p>
            <a:pPr marL="829818" lvl="1" indent="-342900"/>
            <a:r>
              <a:rPr lang="en-US" sz="2400" dirty="0"/>
              <a:t>Reddish Dust Found Around Areas That Rusted </a:t>
            </a:r>
          </a:p>
          <a:p>
            <a:pPr marL="829818" lvl="1" indent="-342900"/>
            <a:r>
              <a:rPr lang="en-US" sz="2400" dirty="0"/>
              <a:t>Likely Location For Wear </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64034" y="5234575"/>
            <a:ext cx="8229600" cy="1144347"/>
          </a:xfrm>
        </p:spPr>
        <p:txBody>
          <a:bodyPr wrap="square" lIns="0" tIns="18000" rIns="0" bIns="18000" anchor="ctr" anchorCtr="0">
            <a:spAutoFit/>
          </a:bodyPr>
          <a:lstStyle/>
          <a:p>
            <a:pPr marL="0" indent="0">
              <a:spcBef>
                <a:spcPts val="600"/>
              </a:spcBef>
              <a:buNone/>
            </a:pPr>
            <a:r>
              <a:rPr lang="en-US" sz="2400" dirty="0"/>
              <a:t>When performing a visual inspection, check for “rust dust,” which is evidence of worn components such as universal joints.</a:t>
            </a:r>
          </a:p>
        </p:txBody>
      </p:sp>
    </p:spTree>
    <p:extLst>
      <p:ext uri="{BB962C8B-B14F-4D97-AF65-F5344CB8AC3E}">
        <p14:creationId xmlns:p14="http://schemas.microsoft.com/office/powerpoint/2010/main" val="31952001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11. The input shaft (left) and the output shaft (right) are checked for proper assembly before being installed into the case</a:t>
            </a:r>
            <a:endParaRPr lang="en-US" sz="2800" dirty="0"/>
          </a:p>
        </p:txBody>
      </p:sp>
      <p:pic>
        <p:nvPicPr>
          <p:cNvPr id="4" name="Picture 3" descr="A close-up view of two shafts. An input shaft is on the left and is held by one hand. The output shaft is on the right and is held by the other hand.">
            <a:extLst>
              <a:ext uri="{FF2B5EF4-FFF2-40B4-BE49-F238E27FC236}">
                <a16:creationId xmlns:a16="http://schemas.microsoft.com/office/drawing/2014/main" id="{E6C55D26-C35A-0204-0F56-AF38A44ADF83}"/>
              </a:ext>
            </a:extLst>
          </p:cNvPr>
          <p:cNvPicPr>
            <a:picLocks noChangeAspect="1"/>
          </p:cNvPicPr>
          <p:nvPr/>
        </p:nvPicPr>
        <p:blipFill>
          <a:blip r:embed="rId3"/>
          <a:stretch>
            <a:fillRect/>
          </a:stretch>
        </p:blipFill>
        <p:spPr>
          <a:xfrm>
            <a:off x="1848586" y="2598270"/>
            <a:ext cx="5446828" cy="3731793"/>
          </a:xfrm>
          <a:prstGeom prst="rect">
            <a:avLst/>
          </a:prstGeom>
        </p:spPr>
      </p:pic>
    </p:spTree>
    <p:extLst>
      <p:ext uri="{BB962C8B-B14F-4D97-AF65-F5344CB8AC3E}">
        <p14:creationId xmlns:p14="http://schemas.microsoft.com/office/powerpoint/2010/main" val="2829541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12. The differential bearing preload is determined by measuring for zero end play; then adding the thickness shim under the bearing cup</a:t>
            </a:r>
            <a:endParaRPr lang="en-US" sz="2800" dirty="0"/>
          </a:p>
        </p:txBody>
      </p:sp>
      <p:pic>
        <p:nvPicPr>
          <p:cNvPr id="4" name="Picture 3" descr="A close-up view of a bearing cup. The cup has a thickness shim at the bottom and a ring on the top.">
            <a:extLst>
              <a:ext uri="{FF2B5EF4-FFF2-40B4-BE49-F238E27FC236}">
                <a16:creationId xmlns:a16="http://schemas.microsoft.com/office/drawing/2014/main" id="{B4BD85A5-4545-638C-37D8-FE77E7B9F4FD}"/>
              </a:ext>
            </a:extLst>
          </p:cNvPr>
          <p:cNvPicPr>
            <a:picLocks noChangeAspect="1"/>
          </p:cNvPicPr>
          <p:nvPr/>
        </p:nvPicPr>
        <p:blipFill>
          <a:blip r:embed="rId3"/>
          <a:stretch>
            <a:fillRect/>
          </a:stretch>
        </p:blipFill>
        <p:spPr>
          <a:xfrm>
            <a:off x="1895285" y="2693445"/>
            <a:ext cx="5353430" cy="3616902"/>
          </a:xfrm>
          <a:prstGeom prst="rect">
            <a:avLst/>
          </a:prstGeom>
        </p:spPr>
      </p:pic>
    </p:spTree>
    <p:extLst>
      <p:ext uri="{BB962C8B-B14F-4D97-AF65-F5344CB8AC3E}">
        <p14:creationId xmlns:p14="http://schemas.microsoft.com/office/powerpoint/2010/main" val="7890924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13. The bearing cup is being installed using an installation tool and a hammer</a:t>
            </a:r>
            <a:endParaRPr lang="en-US" sz="2800" dirty="0"/>
          </a:p>
        </p:txBody>
      </p:sp>
      <p:pic>
        <p:nvPicPr>
          <p:cNvPr id="4" name="Picture 3" descr="A close-up view of the installment of the bearing cup in the manual transaxle case.">
            <a:extLst>
              <a:ext uri="{FF2B5EF4-FFF2-40B4-BE49-F238E27FC236}">
                <a16:creationId xmlns:a16="http://schemas.microsoft.com/office/drawing/2014/main" id="{C06399E2-03A8-64E5-B1D0-C04CBAFB669B}"/>
              </a:ext>
            </a:extLst>
          </p:cNvPr>
          <p:cNvPicPr>
            <a:picLocks noChangeAspect="1"/>
          </p:cNvPicPr>
          <p:nvPr/>
        </p:nvPicPr>
        <p:blipFill>
          <a:blip r:embed="rId3"/>
          <a:stretch>
            <a:fillRect/>
          </a:stretch>
        </p:blipFill>
        <p:spPr>
          <a:xfrm>
            <a:off x="1545729" y="2120971"/>
            <a:ext cx="6052543" cy="3961774"/>
          </a:xfrm>
          <a:prstGeom prst="rect">
            <a:avLst/>
          </a:prstGeom>
        </p:spPr>
      </p:pic>
    </p:spTree>
    <p:extLst>
      <p:ext uri="{BB962C8B-B14F-4D97-AF65-F5344CB8AC3E}">
        <p14:creationId xmlns:p14="http://schemas.microsoft.com/office/powerpoint/2010/main" val="4533467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14. All of the shift forks and shift arms must be aligned properly before installing the components into the case</a:t>
            </a:r>
            <a:endParaRPr lang="en-US" sz="2800" dirty="0"/>
          </a:p>
        </p:txBody>
      </p:sp>
      <p:pic>
        <p:nvPicPr>
          <p:cNvPr id="4" name="Picture 3" descr="A close-up view of the shift forks and arms before their installment in the case.">
            <a:extLst>
              <a:ext uri="{FF2B5EF4-FFF2-40B4-BE49-F238E27FC236}">
                <a16:creationId xmlns:a16="http://schemas.microsoft.com/office/drawing/2014/main" id="{6CC15F48-E5D8-E506-2833-2562E0B3A92F}"/>
              </a:ext>
            </a:extLst>
          </p:cNvPr>
          <p:cNvPicPr>
            <a:picLocks noChangeAspect="1"/>
          </p:cNvPicPr>
          <p:nvPr/>
        </p:nvPicPr>
        <p:blipFill>
          <a:blip r:embed="rId3"/>
          <a:stretch>
            <a:fillRect/>
          </a:stretch>
        </p:blipFill>
        <p:spPr>
          <a:xfrm>
            <a:off x="1799244" y="2641892"/>
            <a:ext cx="5545513" cy="3472019"/>
          </a:xfrm>
          <a:prstGeom prst="rect">
            <a:avLst/>
          </a:prstGeom>
        </p:spPr>
      </p:pic>
    </p:spTree>
    <p:extLst>
      <p:ext uri="{BB962C8B-B14F-4D97-AF65-F5344CB8AC3E}">
        <p14:creationId xmlns:p14="http://schemas.microsoft.com/office/powerpoint/2010/main" val="21222606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40821"/>
            <a:ext cx="8229600" cy="2652452"/>
          </a:xfrm>
        </p:spPr>
        <p:txBody>
          <a:bodyPr lIns="0" tIns="18000" rIns="0" bIns="18000" anchor="ctr" anchorCtr="0">
            <a:spAutoFit/>
          </a:bodyPr>
          <a:lstStyle/>
          <a:p>
            <a:r>
              <a:rPr lang="en-US" sz="3400" dirty="0"/>
              <a:t>15. All of the components, including the differential (upper right), the output shaft (center), and the input shaft (left), plus the shift linkage are installed and checked for proper positioning.</a:t>
            </a:r>
          </a:p>
        </p:txBody>
      </p:sp>
      <p:pic>
        <p:nvPicPr>
          <p:cNvPr id="4" name="Picture 3" descr="A close-up view of the installed components in the manual transaxle case. The components include the differential on the top right, the output shaft in the center, and the input shaft on the left.">
            <a:extLst>
              <a:ext uri="{FF2B5EF4-FFF2-40B4-BE49-F238E27FC236}">
                <a16:creationId xmlns:a16="http://schemas.microsoft.com/office/drawing/2014/main" id="{F4CECAAB-62BD-6052-0C87-9B9BB8681CFC}"/>
              </a:ext>
            </a:extLst>
          </p:cNvPr>
          <p:cNvPicPr>
            <a:picLocks noChangeAspect="1"/>
          </p:cNvPicPr>
          <p:nvPr/>
        </p:nvPicPr>
        <p:blipFill>
          <a:blip r:embed="rId3"/>
          <a:stretch>
            <a:fillRect/>
          </a:stretch>
        </p:blipFill>
        <p:spPr>
          <a:xfrm>
            <a:off x="2200342" y="3176031"/>
            <a:ext cx="4760566" cy="3128373"/>
          </a:xfrm>
          <a:prstGeom prst="rect">
            <a:avLst/>
          </a:prstGeom>
        </p:spPr>
      </p:pic>
    </p:spTree>
    <p:extLst>
      <p:ext uri="{BB962C8B-B14F-4D97-AF65-F5344CB8AC3E}">
        <p14:creationId xmlns:p14="http://schemas.microsoft.com/office/powerpoint/2010/main" val="10399393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16. The case halves being reinstalled. The bearings (top) must be pressed back onto the input and output shafts using a press.</a:t>
            </a:r>
            <a:endParaRPr lang="en-US" sz="2800" dirty="0"/>
          </a:p>
        </p:txBody>
      </p:sp>
      <p:pic>
        <p:nvPicPr>
          <p:cNvPr id="6" name="Picture 5" descr="A close-up view of the reinstallment of the cases. The case includes bearings on the top of the shafts.">
            <a:extLst>
              <a:ext uri="{FF2B5EF4-FFF2-40B4-BE49-F238E27FC236}">
                <a16:creationId xmlns:a16="http://schemas.microsoft.com/office/drawing/2014/main" id="{E022EC42-9FB8-DA7D-9B38-1BE03CA2828F}"/>
              </a:ext>
            </a:extLst>
          </p:cNvPr>
          <p:cNvPicPr>
            <a:picLocks noChangeAspect="1"/>
          </p:cNvPicPr>
          <p:nvPr/>
        </p:nvPicPr>
        <p:blipFill>
          <a:blip r:embed="rId3"/>
          <a:stretch>
            <a:fillRect/>
          </a:stretch>
        </p:blipFill>
        <p:spPr>
          <a:xfrm>
            <a:off x="1886033" y="2623515"/>
            <a:ext cx="5371936" cy="3715807"/>
          </a:xfrm>
          <a:prstGeom prst="rect">
            <a:avLst/>
          </a:prstGeom>
        </p:spPr>
      </p:pic>
    </p:spTree>
    <p:extLst>
      <p:ext uri="{BB962C8B-B14F-4D97-AF65-F5344CB8AC3E}">
        <p14:creationId xmlns:p14="http://schemas.microsoft.com/office/powerpoint/2010/main" val="36175054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495"/>
            <a:ext cx="8229600" cy="1144347"/>
          </a:xfrm>
        </p:spPr>
        <p:txBody>
          <a:bodyPr lIns="0" tIns="18000" rIns="0" bIns="18000" anchor="ctr" anchorCtr="0">
            <a:spAutoFit/>
          </a:bodyPr>
          <a:lstStyle/>
          <a:p>
            <a:r>
              <a:rPr lang="en-US" dirty="0"/>
              <a:t>17. The bell housing case being reattached</a:t>
            </a:r>
            <a:endParaRPr lang="en-US" sz="2800" dirty="0"/>
          </a:p>
        </p:txBody>
      </p:sp>
      <p:pic>
        <p:nvPicPr>
          <p:cNvPr id="4" name="Picture 3" descr="A close-up view of the reattachment of the bell housing case.  The case is held with two hands.">
            <a:extLst>
              <a:ext uri="{FF2B5EF4-FFF2-40B4-BE49-F238E27FC236}">
                <a16:creationId xmlns:a16="http://schemas.microsoft.com/office/drawing/2014/main" id="{71FB0245-362C-104D-B075-7C1E7D2F115F}"/>
              </a:ext>
            </a:extLst>
          </p:cNvPr>
          <p:cNvPicPr>
            <a:picLocks noChangeAspect="1"/>
          </p:cNvPicPr>
          <p:nvPr/>
        </p:nvPicPr>
        <p:blipFill>
          <a:blip r:embed="rId3"/>
          <a:stretch>
            <a:fillRect/>
          </a:stretch>
        </p:blipFill>
        <p:spPr>
          <a:xfrm>
            <a:off x="1527909" y="1758663"/>
            <a:ext cx="6088182" cy="3961774"/>
          </a:xfrm>
          <a:prstGeom prst="rect">
            <a:avLst/>
          </a:prstGeom>
        </p:spPr>
      </p:pic>
    </p:spTree>
    <p:extLst>
      <p:ext uri="{BB962C8B-B14F-4D97-AF65-F5344CB8AC3E}">
        <p14:creationId xmlns:p14="http://schemas.microsoft.com/office/powerpoint/2010/main" val="39699507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18. The completed assembly. Notice the bearing cover (top) has already been installed.</a:t>
            </a:r>
            <a:endParaRPr lang="en-US" sz="2800" dirty="0"/>
          </a:p>
        </p:txBody>
      </p:sp>
      <p:pic>
        <p:nvPicPr>
          <p:cNvPr id="4" name="Picture 3" descr="A close-up view of an installed manual transaxle assembly on the work surface.">
            <a:extLst>
              <a:ext uri="{FF2B5EF4-FFF2-40B4-BE49-F238E27FC236}">
                <a16:creationId xmlns:a16="http://schemas.microsoft.com/office/drawing/2014/main" id="{0221BB87-1FF9-FF94-90DF-ED995299BE11}"/>
              </a:ext>
            </a:extLst>
          </p:cNvPr>
          <p:cNvPicPr>
            <a:picLocks noChangeAspect="1"/>
          </p:cNvPicPr>
          <p:nvPr/>
        </p:nvPicPr>
        <p:blipFill>
          <a:blip r:embed="rId3"/>
          <a:stretch>
            <a:fillRect/>
          </a:stretch>
        </p:blipFill>
        <p:spPr>
          <a:xfrm>
            <a:off x="1489301" y="2155478"/>
            <a:ext cx="6165399" cy="3961774"/>
          </a:xfrm>
          <a:prstGeom prst="rect">
            <a:avLst/>
          </a:prstGeom>
        </p:spPr>
      </p:pic>
    </p:spTree>
    <p:extLst>
      <p:ext uri="{BB962C8B-B14F-4D97-AF65-F5344CB8AC3E}">
        <p14:creationId xmlns:p14="http://schemas.microsoft.com/office/powerpoint/2010/main" val="4920788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Chart 8.1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4156103" cy="405683"/>
          </a:xfrm>
        </p:spPr>
        <p:txBody>
          <a:bodyPr wrap="square" lIns="0" tIns="18000" rIns="0" bIns="18000" anchor="ctr" anchorCtr="0">
            <a:spAutoFit/>
          </a:bodyPr>
          <a:lstStyle/>
          <a:p>
            <a:pPr marL="0" indent="0">
              <a:spcBef>
                <a:spcPts val="600"/>
              </a:spcBef>
              <a:buNone/>
            </a:pPr>
            <a:r>
              <a:rPr lang="en-US" sz="2400" dirty="0">
                <a:solidFill>
                  <a:schemeClr val="tx1"/>
                </a:solidFill>
              </a:rPr>
              <a:t>Transmission/Transaxle Faults</a:t>
            </a:r>
          </a:p>
        </p:txBody>
      </p:sp>
      <p:graphicFrame>
        <p:nvGraphicFramePr>
          <p:cNvPr id="6" name="Table 5">
            <a:extLst>
              <a:ext uri="{FF2B5EF4-FFF2-40B4-BE49-F238E27FC236}">
                <a16:creationId xmlns:a16="http://schemas.microsoft.com/office/drawing/2014/main" id="{EABF6786-65B4-B20F-CF92-B88F13D9670E}"/>
              </a:ext>
            </a:extLst>
          </p:cNvPr>
          <p:cNvGraphicFramePr>
            <a:graphicFrameLocks noGrp="1"/>
          </p:cNvGraphicFramePr>
          <p:nvPr>
            <p:extLst>
              <p:ext uri="{D42A27DB-BD31-4B8C-83A1-F6EECF244321}">
                <p14:modId xmlns:p14="http://schemas.microsoft.com/office/powerpoint/2010/main" val="2853963948"/>
              </p:ext>
            </p:extLst>
          </p:nvPr>
        </p:nvGraphicFramePr>
        <p:xfrm>
          <a:off x="467656" y="1651604"/>
          <a:ext cx="8296783" cy="4480560"/>
        </p:xfrm>
        <a:graphic>
          <a:graphicData uri="http://schemas.openxmlformats.org/drawingml/2006/table">
            <a:tbl>
              <a:tblPr firstRow="1" bandRow="1">
                <a:tableStyleId>{2D5ABB26-0587-4C30-8999-92F81FD0307C}</a:tableStyleId>
              </a:tblPr>
              <a:tblGrid>
                <a:gridCol w="1809718">
                  <a:extLst>
                    <a:ext uri="{9D8B030D-6E8A-4147-A177-3AD203B41FA5}">
                      <a16:colId xmlns:a16="http://schemas.microsoft.com/office/drawing/2014/main" val="1116443147"/>
                    </a:ext>
                  </a:extLst>
                </a:gridCol>
                <a:gridCol w="3148642">
                  <a:extLst>
                    <a:ext uri="{9D8B030D-6E8A-4147-A177-3AD203B41FA5}">
                      <a16:colId xmlns:a16="http://schemas.microsoft.com/office/drawing/2014/main" val="1575816982"/>
                    </a:ext>
                  </a:extLst>
                </a:gridCol>
                <a:gridCol w="3338423">
                  <a:extLst>
                    <a:ext uri="{9D8B030D-6E8A-4147-A177-3AD203B41FA5}">
                      <a16:colId xmlns:a16="http://schemas.microsoft.com/office/drawing/2014/main" val="2170388471"/>
                    </a:ext>
                  </a:extLst>
                </a:gridCol>
              </a:tblGrid>
              <a:tr h="307349">
                <a:tc>
                  <a:txBody>
                    <a:bodyPr/>
                    <a:lstStyle/>
                    <a:p>
                      <a:pPr algn="l"/>
                      <a:r>
                        <a:rPr lang="en-US" sz="1200" b="1" i="0" u="none" strike="noStrike" kern="1200" baseline="0" noProof="0" dirty="0">
                          <a:solidFill>
                            <a:schemeClr val="bg1"/>
                          </a:solidFill>
                          <a:latin typeface="Arial" panose="020B0604020202020204" pitchFamily="34" charset="0"/>
                          <a:ea typeface="+mn-ea"/>
                          <a:cs typeface="Arial" panose="020B0604020202020204" pitchFamily="34" charset="0"/>
                        </a:rPr>
                        <a:t>Transmission/ Transaxle Fault</a:t>
                      </a:r>
                    </a:p>
                  </a:txBody>
                  <a:tcPr>
                    <a:solidFill>
                      <a:schemeClr val="tx2"/>
                    </a:solidFill>
                  </a:tcPr>
                </a:tc>
                <a:tc>
                  <a:txBody>
                    <a:bodyPr/>
                    <a:lstStyle/>
                    <a:p>
                      <a:pPr algn="l"/>
                      <a:r>
                        <a:rPr lang="en-US" sz="1200" b="1" i="0" u="none" strike="noStrike" kern="1200" baseline="0" noProof="0" dirty="0">
                          <a:solidFill>
                            <a:schemeClr val="bg1"/>
                          </a:solidFill>
                          <a:latin typeface="Arial" panose="020B0604020202020204" pitchFamily="34" charset="0"/>
                          <a:ea typeface="+mn-ea"/>
                          <a:cs typeface="Arial" panose="020B0604020202020204" pitchFamily="34" charset="0"/>
                        </a:rPr>
                        <a:t>Description Of Fault</a:t>
                      </a:r>
                    </a:p>
                  </a:txBody>
                  <a:tcPr>
                    <a:solidFill>
                      <a:schemeClr val="tx2"/>
                    </a:solidFill>
                  </a:tcPr>
                </a:tc>
                <a:tc>
                  <a:txBody>
                    <a:bodyPr/>
                    <a:lstStyle/>
                    <a:p>
                      <a:pPr algn="l"/>
                      <a:r>
                        <a:rPr lang="en-US" sz="1200" b="1" i="0" u="none" strike="noStrike" kern="1200" baseline="0" noProof="0" dirty="0">
                          <a:solidFill>
                            <a:schemeClr val="bg1"/>
                          </a:solidFill>
                          <a:latin typeface="Arial" panose="020B0604020202020204" pitchFamily="34" charset="0"/>
                          <a:ea typeface="+mn-ea"/>
                          <a:cs typeface="Arial" panose="020B0604020202020204" pitchFamily="34" charset="0"/>
                        </a:rPr>
                        <a:t>Possible Cause(s)</a:t>
                      </a:r>
                    </a:p>
                  </a:txBody>
                  <a:tcPr>
                    <a:solidFill>
                      <a:schemeClr val="tx2"/>
                    </a:solidFill>
                  </a:tcPr>
                </a:tc>
                <a:extLst>
                  <a:ext uri="{0D108BD9-81ED-4DB2-BD59-A6C34878D82A}">
                    <a16:rowId xmlns:a16="http://schemas.microsoft.com/office/drawing/2014/main" val="2548598693"/>
                  </a:ext>
                </a:extLst>
              </a:tr>
              <a:tr h="307349">
                <a:tc>
                  <a:txBody>
                    <a:bodyPr/>
                    <a:lstStyle/>
                    <a:p>
                      <a:pPr marL="0" indent="0" algn="l"/>
                      <a:r>
                        <a:rPr lang="en-US" sz="1200" noProof="0" dirty="0">
                          <a:latin typeface="Arial" panose="020B0604020202020204" pitchFamily="34" charset="0"/>
                          <a:cs typeface="Arial" panose="020B0604020202020204" pitchFamily="34" charset="0"/>
                        </a:rPr>
                        <a:t>Leaks</a:t>
                      </a:r>
                    </a:p>
                  </a:txBody>
                  <a:tcPr>
                    <a:solidFill>
                      <a:srgbClr val="D4EAE4"/>
                    </a:solidFill>
                  </a:tcPr>
                </a:tc>
                <a:tc>
                  <a:txBody>
                    <a:bodyPr/>
                    <a:lstStyle/>
                    <a:p>
                      <a:pPr algn="l"/>
                      <a:r>
                        <a:rPr lang="en-US" sz="1200" noProof="0" dirty="0">
                          <a:latin typeface="Arial" panose="020B0604020202020204" pitchFamily="34" charset="0"/>
                          <a:cs typeface="Arial" panose="020B0604020202020204" pitchFamily="34" charset="0"/>
                        </a:rPr>
                        <a:t>Fluid escapes from the transaxle/ transmission</a:t>
                      </a:r>
                    </a:p>
                  </a:txBody>
                  <a:tcPr>
                    <a:solidFill>
                      <a:srgbClr val="D4EAE4"/>
                    </a:solidFill>
                  </a:tcPr>
                </a:tc>
                <a:tc>
                  <a:txBody>
                    <a:bodyPr/>
                    <a:lstStyle/>
                    <a:p>
                      <a:pPr algn="l"/>
                      <a:r>
                        <a:rPr lang="en-US" sz="1200" noProof="0" dirty="0">
                          <a:latin typeface="Arial" panose="020B0604020202020204" pitchFamily="34" charset="0"/>
                          <a:cs typeface="Arial" panose="020B0604020202020204" pitchFamily="34" charset="0"/>
                        </a:rPr>
                        <a:t>Leaking gaskets or seals</a:t>
                      </a:r>
                    </a:p>
                  </a:txBody>
                  <a:tcPr>
                    <a:solidFill>
                      <a:srgbClr val="D4EAE4"/>
                    </a:solidFill>
                  </a:tcPr>
                </a:tc>
                <a:extLst>
                  <a:ext uri="{0D108BD9-81ED-4DB2-BD59-A6C34878D82A}">
                    <a16:rowId xmlns:a16="http://schemas.microsoft.com/office/drawing/2014/main" val="2350534720"/>
                  </a:ext>
                </a:extLst>
              </a:tr>
              <a:tr h="307349">
                <a:tc>
                  <a:txBody>
                    <a:bodyPr/>
                    <a:lstStyle/>
                    <a:p>
                      <a:pPr marL="266700" indent="-266700" algn="l"/>
                      <a:r>
                        <a:rPr lang="en-US" sz="1200" noProof="0" dirty="0">
                          <a:latin typeface="Arial" panose="020B0604020202020204" pitchFamily="34" charset="0"/>
                          <a:cs typeface="Arial" panose="020B0604020202020204" pitchFamily="34" charset="0"/>
                        </a:rPr>
                        <a:t>Hard shifts</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Requires an abnormally high amount of force to shift into gear</a:t>
                      </a:r>
                    </a:p>
                  </a:txBody>
                  <a:tcPr>
                    <a:solidFill>
                      <a:srgbClr val="D4EAE4"/>
                    </a:solidFill>
                  </a:tcPr>
                </a:tc>
                <a:tc>
                  <a:txBody>
                    <a:bodyPr/>
                    <a:lstStyle/>
                    <a:p>
                      <a:pPr algn="l"/>
                      <a:r>
                        <a:rPr lang="en-US" sz="1200" noProof="0" dirty="0">
                          <a:latin typeface="Arial" panose="020B0604020202020204" pitchFamily="34" charset="0"/>
                          <a:cs typeface="Arial" panose="020B0604020202020204" pitchFamily="34" charset="0"/>
                        </a:rPr>
                        <a:t>Possible incorrect lubricant in the transmission and/or shifter/linkage/shift fork problems</a:t>
                      </a:r>
                    </a:p>
                  </a:txBody>
                  <a:tcPr>
                    <a:solidFill>
                      <a:srgbClr val="D4EAE4"/>
                    </a:solidFill>
                  </a:tcPr>
                </a:tc>
                <a:extLst>
                  <a:ext uri="{0D108BD9-81ED-4DB2-BD59-A6C34878D82A}">
                    <a16:rowId xmlns:a16="http://schemas.microsoft.com/office/drawing/2014/main" val="2137975625"/>
                  </a:ext>
                </a:extLst>
              </a:tr>
              <a:tr h="676167">
                <a:tc>
                  <a:txBody>
                    <a:bodyPr/>
                    <a:lstStyle/>
                    <a:p>
                      <a:pPr marL="266700" indent="-266700" algn="l"/>
                      <a:r>
                        <a:rPr lang="en-US" sz="1200" noProof="0" dirty="0">
                          <a:latin typeface="Arial" panose="020B0604020202020204" pitchFamily="34" charset="0"/>
                          <a:cs typeface="Arial" panose="020B0604020202020204" pitchFamily="34" charset="0"/>
                        </a:rPr>
                        <a:t>Shift block-out</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Will not shift into one or more gears</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Possible shift linkage and/or interlock concerns. Can be caused by the “shift skip” system which forces a shift to 4th instead of 2nd at lower vehicle speeds to improve fuel economy</a:t>
                      </a:r>
                    </a:p>
                  </a:txBody>
                  <a:tcPr>
                    <a:solidFill>
                      <a:srgbClr val="D4EAE4"/>
                    </a:solidFill>
                  </a:tcPr>
                </a:tc>
                <a:extLst>
                  <a:ext uri="{0D108BD9-81ED-4DB2-BD59-A6C34878D82A}">
                    <a16:rowId xmlns:a16="http://schemas.microsoft.com/office/drawing/2014/main" val="1322431687"/>
                  </a:ext>
                </a:extLst>
              </a:tr>
              <a:tr h="307349">
                <a:tc>
                  <a:txBody>
                    <a:bodyPr/>
                    <a:lstStyle/>
                    <a:p>
                      <a:pPr marL="266700" indent="-266700" algn="l"/>
                      <a:r>
                        <a:rPr lang="en-US" sz="1200" b="0" noProof="0" dirty="0">
                          <a:latin typeface="Arial" panose="020B0604020202020204" pitchFamily="34" charset="0"/>
                          <a:cs typeface="Arial" panose="020B0604020202020204" pitchFamily="34" charset="0"/>
                        </a:rPr>
                        <a:t>Locked into gear</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Transmission/transaxle will not shift out of a gear</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Shifter/linkage/shift fork problems</a:t>
                      </a:r>
                    </a:p>
                  </a:txBody>
                  <a:tcPr>
                    <a:solidFill>
                      <a:srgbClr val="D4EAE4"/>
                    </a:solidFill>
                  </a:tcPr>
                </a:tc>
                <a:extLst>
                  <a:ext uri="{0D108BD9-81ED-4DB2-BD59-A6C34878D82A}">
                    <a16:rowId xmlns:a16="http://schemas.microsoft.com/office/drawing/2014/main" val="2115329548"/>
                  </a:ext>
                </a:extLst>
              </a:tr>
              <a:tr h="307349">
                <a:tc>
                  <a:txBody>
                    <a:bodyPr/>
                    <a:lstStyle/>
                    <a:p>
                      <a:pPr marL="266700" indent="-266700" algn="l"/>
                      <a:r>
                        <a:rPr lang="en-US" sz="1200" noProof="0" dirty="0">
                          <a:latin typeface="Arial" panose="020B0604020202020204" pitchFamily="34" charset="0"/>
                          <a:cs typeface="Arial" panose="020B0604020202020204" pitchFamily="34" charset="0"/>
                        </a:rPr>
                        <a:t>Jumps out of gear</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Will shift into neutral on its own</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Often caused by worn synchronizer assemblies</a:t>
                      </a:r>
                    </a:p>
                  </a:txBody>
                  <a:tcPr>
                    <a:solidFill>
                      <a:srgbClr val="D4EAE4"/>
                    </a:solidFill>
                  </a:tcPr>
                </a:tc>
                <a:extLst>
                  <a:ext uri="{0D108BD9-81ED-4DB2-BD59-A6C34878D82A}">
                    <a16:rowId xmlns:a16="http://schemas.microsoft.com/office/drawing/2014/main" val="894220614"/>
                  </a:ext>
                </a:extLst>
              </a:tr>
              <a:tr h="307349">
                <a:tc>
                  <a:txBody>
                    <a:bodyPr/>
                    <a:lstStyle/>
                    <a:p>
                      <a:pPr marL="0" indent="0" algn="l"/>
                      <a:r>
                        <a:rPr lang="en-US" sz="1200" noProof="0" dirty="0">
                          <a:latin typeface="Arial" panose="020B0604020202020204" pitchFamily="34" charset="0"/>
                          <a:cs typeface="Arial" panose="020B0604020202020204" pitchFamily="34" charset="0"/>
                        </a:rPr>
                        <a:t>Clash/grinding during a shift</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Gear clash/grinding noise occurs as shift is made</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Often caused by worn synchronizer assemblies</a:t>
                      </a:r>
                    </a:p>
                  </a:txBody>
                  <a:tcPr>
                    <a:solidFill>
                      <a:srgbClr val="D4EAE4"/>
                    </a:solidFill>
                  </a:tcPr>
                </a:tc>
                <a:extLst>
                  <a:ext uri="{0D108BD9-81ED-4DB2-BD59-A6C34878D82A}">
                    <a16:rowId xmlns:a16="http://schemas.microsoft.com/office/drawing/2014/main" val="725093598"/>
                  </a:ext>
                </a:extLst>
              </a:tr>
              <a:tr h="194133">
                <a:tc>
                  <a:txBody>
                    <a:bodyPr/>
                    <a:lstStyle/>
                    <a:p>
                      <a:pPr marL="0" indent="0" algn="l"/>
                      <a:r>
                        <a:rPr lang="en-US" sz="1200" noProof="0" dirty="0">
                          <a:latin typeface="Arial" panose="020B0604020202020204" pitchFamily="34" charset="0"/>
                          <a:cs typeface="Arial" panose="020B0604020202020204" pitchFamily="34" charset="0"/>
                        </a:rPr>
                        <a:t>Noisy</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A grinding, growling noise while in neutral</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Worn or defective bearings</a:t>
                      </a:r>
                    </a:p>
                  </a:txBody>
                  <a:tcPr>
                    <a:solidFill>
                      <a:srgbClr val="D4EAE4"/>
                    </a:solidFill>
                  </a:tcPr>
                </a:tc>
                <a:extLst>
                  <a:ext uri="{0D108BD9-81ED-4DB2-BD59-A6C34878D82A}">
                    <a16:rowId xmlns:a16="http://schemas.microsoft.com/office/drawing/2014/main" val="252541693"/>
                  </a:ext>
                </a:extLst>
              </a:tr>
              <a:tr h="430288">
                <a:tc>
                  <a:txBody>
                    <a:bodyPr/>
                    <a:lstStyle/>
                    <a:p>
                      <a:pPr marL="0" indent="0" algn="l"/>
                      <a:r>
                        <a:rPr lang="en-US" sz="1200" noProof="0" dirty="0">
                          <a:latin typeface="Arial" panose="020B0604020202020204" pitchFamily="34" charset="0"/>
                          <a:cs typeface="Arial" panose="020B0604020202020204" pitchFamily="34" charset="0"/>
                        </a:rPr>
                        <a:t>No gear at all</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Sometimes the teeth are sheared and there is no gear at all (usually second gear)</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Usually caused by driver abuse</a:t>
                      </a:r>
                    </a:p>
                  </a:txBody>
                  <a:tcPr>
                    <a:solidFill>
                      <a:srgbClr val="D4EAE4"/>
                    </a:solidFill>
                  </a:tcPr>
                </a:tc>
                <a:extLst>
                  <a:ext uri="{0D108BD9-81ED-4DB2-BD59-A6C34878D82A}">
                    <a16:rowId xmlns:a16="http://schemas.microsoft.com/office/drawing/2014/main" val="2956893648"/>
                  </a:ext>
                </a:extLst>
              </a:tr>
            </a:tbl>
          </a:graphicData>
        </a:graphic>
      </p:graphicFrame>
    </p:spTree>
    <p:extLst>
      <p:ext uri="{BB962C8B-B14F-4D97-AF65-F5344CB8AC3E}">
        <p14:creationId xmlns:p14="http://schemas.microsoft.com/office/powerpoint/2010/main" val="79263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Chart 8.2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094390" cy="405683"/>
          </a:xfrm>
        </p:spPr>
        <p:txBody>
          <a:bodyPr wrap="square" lIns="0" tIns="18000" rIns="0" bIns="18000" anchor="ctr" anchorCtr="0">
            <a:spAutoFit/>
          </a:bodyPr>
          <a:lstStyle/>
          <a:p>
            <a:pPr marL="0" indent="0">
              <a:spcBef>
                <a:spcPts val="600"/>
              </a:spcBef>
              <a:buNone/>
            </a:pPr>
            <a:r>
              <a:rPr lang="en-US" sz="2400" dirty="0">
                <a:solidFill>
                  <a:schemeClr val="tx1"/>
                </a:solidFill>
              </a:rPr>
              <a:t>Typical Noises </a:t>
            </a:r>
          </a:p>
        </p:txBody>
      </p:sp>
      <p:graphicFrame>
        <p:nvGraphicFramePr>
          <p:cNvPr id="3" name="Table 2">
            <a:extLst>
              <a:ext uri="{FF2B5EF4-FFF2-40B4-BE49-F238E27FC236}">
                <a16:creationId xmlns:a16="http://schemas.microsoft.com/office/drawing/2014/main" id="{4D56F420-EF5A-7673-9438-167AB5D86D2E}"/>
              </a:ext>
            </a:extLst>
          </p:cNvPr>
          <p:cNvGraphicFramePr>
            <a:graphicFrameLocks noGrp="1"/>
          </p:cNvGraphicFramePr>
          <p:nvPr>
            <p:extLst>
              <p:ext uri="{D42A27DB-BD31-4B8C-83A1-F6EECF244321}">
                <p14:modId xmlns:p14="http://schemas.microsoft.com/office/powerpoint/2010/main" val="2159223905"/>
              </p:ext>
            </p:extLst>
          </p:nvPr>
        </p:nvGraphicFramePr>
        <p:xfrm>
          <a:off x="484908" y="1642974"/>
          <a:ext cx="8296783" cy="3200400"/>
        </p:xfrm>
        <a:graphic>
          <a:graphicData uri="http://schemas.openxmlformats.org/drawingml/2006/table">
            <a:tbl>
              <a:tblPr firstRow="1" firstCol="1" bandRow="1">
                <a:tableStyleId>{2D5ABB26-0587-4C30-8999-92F81FD0307C}</a:tableStyleId>
              </a:tblPr>
              <a:tblGrid>
                <a:gridCol w="1568179">
                  <a:extLst>
                    <a:ext uri="{9D8B030D-6E8A-4147-A177-3AD203B41FA5}">
                      <a16:colId xmlns:a16="http://schemas.microsoft.com/office/drawing/2014/main" val="1116443147"/>
                    </a:ext>
                  </a:extLst>
                </a:gridCol>
                <a:gridCol w="3459192">
                  <a:extLst>
                    <a:ext uri="{9D8B030D-6E8A-4147-A177-3AD203B41FA5}">
                      <a16:colId xmlns:a16="http://schemas.microsoft.com/office/drawing/2014/main" val="1575816982"/>
                    </a:ext>
                  </a:extLst>
                </a:gridCol>
                <a:gridCol w="3269412">
                  <a:extLst>
                    <a:ext uri="{9D8B030D-6E8A-4147-A177-3AD203B41FA5}">
                      <a16:colId xmlns:a16="http://schemas.microsoft.com/office/drawing/2014/main" val="2170388471"/>
                    </a:ext>
                  </a:extLst>
                </a:gridCol>
              </a:tblGrid>
              <a:tr h="392987">
                <a:tc>
                  <a:txBody>
                    <a:bodyPr/>
                    <a:lstStyle/>
                    <a:p>
                      <a:pPr algn="l"/>
                      <a:r>
                        <a:rPr lang="en-US" sz="1200" b="1" i="0" u="none" strike="noStrike" kern="1200" baseline="0" noProof="0" dirty="0">
                          <a:solidFill>
                            <a:schemeClr val="bg1"/>
                          </a:solidFill>
                          <a:latin typeface="Arial" panose="020B0604020202020204" pitchFamily="34" charset="0"/>
                          <a:ea typeface="+mn-ea"/>
                          <a:cs typeface="Arial" panose="020B0604020202020204" pitchFamily="34" charset="0"/>
                        </a:rPr>
                        <a:t>Commonly Heard Noises</a:t>
                      </a:r>
                    </a:p>
                  </a:txBody>
                  <a:tcPr>
                    <a:solidFill>
                      <a:schemeClr val="tx2"/>
                    </a:solidFill>
                  </a:tcPr>
                </a:tc>
                <a:tc>
                  <a:txBody>
                    <a:bodyPr/>
                    <a:lstStyle/>
                    <a:p>
                      <a:pPr algn="l"/>
                      <a:r>
                        <a:rPr lang="en-US" sz="1200" b="1" i="0" u="none" strike="noStrike" kern="1200" baseline="0" noProof="0" dirty="0">
                          <a:solidFill>
                            <a:schemeClr val="bg1"/>
                          </a:solidFill>
                          <a:latin typeface="Arial" panose="020B0604020202020204" pitchFamily="34" charset="0"/>
                          <a:ea typeface="+mn-ea"/>
                          <a:cs typeface="Arial" panose="020B0604020202020204" pitchFamily="34" charset="0"/>
                        </a:rPr>
                        <a:t>Usually Heard When</a:t>
                      </a:r>
                    </a:p>
                  </a:txBody>
                  <a:tcPr>
                    <a:solidFill>
                      <a:schemeClr val="tx2"/>
                    </a:solidFill>
                  </a:tcPr>
                </a:tc>
                <a:tc>
                  <a:txBody>
                    <a:bodyPr/>
                    <a:lstStyle/>
                    <a:p>
                      <a:pPr algn="l"/>
                      <a:r>
                        <a:rPr lang="en-US" sz="1200" b="1" i="0" u="none" strike="noStrike" kern="1200" baseline="0" noProof="0" dirty="0">
                          <a:solidFill>
                            <a:schemeClr val="bg1"/>
                          </a:solidFill>
                          <a:latin typeface="Arial" panose="020B0604020202020204" pitchFamily="34" charset="0"/>
                          <a:ea typeface="+mn-ea"/>
                          <a:cs typeface="Arial" panose="020B0604020202020204" pitchFamily="34" charset="0"/>
                        </a:rPr>
                        <a:t>Possible Causes</a:t>
                      </a:r>
                    </a:p>
                  </a:txBody>
                  <a:tcPr>
                    <a:solidFill>
                      <a:schemeClr val="tx2"/>
                    </a:solidFill>
                  </a:tcPr>
                </a:tc>
                <a:extLst>
                  <a:ext uri="{0D108BD9-81ED-4DB2-BD59-A6C34878D82A}">
                    <a16:rowId xmlns:a16="http://schemas.microsoft.com/office/drawing/2014/main" val="2548598693"/>
                  </a:ext>
                </a:extLst>
              </a:tr>
              <a:tr h="426720">
                <a:tc>
                  <a:txBody>
                    <a:bodyPr/>
                    <a:lstStyle/>
                    <a:p>
                      <a:pPr marL="0" indent="0" algn="l"/>
                      <a:r>
                        <a:rPr lang="en-US" sz="1200" b="1" noProof="0" dirty="0">
                          <a:latin typeface="Arial" panose="020B0604020202020204" pitchFamily="34" charset="0"/>
                          <a:cs typeface="Arial" panose="020B0604020202020204" pitchFamily="34" charset="0"/>
                        </a:rPr>
                        <a:t>Gear rattle</a:t>
                      </a:r>
                    </a:p>
                  </a:txBody>
                  <a:tcPr>
                    <a:solidFill>
                      <a:srgbClr val="D4EAE4"/>
                    </a:solidFill>
                  </a:tcPr>
                </a:tc>
                <a:tc>
                  <a:txBody>
                    <a:bodyPr/>
                    <a:lstStyle/>
                    <a:p>
                      <a:pPr algn="l"/>
                      <a:r>
                        <a:rPr lang="en-US" sz="1200" noProof="0" dirty="0">
                          <a:latin typeface="Arial" panose="020B0604020202020204" pitchFamily="34" charset="0"/>
                          <a:cs typeface="Arial" panose="020B0604020202020204" pitchFamily="34" charset="0"/>
                        </a:rPr>
                        <a:t>Most noticeable while accelerating at low RPM and lugging the engine</a:t>
                      </a:r>
                    </a:p>
                  </a:txBody>
                  <a:tcPr>
                    <a:solidFill>
                      <a:srgbClr val="D4EAE4"/>
                    </a:solidFill>
                  </a:tcPr>
                </a:tc>
                <a:tc>
                  <a:txBody>
                    <a:bodyPr/>
                    <a:lstStyle/>
                    <a:p>
                      <a:pPr algn="l"/>
                      <a:r>
                        <a:rPr lang="en-US" sz="1200" noProof="0" dirty="0">
                          <a:latin typeface="Arial" panose="020B0604020202020204" pitchFamily="34" charset="0"/>
                          <a:cs typeface="Arial" panose="020B0604020202020204" pitchFamily="34" charset="0"/>
                        </a:rPr>
                        <a:t>Possible defective clutch disc (broken damper springs) or a defective dual mass flywheel, if equipped</a:t>
                      </a:r>
                    </a:p>
                  </a:txBody>
                  <a:tcPr>
                    <a:solidFill>
                      <a:srgbClr val="D4EAE4"/>
                    </a:solidFill>
                  </a:tcPr>
                </a:tc>
                <a:extLst>
                  <a:ext uri="{0D108BD9-81ED-4DB2-BD59-A6C34878D82A}">
                    <a16:rowId xmlns:a16="http://schemas.microsoft.com/office/drawing/2014/main" val="2350534720"/>
                  </a:ext>
                </a:extLst>
              </a:tr>
              <a:tr h="399493">
                <a:tc>
                  <a:txBody>
                    <a:bodyPr/>
                    <a:lstStyle/>
                    <a:p>
                      <a:pPr marL="266700" indent="-266700" algn="l"/>
                      <a:r>
                        <a:rPr lang="en-US" sz="1200" b="1" noProof="0" dirty="0">
                          <a:latin typeface="Arial" panose="020B0604020202020204" pitchFamily="34" charset="0"/>
                          <a:cs typeface="Arial" panose="020B0604020202020204" pitchFamily="34" charset="0"/>
                        </a:rPr>
                        <a:t>Neutral rattle</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Occurs with the engine running in neutral with the clutch engaged</a:t>
                      </a:r>
                    </a:p>
                  </a:txBody>
                  <a:tcPr>
                    <a:solidFill>
                      <a:srgbClr val="D4EAE4"/>
                    </a:solidFill>
                  </a:tcPr>
                </a:tc>
                <a:tc>
                  <a:txBody>
                    <a:bodyPr/>
                    <a:lstStyle/>
                    <a:p>
                      <a:pPr algn="l"/>
                      <a:r>
                        <a:rPr lang="en-US" sz="1200" noProof="0" dirty="0">
                          <a:latin typeface="Arial" panose="020B0604020202020204" pitchFamily="34" charset="0"/>
                          <a:cs typeface="Arial" panose="020B0604020202020204" pitchFamily="34" charset="0"/>
                        </a:rPr>
                        <a:t>These vibrations can occur in the engine with balance shafts and dual-mass flywheels, and proper clutch-disc hub damper springs</a:t>
                      </a:r>
                    </a:p>
                  </a:txBody>
                  <a:tcPr>
                    <a:solidFill>
                      <a:srgbClr val="D4EAE4"/>
                    </a:solidFill>
                  </a:tcPr>
                </a:tc>
                <a:extLst>
                  <a:ext uri="{0D108BD9-81ED-4DB2-BD59-A6C34878D82A}">
                    <a16:rowId xmlns:a16="http://schemas.microsoft.com/office/drawing/2014/main" val="2137975625"/>
                  </a:ext>
                </a:extLst>
              </a:tr>
              <a:tr h="381000">
                <a:tc>
                  <a:txBody>
                    <a:bodyPr/>
                    <a:lstStyle/>
                    <a:p>
                      <a:pPr marL="266700" indent="-266700" algn="l"/>
                      <a:r>
                        <a:rPr lang="en-US" sz="1200" b="1" noProof="0" dirty="0">
                          <a:latin typeface="Arial" panose="020B0604020202020204" pitchFamily="34" charset="0"/>
                          <a:cs typeface="Arial" panose="020B0604020202020204" pitchFamily="34" charset="0"/>
                        </a:rPr>
                        <a:t>Backlash</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Occurs when the driveline load or direction is changed, for example, when the throttle is changed abruptly or when the vehicle is brought to a stop and shifted into reverse</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Often caused by worn U-joints or lack of lubrication on the splines on the output shaft of a rear-wheel-drive transmission</a:t>
                      </a:r>
                    </a:p>
                  </a:txBody>
                  <a:tcPr>
                    <a:solidFill>
                      <a:srgbClr val="D4EAE4"/>
                    </a:solidFill>
                  </a:tcPr>
                </a:tc>
                <a:extLst>
                  <a:ext uri="{0D108BD9-81ED-4DB2-BD59-A6C34878D82A}">
                    <a16:rowId xmlns:a16="http://schemas.microsoft.com/office/drawing/2014/main" val="1322431687"/>
                  </a:ext>
                </a:extLst>
              </a:tr>
              <a:tr h="381000">
                <a:tc>
                  <a:txBody>
                    <a:bodyPr/>
                    <a:lstStyle/>
                    <a:p>
                      <a:pPr marL="266700" indent="-266700" algn="l"/>
                      <a:r>
                        <a:rPr lang="en-US" sz="1200" b="1" noProof="0" dirty="0">
                          <a:latin typeface="Arial" panose="020B0604020202020204" pitchFamily="34" charset="0"/>
                          <a:cs typeface="Arial" panose="020B0604020202020204" pitchFamily="34" charset="0"/>
                        </a:rPr>
                        <a:t>Gear clash</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The grinding that occurs if the clutch is released too quickly while making a shift or a shift is made too quickly with non-synchronized gears</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Clash can be the result of improper shifts (rushed too quickly), wrong gear oil, worn synchronizers, or a misadjusted clutch</a:t>
                      </a:r>
                    </a:p>
                  </a:txBody>
                  <a:tcPr>
                    <a:solidFill>
                      <a:srgbClr val="D4EAE4"/>
                    </a:solidFill>
                  </a:tcPr>
                </a:tc>
                <a:extLst>
                  <a:ext uri="{0D108BD9-81ED-4DB2-BD59-A6C34878D82A}">
                    <a16:rowId xmlns:a16="http://schemas.microsoft.com/office/drawing/2014/main" val="2115329548"/>
                  </a:ext>
                </a:extLst>
              </a:tr>
            </a:tbl>
          </a:graphicData>
        </a:graphic>
      </p:graphicFrame>
    </p:spTree>
    <p:extLst>
      <p:ext uri="{BB962C8B-B14F-4D97-AF65-F5344CB8AC3E}">
        <p14:creationId xmlns:p14="http://schemas.microsoft.com/office/powerpoint/2010/main" val="2733517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45201"/>
            <a:ext cx="8229600" cy="559572"/>
          </a:xfrm>
        </p:spPr>
        <p:txBody>
          <a:bodyPr lIns="0" tIns="18000" rIns="0" bIns="18000" anchor="ctr" anchorCtr="0">
            <a:spAutoFit/>
          </a:bodyPr>
          <a:lstStyle/>
          <a:p>
            <a:r>
              <a:rPr lang="en-US" sz="3400" dirty="0"/>
              <a:t>Transaxle/Transmission Removal </a:t>
            </a:r>
            <a:r>
              <a:rPr lang="en-US" sz="2600" dirty="0"/>
              <a:t>(1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39959"/>
            <a:ext cx="8229599" cy="3375727"/>
          </a:xfrm>
        </p:spPr>
        <p:txBody>
          <a:bodyPr wrap="square" lIns="0" tIns="18000" rIns="0" bIns="18000" anchor="ctr" anchorCtr="0">
            <a:spAutoFit/>
          </a:bodyPr>
          <a:lstStyle/>
          <a:p>
            <a:pPr marL="342900" indent="-342900">
              <a:spcBef>
                <a:spcPts val="600"/>
              </a:spcBef>
            </a:pPr>
            <a:r>
              <a:rPr lang="en-US" sz="2400" dirty="0">
                <a:solidFill>
                  <a:schemeClr val="tx1"/>
                </a:solidFill>
              </a:rPr>
              <a:t>Transaxle Removal</a:t>
            </a:r>
          </a:p>
          <a:p>
            <a:pPr marL="829818" lvl="1" indent="-342900"/>
            <a:r>
              <a:rPr lang="en-US" sz="2400" dirty="0">
                <a:solidFill>
                  <a:schemeClr val="tx1"/>
                </a:solidFill>
              </a:rPr>
              <a:t>Disconnect negative (</a:t>
            </a:r>
            <a:r>
              <a:rPr lang="en-IN" sz="2400" dirty="0"/>
              <a:t>−</a:t>
            </a:r>
            <a:r>
              <a:rPr lang="en-US" sz="2400" dirty="0">
                <a:solidFill>
                  <a:schemeClr val="tx1"/>
                </a:solidFill>
              </a:rPr>
              <a:t>) battery cable.</a:t>
            </a:r>
          </a:p>
          <a:p>
            <a:pPr marL="829818" lvl="1" indent="-342900"/>
            <a:r>
              <a:rPr lang="en-US" sz="2400" dirty="0">
                <a:solidFill>
                  <a:schemeClr val="tx1"/>
                </a:solidFill>
              </a:rPr>
              <a:t>Disconnect shift cables or rods, clutch linkage, backup light switch, wires. speedometer cable speed sensor connections, hose, etc. </a:t>
            </a:r>
          </a:p>
          <a:p>
            <a:pPr marL="829818" lvl="1" indent="-342900"/>
            <a:r>
              <a:rPr lang="en-US" sz="2400" dirty="0">
                <a:solidFill>
                  <a:schemeClr val="tx1"/>
                </a:solidFill>
              </a:rPr>
              <a:t>Installation of an engine support tool.</a:t>
            </a:r>
          </a:p>
          <a:p>
            <a:pPr marL="829818" lvl="1" indent="-342900"/>
            <a:r>
              <a:rPr lang="en-US" sz="2400" dirty="0">
                <a:solidFill>
                  <a:schemeClr val="tx1"/>
                </a:solidFill>
              </a:rPr>
              <a:t>Remove upper clutch housing bolts</a:t>
            </a:r>
          </a:p>
          <a:p>
            <a:pPr marL="829818" lvl="1" indent="-342900"/>
            <a:r>
              <a:rPr lang="en-US" sz="2400" dirty="0">
                <a:solidFill>
                  <a:schemeClr val="tx1"/>
                </a:solidFill>
              </a:rPr>
              <a:t>Install guide pin into 1 or 2 of bolt holes</a:t>
            </a:r>
          </a:p>
        </p:txBody>
      </p:sp>
    </p:spTree>
    <p:extLst>
      <p:ext uri="{BB962C8B-B14F-4D97-AF65-F5344CB8AC3E}">
        <p14:creationId xmlns:p14="http://schemas.microsoft.com/office/powerpoint/2010/main" val="2965500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2921658" cy="405683"/>
          </a:xfrm>
        </p:spPr>
        <p:txBody>
          <a:bodyPr wrap="square" lIns="0" tIns="18000" rIns="0" bIns="18000" anchor="ctr" anchorCtr="0">
            <a:spAutoFit/>
          </a:bodyPr>
          <a:lstStyle/>
          <a:p>
            <a:pPr marL="0" indent="0">
              <a:spcBef>
                <a:spcPts val="600"/>
              </a:spcBef>
              <a:buNone/>
            </a:pPr>
            <a:r>
              <a:rPr lang="en-US" sz="2400" spc="-300" dirty="0">
                <a:solidFill>
                  <a:schemeClr val="tx1"/>
                </a:solidFill>
              </a:rPr>
              <a:t>F W </a:t>
            </a:r>
            <a:r>
              <a:rPr lang="en-US" sz="2400" dirty="0">
                <a:solidFill>
                  <a:schemeClr val="tx1"/>
                </a:solidFill>
              </a:rPr>
              <a:t>D Engine Support</a:t>
            </a:r>
          </a:p>
        </p:txBody>
      </p:sp>
      <p:pic>
        <p:nvPicPr>
          <p:cNvPr id="7" name="Picture 6" descr="An illustration of an engine support tool.&#10;Long description is available in notes, Press F6.">
            <a:extLst>
              <a:ext uri="{FF2B5EF4-FFF2-40B4-BE49-F238E27FC236}">
                <a16:creationId xmlns:a16="http://schemas.microsoft.com/office/drawing/2014/main" id="{4740C351-865C-6E2A-C63F-7355C6545AC9}"/>
              </a:ext>
            </a:extLst>
          </p:cNvPr>
          <p:cNvPicPr>
            <a:picLocks noChangeAspect="1"/>
          </p:cNvPicPr>
          <p:nvPr/>
        </p:nvPicPr>
        <p:blipFill>
          <a:blip r:embed="rId3"/>
          <a:stretch>
            <a:fillRect/>
          </a:stretch>
        </p:blipFill>
        <p:spPr>
          <a:xfrm>
            <a:off x="475833" y="1874792"/>
            <a:ext cx="3930889" cy="255883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8076" y="1042602"/>
            <a:ext cx="4106932" cy="3591171"/>
          </a:xfrm>
        </p:spPr>
        <p:txBody>
          <a:bodyPr wrap="square" lIns="0" tIns="18000" rIns="0" bIns="18000" anchor="ctr" anchorCtr="0">
            <a:spAutoFit/>
          </a:bodyPr>
          <a:lstStyle/>
          <a:p>
            <a:pPr marL="342900" indent="-342900">
              <a:spcBef>
                <a:spcPts val="600"/>
              </a:spcBef>
            </a:pPr>
            <a:r>
              <a:rPr lang="en-US" sz="2400" dirty="0"/>
              <a:t>Tools Needed</a:t>
            </a:r>
          </a:p>
          <a:p>
            <a:pPr marL="829818" lvl="1" indent="-342900"/>
            <a:r>
              <a:rPr lang="en-US" sz="2400" dirty="0"/>
              <a:t>Transmission jack</a:t>
            </a:r>
          </a:p>
          <a:p>
            <a:pPr marL="829818" lvl="1" indent="-342900"/>
            <a:r>
              <a:rPr lang="en-US" sz="2400" dirty="0"/>
              <a:t>Tall safety stand to support vehicle or engine</a:t>
            </a:r>
          </a:p>
          <a:p>
            <a:pPr marL="829818" lvl="1" indent="-342900"/>
            <a:r>
              <a:rPr lang="en-US" sz="2400" dirty="0"/>
              <a:t>Engine support fixture must be used to support and move unit in and out</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64034" y="5600398"/>
            <a:ext cx="8229600" cy="775015"/>
          </a:xfrm>
        </p:spPr>
        <p:txBody>
          <a:bodyPr wrap="square" lIns="0" tIns="18000" rIns="0" bIns="18000" anchor="ctr" anchorCtr="0">
            <a:spAutoFit/>
          </a:bodyPr>
          <a:lstStyle/>
          <a:p>
            <a:pPr marL="0" indent="0">
              <a:spcBef>
                <a:spcPts val="600"/>
              </a:spcBef>
              <a:buNone/>
            </a:pPr>
            <a:r>
              <a:rPr lang="en-US" sz="2400" dirty="0"/>
              <a:t>Most front-wheel-drive (</a:t>
            </a:r>
            <a:r>
              <a:rPr lang="en-US" sz="2400" spc="-300" dirty="0"/>
              <a:t>F W </a:t>
            </a:r>
            <a:r>
              <a:rPr lang="en-US" sz="2400" dirty="0"/>
              <a:t>D) vehicles require the use of a fixture to support the engine before removing the transaxle.</a:t>
            </a:r>
          </a:p>
        </p:txBody>
      </p:sp>
    </p:spTree>
    <p:extLst>
      <p:ext uri="{BB962C8B-B14F-4D97-AF65-F5344CB8AC3E}">
        <p14:creationId xmlns:p14="http://schemas.microsoft.com/office/powerpoint/2010/main" val="538543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2688744" cy="405683"/>
          </a:xfrm>
        </p:spPr>
        <p:txBody>
          <a:bodyPr wrap="square" lIns="0" tIns="18000" rIns="0" bIns="18000" anchor="ctr" anchorCtr="0">
            <a:spAutoFit/>
          </a:bodyPr>
          <a:lstStyle/>
          <a:p>
            <a:pPr marL="0" indent="0">
              <a:spcBef>
                <a:spcPts val="600"/>
              </a:spcBef>
              <a:buNone/>
            </a:pPr>
            <a:r>
              <a:rPr lang="en-US" sz="2400" dirty="0">
                <a:solidFill>
                  <a:schemeClr val="tx1"/>
                </a:solidFill>
              </a:rPr>
              <a:t>Transaxle Removal</a:t>
            </a:r>
          </a:p>
        </p:txBody>
      </p:sp>
      <p:pic>
        <p:nvPicPr>
          <p:cNvPr id="6" name="Picture 5" descr="A close-up view of the removal of the transaxle from the vehicle. The view has a transmission jack, transaxle mounts, engine, and housing bolts.">
            <a:extLst>
              <a:ext uri="{FF2B5EF4-FFF2-40B4-BE49-F238E27FC236}">
                <a16:creationId xmlns:a16="http://schemas.microsoft.com/office/drawing/2014/main" id="{8E7AE0FD-BFD8-3159-097A-DEC89E5D3EB8}"/>
              </a:ext>
            </a:extLst>
          </p:cNvPr>
          <p:cNvPicPr>
            <a:picLocks noChangeAspect="1"/>
          </p:cNvPicPr>
          <p:nvPr/>
        </p:nvPicPr>
        <p:blipFill>
          <a:blip r:embed="rId3"/>
          <a:stretch>
            <a:fillRect/>
          </a:stretch>
        </p:blipFill>
        <p:spPr>
          <a:xfrm>
            <a:off x="474332" y="1680429"/>
            <a:ext cx="3909365" cy="294677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8076" y="1049626"/>
            <a:ext cx="4106932" cy="2852507"/>
          </a:xfrm>
        </p:spPr>
        <p:txBody>
          <a:bodyPr wrap="square" lIns="0" tIns="18000" rIns="0" bIns="18000" anchor="ctr" anchorCtr="0">
            <a:spAutoFit/>
          </a:bodyPr>
          <a:lstStyle/>
          <a:p>
            <a:pPr marL="342900" indent="-342900">
              <a:spcBef>
                <a:spcPts val="600"/>
              </a:spcBef>
            </a:pPr>
            <a:r>
              <a:rPr lang="en-US" sz="2400" dirty="0"/>
              <a:t>Position A Transmission Jack</a:t>
            </a:r>
          </a:p>
          <a:p>
            <a:pPr marL="829818" lvl="1" indent="-342900"/>
            <a:r>
              <a:rPr lang="en-US" sz="2400" dirty="0"/>
              <a:t>Support transaxle,</a:t>
            </a:r>
          </a:p>
          <a:p>
            <a:pPr marL="829818" lvl="1" indent="-342900"/>
            <a:r>
              <a:rPr lang="en-US" sz="2400" dirty="0"/>
              <a:t>Remove any mounts or supports, </a:t>
            </a:r>
          </a:p>
          <a:p>
            <a:pPr marL="829818" lvl="1" indent="-342900"/>
            <a:r>
              <a:rPr lang="en-US" sz="2400" dirty="0"/>
              <a:t>Carefully lower it from vehicle.</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64034" y="5591772"/>
            <a:ext cx="8229600" cy="775015"/>
          </a:xfrm>
        </p:spPr>
        <p:txBody>
          <a:bodyPr wrap="square" lIns="0" tIns="18000" rIns="0" bIns="18000" anchor="ctr" anchorCtr="0">
            <a:spAutoFit/>
          </a:bodyPr>
          <a:lstStyle/>
          <a:p>
            <a:pPr marL="0" indent="0">
              <a:spcBef>
                <a:spcPts val="600"/>
              </a:spcBef>
              <a:buNone/>
            </a:pPr>
            <a:r>
              <a:rPr lang="en-US" sz="2400" dirty="0"/>
              <a:t>A transaxle being removed from underneath a vehicle and being supported by a transmission jack.</a:t>
            </a:r>
          </a:p>
        </p:txBody>
      </p:sp>
    </p:spTree>
    <p:extLst>
      <p:ext uri="{BB962C8B-B14F-4D97-AF65-F5344CB8AC3E}">
        <p14:creationId xmlns:p14="http://schemas.microsoft.com/office/powerpoint/2010/main" val="678616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36575"/>
            <a:ext cx="8229600" cy="559572"/>
          </a:xfrm>
        </p:spPr>
        <p:txBody>
          <a:bodyPr lIns="0" tIns="18000" rIns="0" bIns="18000" anchor="ctr" anchorCtr="0">
            <a:spAutoFit/>
          </a:bodyPr>
          <a:lstStyle/>
          <a:p>
            <a:r>
              <a:rPr lang="en-US" sz="3400" dirty="0"/>
              <a:t>Transaxle/Transmission Removal </a:t>
            </a:r>
            <a:r>
              <a:rPr lang="en-US" sz="2600" dirty="0"/>
              <a:t>(2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48123"/>
            <a:ext cx="8229599" cy="3083340"/>
          </a:xfrm>
        </p:spPr>
        <p:txBody>
          <a:bodyPr wrap="square" lIns="0" tIns="18000" rIns="0" bIns="18000" anchor="ctr" anchorCtr="0">
            <a:spAutoFit/>
          </a:bodyPr>
          <a:lstStyle/>
          <a:p>
            <a:pPr marL="342900" indent="-342900">
              <a:spcBef>
                <a:spcPts val="600"/>
              </a:spcBef>
            </a:pPr>
            <a:r>
              <a:rPr lang="en-US" sz="2400" dirty="0">
                <a:solidFill>
                  <a:schemeClr val="tx1"/>
                </a:solidFill>
              </a:rPr>
              <a:t>Raise, securely support vehicle on hoist or jack stands</a:t>
            </a:r>
          </a:p>
          <a:p>
            <a:pPr marL="342900" indent="-342900">
              <a:spcBef>
                <a:spcPts val="600"/>
              </a:spcBef>
            </a:pPr>
            <a:r>
              <a:rPr lang="en-US" sz="2400" dirty="0">
                <a:solidFill>
                  <a:schemeClr val="tx1"/>
                </a:solidFill>
              </a:rPr>
              <a:t>Drain transaxle oil and install second guide pin.</a:t>
            </a:r>
          </a:p>
          <a:p>
            <a:pPr marL="342900" indent="-342900">
              <a:spcBef>
                <a:spcPts val="600"/>
              </a:spcBef>
            </a:pPr>
            <a:r>
              <a:rPr lang="en-US" sz="2400" dirty="0">
                <a:solidFill>
                  <a:schemeClr val="tx1"/>
                </a:solidFill>
              </a:rPr>
              <a:t>How does transaxle get installed?</a:t>
            </a:r>
          </a:p>
          <a:p>
            <a:pPr marL="342900" indent="-342900">
              <a:spcBef>
                <a:spcPts val="600"/>
              </a:spcBef>
            </a:pPr>
            <a:r>
              <a:rPr lang="en-US" sz="2400" dirty="0">
                <a:solidFill>
                  <a:schemeClr val="tx1"/>
                </a:solidFill>
              </a:rPr>
              <a:t>Transmission Removal/Replacement</a:t>
            </a:r>
          </a:p>
          <a:p>
            <a:pPr marL="829818" lvl="1" indent="-342900"/>
            <a:r>
              <a:rPr lang="en-US" sz="2400" dirty="0">
                <a:solidFill>
                  <a:schemeClr val="tx1"/>
                </a:solidFill>
              </a:rPr>
              <a:t>Disconnect negative (</a:t>
            </a:r>
            <a:r>
              <a:rPr lang="en-IN" sz="2400" dirty="0"/>
              <a:t>−</a:t>
            </a:r>
            <a:r>
              <a:rPr lang="en-US" sz="2400" dirty="0">
                <a:solidFill>
                  <a:schemeClr val="tx1"/>
                </a:solidFill>
              </a:rPr>
              <a:t>) battery cable.</a:t>
            </a:r>
          </a:p>
          <a:p>
            <a:pPr marL="829818" lvl="1" indent="-342900"/>
            <a:r>
              <a:rPr lang="en-US" sz="2400" dirty="0">
                <a:solidFill>
                  <a:schemeClr val="tx1"/>
                </a:solidFill>
              </a:rPr>
              <a:t>Raise and securely support vehicle.</a:t>
            </a:r>
          </a:p>
          <a:p>
            <a:pPr marL="829818" lvl="1" indent="-342900"/>
            <a:r>
              <a:rPr lang="en-US" sz="2400" dirty="0">
                <a:solidFill>
                  <a:schemeClr val="tx1"/>
                </a:solidFill>
              </a:rPr>
              <a:t>Drain fluid.</a:t>
            </a:r>
          </a:p>
        </p:txBody>
      </p:sp>
    </p:spTree>
    <p:extLst>
      <p:ext uri="{BB962C8B-B14F-4D97-AF65-F5344CB8AC3E}">
        <p14:creationId xmlns:p14="http://schemas.microsoft.com/office/powerpoint/2010/main" val="1849507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36575"/>
            <a:ext cx="8229600" cy="559572"/>
          </a:xfrm>
        </p:spPr>
        <p:txBody>
          <a:bodyPr lIns="0" tIns="18000" rIns="0" bIns="18000" anchor="ctr" anchorCtr="0">
            <a:spAutoFit/>
          </a:bodyPr>
          <a:lstStyle/>
          <a:p>
            <a:r>
              <a:rPr lang="en-US" sz="3400" dirty="0"/>
              <a:t>Transaxle/Transmission Removal </a:t>
            </a:r>
            <a:r>
              <a:rPr lang="en-US" sz="2600" dirty="0"/>
              <a:t>(3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39953"/>
            <a:ext cx="8229599" cy="3375727"/>
          </a:xfrm>
        </p:spPr>
        <p:txBody>
          <a:bodyPr wrap="square" lIns="0" tIns="18000" rIns="0" bIns="18000" anchor="ctr" anchorCtr="0">
            <a:spAutoFit/>
          </a:bodyPr>
          <a:lstStyle/>
          <a:p>
            <a:pPr marL="342900" indent="-342900">
              <a:spcBef>
                <a:spcPts val="600"/>
              </a:spcBef>
            </a:pPr>
            <a:r>
              <a:rPr lang="en-US" sz="2400" dirty="0">
                <a:solidFill>
                  <a:schemeClr val="tx1"/>
                </a:solidFill>
              </a:rPr>
              <a:t>Remove: </a:t>
            </a:r>
          </a:p>
          <a:p>
            <a:pPr marL="829818" lvl="1" indent="-342900"/>
            <a:r>
              <a:rPr lang="en-US" sz="2400" dirty="0">
                <a:solidFill>
                  <a:schemeClr val="tx1"/>
                </a:solidFill>
              </a:rPr>
              <a:t>Backup light wires, speedo cable or speed sensor</a:t>
            </a:r>
          </a:p>
          <a:p>
            <a:pPr marL="829818" lvl="1" indent="-342900"/>
            <a:r>
              <a:rPr lang="en-US" sz="2400" dirty="0">
                <a:solidFill>
                  <a:schemeClr val="tx1"/>
                </a:solidFill>
              </a:rPr>
              <a:t>Hose or cable brackets attached to the vehicle, and the shift linkage.</a:t>
            </a:r>
          </a:p>
          <a:p>
            <a:pPr marL="342900" indent="-342900">
              <a:spcBef>
                <a:spcPts val="600"/>
              </a:spcBef>
            </a:pPr>
            <a:r>
              <a:rPr lang="en-US" sz="2400" dirty="0">
                <a:solidFill>
                  <a:schemeClr val="tx1"/>
                </a:solidFill>
              </a:rPr>
              <a:t>Remove transmission bolts.</a:t>
            </a:r>
          </a:p>
          <a:p>
            <a:pPr marL="342900" indent="-342900">
              <a:spcBef>
                <a:spcPts val="600"/>
              </a:spcBef>
            </a:pPr>
            <a:r>
              <a:rPr lang="en-US" sz="2400" dirty="0">
                <a:solidFill>
                  <a:schemeClr val="tx1"/>
                </a:solidFill>
              </a:rPr>
              <a:t>Remove transmission-to-clutch housing or transmission-to-engine bolts.</a:t>
            </a:r>
          </a:p>
          <a:p>
            <a:pPr marL="342900" indent="-342900">
              <a:spcBef>
                <a:spcPts val="600"/>
              </a:spcBef>
            </a:pPr>
            <a:r>
              <a:rPr lang="en-US" sz="2400" dirty="0">
                <a:solidFill>
                  <a:schemeClr val="tx1"/>
                </a:solidFill>
              </a:rPr>
              <a:t>Lower unit out of vehicle</a:t>
            </a:r>
          </a:p>
        </p:txBody>
      </p:sp>
    </p:spTree>
    <p:extLst>
      <p:ext uri="{BB962C8B-B14F-4D97-AF65-F5344CB8AC3E}">
        <p14:creationId xmlns:p14="http://schemas.microsoft.com/office/powerpoint/2010/main" val="1816913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Manual Transmission,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anual_trans_r_r">
            <a:hlinkClick r:id="" action="ppaction://media"/>
            <a:extLst>
              <a:ext uri="{FF2B5EF4-FFF2-40B4-BE49-F238E27FC236}">
                <a16:creationId xmlns:a16="http://schemas.microsoft.com/office/drawing/2014/main" id="{702EA7CF-9AD4-EDCC-16CC-F8EFF30CF6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746" y="1276085"/>
            <a:ext cx="8900695" cy="5006641"/>
          </a:xfrm>
          <a:prstGeom prst="rect">
            <a:avLst/>
          </a:prstGeom>
        </p:spPr>
      </p:pic>
    </p:spTree>
    <p:extLst>
      <p:ext uri="{BB962C8B-B14F-4D97-AF65-F5344CB8AC3E}">
        <p14:creationId xmlns:p14="http://schemas.microsoft.com/office/powerpoint/2010/main" val="171934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2041763" cy="405683"/>
          </a:xfrm>
        </p:spPr>
        <p:txBody>
          <a:bodyPr wrap="square" lIns="0" tIns="18000" rIns="0" bIns="18000" anchor="ctr" anchorCtr="0">
            <a:spAutoFit/>
          </a:bodyPr>
          <a:lstStyle/>
          <a:p>
            <a:pPr marL="0" indent="0">
              <a:spcBef>
                <a:spcPts val="600"/>
              </a:spcBef>
              <a:buNone/>
            </a:pPr>
            <a:r>
              <a:rPr lang="en-US" sz="2400" dirty="0">
                <a:solidFill>
                  <a:schemeClr val="tx1"/>
                </a:solidFill>
              </a:rPr>
              <a:t>Tail Shaft Plug </a:t>
            </a:r>
          </a:p>
        </p:txBody>
      </p:sp>
      <p:pic>
        <p:nvPicPr>
          <p:cNvPr id="5" name="Picture 4" descr="A close-up view of a tail shaft housing plug. The plug is installed into the rear seal.">
            <a:extLst>
              <a:ext uri="{FF2B5EF4-FFF2-40B4-BE49-F238E27FC236}">
                <a16:creationId xmlns:a16="http://schemas.microsoft.com/office/drawing/2014/main" id="{82A65B1B-9FCB-0531-995F-E7AF44F14DAD}"/>
              </a:ext>
            </a:extLst>
          </p:cNvPr>
          <p:cNvPicPr>
            <a:picLocks noChangeAspect="1"/>
          </p:cNvPicPr>
          <p:nvPr/>
        </p:nvPicPr>
        <p:blipFill>
          <a:blip r:embed="rId3"/>
          <a:stretch>
            <a:fillRect/>
          </a:stretch>
        </p:blipFill>
        <p:spPr>
          <a:xfrm>
            <a:off x="2276393" y="1586491"/>
            <a:ext cx="4591214" cy="346073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4034" y="5173110"/>
            <a:ext cx="8229600" cy="1144347"/>
          </a:xfrm>
        </p:spPr>
        <p:txBody>
          <a:bodyPr wrap="square" lIns="0" tIns="18000" rIns="0" bIns="18000" anchor="ctr" anchorCtr="0">
            <a:spAutoFit/>
          </a:bodyPr>
          <a:lstStyle/>
          <a:p>
            <a:pPr marL="0" indent="0">
              <a:spcBef>
                <a:spcPts val="600"/>
              </a:spcBef>
              <a:buNone/>
            </a:pPr>
            <a:r>
              <a:rPr lang="en-US" sz="2400" dirty="0"/>
              <a:t>A tail shaft housing plug is being used to help keep the transmission fluid from leaking as the transmission is being removed from the vehicle.</a:t>
            </a:r>
          </a:p>
        </p:txBody>
      </p:sp>
    </p:spTree>
    <p:extLst>
      <p:ext uri="{BB962C8B-B14F-4D97-AF65-F5344CB8AC3E}">
        <p14:creationId xmlns:p14="http://schemas.microsoft.com/office/powerpoint/2010/main" val="325387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6182"/>
            <a:ext cx="8212347" cy="3198756"/>
          </a:xfrm>
        </p:spPr>
        <p:txBody>
          <a:bodyPr lIns="0" tIns="18000" rIns="0" bIns="18000" anchor="ctr" anchorCtr="0">
            <a:spAutoFit/>
          </a:bodyPr>
          <a:lstStyle/>
          <a:p>
            <a:pPr marL="534988" indent="-534988">
              <a:buNone/>
            </a:pPr>
            <a:r>
              <a:rPr lang="en-US" sz="2400" b="1" dirty="0">
                <a:solidFill>
                  <a:srgbClr val="007FA3"/>
                </a:solidFill>
              </a:rPr>
              <a:t>8.1 </a:t>
            </a:r>
            <a:r>
              <a:rPr lang="en-US" sz="2400" dirty="0">
                <a:solidFill>
                  <a:schemeClr val="tx1"/>
                </a:solidFill>
              </a:rPr>
              <a:t>Explain how to perform transaxle/transmission maintenance operations.</a:t>
            </a:r>
          </a:p>
          <a:p>
            <a:pPr marL="534988" indent="-534988">
              <a:buNone/>
            </a:pPr>
            <a:r>
              <a:rPr lang="en-US" sz="2400" b="1" dirty="0">
                <a:solidFill>
                  <a:srgbClr val="007FA3"/>
                </a:solidFill>
              </a:rPr>
              <a:t>8.2 </a:t>
            </a:r>
            <a:r>
              <a:rPr lang="en-US" sz="2400" dirty="0">
                <a:solidFill>
                  <a:schemeClr val="tx1"/>
                </a:solidFill>
              </a:rPr>
              <a:t>Explain manual transaxle/transmission diagnosis.</a:t>
            </a:r>
          </a:p>
          <a:p>
            <a:pPr marL="534988" indent="-534988">
              <a:buNone/>
            </a:pPr>
            <a:r>
              <a:rPr lang="en-US" sz="2400" b="1" dirty="0">
                <a:solidFill>
                  <a:srgbClr val="007FA3"/>
                </a:solidFill>
              </a:rPr>
              <a:t>8.3 </a:t>
            </a:r>
            <a:r>
              <a:rPr lang="en-US" sz="2400" dirty="0">
                <a:solidFill>
                  <a:schemeClr val="tx1"/>
                </a:solidFill>
              </a:rPr>
              <a:t>Discuss the procedure for transaxle/ transmission removal and replacement..</a:t>
            </a:r>
          </a:p>
          <a:p>
            <a:pPr marL="534988" indent="-534988">
              <a:buNone/>
            </a:pPr>
            <a:r>
              <a:rPr lang="en-US" sz="2400" b="1" dirty="0">
                <a:solidFill>
                  <a:srgbClr val="007FA3"/>
                </a:solidFill>
              </a:rPr>
              <a:t>8.4 </a:t>
            </a:r>
            <a:r>
              <a:rPr lang="en-US" sz="2400" dirty="0">
                <a:solidFill>
                  <a:schemeClr val="tx1"/>
                </a:solidFill>
              </a:rPr>
              <a:t>Discuss the procedure for transaxle/ transmission overhaul.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45201"/>
            <a:ext cx="8229600" cy="559572"/>
          </a:xfrm>
        </p:spPr>
        <p:txBody>
          <a:bodyPr lIns="0" tIns="18000" rIns="0" bIns="18000" anchor="ctr" anchorCtr="0">
            <a:spAutoFit/>
          </a:bodyPr>
          <a:lstStyle/>
          <a:p>
            <a:r>
              <a:rPr lang="en-US" sz="3400" dirty="0"/>
              <a:t>Transaxle/Transmission Overhaul </a:t>
            </a:r>
            <a:r>
              <a:rPr lang="en-US" sz="2600" dirty="0"/>
              <a:t>(1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40647"/>
            <a:ext cx="8229599" cy="3529616"/>
          </a:xfrm>
        </p:spPr>
        <p:txBody>
          <a:bodyPr wrap="square" lIns="0" tIns="18000" rIns="0" bIns="18000" anchor="ctr" anchorCtr="0">
            <a:spAutoFit/>
          </a:bodyPr>
          <a:lstStyle/>
          <a:p>
            <a:pPr marL="342900" indent="-342900">
              <a:spcBef>
                <a:spcPts val="600"/>
              </a:spcBef>
            </a:pPr>
            <a:r>
              <a:rPr lang="en-US" sz="2400" dirty="0">
                <a:solidFill>
                  <a:schemeClr val="tx1"/>
                </a:solidFill>
              </a:rPr>
              <a:t>Typical Procedure</a:t>
            </a:r>
          </a:p>
          <a:p>
            <a:pPr marL="829818" lvl="1" indent="-342900"/>
            <a:r>
              <a:rPr lang="en-US" sz="2400" dirty="0">
                <a:solidFill>
                  <a:schemeClr val="tx1"/>
                </a:solidFill>
              </a:rPr>
              <a:t>Disassembly of unit</a:t>
            </a:r>
          </a:p>
          <a:p>
            <a:pPr marL="829818" lvl="1" indent="-342900"/>
            <a:r>
              <a:rPr lang="en-US" sz="2400" dirty="0">
                <a:solidFill>
                  <a:schemeClr val="tx1"/>
                </a:solidFill>
              </a:rPr>
              <a:t>Clean and identify unit</a:t>
            </a:r>
          </a:p>
          <a:p>
            <a:pPr marL="829818" lvl="1" indent="-342900"/>
            <a:r>
              <a:rPr lang="en-US" sz="2400" dirty="0">
                <a:solidFill>
                  <a:schemeClr val="tx1"/>
                </a:solidFill>
              </a:rPr>
              <a:t>Gear and bearing inspection</a:t>
            </a:r>
          </a:p>
          <a:p>
            <a:pPr marL="829818" lvl="1" indent="-342900"/>
            <a:r>
              <a:rPr lang="en-US" sz="2400" dirty="0">
                <a:solidFill>
                  <a:schemeClr val="tx1"/>
                </a:solidFill>
              </a:rPr>
              <a:t>Reconditioning of subassemblies</a:t>
            </a:r>
          </a:p>
          <a:p>
            <a:pPr marL="829818" lvl="1" indent="-342900"/>
            <a:r>
              <a:rPr lang="en-US" sz="2400" dirty="0">
                <a:solidFill>
                  <a:schemeClr val="tx1"/>
                </a:solidFill>
              </a:rPr>
              <a:t>Checking gear end float</a:t>
            </a:r>
          </a:p>
          <a:p>
            <a:pPr marL="829818" lvl="1" indent="-342900"/>
            <a:r>
              <a:rPr lang="en-US" sz="2400" dirty="0">
                <a:solidFill>
                  <a:schemeClr val="tx1"/>
                </a:solidFill>
              </a:rPr>
              <a:t>Unit is reassembled</a:t>
            </a:r>
          </a:p>
          <a:p>
            <a:pPr marL="829818" lvl="1" indent="-342900"/>
            <a:r>
              <a:rPr lang="en-US" sz="2400" dirty="0">
                <a:solidFill>
                  <a:schemeClr val="tx1"/>
                </a:solidFill>
              </a:rPr>
              <a:t>What wear items should be checked? Page 99</a:t>
            </a:r>
          </a:p>
        </p:txBody>
      </p:sp>
    </p:spTree>
    <p:extLst>
      <p:ext uri="{BB962C8B-B14F-4D97-AF65-F5344CB8AC3E}">
        <p14:creationId xmlns:p14="http://schemas.microsoft.com/office/powerpoint/2010/main" val="2123174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45201"/>
            <a:ext cx="8229600" cy="559572"/>
          </a:xfrm>
        </p:spPr>
        <p:txBody>
          <a:bodyPr lIns="0" tIns="18000" rIns="0" bIns="18000" anchor="ctr" anchorCtr="0">
            <a:spAutoFit/>
          </a:bodyPr>
          <a:lstStyle/>
          <a:p>
            <a:r>
              <a:rPr lang="en-US" sz="3400" dirty="0"/>
              <a:t>Transaxle/Transmission Overhaul </a:t>
            </a:r>
            <a:r>
              <a:rPr lang="en-US" sz="2600" dirty="0"/>
              <a:t>(2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37588"/>
            <a:ext cx="8229599" cy="4191335"/>
          </a:xfrm>
        </p:spPr>
        <p:txBody>
          <a:bodyPr wrap="square" lIns="0" tIns="18000" rIns="0" bIns="18000" anchor="ctr" anchorCtr="0">
            <a:spAutoFit/>
          </a:bodyPr>
          <a:lstStyle/>
          <a:p>
            <a:pPr marL="342900" indent="-342900">
              <a:spcBef>
                <a:spcPts val="600"/>
              </a:spcBef>
            </a:pPr>
            <a:r>
              <a:rPr lang="en-US" sz="2400" dirty="0">
                <a:solidFill>
                  <a:schemeClr val="tx1"/>
                </a:solidFill>
              </a:rPr>
              <a:t>What is included in a typical transmission/transaxle kit?</a:t>
            </a:r>
          </a:p>
          <a:p>
            <a:pPr marL="829818" lvl="1" indent="-342900"/>
            <a:r>
              <a:rPr lang="en-US" sz="2400" dirty="0">
                <a:solidFill>
                  <a:schemeClr val="tx1"/>
                </a:solidFill>
              </a:rPr>
              <a:t>See Page 100 of the text &amp; next slide</a:t>
            </a:r>
          </a:p>
          <a:p>
            <a:pPr marL="342900" indent="-342900">
              <a:spcBef>
                <a:spcPts val="600"/>
              </a:spcBef>
            </a:pPr>
            <a:r>
              <a:rPr lang="en-US" sz="2400" dirty="0">
                <a:solidFill>
                  <a:schemeClr val="tx1"/>
                </a:solidFill>
              </a:rPr>
              <a:t>Transaxle Disassembly</a:t>
            </a:r>
          </a:p>
          <a:p>
            <a:pPr marL="829818" lvl="1" indent="-342900"/>
            <a:r>
              <a:rPr lang="en-US" sz="2400" dirty="0">
                <a:solidFill>
                  <a:schemeClr val="tx1"/>
                </a:solidFill>
              </a:rPr>
              <a:t>Install holding fixture</a:t>
            </a:r>
          </a:p>
          <a:p>
            <a:pPr marL="829818" lvl="1" indent="-342900"/>
            <a:r>
              <a:rPr lang="en-US" sz="2400" dirty="0">
                <a:solidFill>
                  <a:schemeClr val="tx1"/>
                </a:solidFill>
              </a:rPr>
              <a:t>Remove drain plug and check fluid</a:t>
            </a:r>
          </a:p>
          <a:p>
            <a:pPr marL="829818" lvl="1" indent="-342900"/>
            <a:r>
              <a:rPr lang="en-US" sz="2400" dirty="0">
                <a:solidFill>
                  <a:schemeClr val="tx1"/>
                </a:solidFill>
              </a:rPr>
              <a:t>On some transaxles, differential bearing retainer, extension housing, and differential are removed first. </a:t>
            </a:r>
          </a:p>
          <a:p>
            <a:pPr marL="829818" lvl="1" indent="-342900"/>
            <a:r>
              <a:rPr lang="en-US" sz="2400" dirty="0">
                <a:solidFill>
                  <a:schemeClr val="tx1"/>
                </a:solidFill>
              </a:rPr>
              <a:t>On some transaxles, disassembly begins with removal of left side case cover, fifth-gear synchronizer assembly, and fifth counter gear. </a:t>
            </a:r>
          </a:p>
        </p:txBody>
      </p:sp>
    </p:spTree>
    <p:extLst>
      <p:ext uri="{BB962C8B-B14F-4D97-AF65-F5344CB8AC3E}">
        <p14:creationId xmlns:p14="http://schemas.microsoft.com/office/powerpoint/2010/main" val="659638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2317808" cy="405683"/>
          </a:xfrm>
        </p:spPr>
        <p:txBody>
          <a:bodyPr wrap="square" lIns="0" tIns="18000" rIns="0" bIns="18000" anchor="ctr" anchorCtr="0">
            <a:spAutoFit/>
          </a:bodyPr>
          <a:lstStyle/>
          <a:p>
            <a:pPr marL="0" indent="0">
              <a:spcBef>
                <a:spcPts val="600"/>
              </a:spcBef>
              <a:buNone/>
            </a:pPr>
            <a:r>
              <a:rPr lang="en-US" sz="2400" dirty="0">
                <a:solidFill>
                  <a:schemeClr val="tx1"/>
                </a:solidFill>
              </a:rPr>
              <a:t>Service Parts Kit</a:t>
            </a:r>
          </a:p>
        </p:txBody>
      </p:sp>
      <p:pic>
        <p:nvPicPr>
          <p:cNvPr id="5" name="Picture 4" descr="A close-up view of the manual transmission repair kit. &#10;Long description is available in notes, Press F6.">
            <a:extLst>
              <a:ext uri="{FF2B5EF4-FFF2-40B4-BE49-F238E27FC236}">
                <a16:creationId xmlns:a16="http://schemas.microsoft.com/office/drawing/2014/main" id="{C15B5A5F-0C06-4D16-0B45-496465C1815D}"/>
              </a:ext>
            </a:extLst>
          </p:cNvPr>
          <p:cNvPicPr>
            <a:picLocks noChangeAspect="1"/>
          </p:cNvPicPr>
          <p:nvPr/>
        </p:nvPicPr>
        <p:blipFill>
          <a:blip r:embed="rId3"/>
          <a:stretch>
            <a:fillRect/>
          </a:stretch>
        </p:blipFill>
        <p:spPr>
          <a:xfrm>
            <a:off x="2046832" y="1594604"/>
            <a:ext cx="5050336" cy="380680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4034" y="5547557"/>
            <a:ext cx="8229600" cy="775015"/>
          </a:xfrm>
        </p:spPr>
        <p:txBody>
          <a:bodyPr wrap="square" lIns="0" tIns="18000" rIns="0" bIns="18000" anchor="ctr" anchorCtr="0">
            <a:spAutoFit/>
          </a:bodyPr>
          <a:lstStyle/>
          <a:p>
            <a:pPr marL="0" indent="0">
              <a:spcBef>
                <a:spcPts val="600"/>
              </a:spcBef>
              <a:buNone/>
            </a:pPr>
            <a:r>
              <a:rPr lang="en-US" sz="2400" dirty="0"/>
              <a:t>A service parts kit for a Borg-Warner </a:t>
            </a:r>
            <a:r>
              <a:rPr lang="en-US" sz="2400" spc="-300" dirty="0"/>
              <a:t>T </a:t>
            </a:r>
            <a:r>
              <a:rPr lang="en-US" sz="2400" dirty="0"/>
              <a:t>5 manual transmission which includes bearings, seals, and snap rings.</a:t>
            </a:r>
          </a:p>
        </p:txBody>
      </p:sp>
    </p:spTree>
    <p:extLst>
      <p:ext uri="{BB962C8B-B14F-4D97-AF65-F5344CB8AC3E}">
        <p14:creationId xmlns:p14="http://schemas.microsoft.com/office/powerpoint/2010/main" val="3077440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45201"/>
            <a:ext cx="8229600" cy="559572"/>
          </a:xfrm>
        </p:spPr>
        <p:txBody>
          <a:bodyPr lIns="0" tIns="18000" rIns="0" bIns="18000" anchor="ctr" anchorCtr="0">
            <a:spAutoFit/>
          </a:bodyPr>
          <a:lstStyle/>
          <a:p>
            <a:r>
              <a:rPr lang="en-US" sz="3400" dirty="0"/>
              <a:t>Transaxle/Transmission Overhaul </a:t>
            </a:r>
            <a:r>
              <a:rPr lang="en-US" sz="2600" dirty="0"/>
              <a:t>(3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45064"/>
            <a:ext cx="8229599" cy="3745059"/>
          </a:xfrm>
        </p:spPr>
        <p:txBody>
          <a:bodyPr wrap="square" lIns="0" tIns="18000" rIns="0" bIns="18000" anchor="ctr" anchorCtr="0">
            <a:spAutoFit/>
          </a:bodyPr>
          <a:lstStyle/>
          <a:p>
            <a:pPr marL="342900" indent="-342900">
              <a:spcBef>
                <a:spcPts val="600"/>
              </a:spcBef>
            </a:pPr>
            <a:r>
              <a:rPr lang="en-US" sz="2400" dirty="0">
                <a:solidFill>
                  <a:schemeClr val="tx1"/>
                </a:solidFill>
              </a:rPr>
              <a:t>Service Information Specifies Disassembly Begin With</a:t>
            </a:r>
          </a:p>
          <a:p>
            <a:pPr marL="829818" lvl="1" indent="-342900"/>
            <a:r>
              <a:rPr lang="en-US" sz="2400" dirty="0">
                <a:solidFill>
                  <a:schemeClr val="tx1"/>
                </a:solidFill>
              </a:rPr>
              <a:t>Removal of backup light switch, reverse idler shaft retaining bolt, detent plunger retaining screw, interlock sleeve retaining pin, and fill plug.</a:t>
            </a:r>
          </a:p>
          <a:p>
            <a:pPr marL="829818" lvl="1" indent="-342900"/>
            <a:r>
              <a:rPr lang="en-US" sz="2400" dirty="0">
                <a:solidFill>
                  <a:schemeClr val="tx1"/>
                </a:solidFill>
              </a:rPr>
              <a:t>Remove case-to-clutch housing or end-cover-to-case attachment bolts.</a:t>
            </a:r>
          </a:p>
          <a:p>
            <a:pPr marL="829818" lvl="1" indent="-342900"/>
            <a:r>
              <a:rPr lang="en-US" sz="2400" dirty="0">
                <a:solidFill>
                  <a:schemeClr val="tx1"/>
                </a:solidFill>
              </a:rPr>
              <a:t>Remove shift mechanism, reverse idler gear, shaft</a:t>
            </a:r>
          </a:p>
          <a:p>
            <a:pPr marL="829818" lvl="1" indent="-342900"/>
            <a:r>
              <a:rPr lang="en-US" sz="2400" dirty="0">
                <a:solidFill>
                  <a:schemeClr val="tx1"/>
                </a:solidFill>
              </a:rPr>
              <a:t>Remove input and main shaft</a:t>
            </a:r>
          </a:p>
          <a:p>
            <a:pPr marL="829818" lvl="1" indent="-342900"/>
            <a:r>
              <a:rPr lang="en-US" sz="2400" dirty="0">
                <a:solidFill>
                  <a:schemeClr val="tx1"/>
                </a:solidFill>
              </a:rPr>
              <a:t>Remove ring gear and differential assembly</a:t>
            </a:r>
          </a:p>
        </p:txBody>
      </p:sp>
    </p:spTree>
    <p:extLst>
      <p:ext uri="{BB962C8B-B14F-4D97-AF65-F5344CB8AC3E}">
        <p14:creationId xmlns:p14="http://schemas.microsoft.com/office/powerpoint/2010/main" val="2727922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8.10</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2093522" cy="405683"/>
          </a:xfrm>
        </p:spPr>
        <p:txBody>
          <a:bodyPr wrap="square" lIns="0" tIns="18000" rIns="0" bIns="18000" anchor="ctr" anchorCtr="0">
            <a:spAutoFit/>
          </a:bodyPr>
          <a:lstStyle/>
          <a:p>
            <a:pPr marL="0" indent="0">
              <a:spcBef>
                <a:spcPts val="600"/>
              </a:spcBef>
              <a:buNone/>
            </a:pPr>
            <a:r>
              <a:rPr lang="en-US" sz="2400" dirty="0">
                <a:solidFill>
                  <a:schemeClr val="tx1"/>
                </a:solidFill>
              </a:rPr>
              <a:t>Holding Fixture</a:t>
            </a:r>
          </a:p>
        </p:txBody>
      </p:sp>
      <p:pic>
        <p:nvPicPr>
          <p:cNvPr id="6" name="Picture 5" descr="A close-up view of a holding fixture to support the unit during transaxle disassembly and reassembly.">
            <a:extLst>
              <a:ext uri="{FF2B5EF4-FFF2-40B4-BE49-F238E27FC236}">
                <a16:creationId xmlns:a16="http://schemas.microsoft.com/office/drawing/2014/main" id="{D2B4B6CA-FA47-13C0-DF33-E1EF217400B9}"/>
              </a:ext>
            </a:extLst>
          </p:cNvPr>
          <p:cNvPicPr>
            <a:picLocks noChangeAspect="1"/>
          </p:cNvPicPr>
          <p:nvPr/>
        </p:nvPicPr>
        <p:blipFill>
          <a:blip r:embed="rId3"/>
          <a:stretch>
            <a:fillRect/>
          </a:stretch>
        </p:blipFill>
        <p:spPr>
          <a:xfrm>
            <a:off x="478148" y="1609642"/>
            <a:ext cx="4547365" cy="317289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5400136" y="1048022"/>
            <a:ext cx="3284872" cy="2113843"/>
          </a:xfrm>
        </p:spPr>
        <p:txBody>
          <a:bodyPr wrap="square" lIns="0" tIns="18000" rIns="0" bIns="18000" anchor="ctr" anchorCtr="0">
            <a:spAutoFit/>
          </a:bodyPr>
          <a:lstStyle/>
          <a:p>
            <a:pPr marL="342900" indent="-342900">
              <a:spcBef>
                <a:spcPts val="600"/>
              </a:spcBef>
            </a:pPr>
            <a:r>
              <a:rPr lang="en-US" sz="2400" dirty="0"/>
              <a:t>Step 1 Install Holding Fixture</a:t>
            </a:r>
          </a:p>
          <a:p>
            <a:pPr marL="342900" indent="-342900">
              <a:spcBef>
                <a:spcPts val="600"/>
              </a:spcBef>
            </a:pPr>
            <a:r>
              <a:rPr lang="en-US" sz="2400" dirty="0"/>
              <a:t>Step 2, Page 100</a:t>
            </a:r>
          </a:p>
          <a:p>
            <a:pPr marL="342900" indent="-342900">
              <a:spcBef>
                <a:spcPts val="600"/>
              </a:spcBef>
            </a:pPr>
            <a:r>
              <a:rPr lang="en-US" sz="2400" dirty="0"/>
              <a:t>Step 3, Page 100</a:t>
            </a:r>
          </a:p>
          <a:p>
            <a:pPr marL="342900" indent="-342900">
              <a:spcBef>
                <a:spcPts val="600"/>
              </a:spcBef>
            </a:pPr>
            <a:r>
              <a:rPr lang="en-US" sz="2400" dirty="0"/>
              <a:t>Step 4, Page 100</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64034" y="5591772"/>
            <a:ext cx="8229600" cy="775015"/>
          </a:xfrm>
        </p:spPr>
        <p:txBody>
          <a:bodyPr wrap="square" lIns="0" tIns="18000" rIns="0" bIns="18000" anchor="ctr" anchorCtr="0">
            <a:spAutoFit/>
          </a:bodyPr>
          <a:lstStyle/>
          <a:p>
            <a:pPr marL="0" indent="0">
              <a:spcBef>
                <a:spcPts val="600"/>
              </a:spcBef>
              <a:buNone/>
            </a:pPr>
            <a:r>
              <a:rPr lang="en-US" sz="2400" dirty="0"/>
              <a:t>Using a holding fixture is a great way to support the transaxle during disassembly and reassembly.</a:t>
            </a:r>
          </a:p>
        </p:txBody>
      </p:sp>
    </p:spTree>
    <p:extLst>
      <p:ext uri="{BB962C8B-B14F-4D97-AF65-F5344CB8AC3E}">
        <p14:creationId xmlns:p14="http://schemas.microsoft.com/office/powerpoint/2010/main" val="3439315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8.11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197039" cy="405683"/>
          </a:xfrm>
        </p:spPr>
        <p:txBody>
          <a:bodyPr wrap="square" lIns="0" tIns="18000" rIns="0" bIns="18000" anchor="ctr" anchorCtr="0">
            <a:spAutoFit/>
          </a:bodyPr>
          <a:lstStyle/>
          <a:p>
            <a:pPr marL="0" indent="0">
              <a:spcBef>
                <a:spcPts val="600"/>
              </a:spcBef>
              <a:buNone/>
            </a:pPr>
            <a:r>
              <a:rPr lang="en-US" sz="2400" dirty="0">
                <a:solidFill>
                  <a:schemeClr val="tx1"/>
                </a:solidFill>
              </a:rPr>
              <a:t>Case Pry Points</a:t>
            </a:r>
          </a:p>
        </p:txBody>
      </p:sp>
      <p:pic>
        <p:nvPicPr>
          <p:cNvPr id="6" name="Picture 5" descr="An illustration of the removal of case-to-clutch housing during transaxle disassembly.&#10;Long description is available in notes, Press F6.">
            <a:extLst>
              <a:ext uri="{FF2B5EF4-FFF2-40B4-BE49-F238E27FC236}">
                <a16:creationId xmlns:a16="http://schemas.microsoft.com/office/drawing/2014/main" id="{F986A444-C035-2CCD-6989-3A1DD0109E3A}"/>
              </a:ext>
            </a:extLst>
          </p:cNvPr>
          <p:cNvPicPr>
            <a:picLocks noChangeAspect="1"/>
          </p:cNvPicPr>
          <p:nvPr/>
        </p:nvPicPr>
        <p:blipFill>
          <a:blip r:embed="rId3"/>
          <a:stretch>
            <a:fillRect/>
          </a:stretch>
        </p:blipFill>
        <p:spPr>
          <a:xfrm>
            <a:off x="474634" y="1639574"/>
            <a:ext cx="3847013" cy="232710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9" y="1049626"/>
            <a:ext cx="4125221" cy="2852507"/>
          </a:xfrm>
        </p:spPr>
        <p:txBody>
          <a:bodyPr wrap="square" lIns="0" tIns="18000" rIns="0" bIns="18000" anchor="ctr" anchorCtr="0">
            <a:spAutoFit/>
          </a:bodyPr>
          <a:lstStyle/>
          <a:p>
            <a:pPr marL="342900" indent="-342900">
              <a:spcBef>
                <a:spcPts val="600"/>
              </a:spcBef>
            </a:pPr>
            <a:r>
              <a:rPr lang="en-US" sz="2400" dirty="0"/>
              <a:t>It will be necessary to tap</a:t>
            </a:r>
          </a:p>
          <a:p>
            <a:pPr marL="342900" indent="-342900">
              <a:spcBef>
                <a:spcPts val="600"/>
              </a:spcBef>
            </a:pPr>
            <a:r>
              <a:rPr lang="en-US" sz="2400" dirty="0"/>
              <a:t>Case with plastic hammer or pry upward</a:t>
            </a:r>
          </a:p>
          <a:p>
            <a:pPr marL="342900" indent="-342900">
              <a:spcBef>
                <a:spcPts val="600"/>
              </a:spcBef>
            </a:pPr>
            <a:r>
              <a:rPr lang="en-US" sz="2400" dirty="0"/>
              <a:t>With Small prybar to break seal between two parts</a:t>
            </a:r>
          </a:p>
          <a:p>
            <a:pPr marL="342900" indent="-342900">
              <a:spcBef>
                <a:spcPts val="600"/>
              </a:spcBef>
            </a:pPr>
            <a:r>
              <a:rPr lang="en-US" sz="2400" dirty="0"/>
              <a:t>If using prying tool, try not to scratch sealing surfaces. </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64034" y="5260458"/>
            <a:ext cx="8229600" cy="1144347"/>
          </a:xfrm>
        </p:spPr>
        <p:txBody>
          <a:bodyPr wrap="square" lIns="0" tIns="18000" rIns="0" bIns="18000" anchor="ctr" anchorCtr="0">
            <a:spAutoFit/>
          </a:bodyPr>
          <a:lstStyle/>
          <a:p>
            <a:pPr marL="0" indent="0">
              <a:spcBef>
                <a:spcPts val="600"/>
              </a:spcBef>
              <a:buNone/>
            </a:pPr>
            <a:r>
              <a:rPr lang="en-US" sz="2400" dirty="0"/>
              <a:t>Most transaxles use formed-in-place gaskets that tend to glue the case and covers together. This unit has a slot to allow prying without damaging the gasket surfaces.</a:t>
            </a:r>
          </a:p>
        </p:txBody>
      </p:sp>
    </p:spTree>
    <p:extLst>
      <p:ext uri="{BB962C8B-B14F-4D97-AF65-F5344CB8AC3E}">
        <p14:creationId xmlns:p14="http://schemas.microsoft.com/office/powerpoint/2010/main" val="2981620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982043" cy="405683"/>
          </a:xfrm>
        </p:spPr>
        <p:txBody>
          <a:bodyPr wrap="square" lIns="0" tIns="18000" rIns="0" bIns="18000" anchor="ctr" anchorCtr="0">
            <a:spAutoFit/>
          </a:bodyPr>
          <a:lstStyle/>
          <a:p>
            <a:pPr marL="0" indent="0">
              <a:spcBef>
                <a:spcPts val="600"/>
              </a:spcBef>
              <a:buNone/>
            </a:pPr>
            <a:r>
              <a:rPr lang="en-US" sz="2400" dirty="0">
                <a:solidFill>
                  <a:schemeClr val="tx1"/>
                </a:solidFill>
              </a:rPr>
              <a:t>Removing Side Cover</a:t>
            </a:r>
          </a:p>
        </p:txBody>
      </p:sp>
      <p:pic>
        <p:nvPicPr>
          <p:cNvPr id="8" name="Picture 7" descr="An illustration of the removal of the ring gear and differential assembly during transaxle disassembly.&#10;Long description is available in notes, Press F6.">
            <a:extLst>
              <a:ext uri="{FF2B5EF4-FFF2-40B4-BE49-F238E27FC236}">
                <a16:creationId xmlns:a16="http://schemas.microsoft.com/office/drawing/2014/main" id="{FBF95453-A419-DB8A-36F3-C59E5B40FA3F}"/>
              </a:ext>
            </a:extLst>
          </p:cNvPr>
          <p:cNvPicPr>
            <a:picLocks noChangeAspect="1"/>
          </p:cNvPicPr>
          <p:nvPr/>
        </p:nvPicPr>
        <p:blipFill>
          <a:blip r:embed="rId3"/>
          <a:stretch>
            <a:fillRect/>
          </a:stretch>
        </p:blipFill>
        <p:spPr>
          <a:xfrm>
            <a:off x="2311388" y="1620393"/>
            <a:ext cx="4538472" cy="383133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5607944"/>
            <a:ext cx="8228701" cy="775015"/>
          </a:xfrm>
        </p:spPr>
        <p:txBody>
          <a:bodyPr wrap="square" lIns="0" tIns="18000" rIns="0" bIns="18000" anchor="ctr" anchorCtr="0">
            <a:spAutoFit/>
          </a:bodyPr>
          <a:lstStyle/>
          <a:p>
            <a:pPr marL="0" indent="0">
              <a:spcBef>
                <a:spcPts val="600"/>
              </a:spcBef>
              <a:buNone/>
            </a:pPr>
            <a:r>
              <a:rPr lang="en-US" sz="2400" dirty="0"/>
              <a:t>Removing the side cover allows access to the shift forks and differential assembly.</a:t>
            </a:r>
          </a:p>
        </p:txBody>
      </p:sp>
    </p:spTree>
    <p:extLst>
      <p:ext uri="{BB962C8B-B14F-4D97-AF65-F5344CB8AC3E}">
        <p14:creationId xmlns:p14="http://schemas.microsoft.com/office/powerpoint/2010/main" val="2202172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7"/>
            <a:ext cx="8229600" cy="590349"/>
          </a:xfrm>
        </p:spPr>
        <p:txBody>
          <a:bodyPr lIns="0" tIns="18000" rIns="0" bIns="18000" anchor="ctr" anchorCtr="0">
            <a:spAutoFit/>
          </a:bodyPr>
          <a:lstStyle/>
          <a:p>
            <a:r>
              <a:rPr lang="en-US" dirty="0"/>
              <a:t>Transmission Disassembly </a:t>
            </a:r>
            <a:r>
              <a:rPr lang="en-US" sz="2800" dirty="0"/>
              <a:t>(1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44608"/>
            <a:ext cx="8229599" cy="3452671"/>
          </a:xfrm>
        </p:spPr>
        <p:txBody>
          <a:bodyPr wrap="square" lIns="0" tIns="18000" rIns="0" bIns="18000" anchor="ctr" anchorCtr="0">
            <a:spAutoFit/>
          </a:bodyPr>
          <a:lstStyle/>
          <a:p>
            <a:pPr marL="342900" indent="-342900">
              <a:spcBef>
                <a:spcPts val="600"/>
              </a:spcBef>
            </a:pPr>
            <a:r>
              <a:rPr lang="en-US" sz="2400" dirty="0">
                <a:solidFill>
                  <a:schemeClr val="tx1"/>
                </a:solidFill>
              </a:rPr>
              <a:t>What is procedure to disassemble a typical transmission?</a:t>
            </a:r>
          </a:p>
          <a:p>
            <a:pPr marL="342900" indent="-342900">
              <a:spcBef>
                <a:spcPts val="600"/>
              </a:spcBef>
            </a:pPr>
            <a:r>
              <a:rPr lang="en-US" sz="2400" dirty="0">
                <a:solidFill>
                  <a:schemeClr val="tx1"/>
                </a:solidFill>
              </a:rPr>
              <a:t>See Page 101 to 103</a:t>
            </a:r>
          </a:p>
          <a:p>
            <a:pPr marL="829818" lvl="1" indent="-342900"/>
            <a:r>
              <a:rPr lang="en-US" sz="2400" dirty="0">
                <a:solidFill>
                  <a:schemeClr val="tx1"/>
                </a:solidFill>
              </a:rPr>
              <a:t>Parts cleaning</a:t>
            </a:r>
          </a:p>
          <a:p>
            <a:pPr marL="829818" lvl="1" indent="-342900"/>
            <a:r>
              <a:rPr lang="en-US" sz="2400" dirty="0">
                <a:solidFill>
                  <a:schemeClr val="tx1"/>
                </a:solidFill>
              </a:rPr>
              <a:t>Check debris attached to magnet</a:t>
            </a:r>
          </a:p>
          <a:p>
            <a:pPr marL="829818" lvl="1" indent="-342900"/>
            <a:r>
              <a:rPr lang="en-US" sz="2400" dirty="0">
                <a:solidFill>
                  <a:schemeClr val="tx1"/>
                </a:solidFill>
              </a:rPr>
              <a:t>Cleanup</a:t>
            </a:r>
          </a:p>
          <a:p>
            <a:pPr marL="829818" lvl="1" indent="-342900"/>
            <a:r>
              <a:rPr lang="en-US" sz="2400" dirty="0">
                <a:solidFill>
                  <a:schemeClr val="tx1"/>
                </a:solidFill>
              </a:rPr>
              <a:t>Gear inspection</a:t>
            </a:r>
          </a:p>
          <a:p>
            <a:pPr marL="829818" lvl="1" indent="-342900"/>
            <a:r>
              <a:rPr lang="en-US" sz="2400" dirty="0">
                <a:solidFill>
                  <a:schemeClr val="tx1"/>
                </a:solidFill>
              </a:rPr>
              <a:t>Sometimes damage is easy to locate; a close inspection is necessary</a:t>
            </a:r>
          </a:p>
        </p:txBody>
      </p:sp>
    </p:spTree>
    <p:extLst>
      <p:ext uri="{BB962C8B-B14F-4D97-AF65-F5344CB8AC3E}">
        <p14:creationId xmlns:p14="http://schemas.microsoft.com/office/powerpoint/2010/main" val="3119201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8.13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438579" cy="405683"/>
          </a:xfrm>
        </p:spPr>
        <p:txBody>
          <a:bodyPr wrap="square" lIns="0" tIns="18000" rIns="0" bIns="18000" anchor="ctr" anchorCtr="0">
            <a:spAutoFit/>
          </a:bodyPr>
          <a:lstStyle/>
          <a:p>
            <a:pPr marL="0" indent="0">
              <a:spcBef>
                <a:spcPts val="600"/>
              </a:spcBef>
              <a:buNone/>
            </a:pPr>
            <a:r>
              <a:rPr lang="en-US" sz="2400" dirty="0">
                <a:solidFill>
                  <a:schemeClr val="tx1"/>
                </a:solidFill>
              </a:rPr>
              <a:t>Unit Identification</a:t>
            </a:r>
          </a:p>
        </p:txBody>
      </p:sp>
      <p:pic>
        <p:nvPicPr>
          <p:cNvPr id="5" name="Picture 4" descr="A close-up view of the Borg-Warner T5 five-speed manual transmission. The manual transmission has an input shaft, counter shaft, synchronizer, shift fork, shift rod, and idler gear.">
            <a:extLst>
              <a:ext uri="{FF2B5EF4-FFF2-40B4-BE49-F238E27FC236}">
                <a16:creationId xmlns:a16="http://schemas.microsoft.com/office/drawing/2014/main" id="{EB9AA2FA-CB8C-C3CD-9573-172876CF17DA}"/>
              </a:ext>
            </a:extLst>
          </p:cNvPr>
          <p:cNvPicPr>
            <a:picLocks noChangeAspect="1"/>
          </p:cNvPicPr>
          <p:nvPr/>
        </p:nvPicPr>
        <p:blipFill>
          <a:blip r:embed="rId3"/>
          <a:stretch>
            <a:fillRect/>
          </a:stretch>
        </p:blipFill>
        <p:spPr>
          <a:xfrm>
            <a:off x="2343118" y="1597404"/>
            <a:ext cx="4457764" cy="316286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4876306"/>
            <a:ext cx="8228701" cy="1513679"/>
          </a:xfrm>
        </p:spPr>
        <p:txBody>
          <a:bodyPr wrap="square" lIns="0" tIns="18000" rIns="0" bIns="18000" anchor="ctr" anchorCtr="0">
            <a:spAutoFit/>
          </a:bodyPr>
          <a:lstStyle/>
          <a:p>
            <a:pPr marL="0" indent="0">
              <a:spcBef>
                <a:spcPts val="600"/>
              </a:spcBef>
              <a:buNone/>
            </a:pPr>
            <a:r>
              <a:rPr lang="en-US" sz="2400" dirty="0"/>
              <a:t>The Borg-Warner </a:t>
            </a:r>
            <a:r>
              <a:rPr lang="en-US" sz="2400" spc="-300" dirty="0"/>
              <a:t>T </a:t>
            </a:r>
            <a:r>
              <a:rPr lang="en-US" sz="2400" dirty="0"/>
              <a:t>5 five-speed manual transmission is used in many makes and models of vehicles and they vary with the number of splines for either the input shaft or output shaft or both.</a:t>
            </a:r>
          </a:p>
        </p:txBody>
      </p:sp>
    </p:spTree>
    <p:extLst>
      <p:ext uri="{BB962C8B-B14F-4D97-AF65-F5344CB8AC3E}">
        <p14:creationId xmlns:p14="http://schemas.microsoft.com/office/powerpoint/2010/main" val="1502457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8.14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1886489" cy="405683"/>
          </a:xfrm>
        </p:spPr>
        <p:txBody>
          <a:bodyPr wrap="square" lIns="0" tIns="18000" rIns="0" bIns="18000" anchor="ctr" anchorCtr="0">
            <a:spAutoFit/>
          </a:bodyPr>
          <a:lstStyle/>
          <a:p>
            <a:pPr marL="0" indent="0">
              <a:spcBef>
                <a:spcPts val="600"/>
              </a:spcBef>
              <a:buNone/>
            </a:pPr>
            <a:r>
              <a:rPr lang="en-US" sz="2400" dirty="0">
                <a:solidFill>
                  <a:schemeClr val="tx1"/>
                </a:solidFill>
              </a:rPr>
              <a:t>Draining Fluid </a:t>
            </a:r>
          </a:p>
        </p:txBody>
      </p:sp>
      <p:pic>
        <p:nvPicPr>
          <p:cNvPr id="5" name="Picture 4" descr="A close-up view of a leaking drain after the removal of the drain plug.">
            <a:extLst>
              <a:ext uri="{FF2B5EF4-FFF2-40B4-BE49-F238E27FC236}">
                <a16:creationId xmlns:a16="http://schemas.microsoft.com/office/drawing/2014/main" id="{43EFF827-ED01-E4AE-A56E-940233301A05}"/>
              </a:ext>
            </a:extLst>
          </p:cNvPr>
          <p:cNvPicPr>
            <a:picLocks noChangeAspect="1"/>
          </p:cNvPicPr>
          <p:nvPr/>
        </p:nvPicPr>
        <p:blipFill>
          <a:blip r:embed="rId3"/>
          <a:stretch>
            <a:fillRect/>
          </a:stretch>
        </p:blipFill>
        <p:spPr>
          <a:xfrm>
            <a:off x="1970318" y="1659721"/>
            <a:ext cx="5203365" cy="371108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5573440"/>
            <a:ext cx="8228701" cy="775015"/>
          </a:xfrm>
        </p:spPr>
        <p:txBody>
          <a:bodyPr wrap="square" lIns="0" tIns="18000" rIns="0" bIns="18000" anchor="ctr" anchorCtr="0">
            <a:spAutoFit/>
          </a:bodyPr>
          <a:lstStyle/>
          <a:p>
            <a:pPr marL="0" indent="0">
              <a:spcBef>
                <a:spcPts val="600"/>
              </a:spcBef>
              <a:buNone/>
            </a:pPr>
            <a:r>
              <a:rPr lang="en-US" sz="2400" dirty="0"/>
              <a:t>Drain the fluid into a suitable container and dispose of the old fluid according to local, state, and federal regulations.</a:t>
            </a:r>
          </a:p>
        </p:txBody>
      </p:sp>
    </p:spTree>
    <p:extLst>
      <p:ext uri="{BB962C8B-B14F-4D97-AF65-F5344CB8AC3E}">
        <p14:creationId xmlns:p14="http://schemas.microsoft.com/office/powerpoint/2010/main" val="175691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Preventive Maintenance </a:t>
            </a:r>
            <a:r>
              <a:rPr lang="en-US" sz="2800" dirty="0"/>
              <a:t>(1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0904"/>
            <a:ext cx="8190600" cy="3452671"/>
          </a:xfrm>
        </p:spPr>
        <p:txBody>
          <a:bodyPr wrap="square" lIns="0" tIns="18000" rIns="0" bIns="18000" anchor="ctr" anchorCtr="0">
            <a:spAutoFit/>
          </a:bodyPr>
          <a:lstStyle/>
          <a:p>
            <a:pPr marL="342900" indent="-342900">
              <a:spcBef>
                <a:spcPts val="600"/>
              </a:spcBef>
            </a:pPr>
            <a:r>
              <a:rPr lang="en-US" sz="2400" dirty="0">
                <a:solidFill>
                  <a:schemeClr val="tx1"/>
                </a:solidFill>
              </a:rPr>
              <a:t>Normal Maintenance Operation Includes:</a:t>
            </a:r>
          </a:p>
          <a:p>
            <a:pPr marL="829818" lvl="1" indent="-342900"/>
            <a:r>
              <a:rPr lang="en-US" sz="2400" dirty="0">
                <a:solidFill>
                  <a:schemeClr val="tx1"/>
                </a:solidFill>
              </a:rPr>
              <a:t>Periodic check of the lubricant level</a:t>
            </a:r>
          </a:p>
          <a:p>
            <a:pPr marL="829818" lvl="1" indent="-342900"/>
            <a:r>
              <a:rPr lang="en-US" sz="2400" dirty="0">
                <a:solidFill>
                  <a:schemeClr val="tx1"/>
                </a:solidFill>
              </a:rPr>
              <a:t>Linkage/shifter adjustment</a:t>
            </a:r>
          </a:p>
          <a:p>
            <a:pPr marL="829818" lvl="1" indent="-342900"/>
            <a:r>
              <a:rPr lang="en-US" sz="2400" dirty="0">
                <a:solidFill>
                  <a:schemeClr val="tx1"/>
                </a:solidFill>
              </a:rPr>
              <a:t>Mount inspection or replacement as needed</a:t>
            </a:r>
          </a:p>
          <a:p>
            <a:pPr marL="829818" lvl="1" indent="-342900"/>
            <a:r>
              <a:rPr lang="en-US" sz="2400" dirty="0">
                <a:solidFill>
                  <a:schemeClr val="tx1"/>
                </a:solidFill>
              </a:rPr>
              <a:t>Visual inspection for leaks and other abnormal conditions</a:t>
            </a:r>
          </a:p>
          <a:p>
            <a:pPr marL="829818" lvl="1" indent="-342900"/>
            <a:r>
              <a:rPr lang="en-US" sz="2400" dirty="0">
                <a:solidFill>
                  <a:schemeClr val="tx1"/>
                </a:solidFill>
              </a:rPr>
              <a:t>Lubricant check</a:t>
            </a:r>
          </a:p>
          <a:p>
            <a:pPr marL="342900" indent="-342900">
              <a:spcBef>
                <a:spcPts val="600"/>
              </a:spcBef>
            </a:pPr>
            <a:r>
              <a:rPr lang="en-US" sz="2400" dirty="0">
                <a:solidFill>
                  <a:schemeClr val="tx1"/>
                </a:solidFill>
              </a:rPr>
              <a:t>What are some things to check for?</a:t>
            </a:r>
          </a:p>
        </p:txBody>
      </p:sp>
    </p:spTree>
    <p:extLst>
      <p:ext uri="{BB962C8B-B14F-4D97-AF65-F5344CB8AC3E}">
        <p14:creationId xmlns:p14="http://schemas.microsoft.com/office/powerpoint/2010/main" val="466765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8.15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731877" cy="405683"/>
          </a:xfrm>
        </p:spPr>
        <p:txBody>
          <a:bodyPr wrap="square" lIns="0" tIns="18000" rIns="0" bIns="18000" anchor="ctr" anchorCtr="0">
            <a:spAutoFit/>
          </a:bodyPr>
          <a:lstStyle/>
          <a:p>
            <a:pPr marL="0" indent="0">
              <a:spcBef>
                <a:spcPts val="600"/>
              </a:spcBef>
              <a:buNone/>
            </a:pPr>
            <a:r>
              <a:rPr lang="en-US" sz="2400" dirty="0">
                <a:solidFill>
                  <a:schemeClr val="tx1"/>
                </a:solidFill>
              </a:rPr>
              <a:t>Bearing/Gear Puller</a:t>
            </a:r>
          </a:p>
        </p:txBody>
      </p:sp>
      <p:pic>
        <p:nvPicPr>
          <p:cNvPr id="5" name="Picture 4" descr="A close-up view of a bearing puller pulling a rear bearing during transmission disassembly.">
            <a:extLst>
              <a:ext uri="{FF2B5EF4-FFF2-40B4-BE49-F238E27FC236}">
                <a16:creationId xmlns:a16="http://schemas.microsoft.com/office/drawing/2014/main" id="{830F59B4-6AA4-75AC-45AC-CAE8EF52D8C9}"/>
              </a:ext>
            </a:extLst>
          </p:cNvPr>
          <p:cNvPicPr>
            <a:picLocks noChangeAspect="1"/>
          </p:cNvPicPr>
          <p:nvPr/>
        </p:nvPicPr>
        <p:blipFill>
          <a:blip r:embed="rId3"/>
          <a:stretch>
            <a:fillRect/>
          </a:stretch>
        </p:blipFill>
        <p:spPr>
          <a:xfrm>
            <a:off x="1328039" y="1822176"/>
            <a:ext cx="6487922" cy="378298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5956514"/>
            <a:ext cx="8228701" cy="405683"/>
          </a:xfrm>
        </p:spPr>
        <p:txBody>
          <a:bodyPr wrap="square" lIns="0" tIns="18000" rIns="0" bIns="18000" anchor="ctr" anchorCtr="0">
            <a:spAutoFit/>
          </a:bodyPr>
          <a:lstStyle/>
          <a:p>
            <a:pPr marL="0" indent="0">
              <a:spcBef>
                <a:spcPts val="600"/>
              </a:spcBef>
              <a:buNone/>
            </a:pPr>
            <a:r>
              <a:rPr lang="en-US" sz="2400" dirty="0"/>
              <a:t>A rear bearing being removed using a gear/bearing puller.</a:t>
            </a:r>
          </a:p>
        </p:txBody>
      </p:sp>
    </p:spTree>
    <p:extLst>
      <p:ext uri="{BB962C8B-B14F-4D97-AF65-F5344CB8AC3E}">
        <p14:creationId xmlns:p14="http://schemas.microsoft.com/office/powerpoint/2010/main" val="2247986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8.16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231545" cy="405683"/>
          </a:xfrm>
        </p:spPr>
        <p:txBody>
          <a:bodyPr wrap="square" lIns="0" tIns="18000" rIns="0" bIns="18000" anchor="ctr" anchorCtr="0">
            <a:spAutoFit/>
          </a:bodyPr>
          <a:lstStyle/>
          <a:p>
            <a:pPr marL="0" indent="0">
              <a:spcBef>
                <a:spcPts val="600"/>
              </a:spcBef>
              <a:buNone/>
            </a:pPr>
            <a:r>
              <a:rPr lang="en-US" sz="2400" dirty="0">
                <a:solidFill>
                  <a:schemeClr val="tx1"/>
                </a:solidFill>
              </a:rPr>
              <a:t>Gear Inspection</a:t>
            </a:r>
          </a:p>
        </p:txBody>
      </p:sp>
      <p:pic>
        <p:nvPicPr>
          <p:cNvPr id="5" name="Picture 4" descr="A close-up view of gear with teeth on the boundary. A left-gloved hand holds the gear.">
            <a:extLst>
              <a:ext uri="{FF2B5EF4-FFF2-40B4-BE49-F238E27FC236}">
                <a16:creationId xmlns:a16="http://schemas.microsoft.com/office/drawing/2014/main" id="{9AB2E70E-8622-907F-B5BF-CA7871B58B2E}"/>
              </a:ext>
            </a:extLst>
          </p:cNvPr>
          <p:cNvPicPr>
            <a:picLocks noChangeAspect="1"/>
          </p:cNvPicPr>
          <p:nvPr/>
        </p:nvPicPr>
        <p:blipFill>
          <a:blip r:embed="rId3"/>
          <a:stretch>
            <a:fillRect/>
          </a:stretch>
        </p:blipFill>
        <p:spPr>
          <a:xfrm>
            <a:off x="1864679" y="1655707"/>
            <a:ext cx="5414643" cy="408141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5930636"/>
            <a:ext cx="8228701" cy="405683"/>
          </a:xfrm>
        </p:spPr>
        <p:txBody>
          <a:bodyPr wrap="square" lIns="0" tIns="18000" rIns="0" bIns="18000" anchor="ctr" anchorCtr="0">
            <a:spAutoFit/>
          </a:bodyPr>
          <a:lstStyle/>
          <a:p>
            <a:pPr marL="0" indent="0">
              <a:spcBef>
                <a:spcPts val="600"/>
              </a:spcBef>
              <a:buNone/>
            </a:pPr>
            <a:r>
              <a:rPr lang="en-US" sz="2400" dirty="0"/>
              <a:t>Visually check the condition of all gears and bearings.</a:t>
            </a:r>
          </a:p>
        </p:txBody>
      </p:sp>
    </p:spTree>
    <p:extLst>
      <p:ext uri="{BB962C8B-B14F-4D97-AF65-F5344CB8AC3E}">
        <p14:creationId xmlns:p14="http://schemas.microsoft.com/office/powerpoint/2010/main" val="3957153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8.17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826768" cy="405683"/>
          </a:xfrm>
        </p:spPr>
        <p:txBody>
          <a:bodyPr wrap="square" lIns="0" tIns="18000" rIns="0" bIns="18000" anchor="ctr" anchorCtr="0">
            <a:spAutoFit/>
          </a:bodyPr>
          <a:lstStyle/>
          <a:p>
            <a:pPr marL="0" indent="0">
              <a:spcBef>
                <a:spcPts val="600"/>
              </a:spcBef>
              <a:buNone/>
            </a:pPr>
            <a:r>
              <a:rPr lang="en-US" sz="2400" dirty="0">
                <a:solidFill>
                  <a:schemeClr val="tx1"/>
                </a:solidFill>
              </a:rPr>
              <a:t>Gear Wear Patterns</a:t>
            </a:r>
          </a:p>
        </p:txBody>
      </p:sp>
      <p:pic>
        <p:nvPicPr>
          <p:cNvPr id="5" name="Picture 4" descr="A table of improper gear contact patterns.&#10;Long description is available in notes, Press F6.">
            <a:extLst>
              <a:ext uri="{FF2B5EF4-FFF2-40B4-BE49-F238E27FC236}">
                <a16:creationId xmlns:a16="http://schemas.microsoft.com/office/drawing/2014/main" id="{8D5EEAA5-6B5D-E3CB-57A5-51EB526B71C6}"/>
              </a:ext>
            </a:extLst>
          </p:cNvPr>
          <p:cNvPicPr>
            <a:picLocks noChangeAspect="1"/>
          </p:cNvPicPr>
          <p:nvPr/>
        </p:nvPicPr>
        <p:blipFill>
          <a:blip r:embed="rId3"/>
          <a:stretch>
            <a:fillRect/>
          </a:stretch>
        </p:blipFill>
        <p:spPr>
          <a:xfrm>
            <a:off x="1612927" y="1579787"/>
            <a:ext cx="5918147" cy="390546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5607948"/>
            <a:ext cx="8228701" cy="775015"/>
          </a:xfrm>
        </p:spPr>
        <p:txBody>
          <a:bodyPr wrap="square" lIns="0" tIns="18000" rIns="0" bIns="18000" anchor="ctr" anchorCtr="0">
            <a:spAutoFit/>
          </a:bodyPr>
          <a:lstStyle/>
          <a:p>
            <a:pPr marL="0" indent="0">
              <a:spcBef>
                <a:spcPts val="600"/>
              </a:spcBef>
              <a:buNone/>
            </a:pPr>
            <a:r>
              <a:rPr lang="en-US" sz="2400" dirty="0"/>
              <a:t>Worn gears will often show a contact pattern on close inspection. Good and bad patterns are shown.</a:t>
            </a:r>
          </a:p>
        </p:txBody>
      </p:sp>
    </p:spTree>
    <p:extLst>
      <p:ext uri="{BB962C8B-B14F-4D97-AF65-F5344CB8AC3E}">
        <p14:creationId xmlns:p14="http://schemas.microsoft.com/office/powerpoint/2010/main" val="2659406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7"/>
            <a:ext cx="8229600" cy="590349"/>
          </a:xfrm>
        </p:spPr>
        <p:txBody>
          <a:bodyPr lIns="0" tIns="18000" rIns="0" bIns="18000" anchor="ctr" anchorCtr="0">
            <a:spAutoFit/>
          </a:bodyPr>
          <a:lstStyle/>
          <a:p>
            <a:r>
              <a:rPr lang="en-US" dirty="0"/>
              <a:t>Transmission Disassembly </a:t>
            </a:r>
            <a:r>
              <a:rPr lang="en-US" sz="2800" dirty="0"/>
              <a:t>(2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38276"/>
            <a:ext cx="8229599" cy="4345223"/>
          </a:xfrm>
        </p:spPr>
        <p:txBody>
          <a:bodyPr wrap="square" lIns="0" tIns="18000" rIns="0" bIns="18000" anchor="ctr" anchorCtr="0">
            <a:spAutoFit/>
          </a:bodyPr>
          <a:lstStyle/>
          <a:p>
            <a:pPr marL="342900" indent="-342900">
              <a:spcBef>
                <a:spcPts val="600"/>
              </a:spcBef>
            </a:pPr>
            <a:r>
              <a:rPr lang="en-US" sz="2400" dirty="0">
                <a:solidFill>
                  <a:schemeClr val="tx1"/>
                </a:solidFill>
              </a:rPr>
              <a:t>Bearing Inspection</a:t>
            </a:r>
          </a:p>
          <a:p>
            <a:pPr marL="829818" lvl="1" indent="-342900"/>
            <a:r>
              <a:rPr lang="en-US" sz="2400" dirty="0">
                <a:solidFill>
                  <a:schemeClr val="tx1"/>
                </a:solidFill>
              </a:rPr>
              <a:t>Normally done by sight, feel, and sound</a:t>
            </a:r>
          </a:p>
          <a:p>
            <a:pPr marL="829818" lvl="1" indent="-342900"/>
            <a:r>
              <a:rPr lang="en-US" sz="2400" dirty="0">
                <a:solidFill>
                  <a:schemeClr val="tx1"/>
                </a:solidFill>
              </a:rPr>
              <a:t>Brinelling; Contamination; Electric arcing; Fretting; Misalignment; Peeling; Seizing; Spalling</a:t>
            </a:r>
          </a:p>
          <a:p>
            <a:pPr marL="342900" indent="-342900">
              <a:spcBef>
                <a:spcPts val="600"/>
              </a:spcBef>
            </a:pPr>
            <a:r>
              <a:rPr lang="en-US" sz="2400" dirty="0">
                <a:solidFill>
                  <a:schemeClr val="tx1"/>
                </a:solidFill>
              </a:rPr>
              <a:t>Bearing Removal &amp; Installation</a:t>
            </a:r>
          </a:p>
          <a:p>
            <a:pPr marL="829818" lvl="1" indent="-342900"/>
            <a:r>
              <a:rPr lang="en-US" sz="2400" dirty="0">
                <a:solidFill>
                  <a:schemeClr val="tx1"/>
                </a:solidFill>
              </a:rPr>
              <a:t>Inner races of bearing are often pressed onto shaft </a:t>
            </a:r>
          </a:p>
          <a:p>
            <a:pPr marL="829818" lvl="1" indent="-342900"/>
            <a:r>
              <a:rPr lang="en-US" sz="2400" dirty="0">
                <a:solidFill>
                  <a:schemeClr val="tx1"/>
                </a:solidFill>
              </a:rPr>
              <a:t>Pressing force should be transmitted to inner race.</a:t>
            </a:r>
          </a:p>
          <a:p>
            <a:pPr marL="829818" lvl="1" indent="-342900"/>
            <a:r>
              <a:rPr lang="en-US" sz="2400" dirty="0">
                <a:solidFill>
                  <a:schemeClr val="tx1"/>
                </a:solidFill>
              </a:rPr>
              <a:t>Main shaft disassembly</a:t>
            </a:r>
          </a:p>
          <a:p>
            <a:pPr marL="829818" lvl="1" indent="-342900"/>
            <a:r>
              <a:rPr lang="en-US" sz="2400" dirty="0">
                <a:solidFill>
                  <a:schemeClr val="tx1"/>
                </a:solidFill>
              </a:rPr>
              <a:t>What are steps to disassemble a main shaft? </a:t>
            </a:r>
          </a:p>
          <a:p>
            <a:pPr marL="1229868" lvl="2" indent="-342900"/>
            <a:r>
              <a:rPr lang="en-US" sz="2400" dirty="0">
                <a:solidFill>
                  <a:schemeClr val="tx1"/>
                </a:solidFill>
              </a:rPr>
              <a:t>Pages 101-102</a:t>
            </a:r>
          </a:p>
        </p:txBody>
      </p:sp>
    </p:spTree>
    <p:extLst>
      <p:ext uri="{BB962C8B-B14F-4D97-AF65-F5344CB8AC3E}">
        <p14:creationId xmlns:p14="http://schemas.microsoft.com/office/powerpoint/2010/main" val="2493877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8.18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654240" cy="405683"/>
          </a:xfrm>
        </p:spPr>
        <p:txBody>
          <a:bodyPr wrap="square" lIns="0" tIns="18000" rIns="0" bIns="18000" anchor="ctr" anchorCtr="0">
            <a:spAutoFit/>
          </a:bodyPr>
          <a:lstStyle/>
          <a:p>
            <a:pPr marL="0" indent="0">
              <a:spcBef>
                <a:spcPts val="600"/>
              </a:spcBef>
              <a:buNone/>
            </a:pPr>
            <a:r>
              <a:rPr lang="en-US" sz="2400" dirty="0">
                <a:solidFill>
                  <a:schemeClr val="tx1"/>
                </a:solidFill>
              </a:rPr>
              <a:t>Bearing Inspection</a:t>
            </a:r>
          </a:p>
        </p:txBody>
      </p:sp>
      <p:pic>
        <p:nvPicPr>
          <p:cNvPr id="5" name="Picture 4" descr="A close-up view of a bearing assembly. The assembly has circular bearings with teeth. A left-gloved hand holds the top ring for inspection.">
            <a:extLst>
              <a:ext uri="{FF2B5EF4-FFF2-40B4-BE49-F238E27FC236}">
                <a16:creationId xmlns:a16="http://schemas.microsoft.com/office/drawing/2014/main" id="{59F0A111-3BDD-3950-490A-CBA3F929BA1D}"/>
              </a:ext>
            </a:extLst>
          </p:cNvPr>
          <p:cNvPicPr>
            <a:picLocks noChangeAspect="1"/>
          </p:cNvPicPr>
          <p:nvPr/>
        </p:nvPicPr>
        <p:blipFill>
          <a:blip r:embed="rId3"/>
          <a:stretch>
            <a:fillRect/>
          </a:stretch>
        </p:blipFill>
        <p:spPr>
          <a:xfrm>
            <a:off x="2704373" y="1589907"/>
            <a:ext cx="3735257" cy="281553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4527740"/>
            <a:ext cx="8228701" cy="1883011"/>
          </a:xfrm>
        </p:spPr>
        <p:txBody>
          <a:bodyPr wrap="square" lIns="0" tIns="18000" rIns="0" bIns="18000" anchor="ctr" anchorCtr="0">
            <a:spAutoFit/>
          </a:bodyPr>
          <a:lstStyle/>
          <a:p>
            <a:pPr marL="0" indent="0">
              <a:spcBef>
                <a:spcPts val="600"/>
              </a:spcBef>
              <a:buNone/>
            </a:pPr>
            <a:r>
              <a:rPr lang="en-US" sz="2400" dirty="0"/>
              <a:t>Carefully inspect all bearings before reassembling the unit. If one is worn or damaged, then many experts recommend that all of the bearings be replaced because they all share the same lubricating oil and any wear metal will be thrown throughout the assembly.</a:t>
            </a:r>
          </a:p>
        </p:txBody>
      </p:sp>
    </p:spTree>
    <p:extLst>
      <p:ext uri="{BB962C8B-B14F-4D97-AF65-F5344CB8AC3E}">
        <p14:creationId xmlns:p14="http://schemas.microsoft.com/office/powerpoint/2010/main" val="3298380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8.19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654240" cy="405683"/>
          </a:xfrm>
        </p:spPr>
        <p:txBody>
          <a:bodyPr wrap="square" lIns="0" tIns="18000" rIns="0" bIns="18000" anchor="ctr" anchorCtr="0">
            <a:spAutoFit/>
          </a:bodyPr>
          <a:lstStyle/>
          <a:p>
            <a:pPr marL="0" indent="0">
              <a:spcBef>
                <a:spcPts val="600"/>
              </a:spcBef>
              <a:buNone/>
            </a:pPr>
            <a:r>
              <a:rPr lang="en-US" sz="2400" dirty="0">
                <a:solidFill>
                  <a:schemeClr val="tx1"/>
                </a:solidFill>
              </a:rPr>
              <a:t>Bearing Installation </a:t>
            </a:r>
          </a:p>
        </p:txBody>
      </p:sp>
      <p:pic>
        <p:nvPicPr>
          <p:cNvPr id="6" name="Picture 5" descr="An illustration of pressing of the inner races of bearing on the shaft.&#10;Long description is available in notes, Press F6.">
            <a:extLst>
              <a:ext uri="{FF2B5EF4-FFF2-40B4-BE49-F238E27FC236}">
                <a16:creationId xmlns:a16="http://schemas.microsoft.com/office/drawing/2014/main" id="{ED4017C6-76F5-F83E-5BE7-3785629D7538}"/>
              </a:ext>
            </a:extLst>
          </p:cNvPr>
          <p:cNvPicPr>
            <a:picLocks noChangeAspect="1"/>
          </p:cNvPicPr>
          <p:nvPr/>
        </p:nvPicPr>
        <p:blipFill>
          <a:blip r:embed="rId3"/>
          <a:stretch>
            <a:fillRect/>
          </a:stretch>
        </p:blipFill>
        <p:spPr>
          <a:xfrm>
            <a:off x="474557" y="1612459"/>
            <a:ext cx="3622642" cy="349971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9" y="1050389"/>
            <a:ext cx="4125221" cy="1298235"/>
          </a:xfrm>
        </p:spPr>
        <p:txBody>
          <a:bodyPr wrap="square" lIns="0" tIns="18000" rIns="0" bIns="18000" anchor="ctr" anchorCtr="0">
            <a:spAutoFit/>
          </a:bodyPr>
          <a:lstStyle/>
          <a:p>
            <a:pPr marL="342900" indent="-342900">
              <a:spcBef>
                <a:spcPts val="600"/>
              </a:spcBef>
            </a:pPr>
            <a:r>
              <a:rPr lang="en-US" sz="2400" dirty="0"/>
              <a:t>Pressing Force</a:t>
            </a:r>
          </a:p>
          <a:p>
            <a:pPr marL="829818" lvl="1" indent="-342900"/>
            <a:r>
              <a:rPr lang="en-US" sz="2400" dirty="0"/>
              <a:t>Transmitted </a:t>
            </a:r>
          </a:p>
          <a:p>
            <a:pPr marL="829818" lvl="1" indent="-342900"/>
            <a:r>
              <a:rPr lang="en-US" sz="2400" dirty="0"/>
              <a:t>Only To Inner Race</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64034" y="5260458"/>
            <a:ext cx="8229600" cy="1144347"/>
          </a:xfrm>
        </p:spPr>
        <p:txBody>
          <a:bodyPr wrap="square" lIns="0" tIns="18000" rIns="0" bIns="18000" anchor="ctr" anchorCtr="0">
            <a:spAutoFit/>
          </a:bodyPr>
          <a:lstStyle/>
          <a:p>
            <a:pPr marL="0" indent="0">
              <a:spcBef>
                <a:spcPts val="600"/>
              </a:spcBef>
              <a:buNone/>
            </a:pPr>
            <a:r>
              <a:rPr lang="en-US" sz="2400" dirty="0"/>
              <a:t>When a ball bearing is pressed off a shaft, the bearing should be supported by the inner race (if possible) so the force is not exerted on the outer race by the balls.</a:t>
            </a:r>
          </a:p>
        </p:txBody>
      </p:sp>
    </p:spTree>
    <p:extLst>
      <p:ext uri="{BB962C8B-B14F-4D97-AF65-F5344CB8AC3E}">
        <p14:creationId xmlns:p14="http://schemas.microsoft.com/office/powerpoint/2010/main" val="3355094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8.20</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2869900" cy="405683"/>
          </a:xfrm>
        </p:spPr>
        <p:txBody>
          <a:bodyPr wrap="square" lIns="0" tIns="18000" rIns="0" bIns="18000" anchor="ctr" anchorCtr="0">
            <a:spAutoFit/>
          </a:bodyPr>
          <a:lstStyle/>
          <a:p>
            <a:pPr marL="0" indent="0">
              <a:spcBef>
                <a:spcPts val="600"/>
              </a:spcBef>
              <a:buNone/>
            </a:pPr>
            <a:r>
              <a:rPr lang="en-US" sz="2400" dirty="0">
                <a:solidFill>
                  <a:schemeClr val="tx1"/>
                </a:solidFill>
              </a:rPr>
              <a:t>Main Shaft Assembly </a:t>
            </a:r>
          </a:p>
        </p:txBody>
      </p:sp>
      <p:pic>
        <p:nvPicPr>
          <p:cNvPr id="5" name="Picture 4" descr="A view of the main shaft disassembly. The shaft has several gears, synchronizers, snap rings, and bearings. A right-gloved hand holds the shaft on the bearing separator for disassembly.">
            <a:extLst>
              <a:ext uri="{FF2B5EF4-FFF2-40B4-BE49-F238E27FC236}">
                <a16:creationId xmlns:a16="http://schemas.microsoft.com/office/drawing/2014/main" id="{522632FE-4DD9-6C96-90EF-301B6D412BE7}"/>
              </a:ext>
            </a:extLst>
          </p:cNvPr>
          <p:cNvPicPr>
            <a:picLocks noChangeAspect="1"/>
          </p:cNvPicPr>
          <p:nvPr/>
        </p:nvPicPr>
        <p:blipFill>
          <a:blip r:embed="rId3"/>
          <a:stretch>
            <a:fillRect/>
          </a:stretch>
        </p:blipFill>
        <p:spPr>
          <a:xfrm>
            <a:off x="2276393" y="1612371"/>
            <a:ext cx="4591214" cy="346073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5207620"/>
            <a:ext cx="8228701" cy="1144347"/>
          </a:xfrm>
        </p:spPr>
        <p:txBody>
          <a:bodyPr wrap="square" lIns="0" tIns="18000" rIns="0" bIns="18000" anchor="ctr" anchorCtr="0">
            <a:spAutoFit/>
          </a:bodyPr>
          <a:lstStyle/>
          <a:p>
            <a:pPr marL="0" indent="0">
              <a:spcBef>
                <a:spcPts val="600"/>
              </a:spcBef>
              <a:buNone/>
            </a:pPr>
            <a:r>
              <a:rPr lang="en-US" sz="2400" dirty="0"/>
              <a:t>Use caution when pressing parts onto the main shaft. Always follow the specified assembly procedures as found in service information.</a:t>
            </a:r>
          </a:p>
        </p:txBody>
      </p:sp>
    </p:spTree>
    <p:extLst>
      <p:ext uri="{BB962C8B-B14F-4D97-AF65-F5344CB8AC3E}">
        <p14:creationId xmlns:p14="http://schemas.microsoft.com/office/powerpoint/2010/main" val="3239284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7"/>
            <a:ext cx="8229600" cy="590349"/>
          </a:xfrm>
        </p:spPr>
        <p:txBody>
          <a:bodyPr lIns="0" tIns="18000" rIns="0" bIns="18000" anchor="ctr" anchorCtr="0">
            <a:spAutoFit/>
          </a:bodyPr>
          <a:lstStyle/>
          <a:p>
            <a:r>
              <a:rPr lang="en-US" dirty="0"/>
              <a:t>Transmission Disassembly </a:t>
            </a:r>
            <a:r>
              <a:rPr lang="en-US" sz="2800" dirty="0"/>
              <a:t>(3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40639"/>
            <a:ext cx="8229599" cy="3529616"/>
          </a:xfrm>
        </p:spPr>
        <p:txBody>
          <a:bodyPr wrap="square" lIns="0" tIns="18000" rIns="0" bIns="18000" anchor="ctr" anchorCtr="0">
            <a:spAutoFit/>
          </a:bodyPr>
          <a:lstStyle/>
          <a:p>
            <a:pPr marL="342900" indent="-342900">
              <a:spcBef>
                <a:spcPts val="600"/>
              </a:spcBef>
            </a:pPr>
            <a:r>
              <a:rPr lang="en-US" sz="2400" dirty="0">
                <a:solidFill>
                  <a:schemeClr val="tx1"/>
                </a:solidFill>
              </a:rPr>
              <a:t>Synchronizer disassembly, inspection, and reassembly</a:t>
            </a:r>
          </a:p>
          <a:p>
            <a:pPr marL="829818" lvl="1" indent="-342900"/>
            <a:r>
              <a:rPr lang="en-US" sz="2400" dirty="0">
                <a:solidFill>
                  <a:schemeClr val="tx1"/>
                </a:solidFill>
              </a:rPr>
              <a:t>What are steps for reassembling a synchronizer?</a:t>
            </a:r>
          </a:p>
          <a:p>
            <a:pPr marL="829818" lvl="1" indent="-342900"/>
            <a:r>
              <a:rPr lang="en-US" sz="2400" dirty="0">
                <a:solidFill>
                  <a:schemeClr val="tx1"/>
                </a:solidFill>
              </a:rPr>
              <a:t>See Pages 105-106 of text</a:t>
            </a:r>
          </a:p>
          <a:p>
            <a:pPr marL="342900" indent="-342900">
              <a:spcBef>
                <a:spcPts val="600"/>
              </a:spcBef>
            </a:pPr>
            <a:r>
              <a:rPr lang="en-US" sz="2400" dirty="0">
                <a:solidFill>
                  <a:schemeClr val="tx1"/>
                </a:solidFill>
              </a:rPr>
              <a:t>Blocker Ring Inspection</a:t>
            </a:r>
          </a:p>
          <a:p>
            <a:pPr marL="829818" lvl="1" indent="-342900"/>
            <a:r>
              <a:rPr lang="en-US" sz="2400" dirty="0">
                <a:solidFill>
                  <a:schemeClr val="tx1"/>
                </a:solidFill>
              </a:rPr>
              <a:t>Cone surface should be smooth and polished</a:t>
            </a:r>
          </a:p>
          <a:p>
            <a:pPr marL="342900" indent="-342900">
              <a:spcBef>
                <a:spcPts val="600"/>
              </a:spcBef>
            </a:pPr>
            <a:r>
              <a:rPr lang="en-US" sz="2400" dirty="0">
                <a:solidFill>
                  <a:schemeClr val="tx1"/>
                </a:solidFill>
              </a:rPr>
              <a:t>Main Shaft Reassembly</a:t>
            </a:r>
          </a:p>
          <a:p>
            <a:pPr marL="829818" lvl="1" indent="-342900"/>
            <a:r>
              <a:rPr lang="en-US" sz="2400" dirty="0">
                <a:solidFill>
                  <a:schemeClr val="tx1"/>
                </a:solidFill>
              </a:rPr>
              <a:t>What are steps to reassemble a main shaft? </a:t>
            </a:r>
          </a:p>
          <a:p>
            <a:pPr marL="829818" lvl="1" indent="-342900"/>
            <a:r>
              <a:rPr lang="en-US" sz="2400" dirty="0">
                <a:solidFill>
                  <a:schemeClr val="tx1"/>
                </a:solidFill>
              </a:rPr>
              <a:t>Page 106-107 of text</a:t>
            </a:r>
          </a:p>
        </p:txBody>
      </p:sp>
    </p:spTree>
    <p:extLst>
      <p:ext uri="{BB962C8B-B14F-4D97-AF65-F5344CB8AC3E}">
        <p14:creationId xmlns:p14="http://schemas.microsoft.com/office/powerpoint/2010/main" val="399676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8.21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3232208" cy="405683"/>
          </a:xfrm>
        </p:spPr>
        <p:txBody>
          <a:bodyPr wrap="square" lIns="0" tIns="18000" rIns="0" bIns="18000" anchor="ctr" anchorCtr="0">
            <a:spAutoFit/>
          </a:bodyPr>
          <a:lstStyle/>
          <a:p>
            <a:pPr marL="0" indent="0">
              <a:spcBef>
                <a:spcPts val="600"/>
              </a:spcBef>
              <a:buNone/>
            </a:pPr>
            <a:r>
              <a:rPr lang="en-US" sz="2400" dirty="0">
                <a:solidFill>
                  <a:schemeClr val="tx1"/>
                </a:solidFill>
              </a:rPr>
              <a:t>Blocker Ring Clearance</a:t>
            </a:r>
          </a:p>
        </p:txBody>
      </p:sp>
      <p:pic>
        <p:nvPicPr>
          <p:cNvPr id="5" name="Picture 4" descr="A close-up view of the measurement of blocker ring clearance. The gear's cone has a blocker ring on the top. The blocker ring has teeth on the boundary. A feeler gauge is placed between the rings to check the clearance.">
            <a:extLst>
              <a:ext uri="{FF2B5EF4-FFF2-40B4-BE49-F238E27FC236}">
                <a16:creationId xmlns:a16="http://schemas.microsoft.com/office/drawing/2014/main" id="{868DA047-6704-6012-BB4F-1623B37F0882}"/>
              </a:ext>
            </a:extLst>
          </p:cNvPr>
          <p:cNvPicPr>
            <a:picLocks noChangeAspect="1"/>
          </p:cNvPicPr>
          <p:nvPr/>
        </p:nvPicPr>
        <p:blipFill>
          <a:blip r:embed="rId3"/>
          <a:stretch>
            <a:fillRect/>
          </a:stretch>
        </p:blipFill>
        <p:spPr>
          <a:xfrm>
            <a:off x="2464216" y="1609285"/>
            <a:ext cx="4215569" cy="317360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4893559"/>
            <a:ext cx="8228701" cy="1513679"/>
          </a:xfrm>
        </p:spPr>
        <p:txBody>
          <a:bodyPr wrap="square" lIns="0" tIns="18000" rIns="0" bIns="18000" anchor="ctr" anchorCtr="0">
            <a:spAutoFit/>
          </a:bodyPr>
          <a:lstStyle/>
          <a:p>
            <a:pPr marL="0" indent="0">
              <a:spcBef>
                <a:spcPts val="600"/>
              </a:spcBef>
              <a:buNone/>
            </a:pPr>
            <a:r>
              <a:rPr lang="en-US" sz="2400" dirty="0"/>
              <a:t>When the cone is pushed against the gear, there should be a minimum amount of clearance between the blocker ring and gear clutching teeth. Use a feeler gauge to determine this measurement.</a:t>
            </a:r>
          </a:p>
        </p:txBody>
      </p:sp>
    </p:spTree>
    <p:extLst>
      <p:ext uri="{BB962C8B-B14F-4D97-AF65-F5344CB8AC3E}">
        <p14:creationId xmlns:p14="http://schemas.microsoft.com/office/powerpoint/2010/main" val="345997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Check Blocker Ring Clearance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heck_blocker_ring_clearance">
            <a:hlinkClick r:id="" action="ppaction://media"/>
            <a:extLst>
              <a:ext uri="{FF2B5EF4-FFF2-40B4-BE49-F238E27FC236}">
                <a16:creationId xmlns:a16="http://schemas.microsoft.com/office/drawing/2014/main" id="{483BA697-A23D-BBBB-860B-2ADBC308C3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064" y="1151886"/>
            <a:ext cx="8846930" cy="4976398"/>
          </a:xfrm>
          <a:prstGeom prst="rect">
            <a:avLst/>
          </a:prstGeom>
        </p:spPr>
      </p:pic>
    </p:spTree>
    <p:extLst>
      <p:ext uri="{BB962C8B-B14F-4D97-AF65-F5344CB8AC3E}">
        <p14:creationId xmlns:p14="http://schemas.microsoft.com/office/powerpoint/2010/main" val="181577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8.1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499832" cy="405683"/>
          </a:xfrm>
        </p:spPr>
        <p:txBody>
          <a:bodyPr wrap="square" lIns="0" tIns="18000" rIns="0" bIns="18000" anchor="ctr" anchorCtr="0">
            <a:spAutoFit/>
          </a:bodyPr>
          <a:lstStyle/>
          <a:p>
            <a:pPr marL="0" indent="0">
              <a:spcBef>
                <a:spcPts val="600"/>
              </a:spcBef>
              <a:buNone/>
            </a:pPr>
            <a:r>
              <a:rPr lang="en-US" sz="2400" dirty="0">
                <a:solidFill>
                  <a:schemeClr val="tx1"/>
                </a:solidFill>
              </a:rPr>
              <a:t>Fluid Level Check</a:t>
            </a:r>
          </a:p>
        </p:txBody>
      </p:sp>
      <p:pic>
        <p:nvPicPr>
          <p:cNvPr id="5" name="Picture 4" descr="An illustration of a dipstick and level plug for lubricant check.&#10;Long description 1 is available in notes, Press F6.">
            <a:extLst>
              <a:ext uri="{FF2B5EF4-FFF2-40B4-BE49-F238E27FC236}">
                <a16:creationId xmlns:a16="http://schemas.microsoft.com/office/drawing/2014/main" id="{5D9A9505-CEED-2EEA-E118-5BCF7638FF36}"/>
              </a:ext>
            </a:extLst>
          </p:cNvPr>
          <p:cNvPicPr>
            <a:picLocks noChangeAspect="1"/>
          </p:cNvPicPr>
          <p:nvPr/>
        </p:nvPicPr>
        <p:blipFill>
          <a:blip r:embed="rId3"/>
          <a:stretch>
            <a:fillRect/>
          </a:stretch>
        </p:blipFill>
        <p:spPr>
          <a:xfrm>
            <a:off x="776443" y="1627544"/>
            <a:ext cx="2441212" cy="2714439"/>
          </a:xfrm>
          <a:prstGeom prst="rect">
            <a:avLst/>
          </a:prstGeom>
        </p:spPr>
      </p:pic>
      <p:pic>
        <p:nvPicPr>
          <p:cNvPr id="7" name="Picture 6" descr="An illustration to check oil level with the help of a finger.&#10;Long description 2 is available in notes, Press F6.">
            <a:extLst>
              <a:ext uri="{FF2B5EF4-FFF2-40B4-BE49-F238E27FC236}">
                <a16:creationId xmlns:a16="http://schemas.microsoft.com/office/drawing/2014/main" id="{96590106-1D7E-27B2-4CB4-59F22B801E5D}"/>
              </a:ext>
            </a:extLst>
          </p:cNvPr>
          <p:cNvPicPr>
            <a:picLocks noChangeAspect="1"/>
          </p:cNvPicPr>
          <p:nvPr/>
        </p:nvPicPr>
        <p:blipFill>
          <a:blip r:embed="rId4"/>
          <a:stretch>
            <a:fillRect/>
          </a:stretch>
        </p:blipFill>
        <p:spPr>
          <a:xfrm>
            <a:off x="3545011" y="1890511"/>
            <a:ext cx="4848946" cy="245147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4520938"/>
            <a:ext cx="8211127" cy="1883011"/>
          </a:xfrm>
        </p:spPr>
        <p:txBody>
          <a:bodyPr wrap="square" lIns="0" tIns="18000" rIns="0" bIns="18000" anchor="ctr" anchorCtr="0">
            <a:spAutoFit/>
          </a:bodyPr>
          <a:lstStyle/>
          <a:p>
            <a:pPr marL="0" indent="0">
              <a:spcBef>
                <a:spcPts val="600"/>
              </a:spcBef>
              <a:buNone/>
            </a:pPr>
            <a:r>
              <a:rPr lang="en-US" sz="2400" b="1" dirty="0"/>
              <a:t>(a) </a:t>
            </a:r>
            <a:r>
              <a:rPr lang="en-US" sz="2400" dirty="0"/>
              <a:t>Transaxles and transmissions use either a dipstick or level plug to check the oil level. </a:t>
            </a:r>
            <a:r>
              <a:rPr lang="en-US" sz="2400" b="1" dirty="0"/>
              <a:t>(b) </a:t>
            </a:r>
            <a:r>
              <a:rPr lang="en-US" sz="2400" dirty="0"/>
              <a:t>To determine the fluid level, insert a finger into the opening and feel for the fluid level. Some vehicle manufacturers specify that the fluid level be 1 inch (25 </a:t>
            </a:r>
            <a:r>
              <a:rPr lang="en-US" sz="2400" spc="-300" dirty="0"/>
              <a:t>m </a:t>
            </a:r>
            <a:r>
              <a:rPr lang="en-US" sz="2400" dirty="0"/>
              <a:t>m) below the fill plug opening.</a:t>
            </a:r>
          </a:p>
        </p:txBody>
      </p:sp>
    </p:spTree>
    <p:extLst>
      <p:ext uri="{BB962C8B-B14F-4D97-AF65-F5344CB8AC3E}">
        <p14:creationId xmlns:p14="http://schemas.microsoft.com/office/powerpoint/2010/main" val="2230591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8.22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2567975" cy="405683"/>
          </a:xfrm>
        </p:spPr>
        <p:txBody>
          <a:bodyPr wrap="square" lIns="0" tIns="18000" rIns="0" bIns="18000" anchor="ctr" anchorCtr="0">
            <a:spAutoFit/>
          </a:bodyPr>
          <a:lstStyle/>
          <a:p>
            <a:pPr marL="0" indent="0">
              <a:spcBef>
                <a:spcPts val="600"/>
              </a:spcBef>
              <a:buNone/>
            </a:pPr>
            <a:r>
              <a:rPr lang="en-US" sz="2400" dirty="0">
                <a:solidFill>
                  <a:schemeClr val="tx1"/>
                </a:solidFill>
              </a:rPr>
              <a:t>Checking Grooves</a:t>
            </a:r>
          </a:p>
        </p:txBody>
      </p:sp>
      <p:pic>
        <p:nvPicPr>
          <p:cNvPr id="5" name="Picture 4" descr="An illustration of a blocker ring. &#10;Long description is available in notes, Press F6.">
            <a:extLst>
              <a:ext uri="{FF2B5EF4-FFF2-40B4-BE49-F238E27FC236}">
                <a16:creationId xmlns:a16="http://schemas.microsoft.com/office/drawing/2014/main" id="{FD40C5A0-B6AD-E7D5-7422-B1259E7FB9E4}"/>
              </a:ext>
            </a:extLst>
          </p:cNvPr>
          <p:cNvPicPr>
            <a:picLocks noChangeAspect="1"/>
          </p:cNvPicPr>
          <p:nvPr/>
        </p:nvPicPr>
        <p:blipFill>
          <a:blip r:embed="rId3"/>
          <a:stretch>
            <a:fillRect/>
          </a:stretch>
        </p:blipFill>
        <p:spPr>
          <a:xfrm>
            <a:off x="1794316" y="1646978"/>
            <a:ext cx="5555369" cy="344328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5224872"/>
            <a:ext cx="8228701" cy="1144347"/>
          </a:xfrm>
        </p:spPr>
        <p:txBody>
          <a:bodyPr wrap="square" lIns="0" tIns="18000" rIns="0" bIns="18000" anchor="ctr" anchorCtr="0">
            <a:spAutoFit/>
          </a:bodyPr>
          <a:lstStyle/>
          <a:p>
            <a:pPr marL="0" indent="0">
              <a:spcBef>
                <a:spcPts val="600"/>
              </a:spcBef>
              <a:buNone/>
            </a:pPr>
            <a:r>
              <a:rPr lang="en-US" sz="2400" dirty="0"/>
              <a:t>The thread-like grooves of a new blocker ring are sharp so that they cut through the lubrication film. They become flattened as they wear, and the flat edges will reflect light.</a:t>
            </a:r>
          </a:p>
        </p:txBody>
      </p:sp>
    </p:spTree>
    <p:extLst>
      <p:ext uri="{BB962C8B-B14F-4D97-AF65-F5344CB8AC3E}">
        <p14:creationId xmlns:p14="http://schemas.microsoft.com/office/powerpoint/2010/main" val="1753417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8.23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8" y="1058495"/>
            <a:ext cx="2930285" cy="405683"/>
          </a:xfrm>
        </p:spPr>
        <p:txBody>
          <a:bodyPr wrap="square" lIns="0" tIns="18000" rIns="0" bIns="18000" anchor="ctr" anchorCtr="0">
            <a:spAutoFit/>
          </a:bodyPr>
          <a:lstStyle/>
          <a:p>
            <a:pPr marL="0" indent="0">
              <a:spcBef>
                <a:spcPts val="600"/>
              </a:spcBef>
              <a:buNone/>
            </a:pPr>
            <a:r>
              <a:rPr lang="en-US" sz="2400" dirty="0">
                <a:solidFill>
                  <a:schemeClr val="tx1"/>
                </a:solidFill>
              </a:rPr>
              <a:t>Main Shaft Assembly</a:t>
            </a:r>
          </a:p>
        </p:txBody>
      </p:sp>
      <p:pic>
        <p:nvPicPr>
          <p:cNvPr id="6" name="Picture 5" descr="An illustration of a shaft with various parts. The main shaft is placed in a horizontal position. From the left to right, the shaft has a gear, sleeve, low-speed synchronizer hub, oil groove in the center, alignment mark, and oil hole.">
            <a:extLst>
              <a:ext uri="{FF2B5EF4-FFF2-40B4-BE49-F238E27FC236}">
                <a16:creationId xmlns:a16="http://schemas.microsoft.com/office/drawing/2014/main" id="{2062BDDD-C8A0-421D-09E7-F5BE6DCC2845}"/>
              </a:ext>
            </a:extLst>
          </p:cNvPr>
          <p:cNvPicPr>
            <a:picLocks noChangeAspect="1"/>
          </p:cNvPicPr>
          <p:nvPr/>
        </p:nvPicPr>
        <p:blipFill>
          <a:blip r:embed="rId3"/>
          <a:stretch>
            <a:fillRect/>
          </a:stretch>
        </p:blipFill>
        <p:spPr>
          <a:xfrm>
            <a:off x="474597" y="1706893"/>
            <a:ext cx="3622801" cy="358223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9" y="1051535"/>
            <a:ext cx="4125221" cy="1744511"/>
          </a:xfrm>
        </p:spPr>
        <p:txBody>
          <a:bodyPr wrap="square" lIns="0" tIns="18000" rIns="0" bIns="18000" anchor="ctr" anchorCtr="0">
            <a:spAutoFit/>
          </a:bodyPr>
          <a:lstStyle/>
          <a:p>
            <a:pPr marL="342900" indent="-342900">
              <a:spcBef>
                <a:spcPts val="600"/>
              </a:spcBef>
            </a:pPr>
            <a:r>
              <a:rPr lang="en-US" sz="2400" dirty="0"/>
              <a:t>Some synchronizer hubs</a:t>
            </a:r>
          </a:p>
          <a:p>
            <a:pPr marL="342900" indent="-342900">
              <a:spcBef>
                <a:spcPts val="600"/>
              </a:spcBef>
            </a:pPr>
            <a:r>
              <a:rPr lang="en-US" sz="2400" dirty="0"/>
              <a:t>Have oiling grooves </a:t>
            </a:r>
          </a:p>
          <a:p>
            <a:pPr marL="342900" indent="-342900">
              <a:spcBef>
                <a:spcPts val="600"/>
              </a:spcBef>
            </a:pPr>
            <a:r>
              <a:rPr lang="en-US" sz="2400" dirty="0"/>
              <a:t>Must be aligned with </a:t>
            </a:r>
          </a:p>
          <a:p>
            <a:pPr marL="342900" indent="-342900">
              <a:spcBef>
                <a:spcPts val="600"/>
              </a:spcBef>
            </a:pPr>
            <a:r>
              <a:rPr lang="en-US" sz="2400" dirty="0"/>
              <a:t>Oil hole in shaft</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64034" y="5583145"/>
            <a:ext cx="8229600" cy="775015"/>
          </a:xfrm>
        </p:spPr>
        <p:txBody>
          <a:bodyPr wrap="square" lIns="0" tIns="18000" rIns="0" bIns="18000" anchor="ctr" anchorCtr="0">
            <a:spAutoFit/>
          </a:bodyPr>
          <a:lstStyle/>
          <a:p>
            <a:pPr marL="0" indent="0">
              <a:spcBef>
                <a:spcPts val="600"/>
              </a:spcBef>
              <a:buNone/>
            </a:pPr>
            <a:r>
              <a:rPr lang="en-US" sz="2400" dirty="0"/>
              <a:t>This synchronizer hub has an oil groove that must be aligned with the oil hole in the main shaft during assembly.</a:t>
            </a:r>
          </a:p>
        </p:txBody>
      </p:sp>
    </p:spTree>
    <p:extLst>
      <p:ext uri="{BB962C8B-B14F-4D97-AF65-F5344CB8AC3E}">
        <p14:creationId xmlns:p14="http://schemas.microsoft.com/office/powerpoint/2010/main" val="3694157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8.24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188414" cy="405683"/>
          </a:xfrm>
        </p:spPr>
        <p:txBody>
          <a:bodyPr wrap="square" lIns="0" tIns="18000" rIns="0" bIns="18000" anchor="ctr" anchorCtr="0">
            <a:spAutoFit/>
          </a:bodyPr>
          <a:lstStyle/>
          <a:p>
            <a:pPr marL="0" indent="0">
              <a:spcBef>
                <a:spcPts val="600"/>
              </a:spcBef>
              <a:buNone/>
            </a:pPr>
            <a:r>
              <a:rPr lang="en-US" sz="2400" dirty="0">
                <a:solidFill>
                  <a:schemeClr val="tx1"/>
                </a:solidFill>
              </a:rPr>
              <a:t>Fork Clearance </a:t>
            </a:r>
          </a:p>
        </p:txBody>
      </p:sp>
      <p:pic>
        <p:nvPicPr>
          <p:cNvPr id="6" name="Picture 5" descr="An illustration of the measurement of clearance between the shift fork and groove. &#10;Long description is available in notes, Press F6.">
            <a:extLst>
              <a:ext uri="{FF2B5EF4-FFF2-40B4-BE49-F238E27FC236}">
                <a16:creationId xmlns:a16="http://schemas.microsoft.com/office/drawing/2014/main" id="{7AB25576-B4FE-C4E7-617A-A5807C9280E7}"/>
              </a:ext>
            </a:extLst>
          </p:cNvPr>
          <p:cNvPicPr>
            <a:picLocks noChangeAspect="1"/>
          </p:cNvPicPr>
          <p:nvPr/>
        </p:nvPicPr>
        <p:blipFill>
          <a:blip r:embed="rId3"/>
          <a:stretch>
            <a:fillRect/>
          </a:stretch>
        </p:blipFill>
        <p:spPr>
          <a:xfrm>
            <a:off x="478675" y="1608564"/>
            <a:ext cx="3355859" cy="347188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9" y="1042148"/>
            <a:ext cx="4125221" cy="3298783"/>
          </a:xfrm>
        </p:spPr>
        <p:txBody>
          <a:bodyPr wrap="square" lIns="0" tIns="18000" rIns="0" bIns="18000" anchor="ctr" anchorCtr="0">
            <a:spAutoFit/>
          </a:bodyPr>
          <a:lstStyle/>
          <a:p>
            <a:pPr marL="342900" indent="-342900">
              <a:spcBef>
                <a:spcPts val="600"/>
              </a:spcBef>
            </a:pPr>
            <a:r>
              <a:rPr lang="en-US" sz="2400" dirty="0"/>
              <a:t>Shift Forks: </a:t>
            </a:r>
          </a:p>
          <a:p>
            <a:pPr marL="829818" lvl="1" indent="-342900"/>
            <a:r>
              <a:rPr lang="en-US" sz="2400" dirty="0"/>
              <a:t>inspect for </a:t>
            </a:r>
          </a:p>
          <a:p>
            <a:pPr marL="1229868" lvl="2" indent="-342900"/>
            <a:r>
              <a:rPr lang="en-US" sz="2400" dirty="0"/>
              <a:t>Distortion, bends, cracks, broken or worn inserts, step wear </a:t>
            </a:r>
          </a:p>
          <a:p>
            <a:pPr marL="829818" lvl="1" indent="-342900"/>
            <a:r>
              <a:rPr lang="en-US" sz="2400" dirty="0"/>
              <a:t>Both sleeve</a:t>
            </a:r>
          </a:p>
          <a:p>
            <a:pPr marL="829818" lvl="1" indent="-342900"/>
            <a:r>
              <a:rPr lang="en-US" sz="2400" dirty="0"/>
              <a:t>Cam contact areas</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64034" y="5251831"/>
            <a:ext cx="8229600" cy="1144347"/>
          </a:xfrm>
        </p:spPr>
        <p:txBody>
          <a:bodyPr wrap="square" lIns="0" tIns="18000" rIns="0" bIns="18000" anchor="ctr" anchorCtr="0">
            <a:spAutoFit/>
          </a:bodyPr>
          <a:lstStyle/>
          <a:p>
            <a:pPr marL="0" indent="0">
              <a:spcBef>
                <a:spcPts val="600"/>
              </a:spcBef>
              <a:buNone/>
            </a:pPr>
            <a:r>
              <a:rPr lang="en-US" sz="2400" dirty="0"/>
              <a:t>There should be a specified clearance, usually about 0.030 inch (0.8 mm), between the fork and the groove in the sleeve. Excess clearance indicates a worn fork or groove.</a:t>
            </a:r>
          </a:p>
        </p:txBody>
      </p:sp>
    </p:spTree>
    <p:extLst>
      <p:ext uri="{BB962C8B-B14F-4D97-AF65-F5344CB8AC3E}">
        <p14:creationId xmlns:p14="http://schemas.microsoft.com/office/powerpoint/2010/main" val="490983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8.25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654240" cy="405683"/>
          </a:xfrm>
        </p:spPr>
        <p:txBody>
          <a:bodyPr wrap="square" lIns="0" tIns="18000" rIns="0" bIns="18000" anchor="ctr" anchorCtr="0">
            <a:spAutoFit/>
          </a:bodyPr>
          <a:lstStyle/>
          <a:p>
            <a:pPr marL="0" indent="0">
              <a:spcBef>
                <a:spcPts val="600"/>
              </a:spcBef>
              <a:buNone/>
            </a:pPr>
            <a:r>
              <a:rPr lang="en-US" sz="2400" dirty="0">
                <a:solidFill>
                  <a:schemeClr val="tx1"/>
                </a:solidFill>
              </a:rPr>
              <a:t>Service Information</a:t>
            </a:r>
          </a:p>
        </p:txBody>
      </p:sp>
      <p:pic>
        <p:nvPicPr>
          <p:cNvPr id="5" name="Picture 4" descr="A view of a computer screen with manual transmission or transaxle service and repair assembly page.&#10;Long description is available in notes, Press F6.">
            <a:extLst>
              <a:ext uri="{FF2B5EF4-FFF2-40B4-BE49-F238E27FC236}">
                <a16:creationId xmlns:a16="http://schemas.microsoft.com/office/drawing/2014/main" id="{97B1A47C-D317-4E80-0200-FB098A58E1CB}"/>
              </a:ext>
            </a:extLst>
          </p:cNvPr>
          <p:cNvPicPr>
            <a:picLocks noChangeAspect="1"/>
          </p:cNvPicPr>
          <p:nvPr/>
        </p:nvPicPr>
        <p:blipFill>
          <a:blip r:embed="rId3"/>
          <a:stretch>
            <a:fillRect/>
          </a:stretch>
        </p:blipFill>
        <p:spPr>
          <a:xfrm>
            <a:off x="2291083" y="1625164"/>
            <a:ext cx="4561835" cy="343514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5224878"/>
            <a:ext cx="8228701" cy="1144347"/>
          </a:xfrm>
        </p:spPr>
        <p:txBody>
          <a:bodyPr wrap="square" lIns="0" tIns="18000" rIns="0" bIns="18000" anchor="ctr" anchorCtr="0">
            <a:spAutoFit/>
          </a:bodyPr>
          <a:lstStyle/>
          <a:p>
            <a:pPr marL="0" indent="0">
              <a:spcBef>
                <a:spcPts val="600"/>
              </a:spcBef>
              <a:buNone/>
            </a:pPr>
            <a:r>
              <a:rPr lang="en-US" sz="2400" dirty="0"/>
              <a:t>Having service information readily available is important so that each step can be checked as the unit is being reassembled.</a:t>
            </a:r>
          </a:p>
        </p:txBody>
      </p:sp>
    </p:spTree>
    <p:extLst>
      <p:ext uri="{BB962C8B-B14F-4D97-AF65-F5344CB8AC3E}">
        <p14:creationId xmlns:p14="http://schemas.microsoft.com/office/powerpoint/2010/main" val="1566576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7"/>
            <a:ext cx="8229600" cy="590349"/>
          </a:xfrm>
        </p:spPr>
        <p:txBody>
          <a:bodyPr lIns="0" tIns="18000" rIns="0" bIns="18000" anchor="ctr" anchorCtr="0">
            <a:spAutoFit/>
          </a:bodyPr>
          <a:lstStyle/>
          <a:p>
            <a:r>
              <a:rPr lang="en-US" dirty="0"/>
              <a:t>Shift Mechanism</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40639"/>
            <a:ext cx="8229599" cy="3529616"/>
          </a:xfrm>
        </p:spPr>
        <p:txBody>
          <a:bodyPr wrap="square" lIns="0" tIns="18000" rIns="0" bIns="18000" anchor="ctr" anchorCtr="0">
            <a:spAutoFit/>
          </a:bodyPr>
          <a:lstStyle/>
          <a:p>
            <a:pPr marL="342900" indent="-342900">
              <a:spcBef>
                <a:spcPts val="600"/>
              </a:spcBef>
            </a:pPr>
            <a:r>
              <a:rPr lang="en-US" sz="2400" dirty="0">
                <a:solidFill>
                  <a:schemeClr val="tx1"/>
                </a:solidFill>
              </a:rPr>
              <a:t>Check Following During Visual Inspection:</a:t>
            </a:r>
          </a:p>
          <a:p>
            <a:pPr marL="829818" lvl="1" indent="-342900"/>
            <a:r>
              <a:rPr lang="en-US" sz="2400" dirty="0">
                <a:solidFill>
                  <a:schemeClr val="tx1"/>
                </a:solidFill>
              </a:rPr>
              <a:t>Shift forks</a:t>
            </a:r>
          </a:p>
          <a:p>
            <a:pPr marL="829818" lvl="1" indent="-342900"/>
            <a:r>
              <a:rPr lang="en-US" sz="2400" dirty="0">
                <a:solidFill>
                  <a:schemeClr val="tx1"/>
                </a:solidFill>
              </a:rPr>
              <a:t>Shift rails</a:t>
            </a:r>
          </a:p>
          <a:p>
            <a:pPr marL="829818" lvl="1" indent="-342900"/>
            <a:r>
              <a:rPr lang="en-US" sz="2400" dirty="0">
                <a:solidFill>
                  <a:schemeClr val="tx1"/>
                </a:solidFill>
              </a:rPr>
              <a:t>Detent springs</a:t>
            </a:r>
          </a:p>
          <a:p>
            <a:pPr marL="829818" lvl="1" indent="-342900"/>
            <a:r>
              <a:rPr lang="en-US" sz="2400" dirty="0">
                <a:solidFill>
                  <a:schemeClr val="tx1"/>
                </a:solidFill>
              </a:rPr>
              <a:t>Detent cam</a:t>
            </a:r>
          </a:p>
          <a:p>
            <a:pPr marL="829818" lvl="1" indent="-342900"/>
            <a:r>
              <a:rPr lang="en-US" sz="2400" dirty="0">
                <a:solidFill>
                  <a:schemeClr val="tx1"/>
                </a:solidFill>
              </a:rPr>
              <a:t>Interlock plates</a:t>
            </a:r>
          </a:p>
          <a:p>
            <a:pPr marL="829818" lvl="1" indent="-342900"/>
            <a:r>
              <a:rPr lang="en-US" sz="2400" dirty="0">
                <a:solidFill>
                  <a:schemeClr val="tx1"/>
                </a:solidFill>
              </a:rPr>
              <a:t>Selector plates</a:t>
            </a:r>
          </a:p>
          <a:p>
            <a:pPr marL="829818" lvl="1" indent="-342900"/>
            <a:r>
              <a:rPr lang="en-US" sz="2400" dirty="0">
                <a:solidFill>
                  <a:schemeClr val="tx1"/>
                </a:solidFill>
              </a:rPr>
              <a:t>Reverse lockout mechanism/solenoid</a:t>
            </a:r>
          </a:p>
        </p:txBody>
      </p:sp>
    </p:spTree>
    <p:extLst>
      <p:ext uri="{BB962C8B-B14F-4D97-AF65-F5344CB8AC3E}">
        <p14:creationId xmlns:p14="http://schemas.microsoft.com/office/powerpoint/2010/main" val="2024956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7"/>
            <a:ext cx="8229600" cy="590349"/>
          </a:xfrm>
        </p:spPr>
        <p:txBody>
          <a:bodyPr lIns="0" tIns="18000" rIns="0" bIns="18000" anchor="ctr" anchorCtr="0">
            <a:spAutoFit/>
          </a:bodyPr>
          <a:lstStyle/>
          <a:p>
            <a:r>
              <a:rPr lang="en-US" dirty="0"/>
              <a:t>Case and Covers </a:t>
            </a:r>
            <a:r>
              <a:rPr lang="en-US" sz="2800" dirty="0"/>
              <a:t>(1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45752"/>
            <a:ext cx="8229599" cy="3898947"/>
          </a:xfrm>
        </p:spPr>
        <p:txBody>
          <a:bodyPr wrap="square" lIns="0" tIns="18000" rIns="0" bIns="18000" anchor="ctr" anchorCtr="0">
            <a:spAutoFit/>
          </a:bodyPr>
          <a:lstStyle/>
          <a:p>
            <a:pPr marL="342900" indent="-342900">
              <a:spcBef>
                <a:spcPts val="600"/>
              </a:spcBef>
            </a:pPr>
            <a:r>
              <a:rPr lang="en-US" sz="2400" dirty="0">
                <a:solidFill>
                  <a:schemeClr val="tx1"/>
                </a:solidFill>
              </a:rPr>
              <a:t>Cleaning &amp; Inspection</a:t>
            </a:r>
          </a:p>
          <a:p>
            <a:pPr marL="829818" lvl="1" indent="-342900"/>
            <a:r>
              <a:rPr lang="en-US" sz="2400" dirty="0">
                <a:solidFill>
                  <a:schemeClr val="tx1"/>
                </a:solidFill>
              </a:rPr>
              <a:t>Should Be Thoroughly Cleaned And Carefully Checked</a:t>
            </a:r>
          </a:p>
          <a:p>
            <a:pPr marL="342900" indent="-342900">
              <a:spcBef>
                <a:spcPts val="600"/>
              </a:spcBef>
            </a:pPr>
            <a:r>
              <a:rPr lang="en-US" sz="2400" dirty="0">
                <a:solidFill>
                  <a:schemeClr val="tx1"/>
                </a:solidFill>
              </a:rPr>
              <a:t>Seal Installation</a:t>
            </a:r>
          </a:p>
          <a:p>
            <a:pPr marL="829818" lvl="1" indent="-342900"/>
            <a:r>
              <a:rPr lang="en-US" sz="2400" dirty="0">
                <a:solidFill>
                  <a:schemeClr val="tx1"/>
                </a:solidFill>
              </a:rPr>
              <a:t>Each shift shaft that passes through the case</a:t>
            </a:r>
          </a:p>
          <a:p>
            <a:pPr marL="829818" lvl="1" indent="-342900"/>
            <a:r>
              <a:rPr lang="en-US" sz="2400" dirty="0">
                <a:solidFill>
                  <a:schemeClr val="tx1"/>
                </a:solidFill>
              </a:rPr>
              <a:t>1 or 2 output shaft seals and input shaft seal</a:t>
            </a:r>
          </a:p>
          <a:p>
            <a:pPr marL="342900" indent="-342900">
              <a:spcBef>
                <a:spcPts val="600"/>
              </a:spcBef>
            </a:pPr>
            <a:r>
              <a:rPr lang="en-US" sz="2400" dirty="0">
                <a:solidFill>
                  <a:schemeClr val="tx1"/>
                </a:solidFill>
              </a:rPr>
              <a:t>End Play/Preload Checks</a:t>
            </a:r>
          </a:p>
          <a:p>
            <a:pPr marL="829818" lvl="1" indent="-342900"/>
            <a:r>
              <a:rPr lang="en-US" sz="2400" dirty="0">
                <a:solidFill>
                  <a:schemeClr val="tx1"/>
                </a:solidFill>
              </a:rPr>
              <a:t>Steps to check and adjust bearing clearance/preload </a:t>
            </a:r>
          </a:p>
          <a:p>
            <a:pPr marL="1229868" lvl="2" indent="-342900"/>
            <a:r>
              <a:rPr lang="en-US" sz="2400" dirty="0">
                <a:solidFill>
                  <a:schemeClr val="tx1"/>
                </a:solidFill>
              </a:rPr>
              <a:t>On transaxle? See Pages 108-109</a:t>
            </a:r>
          </a:p>
        </p:txBody>
      </p:sp>
    </p:spTree>
    <p:extLst>
      <p:ext uri="{BB962C8B-B14F-4D97-AF65-F5344CB8AC3E}">
        <p14:creationId xmlns:p14="http://schemas.microsoft.com/office/powerpoint/2010/main" val="3309310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8.26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1256760" cy="405683"/>
          </a:xfrm>
        </p:spPr>
        <p:txBody>
          <a:bodyPr wrap="square" lIns="0" tIns="18000" rIns="0" bIns="18000" anchor="ctr" anchorCtr="0">
            <a:spAutoFit/>
          </a:bodyPr>
          <a:lstStyle/>
          <a:p>
            <a:pPr marL="0" indent="0">
              <a:spcBef>
                <a:spcPts val="600"/>
              </a:spcBef>
              <a:buNone/>
            </a:pPr>
            <a:r>
              <a:rPr lang="en-US" sz="2400" dirty="0">
                <a:solidFill>
                  <a:schemeClr val="tx1"/>
                </a:solidFill>
              </a:rPr>
              <a:t>End Play </a:t>
            </a:r>
          </a:p>
        </p:txBody>
      </p:sp>
      <p:pic>
        <p:nvPicPr>
          <p:cNvPr id="6" name="Picture 5" descr="An illustration of a measurement of the input shaft endplay.&#10;Long description is available in notes, Press F6.">
            <a:extLst>
              <a:ext uri="{FF2B5EF4-FFF2-40B4-BE49-F238E27FC236}">
                <a16:creationId xmlns:a16="http://schemas.microsoft.com/office/drawing/2014/main" id="{F4A650F3-7E78-AF1A-3BAB-AA92CAA4AA42}"/>
              </a:ext>
            </a:extLst>
          </p:cNvPr>
          <p:cNvPicPr>
            <a:picLocks noChangeAspect="1"/>
          </p:cNvPicPr>
          <p:nvPr/>
        </p:nvPicPr>
        <p:blipFill>
          <a:blip r:embed="rId3"/>
          <a:stretch>
            <a:fillRect/>
          </a:stretch>
        </p:blipFill>
        <p:spPr>
          <a:xfrm>
            <a:off x="492719" y="1610593"/>
            <a:ext cx="2815965" cy="383678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9" y="1044510"/>
            <a:ext cx="4125221" cy="2483175"/>
          </a:xfrm>
        </p:spPr>
        <p:txBody>
          <a:bodyPr wrap="square" lIns="0" tIns="18000" rIns="0" bIns="18000" anchor="ctr" anchorCtr="0">
            <a:spAutoFit/>
          </a:bodyPr>
          <a:lstStyle/>
          <a:p>
            <a:pPr marL="342900" indent="-342900">
              <a:spcBef>
                <a:spcPts val="600"/>
              </a:spcBef>
            </a:pPr>
            <a:r>
              <a:rPr lang="en-US" sz="2400" dirty="0"/>
              <a:t>End Play </a:t>
            </a:r>
          </a:p>
          <a:p>
            <a:pPr marL="829818" lvl="1" indent="-342900"/>
            <a:r>
              <a:rPr lang="en-US" sz="2400" dirty="0"/>
              <a:t>Free, lengthwise movement of shaft</a:t>
            </a:r>
          </a:p>
          <a:p>
            <a:pPr marL="829818" lvl="1" indent="-342900"/>
            <a:r>
              <a:rPr lang="en-US" sz="2400" dirty="0"/>
              <a:t>Measured using dial indicator </a:t>
            </a:r>
          </a:p>
          <a:p>
            <a:pPr marL="1229868" lvl="2" indent="-342900"/>
            <a:r>
              <a:rPr lang="en-US" sz="2400" dirty="0"/>
              <a:t>or feeler gauge.</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2660" y="5583142"/>
            <a:ext cx="8229600" cy="775015"/>
          </a:xfrm>
        </p:spPr>
        <p:txBody>
          <a:bodyPr wrap="square" lIns="0" tIns="18000" rIns="0" bIns="18000" anchor="ctr" anchorCtr="0">
            <a:spAutoFit/>
          </a:bodyPr>
          <a:lstStyle/>
          <a:p>
            <a:pPr marL="0" indent="0">
              <a:spcBef>
                <a:spcPts val="600"/>
              </a:spcBef>
              <a:buNone/>
            </a:pPr>
            <a:r>
              <a:rPr lang="en-US" sz="2400" dirty="0"/>
              <a:t>The dial indicator is set up to measure input shaft endplay as it is lifted and dropped using the prybar.</a:t>
            </a:r>
          </a:p>
        </p:txBody>
      </p:sp>
    </p:spTree>
    <p:extLst>
      <p:ext uri="{BB962C8B-B14F-4D97-AF65-F5344CB8AC3E}">
        <p14:creationId xmlns:p14="http://schemas.microsoft.com/office/powerpoint/2010/main" val="953264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8.27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2274676" cy="405683"/>
          </a:xfrm>
        </p:spPr>
        <p:txBody>
          <a:bodyPr wrap="square" lIns="0" tIns="18000" rIns="0" bIns="18000" anchor="ctr" anchorCtr="0">
            <a:spAutoFit/>
          </a:bodyPr>
          <a:lstStyle/>
          <a:p>
            <a:pPr marL="0" indent="0">
              <a:spcBef>
                <a:spcPts val="600"/>
              </a:spcBef>
              <a:buNone/>
            </a:pPr>
            <a:r>
              <a:rPr lang="en-US" sz="2400" dirty="0">
                <a:solidFill>
                  <a:schemeClr val="tx1"/>
                </a:solidFill>
              </a:rPr>
              <a:t>End Play Check</a:t>
            </a:r>
          </a:p>
        </p:txBody>
      </p:sp>
      <p:pic>
        <p:nvPicPr>
          <p:cNvPr id="6" name="Picture 5" descr="An illustration of to check bearing clearance slash preload on the transaxle. &#10;Long description is available in notes, Press F6.">
            <a:extLst>
              <a:ext uri="{FF2B5EF4-FFF2-40B4-BE49-F238E27FC236}">
                <a16:creationId xmlns:a16="http://schemas.microsoft.com/office/drawing/2014/main" id="{17399FAE-A6AD-1CF2-46E5-A6073FD5E881}"/>
              </a:ext>
            </a:extLst>
          </p:cNvPr>
          <p:cNvPicPr>
            <a:picLocks noChangeAspect="1"/>
          </p:cNvPicPr>
          <p:nvPr/>
        </p:nvPicPr>
        <p:blipFill>
          <a:blip r:embed="rId3"/>
          <a:stretch>
            <a:fillRect/>
          </a:stretch>
        </p:blipFill>
        <p:spPr>
          <a:xfrm>
            <a:off x="471012" y="1632636"/>
            <a:ext cx="2163492" cy="379705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9" y="1050382"/>
            <a:ext cx="4125221" cy="1298235"/>
          </a:xfrm>
        </p:spPr>
        <p:txBody>
          <a:bodyPr wrap="square" lIns="0" tIns="18000" rIns="0" bIns="18000" anchor="ctr" anchorCtr="0">
            <a:spAutoFit/>
          </a:bodyPr>
          <a:lstStyle/>
          <a:p>
            <a:pPr marL="342900" indent="-342900">
              <a:spcBef>
                <a:spcPts val="600"/>
              </a:spcBef>
            </a:pPr>
            <a:r>
              <a:rPr lang="en-US" sz="2400" dirty="0"/>
              <a:t>End Play</a:t>
            </a:r>
          </a:p>
          <a:p>
            <a:pPr marL="829818" lvl="1" indent="-342900"/>
            <a:r>
              <a:rPr lang="en-US" sz="2400" dirty="0"/>
              <a:t>Cluster Gear </a:t>
            </a:r>
          </a:p>
          <a:p>
            <a:pPr marL="829818" lvl="1" indent="-342900"/>
            <a:r>
              <a:rPr lang="en-US" sz="2400" dirty="0"/>
              <a:t>Lifted &amp; Dropped</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2660" y="5583142"/>
            <a:ext cx="8229600" cy="775015"/>
          </a:xfrm>
        </p:spPr>
        <p:txBody>
          <a:bodyPr wrap="square" lIns="0" tIns="18000" rIns="0" bIns="18000" anchor="ctr" anchorCtr="0">
            <a:spAutoFit/>
          </a:bodyPr>
          <a:lstStyle/>
          <a:p>
            <a:pPr marL="0" indent="0">
              <a:spcBef>
                <a:spcPts val="600"/>
              </a:spcBef>
              <a:buNone/>
            </a:pPr>
            <a:r>
              <a:rPr lang="en-US" sz="2400" dirty="0"/>
              <a:t>A dial indicator has been set up to measure the endplay that occurs as the cluster gear is lifted and dropped.</a:t>
            </a:r>
          </a:p>
        </p:txBody>
      </p:sp>
    </p:spTree>
    <p:extLst>
      <p:ext uri="{BB962C8B-B14F-4D97-AF65-F5344CB8AC3E}">
        <p14:creationId xmlns:p14="http://schemas.microsoft.com/office/powerpoint/2010/main" val="4236970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7"/>
            <a:ext cx="8229600" cy="590349"/>
          </a:xfrm>
        </p:spPr>
        <p:txBody>
          <a:bodyPr lIns="0" tIns="18000" rIns="0" bIns="18000" anchor="ctr" anchorCtr="0">
            <a:spAutoFit/>
          </a:bodyPr>
          <a:lstStyle/>
          <a:p>
            <a:r>
              <a:rPr lang="en-US" dirty="0"/>
              <a:t>Case and Covers </a:t>
            </a:r>
            <a:r>
              <a:rPr lang="en-US" sz="2800" dirty="0"/>
              <a:t>(2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53299"/>
            <a:ext cx="8229599" cy="1744511"/>
          </a:xfrm>
        </p:spPr>
        <p:txBody>
          <a:bodyPr wrap="square" lIns="0" tIns="18000" rIns="0" bIns="18000" anchor="ctr" anchorCtr="0">
            <a:spAutoFit/>
          </a:bodyPr>
          <a:lstStyle/>
          <a:p>
            <a:pPr marL="342900" indent="-342900">
              <a:spcBef>
                <a:spcPts val="600"/>
              </a:spcBef>
            </a:pPr>
            <a:r>
              <a:rPr lang="en-US" sz="2400" dirty="0">
                <a:solidFill>
                  <a:schemeClr val="tx1"/>
                </a:solidFill>
              </a:rPr>
              <a:t>Case Sealants</a:t>
            </a:r>
          </a:p>
          <a:p>
            <a:pPr marL="829818" lvl="1" indent="-342900"/>
            <a:r>
              <a:rPr lang="en-US" sz="2400" dirty="0">
                <a:solidFill>
                  <a:schemeClr val="tx1"/>
                </a:solidFill>
              </a:rPr>
              <a:t>Room-temperature vulcanizing (</a:t>
            </a:r>
            <a:r>
              <a:rPr lang="en-US" sz="2400" spc="-300" dirty="0">
                <a:solidFill>
                  <a:schemeClr val="tx1"/>
                </a:solidFill>
              </a:rPr>
              <a:t>R T </a:t>
            </a:r>
            <a:r>
              <a:rPr lang="en-US" sz="2400" dirty="0">
                <a:solidFill>
                  <a:schemeClr val="tx1"/>
                </a:solidFill>
              </a:rPr>
              <a:t>V)</a:t>
            </a:r>
          </a:p>
          <a:p>
            <a:pPr marL="829818" lvl="1" indent="-342900"/>
            <a:r>
              <a:rPr lang="en-US" sz="2400" dirty="0">
                <a:solidFill>
                  <a:schemeClr val="tx1"/>
                </a:solidFill>
              </a:rPr>
              <a:t>Anaerobic sealants</a:t>
            </a:r>
          </a:p>
          <a:p>
            <a:pPr marL="342900" indent="-342900">
              <a:spcBef>
                <a:spcPts val="600"/>
              </a:spcBef>
            </a:pPr>
            <a:r>
              <a:rPr lang="en-US" sz="2400" dirty="0">
                <a:solidFill>
                  <a:schemeClr val="tx1"/>
                </a:solidFill>
              </a:rPr>
              <a:t>Final Checks</a:t>
            </a:r>
          </a:p>
        </p:txBody>
      </p:sp>
    </p:spTree>
    <p:extLst>
      <p:ext uri="{BB962C8B-B14F-4D97-AF65-F5344CB8AC3E}">
        <p14:creationId xmlns:p14="http://schemas.microsoft.com/office/powerpoint/2010/main" val="3587139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8.28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49" y="1058495"/>
            <a:ext cx="2654240" cy="405683"/>
          </a:xfrm>
        </p:spPr>
        <p:txBody>
          <a:bodyPr wrap="square" lIns="0" tIns="18000" rIns="0" bIns="18000" anchor="ctr" anchorCtr="0">
            <a:spAutoFit/>
          </a:bodyPr>
          <a:lstStyle/>
          <a:p>
            <a:pPr marL="0" indent="0">
              <a:spcBef>
                <a:spcPts val="600"/>
              </a:spcBef>
              <a:buNone/>
            </a:pPr>
            <a:r>
              <a:rPr lang="en-US" sz="2400" dirty="0">
                <a:solidFill>
                  <a:schemeClr val="tx1"/>
                </a:solidFill>
              </a:rPr>
              <a:t>Anaerobic Sealant</a:t>
            </a:r>
          </a:p>
        </p:txBody>
      </p:sp>
      <p:pic>
        <p:nvPicPr>
          <p:cNvPr id="5" name="Picture 4" descr="A close-up view of a bolt hole. The bolt hole is circular and has a sealant paste over it.">
            <a:extLst>
              <a:ext uri="{FF2B5EF4-FFF2-40B4-BE49-F238E27FC236}">
                <a16:creationId xmlns:a16="http://schemas.microsoft.com/office/drawing/2014/main" id="{C7F51AAB-DBF4-8C96-AE01-74FC15ACE77E}"/>
              </a:ext>
            </a:extLst>
          </p:cNvPr>
          <p:cNvPicPr>
            <a:picLocks noChangeAspect="1"/>
          </p:cNvPicPr>
          <p:nvPr/>
        </p:nvPicPr>
        <p:blipFill>
          <a:blip r:embed="rId3"/>
          <a:stretch>
            <a:fillRect/>
          </a:stretch>
        </p:blipFill>
        <p:spPr>
          <a:xfrm>
            <a:off x="2050008" y="1718507"/>
            <a:ext cx="5043985" cy="359351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7149" y="5607950"/>
            <a:ext cx="8228701" cy="775015"/>
          </a:xfrm>
        </p:spPr>
        <p:txBody>
          <a:bodyPr wrap="square" lIns="0" tIns="18000" rIns="0" bIns="18000" anchor="ctr" anchorCtr="0">
            <a:spAutoFit/>
          </a:bodyPr>
          <a:lstStyle/>
          <a:p>
            <a:pPr marL="0" indent="0">
              <a:spcBef>
                <a:spcPts val="600"/>
              </a:spcBef>
              <a:buNone/>
            </a:pPr>
            <a:r>
              <a:rPr lang="en-US" sz="2400" dirty="0"/>
              <a:t>When using </a:t>
            </a:r>
            <a:r>
              <a:rPr lang="en-US" sz="2400" spc="-300" dirty="0"/>
              <a:t>R T </a:t>
            </a:r>
            <a:r>
              <a:rPr lang="en-US" sz="2400" dirty="0"/>
              <a:t>V to seal a transmission/transaxle case, be sure to surround each bolt hole to help prevent leakage.</a:t>
            </a:r>
          </a:p>
        </p:txBody>
      </p:sp>
    </p:spTree>
    <p:extLst>
      <p:ext uri="{BB962C8B-B14F-4D97-AF65-F5344CB8AC3E}">
        <p14:creationId xmlns:p14="http://schemas.microsoft.com/office/powerpoint/2010/main" val="1049853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Preventive Maintenance </a:t>
            </a:r>
            <a:r>
              <a:rPr lang="en-US" sz="2800" dirty="0"/>
              <a:t>(2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7073"/>
            <a:ext cx="8190600" cy="1298235"/>
          </a:xfrm>
        </p:spPr>
        <p:txBody>
          <a:bodyPr wrap="square" lIns="0" tIns="18000" rIns="0" bIns="18000" anchor="ctr" anchorCtr="0">
            <a:spAutoFit/>
          </a:bodyPr>
          <a:lstStyle/>
          <a:p>
            <a:pPr marL="342900" indent="-342900">
              <a:spcBef>
                <a:spcPts val="600"/>
              </a:spcBef>
            </a:pPr>
            <a:r>
              <a:rPr lang="en-US" sz="2400" dirty="0">
                <a:solidFill>
                  <a:schemeClr val="tx1"/>
                </a:solidFill>
              </a:rPr>
              <a:t>Transmission Lubricant replacement steps</a:t>
            </a:r>
          </a:p>
          <a:p>
            <a:pPr marL="342900" indent="-342900">
              <a:spcBef>
                <a:spcPts val="600"/>
              </a:spcBef>
            </a:pPr>
            <a:r>
              <a:rPr lang="en-US" sz="2400" dirty="0">
                <a:solidFill>
                  <a:schemeClr val="tx1"/>
                </a:solidFill>
              </a:rPr>
              <a:t>How should the transaxle linkage get adjusted? </a:t>
            </a:r>
          </a:p>
          <a:p>
            <a:pPr marL="342900" indent="-342900">
              <a:spcBef>
                <a:spcPts val="600"/>
              </a:spcBef>
            </a:pPr>
            <a:r>
              <a:rPr lang="en-US" sz="2400" dirty="0">
                <a:solidFill>
                  <a:schemeClr val="tx1"/>
                </a:solidFill>
              </a:rPr>
              <a:t>How can an alignment check get accomplished?</a:t>
            </a:r>
          </a:p>
        </p:txBody>
      </p:sp>
    </p:spTree>
    <p:extLst>
      <p:ext uri="{BB962C8B-B14F-4D97-AF65-F5344CB8AC3E}">
        <p14:creationId xmlns:p14="http://schemas.microsoft.com/office/powerpoint/2010/main" val="328246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spcBef>
                <a:spcPts val="600"/>
              </a:spcBef>
            </a:pPr>
            <a:r>
              <a:rPr lang="en-US" sz="2400" dirty="0">
                <a:solidFill>
                  <a:schemeClr val="tx1"/>
                </a:solidFill>
              </a:rPr>
              <a:t>“Rust dust” is an indication of what fault?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4132"/>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Broken blocker rings</a:t>
            </a:r>
          </a:p>
          <a:p>
            <a:pPr marL="486918" lvl="1" indent="0">
              <a:buNone/>
            </a:pPr>
            <a:r>
              <a:rPr lang="en-US" sz="2400" dirty="0">
                <a:solidFill>
                  <a:srgbClr val="007FA3"/>
                </a:solidFill>
              </a:rPr>
              <a:t>B.</a:t>
            </a:r>
            <a:r>
              <a:rPr lang="en-US" sz="2400" dirty="0">
                <a:solidFill>
                  <a:schemeClr val="tx1"/>
                </a:solidFill>
              </a:rPr>
              <a:t> Worn steel parts such as U-joints</a:t>
            </a:r>
          </a:p>
          <a:p>
            <a:pPr marL="486918" lvl="1" indent="0">
              <a:buNone/>
            </a:pPr>
            <a:r>
              <a:rPr lang="en-US" sz="2400" dirty="0">
                <a:solidFill>
                  <a:srgbClr val="007FA3"/>
                </a:solidFill>
              </a:rPr>
              <a:t>C.</a:t>
            </a:r>
            <a:r>
              <a:rPr lang="en-US" sz="2400" dirty="0">
                <a:solidFill>
                  <a:schemeClr val="tx1"/>
                </a:solidFill>
              </a:rPr>
              <a:t> A slipping clutch</a:t>
            </a:r>
          </a:p>
          <a:p>
            <a:pPr marL="486918" lvl="1" indent="0">
              <a:buNone/>
            </a:pPr>
            <a:r>
              <a:rPr lang="en-US" sz="2400" dirty="0">
                <a:solidFill>
                  <a:srgbClr val="007FA3"/>
                </a:solidFill>
              </a:rPr>
              <a:t>D.</a:t>
            </a:r>
            <a:r>
              <a:rPr lang="en-US" sz="2400" dirty="0">
                <a:solidFill>
                  <a:schemeClr val="tx1"/>
                </a:solidFill>
              </a:rPr>
              <a:t> </a:t>
            </a:r>
            <a:r>
              <a:rPr lang="en-US" sz="2400" kern="1200" dirty="0">
                <a:solidFill>
                  <a:schemeClr val="tx1"/>
                </a:solidFill>
              </a:rPr>
              <a:t>Fluid leak</a:t>
            </a:r>
          </a:p>
        </p:txBody>
      </p:sp>
    </p:spTree>
    <p:extLst>
      <p:ext uri="{BB962C8B-B14F-4D97-AF65-F5344CB8AC3E}">
        <p14:creationId xmlns:p14="http://schemas.microsoft.com/office/powerpoint/2010/main" val="545701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spcBef>
                <a:spcPts val="600"/>
              </a:spcBef>
            </a:pPr>
            <a:r>
              <a:rPr lang="en-US" sz="2400" dirty="0">
                <a:solidFill>
                  <a:schemeClr val="tx1"/>
                </a:solidFill>
              </a:rPr>
              <a:t>“Rust dust” is an indication of what fault?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9315"/>
            <a:ext cx="8218487" cy="405683"/>
          </a:xfrm>
        </p:spPr>
        <p:txBody>
          <a:bodyPr lIns="0" tIns="18000" rIns="0" bIns="18000" anchor="ctr" anchorCtr="0">
            <a:spAutoFit/>
          </a:bodyPr>
          <a:lstStyle/>
          <a:p>
            <a:pPr marL="486918" lvl="1" indent="0">
              <a:buNone/>
            </a:pPr>
            <a:r>
              <a:rPr lang="en-US" sz="2400" dirty="0">
                <a:solidFill>
                  <a:srgbClr val="007FA3"/>
                </a:solidFill>
              </a:rPr>
              <a:t>B.</a:t>
            </a:r>
            <a:r>
              <a:rPr lang="en-US" sz="2400" dirty="0">
                <a:solidFill>
                  <a:schemeClr val="tx1"/>
                </a:solidFill>
              </a:rPr>
              <a:t> Worn steel parts such as U-joints</a:t>
            </a:r>
          </a:p>
        </p:txBody>
      </p:sp>
    </p:spTree>
    <p:extLst>
      <p:ext uri="{BB962C8B-B14F-4D97-AF65-F5344CB8AC3E}">
        <p14:creationId xmlns:p14="http://schemas.microsoft.com/office/powerpoint/2010/main" val="2945570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8082"/>
            <a:ext cx="8229600" cy="590349"/>
          </a:xfrm>
        </p:spPr>
        <p:txBody>
          <a:bodyPr lIns="0" tIns="18000" rIns="0" bIns="18000" anchor="ctr" anchorCtr="0">
            <a:spAutoFit/>
          </a:bodyPr>
          <a:lstStyle/>
          <a:p>
            <a:r>
              <a:rPr lang="en-US" dirty="0"/>
              <a:t>Summary</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9802"/>
            <a:ext cx="8240050" cy="4637611"/>
          </a:xfrm>
        </p:spPr>
        <p:txBody>
          <a:bodyPr wrap="square" lIns="0" tIns="18000" rIns="0" bIns="18000" anchor="ctr" anchorCtr="0">
            <a:spAutoFit/>
          </a:bodyPr>
          <a:lstStyle/>
          <a:p>
            <a:pPr marL="342900" indent="-342900">
              <a:spcBef>
                <a:spcPts val="600"/>
              </a:spcBef>
            </a:pPr>
            <a:r>
              <a:rPr lang="en-US" sz="2400" dirty="0">
                <a:solidFill>
                  <a:schemeClr val="tx1"/>
                </a:solidFill>
              </a:rPr>
              <a:t>Transmissions must have clean gear oil at proper level and type.</a:t>
            </a:r>
          </a:p>
          <a:p>
            <a:pPr marL="342900" indent="-342900">
              <a:spcBef>
                <a:spcPts val="600"/>
              </a:spcBef>
            </a:pPr>
            <a:r>
              <a:rPr lang="en-US" sz="2400" dirty="0">
                <a:solidFill>
                  <a:schemeClr val="tx1"/>
                </a:solidFill>
              </a:rPr>
              <a:t>Improper operation determined using several diagnostic steps.</a:t>
            </a:r>
          </a:p>
          <a:p>
            <a:pPr marL="342900" indent="-342900">
              <a:spcBef>
                <a:spcPts val="600"/>
              </a:spcBef>
            </a:pPr>
            <a:r>
              <a:rPr lang="en-US" sz="2400" dirty="0">
                <a:solidFill>
                  <a:schemeClr val="tx1"/>
                </a:solidFill>
              </a:rPr>
              <a:t>Internal transmission problems require that transmission</a:t>
            </a:r>
          </a:p>
          <a:p>
            <a:pPr marL="829818" lvl="1" indent="-342900"/>
            <a:r>
              <a:rPr lang="en-US" sz="2400" dirty="0">
                <a:solidFill>
                  <a:schemeClr val="tx1"/>
                </a:solidFill>
              </a:rPr>
              <a:t>Be removed from vehicle. </a:t>
            </a:r>
          </a:p>
          <a:p>
            <a:pPr marL="342900" indent="-342900">
              <a:spcBef>
                <a:spcPts val="600"/>
              </a:spcBef>
            </a:pPr>
            <a:r>
              <a:rPr lang="en-US" sz="2400" dirty="0">
                <a:solidFill>
                  <a:schemeClr val="tx1"/>
                </a:solidFill>
              </a:rPr>
              <a:t>Transmission and transaxle disassembly and reassembly </a:t>
            </a:r>
          </a:p>
          <a:p>
            <a:pPr marL="829818" lvl="1" indent="-342900"/>
            <a:r>
              <a:rPr lang="en-US" sz="2400" dirty="0">
                <a:solidFill>
                  <a:schemeClr val="tx1"/>
                </a:solidFill>
              </a:rPr>
              <a:t>Varies between different makes and models.</a:t>
            </a:r>
          </a:p>
          <a:p>
            <a:pPr marL="342900" indent="-342900">
              <a:spcBef>
                <a:spcPts val="600"/>
              </a:spcBef>
            </a:pPr>
            <a:r>
              <a:rPr lang="en-US" sz="2400" dirty="0">
                <a:solidFill>
                  <a:schemeClr val="tx1"/>
                </a:solidFill>
              </a:rPr>
              <a:t>Gears, bearings, synchronizer assemblies</a:t>
            </a:r>
          </a:p>
          <a:p>
            <a:pPr marL="829818" lvl="1" indent="-342900"/>
            <a:r>
              <a:rPr lang="en-US" sz="2400" dirty="0">
                <a:solidFill>
                  <a:schemeClr val="tx1"/>
                </a:solidFill>
              </a:rPr>
              <a:t>Shift forks, and transaxle differentials are major wear components.</a:t>
            </a:r>
          </a:p>
        </p:txBody>
      </p:sp>
    </p:spTree>
    <p:extLst>
      <p:ext uri="{BB962C8B-B14F-4D97-AF65-F5344CB8AC3E}">
        <p14:creationId xmlns:p14="http://schemas.microsoft.com/office/powerpoint/2010/main" val="798833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9482"/>
            <a:ext cx="8229600" cy="2067677"/>
          </a:xfrm>
        </p:spPr>
        <p:txBody>
          <a:bodyPr lIns="0" tIns="18000" rIns="0" bIns="18000" anchor="ctr" anchorCtr="0">
            <a:spAutoFit/>
          </a:bodyPr>
          <a:lstStyle/>
          <a:p>
            <a:r>
              <a:rPr lang="en-US" sz="4400" spc="-600" dirty="0"/>
              <a:t>N </a:t>
            </a:r>
            <a:r>
              <a:rPr lang="en-US" sz="4400" dirty="0"/>
              <a:t>V-1500 Transmission Removal &amp; Installation Photo Sequence</a:t>
            </a:r>
          </a:p>
        </p:txBody>
      </p:sp>
    </p:spTree>
    <p:extLst>
      <p:ext uri="{BB962C8B-B14F-4D97-AF65-F5344CB8AC3E}">
        <p14:creationId xmlns:p14="http://schemas.microsoft.com/office/powerpoint/2010/main" val="3150847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4"/>
            <a:ext cx="8229600" cy="1698345"/>
          </a:xfrm>
        </p:spPr>
        <p:txBody>
          <a:bodyPr lIns="0" tIns="18000" rIns="0" bIns="18000" anchor="ctr" anchorCtr="0">
            <a:spAutoFit/>
          </a:bodyPr>
          <a:lstStyle/>
          <a:p>
            <a:r>
              <a:rPr lang="en-US" dirty="0"/>
              <a:t>1. Start any transmission/transaxle removal procedure by disconnecting the negative battery cable</a:t>
            </a:r>
            <a:endParaRPr lang="en-US" sz="2800" dirty="0"/>
          </a:p>
        </p:txBody>
      </p:sp>
      <p:pic>
        <p:nvPicPr>
          <p:cNvPr id="7" name="Picture 6" descr="A close-up view of a disconnection of a negative battery cable.">
            <a:extLst>
              <a:ext uri="{FF2B5EF4-FFF2-40B4-BE49-F238E27FC236}">
                <a16:creationId xmlns:a16="http://schemas.microsoft.com/office/drawing/2014/main" id="{2EECE2B4-E8D9-1214-D6C0-85F4415FEAC0}"/>
              </a:ext>
            </a:extLst>
          </p:cNvPr>
          <p:cNvPicPr>
            <a:picLocks noChangeAspect="1"/>
          </p:cNvPicPr>
          <p:nvPr/>
        </p:nvPicPr>
        <p:blipFill>
          <a:blip r:embed="rId3"/>
          <a:stretch>
            <a:fillRect/>
          </a:stretch>
        </p:blipFill>
        <p:spPr>
          <a:xfrm>
            <a:off x="1524940" y="2179938"/>
            <a:ext cx="6094121" cy="4050870"/>
          </a:xfrm>
          <a:prstGeom prst="rect">
            <a:avLst/>
          </a:prstGeom>
        </p:spPr>
      </p:pic>
    </p:spTree>
    <p:extLst>
      <p:ext uri="{BB962C8B-B14F-4D97-AF65-F5344CB8AC3E}">
        <p14:creationId xmlns:p14="http://schemas.microsoft.com/office/powerpoint/2010/main" val="3273099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4"/>
            <a:ext cx="8229600" cy="1698345"/>
          </a:xfrm>
        </p:spPr>
        <p:txBody>
          <a:bodyPr lIns="0" tIns="18000" rIns="0" bIns="18000" anchor="ctr" anchorCtr="0">
            <a:spAutoFit/>
          </a:bodyPr>
          <a:lstStyle/>
          <a:p>
            <a:r>
              <a:rPr lang="en-US" dirty="0"/>
              <a:t>2. Mark the position of the driveshaft, then remove the driveshaft from underneath the vehicle</a:t>
            </a:r>
            <a:endParaRPr lang="en-US" sz="2800" dirty="0"/>
          </a:p>
        </p:txBody>
      </p:sp>
      <p:pic>
        <p:nvPicPr>
          <p:cNvPr id="4" name="Picture 3" descr="A close-up view of  a drive shaft. A hand marks the position of the driveshaft. ">
            <a:extLst>
              <a:ext uri="{FF2B5EF4-FFF2-40B4-BE49-F238E27FC236}">
                <a16:creationId xmlns:a16="http://schemas.microsoft.com/office/drawing/2014/main" id="{4A1AAC96-5E26-199A-D7AB-9B4FD75384EE}"/>
              </a:ext>
            </a:extLst>
          </p:cNvPr>
          <p:cNvPicPr>
            <a:picLocks noChangeAspect="1"/>
          </p:cNvPicPr>
          <p:nvPr/>
        </p:nvPicPr>
        <p:blipFill>
          <a:blip r:embed="rId3"/>
          <a:stretch>
            <a:fillRect/>
          </a:stretch>
        </p:blipFill>
        <p:spPr>
          <a:xfrm>
            <a:off x="1444754" y="2238203"/>
            <a:ext cx="6254492" cy="4003352"/>
          </a:xfrm>
          <a:prstGeom prst="rect">
            <a:avLst/>
          </a:prstGeom>
        </p:spPr>
      </p:pic>
    </p:spTree>
    <p:extLst>
      <p:ext uri="{BB962C8B-B14F-4D97-AF65-F5344CB8AC3E}">
        <p14:creationId xmlns:p14="http://schemas.microsoft.com/office/powerpoint/2010/main" val="2245783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66006"/>
            <a:ext cx="8229600" cy="2498564"/>
          </a:xfrm>
        </p:spPr>
        <p:txBody>
          <a:bodyPr lIns="0" tIns="18000" rIns="0" bIns="18000" anchor="ctr" anchorCtr="0">
            <a:spAutoFit/>
          </a:bodyPr>
          <a:lstStyle/>
          <a:p>
            <a:r>
              <a:rPr lang="en-US" sz="3200" dirty="0"/>
              <a:t>3. Use to tape or a rubber glove over the U-joint to keep the end caps from falling off and use a plug at the extension housing of the transmission to help keep transmission fluid from leaking</a:t>
            </a:r>
          </a:p>
        </p:txBody>
      </p:sp>
      <p:pic>
        <p:nvPicPr>
          <p:cNvPr id="4" name="Picture 3" descr="A close-up view of a U-joint covered with tape. The left hand holds the joint. The right hand holds the tape roll from the top. ">
            <a:extLst>
              <a:ext uri="{FF2B5EF4-FFF2-40B4-BE49-F238E27FC236}">
                <a16:creationId xmlns:a16="http://schemas.microsoft.com/office/drawing/2014/main" id="{6C9DE5F4-8C05-6819-F13D-88862AE459D1}"/>
              </a:ext>
            </a:extLst>
          </p:cNvPr>
          <p:cNvPicPr>
            <a:picLocks noChangeAspect="1"/>
          </p:cNvPicPr>
          <p:nvPr/>
        </p:nvPicPr>
        <p:blipFill>
          <a:blip r:embed="rId3"/>
          <a:stretch>
            <a:fillRect/>
          </a:stretch>
        </p:blipFill>
        <p:spPr>
          <a:xfrm>
            <a:off x="2145984" y="3166132"/>
            <a:ext cx="4869284" cy="3182663"/>
          </a:xfrm>
          <a:prstGeom prst="rect">
            <a:avLst/>
          </a:prstGeom>
        </p:spPr>
      </p:pic>
    </p:spTree>
    <p:extLst>
      <p:ext uri="{BB962C8B-B14F-4D97-AF65-F5344CB8AC3E}">
        <p14:creationId xmlns:p14="http://schemas.microsoft.com/office/powerpoint/2010/main" val="1714371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0"/>
            <a:ext cx="8229600" cy="1698345"/>
          </a:xfrm>
        </p:spPr>
        <p:txBody>
          <a:bodyPr lIns="0" tIns="18000" rIns="0" bIns="18000" anchor="ctr" anchorCtr="0">
            <a:spAutoFit/>
          </a:bodyPr>
          <a:lstStyle/>
          <a:p>
            <a:r>
              <a:rPr lang="en-US" dirty="0"/>
              <a:t>4. Removing the exhaust system was needed to be done to provide the clearance to remove the transmission</a:t>
            </a:r>
            <a:endParaRPr lang="en-US" sz="2800" dirty="0"/>
          </a:p>
        </p:txBody>
      </p:sp>
      <p:pic>
        <p:nvPicPr>
          <p:cNvPr id="4" name="Picture 3" descr="A close-up view of the removal of the exhaust system with two gloved hands.">
            <a:extLst>
              <a:ext uri="{FF2B5EF4-FFF2-40B4-BE49-F238E27FC236}">
                <a16:creationId xmlns:a16="http://schemas.microsoft.com/office/drawing/2014/main" id="{0D7BD581-64FB-B2F9-B05D-8FAA73074960}"/>
              </a:ext>
            </a:extLst>
          </p:cNvPr>
          <p:cNvPicPr>
            <a:picLocks noChangeAspect="1"/>
          </p:cNvPicPr>
          <p:nvPr/>
        </p:nvPicPr>
        <p:blipFill>
          <a:blip r:embed="rId3"/>
          <a:stretch>
            <a:fillRect/>
          </a:stretch>
        </p:blipFill>
        <p:spPr>
          <a:xfrm>
            <a:off x="1421279" y="2186055"/>
            <a:ext cx="6301442" cy="3986872"/>
          </a:xfrm>
          <a:prstGeom prst="rect">
            <a:avLst/>
          </a:prstGeom>
        </p:spPr>
      </p:pic>
    </p:spTree>
    <p:extLst>
      <p:ext uri="{BB962C8B-B14F-4D97-AF65-F5344CB8AC3E}">
        <p14:creationId xmlns:p14="http://schemas.microsoft.com/office/powerpoint/2010/main" val="1761773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5. Removing the bolts for the rear cross member by using an impact and extension to get to the fasteners inside the frame rail</a:t>
            </a:r>
            <a:endParaRPr lang="en-US" sz="2800" dirty="0"/>
          </a:p>
        </p:txBody>
      </p:sp>
      <p:pic>
        <p:nvPicPr>
          <p:cNvPr id="4" name="Picture 3" descr="A close-up view of the removal of bolts with the help of an impact and extension.">
            <a:extLst>
              <a:ext uri="{FF2B5EF4-FFF2-40B4-BE49-F238E27FC236}">
                <a16:creationId xmlns:a16="http://schemas.microsoft.com/office/drawing/2014/main" id="{7918B64E-1BCA-DED0-0CE9-49CF16E07721}"/>
              </a:ext>
            </a:extLst>
          </p:cNvPr>
          <p:cNvPicPr>
            <a:picLocks noChangeAspect="1"/>
          </p:cNvPicPr>
          <p:nvPr/>
        </p:nvPicPr>
        <p:blipFill>
          <a:blip r:embed="rId3"/>
          <a:stretch>
            <a:fillRect/>
          </a:stretch>
        </p:blipFill>
        <p:spPr>
          <a:xfrm>
            <a:off x="1810044" y="2635307"/>
            <a:ext cx="5523912" cy="3623211"/>
          </a:xfrm>
          <a:prstGeom prst="rect">
            <a:avLst/>
          </a:prstGeom>
        </p:spPr>
      </p:pic>
    </p:spTree>
    <p:extLst>
      <p:ext uri="{BB962C8B-B14F-4D97-AF65-F5344CB8AC3E}">
        <p14:creationId xmlns:p14="http://schemas.microsoft.com/office/powerpoint/2010/main" val="401014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6. Removing the rear cross member but not before supporting the transmission with a transmission jack</a:t>
            </a:r>
            <a:endParaRPr lang="en-US" sz="2800" dirty="0"/>
          </a:p>
        </p:txBody>
      </p:sp>
      <p:pic>
        <p:nvPicPr>
          <p:cNvPr id="4" name="Picture 3" descr="A close-up view of a rear cross member.">
            <a:extLst>
              <a:ext uri="{FF2B5EF4-FFF2-40B4-BE49-F238E27FC236}">
                <a16:creationId xmlns:a16="http://schemas.microsoft.com/office/drawing/2014/main" id="{6DFD2CBF-AB09-AA67-3043-1561A65448F3}"/>
              </a:ext>
            </a:extLst>
          </p:cNvPr>
          <p:cNvPicPr>
            <a:picLocks noChangeAspect="1"/>
          </p:cNvPicPr>
          <p:nvPr/>
        </p:nvPicPr>
        <p:blipFill>
          <a:blip r:embed="rId3"/>
          <a:stretch>
            <a:fillRect/>
          </a:stretch>
        </p:blipFill>
        <p:spPr>
          <a:xfrm>
            <a:off x="1609568" y="2602826"/>
            <a:ext cx="5924864" cy="3739929"/>
          </a:xfrm>
          <a:prstGeom prst="rect">
            <a:avLst/>
          </a:prstGeom>
        </p:spPr>
      </p:pic>
    </p:spTree>
    <p:extLst>
      <p:ext uri="{BB962C8B-B14F-4D97-AF65-F5344CB8AC3E}">
        <p14:creationId xmlns:p14="http://schemas.microsoft.com/office/powerpoint/2010/main" val="4159467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8.2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724117" cy="405683"/>
          </a:xfrm>
        </p:spPr>
        <p:txBody>
          <a:bodyPr wrap="square" lIns="0" tIns="18000" rIns="0" bIns="18000" anchor="ctr" anchorCtr="0">
            <a:spAutoFit/>
          </a:bodyPr>
          <a:lstStyle/>
          <a:p>
            <a:pPr marL="0" indent="0">
              <a:spcBef>
                <a:spcPts val="600"/>
              </a:spcBef>
              <a:buNone/>
            </a:pPr>
            <a:r>
              <a:rPr lang="en-US" sz="2400" dirty="0">
                <a:solidFill>
                  <a:schemeClr val="tx1"/>
                </a:solidFill>
              </a:rPr>
              <a:t>Linkage Adjustment </a:t>
            </a:r>
          </a:p>
        </p:txBody>
      </p:sp>
      <p:pic>
        <p:nvPicPr>
          <p:cNvPr id="5" name="Picture 4" descr="A close-up illustration of a shifter. &#10;Long description 1 is available in notes, Press F6.">
            <a:extLst>
              <a:ext uri="{FF2B5EF4-FFF2-40B4-BE49-F238E27FC236}">
                <a16:creationId xmlns:a16="http://schemas.microsoft.com/office/drawing/2014/main" id="{64F1BBF8-3221-265E-8080-ABC6EE9ED0F2}"/>
              </a:ext>
            </a:extLst>
          </p:cNvPr>
          <p:cNvPicPr>
            <a:picLocks noChangeAspect="1"/>
          </p:cNvPicPr>
          <p:nvPr/>
        </p:nvPicPr>
        <p:blipFill>
          <a:blip r:embed="rId3"/>
          <a:stretch>
            <a:fillRect/>
          </a:stretch>
        </p:blipFill>
        <p:spPr>
          <a:xfrm>
            <a:off x="473790" y="1583310"/>
            <a:ext cx="3503661" cy="3155267"/>
          </a:xfrm>
          <a:prstGeom prst="rect">
            <a:avLst/>
          </a:prstGeom>
        </p:spPr>
      </p:pic>
      <p:pic>
        <p:nvPicPr>
          <p:cNvPr id="7" name="Picture 6" descr="An illustration of a shifter lever and cable. &#10;Long description 2 is available in notes, Press F6.">
            <a:extLst>
              <a:ext uri="{FF2B5EF4-FFF2-40B4-BE49-F238E27FC236}">
                <a16:creationId xmlns:a16="http://schemas.microsoft.com/office/drawing/2014/main" id="{C738E1A5-26A5-EA10-2607-77A24C8CE4CD}"/>
              </a:ext>
            </a:extLst>
          </p:cNvPr>
          <p:cNvPicPr>
            <a:picLocks noChangeAspect="1"/>
          </p:cNvPicPr>
          <p:nvPr/>
        </p:nvPicPr>
        <p:blipFill>
          <a:blip r:embed="rId4"/>
          <a:stretch>
            <a:fillRect/>
          </a:stretch>
        </p:blipFill>
        <p:spPr>
          <a:xfrm>
            <a:off x="4457562" y="1560303"/>
            <a:ext cx="3299883" cy="317827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4860880"/>
            <a:ext cx="8211127" cy="1513679"/>
          </a:xfrm>
        </p:spPr>
        <p:txBody>
          <a:bodyPr wrap="square" lIns="0" tIns="18000" rIns="0" bIns="18000" anchor="ctr" anchorCtr="0">
            <a:spAutoFit/>
          </a:bodyPr>
          <a:lstStyle/>
          <a:p>
            <a:pPr marL="0" indent="0">
              <a:spcBef>
                <a:spcPts val="600"/>
              </a:spcBef>
              <a:buNone/>
            </a:pPr>
            <a:r>
              <a:rPr lang="en-US" sz="2400" b="1" dirty="0"/>
              <a:t>(a) </a:t>
            </a:r>
            <a:r>
              <a:rPr lang="en-US" sz="2400" dirty="0"/>
              <a:t>Operate the shift levers through all of the gears with the engine off and again with it running. </a:t>
            </a:r>
            <a:r>
              <a:rPr lang="en-US" sz="2400" b="1" dirty="0"/>
              <a:t>(b)</a:t>
            </a:r>
            <a:r>
              <a:rPr lang="en-US" sz="2400" dirty="0"/>
              <a:t> If necessary, adjust the shift linkage following the vehicle manufacturer’s specified procedure.</a:t>
            </a:r>
          </a:p>
        </p:txBody>
      </p:sp>
    </p:spTree>
    <p:extLst>
      <p:ext uri="{BB962C8B-B14F-4D97-AF65-F5344CB8AC3E}">
        <p14:creationId xmlns:p14="http://schemas.microsoft.com/office/powerpoint/2010/main" val="3922315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7. When the hydraulic clutch line was removed, hydraulic fluid (brake fluid) leaked out and into a catch pan</a:t>
            </a:r>
            <a:endParaRPr lang="en-US" sz="2800" dirty="0"/>
          </a:p>
        </p:txBody>
      </p:sp>
      <p:pic>
        <p:nvPicPr>
          <p:cNvPr id="4" name="Picture 3" descr="A close-up view of the leaking of hydraulic fluid after the removal of the clutch line. ">
            <a:extLst>
              <a:ext uri="{FF2B5EF4-FFF2-40B4-BE49-F238E27FC236}">
                <a16:creationId xmlns:a16="http://schemas.microsoft.com/office/drawing/2014/main" id="{6BF51C11-C5DC-1010-A228-A115800B01AD}"/>
              </a:ext>
            </a:extLst>
          </p:cNvPr>
          <p:cNvPicPr>
            <a:picLocks noChangeAspect="1"/>
          </p:cNvPicPr>
          <p:nvPr/>
        </p:nvPicPr>
        <p:blipFill>
          <a:blip r:embed="rId3"/>
          <a:stretch>
            <a:fillRect/>
          </a:stretch>
        </p:blipFill>
        <p:spPr>
          <a:xfrm>
            <a:off x="1539789" y="2127193"/>
            <a:ext cx="6064423" cy="3932075"/>
          </a:xfrm>
          <a:prstGeom prst="rect">
            <a:avLst/>
          </a:prstGeom>
        </p:spPr>
      </p:pic>
    </p:spTree>
    <p:extLst>
      <p:ext uri="{BB962C8B-B14F-4D97-AF65-F5344CB8AC3E}">
        <p14:creationId xmlns:p14="http://schemas.microsoft.com/office/powerpoint/2010/main" val="2522543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66005"/>
            <a:ext cx="8229600" cy="2498564"/>
          </a:xfrm>
        </p:spPr>
        <p:txBody>
          <a:bodyPr lIns="0" tIns="18000" rIns="0" bIns="18000" anchor="ctr" anchorCtr="0">
            <a:spAutoFit/>
          </a:bodyPr>
          <a:lstStyle/>
          <a:p>
            <a:r>
              <a:rPr lang="en-US" sz="3200" dirty="0"/>
              <a:t>8. The transmission was lowered enough to disconnect the shifter from the transmission. This step helps save time by eliminating the need to remove the shifter and boot from inside the vehicle</a:t>
            </a:r>
          </a:p>
        </p:txBody>
      </p:sp>
      <p:pic>
        <p:nvPicPr>
          <p:cNvPr id="4" name="Picture 3" descr="A close-up view of lowering of transmission with the help of left gloved hand.">
            <a:extLst>
              <a:ext uri="{FF2B5EF4-FFF2-40B4-BE49-F238E27FC236}">
                <a16:creationId xmlns:a16="http://schemas.microsoft.com/office/drawing/2014/main" id="{59F80DAA-F75B-0029-3362-A091D0AE4D0A}"/>
              </a:ext>
            </a:extLst>
          </p:cNvPr>
          <p:cNvPicPr>
            <a:picLocks noChangeAspect="1"/>
          </p:cNvPicPr>
          <p:nvPr/>
        </p:nvPicPr>
        <p:blipFill>
          <a:blip r:embed="rId3"/>
          <a:stretch>
            <a:fillRect/>
          </a:stretch>
        </p:blipFill>
        <p:spPr>
          <a:xfrm>
            <a:off x="1913207" y="2983091"/>
            <a:ext cx="5317587" cy="3366273"/>
          </a:xfrm>
          <a:prstGeom prst="rect">
            <a:avLst/>
          </a:prstGeom>
        </p:spPr>
      </p:pic>
    </p:spTree>
    <p:extLst>
      <p:ext uri="{BB962C8B-B14F-4D97-AF65-F5344CB8AC3E}">
        <p14:creationId xmlns:p14="http://schemas.microsoft.com/office/powerpoint/2010/main" val="12076953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9. The bell housing bolts are removed using a long extension on the impact wrench</a:t>
            </a:r>
            <a:endParaRPr lang="en-US" sz="2800" dirty="0"/>
          </a:p>
        </p:txBody>
      </p:sp>
      <p:pic>
        <p:nvPicPr>
          <p:cNvPr id="4" name="Picture 3" descr="A close-up view of the removal of bell housing bolts. The right gloved hand holds a machine.">
            <a:extLst>
              <a:ext uri="{FF2B5EF4-FFF2-40B4-BE49-F238E27FC236}">
                <a16:creationId xmlns:a16="http://schemas.microsoft.com/office/drawing/2014/main" id="{260A50D4-91B7-68DA-815D-B49E93D0DE05}"/>
              </a:ext>
            </a:extLst>
          </p:cNvPr>
          <p:cNvPicPr>
            <a:picLocks noChangeAspect="1"/>
          </p:cNvPicPr>
          <p:nvPr/>
        </p:nvPicPr>
        <p:blipFill>
          <a:blip r:embed="rId3"/>
          <a:stretch>
            <a:fillRect/>
          </a:stretch>
        </p:blipFill>
        <p:spPr>
          <a:xfrm>
            <a:off x="1279872" y="2086581"/>
            <a:ext cx="6584257" cy="4272082"/>
          </a:xfrm>
          <a:prstGeom prst="rect">
            <a:avLst/>
          </a:prstGeom>
        </p:spPr>
      </p:pic>
    </p:spTree>
    <p:extLst>
      <p:ext uri="{BB962C8B-B14F-4D97-AF65-F5344CB8AC3E}">
        <p14:creationId xmlns:p14="http://schemas.microsoft.com/office/powerpoint/2010/main" val="36343290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10. The engine is being supported by a tall safety stand as the transmission is being removed</a:t>
            </a:r>
            <a:endParaRPr lang="en-US" sz="2800" dirty="0"/>
          </a:p>
        </p:txBody>
      </p:sp>
      <p:pic>
        <p:nvPicPr>
          <p:cNvPr id="4" name="Picture 3" descr="A close-up view of a tall stand supporting an engine.">
            <a:extLst>
              <a:ext uri="{FF2B5EF4-FFF2-40B4-BE49-F238E27FC236}">
                <a16:creationId xmlns:a16="http://schemas.microsoft.com/office/drawing/2014/main" id="{B1EEDB41-021F-1707-0122-4CA71ADE927F}"/>
              </a:ext>
            </a:extLst>
          </p:cNvPr>
          <p:cNvPicPr>
            <a:picLocks noChangeAspect="1"/>
          </p:cNvPicPr>
          <p:nvPr/>
        </p:nvPicPr>
        <p:blipFill>
          <a:blip r:embed="rId3"/>
          <a:stretch>
            <a:fillRect/>
          </a:stretch>
        </p:blipFill>
        <p:spPr>
          <a:xfrm>
            <a:off x="1268075" y="2099994"/>
            <a:ext cx="6607850" cy="4210758"/>
          </a:xfrm>
          <a:prstGeom prst="rect">
            <a:avLst/>
          </a:prstGeom>
        </p:spPr>
      </p:pic>
    </p:spTree>
    <p:extLst>
      <p:ext uri="{BB962C8B-B14F-4D97-AF65-F5344CB8AC3E}">
        <p14:creationId xmlns:p14="http://schemas.microsoft.com/office/powerpoint/2010/main" val="1335511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11. The transmission is lowered using the transmission jack and safety strap to help prevent it from falling off the jack</a:t>
            </a:r>
            <a:endParaRPr lang="en-US" sz="2800" dirty="0"/>
          </a:p>
        </p:txBody>
      </p:sp>
      <p:pic>
        <p:nvPicPr>
          <p:cNvPr id="4" name="Picture 3" descr="A close-up view of a transmission jack. The jack has a wooden bar at the bottom. The jack is tied with the help of a strap.">
            <a:extLst>
              <a:ext uri="{FF2B5EF4-FFF2-40B4-BE49-F238E27FC236}">
                <a16:creationId xmlns:a16="http://schemas.microsoft.com/office/drawing/2014/main" id="{FE115593-4963-A3AC-741F-5E3A1E5AFED3}"/>
              </a:ext>
            </a:extLst>
          </p:cNvPr>
          <p:cNvPicPr>
            <a:picLocks noChangeAspect="1"/>
          </p:cNvPicPr>
          <p:nvPr/>
        </p:nvPicPr>
        <p:blipFill>
          <a:blip r:embed="rId3"/>
          <a:stretch>
            <a:fillRect/>
          </a:stretch>
        </p:blipFill>
        <p:spPr>
          <a:xfrm>
            <a:off x="2428312" y="2694569"/>
            <a:ext cx="4287377" cy="3677209"/>
          </a:xfrm>
          <a:prstGeom prst="rect">
            <a:avLst/>
          </a:prstGeom>
        </p:spPr>
      </p:pic>
    </p:spTree>
    <p:extLst>
      <p:ext uri="{BB962C8B-B14F-4D97-AF65-F5344CB8AC3E}">
        <p14:creationId xmlns:p14="http://schemas.microsoft.com/office/powerpoint/2010/main" val="3575992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12. The original release bearing and clutch assembly is going to be replaced</a:t>
            </a:r>
            <a:endParaRPr lang="en-US" sz="2800" dirty="0"/>
          </a:p>
        </p:txBody>
      </p:sp>
      <p:pic>
        <p:nvPicPr>
          <p:cNvPr id="4" name="Picture 3" descr="A close-up view of a bell housing area with bearing and clutch assembly. ">
            <a:extLst>
              <a:ext uri="{FF2B5EF4-FFF2-40B4-BE49-F238E27FC236}">
                <a16:creationId xmlns:a16="http://schemas.microsoft.com/office/drawing/2014/main" id="{0A101D1A-4DB4-467E-DC82-5C334F5D6747}"/>
              </a:ext>
            </a:extLst>
          </p:cNvPr>
          <p:cNvPicPr>
            <a:picLocks noChangeAspect="1"/>
          </p:cNvPicPr>
          <p:nvPr/>
        </p:nvPicPr>
        <p:blipFill>
          <a:blip r:embed="rId3"/>
          <a:stretch>
            <a:fillRect/>
          </a:stretch>
        </p:blipFill>
        <p:spPr>
          <a:xfrm>
            <a:off x="1444754" y="2148970"/>
            <a:ext cx="6254492" cy="4009290"/>
          </a:xfrm>
          <a:prstGeom prst="rect">
            <a:avLst/>
          </a:prstGeom>
        </p:spPr>
      </p:pic>
    </p:spTree>
    <p:extLst>
      <p:ext uri="{BB962C8B-B14F-4D97-AF65-F5344CB8AC3E}">
        <p14:creationId xmlns:p14="http://schemas.microsoft.com/office/powerpoint/2010/main" val="3988813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13. The bell housing area was cleaned after removing the release bearing</a:t>
            </a:r>
            <a:endParaRPr lang="en-US" sz="2800" dirty="0"/>
          </a:p>
        </p:txBody>
      </p:sp>
      <p:pic>
        <p:nvPicPr>
          <p:cNvPr id="4" name="Picture 3" descr="A close-up view of a bell housing area after the removal of the bearing. On the right, a right-gloved hand holds a bottle with an index finger on the top.">
            <a:extLst>
              <a:ext uri="{FF2B5EF4-FFF2-40B4-BE49-F238E27FC236}">
                <a16:creationId xmlns:a16="http://schemas.microsoft.com/office/drawing/2014/main" id="{10D12163-4BAE-5EC1-B689-BB101EDCA0CB}"/>
              </a:ext>
            </a:extLst>
          </p:cNvPr>
          <p:cNvPicPr>
            <a:picLocks noChangeAspect="1"/>
          </p:cNvPicPr>
          <p:nvPr/>
        </p:nvPicPr>
        <p:blipFill>
          <a:blip r:embed="rId3"/>
          <a:stretch>
            <a:fillRect/>
          </a:stretch>
        </p:blipFill>
        <p:spPr>
          <a:xfrm>
            <a:off x="1366385" y="2146202"/>
            <a:ext cx="6411230" cy="4170105"/>
          </a:xfrm>
          <a:prstGeom prst="rect">
            <a:avLst/>
          </a:prstGeom>
        </p:spPr>
      </p:pic>
    </p:spTree>
    <p:extLst>
      <p:ext uri="{BB962C8B-B14F-4D97-AF65-F5344CB8AC3E}">
        <p14:creationId xmlns:p14="http://schemas.microsoft.com/office/powerpoint/2010/main" val="4480250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495"/>
            <a:ext cx="8229600" cy="1144347"/>
          </a:xfrm>
        </p:spPr>
        <p:txBody>
          <a:bodyPr lIns="0" tIns="18000" rIns="0" bIns="18000" anchor="ctr" anchorCtr="0">
            <a:spAutoFit/>
          </a:bodyPr>
          <a:lstStyle/>
          <a:p>
            <a:r>
              <a:rPr lang="en-US" dirty="0"/>
              <a:t>14. The old pressure plate being removed from the flywheel</a:t>
            </a:r>
            <a:endParaRPr lang="en-US" sz="2800" dirty="0"/>
          </a:p>
        </p:txBody>
      </p:sp>
      <p:pic>
        <p:nvPicPr>
          <p:cNvPr id="4" name="Picture 3" descr="A close-up view of the removal of an old pressure plate from the flywheel.">
            <a:extLst>
              <a:ext uri="{FF2B5EF4-FFF2-40B4-BE49-F238E27FC236}">
                <a16:creationId xmlns:a16="http://schemas.microsoft.com/office/drawing/2014/main" id="{98AAC549-5F0A-0058-84F9-936544A3DD7F}"/>
              </a:ext>
            </a:extLst>
          </p:cNvPr>
          <p:cNvPicPr>
            <a:picLocks noChangeAspect="1"/>
          </p:cNvPicPr>
          <p:nvPr/>
        </p:nvPicPr>
        <p:blipFill>
          <a:blip r:embed="rId3"/>
          <a:stretch>
            <a:fillRect/>
          </a:stretch>
        </p:blipFill>
        <p:spPr>
          <a:xfrm>
            <a:off x="1004233" y="1660345"/>
            <a:ext cx="7135534" cy="4503463"/>
          </a:xfrm>
          <a:prstGeom prst="rect">
            <a:avLst/>
          </a:prstGeom>
        </p:spPr>
      </p:pic>
    </p:spTree>
    <p:extLst>
      <p:ext uri="{BB962C8B-B14F-4D97-AF65-F5344CB8AC3E}">
        <p14:creationId xmlns:p14="http://schemas.microsoft.com/office/powerpoint/2010/main" val="3260313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15. After installing the new clutch assembly, the transmission was reinstalled and all of the fasteners tightened to factory specifications</a:t>
            </a:r>
            <a:endParaRPr lang="en-US" sz="2800" dirty="0"/>
          </a:p>
        </p:txBody>
      </p:sp>
      <p:pic>
        <p:nvPicPr>
          <p:cNvPr id="4" name="Picture 3" descr="A close-up view of the tightened fastener after the installation of the clutch assembly.">
            <a:extLst>
              <a:ext uri="{FF2B5EF4-FFF2-40B4-BE49-F238E27FC236}">
                <a16:creationId xmlns:a16="http://schemas.microsoft.com/office/drawing/2014/main" id="{A1D97245-E39B-7BED-F3C3-EEB3B61941F1}"/>
              </a:ext>
            </a:extLst>
          </p:cNvPr>
          <p:cNvPicPr>
            <a:picLocks noChangeAspect="1"/>
          </p:cNvPicPr>
          <p:nvPr/>
        </p:nvPicPr>
        <p:blipFill>
          <a:blip r:embed="rId3"/>
          <a:stretch>
            <a:fillRect/>
          </a:stretch>
        </p:blipFill>
        <p:spPr>
          <a:xfrm>
            <a:off x="1740263" y="2662207"/>
            <a:ext cx="5663474" cy="3638420"/>
          </a:xfrm>
          <a:prstGeom prst="rect">
            <a:avLst/>
          </a:prstGeom>
        </p:spPr>
      </p:pic>
    </p:spTree>
    <p:extLst>
      <p:ext uri="{BB962C8B-B14F-4D97-AF65-F5344CB8AC3E}">
        <p14:creationId xmlns:p14="http://schemas.microsoft.com/office/powerpoint/2010/main" val="42419253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16. The worn rear U-joint was replaced and then the driveshaft was installed</a:t>
            </a:r>
            <a:endParaRPr lang="en-US" sz="2800" dirty="0"/>
          </a:p>
        </p:txBody>
      </p:sp>
      <p:pic>
        <p:nvPicPr>
          <p:cNvPr id="4" name="Picture 3" descr="A close-up view of the installment of the drive shaft after the replacement of the U-joint.">
            <a:extLst>
              <a:ext uri="{FF2B5EF4-FFF2-40B4-BE49-F238E27FC236}">
                <a16:creationId xmlns:a16="http://schemas.microsoft.com/office/drawing/2014/main" id="{C9C89A98-D273-B463-CB29-76D3C4619068}"/>
              </a:ext>
            </a:extLst>
          </p:cNvPr>
          <p:cNvPicPr>
            <a:picLocks noChangeAspect="1"/>
          </p:cNvPicPr>
          <p:nvPr/>
        </p:nvPicPr>
        <p:blipFill>
          <a:blip r:embed="rId3"/>
          <a:stretch>
            <a:fillRect/>
          </a:stretch>
        </p:blipFill>
        <p:spPr>
          <a:xfrm>
            <a:off x="1285091" y="2120046"/>
            <a:ext cx="6573818" cy="4187905"/>
          </a:xfrm>
          <a:prstGeom prst="rect">
            <a:avLst/>
          </a:prstGeom>
        </p:spPr>
      </p:pic>
    </p:spTree>
    <p:extLst>
      <p:ext uri="{BB962C8B-B14F-4D97-AF65-F5344CB8AC3E}">
        <p14:creationId xmlns:p14="http://schemas.microsoft.com/office/powerpoint/2010/main" val="4022517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8.3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404940" cy="405683"/>
          </a:xfrm>
        </p:spPr>
        <p:txBody>
          <a:bodyPr wrap="square" lIns="0" tIns="18000" rIns="0" bIns="18000" anchor="ctr" anchorCtr="0">
            <a:spAutoFit/>
          </a:bodyPr>
          <a:lstStyle/>
          <a:p>
            <a:pPr marL="0" indent="0">
              <a:spcBef>
                <a:spcPts val="600"/>
              </a:spcBef>
              <a:buNone/>
            </a:pPr>
            <a:r>
              <a:rPr lang="en-US" sz="2400" spc="-300" dirty="0">
                <a:solidFill>
                  <a:schemeClr val="tx1"/>
                </a:solidFill>
              </a:rPr>
              <a:t>F W </a:t>
            </a:r>
            <a:r>
              <a:rPr lang="en-US" sz="2400" dirty="0">
                <a:solidFill>
                  <a:schemeClr val="tx1"/>
                </a:solidFill>
              </a:rPr>
              <a:t>D Alignment </a:t>
            </a:r>
          </a:p>
        </p:txBody>
      </p:sp>
      <p:pic>
        <p:nvPicPr>
          <p:cNvPr id="5" name="Picture 4" descr="An illustration of a rear wheel-drive transaxle with two front drive shafts.&#10;Long description is available in notes, Press F6.">
            <a:extLst>
              <a:ext uri="{FF2B5EF4-FFF2-40B4-BE49-F238E27FC236}">
                <a16:creationId xmlns:a16="http://schemas.microsoft.com/office/drawing/2014/main" id="{CD6404D4-61BA-AAC2-141D-8087D3A46FF8}"/>
              </a:ext>
            </a:extLst>
          </p:cNvPr>
          <p:cNvPicPr>
            <a:picLocks noChangeAspect="1"/>
          </p:cNvPicPr>
          <p:nvPr/>
        </p:nvPicPr>
        <p:blipFill>
          <a:blip r:embed="rId3"/>
          <a:stretch>
            <a:fillRect/>
          </a:stretch>
        </p:blipFill>
        <p:spPr>
          <a:xfrm>
            <a:off x="2239089" y="1615355"/>
            <a:ext cx="4665823" cy="343751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218072"/>
            <a:ext cx="8211127" cy="1144347"/>
          </a:xfrm>
        </p:spPr>
        <p:txBody>
          <a:bodyPr wrap="square" lIns="0" tIns="18000" rIns="0" bIns="18000" anchor="ctr" anchorCtr="0">
            <a:spAutoFit/>
          </a:bodyPr>
          <a:lstStyle/>
          <a:p>
            <a:pPr marL="0" indent="0">
              <a:spcBef>
                <a:spcPts val="600"/>
              </a:spcBef>
              <a:buNone/>
            </a:pPr>
            <a:r>
              <a:rPr lang="en-US" sz="2400" dirty="0"/>
              <a:t>The enlarged views of the inner </a:t>
            </a:r>
            <a:r>
              <a:rPr lang="en-US" sz="2400" spc="-300" dirty="0"/>
              <a:t>C </a:t>
            </a:r>
            <a:r>
              <a:rPr lang="en-US" sz="2400" dirty="0"/>
              <a:t>V joints show that the engine and transaxle are misaligned; they should be moved toward the right.</a:t>
            </a:r>
          </a:p>
        </p:txBody>
      </p:sp>
    </p:spTree>
    <p:extLst>
      <p:ext uri="{BB962C8B-B14F-4D97-AF65-F5344CB8AC3E}">
        <p14:creationId xmlns:p14="http://schemas.microsoft.com/office/powerpoint/2010/main" val="15574477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17. The specified gear lube was added to the manual transmission after it was fully installed</a:t>
            </a:r>
            <a:endParaRPr lang="en-US" sz="2800" dirty="0"/>
          </a:p>
        </p:txBody>
      </p:sp>
      <p:pic>
        <p:nvPicPr>
          <p:cNvPr id="4" name="Picture 3" descr="A close-up view of the addition of gear lube to the manual transmission. A right gloved hand holds the bottle to add lube.">
            <a:extLst>
              <a:ext uri="{FF2B5EF4-FFF2-40B4-BE49-F238E27FC236}">
                <a16:creationId xmlns:a16="http://schemas.microsoft.com/office/drawing/2014/main" id="{54F60A16-3BE3-BDAE-07D9-38B7B05E2016}"/>
              </a:ext>
            </a:extLst>
          </p:cNvPr>
          <p:cNvPicPr>
            <a:picLocks noChangeAspect="1"/>
          </p:cNvPicPr>
          <p:nvPr/>
        </p:nvPicPr>
        <p:blipFill>
          <a:blip r:embed="rId3"/>
          <a:stretch>
            <a:fillRect/>
          </a:stretch>
        </p:blipFill>
        <p:spPr>
          <a:xfrm>
            <a:off x="1289479" y="2081160"/>
            <a:ext cx="6565043" cy="4265679"/>
          </a:xfrm>
          <a:prstGeom prst="rect">
            <a:avLst/>
          </a:prstGeom>
        </p:spPr>
      </p:pic>
    </p:spTree>
    <p:extLst>
      <p:ext uri="{BB962C8B-B14F-4D97-AF65-F5344CB8AC3E}">
        <p14:creationId xmlns:p14="http://schemas.microsoft.com/office/powerpoint/2010/main" val="25442806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37830"/>
            <a:ext cx="8229600" cy="1606012"/>
          </a:xfrm>
        </p:spPr>
        <p:txBody>
          <a:bodyPr lIns="0" tIns="18000" rIns="0" bIns="18000" anchor="ctr" anchorCtr="0">
            <a:spAutoFit/>
          </a:bodyPr>
          <a:lstStyle/>
          <a:p>
            <a:r>
              <a:rPr lang="en-US" sz="3400" dirty="0"/>
              <a:t>18. The clutch fluid is being added, then the system bled and the truck was test-driven to verify proper operation</a:t>
            </a:r>
          </a:p>
        </p:txBody>
      </p:sp>
      <p:pic>
        <p:nvPicPr>
          <p:cNvPr id="4" name="Picture 3" descr="A close-up view of the addition of clutch fluid. The right hand holds the funnel. The left hand holds the bottle of clutch liquid and adds the liquid into the funnel.">
            <a:extLst>
              <a:ext uri="{FF2B5EF4-FFF2-40B4-BE49-F238E27FC236}">
                <a16:creationId xmlns:a16="http://schemas.microsoft.com/office/drawing/2014/main" id="{38B17B3C-C5D4-8102-5DC1-B4727C9DD851}"/>
              </a:ext>
            </a:extLst>
          </p:cNvPr>
          <p:cNvPicPr>
            <a:picLocks noChangeAspect="1"/>
          </p:cNvPicPr>
          <p:nvPr/>
        </p:nvPicPr>
        <p:blipFill>
          <a:blip r:embed="rId3"/>
          <a:stretch>
            <a:fillRect/>
          </a:stretch>
        </p:blipFill>
        <p:spPr>
          <a:xfrm>
            <a:off x="1225429" y="2036068"/>
            <a:ext cx="6693142" cy="4304107"/>
          </a:xfrm>
          <a:prstGeom prst="rect">
            <a:avLst/>
          </a:prstGeom>
        </p:spPr>
      </p:pic>
    </p:spTree>
    <p:extLst>
      <p:ext uri="{BB962C8B-B14F-4D97-AF65-F5344CB8AC3E}">
        <p14:creationId xmlns:p14="http://schemas.microsoft.com/office/powerpoint/2010/main" val="4239921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4354"/>
            <a:ext cx="8229600" cy="1390568"/>
          </a:xfrm>
        </p:spPr>
        <p:txBody>
          <a:bodyPr lIns="0" tIns="18000" rIns="0" bIns="18000" anchor="ctr" anchorCtr="0">
            <a:spAutoFit/>
          </a:bodyPr>
          <a:lstStyle/>
          <a:p>
            <a:r>
              <a:rPr lang="en-US" sz="4400" spc="-600" dirty="0"/>
              <a:t>N </a:t>
            </a:r>
            <a:r>
              <a:rPr lang="en-US" sz="4400" dirty="0"/>
              <a:t>V-1500 Transmission Service Photo Sequence</a:t>
            </a:r>
          </a:p>
        </p:txBody>
      </p:sp>
    </p:spTree>
    <p:extLst>
      <p:ext uri="{BB962C8B-B14F-4D97-AF65-F5344CB8AC3E}">
        <p14:creationId xmlns:p14="http://schemas.microsoft.com/office/powerpoint/2010/main" val="2346961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 </a:t>
            </a:r>
            <a:r>
              <a:rPr lang="en-US" spc="-500" dirty="0"/>
              <a:t>N </a:t>
            </a:r>
            <a:r>
              <a:rPr lang="en-US" dirty="0"/>
              <a:t>V-1500 five-speed manual transmission is used in two-wheel drive applications only</a:t>
            </a:r>
            <a:endParaRPr lang="en-US" sz="2800" dirty="0"/>
          </a:p>
        </p:txBody>
      </p:sp>
      <p:pic>
        <p:nvPicPr>
          <p:cNvPr id="4" name="Picture 3" descr="A close-up view of an N V-1500 five-speed manual transmission.">
            <a:extLst>
              <a:ext uri="{FF2B5EF4-FFF2-40B4-BE49-F238E27FC236}">
                <a16:creationId xmlns:a16="http://schemas.microsoft.com/office/drawing/2014/main" id="{4B39C4A1-C801-567E-EC7D-7A6B3F694A09}"/>
              </a:ext>
            </a:extLst>
          </p:cNvPr>
          <p:cNvPicPr>
            <a:picLocks noChangeAspect="1"/>
          </p:cNvPicPr>
          <p:nvPr/>
        </p:nvPicPr>
        <p:blipFill>
          <a:blip r:embed="rId3"/>
          <a:stretch>
            <a:fillRect/>
          </a:stretch>
        </p:blipFill>
        <p:spPr>
          <a:xfrm>
            <a:off x="1519000" y="2171027"/>
            <a:ext cx="6106001" cy="4068689"/>
          </a:xfrm>
          <a:prstGeom prst="rect">
            <a:avLst/>
          </a:prstGeom>
        </p:spPr>
      </p:pic>
    </p:spTree>
    <p:extLst>
      <p:ext uri="{BB962C8B-B14F-4D97-AF65-F5344CB8AC3E}">
        <p14:creationId xmlns:p14="http://schemas.microsoft.com/office/powerpoint/2010/main" val="653305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2. The shifter assembly has been removed. Note the roll pin in the center of the shift lever socket</a:t>
            </a:r>
            <a:endParaRPr lang="en-US" sz="2800" dirty="0"/>
          </a:p>
        </p:txBody>
      </p:sp>
      <p:pic>
        <p:nvPicPr>
          <p:cNvPr id="4" name="Picture 3" descr="A close-up view of a shift lever socket after the removal of the shifter assembly. The lever socket has a roll pin in the center.">
            <a:extLst>
              <a:ext uri="{FF2B5EF4-FFF2-40B4-BE49-F238E27FC236}">
                <a16:creationId xmlns:a16="http://schemas.microsoft.com/office/drawing/2014/main" id="{34B6C9B4-5F34-52F8-0227-6231D21D2E98}"/>
              </a:ext>
            </a:extLst>
          </p:cNvPr>
          <p:cNvPicPr>
            <a:picLocks noChangeAspect="1"/>
          </p:cNvPicPr>
          <p:nvPr/>
        </p:nvPicPr>
        <p:blipFill>
          <a:blip r:embed="rId3"/>
          <a:stretch>
            <a:fillRect/>
          </a:stretch>
        </p:blipFill>
        <p:spPr>
          <a:xfrm>
            <a:off x="1167963" y="2057889"/>
            <a:ext cx="6808075" cy="4312215"/>
          </a:xfrm>
          <a:prstGeom prst="rect">
            <a:avLst/>
          </a:prstGeom>
        </p:spPr>
      </p:pic>
    </p:spTree>
    <p:extLst>
      <p:ext uri="{BB962C8B-B14F-4D97-AF65-F5344CB8AC3E}">
        <p14:creationId xmlns:p14="http://schemas.microsoft.com/office/powerpoint/2010/main" val="5542015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3. Snap-ring pliers are being used to remove the snap ring retaining the input shaft bearing</a:t>
            </a:r>
            <a:endParaRPr lang="en-US" sz="2800" dirty="0"/>
          </a:p>
        </p:txBody>
      </p:sp>
      <p:pic>
        <p:nvPicPr>
          <p:cNvPr id="4" name="Picture 3" descr="A close-up view of the removal of the snap ring from the manual transmission. A hand holds snap ring pliers to remove the ring.">
            <a:extLst>
              <a:ext uri="{FF2B5EF4-FFF2-40B4-BE49-F238E27FC236}">
                <a16:creationId xmlns:a16="http://schemas.microsoft.com/office/drawing/2014/main" id="{C9509596-5770-1711-44C0-ABE6DFC976E3}"/>
              </a:ext>
            </a:extLst>
          </p:cNvPr>
          <p:cNvPicPr>
            <a:picLocks noChangeAspect="1"/>
          </p:cNvPicPr>
          <p:nvPr/>
        </p:nvPicPr>
        <p:blipFill>
          <a:blip r:embed="rId3"/>
          <a:stretch>
            <a:fillRect/>
          </a:stretch>
        </p:blipFill>
        <p:spPr>
          <a:xfrm>
            <a:off x="1710149" y="2059511"/>
            <a:ext cx="5723702" cy="4308975"/>
          </a:xfrm>
          <a:prstGeom prst="rect">
            <a:avLst/>
          </a:prstGeom>
        </p:spPr>
      </p:pic>
    </p:spTree>
    <p:extLst>
      <p:ext uri="{BB962C8B-B14F-4D97-AF65-F5344CB8AC3E}">
        <p14:creationId xmlns:p14="http://schemas.microsoft.com/office/powerpoint/2010/main" val="2399224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4. The upside down case is being separated showing the countershaft (top) and shift forks</a:t>
            </a:r>
            <a:endParaRPr lang="en-US" sz="2800" dirty="0"/>
          </a:p>
        </p:txBody>
      </p:sp>
      <p:pic>
        <p:nvPicPr>
          <p:cNvPr id="4" name="Picture 3" descr="A close-up view of the separated manual transmission. The view highlights countershaft and shift forks.">
            <a:extLst>
              <a:ext uri="{FF2B5EF4-FFF2-40B4-BE49-F238E27FC236}">
                <a16:creationId xmlns:a16="http://schemas.microsoft.com/office/drawing/2014/main" id="{65084D9C-E86B-4A9F-E152-7A3269B33C47}"/>
              </a:ext>
            </a:extLst>
          </p:cNvPr>
          <p:cNvPicPr>
            <a:picLocks noChangeAspect="1"/>
          </p:cNvPicPr>
          <p:nvPr/>
        </p:nvPicPr>
        <p:blipFill>
          <a:blip r:embed="rId3"/>
          <a:stretch>
            <a:fillRect/>
          </a:stretch>
        </p:blipFill>
        <p:spPr>
          <a:xfrm>
            <a:off x="1319565" y="2180706"/>
            <a:ext cx="6504870" cy="4170105"/>
          </a:xfrm>
          <a:prstGeom prst="rect">
            <a:avLst/>
          </a:prstGeom>
        </p:spPr>
      </p:pic>
    </p:spTree>
    <p:extLst>
      <p:ext uri="{BB962C8B-B14F-4D97-AF65-F5344CB8AC3E}">
        <p14:creationId xmlns:p14="http://schemas.microsoft.com/office/powerpoint/2010/main" val="14733565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5. Before further disassembly can be accomplished, the shift lever socket roll pin must be driven out using a punch and a hammer</a:t>
            </a:r>
            <a:endParaRPr lang="en-US" sz="2800" dirty="0"/>
          </a:p>
        </p:txBody>
      </p:sp>
      <p:pic>
        <p:nvPicPr>
          <p:cNvPr id="4" name="Picture 3" descr="A close-up view of driving out of the shift lever socket roll pin. One person holds the transmission. The other person holds the punch with the left hand and uses a hammer with the right hand.">
            <a:extLst>
              <a:ext uri="{FF2B5EF4-FFF2-40B4-BE49-F238E27FC236}">
                <a16:creationId xmlns:a16="http://schemas.microsoft.com/office/drawing/2014/main" id="{2105BF58-3DEA-31FF-E1FE-19004623A64F}"/>
              </a:ext>
            </a:extLst>
          </p:cNvPr>
          <p:cNvPicPr>
            <a:picLocks noChangeAspect="1"/>
          </p:cNvPicPr>
          <p:nvPr/>
        </p:nvPicPr>
        <p:blipFill>
          <a:blip r:embed="rId3"/>
          <a:stretch>
            <a:fillRect/>
          </a:stretch>
        </p:blipFill>
        <p:spPr>
          <a:xfrm>
            <a:off x="1911587" y="2608250"/>
            <a:ext cx="5320827" cy="3694582"/>
          </a:xfrm>
          <a:prstGeom prst="rect">
            <a:avLst/>
          </a:prstGeom>
        </p:spPr>
      </p:pic>
    </p:spTree>
    <p:extLst>
      <p:ext uri="{BB962C8B-B14F-4D97-AF65-F5344CB8AC3E}">
        <p14:creationId xmlns:p14="http://schemas.microsoft.com/office/powerpoint/2010/main" val="30368191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495"/>
            <a:ext cx="8229600" cy="1144347"/>
          </a:xfrm>
        </p:spPr>
        <p:txBody>
          <a:bodyPr lIns="0" tIns="18000" rIns="0" bIns="18000" anchor="ctr" anchorCtr="0">
            <a:spAutoFit/>
          </a:bodyPr>
          <a:lstStyle/>
          <a:p>
            <a:r>
              <a:rPr lang="en-US" dirty="0"/>
              <a:t>6. The shift shaft and forks can now be removed</a:t>
            </a:r>
            <a:endParaRPr lang="en-US" sz="2800" dirty="0"/>
          </a:p>
        </p:txBody>
      </p:sp>
      <p:pic>
        <p:nvPicPr>
          <p:cNvPr id="4" name="Picture 3" descr="A close-up view of the manual transmission with the separated case. It highlights the shift shaft and forks.">
            <a:extLst>
              <a:ext uri="{FF2B5EF4-FFF2-40B4-BE49-F238E27FC236}">
                <a16:creationId xmlns:a16="http://schemas.microsoft.com/office/drawing/2014/main" id="{60F10403-4F7D-C1B8-3497-28271547699B}"/>
              </a:ext>
            </a:extLst>
          </p:cNvPr>
          <p:cNvPicPr>
            <a:picLocks noChangeAspect="1"/>
          </p:cNvPicPr>
          <p:nvPr/>
        </p:nvPicPr>
        <p:blipFill>
          <a:blip r:embed="rId3"/>
          <a:stretch>
            <a:fillRect/>
          </a:stretch>
        </p:blipFill>
        <p:spPr>
          <a:xfrm>
            <a:off x="1184298" y="1557203"/>
            <a:ext cx="6775404" cy="4606230"/>
          </a:xfrm>
          <a:prstGeom prst="rect">
            <a:avLst/>
          </a:prstGeom>
        </p:spPr>
      </p:pic>
    </p:spTree>
    <p:extLst>
      <p:ext uri="{BB962C8B-B14F-4D97-AF65-F5344CB8AC3E}">
        <p14:creationId xmlns:p14="http://schemas.microsoft.com/office/powerpoint/2010/main" val="2335322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495"/>
            <a:ext cx="8229600" cy="1144347"/>
          </a:xfrm>
        </p:spPr>
        <p:txBody>
          <a:bodyPr lIns="0" tIns="18000" rIns="0" bIns="18000" anchor="ctr" anchorCtr="0">
            <a:spAutoFit/>
          </a:bodyPr>
          <a:lstStyle/>
          <a:p>
            <a:r>
              <a:rPr lang="en-US" dirty="0"/>
              <a:t>7. The reverse idle gear is unbolted from the case and removed</a:t>
            </a:r>
            <a:endParaRPr lang="en-US" sz="2800" dirty="0"/>
          </a:p>
        </p:txBody>
      </p:sp>
      <p:pic>
        <p:nvPicPr>
          <p:cNvPr id="6" name="Picture 5" descr="A close-up view of the reverse idle gear after the removal from the manual transmission. The idle gear is kept on the left hand.">
            <a:extLst>
              <a:ext uri="{FF2B5EF4-FFF2-40B4-BE49-F238E27FC236}">
                <a16:creationId xmlns:a16="http://schemas.microsoft.com/office/drawing/2014/main" id="{A5547A85-1F0F-6150-10B7-A48FA85407A4}"/>
              </a:ext>
            </a:extLst>
          </p:cNvPr>
          <p:cNvPicPr>
            <a:picLocks noChangeAspect="1"/>
          </p:cNvPicPr>
          <p:nvPr/>
        </p:nvPicPr>
        <p:blipFill>
          <a:blip r:embed="rId3"/>
          <a:stretch>
            <a:fillRect/>
          </a:stretch>
        </p:blipFill>
        <p:spPr>
          <a:xfrm>
            <a:off x="1197365" y="1567770"/>
            <a:ext cx="6749270" cy="4429821"/>
          </a:xfrm>
          <a:prstGeom prst="rect">
            <a:avLst/>
          </a:prstGeom>
        </p:spPr>
      </p:pic>
    </p:spTree>
    <p:extLst>
      <p:ext uri="{BB962C8B-B14F-4D97-AF65-F5344CB8AC3E}">
        <p14:creationId xmlns:p14="http://schemas.microsoft.com/office/powerpoint/2010/main" val="1901852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19580"/>
            <a:ext cx="8212348" cy="1144347"/>
          </a:xfrm>
        </p:spPr>
        <p:txBody>
          <a:bodyPr lIns="0" tIns="18000" rIns="0" bIns="18000" anchor="ctr">
            <a:spAutoFit/>
          </a:bodyPr>
          <a:lstStyle/>
          <a:p>
            <a:r>
              <a:rPr lang="en-US" dirty="0"/>
              <a:t>Manual Transmission/Transaxle Diagnosis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959589"/>
            <a:ext cx="8212347" cy="2113843"/>
          </a:xfrm>
        </p:spPr>
        <p:txBody>
          <a:bodyPr lIns="0" tIns="18000" rIns="0" bIns="18000" anchor="ctr" anchorCtr="0">
            <a:spAutoFit/>
          </a:bodyPr>
          <a:lstStyle/>
          <a:p>
            <a:pPr marL="342900" indent="-342900">
              <a:spcBef>
                <a:spcPts val="600"/>
              </a:spcBef>
            </a:pPr>
            <a:r>
              <a:rPr lang="en-US" sz="2400" dirty="0">
                <a:solidFill>
                  <a:schemeClr val="tx1"/>
                </a:solidFill>
              </a:rPr>
              <a:t>Verify customer concern by performing a road test.</a:t>
            </a:r>
          </a:p>
          <a:p>
            <a:pPr marL="342900" indent="-342900">
              <a:spcBef>
                <a:spcPts val="600"/>
              </a:spcBef>
            </a:pPr>
            <a:r>
              <a:rPr lang="en-US" sz="2400" dirty="0">
                <a:solidFill>
                  <a:schemeClr val="tx1"/>
                </a:solidFill>
              </a:rPr>
              <a:t>Perform visual inspection.</a:t>
            </a:r>
          </a:p>
          <a:p>
            <a:pPr marL="342900" indent="-342900">
              <a:spcBef>
                <a:spcPts val="600"/>
              </a:spcBef>
            </a:pPr>
            <a:r>
              <a:rPr lang="en-US" sz="2400" dirty="0">
                <a:solidFill>
                  <a:schemeClr val="tx1"/>
                </a:solidFill>
              </a:rPr>
              <a:t>Follow service information and follow pinpoint tests to determine root cause.</a:t>
            </a:r>
          </a:p>
          <a:p>
            <a:pPr marL="342900" indent="-342900">
              <a:spcBef>
                <a:spcPts val="600"/>
              </a:spcBef>
            </a:pPr>
            <a:r>
              <a:rPr lang="en-US" sz="2400" dirty="0">
                <a:solidFill>
                  <a:schemeClr val="tx1"/>
                </a:solidFill>
              </a:rPr>
              <a:t>Perform needed repair and verify repair.</a:t>
            </a:r>
          </a:p>
        </p:txBody>
      </p:sp>
    </p:spTree>
    <p:extLst>
      <p:ext uri="{BB962C8B-B14F-4D97-AF65-F5344CB8AC3E}">
        <p14:creationId xmlns:p14="http://schemas.microsoft.com/office/powerpoint/2010/main" val="5687919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8. The output shaft assembly fifth gear (far left) and the synchronizer assemblies</a:t>
            </a:r>
            <a:endParaRPr lang="en-US" sz="2800" dirty="0"/>
          </a:p>
        </p:txBody>
      </p:sp>
      <p:pic>
        <p:nvPicPr>
          <p:cNvPr id="4" name="Picture 3" descr="A close-up view of the output shaft assembly fifth gear with assemblies.">
            <a:extLst>
              <a:ext uri="{FF2B5EF4-FFF2-40B4-BE49-F238E27FC236}">
                <a16:creationId xmlns:a16="http://schemas.microsoft.com/office/drawing/2014/main" id="{D332644D-1087-E3CE-A58E-A019B7BE3091}"/>
              </a:ext>
            </a:extLst>
          </p:cNvPr>
          <p:cNvPicPr>
            <a:picLocks noChangeAspect="1"/>
          </p:cNvPicPr>
          <p:nvPr/>
        </p:nvPicPr>
        <p:blipFill>
          <a:blip r:embed="rId3"/>
          <a:stretch>
            <a:fillRect/>
          </a:stretch>
        </p:blipFill>
        <p:spPr>
          <a:xfrm>
            <a:off x="1305958" y="2149740"/>
            <a:ext cx="6532085" cy="4180282"/>
          </a:xfrm>
          <a:prstGeom prst="rect">
            <a:avLst/>
          </a:prstGeom>
        </p:spPr>
      </p:pic>
    </p:spTree>
    <p:extLst>
      <p:ext uri="{BB962C8B-B14F-4D97-AF65-F5344CB8AC3E}">
        <p14:creationId xmlns:p14="http://schemas.microsoft.com/office/powerpoint/2010/main" val="17155117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9. The bearing is being removed using a bearing splitter and a hydraulic press</a:t>
            </a:r>
            <a:endParaRPr lang="en-US" sz="2800" dirty="0"/>
          </a:p>
        </p:txBody>
      </p:sp>
      <p:pic>
        <p:nvPicPr>
          <p:cNvPr id="4" name="Picture 3" descr="A close-up view of the removal of the bearing with the help of a hydraulic press and bearing splitter.">
            <a:extLst>
              <a:ext uri="{FF2B5EF4-FFF2-40B4-BE49-F238E27FC236}">
                <a16:creationId xmlns:a16="http://schemas.microsoft.com/office/drawing/2014/main" id="{365662AB-2A8B-5D40-E9CD-60B9A74A6619}"/>
              </a:ext>
            </a:extLst>
          </p:cNvPr>
          <p:cNvPicPr>
            <a:picLocks noChangeAspect="1"/>
          </p:cNvPicPr>
          <p:nvPr/>
        </p:nvPicPr>
        <p:blipFill>
          <a:blip r:embed="rId3"/>
          <a:stretch>
            <a:fillRect/>
          </a:stretch>
        </p:blipFill>
        <p:spPr>
          <a:xfrm>
            <a:off x="1366715" y="2094932"/>
            <a:ext cx="6410570" cy="4238134"/>
          </a:xfrm>
          <a:prstGeom prst="rect">
            <a:avLst/>
          </a:prstGeom>
        </p:spPr>
      </p:pic>
    </p:spTree>
    <p:extLst>
      <p:ext uri="{BB962C8B-B14F-4D97-AF65-F5344CB8AC3E}">
        <p14:creationId xmlns:p14="http://schemas.microsoft.com/office/powerpoint/2010/main" val="21782163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07006"/>
            <a:ext cx="8229600" cy="2806341"/>
          </a:xfrm>
        </p:spPr>
        <p:txBody>
          <a:bodyPr lIns="0" tIns="18000" rIns="0" bIns="18000" anchor="ctr" anchorCtr="0">
            <a:spAutoFit/>
          </a:bodyPr>
          <a:lstStyle/>
          <a:p>
            <a:r>
              <a:rPr lang="en-US" dirty="0"/>
              <a:t>10. A speed gear (bottom) along with the double row needle bearing used between the shaft and the speed gear. The hub (center) is splined &amp; rotates with output shaft</a:t>
            </a:r>
            <a:endParaRPr lang="en-US" sz="2800" dirty="0"/>
          </a:p>
        </p:txBody>
      </p:sp>
      <p:pic>
        <p:nvPicPr>
          <p:cNvPr id="6" name="Picture 5" descr="A close-up view of transmission gear. The speed gear is at the bottom, a double-row needle bearing is in the middle, and the center is splined.">
            <a:extLst>
              <a:ext uri="{FF2B5EF4-FFF2-40B4-BE49-F238E27FC236}">
                <a16:creationId xmlns:a16="http://schemas.microsoft.com/office/drawing/2014/main" id="{6D932233-9837-DF28-D11B-2E31854D92FB}"/>
              </a:ext>
            </a:extLst>
          </p:cNvPr>
          <p:cNvPicPr>
            <a:picLocks noChangeAspect="1"/>
          </p:cNvPicPr>
          <p:nvPr/>
        </p:nvPicPr>
        <p:blipFill>
          <a:blip r:embed="rId3"/>
          <a:stretch>
            <a:fillRect/>
          </a:stretch>
        </p:blipFill>
        <p:spPr>
          <a:xfrm>
            <a:off x="2082014" y="3118813"/>
            <a:ext cx="4983633" cy="3225545"/>
          </a:xfrm>
          <a:prstGeom prst="rect">
            <a:avLst/>
          </a:prstGeom>
        </p:spPr>
      </p:pic>
    </p:spTree>
    <p:extLst>
      <p:ext uri="{BB962C8B-B14F-4D97-AF65-F5344CB8AC3E}">
        <p14:creationId xmlns:p14="http://schemas.microsoft.com/office/powerpoint/2010/main" val="41910954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11. A synchronizer assembly being reassembled. It often takes several hands to hold the hub (center) and the sleeve (outer ring)</a:t>
            </a:r>
            <a:endParaRPr lang="en-US" sz="2800" dirty="0"/>
          </a:p>
        </p:txBody>
      </p:sp>
      <p:pic>
        <p:nvPicPr>
          <p:cNvPr id="6" name="Picture 5" descr="A close-up view of a synchronizer assembly. The assembly is circular with a center and an outer ring.">
            <a:extLst>
              <a:ext uri="{FF2B5EF4-FFF2-40B4-BE49-F238E27FC236}">
                <a16:creationId xmlns:a16="http://schemas.microsoft.com/office/drawing/2014/main" id="{F2893998-E7F2-586E-B2DC-33237DB0B4A3}"/>
              </a:ext>
            </a:extLst>
          </p:cNvPr>
          <p:cNvPicPr>
            <a:picLocks noChangeAspect="1"/>
          </p:cNvPicPr>
          <p:nvPr/>
        </p:nvPicPr>
        <p:blipFill>
          <a:blip r:embed="rId3"/>
          <a:stretch>
            <a:fillRect/>
          </a:stretch>
        </p:blipFill>
        <p:spPr>
          <a:xfrm>
            <a:off x="1714276" y="2617425"/>
            <a:ext cx="5719108" cy="3710745"/>
          </a:xfrm>
          <a:prstGeom prst="rect">
            <a:avLst/>
          </a:prstGeom>
        </p:spPr>
      </p:pic>
    </p:spTree>
    <p:extLst>
      <p:ext uri="{BB962C8B-B14F-4D97-AF65-F5344CB8AC3E}">
        <p14:creationId xmlns:p14="http://schemas.microsoft.com/office/powerpoint/2010/main" val="39536680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495"/>
            <a:ext cx="8229600" cy="1144347"/>
          </a:xfrm>
        </p:spPr>
        <p:txBody>
          <a:bodyPr lIns="0" tIns="18000" rIns="0" bIns="18000" anchor="ctr" anchorCtr="0">
            <a:spAutoFit/>
          </a:bodyPr>
          <a:lstStyle/>
          <a:p>
            <a:r>
              <a:rPr lang="en-US" dirty="0"/>
              <a:t>12. A hydraulic press is used to reassemble output shaft and bearing</a:t>
            </a:r>
            <a:endParaRPr lang="en-US" sz="2800" dirty="0"/>
          </a:p>
        </p:txBody>
      </p:sp>
      <p:pic>
        <p:nvPicPr>
          <p:cNvPr id="6" name="Picture 5" descr="A close-up view of reassembling the shaft and bearing with the help of a hydraulic press.">
            <a:extLst>
              <a:ext uri="{FF2B5EF4-FFF2-40B4-BE49-F238E27FC236}">
                <a16:creationId xmlns:a16="http://schemas.microsoft.com/office/drawing/2014/main" id="{AA2D5125-C407-3CFD-3EB6-CCCDCAAB23E3}"/>
              </a:ext>
            </a:extLst>
          </p:cNvPr>
          <p:cNvPicPr>
            <a:picLocks noChangeAspect="1"/>
          </p:cNvPicPr>
          <p:nvPr/>
        </p:nvPicPr>
        <p:blipFill>
          <a:blip r:embed="rId3"/>
          <a:stretch>
            <a:fillRect/>
          </a:stretch>
        </p:blipFill>
        <p:spPr>
          <a:xfrm>
            <a:off x="1141830" y="1677158"/>
            <a:ext cx="6860341" cy="4331817"/>
          </a:xfrm>
          <a:prstGeom prst="rect">
            <a:avLst/>
          </a:prstGeom>
        </p:spPr>
      </p:pic>
    </p:spTree>
    <p:extLst>
      <p:ext uri="{BB962C8B-B14F-4D97-AF65-F5344CB8AC3E}">
        <p14:creationId xmlns:p14="http://schemas.microsoft.com/office/powerpoint/2010/main" val="18018638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13. The assembled output shaft is held against the counter shaft to double check that all of the gears have been correctly assembled</a:t>
            </a:r>
            <a:endParaRPr lang="en-US" sz="2800" dirty="0"/>
          </a:p>
        </p:txBody>
      </p:sp>
      <p:pic>
        <p:nvPicPr>
          <p:cNvPr id="6" name="Picture 5" descr="A close-up view of an assembled output shaft with gears. Besides the output shaft is a vertical countershaft.">
            <a:extLst>
              <a:ext uri="{FF2B5EF4-FFF2-40B4-BE49-F238E27FC236}">
                <a16:creationId xmlns:a16="http://schemas.microsoft.com/office/drawing/2014/main" id="{2516F4C1-4ED0-C34A-B4DB-D20E53F59FD3}"/>
              </a:ext>
            </a:extLst>
          </p:cNvPr>
          <p:cNvPicPr>
            <a:picLocks noChangeAspect="1"/>
          </p:cNvPicPr>
          <p:nvPr/>
        </p:nvPicPr>
        <p:blipFill>
          <a:blip r:embed="rId3"/>
          <a:stretch>
            <a:fillRect/>
          </a:stretch>
        </p:blipFill>
        <p:spPr>
          <a:xfrm>
            <a:off x="1861449" y="2664408"/>
            <a:ext cx="5421102" cy="3587338"/>
          </a:xfrm>
          <a:prstGeom prst="rect">
            <a:avLst/>
          </a:prstGeom>
        </p:spPr>
      </p:pic>
    </p:spTree>
    <p:extLst>
      <p:ext uri="{BB962C8B-B14F-4D97-AF65-F5344CB8AC3E}">
        <p14:creationId xmlns:p14="http://schemas.microsoft.com/office/powerpoint/2010/main" val="5521452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14. The assembled output shaft and counter shaft are being reinstalled in the transmission case</a:t>
            </a:r>
            <a:endParaRPr lang="en-US" sz="2800" dirty="0"/>
          </a:p>
        </p:txBody>
      </p:sp>
      <p:pic>
        <p:nvPicPr>
          <p:cNvPr id="6" name="Picture 5" descr="A close-up view of reinstalling the output shaft as well as the countershaft in the case.">
            <a:extLst>
              <a:ext uri="{FF2B5EF4-FFF2-40B4-BE49-F238E27FC236}">
                <a16:creationId xmlns:a16="http://schemas.microsoft.com/office/drawing/2014/main" id="{391B1D7D-1C8A-8349-D485-D4F3DE219A47}"/>
              </a:ext>
            </a:extLst>
          </p:cNvPr>
          <p:cNvPicPr>
            <a:picLocks noChangeAspect="1"/>
          </p:cNvPicPr>
          <p:nvPr/>
        </p:nvPicPr>
        <p:blipFill>
          <a:blip r:embed="rId3"/>
          <a:stretch>
            <a:fillRect/>
          </a:stretch>
        </p:blipFill>
        <p:spPr>
          <a:xfrm>
            <a:off x="1465542" y="2135818"/>
            <a:ext cx="6212917" cy="3932075"/>
          </a:xfrm>
          <a:prstGeom prst="rect">
            <a:avLst/>
          </a:prstGeom>
        </p:spPr>
      </p:pic>
    </p:spTree>
    <p:extLst>
      <p:ext uri="{BB962C8B-B14F-4D97-AF65-F5344CB8AC3E}">
        <p14:creationId xmlns:p14="http://schemas.microsoft.com/office/powerpoint/2010/main" val="31564748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495"/>
            <a:ext cx="8229600" cy="1144347"/>
          </a:xfrm>
        </p:spPr>
        <p:txBody>
          <a:bodyPr lIns="0" tIns="18000" rIns="0" bIns="18000" anchor="ctr" anchorCtr="0">
            <a:spAutoFit/>
          </a:bodyPr>
          <a:lstStyle/>
          <a:p>
            <a:r>
              <a:rPr lang="en-US" dirty="0"/>
              <a:t>15. The case halves are bolted together</a:t>
            </a:r>
            <a:endParaRPr lang="en-US" sz="2800" dirty="0"/>
          </a:p>
        </p:txBody>
      </p:sp>
      <p:pic>
        <p:nvPicPr>
          <p:cNvPr id="4" name="Picture 3" descr="A close-up view of the bolting of the two halves of the transmission case.">
            <a:extLst>
              <a:ext uri="{FF2B5EF4-FFF2-40B4-BE49-F238E27FC236}">
                <a16:creationId xmlns:a16="http://schemas.microsoft.com/office/drawing/2014/main" id="{10619518-47D8-DEA7-4DB2-08CE026089D5}"/>
              </a:ext>
            </a:extLst>
          </p:cNvPr>
          <p:cNvPicPr>
            <a:picLocks noChangeAspect="1"/>
          </p:cNvPicPr>
          <p:nvPr/>
        </p:nvPicPr>
        <p:blipFill>
          <a:blip r:embed="rId3"/>
          <a:stretch>
            <a:fillRect/>
          </a:stretch>
        </p:blipFill>
        <p:spPr>
          <a:xfrm>
            <a:off x="1216965" y="1619784"/>
            <a:ext cx="6710070" cy="4377552"/>
          </a:xfrm>
          <a:prstGeom prst="rect">
            <a:avLst/>
          </a:prstGeom>
        </p:spPr>
      </p:pic>
    </p:spTree>
    <p:extLst>
      <p:ext uri="{BB962C8B-B14F-4D97-AF65-F5344CB8AC3E}">
        <p14:creationId xmlns:p14="http://schemas.microsoft.com/office/powerpoint/2010/main" val="4437240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16. The last step is to assembly the shift lever and check for proper operation in all gear positions</a:t>
            </a:r>
            <a:endParaRPr lang="en-US" sz="2800" dirty="0"/>
          </a:p>
        </p:txBody>
      </p:sp>
      <p:pic>
        <p:nvPicPr>
          <p:cNvPr id="4" name="Picture 3" descr="A close-up view of assembling the shift lever.">
            <a:extLst>
              <a:ext uri="{FF2B5EF4-FFF2-40B4-BE49-F238E27FC236}">
                <a16:creationId xmlns:a16="http://schemas.microsoft.com/office/drawing/2014/main" id="{235254BF-DBBE-9177-496B-CC9876C99962}"/>
              </a:ext>
            </a:extLst>
          </p:cNvPr>
          <p:cNvPicPr>
            <a:picLocks noChangeAspect="1"/>
          </p:cNvPicPr>
          <p:nvPr/>
        </p:nvPicPr>
        <p:blipFill>
          <a:blip r:embed="rId3"/>
          <a:stretch>
            <a:fillRect/>
          </a:stretch>
        </p:blipFill>
        <p:spPr>
          <a:xfrm>
            <a:off x="1212619" y="2040254"/>
            <a:ext cx="6718762" cy="4278485"/>
          </a:xfrm>
          <a:prstGeom prst="rect">
            <a:avLst/>
          </a:prstGeom>
        </p:spPr>
      </p:pic>
    </p:spTree>
    <p:extLst>
      <p:ext uri="{BB962C8B-B14F-4D97-AF65-F5344CB8AC3E}">
        <p14:creationId xmlns:p14="http://schemas.microsoft.com/office/powerpoint/2010/main" val="7127298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4354"/>
            <a:ext cx="8229600" cy="1390568"/>
          </a:xfrm>
        </p:spPr>
        <p:txBody>
          <a:bodyPr lIns="0" tIns="18000" rIns="0" bIns="18000" anchor="ctr" anchorCtr="0">
            <a:spAutoFit/>
          </a:bodyPr>
          <a:lstStyle/>
          <a:p>
            <a:r>
              <a:rPr lang="en-US" sz="4400" spc="-600" dirty="0"/>
              <a:t>N </a:t>
            </a:r>
            <a:r>
              <a:rPr lang="en-US" sz="4400" dirty="0"/>
              <a:t>V-350 Transaxle Service Photo Sequence</a:t>
            </a:r>
          </a:p>
        </p:txBody>
      </p:sp>
    </p:spTree>
    <p:extLst>
      <p:ext uri="{BB962C8B-B14F-4D97-AF65-F5344CB8AC3E}">
        <p14:creationId xmlns:p14="http://schemas.microsoft.com/office/powerpoint/2010/main" val="874599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8.4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8495"/>
            <a:ext cx="3197704" cy="405683"/>
          </a:xfrm>
        </p:spPr>
        <p:txBody>
          <a:bodyPr wrap="square" lIns="0" tIns="18000" rIns="0" bIns="18000" anchor="ctr" anchorCtr="0">
            <a:spAutoFit/>
          </a:bodyPr>
          <a:lstStyle/>
          <a:p>
            <a:pPr marL="0" indent="0">
              <a:spcBef>
                <a:spcPts val="600"/>
              </a:spcBef>
              <a:buNone/>
            </a:pPr>
            <a:r>
              <a:rPr lang="en-US" sz="2400" dirty="0">
                <a:solidFill>
                  <a:schemeClr val="tx1"/>
                </a:solidFill>
              </a:rPr>
              <a:t>Clutch Pedal Free Play</a:t>
            </a:r>
          </a:p>
        </p:txBody>
      </p:sp>
      <p:pic>
        <p:nvPicPr>
          <p:cNvPr id="7" name="Picture 6" descr="A close-up view of the pedals of a vehicle.&#10;Long description is available in notes, Press F6.">
            <a:extLst>
              <a:ext uri="{FF2B5EF4-FFF2-40B4-BE49-F238E27FC236}">
                <a16:creationId xmlns:a16="http://schemas.microsoft.com/office/drawing/2014/main" id="{A2016B17-87D1-E90E-571F-ADCD2AB4BF01}"/>
              </a:ext>
            </a:extLst>
          </p:cNvPr>
          <p:cNvPicPr>
            <a:picLocks noChangeAspect="1"/>
          </p:cNvPicPr>
          <p:nvPr/>
        </p:nvPicPr>
        <p:blipFill>
          <a:blip r:embed="rId3"/>
          <a:stretch>
            <a:fillRect/>
          </a:stretch>
        </p:blipFill>
        <p:spPr>
          <a:xfrm>
            <a:off x="495216" y="1957457"/>
            <a:ext cx="3909365" cy="294308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8076" y="1050843"/>
            <a:ext cx="4106932" cy="1590623"/>
          </a:xfrm>
        </p:spPr>
        <p:txBody>
          <a:bodyPr wrap="square" lIns="0" tIns="18000" rIns="0" bIns="18000" anchor="ctr" anchorCtr="0">
            <a:spAutoFit/>
          </a:bodyPr>
          <a:lstStyle/>
          <a:p>
            <a:pPr marL="342900" indent="-342900">
              <a:spcBef>
                <a:spcPts val="600"/>
              </a:spcBef>
            </a:pPr>
            <a:r>
              <a:rPr lang="en-US" sz="2400" dirty="0"/>
              <a:t>Test drive procedure includes:</a:t>
            </a:r>
          </a:p>
          <a:p>
            <a:pPr marL="829818" lvl="1" indent="-342900"/>
            <a:r>
              <a:rPr lang="en-US" sz="2400" dirty="0"/>
              <a:t>Check clutch pedal free play.</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64034" y="5234575"/>
            <a:ext cx="8229600" cy="1144347"/>
          </a:xfrm>
        </p:spPr>
        <p:txBody>
          <a:bodyPr wrap="square" lIns="0" tIns="18000" rIns="0" bIns="18000" anchor="ctr" anchorCtr="0">
            <a:spAutoFit/>
          </a:bodyPr>
          <a:lstStyle/>
          <a:p>
            <a:pPr marL="0" indent="0">
              <a:spcBef>
                <a:spcPts val="600"/>
              </a:spcBef>
              <a:buNone/>
            </a:pPr>
            <a:r>
              <a:rPr lang="en-US" sz="2400" dirty="0"/>
              <a:t>Check the clutch pedal for proper operation and be sure that the floor mat or carpet is not interfering with the operation of the clutch.</a:t>
            </a:r>
          </a:p>
        </p:txBody>
      </p:sp>
    </p:spTree>
    <p:extLst>
      <p:ext uri="{BB962C8B-B14F-4D97-AF65-F5344CB8AC3E}">
        <p14:creationId xmlns:p14="http://schemas.microsoft.com/office/powerpoint/2010/main" val="125155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 After transaxle has been removed from the vehicle and fluid drained, place the transaxle on a work surface</a:t>
            </a:r>
            <a:endParaRPr lang="en-US" sz="2800" dirty="0"/>
          </a:p>
        </p:txBody>
      </p:sp>
      <p:pic>
        <p:nvPicPr>
          <p:cNvPr id="4" name="Picture 3" descr="A close-up view of the transaxle on a surface. ">
            <a:extLst>
              <a:ext uri="{FF2B5EF4-FFF2-40B4-BE49-F238E27FC236}">
                <a16:creationId xmlns:a16="http://schemas.microsoft.com/office/drawing/2014/main" id="{1362EFA4-649B-9F61-3AB8-FD0CA85AD3C8}"/>
              </a:ext>
            </a:extLst>
          </p:cNvPr>
          <p:cNvPicPr>
            <a:picLocks noChangeAspect="1"/>
          </p:cNvPicPr>
          <p:nvPr/>
        </p:nvPicPr>
        <p:blipFill>
          <a:blip r:embed="rId3"/>
          <a:stretch>
            <a:fillRect/>
          </a:stretch>
        </p:blipFill>
        <p:spPr>
          <a:xfrm>
            <a:off x="1341004" y="2132217"/>
            <a:ext cx="6461992" cy="4198076"/>
          </a:xfrm>
          <a:prstGeom prst="rect">
            <a:avLst/>
          </a:prstGeom>
        </p:spPr>
      </p:pic>
    </p:spTree>
    <p:extLst>
      <p:ext uri="{BB962C8B-B14F-4D97-AF65-F5344CB8AC3E}">
        <p14:creationId xmlns:p14="http://schemas.microsoft.com/office/powerpoint/2010/main" val="26165290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35014"/>
            <a:ext cx="8229600" cy="2129232"/>
          </a:xfrm>
        </p:spPr>
        <p:txBody>
          <a:bodyPr lIns="0" tIns="18000" rIns="0" bIns="18000" anchor="ctr" anchorCtr="0">
            <a:spAutoFit/>
          </a:bodyPr>
          <a:lstStyle/>
          <a:p>
            <a:r>
              <a:rPr lang="en-US" sz="3400" dirty="0"/>
              <a:t>2. The bell housing case half containing the large output shaft front bearing (center) and the input shaft front bearing (smaller bearing on left)</a:t>
            </a:r>
          </a:p>
        </p:txBody>
      </p:sp>
      <p:pic>
        <p:nvPicPr>
          <p:cNvPr id="4" name="Picture 3" descr="A close-up view of a bell housing case. A large-sized output shaft front bearing is in the center. A small-sized input shaft front bearing is on the left. ">
            <a:extLst>
              <a:ext uri="{FF2B5EF4-FFF2-40B4-BE49-F238E27FC236}">
                <a16:creationId xmlns:a16="http://schemas.microsoft.com/office/drawing/2014/main" id="{012DCD81-8DDD-15A5-6C5D-311A78D2421D}"/>
              </a:ext>
            </a:extLst>
          </p:cNvPr>
          <p:cNvPicPr>
            <a:picLocks noChangeAspect="1"/>
          </p:cNvPicPr>
          <p:nvPr/>
        </p:nvPicPr>
        <p:blipFill>
          <a:blip r:embed="rId3"/>
          <a:stretch>
            <a:fillRect/>
          </a:stretch>
        </p:blipFill>
        <p:spPr>
          <a:xfrm>
            <a:off x="1660889" y="2707190"/>
            <a:ext cx="5822223" cy="3651972"/>
          </a:xfrm>
          <a:prstGeom prst="rect">
            <a:avLst/>
          </a:prstGeom>
        </p:spPr>
      </p:pic>
    </p:spTree>
    <p:extLst>
      <p:ext uri="{BB962C8B-B14F-4D97-AF65-F5344CB8AC3E}">
        <p14:creationId xmlns:p14="http://schemas.microsoft.com/office/powerpoint/2010/main" val="2340030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495"/>
            <a:ext cx="8229600" cy="1144347"/>
          </a:xfrm>
        </p:spPr>
        <p:txBody>
          <a:bodyPr lIns="0" tIns="18000" rIns="0" bIns="18000" anchor="ctr" anchorCtr="0">
            <a:spAutoFit/>
          </a:bodyPr>
          <a:lstStyle/>
          <a:p>
            <a:r>
              <a:rPr lang="en-US" dirty="0"/>
              <a:t>3. The differential assembly is simply lifted out of half of the case</a:t>
            </a:r>
            <a:endParaRPr lang="en-US" sz="2800" dirty="0"/>
          </a:p>
        </p:txBody>
      </p:sp>
      <p:pic>
        <p:nvPicPr>
          <p:cNvPr id="8" name="Picture 7" descr="A close-up view of lifting out of differential assembly from the transmission case.">
            <a:extLst>
              <a:ext uri="{FF2B5EF4-FFF2-40B4-BE49-F238E27FC236}">
                <a16:creationId xmlns:a16="http://schemas.microsoft.com/office/drawing/2014/main" id="{4F1E8E0F-DABA-86E1-1513-820F54747103}"/>
              </a:ext>
            </a:extLst>
          </p:cNvPr>
          <p:cNvPicPr>
            <a:picLocks noChangeAspect="1"/>
          </p:cNvPicPr>
          <p:nvPr/>
        </p:nvPicPr>
        <p:blipFill>
          <a:blip r:embed="rId3"/>
          <a:stretch>
            <a:fillRect/>
          </a:stretch>
        </p:blipFill>
        <p:spPr>
          <a:xfrm>
            <a:off x="1230034" y="1559400"/>
            <a:ext cx="6683933" cy="4377552"/>
          </a:xfrm>
          <a:prstGeom prst="rect">
            <a:avLst/>
          </a:prstGeom>
        </p:spPr>
      </p:pic>
    </p:spTree>
    <p:extLst>
      <p:ext uri="{BB962C8B-B14F-4D97-AF65-F5344CB8AC3E}">
        <p14:creationId xmlns:p14="http://schemas.microsoft.com/office/powerpoint/2010/main" val="41299350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4. The input and output shafts are a press fit into the bearings and are also retained with a snap ring, which must be removed</a:t>
            </a:r>
            <a:endParaRPr lang="en-US" sz="2800" dirty="0"/>
          </a:p>
        </p:txBody>
      </p:sp>
      <p:pic>
        <p:nvPicPr>
          <p:cNvPr id="4" name="Picture 3" descr="A close-up view of a gearbox. The box has bearings for the input shaft and output shaft. ">
            <a:extLst>
              <a:ext uri="{FF2B5EF4-FFF2-40B4-BE49-F238E27FC236}">
                <a16:creationId xmlns:a16="http://schemas.microsoft.com/office/drawing/2014/main" id="{9E5C7D05-5C0A-DA1E-0AE2-1E3C5E61DA97}"/>
              </a:ext>
            </a:extLst>
          </p:cNvPr>
          <p:cNvPicPr>
            <a:picLocks noChangeAspect="1"/>
          </p:cNvPicPr>
          <p:nvPr/>
        </p:nvPicPr>
        <p:blipFill>
          <a:blip r:embed="rId3"/>
          <a:stretch>
            <a:fillRect/>
          </a:stretch>
        </p:blipFill>
        <p:spPr>
          <a:xfrm>
            <a:off x="1723649" y="2679562"/>
            <a:ext cx="5696702" cy="3569213"/>
          </a:xfrm>
          <a:prstGeom prst="rect">
            <a:avLst/>
          </a:prstGeom>
        </p:spPr>
      </p:pic>
    </p:spTree>
    <p:extLst>
      <p:ext uri="{BB962C8B-B14F-4D97-AF65-F5344CB8AC3E}">
        <p14:creationId xmlns:p14="http://schemas.microsoft.com/office/powerpoint/2010/main" val="15348239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5. Using a special tool, the input and output shafts are pressed out of the housing using a hydraulic press</a:t>
            </a:r>
            <a:endParaRPr lang="en-US" sz="2800" dirty="0"/>
          </a:p>
        </p:txBody>
      </p:sp>
      <p:pic>
        <p:nvPicPr>
          <p:cNvPr id="4" name="Picture 3" descr="A close-up view of pressed out input and output shafts.">
            <a:extLst>
              <a:ext uri="{FF2B5EF4-FFF2-40B4-BE49-F238E27FC236}">
                <a16:creationId xmlns:a16="http://schemas.microsoft.com/office/drawing/2014/main" id="{7A4E0165-9F5F-B125-B75B-427BF57D8E41}"/>
              </a:ext>
            </a:extLst>
          </p:cNvPr>
          <p:cNvPicPr>
            <a:picLocks noChangeAspect="1"/>
          </p:cNvPicPr>
          <p:nvPr/>
        </p:nvPicPr>
        <p:blipFill>
          <a:blip r:embed="rId3"/>
          <a:stretch>
            <a:fillRect/>
          </a:stretch>
        </p:blipFill>
        <p:spPr>
          <a:xfrm>
            <a:off x="1536819" y="2222083"/>
            <a:ext cx="6070363" cy="3932075"/>
          </a:xfrm>
          <a:prstGeom prst="rect">
            <a:avLst/>
          </a:prstGeom>
        </p:spPr>
      </p:pic>
    </p:spTree>
    <p:extLst>
      <p:ext uri="{BB962C8B-B14F-4D97-AF65-F5344CB8AC3E}">
        <p14:creationId xmlns:p14="http://schemas.microsoft.com/office/powerpoint/2010/main" val="29767935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6. The input shaft can be disassembled using a bearing splitter and a press, or two screwdrivers to pry gears off the shaft</a:t>
            </a:r>
            <a:endParaRPr lang="en-US" sz="2800" dirty="0"/>
          </a:p>
        </p:txBody>
      </p:sp>
      <p:pic>
        <p:nvPicPr>
          <p:cNvPr id="4" name="Picture 3" descr="A close-up view of disassembling of the input shaft with the help of two screwdrivers from the left and right sides.">
            <a:extLst>
              <a:ext uri="{FF2B5EF4-FFF2-40B4-BE49-F238E27FC236}">
                <a16:creationId xmlns:a16="http://schemas.microsoft.com/office/drawing/2014/main" id="{4BF8E62C-9B72-2123-76F6-66554F89F5B8}"/>
              </a:ext>
            </a:extLst>
          </p:cNvPr>
          <p:cNvPicPr>
            <a:picLocks noChangeAspect="1"/>
          </p:cNvPicPr>
          <p:nvPr/>
        </p:nvPicPr>
        <p:blipFill>
          <a:blip r:embed="rId3"/>
          <a:stretch>
            <a:fillRect/>
          </a:stretch>
        </p:blipFill>
        <p:spPr>
          <a:xfrm>
            <a:off x="1836244" y="2633994"/>
            <a:ext cx="5471513" cy="3694845"/>
          </a:xfrm>
          <a:prstGeom prst="rect">
            <a:avLst/>
          </a:prstGeom>
        </p:spPr>
      </p:pic>
    </p:spTree>
    <p:extLst>
      <p:ext uri="{BB962C8B-B14F-4D97-AF65-F5344CB8AC3E}">
        <p14:creationId xmlns:p14="http://schemas.microsoft.com/office/powerpoint/2010/main" val="4831596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7. This transaxle uses both brass and powdered metal synchronizer rings with a fiber (paper) inner cone surface</a:t>
            </a:r>
            <a:endParaRPr lang="en-US" sz="2800" dirty="0"/>
          </a:p>
        </p:txBody>
      </p:sp>
      <p:pic>
        <p:nvPicPr>
          <p:cNvPr id="4" name="Picture 3" descr="A close-up view of a synchronizer ring of a manual transaxle. The ring is circular and has spikes on the boundary.">
            <a:extLst>
              <a:ext uri="{FF2B5EF4-FFF2-40B4-BE49-F238E27FC236}">
                <a16:creationId xmlns:a16="http://schemas.microsoft.com/office/drawing/2014/main" id="{EDE8A557-D647-33E4-8624-09CE1C3FEB36}"/>
              </a:ext>
            </a:extLst>
          </p:cNvPr>
          <p:cNvPicPr>
            <a:picLocks noChangeAspect="1"/>
          </p:cNvPicPr>
          <p:nvPr/>
        </p:nvPicPr>
        <p:blipFill>
          <a:blip r:embed="rId3"/>
          <a:stretch>
            <a:fillRect/>
          </a:stretch>
        </p:blipFill>
        <p:spPr>
          <a:xfrm>
            <a:off x="1972406" y="2633775"/>
            <a:ext cx="5199189" cy="3626283"/>
          </a:xfrm>
          <a:prstGeom prst="rect">
            <a:avLst/>
          </a:prstGeom>
        </p:spPr>
      </p:pic>
    </p:spTree>
    <p:extLst>
      <p:ext uri="{BB962C8B-B14F-4D97-AF65-F5344CB8AC3E}">
        <p14:creationId xmlns:p14="http://schemas.microsoft.com/office/powerpoint/2010/main" val="16938937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8. Synchronizer ring gaps are being measured using a feeler (thickness) gauge. The factory specifications are usually 0.040 to 0.069 inches</a:t>
            </a:r>
            <a:endParaRPr lang="en-US" sz="2800" dirty="0"/>
          </a:p>
        </p:txBody>
      </p:sp>
      <p:pic>
        <p:nvPicPr>
          <p:cNvPr id="4" name="Picture 3" descr="A close-up view of the measurement of the gaps in synchronizer rings. The left hand holds the assembly. The right hand holds a feeler gauge and checks the gaps.">
            <a:extLst>
              <a:ext uri="{FF2B5EF4-FFF2-40B4-BE49-F238E27FC236}">
                <a16:creationId xmlns:a16="http://schemas.microsoft.com/office/drawing/2014/main" id="{BBF62C4B-C33B-D63E-13D1-ED682B640BF0}"/>
              </a:ext>
            </a:extLst>
          </p:cNvPr>
          <p:cNvPicPr>
            <a:picLocks noChangeAspect="1"/>
          </p:cNvPicPr>
          <p:nvPr/>
        </p:nvPicPr>
        <p:blipFill>
          <a:blip r:embed="rId3"/>
          <a:stretch>
            <a:fillRect/>
          </a:stretch>
        </p:blipFill>
        <p:spPr>
          <a:xfrm>
            <a:off x="1991401" y="2718876"/>
            <a:ext cx="5161198" cy="3525084"/>
          </a:xfrm>
          <a:prstGeom prst="rect">
            <a:avLst/>
          </a:prstGeom>
        </p:spPr>
      </p:pic>
    </p:spTree>
    <p:extLst>
      <p:ext uri="{BB962C8B-B14F-4D97-AF65-F5344CB8AC3E}">
        <p14:creationId xmlns:p14="http://schemas.microsoft.com/office/powerpoint/2010/main" val="34561171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495"/>
            <a:ext cx="8229600" cy="1144347"/>
          </a:xfrm>
        </p:spPr>
        <p:txBody>
          <a:bodyPr lIns="0" tIns="18000" rIns="0" bIns="18000" anchor="ctr" anchorCtr="0">
            <a:spAutoFit/>
          </a:bodyPr>
          <a:lstStyle/>
          <a:p>
            <a:r>
              <a:rPr lang="en-US" dirty="0"/>
              <a:t>9. The gear clutch teeth should be inspected for wear</a:t>
            </a:r>
            <a:endParaRPr lang="en-US" sz="2800" dirty="0"/>
          </a:p>
        </p:txBody>
      </p:sp>
      <p:pic>
        <p:nvPicPr>
          <p:cNvPr id="4" name="Picture 3" descr="A close-up view of the teeth of the gear clutch.">
            <a:extLst>
              <a:ext uri="{FF2B5EF4-FFF2-40B4-BE49-F238E27FC236}">
                <a16:creationId xmlns:a16="http://schemas.microsoft.com/office/drawing/2014/main" id="{12CE267F-CC6C-F247-7586-AE466556CFA1}"/>
              </a:ext>
            </a:extLst>
          </p:cNvPr>
          <p:cNvPicPr>
            <a:picLocks noChangeAspect="1"/>
          </p:cNvPicPr>
          <p:nvPr/>
        </p:nvPicPr>
        <p:blipFill>
          <a:blip r:embed="rId3"/>
          <a:stretch>
            <a:fillRect/>
          </a:stretch>
        </p:blipFill>
        <p:spPr>
          <a:xfrm>
            <a:off x="1216965" y="1565935"/>
            <a:ext cx="6710070" cy="4364483"/>
          </a:xfrm>
          <a:prstGeom prst="rect">
            <a:avLst/>
          </a:prstGeom>
        </p:spPr>
      </p:pic>
    </p:spTree>
    <p:extLst>
      <p:ext uri="{BB962C8B-B14F-4D97-AF65-F5344CB8AC3E}">
        <p14:creationId xmlns:p14="http://schemas.microsoft.com/office/powerpoint/2010/main" val="32238875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2"/>
            <a:ext cx="8229600" cy="1698345"/>
          </a:xfrm>
        </p:spPr>
        <p:txBody>
          <a:bodyPr lIns="0" tIns="18000" rIns="0" bIns="18000" anchor="ctr" anchorCtr="0">
            <a:spAutoFit/>
          </a:bodyPr>
          <a:lstStyle/>
          <a:p>
            <a:r>
              <a:rPr lang="en-US" dirty="0"/>
              <a:t>10. An assembled synchronizer assembly containing a sleeve, keys, springs, and detent</a:t>
            </a:r>
            <a:endParaRPr lang="en-US" sz="2800" dirty="0"/>
          </a:p>
        </p:txBody>
      </p:sp>
      <p:pic>
        <p:nvPicPr>
          <p:cNvPr id="4" name="Picture 3" descr="A close-up view of an assembled synchronizer assembly. The assembly has a sleeve, keys, springs, and detent.">
            <a:extLst>
              <a:ext uri="{FF2B5EF4-FFF2-40B4-BE49-F238E27FC236}">
                <a16:creationId xmlns:a16="http://schemas.microsoft.com/office/drawing/2014/main" id="{184EB49A-5913-84DF-E7CD-5C8D8C304BF9}"/>
              </a:ext>
            </a:extLst>
          </p:cNvPr>
          <p:cNvPicPr>
            <a:picLocks noChangeAspect="1"/>
          </p:cNvPicPr>
          <p:nvPr/>
        </p:nvPicPr>
        <p:blipFill>
          <a:blip r:embed="rId3"/>
          <a:stretch>
            <a:fillRect/>
          </a:stretch>
        </p:blipFill>
        <p:spPr>
          <a:xfrm>
            <a:off x="1747947" y="2130961"/>
            <a:ext cx="5648106" cy="3941794"/>
          </a:xfrm>
          <a:prstGeom prst="rect">
            <a:avLst/>
          </a:prstGeom>
        </p:spPr>
      </p:pic>
    </p:spTree>
    <p:extLst>
      <p:ext uri="{BB962C8B-B14F-4D97-AF65-F5344CB8AC3E}">
        <p14:creationId xmlns:p14="http://schemas.microsoft.com/office/powerpoint/2010/main" val="1911402149"/>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846</TotalTime>
  <Words>8475</Words>
  <Application>Microsoft Office PowerPoint</Application>
  <PresentationFormat>On-screen Show (4:3)</PresentationFormat>
  <Paragraphs>630</Paragraphs>
  <Slides>109</Slides>
  <Notes>109</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109</vt:i4>
      </vt:variant>
    </vt:vector>
  </HeadingPairs>
  <TitlesOfParts>
    <vt:vector size="114" baseType="lpstr">
      <vt:lpstr>Arial</vt:lpstr>
      <vt:lpstr>Verdana</vt:lpstr>
      <vt:lpstr>Times New Roman</vt:lpstr>
      <vt:lpstr>1_USHE</vt:lpstr>
      <vt:lpstr>USHE_slide options</vt:lpstr>
      <vt:lpstr>Manual Drivetrains and Axles</vt:lpstr>
      <vt:lpstr>Learning Objectives</vt:lpstr>
      <vt:lpstr>Preventive Maintenance (1 of 2)</vt:lpstr>
      <vt:lpstr>Figure 8.1</vt:lpstr>
      <vt:lpstr>Preventive Maintenance (2 of 2)</vt:lpstr>
      <vt:lpstr>Figure 8.2</vt:lpstr>
      <vt:lpstr>Figure 8.3</vt:lpstr>
      <vt:lpstr>Manual Transmission/Transaxle Diagnosis</vt:lpstr>
      <vt:lpstr>Figure 8.4</vt:lpstr>
      <vt:lpstr>Figure 8.5</vt:lpstr>
      <vt:lpstr>Chart 8.1</vt:lpstr>
      <vt:lpstr>Chart 8.2</vt:lpstr>
      <vt:lpstr>Transaxle/Transmission Removal (1 of 3)</vt:lpstr>
      <vt:lpstr>Figure 8.6</vt:lpstr>
      <vt:lpstr>Figure 8.7</vt:lpstr>
      <vt:lpstr>Transaxle/Transmission Removal (2 of 3)</vt:lpstr>
      <vt:lpstr>Transaxle/Transmission Removal (3 of 3)</vt:lpstr>
      <vt:lpstr>Animation: Manual Transmission, Remove &amp; Replace (Animation will automatically start)</vt:lpstr>
      <vt:lpstr>Figure 8.8</vt:lpstr>
      <vt:lpstr>Transaxle/Transmission Overhaul (1 of 3)</vt:lpstr>
      <vt:lpstr>Transaxle/Transmission Overhaul (2 of 3)</vt:lpstr>
      <vt:lpstr>Figure 8.9</vt:lpstr>
      <vt:lpstr>Transaxle/Transmission Overhaul (3 of 3)</vt:lpstr>
      <vt:lpstr>Figure 8.10</vt:lpstr>
      <vt:lpstr>Figure 8.11</vt:lpstr>
      <vt:lpstr>Figure 8.12</vt:lpstr>
      <vt:lpstr>Transmission Disassembly (1 of 3)</vt:lpstr>
      <vt:lpstr>Figure 8.13</vt:lpstr>
      <vt:lpstr>Figure 8.14</vt:lpstr>
      <vt:lpstr>Figure 8.15</vt:lpstr>
      <vt:lpstr>Figure 8.16</vt:lpstr>
      <vt:lpstr>Figure 8.17</vt:lpstr>
      <vt:lpstr>Transmission Disassembly (2 of 3)</vt:lpstr>
      <vt:lpstr>Figure 8.18</vt:lpstr>
      <vt:lpstr>Figure 8.19</vt:lpstr>
      <vt:lpstr>Figure 8.20</vt:lpstr>
      <vt:lpstr>Transmission Disassembly (3 of 3)</vt:lpstr>
      <vt:lpstr>Figure 8.21</vt:lpstr>
      <vt:lpstr>Animation: Check Blocker Ring Clearance (Animation will automatically start)</vt:lpstr>
      <vt:lpstr>Figure 8.22</vt:lpstr>
      <vt:lpstr>Figure 8.23</vt:lpstr>
      <vt:lpstr>Figure 8.24</vt:lpstr>
      <vt:lpstr>Figure 8.25</vt:lpstr>
      <vt:lpstr>Shift Mechanism</vt:lpstr>
      <vt:lpstr>Case and Covers (1 of 2)</vt:lpstr>
      <vt:lpstr>Figure 8.26</vt:lpstr>
      <vt:lpstr>Figure 8.27</vt:lpstr>
      <vt:lpstr>Case and Covers (2 of 2)</vt:lpstr>
      <vt:lpstr>Figure 8.28</vt:lpstr>
      <vt:lpstr>Question 1</vt:lpstr>
      <vt:lpstr>Answer 1</vt:lpstr>
      <vt:lpstr>Summary</vt:lpstr>
      <vt:lpstr>N V-1500 Transmission Removal &amp; Installation Photo Sequence</vt:lpstr>
      <vt:lpstr>1. Start any transmission/transaxle removal procedure by disconnecting the negative battery cable</vt:lpstr>
      <vt:lpstr>2. Mark the position of the driveshaft, then remove the driveshaft from underneath the vehicle</vt:lpstr>
      <vt:lpstr>3. Use to tape or a rubber glove over the U-joint to keep the end caps from falling off and use a plug at the extension housing of the transmission to help keep transmission fluid from leaking</vt:lpstr>
      <vt:lpstr>4. Removing the exhaust system was needed to be done to provide the clearance to remove the transmission</vt:lpstr>
      <vt:lpstr>5. Removing the bolts for the rear cross member by using an impact and extension to get to the fasteners inside the frame rail</vt:lpstr>
      <vt:lpstr>6. Removing the rear cross member but not before supporting the transmission with a transmission jack</vt:lpstr>
      <vt:lpstr>7. When the hydraulic clutch line was removed, hydraulic fluid (brake fluid) leaked out and into a catch pan</vt:lpstr>
      <vt:lpstr>8. The transmission was lowered enough to disconnect the shifter from the transmission. This step helps save time by eliminating the need to remove the shifter and boot from inside the vehicle</vt:lpstr>
      <vt:lpstr>9. The bell housing bolts are removed using a long extension on the impact wrench</vt:lpstr>
      <vt:lpstr>10. The engine is being supported by a tall safety stand as the transmission is being removed</vt:lpstr>
      <vt:lpstr>11. The transmission is lowered using the transmission jack and safety strap to help prevent it from falling off the jack</vt:lpstr>
      <vt:lpstr>12. The original release bearing and clutch assembly is going to be replaced</vt:lpstr>
      <vt:lpstr>13. The bell housing area was cleaned after removing the release bearing</vt:lpstr>
      <vt:lpstr>14. The old pressure plate being removed from the flywheel</vt:lpstr>
      <vt:lpstr>15. After installing the new clutch assembly, the transmission was reinstalled and all of the fasteners tightened to factory specifications</vt:lpstr>
      <vt:lpstr>16. The worn rear U-joint was replaced and then the driveshaft was installed</vt:lpstr>
      <vt:lpstr>17. The specified gear lube was added to the manual transmission after it was fully installed</vt:lpstr>
      <vt:lpstr>18. The clutch fluid is being added, then the system bled and the truck was test-driven to verify proper operation</vt:lpstr>
      <vt:lpstr>N V-1500 Transmission Service Photo Sequence</vt:lpstr>
      <vt:lpstr>1. N V-1500 five-speed manual transmission is used in two-wheel drive applications only</vt:lpstr>
      <vt:lpstr>2. The shifter assembly has been removed. Note the roll pin in the center of the shift lever socket</vt:lpstr>
      <vt:lpstr>3. Snap-ring pliers are being used to remove the snap ring retaining the input shaft bearing</vt:lpstr>
      <vt:lpstr>4. The upside down case is being separated showing the countershaft (top) and shift forks</vt:lpstr>
      <vt:lpstr>5. Before further disassembly can be accomplished, the shift lever socket roll pin must be driven out using a punch and a hammer</vt:lpstr>
      <vt:lpstr>6. The shift shaft and forks can now be removed</vt:lpstr>
      <vt:lpstr>7. The reverse idle gear is unbolted from the case and removed</vt:lpstr>
      <vt:lpstr>8. The output shaft assembly fifth gear (far left) and the synchronizer assemblies</vt:lpstr>
      <vt:lpstr>9. The bearing is being removed using a bearing splitter and a hydraulic press</vt:lpstr>
      <vt:lpstr>10. A speed gear (bottom) along with the double row needle bearing used between the shaft and the speed gear. The hub (center) is splined &amp; rotates with output shaft</vt:lpstr>
      <vt:lpstr>11. A synchronizer assembly being reassembled. It often takes several hands to hold the hub (center) and the sleeve (outer ring)</vt:lpstr>
      <vt:lpstr>12. A hydraulic press is used to reassemble output shaft and bearing</vt:lpstr>
      <vt:lpstr>13. The assembled output shaft is held against the counter shaft to double check that all of the gears have been correctly assembled</vt:lpstr>
      <vt:lpstr>14. The assembled output shaft and counter shaft are being reinstalled in the transmission case</vt:lpstr>
      <vt:lpstr>15. The case halves are bolted together</vt:lpstr>
      <vt:lpstr>16. The last step is to assembly the shift lever and check for proper operation in all gear positions</vt:lpstr>
      <vt:lpstr>N V-350 Transaxle Service Photo Sequence</vt:lpstr>
      <vt:lpstr>1. After transaxle has been removed from the vehicle and fluid drained, place the transaxle on a work surface</vt:lpstr>
      <vt:lpstr>2. The bell housing case half containing the large output shaft front bearing (center) and the input shaft front bearing (smaller bearing on left)</vt:lpstr>
      <vt:lpstr>3. The differential assembly is simply lifted out of half of the case</vt:lpstr>
      <vt:lpstr>4. The input and output shafts are a press fit into the bearings and are also retained with a snap ring, which must be removed</vt:lpstr>
      <vt:lpstr>5. Using a special tool, the input and output shafts are pressed out of the housing using a hydraulic press</vt:lpstr>
      <vt:lpstr>6. The input shaft can be disassembled using a bearing splitter and a press, or two screwdrivers to pry gears off the shaft</vt:lpstr>
      <vt:lpstr>7. This transaxle uses both brass and powdered metal synchronizer rings with a fiber (paper) inner cone surface</vt:lpstr>
      <vt:lpstr>8. Synchronizer ring gaps are being measured using a feeler (thickness) gauge. The factory specifications are usually 0.040 to 0.069 inches</vt:lpstr>
      <vt:lpstr>9. The gear clutch teeth should be inspected for wear</vt:lpstr>
      <vt:lpstr>10. An assembled synchronizer assembly containing a sleeve, keys, springs, and detent</vt:lpstr>
      <vt:lpstr>11. The input shaft (left) and the output shaft (right) are checked for proper assembly before being installed into the case</vt:lpstr>
      <vt:lpstr>12. The differential bearing preload is determined by measuring for zero end play; then adding the thickness shim under the bearing cup</vt:lpstr>
      <vt:lpstr>13. The bearing cup is being installed using an installation tool and a hammer</vt:lpstr>
      <vt:lpstr>14. All of the shift forks and shift arms must be aligned properly before installing the components into the case</vt:lpstr>
      <vt:lpstr>15. All of the components, including the differential (upper right), the output shaft (center), and the input shaft (left), plus the shift linkage are installed and checked for proper positioning.</vt:lpstr>
      <vt:lpstr>16. The case halves being reinstalled. The bearings (top) must be pressed back onto the input and output shafts using a press.</vt:lpstr>
      <vt:lpstr>17. The bell housing case being reattached</vt:lpstr>
      <vt:lpstr>18. The completed assembly. Notice the bearing cover (top) has already been installed.</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8</dc:title>
  <dc:subject>Careers</dc:subject>
  <dc:creator>James D. Halderman</dc:creator>
  <cp:keywords/>
  <dc:description>Additional information may be found in the Notes Pane of each slide by pressing F6.</dc:description>
  <cp:lastModifiedBy>Glen Plants</cp:lastModifiedBy>
  <cp:revision>518</cp:revision>
  <dcterms:modified xsi:type="dcterms:W3CDTF">2023-08-16T14:25:40Z</dcterms:modified>
</cp:coreProperties>
</file>