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3" r:id="rId1"/>
    <p:sldMasterId id="2147483659" r:id="rId2"/>
  </p:sldMasterIdLst>
  <p:notesMasterIdLst>
    <p:notesMasterId r:id="rId28"/>
  </p:notesMasterIdLst>
  <p:handoutMasterIdLst>
    <p:handoutMasterId r:id="rId29"/>
  </p:handoutMasterIdLst>
  <p:sldIdLst>
    <p:sldId id="384" r:id="rId3"/>
    <p:sldId id="272" r:id="rId4"/>
    <p:sldId id="389" r:id="rId5"/>
    <p:sldId id="737" r:id="rId6"/>
    <p:sldId id="690" r:id="rId7"/>
    <p:sldId id="753" r:id="rId8"/>
    <p:sldId id="740" r:id="rId9"/>
    <p:sldId id="742" r:id="rId10"/>
    <p:sldId id="743" r:id="rId11"/>
    <p:sldId id="744" r:id="rId12"/>
    <p:sldId id="745" r:id="rId13"/>
    <p:sldId id="746" r:id="rId14"/>
    <p:sldId id="691" r:id="rId15"/>
    <p:sldId id="738" r:id="rId16"/>
    <p:sldId id="747" r:id="rId17"/>
    <p:sldId id="748" r:id="rId18"/>
    <p:sldId id="749" r:id="rId19"/>
    <p:sldId id="751" r:id="rId20"/>
    <p:sldId id="750" r:id="rId21"/>
    <p:sldId id="697" r:id="rId22"/>
    <p:sldId id="752" r:id="rId23"/>
    <p:sldId id="412" r:id="rId24"/>
    <p:sldId id="736" r:id="rId25"/>
    <p:sldId id="1177" r:id="rId26"/>
    <p:sldId id="687" r:id="rId27"/>
  </p:sldIdLst>
  <p:sldSz cx="9144000" cy="6858000" type="screen4x3"/>
  <p:notesSz cx="6858000" cy="9144000"/>
  <p:embeddedFontLst>
    <p:embeddedFont>
      <p:font typeface="Arial Unicode MS" panose="020B0604020202020204" charset="0"/>
      <p:regular r:id="rId30"/>
    </p:embeddedFont>
    <p:embeddedFont>
      <p:font typeface="Calibri" panose="020F0502020204030204" pitchFamily="34" charset="0"/>
      <p:regular r:id="rId31"/>
      <p:bold r:id="rId32"/>
      <p:italic r:id="rId33"/>
      <p:boldItalic r:id="rId34"/>
    </p:embeddedFont>
    <p:embeddedFont>
      <p:font typeface="Verdana" panose="020B060403050404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42" userDrawn="1">
          <p15:clr>
            <a:srgbClr val="A4A3A4"/>
          </p15:clr>
        </p15:guide>
        <p15:guide id="2" pos="29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BF9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16" autoAdjust="0"/>
    <p:restoredTop sz="95322" autoAdjust="0"/>
  </p:normalViewPr>
  <p:slideViewPr>
    <p:cSldViewPr snapToGrid="0" snapToObjects="1">
      <p:cViewPr varScale="1">
        <p:scale>
          <a:sx n="109" d="100"/>
          <a:sy n="109" d="100"/>
        </p:scale>
        <p:origin x="1518" y="108"/>
      </p:cViewPr>
      <p:guideLst>
        <p:guide orient="horz" pos="4042"/>
        <p:guide pos="295"/>
      </p:guideLst>
    </p:cSldViewPr>
  </p:slideViewPr>
  <p:outlineViewPr>
    <p:cViewPr>
      <p:scale>
        <a:sx n="33" d="100"/>
        <a:sy n="33" d="100"/>
      </p:scale>
      <p:origin x="0" y="-6954"/>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8/16/2023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1) Math Type Plugin</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2) Math Player (free versions available)</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3) NVDA Reader (free versions available)</a:t>
            </a:r>
            <a:endParaRPr lang="en-US" dirty="0"/>
          </a:p>
          <a:p>
            <a:endParaRPr lang="en-US" dirty="0"/>
          </a:p>
          <a:p>
            <a:r>
              <a:rPr lang="en-US" dirty="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9341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Step 5 of Operation</a:t>
            </a:r>
          </a:p>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r>
              <a:rPr lang="en-US" sz="1200" b="0" i="0" u="none" strike="noStrike" dirty="0">
                <a:solidFill>
                  <a:srgbClr val="000000"/>
                </a:solidFill>
                <a:effectLst/>
                <a:latin typeface="Arial" panose="020B0604020202020204" pitchFamily="34" charset="0"/>
                <a:cs typeface="Arial" panose="020B0604020202020204" pitchFamily="34" charset="0"/>
              </a:rPr>
              <a:t>The illustration has a circuit of clutches on the left. It has two concentric C-shaped structures attached to four clutch configurations, two on top and two on the bottom. The clutches secured to the inner C-shaped structure are labeled C 2. The clutches secured to the outer C-shaped structure are labeled C 1. The vertical microparts in C 1 have a length longer than those in c 2. A cylindrical shaft labeled input 2 on the left and input 1 on the right is splined from the center of the circuit of clutches. The shaft is attached to a set of three cluster gears. The top is labeled output 2 and the bottom is labeled output 1. The bottom-left margin of the bottom cluster gear is attached to the engine torque. A horizontal line from the left end of the shaft labeled input 2 travels downward through the second gear and extends as a double-sided arrow in the centerline of the engine torque. </a:t>
            </a: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2087375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SHIFT FORKS</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There are four gearshift forks in this Getrag D C T 450 transaxle. The gear positions per gearshift fork include the following:</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Gearshift fork 1 (odd): R-N-5</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Gearshift fork 2 (odd): 3-N-1</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Gearshift fork 3 (even): 2-N-4</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Gearshift fork 4 (even): P-N-6</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The gearshift forks mechanically engage the gears. The forks are moved by hydraulic pistons, which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are controlled by shift solenoids. The transmission control module (T C M) operates shift solenoids.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The solenoids move pistons, which in turn apply force to the shift forks through lever points to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help in- crease the force applied. Both an even and an odd gear can be commanded at the same time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in parallel.</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Fifth gear and neutral are blocked if the reverse gear is engaged.</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Neutral and first gear are blocked if third gear is engaged. </a:t>
            </a:r>
            <a:r>
              <a:rPr lang="en-US" sz="1200" b="1" i="0" u="none" strike="noStrike" cap="none" dirty="0">
                <a:solidFill>
                  <a:schemeClr val="dk1"/>
                </a:solidFill>
                <a:latin typeface="Arial" panose="020B0604020202020204" pitchFamily="34" charset="0"/>
                <a:ea typeface="Arial"/>
                <a:cs typeface="Arial" panose="020B0604020202020204" pitchFamily="34" charset="0"/>
                <a:sym typeface="Arial"/>
              </a:rPr>
              <a:t>FIGURE 7.7.</a:t>
            </a:r>
          </a:p>
          <a:p>
            <a:pPr marL="0" marR="0" lvl="0" indent="0" algn="l" rtl="0">
              <a:lnSpc>
                <a:spcPct val="100000"/>
              </a:lnSpc>
              <a:spcBef>
                <a:spcPts val="0"/>
              </a:spcBef>
              <a:spcAft>
                <a:spcPts val="0"/>
              </a:spcAft>
              <a:buClr>
                <a:schemeClr val="dk1"/>
              </a:buClr>
              <a:buSzPct val="25000"/>
              <a:buFont typeface="Arial"/>
              <a:buNone/>
            </a:pPr>
            <a:endParaRPr lang="en-US" sz="1200" b="1"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dirty="0">
                <a:solidFill>
                  <a:srgbClr val="000000"/>
                </a:solidFill>
                <a:effectLst/>
                <a:latin typeface="Arial" panose="020B0604020202020204" pitchFamily="34" charset="0"/>
                <a:cs typeface="Arial" panose="020B0604020202020204" pitchFamily="34" charset="0"/>
              </a:rPr>
              <a:t>The cross-section of the transaxle shift fork has a vertical cylindrical component labeled lever shaft on the rear side of the configuration. The lever shaft is attached to U-shaped components labeled gearshift fork guides, two each on the bottom and top. The gearshift fork guides on the bottom are attached to horizontal cylindrical shafts on their bottom. Similarly, the gearshift fork guides on the top are attached to horizontal cylindrical shafts on their top. The lever shaft and the gearshift forks on the top have small horizontal cylindrical components clustered in between labeled pistons operate levers to engage and disengage gear shift forks. </a:t>
            </a: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803053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r>
              <a:rPr lang="en-US" b="1" dirty="0"/>
              <a:t>SPEED SENSORS </a:t>
            </a:r>
            <a:r>
              <a:rPr lang="en-US" dirty="0"/>
              <a:t>Speed sensors include the following:</a:t>
            </a:r>
          </a:p>
          <a:p>
            <a:pPr marL="171450" indent="-171450">
              <a:buFont typeface="Arial" panose="020B0604020202020204" pitchFamily="34" charset="0"/>
              <a:buChar char="•"/>
            </a:pPr>
            <a:r>
              <a:rPr lang="en-US" dirty="0"/>
              <a:t>Engine speed sensor. Inputs the engine speed to the T C M from the sensor located on the clutch drum housing.</a:t>
            </a:r>
          </a:p>
          <a:p>
            <a:pPr marL="171450" indent="-171450">
              <a:buFont typeface="Arial" panose="020B0604020202020204" pitchFamily="34" charset="0"/>
              <a:buChar char="•"/>
            </a:pPr>
            <a:r>
              <a:rPr lang="en-US" dirty="0"/>
              <a:t>Speed sensor input shaft odd gears. Gives the T C M information on input shaft R P M (after the C 1 clutch) for odd gears, 1, 3, 5, and R.</a:t>
            </a:r>
          </a:p>
          <a:p>
            <a:pPr marL="171450" indent="-171450">
              <a:buFont typeface="Arial" panose="020B0604020202020204" pitchFamily="34" charset="0"/>
              <a:buChar char="•"/>
            </a:pPr>
            <a:r>
              <a:rPr lang="en-US" dirty="0"/>
              <a:t>Speed sensor input shaft even gears. Gives the T C M information on input shaft R P M (after the C 2 clutch) for even gears, 2, 4, and 6.</a:t>
            </a: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737166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091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726D6D6-F477-F68C-0F85-A6B9A7C43EFC}"/>
              </a:ext>
            </a:extLst>
          </p:cNvPr>
          <p:cNvSpPr>
            <a:spLocks noGrp="1"/>
          </p:cNvSpPr>
          <p:nvPr>
            <p:ph type="body" idx="1"/>
          </p:nvPr>
        </p:nvSpPr>
        <p:spPr/>
        <p:txBody>
          <a:bodyPr/>
          <a:lstStyle/>
          <a:p>
            <a:r>
              <a:rPr lang="en-US" dirty="0"/>
              <a:t>TEMPERATURE SENSORS The T C M uses temperature information to determine correct system pressure, for controlling the </a:t>
            </a:r>
          </a:p>
          <a:p>
            <a:r>
              <a:rPr lang="en-US" dirty="0"/>
              <a:t>clutch, for cold starts, and for overheating protection.</a:t>
            </a:r>
          </a:p>
        </p:txBody>
      </p:sp>
    </p:spTree>
    <p:extLst>
      <p:ext uri="{BB962C8B-B14F-4D97-AF65-F5344CB8AC3E}">
        <p14:creationId xmlns:p14="http://schemas.microsoft.com/office/powerpoint/2010/main" val="3676275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06860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r>
              <a:rPr lang="en-US" b="1" dirty="0"/>
              <a:t>Pressure sensors </a:t>
            </a:r>
            <a:r>
              <a:rPr lang="en-US" dirty="0"/>
              <a:t>give the T C M information on hydraulic pressure of clutches. The T C M sup- plies the sensors with 5 V. The sensors register the oil pressure to control clutch pressure so that the T C M can control the solenoids to provide correct clutch pressure for each clutch.</a:t>
            </a:r>
          </a:p>
          <a:p>
            <a:r>
              <a:rPr lang="en-US" b="1" dirty="0"/>
              <a:t>Position sensors </a:t>
            </a:r>
            <a:r>
              <a:rPr lang="en-US" dirty="0"/>
              <a:t>include the following:</a:t>
            </a:r>
          </a:p>
          <a:p>
            <a:pPr marL="171450" indent="-171450">
              <a:buFont typeface="Arial" panose="020B0604020202020204" pitchFamily="34" charset="0"/>
              <a:buChar char="•"/>
            </a:pPr>
            <a:r>
              <a:rPr lang="en-US" dirty="0"/>
              <a:t>Fork position sensors—sensors give T C M information on position of 4 gear shift forks that handle shifting 1-R; 3-5; 2-4; and 6-N.</a:t>
            </a:r>
          </a:p>
          <a:p>
            <a:pPr marL="171450" indent="-171450">
              <a:buFont typeface="Arial" panose="020B0604020202020204" pitchFamily="34" charset="0"/>
              <a:buChar char="•"/>
            </a:pPr>
            <a:r>
              <a:rPr lang="en-US" dirty="0"/>
              <a:t>Transmissions Range Sensor (T R S)—This sensor provides the actual P R N D gear selection.</a:t>
            </a:r>
          </a:p>
          <a:p>
            <a:pPr marL="171450" indent="-171450">
              <a:buFont typeface="Arial" panose="020B0604020202020204" pitchFamily="34" charset="0"/>
              <a:buChar char="•"/>
            </a:pPr>
            <a:r>
              <a:rPr lang="en-US" dirty="0"/>
              <a:t>The transmission electronic control module uses information from the sensors to determine proper clutch and shift servo operation. Once the T C M determines the required gear range and driving conditions, actuators are turned on or off to control hydraulic pressure, gear selection, clutch control shift lock.</a:t>
            </a:r>
          </a:p>
        </p:txBody>
      </p:sp>
    </p:spTree>
    <p:extLst>
      <p:ext uri="{BB962C8B-B14F-4D97-AF65-F5344CB8AC3E}">
        <p14:creationId xmlns:p14="http://schemas.microsoft.com/office/powerpoint/2010/main" val="1962154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2818295-178E-0D54-E9C7-22E49F6393E7}"/>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231F20"/>
                </a:solidFill>
                <a:latin typeface="Arial" panose="020B0604020202020204" pitchFamily="34" charset="0"/>
                <a:cs typeface="Arial" panose="020B0604020202020204" pitchFamily="34" charset="0"/>
              </a:rPr>
              <a:t>The transmission control module (T C M) operates shift solenoids. These pistons apply force to the shift forks through lever points to help increase the force applied. Both an even and an odd gear can be commanded at the same time in parallel. Position sensors are located inside the case and this information is used by the T C M to determine the actual position of each shift fork. See Figure 7.8</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231F20"/>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baseline="0" dirty="0">
                <a:solidFill>
                  <a:srgbClr val="231F20"/>
                </a:solidFill>
                <a:latin typeface="Arial" panose="020B0604020202020204" pitchFamily="34" charset="0"/>
                <a:cs typeface="Arial" panose="020B0604020202020204" pitchFamily="34" charset="0"/>
                <a:sym typeface="Arial"/>
              </a:rPr>
              <a:t>Long Description: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cs typeface="Arial" panose="020B0604020202020204" pitchFamily="34" charset="0"/>
              </a:rPr>
              <a:t>The cross-section is a flat and irregularly-shaped structure attached to five vertical spring-like position sensors. The bottom-left position sensor is labeled reads first to third fork positions. The top-left position sensor is labeled reads second to fourth fork positions. The top-right position sensor is labeled reads input shaft 2 speed. The bottom-right surface has two position sensors. The one on the left has a partial covering labeled reads sixth to N fork positions and the one on the right is half the usual height. The position sensor with a partial covering is labeled reads input shaft 1 speed via output 2 shaft. The shortest sensor on the extreme bottom-right surface is labeled reads fifth to reverse fork positions.</a:t>
            </a:r>
            <a:endParaRPr lang="en-US" sz="1200" b="0" i="0" u="none" strike="noStrike" kern="1200" cap="none" baseline="0" dirty="0">
              <a:solidFill>
                <a:srgbClr val="231F20"/>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493859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070" algn="just"/>
            <a:r>
              <a:rPr lang="en-US" sz="1200" b="1" i="0" u="none" strike="noStrike" baseline="0" dirty="0">
                <a:solidFill>
                  <a:srgbClr val="231F20"/>
                </a:solidFill>
                <a:latin typeface="Arial" panose="020B0604020202020204" pitchFamily="34" charset="0"/>
              </a:rPr>
              <a:t>STEP 1 </a:t>
            </a:r>
            <a:r>
              <a:rPr lang="en-US" sz="1200" b="0" i="0" u="none" strike="noStrike" baseline="0" dirty="0">
                <a:solidFill>
                  <a:srgbClr val="231F20"/>
                </a:solidFill>
                <a:latin typeface="Arial Unicode MS" panose="020B0604020202020204" pitchFamily="34" charset="-128"/>
              </a:rPr>
              <a:t>Verify the customer concern (complaint). This step includes trying to duplicate what the customer or driver is concerned about.</a:t>
            </a:r>
          </a:p>
          <a:p>
            <a:pPr marR="1080" algn="just"/>
            <a:r>
              <a:rPr lang="en-US" sz="1200" b="1" i="0" u="none" strike="noStrike" baseline="0" dirty="0">
                <a:solidFill>
                  <a:srgbClr val="231F20"/>
                </a:solidFill>
                <a:latin typeface="Arial" panose="020B0604020202020204" pitchFamily="34" charset="0"/>
              </a:rPr>
              <a:t>STEP 2 </a:t>
            </a:r>
            <a:r>
              <a:rPr lang="en-US" sz="1200" b="0" i="0" u="none" strike="noStrike" baseline="0" dirty="0">
                <a:solidFill>
                  <a:srgbClr val="231F20"/>
                </a:solidFill>
                <a:latin typeface="Arial Unicode MS" panose="020B0604020202020204" pitchFamily="34" charset="-128"/>
              </a:rPr>
              <a:t>Perform a thorough visual inspection, including the following:</a:t>
            </a:r>
          </a:p>
          <a:p>
            <a:pPr marR="1080" algn="just"/>
            <a:endParaRPr lang="en-US" sz="1800" b="0" i="0" u="none" strike="noStrike" baseline="30000" dirty="0">
              <a:solidFill>
                <a:srgbClr val="231F20"/>
              </a:solidFill>
              <a:latin typeface="+mj-lt"/>
            </a:endParaRPr>
          </a:p>
          <a:p>
            <a:pPr marR="1080" algn="just"/>
            <a:r>
              <a:rPr lang="en-US" sz="1800" b="0" i="0" u="none" strike="noStrike" baseline="30000" dirty="0">
                <a:solidFill>
                  <a:srgbClr val="231F20"/>
                </a:solidFill>
                <a:latin typeface="+mj-lt"/>
              </a:rPr>
              <a:t>Checking level and condition of the fluid</a:t>
            </a:r>
          </a:p>
          <a:p>
            <a:pPr marR="1080" algn="just"/>
            <a:r>
              <a:rPr lang="en-US" sz="1800" b="0" i="0" u="none" strike="noStrike" baseline="30000" dirty="0">
                <a:solidFill>
                  <a:srgbClr val="231F20"/>
                </a:solidFill>
                <a:latin typeface="+mj-lt"/>
              </a:rPr>
              <a:t>Checking drivetrain mounts for damage or faults</a:t>
            </a:r>
          </a:p>
          <a:p>
            <a:pPr marR="1070" algn="just"/>
            <a:r>
              <a:rPr lang="en-US" sz="1200" b="1" i="0" u="none" strike="noStrike" baseline="0" dirty="0">
                <a:solidFill>
                  <a:srgbClr val="231F20"/>
                </a:solidFill>
                <a:latin typeface="Arial" panose="020B0604020202020204" pitchFamily="34" charset="0"/>
              </a:rPr>
              <a:t>STEP 3 </a:t>
            </a:r>
            <a:r>
              <a:rPr lang="en-US" sz="1200" b="0" i="0" u="none" strike="noStrike" baseline="0" dirty="0">
                <a:solidFill>
                  <a:srgbClr val="231F20"/>
                </a:solidFill>
                <a:latin typeface="Arial Unicode MS" panose="020B0604020202020204" pitchFamily="34" charset="-128"/>
              </a:rPr>
              <a:t>Check service information for the specified procedure to follow. Most vehicles require the use of a factory-brand scan tool.</a:t>
            </a:r>
          </a:p>
          <a:p>
            <a:pPr marR="50870" algn="just"/>
            <a:r>
              <a:rPr lang="en-US" sz="1200" b="1" i="0" u="none" strike="noStrike" baseline="0" dirty="0">
                <a:solidFill>
                  <a:srgbClr val="231F20"/>
                </a:solidFill>
                <a:latin typeface="Arial" panose="020B0604020202020204" pitchFamily="34" charset="0"/>
              </a:rPr>
              <a:t>STEP 4 </a:t>
            </a:r>
            <a:r>
              <a:rPr lang="en-US" sz="1200" b="0" i="0" u="none" strike="noStrike" baseline="0" dirty="0">
                <a:solidFill>
                  <a:srgbClr val="231F20"/>
                </a:solidFill>
                <a:latin typeface="Arial Unicode MS" panose="020B0604020202020204" pitchFamily="34" charset="-128"/>
              </a:rPr>
              <a:t>Follow the troubleshooting procedure as specified to fix the root cause of the problem. This means following the instructions displayed on the scan tool or service information.</a:t>
            </a:r>
          </a:p>
          <a:p>
            <a:pPr marR="50870" algn="just"/>
            <a:r>
              <a:rPr lang="en-US" sz="1200" b="1" i="0" u="none" strike="noStrike" baseline="0" dirty="0">
                <a:solidFill>
                  <a:srgbClr val="231F20"/>
                </a:solidFill>
                <a:latin typeface="Arial" panose="020B0604020202020204" pitchFamily="34" charset="0"/>
              </a:rPr>
              <a:t>STEP 5 </a:t>
            </a:r>
            <a:r>
              <a:rPr lang="en-US" sz="1200" b="0" i="0" u="none" strike="noStrike" baseline="0" dirty="0">
                <a:solidFill>
                  <a:srgbClr val="231F20"/>
                </a:solidFill>
                <a:latin typeface="Arial Unicode MS" panose="020B0604020202020204" pitchFamily="34" charset="-128"/>
              </a:rPr>
              <a:t>Repair the fault.</a:t>
            </a:r>
          </a:p>
          <a:p>
            <a:pPr marR="50870" algn="just"/>
            <a:r>
              <a:rPr lang="en-US" sz="1200" b="1" i="0" u="none" strike="noStrike" baseline="0" dirty="0">
                <a:solidFill>
                  <a:srgbClr val="231F20"/>
                </a:solidFill>
                <a:latin typeface="Arial" panose="020B0604020202020204" pitchFamily="34" charset="0"/>
              </a:rPr>
              <a:t>STEP 6 </a:t>
            </a:r>
            <a:r>
              <a:rPr lang="en-US" sz="1200" b="0" i="0" u="none" strike="noStrike" baseline="0" dirty="0">
                <a:solidFill>
                  <a:srgbClr val="231F20"/>
                </a:solidFill>
                <a:latin typeface="Arial Unicode MS" panose="020B0604020202020204" pitchFamily="34" charset="-128"/>
              </a:rPr>
              <a:t>Road test the vehicle under the same conditions that were performed to verify the fault to ensure that the repair is completed.</a:t>
            </a:r>
          </a:p>
          <a:p>
            <a:pPr marR="1070" algn="just"/>
            <a:endParaRPr lang="en-US" sz="1200" b="1" i="0" u="none" strike="noStrike" cap="none" dirty="0">
              <a:solidFill>
                <a:schemeClr val="dk1"/>
              </a:solidFill>
              <a:latin typeface="Arial"/>
              <a:ea typeface="Arial"/>
              <a:cs typeface="Arial"/>
              <a:sym typeface="Arial"/>
            </a:endParaRPr>
          </a:p>
          <a:p>
            <a:pPr marR="1070" algn="just"/>
            <a:r>
              <a:rPr lang="en-US" sz="1200" b="1" i="0" u="none" strike="noStrike" cap="none" dirty="0">
                <a:solidFill>
                  <a:schemeClr val="dk1"/>
                </a:solidFill>
                <a:latin typeface="Arial"/>
                <a:ea typeface="Arial"/>
                <a:cs typeface="Arial"/>
                <a:sym typeface="Arial"/>
              </a:rPr>
              <a:t>Fluid Maintenance</a:t>
            </a:r>
          </a:p>
          <a:p>
            <a:r>
              <a:rPr lang="en-US" sz="1200" b="0" i="0" u="none" strike="noStrike" baseline="0" dirty="0">
                <a:solidFill>
                  <a:srgbClr val="231F20"/>
                </a:solidFill>
                <a:latin typeface="+mn-lt"/>
              </a:rPr>
              <a:t>The transmission fluid is usually high-quality synthetic oil, which is unique for this type of transmission. Dual clutch transmission fluid is usually green to help identify it as a unique fluid and to help prevent someone from using conventional automatic transmission fluid. Always use the specified fluid. For example, the Ford dry dual clutch fluid is specifically formulated for use in the D P S 6 power shift twin dry clutch transmission. This fluid is manufactured with synthetic base oils and performance additives, providing improved shifting at all ambient temperatures. This fluid is used only in transmissions requiring a fluid meeting W S S-M 2 C 2 0 0-D 2.</a:t>
            </a:r>
          </a:p>
          <a:p>
            <a:r>
              <a:rPr lang="en-US" sz="1200" b="0" i="0" u="none" strike="noStrike" baseline="0" dirty="0">
                <a:solidFill>
                  <a:srgbClr val="231F20"/>
                </a:solidFill>
                <a:latin typeface="Arial Unicode MS" panose="020B0604020202020204" pitchFamily="34" charset="-128"/>
              </a:rPr>
              <a:t>Most dual clutch automatic transmissions/transaxles use an external filter that is serviceable and an internal filter that is a non serviceable part unless the unit is totally disassembled. Always follow the vehicle manufacturer’s recommended fluid and filter service intervals.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30196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i="0" u="none" strike="noStrike" baseline="0" dirty="0">
                <a:solidFill>
                  <a:srgbClr val="007C94"/>
                </a:solidFill>
                <a:latin typeface="Calibri" panose="020F0502020204030204" pitchFamily="34" charset="0"/>
              </a:rPr>
              <a:t>D T C s</a:t>
            </a:r>
          </a:p>
          <a:p>
            <a:pPr marR="50870" algn="just"/>
            <a:r>
              <a:rPr lang="en-US" sz="1200" b="0" i="0" u="none" strike="noStrike" baseline="0" dirty="0">
                <a:solidFill>
                  <a:srgbClr val="231F20"/>
                </a:solidFill>
                <a:latin typeface="Arial Unicode MS" panose="020B0604020202020204" pitchFamily="34" charset="-128"/>
              </a:rPr>
              <a:t>As part of any diagnostics, checking for diagnostic trouble codes is one of the first steps. See Chart 7.1</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79488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35729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0444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47644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sz="1200" b="0" i="0" u="none" strike="noStrike" baseline="0" dirty="0">
                <a:solidFill>
                  <a:srgbClr val="231F20"/>
                </a:solidFill>
                <a:latin typeface="Arial Unicode MS" panose="020B0604020202020204" pitchFamily="34" charset="-128"/>
              </a:rPr>
              <a:t>A dual clutch automatic transmission or transaxle uses a manual-type transmission and two clutches that engage either the inner or outer transmission shaft.</a:t>
            </a:r>
          </a:p>
          <a:p>
            <a:pPr marL="171450" marR="53870" indent="-171450" algn="just">
              <a:buFont typeface="Arial" panose="020B0604020202020204" pitchFamily="34" charset="0"/>
              <a:buChar char="•"/>
            </a:pPr>
            <a:r>
              <a:rPr lang="en-US" sz="1200" b="0" i="0" u="none" strike="noStrike" baseline="0" dirty="0">
                <a:solidFill>
                  <a:srgbClr val="231F20"/>
                </a:solidFill>
                <a:latin typeface="Arial Unicode MS" panose="020B0604020202020204" pitchFamily="34" charset="-128"/>
              </a:rPr>
              <a:t>A dual clutch automatic transmission can also be referred to as direct shift gearbox (D S G), Porsche Doppelkupplung (P D K), automated manual transmission (A M T), or a twin clutch transmission.</a:t>
            </a:r>
          </a:p>
          <a:p>
            <a:pPr marL="171450" marR="53860" indent="-171450" algn="just">
              <a:buFont typeface="Arial" panose="020B0604020202020204" pitchFamily="34" charset="0"/>
              <a:buChar char="•"/>
            </a:pPr>
            <a:r>
              <a:rPr lang="en-US" sz="1200" b="0" i="0" u="none" strike="noStrike" baseline="0" dirty="0">
                <a:solidFill>
                  <a:srgbClr val="231F20"/>
                </a:solidFill>
                <a:latin typeface="Arial Unicode MS" panose="020B0604020202020204" pitchFamily="34" charset="-128"/>
              </a:rPr>
              <a:t>A dual dry clutch system is mostly used for lower- powered front-wheel-drive vehicles, whereas dual wet clutches are used for most high-powered front-and rear-wheel-drive vehicles. 2 basic wet clutch designs used in dual clutch automatic transmissions.</a:t>
            </a:r>
          </a:p>
          <a:p>
            <a:pPr marL="628650" marR="53860" lvl="1" indent="-171450" algn="just">
              <a:buFont typeface="Arial" panose="020B0604020202020204" pitchFamily="34" charset="0"/>
              <a:buChar char="•"/>
            </a:pPr>
            <a:r>
              <a:rPr lang="en-US" sz="1200" b="0" i="0" u="none" strike="noStrike" baseline="0" dirty="0">
                <a:solidFill>
                  <a:srgbClr val="231F20"/>
                </a:solidFill>
                <a:latin typeface="Arial Unicode MS" panose="020B0604020202020204" pitchFamily="34" charset="-128"/>
              </a:rPr>
              <a:t>A concentric clutch (also called a nested-type clutch) is a design where both plates share the same vertical plane and provides a shorter assembly.</a:t>
            </a:r>
          </a:p>
          <a:p>
            <a:pPr marL="628650" marR="53860" lvl="1" indent="-171450" algn="just">
              <a:buFont typeface="Arial" panose="020B0604020202020204" pitchFamily="34" charset="0"/>
              <a:buChar char="•"/>
            </a:pPr>
            <a:r>
              <a:rPr lang="en-US" sz="1200" b="0" i="0" u="none" strike="noStrike" baseline="0" dirty="0">
                <a:solidFill>
                  <a:srgbClr val="231F20"/>
                </a:solidFill>
                <a:latin typeface="Arial Unicode MS" panose="020B0604020202020204" pitchFamily="34" charset="-128"/>
              </a:rPr>
              <a:t>A parallel clutch design is used in a side-by-side arrangement.</a:t>
            </a:r>
          </a:p>
          <a:p>
            <a:pPr marL="171450" marR="53860" indent="-171450" algn="just">
              <a:buFont typeface="Arial" panose="020B0604020202020204" pitchFamily="34" charset="0"/>
              <a:buChar char="•"/>
            </a:pPr>
            <a:r>
              <a:rPr lang="en-US" sz="1200" b="0" i="0" u="none" strike="noStrike" baseline="0" dirty="0">
                <a:solidFill>
                  <a:srgbClr val="231F20"/>
                </a:solidFill>
                <a:latin typeface="Arial Unicode MS" panose="020B0604020202020204" pitchFamily="34" charset="-128"/>
              </a:rPr>
              <a:t>Speed sensors are used to measure the speed of the odd gear shaft and the even gear shaft.</a:t>
            </a:r>
          </a:p>
          <a:p>
            <a:pPr marL="171450" marR="53860" indent="-171450" algn="just">
              <a:buFont typeface="Arial" panose="020B0604020202020204" pitchFamily="34" charset="0"/>
              <a:buChar char="•"/>
            </a:pPr>
            <a:r>
              <a:rPr lang="en-US" sz="1200" b="0" i="0" u="none" strike="noStrike" baseline="0" dirty="0">
                <a:solidFill>
                  <a:srgbClr val="231F20"/>
                </a:solidFill>
                <a:latin typeface="Arial Unicode MS" panose="020B0604020202020204" pitchFamily="34" charset="-128"/>
              </a:rPr>
              <a:t>Position sensors are used to detect the positions of the shift forks.</a:t>
            </a:r>
          </a:p>
          <a:p>
            <a:pPr marL="171450" marR="53860" indent="-171450" algn="just">
              <a:buFont typeface="Arial" panose="020B0604020202020204" pitchFamily="34" charset="0"/>
              <a:buChar char="•"/>
            </a:pPr>
            <a:r>
              <a:rPr lang="en-US" sz="1200" b="0" i="0" u="none" strike="noStrike" baseline="0" dirty="0">
                <a:solidFill>
                  <a:srgbClr val="231F20"/>
                </a:solidFill>
                <a:latin typeface="Arial Unicode MS" panose="020B0604020202020204" pitchFamily="34" charset="-128"/>
              </a:rPr>
              <a:t>Solenoids are used to make the actual shifts by moving the shift forks.</a:t>
            </a:r>
          </a:p>
          <a:p>
            <a:pPr marL="171450" marR="53860" indent="-171450" algn="just">
              <a:buFont typeface="Arial" panose="020B0604020202020204" pitchFamily="34" charset="0"/>
              <a:buChar char="•"/>
            </a:pPr>
            <a:r>
              <a:rPr lang="en-US" sz="1200" b="0" i="0" u="none" strike="noStrike" baseline="0" dirty="0">
                <a:solidFill>
                  <a:srgbClr val="231F20"/>
                </a:solidFill>
                <a:latin typeface="Arial Unicode MS" panose="020B0604020202020204" pitchFamily="34" charset="-128"/>
              </a:rPr>
              <a:t>Dual clutch automatic transmissions use a unique fluid.</a:t>
            </a:r>
            <a:endParaRPr lang="en-US" sz="1200" b="0" i="0" u="none" strike="noStrike" cap="none" dirty="0">
              <a:solidFill>
                <a:schemeClr val="dk1"/>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01181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sz="1200" b="0" i="0" u="none" strike="noStrike" baseline="0" dirty="0">
                <a:solidFill>
                  <a:srgbClr val="231F20"/>
                </a:solidFill>
                <a:latin typeface="Arial Unicode MS" panose="020B0604020202020204" pitchFamily="34" charset="-128"/>
              </a:rPr>
              <a:t>A dual clutch automatic transmission or transaxle uses a manual-type transmission and two clutches that engage either the inner or outer transmission shaft.</a:t>
            </a:r>
          </a:p>
          <a:p>
            <a:pPr marL="171450" marR="53870" indent="-171450" algn="just">
              <a:buFont typeface="Arial" panose="020B0604020202020204" pitchFamily="34" charset="0"/>
              <a:buChar char="•"/>
            </a:pPr>
            <a:r>
              <a:rPr lang="en-US" sz="1200" b="0" i="0" u="none" strike="noStrike" baseline="0" dirty="0">
                <a:solidFill>
                  <a:srgbClr val="231F20"/>
                </a:solidFill>
                <a:latin typeface="Arial Unicode MS" panose="020B0604020202020204" pitchFamily="34" charset="-128"/>
              </a:rPr>
              <a:t>A dual clutch automatic transmission can also be referred to as direct shift gearbox (D S G), Porsche Doppelkupplung (P D K), automated manual trans- mission (A M T), or a twin clutch transmission.</a:t>
            </a:r>
          </a:p>
          <a:p>
            <a:pPr marL="171450" marR="53860" indent="-171450" algn="just">
              <a:buFont typeface="Arial" panose="020B0604020202020204" pitchFamily="34" charset="0"/>
              <a:buChar char="•"/>
            </a:pPr>
            <a:r>
              <a:rPr lang="en-US" sz="1200" b="0" i="0" u="none" strike="noStrike" baseline="0" dirty="0">
                <a:solidFill>
                  <a:srgbClr val="231F20"/>
                </a:solidFill>
                <a:latin typeface="Arial Unicode MS" panose="020B0604020202020204" pitchFamily="34" charset="-128"/>
              </a:rPr>
              <a:t>A dual dry clutch system is mostly used for lower- powered front-wheel-drive vehicles, whereas dual wet clutches are used for most high-powered front-and rear-wheel-drive vehicles. 2 basic wet clutch designs used in dual clutch automatic transmissions.</a:t>
            </a:r>
          </a:p>
          <a:p>
            <a:pPr marL="628650" marR="53860" lvl="1" indent="-171450" algn="just">
              <a:buFont typeface="Arial" panose="020B0604020202020204" pitchFamily="34" charset="0"/>
              <a:buChar char="•"/>
            </a:pPr>
            <a:r>
              <a:rPr lang="en-US" sz="1200" b="0" i="0" u="none" strike="noStrike" baseline="0" dirty="0">
                <a:solidFill>
                  <a:srgbClr val="231F20"/>
                </a:solidFill>
                <a:latin typeface="Arial Unicode MS" panose="020B0604020202020204" pitchFamily="34" charset="-128"/>
              </a:rPr>
              <a:t>A concentric clutch (also called a nested-type clutch) is a design where both plates share the same vertical plane and provides a shorter assembly.</a:t>
            </a:r>
          </a:p>
          <a:p>
            <a:pPr marL="628650" marR="53860" lvl="1" indent="-171450" algn="just">
              <a:buFont typeface="Arial" panose="020B0604020202020204" pitchFamily="34" charset="0"/>
              <a:buChar char="•"/>
            </a:pPr>
            <a:r>
              <a:rPr lang="en-US" sz="1200" b="0" i="0" u="none" strike="noStrike" baseline="0" dirty="0">
                <a:solidFill>
                  <a:srgbClr val="231F20"/>
                </a:solidFill>
                <a:latin typeface="Arial Unicode MS" panose="020B0604020202020204" pitchFamily="34" charset="-128"/>
              </a:rPr>
              <a:t>A parallel clutch design is used in a side-by-side arrangement.</a:t>
            </a:r>
          </a:p>
          <a:p>
            <a:pPr marL="171450" marR="53860" indent="-171450" algn="just">
              <a:buFont typeface="Arial" panose="020B0604020202020204" pitchFamily="34" charset="0"/>
              <a:buChar char="•"/>
            </a:pPr>
            <a:r>
              <a:rPr lang="en-US" sz="1200" b="0" i="0" u="none" strike="noStrike" baseline="0" dirty="0">
                <a:solidFill>
                  <a:srgbClr val="231F20"/>
                </a:solidFill>
                <a:latin typeface="Arial Unicode MS" panose="020B0604020202020204" pitchFamily="34" charset="-128"/>
              </a:rPr>
              <a:t>Speed sensors are used to measure the speed of the odd gear shaft and the even gear shaft.</a:t>
            </a:r>
          </a:p>
          <a:p>
            <a:pPr marL="171450" marR="53860" indent="-171450" algn="just">
              <a:buFont typeface="Arial" panose="020B0604020202020204" pitchFamily="34" charset="0"/>
              <a:buChar char="•"/>
            </a:pPr>
            <a:r>
              <a:rPr lang="en-US" sz="1200" b="0" i="0" u="none" strike="noStrike" baseline="0" dirty="0">
                <a:solidFill>
                  <a:srgbClr val="231F20"/>
                </a:solidFill>
                <a:latin typeface="Arial Unicode MS" panose="020B0604020202020204" pitchFamily="34" charset="-128"/>
              </a:rPr>
              <a:t>Position sensors are used to detect the positions of the shift forks.</a:t>
            </a:r>
          </a:p>
          <a:p>
            <a:pPr marL="171450" marR="53860" indent="-171450" algn="just">
              <a:buFont typeface="Arial" panose="020B0604020202020204" pitchFamily="34" charset="0"/>
              <a:buChar char="•"/>
            </a:pPr>
            <a:r>
              <a:rPr lang="en-US" sz="1200" b="0" i="0" u="none" strike="noStrike" baseline="0" dirty="0">
                <a:solidFill>
                  <a:srgbClr val="231F20"/>
                </a:solidFill>
                <a:latin typeface="Arial Unicode MS" panose="020B0604020202020204" pitchFamily="34" charset="-128"/>
              </a:rPr>
              <a:t>Solenoids are used to make the actual shifts by moving the shift forks.</a:t>
            </a:r>
          </a:p>
          <a:p>
            <a:pPr marL="171450" marR="53860" indent="-171450" algn="just">
              <a:buFont typeface="Arial" panose="020B0604020202020204" pitchFamily="34" charset="0"/>
              <a:buChar char="•"/>
            </a:pPr>
            <a:r>
              <a:rPr lang="en-US" sz="1200" b="0" i="0" u="none" strike="noStrike" baseline="0" dirty="0">
                <a:solidFill>
                  <a:srgbClr val="231F20"/>
                </a:solidFill>
                <a:latin typeface="Arial Unicode MS" panose="020B0604020202020204" pitchFamily="34" charset="-128"/>
              </a:rPr>
              <a:t>Dual clutch automatic transmissions use a unique fluid.</a:t>
            </a:r>
            <a:endParaRPr lang="en-US" sz="1200" b="0" i="0" u="none" strike="noStrike" cap="none" dirty="0">
              <a:solidFill>
                <a:schemeClr val="dk1"/>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26187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9CAA192-07C2-4912-B6C5-CA306F17FBDD}"/>
              </a:ext>
            </a:extLst>
          </p:cNvPr>
          <p:cNvSpPr>
            <a:spLocks noGrp="1" noRot="1" noChangeAspect="1" noTextEdit="1"/>
          </p:cNvSpPr>
          <p:nvPr>
            <p:ph type="sldImg"/>
          </p:nvPr>
        </p:nvSpPr>
        <p:spPr>
          <a:ln>
            <a:headEnd/>
            <a:tailEnd/>
          </a:ln>
        </p:spPr>
      </p:sp>
      <p:sp>
        <p:nvSpPr>
          <p:cNvPr id="48131" name="Notes Placeholder 2">
            <a:extLst>
              <a:ext uri="{FF2B5EF4-FFF2-40B4-BE49-F238E27FC236}">
                <a16:creationId xmlns:a16="http://schemas.microsoft.com/office/drawing/2014/main" id="{D9D7DF65-6D37-4A7E-9EC7-2261A13D3C4B}"/>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de-DE" altLang="en-US"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48132" name="Slide Number Placeholder 3">
            <a:extLst>
              <a:ext uri="{FF2B5EF4-FFF2-40B4-BE49-F238E27FC236}">
                <a16:creationId xmlns:a16="http://schemas.microsoft.com/office/drawing/2014/main" id="{2998DBAB-D818-4DFB-A086-C98B5573E01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2E8CF15-2268-4E7C-A993-40BF9E4643D2}" type="slidenum">
              <a:rPr lang="en-US" altLang="en-US" sz="1200" smtClean="0"/>
              <a:pPr/>
              <a:t>25</a:t>
            </a:fld>
            <a:endParaRPr lang="en-US" altLang="en-US" sz="1200" dirty="0"/>
          </a:p>
        </p:txBody>
      </p:sp>
    </p:spTree>
    <p:extLst>
      <p:ext uri="{BB962C8B-B14F-4D97-AF65-F5344CB8AC3E}">
        <p14:creationId xmlns:p14="http://schemas.microsoft.com/office/powerpoint/2010/main" val="514525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dirty="0"/>
              <a:t>A dual clutch transaxle is essentially two transmissions built into one case. Each portion is driven by one of the clutches, and these </a:t>
            </a:r>
          </a:p>
          <a:p>
            <a:r>
              <a:rPr lang="en-US" dirty="0"/>
              <a:t>clutches are applied, one at a time, to transfer power. A dual clutch transmission is essentially an automatic transmission that uses manual transmission-style gear layout and synchronizers with two countershafts. The shifts can occur vary rapidly, being controlled by how fast each clutch can be applied and with partially engaging one clutch while slipping the other during shifts.</a:t>
            </a:r>
          </a:p>
          <a:p>
            <a:endParaRPr lang="en-US" dirty="0"/>
          </a:p>
          <a:p>
            <a:r>
              <a:rPr lang="en-US" dirty="0"/>
              <a:t>DESCRIPTION An electronically controlled manual transmission/transaxle uses a manual transmission or transaxle as the basic framework and then uses hydraulic actuators to make the shifts all controlled by an electronic control module. While some use a single clutch disc like the RAM M40MTA, most use a dual clutch design.</a:t>
            </a:r>
          </a:p>
          <a:p>
            <a:endParaRPr lang="en-US" dirty="0"/>
          </a:p>
          <a:p>
            <a:r>
              <a:rPr lang="en-US" dirty="0"/>
              <a:t>PURPOSE AND FUNCTION A dual clutch automatic transmission or transaxle uses a manual-type transmission and two clutches that engage either the inner or outer transmission shaft. This type of transmission is designed to achieve ls, compared to a conventional automatic</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37747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r>
              <a:rPr lang="en-US" dirty="0"/>
              <a:t>A dual clutch transaxle is essentially two transmissions built into one case. Each portion is driven by one of the clutches, and these </a:t>
            </a:r>
          </a:p>
          <a:p>
            <a:r>
              <a:rPr lang="en-US" dirty="0"/>
              <a:t>clutches are applied, one at a time, to transfer power. A dual clutch transmission is essentially an automatic transmission that uses manual transmission-style gear layout and synchronizers with two countershafts. The shifts can occur vary rapidly, being controlled by how fast each clutch can be applied and with partially engaging one clutch while slipping the other during shifts.</a:t>
            </a:r>
          </a:p>
          <a:p>
            <a:endParaRPr lang="en-US" dirty="0"/>
          </a:p>
          <a:p>
            <a:r>
              <a:rPr lang="en-US" dirty="0"/>
              <a:t>DESCRIPTION An electronically controlled manual transmission/transaxle uses a manual transmission or transaxle as the basic framework and then uses hydraulic actuators to make the shifts all controlled by an electronic control module. While some use a single clutch disc like the RAM M40MTA, most use a dual clutch design.</a:t>
            </a:r>
          </a:p>
          <a:p>
            <a:endParaRPr lang="en-US" dirty="0"/>
          </a:p>
          <a:p>
            <a:r>
              <a:rPr lang="en-US" dirty="0"/>
              <a:t>PURPOSE AND FUNCTION A dual clutch automatic transmission or transaxle uses a manual-type transmission and two clutches that engage either the inner or outer transmission shaft. This type of transmission is designed to achieve ls, compared to a conventional automatic</a:t>
            </a:r>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12251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Dual clutch automatic transmission/ transaxle can also be referred to as</a:t>
            </a:r>
          </a:p>
          <a:p>
            <a:r>
              <a:rPr lang="en-US" sz="1200" dirty="0">
                <a:latin typeface="Arial" panose="020B0604020202020204" pitchFamily="34" charset="0"/>
                <a:cs typeface="Arial" panose="020B0604020202020204" pitchFamily="34" charset="0"/>
              </a:rPr>
              <a:t>■ Direct shift gearbox (D S G). Most commonly used by the V W/Audi Group (V A G) of vehicles.</a:t>
            </a:r>
          </a:p>
          <a:p>
            <a:r>
              <a:rPr lang="en-US" sz="1200" dirty="0">
                <a:latin typeface="Arial" panose="020B0604020202020204" pitchFamily="34" charset="0"/>
                <a:cs typeface="Arial" panose="020B0604020202020204" pitchFamily="34" charset="0"/>
              </a:rPr>
              <a:t>■ Porsche Doppelkupplung (P D K). The Porsche term used to describe their dual clutch automatic.</a:t>
            </a:r>
          </a:p>
          <a:p>
            <a:r>
              <a:rPr lang="en-US" sz="1200" dirty="0">
                <a:latin typeface="Arial" panose="020B0604020202020204" pitchFamily="34" charset="0"/>
                <a:cs typeface="Arial" panose="020B0604020202020204" pitchFamily="34" charset="0"/>
              </a:rPr>
              <a:t>■ Automated manual transmission (A M T). Original term no longer commonly used.</a:t>
            </a:r>
          </a:p>
          <a:p>
            <a:r>
              <a:rPr lang="en-US" sz="1200" dirty="0">
                <a:latin typeface="Arial" panose="020B0604020202020204" pitchFamily="34" charset="0"/>
                <a:cs typeface="Arial" panose="020B0604020202020204" pitchFamily="34" charset="0"/>
              </a:rPr>
              <a:t>■ Twin clutch transmission. Another variation of the term used for a dual clutch automatic transmission.</a:t>
            </a:r>
          </a:p>
          <a:p>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cross-section has a horizontal shaft on the bottom attached to the gear with a small diameter on its left end. A left arrow on the left side of that gear is labeled to differential. Two similar adjacent horizontal shafts on top are labeled inner transmission shaft on the left and outer transmission shaft on the right. Three sets of gears labeled 1, 3, and 5 from the left, are attached to the inner transmission shaft on top and the bottom horizontal shaft on the bottom. Two similar sets of gears labeled 4 and 2 from the left are attached to the outer transmission shaft on top and the bottom horizontal shaft on the bottom. The right end of the outer transmission shaft is attached to a circuit of micro parts labeled clutch 2 on top and clutch 1 on the bottom. A left arrowhead on the right end of the outer transmission shaft is labeled from engine. </a:t>
            </a: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092049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Arial"/>
              <a:buNone/>
            </a:pPr>
            <a:r>
              <a:rPr lang="en-US" sz="1200" b="1" i="0" u="none" strike="noStrike" cap="none" dirty="0">
                <a:solidFill>
                  <a:schemeClr val="dk1"/>
                </a:solidFill>
                <a:latin typeface="Arial"/>
                <a:ea typeface="Arial"/>
                <a:cs typeface="Arial"/>
                <a:sym typeface="Arial"/>
              </a:rPr>
              <a:t>PARTS AND OPERATION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A dual clutch automatic transmission/transaxle uses two clutches that are mounted together. One clutch drives the</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odd number gears (first, third, fifth, and seventh). The other clutch drives the even number gears (second, fourth, and</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sixth). ● </a:t>
            </a:r>
            <a:r>
              <a:rPr lang="en-US" sz="1200" b="1" i="0" u="none" strike="noStrike" cap="none" dirty="0">
                <a:solidFill>
                  <a:schemeClr val="dk1"/>
                </a:solidFill>
                <a:latin typeface="Arial"/>
                <a:ea typeface="Arial"/>
                <a:cs typeface="Arial"/>
                <a:sym typeface="Arial"/>
              </a:rPr>
              <a:t>Figure 7.1</a:t>
            </a:r>
            <a:r>
              <a:rPr lang="en-US" sz="1200" b="0" i="0" u="none" strike="noStrike" cap="none" dirty="0">
                <a:solidFill>
                  <a:schemeClr val="dk1"/>
                </a:solidFill>
                <a:latin typeface="Arial"/>
                <a:ea typeface="Arial"/>
                <a:cs typeface="Arial"/>
                <a:sym typeface="Arial"/>
              </a:rPr>
              <a:t>.</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The shifts occur without interrupting the torque from the engine by applying torque to the clutch while at the same</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time disconnecting the other clutch. These actions result in a rapid shift without the slight delay usually associated with an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automatic transmission.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There are two types of clutches used depending on application.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1. Dual dry clutches are used in low powered vehicles, such as small front-wheel-drive vehicles. ● </a:t>
            </a:r>
            <a:r>
              <a:rPr lang="en-US" sz="1200" b="1" i="0" u="none" strike="noStrike" cap="none" dirty="0">
                <a:solidFill>
                  <a:schemeClr val="dk1"/>
                </a:solidFill>
                <a:latin typeface="Arial"/>
                <a:ea typeface="Arial"/>
                <a:cs typeface="Arial"/>
                <a:sym typeface="Arial"/>
              </a:rPr>
              <a:t>Figure 7.2.</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2. Dual wet clutches are often used in higher powered vehicles.</a:t>
            </a: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503050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There are two basic </a:t>
            </a:r>
            <a:r>
              <a:rPr lang="en-US" sz="1200" b="1" i="0" u="none" strike="noStrike" cap="none" dirty="0">
                <a:solidFill>
                  <a:schemeClr val="dk1"/>
                </a:solidFill>
                <a:latin typeface="Arial" panose="020B0604020202020204" pitchFamily="34" charset="0"/>
                <a:ea typeface="Arial"/>
                <a:cs typeface="Arial" panose="020B0604020202020204" pitchFamily="34" charset="0"/>
                <a:sym typeface="Arial"/>
              </a:rPr>
              <a:t>Wet Clutch Designs </a:t>
            </a: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used in dual clutch automatic transmissions.</a:t>
            </a:r>
          </a:p>
          <a:p>
            <a:pPr marL="228600" marR="0" lvl="0" indent="-228600" algn="l" rtl="0">
              <a:lnSpc>
                <a:spcPct val="100000"/>
              </a:lnSpc>
              <a:spcBef>
                <a:spcPts val="0"/>
              </a:spcBef>
              <a:spcAft>
                <a:spcPts val="0"/>
              </a:spcAft>
              <a:buClr>
                <a:schemeClr val="dk1"/>
              </a:buClr>
              <a:buSzPct val="110000"/>
              <a:buFont typeface="+mj-lt"/>
              <a:buAutoNum type="arabicPeriod"/>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(a) Concentric clutch (also called a nested-type clutch) is a design where both plates share the same vertical plane and provides a shorter assembly.</a:t>
            </a:r>
          </a:p>
          <a:p>
            <a:pPr marL="228600" marR="0" lvl="0" indent="-228600" algn="l" rtl="0">
              <a:lnSpc>
                <a:spcPct val="100000"/>
              </a:lnSpc>
              <a:spcBef>
                <a:spcPts val="0"/>
              </a:spcBef>
              <a:spcAft>
                <a:spcPts val="0"/>
              </a:spcAft>
              <a:buClr>
                <a:schemeClr val="dk1"/>
              </a:buClr>
              <a:buSzPct val="110000"/>
              <a:buFont typeface="+mj-lt"/>
              <a:buAutoNum type="arabicPeriod"/>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(b)</a:t>
            </a:r>
            <a:r>
              <a:rPr lang="en-US" sz="1200" b="0" i="0" u="none" strike="noStrike" cap="none" baseline="0" dirty="0">
                <a:solidFill>
                  <a:schemeClr val="dk1"/>
                </a:solidFill>
                <a:latin typeface="Arial" panose="020B0604020202020204" pitchFamily="34" charset="0"/>
                <a:ea typeface="Arial"/>
                <a:cs typeface="Arial" panose="020B0604020202020204" pitchFamily="34" charset="0"/>
                <a:sym typeface="Arial"/>
              </a:rPr>
              <a:t> </a:t>
            </a: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Parallel clutch design is used in a side-by-side arrangement. </a:t>
            </a:r>
          </a:p>
        </p:txBody>
      </p:sp>
    </p:spTree>
    <p:extLst>
      <p:ext uri="{BB962C8B-B14F-4D97-AF65-F5344CB8AC3E}">
        <p14:creationId xmlns:p14="http://schemas.microsoft.com/office/powerpoint/2010/main" val="3796825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Arial"/>
              <a:buNone/>
            </a:pPr>
            <a:r>
              <a:rPr lang="en-US" sz="1200" b="1" i="0" u="none" strike="noStrike" cap="none" dirty="0">
                <a:solidFill>
                  <a:schemeClr val="dk1"/>
                </a:solidFill>
                <a:latin typeface="Arial" panose="020B0604020202020204" pitchFamily="34" charset="0"/>
                <a:ea typeface="Arial"/>
                <a:cs typeface="Arial" panose="020B0604020202020204" pitchFamily="34" charset="0"/>
                <a:sym typeface="Arial"/>
              </a:rPr>
              <a:t>Gear Arrangements</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The 1–3 and 5 synchronizer assemblies are driven by clutch 1 and the 2–4 and 6-reverse synchronizers are driven by clutch 2. Vehicle movement begins with the 1–3 synchronizer shifted to first gear and clutch 1 applied. The 2–4 synchronizer is then shifted into second gear by a hydraulic servo, and the 1–2 upshift will occur when clutch 1 is released and clutch 2 is applied.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The remaining upshifts occur in the same manner, with the synchronizer pre-shifted or shifted early, and the actual shift occurring when the clutches are cycled. </a:t>
            </a:r>
            <a:r>
              <a:rPr lang="en-US" sz="1200" b="1" i="0" u="none" strike="noStrike" cap="none" dirty="0">
                <a:solidFill>
                  <a:schemeClr val="dk1"/>
                </a:solidFill>
                <a:latin typeface="Arial" panose="020B0604020202020204" pitchFamily="34" charset="0"/>
                <a:ea typeface="Arial"/>
                <a:cs typeface="Arial" panose="020B0604020202020204" pitchFamily="34" charset="0"/>
                <a:sym typeface="Arial"/>
              </a:rPr>
              <a:t>● Figure 14.4.</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The driver can control the transmission/transaxle using a floor-mounted shift lever or one of a pair of paddles mounted on the steering wheel.</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Clutches 1 and 2 are applied by hydraulic pressure, similar to automatic transmission clutches.</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The hydraulic flow to the clutches and servos is controlled electronically by a control module.</a:t>
            </a:r>
          </a:p>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dirty="0">
                <a:solidFill>
                  <a:srgbClr val="000000"/>
                </a:solidFill>
                <a:effectLst/>
                <a:latin typeface="Arial" panose="020B0604020202020204" pitchFamily="34" charset="0"/>
                <a:cs typeface="Arial" panose="020B0604020202020204" pitchFamily="34" charset="0"/>
              </a:rPr>
              <a:t>The cross-section has two concentric cylindrical shafts splined from the center of the circuit of clutches on the left and attached to the gear cluster on the right. The inner shaft has a length longer than the outer one. Moving from left to right the outer shaft divides into two parts on the top and bottom of the inner one. The outer shaft is attached to three sets of gears labeled 6 on top and 2 and 4 on the bottom. A detached gear labeled R is on the left side of 6. The inner cylindrical shaft is attached to three sets of gears labeled 5 on top and 3 and 1 on the bottom. </a:t>
            </a: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4238863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A Getrag D C T 450 transaxle is a dual clutch automatic trans-axle commonly used in a number of Ford and Volvo vehicles starting in 2008. This is a six-speed unit and uses clutch 1 for the odd-numbered gears (1, 3, 5) and clutch 2 for the even-numbered gears (2, 4, 6).</a:t>
            </a:r>
          </a:p>
          <a:p>
            <a:pPr marL="0" marR="0" lvl="0" indent="0" algn="l" rtl="0">
              <a:lnSpc>
                <a:spcPct val="100000"/>
              </a:lnSpc>
              <a:spcBef>
                <a:spcPts val="0"/>
              </a:spcBef>
              <a:spcAft>
                <a:spcPts val="0"/>
              </a:spcAft>
              <a:buClr>
                <a:schemeClr val="dk1"/>
              </a:buClr>
              <a:buSzPct val="25000"/>
              <a:buFont typeface="Arial"/>
              <a:buNone/>
            </a:pPr>
            <a:r>
              <a:rPr lang="en-US" sz="1200" b="1" i="0" u="none" strike="noStrike" cap="none" dirty="0">
                <a:solidFill>
                  <a:schemeClr val="dk1"/>
                </a:solidFill>
                <a:latin typeface="Arial" panose="020B0604020202020204" pitchFamily="34" charset="0"/>
                <a:ea typeface="Arial"/>
                <a:cs typeface="Arial" panose="020B0604020202020204" pitchFamily="34" charset="0"/>
                <a:sym typeface="Arial"/>
              </a:rPr>
              <a:t>Gear Change Example</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Using the D C T 450 as the example, the shift from the first to the second includes the following actions:</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STEP 1 Clutch 1 is on and drives the inner shaft. ● Figure 7.5.</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STEP 2 Second gear control device is pressurized to get ready to shift to second gear.</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STEP 3 Clutch 2 is starting to be filled with hydraulic pressure (both clutches work at same time during shifting).</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STEP 4 First gear torque delivery through clutch 1 is being reduced as clutch 2 is being applied and starting to transmit</a:t>
            </a:r>
            <a:r>
              <a:rPr lang="en-US" sz="1200" b="0" i="0" u="none" strike="noStrike" cap="none" baseline="0" dirty="0">
                <a:solidFill>
                  <a:schemeClr val="dk1"/>
                </a:solidFill>
                <a:latin typeface="Arial" panose="020B0604020202020204" pitchFamily="34" charset="0"/>
                <a:ea typeface="Arial"/>
                <a:cs typeface="Arial" panose="020B0604020202020204" pitchFamily="34" charset="0"/>
                <a:sym typeface="Arial"/>
              </a:rPr>
              <a:t> </a:t>
            </a: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engine torque.</a:t>
            </a:r>
          </a:p>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chemeClr val="dk1"/>
              </a:buClr>
              <a:buSzPct val="25000"/>
              <a:buFont typeface="Arial"/>
              <a:buNone/>
            </a:pPr>
            <a:r>
              <a:rPr lang="en-US" sz="1200" dirty="0">
                <a:latin typeface="Arial" panose="020B0604020202020204" pitchFamily="34" charset="0"/>
                <a:cs typeface="Arial" panose="020B0604020202020204" pitchFamily="34" charset="0"/>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dirty="0">
                <a:solidFill>
                  <a:srgbClr val="000000"/>
                </a:solidFill>
                <a:effectLst/>
                <a:latin typeface="Arial" panose="020B0604020202020204" pitchFamily="34" charset="0"/>
                <a:cs typeface="Arial" panose="020B0604020202020204" pitchFamily="34" charset="0"/>
              </a:rPr>
              <a:t>The illustration has a circuit of clutches on the left. It has two concentric C-shaped structures attached to four clutch configurations, two on top and two on the bottom. The clutches secured to the inner C-shaped structure are labeled C 2. The clutches secured to the outer C-shaped structure are labeled C 1. The vertical microparts in C 1 have a length longer than those in c 2. A cylindrical shaft labeled input 2 on the left and input 1 on the right is splined from the center of the circuit of clutches. The shaft is attached to a set of three cluster gears. The top is labeled output 2 and the bottom is labeled output 1. The bottom-left margin of the bottom cluster gear is attached to the engine torque. A horizontal line from the left end of the shaft labeled input 2 travels towards the first gears near input 1. It further extends vertically downwards in the countershaft, travels horizontally leftwards, and extends vertically to the engine torque. It then extends horizontally as a double-sided arrow in the centerline of the engine torque.</a:t>
            </a:r>
            <a:r>
              <a:rPr lang="en-US" sz="12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67809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Picture Placeholder 2">
            <a:extLst>
              <a:ext uri="{FF2B5EF4-FFF2-40B4-BE49-F238E27FC236}">
                <a16:creationId xmlns:a16="http://schemas.microsoft.com/office/drawing/2014/main" id="{5759C1E1-08DB-CDEC-3ED8-2E0D036107A9}"/>
              </a:ext>
            </a:extLst>
          </p:cNvPr>
          <p:cNvSpPr>
            <a:spLocks noGrp="1"/>
          </p:cNvSpPr>
          <p:nvPr>
            <p:ph type="pic" sz="quarter" idx="18"/>
          </p:nvPr>
        </p:nvSpPr>
        <p:spPr>
          <a:xfrm>
            <a:off x="457200" y="1681163"/>
            <a:ext cx="3998913" cy="4360862"/>
          </a:xfrm>
        </p:spPr>
        <p:txBody>
          <a:bodyPr/>
          <a:lstStyle/>
          <a:p>
            <a:endParaRPr lang="en-IN" dirty="0"/>
          </a:p>
        </p:txBody>
      </p:sp>
      <p:sp>
        <p:nvSpPr>
          <p:cNvPr id="7" name="Picture Placeholder 6">
            <a:extLst>
              <a:ext uri="{FF2B5EF4-FFF2-40B4-BE49-F238E27FC236}">
                <a16:creationId xmlns:a16="http://schemas.microsoft.com/office/drawing/2014/main" id="{4C3884FA-712E-F52A-54A3-2B89169940CA}"/>
              </a:ext>
            </a:extLst>
          </p:cNvPr>
          <p:cNvSpPr>
            <a:spLocks noGrp="1"/>
          </p:cNvSpPr>
          <p:nvPr>
            <p:ph type="pic" sz="quarter" idx="19"/>
          </p:nvPr>
        </p:nvSpPr>
        <p:spPr>
          <a:xfrm>
            <a:off x="457200" y="6400800"/>
            <a:ext cx="709613" cy="241300"/>
          </a:xfrm>
        </p:spPr>
        <p:txBody>
          <a:bodyPr/>
          <a:lstStyle/>
          <a:p>
            <a:endParaRPr lang="en-IN" dirty="0"/>
          </a:p>
        </p:txBody>
      </p:sp>
    </p:spTree>
    <p:extLst>
      <p:ext uri="{BB962C8B-B14F-4D97-AF65-F5344CB8AC3E}">
        <p14:creationId xmlns:p14="http://schemas.microsoft.com/office/powerpoint/2010/main" val="3920751522"/>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a:extLst>
              <a:ext uri="{FF2B5EF4-FFF2-40B4-BE49-F238E27FC236}">
                <a16:creationId xmlns:a16="http://schemas.microsoft.com/office/drawing/2014/main" id="{6F503D41-401A-43DB-9BC0-38F51965B892}"/>
              </a:ext>
            </a:extLst>
          </p:cNvPr>
          <p:cNvSpPr>
            <a:spLocks noGrp="1"/>
          </p:cNvSpPr>
          <p:nvPr>
            <p:ph sz="quarter" idx="15"/>
          </p:nvPr>
        </p:nvSpPr>
        <p:spPr>
          <a:xfrm>
            <a:off x="457200" y="1556327"/>
            <a:ext cx="3635375" cy="4520623"/>
          </a:xfrm>
        </p:spPr>
        <p:txBody>
          <a:bodyPr/>
          <a:lstStyle/>
          <a:p>
            <a:pPr lvl="0"/>
            <a:r>
              <a:rPr lang="en-US" dirty="0"/>
              <a:t>Edit Master text styles</a:t>
            </a: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234542" y="1556327"/>
            <a:ext cx="4452257"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234542" y="3971925"/>
            <a:ext cx="4452258"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769062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457200" y="1552575"/>
            <a:ext cx="3991970" cy="4438650"/>
          </a:xfrm>
        </p:spPr>
        <p:txBody>
          <a:bodyPr/>
          <a:lstStyle>
            <a:lvl1pPr>
              <a:defRPr/>
            </a:lvl1pPr>
          </a:lstStyle>
          <a:p>
            <a:pPr lvl="0"/>
            <a:r>
              <a:rPr lang="en-US" dirty="0"/>
              <a:t>Click to add text</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hasCustomPrompt="1"/>
          </p:nvPr>
        </p:nvSpPr>
        <p:spPr>
          <a:xfrm>
            <a:off x="4694830" y="1552575"/>
            <a:ext cx="3991970" cy="4438650"/>
          </a:xfrm>
        </p:spPr>
        <p:txBody>
          <a:bodyPr/>
          <a:lstStyle/>
          <a:p>
            <a:pPr lvl="0"/>
            <a:r>
              <a:rPr lang="en-US" dirty="0"/>
              <a:t>Click to add text</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26110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hasCustomPrompt="1"/>
          </p:nvPr>
        </p:nvSpPr>
        <p:spPr>
          <a:xfrm>
            <a:off x="457201" y="1552575"/>
            <a:ext cx="2595603" cy="4438650"/>
          </a:xfrm>
        </p:spPr>
        <p:txBody>
          <a:bodyPr/>
          <a:lstStyle/>
          <a:p>
            <a:pPr lvl="0"/>
            <a:r>
              <a:rPr lang="en-US" dirty="0"/>
              <a:t>Click to add text</a:t>
            </a:r>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3274199" y="1552575"/>
            <a:ext cx="2595602" cy="4438650"/>
          </a:xfrm>
        </p:spPr>
        <p:txBody>
          <a:bodyPr/>
          <a:lstStyle>
            <a:lvl1pPr>
              <a:defRPr/>
            </a:lvl1pPr>
          </a:lstStyle>
          <a:p>
            <a:pPr lvl="0"/>
            <a:r>
              <a:rPr lang="en-US" dirty="0"/>
              <a:t>Click to add text</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hasCustomPrompt="1"/>
          </p:nvPr>
        </p:nvSpPr>
        <p:spPr>
          <a:xfrm>
            <a:off x="6091197" y="1552575"/>
            <a:ext cx="2595603" cy="4438650"/>
          </a:xfrm>
        </p:spPr>
        <p:txBody>
          <a:bodyPr/>
          <a:lstStyle/>
          <a:p>
            <a:pPr lvl="0"/>
            <a:r>
              <a:rPr lang="en-US" dirty="0"/>
              <a:t>Click to add text</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64433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hasCustomPrompt="1"/>
          </p:nvPr>
        </p:nvSpPr>
        <p:spPr>
          <a:xfrm>
            <a:off x="457200" y="1552575"/>
            <a:ext cx="8229599" cy="821170"/>
          </a:xfrm>
        </p:spPr>
        <p:txBody>
          <a:bodyPr/>
          <a:lstStyle/>
          <a:p>
            <a:pPr lvl="0"/>
            <a:r>
              <a:rPr lang="en-US" dirty="0"/>
              <a:t>Click to add text</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DA0A4A79-F858-253A-DDFD-479E67FF3B2C}"/>
              </a:ext>
            </a:extLst>
          </p:cNvPr>
          <p:cNvSpPr>
            <a:spLocks noGrp="1"/>
          </p:cNvSpPr>
          <p:nvPr>
            <p:ph type="pic" sz="quarter" idx="15"/>
          </p:nvPr>
        </p:nvSpPr>
        <p:spPr>
          <a:xfrm>
            <a:off x="457200" y="2503488"/>
            <a:ext cx="8229600" cy="3241675"/>
          </a:xfrm>
        </p:spPr>
        <p:txBody>
          <a:bodyPr/>
          <a:lstStyle/>
          <a:p>
            <a:endParaRPr lang="en-IN" dirty="0"/>
          </a:p>
        </p:txBody>
      </p:sp>
    </p:spTree>
    <p:extLst>
      <p:ext uri="{BB962C8B-B14F-4D97-AF65-F5344CB8AC3E}">
        <p14:creationId xmlns:p14="http://schemas.microsoft.com/office/powerpoint/2010/main" val="1278838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457200" y="1552575"/>
            <a:ext cx="1885950" cy="4438650"/>
          </a:xfrm>
        </p:spPr>
        <p:txBody>
          <a:bodyPr/>
          <a:lstStyle>
            <a:lvl1pPr>
              <a:defRPr/>
            </a:lvl1pPr>
          </a:lstStyle>
          <a:p>
            <a:pPr lvl="0"/>
            <a:r>
              <a:rPr lang="en-US" dirty="0"/>
              <a:t>Click to add text</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hasCustomPrompt="1"/>
          </p:nvPr>
        </p:nvSpPr>
        <p:spPr>
          <a:xfrm>
            <a:off x="2572593" y="1552575"/>
            <a:ext cx="1885950" cy="4438650"/>
          </a:xfrm>
        </p:spPr>
        <p:txBody>
          <a:bodyPr/>
          <a:lstStyle/>
          <a:p>
            <a:pPr lvl="0"/>
            <a:r>
              <a:rPr lang="en-US" dirty="0"/>
              <a:t>Click to add text</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hasCustomPrompt="1"/>
          </p:nvPr>
        </p:nvSpPr>
        <p:spPr>
          <a:xfrm>
            <a:off x="4687986" y="1552575"/>
            <a:ext cx="1885950" cy="4438650"/>
          </a:xfrm>
        </p:spPr>
        <p:txBody>
          <a:bodyPr/>
          <a:lstStyle/>
          <a:p>
            <a:pPr lvl="0"/>
            <a:r>
              <a:rPr lang="en-US" dirty="0"/>
              <a:t>Click to add text</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hasCustomPrompt="1"/>
          </p:nvPr>
        </p:nvSpPr>
        <p:spPr>
          <a:xfrm>
            <a:off x="6803378" y="1552575"/>
            <a:ext cx="1885950" cy="4438650"/>
          </a:xfrm>
        </p:spPr>
        <p:txBody>
          <a:bodyPr/>
          <a:lstStyle/>
          <a:p>
            <a:pPr marL="256032" marR="0" lvl="0" indent="-154432" algn="l" defTabSz="914400" rtl="0" eaLnBrk="1" fontAlgn="auto" latinLnBrk="0" hangingPunct="1">
              <a:lnSpc>
                <a:spcPct val="100000"/>
              </a:lnSpc>
              <a:spcBef>
                <a:spcPts val="1500"/>
              </a:spcBef>
              <a:spcAft>
                <a:spcPts val="0"/>
              </a:spcAft>
              <a:buClr>
                <a:srgbClr val="007FA3"/>
              </a:buClr>
              <a:buSzPct val="100000"/>
              <a:buFont typeface="Arial"/>
              <a:buChar char="•"/>
              <a:tabLst/>
              <a:defRPr/>
            </a:pPr>
            <a:r>
              <a:rPr lang="en-US" dirty="0"/>
              <a:t>Click to add text</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11214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85097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754437"/>
          </a:xfrm>
        </p:spPr>
        <p:txBody>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60428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065091D3-E16C-46AB-9A90-0F52CA812534}"/>
              </a:ext>
            </a:extLst>
          </p:cNvPr>
          <p:cNvSpPr>
            <a:spLocks noGrp="1"/>
          </p:cNvSpPr>
          <p:nvPr>
            <p:ph type="title" hasCustomPrompt="1"/>
          </p:nvPr>
        </p:nvSpPr>
        <p:spPr/>
        <p:txBody>
          <a:bodyPr/>
          <a:lstStyle>
            <a:lvl1pPr>
              <a:defRPr sz="3600">
                <a:latin typeface="+mj-lt"/>
              </a:defRPr>
            </a:lvl1pPr>
          </a:lstStyle>
          <a:p>
            <a:r>
              <a:rPr lang="en-US" dirty="0"/>
              <a:t>Click to add title</a:t>
            </a:r>
          </a:p>
        </p:txBody>
      </p:sp>
      <p:sp>
        <p:nvSpPr>
          <p:cNvPr id="7" name="Image title">
            <a:extLst>
              <a:ext uri="{FF2B5EF4-FFF2-40B4-BE49-F238E27FC236}">
                <a16:creationId xmlns:a16="http://schemas.microsoft.com/office/drawing/2014/main"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id="{3D0F2ED9-E212-40DC-A528-BE4A28DE88FD}"/>
              </a:ext>
            </a:extLst>
          </p:cNvPr>
          <p:cNvSpPr>
            <a:spLocks noGrp="1"/>
          </p:cNvSpPr>
          <p:nvPr>
            <p:ph type="body" sz="quarter" idx="15" hasCustomPrompt="1"/>
          </p:nvPr>
        </p:nvSpPr>
        <p:spPr>
          <a:xfrm>
            <a:off x="808109" y="1681163"/>
            <a:ext cx="1220716"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id="{E8D9AEEF-5E99-48D4-B8C3-C5A995764DCA}"/>
              </a:ext>
            </a:extLst>
          </p:cNvPr>
          <p:cNvSpPr>
            <a:spLocks noGrp="1"/>
          </p:cNvSpPr>
          <p:nvPr>
            <p:ph type="body" sz="quarter" idx="16" hasCustomPrompt="1"/>
          </p:nvPr>
        </p:nvSpPr>
        <p:spPr>
          <a:xfrm>
            <a:off x="808109" y="2647157"/>
            <a:ext cx="1206500"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id="{99D329CE-18C4-40A9-A508-1684979AC205}"/>
              </a:ext>
            </a:extLst>
          </p:cNvPr>
          <p:cNvSpPr>
            <a:spLocks noGrp="1"/>
          </p:cNvSpPr>
          <p:nvPr>
            <p:ph type="body" sz="quarter" idx="17" hasCustomPrompt="1"/>
          </p:nvPr>
        </p:nvSpPr>
        <p:spPr>
          <a:xfrm>
            <a:off x="808109" y="3613151"/>
            <a:ext cx="1206500"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id="{AAE735D1-F9F4-4525-9ED5-F10A99DECCB8}"/>
              </a:ext>
            </a:extLst>
          </p:cNvPr>
          <p:cNvSpPr>
            <a:spLocks noGrp="1"/>
          </p:cNvSpPr>
          <p:nvPr>
            <p:ph type="body" sz="quarter" idx="18" hasCustomPrompt="1"/>
          </p:nvPr>
        </p:nvSpPr>
        <p:spPr>
          <a:xfrm>
            <a:off x="7381874" y="1681163"/>
            <a:ext cx="1304925"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id="{43259E0C-9247-446E-9183-FBF70F8FD41C}"/>
              </a:ext>
            </a:extLst>
          </p:cNvPr>
          <p:cNvSpPr>
            <a:spLocks noGrp="1"/>
          </p:cNvSpPr>
          <p:nvPr>
            <p:ph type="body" sz="quarter" idx="19" hasCustomPrompt="1"/>
          </p:nvPr>
        </p:nvSpPr>
        <p:spPr>
          <a:xfrm>
            <a:off x="7381874" y="2651590"/>
            <a:ext cx="1304925"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id="{111F58DF-A1C1-4DD6-ADE5-FC54A39F6757}"/>
              </a:ext>
            </a:extLst>
          </p:cNvPr>
          <p:cNvSpPr>
            <a:spLocks noGrp="1"/>
          </p:cNvSpPr>
          <p:nvPr>
            <p:ph type="body" sz="quarter" idx="20" hasCustomPrompt="1"/>
          </p:nvPr>
        </p:nvSpPr>
        <p:spPr>
          <a:xfrm>
            <a:off x="7381874" y="3613151"/>
            <a:ext cx="1304925" cy="627063"/>
          </a:xfrm>
        </p:spPr>
        <p:txBody>
          <a:bodyPr/>
          <a:lstStyle>
            <a:lvl1pPr marL="101600" indent="0">
              <a:buNone/>
              <a:defRPr/>
            </a:lvl1pPr>
          </a:lstStyle>
          <a:p>
            <a:pPr lvl="0"/>
            <a:r>
              <a:rPr lang="en-US" dirty="0"/>
              <a:t>Label 6</a:t>
            </a:r>
          </a:p>
        </p:txBody>
      </p:sp>
      <p:sp>
        <p:nvSpPr>
          <p:cNvPr id="3" name="Date Placeholder 2">
            <a:extLst>
              <a:ext uri="{FF2B5EF4-FFF2-40B4-BE49-F238E27FC236}">
                <a16:creationId xmlns:a16="http://schemas.microsoft.com/office/drawing/2014/main" id="{D0CEC9E9-2CDA-42DF-A6E1-55B455A7E67B}"/>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027899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3" name="Date Placeholder 2">
            <a:extLst>
              <a:ext uri="{FF2B5EF4-FFF2-40B4-BE49-F238E27FC236}">
                <a16:creationId xmlns:a16="http://schemas.microsoft.com/office/drawing/2014/main" id="{D8A4DA0A-BA94-4C4E-A521-FB23D113A856}"/>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48721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Title Placeholder"/>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Content Placeholder"/>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Arial"/>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3" name="Picture Placeholder 8">
            <a:extLst>
              <a:ext uri="{FF2B5EF4-FFF2-40B4-BE49-F238E27FC236}">
                <a16:creationId xmlns:a16="http://schemas.microsoft.com/office/drawing/2014/main" id="{C6122C06-0248-45C8-9890-FDA2C7B0CDBA}"/>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3" name="Content Placeholder 2">
            <a:extLst>
              <a:ext uri="{FF2B5EF4-FFF2-40B4-BE49-F238E27FC236}">
                <a16:creationId xmlns:a16="http://schemas.microsoft.com/office/drawing/2014/main" id="{B3F9E3F0-3064-41BA-BF34-B5D9350D8D48}"/>
              </a:ext>
            </a:extLst>
          </p:cNvPr>
          <p:cNvSpPr>
            <a:spLocks noGrp="1"/>
          </p:cNvSpPr>
          <p:nvPr>
            <p:ph sz="quarter" idx="17" hasCustomPrompt="1"/>
          </p:nvPr>
        </p:nvSpPr>
        <p:spPr>
          <a:xfrm>
            <a:off x="1836402" y="6400801"/>
            <a:ext cx="6908800"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109093502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4"/>
          </p:nvPr>
        </p:nvSpPr>
        <p:spPr>
          <a:xfrm>
            <a:off x="457200" y="5181600"/>
            <a:ext cx="8229600" cy="1066800"/>
          </a:xfrm>
        </p:spPr>
        <p:txBody>
          <a:bodyPr/>
          <a:lstStyle/>
          <a:p>
            <a:pPr lvl="0"/>
            <a:endParaRPr lang="en-IN" noProof="0" dirty="0"/>
          </a:p>
        </p:txBody>
      </p:sp>
      <p:sp>
        <p:nvSpPr>
          <p:cNvPr id="6" name="Date Placeholder 3">
            <a:extLst>
              <a:ext uri="{FF2B5EF4-FFF2-40B4-BE49-F238E27FC236}">
                <a16:creationId xmlns:a16="http://schemas.microsoft.com/office/drawing/2014/main" id="{6E921DB6-163E-4185-89B1-CFDC8DF69B49}"/>
              </a:ext>
            </a:extLst>
          </p:cNvPr>
          <p:cNvSpPr>
            <a:spLocks noGrp="1"/>
          </p:cNvSpPr>
          <p:nvPr>
            <p:ph type="dt" sz="half" idx="15"/>
          </p:nvPr>
        </p:nvSpPr>
        <p:spPr/>
        <p:txBody>
          <a:bodyPr/>
          <a:lstStyle>
            <a:lvl1pPr>
              <a:defRPr/>
            </a:lvl1pPr>
          </a:lstStyle>
          <a:p>
            <a:pPr>
              <a:defRPr/>
            </a:pPr>
            <a:fld id="{D828DFCB-A486-4246-B896-85E345F87AD0}" type="datetimeFigureOut">
              <a:rPr lang="en-US"/>
              <a:pPr>
                <a:defRPr/>
              </a:pPr>
              <a:t>8/16/2023</a:t>
            </a:fld>
            <a:endParaRPr lang="en-US" dirty="0"/>
          </a:p>
        </p:txBody>
      </p:sp>
      <p:sp>
        <p:nvSpPr>
          <p:cNvPr id="9" name="Slide Number Placeholder 5">
            <a:extLst>
              <a:ext uri="{FF2B5EF4-FFF2-40B4-BE49-F238E27FC236}">
                <a16:creationId xmlns:a16="http://schemas.microsoft.com/office/drawing/2014/main" id="{892865F2-AEF2-4B58-8B49-1C3744D6BDAE}"/>
              </a:ext>
            </a:extLst>
          </p:cNvPr>
          <p:cNvSpPr>
            <a:spLocks noGrp="1"/>
          </p:cNvSpPr>
          <p:nvPr>
            <p:ph type="sldNum" sz="quarter" idx="16"/>
          </p:nvPr>
        </p:nvSpPr>
        <p:spPr/>
        <p:txBody>
          <a:bodyPr/>
          <a:lstStyle>
            <a:lvl1pPr>
              <a:defRPr/>
            </a:lvl1pPr>
          </a:lstStyle>
          <a:p>
            <a:pPr>
              <a:defRPr/>
            </a:pPr>
            <a:fld id="{FD8F1D26-3C1C-4360-9318-83CB049CF007}" type="slidenum">
              <a:rPr lang="en-US"/>
              <a:pPr>
                <a:defRPr/>
              </a:pPr>
              <a:t>‹#›</a:t>
            </a:fld>
            <a:endParaRPr lang="en-US" dirty="0"/>
          </a:p>
        </p:txBody>
      </p:sp>
    </p:spTree>
    <p:extLst>
      <p:ext uri="{BB962C8B-B14F-4D97-AF65-F5344CB8AC3E}">
        <p14:creationId xmlns:p14="http://schemas.microsoft.com/office/powerpoint/2010/main" val="3922682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a:xfrm>
            <a:off x="457200" y="1600200"/>
            <a:ext cx="8229600" cy="2769989"/>
          </a:xfrm>
        </p:spPr>
        <p:txBody>
          <a:bodyPr tIns="45720" bIns="45720">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33263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84749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869109174"/>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2157813" cy="1097279"/>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2993164" y="1842581"/>
            <a:ext cx="3157671" cy="471888"/>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a:extLst>
              <a:ext uri="{FF2B5EF4-FFF2-40B4-BE49-F238E27FC236}">
                <a16:creationId xmlns:a16="http://schemas.microsoft.com/office/drawing/2014/main" id="{69EE1731-E087-5370-0DB9-362D5C3C0745}"/>
              </a:ext>
            </a:extLst>
          </p:cNvPr>
          <p:cNvSpPr>
            <a:spLocks noGrp="1"/>
          </p:cNvSpPr>
          <p:nvPr>
            <p:ph sz="quarter" idx="15"/>
          </p:nvPr>
        </p:nvSpPr>
        <p:spPr>
          <a:xfrm>
            <a:off x="6746875" y="1733444"/>
            <a:ext cx="1939925" cy="58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60F242CC-B15F-7FD9-D526-0DA603038E1B}"/>
              </a:ext>
            </a:extLst>
          </p:cNvPr>
          <p:cNvSpPr>
            <a:spLocks noGrp="1"/>
          </p:cNvSpPr>
          <p:nvPr>
            <p:ph sz="quarter" idx="16"/>
          </p:nvPr>
        </p:nvSpPr>
        <p:spPr>
          <a:xfrm>
            <a:off x="366713" y="2871788"/>
            <a:ext cx="855662" cy="700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6DBFC854-F620-F968-1B6C-28ABD6A98B7B}"/>
              </a:ext>
            </a:extLst>
          </p:cNvPr>
          <p:cNvSpPr>
            <a:spLocks noGrp="1"/>
          </p:cNvSpPr>
          <p:nvPr>
            <p:ph sz="quarter" idx="17"/>
          </p:nvPr>
        </p:nvSpPr>
        <p:spPr>
          <a:xfrm>
            <a:off x="2871788" y="2897188"/>
            <a:ext cx="1427162" cy="471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C5441155-A56F-9639-0121-9855426F23BE}"/>
              </a:ext>
            </a:extLst>
          </p:cNvPr>
          <p:cNvSpPr>
            <a:spLocks noGrp="1"/>
          </p:cNvSpPr>
          <p:nvPr>
            <p:ph sz="quarter" idx="18"/>
          </p:nvPr>
        </p:nvSpPr>
        <p:spPr>
          <a:xfrm>
            <a:off x="6151563" y="2982913"/>
            <a:ext cx="300037" cy="385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5BE0C29E-677C-FC6A-F242-20324B239957}"/>
              </a:ext>
            </a:extLst>
          </p:cNvPr>
          <p:cNvSpPr>
            <a:spLocks noGrp="1"/>
          </p:cNvSpPr>
          <p:nvPr>
            <p:ph sz="quarter" idx="19"/>
          </p:nvPr>
        </p:nvSpPr>
        <p:spPr>
          <a:xfrm>
            <a:off x="588963" y="4675188"/>
            <a:ext cx="1427162" cy="700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2E96636E-28C4-8508-0875-9C7F24A5E28F}"/>
              </a:ext>
            </a:extLst>
          </p:cNvPr>
          <p:cNvSpPr>
            <a:spLocks noGrp="1"/>
          </p:cNvSpPr>
          <p:nvPr>
            <p:ph sz="quarter" idx="20"/>
          </p:nvPr>
        </p:nvSpPr>
        <p:spPr>
          <a:xfrm>
            <a:off x="3392488" y="4521200"/>
            <a:ext cx="1341437" cy="1179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B34776EB-CD70-244C-C524-27F749DF6E98}"/>
              </a:ext>
            </a:extLst>
          </p:cNvPr>
          <p:cNvSpPr>
            <a:spLocks noGrp="1"/>
          </p:cNvSpPr>
          <p:nvPr>
            <p:ph sz="quarter" idx="21"/>
          </p:nvPr>
        </p:nvSpPr>
        <p:spPr>
          <a:xfrm>
            <a:off x="5981700" y="4460875"/>
            <a:ext cx="1341438" cy="82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FE2260FE-2F83-0340-BB38-F9E97042891A}"/>
              </a:ext>
            </a:extLst>
          </p:cNvPr>
          <p:cNvSpPr>
            <a:spLocks noGrp="1"/>
          </p:cNvSpPr>
          <p:nvPr>
            <p:ph sz="quarter" idx="22"/>
          </p:nvPr>
        </p:nvSpPr>
        <p:spPr>
          <a:xfrm>
            <a:off x="588963" y="5880100"/>
            <a:ext cx="6734175" cy="636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4BF63A80-2B18-B7FB-35AF-D065EC52B48E}"/>
              </a:ext>
            </a:extLst>
          </p:cNvPr>
          <p:cNvSpPr>
            <a:spLocks noGrp="1"/>
          </p:cNvSpPr>
          <p:nvPr>
            <p:ph sz="quarter" idx="23"/>
          </p:nvPr>
        </p:nvSpPr>
        <p:spPr>
          <a:xfrm>
            <a:off x="7042150" y="5605463"/>
            <a:ext cx="1255713" cy="636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9984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83FCA9A3-61F9-4B88-AA0D-114BD47AA429}"/>
              </a:ext>
            </a:extLst>
          </p:cNvPr>
          <p:cNvSpPr>
            <a:spLocks noGrp="1"/>
          </p:cNvSpPr>
          <p:nvPr>
            <p:ph type="pic" sz="quarter" idx="15"/>
          </p:nvPr>
        </p:nvSpPr>
        <p:spPr>
          <a:xfrm>
            <a:off x="5511800" y="1768475"/>
            <a:ext cx="3043238" cy="4187825"/>
          </a:xfrm>
        </p:spPr>
        <p:txBody>
          <a:bodyPr/>
          <a:lstStyle/>
          <a:p>
            <a:endParaRPr lang="en-IN" dirty="0"/>
          </a:p>
        </p:txBody>
      </p:sp>
    </p:spTree>
    <p:extLst>
      <p:ext uri="{BB962C8B-B14F-4D97-AF65-F5344CB8AC3E}">
        <p14:creationId xmlns:p14="http://schemas.microsoft.com/office/powerpoint/2010/main" val="172411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83FCA9A3-61F9-4B88-AA0D-114BD47AA429}"/>
              </a:ext>
            </a:extLst>
          </p:cNvPr>
          <p:cNvSpPr>
            <a:spLocks noGrp="1"/>
          </p:cNvSpPr>
          <p:nvPr>
            <p:ph type="pic" sz="quarter" idx="15"/>
          </p:nvPr>
        </p:nvSpPr>
        <p:spPr>
          <a:xfrm>
            <a:off x="5511800" y="1768475"/>
            <a:ext cx="3043238" cy="4187825"/>
          </a:xfrm>
        </p:spPr>
        <p:txBody>
          <a:bodyPr/>
          <a:lstStyle/>
          <a:p>
            <a:endParaRPr lang="en-IN" dirty="0"/>
          </a:p>
        </p:txBody>
      </p:sp>
      <p:sp>
        <p:nvSpPr>
          <p:cNvPr id="5" name="Content Placeholder 4">
            <a:extLst>
              <a:ext uri="{FF2B5EF4-FFF2-40B4-BE49-F238E27FC236}">
                <a16:creationId xmlns:a16="http://schemas.microsoft.com/office/drawing/2014/main" id="{0FF7D8A3-13B5-B0F7-356B-F0FAD97E0E32}"/>
              </a:ext>
            </a:extLst>
          </p:cNvPr>
          <p:cNvSpPr>
            <a:spLocks noGrp="1"/>
          </p:cNvSpPr>
          <p:nvPr>
            <p:ph sz="quarter" idx="16"/>
          </p:nvPr>
        </p:nvSpPr>
        <p:spPr>
          <a:xfrm>
            <a:off x="684213" y="4913313"/>
            <a:ext cx="7870825" cy="1190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005242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83FCA9A3-61F9-4B88-AA0D-114BD47AA429}"/>
              </a:ext>
            </a:extLst>
          </p:cNvPr>
          <p:cNvSpPr>
            <a:spLocks noGrp="1"/>
          </p:cNvSpPr>
          <p:nvPr>
            <p:ph type="pic" sz="quarter" idx="15"/>
          </p:nvPr>
        </p:nvSpPr>
        <p:spPr>
          <a:xfrm>
            <a:off x="5511800" y="1768475"/>
            <a:ext cx="3043238" cy="4187825"/>
          </a:xfrm>
        </p:spPr>
        <p:txBody>
          <a:bodyPr/>
          <a:lstStyle/>
          <a:p>
            <a:endParaRPr lang="en-IN" dirty="0"/>
          </a:p>
        </p:txBody>
      </p:sp>
      <p:sp>
        <p:nvSpPr>
          <p:cNvPr id="5" name="Content Placeholder 4">
            <a:extLst>
              <a:ext uri="{FF2B5EF4-FFF2-40B4-BE49-F238E27FC236}">
                <a16:creationId xmlns:a16="http://schemas.microsoft.com/office/drawing/2014/main" id="{0FF7D8A3-13B5-B0F7-356B-F0FAD97E0E32}"/>
              </a:ext>
            </a:extLst>
          </p:cNvPr>
          <p:cNvSpPr>
            <a:spLocks noGrp="1"/>
          </p:cNvSpPr>
          <p:nvPr>
            <p:ph sz="quarter" idx="16"/>
          </p:nvPr>
        </p:nvSpPr>
        <p:spPr>
          <a:xfrm>
            <a:off x="684213" y="4913313"/>
            <a:ext cx="7870825" cy="1190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Content Placeholder 5">
            <a:extLst>
              <a:ext uri="{FF2B5EF4-FFF2-40B4-BE49-F238E27FC236}">
                <a16:creationId xmlns:a16="http://schemas.microsoft.com/office/drawing/2014/main" id="{90ACF9FC-CB6A-1DCC-E808-4755F8A8B235}"/>
              </a:ext>
            </a:extLst>
          </p:cNvPr>
          <p:cNvSpPr>
            <a:spLocks noGrp="1"/>
          </p:cNvSpPr>
          <p:nvPr>
            <p:ph sz="quarter" idx="17"/>
          </p:nvPr>
        </p:nvSpPr>
        <p:spPr>
          <a:xfrm>
            <a:off x="4073525" y="4710113"/>
            <a:ext cx="1727200" cy="1246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9" name="Content Placeholder 8">
            <a:extLst>
              <a:ext uri="{FF2B5EF4-FFF2-40B4-BE49-F238E27FC236}">
                <a16:creationId xmlns:a16="http://schemas.microsoft.com/office/drawing/2014/main" id="{EBCCE32F-7B84-D473-5B93-ED0C58CF8F90}"/>
              </a:ext>
            </a:extLst>
          </p:cNvPr>
          <p:cNvSpPr>
            <a:spLocks noGrp="1"/>
          </p:cNvSpPr>
          <p:nvPr>
            <p:ph sz="quarter" idx="18"/>
          </p:nvPr>
        </p:nvSpPr>
        <p:spPr>
          <a:xfrm>
            <a:off x="6604000" y="4830763"/>
            <a:ext cx="425450" cy="8397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a:extLst>
              <a:ext uri="{FF2B5EF4-FFF2-40B4-BE49-F238E27FC236}">
                <a16:creationId xmlns:a16="http://schemas.microsoft.com/office/drawing/2014/main" id="{AA40ED2A-6A9F-58AC-71D8-EF99051B8632}"/>
              </a:ext>
            </a:extLst>
          </p:cNvPr>
          <p:cNvSpPr>
            <a:spLocks noGrp="1"/>
          </p:cNvSpPr>
          <p:nvPr>
            <p:ph sz="quarter" idx="19"/>
          </p:nvPr>
        </p:nvSpPr>
        <p:spPr>
          <a:xfrm>
            <a:off x="7772400" y="4913313"/>
            <a:ext cx="425450" cy="1042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675087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a:extLst>
              <a:ext uri="{FF2B5EF4-FFF2-40B4-BE49-F238E27FC236}">
                <a16:creationId xmlns:a16="http://schemas.microsoft.com/office/drawing/2014/main" id="{53363481-E945-D1B6-D06A-DA0F900B8E96}"/>
              </a:ext>
            </a:extLst>
          </p:cNvPr>
          <p:cNvSpPr>
            <a:spLocks noGrp="1"/>
          </p:cNvSpPr>
          <p:nvPr>
            <p:ph sz="quarter" idx="13"/>
          </p:nvPr>
        </p:nvSpPr>
        <p:spPr>
          <a:xfrm>
            <a:off x="457200" y="1579563"/>
            <a:ext cx="8154988" cy="2917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7848861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2391912839"/>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2" name="Content Placeholder 26">
            <a:extLst>
              <a:ext uri="{FF2B5EF4-FFF2-40B4-BE49-F238E27FC236}">
                <a16:creationId xmlns:a16="http://schemas.microsoft.com/office/drawing/2014/main" id="{96113423-EA10-0216-69C8-A2BA11BC1953}"/>
              </a:ext>
            </a:extLst>
          </p:cNvPr>
          <p:cNvSpPr txBox="1">
            <a:spLocks/>
          </p:cNvSpPr>
          <p:nvPr userDrawn="1"/>
        </p:nvSpPr>
        <p:spPr>
          <a:xfrm>
            <a:off x="2097088" y="6456347"/>
            <a:ext cx="6589712" cy="221018"/>
          </a:xfrm>
          <a:prstGeom prst="rect">
            <a:avLst/>
          </a:prstGeom>
        </p:spPr>
        <p:txBody>
          <a:bodyPr lIns="0" tIns="18000" rIns="0" bIns="180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sz="1200" dirty="0">
                <a:latin typeface="Verdana" panose="020B0604030504040204" pitchFamily="34" charset="0"/>
                <a:ea typeface="Verdana" panose="020B0604030504040204" pitchFamily="34" charset="0"/>
              </a:rPr>
              <a:t>Copyright © 2024, 2018, 2015 Pearson Education, Inc. All Rights Reserved</a:t>
            </a:r>
          </a:p>
        </p:txBody>
      </p:sp>
      <p:pic>
        <p:nvPicPr>
          <p:cNvPr id="3" name="Picture Placeholder 33">
            <a:extLst>
              <a:ext uri="{FF2B5EF4-FFF2-40B4-BE49-F238E27FC236}">
                <a16:creationId xmlns:a16="http://schemas.microsoft.com/office/drawing/2014/main" id="{6A23DD75-23F5-C38A-1DB9-303907CF25CB}"/>
              </a:ext>
            </a:extLst>
          </p:cNvPr>
          <p:cNvPicPr>
            <a:picLocks noChangeAspect="1"/>
          </p:cNvPicPr>
          <p:nvPr userDrawn="1"/>
        </p:nvPicPr>
        <p:blipFill>
          <a:blip r:embed="rId20"/>
          <a:stretch>
            <a:fillRect/>
          </a:stretch>
        </p:blipFill>
        <p:spPr>
          <a:xfrm>
            <a:off x="473549" y="6427498"/>
            <a:ext cx="986560" cy="310866"/>
          </a:xfrm>
          <a:prstGeom prst="rect">
            <a:avLst/>
          </a:prstGeom>
        </p:spPr>
      </p:pic>
    </p:spTree>
  </p:cSld>
  <p:clrMap bg1="lt1" tx1="dk1" bg2="dk2" tx2="lt2" accent1="accent1" accent2="accent2" accent3="accent3" accent4="accent4" accent5="accent5" accent6="accent6" hlink="hlink" folHlink="folHlink"/>
  <p:sldLayoutIdLst>
    <p:sldLayoutId id="2147483650" r:id="rId1"/>
    <p:sldLayoutId id="2147483692" r:id="rId2"/>
    <p:sldLayoutId id="2147483688" r:id="rId3"/>
    <p:sldLayoutId id="2147483689" r:id="rId4"/>
    <p:sldLayoutId id="2147483690" r:id="rId5"/>
    <p:sldLayoutId id="2147483681" r:id="rId6"/>
    <p:sldLayoutId id="2147483676" r:id="rId7"/>
    <p:sldLayoutId id="2147483677" r:id="rId8"/>
    <p:sldLayoutId id="2147483678" r:id="rId9"/>
    <p:sldLayoutId id="2147483687" r:id="rId10"/>
    <p:sldLayoutId id="2147483679" r:id="rId11"/>
    <p:sldLayoutId id="2147483671" r:id="rId12"/>
    <p:sldLayoutId id="2147483673" r:id="rId13"/>
    <p:sldLayoutId id="2147483670" r:id="rId14"/>
    <p:sldLayoutId id="2147483669" r:id="rId15"/>
    <p:sldLayoutId id="2147483655" r:id="rId16"/>
    <p:sldLayoutId id="2147483691" r:id="rId17"/>
    <p:sldLayoutId id="2147483693"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jameshalderman.com/a3_vid_lib_page/" TargetMode="External"/><Relationship Id="rId2" Type="http://schemas.openxmlformats.org/officeDocument/2006/relationships/notesSlide" Target="../notesSlides/notesSlide24.xml"/><Relationship Id="rId1" Type="http://schemas.openxmlformats.org/officeDocument/2006/relationships/slideLayout" Target="../slideLayouts/slideLayout21.xml"/><Relationship Id="rId4" Type="http://schemas.openxmlformats.org/officeDocument/2006/relationships/hyperlink" Target="https://jameshalderman.com/a3_anim_lib_pag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8.jpg"/><Relationship Id="rId7" Type="http://schemas.openxmlformats.org/officeDocument/2006/relationships/oleObject" Target="../embeddings/oleObject4.bin"/><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oleObject" Target="../embeddings/oleObject3.bin"/><Relationship Id="rId5" Type="http://schemas.openxmlformats.org/officeDocument/2006/relationships/image" Target="../media/image7.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65826" y="221462"/>
            <a:ext cx="8229600" cy="590349"/>
          </a:xfrm>
        </p:spPr>
        <p:txBody>
          <a:bodyPr lIns="0" tIns="18000" rIns="0" bIns="18000" anchor="ctr" anchorCtr="0">
            <a:spAutoFit/>
          </a:bodyPr>
          <a:lstStyle/>
          <a:p>
            <a:r>
              <a:rPr lang="en-US" dirty="0"/>
              <a:t>Manual Drivetrains and Axles</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78220" y="943518"/>
            <a:ext cx="1802525" cy="344128"/>
          </a:xfrm>
        </p:spPr>
        <p:txBody>
          <a:bodyPr wrap="square" lIns="0" tIns="18000" rIns="0" bIns="18000" anchor="ctr" anchorCtr="0">
            <a:spAutoFit/>
          </a:bodyPr>
          <a:lstStyle/>
          <a:p>
            <a:r>
              <a:rPr lang="en-US" dirty="0"/>
              <a:t>Ninth Edition</a:t>
            </a:r>
          </a:p>
        </p:txBody>
      </p:sp>
      <p:pic>
        <p:nvPicPr>
          <p:cNvPr id="11" name="Picture 10" descr="Front Cover: Manual Drivetrains and Axles Ninth Edition by James D. Halderman">
            <a:extLst>
              <a:ext uri="{FF2B5EF4-FFF2-40B4-BE49-F238E27FC236}">
                <a16:creationId xmlns:a16="http://schemas.microsoft.com/office/drawing/2014/main" id="{47DEB20F-F8EF-0BF2-D4E2-46B2A68DF920}"/>
              </a:ext>
            </a:extLst>
          </p:cNvPr>
          <p:cNvPicPr>
            <a:picLocks noChangeAspect="1"/>
          </p:cNvPicPr>
          <p:nvPr/>
        </p:nvPicPr>
        <p:blipFill>
          <a:blip r:embed="rId3"/>
          <a:stretch>
            <a:fillRect/>
          </a:stretch>
        </p:blipFill>
        <p:spPr>
          <a:xfrm>
            <a:off x="486407" y="1602101"/>
            <a:ext cx="3657688" cy="4688715"/>
          </a:xfrm>
          <a:prstGeom prst="rect">
            <a:avLst/>
          </a:prstGeom>
        </p:spPr>
      </p:pic>
      <p:sp>
        <p:nvSpPr>
          <p:cNvPr id="6" name="Content Placeholder 5">
            <a:extLst>
              <a:ext uri="{FF2B5EF4-FFF2-40B4-BE49-F238E27FC236}">
                <a16:creationId xmlns:a16="http://schemas.microsoft.com/office/drawing/2014/main" id="{82FD4EC9-4778-4E2F-B136-2A176CA2BA69}"/>
              </a:ext>
            </a:extLst>
          </p:cNvPr>
          <p:cNvSpPr>
            <a:spLocks noGrp="1"/>
          </p:cNvSpPr>
          <p:nvPr>
            <p:ph sz="quarter" idx="14"/>
          </p:nvPr>
        </p:nvSpPr>
        <p:spPr>
          <a:xfrm>
            <a:off x="4580630" y="2352896"/>
            <a:ext cx="1690777" cy="498016"/>
          </a:xfrm>
        </p:spPr>
        <p:txBody>
          <a:bodyPr wrap="square" lIns="0" tIns="18000" rIns="0" bIns="18000" anchor="ctr" anchorCtr="0">
            <a:spAutoFit/>
          </a:bodyPr>
          <a:lstStyle/>
          <a:p>
            <a:pPr marL="0"/>
            <a:r>
              <a:rPr lang="en-US" dirty="0"/>
              <a:t>Chapter 7</a:t>
            </a:r>
          </a:p>
        </p:txBody>
      </p:sp>
      <p:sp>
        <p:nvSpPr>
          <p:cNvPr id="26" name="Content Placeholder 25">
            <a:extLst>
              <a:ext uri="{FF2B5EF4-FFF2-40B4-BE49-F238E27FC236}">
                <a16:creationId xmlns:a16="http://schemas.microsoft.com/office/drawing/2014/main" id="{CAE97AE1-A6FA-B2D3-F179-BF83BBEC8FB1}"/>
              </a:ext>
            </a:extLst>
          </p:cNvPr>
          <p:cNvSpPr>
            <a:spLocks noGrp="1"/>
          </p:cNvSpPr>
          <p:nvPr>
            <p:ph sz="quarter" idx="15"/>
          </p:nvPr>
        </p:nvSpPr>
        <p:spPr>
          <a:xfrm>
            <a:off x="4580631" y="3013128"/>
            <a:ext cx="4076962" cy="713460"/>
          </a:xfrm>
        </p:spPr>
        <p:txBody>
          <a:bodyPr wrap="square" lIns="0" tIns="18000" rIns="0" bIns="18000" anchor="ctr" anchorCtr="0">
            <a:spAutoFit/>
          </a:bodyPr>
          <a:lstStyle/>
          <a:p>
            <a:pPr marL="0"/>
            <a:r>
              <a:rPr lang="en-US" dirty="0"/>
              <a:t>Electronically Controlled Manual Transmission/Transaxle</a:t>
            </a:r>
          </a:p>
        </p:txBody>
      </p:sp>
      <p:pic>
        <p:nvPicPr>
          <p:cNvPr id="34" name="Picture Placeholder 33" descr="Pearson Logo">
            <a:extLst>
              <a:ext uri="{FF2B5EF4-FFF2-40B4-BE49-F238E27FC236}">
                <a16:creationId xmlns:a16="http://schemas.microsoft.com/office/drawing/2014/main" id="{AB68EB2D-4F0F-D7E1-842B-78F75D23D7C2}"/>
              </a:ext>
            </a:extLst>
          </p:cNvPr>
          <p:cNvPicPr>
            <a:picLocks noGrp="1" noChangeAspect="1"/>
          </p:cNvPicPr>
          <p:nvPr>
            <p:ph type="pic" sz="quarter" idx="19"/>
          </p:nvPr>
        </p:nvPicPr>
        <p:blipFill>
          <a:blip r:embed="rId4"/>
          <a:stretch>
            <a:fillRect/>
          </a:stretch>
        </p:blipFill>
        <p:spPr>
          <a:xfrm>
            <a:off x="473549" y="6427498"/>
            <a:ext cx="986560" cy="310866"/>
          </a:xfrm>
        </p:spPr>
      </p:pic>
      <p:sp>
        <p:nvSpPr>
          <p:cNvPr id="27" name="Content Placeholder 26">
            <a:extLst>
              <a:ext uri="{FF2B5EF4-FFF2-40B4-BE49-F238E27FC236}">
                <a16:creationId xmlns:a16="http://schemas.microsoft.com/office/drawing/2014/main" id="{80AFEA12-D87A-865C-7BA4-91FDF50FC206}"/>
              </a:ext>
            </a:extLst>
          </p:cNvPr>
          <p:cNvSpPr>
            <a:spLocks noGrp="1"/>
          </p:cNvSpPr>
          <p:nvPr>
            <p:ph sz="quarter" idx="17"/>
          </p:nvPr>
        </p:nvSpPr>
        <p:spPr>
          <a:xfrm>
            <a:off x="2097088" y="6456347"/>
            <a:ext cx="6589712" cy="221018"/>
          </a:xfrm>
        </p:spPr>
        <p:txBody>
          <a:bodyPr lIns="0" tIns="18000" rIns="0" bIns="18000" anchor="ctr" anchorCtr="0">
            <a:spAutoFit/>
          </a:bodyPr>
          <a:lstStyle/>
          <a:p>
            <a:r>
              <a:rPr lang="en-US" dirty="0"/>
              <a:t>Copyright © 2024, 2018, 2015 Pearson Education, Inc. All Rights Reserved</a:t>
            </a:r>
          </a:p>
        </p:txBody>
      </p:sp>
    </p:spTree>
    <p:extLst>
      <p:ext uri="{BB962C8B-B14F-4D97-AF65-F5344CB8AC3E}">
        <p14:creationId xmlns:p14="http://schemas.microsoft.com/office/powerpoint/2010/main" val="3173379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6250" y="221186"/>
            <a:ext cx="8229600" cy="590349"/>
          </a:xfrm>
        </p:spPr>
        <p:txBody>
          <a:bodyPr lIns="0" tIns="18000" rIns="0" bIns="18000" anchor="ctr" anchorCtr="0">
            <a:spAutoFit/>
          </a:bodyPr>
          <a:lstStyle/>
          <a:p>
            <a:r>
              <a:rPr lang="en-US" dirty="0"/>
              <a:t>Figure 7.6</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7838" y="1055108"/>
            <a:ext cx="2686705" cy="405683"/>
          </a:xfrm>
        </p:spPr>
        <p:txBody>
          <a:bodyPr wrap="square" lIns="0" tIns="18000" rIns="0" bIns="18000" anchor="ctr" anchorCtr="0">
            <a:spAutoFit/>
          </a:bodyPr>
          <a:lstStyle/>
          <a:p>
            <a:pPr marL="0" indent="0">
              <a:spcBef>
                <a:spcPts val="600"/>
              </a:spcBef>
              <a:buNone/>
            </a:pPr>
            <a:r>
              <a:rPr lang="en-US" sz="2400" dirty="0">
                <a:solidFill>
                  <a:schemeClr val="tx1"/>
                </a:solidFill>
              </a:rPr>
              <a:t>GETRAG </a:t>
            </a:r>
            <a:r>
              <a:rPr lang="en-US" sz="2400" spc="-300" dirty="0">
                <a:solidFill>
                  <a:schemeClr val="tx1"/>
                </a:solidFill>
              </a:rPr>
              <a:t>D C </a:t>
            </a:r>
            <a:r>
              <a:rPr lang="en-US" sz="2400" dirty="0">
                <a:solidFill>
                  <a:schemeClr val="tx1"/>
                </a:solidFill>
              </a:rPr>
              <a:t>T 450</a:t>
            </a:r>
          </a:p>
        </p:txBody>
      </p:sp>
      <p:pic>
        <p:nvPicPr>
          <p:cNvPr id="13" name="Picture 12" descr="An illustration of the stage 5 mechanism of the gear change process.&#10;Long description is available in notes, Press F6.">
            <a:extLst>
              <a:ext uri="{FF2B5EF4-FFF2-40B4-BE49-F238E27FC236}">
                <a16:creationId xmlns:a16="http://schemas.microsoft.com/office/drawing/2014/main" id="{FD76B9B6-59DB-05DB-E200-7F8D3AF9587E}"/>
              </a:ext>
            </a:extLst>
          </p:cNvPr>
          <p:cNvPicPr>
            <a:picLocks noChangeAspect="1"/>
          </p:cNvPicPr>
          <p:nvPr/>
        </p:nvPicPr>
        <p:blipFill>
          <a:blip r:embed="rId3"/>
          <a:stretch>
            <a:fillRect/>
          </a:stretch>
        </p:blipFill>
        <p:spPr>
          <a:xfrm>
            <a:off x="477306" y="1657731"/>
            <a:ext cx="3428180" cy="3718159"/>
          </a:xfrm>
          <a:prstGeom prst="rect">
            <a:avLst/>
          </a:prstGeom>
        </p:spPr>
      </p:pic>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582085" y="1050585"/>
            <a:ext cx="4123765" cy="1883011"/>
          </a:xfrm>
        </p:spPr>
        <p:txBody>
          <a:bodyPr wrap="square" lIns="0" tIns="18000" rIns="0" bIns="18000" anchor="ctr" anchorCtr="0">
            <a:spAutoFit/>
          </a:bodyPr>
          <a:lstStyle/>
          <a:p>
            <a:pPr marL="457200" indent="-457200">
              <a:spcBef>
                <a:spcPts val="600"/>
              </a:spcBef>
              <a:buFont typeface="+mj-lt"/>
              <a:buAutoNum type="arabicPeriod" startAt="5"/>
            </a:pPr>
            <a:r>
              <a:rPr lang="en-US" sz="2400" dirty="0">
                <a:solidFill>
                  <a:schemeClr val="tx1"/>
                </a:solidFill>
              </a:rPr>
              <a:t>Engine torque through clutch 1 is zero &amp; full engine torque being transmitted through clutch 2.</a:t>
            </a:r>
          </a:p>
        </p:txBody>
      </p:sp>
      <p:sp>
        <p:nvSpPr>
          <p:cNvPr id="5" name="Content Placeholder 4">
            <a:extLst>
              <a:ext uri="{FF2B5EF4-FFF2-40B4-BE49-F238E27FC236}">
                <a16:creationId xmlns:a16="http://schemas.microsoft.com/office/drawing/2014/main" id="{BE770D4D-D26B-4BF2-71E4-255567B15DE1}"/>
              </a:ext>
            </a:extLst>
          </p:cNvPr>
          <p:cNvSpPr>
            <a:spLocks noGrp="1"/>
          </p:cNvSpPr>
          <p:nvPr>
            <p:ph sz="quarter" idx="17"/>
          </p:nvPr>
        </p:nvSpPr>
        <p:spPr>
          <a:xfrm>
            <a:off x="477838" y="5572830"/>
            <a:ext cx="8228012" cy="775015"/>
          </a:xfrm>
        </p:spPr>
        <p:txBody>
          <a:bodyPr wrap="square" lIns="0" tIns="18000" rIns="0" bIns="18000" anchor="ctr" anchorCtr="0">
            <a:spAutoFit/>
          </a:bodyPr>
          <a:lstStyle/>
          <a:p>
            <a:pPr marL="0" indent="0">
              <a:spcBef>
                <a:spcPts val="600"/>
              </a:spcBef>
              <a:buNone/>
            </a:pPr>
            <a:r>
              <a:rPr lang="en-US" sz="2400" dirty="0">
                <a:solidFill>
                  <a:schemeClr val="tx1"/>
                </a:solidFill>
              </a:rPr>
              <a:t>Second gear engaged using clutch 2 (</a:t>
            </a:r>
            <a:r>
              <a:rPr lang="en-US" sz="2400" spc="-300" dirty="0">
                <a:solidFill>
                  <a:schemeClr val="tx1"/>
                </a:solidFill>
              </a:rPr>
              <a:t>C </a:t>
            </a:r>
            <a:r>
              <a:rPr lang="en-US" sz="2400" dirty="0">
                <a:solidFill>
                  <a:schemeClr val="tx1"/>
                </a:solidFill>
              </a:rPr>
              <a:t>2) to transmit engine torque.</a:t>
            </a:r>
          </a:p>
        </p:txBody>
      </p:sp>
    </p:spTree>
    <p:extLst>
      <p:ext uri="{BB962C8B-B14F-4D97-AF65-F5344CB8AC3E}">
        <p14:creationId xmlns:p14="http://schemas.microsoft.com/office/powerpoint/2010/main" val="1467536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6250" y="221186"/>
            <a:ext cx="8229600" cy="590349"/>
          </a:xfrm>
        </p:spPr>
        <p:txBody>
          <a:bodyPr lIns="0" tIns="18000" rIns="0" bIns="18000" anchor="ctr" anchorCtr="0">
            <a:spAutoFit/>
          </a:bodyPr>
          <a:lstStyle/>
          <a:p>
            <a:r>
              <a:rPr lang="en-US" dirty="0"/>
              <a:t>Figure 7.7</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7838" y="1055971"/>
            <a:ext cx="4210704" cy="405683"/>
          </a:xfrm>
        </p:spPr>
        <p:txBody>
          <a:bodyPr wrap="square" lIns="0" tIns="18000" rIns="0" bIns="18000" anchor="ctr" anchorCtr="0">
            <a:spAutoFit/>
          </a:bodyPr>
          <a:lstStyle/>
          <a:p>
            <a:pPr marL="0" indent="0">
              <a:spcBef>
                <a:spcPts val="600"/>
              </a:spcBef>
              <a:buNone/>
            </a:pPr>
            <a:r>
              <a:rPr lang="en-US" sz="2400" dirty="0">
                <a:solidFill>
                  <a:schemeClr val="tx1"/>
                </a:solidFill>
              </a:rPr>
              <a:t>GETRAG </a:t>
            </a:r>
            <a:r>
              <a:rPr lang="en-US" sz="2400" spc="-300" dirty="0">
                <a:solidFill>
                  <a:schemeClr val="tx1"/>
                </a:solidFill>
              </a:rPr>
              <a:t>D C </a:t>
            </a:r>
            <a:r>
              <a:rPr lang="en-US" sz="2400" dirty="0">
                <a:solidFill>
                  <a:schemeClr val="tx1"/>
                </a:solidFill>
              </a:rPr>
              <a:t>T 450 Shift Forks</a:t>
            </a:r>
          </a:p>
        </p:txBody>
      </p:sp>
      <p:pic>
        <p:nvPicPr>
          <p:cNvPr id="6" name="Picture 5" descr="A cross-section of the shift-fork in the transaxles. &#10;Long description is available in notes, Press F6.">
            <a:extLst>
              <a:ext uri="{FF2B5EF4-FFF2-40B4-BE49-F238E27FC236}">
                <a16:creationId xmlns:a16="http://schemas.microsoft.com/office/drawing/2014/main" id="{9ABB7A55-E185-CEB8-EB9B-8C1B76FDCF7B}"/>
              </a:ext>
            </a:extLst>
          </p:cNvPr>
          <p:cNvPicPr>
            <a:picLocks noChangeAspect="1"/>
          </p:cNvPicPr>
          <p:nvPr/>
        </p:nvPicPr>
        <p:blipFill>
          <a:blip r:embed="rId3"/>
          <a:stretch>
            <a:fillRect/>
          </a:stretch>
        </p:blipFill>
        <p:spPr>
          <a:xfrm>
            <a:off x="476844" y="1846518"/>
            <a:ext cx="3997879" cy="2902519"/>
          </a:xfrm>
          <a:prstGeom prst="rect">
            <a:avLst/>
          </a:prstGeom>
        </p:spPr>
      </p:pic>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5132947" y="1038041"/>
            <a:ext cx="3533215" cy="3221839"/>
          </a:xfrm>
        </p:spPr>
        <p:txBody>
          <a:bodyPr wrap="square" lIns="0" tIns="18000" rIns="0" bIns="18000" anchor="ctr" anchorCtr="0">
            <a:spAutoFit/>
          </a:bodyPr>
          <a:lstStyle/>
          <a:p>
            <a:pPr marL="342900" indent="-342900">
              <a:spcBef>
                <a:spcPts val="600"/>
              </a:spcBef>
            </a:pPr>
            <a:r>
              <a:rPr lang="en-US" sz="2400" dirty="0">
                <a:solidFill>
                  <a:schemeClr val="tx1"/>
                </a:solidFill>
              </a:rPr>
              <a:t>Gearshift fork 1 (odd): R-N-5</a:t>
            </a:r>
          </a:p>
          <a:p>
            <a:pPr marL="342900" indent="-342900">
              <a:spcBef>
                <a:spcPts val="600"/>
              </a:spcBef>
            </a:pPr>
            <a:r>
              <a:rPr lang="en-US" sz="2400" dirty="0">
                <a:solidFill>
                  <a:schemeClr val="tx1"/>
                </a:solidFill>
              </a:rPr>
              <a:t>Gearshift fork 2 (odd): 3-N-1</a:t>
            </a:r>
          </a:p>
          <a:p>
            <a:pPr marL="342900" indent="-342900">
              <a:spcBef>
                <a:spcPts val="600"/>
              </a:spcBef>
            </a:pPr>
            <a:r>
              <a:rPr lang="en-US" sz="2400" dirty="0">
                <a:solidFill>
                  <a:schemeClr val="tx1"/>
                </a:solidFill>
              </a:rPr>
              <a:t>Gearshift fork 3 (even): 2-N-4</a:t>
            </a:r>
          </a:p>
          <a:p>
            <a:pPr marL="342900" indent="-342900">
              <a:spcBef>
                <a:spcPts val="600"/>
              </a:spcBef>
            </a:pPr>
            <a:r>
              <a:rPr lang="en-US" sz="2400" dirty="0">
                <a:solidFill>
                  <a:schemeClr val="tx1"/>
                </a:solidFill>
              </a:rPr>
              <a:t>Gearshift fork 4 (even): P-N-6</a:t>
            </a:r>
          </a:p>
        </p:txBody>
      </p:sp>
      <p:sp>
        <p:nvSpPr>
          <p:cNvPr id="5" name="Content Placeholder 4">
            <a:extLst>
              <a:ext uri="{FF2B5EF4-FFF2-40B4-BE49-F238E27FC236}">
                <a16:creationId xmlns:a16="http://schemas.microsoft.com/office/drawing/2014/main" id="{BE770D4D-D26B-4BF2-71E4-255567B15DE1}"/>
              </a:ext>
            </a:extLst>
          </p:cNvPr>
          <p:cNvSpPr>
            <a:spLocks noGrp="1"/>
          </p:cNvSpPr>
          <p:nvPr>
            <p:ph sz="quarter" idx="17"/>
          </p:nvPr>
        </p:nvSpPr>
        <p:spPr>
          <a:xfrm>
            <a:off x="477838" y="5599725"/>
            <a:ext cx="8228012" cy="775015"/>
          </a:xfrm>
        </p:spPr>
        <p:txBody>
          <a:bodyPr wrap="square" lIns="0" tIns="18000" rIns="0" bIns="18000" anchor="ctr" anchorCtr="0">
            <a:spAutoFit/>
          </a:bodyPr>
          <a:lstStyle/>
          <a:p>
            <a:pPr marL="0" indent="0">
              <a:spcBef>
                <a:spcPts val="600"/>
              </a:spcBef>
              <a:buNone/>
            </a:pPr>
            <a:r>
              <a:rPr lang="en-US" sz="2400" dirty="0"/>
              <a:t>The shift forks are similar to those used in a manual transmission but are moved using hydraulic pistons.</a:t>
            </a:r>
          </a:p>
        </p:txBody>
      </p:sp>
    </p:spTree>
    <p:extLst>
      <p:ext uri="{BB962C8B-B14F-4D97-AF65-F5344CB8AC3E}">
        <p14:creationId xmlns:p14="http://schemas.microsoft.com/office/powerpoint/2010/main" val="661758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6250" y="221186"/>
            <a:ext cx="8229600" cy="590349"/>
          </a:xfrm>
        </p:spPr>
        <p:txBody>
          <a:bodyPr lIns="0" tIns="18000" rIns="0" bIns="18000" anchor="ctr" anchorCtr="0">
            <a:spAutoFit/>
          </a:bodyPr>
          <a:lstStyle/>
          <a:p>
            <a:r>
              <a:rPr lang="en-US" dirty="0"/>
              <a:t>GETRAG </a:t>
            </a:r>
            <a:r>
              <a:rPr lang="en-US" spc="-500" dirty="0"/>
              <a:t>D C </a:t>
            </a:r>
            <a:r>
              <a:rPr lang="en-US" dirty="0"/>
              <a:t>T 450 Speed Sensors</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7150" y="1042055"/>
            <a:ext cx="8190600" cy="3898947"/>
          </a:xfrm>
        </p:spPr>
        <p:txBody>
          <a:bodyPr wrap="square" lIns="0" tIns="18000" rIns="0" bIns="18000" anchor="ctr" anchorCtr="0">
            <a:spAutoFit/>
          </a:bodyPr>
          <a:lstStyle/>
          <a:p>
            <a:pPr marL="342900" indent="-342900">
              <a:spcBef>
                <a:spcPts val="600"/>
              </a:spcBef>
            </a:pPr>
            <a:r>
              <a:rPr lang="en-US" sz="2400" dirty="0">
                <a:solidFill>
                  <a:schemeClr val="tx1"/>
                </a:solidFill>
              </a:rPr>
              <a:t>Engine Speed Sensor</a:t>
            </a:r>
          </a:p>
          <a:p>
            <a:pPr marL="829818" lvl="1" indent="-342900"/>
            <a:r>
              <a:rPr lang="en-US" sz="2400" dirty="0">
                <a:solidFill>
                  <a:schemeClr val="tx1"/>
                </a:solidFill>
              </a:rPr>
              <a:t>Inputs engine speed to </a:t>
            </a:r>
            <a:r>
              <a:rPr lang="en-US" sz="2400" spc="-300" dirty="0">
                <a:solidFill>
                  <a:schemeClr val="tx1"/>
                </a:solidFill>
              </a:rPr>
              <a:t>T C </a:t>
            </a:r>
            <a:r>
              <a:rPr lang="en-US" sz="2400" dirty="0">
                <a:solidFill>
                  <a:schemeClr val="tx1"/>
                </a:solidFill>
              </a:rPr>
              <a:t>M from clutch housing sensor </a:t>
            </a:r>
          </a:p>
          <a:p>
            <a:pPr marL="829818" lvl="1" indent="-342900"/>
            <a:r>
              <a:rPr lang="en-US" sz="2400" dirty="0">
                <a:solidFill>
                  <a:schemeClr val="tx1"/>
                </a:solidFill>
              </a:rPr>
              <a:t>Speed Sensor Input Shaft Odd Gears. </a:t>
            </a:r>
          </a:p>
          <a:p>
            <a:pPr marL="1229868" lvl="2" indent="-342900"/>
            <a:r>
              <a:rPr lang="en-US" sz="2400" dirty="0">
                <a:solidFill>
                  <a:schemeClr val="tx1"/>
                </a:solidFill>
              </a:rPr>
              <a:t>Gives </a:t>
            </a:r>
            <a:r>
              <a:rPr lang="en-US" sz="2400" spc="-300" dirty="0">
                <a:solidFill>
                  <a:schemeClr val="tx1"/>
                </a:solidFill>
              </a:rPr>
              <a:t>T C </a:t>
            </a:r>
            <a:r>
              <a:rPr lang="en-US" sz="2400" dirty="0">
                <a:solidFill>
                  <a:schemeClr val="tx1"/>
                </a:solidFill>
              </a:rPr>
              <a:t>M information on input shaft </a:t>
            </a:r>
            <a:r>
              <a:rPr lang="en-US" sz="2400" spc="-300" dirty="0">
                <a:solidFill>
                  <a:schemeClr val="tx1"/>
                </a:solidFill>
              </a:rPr>
              <a:t>R P </a:t>
            </a:r>
            <a:r>
              <a:rPr lang="en-US" sz="2400" dirty="0">
                <a:solidFill>
                  <a:schemeClr val="tx1"/>
                </a:solidFill>
              </a:rPr>
              <a:t>M </a:t>
            </a:r>
          </a:p>
          <a:p>
            <a:pPr marL="1229868" lvl="2" indent="-342900"/>
            <a:r>
              <a:rPr lang="en-US" sz="2400" dirty="0">
                <a:solidFill>
                  <a:schemeClr val="tx1"/>
                </a:solidFill>
              </a:rPr>
              <a:t>(after </a:t>
            </a:r>
            <a:r>
              <a:rPr lang="en-US" sz="2400" spc="-300" dirty="0">
                <a:solidFill>
                  <a:schemeClr val="tx1"/>
                </a:solidFill>
              </a:rPr>
              <a:t>C </a:t>
            </a:r>
            <a:r>
              <a:rPr lang="en-US" sz="2400" dirty="0">
                <a:solidFill>
                  <a:schemeClr val="tx1"/>
                </a:solidFill>
              </a:rPr>
              <a:t>1 clutch) for odd gears, 1, 3, 5, and R.</a:t>
            </a:r>
          </a:p>
          <a:p>
            <a:pPr marL="829818" lvl="1" indent="-342900"/>
            <a:r>
              <a:rPr lang="en-US" sz="2400" dirty="0">
                <a:solidFill>
                  <a:schemeClr val="tx1"/>
                </a:solidFill>
              </a:rPr>
              <a:t>Speed Sensor Input Shaft Even Gears. </a:t>
            </a:r>
          </a:p>
          <a:p>
            <a:pPr marL="1229868" lvl="2" indent="-342900"/>
            <a:r>
              <a:rPr lang="en-US" sz="2400" dirty="0">
                <a:solidFill>
                  <a:schemeClr val="tx1"/>
                </a:solidFill>
              </a:rPr>
              <a:t>Gives </a:t>
            </a:r>
            <a:r>
              <a:rPr lang="en-US" sz="2400" spc="-300" dirty="0">
                <a:solidFill>
                  <a:schemeClr val="tx1"/>
                </a:solidFill>
              </a:rPr>
              <a:t>T C </a:t>
            </a:r>
            <a:r>
              <a:rPr lang="en-US" sz="2400" dirty="0">
                <a:solidFill>
                  <a:schemeClr val="tx1"/>
                </a:solidFill>
              </a:rPr>
              <a:t>M information on input shaft </a:t>
            </a:r>
            <a:r>
              <a:rPr lang="en-US" sz="2400" spc="-300" dirty="0">
                <a:solidFill>
                  <a:schemeClr val="tx1"/>
                </a:solidFill>
              </a:rPr>
              <a:t>R P </a:t>
            </a:r>
            <a:r>
              <a:rPr lang="en-US" sz="2400" dirty="0">
                <a:solidFill>
                  <a:schemeClr val="tx1"/>
                </a:solidFill>
              </a:rPr>
              <a:t>M </a:t>
            </a:r>
          </a:p>
          <a:p>
            <a:pPr marL="1229868" lvl="2" indent="-342900"/>
            <a:r>
              <a:rPr lang="en-US" sz="2400" dirty="0">
                <a:solidFill>
                  <a:schemeClr val="tx1"/>
                </a:solidFill>
              </a:rPr>
              <a:t>(after the </a:t>
            </a:r>
            <a:r>
              <a:rPr lang="en-US" sz="2400" spc="-300" dirty="0">
                <a:solidFill>
                  <a:schemeClr val="tx1"/>
                </a:solidFill>
              </a:rPr>
              <a:t>C </a:t>
            </a:r>
            <a:r>
              <a:rPr lang="en-US" sz="2400" dirty="0">
                <a:solidFill>
                  <a:schemeClr val="tx1"/>
                </a:solidFill>
              </a:rPr>
              <a:t>2 clutch) for even gears, 2, 4, and 6</a:t>
            </a:r>
          </a:p>
        </p:txBody>
      </p:sp>
    </p:spTree>
    <p:extLst>
      <p:ext uri="{BB962C8B-B14F-4D97-AF65-F5344CB8AC3E}">
        <p14:creationId xmlns:p14="http://schemas.microsoft.com/office/powerpoint/2010/main" val="3281090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383" y="245555"/>
            <a:ext cx="8229600" cy="1606012"/>
          </a:xfrm>
        </p:spPr>
        <p:txBody>
          <a:bodyPr lIns="0" tIns="18000" rIns="0" bIns="18000" anchor="ctr" anchorCtr="0">
            <a:spAutoFit/>
          </a:bodyPr>
          <a:lstStyle/>
          <a:p>
            <a:r>
              <a:rPr lang="en-US" sz="3400" dirty="0"/>
              <a:t>Frequently Asked Question: How Does Dual Clutch Achieve Better Fuel Economy?</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84908" y="2077188"/>
            <a:ext cx="8211127" cy="405683"/>
          </a:xfrm>
        </p:spPr>
        <p:txBody>
          <a:bodyPr wrap="square" lIns="0" tIns="18000" rIns="0" bIns="18000" anchor="ctr" anchorCtr="0">
            <a:spAutoFit/>
          </a:bodyPr>
          <a:lstStyle/>
          <a:p>
            <a:pPr marL="0" indent="0">
              <a:spcBef>
                <a:spcPts val="600"/>
              </a:spcBef>
              <a:buNone/>
            </a:pPr>
            <a:r>
              <a:rPr lang="en-US" sz="2400" b="1" dirty="0">
                <a:solidFill>
                  <a:schemeClr val="tx1"/>
                </a:solidFill>
              </a:rPr>
              <a:t>? Frequently Asked Question</a:t>
            </a:r>
          </a:p>
        </p:txBody>
      </p:sp>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84908" y="2707831"/>
            <a:ext cx="8211127" cy="3729670"/>
          </a:xfrm>
        </p:spPr>
        <p:txBody>
          <a:bodyPr wrap="square" lIns="0" tIns="18000" rIns="0" bIns="18000" anchor="ctr" anchorCtr="0">
            <a:spAutoFit/>
          </a:bodyPr>
          <a:lstStyle/>
          <a:p>
            <a:pPr marL="0" indent="0">
              <a:spcBef>
                <a:spcPts val="600"/>
              </a:spcBef>
              <a:buNone/>
            </a:pPr>
            <a:r>
              <a:rPr lang="en-US" sz="2400" b="1" dirty="0"/>
              <a:t>How Does a Dual Clutch Type Transmission Achieve Better Fuel Economy?</a:t>
            </a:r>
            <a:r>
              <a:rPr lang="en-US" sz="2400" dirty="0"/>
              <a:t> One of advantages of a dual clutch automatic is that it is able to provide improved fuel economy over a conventional torque converter-type automatic. One strategy is to have the unit go into neutral when the vehicle is stopped by disengaging the clutches. This allows the engine to remain running but reduces the load on the engine, which improves fuel economy and reduces vibrations. The clutch is engaged when driver releases the brake.</a:t>
            </a:r>
          </a:p>
        </p:txBody>
      </p:sp>
    </p:spTree>
    <p:extLst>
      <p:ext uri="{BB962C8B-B14F-4D97-AF65-F5344CB8AC3E}">
        <p14:creationId xmlns:p14="http://schemas.microsoft.com/office/powerpoint/2010/main" val="1680862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4452" y="217717"/>
            <a:ext cx="8229600" cy="1144347"/>
          </a:xfrm>
        </p:spPr>
        <p:txBody>
          <a:bodyPr lIns="0" tIns="18000" rIns="0" bIns="18000" anchor="ctr" anchorCtr="0">
            <a:spAutoFit/>
          </a:bodyPr>
          <a:lstStyle/>
          <a:p>
            <a:r>
              <a:rPr lang="en-US" dirty="0"/>
              <a:t>GETRAG </a:t>
            </a:r>
            <a:r>
              <a:rPr lang="en-US" spc="-500" dirty="0"/>
              <a:t>D C </a:t>
            </a:r>
            <a:r>
              <a:rPr lang="en-US" dirty="0"/>
              <a:t>T 450 Temperature Sensors</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4453" y="1735013"/>
            <a:ext cx="8229600" cy="3083340"/>
          </a:xfrm>
        </p:spPr>
        <p:txBody>
          <a:bodyPr wrap="square" lIns="0" tIns="18000" rIns="0" bIns="18000" anchor="ctr" anchorCtr="0">
            <a:spAutoFit/>
          </a:bodyPr>
          <a:lstStyle/>
          <a:p>
            <a:pPr marL="342900" indent="-342900">
              <a:spcBef>
                <a:spcPts val="600"/>
              </a:spcBef>
            </a:pPr>
            <a:r>
              <a:rPr lang="en-US" sz="2400" dirty="0">
                <a:solidFill>
                  <a:schemeClr val="tx1"/>
                </a:solidFill>
              </a:rPr>
              <a:t>Clutch Fluid Temperature </a:t>
            </a:r>
          </a:p>
          <a:p>
            <a:pPr marL="829818" lvl="1" indent="-342900"/>
            <a:r>
              <a:rPr lang="en-US" sz="2400" dirty="0">
                <a:solidFill>
                  <a:schemeClr val="tx1"/>
                </a:solidFill>
              </a:rPr>
              <a:t>Measure temperature of fluid leaving clutches</a:t>
            </a:r>
          </a:p>
          <a:p>
            <a:pPr marL="342900" indent="-342900">
              <a:spcBef>
                <a:spcPts val="600"/>
              </a:spcBef>
            </a:pPr>
            <a:r>
              <a:rPr lang="en-US" sz="2400" dirty="0">
                <a:solidFill>
                  <a:schemeClr val="tx1"/>
                </a:solidFill>
              </a:rPr>
              <a:t>Transmission Fluid Temperature </a:t>
            </a:r>
          </a:p>
          <a:p>
            <a:pPr marL="829818" lvl="1" indent="-342900"/>
            <a:r>
              <a:rPr lang="en-US" sz="2400" dirty="0">
                <a:solidFill>
                  <a:schemeClr val="tx1"/>
                </a:solidFill>
              </a:rPr>
              <a:t>Measure temperature of fluid in transmission</a:t>
            </a:r>
          </a:p>
          <a:p>
            <a:pPr marL="342900" indent="-342900">
              <a:spcBef>
                <a:spcPts val="600"/>
              </a:spcBef>
            </a:pPr>
            <a:r>
              <a:rPr lang="en-US" sz="2400" dirty="0">
                <a:solidFill>
                  <a:schemeClr val="tx1"/>
                </a:solidFill>
              </a:rPr>
              <a:t>Oil Temperature Sensor</a:t>
            </a:r>
          </a:p>
          <a:p>
            <a:pPr marL="829818" lvl="1" indent="-342900"/>
            <a:r>
              <a:rPr lang="en-US" sz="2400" dirty="0">
                <a:solidFill>
                  <a:schemeClr val="tx1"/>
                </a:solidFill>
              </a:rPr>
              <a:t>Located on </a:t>
            </a:r>
            <a:r>
              <a:rPr lang="en-US" sz="2400" spc="-300" dirty="0">
                <a:solidFill>
                  <a:schemeClr val="tx1"/>
                </a:solidFill>
              </a:rPr>
              <a:t>T C </a:t>
            </a:r>
            <a:r>
              <a:rPr lang="en-US" sz="2400" dirty="0">
                <a:solidFill>
                  <a:schemeClr val="tx1"/>
                </a:solidFill>
              </a:rPr>
              <a:t>M</a:t>
            </a:r>
          </a:p>
          <a:p>
            <a:pPr marL="829818" lvl="1" indent="-342900"/>
            <a:r>
              <a:rPr lang="en-US" sz="2400" dirty="0">
                <a:solidFill>
                  <a:schemeClr val="tx1"/>
                </a:solidFill>
              </a:rPr>
              <a:t>Provides information on transmission oil temperature</a:t>
            </a:r>
          </a:p>
        </p:txBody>
      </p:sp>
    </p:spTree>
    <p:extLst>
      <p:ext uri="{BB962C8B-B14F-4D97-AF65-F5344CB8AC3E}">
        <p14:creationId xmlns:p14="http://schemas.microsoft.com/office/powerpoint/2010/main" val="3012227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383" y="248375"/>
            <a:ext cx="8229600" cy="1082792"/>
          </a:xfrm>
        </p:spPr>
        <p:txBody>
          <a:bodyPr lIns="0" tIns="18000" rIns="0" bIns="18000" anchor="ctr" anchorCtr="0">
            <a:spAutoFit/>
          </a:bodyPr>
          <a:lstStyle/>
          <a:p>
            <a:r>
              <a:rPr lang="en-US" sz="3400" dirty="0"/>
              <a:t>Frequently Asked Question: Why is </a:t>
            </a:r>
            <a:r>
              <a:rPr lang="en-US" sz="3400" spc="-500" dirty="0"/>
              <a:t>T C </a:t>
            </a:r>
            <a:r>
              <a:rPr lang="en-US" sz="3400" dirty="0"/>
              <a:t>M Using Position of Steering Wheel?</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84908" y="1749386"/>
            <a:ext cx="8211127" cy="405683"/>
          </a:xfrm>
        </p:spPr>
        <p:txBody>
          <a:bodyPr wrap="square" lIns="0" tIns="18000" rIns="0" bIns="18000" anchor="ctr" anchorCtr="0">
            <a:spAutoFit/>
          </a:bodyPr>
          <a:lstStyle/>
          <a:p>
            <a:pPr marL="0" indent="0">
              <a:spcBef>
                <a:spcPts val="600"/>
              </a:spcBef>
              <a:buNone/>
            </a:pPr>
            <a:r>
              <a:rPr lang="en-US" sz="2400" b="1" dirty="0">
                <a:solidFill>
                  <a:schemeClr val="tx1"/>
                </a:solidFill>
              </a:rPr>
              <a:t>? Frequently Asked Question</a:t>
            </a:r>
          </a:p>
        </p:txBody>
      </p:sp>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84908" y="2311021"/>
            <a:ext cx="8211127" cy="3729670"/>
          </a:xfrm>
        </p:spPr>
        <p:txBody>
          <a:bodyPr wrap="square" lIns="0" tIns="18000" rIns="0" bIns="18000" anchor="ctr" anchorCtr="0">
            <a:spAutoFit/>
          </a:bodyPr>
          <a:lstStyle/>
          <a:p>
            <a:pPr marL="0" indent="0">
              <a:spcBef>
                <a:spcPts val="600"/>
              </a:spcBef>
              <a:buNone/>
            </a:pPr>
            <a:r>
              <a:rPr lang="en-US" sz="2400" b="1" dirty="0"/>
              <a:t>Why is the </a:t>
            </a:r>
            <a:r>
              <a:rPr lang="en-US" sz="2400" b="1" spc="-300" dirty="0"/>
              <a:t>T C </a:t>
            </a:r>
            <a:r>
              <a:rPr lang="en-US" sz="2400" b="1" dirty="0"/>
              <a:t>M Using the Position of the Steering Wheel?</a:t>
            </a:r>
            <a:r>
              <a:rPr lang="en-US" sz="2400" dirty="0"/>
              <a:t> The steering wheel position (</a:t>
            </a:r>
            <a:r>
              <a:rPr lang="en-US" sz="2400" spc="-300" dirty="0"/>
              <a:t>S W </a:t>
            </a:r>
            <a:r>
              <a:rPr lang="en-US" sz="2400" dirty="0"/>
              <a:t>P) sensor information is sent to the transmission control module (</a:t>
            </a:r>
            <a:r>
              <a:rPr lang="en-US" sz="2400" spc="-300" dirty="0"/>
              <a:t>T C </a:t>
            </a:r>
            <a:r>
              <a:rPr lang="en-US" sz="2400" dirty="0"/>
              <a:t>M) over the network to prevent the transmission from upshifting when cornering. This helps the driver by allowing the vehicle to be accelerated when exiting a corner. If the steering wheel position was not part of the shift program, the transmission might likely upshift to a higher gear as the vehicle slows then the transmission may have to downshift again when the vehicle exits the corner.</a:t>
            </a:r>
          </a:p>
        </p:txBody>
      </p:sp>
    </p:spTree>
    <p:extLst>
      <p:ext uri="{BB962C8B-B14F-4D97-AF65-F5344CB8AC3E}">
        <p14:creationId xmlns:p14="http://schemas.microsoft.com/office/powerpoint/2010/main" val="2792699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84908" y="218497"/>
            <a:ext cx="8229600" cy="1144347"/>
          </a:xfrm>
        </p:spPr>
        <p:txBody>
          <a:bodyPr lIns="0" tIns="18000" rIns="0" bIns="18000" anchor="ctr" anchorCtr="0">
            <a:spAutoFit/>
          </a:bodyPr>
          <a:lstStyle/>
          <a:p>
            <a:r>
              <a:rPr lang="en-US" dirty="0"/>
              <a:t>GETRAG </a:t>
            </a:r>
            <a:r>
              <a:rPr lang="en-US" spc="-500" dirty="0"/>
              <a:t>D C </a:t>
            </a:r>
            <a:r>
              <a:rPr lang="en-US" dirty="0"/>
              <a:t>T 450 Pressure &amp; Position Sensors</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6282" y="1494347"/>
            <a:ext cx="8211127" cy="4868444"/>
          </a:xfrm>
        </p:spPr>
        <p:txBody>
          <a:bodyPr wrap="square" lIns="0" tIns="18000" rIns="0" bIns="18000" anchor="ctr" anchorCtr="0">
            <a:spAutoFit/>
          </a:bodyPr>
          <a:lstStyle/>
          <a:p>
            <a:pPr marL="342900" indent="-342900">
              <a:spcBef>
                <a:spcPts val="600"/>
              </a:spcBef>
            </a:pPr>
            <a:r>
              <a:rPr lang="en-US" sz="2200" dirty="0">
                <a:solidFill>
                  <a:schemeClr val="tx1"/>
                </a:solidFill>
              </a:rPr>
              <a:t>Pressure Sensors</a:t>
            </a:r>
          </a:p>
          <a:p>
            <a:pPr marL="829818" lvl="1" indent="-342900"/>
            <a:r>
              <a:rPr lang="en-US" sz="2200" spc="-300" dirty="0">
                <a:solidFill>
                  <a:schemeClr val="tx1"/>
                </a:solidFill>
              </a:rPr>
              <a:t>T C </a:t>
            </a:r>
            <a:r>
              <a:rPr lang="en-US" sz="2200" dirty="0">
                <a:solidFill>
                  <a:schemeClr val="tx1"/>
                </a:solidFill>
              </a:rPr>
              <a:t>M information on hydraulic pressure of clutches. </a:t>
            </a:r>
          </a:p>
          <a:p>
            <a:pPr marL="829818" lvl="1" indent="-342900"/>
            <a:r>
              <a:rPr lang="en-US" sz="2200" spc="-300" dirty="0">
                <a:solidFill>
                  <a:schemeClr val="tx1"/>
                </a:solidFill>
              </a:rPr>
              <a:t>T C </a:t>
            </a:r>
            <a:r>
              <a:rPr lang="en-US" sz="2200" dirty="0">
                <a:solidFill>
                  <a:schemeClr val="tx1"/>
                </a:solidFill>
              </a:rPr>
              <a:t>M supplies sensors with </a:t>
            </a:r>
            <a:r>
              <a:rPr lang="en-US" sz="2200" spc="-300" dirty="0">
                <a:solidFill>
                  <a:schemeClr val="tx1"/>
                </a:solidFill>
              </a:rPr>
              <a:t>5 </a:t>
            </a:r>
            <a:r>
              <a:rPr lang="en-US" sz="2200" dirty="0">
                <a:solidFill>
                  <a:schemeClr val="tx1"/>
                </a:solidFill>
              </a:rPr>
              <a:t>V. </a:t>
            </a:r>
          </a:p>
          <a:p>
            <a:pPr marL="829818" lvl="1" indent="-342900"/>
            <a:r>
              <a:rPr lang="en-US" sz="2200" dirty="0">
                <a:solidFill>
                  <a:schemeClr val="tx1"/>
                </a:solidFill>
              </a:rPr>
              <a:t>Register pressure to control clutch pressure </a:t>
            </a:r>
          </a:p>
          <a:p>
            <a:pPr marL="829818" lvl="1" indent="-342900"/>
            <a:r>
              <a:rPr lang="en-US" sz="2200" spc="-300" dirty="0">
                <a:solidFill>
                  <a:schemeClr val="tx1"/>
                </a:solidFill>
              </a:rPr>
              <a:t>T C </a:t>
            </a:r>
            <a:r>
              <a:rPr lang="en-US" sz="2200" dirty="0">
                <a:solidFill>
                  <a:schemeClr val="tx1"/>
                </a:solidFill>
              </a:rPr>
              <a:t>M controls solenoids to provide correct clutch pressure</a:t>
            </a:r>
          </a:p>
          <a:p>
            <a:pPr marL="342900" indent="-342900">
              <a:spcBef>
                <a:spcPts val="600"/>
              </a:spcBef>
            </a:pPr>
            <a:r>
              <a:rPr lang="en-US" sz="2200" dirty="0">
                <a:solidFill>
                  <a:schemeClr val="tx1"/>
                </a:solidFill>
              </a:rPr>
              <a:t>Position Sensors </a:t>
            </a:r>
          </a:p>
          <a:p>
            <a:pPr marL="829818" lvl="1" indent="-342900"/>
            <a:r>
              <a:rPr lang="en-US" sz="2200" dirty="0">
                <a:solidFill>
                  <a:schemeClr val="tx1"/>
                </a:solidFill>
              </a:rPr>
              <a:t>Fork Position Sensors</a:t>
            </a:r>
          </a:p>
          <a:p>
            <a:pPr marL="1229868" lvl="2" indent="-342900"/>
            <a:r>
              <a:rPr lang="en-US" sz="2200" dirty="0">
                <a:solidFill>
                  <a:schemeClr val="tx1"/>
                </a:solidFill>
              </a:rPr>
              <a:t>Give </a:t>
            </a:r>
            <a:r>
              <a:rPr lang="en-US" sz="2200" spc="-300" dirty="0">
                <a:solidFill>
                  <a:schemeClr val="tx1"/>
                </a:solidFill>
              </a:rPr>
              <a:t>T C </a:t>
            </a:r>
            <a:r>
              <a:rPr lang="en-US" sz="2200" dirty="0">
                <a:solidFill>
                  <a:schemeClr val="tx1"/>
                </a:solidFill>
              </a:rPr>
              <a:t>M information on position of 4 gear shift forks </a:t>
            </a:r>
          </a:p>
          <a:p>
            <a:pPr marL="1229868" lvl="2" indent="-342900"/>
            <a:r>
              <a:rPr lang="en-US" sz="2200" dirty="0">
                <a:solidFill>
                  <a:schemeClr val="tx1"/>
                </a:solidFill>
              </a:rPr>
              <a:t>Handle shifting in transmission includes 1-R; 3-5; 2-4; &amp; 6-N</a:t>
            </a:r>
          </a:p>
          <a:p>
            <a:pPr marL="829818" lvl="1" indent="-342900"/>
            <a:r>
              <a:rPr lang="en-US" sz="2200" dirty="0">
                <a:solidFill>
                  <a:schemeClr val="tx1"/>
                </a:solidFill>
              </a:rPr>
              <a:t>Transmissions Range Sensor (</a:t>
            </a:r>
            <a:r>
              <a:rPr lang="en-US" sz="2200" spc="-300" dirty="0">
                <a:solidFill>
                  <a:schemeClr val="tx1"/>
                </a:solidFill>
              </a:rPr>
              <a:t>T R </a:t>
            </a:r>
            <a:r>
              <a:rPr lang="en-US" sz="2200" dirty="0">
                <a:solidFill>
                  <a:schemeClr val="tx1"/>
                </a:solidFill>
              </a:rPr>
              <a:t>S)</a:t>
            </a:r>
          </a:p>
          <a:p>
            <a:pPr marL="1229868" lvl="2" indent="-342900"/>
            <a:r>
              <a:rPr lang="en-US" sz="2200" dirty="0">
                <a:solidFill>
                  <a:schemeClr val="tx1"/>
                </a:solidFill>
              </a:rPr>
              <a:t>Sensor provides the actual </a:t>
            </a:r>
            <a:r>
              <a:rPr lang="en-US" sz="2200" spc="-300" dirty="0">
                <a:solidFill>
                  <a:schemeClr val="tx1"/>
                </a:solidFill>
              </a:rPr>
              <a:t>P R N </a:t>
            </a:r>
            <a:r>
              <a:rPr lang="en-US" sz="2200" dirty="0">
                <a:solidFill>
                  <a:schemeClr val="tx1"/>
                </a:solidFill>
              </a:rPr>
              <a:t>D gear selection</a:t>
            </a:r>
          </a:p>
        </p:txBody>
      </p:sp>
    </p:spTree>
    <p:extLst>
      <p:ext uri="{BB962C8B-B14F-4D97-AF65-F5344CB8AC3E}">
        <p14:creationId xmlns:p14="http://schemas.microsoft.com/office/powerpoint/2010/main" val="1109670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84908" y="219456"/>
            <a:ext cx="8229600" cy="590349"/>
          </a:xfrm>
        </p:spPr>
        <p:txBody>
          <a:bodyPr lIns="0" tIns="18000" rIns="0" bIns="18000" anchor="ctr" anchorCtr="0">
            <a:spAutoFit/>
          </a:bodyPr>
          <a:lstStyle/>
          <a:p>
            <a:r>
              <a:rPr lang="en-US" dirty="0"/>
              <a:t>Figure 7.8</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84909" y="1056220"/>
            <a:ext cx="1464661" cy="405683"/>
          </a:xfrm>
        </p:spPr>
        <p:txBody>
          <a:bodyPr wrap="square" lIns="0" tIns="18000" rIns="0" bIns="18000" anchor="ctr" anchorCtr="0">
            <a:spAutoFit/>
          </a:bodyPr>
          <a:lstStyle/>
          <a:p>
            <a:pPr marL="0" indent="0">
              <a:spcBef>
                <a:spcPts val="600"/>
              </a:spcBef>
              <a:buNone/>
            </a:pPr>
            <a:r>
              <a:rPr lang="en-US" sz="2400" dirty="0">
                <a:solidFill>
                  <a:schemeClr val="tx1"/>
                </a:solidFill>
              </a:rPr>
              <a:t>Solenoids</a:t>
            </a:r>
          </a:p>
        </p:txBody>
      </p:sp>
      <p:pic>
        <p:nvPicPr>
          <p:cNvPr id="7" name="Picture 6" descr="A cross-section of the T C M with the position sensors. &#10;Long description is available in notes, Press F6.">
            <a:extLst>
              <a:ext uri="{FF2B5EF4-FFF2-40B4-BE49-F238E27FC236}">
                <a16:creationId xmlns:a16="http://schemas.microsoft.com/office/drawing/2014/main" id="{5DB9E9CE-80BE-28DB-0761-7FBDC8C02BCD}"/>
              </a:ext>
            </a:extLst>
          </p:cNvPr>
          <p:cNvPicPr>
            <a:picLocks noChangeAspect="1"/>
          </p:cNvPicPr>
          <p:nvPr/>
        </p:nvPicPr>
        <p:blipFill>
          <a:blip r:embed="rId3"/>
          <a:stretch>
            <a:fillRect/>
          </a:stretch>
        </p:blipFill>
        <p:spPr>
          <a:xfrm>
            <a:off x="1503655" y="1619427"/>
            <a:ext cx="6136691" cy="3688155"/>
          </a:xfrm>
          <a:prstGeom prst="rect">
            <a:avLst/>
          </a:prstGeom>
        </p:spPr>
      </p:pic>
      <p:sp>
        <p:nvSpPr>
          <p:cNvPr id="3" name="Content Placeholder 2">
            <a:extLst>
              <a:ext uri="{FF2B5EF4-FFF2-40B4-BE49-F238E27FC236}">
                <a16:creationId xmlns:a16="http://schemas.microsoft.com/office/drawing/2014/main" id="{C622DAE2-13A5-56B6-E3C3-61DCA80A2D11}"/>
              </a:ext>
            </a:extLst>
          </p:cNvPr>
          <p:cNvSpPr>
            <a:spLocks noGrp="1"/>
          </p:cNvSpPr>
          <p:nvPr>
            <p:ph sz="quarter" idx="14"/>
          </p:nvPr>
        </p:nvSpPr>
        <p:spPr>
          <a:xfrm>
            <a:off x="475672" y="5497825"/>
            <a:ext cx="8229600" cy="775015"/>
          </a:xfrm>
        </p:spPr>
        <p:txBody>
          <a:bodyPr lIns="0" tIns="18000" rIns="0" bIns="18000" anchor="ctr" anchorCtr="0">
            <a:spAutoFit/>
          </a:bodyPr>
          <a:lstStyle/>
          <a:p>
            <a:pPr marL="0" indent="0">
              <a:spcBef>
                <a:spcPts val="600"/>
              </a:spcBef>
              <a:buNone/>
            </a:pPr>
            <a:r>
              <a:rPr lang="en-US" sz="2400" dirty="0">
                <a:solidFill>
                  <a:schemeClr val="tx1"/>
                </a:solidFill>
              </a:rPr>
              <a:t>Fork position and shaft speed sensors are used as inputs to the </a:t>
            </a:r>
            <a:r>
              <a:rPr lang="en-US" sz="2400" spc="-300" dirty="0">
                <a:solidFill>
                  <a:schemeClr val="tx1"/>
                </a:solidFill>
              </a:rPr>
              <a:t>T C </a:t>
            </a:r>
            <a:r>
              <a:rPr lang="en-US" sz="2400" dirty="0">
                <a:solidFill>
                  <a:schemeClr val="tx1"/>
                </a:solidFill>
              </a:rPr>
              <a:t>M.</a:t>
            </a:r>
          </a:p>
        </p:txBody>
      </p:sp>
    </p:spTree>
    <p:extLst>
      <p:ext uri="{BB962C8B-B14F-4D97-AF65-F5344CB8AC3E}">
        <p14:creationId xmlns:p14="http://schemas.microsoft.com/office/powerpoint/2010/main" val="3472809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A8EE-F3D5-44B9-B5A1-7A4D72C3EC83}"/>
              </a:ext>
            </a:extLst>
          </p:cNvPr>
          <p:cNvSpPr>
            <a:spLocks noGrp="1"/>
          </p:cNvSpPr>
          <p:nvPr>
            <p:ph type="title"/>
          </p:nvPr>
        </p:nvSpPr>
        <p:spPr>
          <a:xfrm>
            <a:off x="483078" y="218670"/>
            <a:ext cx="8229600" cy="590349"/>
          </a:xfrm>
        </p:spPr>
        <p:txBody>
          <a:bodyPr wrap="square" lIns="0" tIns="18000" rIns="0" bIns="18000" anchor="ctr" anchorCtr="0">
            <a:spAutoFit/>
          </a:bodyPr>
          <a:lstStyle/>
          <a:p>
            <a:r>
              <a:rPr lang="en-US" dirty="0"/>
              <a:t>Figure 7.9</a:t>
            </a:r>
            <a:endParaRPr lang="en-US" sz="2800" dirty="0"/>
          </a:p>
        </p:txBody>
      </p:sp>
      <p:sp>
        <p:nvSpPr>
          <p:cNvPr id="6" name="Content Placeholder 5">
            <a:extLst>
              <a:ext uri="{FF2B5EF4-FFF2-40B4-BE49-F238E27FC236}">
                <a16:creationId xmlns:a16="http://schemas.microsoft.com/office/drawing/2014/main" id="{4D16A3E7-0B7C-1F5E-5349-6D86919FF1CE}"/>
              </a:ext>
            </a:extLst>
          </p:cNvPr>
          <p:cNvSpPr>
            <a:spLocks noGrp="1"/>
          </p:cNvSpPr>
          <p:nvPr>
            <p:ph sz="quarter" idx="13"/>
          </p:nvPr>
        </p:nvSpPr>
        <p:spPr>
          <a:xfrm>
            <a:off x="474453" y="1056739"/>
            <a:ext cx="2794958" cy="405683"/>
          </a:xfrm>
        </p:spPr>
        <p:txBody>
          <a:bodyPr wrap="square" lIns="0" tIns="18000" rIns="0" bIns="18000" anchor="ctr" anchorCtr="0">
            <a:spAutoFit/>
          </a:bodyPr>
          <a:lstStyle/>
          <a:p>
            <a:pPr marL="0" indent="0">
              <a:spcBef>
                <a:spcPts val="600"/>
              </a:spcBef>
              <a:buNone/>
            </a:pPr>
            <a:r>
              <a:rPr lang="en-US" sz="2400" dirty="0">
                <a:solidFill>
                  <a:schemeClr val="tx1"/>
                </a:solidFill>
              </a:rPr>
              <a:t>Diagnosis &amp; Service</a:t>
            </a:r>
          </a:p>
        </p:txBody>
      </p:sp>
      <p:pic>
        <p:nvPicPr>
          <p:cNvPr id="27" name="Picture 26" descr="A closeup view of the front seat and the steering wheel of a four-wheeler. A scanning machine with a wide rectangular screen kept on the seat is plugged into one of the sockets of the vehicle with the help of a cable.">
            <a:extLst>
              <a:ext uri="{FF2B5EF4-FFF2-40B4-BE49-F238E27FC236}">
                <a16:creationId xmlns:a16="http://schemas.microsoft.com/office/drawing/2014/main" id="{6AA911AC-0931-0B2B-12CA-1D92BD84DEB7}"/>
              </a:ext>
            </a:extLst>
          </p:cNvPr>
          <p:cNvPicPr>
            <a:picLocks noChangeAspect="1"/>
          </p:cNvPicPr>
          <p:nvPr/>
        </p:nvPicPr>
        <p:blipFill>
          <a:blip r:embed="rId3"/>
          <a:stretch>
            <a:fillRect/>
          </a:stretch>
        </p:blipFill>
        <p:spPr>
          <a:xfrm>
            <a:off x="471025" y="1794790"/>
            <a:ext cx="3553968" cy="2675534"/>
          </a:xfrm>
          <a:prstGeom prst="rect">
            <a:avLst/>
          </a:prstGeom>
        </p:spPr>
      </p:pic>
      <p:sp>
        <p:nvSpPr>
          <p:cNvPr id="3" name="Content Placeholder 2">
            <a:extLst>
              <a:ext uri="{FF2B5EF4-FFF2-40B4-BE49-F238E27FC236}">
                <a16:creationId xmlns:a16="http://schemas.microsoft.com/office/drawing/2014/main" id="{B08E78CE-AC74-7630-A640-3F64980F5961}"/>
              </a:ext>
            </a:extLst>
          </p:cNvPr>
          <p:cNvSpPr>
            <a:spLocks noGrp="1"/>
          </p:cNvSpPr>
          <p:nvPr>
            <p:ph sz="quarter" idx="14"/>
          </p:nvPr>
        </p:nvSpPr>
        <p:spPr>
          <a:xfrm>
            <a:off x="4580626" y="1054838"/>
            <a:ext cx="4114800" cy="1221291"/>
          </a:xfrm>
        </p:spPr>
        <p:txBody>
          <a:bodyPr wrap="square" lIns="0" tIns="18000" rIns="0" bIns="18000" anchor="ctr" anchorCtr="0">
            <a:spAutoFit/>
          </a:bodyPr>
          <a:lstStyle/>
          <a:p>
            <a:pPr marL="457200" indent="-457200">
              <a:spcBef>
                <a:spcPts val="600"/>
              </a:spcBef>
              <a:buFont typeface="+mj-lt"/>
              <a:buAutoNum type="arabicPeriod"/>
            </a:pPr>
            <a:r>
              <a:rPr lang="en-US" sz="2400" dirty="0"/>
              <a:t>Verify concern </a:t>
            </a:r>
          </a:p>
          <a:p>
            <a:pPr marL="457200" indent="-457200">
              <a:spcBef>
                <a:spcPts val="600"/>
              </a:spcBef>
              <a:buFont typeface="+mj-lt"/>
              <a:buAutoNum type="arabicPeriod"/>
            </a:pPr>
            <a:r>
              <a:rPr lang="en-US" sz="2400" dirty="0"/>
              <a:t>Perform thorough visual inspection, including:</a:t>
            </a:r>
            <a:endParaRPr lang="en-US" sz="2400" dirty="0">
              <a:solidFill>
                <a:schemeClr val="tx1"/>
              </a:solidFill>
            </a:endParaRPr>
          </a:p>
        </p:txBody>
      </p:sp>
      <p:sp>
        <p:nvSpPr>
          <p:cNvPr id="4" name="Content Placeholder 3">
            <a:extLst>
              <a:ext uri="{FF2B5EF4-FFF2-40B4-BE49-F238E27FC236}">
                <a16:creationId xmlns:a16="http://schemas.microsoft.com/office/drawing/2014/main" id="{B6A40111-3DF9-81AB-B0E4-BE1F7DFBC948}"/>
              </a:ext>
            </a:extLst>
          </p:cNvPr>
          <p:cNvSpPr>
            <a:spLocks noGrp="1"/>
          </p:cNvSpPr>
          <p:nvPr>
            <p:ph sz="quarter" idx="15"/>
          </p:nvPr>
        </p:nvSpPr>
        <p:spPr>
          <a:xfrm>
            <a:off x="4582048" y="2387251"/>
            <a:ext cx="4114800" cy="1144347"/>
          </a:xfrm>
        </p:spPr>
        <p:txBody>
          <a:bodyPr wrap="square" lIns="0" tIns="18000" rIns="0" bIns="18000" anchor="ctr" anchorCtr="0">
            <a:spAutoFit/>
          </a:bodyPr>
          <a:lstStyle/>
          <a:p>
            <a:pPr marL="829818" lvl="1" indent="-342900"/>
            <a:r>
              <a:rPr lang="en-US" sz="2400" dirty="0">
                <a:solidFill>
                  <a:schemeClr val="tx1"/>
                </a:solidFill>
              </a:rPr>
              <a:t>Checking fluid level and condition and drivetrain mounts</a:t>
            </a:r>
          </a:p>
        </p:txBody>
      </p:sp>
      <p:sp>
        <p:nvSpPr>
          <p:cNvPr id="5" name="Content Placeholder 4">
            <a:extLst>
              <a:ext uri="{FF2B5EF4-FFF2-40B4-BE49-F238E27FC236}">
                <a16:creationId xmlns:a16="http://schemas.microsoft.com/office/drawing/2014/main" id="{D4D1BC2B-298E-56DD-84A4-ECDEE007B68E}"/>
              </a:ext>
            </a:extLst>
          </p:cNvPr>
          <p:cNvSpPr>
            <a:spLocks noGrp="1"/>
          </p:cNvSpPr>
          <p:nvPr>
            <p:ph sz="quarter" idx="16"/>
          </p:nvPr>
        </p:nvSpPr>
        <p:spPr>
          <a:xfrm>
            <a:off x="4579438" y="3662227"/>
            <a:ext cx="4124614" cy="1298235"/>
          </a:xfrm>
        </p:spPr>
        <p:txBody>
          <a:bodyPr wrap="square" lIns="0" tIns="18000" rIns="0" bIns="18000" anchor="ctr" anchorCtr="0">
            <a:spAutoFit/>
          </a:bodyPr>
          <a:lstStyle/>
          <a:p>
            <a:pPr marL="457200" indent="-457200">
              <a:spcBef>
                <a:spcPts val="600"/>
              </a:spcBef>
              <a:buFont typeface="+mj-lt"/>
              <a:buAutoNum type="arabicPeriod" startAt="3"/>
            </a:pPr>
            <a:r>
              <a:rPr lang="en-US" sz="2400" dirty="0">
                <a:solidFill>
                  <a:schemeClr val="tx1"/>
                </a:solidFill>
              </a:rPr>
              <a:t>Check for procedure </a:t>
            </a:r>
          </a:p>
          <a:p>
            <a:pPr marL="457200" indent="-457200">
              <a:spcBef>
                <a:spcPts val="600"/>
              </a:spcBef>
              <a:buFont typeface="+mj-lt"/>
              <a:buAutoNum type="arabicPeriod" startAt="3"/>
            </a:pPr>
            <a:r>
              <a:rPr lang="en-US" sz="2400" dirty="0">
                <a:solidFill>
                  <a:schemeClr val="tx1"/>
                </a:solidFill>
              </a:rPr>
              <a:t>Follow it</a:t>
            </a:r>
          </a:p>
          <a:p>
            <a:pPr marL="457200" indent="-457200">
              <a:spcBef>
                <a:spcPts val="600"/>
              </a:spcBef>
              <a:buFont typeface="+mj-lt"/>
              <a:buAutoNum type="arabicPeriod" startAt="3"/>
            </a:pPr>
            <a:r>
              <a:rPr lang="en-US" sz="2400" dirty="0">
                <a:solidFill>
                  <a:schemeClr val="tx1"/>
                </a:solidFill>
              </a:rPr>
              <a:t>Repair &amp; Road Test</a:t>
            </a:r>
          </a:p>
        </p:txBody>
      </p:sp>
      <p:sp>
        <p:nvSpPr>
          <p:cNvPr id="7" name="Content Placeholder 6">
            <a:extLst>
              <a:ext uri="{FF2B5EF4-FFF2-40B4-BE49-F238E27FC236}">
                <a16:creationId xmlns:a16="http://schemas.microsoft.com/office/drawing/2014/main" id="{F6FDE33F-286D-6F46-3AB8-37D46904F16E}"/>
              </a:ext>
            </a:extLst>
          </p:cNvPr>
          <p:cNvSpPr>
            <a:spLocks noGrp="1"/>
          </p:cNvSpPr>
          <p:nvPr>
            <p:ph sz="quarter" idx="17"/>
          </p:nvPr>
        </p:nvSpPr>
        <p:spPr>
          <a:xfrm>
            <a:off x="474453" y="5165820"/>
            <a:ext cx="8213362" cy="1144347"/>
          </a:xfrm>
        </p:spPr>
        <p:txBody>
          <a:bodyPr wrap="square" lIns="0" tIns="18000" rIns="0" bIns="18000" anchor="ctr" anchorCtr="0">
            <a:spAutoFit/>
          </a:bodyPr>
          <a:lstStyle/>
          <a:p>
            <a:pPr marL="0" lvl="1" indent="0">
              <a:buNone/>
            </a:pPr>
            <a:r>
              <a:rPr lang="en-US" sz="2400" dirty="0">
                <a:solidFill>
                  <a:schemeClr val="tx1"/>
                </a:solidFill>
              </a:rPr>
              <a:t>The use of a factory or a factory-level aftermarket scan tool is often used to diagnose the dual clutch transmission system.</a:t>
            </a:r>
          </a:p>
        </p:txBody>
      </p:sp>
    </p:spTree>
    <p:extLst>
      <p:ext uri="{BB962C8B-B14F-4D97-AF65-F5344CB8AC3E}">
        <p14:creationId xmlns:p14="http://schemas.microsoft.com/office/powerpoint/2010/main" val="1078046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A8EE-F3D5-44B9-B5A1-7A4D72C3EC83}"/>
              </a:ext>
            </a:extLst>
          </p:cNvPr>
          <p:cNvSpPr>
            <a:spLocks noGrp="1"/>
          </p:cNvSpPr>
          <p:nvPr>
            <p:ph type="title"/>
          </p:nvPr>
        </p:nvSpPr>
        <p:spPr>
          <a:xfrm>
            <a:off x="474452" y="218671"/>
            <a:ext cx="8229600" cy="590349"/>
          </a:xfrm>
        </p:spPr>
        <p:txBody>
          <a:bodyPr lIns="0" tIns="18000" rIns="0" bIns="18000" anchor="ctr" anchorCtr="0">
            <a:spAutoFit/>
          </a:bodyPr>
          <a:lstStyle/>
          <a:p>
            <a:r>
              <a:rPr lang="en-US" dirty="0"/>
              <a:t>Diagnostic Trouble Codes</a:t>
            </a:r>
          </a:p>
        </p:txBody>
      </p:sp>
      <p:graphicFrame>
        <p:nvGraphicFramePr>
          <p:cNvPr id="14" name="Table 4">
            <a:extLst>
              <a:ext uri="{FF2B5EF4-FFF2-40B4-BE49-F238E27FC236}">
                <a16:creationId xmlns:a16="http://schemas.microsoft.com/office/drawing/2014/main" id="{7BD2EA72-C0BB-C9E5-A7AF-59A88360B869}"/>
              </a:ext>
            </a:extLst>
          </p:cNvPr>
          <p:cNvGraphicFramePr>
            <a:graphicFrameLocks noGrp="1"/>
          </p:cNvGraphicFramePr>
          <p:nvPr>
            <p:extLst>
              <p:ext uri="{D42A27DB-BD31-4B8C-83A1-F6EECF244321}">
                <p14:modId xmlns:p14="http://schemas.microsoft.com/office/powerpoint/2010/main" val="159097242"/>
              </p:ext>
            </p:extLst>
          </p:nvPr>
        </p:nvGraphicFramePr>
        <p:xfrm>
          <a:off x="465831" y="1290977"/>
          <a:ext cx="8203721" cy="3311184"/>
        </p:xfrm>
        <a:graphic>
          <a:graphicData uri="http://schemas.openxmlformats.org/drawingml/2006/table">
            <a:tbl>
              <a:tblPr firstRow="1" bandRow="1">
                <a:tableStyleId>{40F9630F-82C1-40B7-BC3A-925EFCFF5E92}</a:tableStyleId>
              </a:tblPr>
              <a:tblGrid>
                <a:gridCol w="974780">
                  <a:extLst>
                    <a:ext uri="{9D8B030D-6E8A-4147-A177-3AD203B41FA5}">
                      <a16:colId xmlns:a16="http://schemas.microsoft.com/office/drawing/2014/main" val="1965988164"/>
                    </a:ext>
                  </a:extLst>
                </a:gridCol>
                <a:gridCol w="7228941">
                  <a:extLst>
                    <a:ext uri="{9D8B030D-6E8A-4147-A177-3AD203B41FA5}">
                      <a16:colId xmlns:a16="http://schemas.microsoft.com/office/drawing/2014/main" val="3493008066"/>
                    </a:ext>
                  </a:extLst>
                </a:gridCol>
              </a:tblGrid>
              <a:tr h="3401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cap="none" baseline="0" dirty="0">
                          <a:solidFill>
                            <a:schemeClr val="dk1"/>
                          </a:solidFill>
                          <a:latin typeface="Arial"/>
                          <a:ea typeface="Calibri" panose="020F0502020204030204" pitchFamily="34" charset="0"/>
                          <a:cs typeface="Arial"/>
                          <a:sym typeface="Arial"/>
                        </a:rPr>
                        <a:t>P0715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lang="en-US" sz="1600" b="1"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Input</a:t>
                      </a:r>
                      <a:r>
                        <a:rPr lang="en-US" sz="1600" b="1" spc="-25"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b="1"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shaft</a:t>
                      </a:r>
                      <a:r>
                        <a:rPr lang="en-US" sz="1600" b="1" spc="-25"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b="1"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a:t>
                      </a:r>
                      <a:r>
                        <a:rPr lang="en-US" sz="1600" b="1" spc="-25"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b="1"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(odd</a:t>
                      </a:r>
                      <a:r>
                        <a:rPr lang="en-US" sz="1600" b="1" spc="-25"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b="1"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number</a:t>
                      </a:r>
                      <a:r>
                        <a:rPr lang="en-US" sz="1600" b="1" spc="-25"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b="1"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gear</a:t>
                      </a:r>
                      <a:r>
                        <a:rPr lang="en-US" sz="1600" b="1" spc="-25"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b="1"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axle)</a:t>
                      </a:r>
                      <a:r>
                        <a:rPr lang="en-US" sz="1600" b="1" spc="-25"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b="1"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speed sensor</a:t>
                      </a:r>
                      <a:r>
                        <a:rPr lang="en-US" sz="1600" b="1" spc="-25"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b="1"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system</a:t>
                      </a:r>
                      <a:r>
                        <a:rPr lang="en-US" sz="1600" b="1" spc="-25"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b="1"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(output</a:t>
                      </a:r>
                      <a:r>
                        <a:rPr lang="en-US" sz="1600" b="1" spc="-25"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b="1"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high</a:t>
                      </a:r>
                      <a:r>
                        <a:rPr lang="en-US" sz="1600" b="1" spc="-25"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b="1"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range</a:t>
                      </a:r>
                      <a:r>
                        <a:rPr lang="en-US" sz="1600" b="1" spc="-25"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b="1"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out)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2657512890"/>
                  </a:ext>
                </a:extLst>
              </a:tr>
              <a:tr h="340116">
                <a:tc>
                  <a:txBody>
                    <a:bodyPr/>
                    <a:lstStyle/>
                    <a:p>
                      <a:pPr marL="0" marR="0" algn="l" rtl="0">
                        <a:lnSpc>
                          <a:spcPct val="100000"/>
                        </a:lnSpc>
                        <a:spcBef>
                          <a:spcPts val="0"/>
                        </a:spcBef>
                        <a:spcAft>
                          <a:spcPts val="0"/>
                        </a:spcAft>
                        <a:buNone/>
                      </a:pPr>
                      <a:r>
                        <a:rPr lang="en-US" sz="1600" b="1" i="0" u="none" strike="noStrike" cap="none" baseline="0" dirty="0">
                          <a:solidFill>
                            <a:schemeClr val="dk1"/>
                          </a:solidFill>
                          <a:latin typeface="Arial"/>
                          <a:ea typeface="Calibri" panose="020F0502020204030204" pitchFamily="34" charset="0"/>
                          <a:cs typeface="Arial"/>
                          <a:sym typeface="Arial"/>
                        </a:rPr>
                        <a:t>P0716</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gn="l" rtl="0" eaLnBrk="0" hangingPunct="0">
                        <a:lnSpc>
                          <a:spcPct val="100000"/>
                        </a:lnSpc>
                        <a:spcBef>
                          <a:spcPts val="0"/>
                        </a:spcBef>
                        <a:spcAft>
                          <a:spcPts val="0"/>
                        </a:spcAft>
                        <a:buNone/>
                      </a:pPr>
                      <a:r>
                        <a:rPr lang="en-US" sz="1600" b="1" i="0" u="none" strike="noStrike" cap="none" baseline="0" dirty="0">
                          <a:solidFill>
                            <a:schemeClr val="dk1"/>
                          </a:solidFill>
                          <a:latin typeface="Arial"/>
                          <a:ea typeface="Calibri" panose="020F0502020204030204" pitchFamily="34" charset="0"/>
                          <a:cs typeface="Arial"/>
                          <a:sym typeface="Arial"/>
                        </a:rPr>
                        <a:t>Input shaft 1 (odd number gear axle) speed sensor system (poor performance)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2335652351"/>
                  </a:ext>
                </a:extLst>
              </a:tr>
              <a:tr h="340116">
                <a:tc>
                  <a:txBody>
                    <a:bodyPr/>
                    <a:lstStyle/>
                    <a:p>
                      <a:pPr marL="0" marR="0" algn="l" rtl="0">
                        <a:lnSpc>
                          <a:spcPct val="100000"/>
                        </a:lnSpc>
                        <a:spcBef>
                          <a:spcPts val="0"/>
                        </a:spcBef>
                        <a:spcAft>
                          <a:spcPts val="0"/>
                        </a:spcAft>
                        <a:buNone/>
                      </a:pPr>
                      <a:r>
                        <a:rPr lang="en-US" sz="1600" b="1" i="0" u="none" strike="noStrike" cap="none" baseline="0" dirty="0">
                          <a:solidFill>
                            <a:schemeClr val="dk1"/>
                          </a:solidFill>
                          <a:latin typeface="Arial"/>
                          <a:ea typeface="Calibri" panose="020F0502020204030204" pitchFamily="34" charset="0"/>
                          <a:cs typeface="Arial"/>
                          <a:sym typeface="Arial"/>
                        </a:rPr>
                        <a:t>P0717</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gn="l" rtl="0" eaLnBrk="0" hangingPunct="0">
                        <a:lnSpc>
                          <a:spcPct val="100000"/>
                        </a:lnSpc>
                        <a:spcBef>
                          <a:spcPts val="0"/>
                        </a:spcBef>
                        <a:spcAft>
                          <a:spcPts val="0"/>
                        </a:spcAft>
                        <a:buNone/>
                      </a:pPr>
                      <a:r>
                        <a:rPr lang="en-US" sz="1600" b="1" i="0" u="none" strike="noStrike" cap="none" baseline="0" dirty="0">
                          <a:solidFill>
                            <a:schemeClr val="dk1"/>
                          </a:solidFill>
                          <a:latin typeface="Arial"/>
                          <a:ea typeface="Calibri" panose="020F0502020204030204" pitchFamily="34" charset="0"/>
                          <a:cs typeface="Arial"/>
                          <a:sym typeface="Arial"/>
                        </a:rPr>
                        <a:t>Input shaft 1 (odd number gear axle) speed sensor system (output low range out)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2852689116"/>
                  </a:ext>
                </a:extLst>
              </a:tr>
              <a:tr h="340116">
                <a:tc>
                  <a:txBody>
                    <a:bodyPr/>
                    <a:lstStyle/>
                    <a:p>
                      <a:pPr marL="0" marR="0" algn="l" rtl="0">
                        <a:lnSpc>
                          <a:spcPct val="100000"/>
                        </a:lnSpc>
                        <a:spcBef>
                          <a:spcPts val="0"/>
                        </a:spcBef>
                        <a:spcAft>
                          <a:spcPts val="0"/>
                        </a:spcAft>
                        <a:buNone/>
                      </a:pPr>
                      <a:r>
                        <a:rPr lang="en-US" sz="1600" b="1" i="0" u="none" strike="noStrike" cap="none" baseline="0" dirty="0">
                          <a:solidFill>
                            <a:schemeClr val="dk1"/>
                          </a:solidFill>
                          <a:latin typeface="Arial"/>
                          <a:ea typeface="Calibri" panose="020F0502020204030204" pitchFamily="34" charset="0"/>
                          <a:cs typeface="Arial"/>
                          <a:sym typeface="Arial"/>
                        </a:rPr>
                        <a:t>P0746</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gn="l" rtl="0" eaLnBrk="0" hangingPunct="0">
                        <a:lnSpc>
                          <a:spcPct val="100000"/>
                        </a:lnSpc>
                        <a:spcBef>
                          <a:spcPts val="0"/>
                        </a:spcBef>
                        <a:spcAft>
                          <a:spcPts val="0"/>
                        </a:spcAft>
                        <a:buNone/>
                      </a:pPr>
                      <a:r>
                        <a:rPr lang="en-US" sz="1600" b="1" i="0" u="none" strike="noStrike" cap="none" baseline="0" dirty="0">
                          <a:solidFill>
                            <a:schemeClr val="dk1"/>
                          </a:solidFill>
                          <a:latin typeface="Arial"/>
                          <a:ea typeface="Calibri" panose="020F0502020204030204" pitchFamily="34" charset="0"/>
                          <a:cs typeface="Arial"/>
                          <a:sym typeface="Arial"/>
                        </a:rPr>
                        <a:t>Line pressure solenoid system (drive current range out)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466129910"/>
                  </a:ext>
                </a:extLst>
              </a:tr>
              <a:tr h="340116">
                <a:tc>
                  <a:txBody>
                    <a:bodyPr/>
                    <a:lstStyle/>
                    <a:p>
                      <a:pPr marL="0" marR="0" algn="l" rtl="0">
                        <a:lnSpc>
                          <a:spcPct val="100000"/>
                        </a:lnSpc>
                        <a:spcBef>
                          <a:spcPts val="0"/>
                        </a:spcBef>
                        <a:spcAft>
                          <a:spcPts val="0"/>
                        </a:spcAft>
                        <a:buNone/>
                      </a:pPr>
                      <a:r>
                        <a:rPr lang="en-US" sz="1600" b="1" i="0" u="none" strike="noStrike" cap="none" baseline="0" dirty="0">
                          <a:solidFill>
                            <a:schemeClr val="dk1"/>
                          </a:solidFill>
                          <a:latin typeface="Arial"/>
                          <a:ea typeface="Calibri" panose="020F0502020204030204" pitchFamily="34" charset="0"/>
                          <a:cs typeface="Arial"/>
                          <a:sym typeface="Arial"/>
                        </a:rPr>
                        <a:t>P0753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gn="l" rtl="0" eaLnBrk="0" hangingPunct="0">
                        <a:lnSpc>
                          <a:spcPct val="100000"/>
                        </a:lnSpc>
                        <a:spcBef>
                          <a:spcPts val="0"/>
                        </a:spcBef>
                        <a:spcAft>
                          <a:spcPts val="0"/>
                        </a:spcAft>
                        <a:buNone/>
                      </a:pPr>
                      <a:r>
                        <a:rPr lang="en-US" sz="1600" b="1" i="0" u="none" strike="noStrike" cap="none" baseline="0" dirty="0">
                          <a:solidFill>
                            <a:schemeClr val="dk1"/>
                          </a:solidFill>
                          <a:latin typeface="Arial"/>
                          <a:ea typeface="Calibri" panose="020F0502020204030204" pitchFamily="34" charset="0"/>
                          <a:cs typeface="Arial"/>
                          <a:sym typeface="Arial"/>
                        </a:rPr>
                        <a:t>Shift select solenoid 1 system (open circuit) P0758 Shift select solenoid 2 system (open circuit)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657517938"/>
                  </a:ext>
                </a:extLst>
              </a:tr>
              <a:tr h="340116">
                <a:tc>
                  <a:txBody>
                    <a:bodyPr/>
                    <a:lstStyle/>
                    <a:p>
                      <a:pPr marL="0" marR="0" algn="l" rtl="0">
                        <a:lnSpc>
                          <a:spcPct val="100000"/>
                        </a:lnSpc>
                        <a:spcBef>
                          <a:spcPts val="0"/>
                        </a:spcBef>
                        <a:spcAft>
                          <a:spcPts val="0"/>
                        </a:spcAft>
                        <a:buNone/>
                      </a:pPr>
                      <a:r>
                        <a:rPr lang="en-US" sz="1600" b="1" i="0" u="none" strike="noStrike" cap="none" baseline="0" dirty="0">
                          <a:solidFill>
                            <a:schemeClr val="dk1"/>
                          </a:solidFill>
                          <a:latin typeface="Arial"/>
                          <a:ea typeface="Calibri" panose="020F0502020204030204" pitchFamily="34" charset="0"/>
                          <a:cs typeface="Arial"/>
                          <a:sym typeface="Arial"/>
                        </a:rPr>
                        <a:t>P0776</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gn="l" rtl="0" eaLnBrk="0" hangingPunct="0">
                        <a:lnSpc>
                          <a:spcPct val="100000"/>
                        </a:lnSpc>
                        <a:spcBef>
                          <a:spcPts val="0"/>
                        </a:spcBef>
                        <a:spcAft>
                          <a:spcPts val="0"/>
                        </a:spcAft>
                        <a:buNone/>
                      </a:pPr>
                      <a:r>
                        <a:rPr lang="en-US" sz="1600" b="1" i="0" u="none" strike="noStrike" cap="none" baseline="0" dirty="0">
                          <a:solidFill>
                            <a:schemeClr val="dk1"/>
                          </a:solidFill>
                          <a:latin typeface="Arial"/>
                          <a:ea typeface="Calibri" panose="020F0502020204030204" pitchFamily="34" charset="0"/>
                          <a:cs typeface="Arial"/>
                          <a:sym typeface="Arial"/>
                        </a:rPr>
                        <a:t>Clutch cooling flow solenoid system (drive current range out)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525861233"/>
                  </a:ext>
                </a:extLst>
              </a:tr>
              <a:tr h="340116">
                <a:tc>
                  <a:txBody>
                    <a:bodyPr/>
                    <a:lstStyle/>
                    <a:p>
                      <a:pPr marL="0" marR="0" algn="l" rtl="0">
                        <a:lnSpc>
                          <a:spcPct val="100000"/>
                        </a:lnSpc>
                        <a:spcBef>
                          <a:spcPts val="0"/>
                        </a:spcBef>
                        <a:spcAft>
                          <a:spcPts val="0"/>
                        </a:spcAft>
                        <a:buNone/>
                      </a:pPr>
                      <a:r>
                        <a:rPr lang="en-US" sz="1600" b="1" i="0" u="none" strike="noStrike" cap="none" baseline="0" dirty="0">
                          <a:solidFill>
                            <a:schemeClr val="dk1"/>
                          </a:solidFill>
                          <a:latin typeface="Arial"/>
                          <a:ea typeface="Calibri" panose="020F0502020204030204" pitchFamily="34" charset="0"/>
                          <a:cs typeface="Arial"/>
                          <a:sym typeface="Arial"/>
                        </a:rPr>
                        <a:t>P0842</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gn="l" rtl="0" eaLnBrk="0" hangingPunct="0">
                        <a:lnSpc>
                          <a:spcPct val="100000"/>
                        </a:lnSpc>
                        <a:spcBef>
                          <a:spcPts val="0"/>
                        </a:spcBef>
                        <a:spcAft>
                          <a:spcPts val="0"/>
                        </a:spcAft>
                        <a:buNone/>
                      </a:pPr>
                      <a:r>
                        <a:rPr lang="en-US" sz="1600" b="1" i="0" u="none" strike="noStrike" cap="none" baseline="0" dirty="0">
                          <a:solidFill>
                            <a:schemeClr val="dk1"/>
                          </a:solidFill>
                          <a:latin typeface="Arial"/>
                          <a:ea typeface="Calibri" panose="020F0502020204030204" pitchFamily="34" charset="0"/>
                          <a:cs typeface="Arial"/>
                          <a:sym typeface="Arial"/>
                        </a:rPr>
                        <a:t>Clutch 1 pressure sensor system (output low range out)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2175150433"/>
                  </a:ext>
                </a:extLst>
              </a:tr>
              <a:tr h="340116">
                <a:tc>
                  <a:txBody>
                    <a:bodyPr/>
                    <a:lstStyle/>
                    <a:p>
                      <a:pPr marL="0" marR="0" algn="l" rtl="0">
                        <a:lnSpc>
                          <a:spcPct val="100000"/>
                        </a:lnSpc>
                        <a:spcBef>
                          <a:spcPts val="0"/>
                        </a:spcBef>
                        <a:spcAft>
                          <a:spcPts val="0"/>
                        </a:spcAft>
                        <a:buNone/>
                      </a:pPr>
                      <a:r>
                        <a:rPr lang="en-US" sz="1600" b="1" i="0" u="none" strike="noStrike" cap="none" baseline="0" dirty="0">
                          <a:solidFill>
                            <a:schemeClr val="dk1"/>
                          </a:solidFill>
                          <a:latin typeface="Arial"/>
                          <a:ea typeface="Calibri" panose="020F0502020204030204" pitchFamily="34" charset="0"/>
                          <a:cs typeface="Arial"/>
                          <a:sym typeface="Arial"/>
                        </a:rPr>
                        <a:t>P0960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gn="l" rtl="0" eaLnBrk="0" hangingPunct="0">
                        <a:lnSpc>
                          <a:spcPct val="100000"/>
                        </a:lnSpc>
                        <a:spcBef>
                          <a:spcPts val="0"/>
                        </a:spcBef>
                        <a:spcAft>
                          <a:spcPts val="0"/>
                        </a:spcAft>
                        <a:buNone/>
                      </a:pPr>
                      <a:r>
                        <a:rPr lang="en-US" sz="1600" b="1" i="0" u="none" strike="noStrike" cap="none" baseline="0" dirty="0">
                          <a:solidFill>
                            <a:schemeClr val="dk1"/>
                          </a:solidFill>
                          <a:latin typeface="Arial"/>
                          <a:ea typeface="Calibri" panose="020F0502020204030204" pitchFamily="34" charset="0"/>
                          <a:cs typeface="Arial"/>
                          <a:sym typeface="Arial"/>
                        </a:rPr>
                        <a:t>Line pressure solenoid system (open circuit)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3769118646"/>
                  </a:ext>
                </a:extLst>
              </a:tr>
            </a:tbl>
          </a:graphicData>
        </a:graphic>
      </p:graphicFrame>
      <p:sp>
        <p:nvSpPr>
          <p:cNvPr id="6" name="Content Placeholder 5">
            <a:extLst>
              <a:ext uri="{FF2B5EF4-FFF2-40B4-BE49-F238E27FC236}">
                <a16:creationId xmlns:a16="http://schemas.microsoft.com/office/drawing/2014/main" id="{4D16A3E7-0B7C-1F5E-5349-6D86919FF1CE}"/>
              </a:ext>
            </a:extLst>
          </p:cNvPr>
          <p:cNvSpPr>
            <a:spLocks noGrp="1"/>
          </p:cNvSpPr>
          <p:nvPr>
            <p:ph sz="quarter" idx="13"/>
          </p:nvPr>
        </p:nvSpPr>
        <p:spPr>
          <a:xfrm>
            <a:off x="474452" y="5083937"/>
            <a:ext cx="8203722" cy="775015"/>
          </a:xfrm>
        </p:spPr>
        <p:txBody>
          <a:bodyPr wrap="square" lIns="0" tIns="18000" rIns="0" bIns="18000" anchor="ctr" anchorCtr="0">
            <a:spAutoFit/>
          </a:bodyPr>
          <a:lstStyle/>
          <a:p>
            <a:pPr marL="342900" indent="-342900">
              <a:spcBef>
                <a:spcPts val="600"/>
              </a:spcBef>
            </a:pPr>
            <a:r>
              <a:rPr lang="en-US" sz="2400" b="1" dirty="0">
                <a:solidFill>
                  <a:schemeClr val="tx1"/>
                </a:solidFill>
              </a:rPr>
              <a:t>Chart 7.1</a:t>
            </a:r>
            <a:r>
              <a:rPr lang="en-US" sz="2400" dirty="0">
                <a:solidFill>
                  <a:schemeClr val="tx1"/>
                </a:solidFill>
              </a:rPr>
              <a:t> Found on Page 90 of the text showing some common </a:t>
            </a:r>
            <a:r>
              <a:rPr lang="en-US" sz="2400" spc="-300" dirty="0">
                <a:solidFill>
                  <a:schemeClr val="tx1"/>
                </a:solidFill>
              </a:rPr>
              <a:t>D T C </a:t>
            </a:r>
            <a:r>
              <a:rPr lang="en-US" sz="2400" dirty="0">
                <a:solidFill>
                  <a:schemeClr val="tx1"/>
                </a:solidFill>
              </a:rPr>
              <a:t>s</a:t>
            </a:r>
          </a:p>
        </p:txBody>
      </p:sp>
    </p:spTree>
    <p:extLst>
      <p:ext uri="{BB962C8B-B14F-4D97-AF65-F5344CB8AC3E}">
        <p14:creationId xmlns:p14="http://schemas.microsoft.com/office/powerpoint/2010/main" val="1705723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74452" y="220537"/>
            <a:ext cx="8212348" cy="590349"/>
          </a:xfrm>
        </p:spPr>
        <p:txBody>
          <a:bodyPr lIns="0" tIns="18000" rIns="0" bIns="18000" anchor="ctr">
            <a:spAutoFit/>
          </a:bodyPr>
          <a:lstStyle/>
          <a:p>
            <a:r>
              <a:rPr lang="en-US" dirty="0"/>
              <a:t>Learning Objectives</a:t>
            </a:r>
            <a:endParaRPr lang="en-US" sz="2800" dirty="0"/>
          </a:p>
        </p:txBody>
      </p:sp>
      <p:sp>
        <p:nvSpPr>
          <p:cNvPr id="7" name="Content Placeholder 6">
            <a:extLst>
              <a:ext uri="{FF2B5EF4-FFF2-40B4-BE49-F238E27FC236}">
                <a16:creationId xmlns:a16="http://schemas.microsoft.com/office/drawing/2014/main" id="{1EB22131-D366-DA51-F336-FB0714E7F533}"/>
              </a:ext>
            </a:extLst>
          </p:cNvPr>
          <p:cNvSpPr>
            <a:spLocks noGrp="1"/>
          </p:cNvSpPr>
          <p:nvPr>
            <p:ph sz="quarter" idx="14"/>
          </p:nvPr>
        </p:nvSpPr>
        <p:spPr>
          <a:xfrm>
            <a:off x="474453" y="1050987"/>
            <a:ext cx="8212347" cy="2637064"/>
          </a:xfrm>
        </p:spPr>
        <p:txBody>
          <a:bodyPr lIns="0" tIns="18000" rIns="0" bIns="18000" anchor="ctr" anchorCtr="0">
            <a:spAutoFit/>
          </a:bodyPr>
          <a:lstStyle/>
          <a:p>
            <a:pPr marL="534988" indent="-534988">
              <a:buNone/>
            </a:pPr>
            <a:r>
              <a:rPr lang="en-US" sz="2400" b="1" dirty="0">
                <a:solidFill>
                  <a:srgbClr val="007FA3"/>
                </a:solidFill>
              </a:rPr>
              <a:t>7.1</a:t>
            </a:r>
            <a:r>
              <a:rPr lang="en-US" sz="2400" dirty="0">
                <a:solidFill>
                  <a:schemeClr val="tx1"/>
                </a:solidFill>
              </a:rPr>
              <a:t> Discuss parts and operation of a dual clutch transmission/transaxle.</a:t>
            </a:r>
          </a:p>
          <a:p>
            <a:pPr marL="534988" indent="-534988">
              <a:buNone/>
            </a:pPr>
            <a:r>
              <a:rPr lang="en-US" sz="2400" b="1" dirty="0">
                <a:solidFill>
                  <a:srgbClr val="007FA3"/>
                </a:solidFill>
              </a:rPr>
              <a:t>7.2</a:t>
            </a:r>
            <a:r>
              <a:rPr lang="en-US" sz="2400" dirty="0">
                <a:solidFill>
                  <a:schemeClr val="tx1"/>
                </a:solidFill>
              </a:rPr>
              <a:t> Explain the construction of a GETRAG </a:t>
            </a:r>
            <a:r>
              <a:rPr lang="en-US" sz="2400" spc="-300" dirty="0">
                <a:solidFill>
                  <a:schemeClr val="tx1"/>
                </a:solidFill>
              </a:rPr>
              <a:t>D C </a:t>
            </a:r>
            <a:r>
              <a:rPr lang="en-US" sz="2400" dirty="0">
                <a:solidFill>
                  <a:schemeClr val="tx1"/>
                </a:solidFill>
              </a:rPr>
              <a:t>T 450 transaxle.</a:t>
            </a:r>
          </a:p>
          <a:p>
            <a:pPr marL="534988" indent="-534988">
              <a:buNone/>
            </a:pPr>
            <a:r>
              <a:rPr lang="en-US" sz="2400" b="1" dirty="0">
                <a:solidFill>
                  <a:srgbClr val="007FA3"/>
                </a:solidFill>
              </a:rPr>
              <a:t>7.3</a:t>
            </a:r>
            <a:r>
              <a:rPr lang="en-US" sz="2400" dirty="0">
                <a:solidFill>
                  <a:schemeClr val="tx1"/>
                </a:solidFill>
              </a:rPr>
              <a:t> Describe the diagnostic and service procedures for a dual clutch transmission/transaxle system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A8EE-F3D5-44B9-B5A1-7A4D72C3EC83}"/>
              </a:ext>
            </a:extLst>
          </p:cNvPr>
          <p:cNvSpPr>
            <a:spLocks noGrp="1"/>
          </p:cNvSpPr>
          <p:nvPr>
            <p:ph type="title"/>
          </p:nvPr>
        </p:nvSpPr>
        <p:spPr>
          <a:xfrm>
            <a:off x="484908" y="219456"/>
            <a:ext cx="8229600" cy="590349"/>
          </a:xfrm>
        </p:spPr>
        <p:txBody>
          <a:bodyPr lIns="0" tIns="18000" rIns="0" bIns="18000" anchor="ctr" anchorCtr="0">
            <a:spAutoFit/>
          </a:bodyPr>
          <a:lstStyle/>
          <a:p>
            <a:r>
              <a:rPr lang="en-US" dirty="0"/>
              <a:t>Question 1</a:t>
            </a:r>
          </a:p>
        </p:txBody>
      </p:sp>
      <p:sp>
        <p:nvSpPr>
          <p:cNvPr id="6" name="Content Placeholder 5">
            <a:extLst>
              <a:ext uri="{FF2B5EF4-FFF2-40B4-BE49-F238E27FC236}">
                <a16:creationId xmlns:a16="http://schemas.microsoft.com/office/drawing/2014/main" id="{4D16A3E7-0B7C-1F5E-5349-6D86919FF1CE}"/>
              </a:ext>
            </a:extLst>
          </p:cNvPr>
          <p:cNvSpPr>
            <a:spLocks noGrp="1"/>
          </p:cNvSpPr>
          <p:nvPr>
            <p:ph sz="quarter" idx="13"/>
          </p:nvPr>
        </p:nvSpPr>
        <p:spPr>
          <a:xfrm>
            <a:off x="474459" y="1056220"/>
            <a:ext cx="8212340" cy="405683"/>
          </a:xfrm>
        </p:spPr>
        <p:txBody>
          <a:bodyPr wrap="square" lIns="0" tIns="18000" rIns="0" bIns="18000" anchor="ctr" anchorCtr="0">
            <a:spAutoFit/>
          </a:bodyPr>
          <a:lstStyle/>
          <a:p>
            <a:pPr marL="342900" indent="-342900">
              <a:spcBef>
                <a:spcPts val="600"/>
              </a:spcBef>
            </a:pPr>
            <a:r>
              <a:rPr lang="en-US" sz="2400" dirty="0">
                <a:solidFill>
                  <a:schemeClr val="tx1"/>
                </a:solidFill>
              </a:rPr>
              <a:t>A concentric clutch ______________</a:t>
            </a:r>
          </a:p>
        </p:txBody>
      </p:sp>
      <p:sp>
        <p:nvSpPr>
          <p:cNvPr id="4" name="Content Placeholder 3">
            <a:extLst>
              <a:ext uri="{FF2B5EF4-FFF2-40B4-BE49-F238E27FC236}">
                <a16:creationId xmlns:a16="http://schemas.microsoft.com/office/drawing/2014/main" id="{62181901-2540-000E-A1BE-78E88B3AF280}"/>
              </a:ext>
            </a:extLst>
          </p:cNvPr>
          <p:cNvSpPr>
            <a:spLocks noGrp="1"/>
          </p:cNvSpPr>
          <p:nvPr>
            <p:ph sz="quarter" idx="14"/>
          </p:nvPr>
        </p:nvSpPr>
        <p:spPr>
          <a:xfrm>
            <a:off x="468312" y="1744132"/>
            <a:ext cx="8218487" cy="1744511"/>
          </a:xfrm>
        </p:spPr>
        <p:txBody>
          <a:bodyPr lIns="0" tIns="18000" rIns="0" bIns="18000" anchor="ctr" anchorCtr="0">
            <a:spAutoFit/>
          </a:bodyPr>
          <a:lstStyle/>
          <a:p>
            <a:pPr marL="486918" lvl="1" indent="0">
              <a:buNone/>
            </a:pPr>
            <a:r>
              <a:rPr lang="en-US" sz="2400" dirty="0">
                <a:solidFill>
                  <a:srgbClr val="007FA3"/>
                </a:solidFill>
              </a:rPr>
              <a:t>A.</a:t>
            </a:r>
            <a:r>
              <a:rPr lang="en-US" sz="2400" dirty="0">
                <a:solidFill>
                  <a:schemeClr val="tx1"/>
                </a:solidFill>
              </a:rPr>
              <a:t> Has a smaller drum diameter</a:t>
            </a:r>
          </a:p>
          <a:p>
            <a:pPr marL="486918" lvl="1" indent="0">
              <a:buNone/>
            </a:pPr>
            <a:r>
              <a:rPr lang="en-US" sz="2400" dirty="0">
                <a:solidFill>
                  <a:srgbClr val="007FA3"/>
                </a:solidFill>
              </a:rPr>
              <a:t>B.</a:t>
            </a:r>
            <a:r>
              <a:rPr lang="en-US" sz="2400" dirty="0">
                <a:solidFill>
                  <a:schemeClr val="tx1"/>
                </a:solidFill>
              </a:rPr>
              <a:t> Type of dry clutch</a:t>
            </a:r>
          </a:p>
          <a:p>
            <a:pPr marL="486918" lvl="1" indent="0">
              <a:buNone/>
            </a:pPr>
            <a:r>
              <a:rPr lang="en-US" sz="2400" dirty="0">
                <a:solidFill>
                  <a:srgbClr val="007FA3"/>
                </a:solidFill>
              </a:rPr>
              <a:t>C.</a:t>
            </a:r>
            <a:r>
              <a:rPr lang="en-US" sz="2400" dirty="0">
                <a:solidFill>
                  <a:schemeClr val="tx1"/>
                </a:solidFill>
              </a:rPr>
              <a:t> Shorter in length</a:t>
            </a:r>
          </a:p>
          <a:p>
            <a:pPr marL="486918" lvl="1" indent="0">
              <a:buNone/>
            </a:pPr>
            <a:r>
              <a:rPr lang="en-US" sz="2400" dirty="0">
                <a:solidFill>
                  <a:srgbClr val="007FA3"/>
                </a:solidFill>
              </a:rPr>
              <a:t>D.</a:t>
            </a:r>
            <a:r>
              <a:rPr lang="en-US" sz="2400" dirty="0">
                <a:solidFill>
                  <a:schemeClr val="tx1"/>
                </a:solidFill>
              </a:rPr>
              <a:t> </a:t>
            </a:r>
            <a:r>
              <a:rPr lang="en-US" sz="2400" kern="1200" dirty="0">
                <a:solidFill>
                  <a:schemeClr val="tx1"/>
                </a:solidFill>
              </a:rPr>
              <a:t>Taller in height</a:t>
            </a:r>
          </a:p>
        </p:txBody>
      </p:sp>
    </p:spTree>
    <p:extLst>
      <p:ext uri="{BB962C8B-B14F-4D97-AF65-F5344CB8AC3E}">
        <p14:creationId xmlns:p14="http://schemas.microsoft.com/office/powerpoint/2010/main" val="385490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A8EE-F3D5-44B9-B5A1-7A4D72C3EC83}"/>
              </a:ext>
            </a:extLst>
          </p:cNvPr>
          <p:cNvSpPr>
            <a:spLocks noGrp="1"/>
          </p:cNvSpPr>
          <p:nvPr>
            <p:ph type="title"/>
          </p:nvPr>
        </p:nvSpPr>
        <p:spPr>
          <a:xfrm>
            <a:off x="484908" y="219456"/>
            <a:ext cx="8229600" cy="590349"/>
          </a:xfrm>
        </p:spPr>
        <p:txBody>
          <a:bodyPr lIns="0" tIns="18000" rIns="0" bIns="18000" anchor="ctr" anchorCtr="0">
            <a:spAutoFit/>
          </a:bodyPr>
          <a:lstStyle/>
          <a:p>
            <a:r>
              <a:rPr lang="en-US" dirty="0"/>
              <a:t>Answer 1</a:t>
            </a:r>
          </a:p>
        </p:txBody>
      </p:sp>
      <p:sp>
        <p:nvSpPr>
          <p:cNvPr id="6" name="Content Placeholder 5">
            <a:extLst>
              <a:ext uri="{FF2B5EF4-FFF2-40B4-BE49-F238E27FC236}">
                <a16:creationId xmlns:a16="http://schemas.microsoft.com/office/drawing/2014/main" id="{4D16A3E7-0B7C-1F5E-5349-6D86919FF1CE}"/>
              </a:ext>
            </a:extLst>
          </p:cNvPr>
          <p:cNvSpPr>
            <a:spLocks noGrp="1"/>
          </p:cNvSpPr>
          <p:nvPr>
            <p:ph sz="quarter" idx="13"/>
          </p:nvPr>
        </p:nvSpPr>
        <p:spPr>
          <a:xfrm>
            <a:off x="474459" y="1056220"/>
            <a:ext cx="8212340" cy="405683"/>
          </a:xfrm>
        </p:spPr>
        <p:txBody>
          <a:bodyPr wrap="square" lIns="0" tIns="18000" rIns="0" bIns="18000" anchor="ctr" anchorCtr="0">
            <a:spAutoFit/>
          </a:bodyPr>
          <a:lstStyle/>
          <a:p>
            <a:pPr marL="342900" indent="-342900">
              <a:spcBef>
                <a:spcPts val="600"/>
              </a:spcBef>
            </a:pPr>
            <a:r>
              <a:rPr lang="en-US" sz="2400" dirty="0">
                <a:solidFill>
                  <a:schemeClr val="tx1"/>
                </a:solidFill>
              </a:rPr>
              <a:t>A concentric clutch ______________</a:t>
            </a:r>
          </a:p>
        </p:txBody>
      </p:sp>
      <p:sp>
        <p:nvSpPr>
          <p:cNvPr id="4" name="Content Placeholder 3">
            <a:extLst>
              <a:ext uri="{FF2B5EF4-FFF2-40B4-BE49-F238E27FC236}">
                <a16:creationId xmlns:a16="http://schemas.microsoft.com/office/drawing/2014/main" id="{62181901-2540-000E-A1BE-78E88B3AF280}"/>
              </a:ext>
            </a:extLst>
          </p:cNvPr>
          <p:cNvSpPr>
            <a:spLocks noGrp="1"/>
          </p:cNvSpPr>
          <p:nvPr>
            <p:ph sz="quarter" idx="14"/>
          </p:nvPr>
        </p:nvSpPr>
        <p:spPr>
          <a:xfrm>
            <a:off x="468312" y="1749314"/>
            <a:ext cx="8218487" cy="405683"/>
          </a:xfrm>
        </p:spPr>
        <p:txBody>
          <a:bodyPr lIns="0" tIns="18000" rIns="0" bIns="18000" anchor="ctr" anchorCtr="0">
            <a:spAutoFit/>
          </a:bodyPr>
          <a:lstStyle/>
          <a:p>
            <a:pPr marL="486918" lvl="1" indent="0">
              <a:buNone/>
            </a:pPr>
            <a:r>
              <a:rPr lang="en-US" sz="2400" dirty="0">
                <a:solidFill>
                  <a:srgbClr val="007FA3"/>
                </a:solidFill>
              </a:rPr>
              <a:t>C.</a:t>
            </a:r>
            <a:r>
              <a:rPr lang="en-US" sz="2400" dirty="0">
                <a:solidFill>
                  <a:schemeClr val="tx1"/>
                </a:solidFill>
              </a:rPr>
              <a:t> Shorter in length</a:t>
            </a:r>
          </a:p>
        </p:txBody>
      </p:sp>
    </p:spTree>
    <p:extLst>
      <p:ext uri="{BB962C8B-B14F-4D97-AF65-F5344CB8AC3E}">
        <p14:creationId xmlns:p14="http://schemas.microsoft.com/office/powerpoint/2010/main" val="449412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A8EE-F3D5-44B9-B5A1-7A4D72C3EC83}"/>
              </a:ext>
            </a:extLst>
          </p:cNvPr>
          <p:cNvSpPr>
            <a:spLocks noGrp="1"/>
          </p:cNvSpPr>
          <p:nvPr>
            <p:ph type="title"/>
          </p:nvPr>
        </p:nvSpPr>
        <p:spPr>
          <a:xfrm>
            <a:off x="484908" y="219456"/>
            <a:ext cx="8229600" cy="590349"/>
          </a:xfrm>
        </p:spPr>
        <p:txBody>
          <a:bodyPr lIns="0" tIns="18000" rIns="0" bIns="18000" anchor="ctr" anchorCtr="0">
            <a:spAutoFit/>
          </a:bodyPr>
          <a:lstStyle/>
          <a:p>
            <a:r>
              <a:rPr lang="en-US" dirty="0"/>
              <a:t>Summary </a:t>
            </a:r>
            <a:r>
              <a:rPr lang="en-US" sz="2800" dirty="0"/>
              <a:t>(1 of 2)</a:t>
            </a:r>
          </a:p>
        </p:txBody>
      </p:sp>
      <p:sp>
        <p:nvSpPr>
          <p:cNvPr id="6" name="Content Placeholder 5">
            <a:extLst>
              <a:ext uri="{FF2B5EF4-FFF2-40B4-BE49-F238E27FC236}">
                <a16:creationId xmlns:a16="http://schemas.microsoft.com/office/drawing/2014/main" id="{4D16A3E7-0B7C-1F5E-5349-6D86919FF1CE}"/>
              </a:ext>
            </a:extLst>
          </p:cNvPr>
          <p:cNvSpPr>
            <a:spLocks noGrp="1"/>
          </p:cNvSpPr>
          <p:nvPr>
            <p:ph sz="quarter" idx="13"/>
          </p:nvPr>
        </p:nvSpPr>
        <p:spPr>
          <a:xfrm>
            <a:off x="474458" y="1036064"/>
            <a:ext cx="8240050" cy="4268279"/>
          </a:xfrm>
        </p:spPr>
        <p:txBody>
          <a:bodyPr wrap="square" lIns="0" tIns="18000" rIns="0" bIns="18000" anchor="ctr" anchorCtr="0">
            <a:spAutoFit/>
          </a:bodyPr>
          <a:lstStyle/>
          <a:p>
            <a:pPr marL="342900" indent="-342900">
              <a:spcBef>
                <a:spcPts val="600"/>
              </a:spcBef>
            </a:pPr>
            <a:r>
              <a:rPr lang="en-US" sz="2400" dirty="0">
                <a:solidFill>
                  <a:schemeClr val="tx1"/>
                </a:solidFill>
              </a:rPr>
              <a:t>Dual clutch automatic transmission/transaxle uses a manual-type transmission </a:t>
            </a:r>
          </a:p>
          <a:p>
            <a:pPr marL="342900" indent="-342900">
              <a:spcBef>
                <a:spcPts val="600"/>
              </a:spcBef>
            </a:pPr>
            <a:r>
              <a:rPr lang="en-US" sz="2400" dirty="0">
                <a:solidFill>
                  <a:schemeClr val="tx1"/>
                </a:solidFill>
              </a:rPr>
              <a:t>2 clutches that engage either inner or outer transmission shaft.</a:t>
            </a:r>
          </a:p>
          <a:p>
            <a:pPr marL="342900" indent="-342900">
              <a:spcBef>
                <a:spcPts val="600"/>
              </a:spcBef>
            </a:pPr>
            <a:r>
              <a:rPr lang="en-US" sz="2400" dirty="0">
                <a:solidFill>
                  <a:schemeClr val="tx1"/>
                </a:solidFill>
              </a:rPr>
              <a:t>Dual dry clutch system used for </a:t>
            </a:r>
          </a:p>
          <a:p>
            <a:pPr marL="829818" lvl="1" indent="-342900"/>
            <a:r>
              <a:rPr lang="en-US" sz="2400" dirty="0">
                <a:solidFill>
                  <a:schemeClr val="tx1"/>
                </a:solidFill>
              </a:rPr>
              <a:t>Lower- powered front-wheel-drive vehicles, </a:t>
            </a:r>
          </a:p>
          <a:p>
            <a:pPr marL="342900" indent="-342900">
              <a:spcBef>
                <a:spcPts val="600"/>
              </a:spcBef>
            </a:pPr>
            <a:r>
              <a:rPr lang="en-US" sz="2400" dirty="0">
                <a:solidFill>
                  <a:schemeClr val="tx1"/>
                </a:solidFill>
              </a:rPr>
              <a:t>Dual wet clutches used for most </a:t>
            </a:r>
          </a:p>
          <a:p>
            <a:pPr marL="829818" lvl="1" indent="-342900"/>
            <a:r>
              <a:rPr lang="en-US" sz="2400" dirty="0">
                <a:solidFill>
                  <a:schemeClr val="tx1"/>
                </a:solidFill>
              </a:rPr>
              <a:t>High-powered vehicles. 2 types used:</a:t>
            </a:r>
          </a:p>
          <a:p>
            <a:pPr marL="1229868" lvl="2" indent="-342900"/>
            <a:r>
              <a:rPr lang="en-US" sz="2400" dirty="0">
                <a:solidFill>
                  <a:schemeClr val="tx1"/>
                </a:solidFill>
              </a:rPr>
              <a:t>Concentric Design</a:t>
            </a:r>
          </a:p>
          <a:p>
            <a:pPr marL="1229868" lvl="2" indent="-342900"/>
            <a:r>
              <a:rPr lang="en-US" sz="2400" dirty="0">
                <a:solidFill>
                  <a:schemeClr val="tx1"/>
                </a:solidFill>
              </a:rPr>
              <a:t>Parallel Design.</a:t>
            </a:r>
          </a:p>
        </p:txBody>
      </p:sp>
    </p:spTree>
    <p:extLst>
      <p:ext uri="{BB962C8B-B14F-4D97-AF65-F5344CB8AC3E}">
        <p14:creationId xmlns:p14="http://schemas.microsoft.com/office/powerpoint/2010/main" val="3967447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A8EE-F3D5-44B9-B5A1-7A4D72C3EC83}"/>
              </a:ext>
            </a:extLst>
          </p:cNvPr>
          <p:cNvSpPr>
            <a:spLocks noGrp="1"/>
          </p:cNvSpPr>
          <p:nvPr>
            <p:ph type="title"/>
          </p:nvPr>
        </p:nvSpPr>
        <p:spPr>
          <a:xfrm>
            <a:off x="484908" y="219456"/>
            <a:ext cx="8229600" cy="590349"/>
          </a:xfrm>
        </p:spPr>
        <p:txBody>
          <a:bodyPr lIns="0" tIns="18000" rIns="0" bIns="18000" anchor="ctr" anchorCtr="0">
            <a:spAutoFit/>
          </a:bodyPr>
          <a:lstStyle/>
          <a:p>
            <a:r>
              <a:rPr lang="en-US" dirty="0"/>
              <a:t>Summary </a:t>
            </a:r>
            <a:r>
              <a:rPr lang="en-US" sz="2800" dirty="0"/>
              <a:t>(2 of 2)</a:t>
            </a:r>
          </a:p>
        </p:txBody>
      </p:sp>
      <p:sp>
        <p:nvSpPr>
          <p:cNvPr id="6" name="Content Placeholder 5">
            <a:extLst>
              <a:ext uri="{FF2B5EF4-FFF2-40B4-BE49-F238E27FC236}">
                <a16:creationId xmlns:a16="http://schemas.microsoft.com/office/drawing/2014/main" id="{4D16A3E7-0B7C-1F5E-5349-6D86919FF1CE}"/>
              </a:ext>
            </a:extLst>
          </p:cNvPr>
          <p:cNvSpPr>
            <a:spLocks noGrp="1"/>
          </p:cNvSpPr>
          <p:nvPr>
            <p:ph sz="quarter" idx="13"/>
          </p:nvPr>
        </p:nvSpPr>
        <p:spPr>
          <a:xfrm>
            <a:off x="474458" y="1046357"/>
            <a:ext cx="8240050" cy="2637064"/>
          </a:xfrm>
        </p:spPr>
        <p:txBody>
          <a:bodyPr wrap="square" lIns="0" tIns="18000" rIns="0" bIns="18000" anchor="ctr" anchorCtr="0">
            <a:spAutoFit/>
          </a:bodyPr>
          <a:lstStyle/>
          <a:p>
            <a:pPr marL="342900" indent="-342900">
              <a:spcBef>
                <a:spcPts val="600"/>
              </a:spcBef>
            </a:pPr>
            <a:r>
              <a:rPr lang="en-US" sz="2400" dirty="0">
                <a:solidFill>
                  <a:schemeClr val="tx1"/>
                </a:solidFill>
              </a:rPr>
              <a:t>Speed sensors used to measure speed </a:t>
            </a:r>
          </a:p>
          <a:p>
            <a:pPr marL="829818" lvl="1" indent="-342900"/>
            <a:r>
              <a:rPr lang="en-US" sz="2400" dirty="0">
                <a:solidFill>
                  <a:schemeClr val="tx1"/>
                </a:solidFill>
              </a:rPr>
              <a:t>Of odd gear shaft and even gear shaft</a:t>
            </a:r>
          </a:p>
          <a:p>
            <a:pPr marL="342900" indent="-342900">
              <a:spcBef>
                <a:spcPts val="600"/>
              </a:spcBef>
            </a:pPr>
            <a:r>
              <a:rPr lang="en-US" sz="2400" dirty="0">
                <a:solidFill>
                  <a:schemeClr val="tx1"/>
                </a:solidFill>
              </a:rPr>
              <a:t>Position sensors used to detect positions of shift forks</a:t>
            </a:r>
          </a:p>
          <a:p>
            <a:pPr marL="342900" indent="-342900">
              <a:spcBef>
                <a:spcPts val="600"/>
              </a:spcBef>
            </a:pPr>
            <a:r>
              <a:rPr lang="en-US" sz="2400" dirty="0">
                <a:solidFill>
                  <a:schemeClr val="tx1"/>
                </a:solidFill>
              </a:rPr>
              <a:t>Solenoids used to make actual shifts by </a:t>
            </a:r>
          </a:p>
          <a:p>
            <a:pPr marL="829818" lvl="1" indent="-342900"/>
            <a:r>
              <a:rPr lang="en-US" sz="2400" dirty="0">
                <a:solidFill>
                  <a:schemeClr val="tx1"/>
                </a:solidFill>
              </a:rPr>
              <a:t>Moving shift forks</a:t>
            </a:r>
          </a:p>
          <a:p>
            <a:pPr marL="342900" indent="-342900">
              <a:spcBef>
                <a:spcPts val="600"/>
              </a:spcBef>
            </a:pPr>
            <a:r>
              <a:rPr lang="en-US" sz="2400" dirty="0">
                <a:solidFill>
                  <a:schemeClr val="tx1"/>
                </a:solidFill>
              </a:rPr>
              <a:t>Dual clutch automatic transmissions use a unique fluid</a:t>
            </a:r>
          </a:p>
        </p:txBody>
      </p:sp>
    </p:spTree>
    <p:extLst>
      <p:ext uri="{BB962C8B-B14F-4D97-AF65-F5344CB8AC3E}">
        <p14:creationId xmlns:p14="http://schemas.microsoft.com/office/powerpoint/2010/main" val="3150847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00329"/>
          </a:xfrm>
        </p:spPr>
        <p:txBody>
          <a:bodyPr wrap="square" tIns="45720" bIns="45720">
            <a:spAutoFit/>
          </a:bodyPr>
          <a:lstStyle/>
          <a:p>
            <a:r>
              <a:rPr lang="en-US" dirty="0"/>
              <a:t>Automotive Fundamentals Videos and Animations</a:t>
            </a:r>
          </a:p>
        </p:txBody>
      </p:sp>
      <p:sp>
        <p:nvSpPr>
          <p:cNvPr id="4" name="TextBox 3">
            <a:extLst>
              <a:ext uri="{FF2B5EF4-FFF2-40B4-BE49-F238E27FC236}">
                <a16:creationId xmlns:a16="http://schemas.microsoft.com/office/drawing/2014/main" id="{41055372-B073-AA11-A0E7-1B98DA28FD9A}"/>
              </a:ext>
            </a:extLst>
          </p:cNvPr>
          <p:cNvSpPr txBox="1"/>
          <p:nvPr/>
        </p:nvSpPr>
        <p:spPr>
          <a:xfrm>
            <a:off x="381000" y="2438400"/>
            <a:ext cx="8305800" cy="461665"/>
          </a:xfrm>
          <a:prstGeom prst="rect">
            <a:avLst/>
          </a:prstGeom>
          <a:noFill/>
        </p:spPr>
        <p:txBody>
          <a:bodyPr wrap="square" rtlCol="0">
            <a:spAutoFit/>
          </a:bodyPr>
          <a:lstStyle/>
          <a:p>
            <a:r>
              <a:rPr lang="en-US" sz="2400" dirty="0"/>
              <a:t>Videos Link: </a:t>
            </a:r>
            <a:r>
              <a:rPr lang="en-US" sz="2400" dirty="0">
                <a:hlinkClick r:id="rId3"/>
              </a:rPr>
              <a:t>(A3) Manual Drive Train Axles Videos</a:t>
            </a:r>
            <a:endParaRPr lang="en-US" sz="2400" dirty="0"/>
          </a:p>
        </p:txBody>
      </p:sp>
      <p:sp>
        <p:nvSpPr>
          <p:cNvPr id="2" name="TextBox 1">
            <a:extLst>
              <a:ext uri="{FF2B5EF4-FFF2-40B4-BE49-F238E27FC236}">
                <a16:creationId xmlns:a16="http://schemas.microsoft.com/office/drawing/2014/main" id="{BB444EDD-99FE-DD4C-8EED-63C74DF64ED4}"/>
              </a:ext>
            </a:extLst>
          </p:cNvPr>
          <p:cNvSpPr txBox="1"/>
          <p:nvPr/>
        </p:nvSpPr>
        <p:spPr>
          <a:xfrm>
            <a:off x="381000" y="3124200"/>
            <a:ext cx="8305800" cy="461665"/>
          </a:xfrm>
          <a:prstGeom prst="rect">
            <a:avLst/>
          </a:prstGeom>
          <a:noFill/>
        </p:spPr>
        <p:txBody>
          <a:bodyPr wrap="square" rtlCol="0">
            <a:spAutoFit/>
          </a:bodyPr>
          <a:lstStyle/>
          <a:p>
            <a:r>
              <a:rPr lang="en-US" sz="2400" dirty="0"/>
              <a:t>Animations Link: </a:t>
            </a:r>
            <a:r>
              <a:rPr lang="en-US" sz="2400" dirty="0">
                <a:hlinkClick r:id="rId4"/>
              </a:rPr>
              <a:t>(A3) Manual Drive Train Axles Animations</a:t>
            </a:r>
            <a:endParaRPr lang="en-US" sz="2400" dirty="0"/>
          </a:p>
        </p:txBody>
      </p:sp>
    </p:spTree>
    <p:extLst>
      <p:ext uri="{BB962C8B-B14F-4D97-AF65-F5344CB8AC3E}">
        <p14:creationId xmlns:p14="http://schemas.microsoft.com/office/powerpoint/2010/main" val="3380904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D58C-9F1B-4866-A98E-52818AA14994}"/>
              </a:ext>
            </a:extLst>
          </p:cNvPr>
          <p:cNvSpPr>
            <a:spLocks noGrp="1"/>
          </p:cNvSpPr>
          <p:nvPr>
            <p:ph type="title"/>
          </p:nvPr>
        </p:nvSpPr>
        <p:spPr>
          <a:xfrm>
            <a:off x="475546" y="222471"/>
            <a:ext cx="8236654" cy="590349"/>
          </a:xfrm>
        </p:spPr>
        <p:txBody>
          <a:bodyPr wrap="square" lIns="0" tIns="18000" rIns="0" bIns="18000" rtlCol="0" anchor="ctr">
            <a:spAutoFit/>
          </a:bodyPr>
          <a:lstStyle/>
          <a:p>
            <a:pPr eaLnBrk="1" fontAlgn="auto" hangingPunct="1">
              <a:spcAft>
                <a:spcPts val="0"/>
              </a:spcAft>
              <a:defRPr/>
            </a:pPr>
            <a:r>
              <a:rPr lang="en-US" sz="3600" b="1" dirty="0">
                <a:latin typeface="+mj-lt"/>
              </a:rPr>
              <a:t>Copyright</a:t>
            </a:r>
          </a:p>
        </p:txBody>
      </p:sp>
      <p:pic>
        <p:nvPicPr>
          <p:cNvPr id="5" name="Graphic" descr="Warning">
            <a:extLst>
              <a:ext uri="{FF2B5EF4-FFF2-40B4-BE49-F238E27FC236}">
                <a16:creationId xmlns:a16="http://schemas.microsoft.com/office/drawing/2014/main" id="{CE97A724-05B2-41E5-93C9-D4B362F77E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546" y="2159323"/>
            <a:ext cx="1269677" cy="1269677"/>
          </a:xfrm>
          <a:prstGeom prst="rect">
            <a:avLst/>
          </a:prstGeom>
          <a:noFill/>
          <a:ln>
            <a:noFill/>
          </a:ln>
        </p:spPr>
      </p:pic>
      <p:sp>
        <p:nvSpPr>
          <p:cNvPr id="47108" name="Content Placeholder 2">
            <a:extLst>
              <a:ext uri="{FF2B5EF4-FFF2-40B4-BE49-F238E27FC236}">
                <a16:creationId xmlns:a16="http://schemas.microsoft.com/office/drawing/2014/main" id="{D426AB61-8455-4298-A667-9E3A95FC73C1}"/>
              </a:ext>
            </a:extLst>
          </p:cNvPr>
          <p:cNvSpPr>
            <a:spLocks noGrp="1"/>
          </p:cNvSpPr>
          <p:nvPr>
            <p:ph idx="1"/>
          </p:nvPr>
        </p:nvSpPr>
        <p:spPr bwMode="auto">
          <a:xfrm>
            <a:off x="1818484" y="1599712"/>
            <a:ext cx="6878545" cy="2832998"/>
          </a:xfrm>
          <a:ln w="28575">
            <a:solidFill>
              <a:schemeClr val="tx1"/>
            </a:solidFill>
            <a:miter lim="800000"/>
            <a:headEnd/>
            <a:tailEnd/>
          </a:ln>
        </p:spPr>
        <p:txBody>
          <a:bodyPr wrap="square" lIns="183600" tIns="183600" rIns="183600" bIns="183600" numCol="1" anchor="ctr" anchorCtr="0" compatLnSpc="1">
            <a:prstTxWarp prst="textNoShape">
              <a:avLst/>
            </a:prstTxWarp>
            <a:spAutoFit/>
          </a:bodyPr>
          <a:lstStyle/>
          <a:p>
            <a:pPr marL="0" indent="0" eaLnBrk="1" hangingPunct="1">
              <a:buFont typeface="Arial" panose="020B0604020202020204" pitchFamily="34" charset="0"/>
              <a:buNone/>
            </a:pPr>
            <a:r>
              <a:rPr lang="en-US" alt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3117443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74452" y="219580"/>
            <a:ext cx="8212348" cy="1144347"/>
          </a:xfrm>
        </p:spPr>
        <p:txBody>
          <a:bodyPr lIns="0" tIns="18000" rIns="0" bIns="18000" anchor="ctr">
            <a:spAutoFit/>
          </a:bodyPr>
          <a:lstStyle/>
          <a:p>
            <a:r>
              <a:rPr lang="en-US" dirty="0"/>
              <a:t>Electronically Controlled Manual Transmissions/ Transaxle </a:t>
            </a:r>
            <a:r>
              <a:rPr lang="en-US" sz="2800" dirty="0"/>
              <a:t>(1 of 2)</a:t>
            </a:r>
          </a:p>
        </p:txBody>
      </p:sp>
      <p:sp>
        <p:nvSpPr>
          <p:cNvPr id="7" name="Content Placeholder 6">
            <a:extLst>
              <a:ext uri="{FF2B5EF4-FFF2-40B4-BE49-F238E27FC236}">
                <a16:creationId xmlns:a16="http://schemas.microsoft.com/office/drawing/2014/main" id="{1EB22131-D366-DA51-F336-FB0714E7F533}"/>
              </a:ext>
            </a:extLst>
          </p:cNvPr>
          <p:cNvSpPr>
            <a:spLocks noGrp="1"/>
          </p:cNvSpPr>
          <p:nvPr>
            <p:ph sz="quarter" idx="14"/>
          </p:nvPr>
        </p:nvSpPr>
        <p:spPr>
          <a:xfrm>
            <a:off x="474453" y="1738815"/>
            <a:ext cx="8212347" cy="1744511"/>
          </a:xfrm>
        </p:spPr>
        <p:txBody>
          <a:bodyPr lIns="0" tIns="18000" rIns="0" bIns="18000" anchor="ctr" anchorCtr="0">
            <a:spAutoFit/>
          </a:bodyPr>
          <a:lstStyle/>
          <a:p>
            <a:pPr marL="342900" indent="-342900">
              <a:spcBef>
                <a:spcPts val="600"/>
              </a:spcBef>
            </a:pPr>
            <a:r>
              <a:rPr lang="en-US" sz="2400" dirty="0">
                <a:solidFill>
                  <a:schemeClr val="tx1"/>
                </a:solidFill>
              </a:rPr>
              <a:t>Manual Transmission/Transaxle Framework</a:t>
            </a:r>
          </a:p>
          <a:p>
            <a:pPr marL="829818" lvl="1" indent="-342900"/>
            <a:r>
              <a:rPr lang="en-US" sz="2400" dirty="0">
                <a:solidFill>
                  <a:schemeClr val="tx1"/>
                </a:solidFill>
              </a:rPr>
              <a:t>Hydraulic Actuators Make Shifts</a:t>
            </a:r>
          </a:p>
          <a:p>
            <a:pPr marL="829818" lvl="1" indent="-342900"/>
            <a:r>
              <a:rPr lang="en-US" sz="2400" dirty="0">
                <a:solidFill>
                  <a:schemeClr val="tx1"/>
                </a:solidFill>
              </a:rPr>
              <a:t>Controlled by Electronic Control Module</a:t>
            </a:r>
          </a:p>
          <a:p>
            <a:pPr marL="829818" lvl="1" indent="-342900"/>
            <a:r>
              <a:rPr lang="en-US" sz="2400" dirty="0">
                <a:solidFill>
                  <a:schemeClr val="tx1"/>
                </a:solidFill>
              </a:rPr>
              <a:t>Single or Dual Clutch Design</a:t>
            </a:r>
          </a:p>
        </p:txBody>
      </p:sp>
    </p:spTree>
    <p:extLst>
      <p:ext uri="{BB962C8B-B14F-4D97-AF65-F5344CB8AC3E}">
        <p14:creationId xmlns:p14="http://schemas.microsoft.com/office/powerpoint/2010/main" val="568791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383" y="217598"/>
            <a:ext cx="8229600" cy="1144347"/>
          </a:xfrm>
        </p:spPr>
        <p:txBody>
          <a:bodyPr lIns="0" tIns="18000" rIns="0" bIns="18000" anchor="ctr" anchorCtr="0">
            <a:spAutoFit/>
          </a:bodyPr>
          <a:lstStyle/>
          <a:p>
            <a:r>
              <a:rPr lang="en-US" dirty="0"/>
              <a:t>Electronically Controlled Manual Transmissions/ Transaxle </a:t>
            </a:r>
            <a:r>
              <a:rPr lang="en-US" sz="2800" dirty="0"/>
              <a:t>(2 of 2)</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84908" y="1743058"/>
            <a:ext cx="8211127" cy="1298235"/>
          </a:xfrm>
        </p:spPr>
        <p:txBody>
          <a:bodyPr wrap="square" lIns="0" tIns="18000" rIns="0" bIns="18000" anchor="ctr" anchorCtr="0">
            <a:spAutoFit/>
          </a:bodyPr>
          <a:lstStyle/>
          <a:p>
            <a:pPr marL="342900" indent="-342900">
              <a:spcBef>
                <a:spcPts val="600"/>
              </a:spcBef>
            </a:pPr>
            <a:r>
              <a:rPr lang="en-US" sz="2400" dirty="0">
                <a:solidFill>
                  <a:schemeClr val="tx1"/>
                </a:solidFill>
              </a:rPr>
              <a:t>Dual Clutch Design</a:t>
            </a:r>
          </a:p>
          <a:p>
            <a:pPr marL="829818" lvl="1" indent="-342900"/>
            <a:r>
              <a:rPr lang="en-US" sz="2400" dirty="0">
                <a:solidFill>
                  <a:schemeClr val="tx1"/>
                </a:solidFill>
              </a:rPr>
              <a:t>2 clutches engage inner or outer transmission shaft</a:t>
            </a:r>
          </a:p>
          <a:p>
            <a:pPr marL="829818" lvl="1" indent="-342900"/>
            <a:r>
              <a:rPr lang="en-US" sz="2400" dirty="0">
                <a:solidFill>
                  <a:schemeClr val="tx1"/>
                </a:solidFill>
              </a:rPr>
              <a:t>Like conventional automatic</a:t>
            </a:r>
          </a:p>
        </p:txBody>
      </p:sp>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84908" y="3139696"/>
            <a:ext cx="8211127" cy="1744511"/>
          </a:xfrm>
        </p:spPr>
        <p:txBody>
          <a:bodyPr wrap="square" lIns="0" tIns="18000" rIns="0" bIns="18000" anchor="ctr" anchorCtr="0">
            <a:spAutoFit/>
          </a:bodyPr>
          <a:lstStyle/>
          <a:p>
            <a:pPr marL="1344168" lvl="2" indent="-457200">
              <a:buFont typeface="+mj-lt"/>
              <a:buAutoNum type="arabicPeriod"/>
            </a:pPr>
            <a:r>
              <a:rPr lang="en-US" sz="2400" dirty="0"/>
              <a:t>Improve fuel economy.</a:t>
            </a:r>
          </a:p>
          <a:p>
            <a:pPr marL="1344168" lvl="2" indent="-457200">
              <a:buFont typeface="+mj-lt"/>
              <a:buAutoNum type="arabicPeriod"/>
            </a:pPr>
            <a:r>
              <a:rPr lang="en-US" sz="2400" dirty="0"/>
              <a:t>Reduce cost of assembly</a:t>
            </a:r>
          </a:p>
          <a:p>
            <a:pPr marL="1344168" lvl="2" indent="-457200">
              <a:buFont typeface="+mj-lt"/>
              <a:buAutoNum type="arabicPeriod"/>
            </a:pPr>
            <a:r>
              <a:rPr lang="en-US" sz="2400" dirty="0"/>
              <a:t>Improve speed of gear changes.</a:t>
            </a:r>
          </a:p>
          <a:p>
            <a:pPr marL="1344168" lvl="2" indent="-457200">
              <a:buFont typeface="+mj-lt"/>
              <a:buAutoNum type="arabicPeriod"/>
            </a:pPr>
            <a:r>
              <a:rPr lang="en-US" sz="2400" dirty="0"/>
              <a:t>Provide smoother operation.</a:t>
            </a:r>
          </a:p>
        </p:txBody>
      </p:sp>
    </p:spTree>
    <p:extLst>
      <p:ext uri="{BB962C8B-B14F-4D97-AF65-F5344CB8AC3E}">
        <p14:creationId xmlns:p14="http://schemas.microsoft.com/office/powerpoint/2010/main" val="4061933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383" y="219455"/>
            <a:ext cx="8229600" cy="590349"/>
          </a:xfrm>
        </p:spPr>
        <p:txBody>
          <a:bodyPr lIns="0" tIns="18000" rIns="0" bIns="18000" anchor="ctr" anchorCtr="0">
            <a:spAutoFit/>
          </a:bodyPr>
          <a:lstStyle/>
          <a:p>
            <a:r>
              <a:rPr lang="en-US" dirty="0"/>
              <a:t>Figure 7.1</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84908" y="1055324"/>
            <a:ext cx="3103681" cy="405683"/>
          </a:xfrm>
        </p:spPr>
        <p:txBody>
          <a:bodyPr wrap="square" lIns="0" tIns="18000" rIns="0" bIns="18000" anchor="ctr" anchorCtr="0">
            <a:spAutoFit/>
          </a:bodyPr>
          <a:lstStyle/>
          <a:p>
            <a:pPr marL="0" indent="0">
              <a:spcBef>
                <a:spcPts val="600"/>
              </a:spcBef>
              <a:buNone/>
            </a:pPr>
            <a:r>
              <a:rPr lang="en-US" sz="2400" dirty="0">
                <a:solidFill>
                  <a:schemeClr val="tx1"/>
                </a:solidFill>
              </a:rPr>
              <a:t>Dual-Clutch Automatic</a:t>
            </a:r>
          </a:p>
        </p:txBody>
      </p:sp>
      <p:pic>
        <p:nvPicPr>
          <p:cNvPr id="5" name="Picture 4" descr="A cross-section of a dual clutch automatic transmission slash transaxle.  &#10;Long description is available in notes, Press F6.">
            <a:extLst>
              <a:ext uri="{FF2B5EF4-FFF2-40B4-BE49-F238E27FC236}">
                <a16:creationId xmlns:a16="http://schemas.microsoft.com/office/drawing/2014/main" id="{895D838B-06B9-40EF-BD68-C33FD95CE8AE}"/>
              </a:ext>
            </a:extLst>
          </p:cNvPr>
          <p:cNvPicPr>
            <a:picLocks noChangeAspect="1"/>
          </p:cNvPicPr>
          <p:nvPr/>
        </p:nvPicPr>
        <p:blipFill>
          <a:blip r:embed="rId3"/>
          <a:stretch>
            <a:fillRect/>
          </a:stretch>
        </p:blipFill>
        <p:spPr>
          <a:xfrm>
            <a:off x="1416947" y="1642749"/>
            <a:ext cx="6310107" cy="3348219"/>
          </a:xfrm>
          <a:prstGeom prst="rect">
            <a:avLst/>
          </a:prstGeom>
        </p:spPr>
      </p:pic>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76282" y="5183565"/>
            <a:ext cx="8211127" cy="1144347"/>
          </a:xfrm>
        </p:spPr>
        <p:txBody>
          <a:bodyPr wrap="square" lIns="0" tIns="18000" rIns="0" bIns="18000" anchor="ctr" anchorCtr="0">
            <a:spAutoFit/>
          </a:bodyPr>
          <a:lstStyle/>
          <a:p>
            <a:pPr marL="0" indent="0">
              <a:spcBef>
                <a:spcPts val="600"/>
              </a:spcBef>
              <a:buNone/>
            </a:pPr>
            <a:r>
              <a:rPr lang="en-US" sz="2400" dirty="0"/>
              <a:t>A dual clutch automatic uses the best features of an automatic transmission without the power loss of a torque converter.</a:t>
            </a:r>
          </a:p>
        </p:txBody>
      </p:sp>
    </p:spTree>
    <p:extLst>
      <p:ext uri="{BB962C8B-B14F-4D97-AF65-F5344CB8AC3E}">
        <p14:creationId xmlns:p14="http://schemas.microsoft.com/office/powerpoint/2010/main" val="2070083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6250" y="221186"/>
            <a:ext cx="8229600" cy="590349"/>
          </a:xfrm>
        </p:spPr>
        <p:txBody>
          <a:bodyPr lIns="0" tIns="18000" rIns="0" bIns="18000" anchor="ctr" anchorCtr="0">
            <a:spAutoFit/>
          </a:bodyPr>
          <a:lstStyle/>
          <a:p>
            <a:r>
              <a:rPr lang="en-US" dirty="0"/>
              <a:t>Figure 7.2</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7150" y="1058495"/>
            <a:ext cx="2473084" cy="405683"/>
          </a:xfrm>
        </p:spPr>
        <p:txBody>
          <a:bodyPr wrap="square" lIns="0" tIns="18000" rIns="0" bIns="18000" anchor="ctr" anchorCtr="0">
            <a:spAutoFit/>
          </a:bodyPr>
          <a:lstStyle/>
          <a:p>
            <a:pPr marL="0" indent="0">
              <a:spcBef>
                <a:spcPts val="600"/>
              </a:spcBef>
              <a:buNone/>
            </a:pPr>
            <a:r>
              <a:rPr lang="en-US" sz="2400" dirty="0">
                <a:solidFill>
                  <a:schemeClr val="tx1"/>
                </a:solidFill>
              </a:rPr>
              <a:t>Parts &amp; Operation</a:t>
            </a:r>
          </a:p>
        </p:txBody>
      </p:sp>
      <p:pic>
        <p:nvPicPr>
          <p:cNvPr id="6" name="Picture 5" descr="A magnified view of the dual-clutch automatic transaxles. A gear with less width on the left side of the transaxle is labeled clutch 1 on the left face and clutch 2 on the right face.">
            <a:extLst>
              <a:ext uri="{FF2B5EF4-FFF2-40B4-BE49-F238E27FC236}">
                <a16:creationId xmlns:a16="http://schemas.microsoft.com/office/drawing/2014/main" id="{6DA282D1-1D54-F910-B8F3-33BD40DA6EB9}"/>
              </a:ext>
            </a:extLst>
          </p:cNvPr>
          <p:cNvPicPr>
            <a:picLocks noChangeAspect="1"/>
          </p:cNvPicPr>
          <p:nvPr/>
        </p:nvPicPr>
        <p:blipFill>
          <a:blip r:embed="rId3"/>
          <a:stretch>
            <a:fillRect/>
          </a:stretch>
        </p:blipFill>
        <p:spPr>
          <a:xfrm>
            <a:off x="470531" y="1702757"/>
            <a:ext cx="3794391" cy="2573742"/>
          </a:xfrm>
          <a:prstGeom prst="rect">
            <a:avLst/>
          </a:prstGeom>
        </p:spPr>
      </p:pic>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578076" y="1046565"/>
            <a:ext cx="4106932" cy="3514227"/>
          </a:xfrm>
        </p:spPr>
        <p:txBody>
          <a:bodyPr wrap="square" lIns="0" tIns="18000" rIns="0" bIns="18000" anchor="ctr" anchorCtr="0">
            <a:spAutoFit/>
          </a:bodyPr>
          <a:lstStyle/>
          <a:p>
            <a:pPr marL="342900" indent="-342900">
              <a:spcBef>
                <a:spcPts val="600"/>
              </a:spcBef>
            </a:pPr>
            <a:r>
              <a:rPr lang="en-US" sz="2400" dirty="0"/>
              <a:t>2 Types Dual Clutch</a:t>
            </a:r>
          </a:p>
          <a:p>
            <a:pPr marL="829818" lvl="1" indent="-342900"/>
            <a:r>
              <a:rPr lang="en-US" sz="2400" dirty="0"/>
              <a:t>Dual Dry Clutches used in low powered vehicles, such as small front-wheel-drive vehicles..</a:t>
            </a:r>
          </a:p>
          <a:p>
            <a:pPr marL="829818" lvl="1" indent="-342900"/>
            <a:r>
              <a:rPr lang="en-US" sz="2400" dirty="0"/>
              <a:t>Dual Wet Clutches used in higher powered vehicles.</a:t>
            </a:r>
          </a:p>
        </p:txBody>
      </p:sp>
      <p:sp>
        <p:nvSpPr>
          <p:cNvPr id="3" name="Content Placeholder 2">
            <a:extLst>
              <a:ext uri="{FF2B5EF4-FFF2-40B4-BE49-F238E27FC236}">
                <a16:creationId xmlns:a16="http://schemas.microsoft.com/office/drawing/2014/main" id="{8FB76177-E163-4719-FD59-55FAB9726C0F}"/>
              </a:ext>
            </a:extLst>
          </p:cNvPr>
          <p:cNvSpPr>
            <a:spLocks noGrp="1"/>
          </p:cNvSpPr>
          <p:nvPr>
            <p:ph sz="quarter" idx="16"/>
          </p:nvPr>
        </p:nvSpPr>
        <p:spPr>
          <a:xfrm>
            <a:off x="464034" y="4791120"/>
            <a:ext cx="8229600" cy="1513679"/>
          </a:xfrm>
        </p:spPr>
        <p:txBody>
          <a:bodyPr wrap="square" lIns="0" tIns="18000" rIns="0" bIns="18000" anchor="ctr" anchorCtr="0">
            <a:spAutoFit/>
          </a:bodyPr>
          <a:lstStyle/>
          <a:p>
            <a:pPr marL="0" indent="0">
              <a:spcBef>
                <a:spcPts val="600"/>
              </a:spcBef>
              <a:buNone/>
            </a:pPr>
            <a:r>
              <a:rPr lang="en-US" sz="2400" dirty="0"/>
              <a:t>Dual clutch automatic transaxles that use two dry clutches. The larger clutch drives the odd number gear ratios (first, third, and fifth) and the smaller clutch drives the even numbered gear ratios (second, fourth, and sixth).</a:t>
            </a:r>
          </a:p>
        </p:txBody>
      </p:sp>
    </p:spTree>
    <p:extLst>
      <p:ext uri="{BB962C8B-B14F-4D97-AF65-F5344CB8AC3E}">
        <p14:creationId xmlns:p14="http://schemas.microsoft.com/office/powerpoint/2010/main" val="538543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6250" y="221186"/>
            <a:ext cx="8229600" cy="590349"/>
          </a:xfrm>
        </p:spPr>
        <p:txBody>
          <a:bodyPr lIns="0" tIns="18000" rIns="0" bIns="18000" anchor="ctr" anchorCtr="0">
            <a:spAutoFit/>
          </a:bodyPr>
          <a:lstStyle/>
          <a:p>
            <a:r>
              <a:rPr lang="en-US" dirty="0"/>
              <a:t>Figure 7.3</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7150" y="1058495"/>
            <a:ext cx="8190600" cy="405683"/>
          </a:xfrm>
        </p:spPr>
        <p:txBody>
          <a:bodyPr wrap="square" lIns="0" tIns="18000" rIns="0" bIns="18000" anchor="ctr" anchorCtr="0">
            <a:spAutoFit/>
          </a:bodyPr>
          <a:lstStyle/>
          <a:p>
            <a:pPr marL="0" indent="0">
              <a:spcBef>
                <a:spcPts val="600"/>
              </a:spcBef>
              <a:buNone/>
            </a:pPr>
            <a:r>
              <a:rPr lang="en-US" sz="2400" dirty="0">
                <a:solidFill>
                  <a:schemeClr val="tx1"/>
                </a:solidFill>
              </a:rPr>
              <a:t>Dual Clutch Transaxle: Concentric &amp; Parallel Wet Clutches</a:t>
            </a:r>
          </a:p>
        </p:txBody>
      </p:sp>
      <p:pic>
        <p:nvPicPr>
          <p:cNvPr id="18" name="Picture 17" descr="A diagram of concentric clutch design (a) shows the drive input located on top. Below it is clutch 1 followed by clutch 2. To the left bottom corner of clutch 2 is drum support.">
            <a:extLst>
              <a:ext uri="{FF2B5EF4-FFF2-40B4-BE49-F238E27FC236}">
                <a16:creationId xmlns:a16="http://schemas.microsoft.com/office/drawing/2014/main" id="{C3070AAD-CF9A-900C-141C-2F6CC7FA3405}"/>
              </a:ext>
            </a:extLst>
          </p:cNvPr>
          <p:cNvPicPr>
            <a:picLocks noChangeAspect="1"/>
          </p:cNvPicPr>
          <p:nvPr/>
        </p:nvPicPr>
        <p:blipFill rotWithShape="1">
          <a:blip r:embed="rId3"/>
          <a:srcRect r="48949"/>
          <a:stretch/>
        </p:blipFill>
        <p:spPr>
          <a:xfrm>
            <a:off x="476808" y="1962988"/>
            <a:ext cx="4059254" cy="2932024"/>
          </a:xfrm>
          <a:prstGeom prst="rect">
            <a:avLst/>
          </a:prstGeom>
        </p:spPr>
      </p:pic>
      <p:pic>
        <p:nvPicPr>
          <p:cNvPr id="20" name="Picture 19" descr="A diagram of parallel clutch design (b) shows the drive input located on top. Below it is clutch 1 and 2, clutch 1 being on the left side. To the left bottom corner of clutch 1 is drum support.">
            <a:extLst>
              <a:ext uri="{FF2B5EF4-FFF2-40B4-BE49-F238E27FC236}">
                <a16:creationId xmlns:a16="http://schemas.microsoft.com/office/drawing/2014/main" id="{09635D5B-CAEE-7639-2DDD-FEA6E074160F}"/>
              </a:ext>
            </a:extLst>
          </p:cNvPr>
          <p:cNvPicPr>
            <a:picLocks noChangeAspect="1"/>
          </p:cNvPicPr>
          <p:nvPr/>
        </p:nvPicPr>
        <p:blipFill rotWithShape="1">
          <a:blip r:embed="rId3"/>
          <a:srcRect l="51838"/>
          <a:stretch/>
        </p:blipFill>
        <p:spPr>
          <a:xfrm>
            <a:off x="4860775" y="1962988"/>
            <a:ext cx="3829618" cy="2932024"/>
          </a:xfrm>
          <a:prstGeom prst="rect">
            <a:avLst/>
          </a:prstGeom>
        </p:spPr>
      </p:pic>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55408" y="5207614"/>
            <a:ext cx="8229600" cy="1144347"/>
          </a:xfrm>
        </p:spPr>
        <p:txBody>
          <a:bodyPr wrap="square" lIns="0" tIns="18000" rIns="0" bIns="18000" anchor="ctr" anchorCtr="0">
            <a:spAutoFit/>
          </a:bodyPr>
          <a:lstStyle/>
          <a:p>
            <a:pPr marL="0" indent="0">
              <a:spcBef>
                <a:spcPts val="600"/>
              </a:spcBef>
              <a:buNone/>
            </a:pPr>
            <a:r>
              <a:rPr lang="en-US" sz="2400" b="1" dirty="0"/>
              <a:t>(a) </a:t>
            </a:r>
            <a:r>
              <a:rPr lang="en-US" sz="2400" dirty="0"/>
              <a:t>A concentric (nested) clutch design, the assembly is shorter in length but taller in height. </a:t>
            </a:r>
            <a:r>
              <a:rPr lang="en-US" sz="2400" b="1" dirty="0"/>
              <a:t>(b)</a:t>
            </a:r>
            <a:r>
              <a:rPr lang="en-US" sz="2400" dirty="0"/>
              <a:t> A parallel clutch design is longer but has a smaller diameter drum assembly.</a:t>
            </a:r>
          </a:p>
        </p:txBody>
      </p:sp>
    </p:spTree>
    <p:extLst>
      <p:ext uri="{BB962C8B-B14F-4D97-AF65-F5344CB8AC3E}">
        <p14:creationId xmlns:p14="http://schemas.microsoft.com/office/powerpoint/2010/main" val="3253877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6250" y="221186"/>
            <a:ext cx="8229600" cy="590349"/>
          </a:xfrm>
        </p:spPr>
        <p:txBody>
          <a:bodyPr lIns="0" tIns="18000" rIns="0" bIns="18000" anchor="ctr" anchorCtr="0">
            <a:spAutoFit/>
          </a:bodyPr>
          <a:lstStyle/>
          <a:p>
            <a:r>
              <a:rPr lang="en-US" dirty="0"/>
              <a:t>Figure 7.4</a:t>
            </a:r>
            <a:endParaRPr lang="en-US" sz="2800" dirty="0"/>
          </a:p>
        </p:txBody>
      </p:sp>
      <p:pic>
        <p:nvPicPr>
          <p:cNvPr id="8" name="Picture 7" descr="A cross-section of the cluster gear and the spline attachment of the input shafts to the clutches on the left end of a transaxle. &#10;Long description is available in notes, Press F6.">
            <a:extLst>
              <a:ext uri="{FF2B5EF4-FFF2-40B4-BE49-F238E27FC236}">
                <a16:creationId xmlns:a16="http://schemas.microsoft.com/office/drawing/2014/main" id="{F44C6F3F-68CB-17D0-BBAB-BE1520B563EE}"/>
              </a:ext>
            </a:extLst>
          </p:cNvPr>
          <p:cNvPicPr>
            <a:picLocks noChangeAspect="1"/>
          </p:cNvPicPr>
          <p:nvPr/>
        </p:nvPicPr>
        <p:blipFill>
          <a:blip r:embed="rId3"/>
          <a:stretch>
            <a:fillRect/>
          </a:stretch>
        </p:blipFill>
        <p:spPr>
          <a:xfrm>
            <a:off x="471678" y="1059976"/>
            <a:ext cx="3801184" cy="3060595"/>
          </a:xfrm>
          <a:prstGeom prst="rect">
            <a:avLst/>
          </a:prstGeom>
        </p:spPr>
      </p:pic>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502989" y="1089658"/>
            <a:ext cx="4182018" cy="2344676"/>
          </a:xfrm>
        </p:spPr>
        <p:txBody>
          <a:bodyPr wrap="square" lIns="0" tIns="18000" rIns="0" bIns="18000" anchor="ctr" anchorCtr="0">
            <a:spAutoFit/>
          </a:bodyPr>
          <a:lstStyle/>
          <a:p>
            <a:pPr marL="342900" indent="-342900">
              <a:spcBef>
                <a:spcPts val="600"/>
              </a:spcBef>
            </a:pPr>
            <a:r>
              <a:rPr lang="en-US" sz="2000" dirty="0">
                <a:solidFill>
                  <a:schemeClr val="tx1"/>
                </a:solidFill>
              </a:rPr>
              <a:t>1–3 &amp; 5 synchronizer assemblies driven by clutch 1 </a:t>
            </a:r>
          </a:p>
          <a:p>
            <a:pPr marL="342900" indent="-342900">
              <a:spcBef>
                <a:spcPts val="600"/>
              </a:spcBef>
            </a:pPr>
            <a:r>
              <a:rPr lang="en-US" sz="2000" dirty="0">
                <a:solidFill>
                  <a:schemeClr val="tx1"/>
                </a:solidFill>
              </a:rPr>
              <a:t>2–4 &amp; 6-reverse synchronizers driven by clutch 2. </a:t>
            </a:r>
          </a:p>
          <a:p>
            <a:pPr marL="342900" indent="-342900">
              <a:spcBef>
                <a:spcPts val="600"/>
              </a:spcBef>
            </a:pPr>
            <a:r>
              <a:rPr lang="en-US" sz="2000" dirty="0">
                <a:solidFill>
                  <a:schemeClr val="tx1"/>
                </a:solidFill>
              </a:rPr>
              <a:t>Movement begins 1–3 synchronizer shifted to first gear and clutch 1 applied. </a:t>
            </a:r>
          </a:p>
        </p:txBody>
      </p:sp>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502989" y="3520137"/>
            <a:ext cx="4182018" cy="344128"/>
          </a:xfrm>
        </p:spPr>
        <p:txBody>
          <a:bodyPr wrap="square" lIns="0" tIns="18000" rIns="0" bIns="18000" anchor="ctr" anchorCtr="0">
            <a:spAutoFit/>
          </a:bodyPr>
          <a:lstStyle/>
          <a:p>
            <a:pPr marL="342900" indent="-342900">
              <a:spcBef>
                <a:spcPts val="600"/>
              </a:spcBef>
            </a:pPr>
            <a:r>
              <a:rPr lang="en-US" sz="2000" dirty="0">
                <a:solidFill>
                  <a:schemeClr val="tx1"/>
                </a:solidFill>
              </a:rPr>
              <a:t>2–4 synchronizer then shifted into</a:t>
            </a:r>
          </a:p>
        </p:txBody>
      </p:sp>
      <p:graphicFrame>
        <p:nvGraphicFramePr>
          <p:cNvPr id="10" name="Object 9" descr="Second">
            <a:extLst>
              <a:ext uri="{FF2B5EF4-FFF2-40B4-BE49-F238E27FC236}">
                <a16:creationId xmlns:a16="http://schemas.microsoft.com/office/drawing/2014/main" id="{F11C5D0A-2C8C-5B82-767E-D27B189DDAAA}"/>
              </a:ext>
            </a:extLst>
          </p:cNvPr>
          <p:cNvGraphicFramePr>
            <a:graphicFrameLocks noChangeAspect="1"/>
          </p:cNvGraphicFramePr>
          <p:nvPr>
            <p:extLst>
              <p:ext uri="{D42A27DB-BD31-4B8C-83A1-F6EECF244321}">
                <p14:modId xmlns:p14="http://schemas.microsoft.com/office/powerpoint/2010/main" val="1369210192"/>
              </p:ext>
            </p:extLst>
          </p:nvPr>
        </p:nvGraphicFramePr>
        <p:xfrm>
          <a:off x="4848142" y="3948942"/>
          <a:ext cx="402648" cy="331932"/>
        </p:xfrm>
        <a:graphic>
          <a:graphicData uri="http://schemas.openxmlformats.org/presentationml/2006/ole">
            <mc:AlternateContent xmlns:mc="http://schemas.openxmlformats.org/markup-compatibility/2006">
              <mc:Choice xmlns:v="urn:schemas-microsoft-com:vml" Requires="v">
                <p:oleObj name="Equation" r:id="rId4" imgW="228600" imgH="190440" progId="Equation.DSMT4">
                  <p:embed/>
                </p:oleObj>
              </mc:Choice>
              <mc:Fallback>
                <p:oleObj name="Equation" r:id="rId4" imgW="228600" imgH="190440" progId="Equation.DSMT4">
                  <p:embed/>
                  <p:pic>
                    <p:nvPicPr>
                      <p:cNvPr id="6" name="Object 5">
                        <a:extLst>
                          <a:ext uri="{FF2B5EF4-FFF2-40B4-BE49-F238E27FC236}">
                            <a16:creationId xmlns:a16="http://schemas.microsoft.com/office/drawing/2014/main" id="{B00D0CDA-D67D-0A7C-0C9C-EE9DA163EE17}"/>
                          </a:ext>
                        </a:extLst>
                      </p:cNvPr>
                      <p:cNvPicPr>
                        <a:picLocks noChangeAspect="1" noChangeArrowheads="1"/>
                      </p:cNvPicPr>
                      <p:nvPr/>
                    </p:nvPicPr>
                    <p:blipFill>
                      <a:blip r:embed="rId5"/>
                      <a:srcRect/>
                      <a:stretch>
                        <a:fillRect/>
                      </a:stretch>
                    </p:blipFill>
                    <p:spPr bwMode="auto">
                      <a:xfrm>
                        <a:off x="4848142" y="3948942"/>
                        <a:ext cx="402648" cy="3319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a:extLst>
              <a:ext uri="{FF2B5EF4-FFF2-40B4-BE49-F238E27FC236}">
                <a16:creationId xmlns:a16="http://schemas.microsoft.com/office/drawing/2014/main" id="{8FB76177-E163-4719-FD59-55FAB9726C0F}"/>
              </a:ext>
            </a:extLst>
          </p:cNvPr>
          <p:cNvSpPr>
            <a:spLocks noGrp="1"/>
          </p:cNvSpPr>
          <p:nvPr>
            <p:ph sz="quarter" idx="16"/>
          </p:nvPr>
        </p:nvSpPr>
        <p:spPr>
          <a:xfrm>
            <a:off x="5409281" y="3962414"/>
            <a:ext cx="2691441" cy="344128"/>
          </a:xfrm>
        </p:spPr>
        <p:txBody>
          <a:bodyPr wrap="square" lIns="0" tIns="18000" rIns="0" bIns="18000" anchor="ctr" anchorCtr="0">
            <a:spAutoFit/>
          </a:bodyPr>
          <a:lstStyle/>
          <a:p>
            <a:pPr marL="0" indent="0">
              <a:spcBef>
                <a:spcPts val="600"/>
              </a:spcBef>
              <a:buNone/>
            </a:pPr>
            <a:r>
              <a:rPr lang="en-US" sz="2000" dirty="0"/>
              <a:t>gear by hydraulic servo</a:t>
            </a:r>
          </a:p>
        </p:txBody>
      </p:sp>
      <p:sp>
        <p:nvSpPr>
          <p:cNvPr id="5" name="Content Placeholder 4">
            <a:extLst>
              <a:ext uri="{FF2B5EF4-FFF2-40B4-BE49-F238E27FC236}">
                <a16:creationId xmlns:a16="http://schemas.microsoft.com/office/drawing/2014/main" id="{BE770D4D-D26B-4BF2-71E4-255567B15DE1}"/>
              </a:ext>
            </a:extLst>
          </p:cNvPr>
          <p:cNvSpPr>
            <a:spLocks noGrp="1"/>
          </p:cNvSpPr>
          <p:nvPr>
            <p:ph sz="quarter" idx="17"/>
          </p:nvPr>
        </p:nvSpPr>
        <p:spPr>
          <a:xfrm>
            <a:off x="4502989" y="4392251"/>
            <a:ext cx="4113007" cy="651905"/>
          </a:xfrm>
        </p:spPr>
        <p:txBody>
          <a:bodyPr wrap="square" lIns="0" tIns="18000" rIns="0" bIns="18000" anchor="ctr" anchorCtr="0">
            <a:spAutoFit/>
          </a:bodyPr>
          <a:lstStyle/>
          <a:p>
            <a:pPr marL="342900" indent="-342900">
              <a:spcBef>
                <a:spcPts val="600"/>
              </a:spcBef>
            </a:pPr>
            <a:r>
              <a:rPr lang="en-US" sz="2000" dirty="0"/>
              <a:t>1–2 upshift occurs when clutch 1 is released clutch 2 applied</a:t>
            </a:r>
          </a:p>
        </p:txBody>
      </p:sp>
      <p:sp>
        <p:nvSpPr>
          <p:cNvPr id="12" name="Content Placeholder 11">
            <a:extLst>
              <a:ext uri="{FF2B5EF4-FFF2-40B4-BE49-F238E27FC236}">
                <a16:creationId xmlns:a16="http://schemas.microsoft.com/office/drawing/2014/main" id="{2635490A-C811-DDFA-7EEA-99A46F450370}"/>
              </a:ext>
            </a:extLst>
          </p:cNvPr>
          <p:cNvSpPr>
            <a:spLocks noGrp="1"/>
          </p:cNvSpPr>
          <p:nvPr>
            <p:ph sz="quarter" idx="18"/>
          </p:nvPr>
        </p:nvSpPr>
        <p:spPr>
          <a:xfrm>
            <a:off x="468313" y="5224655"/>
            <a:ext cx="8237536" cy="344128"/>
          </a:xfrm>
        </p:spPr>
        <p:txBody>
          <a:bodyPr wrap="square" lIns="0" tIns="18000" rIns="0" bIns="18000" anchor="ctr" anchorCtr="0">
            <a:spAutoFit/>
          </a:bodyPr>
          <a:lstStyle/>
          <a:p>
            <a:pPr marL="0" indent="0">
              <a:spcBef>
                <a:spcPts val="600"/>
              </a:spcBef>
              <a:buNone/>
            </a:pPr>
            <a:r>
              <a:rPr lang="en-US" sz="2000" dirty="0"/>
              <a:t>Notice the two concentric input shafts. Each shaft is splined to a clutch.</a:t>
            </a:r>
          </a:p>
        </p:txBody>
      </p:sp>
    </p:spTree>
    <p:extLst>
      <p:ext uri="{BB962C8B-B14F-4D97-AF65-F5344CB8AC3E}">
        <p14:creationId xmlns:p14="http://schemas.microsoft.com/office/powerpoint/2010/main" val="643196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A8EE-F3D5-44B9-B5A1-7A4D72C3EC83}"/>
              </a:ext>
            </a:extLst>
          </p:cNvPr>
          <p:cNvSpPr>
            <a:spLocks noGrp="1"/>
          </p:cNvSpPr>
          <p:nvPr>
            <p:ph type="title"/>
          </p:nvPr>
        </p:nvSpPr>
        <p:spPr>
          <a:xfrm>
            <a:off x="474452" y="218670"/>
            <a:ext cx="8229600" cy="590349"/>
          </a:xfrm>
        </p:spPr>
        <p:txBody>
          <a:bodyPr wrap="square" lIns="0" tIns="18000" rIns="0" bIns="18000" anchor="ctr" anchorCtr="0">
            <a:spAutoFit/>
          </a:bodyPr>
          <a:lstStyle/>
          <a:p>
            <a:r>
              <a:rPr lang="en-US" dirty="0"/>
              <a:t>Figure 7.5</a:t>
            </a:r>
            <a:endParaRPr lang="en-US" sz="2800" dirty="0"/>
          </a:p>
        </p:txBody>
      </p:sp>
      <p:sp>
        <p:nvSpPr>
          <p:cNvPr id="6" name="Content Placeholder 5">
            <a:extLst>
              <a:ext uri="{FF2B5EF4-FFF2-40B4-BE49-F238E27FC236}">
                <a16:creationId xmlns:a16="http://schemas.microsoft.com/office/drawing/2014/main" id="{4D16A3E7-0B7C-1F5E-5349-6D86919FF1CE}"/>
              </a:ext>
            </a:extLst>
          </p:cNvPr>
          <p:cNvSpPr>
            <a:spLocks noGrp="1"/>
          </p:cNvSpPr>
          <p:nvPr>
            <p:ph sz="quarter" idx="13"/>
          </p:nvPr>
        </p:nvSpPr>
        <p:spPr>
          <a:xfrm>
            <a:off x="474454" y="1104768"/>
            <a:ext cx="2165230" cy="344128"/>
          </a:xfrm>
        </p:spPr>
        <p:txBody>
          <a:bodyPr wrap="square" lIns="0" tIns="18000" rIns="0" bIns="18000" anchor="ctr" anchorCtr="0">
            <a:spAutoFit/>
          </a:bodyPr>
          <a:lstStyle/>
          <a:p>
            <a:pPr marL="0" indent="0">
              <a:spcBef>
                <a:spcPts val="600"/>
              </a:spcBef>
              <a:buNone/>
            </a:pPr>
            <a:r>
              <a:rPr lang="en-US" sz="2000" dirty="0">
                <a:solidFill>
                  <a:schemeClr val="tx1"/>
                </a:solidFill>
              </a:rPr>
              <a:t>GETRAG </a:t>
            </a:r>
            <a:r>
              <a:rPr lang="en-US" sz="2000" spc="-300" dirty="0">
                <a:solidFill>
                  <a:schemeClr val="tx1"/>
                </a:solidFill>
              </a:rPr>
              <a:t>D C </a:t>
            </a:r>
            <a:r>
              <a:rPr lang="en-US" sz="2000" dirty="0">
                <a:solidFill>
                  <a:schemeClr val="tx1"/>
                </a:solidFill>
              </a:rPr>
              <a:t>T 450</a:t>
            </a:r>
          </a:p>
        </p:txBody>
      </p:sp>
      <p:pic>
        <p:nvPicPr>
          <p:cNvPr id="22" name="Picture 21" descr="An illustration of the stage 1 mechanism of the gear change process.&#10;Long description is available in notes, Press F6.">
            <a:extLst>
              <a:ext uri="{FF2B5EF4-FFF2-40B4-BE49-F238E27FC236}">
                <a16:creationId xmlns:a16="http://schemas.microsoft.com/office/drawing/2014/main" id="{9F3EC894-A2CF-DF9F-21BC-CB68BA4B6C91}"/>
              </a:ext>
            </a:extLst>
          </p:cNvPr>
          <p:cNvPicPr>
            <a:picLocks noChangeAspect="1"/>
          </p:cNvPicPr>
          <p:nvPr/>
        </p:nvPicPr>
        <p:blipFill>
          <a:blip r:embed="rId3"/>
          <a:stretch>
            <a:fillRect/>
          </a:stretch>
        </p:blipFill>
        <p:spPr>
          <a:xfrm>
            <a:off x="471932" y="1558455"/>
            <a:ext cx="3661258" cy="3899306"/>
          </a:xfrm>
          <a:prstGeom prst="rect">
            <a:avLst/>
          </a:prstGeom>
        </p:spPr>
      </p:pic>
      <p:sp>
        <p:nvSpPr>
          <p:cNvPr id="3" name="Content Placeholder 2">
            <a:extLst>
              <a:ext uri="{FF2B5EF4-FFF2-40B4-BE49-F238E27FC236}">
                <a16:creationId xmlns:a16="http://schemas.microsoft.com/office/drawing/2014/main" id="{B08E78CE-AC74-7630-A640-3F64980F5961}"/>
              </a:ext>
            </a:extLst>
          </p:cNvPr>
          <p:cNvSpPr>
            <a:spLocks noGrp="1"/>
          </p:cNvSpPr>
          <p:nvPr>
            <p:ph sz="quarter" idx="14"/>
          </p:nvPr>
        </p:nvSpPr>
        <p:spPr>
          <a:xfrm>
            <a:off x="4831977" y="1103382"/>
            <a:ext cx="3855838" cy="344128"/>
          </a:xfrm>
        </p:spPr>
        <p:txBody>
          <a:bodyPr wrap="square" lIns="0" tIns="18000" rIns="0" bIns="18000" anchor="ctr" anchorCtr="0">
            <a:spAutoFit/>
          </a:bodyPr>
          <a:lstStyle/>
          <a:p>
            <a:pPr marL="457200" indent="-457200">
              <a:spcBef>
                <a:spcPts val="600"/>
              </a:spcBef>
              <a:buFont typeface="+mj-lt"/>
              <a:buAutoNum type="arabicPeriod"/>
            </a:pPr>
            <a:r>
              <a:rPr lang="en-US" sz="2000" dirty="0">
                <a:solidFill>
                  <a:schemeClr val="tx1"/>
                </a:solidFill>
              </a:rPr>
              <a:t>Clutch 1 on drives inner shaft. </a:t>
            </a:r>
          </a:p>
        </p:txBody>
      </p:sp>
      <p:sp>
        <p:nvSpPr>
          <p:cNvPr id="4" name="Content Placeholder 3">
            <a:extLst>
              <a:ext uri="{FF2B5EF4-FFF2-40B4-BE49-F238E27FC236}">
                <a16:creationId xmlns:a16="http://schemas.microsoft.com/office/drawing/2014/main" id="{B6A40111-3DF9-81AB-B0E4-BE1F7DFBC948}"/>
              </a:ext>
            </a:extLst>
          </p:cNvPr>
          <p:cNvSpPr>
            <a:spLocks noGrp="1"/>
          </p:cNvSpPr>
          <p:nvPr>
            <p:ph sz="quarter" idx="15"/>
          </p:nvPr>
        </p:nvSpPr>
        <p:spPr>
          <a:xfrm>
            <a:off x="4831978" y="1593690"/>
            <a:ext cx="315626" cy="344128"/>
          </a:xfrm>
        </p:spPr>
        <p:txBody>
          <a:bodyPr wrap="square" lIns="0" tIns="18000" rIns="0" bIns="18000" anchor="ctr" anchorCtr="0">
            <a:spAutoFit/>
          </a:bodyPr>
          <a:lstStyle/>
          <a:p>
            <a:pPr marL="457200" indent="-457200">
              <a:spcBef>
                <a:spcPts val="600"/>
              </a:spcBef>
              <a:buFont typeface="+mj-lt"/>
              <a:buAutoNum type="arabicPeriod" startAt="2"/>
            </a:pPr>
            <a:r>
              <a:rPr lang="en-US" sz="2000" dirty="0">
                <a:solidFill>
                  <a:schemeClr val="tx1"/>
                </a:solidFill>
              </a:rPr>
              <a:t>  </a:t>
            </a:r>
          </a:p>
        </p:txBody>
      </p:sp>
      <p:graphicFrame>
        <p:nvGraphicFramePr>
          <p:cNvPr id="23" name="Object 22" descr="Second">
            <a:extLst>
              <a:ext uri="{FF2B5EF4-FFF2-40B4-BE49-F238E27FC236}">
                <a16:creationId xmlns:a16="http://schemas.microsoft.com/office/drawing/2014/main" id="{A08D1EF8-65A1-31ED-8238-C9D6F4AF8AA3}"/>
              </a:ext>
            </a:extLst>
          </p:cNvPr>
          <p:cNvGraphicFramePr>
            <a:graphicFrameLocks noChangeAspect="1"/>
          </p:cNvGraphicFramePr>
          <p:nvPr>
            <p:extLst>
              <p:ext uri="{D42A27DB-BD31-4B8C-83A1-F6EECF244321}">
                <p14:modId xmlns:p14="http://schemas.microsoft.com/office/powerpoint/2010/main" val="2147330898"/>
              </p:ext>
            </p:extLst>
          </p:nvPr>
        </p:nvGraphicFramePr>
        <p:xfrm>
          <a:off x="5265725" y="1584478"/>
          <a:ext cx="402648" cy="331932"/>
        </p:xfrm>
        <a:graphic>
          <a:graphicData uri="http://schemas.openxmlformats.org/presentationml/2006/ole">
            <mc:AlternateContent xmlns:mc="http://schemas.openxmlformats.org/markup-compatibility/2006">
              <mc:Choice xmlns:v="urn:schemas-microsoft-com:vml" Requires="v">
                <p:oleObj name="Equation" r:id="rId4" imgW="228600" imgH="190440" progId="Equation.DSMT4">
                  <p:embed/>
                </p:oleObj>
              </mc:Choice>
              <mc:Fallback>
                <p:oleObj name="Equation" r:id="rId4" imgW="228600" imgH="190440" progId="Equation.DSMT4">
                  <p:embed/>
                  <p:pic>
                    <p:nvPicPr>
                      <p:cNvPr id="10" name="Object 9">
                        <a:extLst>
                          <a:ext uri="{FF2B5EF4-FFF2-40B4-BE49-F238E27FC236}">
                            <a16:creationId xmlns:a16="http://schemas.microsoft.com/office/drawing/2014/main" id="{F11C5D0A-2C8C-5B82-767E-D27B189DDAAA}"/>
                          </a:ext>
                        </a:extLst>
                      </p:cNvPr>
                      <p:cNvPicPr>
                        <a:picLocks noChangeAspect="1" noChangeArrowheads="1"/>
                      </p:cNvPicPr>
                      <p:nvPr/>
                    </p:nvPicPr>
                    <p:blipFill>
                      <a:blip r:embed="rId5"/>
                      <a:srcRect/>
                      <a:stretch>
                        <a:fillRect/>
                      </a:stretch>
                    </p:blipFill>
                    <p:spPr bwMode="auto">
                      <a:xfrm>
                        <a:off x="5265725" y="1584478"/>
                        <a:ext cx="402648" cy="3319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a:extLst>
              <a:ext uri="{FF2B5EF4-FFF2-40B4-BE49-F238E27FC236}">
                <a16:creationId xmlns:a16="http://schemas.microsoft.com/office/drawing/2014/main" id="{D4D1BC2B-298E-56DD-84A4-ECDEE007B68E}"/>
              </a:ext>
            </a:extLst>
          </p:cNvPr>
          <p:cNvSpPr>
            <a:spLocks noGrp="1"/>
          </p:cNvSpPr>
          <p:nvPr>
            <p:ph sz="quarter" idx="16"/>
          </p:nvPr>
        </p:nvSpPr>
        <p:spPr>
          <a:xfrm>
            <a:off x="5719618" y="1603923"/>
            <a:ext cx="2162579" cy="344128"/>
          </a:xfrm>
        </p:spPr>
        <p:txBody>
          <a:bodyPr wrap="square" lIns="0" tIns="18000" rIns="0" bIns="18000" anchor="ctr" anchorCtr="0">
            <a:spAutoFit/>
          </a:bodyPr>
          <a:lstStyle/>
          <a:p>
            <a:pPr marL="0" indent="0">
              <a:spcBef>
                <a:spcPts val="600"/>
              </a:spcBef>
              <a:buNone/>
            </a:pPr>
            <a:r>
              <a:rPr lang="en-US" sz="2000" dirty="0">
                <a:solidFill>
                  <a:schemeClr val="tx1"/>
                </a:solidFill>
              </a:rPr>
              <a:t>gear control device</a:t>
            </a:r>
          </a:p>
        </p:txBody>
      </p:sp>
      <p:sp>
        <p:nvSpPr>
          <p:cNvPr id="7" name="Content Placeholder 6">
            <a:extLst>
              <a:ext uri="{FF2B5EF4-FFF2-40B4-BE49-F238E27FC236}">
                <a16:creationId xmlns:a16="http://schemas.microsoft.com/office/drawing/2014/main" id="{F6FDE33F-286D-6F46-3AB8-37D46904F16E}"/>
              </a:ext>
            </a:extLst>
          </p:cNvPr>
          <p:cNvSpPr>
            <a:spLocks noGrp="1"/>
          </p:cNvSpPr>
          <p:nvPr>
            <p:ph sz="quarter" idx="17"/>
          </p:nvPr>
        </p:nvSpPr>
        <p:spPr>
          <a:xfrm>
            <a:off x="5263298" y="2026534"/>
            <a:ext cx="2501660" cy="344128"/>
          </a:xfrm>
        </p:spPr>
        <p:txBody>
          <a:bodyPr wrap="square" lIns="0" tIns="18000" rIns="0" bIns="18000" anchor="ctr" anchorCtr="0">
            <a:spAutoFit/>
          </a:bodyPr>
          <a:lstStyle/>
          <a:p>
            <a:pPr marL="0" lvl="1" indent="0">
              <a:buNone/>
            </a:pPr>
            <a:r>
              <a:rPr lang="en-US" sz="2000" dirty="0">
                <a:solidFill>
                  <a:schemeClr val="tx1"/>
                </a:solidFill>
              </a:rPr>
              <a:t>pressurized to shift to</a:t>
            </a:r>
          </a:p>
        </p:txBody>
      </p:sp>
      <p:graphicFrame>
        <p:nvGraphicFramePr>
          <p:cNvPr id="24" name="Object 23" descr="Second">
            <a:extLst>
              <a:ext uri="{FF2B5EF4-FFF2-40B4-BE49-F238E27FC236}">
                <a16:creationId xmlns:a16="http://schemas.microsoft.com/office/drawing/2014/main" id="{C6D1A74C-3A62-181B-2094-B891B046DD06}"/>
              </a:ext>
            </a:extLst>
          </p:cNvPr>
          <p:cNvGraphicFramePr>
            <a:graphicFrameLocks noChangeAspect="1"/>
          </p:cNvGraphicFramePr>
          <p:nvPr>
            <p:extLst>
              <p:ext uri="{D42A27DB-BD31-4B8C-83A1-F6EECF244321}">
                <p14:modId xmlns:p14="http://schemas.microsoft.com/office/powerpoint/2010/main" val="265271627"/>
              </p:ext>
            </p:extLst>
          </p:nvPr>
        </p:nvGraphicFramePr>
        <p:xfrm>
          <a:off x="7818748" y="2015294"/>
          <a:ext cx="402648" cy="331932"/>
        </p:xfrm>
        <a:graphic>
          <a:graphicData uri="http://schemas.openxmlformats.org/presentationml/2006/ole">
            <mc:AlternateContent xmlns:mc="http://schemas.openxmlformats.org/markup-compatibility/2006">
              <mc:Choice xmlns:v="urn:schemas-microsoft-com:vml" Requires="v">
                <p:oleObj name="Equation" r:id="rId6" imgW="228600" imgH="190440" progId="Equation.DSMT4">
                  <p:embed/>
                </p:oleObj>
              </mc:Choice>
              <mc:Fallback>
                <p:oleObj name="Equation" r:id="rId6" imgW="228600" imgH="190440" progId="Equation.DSMT4">
                  <p:embed/>
                  <p:pic>
                    <p:nvPicPr>
                      <p:cNvPr id="23" name="Object 22">
                        <a:extLst>
                          <a:ext uri="{FF2B5EF4-FFF2-40B4-BE49-F238E27FC236}">
                            <a16:creationId xmlns:a16="http://schemas.microsoft.com/office/drawing/2014/main" id="{A08D1EF8-65A1-31ED-8238-C9D6F4AF8AA3}"/>
                          </a:ext>
                        </a:extLst>
                      </p:cNvPr>
                      <p:cNvPicPr>
                        <a:picLocks noChangeAspect="1" noChangeArrowheads="1"/>
                      </p:cNvPicPr>
                      <p:nvPr/>
                    </p:nvPicPr>
                    <p:blipFill>
                      <a:blip r:embed="rId5"/>
                      <a:srcRect/>
                      <a:stretch>
                        <a:fillRect/>
                      </a:stretch>
                    </p:blipFill>
                    <p:spPr bwMode="auto">
                      <a:xfrm>
                        <a:off x="7818748" y="2015294"/>
                        <a:ext cx="402648" cy="331932"/>
                      </a:xfrm>
                      <a:prstGeom prst="rect">
                        <a:avLst/>
                      </a:prstGeom>
                      <a:noFill/>
                    </p:spPr>
                  </p:pic>
                </p:oleObj>
              </mc:Fallback>
            </mc:AlternateContent>
          </a:graphicData>
        </a:graphic>
      </p:graphicFrame>
      <p:sp>
        <p:nvSpPr>
          <p:cNvPr id="8" name="Content Placeholder 7">
            <a:extLst>
              <a:ext uri="{FF2B5EF4-FFF2-40B4-BE49-F238E27FC236}">
                <a16:creationId xmlns:a16="http://schemas.microsoft.com/office/drawing/2014/main" id="{2F0DB6E5-33FA-8794-803B-06DEB742AB05}"/>
              </a:ext>
            </a:extLst>
          </p:cNvPr>
          <p:cNvSpPr>
            <a:spLocks noGrp="1"/>
          </p:cNvSpPr>
          <p:nvPr>
            <p:ph sz="quarter" idx="18"/>
          </p:nvPr>
        </p:nvSpPr>
        <p:spPr>
          <a:xfrm>
            <a:off x="5254333" y="2438913"/>
            <a:ext cx="628799" cy="344128"/>
          </a:xfrm>
        </p:spPr>
        <p:txBody>
          <a:bodyPr wrap="square" lIns="0" tIns="18000" rIns="0" bIns="18000" anchor="ctr" anchorCtr="0">
            <a:spAutoFit/>
          </a:bodyPr>
          <a:lstStyle/>
          <a:p>
            <a:pPr marL="0" indent="0">
              <a:spcBef>
                <a:spcPts val="600"/>
              </a:spcBef>
              <a:buNone/>
            </a:pPr>
            <a:r>
              <a:rPr lang="en-US" sz="2000" dirty="0">
                <a:solidFill>
                  <a:schemeClr val="tx1"/>
                </a:solidFill>
              </a:rPr>
              <a:t>gear.</a:t>
            </a:r>
          </a:p>
        </p:txBody>
      </p:sp>
      <p:sp>
        <p:nvSpPr>
          <p:cNvPr id="9" name="Content Placeholder 8">
            <a:extLst>
              <a:ext uri="{FF2B5EF4-FFF2-40B4-BE49-F238E27FC236}">
                <a16:creationId xmlns:a16="http://schemas.microsoft.com/office/drawing/2014/main" id="{2FDEF53A-F41E-999E-82B7-8581584E95D1}"/>
              </a:ext>
            </a:extLst>
          </p:cNvPr>
          <p:cNvSpPr>
            <a:spLocks noGrp="1"/>
          </p:cNvSpPr>
          <p:nvPr>
            <p:ph sz="quarter" idx="19"/>
          </p:nvPr>
        </p:nvSpPr>
        <p:spPr>
          <a:xfrm>
            <a:off x="4831976" y="2839562"/>
            <a:ext cx="3828943" cy="651905"/>
          </a:xfrm>
        </p:spPr>
        <p:txBody>
          <a:bodyPr wrap="square" lIns="0" tIns="18000" rIns="0" bIns="18000" anchor="ctr" anchorCtr="0">
            <a:spAutoFit/>
          </a:bodyPr>
          <a:lstStyle/>
          <a:p>
            <a:pPr marL="457200" lvl="1" indent="-457200">
              <a:buFont typeface="+mj-lt"/>
              <a:buAutoNum type="arabicPeriod" startAt="3"/>
            </a:pPr>
            <a:r>
              <a:rPr lang="en-US" sz="2000" dirty="0">
                <a:solidFill>
                  <a:schemeClr val="tx1"/>
                </a:solidFill>
              </a:rPr>
              <a:t>Clutch 2 filled with hydraulic pressure </a:t>
            </a:r>
          </a:p>
        </p:txBody>
      </p:sp>
      <p:sp>
        <p:nvSpPr>
          <p:cNvPr id="10" name="Content Placeholder 9">
            <a:extLst>
              <a:ext uri="{FF2B5EF4-FFF2-40B4-BE49-F238E27FC236}">
                <a16:creationId xmlns:a16="http://schemas.microsoft.com/office/drawing/2014/main" id="{69A6CC7D-BAA7-E662-0917-5FBD8C312B6C}"/>
              </a:ext>
            </a:extLst>
          </p:cNvPr>
          <p:cNvSpPr>
            <a:spLocks noGrp="1"/>
          </p:cNvSpPr>
          <p:nvPr>
            <p:ph sz="quarter" idx="20"/>
          </p:nvPr>
        </p:nvSpPr>
        <p:spPr>
          <a:xfrm>
            <a:off x="4837051" y="3664125"/>
            <a:ext cx="310552" cy="344128"/>
          </a:xfrm>
        </p:spPr>
        <p:txBody>
          <a:bodyPr wrap="square" lIns="0" tIns="18000" rIns="0" bIns="18000" anchor="ctr" anchorCtr="0">
            <a:spAutoFit/>
          </a:bodyPr>
          <a:lstStyle/>
          <a:p>
            <a:pPr marL="0" indent="-486918">
              <a:spcBef>
                <a:spcPts val="600"/>
              </a:spcBef>
              <a:buFont typeface="+mj-lt"/>
              <a:buAutoNum type="arabicPeriod" startAt="4"/>
            </a:pPr>
            <a:r>
              <a:rPr lang="en-US" sz="2000" dirty="0">
                <a:solidFill>
                  <a:schemeClr val="tx1"/>
                </a:solidFill>
              </a:rPr>
              <a:t>  </a:t>
            </a:r>
          </a:p>
        </p:txBody>
      </p:sp>
      <p:graphicFrame>
        <p:nvGraphicFramePr>
          <p:cNvPr id="25" name="Object 24" descr="First">
            <a:extLst>
              <a:ext uri="{FF2B5EF4-FFF2-40B4-BE49-F238E27FC236}">
                <a16:creationId xmlns:a16="http://schemas.microsoft.com/office/drawing/2014/main" id="{14E53276-B05E-132E-7F9E-BB86C8DD2C25}"/>
              </a:ext>
            </a:extLst>
          </p:cNvPr>
          <p:cNvGraphicFramePr>
            <a:graphicFrameLocks noChangeAspect="1"/>
          </p:cNvGraphicFramePr>
          <p:nvPr>
            <p:extLst>
              <p:ext uri="{D42A27DB-BD31-4B8C-83A1-F6EECF244321}">
                <p14:modId xmlns:p14="http://schemas.microsoft.com/office/powerpoint/2010/main" val="2407413642"/>
              </p:ext>
            </p:extLst>
          </p:nvPr>
        </p:nvGraphicFramePr>
        <p:xfrm>
          <a:off x="5228200" y="3656380"/>
          <a:ext cx="314325" cy="333375"/>
        </p:xfrm>
        <a:graphic>
          <a:graphicData uri="http://schemas.openxmlformats.org/presentationml/2006/ole">
            <mc:AlternateContent xmlns:mc="http://schemas.openxmlformats.org/markup-compatibility/2006">
              <mc:Choice xmlns:v="urn:schemas-microsoft-com:vml" Requires="v">
                <p:oleObj name="Equation" r:id="rId7" imgW="177480" imgH="190440" progId="Equation.DSMT4">
                  <p:embed/>
                </p:oleObj>
              </mc:Choice>
              <mc:Fallback>
                <p:oleObj name="Equation" r:id="rId7" imgW="177480" imgH="190440" progId="Equation.DSMT4">
                  <p:embed/>
                  <p:pic>
                    <p:nvPicPr>
                      <p:cNvPr id="24" name="Object 23">
                        <a:extLst>
                          <a:ext uri="{FF2B5EF4-FFF2-40B4-BE49-F238E27FC236}">
                            <a16:creationId xmlns:a16="http://schemas.microsoft.com/office/drawing/2014/main" id="{C6D1A74C-3A62-181B-2094-B891B046DD06}"/>
                          </a:ext>
                        </a:extLst>
                      </p:cNvPr>
                      <p:cNvPicPr>
                        <a:picLocks noChangeAspect="1" noChangeArrowheads="1"/>
                      </p:cNvPicPr>
                      <p:nvPr/>
                    </p:nvPicPr>
                    <p:blipFill>
                      <a:blip r:embed="rId8"/>
                      <a:srcRect/>
                      <a:stretch>
                        <a:fillRect/>
                      </a:stretch>
                    </p:blipFill>
                    <p:spPr bwMode="auto">
                      <a:xfrm>
                        <a:off x="5228200" y="3656380"/>
                        <a:ext cx="314325" cy="333375"/>
                      </a:xfrm>
                      <a:prstGeom prst="rect">
                        <a:avLst/>
                      </a:prstGeom>
                      <a:noFill/>
                    </p:spPr>
                  </p:pic>
                </p:oleObj>
              </mc:Fallback>
            </mc:AlternateContent>
          </a:graphicData>
        </a:graphic>
      </p:graphicFrame>
      <p:sp>
        <p:nvSpPr>
          <p:cNvPr id="18" name="Content Placeholder 17">
            <a:extLst>
              <a:ext uri="{FF2B5EF4-FFF2-40B4-BE49-F238E27FC236}">
                <a16:creationId xmlns:a16="http://schemas.microsoft.com/office/drawing/2014/main" id="{0B3A32DD-FCAB-FBF0-516E-9F2C1AE8A906}"/>
              </a:ext>
            </a:extLst>
          </p:cNvPr>
          <p:cNvSpPr>
            <a:spLocks noGrp="1"/>
          </p:cNvSpPr>
          <p:nvPr>
            <p:ph sz="quarter" idx="21"/>
          </p:nvPr>
        </p:nvSpPr>
        <p:spPr>
          <a:xfrm>
            <a:off x="5613554" y="3683565"/>
            <a:ext cx="2265786" cy="344128"/>
          </a:xfrm>
        </p:spPr>
        <p:txBody>
          <a:bodyPr wrap="square" lIns="0" tIns="18000" rIns="0" bIns="18000" anchor="ctr" anchorCtr="0">
            <a:spAutoFit/>
          </a:bodyPr>
          <a:lstStyle/>
          <a:p>
            <a:pPr marL="0" indent="-486918">
              <a:spcBef>
                <a:spcPts val="600"/>
              </a:spcBef>
              <a:buNone/>
            </a:pPr>
            <a:r>
              <a:rPr lang="en-US" sz="2000" dirty="0">
                <a:solidFill>
                  <a:schemeClr val="tx1"/>
                </a:solidFill>
              </a:rPr>
              <a:t>gear torque delivery</a:t>
            </a:r>
          </a:p>
        </p:txBody>
      </p:sp>
      <p:sp>
        <p:nvSpPr>
          <p:cNvPr id="19" name="Content Placeholder 18">
            <a:extLst>
              <a:ext uri="{FF2B5EF4-FFF2-40B4-BE49-F238E27FC236}">
                <a16:creationId xmlns:a16="http://schemas.microsoft.com/office/drawing/2014/main" id="{109BC6A2-FF8E-43D7-5074-0A8D47C09EF4}"/>
              </a:ext>
            </a:extLst>
          </p:cNvPr>
          <p:cNvSpPr>
            <a:spLocks noGrp="1"/>
          </p:cNvSpPr>
          <p:nvPr>
            <p:ph sz="quarter" idx="22"/>
          </p:nvPr>
        </p:nvSpPr>
        <p:spPr>
          <a:xfrm>
            <a:off x="5254333" y="4132626"/>
            <a:ext cx="3424517" cy="1267458"/>
          </a:xfrm>
        </p:spPr>
        <p:txBody>
          <a:bodyPr wrap="square" lIns="0" tIns="18000" rIns="0" bIns="18000" anchor="ctr" anchorCtr="0">
            <a:spAutoFit/>
          </a:bodyPr>
          <a:lstStyle/>
          <a:p>
            <a:pPr marL="0" indent="-486918">
              <a:spcBef>
                <a:spcPts val="600"/>
              </a:spcBef>
              <a:buNone/>
            </a:pPr>
            <a:r>
              <a:rPr lang="en-US" sz="2000" dirty="0">
                <a:solidFill>
                  <a:schemeClr val="tx1"/>
                </a:solidFill>
              </a:rPr>
              <a:t>through clutch 1 is being reduced as clutch 2 is being applied and starting to transmit engine torque.</a:t>
            </a:r>
          </a:p>
        </p:txBody>
      </p:sp>
      <p:sp>
        <p:nvSpPr>
          <p:cNvPr id="20" name="Content Placeholder 19">
            <a:extLst>
              <a:ext uri="{FF2B5EF4-FFF2-40B4-BE49-F238E27FC236}">
                <a16:creationId xmlns:a16="http://schemas.microsoft.com/office/drawing/2014/main" id="{672B23DD-BB3E-8653-CE2C-EE5E39BF7E94}"/>
              </a:ext>
            </a:extLst>
          </p:cNvPr>
          <p:cNvSpPr>
            <a:spLocks noGrp="1"/>
          </p:cNvSpPr>
          <p:nvPr>
            <p:ph sz="quarter" idx="23"/>
          </p:nvPr>
        </p:nvSpPr>
        <p:spPr>
          <a:xfrm>
            <a:off x="474454" y="5581168"/>
            <a:ext cx="8186466" cy="344128"/>
          </a:xfrm>
        </p:spPr>
        <p:txBody>
          <a:bodyPr wrap="square" lIns="0" tIns="18000" rIns="0" bIns="18000" anchor="ctr" anchorCtr="0">
            <a:spAutoFit/>
          </a:bodyPr>
          <a:lstStyle/>
          <a:p>
            <a:pPr marL="0" indent="-486918">
              <a:spcBef>
                <a:spcPts val="600"/>
              </a:spcBef>
              <a:buNone/>
            </a:pPr>
            <a:r>
              <a:rPr lang="en-US" sz="2000" dirty="0">
                <a:solidFill>
                  <a:schemeClr val="tx1"/>
                </a:solidFill>
              </a:rPr>
              <a:t>First gear engaged using clutch 1 (</a:t>
            </a:r>
            <a:r>
              <a:rPr lang="en-US" sz="2000" spc="-300" dirty="0">
                <a:solidFill>
                  <a:schemeClr val="tx1"/>
                </a:solidFill>
              </a:rPr>
              <a:t>C </a:t>
            </a:r>
            <a:r>
              <a:rPr lang="en-US" sz="2000" dirty="0">
                <a:solidFill>
                  <a:schemeClr val="tx1"/>
                </a:solidFill>
              </a:rPr>
              <a:t>1) to transmit engine torque.</a:t>
            </a:r>
          </a:p>
        </p:txBody>
      </p:sp>
    </p:spTree>
    <p:extLst>
      <p:ext uri="{BB962C8B-B14F-4D97-AF65-F5344CB8AC3E}">
        <p14:creationId xmlns:p14="http://schemas.microsoft.com/office/powerpoint/2010/main" val="3752952755"/>
      </p:ext>
    </p:extLst>
  </p:cSld>
  <p:clrMapOvr>
    <a:masterClrMapping/>
  </p:clrMapOvr>
</p:sld>
</file>

<file path=ppt/theme/theme1.xml><?xml version="1.0" encoding="utf-8"?>
<a:theme xmlns:a="http://schemas.openxmlformats.org/drawingml/2006/main" name="1_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536</TotalTime>
  <Words>4747</Words>
  <Application>Microsoft Office PowerPoint</Application>
  <PresentationFormat>On-screen Show (4:3)</PresentationFormat>
  <Paragraphs>298</Paragraphs>
  <Slides>25</Slides>
  <Notes>25</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33" baseType="lpstr">
      <vt:lpstr>Arial Unicode MS</vt:lpstr>
      <vt:lpstr>Calibri</vt:lpstr>
      <vt:lpstr>Arial</vt:lpstr>
      <vt:lpstr>Verdana</vt:lpstr>
      <vt:lpstr>Times New Roman</vt:lpstr>
      <vt:lpstr>1_USHE</vt:lpstr>
      <vt:lpstr>USHE_slide options</vt:lpstr>
      <vt:lpstr>Equation</vt:lpstr>
      <vt:lpstr>Manual Drivetrains and Axles</vt:lpstr>
      <vt:lpstr>Learning Objectives</vt:lpstr>
      <vt:lpstr>Electronically Controlled Manual Transmissions/ Transaxle (1 of 2)</vt:lpstr>
      <vt:lpstr>Electronically Controlled Manual Transmissions/ Transaxle (2 of 2)</vt:lpstr>
      <vt:lpstr>Figure 7.1</vt:lpstr>
      <vt:lpstr>Figure 7.2</vt:lpstr>
      <vt:lpstr>Figure 7.3</vt:lpstr>
      <vt:lpstr>Figure 7.4</vt:lpstr>
      <vt:lpstr>Figure 7.5</vt:lpstr>
      <vt:lpstr>Figure 7.6</vt:lpstr>
      <vt:lpstr>Figure 7.7</vt:lpstr>
      <vt:lpstr>GETRAG D C T 450 Speed Sensors</vt:lpstr>
      <vt:lpstr>Frequently Asked Question: How Does Dual Clutch Achieve Better Fuel Economy?</vt:lpstr>
      <vt:lpstr>GETRAG D C T 450 Temperature Sensors</vt:lpstr>
      <vt:lpstr>Frequently Asked Question: Why is T C M Using Position of Steering Wheel?</vt:lpstr>
      <vt:lpstr>GETRAG D C T 450 Pressure &amp; Position Sensors</vt:lpstr>
      <vt:lpstr>Figure 7.8</vt:lpstr>
      <vt:lpstr>Figure 7.9</vt:lpstr>
      <vt:lpstr>Diagnostic Trouble Codes</vt:lpstr>
      <vt:lpstr>Question 1</vt:lpstr>
      <vt:lpstr>Answer 1</vt:lpstr>
      <vt:lpstr>Summary (1 of 2)</vt:lpstr>
      <vt:lpstr>Summary (2 of 2)</vt:lpstr>
      <vt:lpstr>Automotive Fundamentals Videos and Animations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Manual Drivetrains and Axles, Ninth Edition, Chapter 7</dc:title>
  <dc:subject>Careers</dc:subject>
  <dc:creator>James D. Halderman</dc:creator>
  <cp:keywords/>
  <dc:description>Additional information may be found in the Notes Pane of each slide by pressing F6.</dc:description>
  <cp:lastModifiedBy>Glen Plants</cp:lastModifiedBy>
  <cp:revision>337</cp:revision>
  <dcterms:modified xsi:type="dcterms:W3CDTF">2023-08-16T14:11:54Z</dcterms:modified>
</cp:coreProperties>
</file>