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35"/>
  </p:notesMasterIdLst>
  <p:handoutMasterIdLst>
    <p:handoutMasterId r:id="rId36"/>
  </p:handoutMasterIdLst>
  <p:sldIdLst>
    <p:sldId id="384" r:id="rId3"/>
    <p:sldId id="272" r:id="rId4"/>
    <p:sldId id="389" r:id="rId5"/>
    <p:sldId id="690" r:id="rId6"/>
    <p:sldId id="737" r:id="rId7"/>
    <p:sldId id="738" r:id="rId8"/>
    <p:sldId id="1195" r:id="rId9"/>
    <p:sldId id="739" r:id="rId10"/>
    <p:sldId id="740" r:id="rId11"/>
    <p:sldId id="741" r:id="rId12"/>
    <p:sldId id="742" r:id="rId13"/>
    <p:sldId id="743" r:id="rId14"/>
    <p:sldId id="744" r:id="rId15"/>
    <p:sldId id="745" r:id="rId16"/>
    <p:sldId id="746" r:id="rId17"/>
    <p:sldId id="747" r:id="rId18"/>
    <p:sldId id="1196" r:id="rId19"/>
    <p:sldId id="1197" r:id="rId20"/>
    <p:sldId id="1198" r:id="rId21"/>
    <p:sldId id="1199" r:id="rId22"/>
    <p:sldId id="1200" r:id="rId23"/>
    <p:sldId id="1201" r:id="rId24"/>
    <p:sldId id="1202" r:id="rId25"/>
    <p:sldId id="1203" r:id="rId26"/>
    <p:sldId id="748" r:id="rId27"/>
    <p:sldId id="749" r:id="rId28"/>
    <p:sldId id="750" r:id="rId29"/>
    <p:sldId id="711" r:id="rId30"/>
    <p:sldId id="751" r:id="rId31"/>
    <p:sldId id="736" r:id="rId32"/>
    <p:sldId id="1177" r:id="rId33"/>
    <p:sldId id="687" r:id="rId34"/>
  </p:sldIdLst>
  <p:sldSz cx="9144000" cy="6858000" type="screen4x3"/>
  <p:notesSz cx="6858000" cy="9144000"/>
  <p:embeddedFontLst>
    <p:embeddedFont>
      <p:font typeface="Verdana" panose="020B060403050404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6374" autoAdjust="0"/>
  </p:normalViewPr>
  <p:slideViewPr>
    <p:cSldViewPr snapToGrid="0" snapToObjects="1">
      <p:cViewPr varScale="1">
        <p:scale>
          <a:sx n="110" d="100"/>
          <a:sy n="110" d="100"/>
        </p:scale>
        <p:origin x="1962" y="108"/>
      </p:cViewPr>
      <p:guideLst>
        <p:guide orient="horz" pos="4042"/>
        <p:guide pos="295"/>
      </p:guideLst>
    </p:cSldViewPr>
  </p:slideViewPr>
  <p:outlineViewPr>
    <p:cViewPr>
      <p:scale>
        <a:sx n="33" d="100"/>
        <a:sy n="33" d="100"/>
      </p:scale>
      <p:origin x="0" y="-691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transaxle on the right. A rod is connected to the transaxle and marks the beginning of the input shaft on the left. Above the input shaft is the output shaft. Connected to the output shaft is the differential case assembly. The third rectangle from the right of the output shaft is labeled second gear engaged. An arrow emerges from the rod, reaches the third rectangle of the input shaft, moves upward to the output shaft, turns right to the endpoint of the differential case assembly, and moves upward. The arrow then splits into a double-headed arrow in the differential case assembly.</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3123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GEAR RATIOS</a:t>
            </a:r>
          </a:p>
          <a:p>
            <a:r>
              <a:rPr lang="en-US" sz="1200" dirty="0">
                <a:latin typeface="Arial" panose="020B0604020202020204" pitchFamily="34" charset="0"/>
                <a:cs typeface="Arial" panose="020B0604020202020204" pitchFamily="34" charset="0"/>
              </a:rPr>
              <a:t>The synchronizers are the same as those used in a rear-wheel-drive transmission and their parts and </a:t>
            </a:r>
          </a:p>
          <a:p>
            <a:r>
              <a:rPr lang="en-US" sz="1200" dirty="0">
                <a:latin typeface="Arial" panose="020B0604020202020204" pitchFamily="34" charset="0"/>
                <a:cs typeface="Arial" panose="020B0604020202020204" pitchFamily="34" charset="0"/>
              </a:rPr>
              <a:t>operation are identical.</a:t>
            </a:r>
          </a:p>
          <a:p>
            <a:r>
              <a:rPr lang="en-US" sz="1200" dirty="0">
                <a:latin typeface="Arial" panose="020B0604020202020204" pitchFamily="34" charset="0"/>
                <a:cs typeface="Arial" panose="020B0604020202020204" pitchFamily="34" charset="0"/>
              </a:rPr>
              <a:t>The power flow for reverse gear is also similar to that of a rear-wheel-drive transmission. In most </a:t>
            </a:r>
          </a:p>
          <a:p>
            <a:r>
              <a:rPr lang="en-US" sz="1200" dirty="0">
                <a:latin typeface="Arial" panose="020B0604020202020204" pitchFamily="34" charset="0"/>
                <a:cs typeface="Arial" panose="020B0604020202020204" pitchFamily="34" charset="0"/>
              </a:rPr>
              <a:t>cases, the reverse idler is shifted into mesh with the reverse gear on the in- put shaft and the </a:t>
            </a:r>
          </a:p>
          <a:p>
            <a:r>
              <a:rPr lang="en-US" sz="1200" dirty="0">
                <a:latin typeface="Arial" panose="020B0604020202020204" pitchFamily="34" charset="0"/>
                <a:cs typeface="Arial" panose="020B0604020202020204" pitchFamily="34" charset="0"/>
              </a:rPr>
              <a:t>sleeve of the 1–2 synchronizer assembly, which has the spur gear teeth for reverse on the outer </a:t>
            </a:r>
          </a:p>
          <a:p>
            <a:r>
              <a:rPr lang="en-US" sz="1200" dirty="0">
                <a:latin typeface="Arial" panose="020B0604020202020204" pitchFamily="34" charset="0"/>
                <a:cs typeface="Arial" panose="020B0604020202020204" pitchFamily="34" charset="0"/>
              </a:rPr>
              <a:t>diameter. The idler gear will rotate in a counterclockwise direction viewed from the right side, </a:t>
            </a:r>
          </a:p>
          <a:p>
            <a:r>
              <a:rPr lang="en-US" sz="1200" dirty="0">
                <a:latin typeface="Arial" panose="020B0604020202020204" pitchFamily="34" charset="0"/>
                <a:cs typeface="Arial" panose="020B0604020202020204" pitchFamily="34" charset="0"/>
              </a:rPr>
              <a:t>the 1–2 synchronizer assembly will rotate clockwise, and the differential and drive wheels will </a:t>
            </a:r>
          </a:p>
          <a:p>
            <a:r>
              <a:rPr lang="en-US" sz="1200" dirty="0">
                <a:latin typeface="Arial" panose="020B0604020202020204" pitchFamily="34" charset="0"/>
                <a:cs typeface="Arial" panose="020B0604020202020204" pitchFamily="34" charset="0"/>
              </a:rPr>
              <a:t>rotate counterclockwise to drive the vehicle backward. SEE FIGURE 6.5.</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transaxle on the right. A rod is connected to the transaxle and marks the beginning of the input shaft on the left. Above the input shaft is the output shaft. Connected to the output shaft is the differential case assembly. The fourth rectangle from the right of the input shaft is labeled third gear engaged. An arrow emerges from the rod, reaches the fourth rectangle of the input shaft, moves upward to the output shaft, turns right to the endpoint of the differential case assembly, and moves upward. The arrow then splits into a double-headed arrow in the differential case assembly.</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8916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GEAR RATIOS</a:t>
            </a:r>
          </a:p>
          <a:p>
            <a:r>
              <a:rPr lang="en-US" sz="1200" dirty="0">
                <a:latin typeface="Arial" panose="020B0604020202020204" pitchFamily="34" charset="0"/>
                <a:cs typeface="Arial" panose="020B0604020202020204" pitchFamily="34" charset="0"/>
              </a:rPr>
              <a:t>The synchronizers are the same as those used in a rear-wheel-drive transmission and their parts and </a:t>
            </a:r>
          </a:p>
          <a:p>
            <a:r>
              <a:rPr lang="en-US" sz="1200" dirty="0">
                <a:latin typeface="Arial" panose="020B0604020202020204" pitchFamily="34" charset="0"/>
                <a:cs typeface="Arial" panose="020B0604020202020204" pitchFamily="34" charset="0"/>
              </a:rPr>
              <a:t>operation are identical.</a:t>
            </a:r>
          </a:p>
          <a:p>
            <a:r>
              <a:rPr lang="en-US" sz="1200" dirty="0">
                <a:latin typeface="Arial" panose="020B0604020202020204" pitchFamily="34" charset="0"/>
                <a:cs typeface="Arial" panose="020B0604020202020204" pitchFamily="34" charset="0"/>
              </a:rPr>
              <a:t>The power flow for reverse gear is also similar to that of a rear-wheel-drive transmission. In most </a:t>
            </a:r>
          </a:p>
          <a:p>
            <a:r>
              <a:rPr lang="en-US" sz="1200" dirty="0">
                <a:latin typeface="Arial" panose="020B0604020202020204" pitchFamily="34" charset="0"/>
                <a:cs typeface="Arial" panose="020B0604020202020204" pitchFamily="34" charset="0"/>
              </a:rPr>
              <a:t>cases, the reverse idler is shifted into mesh with the reverse gear on the in- put shaft and the </a:t>
            </a:r>
          </a:p>
          <a:p>
            <a:r>
              <a:rPr lang="en-US" sz="1200" dirty="0">
                <a:latin typeface="Arial" panose="020B0604020202020204" pitchFamily="34" charset="0"/>
                <a:cs typeface="Arial" panose="020B0604020202020204" pitchFamily="34" charset="0"/>
              </a:rPr>
              <a:t>sleeve of the 1–2 synchronizer assembly, which has the spur gear teeth for reverse on the outer </a:t>
            </a:r>
          </a:p>
          <a:p>
            <a:r>
              <a:rPr lang="en-US" sz="1200" dirty="0">
                <a:latin typeface="Arial" panose="020B0604020202020204" pitchFamily="34" charset="0"/>
                <a:cs typeface="Arial" panose="020B0604020202020204" pitchFamily="34" charset="0"/>
              </a:rPr>
              <a:t>diameter. The idler gear will rotate in a counterclockwise direction viewed from the right side, </a:t>
            </a:r>
          </a:p>
          <a:p>
            <a:r>
              <a:rPr lang="en-US" sz="1200" dirty="0">
                <a:latin typeface="Arial" panose="020B0604020202020204" pitchFamily="34" charset="0"/>
                <a:cs typeface="Arial" panose="020B0604020202020204" pitchFamily="34" charset="0"/>
              </a:rPr>
              <a:t>the 1–2 synchronizer assembly will rotate clockwise, and the differential and drive wheels will </a:t>
            </a:r>
          </a:p>
          <a:p>
            <a:r>
              <a:rPr lang="en-US" sz="1200" dirty="0">
                <a:latin typeface="Arial" panose="020B0604020202020204" pitchFamily="34" charset="0"/>
                <a:cs typeface="Arial" panose="020B0604020202020204" pitchFamily="34" charset="0"/>
              </a:rPr>
              <a:t>rotate counterclockwise to drive the vehicle backward. SEE FIGURE 6.5.</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transaxle on the right. A rod is connected to the transaxle and marks the beginning of the input shaft on the left. Above the input shaft is the output shaft. Connected to the output shaft is the differential case assembly. The fifth rectangle from the right of the input shaft is labeled fourth gear engaged. An arrow emerges from the rod, reaches the fifth rectangle of the input shaft, moves upward to the output shaft, turns right to the endpoint of the differential case assembly, and moves upward. The arrow then splits into a double-headed arrow in the differential case assembly.</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19644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GEAR RATIOS</a:t>
            </a:r>
          </a:p>
          <a:p>
            <a:r>
              <a:rPr lang="en-US" sz="1200" dirty="0">
                <a:latin typeface="Arial" panose="020B0604020202020204" pitchFamily="34" charset="0"/>
                <a:cs typeface="Arial" panose="020B0604020202020204" pitchFamily="34" charset="0"/>
              </a:rPr>
              <a:t>The synchronizers are the same as those used in a rear-wheel-drive transmission and their parts and </a:t>
            </a:r>
          </a:p>
          <a:p>
            <a:r>
              <a:rPr lang="en-US" sz="1200" dirty="0">
                <a:latin typeface="Arial" panose="020B0604020202020204" pitchFamily="34" charset="0"/>
                <a:cs typeface="Arial" panose="020B0604020202020204" pitchFamily="34" charset="0"/>
              </a:rPr>
              <a:t>operation are identical.</a:t>
            </a:r>
          </a:p>
          <a:p>
            <a:r>
              <a:rPr lang="en-US" sz="1200" dirty="0">
                <a:latin typeface="Arial" panose="020B0604020202020204" pitchFamily="34" charset="0"/>
                <a:cs typeface="Arial" panose="020B0604020202020204" pitchFamily="34" charset="0"/>
              </a:rPr>
              <a:t>The power flow for reverse gear is also similar to that of a rear-wheel-drive transmission. In most </a:t>
            </a:r>
          </a:p>
          <a:p>
            <a:r>
              <a:rPr lang="en-US" sz="1200" dirty="0">
                <a:latin typeface="Arial" panose="020B0604020202020204" pitchFamily="34" charset="0"/>
                <a:cs typeface="Arial" panose="020B0604020202020204" pitchFamily="34" charset="0"/>
              </a:rPr>
              <a:t>cases, the reverse idler is shifted into mesh with the reverse gear on the in- put shaft and the </a:t>
            </a:r>
          </a:p>
          <a:p>
            <a:r>
              <a:rPr lang="en-US" sz="1200" dirty="0">
                <a:latin typeface="Arial" panose="020B0604020202020204" pitchFamily="34" charset="0"/>
                <a:cs typeface="Arial" panose="020B0604020202020204" pitchFamily="34" charset="0"/>
              </a:rPr>
              <a:t>sleeve of the 1–2 synchronizer assembly, which has the spur gear teeth for reverse on the outer </a:t>
            </a:r>
          </a:p>
          <a:p>
            <a:r>
              <a:rPr lang="en-US" sz="1200" dirty="0">
                <a:latin typeface="Arial" panose="020B0604020202020204" pitchFamily="34" charset="0"/>
                <a:cs typeface="Arial" panose="020B0604020202020204" pitchFamily="34" charset="0"/>
              </a:rPr>
              <a:t>diameter. The idler gear will rotate in a counterclockwise direction viewed from the right side, </a:t>
            </a:r>
          </a:p>
          <a:p>
            <a:r>
              <a:rPr lang="en-US" sz="1200" dirty="0">
                <a:latin typeface="Arial" panose="020B0604020202020204" pitchFamily="34" charset="0"/>
                <a:cs typeface="Arial" panose="020B0604020202020204" pitchFamily="34" charset="0"/>
              </a:rPr>
              <a:t>the 1–2 synchronizer assembly will rotate clockwise, and the differential and drive wheels will </a:t>
            </a:r>
          </a:p>
          <a:p>
            <a:r>
              <a:rPr lang="en-US" sz="1200" dirty="0">
                <a:latin typeface="Arial" panose="020B0604020202020204" pitchFamily="34" charset="0"/>
                <a:cs typeface="Arial" panose="020B0604020202020204" pitchFamily="34" charset="0"/>
              </a:rPr>
              <a:t>rotate counterclockwise to drive the vehicle backward. SEE FIGURE 6.5.</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transaxle on the right. A rod is connected to the transaxle and marks the beginning of the input shaft on the left. Above the input shaft is the output shaft. Connected to the output shaft is the differential case assembly. The sixth rectangle from the right of the input shaft is labeled fifth gear engaged. An arrow emerges from the rod, reaches the sixth rectangle of the input shaft, moves upward to the output shaft, turns right to the endpoint of the differential case assembly, and moves upward. The arrow then splits into a double-headed arrow in the differential case assembly.</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25561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GEAR RATIOS</a:t>
            </a:r>
          </a:p>
          <a:p>
            <a:r>
              <a:rPr lang="en-US" sz="1200" dirty="0">
                <a:latin typeface="Arial" panose="020B0604020202020204" pitchFamily="34" charset="0"/>
                <a:cs typeface="Arial" panose="020B0604020202020204" pitchFamily="34" charset="0"/>
              </a:rPr>
              <a:t>The synchronizers are the same as those used in a rear-wheel-drive transmission and their parts and </a:t>
            </a:r>
          </a:p>
          <a:p>
            <a:r>
              <a:rPr lang="en-US" sz="1200" dirty="0">
                <a:latin typeface="Arial" panose="020B0604020202020204" pitchFamily="34" charset="0"/>
                <a:cs typeface="Arial" panose="020B0604020202020204" pitchFamily="34" charset="0"/>
              </a:rPr>
              <a:t>operation are identical.</a:t>
            </a:r>
          </a:p>
          <a:p>
            <a:r>
              <a:rPr lang="en-US" sz="1200" dirty="0">
                <a:latin typeface="Arial" panose="020B0604020202020204" pitchFamily="34" charset="0"/>
                <a:cs typeface="Arial" panose="020B0604020202020204" pitchFamily="34" charset="0"/>
              </a:rPr>
              <a:t>The power flow for reverse gear is also similar to that of a rear-wheel-drive transmission. In most </a:t>
            </a:r>
          </a:p>
          <a:p>
            <a:r>
              <a:rPr lang="en-US" sz="1200" dirty="0">
                <a:latin typeface="Arial" panose="020B0604020202020204" pitchFamily="34" charset="0"/>
                <a:cs typeface="Arial" panose="020B0604020202020204" pitchFamily="34" charset="0"/>
              </a:rPr>
              <a:t>cases, the reverse idler is shifted into mesh with the reverse gear on the in- put shaft and the </a:t>
            </a:r>
          </a:p>
          <a:p>
            <a:r>
              <a:rPr lang="en-US" sz="1200" dirty="0">
                <a:latin typeface="Arial" panose="020B0604020202020204" pitchFamily="34" charset="0"/>
                <a:cs typeface="Arial" panose="020B0604020202020204" pitchFamily="34" charset="0"/>
              </a:rPr>
              <a:t>sleeve of the 1–2 synchronizer assembly, which has the spur gear teeth for reverse on the outer </a:t>
            </a:r>
          </a:p>
          <a:p>
            <a:r>
              <a:rPr lang="en-US" sz="1200" dirty="0">
                <a:latin typeface="Arial" panose="020B0604020202020204" pitchFamily="34" charset="0"/>
                <a:cs typeface="Arial" panose="020B0604020202020204" pitchFamily="34" charset="0"/>
              </a:rPr>
              <a:t>diameter. The idler gear will rotate in a counterclockwise direction viewed from the right side, </a:t>
            </a:r>
          </a:p>
          <a:p>
            <a:r>
              <a:rPr lang="en-US" sz="1200" dirty="0">
                <a:latin typeface="Arial" panose="020B0604020202020204" pitchFamily="34" charset="0"/>
                <a:cs typeface="Arial" panose="020B0604020202020204" pitchFamily="34" charset="0"/>
              </a:rPr>
              <a:t>the 1–2 synchronizer assembly will rotate clockwise, and the differential and drive wheels will </a:t>
            </a:r>
          </a:p>
          <a:p>
            <a:r>
              <a:rPr lang="en-US" sz="1200" dirty="0">
                <a:latin typeface="Arial" panose="020B0604020202020204" pitchFamily="34" charset="0"/>
                <a:cs typeface="Arial" panose="020B0604020202020204" pitchFamily="34" charset="0"/>
              </a:rPr>
              <a:t>rotate counterclockwise to drive the vehicle backward. SEE FIGURE 6.5.</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transaxle on the right. A rod is connected to the transaxle and marks the beginning of the input shaft on the left. Above the input shaft is the output shaft. Connected to the output shaft is the differential case assembly. The second rectangle from the right of the input shaft is labeled reverse gear engaged. An arrow emerges from the rod, reaches the reverse gear of the input shaft, moves upward to the output shaft, turns right to the endpoint of the differential case assembly, and moves upward. The arrow then splits into a double-headed arrow in the differential case assembly.</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44435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GEAR RATIOS</a:t>
            </a:r>
          </a:p>
          <a:p>
            <a:r>
              <a:rPr lang="en-US" sz="1200" dirty="0">
                <a:latin typeface="Arial" panose="020B0604020202020204" pitchFamily="34" charset="0"/>
                <a:cs typeface="Arial" panose="020B0604020202020204" pitchFamily="34" charset="0"/>
              </a:rPr>
              <a:t>The synchronizers are the same as those used in a rear-wheel-drive transmission and their parts and </a:t>
            </a:r>
          </a:p>
          <a:p>
            <a:r>
              <a:rPr lang="en-US" sz="1200" dirty="0">
                <a:latin typeface="Arial" panose="020B0604020202020204" pitchFamily="34" charset="0"/>
                <a:cs typeface="Arial" panose="020B0604020202020204" pitchFamily="34" charset="0"/>
              </a:rPr>
              <a:t>operation are identical.</a:t>
            </a:r>
          </a:p>
          <a:p>
            <a:r>
              <a:rPr lang="en-US" sz="1200" dirty="0">
                <a:latin typeface="Arial" panose="020B0604020202020204" pitchFamily="34" charset="0"/>
                <a:cs typeface="Arial" panose="020B0604020202020204" pitchFamily="34" charset="0"/>
              </a:rPr>
              <a:t>The power flow for reverse gear is also similar to that of a rear-wheel-drive transmission. In most </a:t>
            </a:r>
          </a:p>
          <a:p>
            <a:r>
              <a:rPr lang="en-US" sz="1200" dirty="0">
                <a:latin typeface="Arial" panose="020B0604020202020204" pitchFamily="34" charset="0"/>
                <a:cs typeface="Arial" panose="020B0604020202020204" pitchFamily="34" charset="0"/>
              </a:rPr>
              <a:t>cases, the reverse idler is shifted into mesh with the reverse gear on the in- put shaft and the </a:t>
            </a:r>
          </a:p>
          <a:p>
            <a:r>
              <a:rPr lang="en-US" sz="1200" dirty="0">
                <a:latin typeface="Arial" panose="020B0604020202020204" pitchFamily="34" charset="0"/>
                <a:cs typeface="Arial" panose="020B0604020202020204" pitchFamily="34" charset="0"/>
              </a:rPr>
              <a:t>sleeve of the 1–2 synchronizer assembly, which has the spur gear teeth for reverse on the outer </a:t>
            </a:r>
          </a:p>
          <a:p>
            <a:r>
              <a:rPr lang="en-US" sz="1200" dirty="0">
                <a:latin typeface="Arial" panose="020B0604020202020204" pitchFamily="34" charset="0"/>
                <a:cs typeface="Arial" panose="020B0604020202020204" pitchFamily="34" charset="0"/>
              </a:rPr>
              <a:t>diameter. The idler gear will rotate in a counterclockwise direction viewed from the right side, </a:t>
            </a:r>
          </a:p>
          <a:p>
            <a:r>
              <a:rPr lang="en-US" sz="1200" dirty="0">
                <a:latin typeface="Arial" panose="020B0604020202020204" pitchFamily="34" charset="0"/>
                <a:cs typeface="Arial" panose="020B0604020202020204" pitchFamily="34" charset="0"/>
              </a:rPr>
              <a:t>the 1–2 synchronizer assembly will rotate clockwise, and the differential and drive wheels will </a:t>
            </a:r>
          </a:p>
          <a:p>
            <a:r>
              <a:rPr lang="en-US" sz="1200" dirty="0">
                <a:latin typeface="Arial" panose="020B0604020202020204" pitchFamily="34" charset="0"/>
                <a:cs typeface="Arial" panose="020B0604020202020204" pitchFamily="34" charset="0"/>
              </a:rPr>
              <a:t>rotate counterclockwise to drive the vehicle backward. SEE FIGURE 6.5.</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an input shaft at the top and an output shaft below. Starting from the left, the input shaft has a gear with 13 teeth, followed by a circular gear with 13 teeth, 18 teeth, 24 teeth, and 38 teeth. Starting from the left, the output shaft has a vertical gear with 67 teeth and a gear with 20 teeth above. Next to the gear with 20 teeth is a circular gear with 46 teeth, 30 teeth, 32 teeth, 33 teeth, 34 teeth, and 36 teeth. A chart for gear ratios and overall ratios is provided below the illustration. Gear ratios for the gears are as follows. First gear: 46 divided by 13 equals 3 point 5 4 colon 1. Second gear: 38 divided by 18 equals 2 point 11 colon 1. Third gear: 32 divided by 24 equals 1 point 3 3 colon 1. Fourth gear: 34 divided by 33 equals 1 point 0 3 colon 1. Fifth gear: 36 divided by 38 equals 0 point 8 3 colon 1. Reverse: 30 divided by 13 equals 2 point 3 1 colon 1. Final drive: 67 divided by 20 equals 3 point 3 5 colon 1. Overall ratios for the gears are as follows. 3 point 5 4 times 3 point 3 5 equals 11 point 8 6 colon 1. 2 point 1 1 times 3 point 3 5 equals 7 point 0 7 colon 1. 1 point 3 3 times 3 point 3 5 equals 4 point 4 5 colon 1. 1 point 0 3 times 3 point 3 5 equals 3 point 4 5 colon 1. 0 point 8 3 times 3 point 3 5 equals 2 point 7 8 colon 1. 3 point 3 1 times 3 point 3 5 equals 7 point 7 4 colon 1.</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075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an input shaft at the top, an output shaft in the middle, and a differential shaft at the bottom. Starting from the right of the output shaft is a rectangle aligned vertically and labeled final drive pinion gear. Starting from the left, the differential shaft has a circular gear followed by a rectangle aligned vertically and labeled final drive ring gear.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8840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Longitudinal Transaxle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Some front-wheel-drive vehicle manufacturers place the engine longitudinally (lengthwise) rather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than placing transversally. This requires a major change in the transaxle. In these units,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power must turn 90 degrees to align with the front drive. Some units use a hypoid gear set that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mounts the drive pinion above or below the center of the ring gear. This gear set turns the power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flow as it produces the necessary final drive reduction. The power flow from the ring gear through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differential to the C V joints is the same as described previously.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Hypoid gears require adjustments for proper ring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pinion gear positioning during assembly procedures. This transaxle lends itself to A W D or 4 W 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because of the longitudinal position of the main shaft. It is a fairly simple matter for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manufacturer to install a clutch at the rear end of the main shaft and extend an output shaft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connect to a drive- shaft for the rear wheels. FIGURE 6.7.</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dirty="0">
                <a:latin typeface="Arial" panose="020B0604020202020204" pitchFamily="34" charset="0"/>
                <a:cs typeface="Arial" panose="020B0604020202020204" pitchFamily="34" charset="0"/>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Starting from the right, the transaxle has an input shaft at the top and a differential below. The differential is held together with the viscous coupling at the top and bottom, just next to the differential coil. The endpoint of the differential on the left has a bulge and is labeled pinion gear. Followed by the pinion gear is a wheel labeled ring gear.</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0052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TRANSAXLE GEARS </a:t>
            </a:r>
            <a:r>
              <a:rPr lang="en-US" sz="1200" dirty="0">
                <a:latin typeface="Arial" panose="020B0604020202020204" pitchFamily="34" charset="0"/>
                <a:cs typeface="Arial" panose="020B0604020202020204" pitchFamily="34" charset="0"/>
              </a:rPr>
              <a:t>Like manual transmissions, manual transaxles use helical gears for all the forward </a:t>
            </a:r>
          </a:p>
          <a:p>
            <a:r>
              <a:rPr lang="en-US" sz="1200" dirty="0">
                <a:latin typeface="Arial" panose="020B0604020202020204" pitchFamily="34" charset="0"/>
                <a:cs typeface="Arial" panose="020B0604020202020204" pitchFamily="34" charset="0"/>
              </a:rPr>
              <a:t>speeds and spur gears for reverse. To allow for engine length in the cramped width of the engine </a:t>
            </a:r>
          </a:p>
          <a:p>
            <a:r>
              <a:rPr lang="en-US" sz="1200" dirty="0">
                <a:latin typeface="Arial" panose="020B0604020202020204" pitchFamily="34" charset="0"/>
                <a:cs typeface="Arial" panose="020B0604020202020204" pitchFamily="34" charset="0"/>
              </a:rPr>
              <a:t>compartment, the speed gears, synchronizer assemblies, and bearings are kept as narrow and compact </a:t>
            </a:r>
          </a:p>
          <a:p>
            <a:r>
              <a:rPr lang="en-US" sz="1200" dirty="0">
                <a:latin typeface="Arial" panose="020B0604020202020204" pitchFamily="34" charset="0"/>
                <a:cs typeface="Arial" panose="020B0604020202020204" pitchFamily="34" charset="0"/>
              </a:rPr>
              <a:t>as practical. This design factor is much more critical with transaxles than with transmissions.</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TRANSAXLE BEARINGS </a:t>
            </a:r>
            <a:r>
              <a:rPr lang="en-US" sz="1200" dirty="0">
                <a:latin typeface="Arial" panose="020B0604020202020204" pitchFamily="34" charset="0"/>
                <a:cs typeface="Arial" panose="020B0604020202020204" pitchFamily="34" charset="0"/>
              </a:rPr>
              <a:t>The bearing surfaces on many transaxles are made with lubrication slots to </a:t>
            </a:r>
          </a:p>
          <a:p>
            <a:r>
              <a:rPr lang="en-US" sz="1200" dirty="0">
                <a:latin typeface="Arial" panose="020B0604020202020204" pitchFamily="34" charset="0"/>
                <a:cs typeface="Arial" panose="020B0604020202020204" pitchFamily="34" charset="0"/>
              </a:rPr>
              <a:t>compensate for the reduced gear width, whereas on other units the speed gears are mounted on roller </a:t>
            </a:r>
          </a:p>
          <a:p>
            <a:r>
              <a:rPr lang="en-US" sz="1200" dirty="0">
                <a:latin typeface="Arial" panose="020B0604020202020204" pitchFamily="34" charset="0"/>
                <a:cs typeface="Arial" panose="020B0604020202020204" pitchFamily="34" charset="0"/>
              </a:rPr>
              <a:t>or needle bearings. These features also improve the efficiency of the transaxle and fuel economy. </a:t>
            </a:r>
          </a:p>
          <a:p>
            <a:r>
              <a:rPr lang="en-US" sz="1200" dirty="0">
                <a:latin typeface="Arial" panose="020B0604020202020204" pitchFamily="34" charset="0"/>
                <a:cs typeface="Arial" panose="020B0604020202020204" pitchFamily="34" charset="0"/>
              </a:rPr>
              <a:t>Some transaxles use a roller bearing at the engine end of the input shaft and main shaft and a ball </a:t>
            </a:r>
          </a:p>
          <a:p>
            <a:r>
              <a:rPr lang="en-US" sz="1200" dirty="0">
                <a:latin typeface="Arial" panose="020B0604020202020204" pitchFamily="34" charset="0"/>
                <a:cs typeface="Arial" panose="020B0604020202020204" pitchFamily="34" charset="0"/>
              </a:rPr>
              <a:t>bearing at the other end of the shaft.</a:t>
            </a:r>
          </a:p>
          <a:p>
            <a:r>
              <a:rPr lang="en-US" sz="1200" dirty="0">
                <a:latin typeface="Arial" panose="020B0604020202020204" pitchFamily="34" charset="0"/>
                <a:cs typeface="Arial" panose="020B0604020202020204" pitchFamily="34" charset="0"/>
              </a:rPr>
              <a:t>The ball bearing supports one end and also positions the shaft to the case as the roller bearing </a:t>
            </a:r>
          </a:p>
          <a:p>
            <a:r>
              <a:rPr lang="en-US" sz="1200" dirty="0">
                <a:latin typeface="Arial" panose="020B0604020202020204" pitchFamily="34" charset="0"/>
                <a:cs typeface="Arial" panose="020B0604020202020204" pitchFamily="34" charset="0"/>
              </a:rPr>
              <a:t>supports the end with the greater side loading from the final drive. This feature makes for easy </a:t>
            </a:r>
          </a:p>
          <a:p>
            <a:r>
              <a:rPr lang="en-US" sz="1200" dirty="0">
                <a:latin typeface="Arial" panose="020B0604020202020204" pitchFamily="34" charset="0"/>
                <a:cs typeface="Arial" panose="020B0604020202020204" pitchFamily="34" charset="0"/>
              </a:rPr>
              <a:t>servicing, as the roller bearing can slide through the openings when the cover is removed or </a:t>
            </a:r>
          </a:p>
          <a:p>
            <a:r>
              <a:rPr lang="en-US" sz="1200" dirty="0">
                <a:latin typeface="Arial" panose="020B0604020202020204" pitchFamily="34" charset="0"/>
                <a:cs typeface="Arial" panose="020B0604020202020204" pitchFamily="34" charset="0"/>
              </a:rPr>
              <a:t>installed.</a:t>
            </a:r>
          </a:p>
          <a:p>
            <a:r>
              <a:rPr lang="en-US" sz="1200" dirty="0">
                <a:latin typeface="Arial" panose="020B0604020202020204" pitchFamily="34" charset="0"/>
                <a:cs typeface="Arial" panose="020B0604020202020204" pitchFamily="34" charset="0"/>
              </a:rPr>
              <a:t>On transaxles that use tapered roller bearings, bearing clearance or preload is adjusted by </a:t>
            </a:r>
          </a:p>
          <a:p>
            <a:r>
              <a:rPr lang="en-US" sz="1200" dirty="0">
                <a:latin typeface="Arial" panose="020B0604020202020204" pitchFamily="34" charset="0"/>
                <a:cs typeface="Arial" panose="020B0604020202020204" pitchFamily="34" charset="0"/>
              </a:rPr>
              <a:t>selecting the correct size of shim to place at the bearing or bearing cup. The selective shim is </a:t>
            </a:r>
          </a:p>
          <a:p>
            <a:r>
              <a:rPr lang="en-US" sz="1200" dirty="0">
                <a:latin typeface="Arial" panose="020B0604020202020204" pitchFamily="34" charset="0"/>
                <a:cs typeface="Arial" panose="020B0604020202020204" pitchFamily="34" charset="0"/>
              </a:rPr>
              <a:t>positioned under the bearing cup in the case. A selective shim means that there are several </a:t>
            </a:r>
          </a:p>
          <a:p>
            <a:r>
              <a:rPr lang="en-US" sz="1200" dirty="0">
                <a:latin typeface="Arial" panose="020B0604020202020204" pitchFamily="34" charset="0"/>
                <a:cs typeface="Arial" panose="020B0604020202020204" pitchFamily="34" charset="0"/>
              </a:rPr>
              <a:t>different thickness shims available that can be inserted behind the bearing to tied bearing preload. </a:t>
            </a:r>
          </a:p>
          <a:p>
            <a:r>
              <a:rPr lang="en-US" sz="1200" dirty="0">
                <a:latin typeface="Arial" panose="020B0604020202020204" pitchFamily="34" charset="0"/>
                <a:cs typeface="Arial" panose="020B0604020202020204" pitchFamily="34" charset="0"/>
              </a:rPr>
              <a:t>In loaded areas whereshaft movement can create a problem, the bearings are ad-</a:t>
            </a:r>
          </a:p>
          <a:p>
            <a:r>
              <a:rPr lang="en-US" sz="1200" dirty="0">
                <a:latin typeface="Arial" panose="020B0604020202020204" pitchFamily="34" charset="0"/>
                <a:cs typeface="Arial" panose="020B0604020202020204" pitchFamily="34" charset="0"/>
              </a:rPr>
              <a:t>justed to a slight preload. ● SEE FIGURE 6.8.</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an asymmetrical rod with a circle at its tapering end. A shaft with its base on the left holds the circle and the rod together on either side. A close-up view of the tapered roller bearings is provided at the top. Two horizontal bars, one on top and one below, are joined by a vertical bar. A block with the label oil seal lies immediately below the horizontal bar at the bottom. Next to the oil seal and close to the horizontal bar is a cup-shaped structure labeled small bearing cup. The opening of the cup is labeled small bearing cone. In between the block and the cup is a vertical strip that connects the two horizontal bars.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The image has a circular, bearing race. The inner layer of the bearing race is labeled the bearing packet. At the rim of the bearing packet, is another ring towards the edge labeled selective shim.</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5385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Transaxle Case Design</a:t>
            </a:r>
          </a:p>
          <a:p>
            <a:r>
              <a:rPr lang="en-US" dirty="0"/>
              <a:t>Transaxle cases are made from cast aluminum. Many cases use a two-part assembly with a right-hand </a:t>
            </a:r>
          </a:p>
          <a:p>
            <a:r>
              <a:rPr lang="en-US" dirty="0"/>
              <a:t>case or cover that also forms the clutch housing and a left-hand or main case that contains the </a:t>
            </a:r>
          </a:p>
          <a:p>
            <a:r>
              <a:rPr lang="en-US" dirty="0"/>
              <a:t>gears. Some units have a separate side case or side cover that encloses the fifth gear set and the </a:t>
            </a:r>
          </a:p>
          <a:p>
            <a:r>
              <a:rPr lang="en-US" dirty="0"/>
              <a:t>synchronizer or just the left-side bearings. Some units have a bottom or differential cover that </a:t>
            </a:r>
          </a:p>
          <a:p>
            <a:r>
              <a:rPr lang="en-US" dirty="0"/>
              <a:t>provides access to the differential assembly.</a:t>
            </a:r>
          </a:p>
          <a:p>
            <a:r>
              <a:rPr lang="en-US" b="1" dirty="0"/>
              <a:t>SPLASH LUBRICATION </a:t>
            </a:r>
            <a:r>
              <a:rPr lang="en-US" dirty="0"/>
              <a:t>Like transmissions, transaxles use a supply of oil in the sump at the bottom of </a:t>
            </a:r>
          </a:p>
          <a:p>
            <a:r>
              <a:rPr lang="en-US" dirty="0"/>
              <a:t>the case that is circulated by gear rotation. This type of lubrication is called splash </a:t>
            </a:r>
          </a:p>
          <a:p>
            <a:r>
              <a:rPr lang="en-US" dirty="0"/>
              <a:t>lubrication. The oil is directed to critical areas by troughs and oiling funnels. The fluid level </a:t>
            </a:r>
          </a:p>
          <a:p>
            <a:r>
              <a:rPr lang="en-US" dirty="0"/>
              <a:t>is normally checked at a fill-level plug or with a dipstick.</a:t>
            </a:r>
          </a:p>
          <a:p>
            <a:pPr marL="171450" indent="-171450">
              <a:buFont typeface="Arial" panose="020B0604020202020204" pitchFamily="34" charset="0"/>
              <a:buChar char="•"/>
            </a:pPr>
            <a:r>
              <a:rPr lang="en-US" dirty="0"/>
              <a:t>Most transaxles have a common case, so the transmission and final drive share the same lubricant.</a:t>
            </a:r>
          </a:p>
          <a:p>
            <a:pPr marL="171450" indent="-171450">
              <a:buFont typeface="Arial" panose="020B0604020202020204" pitchFamily="34" charset="0"/>
              <a:buChar char="•"/>
            </a:pPr>
            <a:r>
              <a:rPr lang="en-US" dirty="0"/>
              <a:t>Some units separate two and different oils may be used for each gear set, and there will be 2 fluid-level plugs.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5907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223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897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Large majority of vehicles sold today are F W D. The engine and transaxle are either transverse or longitudinally mounted.</a:t>
            </a:r>
          </a:p>
          <a:p>
            <a:r>
              <a:rPr lang="en-US" dirty="0"/>
              <a:t>Transverse engine points across the vehicle also called east-west positioning.</a:t>
            </a:r>
          </a:p>
          <a:p>
            <a:r>
              <a:rPr lang="en-US" dirty="0"/>
              <a:t>Longitudinal engine is commonly used in rear-wheel-drive vehicles and is often called north-south positioning.</a:t>
            </a:r>
          </a:p>
          <a:p>
            <a:r>
              <a:rPr lang="en-US" dirty="0"/>
              <a:t>Many features of the transmission part of a transaxle are similar to those of a R W D transmission. There are differences, however, in the number of shafts and the power flow. There is also the addition of the final drive gears and the differential.</a:t>
            </a:r>
          </a:p>
          <a:p>
            <a:r>
              <a:rPr lang="en-US" dirty="0"/>
              <a:t>F W D vehicles have transverse-mounted engines, and engine-transmission package must fit in the vehicle between the suspension components. Many transaxles have the differential mounted off center which results in unequal-length drive shafts. FIGURE 6.1.</a:t>
            </a:r>
          </a:p>
          <a:p>
            <a:r>
              <a:rPr lang="en-US" dirty="0"/>
              <a:t>Unequal-length drive shafts can cause the vehicle to pull to one side during acceleration, which is </a:t>
            </a:r>
          </a:p>
          <a:p>
            <a:r>
              <a:rPr lang="en-US" dirty="0"/>
              <a:t>called torque steer. </a:t>
            </a:r>
            <a:r>
              <a:rPr lang="en-US" b="1" dirty="0"/>
              <a:t>Torque steer </a:t>
            </a:r>
            <a:r>
              <a:rPr lang="en-US" dirty="0"/>
              <a:t>is caused by</a:t>
            </a:r>
          </a:p>
          <a:p>
            <a:pPr marL="171450" indent="-171450">
              <a:buFont typeface="Arial" panose="020B0604020202020204" pitchFamily="34" charset="0"/>
              <a:buChar char="•"/>
            </a:pPr>
            <a:r>
              <a:rPr lang="en-US" dirty="0"/>
              <a:t>Unequal C V Joint Angles</a:t>
            </a:r>
          </a:p>
          <a:p>
            <a:pPr marL="171450" indent="-171450">
              <a:buFont typeface="Arial" panose="020B0604020202020204" pitchFamily="34" charset="0"/>
              <a:buChar char="•"/>
            </a:pPr>
            <a:r>
              <a:rPr lang="en-US" dirty="0"/>
              <a:t>Unequal Length Of The Shafts</a:t>
            </a:r>
          </a:p>
          <a:p>
            <a:pPr marL="171450" indent="-171450">
              <a:buFont typeface="Arial" panose="020B0604020202020204" pitchFamily="34" charset="0"/>
              <a:buChar char="•"/>
            </a:pPr>
            <a:r>
              <a:rPr lang="en-US" dirty="0"/>
              <a:t>Tendency</a:t>
            </a:r>
            <a:r>
              <a:rPr lang="en-US" baseline="0" dirty="0"/>
              <a:t> For Longer </a:t>
            </a:r>
            <a:r>
              <a:rPr lang="en-US" dirty="0"/>
              <a:t>Shaft To Twist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6187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32</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two vertical engines on either side. A rod surrounded by spirals is at the inner side at the top of the engine. In the center of the engines is dumbbell-shaped structures labeled driveshaft. The driveshafts are connected to vertically aligned joints labeled inner C V joints. The C V joints are encapsulated within an inverted C-shaped structure labeled differential. Elongated from the differential is a device labeled transaxle.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92049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PARTS INVOLVED Most transaxles are made with four parallel shafts: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 Input shaft—The input shaft is sometimes called the clutch shaft because it is splined to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clutch disc. The driving gears are positioned on the input shaft, and there is one for each forward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speed.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2. Main shaft—The main shaft, also called a countershaft or an intermediate shaft, also includes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gear for each forward speed and these are the driven gears. The main shaft also includes the drive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pinion gear. The drive pinion gear is the transmission output and the input for the final drive.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3. Final drive ring gear—The final drive ring gear is mounted on the differential case.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differential divides the power flow between the two C V joints coupled to the drive shafts and on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wheels. The differential pinion gears and side (axle) gears in the differential allow for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speed differences when the vehicle turns a corner. This gear arrangement also splits the power from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single source to two sources with, typically, 50/50 torque distribution.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4. Reverse idler shaft—All of the gears in a transaxle, with the exception of the reverse idler,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are in constant mesh, and each of the gear pairs on the input shaft and main shaft represents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power paths for a particular gear ratio. ● SEE FIGURE 6.2.</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parts of a transaxle consists of four different shafts aligned parallel. The first shaft is a rectangle aligned horizontally and is labeled reverse idler. Below the reverse idler is the second shaft labeled input shaft. The shaft consists of vertically aligned rectangles, placed closely and connected to the rectangles of the third shaft labeled output shaft. The second rectangle on the right of the output shaft is connected to the rectangle of the fourth shaft. The rectangle of the fourth shaft has a circle with spirals towards its right. A rectangle is on the right of the circle, followed by another rectangle labeled differential case assembly. All the shafts are encased inside an irregular case labeled transfer case.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25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dirty="0">
                <a:latin typeface="Arial" panose="020B0604020202020204" pitchFamily="34" charset="0"/>
                <a:cs typeface="Arial" panose="020B0604020202020204" pitchFamily="34" charset="0"/>
              </a:rPr>
              <a:t>At each gear pair, one gear is secured solidly to the shaft and the other floats on the shaft, right next to a synchronizer assembly. Some transaxles secure all gears on the input shaft to form a cluster gear. These can be either a single cluster gear or a group of gears pressed onto a splined shaft. Other designs float all or some of driving gears on the input shaft and secure the driven gears onto the main shaft. Most engines rotate in a clockwise direction (viewing the drive rotation from the right, or passenger, side of the vehicle). The input shaft rotates clockwise, the main shaft rotates counterclockwise in forward gears, and the differential rotates clockwise to drive the wheels in a clockwise direction. Figure 6.3.</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the right view of a car with wheels on both sides. The clockwise direction of the wheel is depicted by an arrow. Connected to the anterior wheel is a dumbbell-shaped structure labeled driveshaft. The driveshaft is connected to an engine that consists of a wheel connected to three horizontal cylinders aligned vertically. Next to the cylinders is a circle labeled input shaft. The input shaft has a hole in the center through which passes a rod and is connected to the posterior wheel. The clockwise direction of rotation of the shaft is marked by an arrow.</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9838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Powerflow</a:t>
            </a:r>
          </a:p>
          <a:p>
            <a:r>
              <a:rPr lang="en-US" dirty="0"/>
              <a:t>The power flow through the transmission section of a transaxle is essentially the same in all the </a:t>
            </a:r>
          </a:p>
          <a:p>
            <a:r>
              <a:rPr lang="en-US" dirty="0"/>
              <a:t>Forward gears. The power (torque) passes:</a:t>
            </a:r>
          </a:p>
          <a:p>
            <a:pPr marL="171450" indent="-171450">
              <a:buFont typeface="Arial" panose="020B0604020202020204" pitchFamily="34" charset="0"/>
              <a:buChar char="•"/>
            </a:pPr>
            <a:r>
              <a:rPr lang="en-US" dirty="0"/>
              <a:t>From driving gear on input shaft</a:t>
            </a:r>
          </a:p>
          <a:p>
            <a:pPr marL="171450" indent="-171450">
              <a:buFont typeface="Arial" panose="020B0604020202020204" pitchFamily="34" charset="0"/>
              <a:buChar char="•"/>
            </a:pPr>
            <a:r>
              <a:rPr lang="en-US" dirty="0"/>
              <a:t>To driven gear on main shaft and then</a:t>
            </a:r>
          </a:p>
          <a:p>
            <a:pPr marL="171450" indent="-171450">
              <a:buFont typeface="Arial" panose="020B0604020202020204" pitchFamily="34" charset="0"/>
              <a:buChar char="•"/>
            </a:pPr>
            <a:r>
              <a:rPr lang="en-US" dirty="0"/>
              <a:t>Through synchronizer assembly to main shaft itself;</a:t>
            </a:r>
          </a:p>
          <a:p>
            <a:pPr marL="171450" indent="-171450">
              <a:buFont typeface="Arial" panose="020B0604020202020204" pitchFamily="34" charset="0"/>
              <a:buChar char="•"/>
            </a:pPr>
            <a:r>
              <a:rPr lang="en-US" dirty="0"/>
              <a:t>Power leaves transaxle main shaft through drive pinion, which drives final drive ring gear because the power passes through only one set of gears, the ratio for that gear speed is determined by that pair of gears. The smallest gear on input shaft drives largest gear on main shaft for first gear, and largest gear on input shaft drives smallest gear on main shaft for highest gear. For example, the power </a:t>
            </a:r>
          </a:p>
          <a:p>
            <a:pPr marL="171450" indent="-171450">
              <a:buFont typeface="Arial" panose="020B0604020202020204" pitchFamily="34" charset="0"/>
              <a:buChar char="•"/>
            </a:pPr>
            <a:r>
              <a:rPr lang="en-US" dirty="0"/>
              <a:t>Flow through a commonly used five-speed transaxle is shown in FIGURE 6.4.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9475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GEAR RATIOS</a:t>
            </a:r>
          </a:p>
          <a:p>
            <a:r>
              <a:rPr lang="en-US" sz="1200" dirty="0">
                <a:latin typeface="Arial" panose="020B0604020202020204" pitchFamily="34" charset="0"/>
                <a:cs typeface="Arial" panose="020B0604020202020204" pitchFamily="34" charset="0"/>
              </a:rPr>
              <a:t>The synchronizers are the same as those used in a rear-wheel-drive transmission and their parts and </a:t>
            </a:r>
          </a:p>
          <a:p>
            <a:r>
              <a:rPr lang="en-US" sz="1200" dirty="0">
                <a:latin typeface="Arial" panose="020B0604020202020204" pitchFamily="34" charset="0"/>
                <a:cs typeface="Arial" panose="020B0604020202020204" pitchFamily="34" charset="0"/>
              </a:rPr>
              <a:t>operation are identical.</a:t>
            </a:r>
          </a:p>
          <a:p>
            <a:r>
              <a:rPr lang="en-US" sz="1200" dirty="0">
                <a:latin typeface="Arial" panose="020B0604020202020204" pitchFamily="34" charset="0"/>
                <a:cs typeface="Arial" panose="020B0604020202020204" pitchFamily="34" charset="0"/>
              </a:rPr>
              <a:t>The power flow for reverse gear is also similar to that of a rear-wheel-drive transmission. In most </a:t>
            </a:r>
          </a:p>
          <a:p>
            <a:r>
              <a:rPr lang="en-US" sz="1200" dirty="0">
                <a:latin typeface="Arial" panose="020B0604020202020204" pitchFamily="34" charset="0"/>
                <a:cs typeface="Arial" panose="020B0604020202020204" pitchFamily="34" charset="0"/>
              </a:rPr>
              <a:t>cases, the reverse idler is shifted into mesh with the reverse gear on the in- put shaft and the </a:t>
            </a:r>
          </a:p>
          <a:p>
            <a:r>
              <a:rPr lang="en-US" sz="1200" dirty="0">
                <a:latin typeface="Arial" panose="020B0604020202020204" pitchFamily="34" charset="0"/>
                <a:cs typeface="Arial" panose="020B0604020202020204" pitchFamily="34" charset="0"/>
              </a:rPr>
              <a:t>sleeve of the 1–2 synchronizer assembly, which has the spur gear teeth for reverse on the outer </a:t>
            </a:r>
          </a:p>
          <a:p>
            <a:r>
              <a:rPr lang="en-US" sz="1200" dirty="0">
                <a:latin typeface="Arial" panose="020B0604020202020204" pitchFamily="34" charset="0"/>
                <a:cs typeface="Arial" panose="020B0604020202020204" pitchFamily="34" charset="0"/>
              </a:rPr>
              <a:t>diameter. The idler gear will rotate in a counterclockwise direction viewed from the right side, </a:t>
            </a:r>
          </a:p>
          <a:p>
            <a:r>
              <a:rPr lang="en-US" sz="1200" dirty="0">
                <a:latin typeface="Arial" panose="020B0604020202020204" pitchFamily="34" charset="0"/>
                <a:cs typeface="Arial" panose="020B0604020202020204" pitchFamily="34" charset="0"/>
              </a:rPr>
              <a:t>the 1–2 synchronizer assembly will rotate clockwise, and the differential and drive wheels will </a:t>
            </a:r>
          </a:p>
          <a:p>
            <a:r>
              <a:rPr lang="en-US" sz="1200" dirty="0">
                <a:latin typeface="Arial" panose="020B0604020202020204" pitchFamily="34" charset="0"/>
                <a:cs typeface="Arial" panose="020B0604020202020204" pitchFamily="34" charset="0"/>
              </a:rPr>
              <a:t>rotate counterclockwise to drive the vehicle backward. SEE FIGURE 6.5.</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transaxle on the right. A rod is connected to the transaxle and marks the beginning of the input shaft on the left. Above the input shaft is the output shaft. Connected to the output shaft is the differential case assembly. The second rectangle from the right of the output shaft is labeled first gear engaged. An arrow emerges from the rod, goes to the first rectangle of the output shaft, turns right, and moves upward to the differential case assembly, and splits into a double-headed arrow.</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10209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8/16/2023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473520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92" r:id="rId3"/>
    <p:sldLayoutId id="2147483688" r:id="rId4"/>
    <p:sldLayoutId id="2147483689" r:id="rId5"/>
    <p:sldLayoutId id="2147483690" r:id="rId6"/>
    <p:sldLayoutId id="2147483681" r:id="rId7"/>
    <p:sldLayoutId id="2147483676" r:id="rId8"/>
    <p:sldLayoutId id="2147483677" r:id="rId9"/>
    <p:sldLayoutId id="2147483678" r:id="rId10"/>
    <p:sldLayoutId id="2147483687" r:id="rId11"/>
    <p:sldLayoutId id="2147483679" r:id="rId12"/>
    <p:sldLayoutId id="2147483671" r:id="rId13"/>
    <p:sldLayoutId id="2147483673" r:id="rId14"/>
    <p:sldLayoutId id="2147483670" r:id="rId15"/>
    <p:sldLayoutId id="2147483669" r:id="rId16"/>
    <p:sldLayoutId id="2147483655" r:id="rId17"/>
    <p:sldLayoutId id="2147483691" r:id="rId18"/>
    <p:sldLayoutId id="214748369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hyperlink" Target="https://jameshalderman.com/a3_anim_lib_pag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690777" cy="498016"/>
          </a:xfrm>
        </p:spPr>
        <p:txBody>
          <a:bodyPr wrap="square" lIns="0" tIns="18000" rIns="0" bIns="18000" anchor="ctr" anchorCtr="0">
            <a:spAutoFit/>
          </a:bodyPr>
          <a:lstStyle/>
          <a:p>
            <a:pPr marL="0"/>
            <a:r>
              <a:rPr lang="en-US" dirty="0"/>
              <a:t>Chapter 6</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030383"/>
            <a:ext cx="3657688" cy="713460"/>
          </a:xfrm>
        </p:spPr>
        <p:txBody>
          <a:bodyPr wrap="square" lIns="0" tIns="18000" rIns="0" bIns="18000" anchor="ctr" anchorCtr="0">
            <a:spAutoFit/>
          </a:bodyPr>
          <a:lstStyle/>
          <a:p>
            <a:pPr marL="0"/>
            <a:r>
              <a:rPr lang="en-US" dirty="0"/>
              <a:t>Manual Transaxle Parts And Operation</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6.4 </a:t>
            </a:r>
            <a:r>
              <a:rPr lang="en-US" sz="2800" dirty="0"/>
              <a:t>(2 of 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2370435" cy="405683"/>
          </a:xfrm>
        </p:spPr>
        <p:txBody>
          <a:bodyPr wrap="square" lIns="0" tIns="18000" rIns="0" bIns="18000" anchor="ctr" anchorCtr="0">
            <a:spAutoFit/>
          </a:bodyPr>
          <a:lstStyle/>
          <a:p>
            <a:pPr marL="0" indent="0">
              <a:spcBef>
                <a:spcPts val="600"/>
              </a:spcBef>
              <a:buNone/>
            </a:pPr>
            <a:r>
              <a:rPr lang="en-US" sz="2400" dirty="0">
                <a:solidFill>
                  <a:schemeClr val="tx1"/>
                </a:solidFill>
              </a:rPr>
              <a:t>Second Gear </a:t>
            </a:r>
            <a:r>
              <a:rPr lang="en-US" sz="2400" b="1" dirty="0">
                <a:solidFill>
                  <a:schemeClr val="tx1"/>
                </a:solidFill>
              </a:rPr>
              <a:t>(b)</a:t>
            </a:r>
          </a:p>
        </p:txBody>
      </p:sp>
      <p:pic>
        <p:nvPicPr>
          <p:cNvPr id="7" name="Picture 6" descr="An illustration of the power flow in the second gear of a transaxle.&#10;">
            <a:extLst>
              <a:ext uri="{FF2B5EF4-FFF2-40B4-BE49-F238E27FC236}">
                <a16:creationId xmlns:a16="http://schemas.microsoft.com/office/drawing/2014/main" id="{4CC5563A-E576-1637-6138-CCDCD1667435}"/>
              </a:ext>
            </a:extLst>
          </p:cNvPr>
          <p:cNvPicPr>
            <a:picLocks noChangeAspect="1"/>
          </p:cNvPicPr>
          <p:nvPr/>
        </p:nvPicPr>
        <p:blipFill>
          <a:blip r:embed="rId3"/>
          <a:stretch>
            <a:fillRect/>
          </a:stretch>
        </p:blipFill>
        <p:spPr>
          <a:xfrm>
            <a:off x="2490208" y="1703878"/>
            <a:ext cx="4163584" cy="398508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941085"/>
            <a:ext cx="8211128" cy="405683"/>
          </a:xfrm>
        </p:spPr>
        <p:txBody>
          <a:bodyPr wrap="square" lIns="0" tIns="18000" rIns="0" bIns="18000" anchor="ctr" anchorCtr="0">
            <a:spAutoFit/>
          </a:bodyPr>
          <a:lstStyle/>
          <a:p>
            <a:pPr marL="0" indent="0">
              <a:spcBef>
                <a:spcPts val="600"/>
              </a:spcBef>
              <a:buNone/>
            </a:pPr>
            <a:r>
              <a:rPr lang="en-US" sz="2400" b="1" dirty="0"/>
              <a:t>(b)</a:t>
            </a:r>
            <a:r>
              <a:rPr lang="en-US" sz="2400" dirty="0"/>
              <a:t> Second gear powerflow</a:t>
            </a:r>
          </a:p>
        </p:txBody>
      </p:sp>
    </p:spTree>
    <p:extLst>
      <p:ext uri="{BB962C8B-B14F-4D97-AF65-F5344CB8AC3E}">
        <p14:creationId xmlns:p14="http://schemas.microsoft.com/office/powerpoint/2010/main" val="98484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6.4 </a:t>
            </a:r>
            <a:r>
              <a:rPr lang="en-US" sz="2800" dirty="0"/>
              <a:t>(3 of 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1973621" cy="405683"/>
          </a:xfrm>
        </p:spPr>
        <p:txBody>
          <a:bodyPr wrap="square" lIns="0" tIns="18000" rIns="0" bIns="18000" anchor="ctr" anchorCtr="0">
            <a:spAutoFit/>
          </a:bodyPr>
          <a:lstStyle/>
          <a:p>
            <a:pPr marL="0" indent="0">
              <a:spcBef>
                <a:spcPts val="600"/>
              </a:spcBef>
              <a:buNone/>
            </a:pPr>
            <a:r>
              <a:rPr lang="en-US" sz="2400" dirty="0">
                <a:solidFill>
                  <a:schemeClr val="tx1"/>
                </a:solidFill>
              </a:rPr>
              <a:t>Third Gear </a:t>
            </a:r>
            <a:r>
              <a:rPr lang="en-US" sz="2400" b="1" dirty="0">
                <a:solidFill>
                  <a:schemeClr val="tx1"/>
                </a:solidFill>
              </a:rPr>
              <a:t>(c)</a:t>
            </a:r>
          </a:p>
        </p:txBody>
      </p:sp>
      <p:pic>
        <p:nvPicPr>
          <p:cNvPr id="5" name="Picture 4" descr="An illustration of the power flow in the third gear of a transaxle.&#10;Long description is available in notes, Press F6.">
            <a:extLst>
              <a:ext uri="{FF2B5EF4-FFF2-40B4-BE49-F238E27FC236}">
                <a16:creationId xmlns:a16="http://schemas.microsoft.com/office/drawing/2014/main" id="{FEFE797B-2402-81D7-CC28-7C93B96D4D32}"/>
              </a:ext>
            </a:extLst>
          </p:cNvPr>
          <p:cNvPicPr>
            <a:picLocks noChangeAspect="1"/>
          </p:cNvPicPr>
          <p:nvPr/>
        </p:nvPicPr>
        <p:blipFill>
          <a:blip r:embed="rId3"/>
          <a:stretch>
            <a:fillRect/>
          </a:stretch>
        </p:blipFill>
        <p:spPr>
          <a:xfrm>
            <a:off x="2769119" y="1562428"/>
            <a:ext cx="3605762" cy="406094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941085"/>
            <a:ext cx="8211128" cy="405683"/>
          </a:xfrm>
        </p:spPr>
        <p:txBody>
          <a:bodyPr wrap="square" lIns="0" tIns="18000" rIns="0" bIns="18000" anchor="ctr" anchorCtr="0">
            <a:spAutoFit/>
          </a:bodyPr>
          <a:lstStyle/>
          <a:p>
            <a:pPr marL="0" indent="0">
              <a:spcBef>
                <a:spcPts val="600"/>
              </a:spcBef>
              <a:buNone/>
            </a:pPr>
            <a:r>
              <a:rPr lang="en-US" sz="2400" b="1" dirty="0"/>
              <a:t>(c)</a:t>
            </a:r>
            <a:r>
              <a:rPr lang="en-US" sz="2400" dirty="0"/>
              <a:t> Third gear powerflow</a:t>
            </a:r>
          </a:p>
        </p:txBody>
      </p:sp>
    </p:spTree>
    <p:extLst>
      <p:ext uri="{BB962C8B-B14F-4D97-AF65-F5344CB8AC3E}">
        <p14:creationId xmlns:p14="http://schemas.microsoft.com/office/powerpoint/2010/main" val="3989650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6.4 </a:t>
            </a:r>
            <a:r>
              <a:rPr lang="en-US" sz="2800" dirty="0"/>
              <a:t>(4 of 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2163402" cy="405683"/>
          </a:xfrm>
        </p:spPr>
        <p:txBody>
          <a:bodyPr wrap="square" lIns="0" tIns="18000" rIns="0" bIns="18000" anchor="ctr" anchorCtr="0">
            <a:spAutoFit/>
          </a:bodyPr>
          <a:lstStyle/>
          <a:p>
            <a:pPr marL="0" indent="0">
              <a:buNone/>
            </a:pPr>
            <a:r>
              <a:rPr lang="en-US" sz="2400" dirty="0">
                <a:solidFill>
                  <a:schemeClr val="tx1"/>
                </a:solidFill>
              </a:rPr>
              <a:t>Fourth Gear </a:t>
            </a:r>
            <a:r>
              <a:rPr lang="en-US" sz="2400" b="1" dirty="0">
                <a:solidFill>
                  <a:schemeClr val="tx1"/>
                </a:solidFill>
              </a:rPr>
              <a:t>(d)</a:t>
            </a:r>
          </a:p>
        </p:txBody>
      </p:sp>
      <p:pic>
        <p:nvPicPr>
          <p:cNvPr id="5" name="Picture 4" descr="An illustration of the power flow in the fourth gear of a transaxle.&#10;Long description is available in notes, Press F6.">
            <a:extLst>
              <a:ext uri="{FF2B5EF4-FFF2-40B4-BE49-F238E27FC236}">
                <a16:creationId xmlns:a16="http://schemas.microsoft.com/office/drawing/2014/main" id="{A4210C06-758C-F45A-0BE3-398DB5A7DBFF}"/>
              </a:ext>
            </a:extLst>
          </p:cNvPr>
          <p:cNvPicPr>
            <a:picLocks noChangeAspect="1"/>
          </p:cNvPicPr>
          <p:nvPr/>
        </p:nvPicPr>
        <p:blipFill>
          <a:blip r:embed="rId3"/>
          <a:stretch>
            <a:fillRect/>
          </a:stretch>
        </p:blipFill>
        <p:spPr>
          <a:xfrm>
            <a:off x="2774441" y="1703327"/>
            <a:ext cx="3595118" cy="398618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941085"/>
            <a:ext cx="8211128" cy="405683"/>
          </a:xfrm>
        </p:spPr>
        <p:txBody>
          <a:bodyPr wrap="square" lIns="0" tIns="18000" rIns="0" bIns="18000" anchor="ctr" anchorCtr="0">
            <a:spAutoFit/>
          </a:bodyPr>
          <a:lstStyle/>
          <a:p>
            <a:pPr marL="0" indent="0">
              <a:spcBef>
                <a:spcPts val="600"/>
              </a:spcBef>
              <a:buNone/>
            </a:pPr>
            <a:r>
              <a:rPr lang="en-US" sz="2400" b="1" dirty="0"/>
              <a:t>(d)</a:t>
            </a:r>
            <a:r>
              <a:rPr lang="en-US" sz="2400" dirty="0"/>
              <a:t> Fourth gear powerflow</a:t>
            </a:r>
          </a:p>
        </p:txBody>
      </p:sp>
    </p:spTree>
    <p:extLst>
      <p:ext uri="{BB962C8B-B14F-4D97-AF65-F5344CB8AC3E}">
        <p14:creationId xmlns:p14="http://schemas.microsoft.com/office/powerpoint/2010/main" val="177463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6.4 </a:t>
            </a:r>
            <a:r>
              <a:rPr lang="en-US" sz="2800" dirty="0"/>
              <a:t>(5 of 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1878731" cy="405683"/>
          </a:xfrm>
        </p:spPr>
        <p:txBody>
          <a:bodyPr wrap="square" lIns="0" tIns="18000" rIns="0" bIns="18000" anchor="ctr" anchorCtr="0">
            <a:spAutoFit/>
          </a:bodyPr>
          <a:lstStyle/>
          <a:p>
            <a:pPr marL="0" indent="0">
              <a:spcBef>
                <a:spcPts val="600"/>
              </a:spcBef>
              <a:buNone/>
            </a:pPr>
            <a:r>
              <a:rPr lang="en-US" sz="2400" dirty="0">
                <a:solidFill>
                  <a:schemeClr val="tx1"/>
                </a:solidFill>
              </a:rPr>
              <a:t>Fifth Gear </a:t>
            </a:r>
            <a:r>
              <a:rPr lang="en-US" sz="2400" b="1" dirty="0">
                <a:solidFill>
                  <a:schemeClr val="tx1"/>
                </a:solidFill>
              </a:rPr>
              <a:t>(e)</a:t>
            </a:r>
            <a:endParaRPr lang="en-US" sz="2400" dirty="0">
              <a:solidFill>
                <a:schemeClr val="tx1"/>
              </a:solidFill>
            </a:endParaRPr>
          </a:p>
        </p:txBody>
      </p:sp>
      <p:pic>
        <p:nvPicPr>
          <p:cNvPr id="5" name="Picture 4" descr="An illustration of the power flow in the fifth gear of a transaxle.&#10;Long description is available in notes, Press F6.">
            <a:extLst>
              <a:ext uri="{FF2B5EF4-FFF2-40B4-BE49-F238E27FC236}">
                <a16:creationId xmlns:a16="http://schemas.microsoft.com/office/drawing/2014/main" id="{C17AE8E2-DC3D-315B-E608-1BF0FFAC1C7C}"/>
              </a:ext>
            </a:extLst>
          </p:cNvPr>
          <p:cNvPicPr>
            <a:picLocks noChangeAspect="1"/>
          </p:cNvPicPr>
          <p:nvPr/>
        </p:nvPicPr>
        <p:blipFill>
          <a:blip r:embed="rId3"/>
          <a:stretch>
            <a:fillRect/>
          </a:stretch>
        </p:blipFill>
        <p:spPr>
          <a:xfrm>
            <a:off x="2734971" y="1668407"/>
            <a:ext cx="3674058" cy="400426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941085"/>
            <a:ext cx="8211128" cy="405683"/>
          </a:xfrm>
        </p:spPr>
        <p:txBody>
          <a:bodyPr wrap="square" lIns="0" tIns="18000" rIns="0" bIns="18000" anchor="ctr" anchorCtr="0">
            <a:spAutoFit/>
          </a:bodyPr>
          <a:lstStyle/>
          <a:p>
            <a:pPr marL="0" indent="0">
              <a:spcBef>
                <a:spcPts val="600"/>
              </a:spcBef>
              <a:buNone/>
            </a:pPr>
            <a:r>
              <a:rPr lang="en-US" sz="2400" b="1" dirty="0"/>
              <a:t>(e)</a:t>
            </a:r>
            <a:r>
              <a:rPr lang="en-US" sz="2400" dirty="0"/>
              <a:t> Fifth gear powerflow</a:t>
            </a:r>
          </a:p>
        </p:txBody>
      </p:sp>
    </p:spTree>
    <p:extLst>
      <p:ext uri="{BB962C8B-B14F-4D97-AF65-F5344CB8AC3E}">
        <p14:creationId xmlns:p14="http://schemas.microsoft.com/office/powerpoint/2010/main" val="1179402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6.4 </a:t>
            </a:r>
            <a:r>
              <a:rPr lang="en-US" sz="2800" dirty="0"/>
              <a:t>(6 of 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1637191" cy="405683"/>
          </a:xfrm>
        </p:spPr>
        <p:txBody>
          <a:bodyPr wrap="square" lIns="0" tIns="18000" rIns="0" bIns="18000" anchor="ctr" anchorCtr="0">
            <a:spAutoFit/>
          </a:bodyPr>
          <a:lstStyle/>
          <a:p>
            <a:pPr marL="0" indent="0">
              <a:spcBef>
                <a:spcPts val="600"/>
              </a:spcBef>
              <a:buNone/>
            </a:pPr>
            <a:r>
              <a:rPr lang="en-US" sz="2400" dirty="0">
                <a:solidFill>
                  <a:schemeClr val="tx1"/>
                </a:solidFill>
              </a:rPr>
              <a:t>Reverse </a:t>
            </a:r>
            <a:r>
              <a:rPr lang="en-US" sz="2400" b="1" dirty="0">
                <a:solidFill>
                  <a:schemeClr val="tx1"/>
                </a:solidFill>
              </a:rPr>
              <a:t>(f)</a:t>
            </a:r>
          </a:p>
        </p:txBody>
      </p:sp>
      <p:pic>
        <p:nvPicPr>
          <p:cNvPr id="7" name="Picture 6" descr="An illustration of the power flow in the reverse gear of a transaxle.&#10;Long description is available in notes, Press F6.">
            <a:extLst>
              <a:ext uri="{FF2B5EF4-FFF2-40B4-BE49-F238E27FC236}">
                <a16:creationId xmlns:a16="http://schemas.microsoft.com/office/drawing/2014/main" id="{07C866D1-6D45-7C29-D293-95D1DD5EBB9A}"/>
              </a:ext>
            </a:extLst>
          </p:cNvPr>
          <p:cNvPicPr>
            <a:picLocks noChangeAspect="1"/>
          </p:cNvPicPr>
          <p:nvPr/>
        </p:nvPicPr>
        <p:blipFill>
          <a:blip r:embed="rId3"/>
          <a:stretch>
            <a:fillRect/>
          </a:stretch>
        </p:blipFill>
        <p:spPr>
          <a:xfrm>
            <a:off x="2624086" y="1328461"/>
            <a:ext cx="3895828" cy="425283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941085"/>
            <a:ext cx="8211128" cy="405683"/>
          </a:xfrm>
        </p:spPr>
        <p:txBody>
          <a:bodyPr wrap="square" lIns="0" tIns="18000" rIns="0" bIns="18000" anchor="ctr" anchorCtr="0">
            <a:spAutoFit/>
          </a:bodyPr>
          <a:lstStyle/>
          <a:p>
            <a:pPr marL="0" indent="0">
              <a:spcBef>
                <a:spcPts val="600"/>
              </a:spcBef>
              <a:buNone/>
            </a:pPr>
            <a:r>
              <a:rPr lang="en-US" sz="2400" b="1" dirty="0"/>
              <a:t>(f)</a:t>
            </a:r>
            <a:r>
              <a:rPr lang="en-US" sz="2400" dirty="0"/>
              <a:t> Reverse powerflow (idler not shown)</a:t>
            </a:r>
          </a:p>
        </p:txBody>
      </p:sp>
    </p:spTree>
    <p:extLst>
      <p:ext uri="{BB962C8B-B14F-4D97-AF65-F5344CB8AC3E}">
        <p14:creationId xmlns:p14="http://schemas.microsoft.com/office/powerpoint/2010/main" val="360326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8202503" cy="405683"/>
          </a:xfrm>
        </p:spPr>
        <p:txBody>
          <a:bodyPr wrap="square" lIns="0" tIns="18000" rIns="0" bIns="18000" anchor="ctr" anchorCtr="0">
            <a:spAutoFit/>
          </a:bodyPr>
          <a:lstStyle/>
          <a:p>
            <a:pPr marL="0" indent="0">
              <a:spcBef>
                <a:spcPts val="600"/>
              </a:spcBef>
              <a:buNone/>
            </a:pPr>
            <a:r>
              <a:rPr lang="en-US" sz="2400" dirty="0">
                <a:solidFill>
                  <a:schemeClr val="tx1"/>
                </a:solidFill>
              </a:rPr>
              <a:t>Transaxle Operation Gear Ratios</a:t>
            </a:r>
          </a:p>
        </p:txBody>
      </p:sp>
      <p:pic>
        <p:nvPicPr>
          <p:cNvPr id="5" name="Picture 4" descr="An illustration of the transaxle with its gear ratio depicted by the number of tooth. A table for gear ratio and overall ratio is provided below the illustration.&#10;Long description is available in notes, Press F6.">
            <a:extLst>
              <a:ext uri="{FF2B5EF4-FFF2-40B4-BE49-F238E27FC236}">
                <a16:creationId xmlns:a16="http://schemas.microsoft.com/office/drawing/2014/main" id="{FBB9970D-F937-6FBC-39D7-BEA1393D7F7C}"/>
              </a:ext>
            </a:extLst>
          </p:cNvPr>
          <p:cNvPicPr>
            <a:picLocks noChangeAspect="1"/>
          </p:cNvPicPr>
          <p:nvPr/>
        </p:nvPicPr>
        <p:blipFill>
          <a:blip r:embed="rId3"/>
          <a:stretch>
            <a:fillRect/>
          </a:stretch>
        </p:blipFill>
        <p:spPr>
          <a:xfrm>
            <a:off x="2717647" y="1653708"/>
            <a:ext cx="3708706" cy="308476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4852251"/>
            <a:ext cx="8211128" cy="1513679"/>
          </a:xfrm>
        </p:spPr>
        <p:txBody>
          <a:bodyPr wrap="square" lIns="0" tIns="18000" rIns="0" bIns="18000" anchor="ctr" anchorCtr="0">
            <a:spAutoFit/>
          </a:bodyPr>
          <a:lstStyle/>
          <a:p>
            <a:pPr marL="0" indent="0">
              <a:spcBef>
                <a:spcPts val="600"/>
              </a:spcBef>
              <a:buNone/>
            </a:pPr>
            <a:r>
              <a:rPr lang="en-US" sz="2400" dirty="0"/>
              <a:t>The gear ratios of a transaxle are determined by dividing the tooth count of the driven gear by that of the driving gear. Multiplying the transaxle gear ratio by the final drive ratio gives us the overall ratio.</a:t>
            </a:r>
          </a:p>
        </p:txBody>
      </p:sp>
    </p:spTree>
    <p:extLst>
      <p:ext uri="{BB962C8B-B14F-4D97-AF65-F5344CB8AC3E}">
        <p14:creationId xmlns:p14="http://schemas.microsoft.com/office/powerpoint/2010/main" val="2500792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87964"/>
            <a:ext cx="3974950" cy="374906"/>
          </a:xfrm>
        </p:spPr>
        <p:txBody>
          <a:bodyPr wrap="square" lIns="0" tIns="18000" rIns="0" bIns="18000" anchor="ctr" anchorCtr="0">
            <a:spAutoFit/>
          </a:bodyPr>
          <a:lstStyle/>
          <a:p>
            <a:pPr marL="0" indent="0">
              <a:spcBef>
                <a:spcPts val="600"/>
              </a:spcBef>
              <a:buNone/>
            </a:pPr>
            <a:r>
              <a:rPr lang="en-US" sz="2200" dirty="0">
                <a:solidFill>
                  <a:schemeClr val="tx1"/>
                </a:solidFill>
              </a:rPr>
              <a:t>Transaxle Operation Final Drive</a:t>
            </a:r>
          </a:p>
        </p:txBody>
      </p:sp>
      <p:pic>
        <p:nvPicPr>
          <p:cNvPr id="7" name="Picture 6" descr="An illustration of an input, output, and differential shaft with a final drive pinion gear and ring gear.&#10;Long description is available in notes, Press F6.">
            <a:extLst>
              <a:ext uri="{FF2B5EF4-FFF2-40B4-BE49-F238E27FC236}">
                <a16:creationId xmlns:a16="http://schemas.microsoft.com/office/drawing/2014/main" id="{4B4DBF27-00B2-15AA-C48A-F08DF5D674A7}"/>
              </a:ext>
            </a:extLst>
          </p:cNvPr>
          <p:cNvPicPr>
            <a:picLocks noChangeAspect="1"/>
          </p:cNvPicPr>
          <p:nvPr/>
        </p:nvPicPr>
        <p:blipFill>
          <a:blip r:embed="rId3"/>
          <a:stretch>
            <a:fillRect/>
          </a:stretch>
        </p:blipFill>
        <p:spPr>
          <a:xfrm>
            <a:off x="687017" y="1651668"/>
            <a:ext cx="3570732" cy="378866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68800"/>
            <a:ext cx="4114799" cy="4222113"/>
          </a:xfrm>
        </p:spPr>
        <p:txBody>
          <a:bodyPr wrap="square" lIns="0" tIns="18000" rIns="0" bIns="18000" anchor="ctr" anchorCtr="0">
            <a:spAutoFit/>
          </a:bodyPr>
          <a:lstStyle/>
          <a:p>
            <a:pPr marL="342900" indent="-342900">
              <a:spcBef>
                <a:spcPts val="600"/>
              </a:spcBef>
            </a:pPr>
            <a:r>
              <a:rPr lang="en-US" sz="2200" dirty="0"/>
              <a:t>Power Leaves Transaxle Main Shaft </a:t>
            </a:r>
          </a:p>
          <a:p>
            <a:pPr marL="829818" lvl="1" indent="-342900"/>
            <a:r>
              <a:rPr lang="en-US" sz="2200" dirty="0"/>
              <a:t>Through drive pinion</a:t>
            </a:r>
          </a:p>
          <a:p>
            <a:pPr marL="829818" lvl="1" indent="-342900"/>
            <a:r>
              <a:rPr lang="en-US" sz="2200" dirty="0"/>
              <a:t>Drives final drive ring gear. </a:t>
            </a:r>
          </a:p>
          <a:p>
            <a:pPr marL="829818" lvl="1" indent="-342900"/>
            <a:r>
              <a:rPr lang="en-US" sz="2200" dirty="0"/>
              <a:t>Drive pinion &amp; ring gear </a:t>
            </a:r>
          </a:p>
          <a:p>
            <a:pPr marL="829818" lvl="1" indent="-342900"/>
            <a:r>
              <a:rPr lang="en-US" sz="2200" dirty="0"/>
              <a:t>In pair of helical gears</a:t>
            </a:r>
          </a:p>
          <a:p>
            <a:pPr marL="829818" lvl="1" indent="-342900"/>
            <a:r>
              <a:rPr lang="en-US" sz="2200" dirty="0"/>
              <a:t>Gear set operates quietly</a:t>
            </a:r>
          </a:p>
          <a:p>
            <a:pPr marL="1229868" lvl="2" indent="-342900"/>
            <a:r>
              <a:rPr lang="en-US" sz="2200" dirty="0"/>
              <a:t>Does not require critical adjustments like a hypoid gear set. </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632968"/>
            <a:ext cx="8220362" cy="713460"/>
          </a:xfrm>
        </p:spPr>
        <p:txBody>
          <a:bodyPr wrap="square" lIns="0" tIns="18000" rIns="0" bIns="18000" anchor="ctr" anchorCtr="0">
            <a:spAutoFit/>
          </a:bodyPr>
          <a:lstStyle/>
          <a:p>
            <a:pPr marL="0" indent="0">
              <a:spcBef>
                <a:spcPts val="600"/>
              </a:spcBef>
              <a:buNone/>
            </a:pPr>
            <a:r>
              <a:rPr lang="en-US" sz="2200" dirty="0"/>
              <a:t>The final drive pinion gear drives the ring gear, which is mounted on the differential case.</a:t>
            </a:r>
          </a:p>
        </p:txBody>
      </p:sp>
    </p:spTree>
    <p:extLst>
      <p:ext uri="{BB962C8B-B14F-4D97-AF65-F5344CB8AC3E}">
        <p14:creationId xmlns:p14="http://schemas.microsoft.com/office/powerpoint/2010/main" val="4255504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Transmission Power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power_flow">
            <a:hlinkClick r:id="" action="ppaction://media"/>
            <a:extLst>
              <a:ext uri="{FF2B5EF4-FFF2-40B4-BE49-F238E27FC236}">
                <a16:creationId xmlns:a16="http://schemas.microsoft.com/office/drawing/2014/main" id="{B6FA6B7B-EAF9-1565-CB64-B14F5D38F2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130" y="1166070"/>
            <a:ext cx="8903740" cy="5008354"/>
          </a:xfrm>
          <a:prstGeom prst="rect">
            <a:avLst/>
          </a:prstGeom>
        </p:spPr>
      </p:pic>
    </p:spTree>
    <p:extLst>
      <p:ext uri="{BB962C8B-B14F-4D97-AF65-F5344CB8AC3E}">
        <p14:creationId xmlns:p14="http://schemas.microsoft.com/office/powerpoint/2010/main" val="26659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Transaxle: 1</a:t>
            </a:r>
            <a:r>
              <a:rPr lang="en-US" sz="3200" baseline="30000" dirty="0"/>
              <a:t>st</a:t>
            </a:r>
            <a:r>
              <a:rPr lang="en-US" sz="32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1st_gear">
            <a:hlinkClick r:id="" action="ppaction://media"/>
            <a:extLst>
              <a:ext uri="{FF2B5EF4-FFF2-40B4-BE49-F238E27FC236}">
                <a16:creationId xmlns:a16="http://schemas.microsoft.com/office/drawing/2014/main" id="{98F4364B-05A6-8DC3-A408-D237CF042D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299" y="1271093"/>
            <a:ext cx="8900695" cy="5006641"/>
          </a:xfrm>
          <a:prstGeom prst="rect">
            <a:avLst/>
          </a:prstGeom>
        </p:spPr>
      </p:pic>
    </p:spTree>
    <p:extLst>
      <p:ext uri="{BB962C8B-B14F-4D97-AF65-F5344CB8AC3E}">
        <p14:creationId xmlns:p14="http://schemas.microsoft.com/office/powerpoint/2010/main" val="365969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Transaxle, 2</a:t>
            </a:r>
            <a:r>
              <a:rPr lang="en-US" sz="3200" baseline="30000" dirty="0"/>
              <a:t>nd</a:t>
            </a:r>
            <a:r>
              <a:rPr lang="en-US" sz="32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2nd_gear">
            <a:hlinkClick r:id="" action="ppaction://media"/>
            <a:extLst>
              <a:ext uri="{FF2B5EF4-FFF2-40B4-BE49-F238E27FC236}">
                <a16:creationId xmlns:a16="http://schemas.microsoft.com/office/drawing/2014/main" id="{879CE695-E564-DD67-CA00-D4C031082D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03" y="1143253"/>
            <a:ext cx="9059994" cy="5096247"/>
          </a:xfrm>
          <a:prstGeom prst="rect">
            <a:avLst/>
          </a:prstGeom>
        </p:spPr>
      </p:pic>
    </p:spTree>
    <p:extLst>
      <p:ext uri="{BB962C8B-B14F-4D97-AF65-F5344CB8AC3E}">
        <p14:creationId xmlns:p14="http://schemas.microsoft.com/office/powerpoint/2010/main" val="421665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7695"/>
            <a:ext cx="8212347" cy="967376"/>
          </a:xfrm>
        </p:spPr>
        <p:txBody>
          <a:bodyPr lIns="0" tIns="18000" rIns="0" bIns="18000" anchor="ctr" anchorCtr="0">
            <a:spAutoFit/>
          </a:bodyPr>
          <a:lstStyle/>
          <a:p>
            <a:pPr marL="534988" indent="-534988">
              <a:buNone/>
            </a:pPr>
            <a:r>
              <a:rPr lang="en-US" sz="2400" b="1" dirty="0">
                <a:solidFill>
                  <a:srgbClr val="007FA3"/>
                </a:solidFill>
              </a:rPr>
              <a:t>6.1</a:t>
            </a:r>
            <a:r>
              <a:rPr lang="en-US" sz="2400" dirty="0">
                <a:solidFill>
                  <a:schemeClr val="tx1"/>
                </a:solidFill>
              </a:rPr>
              <a:t> Explain the parts of a standard transaxle.</a:t>
            </a:r>
          </a:p>
          <a:p>
            <a:pPr marL="534988" indent="-534988">
              <a:buNone/>
            </a:pPr>
            <a:r>
              <a:rPr lang="en-US" sz="2400" b="1" dirty="0">
                <a:solidFill>
                  <a:srgbClr val="007FA3"/>
                </a:solidFill>
              </a:rPr>
              <a:t>6.2</a:t>
            </a:r>
            <a:r>
              <a:rPr lang="en-US" sz="2400" dirty="0">
                <a:solidFill>
                  <a:schemeClr val="tx1"/>
                </a:solidFill>
              </a:rPr>
              <a:t> Discuss transaxle operation.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Transaxle, 3</a:t>
            </a:r>
            <a:r>
              <a:rPr lang="en-US" sz="3200" baseline="30000" dirty="0"/>
              <a:t>rd</a:t>
            </a:r>
            <a:r>
              <a:rPr lang="en-US" sz="32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3rd_gear">
            <a:hlinkClick r:id="" action="ppaction://media"/>
            <a:extLst>
              <a:ext uri="{FF2B5EF4-FFF2-40B4-BE49-F238E27FC236}">
                <a16:creationId xmlns:a16="http://schemas.microsoft.com/office/drawing/2014/main" id="{0C2A7FA8-2A23-6909-A386-E3039D482E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299" y="1105947"/>
            <a:ext cx="8900695" cy="5006641"/>
          </a:xfrm>
          <a:prstGeom prst="rect">
            <a:avLst/>
          </a:prstGeom>
        </p:spPr>
      </p:pic>
    </p:spTree>
    <p:extLst>
      <p:ext uri="{BB962C8B-B14F-4D97-AF65-F5344CB8AC3E}">
        <p14:creationId xmlns:p14="http://schemas.microsoft.com/office/powerpoint/2010/main" val="15808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Transaxle, 4</a:t>
            </a:r>
            <a:r>
              <a:rPr lang="en-US" sz="3200" baseline="30000" dirty="0"/>
              <a:t>th</a:t>
            </a:r>
            <a:r>
              <a:rPr lang="en-US" sz="32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4th_Gear">
            <a:hlinkClick r:id="" action="ppaction://media"/>
            <a:extLst>
              <a:ext uri="{FF2B5EF4-FFF2-40B4-BE49-F238E27FC236}">
                <a16:creationId xmlns:a16="http://schemas.microsoft.com/office/drawing/2014/main" id="{BC9F721A-FE26-2FA3-DD87-E3B0FEB5A1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67" y="1128480"/>
            <a:ext cx="8938027" cy="5027640"/>
          </a:xfrm>
          <a:prstGeom prst="rect">
            <a:avLst/>
          </a:prstGeom>
        </p:spPr>
      </p:pic>
    </p:spTree>
    <p:extLst>
      <p:ext uri="{BB962C8B-B14F-4D97-AF65-F5344CB8AC3E}">
        <p14:creationId xmlns:p14="http://schemas.microsoft.com/office/powerpoint/2010/main" val="206407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Transaxle, 5</a:t>
            </a:r>
            <a:r>
              <a:rPr lang="en-US" sz="3200" baseline="30000" dirty="0"/>
              <a:t>th</a:t>
            </a:r>
            <a:r>
              <a:rPr lang="en-US" sz="32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5th_gear">
            <a:hlinkClick r:id="" action="ppaction://media"/>
            <a:extLst>
              <a:ext uri="{FF2B5EF4-FFF2-40B4-BE49-F238E27FC236}">
                <a16:creationId xmlns:a16="http://schemas.microsoft.com/office/drawing/2014/main" id="{1971BAB0-440C-68B2-E555-FA37B8B10A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883" y="1166070"/>
            <a:ext cx="8930233" cy="5023256"/>
          </a:xfrm>
          <a:prstGeom prst="rect">
            <a:avLst/>
          </a:prstGeom>
        </p:spPr>
      </p:pic>
    </p:spTree>
    <p:extLst>
      <p:ext uri="{BB962C8B-B14F-4D97-AF65-F5344CB8AC3E}">
        <p14:creationId xmlns:p14="http://schemas.microsoft.com/office/powerpoint/2010/main" val="3617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Transaxle, Final Drive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final_drive">
            <a:hlinkClick r:id="" action="ppaction://media"/>
            <a:extLst>
              <a:ext uri="{FF2B5EF4-FFF2-40B4-BE49-F238E27FC236}">
                <a16:creationId xmlns:a16="http://schemas.microsoft.com/office/drawing/2014/main" id="{D408FC65-CF49-D927-73BE-EFFB8B6603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244" y="1170425"/>
            <a:ext cx="8996750" cy="5060672"/>
          </a:xfrm>
          <a:prstGeom prst="rect">
            <a:avLst/>
          </a:prstGeom>
        </p:spPr>
      </p:pic>
    </p:spTree>
    <p:extLst>
      <p:ext uri="{BB962C8B-B14F-4D97-AF65-F5344CB8AC3E}">
        <p14:creationId xmlns:p14="http://schemas.microsoft.com/office/powerpoint/2010/main" val="2004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Transaxle, Reverse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axle_reverse">
            <a:hlinkClick r:id="" action="ppaction://media"/>
            <a:extLst>
              <a:ext uri="{FF2B5EF4-FFF2-40B4-BE49-F238E27FC236}">
                <a16:creationId xmlns:a16="http://schemas.microsoft.com/office/drawing/2014/main" id="{2B5CC968-A4C1-285C-963D-7831CCF75A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984783"/>
            <a:ext cx="8932450" cy="5024503"/>
          </a:xfrm>
          <a:prstGeom prst="rect">
            <a:avLst/>
          </a:prstGeom>
        </p:spPr>
      </p:pic>
    </p:spTree>
    <p:extLst>
      <p:ext uri="{BB962C8B-B14F-4D97-AF65-F5344CB8AC3E}">
        <p14:creationId xmlns:p14="http://schemas.microsoft.com/office/powerpoint/2010/main" val="359818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4452" y="218671"/>
            <a:ext cx="8229600" cy="590349"/>
          </a:xfrm>
        </p:spPr>
        <p:txBody>
          <a:bodyPr lIns="0" tIns="18000" rIns="0" bIns="18000" anchor="ctr" anchorCtr="0">
            <a:spAutoFit/>
          </a:bodyPr>
          <a:lstStyle/>
          <a:p>
            <a:r>
              <a:rPr lang="en-US" dirty="0"/>
              <a:t>Figure 6.7</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83078" y="1104760"/>
            <a:ext cx="4942937" cy="344128"/>
          </a:xfrm>
        </p:spPr>
        <p:txBody>
          <a:bodyPr wrap="square" lIns="0" tIns="18000" rIns="0" bIns="18000" anchor="ctr" anchorCtr="0">
            <a:spAutoFit/>
          </a:bodyPr>
          <a:lstStyle/>
          <a:p>
            <a:pPr marL="0" indent="0">
              <a:spcBef>
                <a:spcPts val="600"/>
              </a:spcBef>
              <a:buNone/>
            </a:pPr>
            <a:r>
              <a:rPr lang="en-US" sz="2000" dirty="0">
                <a:solidFill>
                  <a:schemeClr val="tx1"/>
                </a:solidFill>
              </a:rPr>
              <a:t>Transaxle Operation Longitudinal Transaxle </a:t>
            </a:r>
          </a:p>
        </p:txBody>
      </p:sp>
      <p:pic>
        <p:nvPicPr>
          <p:cNvPr id="10" name="Picture 9" descr="An illustration the side view of a transaxle with the pinion and ring gear attached to the differential.&#10;Long description is available in notes, Press F6.">
            <a:extLst>
              <a:ext uri="{FF2B5EF4-FFF2-40B4-BE49-F238E27FC236}">
                <a16:creationId xmlns:a16="http://schemas.microsoft.com/office/drawing/2014/main" id="{892CFCC2-9233-D6C7-0B96-82CEACAEC5F9}"/>
              </a:ext>
            </a:extLst>
          </p:cNvPr>
          <p:cNvPicPr>
            <a:picLocks noChangeAspect="1"/>
          </p:cNvPicPr>
          <p:nvPr/>
        </p:nvPicPr>
        <p:blipFill>
          <a:blip r:embed="rId3"/>
          <a:stretch>
            <a:fillRect/>
          </a:stretch>
        </p:blipFill>
        <p:spPr>
          <a:xfrm>
            <a:off x="475855" y="1867393"/>
            <a:ext cx="4582795" cy="2666663"/>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5175849" y="1706241"/>
            <a:ext cx="3528202" cy="1036625"/>
          </a:xfrm>
        </p:spPr>
        <p:txBody>
          <a:bodyPr wrap="square" lIns="0" tIns="18000" rIns="0" bIns="18000" anchor="ctr" anchorCtr="0">
            <a:spAutoFit/>
          </a:bodyPr>
          <a:lstStyle/>
          <a:p>
            <a:pPr marL="342900" indent="-342900">
              <a:spcBef>
                <a:spcPts val="600"/>
              </a:spcBef>
            </a:pPr>
            <a:r>
              <a:rPr lang="en-US" sz="2000" dirty="0">
                <a:solidFill>
                  <a:schemeClr val="tx1"/>
                </a:solidFill>
              </a:rPr>
              <a:t>Final Drive &amp; Differential</a:t>
            </a:r>
          </a:p>
          <a:p>
            <a:pPr marL="829818" lvl="1" indent="-342900"/>
            <a:r>
              <a:rPr lang="en-US" sz="2000" dirty="0">
                <a:solidFill>
                  <a:schemeClr val="tx1"/>
                </a:solidFill>
              </a:rPr>
              <a:t>Power leaves through drive pinion.</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5175850" y="2824048"/>
            <a:ext cx="2700068" cy="344128"/>
          </a:xfrm>
        </p:spPr>
        <p:txBody>
          <a:bodyPr wrap="square" lIns="0" tIns="18000" rIns="0" bIns="18000" anchor="ctr" anchorCtr="0">
            <a:spAutoFit/>
          </a:bodyPr>
          <a:lstStyle/>
          <a:p>
            <a:pPr marL="829818" lvl="1" indent="-342900"/>
            <a:r>
              <a:rPr lang="en-US" sz="2000" dirty="0">
                <a:solidFill>
                  <a:schemeClr val="tx1"/>
                </a:solidFill>
              </a:rPr>
              <a:t>Power must turn</a:t>
            </a:r>
          </a:p>
        </p:txBody>
      </p:sp>
      <p:graphicFrame>
        <p:nvGraphicFramePr>
          <p:cNvPr id="9" name="Object 8" descr="90 degree&#10;">
            <a:extLst>
              <a:ext uri="{FF2B5EF4-FFF2-40B4-BE49-F238E27FC236}">
                <a16:creationId xmlns:a16="http://schemas.microsoft.com/office/drawing/2014/main" id="{E18DC181-406C-5C85-75FB-C7D624DF8AB1}"/>
              </a:ext>
            </a:extLst>
          </p:cNvPr>
          <p:cNvGraphicFramePr>
            <a:graphicFrameLocks noChangeAspect="1"/>
          </p:cNvGraphicFramePr>
          <p:nvPr>
            <p:extLst>
              <p:ext uri="{D42A27DB-BD31-4B8C-83A1-F6EECF244321}">
                <p14:modId xmlns:p14="http://schemas.microsoft.com/office/powerpoint/2010/main" val="1610812978"/>
              </p:ext>
            </p:extLst>
          </p:nvPr>
        </p:nvGraphicFramePr>
        <p:xfrm>
          <a:off x="7946648" y="2855400"/>
          <a:ext cx="384753" cy="304079"/>
        </p:xfrm>
        <a:graphic>
          <a:graphicData uri="http://schemas.openxmlformats.org/presentationml/2006/ole">
            <mc:AlternateContent xmlns:mc="http://schemas.openxmlformats.org/markup-compatibility/2006">
              <mc:Choice xmlns:v="urn:schemas-microsoft-com:vml" Requires="v">
                <p:oleObj name="Equation" r:id="rId4" imgW="253800" imgH="203040" progId="Equation.DSMT4">
                  <p:embed/>
                </p:oleObj>
              </mc:Choice>
              <mc:Fallback>
                <p:oleObj name="Equation" r:id="rId4" imgW="253800" imgH="203040" progId="Equation.DSMT4">
                  <p:embed/>
                  <p:pic>
                    <p:nvPicPr>
                      <p:cNvPr id="6" name="Object 5">
                        <a:extLst>
                          <a:ext uri="{FF2B5EF4-FFF2-40B4-BE49-F238E27FC236}">
                            <a16:creationId xmlns:a16="http://schemas.microsoft.com/office/drawing/2014/main" id="{E574E6BB-9C39-5A40-2BD7-7429AFDA6456}"/>
                          </a:ext>
                        </a:extLst>
                      </p:cNvPr>
                      <p:cNvPicPr>
                        <a:picLocks noChangeAspect="1" noChangeArrowheads="1"/>
                      </p:cNvPicPr>
                      <p:nvPr/>
                    </p:nvPicPr>
                    <p:blipFill>
                      <a:blip r:embed="rId5"/>
                      <a:srcRect/>
                      <a:stretch>
                        <a:fillRect/>
                      </a:stretch>
                    </p:blipFill>
                    <p:spPr bwMode="auto">
                      <a:xfrm>
                        <a:off x="7946648" y="2855400"/>
                        <a:ext cx="384753" cy="3040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a:extLst>
              <a:ext uri="{FF2B5EF4-FFF2-40B4-BE49-F238E27FC236}">
                <a16:creationId xmlns:a16="http://schemas.microsoft.com/office/drawing/2014/main" id="{D4D1BC2B-298E-56DD-84A4-ECDEE007B68E}"/>
              </a:ext>
            </a:extLst>
          </p:cNvPr>
          <p:cNvSpPr>
            <a:spLocks noGrp="1"/>
          </p:cNvSpPr>
          <p:nvPr>
            <p:ph sz="quarter" idx="16"/>
          </p:nvPr>
        </p:nvSpPr>
        <p:spPr>
          <a:xfrm>
            <a:off x="6029864" y="3236005"/>
            <a:ext cx="2610795" cy="344128"/>
          </a:xfrm>
        </p:spPr>
        <p:txBody>
          <a:bodyPr wrap="square" lIns="0" tIns="18000" rIns="0" bIns="18000" anchor="ctr" anchorCtr="0">
            <a:spAutoFit/>
          </a:bodyPr>
          <a:lstStyle/>
          <a:p>
            <a:pPr marL="0" lvl="1" indent="0">
              <a:buNone/>
            </a:pPr>
            <a:r>
              <a:rPr lang="en-US" sz="2000" dirty="0">
                <a:solidFill>
                  <a:schemeClr val="tx1"/>
                </a:solidFill>
              </a:rPr>
              <a:t>to align with front drive.</a:t>
            </a:r>
          </a:p>
        </p:txBody>
      </p:sp>
      <p:sp>
        <p:nvSpPr>
          <p:cNvPr id="7" name="Content Placeholder 6">
            <a:extLst>
              <a:ext uri="{FF2B5EF4-FFF2-40B4-BE49-F238E27FC236}">
                <a16:creationId xmlns:a16="http://schemas.microsoft.com/office/drawing/2014/main" id="{F6FDE33F-286D-6F46-3AB8-37D46904F16E}"/>
              </a:ext>
            </a:extLst>
          </p:cNvPr>
          <p:cNvSpPr>
            <a:spLocks noGrp="1"/>
          </p:cNvSpPr>
          <p:nvPr>
            <p:ph sz="quarter" idx="17"/>
          </p:nvPr>
        </p:nvSpPr>
        <p:spPr>
          <a:xfrm>
            <a:off x="5175850" y="3661995"/>
            <a:ext cx="3519574" cy="1267458"/>
          </a:xfrm>
        </p:spPr>
        <p:txBody>
          <a:bodyPr wrap="square" lIns="0" tIns="18000" rIns="0" bIns="18000" anchor="ctr" anchorCtr="0">
            <a:spAutoFit/>
          </a:bodyPr>
          <a:lstStyle/>
          <a:p>
            <a:pPr marL="829818" lvl="1" indent="-342900"/>
            <a:r>
              <a:rPr lang="en-US" sz="2000" dirty="0">
                <a:solidFill>
                  <a:schemeClr val="tx1"/>
                </a:solidFill>
              </a:rPr>
              <a:t>Hypoid gears require adjustments for proper ring and pinion gear positioning</a:t>
            </a:r>
          </a:p>
        </p:txBody>
      </p:sp>
      <p:sp>
        <p:nvSpPr>
          <p:cNvPr id="8" name="Content Placeholder 7">
            <a:extLst>
              <a:ext uri="{FF2B5EF4-FFF2-40B4-BE49-F238E27FC236}">
                <a16:creationId xmlns:a16="http://schemas.microsoft.com/office/drawing/2014/main" id="{2F0DB6E5-33FA-8794-803B-06DEB742AB05}"/>
              </a:ext>
            </a:extLst>
          </p:cNvPr>
          <p:cNvSpPr>
            <a:spLocks noGrp="1"/>
          </p:cNvSpPr>
          <p:nvPr>
            <p:ph sz="quarter" idx="18"/>
          </p:nvPr>
        </p:nvSpPr>
        <p:spPr>
          <a:xfrm>
            <a:off x="474452" y="5080920"/>
            <a:ext cx="8220971" cy="1267458"/>
          </a:xfrm>
        </p:spPr>
        <p:txBody>
          <a:bodyPr wrap="square" lIns="0" tIns="18000" rIns="0" bIns="18000" anchor="ctr" anchorCtr="0">
            <a:spAutoFit/>
          </a:bodyPr>
          <a:lstStyle/>
          <a:p>
            <a:pPr marL="0" indent="0">
              <a:spcBef>
                <a:spcPts val="600"/>
              </a:spcBef>
              <a:buNone/>
            </a:pPr>
            <a:r>
              <a:rPr lang="en-US" sz="2000" dirty="0">
                <a:solidFill>
                  <a:schemeClr val="tx1"/>
                </a:solidFill>
              </a:rPr>
              <a:t>This Subaru transaxle is used with an engine that is mounted lengthwise in the vehicle. Note how the final drive is through a ring and pinion gear set. Also note the center differential and extension to drive the rear wheels of an all-wheel-drive vehicle.</a:t>
            </a:r>
          </a:p>
        </p:txBody>
      </p:sp>
    </p:spTree>
    <p:extLst>
      <p:ext uri="{BB962C8B-B14F-4D97-AF65-F5344CB8AC3E}">
        <p14:creationId xmlns:p14="http://schemas.microsoft.com/office/powerpoint/2010/main" val="158776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87964"/>
            <a:ext cx="4897975" cy="374906"/>
          </a:xfrm>
        </p:spPr>
        <p:txBody>
          <a:bodyPr wrap="square" lIns="0" tIns="18000" rIns="0" bIns="18000" anchor="ctr" anchorCtr="0">
            <a:spAutoFit/>
          </a:bodyPr>
          <a:lstStyle/>
          <a:p>
            <a:pPr marL="0" indent="0">
              <a:spcBef>
                <a:spcPts val="600"/>
              </a:spcBef>
              <a:buNone/>
            </a:pPr>
            <a:r>
              <a:rPr lang="en-US" sz="2200" dirty="0">
                <a:solidFill>
                  <a:schemeClr val="tx1"/>
                </a:solidFill>
              </a:rPr>
              <a:t>Transaxle Operation Bearings &amp; Shims</a:t>
            </a:r>
          </a:p>
        </p:txBody>
      </p:sp>
      <p:pic>
        <p:nvPicPr>
          <p:cNvPr id="8" name="Picture 7" descr="An illustration of a transaxle with a close-up view of a roller bearings at the input shaft.&#10;Long description 1 is available in notes, Press F6.">
            <a:extLst>
              <a:ext uri="{FF2B5EF4-FFF2-40B4-BE49-F238E27FC236}">
                <a16:creationId xmlns:a16="http://schemas.microsoft.com/office/drawing/2014/main" id="{8CFC2859-EAF1-B78A-4A43-5427F4D17188}"/>
              </a:ext>
            </a:extLst>
          </p:cNvPr>
          <p:cNvPicPr>
            <a:picLocks noChangeAspect="1"/>
          </p:cNvPicPr>
          <p:nvPr/>
        </p:nvPicPr>
        <p:blipFill>
          <a:blip r:embed="rId3"/>
          <a:stretch>
            <a:fillRect/>
          </a:stretch>
        </p:blipFill>
        <p:spPr>
          <a:xfrm>
            <a:off x="475425" y="1646700"/>
            <a:ext cx="3678022" cy="2772766"/>
          </a:xfrm>
          <a:prstGeom prst="rect">
            <a:avLst/>
          </a:prstGeom>
        </p:spPr>
      </p:pic>
      <p:pic>
        <p:nvPicPr>
          <p:cNvPr id="11" name="Picture 10" descr="An image of a shim on top of a bearing packet and a bearing race.&#10;Long description 2 is available in notes, Press F6.">
            <a:extLst>
              <a:ext uri="{FF2B5EF4-FFF2-40B4-BE49-F238E27FC236}">
                <a16:creationId xmlns:a16="http://schemas.microsoft.com/office/drawing/2014/main" id="{C2D979E7-620A-CD09-8022-33614812E091}"/>
              </a:ext>
            </a:extLst>
          </p:cNvPr>
          <p:cNvPicPr>
            <a:picLocks noChangeAspect="1"/>
          </p:cNvPicPr>
          <p:nvPr/>
        </p:nvPicPr>
        <p:blipFill>
          <a:blip r:embed="rId4"/>
          <a:stretch>
            <a:fillRect/>
          </a:stretch>
        </p:blipFill>
        <p:spPr>
          <a:xfrm>
            <a:off x="4582573" y="1602320"/>
            <a:ext cx="3446680" cy="275600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4618537"/>
            <a:ext cx="8211127" cy="1729123"/>
          </a:xfrm>
        </p:spPr>
        <p:txBody>
          <a:bodyPr wrap="square" lIns="0" tIns="18000" rIns="0" bIns="18000" anchor="ctr" anchorCtr="0">
            <a:spAutoFit/>
          </a:bodyPr>
          <a:lstStyle/>
          <a:p>
            <a:pPr marL="0" indent="0">
              <a:spcBef>
                <a:spcPts val="600"/>
              </a:spcBef>
              <a:buNone/>
            </a:pPr>
            <a:r>
              <a:rPr lang="en-US" sz="2200" b="1" dirty="0"/>
              <a:t>(a)</a:t>
            </a:r>
            <a:r>
              <a:rPr lang="en-US" sz="2200" dirty="0"/>
              <a:t> This transaxle uses tapered roller bearings at the input shaft. To adjust these bearings, the selective shim is located at each bearing set. </a:t>
            </a:r>
            <a:r>
              <a:rPr lang="en-US" sz="2200" b="1" dirty="0"/>
              <a:t>(b) </a:t>
            </a:r>
            <a:r>
              <a:rPr lang="en-US" sz="2200" dirty="0"/>
              <a:t>The selective shim is used under the bearing race and placed into the bearing pocket (bearing counter-bore) before the race is pressed into the transaxle case.</a:t>
            </a:r>
          </a:p>
        </p:txBody>
      </p:sp>
    </p:spTree>
    <p:extLst>
      <p:ext uri="{BB962C8B-B14F-4D97-AF65-F5344CB8AC3E}">
        <p14:creationId xmlns:p14="http://schemas.microsoft.com/office/powerpoint/2010/main" val="332792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383" y="218499"/>
            <a:ext cx="8229600" cy="1144347"/>
          </a:xfrm>
        </p:spPr>
        <p:txBody>
          <a:bodyPr lIns="0" tIns="18000" rIns="0" bIns="18000" anchor="ctr" anchorCtr="0">
            <a:spAutoFit/>
          </a:bodyPr>
          <a:lstStyle/>
          <a:p>
            <a:r>
              <a:rPr lang="en-US" dirty="0"/>
              <a:t>Transaxle Operation: Case &amp; Lubrication</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736550"/>
            <a:ext cx="8215747" cy="2560119"/>
          </a:xfrm>
        </p:spPr>
        <p:txBody>
          <a:bodyPr wrap="square" lIns="0" tIns="18000" rIns="0" bIns="18000" anchor="ctr" anchorCtr="0">
            <a:spAutoFit/>
          </a:bodyPr>
          <a:lstStyle/>
          <a:p>
            <a:pPr marL="342900" indent="-342900">
              <a:spcBef>
                <a:spcPts val="600"/>
              </a:spcBef>
            </a:pPr>
            <a:r>
              <a:rPr lang="en-US" sz="2400" dirty="0">
                <a:solidFill>
                  <a:schemeClr val="tx1"/>
                </a:solidFill>
              </a:rPr>
              <a:t>Transaxle Case Design</a:t>
            </a:r>
          </a:p>
          <a:p>
            <a:pPr marL="829818" lvl="1" indent="-342900"/>
            <a:r>
              <a:rPr lang="en-US" sz="2400" dirty="0">
                <a:solidFill>
                  <a:schemeClr val="tx1"/>
                </a:solidFill>
              </a:rPr>
              <a:t>Made from cast aluminum.</a:t>
            </a:r>
          </a:p>
          <a:p>
            <a:pPr marL="829818" lvl="1" indent="-342900"/>
            <a:r>
              <a:rPr lang="en-US" sz="2400" dirty="0">
                <a:solidFill>
                  <a:schemeClr val="tx1"/>
                </a:solidFill>
              </a:rPr>
              <a:t>Separate side case or side cover.</a:t>
            </a:r>
          </a:p>
          <a:p>
            <a:pPr marL="342900" indent="-342900">
              <a:spcBef>
                <a:spcPts val="600"/>
              </a:spcBef>
            </a:pPr>
            <a:r>
              <a:rPr lang="en-US" sz="2400" dirty="0">
                <a:solidFill>
                  <a:schemeClr val="tx1"/>
                </a:solidFill>
              </a:rPr>
              <a:t>Splash Lubrication</a:t>
            </a:r>
          </a:p>
          <a:p>
            <a:pPr marL="829818" lvl="1" indent="-342900"/>
            <a:r>
              <a:rPr lang="en-US" sz="2400" dirty="0">
                <a:solidFill>
                  <a:schemeClr val="tx1"/>
                </a:solidFill>
              </a:rPr>
              <a:t>Oil is directed to critical areas by troughs and oiling funnels</a:t>
            </a:r>
          </a:p>
        </p:txBody>
      </p:sp>
    </p:spTree>
    <p:extLst>
      <p:ext uri="{BB962C8B-B14F-4D97-AF65-F5344CB8AC3E}">
        <p14:creationId xmlns:p14="http://schemas.microsoft.com/office/powerpoint/2010/main" val="3544751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53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All of these can cause torque steer,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4127"/>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Unequal </a:t>
            </a:r>
            <a:r>
              <a:rPr lang="en-US" sz="2400" spc="-300" dirty="0">
                <a:solidFill>
                  <a:schemeClr val="tx1"/>
                </a:solidFill>
              </a:rPr>
              <a:t>C </a:t>
            </a:r>
            <a:r>
              <a:rPr lang="en-US" sz="2400" dirty="0">
                <a:solidFill>
                  <a:schemeClr val="tx1"/>
                </a:solidFill>
              </a:rPr>
              <a:t>V joint angles</a:t>
            </a:r>
          </a:p>
          <a:p>
            <a:pPr marL="486918" lvl="1" indent="0">
              <a:buNone/>
            </a:pPr>
            <a:r>
              <a:rPr lang="en-US" sz="2400" dirty="0">
                <a:solidFill>
                  <a:srgbClr val="007FA3"/>
                </a:solidFill>
              </a:rPr>
              <a:t>B.</a:t>
            </a:r>
            <a:r>
              <a:rPr lang="en-US" sz="2400" dirty="0">
                <a:solidFill>
                  <a:schemeClr val="tx1"/>
                </a:solidFill>
              </a:rPr>
              <a:t> Unequal length of the shafts</a:t>
            </a:r>
          </a:p>
          <a:p>
            <a:pPr marL="486918" lvl="1" indent="0">
              <a:buNone/>
            </a:pPr>
            <a:r>
              <a:rPr lang="en-US" sz="2400" dirty="0">
                <a:solidFill>
                  <a:srgbClr val="007FA3"/>
                </a:solidFill>
              </a:rPr>
              <a:t>C.</a:t>
            </a:r>
            <a:r>
              <a:rPr lang="en-US" sz="2400" dirty="0">
                <a:solidFill>
                  <a:schemeClr val="tx1"/>
                </a:solidFill>
              </a:rPr>
              <a:t> The tendency for the longer drive shaft to twist</a:t>
            </a:r>
          </a:p>
          <a:p>
            <a:pPr marL="486918" lvl="1" indent="0">
              <a:buNone/>
            </a:pPr>
            <a:r>
              <a:rPr lang="en-US" sz="2400" dirty="0">
                <a:solidFill>
                  <a:srgbClr val="007FA3"/>
                </a:solidFill>
              </a:rPr>
              <a:t>D.</a:t>
            </a:r>
            <a:r>
              <a:rPr lang="en-US" sz="2400" dirty="0">
                <a:solidFill>
                  <a:schemeClr val="tx1"/>
                </a:solidFill>
              </a:rPr>
              <a:t> Defective </a:t>
            </a:r>
            <a:r>
              <a:rPr lang="en-US" sz="2400" spc="-300" dirty="0">
                <a:solidFill>
                  <a:schemeClr val="tx1"/>
                </a:solidFill>
              </a:rPr>
              <a:t>C </a:t>
            </a:r>
            <a:r>
              <a:rPr lang="en-US" sz="2400" dirty="0">
                <a:solidFill>
                  <a:schemeClr val="tx1"/>
                </a:solidFill>
              </a:rPr>
              <a:t>V Joint</a:t>
            </a:r>
          </a:p>
        </p:txBody>
      </p:sp>
    </p:spTree>
    <p:extLst>
      <p:ext uri="{BB962C8B-B14F-4D97-AF65-F5344CB8AC3E}">
        <p14:creationId xmlns:p14="http://schemas.microsoft.com/office/powerpoint/2010/main" val="1484772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53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All of these can cause torque steer,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9310"/>
            <a:ext cx="8218487" cy="405683"/>
          </a:xfrm>
        </p:spPr>
        <p:txBody>
          <a:bodyPr lIns="0" tIns="18000" rIns="0" bIns="18000" anchor="ctr" anchorCtr="0">
            <a:spAutoFit/>
          </a:bodyPr>
          <a:lstStyle/>
          <a:p>
            <a:pPr marL="486918" lvl="1" indent="0">
              <a:buNone/>
            </a:pPr>
            <a:r>
              <a:rPr lang="en-US" sz="2400" dirty="0">
                <a:solidFill>
                  <a:srgbClr val="007FA3"/>
                </a:solidFill>
              </a:rPr>
              <a:t>D.</a:t>
            </a:r>
            <a:r>
              <a:rPr lang="en-US" sz="2400" dirty="0">
                <a:solidFill>
                  <a:schemeClr val="tx1"/>
                </a:solidFill>
              </a:rPr>
              <a:t> Defective </a:t>
            </a:r>
            <a:r>
              <a:rPr lang="en-US" sz="2400" spc="-300" dirty="0">
                <a:solidFill>
                  <a:schemeClr val="tx1"/>
                </a:solidFill>
              </a:rPr>
              <a:t>C </a:t>
            </a:r>
            <a:r>
              <a:rPr lang="en-US" sz="2400" dirty="0">
                <a:solidFill>
                  <a:schemeClr val="tx1"/>
                </a:solidFill>
              </a:rPr>
              <a:t>V Joint</a:t>
            </a:r>
          </a:p>
        </p:txBody>
      </p:sp>
    </p:spTree>
    <p:extLst>
      <p:ext uri="{BB962C8B-B14F-4D97-AF65-F5344CB8AC3E}">
        <p14:creationId xmlns:p14="http://schemas.microsoft.com/office/powerpoint/2010/main" val="135807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Purpose &amp; Function</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1156"/>
            <a:ext cx="8212347" cy="3898947"/>
          </a:xfrm>
        </p:spPr>
        <p:txBody>
          <a:bodyPr lIns="0" tIns="18000" rIns="0" bIns="18000" anchor="ctr" anchorCtr="0">
            <a:spAutoFit/>
          </a:bodyPr>
          <a:lstStyle/>
          <a:p>
            <a:pPr marL="342900" indent="-342900">
              <a:spcBef>
                <a:spcPts val="600"/>
              </a:spcBef>
            </a:pPr>
            <a:r>
              <a:rPr lang="en-US" sz="2400" dirty="0">
                <a:solidFill>
                  <a:schemeClr val="tx1"/>
                </a:solidFill>
              </a:rPr>
              <a:t>Large majority of vehicles sold today are </a:t>
            </a:r>
            <a:r>
              <a:rPr lang="en-US" sz="2400" spc="-300" dirty="0">
                <a:solidFill>
                  <a:schemeClr val="tx1"/>
                </a:solidFill>
              </a:rPr>
              <a:t>F W </a:t>
            </a:r>
            <a:r>
              <a:rPr lang="en-US" sz="2400" dirty="0">
                <a:solidFill>
                  <a:schemeClr val="tx1"/>
                </a:solidFill>
              </a:rPr>
              <a:t>D. </a:t>
            </a:r>
          </a:p>
          <a:p>
            <a:pPr marL="342900" indent="-342900">
              <a:spcBef>
                <a:spcPts val="600"/>
              </a:spcBef>
            </a:pPr>
            <a:r>
              <a:rPr lang="en-US" sz="2400" dirty="0">
                <a:solidFill>
                  <a:schemeClr val="tx1"/>
                </a:solidFill>
              </a:rPr>
              <a:t>Engine &amp; transaxle either transverse or longitudinally</a:t>
            </a:r>
          </a:p>
          <a:p>
            <a:pPr marL="342900" indent="-342900">
              <a:spcBef>
                <a:spcPts val="600"/>
              </a:spcBef>
            </a:pPr>
            <a:r>
              <a:rPr lang="en-US" sz="2400" dirty="0">
                <a:solidFill>
                  <a:schemeClr val="tx1"/>
                </a:solidFill>
              </a:rPr>
              <a:t>Transverse engine points across vehicle </a:t>
            </a:r>
          </a:p>
          <a:p>
            <a:pPr marL="342900" indent="-342900">
              <a:spcBef>
                <a:spcPts val="600"/>
              </a:spcBef>
            </a:pPr>
            <a:r>
              <a:rPr lang="en-US" sz="2400" dirty="0">
                <a:solidFill>
                  <a:schemeClr val="tx1"/>
                </a:solidFill>
              </a:rPr>
              <a:t>Longitudinal engine commonly used in </a:t>
            </a:r>
            <a:r>
              <a:rPr lang="en-US" sz="2400" spc="-300" dirty="0">
                <a:solidFill>
                  <a:schemeClr val="tx1"/>
                </a:solidFill>
              </a:rPr>
              <a:t>R W </a:t>
            </a:r>
            <a:r>
              <a:rPr lang="en-US" sz="2400" dirty="0">
                <a:solidFill>
                  <a:schemeClr val="tx1"/>
                </a:solidFill>
              </a:rPr>
              <a:t>D </a:t>
            </a:r>
          </a:p>
          <a:p>
            <a:pPr marL="342900" indent="-342900">
              <a:spcBef>
                <a:spcPts val="600"/>
              </a:spcBef>
            </a:pPr>
            <a:r>
              <a:rPr lang="en-US" sz="2400" dirty="0">
                <a:solidFill>
                  <a:schemeClr val="tx1"/>
                </a:solidFill>
              </a:rPr>
              <a:t>Pull to one side during acceleration (torque steer) caused by:</a:t>
            </a:r>
          </a:p>
          <a:p>
            <a:pPr marL="829818" lvl="1" indent="-342900"/>
            <a:r>
              <a:rPr lang="en-US" sz="2400" dirty="0">
                <a:solidFill>
                  <a:schemeClr val="tx1"/>
                </a:solidFill>
              </a:rPr>
              <a:t>Unequal </a:t>
            </a:r>
            <a:r>
              <a:rPr lang="en-US" sz="2400" spc="-300" dirty="0">
                <a:solidFill>
                  <a:schemeClr val="tx1"/>
                </a:solidFill>
              </a:rPr>
              <a:t>C </a:t>
            </a:r>
            <a:r>
              <a:rPr lang="en-US" sz="2400" dirty="0">
                <a:solidFill>
                  <a:schemeClr val="tx1"/>
                </a:solidFill>
              </a:rPr>
              <a:t>V Joint Angles</a:t>
            </a:r>
          </a:p>
          <a:p>
            <a:pPr marL="829818" lvl="1" indent="-342900"/>
            <a:r>
              <a:rPr lang="en-US" sz="2400" dirty="0">
                <a:solidFill>
                  <a:schemeClr val="tx1"/>
                </a:solidFill>
              </a:rPr>
              <a:t>Unequal Length Of The Shafts</a:t>
            </a:r>
          </a:p>
          <a:p>
            <a:pPr marL="829818" lvl="1" indent="-342900"/>
            <a:r>
              <a:rPr lang="en-US" sz="2400" dirty="0">
                <a:solidFill>
                  <a:schemeClr val="tx1"/>
                </a:solidFill>
              </a:rPr>
              <a:t>Tendency For Longer Shaft To Twist</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50323"/>
            <a:ext cx="8240050" cy="2560119"/>
          </a:xfrm>
        </p:spPr>
        <p:txBody>
          <a:bodyPr wrap="square" lIns="0" tIns="18000" rIns="0" bIns="18000" anchor="ctr" anchorCtr="0">
            <a:spAutoFit/>
          </a:bodyPr>
          <a:lstStyle/>
          <a:p>
            <a:pPr marL="342900" indent="-342900">
              <a:spcBef>
                <a:spcPts val="600"/>
              </a:spcBef>
            </a:pPr>
            <a:r>
              <a:rPr lang="en-US" sz="2400" dirty="0">
                <a:solidFill>
                  <a:schemeClr val="tx1"/>
                </a:solidFill>
              </a:rPr>
              <a:t>Transaxles combine a transmission with the final drive gear set and differential.</a:t>
            </a:r>
          </a:p>
          <a:p>
            <a:pPr marL="342900" indent="-342900">
              <a:spcBef>
                <a:spcPts val="600"/>
              </a:spcBef>
            </a:pPr>
            <a:r>
              <a:rPr lang="en-US" sz="2400" dirty="0">
                <a:solidFill>
                  <a:schemeClr val="tx1"/>
                </a:solidFill>
              </a:rPr>
              <a:t>Some transaxles are mounted in a longitudinal position</a:t>
            </a:r>
          </a:p>
          <a:p>
            <a:pPr marL="829818" lvl="1" indent="-342900"/>
            <a:r>
              <a:rPr lang="en-US" sz="2400" dirty="0">
                <a:solidFill>
                  <a:schemeClr val="tx1"/>
                </a:solidFill>
              </a:rPr>
              <a:t>Use a hypoid final drive gear set.</a:t>
            </a:r>
          </a:p>
          <a:p>
            <a:pPr marL="342900" indent="-342900">
              <a:spcBef>
                <a:spcPts val="600"/>
              </a:spcBef>
            </a:pPr>
            <a:r>
              <a:rPr lang="en-US" sz="2400" dirty="0">
                <a:solidFill>
                  <a:schemeClr val="tx1"/>
                </a:solidFill>
              </a:rPr>
              <a:t>Transaxles use helical cut gears except for reverse </a:t>
            </a:r>
          </a:p>
          <a:p>
            <a:pPr marL="829818" lvl="1" indent="-342900"/>
            <a:r>
              <a:rPr lang="en-US" sz="2400" dirty="0">
                <a:solidFill>
                  <a:schemeClr val="tx1"/>
                </a:solidFill>
              </a:rPr>
              <a:t>Where straight cut spur gears are often used.</a:t>
            </a:r>
          </a:p>
        </p:txBody>
      </p:sp>
    </p:spTree>
    <p:extLst>
      <p:ext uri="{BB962C8B-B14F-4D97-AF65-F5344CB8AC3E}">
        <p14:creationId xmlns:p14="http://schemas.microsoft.com/office/powerpoint/2010/main" val="3150847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1404277" cy="405683"/>
          </a:xfrm>
        </p:spPr>
        <p:txBody>
          <a:bodyPr wrap="square" lIns="0" tIns="18000" rIns="0" bIns="18000" anchor="ctr" anchorCtr="0">
            <a:spAutoFit/>
          </a:bodyPr>
          <a:lstStyle/>
          <a:p>
            <a:pPr marL="0" indent="0">
              <a:spcBef>
                <a:spcPts val="600"/>
              </a:spcBef>
              <a:buNone/>
            </a:pPr>
            <a:r>
              <a:rPr lang="en-US" sz="2400" dirty="0">
                <a:solidFill>
                  <a:schemeClr val="tx1"/>
                </a:solidFill>
              </a:rPr>
              <a:t>Transaxle</a:t>
            </a:r>
          </a:p>
        </p:txBody>
      </p:sp>
      <p:pic>
        <p:nvPicPr>
          <p:cNvPr id="10" name="Picture 9" descr="An illustration of a transaxle with a differential, supported by driveshafts.&#10;Long description is available in notes, Press F6.">
            <a:extLst>
              <a:ext uri="{FF2B5EF4-FFF2-40B4-BE49-F238E27FC236}">
                <a16:creationId xmlns:a16="http://schemas.microsoft.com/office/drawing/2014/main" id="{E5F02E19-DE8F-7AC3-F4DD-DD8A4EDB60E8}"/>
              </a:ext>
            </a:extLst>
          </p:cNvPr>
          <p:cNvPicPr>
            <a:picLocks noChangeAspect="1"/>
          </p:cNvPicPr>
          <p:nvPr/>
        </p:nvPicPr>
        <p:blipFill>
          <a:blip r:embed="rId3"/>
          <a:stretch>
            <a:fillRect/>
          </a:stretch>
        </p:blipFill>
        <p:spPr>
          <a:xfrm>
            <a:off x="1376795" y="1624349"/>
            <a:ext cx="6390410" cy="345403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218071"/>
            <a:ext cx="8211128" cy="1144347"/>
          </a:xfrm>
        </p:spPr>
        <p:txBody>
          <a:bodyPr wrap="square" lIns="0" tIns="18000" rIns="0" bIns="18000" anchor="ctr" anchorCtr="0">
            <a:spAutoFit/>
          </a:bodyPr>
          <a:lstStyle/>
          <a:p>
            <a:pPr marL="0" indent="0">
              <a:spcBef>
                <a:spcPts val="600"/>
              </a:spcBef>
              <a:buNone/>
            </a:pPr>
            <a:r>
              <a:rPr lang="en-US" sz="2400" dirty="0"/>
              <a:t>A transaxle is a transmission plus the final drive and differential. The inner </a:t>
            </a:r>
            <a:r>
              <a:rPr lang="en-US" sz="2400" spc="-300" dirty="0"/>
              <a:t>C </a:t>
            </a:r>
            <a:r>
              <a:rPr lang="en-US" sz="2400" dirty="0"/>
              <a:t>V joints of the front drive shafts connect to the side gears in the transaxle differential.</a:t>
            </a:r>
          </a:p>
        </p:txBody>
      </p:sp>
    </p:spTree>
    <p:extLst>
      <p:ext uri="{BB962C8B-B14F-4D97-AF65-F5344CB8AC3E}">
        <p14:creationId xmlns:p14="http://schemas.microsoft.com/office/powerpoint/2010/main" val="207008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3146813" cy="405683"/>
          </a:xfrm>
        </p:spPr>
        <p:txBody>
          <a:bodyPr wrap="square" lIns="0" tIns="18000" rIns="0" bIns="18000" anchor="ctr" anchorCtr="0">
            <a:spAutoFit/>
          </a:bodyPr>
          <a:lstStyle/>
          <a:p>
            <a:pPr marL="0" indent="0">
              <a:spcBef>
                <a:spcPts val="600"/>
              </a:spcBef>
              <a:buNone/>
            </a:pPr>
            <a:r>
              <a:rPr lang="en-US" sz="2400" dirty="0">
                <a:solidFill>
                  <a:schemeClr val="tx1"/>
                </a:solidFill>
              </a:rPr>
              <a:t>Transaxle Construction</a:t>
            </a:r>
          </a:p>
        </p:txBody>
      </p:sp>
      <p:pic>
        <p:nvPicPr>
          <p:cNvPr id="7" name="Picture 6" descr="An illustration of a transaxle with various components.&#10;Long description is available in notes, Press F6.">
            <a:extLst>
              <a:ext uri="{FF2B5EF4-FFF2-40B4-BE49-F238E27FC236}">
                <a16:creationId xmlns:a16="http://schemas.microsoft.com/office/drawing/2014/main" id="{82C57436-6B77-5BF6-5BD5-94135279EF73}"/>
              </a:ext>
            </a:extLst>
          </p:cNvPr>
          <p:cNvPicPr>
            <a:picLocks noChangeAspect="1"/>
          </p:cNvPicPr>
          <p:nvPr/>
        </p:nvPicPr>
        <p:blipFill>
          <a:blip r:embed="rId3"/>
          <a:stretch>
            <a:fillRect/>
          </a:stretch>
        </p:blipFill>
        <p:spPr>
          <a:xfrm>
            <a:off x="471356" y="1792257"/>
            <a:ext cx="3909365" cy="306110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58264" y="1047389"/>
            <a:ext cx="4037771" cy="3298783"/>
          </a:xfrm>
        </p:spPr>
        <p:txBody>
          <a:bodyPr wrap="square" lIns="0" tIns="18000" rIns="0" bIns="18000" anchor="ctr" anchorCtr="0">
            <a:spAutoFit/>
          </a:bodyPr>
          <a:lstStyle/>
          <a:p>
            <a:pPr marL="342900" indent="-342900">
              <a:spcBef>
                <a:spcPts val="600"/>
              </a:spcBef>
            </a:pPr>
            <a:r>
              <a:rPr lang="en-US" sz="2400" dirty="0"/>
              <a:t>Input shaft</a:t>
            </a:r>
          </a:p>
          <a:p>
            <a:pPr marL="342900" indent="-342900">
              <a:spcBef>
                <a:spcPts val="600"/>
              </a:spcBef>
            </a:pPr>
            <a:r>
              <a:rPr lang="en-US" sz="2400" dirty="0"/>
              <a:t>Sometimes called clutch shaft.</a:t>
            </a:r>
          </a:p>
          <a:p>
            <a:pPr marL="342900" indent="-342900">
              <a:spcBef>
                <a:spcPts val="600"/>
              </a:spcBef>
            </a:pPr>
            <a:r>
              <a:rPr lang="en-US" sz="2400" dirty="0"/>
              <a:t>Main shaft</a:t>
            </a:r>
          </a:p>
          <a:p>
            <a:pPr marL="829818" lvl="1" indent="-342900"/>
            <a:r>
              <a:rPr lang="en-US" sz="2400" dirty="0"/>
              <a:t>Sometimes called countershaft or intermediate shaft.</a:t>
            </a:r>
          </a:p>
          <a:p>
            <a:pPr marL="342900" indent="-342900">
              <a:spcBef>
                <a:spcPts val="600"/>
              </a:spcBef>
            </a:pPr>
            <a:r>
              <a:rPr lang="en-US" sz="2400" dirty="0"/>
              <a:t>Includes drive pinion gear</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67361"/>
            <a:ext cx="8220362" cy="1144347"/>
          </a:xfrm>
        </p:spPr>
        <p:txBody>
          <a:bodyPr wrap="square" lIns="0" tIns="18000" rIns="0" bIns="18000" anchor="ctr" anchorCtr="0">
            <a:spAutoFit/>
          </a:bodyPr>
          <a:lstStyle/>
          <a:p>
            <a:pPr marL="0" indent="0">
              <a:spcBef>
                <a:spcPts val="600"/>
              </a:spcBef>
              <a:buNone/>
            </a:pPr>
            <a:r>
              <a:rPr lang="en-US" sz="2400" dirty="0"/>
              <a:t>Note the four shafts being used in this transaxle; input shaft, output shaft, the final drive (bottom), and the reverse idle gear (top).</a:t>
            </a:r>
          </a:p>
        </p:txBody>
      </p:sp>
    </p:spTree>
    <p:extLst>
      <p:ext uri="{BB962C8B-B14F-4D97-AF65-F5344CB8AC3E}">
        <p14:creationId xmlns:p14="http://schemas.microsoft.com/office/powerpoint/2010/main" val="207393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87964"/>
            <a:ext cx="3957697" cy="374906"/>
          </a:xfrm>
        </p:spPr>
        <p:txBody>
          <a:bodyPr wrap="square" lIns="0" tIns="18000" rIns="0" bIns="18000" anchor="ctr" anchorCtr="0">
            <a:spAutoFit/>
          </a:bodyPr>
          <a:lstStyle/>
          <a:p>
            <a:pPr marL="0" indent="0">
              <a:spcBef>
                <a:spcPts val="600"/>
              </a:spcBef>
              <a:buNone/>
            </a:pPr>
            <a:r>
              <a:rPr lang="en-US" sz="2200" dirty="0">
                <a:solidFill>
                  <a:schemeClr val="tx1"/>
                </a:solidFill>
              </a:rPr>
              <a:t>Transaxle Construction Position </a:t>
            </a:r>
          </a:p>
        </p:txBody>
      </p:sp>
      <p:pic>
        <p:nvPicPr>
          <p:cNvPr id="6" name="Picture 5" descr="An illustration of the right view of a transaxle with the input shaft and the driveshaft.&#10;Long description is available in notes, Press F6.">
            <a:extLst>
              <a:ext uri="{FF2B5EF4-FFF2-40B4-BE49-F238E27FC236}">
                <a16:creationId xmlns:a16="http://schemas.microsoft.com/office/drawing/2014/main" id="{D2FF5F99-8304-DACF-2F5C-57AAB77D1AFF}"/>
              </a:ext>
            </a:extLst>
          </p:cNvPr>
          <p:cNvPicPr>
            <a:picLocks noChangeAspect="1"/>
          </p:cNvPicPr>
          <p:nvPr/>
        </p:nvPicPr>
        <p:blipFill>
          <a:blip r:embed="rId3"/>
          <a:stretch>
            <a:fillRect/>
          </a:stretch>
        </p:blipFill>
        <p:spPr>
          <a:xfrm>
            <a:off x="474855" y="1847810"/>
            <a:ext cx="3932850" cy="328315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3185" y="1073500"/>
            <a:ext cx="3932850" cy="3160284"/>
          </a:xfrm>
        </p:spPr>
        <p:txBody>
          <a:bodyPr wrap="square" lIns="0" tIns="18000" rIns="0" bIns="18000" anchor="ctr" anchorCtr="0">
            <a:spAutoFit/>
          </a:bodyPr>
          <a:lstStyle/>
          <a:p>
            <a:pPr marL="342900" indent="-342900">
              <a:spcBef>
                <a:spcPts val="600"/>
              </a:spcBef>
            </a:pPr>
            <a:r>
              <a:rPr lang="en-US" sz="2200" dirty="0"/>
              <a:t>Most engines rotate in </a:t>
            </a:r>
            <a:r>
              <a:rPr lang="en-US" sz="2200" spc="-300" dirty="0"/>
              <a:t>C </a:t>
            </a:r>
            <a:r>
              <a:rPr lang="en-US" sz="2200" dirty="0"/>
              <a:t>W direction (viewing rotation from right, or passenger, side </a:t>
            </a:r>
          </a:p>
          <a:p>
            <a:pPr marL="342900" indent="-342900">
              <a:spcBef>
                <a:spcPts val="600"/>
              </a:spcBef>
            </a:pPr>
            <a:r>
              <a:rPr lang="en-US" sz="2200" dirty="0"/>
              <a:t>Input shaft rotates </a:t>
            </a:r>
            <a:r>
              <a:rPr lang="en-US" sz="2200" spc="-300" dirty="0"/>
              <a:t>C </a:t>
            </a:r>
            <a:r>
              <a:rPr lang="en-US" sz="2200" dirty="0"/>
              <a:t>W, main shaft rotates </a:t>
            </a:r>
            <a:r>
              <a:rPr lang="en-US" sz="2200" spc="-300" dirty="0"/>
              <a:t>C C </a:t>
            </a:r>
            <a:r>
              <a:rPr lang="en-US" sz="2200" dirty="0"/>
              <a:t>W in forward gears, &amp; differential rotates </a:t>
            </a:r>
            <a:r>
              <a:rPr lang="en-US" sz="2200" spc="-300" dirty="0"/>
              <a:t>C </a:t>
            </a:r>
            <a:r>
              <a:rPr lang="en-US" sz="2200" dirty="0"/>
              <a:t>W to drive wheels in </a:t>
            </a:r>
            <a:r>
              <a:rPr lang="en-US" sz="2200" spc="-300" dirty="0"/>
              <a:t>C </a:t>
            </a:r>
            <a:r>
              <a:rPr lang="en-US" sz="2200" dirty="0"/>
              <a:t>W direction</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658846"/>
            <a:ext cx="8220362" cy="713460"/>
          </a:xfrm>
        </p:spPr>
        <p:txBody>
          <a:bodyPr wrap="square" lIns="0" tIns="18000" rIns="0" bIns="18000" anchor="ctr" anchorCtr="0">
            <a:spAutoFit/>
          </a:bodyPr>
          <a:lstStyle/>
          <a:p>
            <a:pPr marL="0" indent="0">
              <a:spcBef>
                <a:spcPts val="600"/>
              </a:spcBef>
              <a:buNone/>
            </a:pPr>
            <a:r>
              <a:rPr lang="en-US" sz="2200" dirty="0"/>
              <a:t>The engine and the transaxle input shaft rotate in a clockwise direction in most </a:t>
            </a:r>
            <a:r>
              <a:rPr lang="en-US" sz="2200" spc="-300" dirty="0"/>
              <a:t>F W </a:t>
            </a:r>
            <a:r>
              <a:rPr lang="en-US" sz="2200" dirty="0"/>
              <a:t>D vehicles (viewed from the right side).</a:t>
            </a:r>
          </a:p>
        </p:txBody>
      </p:sp>
    </p:spTree>
    <p:extLst>
      <p:ext uri="{BB962C8B-B14F-4D97-AF65-F5344CB8AC3E}">
        <p14:creationId xmlns:p14="http://schemas.microsoft.com/office/powerpoint/2010/main" val="3565645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FWD Drivetrain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WD_drivetrain">
            <a:hlinkClick r:id="" action="ppaction://media"/>
            <a:extLst>
              <a:ext uri="{FF2B5EF4-FFF2-40B4-BE49-F238E27FC236}">
                <a16:creationId xmlns:a16="http://schemas.microsoft.com/office/drawing/2014/main" id="{35AC4529-D5DB-EA10-6364-8C7B342663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271093"/>
            <a:ext cx="9012533" cy="5069550"/>
          </a:xfrm>
          <a:prstGeom prst="rect">
            <a:avLst/>
          </a:prstGeom>
        </p:spPr>
      </p:pic>
    </p:spTree>
    <p:extLst>
      <p:ext uri="{BB962C8B-B14F-4D97-AF65-F5344CB8AC3E}">
        <p14:creationId xmlns:p14="http://schemas.microsoft.com/office/powerpoint/2010/main" val="17193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Transaxle Operation</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3280"/>
            <a:ext cx="8212347" cy="3221839"/>
          </a:xfrm>
        </p:spPr>
        <p:txBody>
          <a:bodyPr lIns="0" tIns="18000" rIns="0" bIns="18000" anchor="ctr" anchorCtr="0">
            <a:spAutoFit/>
          </a:bodyPr>
          <a:lstStyle/>
          <a:p>
            <a:pPr marL="342900" indent="-342900">
              <a:spcBef>
                <a:spcPts val="600"/>
              </a:spcBef>
            </a:pPr>
            <a:r>
              <a:rPr lang="en-US" sz="2400" dirty="0">
                <a:solidFill>
                  <a:schemeClr val="tx1"/>
                </a:solidFill>
              </a:rPr>
              <a:t>Power Flow</a:t>
            </a:r>
          </a:p>
          <a:p>
            <a:pPr marL="829818" lvl="1" indent="-342900"/>
            <a:r>
              <a:rPr lang="en-US" sz="2400" dirty="0">
                <a:solidFill>
                  <a:schemeClr val="tx1"/>
                </a:solidFill>
              </a:rPr>
              <a:t>The power passes from the driving gear to the driven gear on the main shaft and through the synchronizer and the power leaves through the drive pinion.</a:t>
            </a:r>
          </a:p>
          <a:p>
            <a:pPr marL="342900" indent="-342900">
              <a:spcBef>
                <a:spcPts val="600"/>
              </a:spcBef>
            </a:pPr>
            <a:r>
              <a:rPr lang="en-US" sz="2400" dirty="0">
                <a:solidFill>
                  <a:schemeClr val="tx1"/>
                </a:solidFill>
              </a:rPr>
              <a:t>Gear Ratios</a:t>
            </a:r>
          </a:p>
          <a:p>
            <a:pPr marL="829818" lvl="1" indent="-342900"/>
            <a:r>
              <a:rPr lang="en-US" sz="2400" dirty="0">
                <a:solidFill>
                  <a:schemeClr val="tx1"/>
                </a:solidFill>
              </a:rPr>
              <a:t>Reverse idler shifted into mesh; idler gear rotates counterclockwise; 1-2 synchronizer rotates clockwise; differential and drive wheels rotates counterclockwise</a:t>
            </a:r>
          </a:p>
        </p:txBody>
      </p:sp>
    </p:spTree>
    <p:extLst>
      <p:ext uri="{BB962C8B-B14F-4D97-AF65-F5344CB8AC3E}">
        <p14:creationId xmlns:p14="http://schemas.microsoft.com/office/powerpoint/2010/main" val="905798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6.4 </a:t>
            </a:r>
            <a:r>
              <a:rPr lang="en-US" sz="2800" dirty="0"/>
              <a:t>(1 of 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1852850" cy="405683"/>
          </a:xfrm>
        </p:spPr>
        <p:txBody>
          <a:bodyPr wrap="square" lIns="0" tIns="18000" rIns="0" bIns="18000" anchor="ctr" anchorCtr="0">
            <a:spAutoFit/>
          </a:bodyPr>
          <a:lstStyle/>
          <a:p>
            <a:pPr marL="0" indent="0">
              <a:spcBef>
                <a:spcPts val="600"/>
              </a:spcBef>
              <a:buNone/>
            </a:pPr>
            <a:r>
              <a:rPr lang="en-US" sz="2400" dirty="0">
                <a:solidFill>
                  <a:schemeClr val="tx1"/>
                </a:solidFill>
              </a:rPr>
              <a:t>First Gear </a:t>
            </a:r>
            <a:r>
              <a:rPr lang="en-US" sz="2400" b="1" dirty="0">
                <a:solidFill>
                  <a:schemeClr val="tx1"/>
                </a:solidFill>
              </a:rPr>
              <a:t>(a)</a:t>
            </a:r>
          </a:p>
        </p:txBody>
      </p:sp>
      <p:pic>
        <p:nvPicPr>
          <p:cNvPr id="5" name="Picture 4" descr="An illustration of the power flow in the first gear of a transaxle.&#10;Long description is available in notes, Press F6.">
            <a:extLst>
              <a:ext uri="{FF2B5EF4-FFF2-40B4-BE49-F238E27FC236}">
                <a16:creationId xmlns:a16="http://schemas.microsoft.com/office/drawing/2014/main" id="{439F7272-2AB2-5549-5F7F-AF20079179DD}"/>
              </a:ext>
            </a:extLst>
          </p:cNvPr>
          <p:cNvPicPr>
            <a:picLocks noChangeAspect="1"/>
          </p:cNvPicPr>
          <p:nvPr/>
        </p:nvPicPr>
        <p:blipFill>
          <a:blip r:embed="rId3"/>
          <a:stretch>
            <a:fillRect/>
          </a:stretch>
        </p:blipFill>
        <p:spPr>
          <a:xfrm>
            <a:off x="3498553" y="950166"/>
            <a:ext cx="3958440" cy="412954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463119"/>
            <a:ext cx="8211128" cy="775015"/>
          </a:xfrm>
        </p:spPr>
        <p:txBody>
          <a:bodyPr wrap="square" lIns="0" tIns="18000" rIns="0" bIns="18000" anchor="ctr" anchorCtr="0">
            <a:spAutoFit/>
          </a:bodyPr>
          <a:lstStyle/>
          <a:p>
            <a:pPr marL="0" indent="0">
              <a:spcBef>
                <a:spcPts val="600"/>
              </a:spcBef>
              <a:buNone/>
            </a:pPr>
            <a:r>
              <a:rPr lang="en-US" sz="2400" b="1" dirty="0"/>
              <a:t>(a) </a:t>
            </a:r>
            <a:r>
              <a:rPr lang="en-US" sz="2400" dirty="0"/>
              <a:t>First gear power flow through a Mitsubishi </a:t>
            </a:r>
            <a:r>
              <a:rPr lang="en-US" sz="2400" spc="-300" dirty="0"/>
              <a:t>K </a:t>
            </a:r>
            <a:r>
              <a:rPr lang="en-US" sz="2400" dirty="0"/>
              <a:t>M </a:t>
            </a:r>
            <a:r>
              <a:rPr lang="en-US" sz="2400" spc="-300" dirty="0"/>
              <a:t>M 5 A F </a:t>
            </a:r>
            <a:r>
              <a:rPr lang="en-US" sz="2400" dirty="0"/>
              <a:t>3 five-speed transaxle.</a:t>
            </a:r>
          </a:p>
        </p:txBody>
      </p:sp>
    </p:spTree>
    <p:extLst>
      <p:ext uri="{BB962C8B-B14F-4D97-AF65-F5344CB8AC3E}">
        <p14:creationId xmlns:p14="http://schemas.microsoft.com/office/powerpoint/2010/main" val="33851844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494</TotalTime>
  <Words>5001</Words>
  <Application>Microsoft Office PowerPoint</Application>
  <PresentationFormat>On-screen Show (4:3)</PresentationFormat>
  <Paragraphs>312</Paragraphs>
  <Slides>32</Slides>
  <Notes>32</Notes>
  <HiddenSlides>0</HiddenSlides>
  <MMClips>9</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38" baseType="lpstr">
      <vt:lpstr>Arial</vt:lpstr>
      <vt:lpstr>Verdana</vt:lpstr>
      <vt:lpstr>Times New Roman</vt:lpstr>
      <vt:lpstr>1_USHE</vt:lpstr>
      <vt:lpstr>USHE_slide options</vt:lpstr>
      <vt:lpstr>Equation</vt:lpstr>
      <vt:lpstr>Manual Drivetrains and Axles</vt:lpstr>
      <vt:lpstr>Learning Objectives</vt:lpstr>
      <vt:lpstr>Purpose &amp; Function</vt:lpstr>
      <vt:lpstr>Figure 6.1</vt:lpstr>
      <vt:lpstr>Figure 6.2</vt:lpstr>
      <vt:lpstr>Figure 6.3</vt:lpstr>
      <vt:lpstr>Animation: FWD Drivetrain (Animation will automatically start)</vt:lpstr>
      <vt:lpstr>Transaxle Operation</vt:lpstr>
      <vt:lpstr>Figure 6.4 (1 of 6)</vt:lpstr>
      <vt:lpstr>Figure 6.4 (2 of 6)</vt:lpstr>
      <vt:lpstr>Figure 6.4 (3 of 6)</vt:lpstr>
      <vt:lpstr>Figure 6.4 (4 of 6)</vt:lpstr>
      <vt:lpstr>Figure 6.4 (5 of 6)</vt:lpstr>
      <vt:lpstr>Figure 6.4 (6 of 6)</vt:lpstr>
      <vt:lpstr>Figure 6.5</vt:lpstr>
      <vt:lpstr>Figure 6.6</vt:lpstr>
      <vt:lpstr>Animation: Transmission Power Flow (Animation will automatically start)</vt:lpstr>
      <vt:lpstr>Animation: Transaxle: 1st Gear (Animation will automatically start)</vt:lpstr>
      <vt:lpstr>Animation: Transaxle, 2nd Gear (Animation will automatically start)</vt:lpstr>
      <vt:lpstr>Animation: Transaxle, 3rd Gear (Animation will automatically start)</vt:lpstr>
      <vt:lpstr>Animation: Transaxle, 4th Gear (Animation will automatically start)</vt:lpstr>
      <vt:lpstr>Animation: Transaxle, 5th Gear (Animation will automatically start)</vt:lpstr>
      <vt:lpstr>Animation: Transaxle, Final Drive (Animation will automatically start)</vt:lpstr>
      <vt:lpstr>Animation: Transaxle, Reverse (Animation will automatically start)</vt:lpstr>
      <vt:lpstr>Figure 6.7</vt:lpstr>
      <vt:lpstr>Figure 6.8</vt:lpstr>
      <vt:lpstr>Transaxle Operation: Case &amp; Lubrication</vt:lpstr>
      <vt:lpstr>Question 1</vt:lpstr>
      <vt:lpstr>Answer 1</vt:lpstr>
      <vt:lpstr>Summary</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6</dc:title>
  <dc:subject>Careers</dc:subject>
  <dc:creator>James D. Halderman</dc:creator>
  <cp:keywords/>
  <dc:description>Additional information may be found in the Notes Pane of each slide by pressing F6.</dc:description>
  <cp:lastModifiedBy>Glen Plants</cp:lastModifiedBy>
  <cp:revision>329</cp:revision>
  <dcterms:modified xsi:type="dcterms:W3CDTF">2023-08-16T13:54:32Z</dcterms:modified>
</cp:coreProperties>
</file>