
<file path=[Content_Types].xml><?xml version="1.0" encoding="utf-8"?>
<Types xmlns="http://schemas.openxmlformats.org/package/2006/content-types">
  <Default Extension="bin" ContentType="application/vnd.openxmlformats-officedocument.oleObject"/>
  <Default Extension="fntdata" ContentType="application/x-fontdata"/>
  <Default Extension="jpg" ContentType="image/jpeg"/>
  <Default Extension="mp4" ContentType="vide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83" r:id="rId1"/>
    <p:sldMasterId id="2147483659" r:id="rId2"/>
  </p:sldMasterIdLst>
  <p:notesMasterIdLst>
    <p:notesMasterId r:id="rId72"/>
  </p:notesMasterIdLst>
  <p:handoutMasterIdLst>
    <p:handoutMasterId r:id="rId73"/>
  </p:handoutMasterIdLst>
  <p:sldIdLst>
    <p:sldId id="384" r:id="rId3"/>
    <p:sldId id="272" r:id="rId4"/>
    <p:sldId id="389" r:id="rId5"/>
    <p:sldId id="738" r:id="rId6"/>
    <p:sldId id="739" r:id="rId7"/>
    <p:sldId id="740" r:id="rId8"/>
    <p:sldId id="741" r:id="rId9"/>
    <p:sldId id="737" r:id="rId10"/>
    <p:sldId id="742" r:id="rId11"/>
    <p:sldId id="743" r:id="rId12"/>
    <p:sldId id="744" r:id="rId13"/>
    <p:sldId id="745" r:id="rId14"/>
    <p:sldId id="746" r:id="rId15"/>
    <p:sldId id="747" r:id="rId16"/>
    <p:sldId id="748" r:id="rId17"/>
    <p:sldId id="749" r:id="rId18"/>
    <p:sldId id="750" r:id="rId19"/>
    <p:sldId id="751" r:id="rId20"/>
    <p:sldId id="1195" r:id="rId21"/>
    <p:sldId id="690" r:id="rId22"/>
    <p:sldId id="752" r:id="rId23"/>
    <p:sldId id="753" r:id="rId24"/>
    <p:sldId id="754" r:id="rId25"/>
    <p:sldId id="755" r:id="rId26"/>
    <p:sldId id="756" r:id="rId27"/>
    <p:sldId id="691" r:id="rId28"/>
    <p:sldId id="757" r:id="rId29"/>
    <p:sldId id="759" r:id="rId30"/>
    <p:sldId id="760" r:id="rId31"/>
    <p:sldId id="761" r:id="rId32"/>
    <p:sldId id="762" r:id="rId33"/>
    <p:sldId id="763" r:id="rId34"/>
    <p:sldId id="764" r:id="rId35"/>
    <p:sldId id="765" r:id="rId36"/>
    <p:sldId id="766" r:id="rId37"/>
    <p:sldId id="767" r:id="rId38"/>
    <p:sldId id="768" r:id="rId39"/>
    <p:sldId id="769" r:id="rId40"/>
    <p:sldId id="770" r:id="rId41"/>
    <p:sldId id="771" r:id="rId42"/>
    <p:sldId id="772" r:id="rId43"/>
    <p:sldId id="773" r:id="rId44"/>
    <p:sldId id="774" r:id="rId45"/>
    <p:sldId id="775" r:id="rId46"/>
    <p:sldId id="776" r:id="rId47"/>
    <p:sldId id="777" r:id="rId48"/>
    <p:sldId id="778" r:id="rId49"/>
    <p:sldId id="779" r:id="rId50"/>
    <p:sldId id="780" r:id="rId51"/>
    <p:sldId id="781" r:id="rId52"/>
    <p:sldId id="782" r:id="rId53"/>
    <p:sldId id="783" r:id="rId54"/>
    <p:sldId id="784" r:id="rId55"/>
    <p:sldId id="785" r:id="rId56"/>
    <p:sldId id="786" r:id="rId57"/>
    <p:sldId id="787" r:id="rId58"/>
    <p:sldId id="788" r:id="rId59"/>
    <p:sldId id="789" r:id="rId60"/>
    <p:sldId id="790" r:id="rId61"/>
    <p:sldId id="791" r:id="rId62"/>
    <p:sldId id="792" r:id="rId63"/>
    <p:sldId id="793" r:id="rId64"/>
    <p:sldId id="794" r:id="rId65"/>
    <p:sldId id="795" r:id="rId66"/>
    <p:sldId id="796" r:id="rId67"/>
    <p:sldId id="797" r:id="rId68"/>
    <p:sldId id="798" r:id="rId69"/>
    <p:sldId id="1177" r:id="rId70"/>
    <p:sldId id="687" r:id="rId71"/>
  </p:sldIdLst>
  <p:sldSz cx="9144000" cy="6858000" type="screen4x3"/>
  <p:notesSz cx="6858000" cy="9144000"/>
  <p:embeddedFontLst>
    <p:embeddedFont>
      <p:font typeface="Calibri" panose="020F0502020204030204" pitchFamily="34" charset="0"/>
      <p:regular r:id="rId74"/>
      <p:bold r:id="rId75"/>
      <p:italic r:id="rId76"/>
      <p:boldItalic r:id="rId77"/>
    </p:embeddedFont>
    <p:embeddedFont>
      <p:font typeface="Verdana" panose="020B0604030504040204" pitchFamily="34" charset="0"/>
      <p:regular r:id="rId78"/>
      <p:bold r:id="rId79"/>
      <p:italic r:id="rId80"/>
      <p:boldItalic r:id="rId8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4042" userDrawn="1">
          <p15:clr>
            <a:srgbClr val="A4A3A4"/>
          </p15:clr>
        </p15:guide>
        <p15:guide id="2" pos="295"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Author" initials="A" lastIdx="0" clrIdx="7"/>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FA3"/>
    <a:srgbClr val="DBF9E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0F9630F-82C1-40B7-BC3A-925EFCFF5E92}">
  <a:tblStyle styleId="{40F9630F-82C1-40B7-BC3A-925EFCFF5E92}" styleName="Table_0">
    <a:wholeTbl>
      <a:tcTxStyle b="off" i="off">
        <a:font>
          <a:latin typeface="Arial"/>
          <a:ea typeface="Arial"/>
          <a:cs typeface="Arial"/>
        </a:font>
        <a:schemeClr val="dk1"/>
      </a:tcTxStyle>
      <a:tcStyle>
        <a:tcBdr>
          <a:left>
            <a:ln w="9525" cap="flat" cmpd="sng">
              <a:solidFill>
                <a:srgbClr val="000000">
                  <a:alpha val="0"/>
                </a:srgbClr>
              </a:solidFill>
              <a:prstDash val="solid"/>
              <a:round/>
              <a:headEnd type="none" w="med" len="med"/>
              <a:tailEnd type="none" w="med" len="med"/>
            </a:ln>
          </a:left>
          <a:right>
            <a:ln w="9525" cap="flat" cmpd="sng">
              <a:solidFill>
                <a:srgbClr val="000000">
                  <a:alpha val="0"/>
                </a:srgbClr>
              </a:solidFill>
              <a:prstDash val="solid"/>
              <a:round/>
              <a:headEnd type="none" w="med" len="med"/>
              <a:tailEnd type="none" w="med" len="med"/>
            </a:ln>
          </a:right>
          <a:top>
            <a:ln w="12700" cap="flat" cmpd="sng">
              <a:solidFill>
                <a:schemeClr val="accent1"/>
              </a:solidFill>
              <a:prstDash val="solid"/>
              <a:round/>
              <a:headEnd type="none" w="med" len="med"/>
              <a:tailEnd type="none" w="med" len="med"/>
            </a:ln>
          </a:top>
          <a:bottom>
            <a:ln w="12700" cap="flat" cmpd="sng">
              <a:solidFill>
                <a:schemeClr val="accent1"/>
              </a:solidFill>
              <a:prstDash val="solid"/>
              <a:round/>
              <a:headEnd type="none" w="med" len="med"/>
              <a:tailEnd type="none" w="med" len="med"/>
            </a:ln>
          </a:bottom>
          <a:insideH>
            <a:ln w="9525" cap="flat" cmpd="sng">
              <a:solidFill>
                <a:srgbClr val="000000">
                  <a:alpha val="0"/>
                </a:srgbClr>
              </a:solidFill>
              <a:prstDash val="solid"/>
              <a:round/>
              <a:headEnd type="none" w="med" len="med"/>
              <a:tailEnd type="none" w="med" len="med"/>
            </a:ln>
          </a:insideH>
          <a:insideV>
            <a:ln w="9525" cap="flat" cmpd="sng">
              <a:solidFill>
                <a:srgbClr val="000000">
                  <a:alpha val="0"/>
                </a:srgbClr>
              </a:solidFill>
              <a:prstDash val="solid"/>
              <a:round/>
              <a:headEnd type="none" w="med" len="med"/>
              <a:tailEnd type="none" w="med" len="med"/>
            </a:ln>
          </a:insideV>
        </a:tcBdr>
        <a:fill>
          <a:solidFill>
            <a:srgbClr val="FFFFFF">
              <a:alpha val="0"/>
            </a:srgbClr>
          </a:solid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i="off"/>
      <a:tcStyle>
        <a:tcBdr/>
      </a:tcStyle>
    </a:lastCol>
    <a:firstCol>
      <a:tcTxStyle b="on" i="off"/>
      <a:tcStyle>
        <a:tcBdr/>
      </a:tcStyle>
    </a:firstCol>
    <a:lastRow>
      <a:tcTxStyle b="on" i="off"/>
      <a:tcStyle>
        <a:tcBdr>
          <a:top>
            <a:ln w="12700" cap="flat" cmpd="sng">
              <a:solidFill>
                <a:schemeClr val="accent1"/>
              </a:solidFill>
              <a:prstDash val="solid"/>
              <a:round/>
              <a:headEnd type="none" w="med" len="med"/>
              <a:tailEnd type="none" w="med" len="med"/>
            </a:ln>
          </a:top>
        </a:tcBdr>
        <a:fill>
          <a:solidFill>
            <a:srgbClr val="FFFFFF">
              <a:alpha val="0"/>
            </a:srgbClr>
          </a:solidFill>
        </a:fill>
      </a:tcStyle>
    </a:lastRow>
    <a:firstRow>
      <a:tcTxStyle b="on" i="off"/>
      <a:tcStyle>
        <a:tcBdr>
          <a:bottom>
            <a:ln w="12700" cap="flat" cmpd="sng">
              <a:solidFill>
                <a:schemeClr val="accent1"/>
              </a:solidFill>
              <a:prstDash val="solid"/>
              <a:round/>
              <a:headEnd type="none" w="med" len="med"/>
              <a:tailEnd type="none" w="med" len="med"/>
            </a:ln>
          </a:bottom>
        </a:tcBdr>
        <a:fill>
          <a:solidFill>
            <a:srgbClr val="FFFFFF">
              <a:alpha val="0"/>
            </a:srgb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084" autoAdjust="0"/>
    <p:restoredTop sz="92982" autoAdjust="0"/>
  </p:normalViewPr>
  <p:slideViewPr>
    <p:cSldViewPr snapToGrid="0" snapToObjects="1">
      <p:cViewPr varScale="1">
        <p:scale>
          <a:sx n="106" d="100"/>
          <a:sy n="106" d="100"/>
        </p:scale>
        <p:origin x="2082" y="114"/>
      </p:cViewPr>
      <p:guideLst>
        <p:guide orient="horz" pos="4042"/>
        <p:guide pos="295"/>
      </p:guideLst>
    </p:cSldViewPr>
  </p:slideViewPr>
  <p:outlineViewPr>
    <p:cViewPr>
      <p:scale>
        <a:sx n="33" d="100"/>
        <a:sy n="33" d="100"/>
      </p:scale>
      <p:origin x="0" y="-312"/>
    </p:cViewPr>
  </p:outlineViewPr>
  <p:notesTextViewPr>
    <p:cViewPr>
      <p:scale>
        <a:sx n="3" d="2"/>
        <a:sy n="3" d="2"/>
      </p:scale>
      <p:origin x="0" y="0"/>
    </p:cViewPr>
  </p:notesTextViewPr>
  <p:sorterViewPr>
    <p:cViewPr varScale="1">
      <p:scale>
        <a:sx n="1" d="1"/>
        <a:sy n="1" d="1"/>
      </p:scale>
      <p:origin x="0" y="0"/>
    </p:cViewPr>
  </p:sorterViewPr>
  <p:notesViewPr>
    <p:cSldViewPr snapToGrid="0" snapToObjects="1">
      <p:cViewPr varScale="1">
        <p:scale>
          <a:sx n="88" d="100"/>
          <a:sy n="88" d="100"/>
        </p:scale>
        <p:origin x="3822" y="1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font" Target="fonts/font3.fntdata"/><Relationship Id="rId84" Type="http://schemas.openxmlformats.org/officeDocument/2006/relationships/viewProps" Target="viewProps.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font" Target="fonts/font1.fntdata"/><Relationship Id="rId79" Type="http://schemas.openxmlformats.org/officeDocument/2006/relationships/font" Target="fonts/font6.fntdata"/><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commentAuthors" Target="commentAuthors.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font" Target="fonts/font4.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notesMaster" Target="notesMasters/notesMaster1.xml"/><Relationship Id="rId80" Type="http://schemas.openxmlformats.org/officeDocument/2006/relationships/font" Target="fonts/font7.fntdata"/><Relationship Id="rId85"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font" Target="fonts/font2.fntdata"/><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handoutMaster" Target="handoutMasters/handoutMaster1.xml"/><Relationship Id="rId78" Type="http://schemas.openxmlformats.org/officeDocument/2006/relationships/font" Target="fonts/font5.fntdata"/><Relationship Id="rId81" Type="http://schemas.openxmlformats.org/officeDocument/2006/relationships/font" Target="fonts/font8.fntdata"/><Relationship Id="rId86"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885CB01-6679-D646-ACB3-8B04B786C15F}" type="datetimeFigureOut">
              <a:rPr lang="en-US" smtClean="0"/>
              <a:t>8/15/2023</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2AC0F4D-8A6F-1C4A-B6BF-1558431E4F79}" type="slidenum">
              <a:rPr lang="en-US" smtClean="0"/>
              <a:t>‹#›</a:t>
            </a:fld>
            <a:endParaRPr lang="en-US" dirty="0"/>
          </a:p>
        </p:txBody>
      </p:sp>
    </p:spTree>
    <p:extLst>
      <p:ext uri="{BB962C8B-B14F-4D97-AF65-F5344CB8AC3E}">
        <p14:creationId xmlns:p14="http://schemas.microsoft.com/office/powerpoint/2010/main" val="35540630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200" b="0" i="0" u="none" strike="noStrike" cap="none">
                <a:solidFill>
                  <a:schemeClr val="dk1"/>
                </a:solidFill>
                <a:latin typeface="Arial"/>
                <a:ea typeface="Arial"/>
                <a:cs typeface="Arial"/>
                <a:sym typeface="Arial"/>
              </a:defRPr>
            </a:lvl2pPr>
            <a:lvl3pPr marL="914400" marR="0" lvl="2" indent="0" algn="l" rtl="0">
              <a:spcBef>
                <a:spcPts val="0"/>
              </a:spcBef>
              <a:buNone/>
              <a:defRPr sz="1200" b="0" i="0" u="none" strike="noStrike" cap="none">
                <a:solidFill>
                  <a:schemeClr val="dk1"/>
                </a:solidFill>
                <a:latin typeface="Arial"/>
                <a:ea typeface="Arial"/>
                <a:cs typeface="Arial"/>
                <a:sym typeface="Arial"/>
              </a:defRPr>
            </a:lvl3pPr>
            <a:lvl4pPr marL="1371600" marR="0" lvl="3" indent="0" algn="l" rtl="0">
              <a:spcBef>
                <a:spcPts val="0"/>
              </a:spcBef>
              <a:buNone/>
              <a:defRPr sz="1200" b="0" i="0" u="none" strike="noStrike" cap="none">
                <a:solidFill>
                  <a:schemeClr val="dk1"/>
                </a:solidFill>
                <a:latin typeface="Arial"/>
                <a:ea typeface="Arial"/>
                <a:cs typeface="Arial"/>
                <a:sym typeface="Arial"/>
              </a:defRPr>
            </a:lvl4pPr>
            <a:lvl5pPr marL="1828800" marR="0" lvl="4" indent="0" algn="l" rtl="0">
              <a:spcBef>
                <a:spcPts val="0"/>
              </a:spcBef>
              <a:buNone/>
              <a:defRPr sz="1200" b="0" i="0" u="none" strike="noStrike" cap="none">
                <a:solidFill>
                  <a:schemeClr val="dk1"/>
                </a:solidFill>
                <a:latin typeface="Arial"/>
                <a:ea typeface="Arial"/>
                <a:cs typeface="Arial"/>
                <a:sym typeface="Arial"/>
              </a:defRPr>
            </a:lvl5pPr>
            <a:lvl6pPr marL="2286000" marR="0" lvl="5" indent="0" algn="l" rtl="0">
              <a:spcBef>
                <a:spcPts val="0"/>
              </a:spcBef>
              <a:buNone/>
              <a:defRPr sz="1200" b="0" i="0" u="none" strike="noStrike" cap="none">
                <a:solidFill>
                  <a:schemeClr val="dk1"/>
                </a:solidFill>
                <a:latin typeface="Arial"/>
                <a:ea typeface="Arial"/>
                <a:cs typeface="Arial"/>
                <a:sym typeface="Arial"/>
              </a:defRPr>
            </a:lvl6pPr>
            <a:lvl7pPr marL="2743200" marR="0" lvl="6" indent="0" algn="l" rtl="0">
              <a:spcBef>
                <a:spcPts val="0"/>
              </a:spcBef>
              <a:buNone/>
              <a:defRPr sz="1200" b="0" i="0" u="none" strike="noStrike" cap="none">
                <a:solidFill>
                  <a:schemeClr val="dk1"/>
                </a:solidFill>
                <a:latin typeface="Arial"/>
                <a:ea typeface="Arial"/>
                <a:cs typeface="Arial"/>
                <a:sym typeface="Arial"/>
              </a:defRPr>
            </a:lvl7pPr>
            <a:lvl8pPr marL="3200400" marR="0" lvl="7" indent="0" algn="l" rtl="0">
              <a:spcBef>
                <a:spcPts val="0"/>
              </a:spcBef>
              <a:buNone/>
              <a:defRPr sz="1200" b="0" i="0" u="none" strike="noStrike" cap="none">
                <a:solidFill>
                  <a:schemeClr val="dk1"/>
                </a:solidFill>
                <a:latin typeface="Arial"/>
                <a:ea typeface="Arial"/>
                <a:cs typeface="Arial"/>
                <a:sym typeface="Arial"/>
              </a:defRPr>
            </a:lvl8pPr>
            <a:lvl9pPr marL="3657600" marR="0" lvl="8" indent="0" algn="l" rtl="0">
              <a:spcBef>
                <a:spcPts val="0"/>
              </a:spcBef>
              <a:buNone/>
              <a:defRPr sz="1200" b="0" i="0" u="none" strike="noStrike" cap="none">
                <a:solidFill>
                  <a:schemeClr val="dk1"/>
                </a:solidFill>
                <a:latin typeface="Arial"/>
                <a:ea typeface="Arial"/>
                <a:cs typeface="Arial"/>
                <a:sym typeface="Arial"/>
              </a:defRPr>
            </a:lvl9pPr>
          </a:lstStyle>
          <a:p>
            <a:endParaRPr dirty="0"/>
          </a:p>
        </p:txBody>
      </p:sp>
      <p:sp>
        <p:nvSpPr>
          <p:cNvPr id="7" name="Shape 7"/>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57102709"/>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noProof="0" dirty="0">
                <a:latin typeface="Arial" panose="020B0604020202020204" pitchFamily="34" charset="0"/>
                <a:cs typeface="Arial" panose="020B0604020202020204" pitchFamily="34" charset="0"/>
              </a:rPr>
              <a:t>If this PowerPoint presentation contains mathematical equations, you may need to check that your computer has the following installed:</a:t>
            </a:r>
          </a:p>
          <a:p>
            <a:pPr marL="0" marR="0" indent="0" algn="l" defTabSz="914400" rtl="0" eaLnBrk="1" fontAlgn="auto" latinLnBrk="0" hangingPunct="1">
              <a:lnSpc>
                <a:spcPct val="100000"/>
              </a:lnSpc>
              <a:spcBef>
                <a:spcPts val="0"/>
              </a:spcBef>
              <a:spcAft>
                <a:spcPts val="0"/>
              </a:spcAft>
              <a:buClrTx/>
              <a:buSzTx/>
              <a:buFontTx/>
              <a:buNone/>
              <a:defRPr/>
            </a:pPr>
            <a:r>
              <a:rPr lang="en-US" noProof="0" dirty="0">
                <a:latin typeface="Arial" panose="020B0604020202020204" pitchFamily="34" charset="0"/>
                <a:cs typeface="Arial" panose="020B0604020202020204" pitchFamily="34" charset="0"/>
              </a:rPr>
              <a:t>1) Math Type Plugin</a:t>
            </a:r>
          </a:p>
          <a:p>
            <a:pPr marL="0" marR="0" indent="0" algn="l" defTabSz="914400" rtl="0" eaLnBrk="1" fontAlgn="auto" latinLnBrk="0" hangingPunct="1">
              <a:lnSpc>
                <a:spcPct val="100000"/>
              </a:lnSpc>
              <a:spcBef>
                <a:spcPts val="0"/>
              </a:spcBef>
              <a:spcAft>
                <a:spcPts val="0"/>
              </a:spcAft>
              <a:buClrTx/>
              <a:buSzTx/>
              <a:buFontTx/>
              <a:buNone/>
              <a:defRPr/>
            </a:pPr>
            <a:r>
              <a:rPr lang="en-US" noProof="0" dirty="0">
                <a:latin typeface="Arial" panose="020B0604020202020204" pitchFamily="34" charset="0"/>
                <a:cs typeface="Arial" panose="020B0604020202020204" pitchFamily="34" charset="0"/>
              </a:rPr>
              <a:t>2) Math Player (free versions available)</a:t>
            </a:r>
          </a:p>
          <a:p>
            <a:pPr marL="0" marR="0" indent="0" algn="l" defTabSz="914400" rtl="0" eaLnBrk="1" fontAlgn="auto" latinLnBrk="0" hangingPunct="1">
              <a:lnSpc>
                <a:spcPct val="100000"/>
              </a:lnSpc>
              <a:spcBef>
                <a:spcPts val="0"/>
              </a:spcBef>
              <a:spcAft>
                <a:spcPts val="0"/>
              </a:spcAft>
              <a:buClrTx/>
              <a:buSzTx/>
              <a:buFontTx/>
              <a:buNone/>
              <a:defRPr/>
            </a:pPr>
            <a:r>
              <a:rPr lang="en-US" noProof="0" dirty="0">
                <a:latin typeface="Arial" panose="020B0604020202020204" pitchFamily="34" charset="0"/>
                <a:cs typeface="Arial" panose="020B0604020202020204" pitchFamily="34" charset="0"/>
              </a:rPr>
              <a:t>3) NVDA Reader (free versions available)</a:t>
            </a:r>
            <a:endParaRPr lang="en-US" dirty="0"/>
          </a:p>
          <a:p>
            <a:endParaRPr lang="en-US" dirty="0"/>
          </a:p>
          <a:p>
            <a:r>
              <a:rPr lang="en-US" dirty="0"/>
              <a:t>INSTRUCTOR NOTE: This presentation includes text explanation notes, you can use to teach the course. When in SLIDE SHOW mode, you RIGHT CLICK and select SHOW PRESENTER VIEW, to use the notes.</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8934166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dirty="0"/>
              <a:t>Gear clash or grinding indicates a dragging clutch that has not released completely. If a clutch fails the spin-down check, it likely needs to be replaced.</a:t>
            </a:r>
          </a:p>
          <a:p>
            <a:r>
              <a:rPr lang="en-US" b="1" dirty="0"/>
              <a:t>TECH TIP:</a:t>
            </a:r>
          </a:p>
          <a:p>
            <a:r>
              <a:rPr lang="en-US" b="1" dirty="0"/>
              <a:t>Take Precautions Whenever working on a clutch assembly, most </a:t>
            </a:r>
            <a:r>
              <a:rPr lang="en-US" b="1" spc="-100" baseline="0" dirty="0"/>
              <a:t>O E M </a:t>
            </a:r>
            <a:r>
              <a:rPr lang="en-US" b="1" dirty="0"/>
              <a:t>S recommend the use of </a:t>
            </a:r>
            <a:r>
              <a:rPr lang="en-US" b="1" spc="0" baseline="0" dirty="0"/>
              <a:t>P P </a:t>
            </a:r>
            <a:r>
              <a:rPr lang="en-US" b="1" dirty="0"/>
              <a:t>E to protect against possible hazards. The items needed include the following:</a:t>
            </a:r>
          </a:p>
          <a:p>
            <a:r>
              <a:rPr lang="en-US" b="1" dirty="0"/>
              <a:t>1. Safety glasses</a:t>
            </a:r>
          </a:p>
          <a:p>
            <a:r>
              <a:rPr lang="en-US" b="1" dirty="0"/>
              <a:t>2. Protective gloves</a:t>
            </a:r>
          </a:p>
          <a:p>
            <a:r>
              <a:rPr lang="en-US" b="1" dirty="0"/>
              <a:t>Because clutch disc material may contain asbestos, precautions should include avoid causing any clutch friction material from becoming airborne by wetting the area. Check service information for specific precautions recommended by </a:t>
            </a:r>
            <a:r>
              <a:rPr lang="en-US" b="1" spc="0" baseline="0" dirty="0"/>
              <a:t>O E </a:t>
            </a:r>
            <a:r>
              <a:rPr lang="en-US" b="1" spc="0" dirty="0"/>
              <a:t>M</a:t>
            </a:r>
            <a:r>
              <a:rPr lang="en-US" b="1" spc="0" baseline="0" dirty="0"/>
              <a:t> </a:t>
            </a:r>
            <a:endParaRPr lang="en-US" b="1" spc="0" dirty="0"/>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6596833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1" i="0" u="none" strike="noStrike" kern="1200" cap="none" baseline="0" dirty="0">
                <a:solidFill>
                  <a:schemeClr val="dk1"/>
                </a:solidFill>
                <a:latin typeface="Arial"/>
                <a:ea typeface="Arial"/>
                <a:cs typeface="Arial"/>
                <a:sym typeface="Arial"/>
              </a:rPr>
              <a:t>Clutch Slips </a:t>
            </a:r>
            <a:r>
              <a:rPr lang="en-US" sz="1200" b="0" i="0" u="none" strike="noStrike" kern="1200" cap="none" baseline="0" dirty="0">
                <a:solidFill>
                  <a:schemeClr val="dk1"/>
                </a:solidFill>
                <a:latin typeface="Arial"/>
                <a:ea typeface="Arial"/>
                <a:cs typeface="Arial"/>
                <a:sym typeface="Arial"/>
              </a:rPr>
              <a:t>Possible causes include:</a:t>
            </a:r>
          </a:p>
          <a:p>
            <a:r>
              <a:rPr lang="en-US" sz="1200" b="0" i="0" u="none" strike="noStrike" kern="1200" cap="none" baseline="0" dirty="0">
                <a:solidFill>
                  <a:schemeClr val="dk1"/>
                </a:solidFill>
                <a:latin typeface="Arial"/>
                <a:ea typeface="Arial"/>
                <a:cs typeface="Arial"/>
                <a:sym typeface="Arial"/>
              </a:rPr>
              <a:t>Clutch is worn or out-of-adjustment.</a:t>
            </a:r>
          </a:p>
          <a:p>
            <a:r>
              <a:rPr lang="en-US" sz="1200" b="0" i="0" u="none" strike="noStrike" kern="1200" cap="none" baseline="0" dirty="0">
                <a:solidFill>
                  <a:schemeClr val="dk1"/>
                </a:solidFill>
                <a:latin typeface="Arial"/>
                <a:ea typeface="Arial"/>
                <a:cs typeface="Arial"/>
                <a:sym typeface="Arial"/>
              </a:rPr>
              <a:t>Clutch disc has oil on surface.</a:t>
            </a:r>
          </a:p>
          <a:p>
            <a:r>
              <a:rPr lang="en-US" sz="1200" b="0" i="0" u="none" strike="noStrike" kern="1200" cap="none" baseline="0" dirty="0">
                <a:solidFill>
                  <a:schemeClr val="dk1"/>
                </a:solidFill>
                <a:latin typeface="Arial"/>
                <a:ea typeface="Arial"/>
                <a:cs typeface="Arial"/>
                <a:sym typeface="Arial"/>
              </a:rPr>
              <a:t>Flywheel height is out-of-specifications.</a:t>
            </a:r>
          </a:p>
          <a:p>
            <a:endParaRPr lang="en-US" sz="1200" b="0" i="0" u="none" strike="noStrike" kern="1200" cap="none" baseline="0" dirty="0">
              <a:solidFill>
                <a:schemeClr val="dk1"/>
              </a:solidFill>
              <a:latin typeface="Arial"/>
              <a:ea typeface="Arial"/>
              <a:cs typeface="Arial"/>
              <a:sym typeface="Arial"/>
            </a:endParaRPr>
          </a:p>
          <a:p>
            <a:r>
              <a:rPr lang="en-US" sz="1200" b="1" i="0" u="none" strike="noStrike" kern="1200" cap="none" baseline="0" dirty="0">
                <a:solidFill>
                  <a:schemeClr val="dk1"/>
                </a:solidFill>
                <a:latin typeface="Arial"/>
                <a:ea typeface="Arial"/>
                <a:cs typeface="Arial"/>
                <a:sym typeface="Arial"/>
              </a:rPr>
              <a:t>Clutch Grabs </a:t>
            </a:r>
            <a:r>
              <a:rPr lang="en-US" sz="1200" b="0" i="0" u="none" strike="noStrike" kern="1200" cap="none" baseline="0" dirty="0">
                <a:solidFill>
                  <a:schemeClr val="dk1"/>
                </a:solidFill>
                <a:latin typeface="Arial"/>
                <a:ea typeface="Arial"/>
                <a:cs typeface="Arial"/>
                <a:sym typeface="Arial"/>
              </a:rPr>
              <a:t>Possible causes include:</a:t>
            </a:r>
          </a:p>
          <a:p>
            <a:r>
              <a:rPr lang="en-US" sz="1200" b="0" i="0" u="none" strike="noStrike" kern="1200" cap="none" baseline="0" dirty="0">
                <a:solidFill>
                  <a:schemeClr val="dk1"/>
                </a:solidFill>
                <a:latin typeface="Arial"/>
                <a:ea typeface="Arial"/>
                <a:cs typeface="Arial"/>
                <a:sym typeface="Arial"/>
              </a:rPr>
              <a:t>Clutch disc has oil on surface.</a:t>
            </a:r>
          </a:p>
          <a:p>
            <a:r>
              <a:rPr lang="en-US" sz="1200" b="0" i="0" u="none" strike="noStrike" kern="1200" cap="none" baseline="0" dirty="0">
                <a:solidFill>
                  <a:schemeClr val="dk1"/>
                </a:solidFill>
                <a:latin typeface="Arial"/>
                <a:ea typeface="Arial"/>
                <a:cs typeface="Arial"/>
                <a:sym typeface="Arial"/>
              </a:rPr>
              <a:t>Clutch linkage is binding.</a:t>
            </a:r>
          </a:p>
          <a:p>
            <a:endParaRPr lang="en-US" sz="1200" b="0" i="0" u="none" strike="noStrike" kern="1200" cap="none" baseline="0" dirty="0">
              <a:solidFill>
                <a:schemeClr val="dk1"/>
              </a:solidFill>
              <a:latin typeface="Arial"/>
              <a:ea typeface="Arial"/>
              <a:cs typeface="Arial"/>
              <a:sym typeface="Arial"/>
            </a:endParaRPr>
          </a:p>
          <a:p>
            <a:r>
              <a:rPr lang="en-US" sz="1200" b="1" i="0" u="none" strike="noStrike" kern="1200" cap="none" baseline="0" dirty="0">
                <a:solidFill>
                  <a:schemeClr val="dk1"/>
                </a:solidFill>
                <a:latin typeface="Arial"/>
                <a:ea typeface="Arial"/>
                <a:cs typeface="Arial"/>
                <a:sym typeface="Arial"/>
              </a:rPr>
              <a:t>Clutch Noises </a:t>
            </a:r>
            <a:r>
              <a:rPr lang="en-US" sz="1200" b="0" i="0" u="none" strike="noStrike" kern="1200" cap="none" baseline="0" dirty="0">
                <a:solidFill>
                  <a:schemeClr val="dk1"/>
                </a:solidFill>
                <a:latin typeface="Arial"/>
                <a:ea typeface="Arial"/>
                <a:cs typeface="Arial"/>
                <a:sym typeface="Arial"/>
              </a:rPr>
              <a:t>Possible causes include:</a:t>
            </a:r>
          </a:p>
          <a:p>
            <a:r>
              <a:rPr lang="en-US" sz="1200" b="0" i="0" u="none" strike="noStrike" kern="1200" cap="none" baseline="0" dirty="0">
                <a:solidFill>
                  <a:schemeClr val="dk1"/>
                </a:solidFill>
                <a:latin typeface="Arial"/>
                <a:ea typeface="Arial"/>
                <a:cs typeface="Arial"/>
                <a:sym typeface="Arial"/>
              </a:rPr>
              <a:t>Pilot bearing is defective or worn.</a:t>
            </a:r>
          </a:p>
          <a:p>
            <a:r>
              <a:rPr lang="en-US" sz="1200" b="0" i="0" u="none" strike="noStrike" kern="1200" cap="none" baseline="0" dirty="0">
                <a:solidFill>
                  <a:schemeClr val="dk1"/>
                </a:solidFill>
                <a:latin typeface="Arial"/>
                <a:ea typeface="Arial"/>
                <a:cs typeface="Arial"/>
                <a:sym typeface="Arial"/>
              </a:rPr>
              <a:t>Release bearing is defective or worn.</a:t>
            </a:r>
          </a:p>
          <a:p>
            <a:endParaRPr lang="en-US" b="1" dirty="0"/>
          </a:p>
          <a:p>
            <a:r>
              <a:rPr lang="en-US" b="1" dirty="0"/>
              <a:t>NOTE: A squeal that begins as the clutch pedal is depressed about 1 inch (25 </a:t>
            </a:r>
            <a:r>
              <a:rPr lang="en-US" b="1" spc="0" baseline="0" dirty="0"/>
              <a:t>m </a:t>
            </a:r>
            <a:r>
              <a:rPr lang="en-US" b="1" spc="0" dirty="0"/>
              <a:t>m</a:t>
            </a:r>
            <a:r>
              <a:rPr lang="en-US" b="1" dirty="0"/>
              <a:t>) is probably caused by a defective or worn release (throwout) bearing</a:t>
            </a:r>
            <a:r>
              <a:rPr lang="en-US" dirty="0"/>
              <a:t>.</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53134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cap="none" baseline="0" dirty="0">
                <a:solidFill>
                  <a:schemeClr val="dk1"/>
                </a:solidFill>
                <a:latin typeface="Arial"/>
                <a:ea typeface="Arial"/>
                <a:cs typeface="Arial"/>
                <a:sym typeface="Arial"/>
              </a:rPr>
              <a:t>Case Study Broken Chevrolet Clutch</a:t>
            </a:r>
          </a:p>
          <a:p>
            <a:pPr marL="171450" indent="-171450">
              <a:buFont typeface="Arial" panose="020B0604020202020204" pitchFamily="34" charset="0"/>
              <a:buChar char="•"/>
            </a:pPr>
            <a:r>
              <a:rPr lang="en-US" sz="1200" b="0" i="0" u="none" strike="noStrike" kern="1200" cap="none" baseline="0" dirty="0">
                <a:solidFill>
                  <a:schemeClr val="dk1"/>
                </a:solidFill>
                <a:latin typeface="Arial"/>
                <a:ea typeface="Arial"/>
                <a:cs typeface="Arial"/>
                <a:sym typeface="Arial"/>
              </a:rPr>
              <a:t>The clutch in a Chevrolet H H R (119,000 </a:t>
            </a:r>
            <a:r>
              <a:rPr lang="en-US" sz="1200" b="0" i="0" u="none" strike="noStrike" kern="1200" cap="none" spc="0" baseline="0" dirty="0">
                <a:solidFill>
                  <a:schemeClr val="dk1"/>
                </a:solidFill>
                <a:latin typeface="Arial"/>
                <a:ea typeface="Arial"/>
                <a:cs typeface="Arial"/>
                <a:sym typeface="Arial"/>
              </a:rPr>
              <a:t>mi</a:t>
            </a:r>
            <a:r>
              <a:rPr lang="en-US" sz="1200" b="0" i="0" u="none" strike="noStrike" kern="1200" cap="none" baseline="0" dirty="0">
                <a:solidFill>
                  <a:schemeClr val="dk1"/>
                </a:solidFill>
                <a:latin typeface="Arial"/>
                <a:ea typeface="Arial"/>
                <a:cs typeface="Arial"/>
                <a:sym typeface="Arial"/>
              </a:rPr>
              <a:t>) would not disengage. A broken pressure plate or clutch disc was suspected, so the transaxle was removed.</a:t>
            </a:r>
          </a:p>
          <a:p>
            <a:pPr marL="171450" indent="-171450">
              <a:buFont typeface="Arial" panose="020B0604020202020204" pitchFamily="34" charset="0"/>
              <a:buChar char="•"/>
            </a:pPr>
            <a:r>
              <a:rPr lang="en-US" sz="1200" b="0" i="0" u="none" strike="noStrike" kern="1200" cap="none" baseline="0" dirty="0">
                <a:solidFill>
                  <a:schemeClr val="dk1"/>
                </a:solidFill>
                <a:latin typeface="Arial"/>
                <a:ea typeface="Arial"/>
                <a:cs typeface="Arial"/>
                <a:sym typeface="Arial"/>
              </a:rPr>
              <a:t>Inspection showed normal clutch wear, nothing to prevent disengagement. A new pressure plate, disc, and throwout bearing were installed, and the flywheel was machined. The clutch still would not disengage. A small leak was found at the actuator cylinder, so the entire hydraulic system was replaced with a new assembly. The new assembly was full of fluid, so bleeding was not necessary.</a:t>
            </a:r>
          </a:p>
          <a:p>
            <a:pPr marL="171450" indent="-171450">
              <a:buFont typeface="Arial" panose="020B0604020202020204" pitchFamily="34" charset="0"/>
              <a:buChar char="•"/>
            </a:pPr>
            <a:r>
              <a:rPr lang="en-US" sz="1200" b="0" i="0" u="none" strike="noStrike" kern="1200" cap="none" baseline="0" dirty="0">
                <a:solidFill>
                  <a:schemeClr val="dk1"/>
                </a:solidFill>
                <a:latin typeface="Arial"/>
                <a:ea typeface="Arial"/>
                <a:cs typeface="Arial"/>
                <a:sym typeface="Arial"/>
              </a:rPr>
              <a:t>The actuator cylinder push rod travel has normal movement during clutch pedal travel application. At the suggestion of the parts supplier, a flywheel shim was installed to compensate for the thinner machined flywheel, but this did not help.</a:t>
            </a:r>
          </a:p>
          <a:p>
            <a:pPr marL="171450" indent="-171450">
              <a:buFont typeface="Arial" panose="020B0604020202020204" pitchFamily="34" charset="0"/>
              <a:buChar char="•"/>
            </a:pPr>
            <a:r>
              <a:rPr lang="en-US" sz="1200" b="0" i="0" u="none" strike="noStrike" kern="1200" cap="none" baseline="0" dirty="0">
                <a:solidFill>
                  <a:schemeClr val="dk1"/>
                </a:solidFill>
                <a:latin typeface="Arial"/>
                <a:ea typeface="Arial"/>
                <a:cs typeface="Arial"/>
                <a:sym typeface="Arial"/>
              </a:rPr>
              <a:t>Close inspection revealed that the release fork was bent and worn. Replacement of the fork and its bushings fixed this problem.</a:t>
            </a:r>
          </a:p>
          <a:p>
            <a:pPr marL="0" indent="0">
              <a:buFontTx/>
              <a:buNone/>
            </a:pPr>
            <a:r>
              <a:rPr lang="en-US" sz="1200" b="1" i="0" u="none" strike="noStrike" kern="1200" cap="none" baseline="0" dirty="0">
                <a:solidFill>
                  <a:schemeClr val="dk1"/>
                </a:solidFill>
                <a:latin typeface="Arial"/>
                <a:ea typeface="Arial"/>
                <a:cs typeface="Arial"/>
                <a:sym typeface="Arial"/>
              </a:rPr>
              <a:t>Summary:</a:t>
            </a:r>
          </a:p>
          <a:p>
            <a:pPr marL="171450" indent="-171450">
              <a:buFont typeface="Arial" panose="020B0604020202020204" pitchFamily="34" charset="0"/>
              <a:buChar char="•"/>
            </a:pPr>
            <a:r>
              <a:rPr lang="en-US" sz="1200" b="1" i="0" u="none" strike="noStrike" kern="1200" cap="none" baseline="0" dirty="0">
                <a:solidFill>
                  <a:schemeClr val="dk1"/>
                </a:solidFill>
                <a:latin typeface="Arial"/>
                <a:ea typeface="Arial"/>
                <a:cs typeface="Arial"/>
                <a:sym typeface="Arial"/>
              </a:rPr>
              <a:t>Complaint—Clutch would not disengage. </a:t>
            </a:r>
          </a:p>
          <a:p>
            <a:pPr marL="171450" indent="-171450">
              <a:buFont typeface="Arial" panose="020B0604020202020204" pitchFamily="34" charset="0"/>
              <a:buChar char="•"/>
            </a:pPr>
            <a:r>
              <a:rPr lang="en-US" sz="1200" b="1" i="0" u="none" strike="noStrike" kern="1200" cap="none" baseline="0" dirty="0">
                <a:solidFill>
                  <a:schemeClr val="dk1"/>
                </a:solidFill>
                <a:latin typeface="Arial"/>
                <a:ea typeface="Arial"/>
                <a:cs typeface="Arial"/>
                <a:sym typeface="Arial"/>
              </a:rPr>
              <a:t>Cause—The release fork was worn and bent. </a:t>
            </a:r>
          </a:p>
          <a:p>
            <a:pPr marL="171450" indent="-171450">
              <a:buFont typeface="Arial" panose="020B0604020202020204" pitchFamily="34" charset="0"/>
              <a:buChar char="•"/>
            </a:pPr>
            <a:r>
              <a:rPr lang="en-US" sz="1200" b="1" i="0" u="none" strike="noStrike" kern="1200" cap="none" baseline="0" dirty="0">
                <a:solidFill>
                  <a:schemeClr val="dk1"/>
                </a:solidFill>
                <a:latin typeface="Arial"/>
                <a:ea typeface="Arial"/>
                <a:cs typeface="Arial"/>
                <a:sym typeface="Arial"/>
              </a:rPr>
              <a:t>Correction—Replacing the fork and the bushings corrected this customer concern.</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7743672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endParaRPr lang="en-US" dirty="0"/>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1848534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cap="none" baseline="0" dirty="0">
                <a:solidFill>
                  <a:schemeClr val="dk1"/>
                </a:solidFill>
                <a:latin typeface="Arial" panose="020B0604020202020204" pitchFamily="34" charset="0"/>
                <a:ea typeface="Arial"/>
                <a:cs typeface="Arial" panose="020B0604020202020204" pitchFamily="34" charset="0"/>
                <a:sym typeface="Arial"/>
              </a:rPr>
              <a:t>Warning </a:t>
            </a:r>
            <a:r>
              <a:rPr lang="en-US" sz="1200" b="0" i="0" u="none" strike="noStrike" kern="1200" cap="none" baseline="0" dirty="0">
                <a:solidFill>
                  <a:schemeClr val="dk1"/>
                </a:solidFill>
                <a:latin typeface="Arial" panose="020B0604020202020204" pitchFamily="34" charset="0"/>
                <a:ea typeface="Arial"/>
                <a:cs typeface="Arial" panose="020B0604020202020204" pitchFamily="34" charset="0"/>
                <a:sym typeface="Arial"/>
              </a:rPr>
              <a:t>The clutch driven disc may contain asbestos, which is known to be a cancer-causing agent. Never clean clutch surfaces with compressed air. Avoid inhaling any dust from any clutch surface. When cleaning the clutch surfaces, use a commercially available brake cleaning fluid.</a:t>
            </a:r>
          </a:p>
          <a:p>
            <a:endParaRPr lang="en-US" sz="1200" b="0" i="0" u="none" strike="noStrike" kern="1200" cap="none" baseline="0" dirty="0">
              <a:solidFill>
                <a:schemeClr val="dk1"/>
              </a:solidFill>
              <a:latin typeface="Arial" panose="020B0604020202020204" pitchFamily="34" charset="0"/>
              <a:ea typeface="Arial"/>
              <a:cs typeface="Arial" panose="020B0604020202020204" pitchFamily="34" charset="0"/>
              <a:sym typeface="Arial"/>
            </a:endParaRPr>
          </a:p>
          <a:p>
            <a:r>
              <a:rPr lang="en-US" sz="1200" b="0" i="0" u="none" strike="noStrike" kern="1200" cap="none" baseline="0" dirty="0">
                <a:solidFill>
                  <a:schemeClr val="dk1"/>
                </a:solidFill>
                <a:latin typeface="Arial" panose="020B0604020202020204" pitchFamily="34" charset="0"/>
                <a:ea typeface="Arial"/>
                <a:cs typeface="Arial" panose="020B0604020202020204" pitchFamily="34" charset="0"/>
                <a:sym typeface="Arial"/>
              </a:rPr>
              <a:t>Long Description:</a:t>
            </a:r>
          </a:p>
          <a:p>
            <a:r>
              <a:rPr lang="en-US" sz="1200" b="0" i="0" u="none" strike="noStrike" dirty="0">
                <a:solidFill>
                  <a:srgbClr val="252525"/>
                </a:solidFill>
                <a:effectLst/>
                <a:latin typeface="Arial" panose="020B0604020202020204" pitchFamily="34" charset="0"/>
                <a:cs typeface="Arial" panose="020B0604020202020204" pitchFamily="34" charset="0"/>
              </a:rPr>
              <a:t>The schematic consists of an engine crankshaft. It has a bore on the right. An old input shaft is inserted into a bore with a hammer. Inside the left end of the bore, heavy grease is packed.</a:t>
            </a:r>
            <a:r>
              <a:rPr lang="en-US" sz="1200" dirty="0">
                <a:latin typeface="Arial" panose="020B0604020202020204" pitchFamily="34" charset="0"/>
                <a:cs typeface="Arial" panose="020B0604020202020204" pitchFamily="34" charset="0"/>
              </a:rPr>
              <a:t> </a:t>
            </a:r>
            <a:endParaRPr lang="en-US" sz="1200" b="0" i="0" u="none" strike="noStrike" kern="1200" cap="none" baseline="0" dirty="0">
              <a:solidFill>
                <a:schemeClr val="dk1"/>
              </a:solidFill>
              <a:latin typeface="Arial" panose="020B0604020202020204" pitchFamily="34" charset="0"/>
              <a:ea typeface="Arial"/>
              <a:cs typeface="Arial" panose="020B0604020202020204" pitchFamily="34" charset="0"/>
              <a:sym typeface="Arial"/>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9417416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b="1" dirty="0"/>
              <a:t>IMPORTANCE OF INSPECTION </a:t>
            </a:r>
            <a:r>
              <a:rPr lang="en-US" dirty="0"/>
              <a:t>Technicians should check each part as it is disassembled to determine if it is reusable or</a:t>
            </a:r>
          </a:p>
          <a:p>
            <a:r>
              <a:rPr lang="en-US" dirty="0"/>
              <a:t>why it failed. This identifies any condition that needs special attention before the clutch is reassembled. If the clutch is</a:t>
            </a:r>
          </a:p>
          <a:p>
            <a:r>
              <a:rPr lang="en-US" dirty="0"/>
              <a:t>slipping, the disc and the pressure plate should be replaced. </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342586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cap="none" baseline="0" dirty="0">
                <a:solidFill>
                  <a:schemeClr val="dk1"/>
                </a:solidFill>
                <a:latin typeface="Arial"/>
                <a:ea typeface="Arial"/>
                <a:cs typeface="Arial"/>
                <a:sym typeface="Arial"/>
              </a:rPr>
              <a:t>REFACING</a:t>
            </a:r>
          </a:p>
          <a:p>
            <a:r>
              <a:rPr lang="en-US" sz="1200" b="0" i="0" u="none" strike="noStrike" kern="1200" cap="none" baseline="0" dirty="0">
                <a:solidFill>
                  <a:schemeClr val="dk1"/>
                </a:solidFill>
                <a:latin typeface="Arial"/>
                <a:ea typeface="Arial"/>
                <a:cs typeface="Arial"/>
                <a:sym typeface="Arial"/>
              </a:rPr>
              <a:t>Blanchard grinding moves a spinning grinding stone around the flywheel surface. This is the recommended method of resurfacing because it leaves a truly flat surface with a circular, non directional pattern. A non directional finish promotes rapid disc facing-to-fly-wheel break-in.</a:t>
            </a:r>
          </a:p>
          <a:p>
            <a:r>
              <a:rPr lang="en-US" sz="1200" b="0" i="0" u="none" strike="noStrike" kern="1200" cap="none" baseline="0" dirty="0">
                <a:solidFill>
                  <a:schemeClr val="dk1"/>
                </a:solidFill>
                <a:latin typeface="Arial"/>
                <a:ea typeface="Arial"/>
                <a:cs typeface="Arial"/>
                <a:sym typeface="Arial"/>
              </a:rPr>
              <a:t>If the friction surface is flat and smooth but highly polished or glazed, some technicians will sand the friction surface using a disc sander with 80- to 120-grit paper. When doing this, the sander is kept in motion while attempting </a:t>
            </a:r>
            <a:r>
              <a:rPr lang="en-US" b="0" i="0" dirty="0">
                <a:solidFill>
                  <a:srgbClr val="00B050"/>
                </a:solidFill>
                <a:effectLst/>
                <a:latin typeface="Calibri" panose="020F0502020204030204" pitchFamily="34" charset="0"/>
              </a:rPr>
              <a:t>to duplicate the ground finish of a new unit without cutting grooves.</a:t>
            </a:r>
            <a:endParaRPr lang="en-US" sz="1200" b="0" i="0" u="none" strike="noStrike" kern="1200" cap="none" baseline="0" dirty="0">
              <a:solidFill>
                <a:schemeClr val="dk1"/>
              </a:solidFill>
              <a:latin typeface="Arial"/>
              <a:ea typeface="Arial"/>
              <a:cs typeface="Arial"/>
              <a:sym typeface="Arial"/>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1853744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endParaRPr lang="en-US" dirty="0"/>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704668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ct val="25000"/>
              <a:buFont typeface="Arial"/>
              <a:buNone/>
            </a:pPr>
            <a:r>
              <a:rPr lang="en-US" sz="1200" b="1" i="0" u="none" strike="noStrike" cap="none" dirty="0">
                <a:solidFill>
                  <a:schemeClr val="dk1"/>
                </a:solidFill>
                <a:latin typeface="Arial" panose="020B0604020202020204" pitchFamily="34" charset="0"/>
                <a:ea typeface="Arial"/>
                <a:cs typeface="Arial" panose="020B0604020202020204" pitchFamily="34" charset="0"/>
                <a:sym typeface="Arial"/>
              </a:rPr>
              <a:t>Axial Face Runout</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Many flywheels are forged steel, which tends to warp (potato chip shape) or dish if overheated.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This is checked by placing a straightedge across the flywheel in several locations. Over 0.0005 inch (0.013 </a:t>
            </a:r>
            <a:r>
              <a:rPr lang="en-US" sz="1200" b="0" i="0" u="none" strike="noStrike" cap="none" spc="-100" baseline="0" dirty="0">
                <a:solidFill>
                  <a:schemeClr val="dk1"/>
                </a:solidFill>
                <a:latin typeface="Arial" panose="020B0604020202020204" pitchFamily="34" charset="0"/>
                <a:ea typeface="Arial"/>
                <a:cs typeface="Arial" panose="020B0604020202020204" pitchFamily="34" charset="0"/>
                <a:sym typeface="Arial"/>
              </a:rPr>
              <a:t>m </a:t>
            </a: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m) of warpage per inch of diameter is considered excessive. This means that a 12-inch-diameter flywheel can have 0.006 inch (12 × 0.0005) of warpage error.</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If there is a vibration concern or an odd wear pattern at the hub of the disc or pressure plate release levers, the fly- wheel should be checked for excessive runout. Face or axial runout is checked by positioning a dial indicator with the indicating stylus at the outer edge of the flywheel face. ● Figure 4.7.</a:t>
            </a:r>
          </a:p>
          <a:p>
            <a:pPr marL="0" marR="0" lvl="0" indent="0" algn="l" rtl="0">
              <a:lnSpc>
                <a:spcPct val="100000"/>
              </a:lnSpc>
              <a:spcBef>
                <a:spcPts val="0"/>
              </a:spcBef>
              <a:spcAft>
                <a:spcPts val="0"/>
              </a:spcAft>
              <a:buClr>
                <a:schemeClr val="dk1"/>
              </a:buClr>
              <a:buSzPct val="25000"/>
              <a:buFont typeface="Arial"/>
              <a:buNone/>
            </a:pPr>
            <a:r>
              <a:rPr lang="en-US" sz="1200" b="1" i="0" u="none" strike="noStrike" cap="none" dirty="0">
                <a:solidFill>
                  <a:schemeClr val="dk1"/>
                </a:solidFill>
                <a:latin typeface="Arial" panose="020B0604020202020204" pitchFamily="34" charset="0"/>
                <a:ea typeface="Arial"/>
                <a:cs typeface="Arial" panose="020B0604020202020204" pitchFamily="34" charset="0"/>
                <a:sym typeface="Arial"/>
              </a:rPr>
              <a:t>Process</a:t>
            </a:r>
          </a:p>
          <a:p>
            <a:r>
              <a:rPr lang="en-US" sz="1200" b="1" i="0" u="none" strike="noStrike" kern="1200" cap="none" baseline="0" dirty="0">
                <a:solidFill>
                  <a:schemeClr val="dk1"/>
                </a:solidFill>
                <a:latin typeface="Arial" panose="020B0604020202020204" pitchFamily="34" charset="0"/>
                <a:ea typeface="Arial"/>
                <a:cs typeface="Arial" panose="020B0604020202020204" pitchFamily="34" charset="0"/>
                <a:sym typeface="Arial"/>
              </a:rPr>
              <a:t>STEP 1 </a:t>
            </a:r>
            <a:r>
              <a:rPr lang="en-US" sz="1200" b="0" i="0" u="none" strike="noStrike" kern="1200" cap="none" baseline="0" dirty="0">
                <a:solidFill>
                  <a:schemeClr val="dk1"/>
                </a:solidFill>
                <a:latin typeface="Arial" panose="020B0604020202020204" pitchFamily="34" charset="0"/>
                <a:ea typeface="Arial"/>
                <a:cs typeface="Arial" panose="020B0604020202020204" pitchFamily="34" charset="0"/>
                <a:sym typeface="Arial"/>
              </a:rPr>
              <a:t>Mount the dial indicator so the measuring stem is parallel to the crankshaft and pointing directly to- ward the flywheel contacting the disc friction area, and adjust the indicator to read zero.</a:t>
            </a:r>
          </a:p>
          <a:p>
            <a:r>
              <a:rPr lang="en-US" sz="1200" b="1" i="0" u="none" strike="noStrike" kern="1200" cap="none" baseline="0" dirty="0">
                <a:solidFill>
                  <a:schemeClr val="dk1"/>
                </a:solidFill>
                <a:latin typeface="Arial" panose="020B0604020202020204" pitchFamily="34" charset="0"/>
                <a:ea typeface="Arial"/>
                <a:cs typeface="Arial" panose="020B0604020202020204" pitchFamily="34" charset="0"/>
                <a:sym typeface="Arial"/>
              </a:rPr>
              <a:t>STEP 2 </a:t>
            </a:r>
            <a:r>
              <a:rPr lang="en-US" sz="1200" b="0" i="0" u="none" strike="noStrike" kern="1200" cap="none" baseline="0" dirty="0">
                <a:solidFill>
                  <a:schemeClr val="dk1"/>
                </a:solidFill>
                <a:latin typeface="Arial" panose="020B0604020202020204" pitchFamily="34" charset="0"/>
                <a:ea typeface="Arial"/>
                <a:cs typeface="Arial" panose="020B0604020202020204" pitchFamily="34" charset="0"/>
                <a:sym typeface="Arial"/>
              </a:rPr>
              <a:t>Rotate the flywheel while watching the dial indicator. Maintain an even pressure, either inward or outward, to maintain zero crankshaft end play. The variation in reading is the amount of axial runout.</a:t>
            </a:r>
          </a:p>
          <a:p>
            <a:r>
              <a:rPr lang="en-US" sz="1200" b="1" i="0" u="none" strike="noStrike" kern="1200" cap="none" baseline="0" dirty="0">
                <a:solidFill>
                  <a:schemeClr val="dk1"/>
                </a:solidFill>
                <a:latin typeface="Arial" panose="020B0604020202020204" pitchFamily="34" charset="0"/>
                <a:ea typeface="Arial"/>
                <a:cs typeface="Arial" panose="020B0604020202020204" pitchFamily="34" charset="0"/>
                <a:sym typeface="Arial"/>
              </a:rPr>
              <a:t>STEP 3 </a:t>
            </a:r>
            <a:r>
              <a:rPr lang="en-US" sz="1200" b="0" i="0" u="none" strike="noStrike" kern="1200" cap="none" baseline="0" dirty="0">
                <a:solidFill>
                  <a:schemeClr val="dk1"/>
                </a:solidFill>
                <a:latin typeface="Arial" panose="020B0604020202020204" pitchFamily="34" charset="0"/>
                <a:ea typeface="Arial"/>
                <a:cs typeface="Arial" panose="020B0604020202020204" pitchFamily="34" charset="0"/>
                <a:sym typeface="Arial"/>
              </a:rPr>
              <a:t>Set up the dial indicator to measure lengthwise fly- wheel/crankshaft motion, and push and pull on the flywheel and crankshaft in a direction that is parallel to the crankshaft. The dial indicator is measuring crankshaft end play. Normal crankshaft end play should be about 0.002 to 0.010 inch (0.05 to 0.25 </a:t>
            </a:r>
            <a:r>
              <a:rPr lang="en-US" sz="1200" b="0" i="0" u="none" strike="noStrike" kern="1200" cap="none" spc="-100" baseline="0" dirty="0">
                <a:solidFill>
                  <a:schemeClr val="dk1"/>
                </a:solidFill>
                <a:latin typeface="Arial" panose="020B0604020202020204" pitchFamily="34" charset="0"/>
                <a:ea typeface="Arial"/>
                <a:cs typeface="Arial" panose="020B0604020202020204" pitchFamily="34" charset="0"/>
                <a:sym typeface="Arial"/>
              </a:rPr>
              <a:t>m </a:t>
            </a:r>
            <a:r>
              <a:rPr lang="en-US" sz="1200" b="0" i="0" u="none" strike="noStrike" kern="1200" cap="none" baseline="0" dirty="0">
                <a:solidFill>
                  <a:schemeClr val="dk1"/>
                </a:solidFill>
                <a:latin typeface="Arial" panose="020B0604020202020204" pitchFamily="34" charset="0"/>
                <a:ea typeface="Arial"/>
                <a:cs typeface="Arial" panose="020B0604020202020204" pitchFamily="34" charset="0"/>
                <a:sym typeface="Arial"/>
              </a:rPr>
              <a:t>m). Movement greater than specified indicates worn engine crankshaft thrust bearings.</a:t>
            </a:r>
          </a:p>
          <a:p>
            <a:r>
              <a:rPr lang="en-US" sz="1200" b="0" i="0" u="none" strike="noStrike" kern="1200" cap="none" baseline="0" dirty="0">
                <a:solidFill>
                  <a:schemeClr val="dk1"/>
                </a:solidFill>
                <a:latin typeface="Arial" panose="020B0604020202020204" pitchFamily="34" charset="0"/>
                <a:ea typeface="Arial"/>
                <a:cs typeface="Arial" panose="020B0604020202020204" pitchFamily="34" charset="0"/>
                <a:sym typeface="Arial"/>
              </a:rPr>
              <a:t>To measure flywheel radial runout, perform the following steps:</a:t>
            </a:r>
          </a:p>
          <a:p>
            <a:r>
              <a:rPr lang="en-US" sz="1200" b="1" i="0" u="none" strike="noStrike" kern="1200" cap="none" baseline="0" dirty="0">
                <a:solidFill>
                  <a:schemeClr val="dk1"/>
                </a:solidFill>
                <a:latin typeface="Arial" panose="020B0604020202020204" pitchFamily="34" charset="0"/>
                <a:ea typeface="Arial"/>
                <a:cs typeface="Arial" panose="020B0604020202020204" pitchFamily="34" charset="0"/>
                <a:sym typeface="Arial"/>
              </a:rPr>
              <a:t>STEP 1 </a:t>
            </a:r>
            <a:r>
              <a:rPr lang="en-US" sz="1200" b="0" i="0" u="none" strike="noStrike" kern="1200" cap="none" baseline="0" dirty="0">
                <a:solidFill>
                  <a:schemeClr val="dk1"/>
                </a:solidFill>
                <a:latin typeface="Arial" panose="020B0604020202020204" pitchFamily="34" charset="0"/>
                <a:ea typeface="Arial"/>
                <a:cs typeface="Arial" panose="020B0604020202020204" pitchFamily="34" charset="0"/>
                <a:sym typeface="Arial"/>
              </a:rPr>
              <a:t>Mount the dial indicator so it is at the edge of the flywheel, pointing directly toward the center of the flywheel.</a:t>
            </a:r>
          </a:p>
          <a:p>
            <a:r>
              <a:rPr lang="en-US" sz="1200" b="1" i="0" u="none" strike="noStrike" kern="1200" cap="none" baseline="0" dirty="0">
                <a:solidFill>
                  <a:schemeClr val="dk1"/>
                </a:solidFill>
                <a:latin typeface="Arial" panose="020B0604020202020204" pitchFamily="34" charset="0"/>
                <a:ea typeface="Arial"/>
                <a:cs typeface="Arial" panose="020B0604020202020204" pitchFamily="34" charset="0"/>
                <a:sym typeface="Arial"/>
              </a:rPr>
              <a:t>STEP 2 </a:t>
            </a:r>
            <a:r>
              <a:rPr lang="en-US" sz="1200" b="0" i="0" u="none" strike="noStrike" kern="1200" cap="none" baseline="0" dirty="0">
                <a:solidFill>
                  <a:schemeClr val="dk1"/>
                </a:solidFill>
                <a:latin typeface="Arial" panose="020B0604020202020204" pitchFamily="34" charset="0"/>
                <a:ea typeface="Arial"/>
                <a:cs typeface="Arial" panose="020B0604020202020204" pitchFamily="34" charset="0"/>
                <a:sym typeface="Arial"/>
              </a:rPr>
              <a:t>Adjust the dial indicator to read zero.</a:t>
            </a:r>
          </a:p>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a:p>
            <a:r>
              <a:rPr lang="en-US" sz="1200" b="1" i="0" u="none" strike="noStrike" kern="1200" cap="none" baseline="0" dirty="0">
                <a:solidFill>
                  <a:schemeClr val="dk1"/>
                </a:solidFill>
                <a:latin typeface="Arial" panose="020B0604020202020204" pitchFamily="34" charset="0"/>
                <a:ea typeface="Arial"/>
                <a:cs typeface="Arial" panose="020B0604020202020204" pitchFamily="34" charset="0"/>
                <a:sym typeface="Arial"/>
              </a:rPr>
              <a:t>Case Study: Stepped-Type Flywheel</a:t>
            </a:r>
          </a:p>
          <a:p>
            <a:r>
              <a:rPr lang="en-US" sz="1200" b="0" i="0" u="none" strike="noStrike" kern="1200" cap="none" baseline="0" dirty="0">
                <a:solidFill>
                  <a:schemeClr val="dk1"/>
                </a:solidFill>
                <a:latin typeface="Arial" panose="020B0604020202020204" pitchFamily="34" charset="0"/>
                <a:ea typeface="Arial"/>
                <a:cs typeface="Arial" panose="020B0604020202020204" pitchFamily="34" charset="0"/>
                <a:sym typeface="Arial"/>
              </a:rPr>
              <a:t>The clutch in a </a:t>
            </a:r>
            <a:r>
              <a:rPr lang="en-US" sz="1200" b="0" i="0" u="none" strike="noStrike" kern="1200" cap="none" spc="0" baseline="0" dirty="0">
                <a:solidFill>
                  <a:schemeClr val="dk1"/>
                </a:solidFill>
                <a:latin typeface="Arial" panose="020B0604020202020204" pitchFamily="34" charset="0"/>
                <a:ea typeface="Arial"/>
                <a:cs typeface="Arial" panose="020B0604020202020204" pitchFamily="34" charset="0"/>
                <a:sym typeface="Arial"/>
              </a:rPr>
              <a:t>V </a:t>
            </a:r>
            <a:r>
              <a:rPr lang="en-US" sz="1200" b="0" i="0" u="none" strike="noStrike" kern="1200" cap="none" baseline="0" dirty="0">
                <a:solidFill>
                  <a:schemeClr val="dk1"/>
                </a:solidFill>
                <a:latin typeface="Arial" panose="020B0604020202020204" pitchFamily="34" charset="0"/>
                <a:ea typeface="Arial"/>
                <a:cs typeface="Arial" panose="020B0604020202020204" pitchFamily="34" charset="0"/>
                <a:sym typeface="Arial"/>
              </a:rPr>
              <a:t>W (107,000 </a:t>
            </a:r>
            <a:r>
              <a:rPr lang="en-US" sz="1200" b="0" i="0" u="none" strike="noStrike" kern="1200" cap="none" spc="-100" baseline="0" dirty="0">
                <a:solidFill>
                  <a:schemeClr val="dk1"/>
                </a:solidFill>
                <a:latin typeface="Arial" panose="020B0604020202020204" pitchFamily="34" charset="0"/>
                <a:ea typeface="Arial"/>
                <a:cs typeface="Arial" panose="020B0604020202020204" pitchFamily="34" charset="0"/>
                <a:sym typeface="Arial"/>
              </a:rPr>
              <a:t>m</a:t>
            </a:r>
            <a:r>
              <a:rPr lang="en-US" sz="1200" b="0" i="0" u="none" strike="noStrike" kern="1200" cap="none" baseline="0" dirty="0">
                <a:solidFill>
                  <a:schemeClr val="dk1"/>
                </a:solidFill>
                <a:latin typeface="Arial" panose="020B0604020202020204" pitchFamily="34" charset="0"/>
                <a:ea typeface="Arial"/>
                <a:cs typeface="Arial" panose="020B0604020202020204" pitchFamily="34" charset="0"/>
                <a:sym typeface="Arial"/>
              </a:rPr>
              <a:t>i) has been replaced and the flywheel was resurfaced at the same time. But now there is noticeable clutch chatter. The technician was told that during the flywheel resurfacing, only the clutch mating surface was machined. The technician feels that the step height could be incorrect, but could not find the specification.</a:t>
            </a:r>
          </a:p>
          <a:p>
            <a:r>
              <a:rPr lang="en-US" sz="1200" b="0" i="0" u="none" strike="noStrike" kern="1200" cap="none" baseline="0" dirty="0">
                <a:solidFill>
                  <a:schemeClr val="dk1"/>
                </a:solidFill>
                <a:latin typeface="Arial" panose="020B0604020202020204" pitchFamily="34" charset="0"/>
                <a:ea typeface="Arial"/>
                <a:cs typeface="Arial" panose="020B0604020202020204" pitchFamily="34" charset="0"/>
                <a:sym typeface="Arial"/>
              </a:rPr>
              <a:t>After contacting international Automotive Technician Network (</a:t>
            </a:r>
            <a:r>
              <a:rPr lang="en-US" sz="1200" b="0" i="0" u="none" strike="noStrike" kern="1200" cap="none" spc="0" baseline="0" dirty="0">
                <a:solidFill>
                  <a:schemeClr val="dk1"/>
                </a:solidFill>
                <a:latin typeface="Arial" panose="020B0604020202020204" pitchFamily="34" charset="0"/>
                <a:ea typeface="Arial"/>
                <a:cs typeface="Arial" panose="020B0604020202020204" pitchFamily="34" charset="0"/>
                <a:sym typeface="Arial"/>
              </a:rPr>
              <a:t>I A T N</a:t>
            </a:r>
            <a:r>
              <a:rPr lang="en-US" sz="1200" b="0" i="0" u="none" strike="noStrike" kern="1200" cap="none" baseline="0" dirty="0">
                <a:solidFill>
                  <a:schemeClr val="dk1"/>
                </a:solidFill>
                <a:latin typeface="Arial" panose="020B0604020202020204" pitchFamily="34" charset="0"/>
                <a:ea typeface="Arial"/>
                <a:cs typeface="Arial" panose="020B0604020202020204" pitchFamily="34" charset="0"/>
                <a:sym typeface="Arial"/>
              </a:rPr>
              <a:t>), a fellow technician provided the step-height specification. A check of the flywheel showed that its step was at the limit, but the clutch surface also had 0.003 inch of runout. Machining the flywheel fixed this problem.</a:t>
            </a:r>
          </a:p>
          <a:p>
            <a:r>
              <a:rPr lang="en-US" sz="1200" b="1" i="0" u="none" strike="noStrike" kern="1200" cap="none" baseline="0" dirty="0">
                <a:solidFill>
                  <a:schemeClr val="dk1"/>
                </a:solidFill>
                <a:latin typeface="Arial" panose="020B0604020202020204" pitchFamily="34" charset="0"/>
                <a:ea typeface="Arial"/>
                <a:cs typeface="Arial" panose="020B0604020202020204" pitchFamily="34" charset="0"/>
                <a:sym typeface="Arial"/>
              </a:rPr>
              <a:t>Summary:</a:t>
            </a:r>
          </a:p>
          <a:p>
            <a:r>
              <a:rPr lang="en-US" sz="1200" b="1" i="0" u="none" strike="noStrike" kern="1200" cap="none" baseline="0" dirty="0">
                <a:solidFill>
                  <a:schemeClr val="dk1"/>
                </a:solidFill>
                <a:latin typeface="Arial" panose="020B0604020202020204" pitchFamily="34" charset="0"/>
                <a:ea typeface="Arial"/>
                <a:cs typeface="Arial" panose="020B0604020202020204" pitchFamily="34" charset="0"/>
                <a:sym typeface="Arial"/>
              </a:rPr>
              <a:t>Complaint—The technician discovered a clutch chatter after the clutch had been replaced.</a:t>
            </a:r>
          </a:p>
          <a:p>
            <a:r>
              <a:rPr lang="en-US" sz="1200" b="1" i="0" u="none" strike="noStrike" kern="1200" cap="none" baseline="0" dirty="0">
                <a:solidFill>
                  <a:schemeClr val="dk1"/>
                </a:solidFill>
                <a:latin typeface="Arial" panose="020B0604020202020204" pitchFamily="34" charset="0"/>
                <a:ea typeface="Arial"/>
                <a:cs typeface="Arial" panose="020B0604020202020204" pitchFamily="34" charset="0"/>
                <a:sym typeface="Arial"/>
              </a:rPr>
              <a:t>Cause—Measuring the flywheel showed excessive runout.</a:t>
            </a:r>
          </a:p>
          <a:p>
            <a:r>
              <a:rPr lang="en-US" sz="1200" b="1" i="0" u="none" strike="noStrike" kern="1200" cap="none" baseline="0" dirty="0">
                <a:solidFill>
                  <a:schemeClr val="dk1"/>
                </a:solidFill>
                <a:latin typeface="Arial" panose="020B0604020202020204" pitchFamily="34" charset="0"/>
                <a:ea typeface="Arial"/>
                <a:cs typeface="Arial" panose="020B0604020202020204" pitchFamily="34" charset="0"/>
                <a:sym typeface="Arial"/>
              </a:rPr>
              <a:t>Correction—The flywheel was machined which corrected the clutch chatter concern.</a:t>
            </a:r>
          </a:p>
          <a:p>
            <a:endParaRPr lang="en-US" sz="1200" b="1" i="0" u="none" strike="noStrike" kern="1200" cap="none" baseline="0" dirty="0">
              <a:solidFill>
                <a:schemeClr val="dk1"/>
              </a:solidFill>
              <a:latin typeface="Arial" panose="020B0604020202020204" pitchFamily="34" charset="0"/>
              <a:cs typeface="Arial" panose="020B0604020202020204" pitchFamily="34" charset="0"/>
              <a:sym typeface="Arial"/>
            </a:endParaRPr>
          </a:p>
          <a:p>
            <a:r>
              <a:rPr lang="en-US" sz="1200" dirty="0">
                <a:latin typeface="Arial" panose="020B0604020202020204" pitchFamily="34" charset="0"/>
                <a:cs typeface="Arial" panose="020B0604020202020204" pitchFamily="34" charset="0"/>
              </a:rPr>
              <a:t>Long Description:</a:t>
            </a:r>
          </a:p>
          <a:p>
            <a:r>
              <a:rPr lang="en-US" sz="1200" b="0" i="0" u="none" strike="noStrike" dirty="0">
                <a:solidFill>
                  <a:srgbClr val="000000"/>
                </a:solidFill>
                <a:effectLst/>
                <a:latin typeface="Arial" panose="020B0604020202020204" pitchFamily="34" charset="0"/>
                <a:cs typeface="Arial" panose="020B0604020202020204" pitchFamily="34" charset="0"/>
              </a:rPr>
              <a:t>The illustration has a flywheel attached to the crankshaft. A dial indicator is on the right of the flywheel, connected to the crankshaft through a rod.</a:t>
            </a:r>
            <a:endParaRPr lang="en-US"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215013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19</a:t>
            </a:fld>
            <a:endParaRPr lang="en-US" dirty="0"/>
          </a:p>
        </p:txBody>
      </p:sp>
    </p:spTree>
    <p:extLst>
      <p:ext uri="{BB962C8B-B14F-4D97-AF65-F5344CB8AC3E}">
        <p14:creationId xmlns:p14="http://schemas.microsoft.com/office/powerpoint/2010/main" val="7517026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7357299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r>
              <a:rPr lang="en-US" dirty="0"/>
              <a:t>The thickness of the facing can be checked by two different methods.</a:t>
            </a:r>
          </a:p>
          <a:p>
            <a:r>
              <a:rPr lang="en-US" b="1" dirty="0"/>
              <a:t>Method 1</a:t>
            </a:r>
            <a:r>
              <a:rPr lang="en-US" dirty="0"/>
              <a:t>. The first method is to place cardboard or a shop cloth over the facing to keep it clean and squeeze the facings together to compress the marcel spring. If specifications are not available, the minimum thickness of the compressed disc should be 0.280 inch (7.1 </a:t>
            </a:r>
            <a:r>
              <a:rPr lang="en-US" spc="0" baseline="0" dirty="0"/>
              <a:t>m </a:t>
            </a:r>
            <a:r>
              <a:rPr lang="en-US" spc="0" dirty="0"/>
              <a:t>m</a:t>
            </a:r>
            <a:r>
              <a:rPr lang="en-US" dirty="0"/>
              <a:t>). ● </a:t>
            </a:r>
            <a:r>
              <a:rPr lang="en-US" b="1" dirty="0"/>
              <a:t>SEE FIGURE 4.8</a:t>
            </a:r>
            <a:r>
              <a:rPr lang="en-US" dirty="0"/>
              <a:t>.</a:t>
            </a:r>
          </a:p>
          <a:p>
            <a:r>
              <a:rPr lang="en-US" b="1" dirty="0"/>
              <a:t>Method 2. </a:t>
            </a:r>
            <a:r>
              <a:rPr lang="en-US" dirty="0"/>
              <a:t>The most popular method is to measure the height of the facing surface above the rivets which is also called rivet head depth. With a new disc, rivet head depth will be about 0.050 inch (1.2 </a:t>
            </a:r>
            <a:r>
              <a:rPr lang="en-US" spc="-100" baseline="0" dirty="0"/>
              <a:t>m </a:t>
            </a:r>
            <a:r>
              <a:rPr lang="en-US" dirty="0"/>
              <a:t>m). A disc with less than 0.015 to 0.020 inch (0.38 to 0.5 </a:t>
            </a:r>
            <a:r>
              <a:rPr lang="en-US" spc="0" baseline="0" dirty="0"/>
              <a:t>m </a:t>
            </a:r>
            <a:r>
              <a:rPr lang="en-US" spc="0" dirty="0"/>
              <a:t>m</a:t>
            </a:r>
            <a:r>
              <a:rPr lang="en-US" dirty="0"/>
              <a:t>) should be replaced. </a:t>
            </a:r>
            <a:r>
              <a:rPr lang="en-US" b="1" dirty="0"/>
              <a:t>SEE</a:t>
            </a:r>
            <a:r>
              <a:rPr lang="en-US" b="1" baseline="0" dirty="0"/>
              <a:t> FIGURE </a:t>
            </a:r>
            <a:r>
              <a:rPr lang="en-US" b="1" dirty="0"/>
              <a:t>4.9</a:t>
            </a:r>
            <a:r>
              <a:rPr lang="en-US" dirty="0"/>
              <a:t>.</a:t>
            </a:r>
          </a:p>
        </p:txBody>
      </p:sp>
    </p:spTree>
    <p:extLst>
      <p:ext uri="{BB962C8B-B14F-4D97-AF65-F5344CB8AC3E}">
        <p14:creationId xmlns:p14="http://schemas.microsoft.com/office/powerpoint/2010/main" val="10920491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r>
              <a:rPr lang="en-US" sz="1200" dirty="0">
                <a:latin typeface="Arial" panose="020B0604020202020204" pitchFamily="34" charset="0"/>
                <a:cs typeface="Arial" panose="020B0604020202020204" pitchFamily="34" charset="0"/>
              </a:rPr>
              <a:t>The thickness of the facing can be checked by two different methods.</a:t>
            </a:r>
          </a:p>
          <a:p>
            <a:r>
              <a:rPr lang="en-US" sz="1200" b="1" dirty="0">
                <a:latin typeface="Arial" panose="020B0604020202020204" pitchFamily="34" charset="0"/>
                <a:cs typeface="Arial" panose="020B0604020202020204" pitchFamily="34" charset="0"/>
              </a:rPr>
              <a:t>Method 1</a:t>
            </a:r>
            <a:r>
              <a:rPr lang="en-US" sz="1200" dirty="0">
                <a:latin typeface="Arial" panose="020B0604020202020204" pitchFamily="34" charset="0"/>
                <a:cs typeface="Arial" panose="020B0604020202020204" pitchFamily="34" charset="0"/>
              </a:rPr>
              <a:t>. The first method is to place cardboard or a shop cloth over the facing to keep it clean and squeeze the facings together to compress the marcel spring. If specifications are not available, the minimum thickness of the compressed disc should be 0.280 inch (7.1 </a:t>
            </a:r>
            <a:r>
              <a:rPr lang="en-US" sz="1200" spc="0" baseline="0" dirty="0">
                <a:latin typeface="Arial" panose="020B0604020202020204" pitchFamily="34" charset="0"/>
                <a:cs typeface="Arial" panose="020B0604020202020204" pitchFamily="34" charset="0"/>
              </a:rPr>
              <a:t>m </a:t>
            </a:r>
            <a:r>
              <a:rPr lang="en-US" sz="1200" spc="0" dirty="0">
                <a:latin typeface="Arial" panose="020B0604020202020204" pitchFamily="34" charset="0"/>
                <a:cs typeface="Arial" panose="020B0604020202020204" pitchFamily="34" charset="0"/>
              </a:rPr>
              <a:t>m</a:t>
            </a:r>
            <a:r>
              <a:rPr lang="en-US" sz="1200" dirty="0">
                <a:latin typeface="Arial" panose="020B0604020202020204" pitchFamily="34" charset="0"/>
                <a:cs typeface="Arial" panose="020B0604020202020204" pitchFamily="34" charset="0"/>
              </a:rPr>
              <a:t>). ● </a:t>
            </a:r>
            <a:r>
              <a:rPr lang="en-US" sz="1200" b="1" dirty="0">
                <a:latin typeface="Arial" panose="020B0604020202020204" pitchFamily="34" charset="0"/>
                <a:cs typeface="Arial" panose="020B0604020202020204" pitchFamily="34" charset="0"/>
              </a:rPr>
              <a:t>Figure 4.8</a:t>
            </a:r>
            <a:r>
              <a:rPr lang="en-US" sz="1200" dirty="0">
                <a:latin typeface="Arial" panose="020B0604020202020204" pitchFamily="34" charset="0"/>
                <a:cs typeface="Arial" panose="020B0604020202020204" pitchFamily="34" charset="0"/>
              </a:rPr>
              <a:t>.</a:t>
            </a:r>
          </a:p>
          <a:p>
            <a:r>
              <a:rPr lang="en-US" sz="1200" b="1" dirty="0">
                <a:latin typeface="Arial" panose="020B0604020202020204" pitchFamily="34" charset="0"/>
                <a:cs typeface="Arial" panose="020B0604020202020204" pitchFamily="34" charset="0"/>
              </a:rPr>
              <a:t>Method 2. </a:t>
            </a:r>
            <a:r>
              <a:rPr lang="en-US" sz="1200" dirty="0">
                <a:latin typeface="Arial" panose="020B0604020202020204" pitchFamily="34" charset="0"/>
                <a:cs typeface="Arial" panose="020B0604020202020204" pitchFamily="34" charset="0"/>
              </a:rPr>
              <a:t>The most popular method is to measure the height of the facing surface above the rivets which is also called rivet head depth. With a new disc, rivet head depth will be about 0.050 inch (1.2 </a:t>
            </a:r>
            <a:r>
              <a:rPr lang="en-US" sz="1200" spc="0" baseline="0" dirty="0">
                <a:latin typeface="Arial" panose="020B0604020202020204" pitchFamily="34" charset="0"/>
                <a:cs typeface="Arial" panose="020B0604020202020204" pitchFamily="34" charset="0"/>
              </a:rPr>
              <a:t>m </a:t>
            </a:r>
            <a:r>
              <a:rPr lang="en-US" sz="1200" spc="0" dirty="0">
                <a:latin typeface="Arial" panose="020B0604020202020204" pitchFamily="34" charset="0"/>
                <a:cs typeface="Arial" panose="020B0604020202020204" pitchFamily="34" charset="0"/>
              </a:rPr>
              <a:t>m</a:t>
            </a:r>
            <a:r>
              <a:rPr lang="en-US" sz="1200" dirty="0">
                <a:latin typeface="Arial" panose="020B0604020202020204" pitchFamily="34" charset="0"/>
                <a:cs typeface="Arial" panose="020B0604020202020204" pitchFamily="34" charset="0"/>
              </a:rPr>
              <a:t>). A disc with less than 0.015 to 0.020 inch (0.38 to 0.5 </a:t>
            </a:r>
            <a:r>
              <a:rPr lang="en-US" sz="1200" spc="0" baseline="0" dirty="0">
                <a:latin typeface="Arial" panose="020B0604020202020204" pitchFamily="34" charset="0"/>
                <a:cs typeface="Arial" panose="020B0604020202020204" pitchFamily="34" charset="0"/>
              </a:rPr>
              <a:t>m </a:t>
            </a:r>
            <a:r>
              <a:rPr lang="en-US" sz="1200" spc="0" dirty="0">
                <a:latin typeface="Arial" panose="020B0604020202020204" pitchFamily="34" charset="0"/>
                <a:cs typeface="Arial" panose="020B0604020202020204" pitchFamily="34" charset="0"/>
              </a:rPr>
              <a:t>m</a:t>
            </a:r>
            <a:r>
              <a:rPr lang="en-US" sz="1200" dirty="0">
                <a:latin typeface="Arial" panose="020B0604020202020204" pitchFamily="34" charset="0"/>
                <a:cs typeface="Arial" panose="020B0604020202020204" pitchFamily="34" charset="0"/>
              </a:rPr>
              <a:t>) should be replaced. </a:t>
            </a:r>
            <a:r>
              <a:rPr lang="en-US" sz="1200" b="1" baseline="0" dirty="0">
                <a:latin typeface="Arial" panose="020B0604020202020204" pitchFamily="34" charset="0"/>
                <a:cs typeface="Arial" panose="020B0604020202020204" pitchFamily="34" charset="0"/>
              </a:rPr>
              <a:t>Figure </a:t>
            </a:r>
            <a:r>
              <a:rPr lang="en-US" sz="1200" b="1" dirty="0">
                <a:latin typeface="Arial" panose="020B0604020202020204" pitchFamily="34" charset="0"/>
                <a:cs typeface="Arial" panose="020B0604020202020204" pitchFamily="34" charset="0"/>
              </a:rPr>
              <a:t>4.9</a:t>
            </a:r>
            <a:r>
              <a:rPr lang="en-US" sz="1200" dirty="0">
                <a:latin typeface="Arial" panose="020B0604020202020204" pitchFamily="34" charset="0"/>
                <a:cs typeface="Arial" panose="020B0604020202020204" pitchFamily="34" charset="0"/>
              </a:rPr>
              <a:t>.</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Long Description:</a:t>
            </a:r>
          </a:p>
          <a:p>
            <a:r>
              <a:rPr lang="en-US" sz="1200" b="0" i="0" u="none" strike="noStrike" dirty="0">
                <a:solidFill>
                  <a:srgbClr val="000000"/>
                </a:solidFill>
                <a:effectLst/>
                <a:latin typeface="Arial" panose="020B0604020202020204" pitchFamily="34" charset="0"/>
                <a:cs typeface="Arial" panose="020B0604020202020204" pitchFamily="34" charset="0"/>
              </a:rPr>
              <a:t>The illustration on the left has a clutch disc. A vernier caliper is placed on the disc and the thickness is measured by sliding the caliper. The illustration on the right has two plates held together by a rivet. the rivet sink is worn out.</a:t>
            </a:r>
            <a:r>
              <a:rPr lang="en-US" sz="12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8162763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r>
              <a:rPr lang="en-US" sz="1200" b="1" i="0" u="none" strike="noStrike" kern="1200" cap="none" baseline="0" dirty="0">
                <a:solidFill>
                  <a:schemeClr val="dk1"/>
                </a:solidFill>
                <a:latin typeface="Arial" panose="020B0604020202020204" pitchFamily="34" charset="0"/>
                <a:ea typeface="Arial"/>
                <a:cs typeface="Arial" panose="020B0604020202020204" pitchFamily="34" charset="0"/>
                <a:sym typeface="Arial"/>
              </a:rPr>
              <a:t>RUNOUT</a:t>
            </a:r>
          </a:p>
          <a:p>
            <a:r>
              <a:rPr lang="en-US" sz="1200" b="0" i="0" u="none" strike="noStrike" kern="1200" cap="none" baseline="0" dirty="0">
                <a:solidFill>
                  <a:schemeClr val="dk1"/>
                </a:solidFill>
                <a:latin typeface="Arial" panose="020B0604020202020204" pitchFamily="34" charset="0"/>
                <a:ea typeface="Arial"/>
                <a:cs typeface="Arial" panose="020B0604020202020204" pitchFamily="34" charset="0"/>
                <a:sym typeface="Arial"/>
              </a:rPr>
              <a:t>To check clutch housing bore runout, perform the following steps:</a:t>
            </a:r>
          </a:p>
          <a:p>
            <a:r>
              <a:rPr lang="en-US" sz="1200" b="1" i="0" u="none" strike="noStrike" kern="1200" cap="none" baseline="0" dirty="0">
                <a:solidFill>
                  <a:schemeClr val="dk1"/>
                </a:solidFill>
                <a:latin typeface="Arial" panose="020B0604020202020204" pitchFamily="34" charset="0"/>
                <a:ea typeface="Arial"/>
                <a:cs typeface="Arial" panose="020B0604020202020204" pitchFamily="34" charset="0"/>
                <a:sym typeface="Arial"/>
              </a:rPr>
              <a:t>STEP 1 </a:t>
            </a:r>
            <a:r>
              <a:rPr lang="en-US" sz="1200" b="0" i="0" u="none" strike="noStrike" kern="1200" cap="none" baseline="0" dirty="0">
                <a:solidFill>
                  <a:schemeClr val="dk1"/>
                </a:solidFill>
                <a:latin typeface="Arial" panose="020B0604020202020204" pitchFamily="34" charset="0"/>
                <a:ea typeface="Arial"/>
                <a:cs typeface="Arial" panose="020B0604020202020204" pitchFamily="34" charset="0"/>
                <a:sym typeface="Arial"/>
              </a:rPr>
              <a:t>Reposition the dial indicator so the measuring stem is inside the bore and pointing outward.</a:t>
            </a:r>
          </a:p>
          <a:p>
            <a:r>
              <a:rPr lang="en-US" sz="1200" b="1" i="0" u="none" strike="noStrike" kern="1200" cap="none" baseline="0" dirty="0">
                <a:solidFill>
                  <a:schemeClr val="dk1"/>
                </a:solidFill>
                <a:latin typeface="Arial" panose="020B0604020202020204" pitchFamily="34" charset="0"/>
                <a:ea typeface="Arial"/>
                <a:cs typeface="Arial" panose="020B0604020202020204" pitchFamily="34" charset="0"/>
                <a:sym typeface="Arial"/>
              </a:rPr>
              <a:t>STEP 2 </a:t>
            </a:r>
            <a:r>
              <a:rPr lang="en-US" sz="1200" b="0" i="0" u="none" strike="noStrike" kern="1200" cap="none" baseline="0" dirty="0">
                <a:solidFill>
                  <a:schemeClr val="dk1"/>
                </a:solidFill>
                <a:latin typeface="Arial" panose="020B0604020202020204" pitchFamily="34" charset="0"/>
                <a:ea typeface="Arial"/>
                <a:cs typeface="Arial" panose="020B0604020202020204" pitchFamily="34" charset="0"/>
                <a:sym typeface="Arial"/>
              </a:rPr>
              <a:t>Adjust the dial indicator to read zero.</a:t>
            </a:r>
          </a:p>
          <a:p>
            <a:r>
              <a:rPr lang="en-US" sz="1200" b="1" i="0" u="none" strike="noStrike" kern="1200" cap="none" baseline="0" dirty="0">
                <a:solidFill>
                  <a:schemeClr val="dk1"/>
                </a:solidFill>
                <a:latin typeface="Arial" panose="020B0604020202020204" pitchFamily="34" charset="0"/>
                <a:ea typeface="Arial"/>
                <a:cs typeface="Arial" panose="020B0604020202020204" pitchFamily="34" charset="0"/>
                <a:sym typeface="Arial"/>
              </a:rPr>
              <a:t>STEP 3 </a:t>
            </a:r>
            <a:r>
              <a:rPr lang="en-US" sz="1200" b="0" i="0" u="none" strike="noStrike" kern="1200" cap="none" baseline="0" dirty="0">
                <a:solidFill>
                  <a:schemeClr val="dk1"/>
                </a:solidFill>
                <a:latin typeface="Arial" panose="020B0604020202020204" pitchFamily="34" charset="0"/>
                <a:ea typeface="Arial"/>
                <a:cs typeface="Arial" panose="020B0604020202020204" pitchFamily="34" charset="0"/>
                <a:sym typeface="Arial"/>
              </a:rPr>
              <a:t>Rotate the crankshaft while watching the indicator reading.</a:t>
            </a:r>
          </a:p>
          <a:p>
            <a:r>
              <a:rPr lang="en-US" sz="1200" b="1" i="0" u="none" strike="noStrike" kern="1200" cap="none" baseline="0" dirty="0">
                <a:solidFill>
                  <a:schemeClr val="dk1"/>
                </a:solidFill>
                <a:latin typeface="Arial" panose="020B0604020202020204" pitchFamily="34" charset="0"/>
                <a:ea typeface="Arial"/>
                <a:cs typeface="Arial" panose="020B0604020202020204" pitchFamily="34" charset="0"/>
                <a:sym typeface="Arial"/>
              </a:rPr>
              <a:t>STEP 4 </a:t>
            </a:r>
            <a:r>
              <a:rPr lang="en-US" sz="1200" b="0" i="0" u="none" strike="noStrike" kern="1200" cap="none" baseline="0" dirty="0">
                <a:solidFill>
                  <a:schemeClr val="dk1"/>
                </a:solidFill>
                <a:latin typeface="Arial" panose="020B0604020202020204" pitchFamily="34" charset="0"/>
                <a:ea typeface="Arial"/>
                <a:cs typeface="Arial" panose="020B0604020202020204" pitchFamily="34" charset="0"/>
                <a:sym typeface="Arial"/>
              </a:rPr>
              <a:t>Any variation in reading is the amount of bore runout. If the runout cannot be corrected, the bell housing is usually replaced, but it is possible to put shims between the</a:t>
            </a:r>
          </a:p>
          <a:p>
            <a:r>
              <a:rPr lang="en-US" sz="1200" b="0" i="0" u="none" strike="noStrike" kern="1200" cap="none" baseline="0" dirty="0">
                <a:solidFill>
                  <a:schemeClr val="dk1"/>
                </a:solidFill>
                <a:latin typeface="Arial" panose="020B0604020202020204" pitchFamily="34" charset="0"/>
                <a:ea typeface="Arial"/>
                <a:cs typeface="Arial" panose="020B0604020202020204" pitchFamily="34" charset="0"/>
                <a:sym typeface="Arial"/>
              </a:rPr>
              <a:t>bell housing and the engine block to correct excessive run-out. The limit for bore runout is about 0.010 inch (0.25 </a:t>
            </a:r>
            <a:r>
              <a:rPr lang="en-US" sz="1200" b="0" i="0" u="none" strike="noStrike" kern="1200" cap="none" spc="0" baseline="0" dirty="0">
                <a:solidFill>
                  <a:schemeClr val="dk1"/>
                </a:solidFill>
                <a:latin typeface="Arial" panose="020B0604020202020204" pitchFamily="34" charset="0"/>
                <a:ea typeface="Arial"/>
                <a:cs typeface="Arial" panose="020B0604020202020204" pitchFamily="34" charset="0"/>
                <a:sym typeface="Arial"/>
              </a:rPr>
              <a:t>m m</a:t>
            </a:r>
            <a:r>
              <a:rPr lang="en-US" sz="1200" b="0" i="0" u="none" strike="noStrike" kern="1200" cap="none" baseline="0" dirty="0">
                <a:solidFill>
                  <a:schemeClr val="dk1"/>
                </a:solidFill>
                <a:latin typeface="Arial" panose="020B0604020202020204" pitchFamily="34" charset="0"/>
                <a:ea typeface="Arial"/>
                <a:cs typeface="Arial" panose="020B0604020202020204" pitchFamily="34" charset="0"/>
                <a:sym typeface="Arial"/>
              </a:rPr>
              <a:t>). Bore runout can be corrected by using eccentric dowel pins to reposition the bell housing. These are available in different sizes. Position the bell housing so it is centered with the crankshaft. </a:t>
            </a:r>
            <a:r>
              <a:rPr lang="en-US" sz="1200" b="1" i="0" u="none" strike="noStrike" kern="1200" cap="none" baseline="0" dirty="0">
                <a:solidFill>
                  <a:schemeClr val="dk1"/>
                </a:solidFill>
                <a:latin typeface="Arial" panose="020B0604020202020204" pitchFamily="34" charset="0"/>
                <a:ea typeface="Arial"/>
                <a:cs typeface="Arial" panose="020B0604020202020204" pitchFamily="34" charset="0"/>
                <a:sym typeface="Arial"/>
              </a:rPr>
              <a:t>SEE FIGURE 4.10</a:t>
            </a:r>
            <a:r>
              <a:rPr lang="en-US" sz="1200" b="1" i="0" u="none" strike="noStrike" kern="1200" cap="none" baseline="30000" dirty="0">
                <a:solidFill>
                  <a:schemeClr val="dk1"/>
                </a:solidFill>
                <a:latin typeface="Arial" panose="020B0604020202020204" pitchFamily="34" charset="0"/>
                <a:ea typeface="Arial"/>
                <a:cs typeface="Arial" panose="020B0604020202020204" pitchFamily="34" charset="0"/>
                <a:sym typeface="Arial"/>
              </a:rPr>
              <a:t>.</a:t>
            </a:r>
          </a:p>
          <a:p>
            <a:endParaRPr lang="en-US" sz="1200" b="1" i="0" u="none" strike="noStrike" kern="1200" cap="none" baseline="30000" dirty="0">
              <a:solidFill>
                <a:schemeClr val="dk1"/>
              </a:solidFill>
              <a:latin typeface="Arial" panose="020B0604020202020204" pitchFamily="34" charset="0"/>
              <a:ea typeface="Arial"/>
              <a:cs typeface="Arial" panose="020B0604020202020204" pitchFamily="34" charset="0"/>
              <a:sym typeface="Arial"/>
            </a:endParaRPr>
          </a:p>
          <a:p>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Long Description:</a:t>
            </a:r>
          </a:p>
          <a:p>
            <a:r>
              <a:rPr lang="en-US" sz="1200" b="0" i="0" u="none" strike="noStrike" dirty="0">
                <a:solidFill>
                  <a:srgbClr val="000000"/>
                </a:solidFill>
                <a:effectLst/>
                <a:latin typeface="Arial" panose="020B0604020202020204" pitchFamily="34" charset="0"/>
                <a:cs typeface="Arial" panose="020B0604020202020204" pitchFamily="34" charset="0"/>
              </a:rPr>
              <a:t>The schematic has a clutch housing bore. A dial indicator with an attached lever is placed inside the bore.</a:t>
            </a:r>
            <a:r>
              <a:rPr lang="en-US" sz="1200" dirty="0">
                <a:latin typeface="Arial" panose="020B0604020202020204" pitchFamily="34" charset="0"/>
                <a:cs typeface="Arial" panose="020B0604020202020204" pitchFamily="34" charset="0"/>
              </a:rPr>
              <a:t> </a:t>
            </a: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8101894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Arial" panose="020B0604020202020204" pitchFamily="34" charset="0"/>
                <a:cs typeface="Arial" panose="020B0604020202020204" pitchFamily="34" charset="0"/>
              </a:rPr>
              <a:t>Precautions</a:t>
            </a:r>
            <a:r>
              <a:rPr lang="en-US" sz="1200" dirty="0">
                <a:latin typeface="Arial" panose="020B0604020202020204" pitchFamily="34" charset="0"/>
                <a:cs typeface="Arial" panose="020B0604020202020204" pitchFamily="34" charset="0"/>
              </a:rPr>
              <a:t> During replacement, the clutch components must be kept clean and dry. All grease and oil that contacts the friction surfaces must be cleaned off. Small amounts of oil on the clutch facing will cause the clutch to grab or chatter.</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i="0" u="none" strike="noStrike" kern="1200" cap="none" baseline="0" dirty="0">
                <a:solidFill>
                  <a:schemeClr val="dk1"/>
                </a:solidFill>
                <a:latin typeface="Arial" panose="020B0604020202020204" pitchFamily="34" charset="0"/>
                <a:ea typeface="Arial"/>
                <a:cs typeface="Arial" panose="020B0604020202020204" pitchFamily="34" charset="0"/>
                <a:sym typeface="Arial"/>
              </a:rPr>
              <a:t>Clutch Installation</a:t>
            </a:r>
          </a:p>
          <a:p>
            <a:pPr marL="228600" indent="-228600">
              <a:buFont typeface="+mj-lt"/>
              <a:buAutoNum type="arabicPeriod"/>
            </a:pPr>
            <a:r>
              <a:rPr lang="en-US" sz="1200" b="0" i="0" u="none" strike="noStrike" kern="1200" cap="none" baseline="0" dirty="0">
                <a:solidFill>
                  <a:schemeClr val="dk1"/>
                </a:solidFill>
                <a:latin typeface="Arial" panose="020B0604020202020204" pitchFamily="34" charset="0"/>
                <a:ea typeface="Arial"/>
                <a:cs typeface="Arial" panose="020B0604020202020204" pitchFamily="34" charset="0"/>
                <a:sym typeface="Arial"/>
              </a:rPr>
              <a:t>Check the flywheel bolts to make sure that they are tight and torqued to specifications.</a:t>
            </a:r>
          </a:p>
          <a:p>
            <a:pPr marL="228600" indent="-228600">
              <a:buFont typeface="+mj-lt"/>
              <a:buAutoNum type="arabicPeriod"/>
            </a:pPr>
            <a:r>
              <a:rPr lang="en-US" sz="1200" b="0" i="0" u="none" strike="noStrike" kern="1200" cap="none" baseline="0" dirty="0">
                <a:solidFill>
                  <a:schemeClr val="dk1"/>
                </a:solidFill>
                <a:latin typeface="Arial" panose="020B0604020202020204" pitchFamily="34" charset="0"/>
                <a:ea typeface="Arial"/>
                <a:cs typeface="Arial" panose="020B0604020202020204" pitchFamily="34" charset="0"/>
                <a:sym typeface="Arial"/>
              </a:rPr>
              <a:t>Check the pilot bearing recess to ensure that it is clean, and drive the new pilot bearing into place. The best tool for this is a commercial or shop-made driver with a stem the same size as the bearing bore and a face that is larger than the diameter of the bearing. The new pilot bearing is driven in until it is fully seated or has entered completely into the crankshaft. Most pilot bearings do not require lubrication. Roller bearings with exposed rollers should be lubricated with a thin film of grease or a few drops of engine oil is all that is needed on a sintered bushing.</a:t>
            </a:r>
          </a:p>
          <a:p>
            <a:pPr marL="228600" indent="-228600">
              <a:buFont typeface="+mj-lt"/>
              <a:buAutoNum type="arabicPeriod"/>
            </a:pPr>
            <a:r>
              <a:rPr lang="en-US" sz="1200" b="0" i="0" u="none" strike="noStrike" kern="1200" cap="none" baseline="0" dirty="0">
                <a:solidFill>
                  <a:schemeClr val="dk1"/>
                </a:solidFill>
                <a:latin typeface="Arial" panose="020B0604020202020204" pitchFamily="34" charset="0"/>
                <a:ea typeface="Arial"/>
                <a:cs typeface="Arial" panose="020B0604020202020204" pitchFamily="34" charset="0"/>
                <a:sym typeface="Arial"/>
              </a:rPr>
              <a:t>Place the new clutch disc over the transmission clutch shaft and make sure that it slides freely over the splines. Determine which side of the disc goes against the flywheel which will often be marked </a:t>
            </a:r>
            <a:r>
              <a:rPr lang="en-US" sz="1200" b="0" i="1" u="none" strike="noStrike" kern="1200" cap="none" baseline="0" dirty="0">
                <a:solidFill>
                  <a:schemeClr val="dk1"/>
                </a:solidFill>
                <a:latin typeface="Arial" panose="020B0604020202020204" pitchFamily="34" charset="0"/>
                <a:ea typeface="Arial"/>
                <a:cs typeface="Arial" panose="020B0604020202020204" pitchFamily="34" charset="0"/>
                <a:sym typeface="Arial"/>
              </a:rPr>
              <a:t>fly- wheel side</a:t>
            </a:r>
            <a:r>
              <a:rPr lang="en-US" sz="1200" b="0" i="0" u="none" strike="noStrike" kern="1200" cap="none" baseline="0" dirty="0">
                <a:solidFill>
                  <a:schemeClr val="dk1"/>
                </a:solidFill>
                <a:latin typeface="Arial" panose="020B0604020202020204" pitchFamily="34" charset="0"/>
                <a:ea typeface="Arial"/>
                <a:cs typeface="Arial" panose="020B0604020202020204" pitchFamily="34" charset="0"/>
                <a:sym typeface="Arial"/>
              </a:rPr>
              <a:t>. If not marked, the damper assembly normally faces the pressure plate.</a:t>
            </a:r>
          </a:p>
          <a:p>
            <a:pPr marL="228600" indent="-228600">
              <a:buFont typeface="+mj-lt"/>
              <a:buAutoNum type="arabicPeriod"/>
            </a:pPr>
            <a:r>
              <a:rPr lang="en-US" sz="1200" b="0" i="0" u="none" strike="noStrike" kern="1200" cap="none" baseline="0" dirty="0">
                <a:solidFill>
                  <a:schemeClr val="dk1"/>
                </a:solidFill>
                <a:latin typeface="Arial" panose="020B0604020202020204" pitchFamily="34" charset="0"/>
                <a:ea typeface="Arial"/>
                <a:cs typeface="Arial" panose="020B0604020202020204" pitchFamily="34" charset="0"/>
                <a:sym typeface="Arial"/>
              </a:rPr>
              <a:t>Tighten the mounting bolts two turns at a time alternating back and forth across the pressure plate. Tighten the bolts to the correct torque.</a:t>
            </a:r>
          </a:p>
          <a:p>
            <a:pPr marL="228600" indent="-228600">
              <a:buFont typeface="+mj-lt"/>
              <a:buAutoNum type="arabicPeriod"/>
            </a:pPr>
            <a:r>
              <a:rPr lang="en-US" sz="1200" b="0" i="0" u="none" strike="noStrike" kern="1200" cap="none" baseline="0" dirty="0">
                <a:solidFill>
                  <a:schemeClr val="dk1"/>
                </a:solidFill>
                <a:latin typeface="Arial" panose="020B0604020202020204" pitchFamily="34" charset="0"/>
                <a:ea typeface="Arial"/>
                <a:cs typeface="Arial" panose="020B0604020202020204" pitchFamily="34" charset="0"/>
                <a:sym typeface="Arial"/>
              </a:rPr>
              <a:t>Remove the alignment device and check to make sure that the pilot bearing is in the exact center of the disc. The height variation of the release levers can be checked after the pressure plate is installed. Using a Vernier or dial caliper, measure from the contact face for the release bearing to the clutch disc. All of the heights should be within 0.020 inch (0.5 </a:t>
            </a:r>
            <a:r>
              <a:rPr lang="en-US" sz="1200" b="0" i="0" u="none" strike="noStrike" kern="1200" cap="none" spc="0" baseline="0" dirty="0">
                <a:solidFill>
                  <a:schemeClr val="dk1"/>
                </a:solidFill>
                <a:latin typeface="Arial" panose="020B0604020202020204" pitchFamily="34" charset="0"/>
                <a:ea typeface="Arial"/>
                <a:cs typeface="Arial" panose="020B0604020202020204" pitchFamily="34" charset="0"/>
                <a:sym typeface="Arial"/>
              </a:rPr>
              <a:t>m m</a:t>
            </a:r>
            <a:r>
              <a:rPr lang="en-US" sz="1200" b="0" i="0" u="none" strike="noStrike" kern="1200" cap="none" baseline="0" dirty="0">
                <a:solidFill>
                  <a:schemeClr val="dk1"/>
                </a:solidFill>
                <a:latin typeface="Arial" panose="020B0604020202020204" pitchFamily="34" charset="0"/>
                <a:ea typeface="Arial"/>
                <a:cs typeface="Arial" panose="020B0604020202020204" pitchFamily="34" charset="0"/>
                <a:sym typeface="Arial"/>
              </a:rPr>
              <a:t>). The readings will be more accurate after the clutch has been applied a few times.</a:t>
            </a:r>
          </a:p>
          <a:p>
            <a:pPr marL="228600" indent="-228600">
              <a:buFont typeface="+mj-lt"/>
              <a:buAutoNum type="arabicPeriod"/>
            </a:pPr>
            <a:r>
              <a:rPr lang="en-US" sz="1200" b="0" i="0" u="none" strike="noStrike" kern="1200" cap="none" baseline="0" dirty="0">
                <a:solidFill>
                  <a:schemeClr val="dk1"/>
                </a:solidFill>
                <a:latin typeface="Arial" panose="020B0604020202020204" pitchFamily="34" charset="0"/>
                <a:ea typeface="Arial"/>
                <a:cs typeface="Arial" panose="020B0604020202020204" pitchFamily="34" charset="0"/>
                <a:sym typeface="Arial"/>
              </a:rPr>
              <a:t>Check the clutch linkage to make sure that it operates smoothly. On cable-operated clutches, this is a good time to remove, clean, and lubricate the cable.</a:t>
            </a:r>
          </a:p>
          <a:p>
            <a:pPr marL="228600" indent="-228600">
              <a:buFont typeface="+mj-lt"/>
              <a:buAutoNum type="arabicPeriod"/>
            </a:pPr>
            <a:r>
              <a:rPr lang="en-US" sz="1200" b="0" i="0" u="none" strike="noStrike" kern="1200" cap="none" baseline="0" dirty="0">
                <a:solidFill>
                  <a:schemeClr val="dk1"/>
                </a:solidFill>
                <a:latin typeface="Arial" panose="020B0604020202020204" pitchFamily="34" charset="0"/>
                <a:ea typeface="Arial"/>
                <a:cs typeface="Arial" panose="020B0604020202020204" pitchFamily="34" charset="0"/>
                <a:sym typeface="Arial"/>
              </a:rPr>
              <a:t>Fill the groove inside the bore of the release bearing with grease, apply a thin film of the specified high-temperature grease on the fork contact areas, and slide the release bearing onto the transmission quill, making sure that the bearing collar slides smoothly. The quill portion of the transmission bearing retainer should be smooth and unworn. On clutch forks that use pivot balls, a thin film of grease should be put on the ball. On forks mounted on pivot shafts, the pivot bushings should be lubricated.</a:t>
            </a:r>
          </a:p>
          <a:p>
            <a:pPr marL="228600" indent="-228600">
              <a:buFont typeface="+mj-lt"/>
              <a:buAutoNum type="arabicPeriod"/>
            </a:pPr>
            <a:r>
              <a:rPr lang="en-US" sz="1200" b="0" i="0" u="none" strike="noStrike" kern="1200" cap="none" baseline="0" dirty="0">
                <a:solidFill>
                  <a:schemeClr val="dk1"/>
                </a:solidFill>
                <a:latin typeface="Arial" panose="020B0604020202020204" pitchFamily="34" charset="0"/>
                <a:ea typeface="Arial"/>
                <a:cs typeface="Arial" panose="020B0604020202020204" pitchFamily="34" charset="0"/>
                <a:sym typeface="Arial"/>
              </a:rPr>
              <a:t>Replace the transmission/transaxle, being sure to observe the following found on pages 48-49 of the text.</a:t>
            </a:r>
            <a:endParaRPr lang="en-US" sz="1200" b="1" i="0" u="none" strike="noStrike" kern="1200" cap="none" baseline="0" dirty="0">
              <a:solidFill>
                <a:schemeClr val="dk1"/>
              </a:solidFill>
              <a:latin typeface="Arial" panose="020B0604020202020204" pitchFamily="34" charset="0"/>
              <a:ea typeface="Arial"/>
              <a:cs typeface="Arial" panose="020B0604020202020204" pitchFamily="34" charset="0"/>
              <a:sym typeface="Arial"/>
            </a:endParaRPr>
          </a:p>
          <a:p>
            <a:endParaRPr lang="en-US" sz="1200" b="1" i="0" u="none" strike="noStrike" kern="1200" cap="none" baseline="0" dirty="0">
              <a:solidFill>
                <a:schemeClr val="dk1"/>
              </a:solidFill>
              <a:latin typeface="Arial" panose="020B0604020202020204" pitchFamily="34" charset="0"/>
              <a:ea typeface="Arial"/>
              <a:cs typeface="Arial" panose="020B0604020202020204" pitchFamily="34" charset="0"/>
              <a:sym typeface="Arial"/>
            </a:endParaRPr>
          </a:p>
          <a:p>
            <a:r>
              <a:rPr lang="en-US" sz="1200" b="1" i="0" u="none" strike="noStrike" kern="1200" cap="none" baseline="0" dirty="0">
                <a:solidFill>
                  <a:schemeClr val="dk1"/>
                </a:solidFill>
                <a:latin typeface="Arial" panose="020B0604020202020204" pitchFamily="34" charset="0"/>
                <a:ea typeface="Arial"/>
                <a:cs typeface="Arial" panose="020B0604020202020204" pitchFamily="34" charset="0"/>
                <a:sym typeface="Arial"/>
              </a:rPr>
              <a:t>Release Bearing Inspection </a:t>
            </a:r>
            <a:r>
              <a:rPr lang="en-US" sz="1200" b="0" i="0" u="none" strike="noStrike" kern="1200" cap="none" baseline="0" dirty="0">
                <a:solidFill>
                  <a:schemeClr val="dk1"/>
                </a:solidFill>
                <a:latin typeface="Arial" panose="020B0604020202020204" pitchFamily="34" charset="0"/>
                <a:ea typeface="Arial"/>
                <a:cs typeface="Arial" panose="020B0604020202020204" pitchFamily="34" charset="0"/>
                <a:sym typeface="Arial"/>
              </a:rPr>
              <a:t>Other than feeling for roughness or seeing obvious wear or discoloration, there are no effective bench checks for release bearings. This is one reason why they are normally replaced with the disc and pressure plate.</a:t>
            </a:r>
          </a:p>
          <a:p>
            <a:endParaRPr lang="en-US" sz="1200" b="0" i="0" u="none" strike="noStrike" kern="1200" cap="none" baseline="0" dirty="0">
              <a:solidFill>
                <a:schemeClr val="dk1"/>
              </a:solidFill>
              <a:latin typeface="Arial" panose="020B0604020202020204" pitchFamily="34" charset="0"/>
              <a:cs typeface="Arial" panose="020B0604020202020204" pitchFamily="34" charset="0"/>
              <a:sym typeface="Arial"/>
            </a:endParaRPr>
          </a:p>
          <a:p>
            <a:r>
              <a:rPr lang="en-US" sz="1200" dirty="0">
                <a:latin typeface="Arial" panose="020B0604020202020204" pitchFamily="34" charset="0"/>
                <a:cs typeface="Arial" panose="020B0604020202020204" pitchFamily="34" charset="0"/>
              </a:rPr>
              <a:t>Long Description:</a:t>
            </a:r>
          </a:p>
          <a:p>
            <a:r>
              <a:rPr lang="en-US" sz="1200" b="0" i="0" u="none" strike="noStrike" dirty="0">
                <a:solidFill>
                  <a:srgbClr val="000000"/>
                </a:solidFill>
                <a:effectLst/>
                <a:latin typeface="Arial" panose="020B0604020202020204" pitchFamily="34" charset="0"/>
                <a:cs typeface="Arial" panose="020B0604020202020204" pitchFamily="34" charset="0"/>
              </a:rPr>
              <a:t>The illustration has a crankshaft on the left. On its right is a flywheel disc with. On its right is a clutch disc. Next to it is a pressure plate. A release or throw-out bearing is attached to the pressure plate.</a:t>
            </a:r>
            <a:r>
              <a:rPr lang="en-US" sz="1200" dirty="0">
                <a:latin typeface="Arial" panose="020B0604020202020204" pitchFamily="34" charset="0"/>
                <a:cs typeface="Arial" panose="020B0604020202020204" pitchFamily="34" charset="0"/>
              </a:rPr>
              <a:t>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2826160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1" i="0" u="none" strike="noStrike" kern="1200" cap="none" baseline="0" dirty="0">
                <a:solidFill>
                  <a:schemeClr val="dk1"/>
                </a:solidFill>
                <a:latin typeface="Arial"/>
                <a:ea typeface="Arial"/>
                <a:cs typeface="Arial"/>
                <a:sym typeface="Arial"/>
              </a:rPr>
              <a:t>Precautions</a:t>
            </a:r>
          </a:p>
          <a:p>
            <a:r>
              <a:rPr lang="en-US" sz="1200" b="0" i="0" u="none" strike="noStrike" kern="1200" cap="none" baseline="0" dirty="0">
                <a:solidFill>
                  <a:schemeClr val="dk1"/>
                </a:solidFill>
                <a:latin typeface="Arial"/>
                <a:ea typeface="Arial"/>
                <a:cs typeface="Arial"/>
                <a:sym typeface="Arial"/>
              </a:rPr>
              <a:t>Fluid leaks or failure to release completely indicate the need for hydraulic system service. Clutch hydraulic systems have evolved from the early systems that had free travel adjustment and required clearance at the release bearing to newer systems that maintain a slight preload. Older systems used steel and reinforced rubber lines with threaded fittings, whereas the newer systems use plastic tubing sealed by O-rings and held together by locking pins at the connections.</a:t>
            </a:r>
          </a:p>
          <a:p>
            <a:r>
              <a:rPr lang="en-US" sz="1200" b="1" i="0" u="none" strike="noStrike" kern="1200" cap="none" baseline="0" dirty="0">
                <a:solidFill>
                  <a:schemeClr val="dk1"/>
                </a:solidFill>
                <a:latin typeface="Arial"/>
                <a:ea typeface="Arial"/>
                <a:cs typeface="Arial"/>
                <a:sym typeface="Arial"/>
              </a:rPr>
              <a:t>STEP 1 </a:t>
            </a:r>
            <a:r>
              <a:rPr lang="en-US" sz="1200" b="0" i="0" u="none" strike="noStrike" kern="1200" cap="none" baseline="0" dirty="0">
                <a:solidFill>
                  <a:schemeClr val="dk1"/>
                </a:solidFill>
                <a:latin typeface="Arial"/>
                <a:ea typeface="Arial"/>
                <a:cs typeface="Arial"/>
                <a:sym typeface="Arial"/>
              </a:rPr>
              <a:t>Clean bleeder valve at the actuator cylinder and place a shop cloth under it to catch escaping fluid, FIGURE 4.12</a:t>
            </a:r>
            <a:r>
              <a:rPr lang="en-US" sz="1200" b="0" i="0" u="none" strike="noStrike" kern="1200" cap="none" baseline="30000" dirty="0">
                <a:solidFill>
                  <a:schemeClr val="dk1"/>
                </a:solidFill>
                <a:latin typeface="Arial"/>
                <a:ea typeface="Arial"/>
                <a:cs typeface="Arial"/>
                <a:sym typeface="Arial"/>
              </a:rPr>
              <a:t>.</a:t>
            </a:r>
          </a:p>
          <a:p>
            <a:r>
              <a:rPr lang="en-US" sz="1200" b="1" i="0" u="none" strike="noStrike" kern="1200" cap="none" baseline="0" dirty="0">
                <a:solidFill>
                  <a:schemeClr val="dk1"/>
                </a:solidFill>
                <a:latin typeface="Arial"/>
                <a:ea typeface="Arial"/>
                <a:cs typeface="Arial"/>
                <a:sym typeface="Arial"/>
              </a:rPr>
              <a:t>STEP 2 </a:t>
            </a:r>
            <a:r>
              <a:rPr lang="en-US" sz="1200" b="0" i="0" u="none" strike="noStrike" kern="1200" cap="none" baseline="0" dirty="0">
                <a:solidFill>
                  <a:schemeClr val="dk1"/>
                </a:solidFill>
                <a:latin typeface="Arial"/>
                <a:ea typeface="Arial"/>
                <a:cs typeface="Arial"/>
                <a:sym typeface="Arial"/>
              </a:rPr>
              <a:t>Open bleeder valve by loosening bleeder screw and observe the flow. If no flow occurs, have a helper depress the clutch pedal in a smooth, slow manner. Air bubbles coming from the bleed valve indicate that the system needed bleeding. After the air bubbles stop and a constant flow of fluid occurs, close the bleed valve. An alternative method is reverse, or back-bleeding. This is done by forcing fluid through the actuator cylinder bleed valve and upward to the reservoir.</a:t>
            </a:r>
          </a:p>
          <a:p>
            <a:r>
              <a:rPr lang="en-US" sz="1200" b="1" i="0" u="none" strike="noStrike" kern="1200" cap="none" baseline="0" dirty="0">
                <a:solidFill>
                  <a:schemeClr val="dk1"/>
                </a:solidFill>
                <a:latin typeface="Arial"/>
                <a:ea typeface="Arial"/>
                <a:cs typeface="Arial"/>
                <a:sym typeface="Arial"/>
              </a:rPr>
              <a:t>STEP 3 </a:t>
            </a:r>
            <a:r>
              <a:rPr lang="en-US" sz="1200" b="0" i="0" u="none" strike="noStrike" kern="1200" cap="none" baseline="0" dirty="0">
                <a:solidFill>
                  <a:schemeClr val="dk1"/>
                </a:solidFill>
                <a:latin typeface="Arial"/>
                <a:ea typeface="Arial"/>
                <a:cs typeface="Arial"/>
                <a:sym typeface="Arial"/>
              </a:rPr>
              <a:t>Check the fluid level and correct it, if necessary.</a:t>
            </a:r>
            <a:endParaRPr lang="en-US" dirty="0"/>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4378251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cap="none" baseline="0" dirty="0">
                <a:solidFill>
                  <a:schemeClr val="dk1"/>
                </a:solidFill>
                <a:latin typeface="Arial"/>
                <a:ea typeface="Arial"/>
                <a:cs typeface="Arial"/>
                <a:sym typeface="Arial"/>
              </a:rPr>
              <a:t>Case Study Case of Missing Bleed</a:t>
            </a:r>
            <a:r>
              <a:rPr lang="en-US" sz="1200" b="0" i="0" u="none" strike="noStrike" kern="1200" cap="none" baseline="0" dirty="0">
                <a:solidFill>
                  <a:schemeClr val="dk1"/>
                </a:solidFill>
                <a:latin typeface="Arial"/>
                <a:ea typeface="Arial"/>
                <a:cs typeface="Arial"/>
                <a:sym typeface="Arial"/>
              </a:rPr>
              <a:t>er</a:t>
            </a:r>
          </a:p>
          <a:p>
            <a:r>
              <a:rPr lang="en-US" sz="1200" b="0" i="0" u="none" strike="noStrike" kern="1200" cap="none" baseline="0" dirty="0">
                <a:solidFill>
                  <a:schemeClr val="dk1"/>
                </a:solidFill>
                <a:latin typeface="Arial"/>
                <a:ea typeface="Arial"/>
                <a:cs typeface="Arial"/>
                <a:sym typeface="Arial"/>
              </a:rPr>
              <a:t>The clutch failed in the Nissan 300</a:t>
            </a:r>
            <a:r>
              <a:rPr lang="en-US" sz="1200" b="0" i="0" u="none" strike="noStrike" kern="1200" cap="none" spc="-100" baseline="0" dirty="0">
                <a:solidFill>
                  <a:schemeClr val="dk1"/>
                </a:solidFill>
                <a:latin typeface="Arial"/>
                <a:ea typeface="Arial"/>
                <a:cs typeface="Arial"/>
                <a:sym typeface="Arial"/>
              </a:rPr>
              <a:t> Z </a:t>
            </a:r>
            <a:r>
              <a:rPr lang="en-US" sz="1200" b="0" i="0" u="none" strike="noStrike" kern="1200" cap="none" baseline="0" dirty="0">
                <a:solidFill>
                  <a:schemeClr val="dk1"/>
                </a:solidFill>
                <a:latin typeface="Arial"/>
                <a:ea typeface="Arial"/>
                <a:cs typeface="Arial"/>
                <a:sym typeface="Arial"/>
              </a:rPr>
              <a:t>X (181,000 </a:t>
            </a:r>
            <a:r>
              <a:rPr lang="en-US" sz="1200" b="0" i="0" u="none" strike="noStrike" kern="1200" cap="none" spc="0" baseline="0" dirty="0">
                <a:solidFill>
                  <a:schemeClr val="dk1"/>
                </a:solidFill>
                <a:latin typeface="Arial"/>
                <a:ea typeface="Arial"/>
                <a:cs typeface="Arial"/>
                <a:sym typeface="Arial"/>
              </a:rPr>
              <a:t>mi</a:t>
            </a:r>
            <a:r>
              <a:rPr lang="en-US" sz="1200" b="0" i="0" u="none" strike="noStrike" kern="1200" cap="none" baseline="0" dirty="0">
                <a:solidFill>
                  <a:schemeClr val="dk1"/>
                </a:solidFill>
                <a:latin typeface="Arial"/>
                <a:ea typeface="Arial"/>
                <a:cs typeface="Arial"/>
                <a:sym typeface="Arial"/>
              </a:rPr>
              <a:t>) because the clutch arm pivot ball broke, which allowed the actuator cylinder to come apart. The broken part along with the actuator cylinder, clutch disc, pressure plate, and release bearing were replaced. But, the clutch pedal would go to the floor without releasing the clutch. The clutch master cylinder was replaced, and a clutch adjustment was made. The clutch worked so the vehicle was returned to the customer, but a few days later it returned with a slipping clutch.</a:t>
            </a:r>
          </a:p>
          <a:p>
            <a:r>
              <a:rPr lang="en-US" sz="1200" b="0" i="0" u="none" strike="noStrike" kern="1200" cap="none" baseline="0" dirty="0">
                <a:solidFill>
                  <a:schemeClr val="dk1"/>
                </a:solidFill>
                <a:latin typeface="Arial"/>
                <a:ea typeface="Arial"/>
                <a:cs typeface="Arial"/>
                <a:sym typeface="Arial"/>
              </a:rPr>
              <a:t>The technician discovered that a bleeder screw was located near the right headlight. Opening bleeder let a lot of air out of the clutch line. Completely bleeding the clutch along with a free travel readjustment fixed this comeback.</a:t>
            </a:r>
          </a:p>
          <a:p>
            <a:r>
              <a:rPr lang="en-US" sz="1200" b="1" i="0" u="none" strike="noStrike" kern="1200" cap="none" baseline="0" dirty="0">
                <a:solidFill>
                  <a:schemeClr val="dk1"/>
                </a:solidFill>
                <a:latin typeface="Arial"/>
                <a:ea typeface="Arial"/>
                <a:cs typeface="Arial"/>
                <a:sym typeface="Arial"/>
              </a:rPr>
              <a:t>Summary:</a:t>
            </a:r>
          </a:p>
          <a:p>
            <a:r>
              <a:rPr lang="en-US" sz="1200" b="1" i="0" u="none" strike="noStrike" kern="1200" cap="none" baseline="0" dirty="0">
                <a:solidFill>
                  <a:schemeClr val="dk1"/>
                </a:solidFill>
                <a:latin typeface="Arial"/>
                <a:ea typeface="Arial"/>
                <a:cs typeface="Arial"/>
                <a:sym typeface="Arial"/>
              </a:rPr>
              <a:t>Complaint—Customer complained about a slipping clutch shortly after the clutch was replaced.</a:t>
            </a:r>
          </a:p>
          <a:p>
            <a:r>
              <a:rPr lang="en-US" sz="1200" b="1" i="0" u="none" strike="noStrike" kern="1200" cap="none" baseline="0" dirty="0">
                <a:solidFill>
                  <a:schemeClr val="dk1"/>
                </a:solidFill>
                <a:latin typeface="Arial"/>
                <a:ea typeface="Arial"/>
                <a:cs typeface="Arial"/>
                <a:sym typeface="Arial"/>
              </a:rPr>
              <a:t>Cause—Air was found in the hydraulic clutch line. </a:t>
            </a:r>
          </a:p>
          <a:p>
            <a:r>
              <a:rPr lang="en-US" sz="1200" b="1" i="0" u="none" strike="noStrike" kern="1200" cap="none" baseline="0" dirty="0">
                <a:solidFill>
                  <a:schemeClr val="dk1"/>
                </a:solidFill>
                <a:latin typeface="Arial"/>
                <a:ea typeface="Arial"/>
                <a:cs typeface="Arial"/>
                <a:sym typeface="Arial"/>
              </a:rPr>
              <a:t>Correction—The clutch system bleeder valve was located behind the right headlight and the system bled which corrected the slipping clutch concern</a:t>
            </a:r>
            <a:r>
              <a:rPr lang="en-US" sz="1200" b="0" i="0" u="none" strike="noStrike" kern="1200" cap="none" baseline="0" dirty="0">
                <a:solidFill>
                  <a:schemeClr val="dk1"/>
                </a:solidFill>
                <a:latin typeface="Arial"/>
                <a:ea typeface="Arial"/>
                <a:cs typeface="Arial"/>
                <a:sym typeface="Arial"/>
              </a:rPr>
              <a:t>.</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8330787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10911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2335788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5188823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7764671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dirty="0"/>
              <a:t>Most automotive technicians perform 3 different levels of clutch service.</a:t>
            </a:r>
          </a:p>
          <a:p>
            <a:pPr marL="228600" indent="-228600">
              <a:buFont typeface="+mj-lt"/>
              <a:buAutoNum type="arabicPeriod"/>
            </a:pPr>
            <a:r>
              <a:rPr lang="en-US" dirty="0"/>
              <a:t>Preventive maintenance: Check pedal free travel and fluid levels and make the necessary inspections and adjustments to ensure proper operation.</a:t>
            </a:r>
          </a:p>
          <a:p>
            <a:pPr marL="228600" indent="-228600">
              <a:buFont typeface="+mj-lt"/>
              <a:buAutoNum type="arabicPeriod"/>
            </a:pPr>
            <a:r>
              <a:rPr lang="en-US" dirty="0"/>
              <a:t>Troubleshooting and diagnosis: Determine the cause of a clutch concern and make recommendations for repair.</a:t>
            </a:r>
          </a:p>
          <a:p>
            <a:pPr marL="228600" indent="-228600">
              <a:buFont typeface="+mj-lt"/>
              <a:buAutoNum type="arabicPeriod"/>
            </a:pPr>
            <a:r>
              <a:rPr lang="en-US" dirty="0"/>
              <a:t>Replacement: Replace the clutch components to get the vehicle back in proper operation.</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63774703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baseline="0" dirty="0">
              <a:solidFill>
                <a:srgbClr val="231F20"/>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20438417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20596288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35246029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80611357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21970821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7652053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00754203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21219031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06411190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9021888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operations are normally performed along with the other routine service checks. When diagnosing a clutch or</a:t>
            </a:r>
          </a:p>
          <a:p>
            <a:r>
              <a:rPr lang="en-US" dirty="0"/>
              <a:t>transmission concern, the first step is always a clutch pedal free travel check.</a:t>
            </a:r>
          </a:p>
          <a:p>
            <a:pPr marL="171450" indent="-171450">
              <a:buFont typeface="Arial" panose="020B0604020202020204" pitchFamily="34" charset="0"/>
              <a:buChar char="•"/>
            </a:pPr>
            <a:r>
              <a:rPr lang="en-US" dirty="0"/>
              <a:t>Excessive free travel will cause the clutch to not release completely.</a:t>
            </a:r>
          </a:p>
          <a:p>
            <a:pPr marL="171450" indent="-171450">
              <a:buFont typeface="Arial" panose="020B0604020202020204" pitchFamily="34" charset="0"/>
              <a:buChar char="•"/>
            </a:pPr>
            <a:r>
              <a:rPr lang="en-US" dirty="0"/>
              <a:t>Too little free travel will not allow the clutch to engage completely, which is more common because clutch pedal free travel will decrease as the clutch disc facing wears.</a:t>
            </a:r>
          </a:p>
          <a:p>
            <a:pPr marL="171450" indent="-171450">
              <a:buFont typeface="Arial" panose="020B0604020202020204" pitchFamily="34" charset="0"/>
              <a:buChar char="•"/>
            </a:pPr>
            <a:r>
              <a:rPr lang="en-US" dirty="0"/>
              <a:t>NOTE: Not all vehicle clutch systems use free-play. Always check with service information for the exact procedures to follow on the vehicle being checked.</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16643510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87293677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45152098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5389754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84905566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7710029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09685027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3294550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24748079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16573224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baseline="0" dirty="0">
              <a:solidFill>
                <a:srgbClr val="231F20"/>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8904208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Arial" panose="020B0604020202020204" pitchFamily="34" charset="0"/>
                <a:cs typeface="Arial" panose="020B0604020202020204" pitchFamily="34" charset="0"/>
              </a:rPr>
              <a:t>Check &amp; Adjust Clutch Pedal Free Travel Steps</a:t>
            </a:r>
            <a:r>
              <a:rPr lang="en-US" sz="1200" dirty="0">
                <a:latin typeface="Arial" panose="020B0604020202020204" pitchFamily="34" charset="0"/>
                <a:cs typeface="Arial" panose="020B0604020202020204" pitchFamily="34" charset="0"/>
              </a:rPr>
              <a:t>:</a:t>
            </a:r>
          </a:p>
          <a:p>
            <a:r>
              <a:rPr lang="en-US" sz="1200" b="1" dirty="0">
                <a:latin typeface="Arial" panose="020B0604020202020204" pitchFamily="34" charset="0"/>
                <a:cs typeface="Arial" panose="020B0604020202020204" pitchFamily="34" charset="0"/>
              </a:rPr>
              <a:t>STEP 1 </a:t>
            </a:r>
            <a:r>
              <a:rPr lang="en-US" sz="1200" dirty="0">
                <a:latin typeface="Arial" panose="020B0604020202020204" pitchFamily="34" charset="0"/>
                <a:cs typeface="Arial" panose="020B0604020202020204" pitchFamily="34" charset="0"/>
              </a:rPr>
              <a:t>Push clutch pedal downward by hand, as pedal moves, there should be light resistance from clutch pedal return spring. Much greater resistance is felt as the release bearing contacts the release levers of the pressure plate. The free travel is distance pedal</a:t>
            </a:r>
          </a:p>
          <a:p>
            <a:r>
              <a:rPr lang="en-US" sz="1200" dirty="0">
                <a:latin typeface="Arial" panose="020B0604020202020204" pitchFamily="34" charset="0"/>
                <a:cs typeface="Arial" panose="020B0604020202020204" pitchFamily="34" charset="0"/>
              </a:rPr>
              <a:t>moves before greater resistance of release levers is felt. Some </a:t>
            </a:r>
            <a:r>
              <a:rPr lang="en-US" sz="1200" spc="0" baseline="0" dirty="0">
                <a:latin typeface="Arial" panose="020B0604020202020204" pitchFamily="34" charset="0"/>
                <a:cs typeface="Arial" panose="020B0604020202020204" pitchFamily="34" charset="0"/>
              </a:rPr>
              <a:t>O E M </a:t>
            </a:r>
            <a:r>
              <a:rPr lang="en-US" sz="1200" spc="0" dirty="0">
                <a:latin typeface="Arial" panose="020B0604020202020204" pitchFamily="34" charset="0"/>
                <a:cs typeface="Arial" panose="020B0604020202020204" pitchFamily="34" charset="0"/>
              </a:rPr>
              <a:t>S </a:t>
            </a:r>
            <a:r>
              <a:rPr lang="en-US" sz="1200" dirty="0">
                <a:latin typeface="Arial" panose="020B0604020202020204" pitchFamily="34" charset="0"/>
                <a:cs typeface="Arial" panose="020B0604020202020204" pitchFamily="34" charset="0"/>
              </a:rPr>
              <a:t>recommend checking and measuring free travel at the clutch</a:t>
            </a:r>
          </a:p>
          <a:p>
            <a:r>
              <a:rPr lang="en-US" sz="1200" dirty="0">
                <a:latin typeface="Arial" panose="020B0604020202020204" pitchFamily="34" charset="0"/>
                <a:cs typeface="Arial" panose="020B0604020202020204" pitchFamily="34" charset="0"/>
              </a:rPr>
              <a:t>fork or lever. In this case, push on end of fork in direction of release. Some resistance should be felt for a short distance, which is free travel.</a:t>
            </a:r>
          </a:p>
          <a:p>
            <a:r>
              <a:rPr lang="en-US" sz="1200" b="1" dirty="0">
                <a:latin typeface="Arial" panose="020B0604020202020204" pitchFamily="34" charset="0"/>
                <a:cs typeface="Arial" panose="020B0604020202020204" pitchFamily="34" charset="0"/>
              </a:rPr>
              <a:t>STEP 2 </a:t>
            </a:r>
            <a:r>
              <a:rPr lang="en-US" sz="1200" dirty="0">
                <a:latin typeface="Arial" panose="020B0604020202020204" pitchFamily="34" charset="0"/>
                <a:cs typeface="Arial" panose="020B0604020202020204" pitchFamily="34" charset="0"/>
              </a:rPr>
              <a:t>Measure free travel with a ruler or tape. Compare distance measured with specifications. Free travel that is more or less than specifications indicates need for a clutch adjustment. It should be noted that some </a:t>
            </a:r>
            <a:r>
              <a:rPr lang="en-US" sz="1200" spc="0" baseline="0" dirty="0">
                <a:latin typeface="Arial" panose="020B0604020202020204" pitchFamily="34" charset="0"/>
                <a:cs typeface="Arial" panose="020B0604020202020204" pitchFamily="34" charset="0"/>
              </a:rPr>
              <a:t>O E M </a:t>
            </a:r>
            <a:r>
              <a:rPr lang="en-US" sz="1200" spc="0" dirty="0">
                <a:latin typeface="Arial" panose="020B0604020202020204" pitchFamily="34" charset="0"/>
                <a:cs typeface="Arial" panose="020B0604020202020204" pitchFamily="34" charset="0"/>
              </a:rPr>
              <a:t>S </a:t>
            </a:r>
            <a:r>
              <a:rPr lang="en-US" sz="1200" dirty="0">
                <a:latin typeface="Arial" panose="020B0604020202020204" pitchFamily="34" charset="0"/>
                <a:cs typeface="Arial" panose="020B0604020202020204" pitchFamily="34" charset="0"/>
              </a:rPr>
              <a:t>recommend measuring free travel with engine running. If no specifications are available, many will use 3/4 to 1inch (20 to 25 </a:t>
            </a:r>
            <a:r>
              <a:rPr lang="en-US" sz="1200" spc="-100" baseline="0" dirty="0">
                <a:latin typeface="Arial" panose="020B0604020202020204" pitchFamily="34" charset="0"/>
                <a:cs typeface="Arial" panose="020B0604020202020204" pitchFamily="34" charset="0"/>
              </a:rPr>
              <a:t>m </a:t>
            </a:r>
            <a:r>
              <a:rPr lang="en-US" sz="1200" dirty="0">
                <a:latin typeface="Arial" panose="020B0604020202020204" pitchFamily="34" charset="0"/>
                <a:cs typeface="Arial" panose="020B0604020202020204" pitchFamily="34" charset="0"/>
              </a:rPr>
              <a:t>m) at clutch pedal and 1/8 to 1/4 inch (3 to 6 </a:t>
            </a:r>
            <a:r>
              <a:rPr lang="en-US" sz="1200" spc="-100" baseline="0" dirty="0">
                <a:latin typeface="Arial" panose="020B0604020202020204" pitchFamily="34" charset="0"/>
                <a:cs typeface="Arial" panose="020B0604020202020204" pitchFamily="34" charset="0"/>
              </a:rPr>
              <a:t>m </a:t>
            </a:r>
            <a:r>
              <a:rPr lang="en-US" sz="1200" dirty="0">
                <a:latin typeface="Arial" panose="020B0604020202020204" pitchFamily="34" charset="0"/>
                <a:cs typeface="Arial" panose="020B0604020202020204" pitchFamily="34" charset="0"/>
              </a:rPr>
              <a:t>m) at clutch fork as a rule-of-thumb. FIGURE 4.1.</a:t>
            </a:r>
          </a:p>
          <a:p>
            <a:r>
              <a:rPr lang="en-US" sz="1200" b="1" dirty="0">
                <a:latin typeface="Arial" panose="020B0604020202020204" pitchFamily="34" charset="0"/>
                <a:cs typeface="Arial" panose="020B0604020202020204" pitchFamily="34" charset="0"/>
              </a:rPr>
              <a:t>STEP 3 </a:t>
            </a:r>
            <a:r>
              <a:rPr lang="en-US" sz="1200" dirty="0">
                <a:latin typeface="Arial" panose="020B0604020202020204" pitchFamily="34" charset="0"/>
                <a:cs typeface="Arial" panose="020B0604020202020204" pitchFamily="34" charset="0"/>
              </a:rPr>
              <a:t>If an adjustment is necessary, locate adjuster and shorten or lengthen linkage to correct free travel. Operate clutch pedal through its full range of travel. It should operate smoothly without any unusual lags, skips, binding, roughness, or noise.</a:t>
            </a:r>
          </a:p>
          <a:p>
            <a:pPr marL="0" marR="0" lvl="0" indent="0" algn="l" rtl="0">
              <a:lnSpc>
                <a:spcPct val="100000"/>
              </a:lnSpc>
              <a:spcBef>
                <a:spcPts val="0"/>
              </a:spcBef>
              <a:spcAft>
                <a:spcPts val="0"/>
              </a:spcAft>
              <a:buClr>
                <a:schemeClr val="dk1"/>
              </a:buClr>
              <a:buSzPct val="25000"/>
              <a:buFont typeface="Arial"/>
              <a:buNone/>
            </a:pPr>
            <a:r>
              <a:rPr lang="en-US" sz="1200" b="1" i="0" u="none" strike="noStrike" cap="none" dirty="0">
                <a:solidFill>
                  <a:schemeClr val="dk1"/>
                </a:solidFill>
                <a:latin typeface="Arial" panose="020B0604020202020204" pitchFamily="34" charset="0"/>
                <a:ea typeface="Arial"/>
                <a:cs typeface="Arial" panose="020B0604020202020204" pitchFamily="34" charset="0"/>
                <a:sym typeface="Arial"/>
              </a:rPr>
              <a:t>TECH TIP: The Tape Measure Trick:</a:t>
            </a:r>
          </a:p>
          <a:p>
            <a:pPr marL="228600" marR="0" lvl="0" indent="-228600" algn="l" rtl="0">
              <a:lnSpc>
                <a:spcPct val="100000"/>
              </a:lnSpc>
              <a:spcBef>
                <a:spcPts val="0"/>
              </a:spcBef>
              <a:spcAft>
                <a:spcPts val="0"/>
              </a:spcAft>
              <a:buClr>
                <a:schemeClr val="dk1"/>
              </a:buClr>
              <a:buSzPct val="110000"/>
              <a:buFont typeface="+mj-lt"/>
              <a:buAutoNum type="arabicPeriod"/>
            </a:pPr>
            <a:r>
              <a:rPr lang="en-US" sz="1200" b="1" i="0" u="none" strike="noStrike" cap="none" dirty="0">
                <a:solidFill>
                  <a:schemeClr val="dk1"/>
                </a:solidFill>
                <a:latin typeface="Arial" panose="020B0604020202020204" pitchFamily="34" charset="0"/>
                <a:ea typeface="Arial"/>
                <a:cs typeface="Arial" panose="020B0604020202020204" pitchFamily="34" charset="0"/>
                <a:sym typeface="Arial"/>
              </a:rPr>
              <a:t>Hook the end of a tape measure onto the pedal and run it through the steering wheel. Note the reading at the steering wheel as the pedal is depressed through its travel.</a:t>
            </a:r>
          </a:p>
          <a:p>
            <a:pPr marL="228600" marR="0" lvl="0" indent="-228600" algn="l" rtl="0">
              <a:lnSpc>
                <a:spcPct val="100000"/>
              </a:lnSpc>
              <a:spcBef>
                <a:spcPts val="0"/>
              </a:spcBef>
              <a:spcAft>
                <a:spcPts val="0"/>
              </a:spcAft>
              <a:buClr>
                <a:schemeClr val="dk1"/>
              </a:buClr>
              <a:buSzPct val="110000"/>
              <a:buFont typeface="+mj-lt"/>
              <a:buAutoNum type="arabicPeriod"/>
            </a:pPr>
            <a:r>
              <a:rPr lang="en-US" sz="1200" b="1" i="0" u="none" strike="noStrike" cap="none" dirty="0">
                <a:solidFill>
                  <a:schemeClr val="dk1"/>
                </a:solidFill>
                <a:latin typeface="Arial" panose="020B0604020202020204" pitchFamily="34" charset="0"/>
                <a:ea typeface="Arial"/>
                <a:cs typeface="Arial" panose="020B0604020202020204" pitchFamily="34" charset="0"/>
                <a:sym typeface="Arial"/>
              </a:rPr>
              <a:t>Clutches that use hydraulic or cable linkage should have a small amount of free travel, whereas rod and lever linkage clutches should have about one inch (25 </a:t>
            </a:r>
            <a:r>
              <a:rPr lang="en-US" sz="1200" b="1" i="0" u="none" strike="noStrike" cap="none" spc="-100" baseline="0" dirty="0">
                <a:solidFill>
                  <a:schemeClr val="dk1"/>
                </a:solidFill>
                <a:latin typeface="Arial" panose="020B0604020202020204" pitchFamily="34" charset="0"/>
                <a:ea typeface="Arial"/>
                <a:cs typeface="Arial" panose="020B0604020202020204" pitchFamily="34" charset="0"/>
                <a:sym typeface="Arial"/>
              </a:rPr>
              <a:t>m </a:t>
            </a:r>
            <a:r>
              <a:rPr lang="en-US" sz="1200" b="1" i="0" u="none" strike="noStrike" cap="none" dirty="0">
                <a:solidFill>
                  <a:schemeClr val="dk1"/>
                </a:solidFill>
                <a:latin typeface="Arial" panose="020B0604020202020204" pitchFamily="34" charset="0"/>
                <a:ea typeface="Arial"/>
                <a:cs typeface="Arial" panose="020B0604020202020204" pitchFamily="34" charset="0"/>
                <a:sym typeface="Arial"/>
              </a:rPr>
              <a:t>m) free </a:t>
            </a: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travel.</a:t>
            </a:r>
          </a:p>
          <a:p>
            <a:pPr marL="0" marR="0" lvl="0" indent="0" algn="l" rtl="0">
              <a:lnSpc>
                <a:spcPct val="100000"/>
              </a:lnSpc>
              <a:spcBef>
                <a:spcPts val="0"/>
              </a:spcBef>
              <a:spcAft>
                <a:spcPts val="0"/>
              </a:spcAft>
              <a:buClr>
                <a:schemeClr val="dk1"/>
              </a:buClr>
              <a:buSzPct val="110000"/>
              <a:buFont typeface="+mj-lt"/>
              <a:buNone/>
            </a:pP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a:p>
            <a:pPr marL="0" marR="0" lvl="0" indent="0" algn="l" rtl="0">
              <a:lnSpc>
                <a:spcPct val="100000"/>
              </a:lnSpc>
              <a:spcBef>
                <a:spcPts val="0"/>
              </a:spcBef>
              <a:spcAft>
                <a:spcPts val="0"/>
              </a:spcAft>
              <a:buClr>
                <a:schemeClr val="dk1"/>
              </a:buClr>
              <a:buSzPct val="110000"/>
              <a:buFont typeface="+mj-lt"/>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Long Description:</a:t>
            </a:r>
          </a:p>
          <a:p>
            <a:pPr marL="0" marR="0" lvl="0" indent="0" algn="l" rtl="0">
              <a:lnSpc>
                <a:spcPct val="100000"/>
              </a:lnSpc>
              <a:spcBef>
                <a:spcPts val="0"/>
              </a:spcBef>
              <a:spcAft>
                <a:spcPts val="0"/>
              </a:spcAft>
              <a:buClr>
                <a:schemeClr val="dk1"/>
              </a:buClr>
              <a:buSzPct val="110000"/>
              <a:buFont typeface="+mj-lt"/>
              <a:buNone/>
            </a:pPr>
            <a:r>
              <a:rPr lang="en-US" sz="1200" b="0" i="0" u="none" strike="noStrike" dirty="0">
                <a:solidFill>
                  <a:srgbClr val="000000"/>
                </a:solidFill>
                <a:effectLst/>
                <a:latin typeface="Arial" panose="020B0604020202020204" pitchFamily="34" charset="0"/>
                <a:cs typeface="Arial" panose="020B0604020202020204" pitchFamily="34" charset="0"/>
              </a:rPr>
              <a:t>The illustration on the top has a clutch pedal. It rests on a bent frame. A clutch cable housing is attached to the clutch pedal on the left. The distance between the bottom of the clutch pedal and the frame is labeled pedal free height. Below the clutch pedal is a free-travel lever and disengagement height. The illustration below has a clutch cable. A clutch cable adjusting nut is connected to it on the right. On its right is a free play.</a:t>
            </a: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322551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28805210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19954461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14393645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20156826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5249442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21937090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68085099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90358239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06212350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3184099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TYPES OF HYDRAULIC CLUTCH FLUID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Brake fluid meeting DOT 3 designated specification is most commonly used fluid used in hydraulic clutch systems. However, there</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are several fluids that may be specified depending on vehicle manufacturer, model, and year. The fluids that may be specified</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include the following types:</a:t>
            </a:r>
          </a:p>
          <a:p>
            <a:pPr marL="171450" marR="0" lvl="0" indent="-171450" algn="l" rtl="0">
              <a:lnSpc>
                <a:spcPct val="100000"/>
              </a:lnSpc>
              <a:spcBef>
                <a:spcPts val="0"/>
              </a:spcBef>
              <a:spcAft>
                <a:spcPts val="0"/>
              </a:spcAft>
              <a:buClr>
                <a:schemeClr val="dk1"/>
              </a:buClr>
              <a:buSzPct val="110000"/>
              <a:buFont typeface="Arial" panose="020B0604020202020204" pitchFamily="34" charset="0"/>
              <a:buChar char="•"/>
            </a:pPr>
            <a:r>
              <a:rPr lang="en-US" sz="1200" b="0" i="0" u="none" strike="noStrike" cap="none" dirty="0">
                <a:solidFill>
                  <a:schemeClr val="dk1"/>
                </a:solidFill>
                <a:latin typeface="Arial"/>
                <a:ea typeface="Arial"/>
                <a:cs typeface="Arial"/>
                <a:sym typeface="Arial"/>
              </a:rPr>
              <a:t>DOT 3 brake fluid (Clear; amber)</a:t>
            </a:r>
          </a:p>
          <a:p>
            <a:pPr marL="171450" marR="0" lvl="0" indent="-171450" algn="l" rtl="0">
              <a:lnSpc>
                <a:spcPct val="100000"/>
              </a:lnSpc>
              <a:spcBef>
                <a:spcPts val="0"/>
              </a:spcBef>
              <a:spcAft>
                <a:spcPts val="0"/>
              </a:spcAft>
              <a:buClr>
                <a:schemeClr val="dk1"/>
              </a:buClr>
              <a:buSzPct val="110000"/>
              <a:buFont typeface="Arial" panose="020B0604020202020204" pitchFamily="34" charset="0"/>
              <a:buChar char="•"/>
            </a:pPr>
            <a:r>
              <a:rPr lang="en-US" sz="1200" b="0" i="0" u="none" strike="noStrike" cap="none" dirty="0">
                <a:solidFill>
                  <a:schemeClr val="dk1"/>
                </a:solidFill>
                <a:latin typeface="Arial"/>
                <a:ea typeface="Arial"/>
                <a:cs typeface="Arial"/>
                <a:sym typeface="Arial"/>
              </a:rPr>
              <a:t>DOT 4 brake fluid (Clear; amber)</a:t>
            </a:r>
          </a:p>
          <a:p>
            <a:pPr marL="171450" marR="0" lvl="0" indent="-171450" algn="l" rtl="0">
              <a:lnSpc>
                <a:spcPct val="100000"/>
              </a:lnSpc>
              <a:spcBef>
                <a:spcPts val="0"/>
              </a:spcBef>
              <a:spcAft>
                <a:spcPts val="0"/>
              </a:spcAft>
              <a:buClr>
                <a:schemeClr val="dk1"/>
              </a:buClr>
              <a:buSzPct val="110000"/>
              <a:buFont typeface="Arial" panose="020B0604020202020204" pitchFamily="34" charset="0"/>
              <a:buChar char="•"/>
            </a:pPr>
            <a:r>
              <a:rPr lang="en-US" sz="1200" b="0" i="0" u="none" strike="noStrike" cap="none" dirty="0">
                <a:solidFill>
                  <a:schemeClr val="dk1"/>
                </a:solidFill>
                <a:latin typeface="Arial"/>
                <a:ea typeface="Arial"/>
                <a:cs typeface="Arial"/>
                <a:sym typeface="Arial"/>
              </a:rPr>
              <a:t>DOT 4+ brake fluid (Clear; amber) (European vehicles)</a:t>
            </a:r>
          </a:p>
          <a:p>
            <a:pPr marL="171450" marR="0" lvl="0" indent="-171450" algn="l" rtl="0">
              <a:lnSpc>
                <a:spcPct val="100000"/>
              </a:lnSpc>
              <a:spcBef>
                <a:spcPts val="0"/>
              </a:spcBef>
              <a:spcAft>
                <a:spcPts val="0"/>
              </a:spcAft>
              <a:buClr>
                <a:schemeClr val="dk1"/>
              </a:buClr>
              <a:buSzPct val="110000"/>
              <a:buFont typeface="Arial" panose="020B0604020202020204" pitchFamily="34" charset="0"/>
              <a:buChar char="•"/>
            </a:pPr>
            <a:r>
              <a:rPr lang="en-US" sz="1200" b="0" i="0" u="none" strike="noStrike" cap="none" dirty="0">
                <a:solidFill>
                  <a:schemeClr val="dk1"/>
                </a:solidFill>
                <a:latin typeface="Arial"/>
                <a:ea typeface="Arial"/>
                <a:cs typeface="Arial"/>
                <a:sym typeface="Arial"/>
              </a:rPr>
              <a:t>Brake hydraulic fluid (Clear; amber) ● SEE FIGURE 4.3.</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25979560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47176407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35298661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73098474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01807181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44904598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68413708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46532058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83375784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68</a:t>
            </a:fld>
            <a:endParaRPr lang="en-US" dirty="0"/>
          </a:p>
        </p:txBody>
      </p:sp>
    </p:spTree>
    <p:extLst>
      <p:ext uri="{BB962C8B-B14F-4D97-AF65-F5344CB8AC3E}">
        <p14:creationId xmlns:p14="http://schemas.microsoft.com/office/powerpoint/2010/main" val="234550846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a:extLst>
              <a:ext uri="{FF2B5EF4-FFF2-40B4-BE49-F238E27FC236}">
                <a16:creationId xmlns:a16="http://schemas.microsoft.com/office/drawing/2014/main" id="{F9CAA192-07C2-4912-B6C5-CA306F17FBDD}"/>
              </a:ext>
            </a:extLst>
          </p:cNvPr>
          <p:cNvSpPr>
            <a:spLocks noGrp="1" noRot="1" noChangeAspect="1" noTextEdit="1"/>
          </p:cNvSpPr>
          <p:nvPr>
            <p:ph type="sldImg"/>
          </p:nvPr>
        </p:nvSpPr>
        <p:spPr>
          <a:ln>
            <a:headEnd/>
            <a:tailEnd/>
          </a:ln>
        </p:spPr>
      </p:sp>
      <p:sp>
        <p:nvSpPr>
          <p:cNvPr id="48131" name="Notes Placeholder 2">
            <a:extLst>
              <a:ext uri="{FF2B5EF4-FFF2-40B4-BE49-F238E27FC236}">
                <a16:creationId xmlns:a16="http://schemas.microsoft.com/office/drawing/2014/main" id="{D9D7DF65-6D37-4A7E-9EC7-2261A13D3C4B}"/>
              </a:ext>
            </a:extLst>
          </p:cNvPr>
          <p:cNvSpPr txBox="1">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a:spcBef>
                <a:spcPct val="0"/>
              </a:spcBef>
            </a:pPr>
            <a:endParaRPr lang="de-DE" altLang="en-US"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48132" name="Slide Number Placeholder 3">
            <a:extLst>
              <a:ext uri="{FF2B5EF4-FFF2-40B4-BE49-F238E27FC236}">
                <a16:creationId xmlns:a16="http://schemas.microsoft.com/office/drawing/2014/main" id="{2998DBAB-D818-4DFB-A086-C98B5573E013}"/>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fld id="{62E8CF15-2268-4E7C-A993-40BF9E4643D2}" type="slidenum">
              <a:rPr lang="en-US" altLang="en-US" sz="1200" smtClean="0"/>
              <a:pPr/>
              <a:t>69</a:t>
            </a:fld>
            <a:endParaRPr lang="en-US" altLang="en-US" sz="1200" dirty="0"/>
          </a:p>
        </p:txBody>
      </p:sp>
    </p:spTree>
    <p:extLst>
      <p:ext uri="{BB962C8B-B14F-4D97-AF65-F5344CB8AC3E}">
        <p14:creationId xmlns:p14="http://schemas.microsoft.com/office/powerpoint/2010/main" val="5145252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Clutch hydraulic fluid is hygroscopic, and absorbs water directly from the moisture in the air. This means that the hydraulic system may need to be drained and refilled with new fluid to prevent corrosion and increase the service life</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9029736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endParaRPr lang="en-US" dirty="0"/>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3710862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b="1" dirty="0"/>
              <a:t>CASE STUDY:</a:t>
            </a:r>
            <a:r>
              <a:rPr lang="en-US" b="1" baseline="0" dirty="0"/>
              <a:t> </a:t>
            </a:r>
            <a:r>
              <a:rPr lang="en-US" b="1" dirty="0"/>
              <a:t>Stuck in Gear Jeep</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removed, and an inspection A Jeep Wrangler (120,000 </a:t>
            </a:r>
            <a:r>
              <a:rPr lang="en-US" spc="0" baseline="0" dirty="0"/>
              <a:t>m</a:t>
            </a:r>
            <a:r>
              <a:rPr lang="en-US" spc="0" dirty="0"/>
              <a:t>i</a:t>
            </a:r>
            <a:r>
              <a:rPr lang="en-US" dirty="0"/>
              <a:t>) sometimes got stuck in first or reverse, and the only way to get it out of gear is to shut the engine off. The transmission shifted okay most of the time. Thinking that clutch or related components were the most likely cause, the transmission was </a:t>
            </a:r>
          </a:p>
          <a:p>
            <a:r>
              <a:rPr lang="en-US" dirty="0"/>
              <a:t> revealed a seizing pilot bushing. Replacement of the bushing fixed this problem. The pilot bushing did not allow the input shaft to move independently of the flywheel when clutch was depressed.</a:t>
            </a:r>
          </a:p>
          <a:p>
            <a:r>
              <a:rPr lang="en-US" b="1" dirty="0"/>
              <a:t>Summary:</a:t>
            </a:r>
          </a:p>
          <a:p>
            <a:r>
              <a:rPr lang="en-US" b="1" dirty="0"/>
              <a:t>Complaint—Owner stated that the transmission was stuck in first or reverse.</a:t>
            </a:r>
          </a:p>
          <a:p>
            <a:r>
              <a:rPr lang="en-US" b="1" dirty="0"/>
              <a:t>Cause—Seized pilot bushing.</a:t>
            </a:r>
          </a:p>
          <a:p>
            <a:r>
              <a:rPr lang="en-US" b="1" dirty="0"/>
              <a:t>Correction—Replacement of the bushing corrected the stuck in gear concern.</a:t>
            </a:r>
            <a:endParaRPr lang="en-US" dirty="0"/>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6729848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Content Placeholder"/>
          <p:cNvSpPr txBox="1">
            <a:spLocks noGrp="1"/>
          </p:cNvSpPr>
          <p:nvPr>
            <p:ph type="body" idx="1"/>
          </p:nvPr>
        </p:nvSpPr>
        <p:spPr>
          <a:xfrm>
            <a:off x="457200" y="816429"/>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1600200"/>
            <a:ext cx="3657600" cy="1492250"/>
          </a:xfrm>
        </p:spPr>
        <p:txBody>
          <a:bodyPr anchor="b"/>
          <a:lstStyle>
            <a:lvl1pPr marL="101600" indent="0">
              <a:buNone/>
              <a:defRPr sz="3000"/>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029200" y="3252788"/>
            <a:ext cx="3657600" cy="2873375"/>
          </a:xfrm>
        </p:spPr>
        <p:txBody>
          <a:bodyPr/>
          <a:lstStyle>
            <a:lvl1pPr marL="101600" indent="0">
              <a:buNone/>
              <a:defRPr sz="2200"/>
            </a:lvl1pPr>
          </a:lstStyle>
          <a:p>
            <a:pPr lvl="0"/>
            <a:r>
              <a:rPr lang="en-US" dirty="0"/>
              <a:t>Chapter name</a:t>
            </a:r>
          </a:p>
        </p:txBody>
      </p:sp>
      <p:sp>
        <p:nvSpPr>
          <p:cNvPr id="18" name="Content Placeholder 17">
            <a:extLst>
              <a:ext uri="{FF2B5EF4-FFF2-40B4-BE49-F238E27FC236}">
                <a16:creationId xmlns:a16="http://schemas.microsoft.com/office/drawing/2014/main" id="{0CF87F15-2C58-4DFC-BACB-0E2C6507BCDE}"/>
              </a:ext>
            </a:extLst>
          </p:cNvPr>
          <p:cNvSpPr>
            <a:spLocks noGrp="1"/>
          </p:cNvSpPr>
          <p:nvPr>
            <p:ph sz="quarter" idx="17" hasCustomPrompt="1"/>
          </p:nvPr>
        </p:nvSpPr>
        <p:spPr>
          <a:xfrm>
            <a:off x="2097088" y="6400800"/>
            <a:ext cx="6589712" cy="228600"/>
          </a:xfrm>
        </p:spPr>
        <p:txBody>
          <a:bodyPr anchor="ctr"/>
          <a:lstStyle>
            <a:lvl1pPr algn="r">
              <a:buNone/>
              <a:defRPr sz="1200">
                <a:latin typeface="Verdana" panose="020B0604030504040204" pitchFamily="34" charset="0"/>
                <a:ea typeface="Verdana" panose="020B0604030504040204" pitchFamily="34" charset="0"/>
              </a:defRPr>
            </a:lvl1pPr>
          </a:lstStyle>
          <a:p>
            <a:pPr lvl="0"/>
            <a:r>
              <a:rPr lang="en-US" dirty="0"/>
              <a:t>Copyright Information</a:t>
            </a:r>
          </a:p>
        </p:txBody>
      </p:sp>
      <p:sp>
        <p:nvSpPr>
          <p:cNvPr id="3" name="Picture Placeholder 2">
            <a:extLst>
              <a:ext uri="{FF2B5EF4-FFF2-40B4-BE49-F238E27FC236}">
                <a16:creationId xmlns:a16="http://schemas.microsoft.com/office/drawing/2014/main" id="{5759C1E1-08DB-CDEC-3ED8-2E0D036107A9}"/>
              </a:ext>
            </a:extLst>
          </p:cNvPr>
          <p:cNvSpPr>
            <a:spLocks noGrp="1"/>
          </p:cNvSpPr>
          <p:nvPr>
            <p:ph type="pic" sz="quarter" idx="18"/>
          </p:nvPr>
        </p:nvSpPr>
        <p:spPr>
          <a:xfrm>
            <a:off x="457200" y="1681163"/>
            <a:ext cx="3998913" cy="4360862"/>
          </a:xfrm>
        </p:spPr>
        <p:txBody>
          <a:bodyPr/>
          <a:lstStyle/>
          <a:p>
            <a:endParaRPr lang="en-IN" dirty="0"/>
          </a:p>
        </p:txBody>
      </p:sp>
      <p:sp>
        <p:nvSpPr>
          <p:cNvPr id="7" name="Picture Placeholder 6">
            <a:extLst>
              <a:ext uri="{FF2B5EF4-FFF2-40B4-BE49-F238E27FC236}">
                <a16:creationId xmlns:a16="http://schemas.microsoft.com/office/drawing/2014/main" id="{4C3884FA-712E-F52A-54A3-2B89169940CA}"/>
              </a:ext>
            </a:extLst>
          </p:cNvPr>
          <p:cNvSpPr>
            <a:spLocks noGrp="1"/>
          </p:cNvSpPr>
          <p:nvPr>
            <p:ph type="pic" sz="quarter" idx="19"/>
          </p:nvPr>
        </p:nvSpPr>
        <p:spPr>
          <a:xfrm>
            <a:off x="457200" y="6400800"/>
            <a:ext cx="709613" cy="241300"/>
          </a:xfrm>
        </p:spPr>
        <p:txBody>
          <a:bodyPr/>
          <a:lstStyle/>
          <a:p>
            <a:endParaRPr lang="en-IN" dirty="0"/>
          </a:p>
        </p:txBody>
      </p:sp>
    </p:spTree>
    <p:extLst>
      <p:ext uri="{BB962C8B-B14F-4D97-AF65-F5344CB8AC3E}">
        <p14:creationId xmlns:p14="http://schemas.microsoft.com/office/powerpoint/2010/main" val="3920751522"/>
      </p:ext>
    </p:extLst>
  </p:cSld>
  <p:clrMapOvr>
    <a:masterClrMapping/>
  </p:clrMapOvr>
  <p:extLst>
    <p:ext uri="{DCECCB84-F9BA-43D5-87BE-67443E8EF086}">
      <p15:sldGuideLst xmlns:p15="http://schemas.microsoft.com/office/powerpoint/2012/main">
        <p15:guide id="1" orient="horz" pos="4176">
          <p15:clr>
            <a:srgbClr val="FBAE40"/>
          </p15:clr>
        </p15:guide>
        <p15:guide id="2" pos="288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3" name="Content Placeholder 2">
            <a:extLst>
              <a:ext uri="{FF2B5EF4-FFF2-40B4-BE49-F238E27FC236}">
                <a16:creationId xmlns:a16="http://schemas.microsoft.com/office/drawing/2014/main" id="{53363481-E945-D1B6-D06A-DA0F900B8E96}"/>
              </a:ext>
            </a:extLst>
          </p:cNvPr>
          <p:cNvSpPr>
            <a:spLocks noGrp="1"/>
          </p:cNvSpPr>
          <p:nvPr>
            <p:ph sz="quarter" idx="13"/>
          </p:nvPr>
        </p:nvSpPr>
        <p:spPr>
          <a:xfrm>
            <a:off x="457200" y="1579563"/>
            <a:ext cx="8154988" cy="29178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Tree>
    <p:extLst>
      <p:ext uri="{BB962C8B-B14F-4D97-AF65-F5344CB8AC3E}">
        <p14:creationId xmlns:p14="http://schemas.microsoft.com/office/powerpoint/2010/main" val="37848861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Three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 name="Content Placeholder 2">
            <a:extLst>
              <a:ext uri="{FF2B5EF4-FFF2-40B4-BE49-F238E27FC236}">
                <a16:creationId xmlns:a16="http://schemas.microsoft.com/office/drawing/2014/main" id="{6F503D41-401A-43DB-9BC0-38F51965B892}"/>
              </a:ext>
            </a:extLst>
          </p:cNvPr>
          <p:cNvSpPr>
            <a:spLocks noGrp="1"/>
          </p:cNvSpPr>
          <p:nvPr>
            <p:ph sz="quarter" idx="15"/>
          </p:nvPr>
        </p:nvSpPr>
        <p:spPr>
          <a:xfrm>
            <a:off x="457200" y="1556327"/>
            <a:ext cx="3635375" cy="4520623"/>
          </a:xfrm>
        </p:spPr>
        <p:txBody>
          <a:bodyPr/>
          <a:lstStyle/>
          <a:p>
            <a:pPr lvl="0"/>
            <a:r>
              <a:rPr lang="en-US" dirty="0"/>
              <a:t>Edit Master text styles</a:t>
            </a:r>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234542" y="1556327"/>
            <a:ext cx="4452257" cy="2267528"/>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234542" y="3971925"/>
            <a:ext cx="4452258" cy="2105025"/>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27690625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Two Columns">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8" name="Content Placeholder 7">
            <a:extLst>
              <a:ext uri="{FF2B5EF4-FFF2-40B4-BE49-F238E27FC236}">
                <a16:creationId xmlns:a16="http://schemas.microsoft.com/office/drawing/2014/main" id="{82CB7AFE-9851-46A0-B2FB-0A5EE6AEFCA6}"/>
              </a:ext>
            </a:extLst>
          </p:cNvPr>
          <p:cNvSpPr>
            <a:spLocks noGrp="1"/>
          </p:cNvSpPr>
          <p:nvPr>
            <p:ph sz="quarter" idx="13" hasCustomPrompt="1"/>
          </p:nvPr>
        </p:nvSpPr>
        <p:spPr>
          <a:xfrm>
            <a:off x="457200" y="1552575"/>
            <a:ext cx="3991970" cy="4438650"/>
          </a:xfrm>
        </p:spPr>
        <p:txBody>
          <a:bodyPr/>
          <a:lstStyle>
            <a:lvl1pPr>
              <a:defRPr/>
            </a:lvl1pPr>
          </a:lstStyle>
          <a:p>
            <a:pPr lvl="0"/>
            <a:r>
              <a:rPr lang="en-US" dirty="0"/>
              <a:t>Click to add text</a:t>
            </a:r>
          </a:p>
        </p:txBody>
      </p:sp>
      <p:sp>
        <p:nvSpPr>
          <p:cNvPr id="16" name="Content Placeholder 7">
            <a:extLst>
              <a:ext uri="{FF2B5EF4-FFF2-40B4-BE49-F238E27FC236}">
                <a16:creationId xmlns:a16="http://schemas.microsoft.com/office/drawing/2014/main" id="{75D3A394-A5AF-478E-AC3D-2714CFF806D2}"/>
              </a:ext>
            </a:extLst>
          </p:cNvPr>
          <p:cNvSpPr>
            <a:spLocks noGrp="1"/>
          </p:cNvSpPr>
          <p:nvPr>
            <p:ph sz="quarter" idx="14" hasCustomPrompt="1"/>
          </p:nvPr>
        </p:nvSpPr>
        <p:spPr>
          <a:xfrm>
            <a:off x="4694830" y="1552575"/>
            <a:ext cx="3991970" cy="4438650"/>
          </a:xfrm>
        </p:spPr>
        <p:txBody>
          <a:bodyPr/>
          <a:lstStyle/>
          <a:p>
            <a:pPr lvl="0"/>
            <a:r>
              <a:rPr lang="en-US" dirty="0"/>
              <a:t>Click to add text</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41261101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Three Columns">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16" name="Content Placeholder 7">
            <a:extLst>
              <a:ext uri="{FF2B5EF4-FFF2-40B4-BE49-F238E27FC236}">
                <a16:creationId xmlns:a16="http://schemas.microsoft.com/office/drawing/2014/main" id="{75D3A394-A5AF-478E-AC3D-2714CFF806D2}"/>
              </a:ext>
            </a:extLst>
          </p:cNvPr>
          <p:cNvSpPr>
            <a:spLocks noGrp="1"/>
          </p:cNvSpPr>
          <p:nvPr>
            <p:ph sz="quarter" idx="14" hasCustomPrompt="1"/>
          </p:nvPr>
        </p:nvSpPr>
        <p:spPr>
          <a:xfrm>
            <a:off x="457201" y="1552575"/>
            <a:ext cx="2595603" cy="4438650"/>
          </a:xfrm>
        </p:spPr>
        <p:txBody>
          <a:bodyPr/>
          <a:lstStyle/>
          <a:p>
            <a:pPr lvl="0"/>
            <a:r>
              <a:rPr lang="en-US" dirty="0"/>
              <a:t>Click to add text</a:t>
            </a:r>
          </a:p>
        </p:txBody>
      </p:sp>
      <p:sp>
        <p:nvSpPr>
          <p:cNvPr id="8" name="Content Placeholder 7">
            <a:extLst>
              <a:ext uri="{FF2B5EF4-FFF2-40B4-BE49-F238E27FC236}">
                <a16:creationId xmlns:a16="http://schemas.microsoft.com/office/drawing/2014/main" id="{82CB7AFE-9851-46A0-B2FB-0A5EE6AEFCA6}"/>
              </a:ext>
            </a:extLst>
          </p:cNvPr>
          <p:cNvSpPr>
            <a:spLocks noGrp="1"/>
          </p:cNvSpPr>
          <p:nvPr>
            <p:ph sz="quarter" idx="13" hasCustomPrompt="1"/>
          </p:nvPr>
        </p:nvSpPr>
        <p:spPr>
          <a:xfrm>
            <a:off x="3274199" y="1552575"/>
            <a:ext cx="2595602" cy="4438650"/>
          </a:xfrm>
        </p:spPr>
        <p:txBody>
          <a:bodyPr/>
          <a:lstStyle>
            <a:lvl1pPr>
              <a:defRPr/>
            </a:lvl1pPr>
          </a:lstStyle>
          <a:p>
            <a:pPr lvl="0"/>
            <a:r>
              <a:rPr lang="en-US" dirty="0"/>
              <a:t>Click to add text</a:t>
            </a:r>
          </a:p>
        </p:txBody>
      </p:sp>
      <p:sp>
        <p:nvSpPr>
          <p:cNvPr id="17" name="Content Placeholder 7">
            <a:extLst>
              <a:ext uri="{FF2B5EF4-FFF2-40B4-BE49-F238E27FC236}">
                <a16:creationId xmlns:a16="http://schemas.microsoft.com/office/drawing/2014/main" id="{5D721EFE-2C28-4C54-8BB9-3FCF3DECD16D}"/>
              </a:ext>
            </a:extLst>
          </p:cNvPr>
          <p:cNvSpPr>
            <a:spLocks noGrp="1"/>
          </p:cNvSpPr>
          <p:nvPr>
            <p:ph sz="quarter" idx="15" hasCustomPrompt="1"/>
          </p:nvPr>
        </p:nvSpPr>
        <p:spPr>
          <a:xfrm>
            <a:off x="6091197" y="1552575"/>
            <a:ext cx="2595603" cy="4438650"/>
          </a:xfrm>
        </p:spPr>
        <p:txBody>
          <a:bodyPr/>
          <a:lstStyle/>
          <a:p>
            <a:pPr lvl="0"/>
            <a:r>
              <a:rPr lang="en-US" dirty="0"/>
              <a:t>Click to add text</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41644338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and Three Columns">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16" name="Content Placeholder 7">
            <a:extLst>
              <a:ext uri="{FF2B5EF4-FFF2-40B4-BE49-F238E27FC236}">
                <a16:creationId xmlns:a16="http://schemas.microsoft.com/office/drawing/2014/main" id="{75D3A394-A5AF-478E-AC3D-2714CFF806D2}"/>
              </a:ext>
            </a:extLst>
          </p:cNvPr>
          <p:cNvSpPr>
            <a:spLocks noGrp="1"/>
          </p:cNvSpPr>
          <p:nvPr>
            <p:ph sz="quarter" idx="14" hasCustomPrompt="1"/>
          </p:nvPr>
        </p:nvSpPr>
        <p:spPr>
          <a:xfrm>
            <a:off x="457200" y="1552575"/>
            <a:ext cx="8229599" cy="821170"/>
          </a:xfrm>
        </p:spPr>
        <p:txBody>
          <a:bodyPr/>
          <a:lstStyle/>
          <a:p>
            <a:pPr lvl="0"/>
            <a:r>
              <a:rPr lang="en-US" dirty="0"/>
              <a:t>Click to add text</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3" name="Picture Placeholder 2">
            <a:extLst>
              <a:ext uri="{FF2B5EF4-FFF2-40B4-BE49-F238E27FC236}">
                <a16:creationId xmlns:a16="http://schemas.microsoft.com/office/drawing/2014/main" id="{DA0A4A79-F858-253A-DDFD-479E67FF3B2C}"/>
              </a:ext>
            </a:extLst>
          </p:cNvPr>
          <p:cNvSpPr>
            <a:spLocks noGrp="1"/>
          </p:cNvSpPr>
          <p:nvPr>
            <p:ph type="pic" sz="quarter" idx="15"/>
          </p:nvPr>
        </p:nvSpPr>
        <p:spPr>
          <a:xfrm>
            <a:off x="457200" y="2503488"/>
            <a:ext cx="8229600" cy="3241675"/>
          </a:xfrm>
        </p:spPr>
        <p:txBody>
          <a:bodyPr/>
          <a:lstStyle/>
          <a:p>
            <a:endParaRPr lang="en-IN" dirty="0"/>
          </a:p>
        </p:txBody>
      </p:sp>
    </p:spTree>
    <p:extLst>
      <p:ext uri="{BB962C8B-B14F-4D97-AF65-F5344CB8AC3E}">
        <p14:creationId xmlns:p14="http://schemas.microsoft.com/office/powerpoint/2010/main" val="12788380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Four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8" name="Content Placeholder 7">
            <a:extLst>
              <a:ext uri="{FF2B5EF4-FFF2-40B4-BE49-F238E27FC236}">
                <a16:creationId xmlns:a16="http://schemas.microsoft.com/office/drawing/2014/main" id="{82CB7AFE-9851-46A0-B2FB-0A5EE6AEFCA6}"/>
              </a:ext>
            </a:extLst>
          </p:cNvPr>
          <p:cNvSpPr>
            <a:spLocks noGrp="1"/>
          </p:cNvSpPr>
          <p:nvPr>
            <p:ph sz="quarter" idx="13" hasCustomPrompt="1"/>
          </p:nvPr>
        </p:nvSpPr>
        <p:spPr>
          <a:xfrm>
            <a:off x="457200" y="1552575"/>
            <a:ext cx="1885950" cy="4438650"/>
          </a:xfrm>
        </p:spPr>
        <p:txBody>
          <a:bodyPr/>
          <a:lstStyle>
            <a:lvl1pPr>
              <a:defRPr/>
            </a:lvl1pPr>
          </a:lstStyle>
          <a:p>
            <a:pPr lvl="0"/>
            <a:r>
              <a:rPr lang="en-US" dirty="0"/>
              <a:t>Click to add text</a:t>
            </a:r>
          </a:p>
        </p:txBody>
      </p:sp>
      <p:sp>
        <p:nvSpPr>
          <p:cNvPr id="16" name="Content Placeholder 7">
            <a:extLst>
              <a:ext uri="{FF2B5EF4-FFF2-40B4-BE49-F238E27FC236}">
                <a16:creationId xmlns:a16="http://schemas.microsoft.com/office/drawing/2014/main" id="{75D3A394-A5AF-478E-AC3D-2714CFF806D2}"/>
              </a:ext>
            </a:extLst>
          </p:cNvPr>
          <p:cNvSpPr>
            <a:spLocks noGrp="1"/>
          </p:cNvSpPr>
          <p:nvPr>
            <p:ph sz="quarter" idx="14" hasCustomPrompt="1"/>
          </p:nvPr>
        </p:nvSpPr>
        <p:spPr>
          <a:xfrm>
            <a:off x="2572593" y="1552575"/>
            <a:ext cx="1885950" cy="4438650"/>
          </a:xfrm>
        </p:spPr>
        <p:txBody>
          <a:bodyPr/>
          <a:lstStyle/>
          <a:p>
            <a:pPr lvl="0"/>
            <a:r>
              <a:rPr lang="en-US" dirty="0"/>
              <a:t>Click to add text</a:t>
            </a:r>
          </a:p>
        </p:txBody>
      </p:sp>
      <p:sp>
        <p:nvSpPr>
          <p:cNvPr id="17" name="Content Placeholder 7">
            <a:extLst>
              <a:ext uri="{FF2B5EF4-FFF2-40B4-BE49-F238E27FC236}">
                <a16:creationId xmlns:a16="http://schemas.microsoft.com/office/drawing/2014/main" id="{5D721EFE-2C28-4C54-8BB9-3FCF3DECD16D}"/>
              </a:ext>
            </a:extLst>
          </p:cNvPr>
          <p:cNvSpPr>
            <a:spLocks noGrp="1"/>
          </p:cNvSpPr>
          <p:nvPr>
            <p:ph sz="quarter" idx="15" hasCustomPrompt="1"/>
          </p:nvPr>
        </p:nvSpPr>
        <p:spPr>
          <a:xfrm>
            <a:off x="4687986" y="1552575"/>
            <a:ext cx="1885950" cy="4438650"/>
          </a:xfrm>
        </p:spPr>
        <p:txBody>
          <a:bodyPr/>
          <a:lstStyle/>
          <a:p>
            <a:pPr lvl="0"/>
            <a:r>
              <a:rPr lang="en-US" dirty="0"/>
              <a:t>Click to add text</a:t>
            </a:r>
          </a:p>
        </p:txBody>
      </p:sp>
      <p:sp>
        <p:nvSpPr>
          <p:cNvPr id="18" name="Content Placeholder 7">
            <a:extLst>
              <a:ext uri="{FF2B5EF4-FFF2-40B4-BE49-F238E27FC236}">
                <a16:creationId xmlns:a16="http://schemas.microsoft.com/office/drawing/2014/main" id="{99D20A0E-9225-48FB-91AF-C7D8DE4D66F4}"/>
              </a:ext>
            </a:extLst>
          </p:cNvPr>
          <p:cNvSpPr>
            <a:spLocks noGrp="1"/>
          </p:cNvSpPr>
          <p:nvPr>
            <p:ph sz="quarter" idx="16" hasCustomPrompt="1"/>
          </p:nvPr>
        </p:nvSpPr>
        <p:spPr>
          <a:xfrm>
            <a:off x="6803378" y="1552575"/>
            <a:ext cx="1885950" cy="4438650"/>
          </a:xfrm>
        </p:spPr>
        <p:txBody>
          <a:bodyPr/>
          <a:lstStyle/>
          <a:p>
            <a:pPr marL="256032" marR="0" lvl="0" indent="-154432" algn="l" defTabSz="914400" rtl="0" eaLnBrk="1" fontAlgn="auto" latinLnBrk="0" hangingPunct="1">
              <a:lnSpc>
                <a:spcPct val="100000"/>
              </a:lnSpc>
              <a:spcBef>
                <a:spcPts val="1500"/>
              </a:spcBef>
              <a:spcAft>
                <a:spcPts val="0"/>
              </a:spcAft>
              <a:buClr>
                <a:srgbClr val="007FA3"/>
              </a:buClr>
              <a:buSzPct val="100000"/>
              <a:buFont typeface="Arial"/>
              <a:buChar char="•"/>
              <a:tabLst/>
              <a:defRPr/>
            </a:pPr>
            <a:r>
              <a:rPr lang="en-US" dirty="0"/>
              <a:t>Click to add text</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30112147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Figure + Caption">
    <p:spTree>
      <p:nvGrpSpPr>
        <p:cNvPr id="1" name="Shape 53"/>
        <p:cNvGrpSpPr/>
        <p:nvPr/>
      </p:nvGrpSpPr>
      <p:grpSpPr>
        <a:xfrm>
          <a:off x="0" y="0"/>
          <a:ext cx="0" cy="0"/>
          <a:chOff x="0" y="0"/>
          <a:chExt cx="0" cy="0"/>
        </a:xfrm>
      </p:grpSpPr>
      <p:sp>
        <p:nvSpPr>
          <p:cNvPr id="54" name="Tile Placeholder"/>
          <p:cNvSpPr txBox="1">
            <a:spLocks noGrp="1"/>
          </p:cNvSpPr>
          <p:nvPr>
            <p:ph type="title" hasCustomPrompt="1"/>
          </p:nvPr>
        </p:nvSpPr>
        <p:spPr>
          <a:xfrm>
            <a:off x="457200" y="228600"/>
            <a:ext cx="8229600" cy="106679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dirty="0"/>
              <a:t>Click to add figure number and title</a:t>
            </a:r>
            <a:endParaRPr dirty="0"/>
          </a:p>
        </p:txBody>
      </p:sp>
      <p:sp>
        <p:nvSpPr>
          <p:cNvPr id="3" name="Picture Placeholder 2">
            <a:extLst>
              <a:ext uri="{FF2B5EF4-FFF2-40B4-BE49-F238E27FC236}">
                <a16:creationId xmlns:a16="http://schemas.microsoft.com/office/drawing/2014/main" id="{AD3CB993-AC2C-41C5-BFB7-F2499EC1A14C}"/>
              </a:ext>
            </a:extLst>
          </p:cNvPr>
          <p:cNvSpPr>
            <a:spLocks noGrp="1"/>
          </p:cNvSpPr>
          <p:nvPr>
            <p:ph type="pic" sz="quarter" idx="13"/>
          </p:nvPr>
        </p:nvSpPr>
        <p:spPr>
          <a:xfrm>
            <a:off x="457200" y="1512888"/>
            <a:ext cx="8232775" cy="3417887"/>
          </a:xfrm>
        </p:spPr>
        <p:txBody>
          <a:bodyPr/>
          <a:lstStyle/>
          <a:p>
            <a:endParaRPr lang="en-US" dirty="0"/>
          </a:p>
        </p:txBody>
      </p:sp>
      <p:sp>
        <p:nvSpPr>
          <p:cNvPr id="55" name="Content Placeholder"/>
          <p:cNvSpPr txBox="1">
            <a:spLocks noGrp="1"/>
          </p:cNvSpPr>
          <p:nvPr>
            <p:ph type="body" idx="1" hasCustomPrompt="1"/>
          </p:nvPr>
        </p:nvSpPr>
        <p:spPr>
          <a:xfrm>
            <a:off x="457200" y="5050971"/>
            <a:ext cx="8229600" cy="1018367"/>
          </a:xfrm>
          <a:prstGeom prst="rect">
            <a:avLst/>
          </a:prstGeom>
          <a:noFill/>
          <a:ln>
            <a:noFill/>
          </a:ln>
        </p:spPr>
        <p:txBody>
          <a:bodyPr lIns="91425" tIns="91425" rIns="91425" bIns="91425" anchor="b" anchorCtr="0"/>
          <a:lstStyle>
            <a:lvl1pPr marL="0" marR="0" lvl="0" indent="0" algn="l" rtl="0">
              <a:spcBef>
                <a:spcPts val="0"/>
              </a:spcBef>
              <a:buClr>
                <a:srgbClr val="007FA3"/>
              </a:buClr>
              <a:buFont typeface="Arial"/>
              <a:buNone/>
              <a:defRPr sz="12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r>
              <a:rPr lang="en-US" dirty="0"/>
              <a:t>Click to add caption</a:t>
            </a:r>
            <a:endParaRPr dirty="0"/>
          </a:p>
        </p:txBody>
      </p:sp>
      <p:sp>
        <p:nvSpPr>
          <p:cNvPr id="57" name="Shape 57"/>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58" name="Shape 58"/>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dk1"/>
                </a:solidFill>
                <a:latin typeface="Arial"/>
                <a:ea typeface="Arial"/>
                <a:cs typeface="Arial"/>
                <a:sym typeface="Arial"/>
              </a:rPr>
              <a:t>‹#›</a:t>
            </a:fld>
            <a:endParaRPr lang="en-US" sz="9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8850975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Figure + Caption">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14F033AD-BE5C-406D-991C-6AC56003E70C}"/>
              </a:ext>
            </a:extLst>
          </p:cNvPr>
          <p:cNvSpPr>
            <a:spLocks noGrp="1"/>
          </p:cNvSpPr>
          <p:nvPr>
            <p:ph type="title" hasCustomPrompt="1"/>
          </p:nvPr>
        </p:nvSpPr>
        <p:spPr/>
        <p:txBody>
          <a:bodyPr/>
          <a:lstStyle>
            <a:lvl1pPr>
              <a:defRPr sz="3600">
                <a:latin typeface="+mj-lt"/>
              </a:defRPr>
            </a:lvl1pPr>
          </a:lstStyle>
          <a:p>
            <a:r>
              <a:rPr lang="en-US" dirty="0"/>
              <a:t>Click to add figure number and title</a:t>
            </a:r>
          </a:p>
        </p:txBody>
      </p:sp>
      <p:sp>
        <p:nvSpPr>
          <p:cNvPr id="7" name="Content Placeholder 6">
            <a:extLst>
              <a:ext uri="{FF2B5EF4-FFF2-40B4-BE49-F238E27FC236}">
                <a16:creationId xmlns:a16="http://schemas.microsoft.com/office/drawing/2014/main" id="{9E6B7D3D-89C9-4133-8D8A-D779EB3D311D}"/>
              </a:ext>
            </a:extLst>
          </p:cNvPr>
          <p:cNvSpPr>
            <a:spLocks noGrp="1"/>
          </p:cNvSpPr>
          <p:nvPr>
            <p:ph sz="quarter" idx="13" hasCustomPrompt="1"/>
          </p:nvPr>
        </p:nvSpPr>
        <p:spPr>
          <a:xfrm>
            <a:off x="457200" y="1481138"/>
            <a:ext cx="4484688" cy="3754437"/>
          </a:xfrm>
        </p:spPr>
        <p:txBody>
          <a:bodyPr/>
          <a:lstStyle>
            <a:lvl1pPr>
              <a:defRPr/>
            </a:lvl1pPr>
          </a:lstStyle>
          <a:p>
            <a:pPr lvl="0"/>
            <a:r>
              <a:rPr lang="en-US" dirty="0"/>
              <a:t>Figure</a:t>
            </a:r>
          </a:p>
        </p:txBody>
      </p:sp>
      <p:sp>
        <p:nvSpPr>
          <p:cNvPr id="12" name="Content Placeholder 11">
            <a:extLst>
              <a:ext uri="{FF2B5EF4-FFF2-40B4-BE49-F238E27FC236}">
                <a16:creationId xmlns:a16="http://schemas.microsoft.com/office/drawing/2014/main" id="{5CAF3FDC-1BE7-4A19-A3D7-02B55407B90B}"/>
              </a:ext>
            </a:extLst>
          </p:cNvPr>
          <p:cNvSpPr>
            <a:spLocks noGrp="1"/>
          </p:cNvSpPr>
          <p:nvPr>
            <p:ph sz="quarter" idx="15" hasCustomPrompt="1"/>
          </p:nvPr>
        </p:nvSpPr>
        <p:spPr>
          <a:xfrm>
            <a:off x="5048250" y="1481138"/>
            <a:ext cx="3638550" cy="3754437"/>
          </a:xfrm>
        </p:spPr>
        <p:txBody>
          <a:bodyPr/>
          <a:lstStyle/>
          <a:p>
            <a:pPr lvl="0"/>
            <a:r>
              <a:rPr lang="en-US" dirty="0"/>
              <a:t>Click to add text</a:t>
            </a:r>
          </a:p>
        </p:txBody>
      </p:sp>
      <p:sp>
        <p:nvSpPr>
          <p:cNvPr id="8" name="Content Placeholder 7">
            <a:extLst>
              <a:ext uri="{FF2B5EF4-FFF2-40B4-BE49-F238E27FC236}">
                <a16:creationId xmlns:a16="http://schemas.microsoft.com/office/drawing/2014/main" id="{BF40E849-7663-4A75-9BC8-012C23AC44DF}"/>
              </a:ext>
            </a:extLst>
          </p:cNvPr>
          <p:cNvSpPr>
            <a:spLocks noGrp="1"/>
          </p:cNvSpPr>
          <p:nvPr>
            <p:ph sz="quarter" idx="14" hasCustomPrompt="1"/>
          </p:nvPr>
        </p:nvSpPr>
        <p:spPr>
          <a:xfrm>
            <a:off x="457200" y="5343525"/>
            <a:ext cx="8229600" cy="533400"/>
          </a:xfrm>
        </p:spPr>
        <p:txBody>
          <a:bodyPr/>
          <a:lstStyle>
            <a:lvl1pPr>
              <a:defRPr/>
            </a:lvl1pPr>
          </a:lstStyle>
          <a:p>
            <a:pPr lvl="0"/>
            <a:r>
              <a:rPr lang="en-US" dirty="0"/>
              <a:t>Caption</a:t>
            </a:r>
          </a:p>
        </p:txBody>
      </p:sp>
      <p:sp>
        <p:nvSpPr>
          <p:cNvPr id="3" name="Date Placeholder 2">
            <a:extLst>
              <a:ext uri="{FF2B5EF4-FFF2-40B4-BE49-F238E27FC236}">
                <a16:creationId xmlns:a16="http://schemas.microsoft.com/office/drawing/2014/main" id="{A50D4E5D-00F7-4DC6-9BB0-713B8A0DA354}"/>
              </a:ext>
            </a:extLst>
          </p:cNvPr>
          <p:cNvSpPr>
            <a:spLocks noGrp="1"/>
          </p:cNvSpPr>
          <p:nvPr>
            <p:ph type="dt" idx="10"/>
          </p:nvPr>
        </p:nvSpPr>
        <p:spPr/>
        <p:txBody>
          <a:bodyPr/>
          <a:lstStyle/>
          <a:p>
            <a:endParaRPr lang="en-US" dirty="0"/>
          </a:p>
        </p:txBody>
      </p:sp>
      <p:sp>
        <p:nvSpPr>
          <p:cNvPr id="4" name="Slide Number Placeholder 3">
            <a:extLst>
              <a:ext uri="{FF2B5EF4-FFF2-40B4-BE49-F238E27FC236}">
                <a16:creationId xmlns:a16="http://schemas.microsoft.com/office/drawing/2014/main" id="{18AF4094-2296-458C-908A-D778D0DF5AFA}"/>
              </a:ext>
            </a:extLst>
          </p:cNvPr>
          <p:cNvSpPr>
            <a:spLocks noGrp="1"/>
          </p:cNvSpPr>
          <p:nvPr>
            <p:ph type="sldNum" idx="11"/>
          </p:nvPr>
        </p:nvSpPr>
        <p:spPr/>
        <p:txBody>
          <a:bodyPr/>
          <a:lstStyle/>
          <a:p>
            <a:pPr marL="0" marR="0" lvl="0" indent="0" algn="r" rtl="0">
              <a:spcBef>
                <a:spcPts val="0"/>
              </a:spcBef>
              <a:buSzPct val="25000"/>
              <a:buNone/>
            </a:pPr>
            <a:fld id="{00000000-1234-1234-1234-123412341234}" type="slidenum">
              <a:rPr lang="en-US" sz="900" b="0" i="0" u="none" strike="noStrike" cap="none" smtClean="0">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16604282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abel Layout 1">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065091D3-E16C-46AB-9A90-0F52CA812534}"/>
              </a:ext>
            </a:extLst>
          </p:cNvPr>
          <p:cNvSpPr>
            <a:spLocks noGrp="1"/>
          </p:cNvSpPr>
          <p:nvPr>
            <p:ph type="title" hasCustomPrompt="1"/>
          </p:nvPr>
        </p:nvSpPr>
        <p:spPr/>
        <p:txBody>
          <a:bodyPr/>
          <a:lstStyle>
            <a:lvl1pPr>
              <a:defRPr sz="3600">
                <a:latin typeface="+mj-lt"/>
              </a:defRPr>
            </a:lvl1pPr>
          </a:lstStyle>
          <a:p>
            <a:r>
              <a:rPr lang="en-US" dirty="0"/>
              <a:t>Click to add title</a:t>
            </a:r>
          </a:p>
        </p:txBody>
      </p:sp>
      <p:sp>
        <p:nvSpPr>
          <p:cNvPr id="7" name="Image title">
            <a:extLst>
              <a:ext uri="{FF2B5EF4-FFF2-40B4-BE49-F238E27FC236}">
                <a16:creationId xmlns:a16="http://schemas.microsoft.com/office/drawing/2014/main" id="{CB345607-C53C-44AF-8929-3BDC4C617AB6}"/>
              </a:ext>
            </a:extLst>
          </p:cNvPr>
          <p:cNvSpPr>
            <a:spLocks noGrp="1"/>
          </p:cNvSpPr>
          <p:nvPr>
            <p:ph type="body" sz="quarter" idx="13" hasCustomPrompt="1"/>
          </p:nvPr>
        </p:nvSpPr>
        <p:spPr>
          <a:xfrm>
            <a:off x="2982913" y="4359275"/>
            <a:ext cx="3482975" cy="600075"/>
          </a:xfrm>
        </p:spPr>
        <p:txBody>
          <a:bodyPr/>
          <a:lstStyle>
            <a:lvl1pPr marL="101600" indent="0">
              <a:buNone/>
              <a:defRPr/>
            </a:lvl1pPr>
          </a:lstStyle>
          <a:p>
            <a:pPr lvl="0"/>
            <a:r>
              <a:rPr lang="en-US" dirty="0"/>
              <a:t>Image title</a:t>
            </a:r>
          </a:p>
        </p:txBody>
      </p:sp>
      <p:sp>
        <p:nvSpPr>
          <p:cNvPr id="9" name="Image">
            <a:extLst>
              <a:ext uri="{FF2B5EF4-FFF2-40B4-BE49-F238E27FC236}">
                <a16:creationId xmlns:a16="http://schemas.microsoft.com/office/drawing/2014/main" id="{C2661E64-2E71-47E6-A5A0-AC5348C08F51}"/>
              </a:ext>
            </a:extLst>
          </p:cNvPr>
          <p:cNvSpPr>
            <a:spLocks noGrp="1"/>
          </p:cNvSpPr>
          <p:nvPr>
            <p:ph type="pic" sz="quarter" idx="14" hasCustomPrompt="1"/>
          </p:nvPr>
        </p:nvSpPr>
        <p:spPr>
          <a:xfrm>
            <a:off x="2982912" y="1681163"/>
            <a:ext cx="3482975" cy="2559050"/>
          </a:xfrm>
        </p:spPr>
        <p:txBody>
          <a:bodyPr/>
          <a:lstStyle>
            <a:lvl1pPr marL="101600" indent="0">
              <a:buNone/>
              <a:defRPr/>
            </a:lvl1pPr>
          </a:lstStyle>
          <a:p>
            <a:r>
              <a:rPr lang="en-US" dirty="0"/>
              <a:t>Image</a:t>
            </a:r>
          </a:p>
        </p:txBody>
      </p:sp>
      <p:sp>
        <p:nvSpPr>
          <p:cNvPr id="11" name="Label 1">
            <a:extLst>
              <a:ext uri="{FF2B5EF4-FFF2-40B4-BE49-F238E27FC236}">
                <a16:creationId xmlns:a16="http://schemas.microsoft.com/office/drawing/2014/main" id="{3D0F2ED9-E212-40DC-A528-BE4A28DE88FD}"/>
              </a:ext>
            </a:extLst>
          </p:cNvPr>
          <p:cNvSpPr>
            <a:spLocks noGrp="1"/>
          </p:cNvSpPr>
          <p:nvPr>
            <p:ph type="body" sz="quarter" idx="15" hasCustomPrompt="1"/>
          </p:nvPr>
        </p:nvSpPr>
        <p:spPr>
          <a:xfrm>
            <a:off x="808109" y="1681163"/>
            <a:ext cx="1220716" cy="627062"/>
          </a:xfrm>
        </p:spPr>
        <p:txBody>
          <a:bodyPr/>
          <a:lstStyle>
            <a:lvl1pPr marL="101600" indent="0">
              <a:buNone/>
              <a:defRPr/>
            </a:lvl1pPr>
          </a:lstStyle>
          <a:p>
            <a:pPr lvl="0"/>
            <a:r>
              <a:rPr lang="en-US" dirty="0"/>
              <a:t>Label 1</a:t>
            </a:r>
          </a:p>
        </p:txBody>
      </p:sp>
      <p:sp>
        <p:nvSpPr>
          <p:cNvPr id="13" name="Label 2">
            <a:extLst>
              <a:ext uri="{FF2B5EF4-FFF2-40B4-BE49-F238E27FC236}">
                <a16:creationId xmlns:a16="http://schemas.microsoft.com/office/drawing/2014/main" id="{E8D9AEEF-5E99-48D4-B8C3-C5A995764DCA}"/>
              </a:ext>
            </a:extLst>
          </p:cNvPr>
          <p:cNvSpPr>
            <a:spLocks noGrp="1"/>
          </p:cNvSpPr>
          <p:nvPr>
            <p:ph type="body" sz="quarter" idx="16" hasCustomPrompt="1"/>
          </p:nvPr>
        </p:nvSpPr>
        <p:spPr>
          <a:xfrm>
            <a:off x="808109" y="2647157"/>
            <a:ext cx="1206500" cy="627062"/>
          </a:xfrm>
        </p:spPr>
        <p:txBody>
          <a:bodyPr/>
          <a:lstStyle>
            <a:lvl1pPr marL="101600" indent="0">
              <a:buNone/>
              <a:defRPr/>
            </a:lvl1pPr>
          </a:lstStyle>
          <a:p>
            <a:pPr lvl="0"/>
            <a:r>
              <a:rPr lang="en-US" dirty="0"/>
              <a:t>Label 2</a:t>
            </a:r>
          </a:p>
        </p:txBody>
      </p:sp>
      <p:sp>
        <p:nvSpPr>
          <p:cNvPr id="15" name="Label 3">
            <a:extLst>
              <a:ext uri="{FF2B5EF4-FFF2-40B4-BE49-F238E27FC236}">
                <a16:creationId xmlns:a16="http://schemas.microsoft.com/office/drawing/2014/main" id="{99D329CE-18C4-40A9-A508-1684979AC205}"/>
              </a:ext>
            </a:extLst>
          </p:cNvPr>
          <p:cNvSpPr>
            <a:spLocks noGrp="1"/>
          </p:cNvSpPr>
          <p:nvPr>
            <p:ph type="body" sz="quarter" idx="17" hasCustomPrompt="1"/>
          </p:nvPr>
        </p:nvSpPr>
        <p:spPr>
          <a:xfrm>
            <a:off x="808109" y="3613151"/>
            <a:ext cx="1206500" cy="627062"/>
          </a:xfrm>
        </p:spPr>
        <p:txBody>
          <a:bodyPr/>
          <a:lstStyle>
            <a:lvl1pPr marL="101600" indent="0">
              <a:buNone/>
              <a:defRPr/>
            </a:lvl1pPr>
          </a:lstStyle>
          <a:p>
            <a:pPr lvl="0"/>
            <a:r>
              <a:rPr lang="en-US" dirty="0"/>
              <a:t>Label 3</a:t>
            </a:r>
          </a:p>
        </p:txBody>
      </p:sp>
      <p:sp>
        <p:nvSpPr>
          <p:cNvPr id="17" name="Label 4">
            <a:extLst>
              <a:ext uri="{FF2B5EF4-FFF2-40B4-BE49-F238E27FC236}">
                <a16:creationId xmlns:a16="http://schemas.microsoft.com/office/drawing/2014/main" id="{AAE735D1-F9F4-4525-9ED5-F10A99DECCB8}"/>
              </a:ext>
            </a:extLst>
          </p:cNvPr>
          <p:cNvSpPr>
            <a:spLocks noGrp="1"/>
          </p:cNvSpPr>
          <p:nvPr>
            <p:ph type="body" sz="quarter" idx="18" hasCustomPrompt="1"/>
          </p:nvPr>
        </p:nvSpPr>
        <p:spPr>
          <a:xfrm>
            <a:off x="7381874" y="1681163"/>
            <a:ext cx="1304925" cy="627062"/>
          </a:xfrm>
        </p:spPr>
        <p:txBody>
          <a:bodyPr/>
          <a:lstStyle>
            <a:lvl1pPr marL="101600" indent="0">
              <a:buNone/>
              <a:defRPr/>
            </a:lvl1pPr>
          </a:lstStyle>
          <a:p>
            <a:pPr lvl="0"/>
            <a:r>
              <a:rPr lang="en-US" dirty="0"/>
              <a:t>Label 4</a:t>
            </a:r>
          </a:p>
        </p:txBody>
      </p:sp>
      <p:sp>
        <p:nvSpPr>
          <p:cNvPr id="19" name="Label 5">
            <a:extLst>
              <a:ext uri="{FF2B5EF4-FFF2-40B4-BE49-F238E27FC236}">
                <a16:creationId xmlns:a16="http://schemas.microsoft.com/office/drawing/2014/main" id="{43259E0C-9247-446E-9183-FBF70F8FD41C}"/>
              </a:ext>
            </a:extLst>
          </p:cNvPr>
          <p:cNvSpPr>
            <a:spLocks noGrp="1"/>
          </p:cNvSpPr>
          <p:nvPr>
            <p:ph type="body" sz="quarter" idx="19" hasCustomPrompt="1"/>
          </p:nvPr>
        </p:nvSpPr>
        <p:spPr>
          <a:xfrm>
            <a:off x="7381874" y="2651590"/>
            <a:ext cx="1304925" cy="618196"/>
          </a:xfrm>
        </p:spPr>
        <p:txBody>
          <a:bodyPr/>
          <a:lstStyle>
            <a:lvl1pPr marL="101600" indent="0">
              <a:buNone/>
              <a:defRPr/>
            </a:lvl1pPr>
          </a:lstStyle>
          <a:p>
            <a:pPr lvl="0"/>
            <a:r>
              <a:rPr lang="en-US" dirty="0"/>
              <a:t>Label 5</a:t>
            </a:r>
          </a:p>
        </p:txBody>
      </p:sp>
      <p:sp>
        <p:nvSpPr>
          <p:cNvPr id="21" name="Label 6">
            <a:extLst>
              <a:ext uri="{FF2B5EF4-FFF2-40B4-BE49-F238E27FC236}">
                <a16:creationId xmlns:a16="http://schemas.microsoft.com/office/drawing/2014/main" id="{111F58DF-A1C1-4DD6-ADE5-FC54A39F6757}"/>
              </a:ext>
            </a:extLst>
          </p:cNvPr>
          <p:cNvSpPr>
            <a:spLocks noGrp="1"/>
          </p:cNvSpPr>
          <p:nvPr>
            <p:ph type="body" sz="quarter" idx="20" hasCustomPrompt="1"/>
          </p:nvPr>
        </p:nvSpPr>
        <p:spPr>
          <a:xfrm>
            <a:off x="7381874" y="3613151"/>
            <a:ext cx="1304925" cy="627063"/>
          </a:xfrm>
        </p:spPr>
        <p:txBody>
          <a:bodyPr/>
          <a:lstStyle>
            <a:lvl1pPr marL="101600" indent="0">
              <a:buNone/>
              <a:defRPr/>
            </a:lvl1pPr>
          </a:lstStyle>
          <a:p>
            <a:pPr lvl="0"/>
            <a:r>
              <a:rPr lang="en-US" dirty="0"/>
              <a:t>Label 6</a:t>
            </a:r>
          </a:p>
        </p:txBody>
      </p:sp>
      <p:sp>
        <p:nvSpPr>
          <p:cNvPr id="3" name="Date Placeholder 2">
            <a:extLst>
              <a:ext uri="{FF2B5EF4-FFF2-40B4-BE49-F238E27FC236}">
                <a16:creationId xmlns:a16="http://schemas.microsoft.com/office/drawing/2014/main" id="{D0CEC9E9-2CDA-42DF-A6E1-55B455A7E67B}"/>
              </a:ext>
            </a:extLst>
          </p:cNvPr>
          <p:cNvSpPr>
            <a:spLocks noGrp="1"/>
          </p:cNvSpPr>
          <p:nvPr>
            <p:ph type="dt" idx="10"/>
          </p:nvPr>
        </p:nvSpPr>
        <p:spPr/>
        <p:txBody>
          <a:bodyPr/>
          <a:lstStyle/>
          <a:p>
            <a:endParaRPr lang="en-US" dirty="0"/>
          </a:p>
        </p:txBody>
      </p:sp>
      <p:sp>
        <p:nvSpPr>
          <p:cNvPr id="4" name="Slide Number Placeholder 3">
            <a:extLst>
              <a:ext uri="{FF2B5EF4-FFF2-40B4-BE49-F238E27FC236}">
                <a16:creationId xmlns:a16="http://schemas.microsoft.com/office/drawing/2014/main" id="{5429F10E-ACBA-4EA4-B23A-AC32FC5A681B}"/>
              </a:ext>
            </a:extLst>
          </p:cNvPr>
          <p:cNvSpPr>
            <a:spLocks noGrp="1"/>
          </p:cNvSpPr>
          <p:nvPr>
            <p:ph type="sldNum" idx="11"/>
          </p:nvPr>
        </p:nvSpPr>
        <p:spPr/>
        <p:txBody>
          <a:bodyPr/>
          <a:lstStyle/>
          <a:p>
            <a:pPr marL="0" marR="0" lvl="0" indent="0" algn="r" rtl="0">
              <a:spcBef>
                <a:spcPts val="0"/>
              </a:spcBef>
              <a:buSzPct val="25000"/>
              <a:buNone/>
            </a:pPr>
            <a:fld id="{00000000-1234-1234-1234-123412341234}" type="slidenum">
              <a:rPr lang="en-US" sz="900" b="0" i="0" u="none" strike="noStrike" cap="none" smtClean="0">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20278991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Label Layout 2">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5AF36A59-5DE4-46F3-8035-460E546D5673}"/>
              </a:ext>
            </a:extLst>
          </p:cNvPr>
          <p:cNvSpPr>
            <a:spLocks noGrp="1"/>
          </p:cNvSpPr>
          <p:nvPr>
            <p:ph type="title"/>
          </p:nvPr>
        </p:nvSpPr>
        <p:spPr/>
        <p:txBody>
          <a:bodyPr/>
          <a:lstStyle>
            <a:lvl1pPr>
              <a:defRPr sz="3600">
                <a:latin typeface="+mj-lt"/>
              </a:defRPr>
            </a:lvl1pPr>
          </a:lstStyle>
          <a:p>
            <a:r>
              <a:rPr lang="en-US" dirty="0"/>
              <a:t>Click to edit Master title style</a:t>
            </a:r>
          </a:p>
        </p:txBody>
      </p:sp>
      <p:sp>
        <p:nvSpPr>
          <p:cNvPr id="7" name="Image 1 title">
            <a:extLst>
              <a:ext uri="{FF2B5EF4-FFF2-40B4-BE49-F238E27FC236}">
                <a16:creationId xmlns:a16="http://schemas.microsoft.com/office/drawing/2014/main" id="{2BEC12FB-EC67-436F-875F-0A306862EF78}"/>
              </a:ext>
            </a:extLst>
          </p:cNvPr>
          <p:cNvSpPr>
            <a:spLocks noGrp="1"/>
          </p:cNvSpPr>
          <p:nvPr>
            <p:ph type="body" sz="quarter" idx="13" hasCustomPrompt="1"/>
          </p:nvPr>
        </p:nvSpPr>
        <p:spPr>
          <a:xfrm>
            <a:off x="457201" y="4392613"/>
            <a:ext cx="2107323" cy="504825"/>
          </a:xfrm>
        </p:spPr>
        <p:txBody>
          <a:bodyPr/>
          <a:lstStyle>
            <a:lvl1pPr marL="101600" indent="0">
              <a:buNone/>
              <a:defRPr/>
            </a:lvl1pPr>
          </a:lstStyle>
          <a:p>
            <a:pPr lvl="0"/>
            <a:r>
              <a:rPr lang="en-US" dirty="0"/>
              <a:t>Image 1 title</a:t>
            </a:r>
          </a:p>
        </p:txBody>
      </p:sp>
      <p:sp>
        <p:nvSpPr>
          <p:cNvPr id="9" name="Image 1">
            <a:extLst>
              <a:ext uri="{FF2B5EF4-FFF2-40B4-BE49-F238E27FC236}">
                <a16:creationId xmlns:a16="http://schemas.microsoft.com/office/drawing/2014/main" id="{1E9C9C32-F8ED-4AA8-AA00-26A2357E73E9}"/>
              </a:ext>
            </a:extLst>
          </p:cNvPr>
          <p:cNvSpPr>
            <a:spLocks noGrp="1"/>
          </p:cNvSpPr>
          <p:nvPr>
            <p:ph type="pic" sz="quarter" idx="14" hasCustomPrompt="1"/>
          </p:nvPr>
        </p:nvSpPr>
        <p:spPr>
          <a:xfrm>
            <a:off x="457200" y="1817688"/>
            <a:ext cx="2107324" cy="2386012"/>
          </a:xfrm>
        </p:spPr>
        <p:txBody>
          <a:bodyPr/>
          <a:lstStyle>
            <a:lvl1pPr marL="101600" indent="0">
              <a:buNone/>
              <a:defRPr/>
            </a:lvl1pPr>
          </a:lstStyle>
          <a:p>
            <a:r>
              <a:rPr lang="en-US" dirty="0"/>
              <a:t>Image 1</a:t>
            </a:r>
          </a:p>
        </p:txBody>
      </p:sp>
      <p:sp>
        <p:nvSpPr>
          <p:cNvPr id="11" name="Label 1.1">
            <a:extLst>
              <a:ext uri="{FF2B5EF4-FFF2-40B4-BE49-F238E27FC236}">
                <a16:creationId xmlns:a16="http://schemas.microsoft.com/office/drawing/2014/main" id="{BD50A136-2F5A-4764-ADDC-D48D703981CC}"/>
              </a:ext>
            </a:extLst>
          </p:cNvPr>
          <p:cNvSpPr>
            <a:spLocks noGrp="1"/>
          </p:cNvSpPr>
          <p:nvPr>
            <p:ph type="body" sz="quarter" idx="15" hasCustomPrompt="1"/>
          </p:nvPr>
        </p:nvSpPr>
        <p:spPr>
          <a:xfrm>
            <a:off x="2774622" y="1794947"/>
            <a:ext cx="1534619" cy="591855"/>
          </a:xfrm>
        </p:spPr>
        <p:txBody>
          <a:bodyPr/>
          <a:lstStyle>
            <a:lvl1pPr marL="101600" indent="0">
              <a:buNone/>
              <a:defRPr/>
            </a:lvl1pPr>
          </a:lstStyle>
          <a:p>
            <a:pPr lvl="0"/>
            <a:r>
              <a:rPr lang="en-US" dirty="0"/>
              <a:t>Label 1.1</a:t>
            </a:r>
          </a:p>
        </p:txBody>
      </p:sp>
      <p:sp>
        <p:nvSpPr>
          <p:cNvPr id="13" name="Label 1.2">
            <a:extLst>
              <a:ext uri="{FF2B5EF4-FFF2-40B4-BE49-F238E27FC236}">
                <a16:creationId xmlns:a16="http://schemas.microsoft.com/office/drawing/2014/main" id="{16926224-3F90-4884-9AC1-A5381D78801B}"/>
              </a:ext>
            </a:extLst>
          </p:cNvPr>
          <p:cNvSpPr>
            <a:spLocks noGrp="1"/>
          </p:cNvSpPr>
          <p:nvPr>
            <p:ph type="body" sz="quarter" idx="16" hasCustomPrompt="1"/>
          </p:nvPr>
        </p:nvSpPr>
        <p:spPr>
          <a:xfrm>
            <a:off x="2774622" y="2707481"/>
            <a:ext cx="1534619" cy="606425"/>
          </a:xfrm>
        </p:spPr>
        <p:txBody>
          <a:bodyPr/>
          <a:lstStyle>
            <a:lvl1pPr marL="101600" indent="0">
              <a:buNone/>
              <a:defRPr/>
            </a:lvl1pPr>
          </a:lstStyle>
          <a:p>
            <a:pPr lvl="0"/>
            <a:r>
              <a:rPr lang="en-US" dirty="0"/>
              <a:t>Label 1.2</a:t>
            </a:r>
          </a:p>
        </p:txBody>
      </p:sp>
      <p:sp>
        <p:nvSpPr>
          <p:cNvPr id="15" name="Label 1.3">
            <a:extLst>
              <a:ext uri="{FF2B5EF4-FFF2-40B4-BE49-F238E27FC236}">
                <a16:creationId xmlns:a16="http://schemas.microsoft.com/office/drawing/2014/main" id="{D4719473-9C3F-493C-B20E-27CDBBA38B68}"/>
              </a:ext>
            </a:extLst>
          </p:cNvPr>
          <p:cNvSpPr>
            <a:spLocks noGrp="1"/>
          </p:cNvSpPr>
          <p:nvPr>
            <p:ph type="body" sz="quarter" idx="17" hasCustomPrompt="1"/>
          </p:nvPr>
        </p:nvSpPr>
        <p:spPr>
          <a:xfrm>
            <a:off x="2774622" y="3597275"/>
            <a:ext cx="1534619" cy="606425"/>
          </a:xfrm>
        </p:spPr>
        <p:txBody>
          <a:bodyPr/>
          <a:lstStyle>
            <a:lvl1pPr marL="101600" indent="0">
              <a:buNone/>
              <a:defRPr/>
            </a:lvl1pPr>
          </a:lstStyle>
          <a:p>
            <a:pPr lvl="0"/>
            <a:r>
              <a:rPr lang="en-US" dirty="0"/>
              <a:t>Label 1.3</a:t>
            </a:r>
          </a:p>
        </p:txBody>
      </p:sp>
      <p:sp>
        <p:nvSpPr>
          <p:cNvPr id="17" name="Image 2 title">
            <a:extLst>
              <a:ext uri="{FF2B5EF4-FFF2-40B4-BE49-F238E27FC236}">
                <a16:creationId xmlns:a16="http://schemas.microsoft.com/office/drawing/2014/main" id="{DC526974-AF8C-4228-AAAA-33D0B8AB71C7}"/>
              </a:ext>
            </a:extLst>
          </p:cNvPr>
          <p:cNvSpPr>
            <a:spLocks noGrp="1"/>
          </p:cNvSpPr>
          <p:nvPr>
            <p:ph type="body" sz="quarter" idx="18" hasCustomPrompt="1"/>
          </p:nvPr>
        </p:nvSpPr>
        <p:spPr>
          <a:xfrm>
            <a:off x="4931596" y="4347439"/>
            <a:ext cx="2107323" cy="504825"/>
          </a:xfrm>
        </p:spPr>
        <p:txBody>
          <a:bodyPr/>
          <a:lstStyle>
            <a:lvl1pPr marL="101600" indent="0">
              <a:buNone/>
              <a:defRPr/>
            </a:lvl1pPr>
          </a:lstStyle>
          <a:p>
            <a:pPr lvl="0"/>
            <a:r>
              <a:rPr lang="en-US" dirty="0"/>
              <a:t>Image 2 title</a:t>
            </a:r>
          </a:p>
        </p:txBody>
      </p:sp>
      <p:sp>
        <p:nvSpPr>
          <p:cNvPr id="19" name="Image 2">
            <a:extLst>
              <a:ext uri="{FF2B5EF4-FFF2-40B4-BE49-F238E27FC236}">
                <a16:creationId xmlns:a16="http://schemas.microsoft.com/office/drawing/2014/main" id="{812D2BB4-4991-47F8-9E82-9C9B41B052FB}"/>
              </a:ext>
            </a:extLst>
          </p:cNvPr>
          <p:cNvSpPr>
            <a:spLocks noGrp="1"/>
          </p:cNvSpPr>
          <p:nvPr>
            <p:ph type="pic" sz="quarter" idx="19" hasCustomPrompt="1"/>
          </p:nvPr>
        </p:nvSpPr>
        <p:spPr>
          <a:xfrm>
            <a:off x="4931596" y="1806537"/>
            <a:ext cx="2107323" cy="2397164"/>
          </a:xfrm>
        </p:spPr>
        <p:txBody>
          <a:bodyPr/>
          <a:lstStyle>
            <a:lvl1pPr marL="101600" indent="0">
              <a:buNone/>
              <a:defRPr/>
            </a:lvl1pPr>
          </a:lstStyle>
          <a:p>
            <a:r>
              <a:rPr lang="en-US" dirty="0"/>
              <a:t>Image 2</a:t>
            </a:r>
          </a:p>
        </p:txBody>
      </p:sp>
      <p:sp>
        <p:nvSpPr>
          <p:cNvPr id="21" name="Label 2.1">
            <a:extLst>
              <a:ext uri="{FF2B5EF4-FFF2-40B4-BE49-F238E27FC236}">
                <a16:creationId xmlns:a16="http://schemas.microsoft.com/office/drawing/2014/main" id="{15D9E78D-62D4-4D7C-8E37-E1A000DA23A2}"/>
              </a:ext>
            </a:extLst>
          </p:cNvPr>
          <p:cNvSpPr>
            <a:spLocks noGrp="1"/>
          </p:cNvSpPr>
          <p:nvPr>
            <p:ph type="body" sz="quarter" idx="20" hasCustomPrompt="1"/>
          </p:nvPr>
        </p:nvSpPr>
        <p:spPr>
          <a:xfrm>
            <a:off x="7304580" y="1794947"/>
            <a:ext cx="1534619" cy="608524"/>
          </a:xfrm>
        </p:spPr>
        <p:txBody>
          <a:bodyPr/>
          <a:lstStyle>
            <a:lvl1pPr marL="101600" indent="0">
              <a:buNone/>
              <a:defRPr/>
            </a:lvl1pPr>
          </a:lstStyle>
          <a:p>
            <a:pPr lvl="0"/>
            <a:r>
              <a:rPr lang="en-US" dirty="0"/>
              <a:t>Label 2.1</a:t>
            </a:r>
          </a:p>
        </p:txBody>
      </p:sp>
      <p:sp>
        <p:nvSpPr>
          <p:cNvPr id="23" name="Label 2.2">
            <a:extLst>
              <a:ext uri="{FF2B5EF4-FFF2-40B4-BE49-F238E27FC236}">
                <a16:creationId xmlns:a16="http://schemas.microsoft.com/office/drawing/2014/main" id="{0ECEA5DA-0702-46DA-A4DD-66B7E7FF424B}"/>
              </a:ext>
            </a:extLst>
          </p:cNvPr>
          <p:cNvSpPr>
            <a:spLocks noGrp="1"/>
          </p:cNvSpPr>
          <p:nvPr>
            <p:ph type="body" sz="quarter" idx="21" hasCustomPrompt="1"/>
          </p:nvPr>
        </p:nvSpPr>
        <p:spPr>
          <a:xfrm>
            <a:off x="7304579" y="2707481"/>
            <a:ext cx="1534619" cy="608524"/>
          </a:xfrm>
        </p:spPr>
        <p:txBody>
          <a:bodyPr/>
          <a:lstStyle>
            <a:lvl1pPr marL="101600" indent="0">
              <a:buNone/>
              <a:defRPr/>
            </a:lvl1pPr>
          </a:lstStyle>
          <a:p>
            <a:pPr lvl="0"/>
            <a:r>
              <a:rPr lang="en-US" dirty="0"/>
              <a:t>Label 2.2</a:t>
            </a:r>
          </a:p>
        </p:txBody>
      </p:sp>
      <p:sp>
        <p:nvSpPr>
          <p:cNvPr id="25" name="Label 2.3">
            <a:extLst>
              <a:ext uri="{FF2B5EF4-FFF2-40B4-BE49-F238E27FC236}">
                <a16:creationId xmlns:a16="http://schemas.microsoft.com/office/drawing/2014/main" id="{64C63D68-E200-46DF-8E34-92DC66FE879B}"/>
              </a:ext>
            </a:extLst>
          </p:cNvPr>
          <p:cNvSpPr>
            <a:spLocks noGrp="1"/>
          </p:cNvSpPr>
          <p:nvPr>
            <p:ph type="body" sz="quarter" idx="22" hasCustomPrompt="1"/>
          </p:nvPr>
        </p:nvSpPr>
        <p:spPr>
          <a:xfrm>
            <a:off x="7304579" y="3579818"/>
            <a:ext cx="1534620" cy="608524"/>
          </a:xfrm>
        </p:spPr>
        <p:txBody>
          <a:bodyPr/>
          <a:lstStyle>
            <a:lvl1pPr marL="101600" indent="0">
              <a:buNone/>
              <a:defRPr/>
            </a:lvl1pPr>
          </a:lstStyle>
          <a:p>
            <a:pPr lvl="0"/>
            <a:r>
              <a:rPr lang="en-US" dirty="0"/>
              <a:t>Label 2.3</a:t>
            </a:r>
          </a:p>
        </p:txBody>
      </p:sp>
      <p:sp>
        <p:nvSpPr>
          <p:cNvPr id="3" name="Date Placeholder 2">
            <a:extLst>
              <a:ext uri="{FF2B5EF4-FFF2-40B4-BE49-F238E27FC236}">
                <a16:creationId xmlns:a16="http://schemas.microsoft.com/office/drawing/2014/main" id="{D8A4DA0A-BA94-4C4E-A521-FB23D113A856}"/>
              </a:ext>
            </a:extLst>
          </p:cNvPr>
          <p:cNvSpPr>
            <a:spLocks noGrp="1"/>
          </p:cNvSpPr>
          <p:nvPr>
            <p:ph type="dt" idx="10"/>
          </p:nvPr>
        </p:nvSpPr>
        <p:spPr/>
        <p:txBody>
          <a:bodyPr/>
          <a:lstStyle/>
          <a:p>
            <a:endParaRPr lang="en-US" dirty="0"/>
          </a:p>
        </p:txBody>
      </p:sp>
      <p:sp>
        <p:nvSpPr>
          <p:cNvPr id="4" name="Slide Number Placeholder 3">
            <a:extLst>
              <a:ext uri="{FF2B5EF4-FFF2-40B4-BE49-F238E27FC236}">
                <a16:creationId xmlns:a16="http://schemas.microsoft.com/office/drawing/2014/main" id="{44569933-5FC5-4C73-96ED-E1AC0FC867FE}"/>
              </a:ext>
            </a:extLst>
          </p:cNvPr>
          <p:cNvSpPr>
            <a:spLocks noGrp="1"/>
          </p:cNvSpPr>
          <p:nvPr>
            <p:ph type="sldNum" idx="11"/>
          </p:nvPr>
        </p:nvSpPr>
        <p:spPr/>
        <p:txBody>
          <a:bodyPr/>
          <a:lstStyle/>
          <a:p>
            <a:pPr marL="0" marR="0" lvl="0" indent="0" algn="r" rtl="0">
              <a:spcBef>
                <a:spcPts val="0"/>
              </a:spcBef>
              <a:buSzPct val="25000"/>
              <a:buNone/>
            </a:pPr>
            <a:fld id="{00000000-1234-1234-1234-123412341234}" type="slidenum">
              <a:rPr lang="en-US" sz="900" b="0" i="0" u="none" strike="noStrike" cap="none" smtClean="0">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6487214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add copyright">
    <p:spTree>
      <p:nvGrpSpPr>
        <p:cNvPr id="1" name="Shape 17"/>
        <p:cNvGrpSpPr/>
        <p:nvPr/>
      </p:nvGrpSpPr>
      <p:grpSpPr>
        <a:xfrm>
          <a:off x="0" y="0"/>
          <a:ext cx="0" cy="0"/>
          <a:chOff x="0" y="0"/>
          <a:chExt cx="0" cy="0"/>
        </a:xfrm>
      </p:grpSpPr>
      <p:sp>
        <p:nvSpPr>
          <p:cNvPr id="18" name="Shape 18"/>
          <p:cNvSpPr/>
          <p:nvPr/>
        </p:nvSpPr>
        <p:spPr>
          <a:xfrm>
            <a:off x="0" y="0"/>
            <a:ext cx="9144000" cy="3886200"/>
          </a:xfrm>
          <a:prstGeom prst="rect">
            <a:avLst/>
          </a:prstGeom>
          <a:solidFill>
            <a:srgbClr val="007FA3"/>
          </a:solidFill>
          <a:ln w="25400" cap="flat" cmpd="sng">
            <a:solidFill>
              <a:srgbClr val="007FA3"/>
            </a:solidFill>
            <a:prstDash val="solid"/>
            <a:round/>
            <a:headEnd type="none" w="med" len="med"/>
            <a:tailEnd type="none" w="med" len="med"/>
          </a:ln>
        </p:spPr>
        <p:txBody>
          <a:bodyPr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19" name="Title Placeholder"/>
          <p:cNvSpPr txBox="1">
            <a:spLocks noGrp="1"/>
          </p:cNvSpPr>
          <p:nvPr>
            <p:ph type="ctrTitle"/>
          </p:nvPr>
        </p:nvSpPr>
        <p:spPr>
          <a:xfrm>
            <a:off x="685800" y="762000"/>
            <a:ext cx="7772400" cy="2838451"/>
          </a:xfrm>
          <a:prstGeom prst="rect">
            <a:avLst/>
          </a:prstGeom>
          <a:noFill/>
          <a:ln>
            <a:noFill/>
          </a:ln>
        </p:spPr>
        <p:txBody>
          <a:bodyPr lIns="91425" tIns="91425" rIns="91425" bIns="91425" anchor="b" anchorCtr="0"/>
          <a:lstStyle>
            <a:lvl1pPr marL="0" marR="0" lvl="0" indent="0" algn="l" rtl="0">
              <a:lnSpc>
                <a:spcPct val="100000"/>
              </a:lnSpc>
              <a:spcBef>
                <a:spcPts val="0"/>
              </a:spcBef>
              <a:buClr>
                <a:schemeClr val="lt1"/>
              </a:buClr>
              <a:buFont typeface="Times New Roman"/>
              <a:buNone/>
              <a:defRPr sz="3600" b="1" i="0" u="none" strike="noStrike" cap="none">
                <a:solidFill>
                  <a:schemeClr val="lt1"/>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20" name="Content Placeholder"/>
          <p:cNvSpPr txBox="1">
            <a:spLocks noGrp="1"/>
          </p:cNvSpPr>
          <p:nvPr>
            <p:ph type="subTitle" idx="1"/>
          </p:nvPr>
        </p:nvSpPr>
        <p:spPr>
          <a:xfrm>
            <a:off x="674687" y="3962400"/>
            <a:ext cx="7794625" cy="175260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400" b="0" i="0" u="none" strike="noStrike" cap="none">
                <a:solidFill>
                  <a:schemeClr val="dk1"/>
                </a:solidFill>
                <a:latin typeface="Arial"/>
                <a:ea typeface="Arial"/>
                <a:cs typeface="Arial"/>
                <a:sym typeface="Arial"/>
              </a:defRPr>
            </a:lvl1pPr>
            <a:lvl2pPr marL="457200" marR="0" lvl="1"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2pPr>
            <a:lvl3pPr marL="914400" marR="0" lvl="2"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3pPr>
            <a:lvl4pPr marL="1371600" marR="0" lvl="3"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4pPr>
            <a:lvl5pPr marL="1828800" marR="0" lvl="4"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5pPr>
            <a:lvl6pPr marL="2286000" marR="0" lvl="5"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6pPr>
            <a:lvl7pPr marL="2743200" marR="0" lvl="6"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7pPr>
            <a:lvl8pPr marL="3200400" marR="0" lvl="7"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8pPr>
            <a:lvl9pPr marL="3657600" marR="0" lvl="8"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9pPr>
          </a:lstStyle>
          <a:p>
            <a:endParaRPr dirty="0"/>
          </a:p>
        </p:txBody>
      </p:sp>
      <p:sp>
        <p:nvSpPr>
          <p:cNvPr id="22" name="Shape 22"/>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sz="900" b="0" i="0" u="none" strike="noStrike" kern="0" cap="none" spc="0" normalizeH="0" baseline="0" noProof="0" dirty="0">
              <a:ln>
                <a:noFill/>
              </a:ln>
              <a:solidFill>
                <a:srgbClr val="FFFFFF"/>
              </a:solidFill>
              <a:effectLst/>
              <a:uLnTx/>
              <a:uFillTx/>
              <a:latin typeface="Arial"/>
              <a:cs typeface="Arial"/>
              <a:sym typeface="Arial"/>
            </a:endParaRPr>
          </a:p>
        </p:txBody>
      </p:sp>
      <p:sp>
        <p:nvSpPr>
          <p:cNvPr id="23" name="Shape 23"/>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900" b="0" i="0" u="none" strike="noStrike" kern="0" cap="none" spc="0" normalizeH="0" baseline="0" noProof="0">
                <a:ln>
                  <a:noFill/>
                </a:ln>
                <a:solidFill>
                  <a:srgbClr val="FFFFFF"/>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a:t>
            </a:fld>
            <a:endParaRPr kumimoji="0" lang="en-US" sz="90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13" name="Picture Placeholder 8">
            <a:extLst>
              <a:ext uri="{FF2B5EF4-FFF2-40B4-BE49-F238E27FC236}">
                <a16:creationId xmlns:a16="http://schemas.microsoft.com/office/drawing/2014/main" id="{C6122C06-0248-45C8-9890-FDA2C7B0CDBA}"/>
              </a:ext>
            </a:extLst>
          </p:cNvPr>
          <p:cNvSpPr>
            <a:spLocks noGrp="1"/>
          </p:cNvSpPr>
          <p:nvPr>
            <p:ph type="pic" sz="quarter" idx="16" hasCustomPrompt="1"/>
          </p:nvPr>
        </p:nvSpPr>
        <p:spPr>
          <a:xfrm>
            <a:off x="457200" y="6400801"/>
            <a:ext cx="1001713" cy="228600"/>
          </a:xfrm>
        </p:spPr>
        <p:txBody>
          <a:bodyPr anchor="ctr"/>
          <a:lstStyle>
            <a:lvl1pPr>
              <a:buNone/>
              <a:defRPr sz="1200">
                <a:latin typeface="Verdana" panose="020B0604030504040204" pitchFamily="34" charset="0"/>
                <a:ea typeface="Verdana" panose="020B0604030504040204" pitchFamily="34" charset="0"/>
              </a:defRPr>
            </a:lvl1pPr>
          </a:lstStyle>
          <a:p>
            <a:r>
              <a:rPr lang="en-US" dirty="0"/>
              <a:t>Logo</a:t>
            </a:r>
          </a:p>
        </p:txBody>
      </p:sp>
      <p:sp>
        <p:nvSpPr>
          <p:cNvPr id="3" name="Content Placeholder 2">
            <a:extLst>
              <a:ext uri="{FF2B5EF4-FFF2-40B4-BE49-F238E27FC236}">
                <a16:creationId xmlns:a16="http://schemas.microsoft.com/office/drawing/2014/main" id="{B3F9E3F0-3064-41BA-BF34-B5D9350D8D48}"/>
              </a:ext>
            </a:extLst>
          </p:cNvPr>
          <p:cNvSpPr>
            <a:spLocks noGrp="1"/>
          </p:cNvSpPr>
          <p:nvPr>
            <p:ph sz="quarter" idx="17" hasCustomPrompt="1"/>
          </p:nvPr>
        </p:nvSpPr>
        <p:spPr>
          <a:xfrm>
            <a:off x="1836402" y="6400801"/>
            <a:ext cx="6908800" cy="228600"/>
          </a:xfrm>
        </p:spPr>
        <p:txBody>
          <a:bodyPr anchor="ctr"/>
          <a:lstStyle>
            <a:lvl1pPr algn="r">
              <a:buNone/>
              <a:defRPr sz="1200">
                <a:latin typeface="Verdana" panose="020B0604030504040204" pitchFamily="34" charset="0"/>
                <a:ea typeface="Verdana" panose="020B0604030504040204" pitchFamily="34" charset="0"/>
              </a:defRPr>
            </a:lvl1pPr>
          </a:lstStyle>
          <a:p>
            <a:pPr lvl="0"/>
            <a:r>
              <a:rPr lang="en-US" dirty="0"/>
              <a:t>Copyright Information</a:t>
            </a:r>
          </a:p>
        </p:txBody>
      </p:sp>
    </p:spTree>
    <p:extLst>
      <p:ext uri="{BB962C8B-B14F-4D97-AF65-F5344CB8AC3E}">
        <p14:creationId xmlns:p14="http://schemas.microsoft.com/office/powerpoint/2010/main" val="1090935020"/>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68"/>
        <p:cNvGrpSpPr/>
        <p:nvPr/>
      </p:nvGrpSpPr>
      <p:grpSpPr>
        <a:xfrm>
          <a:off x="0" y="0"/>
          <a:ext cx="0" cy="0"/>
          <a:chOff x="0" y="0"/>
          <a:chExt cx="0" cy="0"/>
        </a:xfrm>
      </p:grpSpPr>
      <p:sp>
        <p:nvSpPr>
          <p:cNvPr id="69" name="Title Placeholder"/>
          <p:cNvSpPr txBox="1">
            <a:spLocks noGrp="1"/>
          </p:cNvSpPr>
          <p:nvPr>
            <p:ph type="title" hasCustomPrompt="1"/>
          </p:nvPr>
        </p:nvSpPr>
        <p:spPr>
          <a:xfrm>
            <a:off x="685800" y="1447800"/>
            <a:ext cx="7772400" cy="2152651"/>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	</a:t>
            </a:r>
            <a:endParaRPr dirty="0"/>
          </a:p>
        </p:txBody>
      </p:sp>
      <p:sp>
        <p:nvSpPr>
          <p:cNvPr id="70" name="Content Placeholder"/>
          <p:cNvSpPr txBox="1">
            <a:spLocks noGrp="1"/>
          </p:cNvSpPr>
          <p:nvPr>
            <p:ph type="body" idx="1"/>
          </p:nvPr>
        </p:nvSpPr>
        <p:spPr>
          <a:xfrm>
            <a:off x="674687" y="3962400"/>
            <a:ext cx="7794626" cy="175260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1600" b="0" i="0" u="none" strike="noStrike" cap="none">
                <a:solidFill>
                  <a:srgbClr val="007FA3"/>
                </a:solidFill>
                <a:latin typeface="Arial"/>
                <a:ea typeface="Arial"/>
                <a:cs typeface="Arial"/>
                <a:sym typeface="Arial"/>
              </a:defRPr>
            </a:lvl1pPr>
            <a:lvl2pPr marL="457200" marR="0" lvl="1" indent="0" algn="l" rtl="0">
              <a:spcBef>
                <a:spcPts val="600"/>
              </a:spcBef>
              <a:buClr>
                <a:srgbClr val="007FA3"/>
              </a:buClr>
              <a:buFont typeface="Arial"/>
              <a:buNone/>
              <a:defRPr sz="1800" b="0" i="0" u="none" strike="noStrike" cap="none">
                <a:solidFill>
                  <a:srgbClr val="888888"/>
                </a:solidFill>
                <a:latin typeface="Arial"/>
                <a:ea typeface="Arial"/>
                <a:cs typeface="Arial"/>
                <a:sym typeface="Arial"/>
              </a:defRPr>
            </a:lvl2pPr>
            <a:lvl3pPr marL="914400" marR="0" lvl="2" indent="0" algn="l" rtl="0">
              <a:spcBef>
                <a:spcPts val="600"/>
              </a:spcBef>
              <a:buClr>
                <a:srgbClr val="007FA3"/>
              </a:buClr>
              <a:buFont typeface="Arial"/>
              <a:buNone/>
              <a:defRPr sz="1600" b="0" i="0" u="none" strike="noStrike" cap="none">
                <a:solidFill>
                  <a:srgbClr val="888888"/>
                </a:solidFill>
                <a:latin typeface="Arial"/>
                <a:ea typeface="Arial"/>
                <a:cs typeface="Arial"/>
                <a:sym typeface="Arial"/>
              </a:defRPr>
            </a:lvl3pPr>
            <a:lvl4pPr marL="1371600" marR="0" lvl="3" indent="0" algn="l" rtl="0">
              <a:spcBef>
                <a:spcPts val="600"/>
              </a:spcBef>
              <a:buClr>
                <a:srgbClr val="007FA3"/>
              </a:buClr>
              <a:buFont typeface="Arial"/>
              <a:buNone/>
              <a:defRPr sz="1400" b="0" i="0" u="none" strike="noStrike" cap="none">
                <a:solidFill>
                  <a:srgbClr val="888888"/>
                </a:solidFill>
                <a:latin typeface="Arial"/>
                <a:ea typeface="Arial"/>
                <a:cs typeface="Arial"/>
                <a:sym typeface="Arial"/>
              </a:defRPr>
            </a:lvl4pPr>
            <a:lvl5pPr marL="1828800" marR="0" lvl="4" indent="0" algn="l" rtl="0">
              <a:spcBef>
                <a:spcPts val="600"/>
              </a:spcBef>
              <a:buClr>
                <a:srgbClr val="007FA3"/>
              </a:buClr>
              <a:buFont typeface="Arial"/>
              <a:buNone/>
              <a:defRPr sz="1400" b="0" i="0" u="none" strike="noStrike" cap="none">
                <a:solidFill>
                  <a:srgbClr val="888888"/>
                </a:solidFill>
                <a:latin typeface="Arial"/>
                <a:ea typeface="Arial"/>
                <a:cs typeface="Arial"/>
                <a:sym typeface="Arial"/>
              </a:defRPr>
            </a:lvl5pPr>
            <a:lvl6pPr marL="2286000" marR="0" lvl="5"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6pPr>
            <a:lvl7pPr marL="2743200" marR="0" lvl="6"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7pPr>
            <a:lvl8pPr marL="3200400" marR="0" lvl="7"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8pPr>
            <a:lvl9pPr marL="3657600" marR="0" lvl="8"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9pPr>
          </a:lstStyle>
          <a:p>
            <a:endParaRPr dirty="0"/>
          </a:p>
        </p:txBody>
      </p:sp>
      <p:sp>
        <p:nvSpPr>
          <p:cNvPr id="72" name="Shape 72"/>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73" name="Shape 73"/>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5_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57200" y="16002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39624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Picture Placeholder 4"/>
          <p:cNvSpPr>
            <a:spLocks noGrp="1"/>
          </p:cNvSpPr>
          <p:nvPr>
            <p:ph type="pic" sz="quarter" idx="14"/>
          </p:nvPr>
        </p:nvSpPr>
        <p:spPr>
          <a:xfrm>
            <a:off x="457200" y="5181600"/>
            <a:ext cx="8229600" cy="1066800"/>
          </a:xfrm>
        </p:spPr>
        <p:txBody>
          <a:bodyPr/>
          <a:lstStyle/>
          <a:p>
            <a:pPr lvl="0"/>
            <a:endParaRPr lang="en-IN" noProof="0" dirty="0"/>
          </a:p>
        </p:txBody>
      </p:sp>
      <p:sp>
        <p:nvSpPr>
          <p:cNvPr id="6" name="Date Placeholder 3">
            <a:extLst>
              <a:ext uri="{FF2B5EF4-FFF2-40B4-BE49-F238E27FC236}">
                <a16:creationId xmlns:a16="http://schemas.microsoft.com/office/drawing/2014/main" id="{6E921DB6-163E-4185-89B1-CFDC8DF69B49}"/>
              </a:ext>
            </a:extLst>
          </p:cNvPr>
          <p:cNvSpPr>
            <a:spLocks noGrp="1"/>
          </p:cNvSpPr>
          <p:nvPr>
            <p:ph type="dt" sz="half" idx="15"/>
          </p:nvPr>
        </p:nvSpPr>
        <p:spPr/>
        <p:txBody>
          <a:bodyPr/>
          <a:lstStyle>
            <a:lvl1pPr>
              <a:defRPr/>
            </a:lvl1pPr>
          </a:lstStyle>
          <a:p>
            <a:pPr>
              <a:defRPr/>
            </a:pPr>
            <a:fld id="{D828DFCB-A486-4246-B896-85E345F87AD0}" type="datetimeFigureOut">
              <a:rPr lang="en-US"/>
              <a:pPr>
                <a:defRPr/>
              </a:pPr>
              <a:t>8/15/2023</a:t>
            </a:fld>
            <a:endParaRPr lang="en-US" dirty="0"/>
          </a:p>
        </p:txBody>
      </p:sp>
      <p:sp>
        <p:nvSpPr>
          <p:cNvPr id="9" name="Slide Number Placeholder 5">
            <a:extLst>
              <a:ext uri="{FF2B5EF4-FFF2-40B4-BE49-F238E27FC236}">
                <a16:creationId xmlns:a16="http://schemas.microsoft.com/office/drawing/2014/main" id="{892865F2-AEF2-4B58-8B49-1C3744D6BDAE}"/>
              </a:ext>
            </a:extLst>
          </p:cNvPr>
          <p:cNvSpPr>
            <a:spLocks noGrp="1"/>
          </p:cNvSpPr>
          <p:nvPr>
            <p:ph type="sldNum" sz="quarter" idx="16"/>
          </p:nvPr>
        </p:nvSpPr>
        <p:spPr/>
        <p:txBody>
          <a:bodyPr/>
          <a:lstStyle>
            <a:lvl1pPr>
              <a:defRPr/>
            </a:lvl1pPr>
          </a:lstStyle>
          <a:p>
            <a:pPr>
              <a:defRPr/>
            </a:pPr>
            <a:fld id="{FD8F1D26-3C1C-4360-9318-83CB049CF007}" type="slidenum">
              <a:rPr lang="en-US"/>
              <a:pPr>
                <a:defRPr/>
              </a:pPr>
              <a:t>‹#›</a:t>
            </a:fld>
            <a:endParaRPr lang="en-US" dirty="0"/>
          </a:p>
        </p:txBody>
      </p:sp>
    </p:spTree>
    <p:extLst>
      <p:ext uri="{BB962C8B-B14F-4D97-AF65-F5344CB8AC3E}">
        <p14:creationId xmlns:p14="http://schemas.microsoft.com/office/powerpoint/2010/main" val="39226820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spAutoFit/>
          </a:bodyPr>
          <a:lstStyle>
            <a:lvl1pPr>
              <a:defRPr sz="3600">
                <a:latin typeface="+mj-lt"/>
              </a:defRPr>
            </a:lvl1pPr>
          </a:lstStyle>
          <a:p>
            <a:r>
              <a:rPr lang="en-US" dirty="0"/>
              <a:t>Click to edit Master title style</a:t>
            </a:r>
          </a:p>
        </p:txBody>
      </p:sp>
      <p:sp>
        <p:nvSpPr>
          <p:cNvPr id="3" name="Content Placeholder 2"/>
          <p:cNvSpPr>
            <a:spLocks noGrp="1"/>
          </p:cNvSpPr>
          <p:nvPr>
            <p:ph idx="1"/>
          </p:nvPr>
        </p:nvSpPr>
        <p:spPr>
          <a:xfrm>
            <a:off x="457200" y="1600200"/>
            <a:ext cx="8229600" cy="2769989"/>
          </a:xfrm>
        </p:spPr>
        <p:txBody>
          <a:bodyPr tIns="45720" bIns="45720">
            <a:spAutoFit/>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Tree>
    <p:extLst>
      <p:ext uri="{BB962C8B-B14F-4D97-AF65-F5344CB8AC3E}">
        <p14:creationId xmlns:p14="http://schemas.microsoft.com/office/powerpoint/2010/main" val="42636031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Content Placeholder"/>
          <p:cNvSpPr txBox="1">
            <a:spLocks noGrp="1"/>
          </p:cNvSpPr>
          <p:nvPr>
            <p:ph type="body" idx="1"/>
          </p:nvPr>
        </p:nvSpPr>
        <p:spPr>
          <a:xfrm>
            <a:off x="457200" y="816429"/>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4" name="Content Placeholder 3">
            <a:extLst>
              <a:ext uri="{FF2B5EF4-FFF2-40B4-BE49-F238E27FC236}">
                <a16:creationId xmlns:a16="http://schemas.microsoft.com/office/drawing/2014/main" id="{6EE677B9-EC76-47FA-B8D6-49D033518C61}"/>
              </a:ext>
            </a:extLst>
          </p:cNvPr>
          <p:cNvSpPr>
            <a:spLocks noGrp="1"/>
          </p:cNvSpPr>
          <p:nvPr>
            <p:ph sz="quarter" idx="13" hasCustomPrompt="1"/>
          </p:nvPr>
        </p:nvSpPr>
        <p:spPr>
          <a:xfrm>
            <a:off x="457200" y="1600200"/>
            <a:ext cx="4397375" cy="4525963"/>
          </a:xfrm>
        </p:spPr>
        <p:txBody>
          <a:bodyPr/>
          <a:lstStyle>
            <a:lvl1pPr marL="101600" indent="0">
              <a:buNone/>
              <a:defRPr/>
            </a:lvl1pPr>
          </a:lstStyle>
          <a:p>
            <a:pPr lvl="0"/>
            <a:r>
              <a:rPr lang="en-US" dirty="0"/>
              <a:t>Image of front cover</a:t>
            </a:r>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1600200"/>
            <a:ext cx="3657600" cy="1492250"/>
          </a:xfrm>
        </p:spPr>
        <p:txBody>
          <a:bodyPr anchor="b"/>
          <a:lstStyle>
            <a:lvl1pPr marL="101600" indent="0">
              <a:buNone/>
              <a:defRPr sz="3000"/>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029200" y="3252788"/>
            <a:ext cx="3657600" cy="2873375"/>
          </a:xfrm>
        </p:spPr>
        <p:txBody>
          <a:bodyPr/>
          <a:lstStyle>
            <a:lvl1pPr marL="101600" indent="0">
              <a:buNone/>
              <a:defRPr sz="2200"/>
            </a:lvl1pPr>
          </a:lstStyle>
          <a:p>
            <a:pPr lvl="0"/>
            <a:r>
              <a:rPr lang="en-US" dirty="0"/>
              <a:t>Chapter name</a:t>
            </a:r>
          </a:p>
        </p:txBody>
      </p:sp>
      <p:sp>
        <p:nvSpPr>
          <p:cNvPr id="12" name="Shape 13">
            <a:extLst>
              <a:ext uri="{FF2B5EF4-FFF2-40B4-BE49-F238E27FC236}">
                <a16:creationId xmlns:a16="http://schemas.microsoft.com/office/drawing/2014/main" id="{C5328E6C-2B17-49B8-8712-6C0E107A1D99}"/>
              </a:ext>
            </a:extLst>
          </p:cNvPr>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tx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lang="en-US" dirty="0">
              <a:solidFill>
                <a:schemeClr val="tx1"/>
              </a:solidFill>
            </a:endParaRPr>
          </a:p>
        </p:txBody>
      </p:sp>
      <p:sp>
        <p:nvSpPr>
          <p:cNvPr id="13" name="Shape 14">
            <a:extLst>
              <a:ext uri="{FF2B5EF4-FFF2-40B4-BE49-F238E27FC236}">
                <a16:creationId xmlns:a16="http://schemas.microsoft.com/office/drawing/2014/main" id="{CE0B5B1C-8858-43DC-BD75-C546F4738779}"/>
              </a:ext>
            </a:extLst>
          </p:cNvPr>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lvl1pPr>
              <a:defRPr>
                <a:solidFill>
                  <a:schemeClr val="tx1"/>
                </a:solidFill>
              </a:defRPr>
            </a:lvl1pPr>
          </a:lstStyle>
          <a:p>
            <a:pPr algn="r">
              <a:buSzPct val="25000"/>
              <a:defRPr/>
            </a:pPr>
            <a:fld id="{00000000-1234-1234-1234-123412341234}" type="slidenum">
              <a:rPr lang="en-US" sz="900" smtClean="0"/>
              <a:pPr algn="r">
                <a:buSzPct val="25000"/>
                <a:defRPr/>
              </a:pPr>
              <a:t>‹#›</a:t>
            </a:fld>
            <a:endParaRPr lang="en-US" sz="900" dirty="0"/>
          </a:p>
        </p:txBody>
      </p:sp>
      <p:sp>
        <p:nvSpPr>
          <p:cNvPr id="9" name="Picture Placeholder 8">
            <a:extLst>
              <a:ext uri="{FF2B5EF4-FFF2-40B4-BE49-F238E27FC236}">
                <a16:creationId xmlns:a16="http://schemas.microsoft.com/office/drawing/2014/main" id="{51B8939D-A957-42F9-A1B5-556D29D235AB}"/>
              </a:ext>
            </a:extLst>
          </p:cNvPr>
          <p:cNvSpPr>
            <a:spLocks noGrp="1"/>
          </p:cNvSpPr>
          <p:nvPr>
            <p:ph type="pic" sz="quarter" idx="16" hasCustomPrompt="1"/>
          </p:nvPr>
        </p:nvSpPr>
        <p:spPr>
          <a:xfrm>
            <a:off x="457200" y="6847491"/>
            <a:ext cx="1001713" cy="228600"/>
          </a:xfrm>
        </p:spPr>
        <p:txBody>
          <a:bodyPr anchor="ctr"/>
          <a:lstStyle>
            <a:lvl1pPr>
              <a:buNone/>
              <a:defRPr sz="1200">
                <a:latin typeface="Verdana" panose="020B0604030504040204" pitchFamily="34" charset="0"/>
                <a:ea typeface="Verdana" panose="020B0604030504040204" pitchFamily="34" charset="0"/>
              </a:defRPr>
            </a:lvl1pPr>
          </a:lstStyle>
          <a:p>
            <a:r>
              <a:rPr lang="en-US" dirty="0"/>
              <a:t>Logo</a:t>
            </a:r>
          </a:p>
        </p:txBody>
      </p:sp>
      <p:sp>
        <p:nvSpPr>
          <p:cNvPr id="18" name="Content Placeholder 17">
            <a:extLst>
              <a:ext uri="{FF2B5EF4-FFF2-40B4-BE49-F238E27FC236}">
                <a16:creationId xmlns:a16="http://schemas.microsoft.com/office/drawing/2014/main" id="{0CF87F15-2C58-4DFC-BACB-0E2C6507BCDE}"/>
              </a:ext>
            </a:extLst>
          </p:cNvPr>
          <p:cNvSpPr>
            <a:spLocks noGrp="1"/>
          </p:cNvSpPr>
          <p:nvPr>
            <p:ph sz="quarter" idx="17" hasCustomPrompt="1"/>
          </p:nvPr>
        </p:nvSpPr>
        <p:spPr>
          <a:xfrm>
            <a:off x="2097088" y="6400800"/>
            <a:ext cx="6589712" cy="228600"/>
          </a:xfrm>
        </p:spPr>
        <p:txBody>
          <a:bodyPr anchor="ctr"/>
          <a:lstStyle>
            <a:lvl1pPr algn="r">
              <a:buNone/>
              <a:defRPr sz="1200">
                <a:latin typeface="Verdana" panose="020B0604030504040204" pitchFamily="34" charset="0"/>
                <a:ea typeface="Verdana" panose="020B0604030504040204" pitchFamily="34" charset="0"/>
              </a:defRPr>
            </a:lvl1pPr>
          </a:lstStyle>
          <a:p>
            <a:pPr lvl="0"/>
            <a:r>
              <a:rPr lang="en-US" dirty="0"/>
              <a:t>Copyright Information</a:t>
            </a:r>
          </a:p>
        </p:txBody>
      </p:sp>
    </p:spTree>
    <p:extLst>
      <p:ext uri="{BB962C8B-B14F-4D97-AF65-F5344CB8AC3E}">
        <p14:creationId xmlns:p14="http://schemas.microsoft.com/office/powerpoint/2010/main" val="869109174"/>
      </p:ext>
    </p:extLst>
  </p:cSld>
  <p:clrMapOvr>
    <a:masterClrMapping/>
  </p:clrMapOvr>
  <p:extLst>
    <p:ext uri="{DCECCB84-F9BA-43D5-87BE-67443E8EF086}">
      <p15:sldGuideLst xmlns:p15="http://schemas.microsoft.com/office/powerpoint/2012/main">
        <p15:guide id="1" orient="horz" pos="4176">
          <p15:clr>
            <a:srgbClr val="FBAE40"/>
          </p15:clr>
        </p15:guide>
        <p15:guide id="2" pos="288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Shape 24"/>
        <p:cNvGrpSpPr/>
        <p:nvPr/>
      </p:nvGrpSpPr>
      <p:grpSpPr>
        <a:xfrm>
          <a:off x="0" y="0"/>
          <a:ext cx="0" cy="0"/>
          <a:chOff x="0" y="0"/>
          <a:chExt cx="0" cy="0"/>
        </a:xfrm>
      </p:grpSpPr>
      <p:sp>
        <p:nvSpPr>
          <p:cNvPr id="25"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00F45AE3-EB76-41DE-97B2-CFE79B73D3C6}"/>
              </a:ext>
            </a:extLst>
          </p:cNvPr>
          <p:cNvSpPr>
            <a:spLocks noGrp="1"/>
          </p:cNvSpPr>
          <p:nvPr>
            <p:ph sz="quarter" idx="13"/>
          </p:nvPr>
        </p:nvSpPr>
        <p:spPr>
          <a:xfrm>
            <a:off x="457200" y="1441450"/>
            <a:ext cx="8232775" cy="470996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8" name="Shape 28"/>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29" name="Shape 29"/>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2157813" cy="1097279"/>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2993164" y="1842581"/>
            <a:ext cx="3157671" cy="471888"/>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3" name="Content Placeholder 2">
            <a:extLst>
              <a:ext uri="{FF2B5EF4-FFF2-40B4-BE49-F238E27FC236}">
                <a16:creationId xmlns:a16="http://schemas.microsoft.com/office/drawing/2014/main" id="{69EE1731-E087-5370-0DB9-362D5C3C0745}"/>
              </a:ext>
            </a:extLst>
          </p:cNvPr>
          <p:cNvSpPr>
            <a:spLocks noGrp="1"/>
          </p:cNvSpPr>
          <p:nvPr>
            <p:ph sz="quarter" idx="15"/>
          </p:nvPr>
        </p:nvSpPr>
        <p:spPr>
          <a:xfrm>
            <a:off x="6746875" y="1733444"/>
            <a:ext cx="1939925" cy="5810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60F242CC-B15F-7FD9-D526-0DA603038E1B}"/>
              </a:ext>
            </a:extLst>
          </p:cNvPr>
          <p:cNvSpPr>
            <a:spLocks noGrp="1"/>
          </p:cNvSpPr>
          <p:nvPr>
            <p:ph sz="quarter" idx="16"/>
          </p:nvPr>
        </p:nvSpPr>
        <p:spPr>
          <a:xfrm>
            <a:off x="366713" y="2871788"/>
            <a:ext cx="855662" cy="7000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6DBFC854-F620-F968-1B6C-28ABD6A98B7B}"/>
              </a:ext>
            </a:extLst>
          </p:cNvPr>
          <p:cNvSpPr>
            <a:spLocks noGrp="1"/>
          </p:cNvSpPr>
          <p:nvPr>
            <p:ph sz="quarter" idx="17"/>
          </p:nvPr>
        </p:nvSpPr>
        <p:spPr>
          <a:xfrm>
            <a:off x="2871788" y="2897188"/>
            <a:ext cx="1427162" cy="4714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a:extLst>
              <a:ext uri="{FF2B5EF4-FFF2-40B4-BE49-F238E27FC236}">
                <a16:creationId xmlns:a16="http://schemas.microsoft.com/office/drawing/2014/main" id="{C5441155-A56F-9639-0121-9855426F23BE}"/>
              </a:ext>
            </a:extLst>
          </p:cNvPr>
          <p:cNvSpPr>
            <a:spLocks noGrp="1"/>
          </p:cNvSpPr>
          <p:nvPr>
            <p:ph sz="quarter" idx="18"/>
          </p:nvPr>
        </p:nvSpPr>
        <p:spPr>
          <a:xfrm>
            <a:off x="6151563" y="2982913"/>
            <a:ext cx="300037" cy="3857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a:extLst>
              <a:ext uri="{FF2B5EF4-FFF2-40B4-BE49-F238E27FC236}">
                <a16:creationId xmlns:a16="http://schemas.microsoft.com/office/drawing/2014/main" id="{5BE0C29E-677C-FC6A-F242-20324B239957}"/>
              </a:ext>
            </a:extLst>
          </p:cNvPr>
          <p:cNvSpPr>
            <a:spLocks noGrp="1"/>
          </p:cNvSpPr>
          <p:nvPr>
            <p:ph sz="quarter" idx="19"/>
          </p:nvPr>
        </p:nvSpPr>
        <p:spPr>
          <a:xfrm>
            <a:off x="588963" y="4675188"/>
            <a:ext cx="1427162" cy="7000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4">
            <a:extLst>
              <a:ext uri="{FF2B5EF4-FFF2-40B4-BE49-F238E27FC236}">
                <a16:creationId xmlns:a16="http://schemas.microsoft.com/office/drawing/2014/main" id="{2E96636E-28C4-8508-0875-9C7F24A5E28F}"/>
              </a:ext>
            </a:extLst>
          </p:cNvPr>
          <p:cNvSpPr>
            <a:spLocks noGrp="1"/>
          </p:cNvSpPr>
          <p:nvPr>
            <p:ph sz="quarter" idx="20"/>
          </p:nvPr>
        </p:nvSpPr>
        <p:spPr>
          <a:xfrm>
            <a:off x="3392488" y="4521200"/>
            <a:ext cx="1341437" cy="11795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16">
            <a:extLst>
              <a:ext uri="{FF2B5EF4-FFF2-40B4-BE49-F238E27FC236}">
                <a16:creationId xmlns:a16="http://schemas.microsoft.com/office/drawing/2014/main" id="{B34776EB-CD70-244C-C524-27F749DF6E98}"/>
              </a:ext>
            </a:extLst>
          </p:cNvPr>
          <p:cNvSpPr>
            <a:spLocks noGrp="1"/>
          </p:cNvSpPr>
          <p:nvPr>
            <p:ph sz="quarter" idx="21"/>
          </p:nvPr>
        </p:nvSpPr>
        <p:spPr>
          <a:xfrm>
            <a:off x="5981700" y="4460875"/>
            <a:ext cx="1341438" cy="82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999842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3" name="Picture Placeholder 2">
            <a:extLst>
              <a:ext uri="{FF2B5EF4-FFF2-40B4-BE49-F238E27FC236}">
                <a16:creationId xmlns:a16="http://schemas.microsoft.com/office/drawing/2014/main" id="{83FCA9A3-61F9-4B88-AA0D-114BD47AA429}"/>
              </a:ext>
            </a:extLst>
          </p:cNvPr>
          <p:cNvSpPr>
            <a:spLocks noGrp="1"/>
          </p:cNvSpPr>
          <p:nvPr>
            <p:ph type="pic" sz="quarter" idx="15"/>
          </p:nvPr>
        </p:nvSpPr>
        <p:spPr>
          <a:xfrm>
            <a:off x="5511800" y="1768475"/>
            <a:ext cx="3043238" cy="4187825"/>
          </a:xfrm>
        </p:spPr>
        <p:txBody>
          <a:bodyPr/>
          <a:lstStyle/>
          <a:p>
            <a:endParaRPr lang="en-IN" dirty="0"/>
          </a:p>
        </p:txBody>
      </p:sp>
    </p:spTree>
    <p:extLst>
      <p:ext uri="{BB962C8B-B14F-4D97-AF65-F5344CB8AC3E}">
        <p14:creationId xmlns:p14="http://schemas.microsoft.com/office/powerpoint/2010/main" val="17241157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3" name="Picture Placeholder 2">
            <a:extLst>
              <a:ext uri="{FF2B5EF4-FFF2-40B4-BE49-F238E27FC236}">
                <a16:creationId xmlns:a16="http://schemas.microsoft.com/office/drawing/2014/main" id="{83FCA9A3-61F9-4B88-AA0D-114BD47AA429}"/>
              </a:ext>
            </a:extLst>
          </p:cNvPr>
          <p:cNvSpPr>
            <a:spLocks noGrp="1"/>
          </p:cNvSpPr>
          <p:nvPr>
            <p:ph type="pic" sz="quarter" idx="15"/>
          </p:nvPr>
        </p:nvSpPr>
        <p:spPr>
          <a:xfrm>
            <a:off x="5511800" y="1768475"/>
            <a:ext cx="3043238" cy="4187825"/>
          </a:xfrm>
        </p:spPr>
        <p:txBody>
          <a:bodyPr/>
          <a:lstStyle/>
          <a:p>
            <a:endParaRPr lang="en-IN" dirty="0"/>
          </a:p>
        </p:txBody>
      </p:sp>
      <p:sp>
        <p:nvSpPr>
          <p:cNvPr id="5" name="Content Placeholder 4">
            <a:extLst>
              <a:ext uri="{FF2B5EF4-FFF2-40B4-BE49-F238E27FC236}">
                <a16:creationId xmlns:a16="http://schemas.microsoft.com/office/drawing/2014/main" id="{0FF7D8A3-13B5-B0F7-356B-F0FAD97E0E32}"/>
              </a:ext>
            </a:extLst>
          </p:cNvPr>
          <p:cNvSpPr>
            <a:spLocks noGrp="1"/>
          </p:cNvSpPr>
          <p:nvPr>
            <p:ph sz="quarter" idx="16"/>
          </p:nvPr>
        </p:nvSpPr>
        <p:spPr>
          <a:xfrm>
            <a:off x="684213" y="4913313"/>
            <a:ext cx="7870825" cy="1190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Tree>
    <p:extLst>
      <p:ext uri="{BB962C8B-B14F-4D97-AF65-F5344CB8AC3E}">
        <p14:creationId xmlns:p14="http://schemas.microsoft.com/office/powerpoint/2010/main" val="20052421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3" name="Picture Placeholder 2">
            <a:extLst>
              <a:ext uri="{FF2B5EF4-FFF2-40B4-BE49-F238E27FC236}">
                <a16:creationId xmlns:a16="http://schemas.microsoft.com/office/drawing/2014/main" id="{83FCA9A3-61F9-4B88-AA0D-114BD47AA429}"/>
              </a:ext>
            </a:extLst>
          </p:cNvPr>
          <p:cNvSpPr>
            <a:spLocks noGrp="1"/>
          </p:cNvSpPr>
          <p:nvPr>
            <p:ph type="pic" sz="quarter" idx="15"/>
          </p:nvPr>
        </p:nvSpPr>
        <p:spPr>
          <a:xfrm>
            <a:off x="5511800" y="1768475"/>
            <a:ext cx="3043238" cy="4187825"/>
          </a:xfrm>
        </p:spPr>
        <p:txBody>
          <a:bodyPr/>
          <a:lstStyle/>
          <a:p>
            <a:endParaRPr lang="en-IN" dirty="0"/>
          </a:p>
        </p:txBody>
      </p:sp>
      <p:sp>
        <p:nvSpPr>
          <p:cNvPr id="5" name="Content Placeholder 4">
            <a:extLst>
              <a:ext uri="{FF2B5EF4-FFF2-40B4-BE49-F238E27FC236}">
                <a16:creationId xmlns:a16="http://schemas.microsoft.com/office/drawing/2014/main" id="{0FF7D8A3-13B5-B0F7-356B-F0FAD97E0E32}"/>
              </a:ext>
            </a:extLst>
          </p:cNvPr>
          <p:cNvSpPr>
            <a:spLocks noGrp="1"/>
          </p:cNvSpPr>
          <p:nvPr>
            <p:ph sz="quarter" idx="16"/>
          </p:nvPr>
        </p:nvSpPr>
        <p:spPr>
          <a:xfrm>
            <a:off x="684213" y="4913313"/>
            <a:ext cx="7870825" cy="1190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Content Placeholder 5">
            <a:extLst>
              <a:ext uri="{FF2B5EF4-FFF2-40B4-BE49-F238E27FC236}">
                <a16:creationId xmlns:a16="http://schemas.microsoft.com/office/drawing/2014/main" id="{90ACF9FC-CB6A-1DCC-E808-4755F8A8B235}"/>
              </a:ext>
            </a:extLst>
          </p:cNvPr>
          <p:cNvSpPr>
            <a:spLocks noGrp="1"/>
          </p:cNvSpPr>
          <p:nvPr>
            <p:ph sz="quarter" idx="17"/>
          </p:nvPr>
        </p:nvSpPr>
        <p:spPr>
          <a:xfrm>
            <a:off x="4073525" y="4710113"/>
            <a:ext cx="1727200" cy="1246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9" name="Content Placeholder 8">
            <a:extLst>
              <a:ext uri="{FF2B5EF4-FFF2-40B4-BE49-F238E27FC236}">
                <a16:creationId xmlns:a16="http://schemas.microsoft.com/office/drawing/2014/main" id="{EBCCE32F-7B84-D473-5B93-ED0C58CF8F90}"/>
              </a:ext>
            </a:extLst>
          </p:cNvPr>
          <p:cNvSpPr>
            <a:spLocks noGrp="1"/>
          </p:cNvSpPr>
          <p:nvPr>
            <p:ph sz="quarter" idx="18"/>
          </p:nvPr>
        </p:nvSpPr>
        <p:spPr>
          <a:xfrm>
            <a:off x="6604000" y="4830763"/>
            <a:ext cx="425450" cy="83978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1" name="Content Placeholder 10">
            <a:extLst>
              <a:ext uri="{FF2B5EF4-FFF2-40B4-BE49-F238E27FC236}">
                <a16:creationId xmlns:a16="http://schemas.microsoft.com/office/drawing/2014/main" id="{AA40ED2A-6A9F-58AC-71D8-EF99051B8632}"/>
              </a:ext>
            </a:extLst>
          </p:cNvPr>
          <p:cNvSpPr>
            <a:spLocks noGrp="1"/>
          </p:cNvSpPr>
          <p:nvPr>
            <p:ph sz="quarter" idx="19"/>
          </p:nvPr>
        </p:nvSpPr>
        <p:spPr>
          <a:xfrm>
            <a:off x="7772400" y="4913313"/>
            <a:ext cx="425450" cy="10429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Tree>
    <p:extLst>
      <p:ext uri="{BB962C8B-B14F-4D97-AF65-F5344CB8AC3E}">
        <p14:creationId xmlns:p14="http://schemas.microsoft.com/office/powerpoint/2010/main" val="367508705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slideLayout" Target="../slideLayouts/slideLayout16.xml"/><Relationship Id="rId18" Type="http://schemas.openxmlformats.org/officeDocument/2006/relationships/slideLayout" Target="../slideLayouts/slideLayout21.xml"/><Relationship Id="rId3" Type="http://schemas.openxmlformats.org/officeDocument/2006/relationships/slideLayout" Target="../slideLayouts/slideLayout6.xml"/><Relationship Id="rId21" Type="http://schemas.openxmlformats.org/officeDocument/2006/relationships/image" Target="../media/image1.jpg"/><Relationship Id="rId7" Type="http://schemas.openxmlformats.org/officeDocument/2006/relationships/slideLayout" Target="../slideLayouts/slideLayout10.xml"/><Relationship Id="rId12" Type="http://schemas.openxmlformats.org/officeDocument/2006/relationships/slideLayout" Target="../slideLayouts/slideLayout15.xml"/><Relationship Id="rId17" Type="http://schemas.openxmlformats.org/officeDocument/2006/relationships/slideLayout" Target="../slideLayouts/slideLayout20.xml"/><Relationship Id="rId2" Type="http://schemas.openxmlformats.org/officeDocument/2006/relationships/slideLayout" Target="../slideLayouts/slideLayout5.xml"/><Relationship Id="rId16" Type="http://schemas.openxmlformats.org/officeDocument/2006/relationships/slideLayout" Target="../slideLayouts/slideLayout19.xml"/><Relationship Id="rId20" Type="http://schemas.openxmlformats.org/officeDocument/2006/relationships/theme" Target="../theme/theme2.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5" Type="http://schemas.openxmlformats.org/officeDocument/2006/relationships/slideLayout" Target="../slideLayouts/slideLayout18.xml"/><Relationship Id="rId10" Type="http://schemas.openxmlformats.org/officeDocument/2006/relationships/slideLayout" Target="../slideLayouts/slideLayout13.xml"/><Relationship Id="rId19" Type="http://schemas.openxmlformats.org/officeDocument/2006/relationships/slideLayout" Target="../slideLayouts/slideLayout22.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a:t>
            </a:r>
            <a:endParaRPr dirty="0"/>
          </a:p>
        </p:txBody>
      </p:sp>
      <p:sp>
        <p:nvSpPr>
          <p:cNvPr id="11" name="Shape 11"/>
          <p:cNvSpPr txBox="1">
            <a:spLocks noGrp="1"/>
          </p:cNvSpPr>
          <p:nvPr>
            <p:ph type="body" idx="1"/>
          </p:nvPr>
        </p:nvSpPr>
        <p:spPr>
          <a:xfrm>
            <a:off x="457200" y="1600200"/>
            <a:ext cx="8229600" cy="4428411"/>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tx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lang="en-US" dirty="0">
              <a:solidFill>
                <a:schemeClr val="tx1"/>
              </a:solidFill>
            </a:endParaRPr>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lvl1pPr>
              <a:defRPr>
                <a:solidFill>
                  <a:schemeClr val="tx1"/>
                </a:solidFill>
              </a:defRPr>
            </a:lvl1pPr>
          </a:lstStyle>
          <a:p>
            <a:pPr algn="r">
              <a:buSzPct val="25000"/>
              <a:defRPr/>
            </a:pPr>
            <a:fld id="{00000000-1234-1234-1234-123412341234}" type="slidenum">
              <a:rPr lang="en-US" sz="900" smtClean="0"/>
              <a:pPr algn="r">
                <a:buSzPct val="25000"/>
                <a:defRPr/>
              </a:pPr>
              <a:t>‹#›</a:t>
            </a:fld>
            <a:endParaRPr lang="en-US" sz="900" dirty="0"/>
          </a:p>
        </p:txBody>
      </p:sp>
    </p:spTree>
    <p:extLst>
      <p:ext uri="{BB962C8B-B14F-4D97-AF65-F5344CB8AC3E}">
        <p14:creationId xmlns:p14="http://schemas.microsoft.com/office/powerpoint/2010/main" val="2391912839"/>
      </p:ext>
    </p:extLst>
  </p:cSld>
  <p:clrMap bg1="lt1" tx1="dk1" bg2="dk2" tx2="lt2" accent1="accent1" accent2="accent2" accent3="accent3" accent4="accent4" accent5="accent5" accent6="accent6" hlink="hlink" folHlink="folHlink"/>
  <p:sldLayoutIdLst>
    <p:sldLayoutId id="2147483684" r:id="rId1"/>
    <p:sldLayoutId id="2147483685" r:id="rId2"/>
    <p:sldLayoutId id="2147483686"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6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a:t>
            </a:r>
            <a:endParaRPr dirty="0"/>
          </a:p>
        </p:txBody>
      </p:sp>
      <p:sp>
        <p:nvSpPr>
          <p:cNvPr id="11" name="Content Placeholder"/>
          <p:cNvSpPr txBox="1">
            <a:spLocks noGrp="1"/>
          </p:cNvSpPr>
          <p:nvPr>
            <p:ph type="body" idx="1"/>
          </p:nvPr>
        </p:nvSpPr>
        <p:spPr>
          <a:xfrm>
            <a:off x="457200" y="1600200"/>
            <a:ext cx="8229600" cy="4428411"/>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2" name="Content Placeholder 26">
            <a:extLst>
              <a:ext uri="{FF2B5EF4-FFF2-40B4-BE49-F238E27FC236}">
                <a16:creationId xmlns:a16="http://schemas.microsoft.com/office/drawing/2014/main" id="{96113423-EA10-0216-69C8-A2BA11BC1953}"/>
              </a:ext>
            </a:extLst>
          </p:cNvPr>
          <p:cNvSpPr txBox="1">
            <a:spLocks/>
          </p:cNvSpPr>
          <p:nvPr userDrawn="1"/>
        </p:nvSpPr>
        <p:spPr>
          <a:xfrm>
            <a:off x="2097088" y="6456347"/>
            <a:ext cx="6589712" cy="221018"/>
          </a:xfrm>
          <a:prstGeom prst="rect">
            <a:avLst/>
          </a:prstGeom>
        </p:spPr>
        <p:txBody>
          <a:bodyPr lIns="0" tIns="18000" rIns="0" bIns="18000" anchor="ctr"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r"/>
            <a:r>
              <a:rPr lang="en-US" sz="1200" dirty="0">
                <a:latin typeface="Verdana" panose="020B0604030504040204" pitchFamily="34" charset="0"/>
                <a:ea typeface="Verdana" panose="020B0604030504040204" pitchFamily="34" charset="0"/>
              </a:rPr>
              <a:t>Copyright © 2024, 2018, 2015 Pearson Education, Inc. All Rights Reserved</a:t>
            </a:r>
          </a:p>
        </p:txBody>
      </p:sp>
      <p:pic>
        <p:nvPicPr>
          <p:cNvPr id="3" name="Picture Placeholder 33">
            <a:extLst>
              <a:ext uri="{FF2B5EF4-FFF2-40B4-BE49-F238E27FC236}">
                <a16:creationId xmlns:a16="http://schemas.microsoft.com/office/drawing/2014/main" id="{6A23DD75-23F5-C38A-1DB9-303907CF25CB}"/>
              </a:ext>
            </a:extLst>
          </p:cNvPr>
          <p:cNvPicPr>
            <a:picLocks noChangeAspect="1"/>
          </p:cNvPicPr>
          <p:nvPr userDrawn="1"/>
        </p:nvPicPr>
        <p:blipFill>
          <a:blip r:embed="rId21"/>
          <a:stretch>
            <a:fillRect/>
          </a:stretch>
        </p:blipFill>
        <p:spPr>
          <a:xfrm>
            <a:off x="473549" y="6427498"/>
            <a:ext cx="986560" cy="310866"/>
          </a:xfrm>
          <a:prstGeom prst="rect">
            <a:avLst/>
          </a:prstGeom>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92" r:id="rId3"/>
    <p:sldLayoutId id="2147483688" r:id="rId4"/>
    <p:sldLayoutId id="2147483689" r:id="rId5"/>
    <p:sldLayoutId id="2147483690" r:id="rId6"/>
    <p:sldLayoutId id="2147483681" r:id="rId7"/>
    <p:sldLayoutId id="2147483676" r:id="rId8"/>
    <p:sldLayoutId id="2147483677" r:id="rId9"/>
    <p:sldLayoutId id="2147483678" r:id="rId10"/>
    <p:sldLayoutId id="2147483687" r:id="rId11"/>
    <p:sldLayoutId id="2147483679" r:id="rId12"/>
    <p:sldLayoutId id="2147483671" r:id="rId13"/>
    <p:sldLayoutId id="2147483673" r:id="rId14"/>
    <p:sldLayoutId id="2147483670" r:id="rId15"/>
    <p:sldLayoutId id="2147483669" r:id="rId16"/>
    <p:sldLayoutId id="2147483655" r:id="rId17"/>
    <p:sldLayoutId id="2147483691" r:id="rId18"/>
    <p:sldLayoutId id="2147483693" r:id="rId1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1.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44.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46.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47.xm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48.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4.wmf"/><Relationship Id="rId4" Type="http://schemas.openxmlformats.org/officeDocument/2006/relationships/oleObject" Target="../embeddings/oleObject1.bin"/></Relationships>
</file>

<file path=ppt/slides/_rels/slide50.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50.xm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51.xml"/><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52.xm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53.xml"/><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54.xml"/><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55.xml"/><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56.xml"/><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57.xml"/><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58.xml"/><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59.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60.xml"/><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61.xml"/><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62.xml"/><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63.xml"/><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64.xml"/><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65.xml"/><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66.xml"/><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67.xml"/><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3" Type="http://schemas.openxmlformats.org/officeDocument/2006/relationships/hyperlink" Target="https://jameshalderman.com/a3_vid_lib_page/" TargetMode="External"/><Relationship Id="rId2" Type="http://schemas.openxmlformats.org/officeDocument/2006/relationships/notesSlide" Target="../notesSlides/notesSlide68.xml"/><Relationship Id="rId1" Type="http://schemas.openxmlformats.org/officeDocument/2006/relationships/slideLayout" Target="../slideLayouts/slideLayout22.xml"/><Relationship Id="rId4" Type="http://schemas.openxmlformats.org/officeDocument/2006/relationships/hyperlink" Target="https://jameshalderman.com/a3_anim_lib_page/" TargetMode="External"/></Relationships>
</file>

<file path=ppt/slides/_rels/slide6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9.xml"/><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98728-A241-43F4-95FF-6C49FEEA0911}"/>
              </a:ext>
            </a:extLst>
          </p:cNvPr>
          <p:cNvSpPr>
            <a:spLocks noGrp="1"/>
          </p:cNvSpPr>
          <p:nvPr>
            <p:ph type="title"/>
          </p:nvPr>
        </p:nvSpPr>
        <p:spPr>
          <a:xfrm>
            <a:off x="465826" y="221462"/>
            <a:ext cx="8229600" cy="590349"/>
          </a:xfrm>
        </p:spPr>
        <p:txBody>
          <a:bodyPr lIns="0" tIns="18000" rIns="0" bIns="18000" anchor="ctr" anchorCtr="0">
            <a:spAutoFit/>
          </a:bodyPr>
          <a:lstStyle/>
          <a:p>
            <a:r>
              <a:rPr lang="en-US" dirty="0"/>
              <a:t>Manual Drivetrains and Axles</a:t>
            </a:r>
          </a:p>
        </p:txBody>
      </p:sp>
      <p:sp>
        <p:nvSpPr>
          <p:cNvPr id="3" name="Content Placeholder 2">
            <a:extLst>
              <a:ext uri="{FF2B5EF4-FFF2-40B4-BE49-F238E27FC236}">
                <a16:creationId xmlns:a16="http://schemas.microsoft.com/office/drawing/2014/main" id="{ABE18F80-D4FC-4D8F-B2BD-E7BEE7E012B5}"/>
              </a:ext>
            </a:extLst>
          </p:cNvPr>
          <p:cNvSpPr>
            <a:spLocks noGrp="1"/>
          </p:cNvSpPr>
          <p:nvPr>
            <p:ph type="body" idx="1"/>
          </p:nvPr>
        </p:nvSpPr>
        <p:spPr>
          <a:xfrm>
            <a:off x="478220" y="943518"/>
            <a:ext cx="1802525" cy="344128"/>
          </a:xfrm>
        </p:spPr>
        <p:txBody>
          <a:bodyPr wrap="square" lIns="0" tIns="18000" rIns="0" bIns="18000" anchor="ctr" anchorCtr="0">
            <a:spAutoFit/>
          </a:bodyPr>
          <a:lstStyle/>
          <a:p>
            <a:r>
              <a:rPr lang="en-US" dirty="0"/>
              <a:t>Ninth Edition</a:t>
            </a:r>
          </a:p>
        </p:txBody>
      </p:sp>
      <p:pic>
        <p:nvPicPr>
          <p:cNvPr id="11" name="Picture 10" descr="Front Cover: Manual Drivetrains and Axles Ninth Edition by James D. Halderman">
            <a:extLst>
              <a:ext uri="{FF2B5EF4-FFF2-40B4-BE49-F238E27FC236}">
                <a16:creationId xmlns:a16="http://schemas.microsoft.com/office/drawing/2014/main" id="{47DEB20F-F8EF-0BF2-D4E2-46B2A68DF920}"/>
              </a:ext>
            </a:extLst>
          </p:cNvPr>
          <p:cNvPicPr>
            <a:picLocks noChangeAspect="1"/>
          </p:cNvPicPr>
          <p:nvPr/>
        </p:nvPicPr>
        <p:blipFill>
          <a:blip r:embed="rId3"/>
          <a:stretch>
            <a:fillRect/>
          </a:stretch>
        </p:blipFill>
        <p:spPr>
          <a:xfrm>
            <a:off x="486407" y="1602101"/>
            <a:ext cx="3657688" cy="4688715"/>
          </a:xfrm>
          <a:prstGeom prst="rect">
            <a:avLst/>
          </a:prstGeom>
        </p:spPr>
      </p:pic>
      <p:sp>
        <p:nvSpPr>
          <p:cNvPr id="6" name="Content Placeholder 5">
            <a:extLst>
              <a:ext uri="{FF2B5EF4-FFF2-40B4-BE49-F238E27FC236}">
                <a16:creationId xmlns:a16="http://schemas.microsoft.com/office/drawing/2014/main" id="{82FD4EC9-4778-4E2F-B136-2A176CA2BA69}"/>
              </a:ext>
            </a:extLst>
          </p:cNvPr>
          <p:cNvSpPr>
            <a:spLocks noGrp="1"/>
          </p:cNvSpPr>
          <p:nvPr>
            <p:ph sz="quarter" idx="14"/>
          </p:nvPr>
        </p:nvSpPr>
        <p:spPr>
          <a:xfrm>
            <a:off x="4580630" y="2352896"/>
            <a:ext cx="1690777" cy="498016"/>
          </a:xfrm>
        </p:spPr>
        <p:txBody>
          <a:bodyPr wrap="square" lIns="0" tIns="18000" rIns="0" bIns="18000" anchor="ctr" anchorCtr="0">
            <a:spAutoFit/>
          </a:bodyPr>
          <a:lstStyle/>
          <a:p>
            <a:pPr marL="0"/>
            <a:r>
              <a:rPr lang="en-US" dirty="0"/>
              <a:t>Chapter 4</a:t>
            </a:r>
          </a:p>
        </p:txBody>
      </p:sp>
      <p:sp>
        <p:nvSpPr>
          <p:cNvPr id="26" name="Content Placeholder 25">
            <a:extLst>
              <a:ext uri="{FF2B5EF4-FFF2-40B4-BE49-F238E27FC236}">
                <a16:creationId xmlns:a16="http://schemas.microsoft.com/office/drawing/2014/main" id="{CAE97AE1-A6FA-B2D3-F179-BF83BBEC8FB1}"/>
              </a:ext>
            </a:extLst>
          </p:cNvPr>
          <p:cNvSpPr>
            <a:spLocks noGrp="1"/>
          </p:cNvSpPr>
          <p:nvPr>
            <p:ph sz="quarter" idx="15"/>
          </p:nvPr>
        </p:nvSpPr>
        <p:spPr>
          <a:xfrm>
            <a:off x="4580632" y="3035762"/>
            <a:ext cx="3657688" cy="374906"/>
          </a:xfrm>
        </p:spPr>
        <p:txBody>
          <a:bodyPr wrap="square" lIns="0" tIns="18000" rIns="0" bIns="18000" anchor="ctr" anchorCtr="0">
            <a:spAutoFit/>
          </a:bodyPr>
          <a:lstStyle/>
          <a:p>
            <a:pPr marL="0"/>
            <a:r>
              <a:rPr lang="en-US" dirty="0"/>
              <a:t>Clutch Diagnosis and Service</a:t>
            </a:r>
          </a:p>
        </p:txBody>
      </p:sp>
      <p:pic>
        <p:nvPicPr>
          <p:cNvPr id="34" name="Picture Placeholder 33" descr="Pearson Logo">
            <a:extLst>
              <a:ext uri="{FF2B5EF4-FFF2-40B4-BE49-F238E27FC236}">
                <a16:creationId xmlns:a16="http://schemas.microsoft.com/office/drawing/2014/main" id="{AB68EB2D-4F0F-D7E1-842B-78F75D23D7C2}"/>
              </a:ext>
            </a:extLst>
          </p:cNvPr>
          <p:cNvPicPr>
            <a:picLocks noGrp="1" noChangeAspect="1"/>
          </p:cNvPicPr>
          <p:nvPr>
            <p:ph type="pic" sz="quarter" idx="19"/>
          </p:nvPr>
        </p:nvPicPr>
        <p:blipFill>
          <a:blip r:embed="rId4"/>
          <a:stretch>
            <a:fillRect/>
          </a:stretch>
        </p:blipFill>
        <p:spPr>
          <a:xfrm>
            <a:off x="473549" y="6427498"/>
            <a:ext cx="986560" cy="310866"/>
          </a:xfrm>
        </p:spPr>
      </p:pic>
      <p:sp>
        <p:nvSpPr>
          <p:cNvPr id="27" name="Content Placeholder 26">
            <a:extLst>
              <a:ext uri="{FF2B5EF4-FFF2-40B4-BE49-F238E27FC236}">
                <a16:creationId xmlns:a16="http://schemas.microsoft.com/office/drawing/2014/main" id="{80AFEA12-D87A-865C-7BA4-91FDF50FC206}"/>
              </a:ext>
            </a:extLst>
          </p:cNvPr>
          <p:cNvSpPr>
            <a:spLocks noGrp="1"/>
          </p:cNvSpPr>
          <p:nvPr>
            <p:ph sz="quarter" idx="17"/>
          </p:nvPr>
        </p:nvSpPr>
        <p:spPr>
          <a:xfrm>
            <a:off x="2097088" y="6456347"/>
            <a:ext cx="6589712" cy="221018"/>
          </a:xfrm>
        </p:spPr>
        <p:txBody>
          <a:bodyPr lIns="0" tIns="18000" rIns="0" bIns="18000" anchor="ctr" anchorCtr="0">
            <a:spAutoFit/>
          </a:bodyPr>
          <a:lstStyle/>
          <a:p>
            <a:r>
              <a:rPr lang="en-US" dirty="0"/>
              <a:t>Copyright © 2024, 2018, 2015 Pearson Education, Inc. All Rights Reserved</a:t>
            </a:r>
          </a:p>
        </p:txBody>
      </p:sp>
    </p:spTree>
    <p:extLst>
      <p:ext uri="{BB962C8B-B14F-4D97-AF65-F5344CB8AC3E}">
        <p14:creationId xmlns:p14="http://schemas.microsoft.com/office/powerpoint/2010/main" val="31733792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74452" y="220537"/>
            <a:ext cx="8212348" cy="590349"/>
          </a:xfrm>
        </p:spPr>
        <p:txBody>
          <a:bodyPr lIns="0" tIns="18000" rIns="0" bIns="18000" anchor="ctr">
            <a:spAutoFit/>
          </a:bodyPr>
          <a:lstStyle/>
          <a:p>
            <a:r>
              <a:rPr lang="en-US" dirty="0"/>
              <a:t>Clutch Problem Diagnosis </a:t>
            </a:r>
            <a:r>
              <a:rPr lang="en-US" sz="2800" dirty="0"/>
              <a:t>(3 of 3)</a:t>
            </a:r>
          </a:p>
        </p:txBody>
      </p:sp>
      <p:sp>
        <p:nvSpPr>
          <p:cNvPr id="7" name="Content Placeholder 6">
            <a:extLst>
              <a:ext uri="{FF2B5EF4-FFF2-40B4-BE49-F238E27FC236}">
                <a16:creationId xmlns:a16="http://schemas.microsoft.com/office/drawing/2014/main" id="{1EB22131-D366-DA51-F336-FB0714E7F533}"/>
              </a:ext>
            </a:extLst>
          </p:cNvPr>
          <p:cNvSpPr>
            <a:spLocks noGrp="1"/>
          </p:cNvSpPr>
          <p:nvPr>
            <p:ph sz="quarter" idx="14"/>
          </p:nvPr>
        </p:nvSpPr>
        <p:spPr>
          <a:xfrm>
            <a:off x="474453" y="1049850"/>
            <a:ext cx="8212347" cy="2190788"/>
          </a:xfrm>
        </p:spPr>
        <p:txBody>
          <a:bodyPr lIns="0" tIns="18000" rIns="0" bIns="18000" anchor="ctr" anchorCtr="0">
            <a:spAutoFit/>
          </a:bodyPr>
          <a:lstStyle/>
          <a:p>
            <a:pPr marL="342900" indent="-342900">
              <a:spcBef>
                <a:spcPts val="600"/>
              </a:spcBef>
            </a:pPr>
            <a:r>
              <a:rPr lang="en-US" sz="2400" dirty="0">
                <a:solidFill>
                  <a:schemeClr val="tx1"/>
                </a:solidFill>
              </a:rPr>
              <a:t>Clutch Spin-Down Test</a:t>
            </a:r>
          </a:p>
          <a:p>
            <a:pPr marL="829818" lvl="1" indent="-342900"/>
            <a:r>
              <a:rPr lang="en-US" sz="2400" dirty="0">
                <a:solidFill>
                  <a:schemeClr val="tx1"/>
                </a:solidFill>
              </a:rPr>
              <a:t>Check/adjust clutch pedal free travel.</a:t>
            </a:r>
          </a:p>
          <a:p>
            <a:pPr marL="829818" lvl="1" indent="-342900"/>
            <a:r>
              <a:rPr lang="en-US" sz="2400" dirty="0">
                <a:solidFill>
                  <a:schemeClr val="tx1"/>
                </a:solidFill>
              </a:rPr>
              <a:t>Warm up engine to operating temperature.</a:t>
            </a:r>
          </a:p>
          <a:p>
            <a:pPr marL="829818" lvl="1" indent="-342900"/>
            <a:r>
              <a:rPr lang="en-US" sz="2400" dirty="0">
                <a:solidFill>
                  <a:schemeClr val="tx1"/>
                </a:solidFill>
              </a:rPr>
              <a:t>Push in clutch pedal, wait 9 seconds </a:t>
            </a:r>
          </a:p>
          <a:p>
            <a:pPr marL="829818" lvl="1" indent="-342900"/>
            <a:r>
              <a:rPr lang="en-US" sz="2400" dirty="0">
                <a:solidFill>
                  <a:schemeClr val="tx1"/>
                </a:solidFill>
              </a:rPr>
              <a:t>Shift transmission into reverse.</a:t>
            </a:r>
          </a:p>
        </p:txBody>
      </p:sp>
    </p:spTree>
    <p:extLst>
      <p:ext uri="{BB962C8B-B14F-4D97-AF65-F5344CB8AC3E}">
        <p14:creationId xmlns:p14="http://schemas.microsoft.com/office/powerpoint/2010/main" val="8369660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74452" y="220537"/>
            <a:ext cx="8212348" cy="590349"/>
          </a:xfrm>
        </p:spPr>
        <p:txBody>
          <a:bodyPr lIns="0" tIns="18000" rIns="0" bIns="18000" anchor="ctr">
            <a:spAutoFit/>
          </a:bodyPr>
          <a:lstStyle/>
          <a:p>
            <a:r>
              <a:rPr lang="en-US" dirty="0"/>
              <a:t>Clutch Symptom Guide</a:t>
            </a:r>
            <a:endParaRPr lang="en-US" sz="2800" dirty="0"/>
          </a:p>
        </p:txBody>
      </p:sp>
      <p:sp>
        <p:nvSpPr>
          <p:cNvPr id="7" name="Content Placeholder 6">
            <a:extLst>
              <a:ext uri="{FF2B5EF4-FFF2-40B4-BE49-F238E27FC236}">
                <a16:creationId xmlns:a16="http://schemas.microsoft.com/office/drawing/2014/main" id="{1EB22131-D366-DA51-F336-FB0714E7F533}"/>
              </a:ext>
            </a:extLst>
          </p:cNvPr>
          <p:cNvSpPr>
            <a:spLocks noGrp="1"/>
          </p:cNvSpPr>
          <p:nvPr>
            <p:ph sz="quarter" idx="14"/>
          </p:nvPr>
        </p:nvSpPr>
        <p:spPr>
          <a:xfrm>
            <a:off x="474453" y="1050492"/>
            <a:ext cx="8212347" cy="2637064"/>
          </a:xfrm>
        </p:spPr>
        <p:txBody>
          <a:bodyPr lIns="0" tIns="18000" rIns="0" bIns="18000" anchor="ctr" anchorCtr="0">
            <a:spAutoFit/>
          </a:bodyPr>
          <a:lstStyle/>
          <a:p>
            <a:pPr marL="342900" indent="-342900">
              <a:spcBef>
                <a:spcPts val="600"/>
              </a:spcBef>
            </a:pPr>
            <a:r>
              <a:rPr lang="en-US" sz="2400" dirty="0">
                <a:solidFill>
                  <a:schemeClr val="tx1"/>
                </a:solidFill>
              </a:rPr>
              <a:t>Clutch Slips</a:t>
            </a:r>
          </a:p>
          <a:p>
            <a:pPr marL="829818" lvl="1" indent="-342900"/>
            <a:r>
              <a:rPr lang="en-US" sz="2400" dirty="0">
                <a:solidFill>
                  <a:schemeClr val="tx1"/>
                </a:solidFill>
              </a:rPr>
              <a:t>What are possible causes?</a:t>
            </a:r>
          </a:p>
          <a:p>
            <a:pPr marL="342900" indent="-342900">
              <a:spcBef>
                <a:spcPts val="600"/>
              </a:spcBef>
            </a:pPr>
            <a:r>
              <a:rPr lang="en-US" sz="2400" dirty="0">
                <a:solidFill>
                  <a:schemeClr val="tx1"/>
                </a:solidFill>
              </a:rPr>
              <a:t>Clutch grabs</a:t>
            </a:r>
          </a:p>
          <a:p>
            <a:pPr marL="829818" lvl="1" indent="-342900"/>
            <a:r>
              <a:rPr lang="en-US" sz="2400" dirty="0">
                <a:solidFill>
                  <a:schemeClr val="tx1"/>
                </a:solidFill>
              </a:rPr>
              <a:t>What are possible causes?</a:t>
            </a:r>
          </a:p>
          <a:p>
            <a:pPr marL="342900" indent="-342900">
              <a:spcBef>
                <a:spcPts val="600"/>
              </a:spcBef>
            </a:pPr>
            <a:r>
              <a:rPr lang="en-US" sz="2400" dirty="0">
                <a:solidFill>
                  <a:schemeClr val="tx1"/>
                </a:solidFill>
              </a:rPr>
              <a:t>Clutch noises</a:t>
            </a:r>
          </a:p>
          <a:p>
            <a:pPr marL="829818" lvl="1" indent="-342900"/>
            <a:r>
              <a:rPr lang="en-US" sz="2400" dirty="0">
                <a:solidFill>
                  <a:schemeClr val="tx1"/>
                </a:solidFill>
              </a:rPr>
              <a:t>What are possible causes? </a:t>
            </a:r>
          </a:p>
        </p:txBody>
      </p:sp>
    </p:spTree>
    <p:extLst>
      <p:ext uri="{BB962C8B-B14F-4D97-AF65-F5344CB8AC3E}">
        <p14:creationId xmlns:p14="http://schemas.microsoft.com/office/powerpoint/2010/main" val="27066066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2A8EE-F3D5-44B9-B5A1-7A4D72C3EC83}"/>
              </a:ext>
            </a:extLst>
          </p:cNvPr>
          <p:cNvSpPr>
            <a:spLocks noGrp="1"/>
          </p:cNvSpPr>
          <p:nvPr>
            <p:ph type="title"/>
          </p:nvPr>
        </p:nvSpPr>
        <p:spPr>
          <a:xfrm>
            <a:off x="476810" y="220466"/>
            <a:ext cx="8229600" cy="590349"/>
          </a:xfrm>
        </p:spPr>
        <p:txBody>
          <a:bodyPr lIns="0" tIns="18000" rIns="0" bIns="18000" anchor="ctr" anchorCtr="0">
            <a:spAutoFit/>
          </a:bodyPr>
          <a:lstStyle/>
          <a:p>
            <a:r>
              <a:rPr lang="en-US" dirty="0"/>
              <a:t>Figure 4.4</a:t>
            </a:r>
            <a:endParaRPr lang="en-US" sz="2800" dirty="0"/>
          </a:p>
        </p:txBody>
      </p:sp>
      <p:sp>
        <p:nvSpPr>
          <p:cNvPr id="6" name="Content Placeholder 5">
            <a:extLst>
              <a:ext uri="{FF2B5EF4-FFF2-40B4-BE49-F238E27FC236}">
                <a16:creationId xmlns:a16="http://schemas.microsoft.com/office/drawing/2014/main" id="{4D16A3E7-0B7C-1F5E-5349-6D86919FF1CE}"/>
              </a:ext>
            </a:extLst>
          </p:cNvPr>
          <p:cNvSpPr>
            <a:spLocks noGrp="1"/>
          </p:cNvSpPr>
          <p:nvPr>
            <p:ph sz="quarter" idx="13"/>
          </p:nvPr>
        </p:nvSpPr>
        <p:spPr>
          <a:xfrm>
            <a:off x="476250" y="1061074"/>
            <a:ext cx="2804832" cy="405683"/>
          </a:xfrm>
        </p:spPr>
        <p:txBody>
          <a:bodyPr wrap="square" lIns="0" tIns="18000" rIns="0" bIns="18000" anchor="ctr" anchorCtr="0">
            <a:spAutoFit/>
          </a:bodyPr>
          <a:lstStyle/>
          <a:p>
            <a:pPr marL="0" indent="0">
              <a:spcBef>
                <a:spcPts val="600"/>
              </a:spcBef>
              <a:buNone/>
            </a:pPr>
            <a:r>
              <a:rPr lang="en-US" sz="2400" dirty="0">
                <a:solidFill>
                  <a:schemeClr val="tx1"/>
                </a:solidFill>
              </a:rPr>
              <a:t>Clutch Replacement</a:t>
            </a:r>
          </a:p>
        </p:txBody>
      </p:sp>
      <p:pic>
        <p:nvPicPr>
          <p:cNvPr id="7" name="Picture 6" descr="A close-up of a clutch kit consisting of a clutch disc, pressure plate, and throwout bearing.">
            <a:extLst>
              <a:ext uri="{FF2B5EF4-FFF2-40B4-BE49-F238E27FC236}">
                <a16:creationId xmlns:a16="http://schemas.microsoft.com/office/drawing/2014/main" id="{009ED64F-6C7F-1154-09FA-E7B5A3377160}"/>
              </a:ext>
            </a:extLst>
          </p:cNvPr>
          <p:cNvPicPr>
            <a:picLocks noChangeAspect="1"/>
          </p:cNvPicPr>
          <p:nvPr/>
        </p:nvPicPr>
        <p:blipFill>
          <a:blip r:embed="rId3"/>
          <a:stretch>
            <a:fillRect/>
          </a:stretch>
        </p:blipFill>
        <p:spPr>
          <a:xfrm>
            <a:off x="471713" y="1761149"/>
            <a:ext cx="3835603" cy="2887766"/>
          </a:xfrm>
          <a:prstGeom prst="rect">
            <a:avLst/>
          </a:prstGeom>
        </p:spPr>
      </p:pic>
      <p:sp>
        <p:nvSpPr>
          <p:cNvPr id="3" name="Content Placeholder 2">
            <a:extLst>
              <a:ext uri="{FF2B5EF4-FFF2-40B4-BE49-F238E27FC236}">
                <a16:creationId xmlns:a16="http://schemas.microsoft.com/office/drawing/2014/main" id="{B08E78CE-AC74-7630-A640-3F64980F5961}"/>
              </a:ext>
            </a:extLst>
          </p:cNvPr>
          <p:cNvSpPr>
            <a:spLocks noGrp="1"/>
          </p:cNvSpPr>
          <p:nvPr>
            <p:ph sz="quarter" idx="14"/>
          </p:nvPr>
        </p:nvSpPr>
        <p:spPr>
          <a:xfrm>
            <a:off x="4580965" y="1044321"/>
            <a:ext cx="4114799" cy="4114391"/>
          </a:xfrm>
        </p:spPr>
        <p:txBody>
          <a:bodyPr wrap="square" lIns="0" tIns="18000" rIns="0" bIns="18000" anchor="ctr" anchorCtr="0">
            <a:spAutoFit/>
          </a:bodyPr>
          <a:lstStyle/>
          <a:p>
            <a:pPr marL="342900" indent="-342900">
              <a:spcBef>
                <a:spcPts val="600"/>
              </a:spcBef>
            </a:pPr>
            <a:r>
              <a:rPr lang="en-US" sz="2400" dirty="0">
                <a:solidFill>
                  <a:schemeClr val="tx1"/>
                </a:solidFill>
              </a:rPr>
              <a:t>Hoist Vehicle Safely</a:t>
            </a:r>
          </a:p>
          <a:p>
            <a:pPr marL="829818" lvl="1" indent="-342900"/>
            <a:r>
              <a:rPr lang="en-US" sz="2400" dirty="0">
                <a:solidFill>
                  <a:schemeClr val="tx1"/>
                </a:solidFill>
              </a:rPr>
              <a:t>Remove driveshaft.</a:t>
            </a:r>
          </a:p>
          <a:p>
            <a:pPr marL="829818" lvl="1" indent="-342900"/>
            <a:r>
              <a:rPr lang="en-US" sz="2400" dirty="0">
                <a:solidFill>
                  <a:schemeClr val="tx1"/>
                </a:solidFill>
              </a:rPr>
              <a:t>Disconnect linkage, speedometer, &amp; reverse switch </a:t>
            </a:r>
          </a:p>
          <a:p>
            <a:pPr marL="829818" lvl="1" indent="-342900"/>
            <a:r>
              <a:rPr lang="en-US" sz="2400" dirty="0">
                <a:solidFill>
                  <a:schemeClr val="tx1"/>
                </a:solidFill>
              </a:rPr>
              <a:t>Support transmission </a:t>
            </a:r>
          </a:p>
          <a:p>
            <a:pPr marL="829818" lvl="1" indent="-342900"/>
            <a:r>
              <a:rPr lang="en-US" sz="2400" dirty="0">
                <a:solidFill>
                  <a:schemeClr val="tx1"/>
                </a:solidFill>
              </a:rPr>
              <a:t>Remove rear cross member </a:t>
            </a:r>
          </a:p>
          <a:p>
            <a:pPr marL="829818" lvl="1" indent="-342900"/>
            <a:r>
              <a:rPr lang="en-US" sz="2400" dirty="0">
                <a:solidFill>
                  <a:schemeClr val="tx1"/>
                </a:solidFill>
              </a:rPr>
              <a:t>Remove bell housing bolts</a:t>
            </a:r>
          </a:p>
        </p:txBody>
      </p:sp>
      <p:sp>
        <p:nvSpPr>
          <p:cNvPr id="4" name="Content Placeholder 3">
            <a:extLst>
              <a:ext uri="{FF2B5EF4-FFF2-40B4-BE49-F238E27FC236}">
                <a16:creationId xmlns:a16="http://schemas.microsoft.com/office/drawing/2014/main" id="{B6A40111-3DF9-81AB-B0E4-BE1F7DFBC948}"/>
              </a:ext>
            </a:extLst>
          </p:cNvPr>
          <p:cNvSpPr>
            <a:spLocks noGrp="1"/>
          </p:cNvSpPr>
          <p:nvPr>
            <p:ph sz="quarter" idx="15"/>
          </p:nvPr>
        </p:nvSpPr>
        <p:spPr>
          <a:xfrm>
            <a:off x="475562" y="5244032"/>
            <a:ext cx="8191499" cy="1144347"/>
          </a:xfrm>
        </p:spPr>
        <p:txBody>
          <a:bodyPr wrap="square" lIns="0" tIns="18000" rIns="0" bIns="18000" anchor="ctr" anchorCtr="0">
            <a:spAutoFit/>
          </a:bodyPr>
          <a:lstStyle/>
          <a:p>
            <a:pPr marL="0" indent="0">
              <a:spcBef>
                <a:spcPts val="600"/>
              </a:spcBef>
              <a:buNone/>
            </a:pPr>
            <a:r>
              <a:rPr lang="en-US" sz="2400" dirty="0">
                <a:solidFill>
                  <a:schemeClr val="tx1"/>
                </a:solidFill>
              </a:rPr>
              <a:t>A typical clutch kit, which includes the clutch disc, pressure plate, and release (throwout) bearing as well as grease for the spline and a clutch disc alignment tool.</a:t>
            </a:r>
          </a:p>
        </p:txBody>
      </p:sp>
    </p:spTree>
    <p:extLst>
      <p:ext uri="{BB962C8B-B14F-4D97-AF65-F5344CB8AC3E}">
        <p14:creationId xmlns:p14="http://schemas.microsoft.com/office/powerpoint/2010/main" val="36261513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74452" y="220537"/>
            <a:ext cx="8212348" cy="590349"/>
          </a:xfrm>
        </p:spPr>
        <p:txBody>
          <a:bodyPr lIns="0" tIns="18000" rIns="0" bIns="18000" anchor="ctr">
            <a:spAutoFit/>
          </a:bodyPr>
          <a:lstStyle/>
          <a:p>
            <a:r>
              <a:rPr lang="en-US" dirty="0"/>
              <a:t>Clutch Replacement</a:t>
            </a:r>
            <a:endParaRPr lang="en-US" sz="2800" dirty="0"/>
          </a:p>
        </p:txBody>
      </p:sp>
      <p:sp>
        <p:nvSpPr>
          <p:cNvPr id="7" name="Content Placeholder 6">
            <a:extLst>
              <a:ext uri="{FF2B5EF4-FFF2-40B4-BE49-F238E27FC236}">
                <a16:creationId xmlns:a16="http://schemas.microsoft.com/office/drawing/2014/main" id="{1EB22131-D366-DA51-F336-FB0714E7F533}"/>
              </a:ext>
            </a:extLst>
          </p:cNvPr>
          <p:cNvSpPr>
            <a:spLocks noGrp="1"/>
          </p:cNvSpPr>
          <p:nvPr>
            <p:ph sz="quarter" idx="14"/>
          </p:nvPr>
        </p:nvSpPr>
        <p:spPr>
          <a:xfrm>
            <a:off x="474453" y="1126797"/>
            <a:ext cx="8212347" cy="2036899"/>
          </a:xfrm>
        </p:spPr>
        <p:txBody>
          <a:bodyPr lIns="0" tIns="18000" rIns="0" bIns="18000" anchor="ctr" anchorCtr="0">
            <a:spAutoFit/>
          </a:bodyPr>
          <a:lstStyle/>
          <a:p>
            <a:pPr marL="342900" indent="-342900">
              <a:spcBef>
                <a:spcPts val="600"/>
              </a:spcBef>
            </a:pPr>
            <a:r>
              <a:rPr lang="en-US" sz="2400" dirty="0">
                <a:solidFill>
                  <a:schemeClr val="tx1"/>
                </a:solidFill>
              </a:rPr>
              <a:t>Carefully move transmission toward rear</a:t>
            </a:r>
          </a:p>
          <a:p>
            <a:pPr marL="342900" indent="-342900">
              <a:spcBef>
                <a:spcPts val="600"/>
              </a:spcBef>
            </a:pPr>
            <a:r>
              <a:rPr lang="en-US" sz="2400" dirty="0">
                <a:solidFill>
                  <a:schemeClr val="tx1"/>
                </a:solidFill>
              </a:rPr>
              <a:t>After the transmission has cleared the clutch can be lowered and inspected before being reinstalled after clutch assembly replaced.</a:t>
            </a:r>
          </a:p>
          <a:p>
            <a:pPr marL="342900" indent="-342900">
              <a:spcBef>
                <a:spcPts val="600"/>
              </a:spcBef>
            </a:pPr>
            <a:r>
              <a:rPr lang="en-US" sz="2400" dirty="0">
                <a:solidFill>
                  <a:schemeClr val="tx1"/>
                </a:solidFill>
              </a:rPr>
              <a:t>Mark pressure plate and flywheel if they are to be reused</a:t>
            </a:r>
          </a:p>
        </p:txBody>
      </p:sp>
    </p:spTree>
    <p:extLst>
      <p:ext uri="{BB962C8B-B14F-4D97-AF65-F5344CB8AC3E}">
        <p14:creationId xmlns:p14="http://schemas.microsoft.com/office/powerpoint/2010/main" val="35154985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2A8EE-F3D5-44B9-B5A1-7A4D72C3EC83}"/>
              </a:ext>
            </a:extLst>
          </p:cNvPr>
          <p:cNvSpPr>
            <a:spLocks noGrp="1"/>
          </p:cNvSpPr>
          <p:nvPr>
            <p:ph type="title"/>
          </p:nvPr>
        </p:nvSpPr>
        <p:spPr>
          <a:xfrm>
            <a:off x="476810" y="220466"/>
            <a:ext cx="8229600" cy="590349"/>
          </a:xfrm>
        </p:spPr>
        <p:txBody>
          <a:bodyPr lIns="0" tIns="18000" rIns="0" bIns="18000" anchor="ctr" anchorCtr="0">
            <a:spAutoFit/>
          </a:bodyPr>
          <a:lstStyle/>
          <a:p>
            <a:r>
              <a:rPr lang="en-US" dirty="0"/>
              <a:t>Figure 4.5</a:t>
            </a:r>
            <a:endParaRPr lang="en-US" sz="2800" dirty="0"/>
          </a:p>
        </p:txBody>
      </p:sp>
      <p:sp>
        <p:nvSpPr>
          <p:cNvPr id="6" name="Content Placeholder 5">
            <a:extLst>
              <a:ext uri="{FF2B5EF4-FFF2-40B4-BE49-F238E27FC236}">
                <a16:creationId xmlns:a16="http://schemas.microsoft.com/office/drawing/2014/main" id="{4D16A3E7-0B7C-1F5E-5349-6D86919FF1CE}"/>
              </a:ext>
            </a:extLst>
          </p:cNvPr>
          <p:cNvSpPr>
            <a:spLocks noGrp="1"/>
          </p:cNvSpPr>
          <p:nvPr>
            <p:ph sz="quarter" idx="13"/>
          </p:nvPr>
        </p:nvSpPr>
        <p:spPr>
          <a:xfrm>
            <a:off x="476250" y="1061074"/>
            <a:ext cx="2804832" cy="405683"/>
          </a:xfrm>
        </p:spPr>
        <p:txBody>
          <a:bodyPr wrap="square" lIns="0" tIns="18000" rIns="0" bIns="18000" anchor="ctr" anchorCtr="0">
            <a:spAutoFit/>
          </a:bodyPr>
          <a:lstStyle/>
          <a:p>
            <a:pPr marL="0" indent="0">
              <a:spcBef>
                <a:spcPts val="600"/>
              </a:spcBef>
              <a:buNone/>
            </a:pPr>
            <a:r>
              <a:rPr lang="en-US" sz="2400" dirty="0">
                <a:solidFill>
                  <a:schemeClr val="tx1"/>
                </a:solidFill>
              </a:rPr>
              <a:t>Clutch Replacement</a:t>
            </a:r>
          </a:p>
        </p:txBody>
      </p:sp>
      <p:pic>
        <p:nvPicPr>
          <p:cNvPr id="7" name="Picture 6" descr="A schematic of an old shaft used to force the old pilot brushing.&#10;Long description is available in notes, Press F6.">
            <a:extLst>
              <a:ext uri="{FF2B5EF4-FFF2-40B4-BE49-F238E27FC236}">
                <a16:creationId xmlns:a16="http://schemas.microsoft.com/office/drawing/2014/main" id="{792F1FF2-4249-E7D8-0B84-D5B29249E7E1}"/>
              </a:ext>
            </a:extLst>
          </p:cNvPr>
          <p:cNvPicPr>
            <a:picLocks noChangeAspect="1"/>
          </p:cNvPicPr>
          <p:nvPr/>
        </p:nvPicPr>
        <p:blipFill>
          <a:blip r:embed="rId3"/>
          <a:stretch>
            <a:fillRect/>
          </a:stretch>
        </p:blipFill>
        <p:spPr>
          <a:xfrm>
            <a:off x="474929" y="1837056"/>
            <a:ext cx="3949934" cy="3356153"/>
          </a:xfrm>
          <a:prstGeom prst="rect">
            <a:avLst/>
          </a:prstGeom>
        </p:spPr>
      </p:pic>
      <p:sp>
        <p:nvSpPr>
          <p:cNvPr id="3" name="Content Placeholder 2">
            <a:extLst>
              <a:ext uri="{FF2B5EF4-FFF2-40B4-BE49-F238E27FC236}">
                <a16:creationId xmlns:a16="http://schemas.microsoft.com/office/drawing/2014/main" id="{B08E78CE-AC74-7630-A640-3F64980F5961}"/>
              </a:ext>
            </a:extLst>
          </p:cNvPr>
          <p:cNvSpPr>
            <a:spLocks noGrp="1"/>
          </p:cNvSpPr>
          <p:nvPr>
            <p:ph sz="quarter" idx="14"/>
          </p:nvPr>
        </p:nvSpPr>
        <p:spPr>
          <a:xfrm>
            <a:off x="4580965" y="1044333"/>
            <a:ext cx="4114799" cy="2698619"/>
          </a:xfrm>
        </p:spPr>
        <p:txBody>
          <a:bodyPr wrap="square" lIns="0" tIns="18000" rIns="0" bIns="18000" anchor="ctr" anchorCtr="0">
            <a:spAutoFit/>
          </a:bodyPr>
          <a:lstStyle/>
          <a:p>
            <a:pPr marL="342900" indent="-342900">
              <a:spcBef>
                <a:spcPts val="600"/>
              </a:spcBef>
            </a:pPr>
            <a:r>
              <a:rPr lang="en-US" sz="2400" dirty="0">
                <a:solidFill>
                  <a:schemeClr val="tx1"/>
                </a:solidFill>
              </a:rPr>
              <a:t>Remove clutch pressure plate retaining bolts, &amp; remove clutch assembly including release bearing, pressure plate, and clutch disc.</a:t>
            </a:r>
          </a:p>
          <a:p>
            <a:pPr marL="342900" indent="-342900">
              <a:spcBef>
                <a:spcPts val="600"/>
              </a:spcBef>
            </a:pPr>
            <a:r>
              <a:rPr lang="en-US" sz="2400" dirty="0">
                <a:solidFill>
                  <a:schemeClr val="tx1"/>
                </a:solidFill>
              </a:rPr>
              <a:t>Pilot Bearing</a:t>
            </a:r>
          </a:p>
        </p:txBody>
      </p:sp>
      <p:sp>
        <p:nvSpPr>
          <p:cNvPr id="4" name="Content Placeholder 3">
            <a:extLst>
              <a:ext uri="{FF2B5EF4-FFF2-40B4-BE49-F238E27FC236}">
                <a16:creationId xmlns:a16="http://schemas.microsoft.com/office/drawing/2014/main" id="{B6A40111-3DF9-81AB-B0E4-BE1F7DFBC948}"/>
              </a:ext>
            </a:extLst>
          </p:cNvPr>
          <p:cNvSpPr>
            <a:spLocks noGrp="1"/>
          </p:cNvSpPr>
          <p:nvPr>
            <p:ph sz="quarter" idx="15"/>
          </p:nvPr>
        </p:nvSpPr>
        <p:spPr>
          <a:xfrm>
            <a:off x="475562" y="5572133"/>
            <a:ext cx="8191499" cy="775015"/>
          </a:xfrm>
        </p:spPr>
        <p:txBody>
          <a:bodyPr wrap="square" lIns="0" tIns="18000" rIns="0" bIns="18000" anchor="ctr" anchorCtr="0">
            <a:spAutoFit/>
          </a:bodyPr>
          <a:lstStyle/>
          <a:p>
            <a:pPr marL="0" indent="0">
              <a:spcBef>
                <a:spcPts val="600"/>
              </a:spcBef>
              <a:buNone/>
            </a:pPr>
            <a:r>
              <a:rPr lang="en-US" sz="2400" dirty="0">
                <a:solidFill>
                  <a:schemeClr val="tx1"/>
                </a:solidFill>
              </a:rPr>
              <a:t>An old input shaft obtained from a disassembled transmission can be used to force the old pilot bushing out.</a:t>
            </a:r>
          </a:p>
        </p:txBody>
      </p:sp>
    </p:spTree>
    <p:extLst>
      <p:ext uri="{BB962C8B-B14F-4D97-AF65-F5344CB8AC3E}">
        <p14:creationId xmlns:p14="http://schemas.microsoft.com/office/powerpoint/2010/main" val="41910290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74452" y="220537"/>
            <a:ext cx="8212348" cy="590349"/>
          </a:xfrm>
        </p:spPr>
        <p:txBody>
          <a:bodyPr lIns="0" tIns="18000" rIns="0" bIns="18000" anchor="ctr">
            <a:spAutoFit/>
          </a:bodyPr>
          <a:lstStyle/>
          <a:p>
            <a:r>
              <a:rPr lang="en-US" dirty="0"/>
              <a:t>Clutch Component Inspection </a:t>
            </a:r>
            <a:r>
              <a:rPr lang="en-US" sz="2800" dirty="0"/>
              <a:t>(1 of 2)</a:t>
            </a:r>
          </a:p>
        </p:txBody>
      </p:sp>
      <p:sp>
        <p:nvSpPr>
          <p:cNvPr id="7" name="Content Placeholder 6">
            <a:extLst>
              <a:ext uri="{FF2B5EF4-FFF2-40B4-BE49-F238E27FC236}">
                <a16:creationId xmlns:a16="http://schemas.microsoft.com/office/drawing/2014/main" id="{1EB22131-D366-DA51-F336-FB0714E7F533}"/>
              </a:ext>
            </a:extLst>
          </p:cNvPr>
          <p:cNvSpPr>
            <a:spLocks noGrp="1"/>
          </p:cNvSpPr>
          <p:nvPr>
            <p:ph sz="quarter" idx="14"/>
          </p:nvPr>
        </p:nvSpPr>
        <p:spPr>
          <a:xfrm>
            <a:off x="474453" y="1038442"/>
            <a:ext cx="8212347" cy="5314720"/>
          </a:xfrm>
        </p:spPr>
        <p:txBody>
          <a:bodyPr lIns="0" tIns="18000" rIns="0" bIns="18000" anchor="ctr" anchorCtr="0">
            <a:spAutoFit/>
          </a:bodyPr>
          <a:lstStyle/>
          <a:p>
            <a:pPr marL="342900" indent="-342900">
              <a:spcBef>
                <a:spcPts val="600"/>
              </a:spcBef>
            </a:pPr>
            <a:r>
              <a:rPr lang="en-US" sz="2400" dirty="0">
                <a:solidFill>
                  <a:schemeClr val="tx1"/>
                </a:solidFill>
              </a:rPr>
              <a:t>Check Each Part </a:t>
            </a:r>
          </a:p>
          <a:p>
            <a:pPr marL="829818" lvl="1" indent="-342900"/>
            <a:r>
              <a:rPr lang="en-US" sz="2400" dirty="0">
                <a:solidFill>
                  <a:schemeClr val="tx1"/>
                </a:solidFill>
              </a:rPr>
              <a:t>Importance of inspection</a:t>
            </a:r>
          </a:p>
          <a:p>
            <a:pPr marL="829818" lvl="1" indent="-342900"/>
            <a:r>
              <a:rPr lang="en-US" sz="2400" dirty="0">
                <a:solidFill>
                  <a:schemeClr val="tx1"/>
                </a:solidFill>
              </a:rPr>
              <a:t>Flywheel</a:t>
            </a:r>
          </a:p>
          <a:p>
            <a:pPr marL="1229868" lvl="2" indent="-342900"/>
            <a:r>
              <a:rPr lang="en-US" sz="2400" dirty="0">
                <a:solidFill>
                  <a:schemeClr val="tx1"/>
                </a:solidFill>
              </a:rPr>
              <a:t>Check for grooves, nicks, heat damage.</a:t>
            </a:r>
          </a:p>
          <a:p>
            <a:pPr marL="829818" lvl="1" indent="-342900"/>
            <a:r>
              <a:rPr lang="en-US" sz="2400" dirty="0">
                <a:solidFill>
                  <a:schemeClr val="tx1"/>
                </a:solidFill>
              </a:rPr>
              <a:t>Flywheel resurfacing</a:t>
            </a:r>
          </a:p>
          <a:p>
            <a:pPr marL="829818" lvl="1" indent="-342900"/>
            <a:r>
              <a:rPr lang="en-US" sz="2400" dirty="0">
                <a:solidFill>
                  <a:schemeClr val="tx1"/>
                </a:solidFill>
              </a:rPr>
              <a:t>Flywheel axial runout</a:t>
            </a:r>
          </a:p>
          <a:p>
            <a:pPr marL="829818" lvl="1" indent="-342900"/>
            <a:r>
              <a:rPr lang="en-US" sz="2400" dirty="0">
                <a:solidFill>
                  <a:schemeClr val="tx1"/>
                </a:solidFill>
              </a:rPr>
              <a:t>Pressure plate assembly inspection</a:t>
            </a:r>
          </a:p>
          <a:p>
            <a:pPr marL="1229868" lvl="2" indent="-342900"/>
            <a:r>
              <a:rPr lang="en-US" sz="2400" dirty="0">
                <a:solidFill>
                  <a:schemeClr val="tx1"/>
                </a:solidFill>
              </a:rPr>
              <a:t>Check for: </a:t>
            </a:r>
          </a:p>
          <a:p>
            <a:pPr marL="1687068" lvl="3" indent="-342900"/>
            <a:r>
              <a:rPr lang="en-US" sz="2400" dirty="0">
                <a:solidFill>
                  <a:schemeClr val="tx1"/>
                </a:solidFill>
              </a:rPr>
              <a:t>Friction surface damage</a:t>
            </a:r>
          </a:p>
          <a:p>
            <a:pPr marL="1687068" lvl="3" indent="-342900"/>
            <a:r>
              <a:rPr lang="en-US" sz="2400" dirty="0">
                <a:solidFill>
                  <a:schemeClr val="tx1"/>
                </a:solidFill>
              </a:rPr>
              <a:t>Release lever wear</a:t>
            </a:r>
          </a:p>
          <a:p>
            <a:pPr marL="1687068" lvl="3" indent="-342900"/>
            <a:r>
              <a:rPr lang="en-US" sz="2400" dirty="0">
                <a:solidFill>
                  <a:schemeClr val="tx1"/>
                </a:solidFill>
              </a:rPr>
              <a:t>Lever pivot wear</a:t>
            </a:r>
          </a:p>
          <a:p>
            <a:pPr marL="1687068" lvl="3" indent="-342900"/>
            <a:r>
              <a:rPr lang="en-US" sz="2400" dirty="0">
                <a:solidFill>
                  <a:schemeClr val="tx1"/>
                </a:solidFill>
              </a:rPr>
              <a:t>Cover distortion</a:t>
            </a:r>
          </a:p>
        </p:txBody>
      </p:sp>
    </p:spTree>
    <p:extLst>
      <p:ext uri="{BB962C8B-B14F-4D97-AF65-F5344CB8AC3E}">
        <p14:creationId xmlns:p14="http://schemas.microsoft.com/office/powerpoint/2010/main" val="21755542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2A8EE-F3D5-44B9-B5A1-7A4D72C3EC83}"/>
              </a:ext>
            </a:extLst>
          </p:cNvPr>
          <p:cNvSpPr>
            <a:spLocks noGrp="1"/>
          </p:cNvSpPr>
          <p:nvPr>
            <p:ph type="title"/>
          </p:nvPr>
        </p:nvSpPr>
        <p:spPr>
          <a:xfrm>
            <a:off x="476810" y="220466"/>
            <a:ext cx="8229600" cy="590349"/>
          </a:xfrm>
        </p:spPr>
        <p:txBody>
          <a:bodyPr lIns="0" tIns="18000" rIns="0" bIns="18000" anchor="ctr" anchorCtr="0">
            <a:spAutoFit/>
          </a:bodyPr>
          <a:lstStyle/>
          <a:p>
            <a:r>
              <a:rPr lang="en-US" dirty="0"/>
              <a:t>Figure 4.6</a:t>
            </a:r>
            <a:endParaRPr lang="en-US" sz="2800" dirty="0"/>
          </a:p>
        </p:txBody>
      </p:sp>
      <p:sp>
        <p:nvSpPr>
          <p:cNvPr id="6" name="Content Placeholder 5">
            <a:extLst>
              <a:ext uri="{FF2B5EF4-FFF2-40B4-BE49-F238E27FC236}">
                <a16:creationId xmlns:a16="http://schemas.microsoft.com/office/drawing/2014/main" id="{4D16A3E7-0B7C-1F5E-5349-6D86919FF1CE}"/>
              </a:ext>
            </a:extLst>
          </p:cNvPr>
          <p:cNvSpPr>
            <a:spLocks noGrp="1"/>
          </p:cNvSpPr>
          <p:nvPr>
            <p:ph sz="quarter" idx="13"/>
          </p:nvPr>
        </p:nvSpPr>
        <p:spPr>
          <a:xfrm>
            <a:off x="476250" y="1061074"/>
            <a:ext cx="1998009" cy="405683"/>
          </a:xfrm>
        </p:spPr>
        <p:txBody>
          <a:bodyPr wrap="square" lIns="0" tIns="18000" rIns="0" bIns="18000" anchor="ctr" anchorCtr="0">
            <a:spAutoFit/>
          </a:bodyPr>
          <a:lstStyle/>
          <a:p>
            <a:pPr marL="0" indent="0">
              <a:spcBef>
                <a:spcPts val="600"/>
              </a:spcBef>
              <a:buNone/>
            </a:pPr>
            <a:r>
              <a:rPr lang="en-US" sz="2400" dirty="0">
                <a:solidFill>
                  <a:schemeClr val="tx1"/>
                </a:solidFill>
              </a:rPr>
              <a:t>Abrasive Disc </a:t>
            </a:r>
          </a:p>
        </p:txBody>
      </p:sp>
      <p:pic>
        <p:nvPicPr>
          <p:cNvPr id="9" name="Picture 8" descr="A abraisive disc is used to provide a proper finish to a flywheel.">
            <a:extLst>
              <a:ext uri="{FF2B5EF4-FFF2-40B4-BE49-F238E27FC236}">
                <a16:creationId xmlns:a16="http://schemas.microsoft.com/office/drawing/2014/main" id="{1B40C6DA-CC23-0192-D9B5-AAE110DED4B9}"/>
              </a:ext>
            </a:extLst>
          </p:cNvPr>
          <p:cNvPicPr>
            <a:picLocks noChangeAspect="1"/>
          </p:cNvPicPr>
          <p:nvPr/>
        </p:nvPicPr>
        <p:blipFill>
          <a:blip r:embed="rId3"/>
          <a:stretch>
            <a:fillRect/>
          </a:stretch>
        </p:blipFill>
        <p:spPr>
          <a:xfrm>
            <a:off x="2206834" y="1697957"/>
            <a:ext cx="4730332" cy="3565599"/>
          </a:xfrm>
          <a:prstGeom prst="rect">
            <a:avLst/>
          </a:prstGeom>
        </p:spPr>
      </p:pic>
      <p:sp>
        <p:nvSpPr>
          <p:cNvPr id="3" name="Content Placeholder 2">
            <a:extLst>
              <a:ext uri="{FF2B5EF4-FFF2-40B4-BE49-F238E27FC236}">
                <a16:creationId xmlns:a16="http://schemas.microsoft.com/office/drawing/2014/main" id="{B08E78CE-AC74-7630-A640-3F64980F5961}"/>
              </a:ext>
            </a:extLst>
          </p:cNvPr>
          <p:cNvSpPr>
            <a:spLocks noGrp="1"/>
          </p:cNvSpPr>
          <p:nvPr>
            <p:ph sz="quarter" idx="14"/>
          </p:nvPr>
        </p:nvSpPr>
        <p:spPr>
          <a:xfrm>
            <a:off x="476811" y="5609945"/>
            <a:ext cx="8218954" cy="775015"/>
          </a:xfrm>
        </p:spPr>
        <p:txBody>
          <a:bodyPr wrap="square" lIns="0" tIns="18000" rIns="0" bIns="18000" anchor="ctr" anchorCtr="0">
            <a:spAutoFit/>
          </a:bodyPr>
          <a:lstStyle/>
          <a:p>
            <a:pPr marL="0" indent="0">
              <a:spcBef>
                <a:spcPts val="600"/>
              </a:spcBef>
              <a:buNone/>
            </a:pPr>
            <a:r>
              <a:rPr lang="en-US" sz="2400" dirty="0">
                <a:solidFill>
                  <a:schemeClr val="tx1"/>
                </a:solidFill>
              </a:rPr>
              <a:t>Using an abrasive disc to remove the glaze and to restore the proper surface finish to a flywheel.</a:t>
            </a:r>
          </a:p>
        </p:txBody>
      </p:sp>
    </p:spTree>
    <p:extLst>
      <p:ext uri="{BB962C8B-B14F-4D97-AF65-F5344CB8AC3E}">
        <p14:creationId xmlns:p14="http://schemas.microsoft.com/office/powerpoint/2010/main" val="27287755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74452" y="220537"/>
            <a:ext cx="8212348" cy="590349"/>
          </a:xfrm>
        </p:spPr>
        <p:txBody>
          <a:bodyPr lIns="0" tIns="18000" rIns="0" bIns="18000" anchor="ctr">
            <a:spAutoFit/>
          </a:bodyPr>
          <a:lstStyle/>
          <a:p>
            <a:r>
              <a:rPr lang="en-US" dirty="0"/>
              <a:t>Clutch Component Inspection </a:t>
            </a:r>
            <a:r>
              <a:rPr lang="en-US" sz="2800" dirty="0"/>
              <a:t>(2 of 2)</a:t>
            </a:r>
          </a:p>
        </p:txBody>
      </p:sp>
      <p:sp>
        <p:nvSpPr>
          <p:cNvPr id="7" name="Content Placeholder 6">
            <a:extLst>
              <a:ext uri="{FF2B5EF4-FFF2-40B4-BE49-F238E27FC236}">
                <a16:creationId xmlns:a16="http://schemas.microsoft.com/office/drawing/2014/main" id="{1EB22131-D366-DA51-F336-FB0714E7F533}"/>
              </a:ext>
            </a:extLst>
          </p:cNvPr>
          <p:cNvSpPr>
            <a:spLocks noGrp="1"/>
          </p:cNvSpPr>
          <p:nvPr>
            <p:ph sz="quarter" idx="14"/>
          </p:nvPr>
        </p:nvSpPr>
        <p:spPr>
          <a:xfrm>
            <a:off x="474453" y="1039288"/>
            <a:ext cx="8212347" cy="4560667"/>
          </a:xfrm>
        </p:spPr>
        <p:txBody>
          <a:bodyPr lIns="0" tIns="18000" rIns="0" bIns="18000" anchor="ctr" anchorCtr="0">
            <a:spAutoFit/>
          </a:bodyPr>
          <a:lstStyle/>
          <a:p>
            <a:pPr marL="829818" lvl="1" indent="-342900"/>
            <a:r>
              <a:rPr lang="en-US" sz="2400" dirty="0">
                <a:solidFill>
                  <a:schemeClr val="tx1"/>
                </a:solidFill>
              </a:rPr>
              <a:t>Clutch Disc Inspection</a:t>
            </a:r>
          </a:p>
          <a:p>
            <a:pPr marL="1229868" lvl="2" indent="-342900"/>
            <a:r>
              <a:rPr lang="en-US" sz="2400" dirty="0">
                <a:solidFill>
                  <a:schemeClr val="tx1"/>
                </a:solidFill>
              </a:rPr>
              <a:t>Check: facing thickness, damper spring condition, wear of the hub splines, contaminated or oil soaked facing material, warpage or axial runout</a:t>
            </a:r>
          </a:p>
          <a:p>
            <a:pPr marL="829818" lvl="1" indent="-342900"/>
            <a:r>
              <a:rPr lang="en-US" sz="2400" dirty="0">
                <a:solidFill>
                  <a:schemeClr val="tx1"/>
                </a:solidFill>
              </a:rPr>
              <a:t>Clutch/Bell Housing Inspection</a:t>
            </a:r>
          </a:p>
          <a:p>
            <a:pPr marL="1229868" lvl="2" indent="-342900"/>
            <a:r>
              <a:rPr lang="en-US" sz="2400" dirty="0">
                <a:solidFill>
                  <a:schemeClr val="tx1"/>
                </a:solidFill>
              </a:rPr>
              <a:t>Check: oil/grease residue, face and bore surfaces, excessive runout</a:t>
            </a:r>
          </a:p>
          <a:p>
            <a:pPr marL="829818" lvl="1" indent="-342900"/>
            <a:r>
              <a:rPr lang="en-US" sz="2400" dirty="0">
                <a:solidFill>
                  <a:schemeClr val="tx1"/>
                </a:solidFill>
              </a:rPr>
              <a:t>House Bore Runout</a:t>
            </a:r>
          </a:p>
          <a:p>
            <a:pPr marL="829818" lvl="1" indent="-342900"/>
            <a:r>
              <a:rPr lang="en-US" sz="2400" dirty="0">
                <a:solidFill>
                  <a:schemeClr val="tx1"/>
                </a:solidFill>
              </a:rPr>
              <a:t>Release Bearing</a:t>
            </a:r>
          </a:p>
          <a:p>
            <a:pPr marL="1229868" lvl="2" indent="-342900"/>
            <a:r>
              <a:rPr lang="en-US" sz="2400" dirty="0">
                <a:solidFill>
                  <a:schemeClr val="tx1"/>
                </a:solidFill>
              </a:rPr>
              <a:t>There are no effective checks except for feeling for roughness or seeing obvious wear/discoloration</a:t>
            </a:r>
          </a:p>
        </p:txBody>
      </p:sp>
    </p:spTree>
    <p:extLst>
      <p:ext uri="{BB962C8B-B14F-4D97-AF65-F5344CB8AC3E}">
        <p14:creationId xmlns:p14="http://schemas.microsoft.com/office/powerpoint/2010/main" val="3974185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2A8EE-F3D5-44B9-B5A1-7A4D72C3EC83}"/>
              </a:ext>
            </a:extLst>
          </p:cNvPr>
          <p:cNvSpPr>
            <a:spLocks noGrp="1"/>
          </p:cNvSpPr>
          <p:nvPr>
            <p:ph type="title"/>
          </p:nvPr>
        </p:nvSpPr>
        <p:spPr>
          <a:xfrm>
            <a:off x="476810" y="220466"/>
            <a:ext cx="8229600" cy="590349"/>
          </a:xfrm>
        </p:spPr>
        <p:txBody>
          <a:bodyPr lIns="0" tIns="18000" rIns="0" bIns="18000" anchor="ctr" anchorCtr="0">
            <a:spAutoFit/>
          </a:bodyPr>
          <a:lstStyle/>
          <a:p>
            <a:r>
              <a:rPr lang="en-US" dirty="0"/>
              <a:t>Figure 4.7</a:t>
            </a:r>
            <a:endParaRPr lang="en-US" sz="2800" dirty="0"/>
          </a:p>
        </p:txBody>
      </p:sp>
      <p:sp>
        <p:nvSpPr>
          <p:cNvPr id="6" name="Content Placeholder 5">
            <a:extLst>
              <a:ext uri="{FF2B5EF4-FFF2-40B4-BE49-F238E27FC236}">
                <a16:creationId xmlns:a16="http://schemas.microsoft.com/office/drawing/2014/main" id="{4D16A3E7-0B7C-1F5E-5349-6D86919FF1CE}"/>
              </a:ext>
            </a:extLst>
          </p:cNvPr>
          <p:cNvSpPr>
            <a:spLocks noGrp="1"/>
          </p:cNvSpPr>
          <p:nvPr>
            <p:ph sz="quarter" idx="13"/>
          </p:nvPr>
        </p:nvSpPr>
        <p:spPr>
          <a:xfrm>
            <a:off x="476250" y="1061074"/>
            <a:ext cx="1872503" cy="405683"/>
          </a:xfrm>
        </p:spPr>
        <p:txBody>
          <a:bodyPr wrap="square" lIns="0" tIns="18000" rIns="0" bIns="18000" anchor="ctr" anchorCtr="0">
            <a:spAutoFit/>
          </a:bodyPr>
          <a:lstStyle/>
          <a:p>
            <a:pPr marL="0" indent="0">
              <a:spcBef>
                <a:spcPts val="600"/>
              </a:spcBef>
              <a:buNone/>
            </a:pPr>
            <a:r>
              <a:rPr lang="en-US" sz="2400" dirty="0">
                <a:solidFill>
                  <a:schemeClr val="tx1"/>
                </a:solidFill>
              </a:rPr>
              <a:t>Axial Runout</a:t>
            </a:r>
          </a:p>
        </p:txBody>
      </p:sp>
      <p:pic>
        <p:nvPicPr>
          <p:cNvPr id="7" name="Picture 6" descr="A illustration of the dial indicator setup for measuring flywheel face.&#10;Long description is available in notes, Press F6.">
            <a:extLst>
              <a:ext uri="{FF2B5EF4-FFF2-40B4-BE49-F238E27FC236}">
                <a16:creationId xmlns:a16="http://schemas.microsoft.com/office/drawing/2014/main" id="{B2D31F10-FB2C-C680-50C0-D13159B39AE1}"/>
              </a:ext>
            </a:extLst>
          </p:cNvPr>
          <p:cNvPicPr>
            <a:picLocks noChangeAspect="1"/>
          </p:cNvPicPr>
          <p:nvPr/>
        </p:nvPicPr>
        <p:blipFill>
          <a:blip r:embed="rId3"/>
          <a:stretch>
            <a:fillRect/>
          </a:stretch>
        </p:blipFill>
        <p:spPr>
          <a:xfrm>
            <a:off x="474315" y="1605521"/>
            <a:ext cx="3946703" cy="3784712"/>
          </a:xfrm>
          <a:prstGeom prst="rect">
            <a:avLst/>
          </a:prstGeom>
        </p:spPr>
      </p:pic>
      <p:sp>
        <p:nvSpPr>
          <p:cNvPr id="3" name="Content Placeholder 2">
            <a:extLst>
              <a:ext uri="{FF2B5EF4-FFF2-40B4-BE49-F238E27FC236}">
                <a16:creationId xmlns:a16="http://schemas.microsoft.com/office/drawing/2014/main" id="{B08E78CE-AC74-7630-A640-3F64980F5961}"/>
              </a:ext>
            </a:extLst>
          </p:cNvPr>
          <p:cNvSpPr>
            <a:spLocks noGrp="1"/>
          </p:cNvSpPr>
          <p:nvPr>
            <p:ph sz="quarter" idx="14"/>
          </p:nvPr>
        </p:nvSpPr>
        <p:spPr>
          <a:xfrm>
            <a:off x="4580965" y="1049850"/>
            <a:ext cx="4114799" cy="2113843"/>
          </a:xfrm>
        </p:spPr>
        <p:txBody>
          <a:bodyPr wrap="square" lIns="0" tIns="18000" rIns="0" bIns="18000" anchor="ctr" anchorCtr="0">
            <a:spAutoFit/>
          </a:bodyPr>
          <a:lstStyle/>
          <a:p>
            <a:pPr marL="342900" indent="-342900">
              <a:spcBef>
                <a:spcPts val="600"/>
              </a:spcBef>
            </a:pPr>
            <a:r>
              <a:rPr lang="en-US" sz="2400" dirty="0">
                <a:solidFill>
                  <a:schemeClr val="tx1"/>
                </a:solidFill>
              </a:rPr>
              <a:t>Face or axial runout</a:t>
            </a:r>
          </a:p>
          <a:p>
            <a:pPr marL="829818" lvl="1" indent="-342900"/>
            <a:r>
              <a:rPr lang="en-US" sz="2400" dirty="0">
                <a:solidFill>
                  <a:schemeClr val="tx1"/>
                </a:solidFill>
              </a:rPr>
              <a:t>Positioning dial indicator </a:t>
            </a:r>
          </a:p>
          <a:p>
            <a:pPr marL="829818" lvl="1" indent="-342900"/>
            <a:r>
              <a:rPr lang="en-US" sz="2400" dirty="0">
                <a:solidFill>
                  <a:schemeClr val="tx1"/>
                </a:solidFill>
              </a:rPr>
              <a:t>Indicating stylus </a:t>
            </a:r>
          </a:p>
          <a:p>
            <a:pPr marL="829818" lvl="1" indent="-342900"/>
            <a:r>
              <a:rPr lang="en-US" sz="2400" dirty="0">
                <a:solidFill>
                  <a:schemeClr val="tx1"/>
                </a:solidFill>
              </a:rPr>
              <a:t>Outer edge of flywheel </a:t>
            </a:r>
          </a:p>
        </p:txBody>
      </p:sp>
      <p:sp>
        <p:nvSpPr>
          <p:cNvPr id="4" name="Content Placeholder 3">
            <a:extLst>
              <a:ext uri="{FF2B5EF4-FFF2-40B4-BE49-F238E27FC236}">
                <a16:creationId xmlns:a16="http://schemas.microsoft.com/office/drawing/2014/main" id="{B6A40111-3DF9-81AB-B0E4-BE1F7DFBC948}"/>
              </a:ext>
            </a:extLst>
          </p:cNvPr>
          <p:cNvSpPr>
            <a:spLocks noGrp="1"/>
          </p:cNvSpPr>
          <p:nvPr>
            <p:ph sz="quarter" idx="15"/>
          </p:nvPr>
        </p:nvSpPr>
        <p:spPr>
          <a:xfrm>
            <a:off x="475562" y="5572133"/>
            <a:ext cx="8191499" cy="775015"/>
          </a:xfrm>
        </p:spPr>
        <p:txBody>
          <a:bodyPr wrap="square" lIns="0" tIns="18000" rIns="0" bIns="18000" anchor="ctr" anchorCtr="0">
            <a:spAutoFit/>
          </a:bodyPr>
          <a:lstStyle/>
          <a:p>
            <a:pPr marL="0" indent="0">
              <a:spcBef>
                <a:spcPts val="600"/>
              </a:spcBef>
              <a:buNone/>
            </a:pPr>
            <a:r>
              <a:rPr lang="en-US" sz="2400" dirty="0">
                <a:solidFill>
                  <a:schemeClr val="tx1"/>
                </a:solidFill>
              </a:rPr>
              <a:t>A dial indicator set up to measure flywheel face or axial runout.</a:t>
            </a:r>
          </a:p>
        </p:txBody>
      </p:sp>
    </p:spTree>
    <p:extLst>
      <p:ext uri="{BB962C8B-B14F-4D97-AF65-F5344CB8AC3E}">
        <p14:creationId xmlns:p14="http://schemas.microsoft.com/office/powerpoint/2010/main" val="10213230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92232"/>
            <a:ext cx="8229600" cy="892552"/>
          </a:xfrm>
        </p:spPr>
        <p:txBody>
          <a:bodyPr wrap="square" tIns="45720" bIns="45720">
            <a:spAutoFit/>
          </a:bodyPr>
          <a:lstStyle/>
          <a:p>
            <a:r>
              <a:rPr lang="en-US" sz="3200" dirty="0"/>
              <a:t>Animation: Measure Flywheel Runout</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13531B25-B867-6E50-7EEF-718904131416}"/>
              </a:ext>
            </a:extLst>
          </p:cNvPr>
          <p:cNvSpPr/>
          <p:nvPr/>
        </p:nvSpPr>
        <p:spPr>
          <a:xfrm>
            <a:off x="8019875" y="1271093"/>
            <a:ext cx="1040119" cy="20536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D80682C4-1748-4451-59AA-7B512CBEE855}"/>
              </a:ext>
            </a:extLst>
          </p:cNvPr>
          <p:cNvSpPr/>
          <p:nvPr/>
        </p:nvSpPr>
        <p:spPr>
          <a:xfrm>
            <a:off x="931178" y="1407952"/>
            <a:ext cx="4966283" cy="49634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meas_flywheel_runout">
            <a:hlinkClick r:id="" action="ppaction://media"/>
            <a:extLst>
              <a:ext uri="{FF2B5EF4-FFF2-40B4-BE49-F238E27FC236}">
                <a16:creationId xmlns:a16="http://schemas.microsoft.com/office/drawing/2014/main" id="{3225AA57-B582-A0F3-EE8D-18D529C3005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1311" y="1271093"/>
            <a:ext cx="8633474" cy="4856329"/>
          </a:xfrm>
          <a:prstGeom prst="rect">
            <a:avLst/>
          </a:prstGeom>
        </p:spPr>
      </p:pic>
    </p:spTree>
    <p:extLst>
      <p:ext uri="{BB962C8B-B14F-4D97-AF65-F5344CB8AC3E}">
        <p14:creationId xmlns:p14="http://schemas.microsoft.com/office/powerpoint/2010/main" val="1719347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82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74452" y="220537"/>
            <a:ext cx="8212348" cy="590349"/>
          </a:xfrm>
        </p:spPr>
        <p:txBody>
          <a:bodyPr lIns="0" tIns="18000" rIns="0" bIns="18000" anchor="ctr">
            <a:spAutoFit/>
          </a:bodyPr>
          <a:lstStyle/>
          <a:p>
            <a:r>
              <a:rPr lang="en-US" dirty="0"/>
              <a:t>Learning Objectives</a:t>
            </a:r>
            <a:endParaRPr lang="en-US" sz="2800" dirty="0"/>
          </a:p>
        </p:txBody>
      </p:sp>
      <p:sp>
        <p:nvSpPr>
          <p:cNvPr id="7" name="Content Placeholder 6">
            <a:extLst>
              <a:ext uri="{FF2B5EF4-FFF2-40B4-BE49-F238E27FC236}">
                <a16:creationId xmlns:a16="http://schemas.microsoft.com/office/drawing/2014/main" id="{1EB22131-D366-DA51-F336-FB0714E7F533}"/>
              </a:ext>
            </a:extLst>
          </p:cNvPr>
          <p:cNvSpPr>
            <a:spLocks noGrp="1"/>
          </p:cNvSpPr>
          <p:nvPr>
            <p:ph sz="quarter" idx="14"/>
          </p:nvPr>
        </p:nvSpPr>
        <p:spPr>
          <a:xfrm>
            <a:off x="474453" y="1049701"/>
            <a:ext cx="8212347" cy="2829424"/>
          </a:xfrm>
        </p:spPr>
        <p:txBody>
          <a:bodyPr lIns="0" tIns="18000" rIns="0" bIns="18000" anchor="ctr" anchorCtr="0">
            <a:spAutoFit/>
          </a:bodyPr>
          <a:lstStyle/>
          <a:p>
            <a:pPr marL="534988" indent="-534988">
              <a:buNone/>
            </a:pPr>
            <a:r>
              <a:rPr lang="en-US" sz="2400" b="1" dirty="0">
                <a:solidFill>
                  <a:srgbClr val="007FA3"/>
                </a:solidFill>
              </a:rPr>
              <a:t>4.1</a:t>
            </a:r>
            <a:r>
              <a:rPr lang="en-US" sz="2400" dirty="0">
                <a:solidFill>
                  <a:schemeClr val="tx1"/>
                </a:solidFill>
              </a:rPr>
              <a:t> Discuss clutch pedal free travel and clutch fluid level. </a:t>
            </a:r>
          </a:p>
          <a:p>
            <a:pPr marL="534988" indent="-534988">
              <a:buNone/>
            </a:pPr>
            <a:r>
              <a:rPr lang="en-US" sz="2400" b="1" dirty="0">
                <a:solidFill>
                  <a:srgbClr val="007FA3"/>
                </a:solidFill>
              </a:rPr>
              <a:t>4.2</a:t>
            </a:r>
            <a:r>
              <a:rPr lang="en-US" sz="2400" dirty="0">
                <a:solidFill>
                  <a:schemeClr val="tx1"/>
                </a:solidFill>
              </a:rPr>
              <a:t> Explain the diagnosis of common clutch problems and recommend the proper repair procedures.</a:t>
            </a:r>
          </a:p>
          <a:p>
            <a:pPr marL="534988" indent="-534988">
              <a:buNone/>
            </a:pPr>
            <a:r>
              <a:rPr lang="en-US" sz="2400" b="1" dirty="0">
                <a:solidFill>
                  <a:srgbClr val="007FA3"/>
                </a:solidFill>
              </a:rPr>
              <a:t>4.3</a:t>
            </a:r>
            <a:r>
              <a:rPr lang="en-US" sz="2400" dirty="0">
                <a:solidFill>
                  <a:schemeClr val="tx1"/>
                </a:solidFill>
              </a:rPr>
              <a:t> Explain how to remove and replace a clutch assembly</a:t>
            </a:r>
          </a:p>
          <a:p>
            <a:pPr marL="534988" indent="-534988">
              <a:buNone/>
            </a:pPr>
            <a:r>
              <a:rPr lang="en-US" sz="2400" b="1" dirty="0">
                <a:solidFill>
                  <a:srgbClr val="007FA3"/>
                </a:solidFill>
              </a:rPr>
              <a:t>4.4</a:t>
            </a:r>
            <a:r>
              <a:rPr lang="en-US" sz="2400" dirty="0">
                <a:solidFill>
                  <a:schemeClr val="tx1"/>
                </a:solidFill>
              </a:rPr>
              <a:t> Discuss the inspection of used clutch components to determine if they are usable.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5383" y="219455"/>
            <a:ext cx="8229600" cy="590349"/>
          </a:xfrm>
        </p:spPr>
        <p:txBody>
          <a:bodyPr lIns="0" tIns="18000" rIns="0" bIns="18000" anchor="ctr" anchorCtr="0">
            <a:spAutoFit/>
          </a:bodyPr>
          <a:lstStyle/>
          <a:p>
            <a:r>
              <a:rPr lang="en-US" dirty="0"/>
              <a:t>Figure 4.8</a:t>
            </a:r>
            <a:endParaRPr lang="en-US" sz="2800" dirty="0"/>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84908" y="1055324"/>
            <a:ext cx="3298198" cy="405683"/>
          </a:xfrm>
        </p:spPr>
        <p:txBody>
          <a:bodyPr wrap="square" lIns="0" tIns="18000" rIns="0" bIns="18000" anchor="ctr" anchorCtr="0">
            <a:spAutoFit/>
          </a:bodyPr>
          <a:lstStyle/>
          <a:p>
            <a:pPr marL="0" indent="0">
              <a:spcBef>
                <a:spcPts val="600"/>
              </a:spcBef>
              <a:buNone/>
            </a:pPr>
            <a:r>
              <a:rPr lang="en-US" sz="2400" dirty="0">
                <a:solidFill>
                  <a:schemeClr val="tx1"/>
                </a:solidFill>
              </a:rPr>
              <a:t>Method 1 Using Caliper</a:t>
            </a:r>
          </a:p>
        </p:txBody>
      </p:sp>
      <p:pic>
        <p:nvPicPr>
          <p:cNvPr id="10" name="Picture 9" descr="A dial clipper measures the thickness of the clutch disc.">
            <a:extLst>
              <a:ext uri="{FF2B5EF4-FFF2-40B4-BE49-F238E27FC236}">
                <a16:creationId xmlns:a16="http://schemas.microsoft.com/office/drawing/2014/main" id="{64AE4E1C-8E66-B614-1988-0DA8050AB6F1}"/>
              </a:ext>
            </a:extLst>
          </p:cNvPr>
          <p:cNvPicPr>
            <a:picLocks noChangeAspect="1"/>
          </p:cNvPicPr>
          <p:nvPr/>
        </p:nvPicPr>
        <p:blipFill>
          <a:blip r:embed="rId3"/>
          <a:stretch>
            <a:fillRect/>
          </a:stretch>
        </p:blipFill>
        <p:spPr>
          <a:xfrm>
            <a:off x="2019175" y="1612482"/>
            <a:ext cx="5105650" cy="3840064"/>
          </a:xfrm>
          <a:prstGeom prst="rect">
            <a:avLst/>
          </a:prstGeom>
        </p:spPr>
      </p:pic>
      <p:sp>
        <p:nvSpPr>
          <p:cNvPr id="9" name="Content Placeholder 8">
            <a:extLst>
              <a:ext uri="{FF2B5EF4-FFF2-40B4-BE49-F238E27FC236}">
                <a16:creationId xmlns:a16="http://schemas.microsoft.com/office/drawing/2014/main" id="{395C3558-1F03-930F-5B65-2FDD3CE12EFF}"/>
              </a:ext>
            </a:extLst>
          </p:cNvPr>
          <p:cNvSpPr>
            <a:spLocks noGrp="1"/>
          </p:cNvSpPr>
          <p:nvPr>
            <p:ph sz="quarter" idx="14"/>
          </p:nvPr>
        </p:nvSpPr>
        <p:spPr>
          <a:xfrm>
            <a:off x="484908" y="5604365"/>
            <a:ext cx="8211127" cy="775015"/>
          </a:xfrm>
        </p:spPr>
        <p:txBody>
          <a:bodyPr wrap="square" lIns="0" tIns="18000" rIns="0" bIns="18000" anchor="ctr" anchorCtr="0">
            <a:spAutoFit/>
          </a:bodyPr>
          <a:lstStyle/>
          <a:p>
            <a:pPr marL="0" indent="0">
              <a:spcBef>
                <a:spcPts val="600"/>
              </a:spcBef>
              <a:buNone/>
            </a:pPr>
            <a:r>
              <a:rPr lang="en-US" sz="2400" dirty="0"/>
              <a:t>The thickness of clutch disc facing can be measured using a dial caliper.</a:t>
            </a:r>
          </a:p>
        </p:txBody>
      </p:sp>
    </p:spTree>
    <p:extLst>
      <p:ext uri="{BB962C8B-B14F-4D97-AF65-F5344CB8AC3E}">
        <p14:creationId xmlns:p14="http://schemas.microsoft.com/office/powerpoint/2010/main" val="20700832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5383" y="219455"/>
            <a:ext cx="8229600" cy="590349"/>
          </a:xfrm>
        </p:spPr>
        <p:txBody>
          <a:bodyPr lIns="0" tIns="18000" rIns="0" bIns="18000" anchor="ctr" anchorCtr="0">
            <a:spAutoFit/>
          </a:bodyPr>
          <a:lstStyle/>
          <a:p>
            <a:r>
              <a:rPr lang="en-US" dirty="0"/>
              <a:t>Figure 4.9</a:t>
            </a:r>
            <a:endParaRPr lang="en-US" sz="2800" dirty="0"/>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84907" y="1055324"/>
            <a:ext cx="3567140" cy="405683"/>
          </a:xfrm>
        </p:spPr>
        <p:txBody>
          <a:bodyPr wrap="square" lIns="0" tIns="18000" rIns="0" bIns="18000" anchor="ctr" anchorCtr="0">
            <a:spAutoFit/>
          </a:bodyPr>
          <a:lstStyle/>
          <a:p>
            <a:pPr marL="0" indent="0">
              <a:spcBef>
                <a:spcPts val="600"/>
              </a:spcBef>
              <a:buNone/>
            </a:pPr>
            <a:r>
              <a:rPr lang="en-US" sz="2400" dirty="0">
                <a:solidFill>
                  <a:schemeClr val="tx1"/>
                </a:solidFill>
              </a:rPr>
              <a:t>Method 2 Measuring Disc</a:t>
            </a:r>
          </a:p>
        </p:txBody>
      </p:sp>
      <p:pic>
        <p:nvPicPr>
          <p:cNvPr id="5" name="Picture 4" descr="A two-part illustration explains the measuring of the clutch disc through a vernier caliper.&#10;Long description is available in notes, Press F6.">
            <a:extLst>
              <a:ext uri="{FF2B5EF4-FFF2-40B4-BE49-F238E27FC236}">
                <a16:creationId xmlns:a16="http://schemas.microsoft.com/office/drawing/2014/main" id="{D93BED4D-3D43-EBFC-589A-31B9E0C30238}"/>
              </a:ext>
            </a:extLst>
          </p:cNvPr>
          <p:cNvPicPr>
            <a:picLocks noChangeAspect="1"/>
          </p:cNvPicPr>
          <p:nvPr/>
        </p:nvPicPr>
        <p:blipFill>
          <a:blip r:embed="rId3"/>
          <a:stretch>
            <a:fillRect/>
          </a:stretch>
        </p:blipFill>
        <p:spPr>
          <a:xfrm>
            <a:off x="2192636" y="1611557"/>
            <a:ext cx="4758729" cy="3772905"/>
          </a:xfrm>
          <a:prstGeom prst="rect">
            <a:avLst/>
          </a:prstGeom>
        </p:spPr>
      </p:pic>
      <p:sp>
        <p:nvSpPr>
          <p:cNvPr id="9" name="Content Placeholder 8">
            <a:extLst>
              <a:ext uri="{FF2B5EF4-FFF2-40B4-BE49-F238E27FC236}">
                <a16:creationId xmlns:a16="http://schemas.microsoft.com/office/drawing/2014/main" id="{395C3558-1F03-930F-5B65-2FDD3CE12EFF}"/>
              </a:ext>
            </a:extLst>
          </p:cNvPr>
          <p:cNvSpPr>
            <a:spLocks noGrp="1"/>
          </p:cNvSpPr>
          <p:nvPr>
            <p:ph sz="quarter" idx="14"/>
          </p:nvPr>
        </p:nvSpPr>
        <p:spPr>
          <a:xfrm>
            <a:off x="475943" y="5577809"/>
            <a:ext cx="8211127" cy="775015"/>
          </a:xfrm>
        </p:spPr>
        <p:txBody>
          <a:bodyPr wrap="square" lIns="0" tIns="18000" rIns="0" bIns="18000" anchor="ctr" anchorCtr="0">
            <a:spAutoFit/>
          </a:bodyPr>
          <a:lstStyle/>
          <a:p>
            <a:pPr marL="0" indent="0">
              <a:spcBef>
                <a:spcPts val="600"/>
              </a:spcBef>
              <a:buNone/>
            </a:pPr>
            <a:r>
              <a:rPr lang="en-US" sz="2400" dirty="0"/>
              <a:t>The overall disc thickness can be measured using a vernier caliper by first compressing the marcel spring using pliers.</a:t>
            </a:r>
          </a:p>
        </p:txBody>
      </p:sp>
    </p:spTree>
    <p:extLst>
      <p:ext uri="{BB962C8B-B14F-4D97-AF65-F5344CB8AC3E}">
        <p14:creationId xmlns:p14="http://schemas.microsoft.com/office/powerpoint/2010/main" val="7438042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5383" y="219455"/>
            <a:ext cx="8229600" cy="590349"/>
          </a:xfrm>
        </p:spPr>
        <p:txBody>
          <a:bodyPr lIns="0" tIns="18000" rIns="0" bIns="18000" anchor="ctr" anchorCtr="0">
            <a:spAutoFit/>
          </a:bodyPr>
          <a:lstStyle/>
          <a:p>
            <a:r>
              <a:rPr lang="en-US" dirty="0"/>
              <a:t>Figure 4.10</a:t>
            </a:r>
            <a:endParaRPr lang="en-US" sz="2800" dirty="0"/>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84907" y="1055324"/>
            <a:ext cx="3208552" cy="405683"/>
          </a:xfrm>
        </p:spPr>
        <p:txBody>
          <a:bodyPr wrap="square" lIns="0" tIns="18000" rIns="0" bIns="18000" anchor="ctr" anchorCtr="0">
            <a:spAutoFit/>
          </a:bodyPr>
          <a:lstStyle/>
          <a:p>
            <a:pPr marL="0" indent="0">
              <a:spcBef>
                <a:spcPts val="600"/>
              </a:spcBef>
              <a:buNone/>
            </a:pPr>
            <a:r>
              <a:rPr lang="en-US" sz="2400" dirty="0">
                <a:solidFill>
                  <a:schemeClr val="tx1"/>
                </a:solidFill>
              </a:rPr>
              <a:t>Clutch Housing Runout</a:t>
            </a:r>
          </a:p>
        </p:txBody>
      </p:sp>
      <p:pic>
        <p:nvPicPr>
          <p:cNvPr id="5" name="Picture 4" descr="A schematic explains the the examination of a clutch bore housing using a lever attached to a dial indicator.&#10;Long description is available in notes, Press F6.">
            <a:extLst>
              <a:ext uri="{FF2B5EF4-FFF2-40B4-BE49-F238E27FC236}">
                <a16:creationId xmlns:a16="http://schemas.microsoft.com/office/drawing/2014/main" id="{23710B43-655A-116E-9B10-129A0F5B8DE4}"/>
              </a:ext>
            </a:extLst>
          </p:cNvPr>
          <p:cNvPicPr>
            <a:picLocks noChangeAspect="1"/>
          </p:cNvPicPr>
          <p:nvPr/>
        </p:nvPicPr>
        <p:blipFill>
          <a:blip r:embed="rId3"/>
          <a:stretch>
            <a:fillRect/>
          </a:stretch>
        </p:blipFill>
        <p:spPr>
          <a:xfrm>
            <a:off x="2454438" y="1625626"/>
            <a:ext cx="4235124" cy="2679460"/>
          </a:xfrm>
          <a:prstGeom prst="rect">
            <a:avLst/>
          </a:prstGeom>
        </p:spPr>
      </p:pic>
      <p:sp>
        <p:nvSpPr>
          <p:cNvPr id="9" name="Content Placeholder 8">
            <a:extLst>
              <a:ext uri="{FF2B5EF4-FFF2-40B4-BE49-F238E27FC236}">
                <a16:creationId xmlns:a16="http://schemas.microsoft.com/office/drawing/2014/main" id="{395C3558-1F03-930F-5B65-2FDD3CE12EFF}"/>
              </a:ext>
            </a:extLst>
          </p:cNvPr>
          <p:cNvSpPr>
            <a:spLocks noGrp="1"/>
          </p:cNvSpPr>
          <p:nvPr>
            <p:ph sz="quarter" idx="14"/>
          </p:nvPr>
        </p:nvSpPr>
        <p:spPr>
          <a:xfrm>
            <a:off x="475943" y="4495907"/>
            <a:ext cx="8211127" cy="1883011"/>
          </a:xfrm>
        </p:spPr>
        <p:txBody>
          <a:bodyPr wrap="square" lIns="0" tIns="18000" rIns="0" bIns="18000" anchor="ctr" anchorCtr="0">
            <a:spAutoFit/>
          </a:bodyPr>
          <a:lstStyle/>
          <a:p>
            <a:pPr marL="0" indent="0">
              <a:spcBef>
                <a:spcPts val="600"/>
              </a:spcBef>
              <a:buNone/>
            </a:pPr>
            <a:r>
              <a:rPr lang="en-US" sz="2400" dirty="0"/>
              <a:t>The dial indicator has a lever added to check clutch housing bore runout. Excessive runout can be caused by damaged or missing dowels in the engine block. If the dowels are okay, excessive runout can be corrected by installing eccentric dowels.</a:t>
            </a:r>
          </a:p>
        </p:txBody>
      </p:sp>
    </p:spTree>
    <p:extLst>
      <p:ext uri="{BB962C8B-B14F-4D97-AF65-F5344CB8AC3E}">
        <p14:creationId xmlns:p14="http://schemas.microsoft.com/office/powerpoint/2010/main" val="5800450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2A8EE-F3D5-44B9-B5A1-7A4D72C3EC83}"/>
              </a:ext>
            </a:extLst>
          </p:cNvPr>
          <p:cNvSpPr>
            <a:spLocks noGrp="1"/>
          </p:cNvSpPr>
          <p:nvPr>
            <p:ph type="title"/>
          </p:nvPr>
        </p:nvSpPr>
        <p:spPr>
          <a:xfrm>
            <a:off x="476810" y="220466"/>
            <a:ext cx="8229600" cy="590349"/>
          </a:xfrm>
        </p:spPr>
        <p:txBody>
          <a:bodyPr lIns="0" tIns="18000" rIns="0" bIns="18000" anchor="ctr" anchorCtr="0">
            <a:spAutoFit/>
          </a:bodyPr>
          <a:lstStyle/>
          <a:p>
            <a:r>
              <a:rPr lang="en-US" dirty="0"/>
              <a:t>Figure 4.11</a:t>
            </a:r>
            <a:endParaRPr lang="en-US" sz="2800" dirty="0"/>
          </a:p>
        </p:txBody>
      </p:sp>
      <p:sp>
        <p:nvSpPr>
          <p:cNvPr id="6" name="Content Placeholder 5">
            <a:extLst>
              <a:ext uri="{FF2B5EF4-FFF2-40B4-BE49-F238E27FC236}">
                <a16:creationId xmlns:a16="http://schemas.microsoft.com/office/drawing/2014/main" id="{4D16A3E7-0B7C-1F5E-5349-6D86919FF1CE}"/>
              </a:ext>
            </a:extLst>
          </p:cNvPr>
          <p:cNvSpPr>
            <a:spLocks noGrp="1"/>
          </p:cNvSpPr>
          <p:nvPr>
            <p:ph sz="quarter" idx="13"/>
          </p:nvPr>
        </p:nvSpPr>
        <p:spPr>
          <a:xfrm>
            <a:off x="476250" y="1061074"/>
            <a:ext cx="3208244" cy="405683"/>
          </a:xfrm>
        </p:spPr>
        <p:txBody>
          <a:bodyPr wrap="square" lIns="0" tIns="18000" rIns="0" bIns="18000" anchor="ctr" anchorCtr="0">
            <a:spAutoFit/>
          </a:bodyPr>
          <a:lstStyle/>
          <a:p>
            <a:pPr marL="0" indent="0">
              <a:spcBef>
                <a:spcPts val="600"/>
              </a:spcBef>
              <a:buNone/>
            </a:pPr>
            <a:r>
              <a:rPr lang="en-US" sz="2400" dirty="0">
                <a:solidFill>
                  <a:schemeClr val="tx1"/>
                </a:solidFill>
              </a:rPr>
              <a:t>Replacement Summary</a:t>
            </a:r>
          </a:p>
        </p:txBody>
      </p:sp>
      <p:pic>
        <p:nvPicPr>
          <p:cNvPr id="7" name="Picture 6" descr="An illustration explains the process of rear wheel drive clutch replacement.&#10;Long description is available in notes, Press F6.">
            <a:extLst>
              <a:ext uri="{FF2B5EF4-FFF2-40B4-BE49-F238E27FC236}">
                <a16:creationId xmlns:a16="http://schemas.microsoft.com/office/drawing/2014/main" id="{24E2042F-137E-9466-55C2-D57F99A032EF}"/>
              </a:ext>
            </a:extLst>
          </p:cNvPr>
          <p:cNvPicPr>
            <a:picLocks noChangeAspect="1"/>
          </p:cNvPicPr>
          <p:nvPr/>
        </p:nvPicPr>
        <p:blipFill>
          <a:blip r:embed="rId3"/>
          <a:stretch>
            <a:fillRect/>
          </a:stretch>
        </p:blipFill>
        <p:spPr>
          <a:xfrm>
            <a:off x="472531" y="2038939"/>
            <a:ext cx="4386072" cy="3090672"/>
          </a:xfrm>
          <a:prstGeom prst="rect">
            <a:avLst/>
          </a:prstGeom>
        </p:spPr>
      </p:pic>
      <p:sp>
        <p:nvSpPr>
          <p:cNvPr id="3" name="Content Placeholder 2">
            <a:extLst>
              <a:ext uri="{FF2B5EF4-FFF2-40B4-BE49-F238E27FC236}">
                <a16:creationId xmlns:a16="http://schemas.microsoft.com/office/drawing/2014/main" id="{B08E78CE-AC74-7630-A640-3F64980F5961}"/>
              </a:ext>
            </a:extLst>
          </p:cNvPr>
          <p:cNvSpPr>
            <a:spLocks noGrp="1"/>
          </p:cNvSpPr>
          <p:nvPr>
            <p:ph sz="quarter" idx="14"/>
          </p:nvPr>
        </p:nvSpPr>
        <p:spPr>
          <a:xfrm>
            <a:off x="5136776" y="1054242"/>
            <a:ext cx="3558988" cy="1298235"/>
          </a:xfrm>
        </p:spPr>
        <p:txBody>
          <a:bodyPr wrap="square" lIns="0" tIns="18000" rIns="0" bIns="18000" anchor="ctr" anchorCtr="0">
            <a:spAutoFit/>
          </a:bodyPr>
          <a:lstStyle/>
          <a:p>
            <a:pPr marL="342900" indent="-342900">
              <a:spcBef>
                <a:spcPts val="600"/>
              </a:spcBef>
            </a:pPr>
            <a:r>
              <a:rPr lang="en-US" sz="2400" dirty="0">
                <a:solidFill>
                  <a:schemeClr val="tx1"/>
                </a:solidFill>
              </a:rPr>
              <a:t>Replacement Summary</a:t>
            </a:r>
          </a:p>
          <a:p>
            <a:pPr marL="829818" lvl="1" indent="-342900"/>
            <a:r>
              <a:rPr lang="en-US" sz="2400" dirty="0">
                <a:solidFill>
                  <a:schemeClr val="tx1"/>
                </a:solidFill>
              </a:rPr>
              <a:t>Follow 10 steps</a:t>
            </a:r>
          </a:p>
          <a:p>
            <a:pPr marL="829818" lvl="1" indent="-342900"/>
            <a:r>
              <a:rPr lang="en-US" sz="2400" dirty="0">
                <a:solidFill>
                  <a:schemeClr val="tx1"/>
                </a:solidFill>
              </a:rPr>
              <a:t>Page 48 </a:t>
            </a:r>
          </a:p>
        </p:txBody>
      </p:sp>
      <p:sp>
        <p:nvSpPr>
          <p:cNvPr id="4" name="Content Placeholder 3">
            <a:extLst>
              <a:ext uri="{FF2B5EF4-FFF2-40B4-BE49-F238E27FC236}">
                <a16:creationId xmlns:a16="http://schemas.microsoft.com/office/drawing/2014/main" id="{B6A40111-3DF9-81AB-B0E4-BE1F7DFBC948}"/>
              </a:ext>
            </a:extLst>
          </p:cNvPr>
          <p:cNvSpPr>
            <a:spLocks noGrp="1"/>
          </p:cNvSpPr>
          <p:nvPr>
            <p:ph sz="quarter" idx="15"/>
          </p:nvPr>
        </p:nvSpPr>
        <p:spPr>
          <a:xfrm>
            <a:off x="475562" y="5554881"/>
            <a:ext cx="8191499" cy="775015"/>
          </a:xfrm>
        </p:spPr>
        <p:txBody>
          <a:bodyPr wrap="square" lIns="0" tIns="18000" rIns="0" bIns="18000" anchor="ctr" anchorCtr="0">
            <a:spAutoFit/>
          </a:bodyPr>
          <a:lstStyle/>
          <a:p>
            <a:pPr marL="0" indent="0">
              <a:spcBef>
                <a:spcPts val="600"/>
              </a:spcBef>
              <a:buNone/>
            </a:pPr>
            <a:r>
              <a:rPr lang="en-US" sz="2400" dirty="0">
                <a:solidFill>
                  <a:schemeClr val="tx1"/>
                </a:solidFill>
              </a:rPr>
              <a:t>A summary of the entire rear-wheel-drive clutch replacement procedure.</a:t>
            </a:r>
          </a:p>
        </p:txBody>
      </p:sp>
    </p:spTree>
    <p:extLst>
      <p:ext uri="{BB962C8B-B14F-4D97-AF65-F5344CB8AC3E}">
        <p14:creationId xmlns:p14="http://schemas.microsoft.com/office/powerpoint/2010/main" val="42488827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74452" y="220537"/>
            <a:ext cx="8212348" cy="590349"/>
          </a:xfrm>
        </p:spPr>
        <p:txBody>
          <a:bodyPr lIns="0" tIns="18000" rIns="0" bIns="18000" anchor="ctr">
            <a:spAutoFit/>
          </a:bodyPr>
          <a:lstStyle/>
          <a:p>
            <a:r>
              <a:rPr lang="en-US" dirty="0"/>
              <a:t>Hydraulic Clutch Service</a:t>
            </a:r>
            <a:endParaRPr lang="en-US" sz="2800" dirty="0"/>
          </a:p>
        </p:txBody>
      </p:sp>
      <p:sp>
        <p:nvSpPr>
          <p:cNvPr id="7" name="Content Placeholder 6">
            <a:extLst>
              <a:ext uri="{FF2B5EF4-FFF2-40B4-BE49-F238E27FC236}">
                <a16:creationId xmlns:a16="http://schemas.microsoft.com/office/drawing/2014/main" id="{1EB22131-D366-DA51-F336-FB0714E7F533}"/>
              </a:ext>
            </a:extLst>
          </p:cNvPr>
          <p:cNvSpPr>
            <a:spLocks noGrp="1"/>
          </p:cNvSpPr>
          <p:nvPr>
            <p:ph sz="quarter" idx="14"/>
          </p:nvPr>
        </p:nvSpPr>
        <p:spPr>
          <a:xfrm>
            <a:off x="474453" y="1042845"/>
            <a:ext cx="8212347" cy="3083340"/>
          </a:xfrm>
        </p:spPr>
        <p:txBody>
          <a:bodyPr lIns="0" tIns="18000" rIns="0" bIns="18000" anchor="ctr" anchorCtr="0">
            <a:spAutoFit/>
          </a:bodyPr>
          <a:lstStyle/>
          <a:p>
            <a:pPr marL="342900" indent="-342900">
              <a:spcBef>
                <a:spcPts val="600"/>
              </a:spcBef>
            </a:pPr>
            <a:r>
              <a:rPr lang="en-US" sz="2400" dirty="0">
                <a:solidFill>
                  <a:schemeClr val="tx1"/>
                </a:solidFill>
              </a:rPr>
              <a:t>Hydraulic Clutch Bleeding </a:t>
            </a:r>
          </a:p>
          <a:p>
            <a:pPr marL="829818" lvl="1" indent="-342900"/>
            <a:r>
              <a:rPr lang="en-US" sz="2400" dirty="0">
                <a:solidFill>
                  <a:schemeClr val="tx1"/>
                </a:solidFill>
              </a:rPr>
              <a:t>Bled by gravity bleeding </a:t>
            </a:r>
          </a:p>
          <a:p>
            <a:pPr marL="829818" lvl="1" indent="-342900"/>
            <a:r>
              <a:rPr lang="en-US" sz="2400" dirty="0">
                <a:solidFill>
                  <a:schemeClr val="tx1"/>
                </a:solidFill>
              </a:rPr>
              <a:t>Others, a helper may be needed. </a:t>
            </a:r>
          </a:p>
          <a:p>
            <a:pPr marL="829818" lvl="1" indent="-342900"/>
            <a:r>
              <a:rPr lang="en-US" sz="2400" dirty="0">
                <a:solidFill>
                  <a:schemeClr val="tx1"/>
                </a:solidFill>
              </a:rPr>
              <a:t>To bleed a clutch hydraulic system </a:t>
            </a:r>
          </a:p>
          <a:p>
            <a:pPr marL="829818" lvl="1" indent="-342900"/>
            <a:r>
              <a:rPr lang="en-US" sz="2400" dirty="0">
                <a:solidFill>
                  <a:schemeClr val="tx1"/>
                </a:solidFill>
              </a:rPr>
              <a:t>using gravity method, perform the following 3 steps:</a:t>
            </a:r>
          </a:p>
          <a:p>
            <a:pPr marL="829818" lvl="1" indent="-342900"/>
            <a:r>
              <a:rPr lang="en-US" sz="2400" dirty="0">
                <a:solidFill>
                  <a:schemeClr val="tx1"/>
                </a:solidFill>
              </a:rPr>
              <a:t>Pages 49-50 of text</a:t>
            </a:r>
          </a:p>
          <a:p>
            <a:pPr marL="829818" lvl="1" indent="-342900"/>
            <a:r>
              <a:rPr lang="en-US" sz="2400" dirty="0">
                <a:solidFill>
                  <a:schemeClr val="tx1"/>
                </a:solidFill>
              </a:rPr>
              <a:t>See Figure 4.12, next slide</a:t>
            </a:r>
          </a:p>
        </p:txBody>
      </p:sp>
    </p:spTree>
    <p:extLst>
      <p:ext uri="{BB962C8B-B14F-4D97-AF65-F5344CB8AC3E}">
        <p14:creationId xmlns:p14="http://schemas.microsoft.com/office/powerpoint/2010/main" val="18909282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2A8EE-F3D5-44B9-B5A1-7A4D72C3EC83}"/>
              </a:ext>
            </a:extLst>
          </p:cNvPr>
          <p:cNvSpPr>
            <a:spLocks noGrp="1"/>
          </p:cNvSpPr>
          <p:nvPr>
            <p:ph type="title"/>
          </p:nvPr>
        </p:nvSpPr>
        <p:spPr>
          <a:xfrm>
            <a:off x="476810" y="220466"/>
            <a:ext cx="8229600" cy="590349"/>
          </a:xfrm>
        </p:spPr>
        <p:txBody>
          <a:bodyPr lIns="0" tIns="18000" rIns="0" bIns="18000" anchor="ctr" anchorCtr="0">
            <a:spAutoFit/>
          </a:bodyPr>
          <a:lstStyle/>
          <a:p>
            <a:r>
              <a:rPr lang="en-US" dirty="0"/>
              <a:t>Figure 4.12</a:t>
            </a:r>
            <a:endParaRPr lang="en-US" sz="2800" dirty="0"/>
          </a:p>
        </p:txBody>
      </p:sp>
      <p:sp>
        <p:nvSpPr>
          <p:cNvPr id="6" name="Content Placeholder 5">
            <a:extLst>
              <a:ext uri="{FF2B5EF4-FFF2-40B4-BE49-F238E27FC236}">
                <a16:creationId xmlns:a16="http://schemas.microsoft.com/office/drawing/2014/main" id="{4D16A3E7-0B7C-1F5E-5349-6D86919FF1CE}"/>
              </a:ext>
            </a:extLst>
          </p:cNvPr>
          <p:cNvSpPr>
            <a:spLocks noGrp="1"/>
          </p:cNvSpPr>
          <p:nvPr>
            <p:ph sz="quarter" idx="13"/>
          </p:nvPr>
        </p:nvSpPr>
        <p:spPr>
          <a:xfrm>
            <a:off x="476249" y="1061074"/>
            <a:ext cx="3558987" cy="405683"/>
          </a:xfrm>
        </p:spPr>
        <p:txBody>
          <a:bodyPr wrap="square" lIns="0" tIns="18000" rIns="0" bIns="18000" anchor="ctr" anchorCtr="0">
            <a:spAutoFit/>
          </a:bodyPr>
          <a:lstStyle/>
          <a:p>
            <a:pPr marL="0" indent="0">
              <a:spcBef>
                <a:spcPts val="600"/>
              </a:spcBef>
              <a:buNone/>
            </a:pPr>
            <a:r>
              <a:rPr lang="en-US" sz="2400" dirty="0">
                <a:solidFill>
                  <a:schemeClr val="tx1"/>
                </a:solidFill>
              </a:rPr>
              <a:t>Bleeding Hydraulic Clutch</a:t>
            </a:r>
          </a:p>
        </p:txBody>
      </p:sp>
      <p:pic>
        <p:nvPicPr>
          <p:cNvPr id="9" name="Picture 8" descr="A close-up view of gravity bleeding a hydraulic clutch. It has a clutch hydraulic line and a bleeder valve.">
            <a:extLst>
              <a:ext uri="{FF2B5EF4-FFF2-40B4-BE49-F238E27FC236}">
                <a16:creationId xmlns:a16="http://schemas.microsoft.com/office/drawing/2014/main" id="{FCA4F84C-925D-3305-D6F9-3CD3AC044687}"/>
              </a:ext>
            </a:extLst>
          </p:cNvPr>
          <p:cNvPicPr>
            <a:picLocks noChangeAspect="1"/>
          </p:cNvPicPr>
          <p:nvPr/>
        </p:nvPicPr>
        <p:blipFill>
          <a:blip r:embed="rId3"/>
          <a:stretch>
            <a:fillRect/>
          </a:stretch>
        </p:blipFill>
        <p:spPr>
          <a:xfrm>
            <a:off x="2036223" y="1588999"/>
            <a:ext cx="5071555" cy="3818018"/>
          </a:xfrm>
          <a:prstGeom prst="rect">
            <a:avLst/>
          </a:prstGeom>
        </p:spPr>
      </p:pic>
      <p:sp>
        <p:nvSpPr>
          <p:cNvPr id="3" name="Content Placeholder 2">
            <a:extLst>
              <a:ext uri="{FF2B5EF4-FFF2-40B4-BE49-F238E27FC236}">
                <a16:creationId xmlns:a16="http://schemas.microsoft.com/office/drawing/2014/main" id="{B08E78CE-AC74-7630-A640-3F64980F5961}"/>
              </a:ext>
            </a:extLst>
          </p:cNvPr>
          <p:cNvSpPr>
            <a:spLocks noGrp="1"/>
          </p:cNvSpPr>
          <p:nvPr>
            <p:ph sz="quarter" idx="14"/>
          </p:nvPr>
        </p:nvSpPr>
        <p:spPr>
          <a:xfrm>
            <a:off x="477370" y="5592016"/>
            <a:ext cx="8229040" cy="775015"/>
          </a:xfrm>
        </p:spPr>
        <p:txBody>
          <a:bodyPr wrap="square" lIns="0" tIns="18000" rIns="0" bIns="18000" anchor="ctr" anchorCtr="0">
            <a:spAutoFit/>
          </a:bodyPr>
          <a:lstStyle/>
          <a:p>
            <a:pPr marL="0" indent="0">
              <a:spcBef>
                <a:spcPts val="600"/>
              </a:spcBef>
              <a:buNone/>
            </a:pPr>
            <a:r>
              <a:rPr lang="en-US" sz="2400" dirty="0">
                <a:solidFill>
                  <a:schemeClr val="tx1"/>
                </a:solidFill>
              </a:rPr>
              <a:t>Gravity bleeding a hydraulic clutch. Opening the bleeder valve should allow air to escape and then fluid should flow.</a:t>
            </a:r>
          </a:p>
        </p:txBody>
      </p:sp>
    </p:spTree>
    <p:extLst>
      <p:ext uri="{BB962C8B-B14F-4D97-AF65-F5344CB8AC3E}">
        <p14:creationId xmlns:p14="http://schemas.microsoft.com/office/powerpoint/2010/main" val="27784966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5383" y="217598"/>
            <a:ext cx="8229600" cy="1144347"/>
          </a:xfrm>
        </p:spPr>
        <p:txBody>
          <a:bodyPr lIns="0" tIns="18000" rIns="0" bIns="18000" anchor="ctr" anchorCtr="0">
            <a:spAutoFit/>
          </a:bodyPr>
          <a:lstStyle/>
          <a:p>
            <a:r>
              <a:rPr lang="en-US" dirty="0"/>
              <a:t>Frequently Asked Question: What is a “Pre-filled” Hydraulic Clutch System? </a:t>
            </a:r>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84908" y="1749727"/>
            <a:ext cx="8211127" cy="405683"/>
          </a:xfrm>
        </p:spPr>
        <p:txBody>
          <a:bodyPr wrap="square" lIns="0" tIns="18000" rIns="0" bIns="18000" anchor="ctr" anchorCtr="0">
            <a:spAutoFit/>
          </a:bodyPr>
          <a:lstStyle/>
          <a:p>
            <a:pPr marL="0" indent="0">
              <a:spcBef>
                <a:spcPts val="600"/>
              </a:spcBef>
              <a:buNone/>
            </a:pPr>
            <a:r>
              <a:rPr lang="en-US" sz="2400" b="1" dirty="0">
                <a:solidFill>
                  <a:schemeClr val="tx1"/>
                </a:solidFill>
              </a:rPr>
              <a:t>? Frequently Asked Question</a:t>
            </a:r>
          </a:p>
        </p:txBody>
      </p:sp>
      <p:sp>
        <p:nvSpPr>
          <p:cNvPr id="9" name="Content Placeholder 8">
            <a:extLst>
              <a:ext uri="{FF2B5EF4-FFF2-40B4-BE49-F238E27FC236}">
                <a16:creationId xmlns:a16="http://schemas.microsoft.com/office/drawing/2014/main" id="{395C3558-1F03-930F-5B65-2FDD3CE12EFF}"/>
              </a:ext>
            </a:extLst>
          </p:cNvPr>
          <p:cNvSpPr>
            <a:spLocks noGrp="1"/>
          </p:cNvSpPr>
          <p:nvPr>
            <p:ph sz="quarter" idx="14"/>
          </p:nvPr>
        </p:nvSpPr>
        <p:spPr>
          <a:xfrm>
            <a:off x="484908" y="2411409"/>
            <a:ext cx="8211127" cy="3745059"/>
          </a:xfrm>
        </p:spPr>
        <p:txBody>
          <a:bodyPr wrap="square" lIns="0" tIns="18000" rIns="0" bIns="18000" anchor="ctr" anchorCtr="0">
            <a:spAutoFit/>
          </a:bodyPr>
          <a:lstStyle/>
          <a:p>
            <a:pPr marL="0" indent="0">
              <a:spcBef>
                <a:spcPts val="600"/>
              </a:spcBef>
              <a:buNone/>
            </a:pPr>
            <a:r>
              <a:rPr lang="en-US" sz="2400" b="1" dirty="0"/>
              <a:t>What is a “Pre-filled” Hydraulic Clutch System?</a:t>
            </a:r>
            <a:r>
              <a:rPr lang="en-US" sz="2400" dirty="0"/>
              <a:t> Hydraulic clutch systems can be difficult to bleed the air out of system. Some systems are available as a complete assembly including the following:</a:t>
            </a:r>
          </a:p>
          <a:p>
            <a:pPr marL="0" indent="0">
              <a:spcBef>
                <a:spcPts val="600"/>
              </a:spcBef>
              <a:buNone/>
            </a:pPr>
            <a:r>
              <a:rPr lang="en-US" sz="2400" dirty="0"/>
              <a:t>Clutch master cylinder</a:t>
            </a:r>
          </a:p>
          <a:p>
            <a:pPr marL="0" indent="0">
              <a:spcBef>
                <a:spcPts val="600"/>
              </a:spcBef>
              <a:buNone/>
            </a:pPr>
            <a:r>
              <a:rPr lang="en-US" sz="2400" dirty="0"/>
              <a:t>Actuator cylinder</a:t>
            </a:r>
          </a:p>
          <a:p>
            <a:pPr marL="0" indent="0">
              <a:spcBef>
                <a:spcPts val="600"/>
              </a:spcBef>
              <a:buNone/>
            </a:pPr>
            <a:r>
              <a:rPr lang="en-US" sz="2400" dirty="0"/>
              <a:t>Line between the master and actuator cylinder</a:t>
            </a:r>
          </a:p>
          <a:p>
            <a:pPr marL="0" indent="0">
              <a:spcBef>
                <a:spcPts val="600"/>
              </a:spcBef>
              <a:buNone/>
            </a:pPr>
            <a:r>
              <a:rPr lang="en-US" sz="2400" dirty="0"/>
              <a:t>Pre-filled with fluid and bled</a:t>
            </a:r>
          </a:p>
          <a:p>
            <a:pPr marL="0" indent="0">
              <a:spcBef>
                <a:spcPts val="600"/>
              </a:spcBef>
              <a:buNone/>
            </a:pPr>
            <a:r>
              <a:rPr lang="en-US" sz="2400" dirty="0"/>
              <a:t>Using a pre-filled system makes replacement easier.</a:t>
            </a:r>
          </a:p>
        </p:txBody>
      </p:sp>
    </p:spTree>
    <p:extLst>
      <p:ext uri="{BB962C8B-B14F-4D97-AF65-F5344CB8AC3E}">
        <p14:creationId xmlns:p14="http://schemas.microsoft.com/office/powerpoint/2010/main" val="16808625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2A8EE-F3D5-44B9-B5A1-7A4D72C3EC83}"/>
              </a:ext>
            </a:extLst>
          </p:cNvPr>
          <p:cNvSpPr>
            <a:spLocks noGrp="1"/>
          </p:cNvSpPr>
          <p:nvPr>
            <p:ph type="title"/>
          </p:nvPr>
        </p:nvSpPr>
        <p:spPr>
          <a:xfrm>
            <a:off x="484908" y="219456"/>
            <a:ext cx="8229600" cy="590349"/>
          </a:xfrm>
        </p:spPr>
        <p:txBody>
          <a:bodyPr lIns="0" tIns="18000" rIns="0" bIns="18000" anchor="ctr" anchorCtr="0">
            <a:spAutoFit/>
          </a:bodyPr>
          <a:lstStyle/>
          <a:p>
            <a:r>
              <a:rPr lang="en-US" dirty="0"/>
              <a:t>Question 1</a:t>
            </a:r>
          </a:p>
        </p:txBody>
      </p:sp>
      <p:sp>
        <p:nvSpPr>
          <p:cNvPr id="6" name="Content Placeholder 5">
            <a:extLst>
              <a:ext uri="{FF2B5EF4-FFF2-40B4-BE49-F238E27FC236}">
                <a16:creationId xmlns:a16="http://schemas.microsoft.com/office/drawing/2014/main" id="{4D16A3E7-0B7C-1F5E-5349-6D86919FF1CE}"/>
              </a:ext>
            </a:extLst>
          </p:cNvPr>
          <p:cNvSpPr>
            <a:spLocks noGrp="1"/>
          </p:cNvSpPr>
          <p:nvPr>
            <p:ph sz="quarter" idx="13"/>
          </p:nvPr>
        </p:nvSpPr>
        <p:spPr>
          <a:xfrm>
            <a:off x="474459" y="1056220"/>
            <a:ext cx="8212340" cy="405683"/>
          </a:xfrm>
        </p:spPr>
        <p:txBody>
          <a:bodyPr wrap="square" lIns="0" tIns="18000" rIns="0" bIns="18000" anchor="ctr" anchorCtr="0">
            <a:spAutoFit/>
          </a:bodyPr>
          <a:lstStyle/>
          <a:p>
            <a:pPr marL="342900" indent="-342900">
              <a:spcBef>
                <a:spcPts val="600"/>
              </a:spcBef>
            </a:pPr>
            <a:r>
              <a:rPr lang="en-US" sz="2400" dirty="0">
                <a:solidFill>
                  <a:schemeClr val="tx1"/>
                </a:solidFill>
              </a:rPr>
              <a:t>Clutch chatter can be caused by</a:t>
            </a:r>
          </a:p>
        </p:txBody>
      </p:sp>
      <p:sp>
        <p:nvSpPr>
          <p:cNvPr id="4" name="Content Placeholder 3">
            <a:extLst>
              <a:ext uri="{FF2B5EF4-FFF2-40B4-BE49-F238E27FC236}">
                <a16:creationId xmlns:a16="http://schemas.microsoft.com/office/drawing/2014/main" id="{62181901-2540-000E-A1BE-78E88B3AF280}"/>
              </a:ext>
            </a:extLst>
          </p:cNvPr>
          <p:cNvSpPr>
            <a:spLocks noGrp="1"/>
          </p:cNvSpPr>
          <p:nvPr>
            <p:ph sz="quarter" idx="14"/>
          </p:nvPr>
        </p:nvSpPr>
        <p:spPr>
          <a:xfrm>
            <a:off x="468312" y="1743793"/>
            <a:ext cx="8218487" cy="1744511"/>
          </a:xfrm>
        </p:spPr>
        <p:txBody>
          <a:bodyPr lIns="0" tIns="18000" rIns="0" bIns="18000" anchor="ctr" anchorCtr="0">
            <a:spAutoFit/>
          </a:bodyPr>
          <a:lstStyle/>
          <a:p>
            <a:pPr marL="486918" lvl="1" indent="0">
              <a:buNone/>
            </a:pPr>
            <a:r>
              <a:rPr lang="en-US" sz="2400" dirty="0">
                <a:solidFill>
                  <a:srgbClr val="007FA3"/>
                </a:solidFill>
              </a:rPr>
              <a:t>A.</a:t>
            </a:r>
            <a:r>
              <a:rPr lang="en-US" sz="2400" dirty="0">
                <a:solidFill>
                  <a:schemeClr val="tx1"/>
                </a:solidFill>
              </a:rPr>
              <a:t> Grease or oil on the clutch friction material</a:t>
            </a:r>
          </a:p>
          <a:p>
            <a:pPr marL="486918" lvl="1" indent="0">
              <a:buNone/>
            </a:pPr>
            <a:r>
              <a:rPr lang="en-US" sz="2400" dirty="0">
                <a:solidFill>
                  <a:srgbClr val="007FA3"/>
                </a:solidFill>
              </a:rPr>
              <a:t>B.</a:t>
            </a:r>
            <a:r>
              <a:rPr lang="en-US" sz="2400" dirty="0">
                <a:solidFill>
                  <a:schemeClr val="tx1"/>
                </a:solidFill>
              </a:rPr>
              <a:t> Broken engine mount(s)</a:t>
            </a:r>
          </a:p>
          <a:p>
            <a:pPr marL="486918" lvl="1" indent="0">
              <a:buNone/>
            </a:pPr>
            <a:r>
              <a:rPr lang="en-US" sz="2400" dirty="0">
                <a:solidFill>
                  <a:srgbClr val="007FA3"/>
                </a:solidFill>
              </a:rPr>
              <a:t>C.</a:t>
            </a:r>
            <a:r>
              <a:rPr lang="en-US" sz="2400" dirty="0">
                <a:solidFill>
                  <a:schemeClr val="tx1"/>
                </a:solidFill>
              </a:rPr>
              <a:t> Low hydraulic clutch fluid level</a:t>
            </a:r>
          </a:p>
          <a:p>
            <a:pPr marL="486918" lvl="1" indent="0">
              <a:buNone/>
            </a:pPr>
            <a:r>
              <a:rPr lang="en-US" sz="2400" dirty="0">
                <a:solidFill>
                  <a:srgbClr val="007FA3"/>
                </a:solidFill>
              </a:rPr>
              <a:t>D.</a:t>
            </a:r>
            <a:r>
              <a:rPr lang="en-US" sz="2400" dirty="0">
                <a:solidFill>
                  <a:schemeClr val="tx1"/>
                </a:solidFill>
              </a:rPr>
              <a:t> Too little free play in the clutch pedal</a:t>
            </a:r>
          </a:p>
        </p:txBody>
      </p:sp>
    </p:spTree>
    <p:extLst>
      <p:ext uri="{BB962C8B-B14F-4D97-AF65-F5344CB8AC3E}">
        <p14:creationId xmlns:p14="http://schemas.microsoft.com/office/powerpoint/2010/main" val="6934745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2A8EE-F3D5-44B9-B5A1-7A4D72C3EC83}"/>
              </a:ext>
            </a:extLst>
          </p:cNvPr>
          <p:cNvSpPr>
            <a:spLocks noGrp="1"/>
          </p:cNvSpPr>
          <p:nvPr>
            <p:ph type="title"/>
          </p:nvPr>
        </p:nvSpPr>
        <p:spPr>
          <a:xfrm>
            <a:off x="484908" y="219456"/>
            <a:ext cx="8229600" cy="590349"/>
          </a:xfrm>
        </p:spPr>
        <p:txBody>
          <a:bodyPr lIns="0" tIns="18000" rIns="0" bIns="18000" anchor="ctr" anchorCtr="0">
            <a:spAutoFit/>
          </a:bodyPr>
          <a:lstStyle/>
          <a:p>
            <a:r>
              <a:rPr lang="en-US" dirty="0"/>
              <a:t>Answer 1</a:t>
            </a:r>
          </a:p>
        </p:txBody>
      </p:sp>
      <p:sp>
        <p:nvSpPr>
          <p:cNvPr id="6" name="Content Placeholder 5">
            <a:extLst>
              <a:ext uri="{FF2B5EF4-FFF2-40B4-BE49-F238E27FC236}">
                <a16:creationId xmlns:a16="http://schemas.microsoft.com/office/drawing/2014/main" id="{4D16A3E7-0B7C-1F5E-5349-6D86919FF1CE}"/>
              </a:ext>
            </a:extLst>
          </p:cNvPr>
          <p:cNvSpPr>
            <a:spLocks noGrp="1"/>
          </p:cNvSpPr>
          <p:nvPr>
            <p:ph sz="quarter" idx="13"/>
          </p:nvPr>
        </p:nvSpPr>
        <p:spPr>
          <a:xfrm>
            <a:off x="474459" y="1056220"/>
            <a:ext cx="8212340" cy="405683"/>
          </a:xfrm>
        </p:spPr>
        <p:txBody>
          <a:bodyPr wrap="square" lIns="0" tIns="18000" rIns="0" bIns="18000" anchor="ctr" anchorCtr="0">
            <a:spAutoFit/>
          </a:bodyPr>
          <a:lstStyle/>
          <a:p>
            <a:pPr marL="342900" indent="-342900">
              <a:spcBef>
                <a:spcPts val="600"/>
              </a:spcBef>
            </a:pPr>
            <a:r>
              <a:rPr lang="en-US" sz="2400" dirty="0">
                <a:solidFill>
                  <a:schemeClr val="tx1"/>
                </a:solidFill>
              </a:rPr>
              <a:t>Clutch chatter can be caused by</a:t>
            </a:r>
          </a:p>
        </p:txBody>
      </p:sp>
      <p:sp>
        <p:nvSpPr>
          <p:cNvPr id="4" name="Content Placeholder 3">
            <a:extLst>
              <a:ext uri="{FF2B5EF4-FFF2-40B4-BE49-F238E27FC236}">
                <a16:creationId xmlns:a16="http://schemas.microsoft.com/office/drawing/2014/main" id="{62181901-2540-000E-A1BE-78E88B3AF280}"/>
              </a:ext>
            </a:extLst>
          </p:cNvPr>
          <p:cNvSpPr>
            <a:spLocks noGrp="1"/>
          </p:cNvSpPr>
          <p:nvPr>
            <p:ph sz="quarter" idx="14"/>
          </p:nvPr>
        </p:nvSpPr>
        <p:spPr>
          <a:xfrm>
            <a:off x="468312" y="1750154"/>
            <a:ext cx="8218487" cy="405683"/>
          </a:xfrm>
        </p:spPr>
        <p:txBody>
          <a:bodyPr lIns="0" tIns="18000" rIns="0" bIns="18000" anchor="ctr" anchorCtr="0">
            <a:spAutoFit/>
          </a:bodyPr>
          <a:lstStyle/>
          <a:p>
            <a:pPr marL="486918" lvl="1" indent="0">
              <a:buNone/>
            </a:pPr>
            <a:r>
              <a:rPr lang="en-US" sz="2400" dirty="0">
                <a:solidFill>
                  <a:srgbClr val="007FA3"/>
                </a:solidFill>
              </a:rPr>
              <a:t>A.</a:t>
            </a:r>
            <a:r>
              <a:rPr lang="en-US" sz="2400" dirty="0">
                <a:solidFill>
                  <a:schemeClr val="tx1"/>
                </a:solidFill>
              </a:rPr>
              <a:t> Grease or oil on the clutch friction material</a:t>
            </a:r>
          </a:p>
        </p:txBody>
      </p:sp>
    </p:spTree>
    <p:extLst>
      <p:ext uri="{BB962C8B-B14F-4D97-AF65-F5344CB8AC3E}">
        <p14:creationId xmlns:p14="http://schemas.microsoft.com/office/powerpoint/2010/main" val="25862115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2A8EE-F3D5-44B9-B5A1-7A4D72C3EC83}"/>
              </a:ext>
            </a:extLst>
          </p:cNvPr>
          <p:cNvSpPr>
            <a:spLocks noGrp="1"/>
          </p:cNvSpPr>
          <p:nvPr>
            <p:ph type="title"/>
          </p:nvPr>
        </p:nvSpPr>
        <p:spPr>
          <a:xfrm>
            <a:off x="484908" y="219456"/>
            <a:ext cx="8229600" cy="590349"/>
          </a:xfrm>
        </p:spPr>
        <p:txBody>
          <a:bodyPr lIns="0" tIns="18000" rIns="0" bIns="18000" anchor="ctr" anchorCtr="0">
            <a:spAutoFit/>
          </a:bodyPr>
          <a:lstStyle/>
          <a:p>
            <a:r>
              <a:rPr lang="en-US" dirty="0"/>
              <a:t>Summary</a:t>
            </a:r>
            <a:endParaRPr lang="en-US" sz="2800" dirty="0"/>
          </a:p>
        </p:txBody>
      </p:sp>
      <p:sp>
        <p:nvSpPr>
          <p:cNvPr id="6" name="Content Placeholder 5">
            <a:extLst>
              <a:ext uri="{FF2B5EF4-FFF2-40B4-BE49-F238E27FC236}">
                <a16:creationId xmlns:a16="http://schemas.microsoft.com/office/drawing/2014/main" id="{4D16A3E7-0B7C-1F5E-5349-6D86919FF1CE}"/>
              </a:ext>
            </a:extLst>
          </p:cNvPr>
          <p:cNvSpPr>
            <a:spLocks noGrp="1"/>
          </p:cNvSpPr>
          <p:nvPr>
            <p:ph sz="quarter" idx="13"/>
          </p:nvPr>
        </p:nvSpPr>
        <p:spPr>
          <a:xfrm>
            <a:off x="474458" y="1042393"/>
            <a:ext cx="8240050" cy="4191335"/>
          </a:xfrm>
        </p:spPr>
        <p:txBody>
          <a:bodyPr wrap="square" lIns="0" tIns="18000" rIns="0" bIns="18000" anchor="ctr" anchorCtr="0">
            <a:spAutoFit/>
          </a:bodyPr>
          <a:lstStyle/>
          <a:p>
            <a:pPr marL="342900" indent="-342900">
              <a:spcBef>
                <a:spcPts val="600"/>
              </a:spcBef>
            </a:pPr>
            <a:r>
              <a:rPr lang="en-US" sz="2400" dirty="0">
                <a:solidFill>
                  <a:schemeClr val="tx1"/>
                </a:solidFill>
              </a:rPr>
              <a:t>Clutch system preventive maintenance ensures </a:t>
            </a:r>
          </a:p>
          <a:p>
            <a:pPr marL="342900" indent="-342900">
              <a:spcBef>
                <a:spcPts val="600"/>
              </a:spcBef>
            </a:pPr>
            <a:r>
              <a:rPr lang="en-US" sz="2400" dirty="0">
                <a:solidFill>
                  <a:schemeClr val="tx1"/>
                </a:solidFill>
              </a:rPr>
              <a:t>Proper clutch pedal free travel and/or proper master cylinder fluid level.</a:t>
            </a:r>
          </a:p>
          <a:p>
            <a:pPr marL="342900" indent="-342900">
              <a:spcBef>
                <a:spcPts val="600"/>
              </a:spcBef>
            </a:pPr>
            <a:r>
              <a:rPr lang="en-US" sz="2400" dirty="0">
                <a:solidFill>
                  <a:schemeClr val="tx1"/>
                </a:solidFill>
              </a:rPr>
              <a:t>Excessive slippage, grab, chatter, and unusual noise </a:t>
            </a:r>
          </a:p>
          <a:p>
            <a:pPr marL="342900" indent="-342900">
              <a:spcBef>
                <a:spcPts val="600"/>
              </a:spcBef>
            </a:pPr>
            <a:r>
              <a:rPr lang="en-US" sz="2400" dirty="0">
                <a:solidFill>
                  <a:schemeClr val="tx1"/>
                </a:solidFill>
              </a:rPr>
              <a:t>Common indications of clutch problems.</a:t>
            </a:r>
          </a:p>
          <a:p>
            <a:pPr marL="342900" indent="-342900">
              <a:spcBef>
                <a:spcPts val="600"/>
              </a:spcBef>
            </a:pPr>
            <a:r>
              <a:rPr lang="en-US" sz="2400" dirty="0">
                <a:solidFill>
                  <a:schemeClr val="tx1"/>
                </a:solidFill>
              </a:rPr>
              <a:t>A clutch job requires transmission/transaxle removal</a:t>
            </a:r>
          </a:p>
          <a:p>
            <a:pPr marL="342900" indent="-342900">
              <a:spcBef>
                <a:spcPts val="600"/>
              </a:spcBef>
            </a:pPr>
            <a:r>
              <a:rPr lang="en-US" sz="2400" dirty="0">
                <a:solidFill>
                  <a:schemeClr val="tx1"/>
                </a:solidFill>
              </a:rPr>
              <a:t>Replace the pressure plate, disc, release bearing, and pilot bearing.</a:t>
            </a:r>
          </a:p>
          <a:p>
            <a:pPr marL="342900" indent="-342900">
              <a:spcBef>
                <a:spcPts val="600"/>
              </a:spcBef>
            </a:pPr>
            <a:r>
              <a:rPr lang="en-US" sz="2400" dirty="0">
                <a:solidFill>
                  <a:schemeClr val="tx1"/>
                </a:solidFill>
              </a:rPr>
              <a:t>Abnormal clutch failure requires additional checks to locate root cause </a:t>
            </a:r>
          </a:p>
        </p:txBody>
      </p:sp>
    </p:spTree>
    <p:extLst>
      <p:ext uri="{BB962C8B-B14F-4D97-AF65-F5344CB8AC3E}">
        <p14:creationId xmlns:p14="http://schemas.microsoft.com/office/powerpoint/2010/main" val="2120543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74452" y="220537"/>
            <a:ext cx="8212348" cy="590349"/>
          </a:xfrm>
        </p:spPr>
        <p:txBody>
          <a:bodyPr lIns="0" tIns="18000" rIns="0" bIns="18000" anchor="ctr">
            <a:spAutoFit/>
          </a:bodyPr>
          <a:lstStyle/>
          <a:p>
            <a:r>
              <a:rPr lang="en-US" dirty="0"/>
              <a:t>Introduction</a:t>
            </a:r>
            <a:endParaRPr lang="en-US" sz="2800" dirty="0"/>
          </a:p>
        </p:txBody>
      </p:sp>
      <p:sp>
        <p:nvSpPr>
          <p:cNvPr id="7" name="Content Placeholder 6">
            <a:extLst>
              <a:ext uri="{FF2B5EF4-FFF2-40B4-BE49-F238E27FC236}">
                <a16:creationId xmlns:a16="http://schemas.microsoft.com/office/drawing/2014/main" id="{1EB22131-D366-DA51-F336-FB0714E7F533}"/>
              </a:ext>
            </a:extLst>
          </p:cNvPr>
          <p:cNvSpPr>
            <a:spLocks noGrp="1"/>
          </p:cNvSpPr>
          <p:nvPr>
            <p:ph sz="quarter" idx="14"/>
          </p:nvPr>
        </p:nvSpPr>
        <p:spPr>
          <a:xfrm>
            <a:off x="474453" y="1049850"/>
            <a:ext cx="8212347" cy="2190788"/>
          </a:xfrm>
        </p:spPr>
        <p:txBody>
          <a:bodyPr lIns="0" tIns="18000" rIns="0" bIns="18000" anchor="ctr" anchorCtr="0">
            <a:spAutoFit/>
          </a:bodyPr>
          <a:lstStyle/>
          <a:p>
            <a:pPr marL="342900" indent="-342900">
              <a:spcBef>
                <a:spcPts val="600"/>
              </a:spcBef>
            </a:pPr>
            <a:r>
              <a:rPr lang="en-US" sz="2400" dirty="0">
                <a:solidFill>
                  <a:schemeClr val="tx1"/>
                </a:solidFill>
              </a:rPr>
              <a:t>Three different levels of clutch service.</a:t>
            </a:r>
          </a:p>
          <a:p>
            <a:pPr marL="829818" lvl="1" indent="-342900"/>
            <a:r>
              <a:rPr lang="en-US" sz="2400" dirty="0">
                <a:solidFill>
                  <a:schemeClr val="tx1"/>
                </a:solidFill>
              </a:rPr>
              <a:t>What are they?</a:t>
            </a:r>
          </a:p>
          <a:p>
            <a:pPr marL="1229868" lvl="2" indent="-342900"/>
            <a:r>
              <a:rPr lang="en-US" sz="2400" dirty="0">
                <a:solidFill>
                  <a:schemeClr val="tx1"/>
                </a:solidFill>
              </a:rPr>
              <a:t>Preventive maintenance: </a:t>
            </a:r>
          </a:p>
          <a:p>
            <a:pPr marL="1229868" lvl="2" indent="-342900"/>
            <a:r>
              <a:rPr lang="en-US" sz="2400" dirty="0">
                <a:solidFill>
                  <a:schemeClr val="tx1"/>
                </a:solidFill>
              </a:rPr>
              <a:t>Troubleshooting and diagnosis: </a:t>
            </a:r>
          </a:p>
          <a:p>
            <a:pPr marL="1229868" lvl="2" indent="-342900"/>
            <a:r>
              <a:rPr lang="en-US" sz="2400" dirty="0">
                <a:solidFill>
                  <a:schemeClr val="tx1"/>
                </a:solidFill>
              </a:rPr>
              <a:t>Replacement: </a:t>
            </a:r>
          </a:p>
        </p:txBody>
      </p:sp>
    </p:spTree>
    <p:extLst>
      <p:ext uri="{BB962C8B-B14F-4D97-AF65-F5344CB8AC3E}">
        <p14:creationId xmlns:p14="http://schemas.microsoft.com/office/powerpoint/2010/main" val="5687919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6212C7-6D43-46FD-A6C4-74610772076B}"/>
              </a:ext>
            </a:extLst>
          </p:cNvPr>
          <p:cNvSpPr>
            <a:spLocks noGrp="1"/>
          </p:cNvSpPr>
          <p:nvPr>
            <p:ph type="title"/>
          </p:nvPr>
        </p:nvSpPr>
        <p:spPr>
          <a:xfrm>
            <a:off x="475383" y="1687023"/>
            <a:ext cx="8229600" cy="1144347"/>
          </a:xfrm>
        </p:spPr>
        <p:txBody>
          <a:bodyPr lIns="0" tIns="18000" rIns="0" bIns="18000" anchor="ctr" anchorCtr="0">
            <a:spAutoFit/>
          </a:bodyPr>
          <a:lstStyle/>
          <a:p>
            <a:r>
              <a:rPr lang="en-US" spc="-500" dirty="0"/>
              <a:t>R W </a:t>
            </a:r>
            <a:r>
              <a:rPr lang="en-US" dirty="0"/>
              <a:t>D Clutch Replacement Photo Sequence</a:t>
            </a:r>
            <a:endParaRPr lang="en-US" sz="2800" dirty="0"/>
          </a:p>
        </p:txBody>
      </p:sp>
    </p:spTree>
    <p:extLst>
      <p:ext uri="{BB962C8B-B14F-4D97-AF65-F5344CB8AC3E}">
        <p14:creationId xmlns:p14="http://schemas.microsoft.com/office/powerpoint/2010/main" val="28954581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2A8EE-F3D5-44B9-B5A1-7A4D72C3EC83}"/>
              </a:ext>
            </a:extLst>
          </p:cNvPr>
          <p:cNvSpPr>
            <a:spLocks noGrp="1"/>
          </p:cNvSpPr>
          <p:nvPr>
            <p:ph type="title"/>
          </p:nvPr>
        </p:nvSpPr>
        <p:spPr>
          <a:xfrm>
            <a:off x="484908" y="213213"/>
            <a:ext cx="8229600" cy="2252343"/>
          </a:xfrm>
        </p:spPr>
        <p:txBody>
          <a:bodyPr lIns="0" tIns="18000" rIns="0" bIns="18000" anchor="ctr" anchorCtr="0">
            <a:spAutoFit/>
          </a:bodyPr>
          <a:lstStyle/>
          <a:p>
            <a:r>
              <a:rPr lang="en-US" dirty="0"/>
              <a:t>1. The first step in the process of replacing the clutch on this Chevrolet S-10 pickup truck is to remove the negative battery cable</a:t>
            </a:r>
            <a:endParaRPr lang="en-US" sz="2800" dirty="0"/>
          </a:p>
        </p:txBody>
      </p:sp>
      <p:pic>
        <p:nvPicPr>
          <p:cNvPr id="7" name="Picture 6" descr="A close-up view of the negative battery cable being removed in order to replace the clutch.">
            <a:extLst>
              <a:ext uri="{FF2B5EF4-FFF2-40B4-BE49-F238E27FC236}">
                <a16:creationId xmlns:a16="http://schemas.microsoft.com/office/drawing/2014/main" id="{BA6155A0-96E6-B12A-81F8-E95BABD659E7}"/>
              </a:ext>
            </a:extLst>
          </p:cNvPr>
          <p:cNvPicPr>
            <a:picLocks noChangeAspect="1"/>
          </p:cNvPicPr>
          <p:nvPr/>
        </p:nvPicPr>
        <p:blipFill>
          <a:blip r:embed="rId3"/>
          <a:stretch>
            <a:fillRect/>
          </a:stretch>
        </p:blipFill>
        <p:spPr>
          <a:xfrm>
            <a:off x="2043952" y="2641325"/>
            <a:ext cx="5056098" cy="3553997"/>
          </a:xfrm>
          <a:prstGeom prst="rect">
            <a:avLst/>
          </a:prstGeom>
        </p:spPr>
      </p:pic>
    </p:spTree>
    <p:extLst>
      <p:ext uri="{BB962C8B-B14F-4D97-AF65-F5344CB8AC3E}">
        <p14:creationId xmlns:p14="http://schemas.microsoft.com/office/powerpoint/2010/main" val="12675287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2A8EE-F3D5-44B9-B5A1-7A4D72C3EC83}"/>
              </a:ext>
            </a:extLst>
          </p:cNvPr>
          <p:cNvSpPr>
            <a:spLocks noGrp="1"/>
          </p:cNvSpPr>
          <p:nvPr>
            <p:ph type="title"/>
          </p:nvPr>
        </p:nvSpPr>
        <p:spPr>
          <a:xfrm>
            <a:off x="484908" y="213213"/>
            <a:ext cx="8229600" cy="2252343"/>
          </a:xfrm>
        </p:spPr>
        <p:txBody>
          <a:bodyPr lIns="0" tIns="18000" rIns="0" bIns="18000" anchor="ctr" anchorCtr="0">
            <a:spAutoFit/>
          </a:bodyPr>
          <a:lstStyle/>
          <a:p>
            <a:r>
              <a:rPr lang="en-US" dirty="0"/>
              <a:t>2. Remove the shifter mechanism inside the vehicle. This step may involve removing the center console and other components</a:t>
            </a:r>
            <a:endParaRPr lang="en-US" sz="2800" dirty="0"/>
          </a:p>
        </p:txBody>
      </p:sp>
      <p:pic>
        <p:nvPicPr>
          <p:cNvPr id="4" name="Picture 3" descr="A close-up view of shifter mechanism being removed in order to replace the clutch.">
            <a:extLst>
              <a:ext uri="{FF2B5EF4-FFF2-40B4-BE49-F238E27FC236}">
                <a16:creationId xmlns:a16="http://schemas.microsoft.com/office/drawing/2014/main" id="{0B2A4390-BBE9-6F74-B7A1-5028F05FA1CC}"/>
              </a:ext>
            </a:extLst>
          </p:cNvPr>
          <p:cNvPicPr>
            <a:picLocks noChangeAspect="1"/>
          </p:cNvPicPr>
          <p:nvPr/>
        </p:nvPicPr>
        <p:blipFill>
          <a:blip r:embed="rId3"/>
          <a:stretch>
            <a:fillRect/>
          </a:stretch>
        </p:blipFill>
        <p:spPr>
          <a:xfrm>
            <a:off x="1823648" y="2559744"/>
            <a:ext cx="5500365" cy="3751662"/>
          </a:xfrm>
          <a:prstGeom prst="rect">
            <a:avLst/>
          </a:prstGeom>
        </p:spPr>
      </p:pic>
    </p:spTree>
    <p:extLst>
      <p:ext uri="{BB962C8B-B14F-4D97-AF65-F5344CB8AC3E}">
        <p14:creationId xmlns:p14="http://schemas.microsoft.com/office/powerpoint/2010/main" val="6570378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2A8EE-F3D5-44B9-B5A1-7A4D72C3EC83}"/>
              </a:ext>
            </a:extLst>
          </p:cNvPr>
          <p:cNvSpPr>
            <a:spLocks noGrp="1"/>
          </p:cNvSpPr>
          <p:nvPr>
            <p:ph type="title"/>
          </p:nvPr>
        </p:nvSpPr>
        <p:spPr>
          <a:xfrm>
            <a:off x="484908" y="220362"/>
            <a:ext cx="8229600" cy="1144347"/>
          </a:xfrm>
        </p:spPr>
        <p:txBody>
          <a:bodyPr lIns="0" tIns="18000" rIns="0" bIns="18000" anchor="ctr" anchorCtr="0">
            <a:spAutoFit/>
          </a:bodyPr>
          <a:lstStyle/>
          <a:p>
            <a:r>
              <a:rPr lang="en-US" dirty="0"/>
              <a:t>3. Mark and then remove the driveshaft</a:t>
            </a:r>
            <a:endParaRPr lang="en-US" sz="2800" dirty="0"/>
          </a:p>
        </p:txBody>
      </p:sp>
      <p:pic>
        <p:nvPicPr>
          <p:cNvPr id="4" name="Picture 3" descr="A close-up view of the driveshaft being removed in order to replace the clutch.">
            <a:extLst>
              <a:ext uri="{FF2B5EF4-FFF2-40B4-BE49-F238E27FC236}">
                <a16:creationId xmlns:a16="http://schemas.microsoft.com/office/drawing/2014/main" id="{2C1C82E1-B843-BE91-3140-D53498A63F01}"/>
              </a:ext>
            </a:extLst>
          </p:cNvPr>
          <p:cNvPicPr>
            <a:picLocks noChangeAspect="1"/>
          </p:cNvPicPr>
          <p:nvPr/>
        </p:nvPicPr>
        <p:blipFill>
          <a:blip r:embed="rId3"/>
          <a:stretch>
            <a:fillRect/>
          </a:stretch>
        </p:blipFill>
        <p:spPr>
          <a:xfrm>
            <a:off x="1489301" y="1556292"/>
            <a:ext cx="6165399" cy="4211240"/>
          </a:xfrm>
          <a:prstGeom prst="rect">
            <a:avLst/>
          </a:prstGeom>
        </p:spPr>
      </p:pic>
    </p:spTree>
    <p:extLst>
      <p:ext uri="{BB962C8B-B14F-4D97-AF65-F5344CB8AC3E}">
        <p14:creationId xmlns:p14="http://schemas.microsoft.com/office/powerpoint/2010/main" val="37118914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2A8EE-F3D5-44B9-B5A1-7A4D72C3EC83}"/>
              </a:ext>
            </a:extLst>
          </p:cNvPr>
          <p:cNvSpPr>
            <a:spLocks noGrp="1"/>
          </p:cNvSpPr>
          <p:nvPr>
            <p:ph type="title"/>
          </p:nvPr>
        </p:nvSpPr>
        <p:spPr>
          <a:xfrm>
            <a:off x="484908" y="212306"/>
            <a:ext cx="8229600" cy="1698345"/>
          </a:xfrm>
        </p:spPr>
        <p:txBody>
          <a:bodyPr lIns="0" tIns="18000" rIns="0" bIns="18000" anchor="ctr" anchorCtr="0">
            <a:spAutoFit/>
          </a:bodyPr>
          <a:lstStyle/>
          <a:p>
            <a:r>
              <a:rPr lang="en-US" dirty="0"/>
              <a:t>4. Remove the exhaust pipe if needed. It was needed in this case, according to service information</a:t>
            </a:r>
            <a:endParaRPr lang="en-US" sz="2800" dirty="0"/>
          </a:p>
        </p:txBody>
      </p:sp>
      <p:pic>
        <p:nvPicPr>
          <p:cNvPr id="4" name="Picture 3" descr="A close-up view of the exhaust pipe being removed in order to replace the clutch.">
            <a:extLst>
              <a:ext uri="{FF2B5EF4-FFF2-40B4-BE49-F238E27FC236}">
                <a16:creationId xmlns:a16="http://schemas.microsoft.com/office/drawing/2014/main" id="{5E7D2F8C-2FAE-39C3-D12B-73EFD3698638}"/>
              </a:ext>
            </a:extLst>
          </p:cNvPr>
          <p:cNvPicPr>
            <a:picLocks noChangeAspect="1"/>
          </p:cNvPicPr>
          <p:nvPr/>
        </p:nvPicPr>
        <p:blipFill>
          <a:blip r:embed="rId3"/>
          <a:stretch>
            <a:fillRect/>
          </a:stretch>
        </p:blipFill>
        <p:spPr>
          <a:xfrm>
            <a:off x="1438814" y="2120542"/>
            <a:ext cx="6266372" cy="4169663"/>
          </a:xfrm>
          <a:prstGeom prst="rect">
            <a:avLst/>
          </a:prstGeom>
        </p:spPr>
      </p:pic>
    </p:spTree>
    <p:extLst>
      <p:ext uri="{BB962C8B-B14F-4D97-AF65-F5344CB8AC3E}">
        <p14:creationId xmlns:p14="http://schemas.microsoft.com/office/powerpoint/2010/main" val="393821087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2A8EE-F3D5-44B9-B5A1-7A4D72C3EC83}"/>
              </a:ext>
            </a:extLst>
          </p:cNvPr>
          <p:cNvSpPr>
            <a:spLocks noGrp="1"/>
          </p:cNvSpPr>
          <p:nvPr>
            <p:ph type="title"/>
          </p:nvPr>
        </p:nvSpPr>
        <p:spPr>
          <a:xfrm>
            <a:off x="484908" y="220362"/>
            <a:ext cx="8229600" cy="1144347"/>
          </a:xfrm>
        </p:spPr>
        <p:txBody>
          <a:bodyPr lIns="0" tIns="18000" rIns="0" bIns="18000" anchor="ctr" anchorCtr="0">
            <a:spAutoFit/>
          </a:bodyPr>
          <a:lstStyle/>
          <a:p>
            <a:r>
              <a:rPr lang="en-US" dirty="0"/>
              <a:t>5. Remove the transmission mount fasteners</a:t>
            </a:r>
            <a:endParaRPr lang="en-US" sz="2800" dirty="0"/>
          </a:p>
        </p:txBody>
      </p:sp>
      <p:pic>
        <p:nvPicPr>
          <p:cNvPr id="4" name="Picture 3" descr="A close-up view of the transmission mount fasteners being removed in order to replace the clutch.">
            <a:extLst>
              <a:ext uri="{FF2B5EF4-FFF2-40B4-BE49-F238E27FC236}">
                <a16:creationId xmlns:a16="http://schemas.microsoft.com/office/drawing/2014/main" id="{FABE1602-5192-0A2E-5958-C15317AC2118}"/>
              </a:ext>
            </a:extLst>
          </p:cNvPr>
          <p:cNvPicPr>
            <a:picLocks noChangeAspect="1"/>
          </p:cNvPicPr>
          <p:nvPr/>
        </p:nvPicPr>
        <p:blipFill>
          <a:blip r:embed="rId3"/>
          <a:stretch>
            <a:fillRect/>
          </a:stretch>
        </p:blipFill>
        <p:spPr>
          <a:xfrm>
            <a:off x="1489301" y="1577504"/>
            <a:ext cx="6165399" cy="4324093"/>
          </a:xfrm>
          <a:prstGeom prst="rect">
            <a:avLst/>
          </a:prstGeom>
        </p:spPr>
      </p:pic>
    </p:spTree>
    <p:extLst>
      <p:ext uri="{BB962C8B-B14F-4D97-AF65-F5344CB8AC3E}">
        <p14:creationId xmlns:p14="http://schemas.microsoft.com/office/powerpoint/2010/main" val="23235430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2A8EE-F3D5-44B9-B5A1-7A4D72C3EC83}"/>
              </a:ext>
            </a:extLst>
          </p:cNvPr>
          <p:cNvSpPr>
            <a:spLocks noGrp="1"/>
          </p:cNvSpPr>
          <p:nvPr>
            <p:ph type="title"/>
          </p:nvPr>
        </p:nvSpPr>
        <p:spPr>
          <a:xfrm>
            <a:off x="484908" y="212306"/>
            <a:ext cx="8229600" cy="1698345"/>
          </a:xfrm>
        </p:spPr>
        <p:txBody>
          <a:bodyPr lIns="0" tIns="18000" rIns="0" bIns="18000" anchor="ctr" anchorCtr="0">
            <a:spAutoFit/>
          </a:bodyPr>
          <a:lstStyle/>
          <a:p>
            <a:r>
              <a:rPr lang="en-US" dirty="0"/>
              <a:t>6. Using a transmission jack, support the transmission and remove the bell housing bolts</a:t>
            </a:r>
            <a:endParaRPr lang="en-US" sz="2800" dirty="0"/>
          </a:p>
        </p:txBody>
      </p:sp>
      <p:pic>
        <p:nvPicPr>
          <p:cNvPr id="4" name="Picture 3" descr="A close-up view of the bell housing bolts being removed using a transmission jack.">
            <a:extLst>
              <a:ext uri="{FF2B5EF4-FFF2-40B4-BE49-F238E27FC236}">
                <a16:creationId xmlns:a16="http://schemas.microsoft.com/office/drawing/2014/main" id="{D849AF72-7859-57F3-D739-65503A9A2828}"/>
              </a:ext>
            </a:extLst>
          </p:cNvPr>
          <p:cNvPicPr>
            <a:picLocks noChangeAspect="1"/>
          </p:cNvPicPr>
          <p:nvPr/>
        </p:nvPicPr>
        <p:blipFill>
          <a:blip r:embed="rId3"/>
          <a:stretch>
            <a:fillRect/>
          </a:stretch>
        </p:blipFill>
        <p:spPr>
          <a:xfrm>
            <a:off x="1729049" y="2090001"/>
            <a:ext cx="5685902" cy="3920195"/>
          </a:xfrm>
          <a:prstGeom prst="rect">
            <a:avLst/>
          </a:prstGeom>
        </p:spPr>
      </p:pic>
    </p:spTree>
    <p:extLst>
      <p:ext uri="{BB962C8B-B14F-4D97-AF65-F5344CB8AC3E}">
        <p14:creationId xmlns:p14="http://schemas.microsoft.com/office/powerpoint/2010/main" val="21719661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2A8EE-F3D5-44B9-B5A1-7A4D72C3EC83}"/>
              </a:ext>
            </a:extLst>
          </p:cNvPr>
          <p:cNvSpPr>
            <a:spLocks noGrp="1"/>
          </p:cNvSpPr>
          <p:nvPr>
            <p:ph type="title"/>
          </p:nvPr>
        </p:nvSpPr>
        <p:spPr>
          <a:xfrm>
            <a:off x="484908" y="212306"/>
            <a:ext cx="8229600" cy="1698345"/>
          </a:xfrm>
        </p:spPr>
        <p:txBody>
          <a:bodyPr lIns="0" tIns="18000" rIns="0" bIns="18000" anchor="ctr" anchorCtr="0">
            <a:spAutoFit/>
          </a:bodyPr>
          <a:lstStyle/>
          <a:p>
            <a:r>
              <a:rPr lang="en-US" dirty="0"/>
              <a:t>7. A View of the bell housing and throwout bearing as the transmission assembly is removed from the engine</a:t>
            </a:r>
            <a:endParaRPr lang="en-US" sz="2800" dirty="0"/>
          </a:p>
        </p:txBody>
      </p:sp>
      <p:pic>
        <p:nvPicPr>
          <p:cNvPr id="4" name="Picture 3" descr="A close-up view of the bell housing and throw-out bearing being removed from the engine.">
            <a:extLst>
              <a:ext uri="{FF2B5EF4-FFF2-40B4-BE49-F238E27FC236}">
                <a16:creationId xmlns:a16="http://schemas.microsoft.com/office/drawing/2014/main" id="{758B371E-EACF-1A6E-FF93-1A65727E53AF}"/>
              </a:ext>
            </a:extLst>
          </p:cNvPr>
          <p:cNvPicPr>
            <a:picLocks noChangeAspect="1"/>
          </p:cNvPicPr>
          <p:nvPr/>
        </p:nvPicPr>
        <p:blipFill>
          <a:blip r:embed="rId3"/>
          <a:stretch>
            <a:fillRect/>
          </a:stretch>
        </p:blipFill>
        <p:spPr>
          <a:xfrm>
            <a:off x="1788445" y="2069523"/>
            <a:ext cx="5567110" cy="3909397"/>
          </a:xfrm>
          <a:prstGeom prst="rect">
            <a:avLst/>
          </a:prstGeom>
        </p:spPr>
      </p:pic>
    </p:spTree>
    <p:extLst>
      <p:ext uri="{BB962C8B-B14F-4D97-AF65-F5344CB8AC3E}">
        <p14:creationId xmlns:p14="http://schemas.microsoft.com/office/powerpoint/2010/main" val="390916467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2A8EE-F3D5-44B9-B5A1-7A4D72C3EC83}"/>
              </a:ext>
            </a:extLst>
          </p:cNvPr>
          <p:cNvSpPr>
            <a:spLocks noGrp="1"/>
          </p:cNvSpPr>
          <p:nvPr>
            <p:ph type="title"/>
          </p:nvPr>
        </p:nvSpPr>
        <p:spPr>
          <a:xfrm>
            <a:off x="484908" y="220363"/>
            <a:ext cx="8229600" cy="1144347"/>
          </a:xfrm>
        </p:spPr>
        <p:txBody>
          <a:bodyPr lIns="0" tIns="18000" rIns="0" bIns="18000" anchor="ctr" anchorCtr="0">
            <a:spAutoFit/>
          </a:bodyPr>
          <a:lstStyle/>
          <a:p>
            <a:r>
              <a:rPr lang="en-US" dirty="0"/>
              <a:t>8. Removing the fasteners holding the pressure plate to the flywheel</a:t>
            </a:r>
            <a:endParaRPr lang="en-US" sz="2800" dirty="0"/>
          </a:p>
        </p:txBody>
      </p:sp>
      <p:pic>
        <p:nvPicPr>
          <p:cNvPr id="4" name="Picture 3" descr="A close-up view of the fasteners that hold the pressure plate to the flywheel being removed.">
            <a:extLst>
              <a:ext uri="{FF2B5EF4-FFF2-40B4-BE49-F238E27FC236}">
                <a16:creationId xmlns:a16="http://schemas.microsoft.com/office/drawing/2014/main" id="{CD5C0FC2-E6BC-5D5D-FC92-7AD633156B10}"/>
              </a:ext>
            </a:extLst>
          </p:cNvPr>
          <p:cNvPicPr>
            <a:picLocks noChangeAspect="1"/>
          </p:cNvPicPr>
          <p:nvPr/>
        </p:nvPicPr>
        <p:blipFill>
          <a:blip r:embed="rId3"/>
          <a:stretch>
            <a:fillRect/>
          </a:stretch>
        </p:blipFill>
        <p:spPr>
          <a:xfrm>
            <a:off x="1453663" y="1719344"/>
            <a:ext cx="6236674" cy="4264697"/>
          </a:xfrm>
          <a:prstGeom prst="rect">
            <a:avLst/>
          </a:prstGeom>
        </p:spPr>
      </p:pic>
    </p:spTree>
    <p:extLst>
      <p:ext uri="{BB962C8B-B14F-4D97-AF65-F5344CB8AC3E}">
        <p14:creationId xmlns:p14="http://schemas.microsoft.com/office/powerpoint/2010/main" val="5433532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2A8EE-F3D5-44B9-B5A1-7A4D72C3EC83}"/>
              </a:ext>
            </a:extLst>
          </p:cNvPr>
          <p:cNvSpPr>
            <a:spLocks noGrp="1"/>
          </p:cNvSpPr>
          <p:nvPr>
            <p:ph type="title"/>
          </p:nvPr>
        </p:nvSpPr>
        <p:spPr>
          <a:xfrm>
            <a:off x="484908" y="220363"/>
            <a:ext cx="8229600" cy="1144347"/>
          </a:xfrm>
        </p:spPr>
        <p:txBody>
          <a:bodyPr lIns="0" tIns="18000" rIns="0" bIns="18000" anchor="ctr" anchorCtr="0">
            <a:spAutoFit/>
          </a:bodyPr>
          <a:lstStyle/>
          <a:p>
            <a:r>
              <a:rPr lang="en-US" dirty="0"/>
              <a:t>9. Removing the pressure plate and clutch disc</a:t>
            </a:r>
            <a:endParaRPr lang="en-US" sz="2800" dirty="0"/>
          </a:p>
        </p:txBody>
      </p:sp>
      <p:pic>
        <p:nvPicPr>
          <p:cNvPr id="4" name="Picture 3" descr="A close-up view of the pressure plate being removed in order to replace the clutch.">
            <a:extLst>
              <a:ext uri="{FF2B5EF4-FFF2-40B4-BE49-F238E27FC236}">
                <a16:creationId xmlns:a16="http://schemas.microsoft.com/office/drawing/2014/main" id="{C2C84397-1E50-4D53-73A8-84282E260B65}"/>
              </a:ext>
            </a:extLst>
          </p:cNvPr>
          <p:cNvPicPr>
            <a:picLocks noChangeAspect="1"/>
          </p:cNvPicPr>
          <p:nvPr/>
        </p:nvPicPr>
        <p:blipFill>
          <a:blip r:embed="rId3"/>
          <a:stretch>
            <a:fillRect/>
          </a:stretch>
        </p:blipFill>
        <p:spPr>
          <a:xfrm>
            <a:off x="1423431" y="1527582"/>
            <a:ext cx="6297138" cy="4510196"/>
          </a:xfrm>
          <a:prstGeom prst="rect">
            <a:avLst/>
          </a:prstGeom>
        </p:spPr>
      </p:pic>
    </p:spTree>
    <p:extLst>
      <p:ext uri="{BB962C8B-B14F-4D97-AF65-F5344CB8AC3E}">
        <p14:creationId xmlns:p14="http://schemas.microsoft.com/office/powerpoint/2010/main" val="1061998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2A8EE-F3D5-44B9-B5A1-7A4D72C3EC83}"/>
              </a:ext>
            </a:extLst>
          </p:cNvPr>
          <p:cNvSpPr>
            <a:spLocks noGrp="1"/>
          </p:cNvSpPr>
          <p:nvPr>
            <p:ph type="title"/>
          </p:nvPr>
        </p:nvSpPr>
        <p:spPr>
          <a:xfrm>
            <a:off x="476810" y="220466"/>
            <a:ext cx="8229600" cy="590349"/>
          </a:xfrm>
        </p:spPr>
        <p:txBody>
          <a:bodyPr lIns="0" tIns="18000" rIns="0" bIns="18000" anchor="ctr" anchorCtr="0">
            <a:spAutoFit/>
          </a:bodyPr>
          <a:lstStyle/>
          <a:p>
            <a:r>
              <a:rPr lang="en-US" dirty="0"/>
              <a:t>Clutch Inspection</a:t>
            </a:r>
            <a:endParaRPr lang="en-US" sz="2800" dirty="0"/>
          </a:p>
        </p:txBody>
      </p:sp>
      <p:sp>
        <p:nvSpPr>
          <p:cNvPr id="6" name="Content Placeholder 5">
            <a:extLst>
              <a:ext uri="{FF2B5EF4-FFF2-40B4-BE49-F238E27FC236}">
                <a16:creationId xmlns:a16="http://schemas.microsoft.com/office/drawing/2014/main" id="{4D16A3E7-0B7C-1F5E-5349-6D86919FF1CE}"/>
              </a:ext>
            </a:extLst>
          </p:cNvPr>
          <p:cNvSpPr>
            <a:spLocks noGrp="1"/>
          </p:cNvSpPr>
          <p:nvPr>
            <p:ph sz="quarter" idx="13"/>
          </p:nvPr>
        </p:nvSpPr>
        <p:spPr>
          <a:xfrm>
            <a:off x="476250" y="1061413"/>
            <a:ext cx="8191500" cy="405683"/>
          </a:xfrm>
        </p:spPr>
        <p:txBody>
          <a:bodyPr wrap="square" lIns="0" tIns="18000" rIns="0" bIns="18000" anchor="ctr" anchorCtr="0">
            <a:spAutoFit/>
          </a:bodyPr>
          <a:lstStyle/>
          <a:p>
            <a:pPr marL="342900" indent="-342900">
              <a:spcBef>
                <a:spcPts val="600"/>
              </a:spcBef>
            </a:pPr>
            <a:r>
              <a:rPr lang="en-US" sz="2400" dirty="0">
                <a:solidFill>
                  <a:schemeClr val="tx1"/>
                </a:solidFill>
              </a:rPr>
              <a:t>Typical Clutch Maintenance &amp; Service Items: </a:t>
            </a:r>
          </a:p>
        </p:txBody>
      </p:sp>
      <p:sp>
        <p:nvSpPr>
          <p:cNvPr id="3" name="Content Placeholder 2">
            <a:extLst>
              <a:ext uri="{FF2B5EF4-FFF2-40B4-BE49-F238E27FC236}">
                <a16:creationId xmlns:a16="http://schemas.microsoft.com/office/drawing/2014/main" id="{B08E78CE-AC74-7630-A640-3F64980F5961}"/>
              </a:ext>
            </a:extLst>
          </p:cNvPr>
          <p:cNvSpPr>
            <a:spLocks noGrp="1"/>
          </p:cNvSpPr>
          <p:nvPr>
            <p:ph sz="quarter" idx="14"/>
          </p:nvPr>
        </p:nvSpPr>
        <p:spPr>
          <a:xfrm>
            <a:off x="476250" y="1599128"/>
            <a:ext cx="8210549" cy="405683"/>
          </a:xfrm>
        </p:spPr>
        <p:txBody>
          <a:bodyPr wrap="square" lIns="0" tIns="18000" rIns="0" bIns="18000" anchor="ctr" anchorCtr="0">
            <a:spAutoFit/>
          </a:bodyPr>
          <a:lstStyle/>
          <a:p>
            <a:pPr marL="944118" lvl="1" indent="-457200">
              <a:buFont typeface="+mj-lt"/>
              <a:buAutoNum type="arabicPeriod"/>
            </a:pPr>
            <a:r>
              <a:rPr lang="en-US" sz="2400" dirty="0">
                <a:solidFill>
                  <a:schemeClr val="tx1"/>
                </a:solidFill>
              </a:rPr>
              <a:t>Checking clutch pedal free travel, or free play</a:t>
            </a:r>
          </a:p>
        </p:txBody>
      </p:sp>
      <p:sp>
        <p:nvSpPr>
          <p:cNvPr id="4" name="Content Placeholder 3">
            <a:extLst>
              <a:ext uri="{FF2B5EF4-FFF2-40B4-BE49-F238E27FC236}">
                <a16:creationId xmlns:a16="http://schemas.microsoft.com/office/drawing/2014/main" id="{B6A40111-3DF9-81AB-B0E4-BE1F7DFBC948}"/>
              </a:ext>
            </a:extLst>
          </p:cNvPr>
          <p:cNvSpPr>
            <a:spLocks noGrp="1"/>
          </p:cNvSpPr>
          <p:nvPr>
            <p:ph sz="quarter" idx="15"/>
          </p:nvPr>
        </p:nvSpPr>
        <p:spPr>
          <a:xfrm>
            <a:off x="475562" y="2108165"/>
            <a:ext cx="8191499" cy="405683"/>
          </a:xfrm>
        </p:spPr>
        <p:txBody>
          <a:bodyPr wrap="square" lIns="0" tIns="18000" rIns="0" bIns="18000" anchor="ctr" anchorCtr="0">
            <a:spAutoFit/>
          </a:bodyPr>
          <a:lstStyle/>
          <a:p>
            <a:pPr marL="1229868" lvl="2" indent="-342900"/>
            <a:r>
              <a:rPr lang="en-US" sz="2400" dirty="0">
                <a:solidFill>
                  <a:schemeClr val="tx1"/>
                </a:solidFill>
              </a:rPr>
              <a:t>Clutch pedal free travel is always first step!</a:t>
            </a:r>
          </a:p>
        </p:txBody>
      </p:sp>
      <p:sp>
        <p:nvSpPr>
          <p:cNvPr id="5" name="Content Placeholder 4">
            <a:extLst>
              <a:ext uri="{FF2B5EF4-FFF2-40B4-BE49-F238E27FC236}">
                <a16:creationId xmlns:a16="http://schemas.microsoft.com/office/drawing/2014/main" id="{D4D1BC2B-298E-56DD-84A4-ECDEE007B68E}"/>
              </a:ext>
            </a:extLst>
          </p:cNvPr>
          <p:cNvSpPr>
            <a:spLocks noGrp="1"/>
          </p:cNvSpPr>
          <p:nvPr>
            <p:ph sz="quarter" idx="16"/>
          </p:nvPr>
        </p:nvSpPr>
        <p:spPr>
          <a:xfrm>
            <a:off x="468314" y="2614033"/>
            <a:ext cx="8247061" cy="405683"/>
          </a:xfrm>
        </p:spPr>
        <p:txBody>
          <a:bodyPr wrap="square" lIns="0" tIns="18000" rIns="0" bIns="18000" anchor="ctr" anchorCtr="0">
            <a:spAutoFit/>
          </a:bodyPr>
          <a:lstStyle/>
          <a:p>
            <a:pPr marL="944118" lvl="1" indent="-457200">
              <a:buFont typeface="+mj-lt"/>
              <a:buAutoNum type="arabicPeriod" startAt="2"/>
            </a:pPr>
            <a:r>
              <a:rPr lang="en-US" sz="2400" dirty="0">
                <a:solidFill>
                  <a:schemeClr val="tx1"/>
                </a:solidFill>
              </a:rPr>
              <a:t>Inspecting mechanical linkage systems</a:t>
            </a:r>
          </a:p>
        </p:txBody>
      </p:sp>
      <p:sp>
        <p:nvSpPr>
          <p:cNvPr id="7" name="Content Placeholder 6">
            <a:extLst>
              <a:ext uri="{FF2B5EF4-FFF2-40B4-BE49-F238E27FC236}">
                <a16:creationId xmlns:a16="http://schemas.microsoft.com/office/drawing/2014/main" id="{F6FDE33F-286D-6F46-3AB8-37D46904F16E}"/>
              </a:ext>
            </a:extLst>
          </p:cNvPr>
          <p:cNvSpPr>
            <a:spLocks noGrp="1"/>
          </p:cNvSpPr>
          <p:nvPr>
            <p:ph sz="quarter" idx="17"/>
          </p:nvPr>
        </p:nvSpPr>
        <p:spPr>
          <a:xfrm>
            <a:off x="477820" y="3124541"/>
            <a:ext cx="8220074" cy="405683"/>
          </a:xfrm>
        </p:spPr>
        <p:txBody>
          <a:bodyPr wrap="square" lIns="0" tIns="18000" rIns="0" bIns="18000" anchor="ctr" anchorCtr="0">
            <a:spAutoFit/>
          </a:bodyPr>
          <a:lstStyle/>
          <a:p>
            <a:pPr marL="1229868" lvl="2" indent="-342900"/>
            <a:r>
              <a:rPr lang="en-US" sz="2400" dirty="0">
                <a:solidFill>
                  <a:schemeClr val="tx1"/>
                </a:solidFill>
              </a:rPr>
              <a:t>(older vehicles).</a:t>
            </a:r>
          </a:p>
        </p:txBody>
      </p:sp>
      <p:sp>
        <p:nvSpPr>
          <p:cNvPr id="8" name="Content Placeholder 7">
            <a:extLst>
              <a:ext uri="{FF2B5EF4-FFF2-40B4-BE49-F238E27FC236}">
                <a16:creationId xmlns:a16="http://schemas.microsoft.com/office/drawing/2014/main" id="{2F0DB6E5-33FA-8794-803B-06DEB742AB05}"/>
              </a:ext>
            </a:extLst>
          </p:cNvPr>
          <p:cNvSpPr>
            <a:spLocks noGrp="1"/>
          </p:cNvSpPr>
          <p:nvPr>
            <p:ph sz="quarter" idx="18"/>
          </p:nvPr>
        </p:nvSpPr>
        <p:spPr>
          <a:xfrm>
            <a:off x="484189" y="3662132"/>
            <a:ext cx="8182872" cy="405683"/>
          </a:xfrm>
        </p:spPr>
        <p:txBody>
          <a:bodyPr wrap="square" lIns="0" tIns="18000" rIns="0" bIns="18000" anchor="ctr" anchorCtr="0">
            <a:spAutoFit/>
          </a:bodyPr>
          <a:lstStyle/>
          <a:p>
            <a:pPr marL="944118" lvl="1" indent="-457200">
              <a:buFont typeface="+mj-lt"/>
              <a:buAutoNum type="arabicPeriod" startAt="3"/>
            </a:pPr>
            <a:r>
              <a:rPr lang="en-US" sz="2400" dirty="0">
                <a:solidFill>
                  <a:schemeClr val="tx1"/>
                </a:solidFill>
              </a:rPr>
              <a:t>Checking fluid level in hydraulic systems.</a:t>
            </a:r>
          </a:p>
        </p:txBody>
      </p:sp>
    </p:spTree>
    <p:extLst>
      <p:ext uri="{BB962C8B-B14F-4D97-AF65-F5344CB8AC3E}">
        <p14:creationId xmlns:p14="http://schemas.microsoft.com/office/powerpoint/2010/main" val="361552191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2A8EE-F3D5-44B9-B5A1-7A4D72C3EC83}"/>
              </a:ext>
            </a:extLst>
          </p:cNvPr>
          <p:cNvSpPr>
            <a:spLocks noGrp="1"/>
          </p:cNvSpPr>
          <p:nvPr>
            <p:ph type="title"/>
          </p:nvPr>
        </p:nvSpPr>
        <p:spPr>
          <a:xfrm>
            <a:off x="484908" y="220363"/>
            <a:ext cx="8229600" cy="1144347"/>
          </a:xfrm>
        </p:spPr>
        <p:txBody>
          <a:bodyPr lIns="0" tIns="18000" rIns="0" bIns="18000" anchor="ctr" anchorCtr="0">
            <a:spAutoFit/>
          </a:bodyPr>
          <a:lstStyle/>
          <a:p>
            <a:r>
              <a:rPr lang="en-US" dirty="0"/>
              <a:t>10. Using a special puller, remove the pilot bearing</a:t>
            </a:r>
            <a:endParaRPr lang="en-US" sz="2800" dirty="0"/>
          </a:p>
        </p:txBody>
      </p:sp>
      <p:pic>
        <p:nvPicPr>
          <p:cNvPr id="4" name="Picture 3" descr="A close-up view of the pilot bearing being removed with a special puller.">
            <a:extLst>
              <a:ext uri="{FF2B5EF4-FFF2-40B4-BE49-F238E27FC236}">
                <a16:creationId xmlns:a16="http://schemas.microsoft.com/office/drawing/2014/main" id="{FDBCA783-6297-2C3C-BD49-57854C556F46}"/>
              </a:ext>
            </a:extLst>
          </p:cNvPr>
          <p:cNvPicPr>
            <a:picLocks noChangeAspect="1"/>
          </p:cNvPicPr>
          <p:nvPr/>
        </p:nvPicPr>
        <p:blipFill>
          <a:blip r:embed="rId3"/>
          <a:stretch>
            <a:fillRect/>
          </a:stretch>
        </p:blipFill>
        <p:spPr>
          <a:xfrm>
            <a:off x="1141830" y="1508607"/>
            <a:ext cx="6860341" cy="4841443"/>
          </a:xfrm>
          <a:prstGeom prst="rect">
            <a:avLst/>
          </a:prstGeom>
        </p:spPr>
      </p:pic>
    </p:spTree>
    <p:extLst>
      <p:ext uri="{BB962C8B-B14F-4D97-AF65-F5344CB8AC3E}">
        <p14:creationId xmlns:p14="http://schemas.microsoft.com/office/powerpoint/2010/main" val="427396955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2A8EE-F3D5-44B9-B5A1-7A4D72C3EC83}"/>
              </a:ext>
            </a:extLst>
          </p:cNvPr>
          <p:cNvSpPr>
            <a:spLocks noGrp="1"/>
          </p:cNvSpPr>
          <p:nvPr>
            <p:ph type="title"/>
          </p:nvPr>
        </p:nvSpPr>
        <p:spPr>
          <a:xfrm>
            <a:off x="484908" y="220363"/>
            <a:ext cx="8229600" cy="1144347"/>
          </a:xfrm>
        </p:spPr>
        <p:txBody>
          <a:bodyPr lIns="0" tIns="18000" rIns="0" bIns="18000" anchor="ctr" anchorCtr="0">
            <a:spAutoFit/>
          </a:bodyPr>
          <a:lstStyle/>
          <a:p>
            <a:r>
              <a:rPr lang="en-US" dirty="0"/>
              <a:t>11. The flywheel is being removed to be refinished or replaced as needed</a:t>
            </a:r>
            <a:endParaRPr lang="en-US" sz="2800" dirty="0"/>
          </a:p>
        </p:txBody>
      </p:sp>
      <p:pic>
        <p:nvPicPr>
          <p:cNvPr id="4" name="Picture 3" descr="A close-up view of the flywheel being removed in order to replace the clutch system.">
            <a:extLst>
              <a:ext uri="{FF2B5EF4-FFF2-40B4-BE49-F238E27FC236}">
                <a16:creationId xmlns:a16="http://schemas.microsoft.com/office/drawing/2014/main" id="{10325930-DCD8-6796-A8DD-FF5C05A9F6DB}"/>
              </a:ext>
            </a:extLst>
          </p:cNvPr>
          <p:cNvPicPr>
            <a:picLocks noChangeAspect="1"/>
          </p:cNvPicPr>
          <p:nvPr/>
        </p:nvPicPr>
        <p:blipFill>
          <a:blip r:embed="rId3"/>
          <a:stretch>
            <a:fillRect/>
          </a:stretch>
        </p:blipFill>
        <p:spPr>
          <a:xfrm>
            <a:off x="1239834" y="1695074"/>
            <a:ext cx="6664332" cy="4416753"/>
          </a:xfrm>
          <a:prstGeom prst="rect">
            <a:avLst/>
          </a:prstGeom>
        </p:spPr>
      </p:pic>
    </p:spTree>
    <p:extLst>
      <p:ext uri="{BB962C8B-B14F-4D97-AF65-F5344CB8AC3E}">
        <p14:creationId xmlns:p14="http://schemas.microsoft.com/office/powerpoint/2010/main" val="69169574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2A8EE-F3D5-44B9-B5A1-7A4D72C3EC83}"/>
              </a:ext>
            </a:extLst>
          </p:cNvPr>
          <p:cNvSpPr>
            <a:spLocks noGrp="1"/>
          </p:cNvSpPr>
          <p:nvPr>
            <p:ph type="title"/>
          </p:nvPr>
        </p:nvSpPr>
        <p:spPr>
          <a:xfrm>
            <a:off x="484908" y="212306"/>
            <a:ext cx="8229600" cy="1698345"/>
          </a:xfrm>
        </p:spPr>
        <p:txBody>
          <a:bodyPr lIns="0" tIns="18000" rIns="0" bIns="18000" anchor="ctr" anchorCtr="0">
            <a:spAutoFit/>
          </a:bodyPr>
          <a:lstStyle/>
          <a:p>
            <a:r>
              <a:rPr lang="en-US" dirty="0"/>
              <a:t>12. With the flywheel removed, check to see if the rear main seal is leaking and replace if needed</a:t>
            </a:r>
            <a:endParaRPr lang="en-US" sz="2800" dirty="0"/>
          </a:p>
        </p:txBody>
      </p:sp>
      <p:pic>
        <p:nvPicPr>
          <p:cNvPr id="4" name="Picture 3" descr="A close-up view of the rear main seal after the flywheel has been removed.">
            <a:extLst>
              <a:ext uri="{FF2B5EF4-FFF2-40B4-BE49-F238E27FC236}">
                <a16:creationId xmlns:a16="http://schemas.microsoft.com/office/drawing/2014/main" id="{473ECFE8-25A1-86F5-A16E-F94674FA9602}"/>
              </a:ext>
            </a:extLst>
          </p:cNvPr>
          <p:cNvPicPr>
            <a:picLocks noChangeAspect="1"/>
          </p:cNvPicPr>
          <p:nvPr/>
        </p:nvPicPr>
        <p:blipFill>
          <a:blip r:embed="rId3"/>
          <a:stretch>
            <a:fillRect/>
          </a:stretch>
        </p:blipFill>
        <p:spPr>
          <a:xfrm>
            <a:off x="1477421" y="2227173"/>
            <a:ext cx="6189159" cy="3973652"/>
          </a:xfrm>
          <a:prstGeom prst="rect">
            <a:avLst/>
          </a:prstGeom>
        </p:spPr>
      </p:pic>
    </p:spTree>
    <p:extLst>
      <p:ext uri="{BB962C8B-B14F-4D97-AF65-F5344CB8AC3E}">
        <p14:creationId xmlns:p14="http://schemas.microsoft.com/office/powerpoint/2010/main" val="92202410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2A8EE-F3D5-44B9-B5A1-7A4D72C3EC83}"/>
              </a:ext>
            </a:extLst>
          </p:cNvPr>
          <p:cNvSpPr>
            <a:spLocks noGrp="1"/>
          </p:cNvSpPr>
          <p:nvPr>
            <p:ph type="title"/>
          </p:nvPr>
        </p:nvSpPr>
        <p:spPr>
          <a:xfrm>
            <a:off x="484908" y="212306"/>
            <a:ext cx="8229600" cy="1698345"/>
          </a:xfrm>
        </p:spPr>
        <p:txBody>
          <a:bodyPr lIns="0" tIns="18000" rIns="0" bIns="18000" anchor="ctr" anchorCtr="0">
            <a:spAutoFit/>
          </a:bodyPr>
          <a:lstStyle/>
          <a:p>
            <a:r>
              <a:rPr lang="en-US" dirty="0"/>
              <a:t>13. Installing a reconditioned flywheel and torquing new bolts to factory specifications</a:t>
            </a:r>
            <a:endParaRPr lang="en-US" sz="2800" dirty="0"/>
          </a:p>
        </p:txBody>
      </p:sp>
      <p:pic>
        <p:nvPicPr>
          <p:cNvPr id="4" name="Picture 3" descr="A close-up view of the flywheel installation and bolt torqueing.">
            <a:extLst>
              <a:ext uri="{FF2B5EF4-FFF2-40B4-BE49-F238E27FC236}">
                <a16:creationId xmlns:a16="http://schemas.microsoft.com/office/drawing/2014/main" id="{A21828EE-703E-CA63-D1DF-F05BC2A26153}"/>
              </a:ext>
            </a:extLst>
          </p:cNvPr>
          <p:cNvPicPr>
            <a:picLocks noChangeAspect="1"/>
          </p:cNvPicPr>
          <p:nvPr/>
        </p:nvPicPr>
        <p:blipFill>
          <a:blip r:embed="rId3"/>
          <a:stretch>
            <a:fillRect/>
          </a:stretch>
        </p:blipFill>
        <p:spPr>
          <a:xfrm>
            <a:off x="1545729" y="2186444"/>
            <a:ext cx="6052543" cy="4003352"/>
          </a:xfrm>
          <a:prstGeom prst="rect">
            <a:avLst/>
          </a:prstGeom>
        </p:spPr>
      </p:pic>
    </p:spTree>
    <p:extLst>
      <p:ext uri="{BB962C8B-B14F-4D97-AF65-F5344CB8AC3E}">
        <p14:creationId xmlns:p14="http://schemas.microsoft.com/office/powerpoint/2010/main" val="106666105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2A8EE-F3D5-44B9-B5A1-7A4D72C3EC83}"/>
              </a:ext>
            </a:extLst>
          </p:cNvPr>
          <p:cNvSpPr>
            <a:spLocks noGrp="1"/>
          </p:cNvSpPr>
          <p:nvPr>
            <p:ph type="title"/>
          </p:nvPr>
        </p:nvSpPr>
        <p:spPr>
          <a:xfrm>
            <a:off x="484908" y="212306"/>
            <a:ext cx="8229600" cy="1698345"/>
          </a:xfrm>
        </p:spPr>
        <p:txBody>
          <a:bodyPr lIns="0" tIns="18000" rIns="0" bIns="18000" anchor="ctr" anchorCtr="0">
            <a:spAutoFit/>
          </a:bodyPr>
          <a:lstStyle/>
          <a:p>
            <a:r>
              <a:rPr lang="en-US" dirty="0"/>
              <a:t>14. Installing a new pilot bearing and lubricate as per instructions in service information</a:t>
            </a:r>
            <a:endParaRPr lang="en-US" sz="2800" dirty="0"/>
          </a:p>
        </p:txBody>
      </p:sp>
      <p:pic>
        <p:nvPicPr>
          <p:cNvPr id="4" name="Picture 3" descr="A close-up view of the new pilot bearing installation and lubrication.">
            <a:extLst>
              <a:ext uri="{FF2B5EF4-FFF2-40B4-BE49-F238E27FC236}">
                <a16:creationId xmlns:a16="http://schemas.microsoft.com/office/drawing/2014/main" id="{291D6098-078B-36C5-842B-1A33F4CDB804}"/>
              </a:ext>
            </a:extLst>
          </p:cNvPr>
          <p:cNvPicPr>
            <a:picLocks noChangeAspect="1"/>
          </p:cNvPicPr>
          <p:nvPr/>
        </p:nvPicPr>
        <p:blipFill>
          <a:blip r:embed="rId3"/>
          <a:stretch>
            <a:fillRect/>
          </a:stretch>
        </p:blipFill>
        <p:spPr>
          <a:xfrm>
            <a:off x="1468512" y="2135252"/>
            <a:ext cx="6206976" cy="3967712"/>
          </a:xfrm>
          <a:prstGeom prst="rect">
            <a:avLst/>
          </a:prstGeom>
        </p:spPr>
      </p:pic>
    </p:spTree>
    <p:extLst>
      <p:ext uri="{BB962C8B-B14F-4D97-AF65-F5344CB8AC3E}">
        <p14:creationId xmlns:p14="http://schemas.microsoft.com/office/powerpoint/2010/main" val="290354690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2A8EE-F3D5-44B9-B5A1-7A4D72C3EC83}"/>
              </a:ext>
            </a:extLst>
          </p:cNvPr>
          <p:cNvSpPr>
            <a:spLocks noGrp="1"/>
          </p:cNvSpPr>
          <p:nvPr>
            <p:ph type="title"/>
          </p:nvPr>
        </p:nvSpPr>
        <p:spPr>
          <a:xfrm>
            <a:off x="484908" y="211351"/>
            <a:ext cx="8229600" cy="2252343"/>
          </a:xfrm>
        </p:spPr>
        <p:txBody>
          <a:bodyPr lIns="0" tIns="18000" rIns="0" bIns="18000" anchor="ctr" anchorCtr="0">
            <a:spAutoFit/>
          </a:bodyPr>
          <a:lstStyle/>
          <a:p>
            <a:r>
              <a:rPr lang="en-US" dirty="0"/>
              <a:t>15. Using pilot tool to align the clutch disc with the pilot bearing through the center opening of the pressure plate</a:t>
            </a:r>
            <a:endParaRPr lang="en-US" sz="2800" dirty="0"/>
          </a:p>
        </p:txBody>
      </p:sp>
      <p:pic>
        <p:nvPicPr>
          <p:cNvPr id="4" name="Picture 3" descr="A close-up view of aligning the clutch disc with the pilot bearing using a pilot tool.">
            <a:extLst>
              <a:ext uri="{FF2B5EF4-FFF2-40B4-BE49-F238E27FC236}">
                <a16:creationId xmlns:a16="http://schemas.microsoft.com/office/drawing/2014/main" id="{BF69C4A0-2D2C-A5E3-78F0-63194D831940}"/>
              </a:ext>
            </a:extLst>
          </p:cNvPr>
          <p:cNvPicPr>
            <a:picLocks noChangeAspect="1"/>
          </p:cNvPicPr>
          <p:nvPr/>
        </p:nvPicPr>
        <p:blipFill>
          <a:blip r:embed="rId3"/>
          <a:stretch>
            <a:fillRect/>
          </a:stretch>
        </p:blipFill>
        <p:spPr>
          <a:xfrm>
            <a:off x="1870446" y="2614150"/>
            <a:ext cx="5420361" cy="3700034"/>
          </a:xfrm>
          <a:prstGeom prst="rect">
            <a:avLst/>
          </a:prstGeom>
        </p:spPr>
      </p:pic>
    </p:spTree>
    <p:extLst>
      <p:ext uri="{BB962C8B-B14F-4D97-AF65-F5344CB8AC3E}">
        <p14:creationId xmlns:p14="http://schemas.microsoft.com/office/powerpoint/2010/main" val="139457287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2A8EE-F3D5-44B9-B5A1-7A4D72C3EC83}"/>
              </a:ext>
            </a:extLst>
          </p:cNvPr>
          <p:cNvSpPr>
            <a:spLocks noGrp="1"/>
          </p:cNvSpPr>
          <p:nvPr>
            <p:ph type="title"/>
          </p:nvPr>
        </p:nvSpPr>
        <p:spPr>
          <a:xfrm>
            <a:off x="484908" y="219412"/>
            <a:ext cx="8229600" cy="1698345"/>
          </a:xfrm>
        </p:spPr>
        <p:txBody>
          <a:bodyPr lIns="0" tIns="18000" rIns="0" bIns="18000" anchor="ctr" anchorCtr="0">
            <a:spAutoFit/>
          </a:bodyPr>
          <a:lstStyle/>
          <a:p>
            <a:r>
              <a:rPr lang="en-US" dirty="0"/>
              <a:t>16. Installing the transmission assembly with a new throwout bearing</a:t>
            </a:r>
            <a:endParaRPr lang="en-US" sz="2800" dirty="0"/>
          </a:p>
        </p:txBody>
      </p:sp>
      <p:pic>
        <p:nvPicPr>
          <p:cNvPr id="4" name="Picture 3" descr="A close-up view of the transmission bearing and a throw-out bearing being installed.">
            <a:extLst>
              <a:ext uri="{FF2B5EF4-FFF2-40B4-BE49-F238E27FC236}">
                <a16:creationId xmlns:a16="http://schemas.microsoft.com/office/drawing/2014/main" id="{7B4C3154-A770-43F1-268E-E13153403378}"/>
              </a:ext>
            </a:extLst>
          </p:cNvPr>
          <p:cNvPicPr>
            <a:picLocks noChangeAspect="1"/>
          </p:cNvPicPr>
          <p:nvPr/>
        </p:nvPicPr>
        <p:blipFill>
          <a:blip r:embed="rId3"/>
          <a:stretch>
            <a:fillRect/>
          </a:stretch>
        </p:blipFill>
        <p:spPr>
          <a:xfrm>
            <a:off x="1412192" y="2140411"/>
            <a:ext cx="6319617" cy="4198940"/>
          </a:xfrm>
          <a:prstGeom prst="rect">
            <a:avLst/>
          </a:prstGeom>
        </p:spPr>
      </p:pic>
    </p:spTree>
    <p:extLst>
      <p:ext uri="{BB962C8B-B14F-4D97-AF65-F5344CB8AC3E}">
        <p14:creationId xmlns:p14="http://schemas.microsoft.com/office/powerpoint/2010/main" val="405679377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2A8EE-F3D5-44B9-B5A1-7A4D72C3EC83}"/>
              </a:ext>
            </a:extLst>
          </p:cNvPr>
          <p:cNvSpPr>
            <a:spLocks noGrp="1"/>
          </p:cNvSpPr>
          <p:nvPr>
            <p:ph type="title"/>
          </p:nvPr>
        </p:nvSpPr>
        <p:spPr>
          <a:xfrm>
            <a:off x="484908" y="220366"/>
            <a:ext cx="8229600" cy="1144347"/>
          </a:xfrm>
        </p:spPr>
        <p:txBody>
          <a:bodyPr lIns="0" tIns="18000" rIns="0" bIns="18000" anchor="ctr" anchorCtr="0">
            <a:spAutoFit/>
          </a:bodyPr>
          <a:lstStyle/>
          <a:p>
            <a:r>
              <a:rPr lang="en-US" dirty="0"/>
              <a:t>17. Bleeding the air from the hydraulic clutch circuit</a:t>
            </a:r>
            <a:endParaRPr lang="en-US" sz="2800" dirty="0"/>
          </a:p>
        </p:txBody>
      </p:sp>
      <p:pic>
        <p:nvPicPr>
          <p:cNvPr id="4" name="Picture 3" descr="A close-up view of the air being bled from the hydraulic clutch circuit.">
            <a:extLst>
              <a:ext uri="{FF2B5EF4-FFF2-40B4-BE49-F238E27FC236}">
                <a16:creationId xmlns:a16="http://schemas.microsoft.com/office/drawing/2014/main" id="{63821231-79C0-1F45-9DCC-66D6D9E8B230}"/>
              </a:ext>
            </a:extLst>
          </p:cNvPr>
          <p:cNvPicPr>
            <a:picLocks noChangeAspect="1"/>
          </p:cNvPicPr>
          <p:nvPr/>
        </p:nvPicPr>
        <p:blipFill>
          <a:blip r:embed="rId3"/>
          <a:stretch>
            <a:fillRect/>
          </a:stretch>
        </p:blipFill>
        <p:spPr>
          <a:xfrm>
            <a:off x="1223500" y="1580839"/>
            <a:ext cx="6697000" cy="4403687"/>
          </a:xfrm>
          <a:prstGeom prst="rect">
            <a:avLst/>
          </a:prstGeom>
        </p:spPr>
      </p:pic>
    </p:spTree>
    <p:extLst>
      <p:ext uri="{BB962C8B-B14F-4D97-AF65-F5344CB8AC3E}">
        <p14:creationId xmlns:p14="http://schemas.microsoft.com/office/powerpoint/2010/main" val="276666706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2A8EE-F3D5-44B9-B5A1-7A4D72C3EC83}"/>
              </a:ext>
            </a:extLst>
          </p:cNvPr>
          <p:cNvSpPr>
            <a:spLocks noGrp="1"/>
          </p:cNvSpPr>
          <p:nvPr>
            <p:ph type="title"/>
          </p:nvPr>
        </p:nvSpPr>
        <p:spPr>
          <a:xfrm>
            <a:off x="484908" y="212306"/>
            <a:ext cx="8229600" cy="1698345"/>
          </a:xfrm>
        </p:spPr>
        <p:txBody>
          <a:bodyPr lIns="0" tIns="18000" rIns="0" bIns="18000" anchor="ctr" anchorCtr="0">
            <a:spAutoFit/>
          </a:bodyPr>
          <a:lstStyle/>
          <a:p>
            <a:r>
              <a:rPr lang="en-US" dirty="0"/>
              <a:t>18. Finish the clutch replacement by reinstalling all components removed and check for proper operation</a:t>
            </a:r>
            <a:endParaRPr lang="en-US" sz="2800" dirty="0"/>
          </a:p>
        </p:txBody>
      </p:sp>
      <p:pic>
        <p:nvPicPr>
          <p:cNvPr id="4" name="Picture 3" descr="A close-up view of reinstalling the components for clutch replacement process.">
            <a:extLst>
              <a:ext uri="{FF2B5EF4-FFF2-40B4-BE49-F238E27FC236}">
                <a16:creationId xmlns:a16="http://schemas.microsoft.com/office/drawing/2014/main" id="{88E7EB9F-BAED-2C7A-C198-342203BFD34D}"/>
              </a:ext>
            </a:extLst>
          </p:cNvPr>
          <p:cNvPicPr>
            <a:picLocks noChangeAspect="1"/>
          </p:cNvPicPr>
          <p:nvPr/>
        </p:nvPicPr>
        <p:blipFill>
          <a:blip r:embed="rId3"/>
          <a:stretch>
            <a:fillRect/>
          </a:stretch>
        </p:blipFill>
        <p:spPr>
          <a:xfrm>
            <a:off x="1477421" y="2122526"/>
            <a:ext cx="6189159" cy="4044930"/>
          </a:xfrm>
          <a:prstGeom prst="rect">
            <a:avLst/>
          </a:prstGeom>
        </p:spPr>
      </p:pic>
    </p:spTree>
    <p:extLst>
      <p:ext uri="{BB962C8B-B14F-4D97-AF65-F5344CB8AC3E}">
        <p14:creationId xmlns:p14="http://schemas.microsoft.com/office/powerpoint/2010/main" val="401076780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6212C7-6D43-46FD-A6C4-74610772076B}"/>
              </a:ext>
            </a:extLst>
          </p:cNvPr>
          <p:cNvSpPr>
            <a:spLocks noGrp="1"/>
          </p:cNvSpPr>
          <p:nvPr>
            <p:ph type="title"/>
          </p:nvPr>
        </p:nvSpPr>
        <p:spPr>
          <a:xfrm>
            <a:off x="475383" y="2963562"/>
            <a:ext cx="8229600" cy="1144347"/>
          </a:xfrm>
        </p:spPr>
        <p:txBody>
          <a:bodyPr lIns="0" tIns="18000" rIns="0" bIns="18000" anchor="ctr" anchorCtr="0">
            <a:spAutoFit/>
          </a:bodyPr>
          <a:lstStyle/>
          <a:p>
            <a:r>
              <a:rPr lang="en-US" spc="-500" dirty="0"/>
              <a:t>F W </a:t>
            </a:r>
            <a:r>
              <a:rPr lang="en-US" dirty="0"/>
              <a:t>D Clutch Replacement Photo Sequence</a:t>
            </a:r>
            <a:endParaRPr lang="en-US" sz="2800" dirty="0"/>
          </a:p>
        </p:txBody>
      </p:sp>
    </p:spTree>
    <p:extLst>
      <p:ext uri="{BB962C8B-B14F-4D97-AF65-F5344CB8AC3E}">
        <p14:creationId xmlns:p14="http://schemas.microsoft.com/office/powerpoint/2010/main" val="41999632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2A8EE-F3D5-44B9-B5A1-7A4D72C3EC83}"/>
              </a:ext>
            </a:extLst>
          </p:cNvPr>
          <p:cNvSpPr>
            <a:spLocks noGrp="1"/>
          </p:cNvSpPr>
          <p:nvPr>
            <p:ph type="title"/>
          </p:nvPr>
        </p:nvSpPr>
        <p:spPr>
          <a:xfrm>
            <a:off x="474452" y="218670"/>
            <a:ext cx="8229600" cy="590349"/>
          </a:xfrm>
        </p:spPr>
        <p:txBody>
          <a:bodyPr lIns="0" tIns="18000" rIns="0" bIns="18000" anchor="ctr" anchorCtr="0">
            <a:spAutoFit/>
          </a:bodyPr>
          <a:lstStyle/>
          <a:p>
            <a:r>
              <a:rPr lang="en-US" dirty="0"/>
              <a:t>Figure 4.1</a:t>
            </a:r>
            <a:endParaRPr lang="en-US" sz="2800" dirty="0"/>
          </a:p>
        </p:txBody>
      </p:sp>
      <p:sp>
        <p:nvSpPr>
          <p:cNvPr id="6" name="Content Placeholder 5">
            <a:extLst>
              <a:ext uri="{FF2B5EF4-FFF2-40B4-BE49-F238E27FC236}">
                <a16:creationId xmlns:a16="http://schemas.microsoft.com/office/drawing/2014/main" id="{4D16A3E7-0B7C-1F5E-5349-6D86919FF1CE}"/>
              </a:ext>
            </a:extLst>
          </p:cNvPr>
          <p:cNvSpPr>
            <a:spLocks noGrp="1"/>
          </p:cNvSpPr>
          <p:nvPr>
            <p:ph sz="quarter" idx="13"/>
          </p:nvPr>
        </p:nvSpPr>
        <p:spPr>
          <a:xfrm>
            <a:off x="474452" y="1081856"/>
            <a:ext cx="2157813" cy="374906"/>
          </a:xfrm>
        </p:spPr>
        <p:txBody>
          <a:bodyPr wrap="square" lIns="0" tIns="18000" rIns="0" bIns="18000" anchor="ctr" anchorCtr="0">
            <a:spAutoFit/>
          </a:bodyPr>
          <a:lstStyle/>
          <a:p>
            <a:pPr marL="0" indent="0">
              <a:spcBef>
                <a:spcPts val="600"/>
              </a:spcBef>
              <a:buNone/>
            </a:pPr>
            <a:r>
              <a:rPr lang="en-US" sz="2200" dirty="0">
                <a:solidFill>
                  <a:schemeClr val="tx1"/>
                </a:solidFill>
              </a:rPr>
              <a:t>Clutch Inspection</a:t>
            </a:r>
          </a:p>
        </p:txBody>
      </p:sp>
      <p:pic>
        <p:nvPicPr>
          <p:cNvPr id="10" name="Picture 9" descr="A two-part illustration depicts the location of a cable-operated clutch adjustment.&#10;Long description is available in notes, Press F6.">
            <a:extLst>
              <a:ext uri="{FF2B5EF4-FFF2-40B4-BE49-F238E27FC236}">
                <a16:creationId xmlns:a16="http://schemas.microsoft.com/office/drawing/2014/main" id="{80C1DB28-2105-8B16-FE69-46F71FA1A52D}"/>
              </a:ext>
            </a:extLst>
          </p:cNvPr>
          <p:cNvPicPr>
            <a:picLocks noChangeAspect="1"/>
          </p:cNvPicPr>
          <p:nvPr/>
        </p:nvPicPr>
        <p:blipFill>
          <a:blip r:embed="rId3"/>
          <a:stretch>
            <a:fillRect/>
          </a:stretch>
        </p:blipFill>
        <p:spPr>
          <a:xfrm>
            <a:off x="476907" y="1661880"/>
            <a:ext cx="3808936" cy="3229106"/>
          </a:xfrm>
          <a:prstGeom prst="rect">
            <a:avLst/>
          </a:prstGeom>
        </p:spPr>
      </p:pic>
      <p:sp>
        <p:nvSpPr>
          <p:cNvPr id="3" name="Content Placeholder 2">
            <a:extLst>
              <a:ext uri="{FF2B5EF4-FFF2-40B4-BE49-F238E27FC236}">
                <a16:creationId xmlns:a16="http://schemas.microsoft.com/office/drawing/2014/main" id="{B08E78CE-AC74-7630-A640-3F64980F5961}"/>
              </a:ext>
            </a:extLst>
          </p:cNvPr>
          <p:cNvSpPr>
            <a:spLocks noGrp="1"/>
          </p:cNvSpPr>
          <p:nvPr>
            <p:ph sz="quarter" idx="14"/>
          </p:nvPr>
        </p:nvSpPr>
        <p:spPr>
          <a:xfrm>
            <a:off x="4580626" y="1087870"/>
            <a:ext cx="4097548" cy="374906"/>
          </a:xfrm>
        </p:spPr>
        <p:txBody>
          <a:bodyPr wrap="square" lIns="0" tIns="18000" rIns="0" bIns="18000" anchor="ctr" anchorCtr="0">
            <a:spAutoFit/>
          </a:bodyPr>
          <a:lstStyle/>
          <a:p>
            <a:pPr marL="342900" indent="-342900">
              <a:spcBef>
                <a:spcPts val="600"/>
              </a:spcBef>
            </a:pPr>
            <a:r>
              <a:rPr lang="en-US" sz="2200" dirty="0">
                <a:solidFill>
                  <a:schemeClr val="tx1"/>
                </a:solidFill>
              </a:rPr>
              <a:t>Clutch Pedal Free Travel Test</a:t>
            </a:r>
          </a:p>
        </p:txBody>
      </p:sp>
      <p:sp>
        <p:nvSpPr>
          <p:cNvPr id="4" name="Content Placeholder 3">
            <a:extLst>
              <a:ext uri="{FF2B5EF4-FFF2-40B4-BE49-F238E27FC236}">
                <a16:creationId xmlns:a16="http://schemas.microsoft.com/office/drawing/2014/main" id="{B6A40111-3DF9-81AB-B0E4-BE1F7DFBC948}"/>
              </a:ext>
            </a:extLst>
          </p:cNvPr>
          <p:cNvSpPr>
            <a:spLocks noGrp="1"/>
          </p:cNvSpPr>
          <p:nvPr>
            <p:ph sz="quarter" idx="15"/>
          </p:nvPr>
        </p:nvSpPr>
        <p:spPr>
          <a:xfrm>
            <a:off x="4582374" y="1546457"/>
            <a:ext cx="4121677" cy="713460"/>
          </a:xfrm>
        </p:spPr>
        <p:txBody>
          <a:bodyPr wrap="square" lIns="0" tIns="18000" rIns="0" bIns="18000" anchor="ctr" anchorCtr="0">
            <a:spAutoFit/>
          </a:bodyPr>
          <a:lstStyle/>
          <a:p>
            <a:pPr marL="944118" lvl="1" indent="-457200">
              <a:buFont typeface="+mj-lt"/>
              <a:buAutoNum type="arabicPeriod"/>
            </a:pPr>
            <a:r>
              <a:rPr lang="en-US" sz="2200" dirty="0">
                <a:solidFill>
                  <a:schemeClr val="tx1"/>
                </a:solidFill>
              </a:rPr>
              <a:t>Push clutch pedal downward by hand</a:t>
            </a:r>
          </a:p>
        </p:txBody>
      </p:sp>
      <p:sp>
        <p:nvSpPr>
          <p:cNvPr id="5" name="Content Placeholder 4">
            <a:extLst>
              <a:ext uri="{FF2B5EF4-FFF2-40B4-BE49-F238E27FC236}">
                <a16:creationId xmlns:a16="http://schemas.microsoft.com/office/drawing/2014/main" id="{D4D1BC2B-298E-56DD-84A4-ECDEE007B68E}"/>
              </a:ext>
            </a:extLst>
          </p:cNvPr>
          <p:cNvSpPr>
            <a:spLocks noGrp="1"/>
          </p:cNvSpPr>
          <p:nvPr>
            <p:ph sz="quarter" idx="16"/>
          </p:nvPr>
        </p:nvSpPr>
        <p:spPr>
          <a:xfrm>
            <a:off x="4580627" y="2347210"/>
            <a:ext cx="2570671" cy="374906"/>
          </a:xfrm>
        </p:spPr>
        <p:txBody>
          <a:bodyPr wrap="square" lIns="0" tIns="18000" rIns="0" bIns="18000" anchor="ctr" anchorCtr="0">
            <a:spAutoFit/>
          </a:bodyPr>
          <a:lstStyle/>
          <a:p>
            <a:pPr marL="1229868" lvl="2" indent="-342900"/>
            <a:r>
              <a:rPr lang="en-US" sz="2200" dirty="0">
                <a:solidFill>
                  <a:schemeClr val="tx1"/>
                </a:solidFill>
              </a:rPr>
              <a:t>Free travel</a:t>
            </a:r>
          </a:p>
        </p:txBody>
      </p:sp>
      <p:graphicFrame>
        <p:nvGraphicFramePr>
          <p:cNvPr id="13" name="Object 12" descr="Roman numeral one">
            <a:extLst>
              <a:ext uri="{FF2B5EF4-FFF2-40B4-BE49-F238E27FC236}">
                <a16:creationId xmlns:a16="http://schemas.microsoft.com/office/drawing/2014/main" id="{A926D654-BEBF-3245-DE3D-3F9F133DD18F}"/>
              </a:ext>
            </a:extLst>
          </p:cNvPr>
          <p:cNvGraphicFramePr>
            <a:graphicFrameLocks noChangeAspect="1"/>
          </p:cNvGraphicFramePr>
          <p:nvPr>
            <p:extLst>
              <p:ext uri="{D42A27DB-BD31-4B8C-83A1-F6EECF244321}">
                <p14:modId xmlns:p14="http://schemas.microsoft.com/office/powerpoint/2010/main" val="4148134984"/>
              </p:ext>
            </p:extLst>
          </p:nvPr>
        </p:nvGraphicFramePr>
        <p:xfrm>
          <a:off x="7203556" y="2378776"/>
          <a:ext cx="147638" cy="315913"/>
        </p:xfrm>
        <a:graphic>
          <a:graphicData uri="http://schemas.openxmlformats.org/presentationml/2006/ole">
            <mc:AlternateContent xmlns:mc="http://schemas.openxmlformats.org/markup-compatibility/2006">
              <mc:Choice xmlns:v="urn:schemas-microsoft-com:vml" Requires="v">
                <p:oleObj name="Equation" r:id="rId4" imgW="75960" imgH="164880" progId="Equation.DSMT4">
                  <p:embed/>
                </p:oleObj>
              </mc:Choice>
              <mc:Fallback>
                <p:oleObj name="Equation" r:id="rId4" imgW="75960" imgH="164880" progId="Equation.DSMT4">
                  <p:embed/>
                  <p:pic>
                    <p:nvPicPr>
                      <p:cNvPr id="19" name="Object 18">
                        <a:extLst>
                          <a:ext uri="{FF2B5EF4-FFF2-40B4-BE49-F238E27FC236}">
                            <a16:creationId xmlns:a16="http://schemas.microsoft.com/office/drawing/2014/main" id="{F6C6A94C-4629-2E97-7ACE-A37CD7D5A8B1}"/>
                          </a:ext>
                        </a:extLst>
                      </p:cNvPr>
                      <p:cNvPicPr>
                        <a:picLocks noChangeAspect="1" noChangeArrowheads="1"/>
                      </p:cNvPicPr>
                      <p:nvPr/>
                    </p:nvPicPr>
                    <p:blipFill>
                      <a:blip r:embed="rId5"/>
                      <a:srcRect/>
                      <a:stretch>
                        <a:fillRect/>
                      </a:stretch>
                    </p:blipFill>
                    <p:spPr bwMode="auto">
                      <a:xfrm>
                        <a:off x="7203556" y="2378776"/>
                        <a:ext cx="147638" cy="3159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Content Placeholder 6">
            <a:extLst>
              <a:ext uri="{FF2B5EF4-FFF2-40B4-BE49-F238E27FC236}">
                <a16:creationId xmlns:a16="http://schemas.microsoft.com/office/drawing/2014/main" id="{F6FDE33F-286D-6F46-3AB8-37D46904F16E}"/>
              </a:ext>
            </a:extLst>
          </p:cNvPr>
          <p:cNvSpPr>
            <a:spLocks noGrp="1"/>
          </p:cNvSpPr>
          <p:nvPr>
            <p:ph sz="quarter" idx="17"/>
          </p:nvPr>
        </p:nvSpPr>
        <p:spPr>
          <a:xfrm>
            <a:off x="4580626" y="2801229"/>
            <a:ext cx="4123426" cy="1052014"/>
          </a:xfrm>
        </p:spPr>
        <p:txBody>
          <a:bodyPr wrap="square" lIns="0" tIns="18000" rIns="0" bIns="18000" anchor="ctr" anchorCtr="0">
            <a:spAutoFit/>
          </a:bodyPr>
          <a:lstStyle/>
          <a:p>
            <a:pPr marL="1687068" lvl="3" indent="-342900"/>
            <a:r>
              <a:rPr lang="en-US" sz="2200" dirty="0"/>
              <a:t>Distance pedal moves before greater resistance.</a:t>
            </a:r>
          </a:p>
        </p:txBody>
      </p:sp>
      <p:sp>
        <p:nvSpPr>
          <p:cNvPr id="8" name="Content Placeholder 7">
            <a:extLst>
              <a:ext uri="{FF2B5EF4-FFF2-40B4-BE49-F238E27FC236}">
                <a16:creationId xmlns:a16="http://schemas.microsoft.com/office/drawing/2014/main" id="{2F0DB6E5-33FA-8794-803B-06DEB742AB05}"/>
              </a:ext>
            </a:extLst>
          </p:cNvPr>
          <p:cNvSpPr>
            <a:spLocks noGrp="1"/>
          </p:cNvSpPr>
          <p:nvPr>
            <p:ph sz="quarter" idx="18"/>
          </p:nvPr>
        </p:nvSpPr>
        <p:spPr>
          <a:xfrm>
            <a:off x="4589251" y="3963476"/>
            <a:ext cx="4114801" cy="1128958"/>
          </a:xfrm>
        </p:spPr>
        <p:txBody>
          <a:bodyPr wrap="square" lIns="0" tIns="18000" rIns="0" bIns="18000" anchor="ctr" anchorCtr="0">
            <a:spAutoFit/>
          </a:bodyPr>
          <a:lstStyle/>
          <a:p>
            <a:pPr marL="457200" indent="-457200">
              <a:spcBef>
                <a:spcPts val="600"/>
              </a:spcBef>
              <a:buFont typeface="+mj-lt"/>
              <a:buAutoNum type="arabicPeriod" startAt="2"/>
            </a:pPr>
            <a:r>
              <a:rPr lang="en-US" sz="2200" dirty="0">
                <a:solidFill>
                  <a:schemeClr val="tx1"/>
                </a:solidFill>
              </a:rPr>
              <a:t>Measure free travel</a:t>
            </a:r>
          </a:p>
          <a:p>
            <a:pPr marL="457200" indent="-457200">
              <a:spcBef>
                <a:spcPts val="600"/>
              </a:spcBef>
              <a:buFont typeface="+mj-lt"/>
              <a:buAutoNum type="arabicPeriod" startAt="2"/>
            </a:pPr>
            <a:r>
              <a:rPr lang="en-US" sz="2200" dirty="0">
                <a:solidFill>
                  <a:schemeClr val="tx1"/>
                </a:solidFill>
              </a:rPr>
              <a:t>Shorten or lengthen linkage as necessary </a:t>
            </a:r>
          </a:p>
        </p:txBody>
      </p:sp>
      <p:sp>
        <p:nvSpPr>
          <p:cNvPr id="9" name="Content Placeholder 8">
            <a:extLst>
              <a:ext uri="{FF2B5EF4-FFF2-40B4-BE49-F238E27FC236}">
                <a16:creationId xmlns:a16="http://schemas.microsoft.com/office/drawing/2014/main" id="{333F5008-C5E8-58C1-7647-D3BEF2D0B3B4}"/>
              </a:ext>
            </a:extLst>
          </p:cNvPr>
          <p:cNvSpPr>
            <a:spLocks noGrp="1"/>
          </p:cNvSpPr>
          <p:nvPr>
            <p:ph sz="quarter" idx="19"/>
          </p:nvPr>
        </p:nvSpPr>
        <p:spPr>
          <a:xfrm>
            <a:off x="476820" y="5493882"/>
            <a:ext cx="8227232" cy="374906"/>
          </a:xfrm>
        </p:spPr>
        <p:txBody>
          <a:bodyPr wrap="square" lIns="0" tIns="18000" rIns="0" bIns="18000" anchor="ctr" anchorCtr="0">
            <a:spAutoFit/>
          </a:bodyPr>
          <a:lstStyle/>
          <a:p>
            <a:pPr marL="0" indent="0">
              <a:spcBef>
                <a:spcPts val="600"/>
              </a:spcBef>
              <a:buNone/>
            </a:pPr>
            <a:r>
              <a:rPr lang="en-US" sz="2200" dirty="0">
                <a:solidFill>
                  <a:schemeClr val="tx1"/>
                </a:solidFill>
              </a:rPr>
              <a:t>A typical cable-operated clutch adjustment location.</a:t>
            </a:r>
          </a:p>
        </p:txBody>
      </p:sp>
    </p:spTree>
    <p:extLst>
      <p:ext uri="{BB962C8B-B14F-4D97-AF65-F5344CB8AC3E}">
        <p14:creationId xmlns:p14="http://schemas.microsoft.com/office/powerpoint/2010/main" val="125981741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2A8EE-F3D5-44B9-B5A1-7A4D72C3EC83}"/>
              </a:ext>
            </a:extLst>
          </p:cNvPr>
          <p:cNvSpPr>
            <a:spLocks noGrp="1"/>
          </p:cNvSpPr>
          <p:nvPr>
            <p:ph type="title"/>
          </p:nvPr>
        </p:nvSpPr>
        <p:spPr>
          <a:xfrm>
            <a:off x="484908" y="213213"/>
            <a:ext cx="8229600" cy="2252343"/>
          </a:xfrm>
        </p:spPr>
        <p:txBody>
          <a:bodyPr lIns="0" tIns="18000" rIns="0" bIns="18000" anchor="ctr" anchorCtr="0">
            <a:spAutoFit/>
          </a:bodyPr>
          <a:lstStyle/>
          <a:p>
            <a:r>
              <a:rPr lang="en-US" dirty="0"/>
              <a:t>1. The first step in almost all major service work is to disconnect the negative battery cable from</a:t>
            </a:r>
            <a:br>
              <a:rPr lang="en-US" dirty="0"/>
            </a:br>
            <a:r>
              <a:rPr lang="en-US" dirty="0"/>
              <a:t>the battery</a:t>
            </a:r>
            <a:endParaRPr lang="en-US" sz="2800" dirty="0"/>
          </a:p>
        </p:txBody>
      </p:sp>
      <p:pic>
        <p:nvPicPr>
          <p:cNvPr id="4" name="Picture 3" descr="A close-up view of disconecting the negative battery cable from the battery inorder to replace clutch.">
            <a:extLst>
              <a:ext uri="{FF2B5EF4-FFF2-40B4-BE49-F238E27FC236}">
                <a16:creationId xmlns:a16="http://schemas.microsoft.com/office/drawing/2014/main" id="{BBA62B28-0F11-9A99-07F5-625BB12DC6B2}"/>
              </a:ext>
            </a:extLst>
          </p:cNvPr>
          <p:cNvPicPr>
            <a:picLocks noChangeAspect="1"/>
          </p:cNvPicPr>
          <p:nvPr/>
        </p:nvPicPr>
        <p:blipFill>
          <a:blip r:embed="rId3"/>
          <a:stretch>
            <a:fillRect/>
          </a:stretch>
        </p:blipFill>
        <p:spPr>
          <a:xfrm>
            <a:off x="1536819" y="2625546"/>
            <a:ext cx="6070363" cy="3694489"/>
          </a:xfrm>
          <a:prstGeom prst="rect">
            <a:avLst/>
          </a:prstGeom>
        </p:spPr>
      </p:pic>
    </p:spTree>
    <p:extLst>
      <p:ext uri="{BB962C8B-B14F-4D97-AF65-F5344CB8AC3E}">
        <p14:creationId xmlns:p14="http://schemas.microsoft.com/office/powerpoint/2010/main" val="39465546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2A8EE-F3D5-44B9-B5A1-7A4D72C3EC83}"/>
              </a:ext>
            </a:extLst>
          </p:cNvPr>
          <p:cNvSpPr>
            <a:spLocks noGrp="1"/>
          </p:cNvSpPr>
          <p:nvPr>
            <p:ph type="title"/>
          </p:nvPr>
        </p:nvSpPr>
        <p:spPr>
          <a:xfrm>
            <a:off x="484908" y="261334"/>
            <a:ext cx="8229600" cy="2991007"/>
          </a:xfrm>
        </p:spPr>
        <p:txBody>
          <a:bodyPr lIns="0" tIns="18000" rIns="0" bIns="18000" anchor="ctr" anchorCtr="0">
            <a:spAutoFit/>
          </a:bodyPr>
          <a:lstStyle/>
          <a:p>
            <a:r>
              <a:rPr lang="en-US" sz="3200" dirty="0"/>
              <a:t>2. A new clutch kit, including the pressure plate, release bearing, and clutch disc, was purchased making sure that all of the needed information was compiled before ordering to help insure that the correct parts were purchased</a:t>
            </a:r>
          </a:p>
        </p:txBody>
      </p:sp>
      <p:pic>
        <p:nvPicPr>
          <p:cNvPr id="4" name="Picture 3" descr="A close-up view of a clutch kit consisting of a clutch disc, pressure plate, and throwout bearing.">
            <a:extLst>
              <a:ext uri="{FF2B5EF4-FFF2-40B4-BE49-F238E27FC236}">
                <a16:creationId xmlns:a16="http://schemas.microsoft.com/office/drawing/2014/main" id="{2D09610B-A096-5B8C-7739-FB6D177E97B5}"/>
              </a:ext>
            </a:extLst>
          </p:cNvPr>
          <p:cNvPicPr>
            <a:picLocks noChangeAspect="1"/>
          </p:cNvPicPr>
          <p:nvPr/>
        </p:nvPicPr>
        <p:blipFill>
          <a:blip r:embed="rId3"/>
          <a:stretch>
            <a:fillRect/>
          </a:stretch>
        </p:blipFill>
        <p:spPr>
          <a:xfrm>
            <a:off x="2069954" y="3408888"/>
            <a:ext cx="5021342" cy="2955959"/>
          </a:xfrm>
          <a:prstGeom prst="rect">
            <a:avLst/>
          </a:prstGeom>
        </p:spPr>
      </p:pic>
    </p:spTree>
    <p:extLst>
      <p:ext uri="{BB962C8B-B14F-4D97-AF65-F5344CB8AC3E}">
        <p14:creationId xmlns:p14="http://schemas.microsoft.com/office/powerpoint/2010/main" val="332389963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2A8EE-F3D5-44B9-B5A1-7A4D72C3EC83}"/>
              </a:ext>
            </a:extLst>
          </p:cNvPr>
          <p:cNvSpPr>
            <a:spLocks noGrp="1"/>
          </p:cNvSpPr>
          <p:nvPr>
            <p:ph type="title"/>
          </p:nvPr>
        </p:nvSpPr>
        <p:spPr>
          <a:xfrm>
            <a:off x="484908" y="211353"/>
            <a:ext cx="8229600" cy="2252343"/>
          </a:xfrm>
        </p:spPr>
        <p:txBody>
          <a:bodyPr lIns="0" tIns="18000" rIns="0" bIns="18000" anchor="ctr" anchorCtr="0">
            <a:spAutoFit/>
          </a:bodyPr>
          <a:lstStyle/>
          <a:p>
            <a:r>
              <a:rPr lang="en-US" dirty="0"/>
              <a:t>3. A holding fixture was attached to support the engine when the transaxle was removed from underneath the vehicle.</a:t>
            </a:r>
            <a:endParaRPr lang="en-US" sz="2800" dirty="0"/>
          </a:p>
        </p:txBody>
      </p:sp>
      <p:pic>
        <p:nvPicPr>
          <p:cNvPr id="4" name="Picture 3" descr="A close-up view of a holding attachment being fitted to the engine while the transaxle is removed.">
            <a:extLst>
              <a:ext uri="{FF2B5EF4-FFF2-40B4-BE49-F238E27FC236}">
                <a16:creationId xmlns:a16="http://schemas.microsoft.com/office/drawing/2014/main" id="{8DB7801C-383E-C273-EE14-48DDB99099CF}"/>
              </a:ext>
            </a:extLst>
          </p:cNvPr>
          <p:cNvPicPr>
            <a:picLocks noChangeAspect="1"/>
          </p:cNvPicPr>
          <p:nvPr/>
        </p:nvPicPr>
        <p:blipFill>
          <a:blip r:embed="rId3"/>
          <a:stretch>
            <a:fillRect/>
          </a:stretch>
        </p:blipFill>
        <p:spPr>
          <a:xfrm>
            <a:off x="1545729" y="2696961"/>
            <a:ext cx="6052543" cy="3724188"/>
          </a:xfrm>
          <a:prstGeom prst="rect">
            <a:avLst/>
          </a:prstGeom>
        </p:spPr>
      </p:pic>
    </p:spTree>
    <p:extLst>
      <p:ext uri="{BB962C8B-B14F-4D97-AF65-F5344CB8AC3E}">
        <p14:creationId xmlns:p14="http://schemas.microsoft.com/office/powerpoint/2010/main" val="245309475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2A8EE-F3D5-44B9-B5A1-7A4D72C3EC83}"/>
              </a:ext>
            </a:extLst>
          </p:cNvPr>
          <p:cNvSpPr>
            <a:spLocks noGrp="1"/>
          </p:cNvSpPr>
          <p:nvPr>
            <p:ph type="title"/>
          </p:nvPr>
        </p:nvSpPr>
        <p:spPr>
          <a:xfrm>
            <a:off x="484908" y="219409"/>
            <a:ext cx="8229600" cy="1698345"/>
          </a:xfrm>
        </p:spPr>
        <p:txBody>
          <a:bodyPr lIns="0" tIns="18000" rIns="0" bIns="18000" anchor="ctr" anchorCtr="0">
            <a:spAutoFit/>
          </a:bodyPr>
          <a:lstStyle/>
          <a:p>
            <a:r>
              <a:rPr lang="en-US" dirty="0"/>
              <a:t>4. The “K” (lower support) member was removed to get access to the transaxle</a:t>
            </a:r>
            <a:endParaRPr lang="en-US" sz="2800" dirty="0"/>
          </a:p>
        </p:txBody>
      </p:sp>
      <p:pic>
        <p:nvPicPr>
          <p:cNvPr id="4" name="Picture 3" descr="A close-up view of a lower support member K that has been removed to get access to the transaxle.">
            <a:extLst>
              <a:ext uri="{FF2B5EF4-FFF2-40B4-BE49-F238E27FC236}">
                <a16:creationId xmlns:a16="http://schemas.microsoft.com/office/drawing/2014/main" id="{0993C3F4-61E1-DA04-0642-66BE875FB0CE}"/>
              </a:ext>
            </a:extLst>
          </p:cNvPr>
          <p:cNvPicPr>
            <a:picLocks noChangeAspect="1"/>
          </p:cNvPicPr>
          <p:nvPr/>
        </p:nvPicPr>
        <p:blipFill>
          <a:blip r:embed="rId3"/>
          <a:stretch>
            <a:fillRect/>
          </a:stretch>
        </p:blipFill>
        <p:spPr>
          <a:xfrm>
            <a:off x="1122229" y="2152888"/>
            <a:ext cx="6899543" cy="4070466"/>
          </a:xfrm>
          <a:prstGeom prst="rect">
            <a:avLst/>
          </a:prstGeom>
        </p:spPr>
      </p:pic>
    </p:spTree>
    <p:extLst>
      <p:ext uri="{BB962C8B-B14F-4D97-AF65-F5344CB8AC3E}">
        <p14:creationId xmlns:p14="http://schemas.microsoft.com/office/powerpoint/2010/main" val="205944576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2A8EE-F3D5-44B9-B5A1-7A4D72C3EC83}"/>
              </a:ext>
            </a:extLst>
          </p:cNvPr>
          <p:cNvSpPr>
            <a:spLocks noGrp="1"/>
          </p:cNvSpPr>
          <p:nvPr>
            <p:ph type="title"/>
          </p:nvPr>
        </p:nvSpPr>
        <p:spPr>
          <a:xfrm>
            <a:off x="484908" y="220364"/>
            <a:ext cx="8229600" cy="1144347"/>
          </a:xfrm>
        </p:spPr>
        <p:txBody>
          <a:bodyPr lIns="0" tIns="18000" rIns="0" bIns="18000" anchor="ctr" anchorCtr="0">
            <a:spAutoFit/>
          </a:bodyPr>
          <a:lstStyle/>
          <a:p>
            <a:r>
              <a:rPr lang="en-US" dirty="0"/>
              <a:t>5. Both drive axle shafts (half shafts) were removed</a:t>
            </a:r>
            <a:endParaRPr lang="en-US" sz="2800" dirty="0"/>
          </a:p>
        </p:txBody>
      </p:sp>
      <p:pic>
        <p:nvPicPr>
          <p:cNvPr id="4" name="Picture 3" descr="A close-up view of the drive axle shafts being removed.">
            <a:extLst>
              <a:ext uri="{FF2B5EF4-FFF2-40B4-BE49-F238E27FC236}">
                <a16:creationId xmlns:a16="http://schemas.microsoft.com/office/drawing/2014/main" id="{F5D79623-8F4C-2EA8-E6A4-E717C49B4E16}"/>
              </a:ext>
            </a:extLst>
          </p:cNvPr>
          <p:cNvPicPr>
            <a:picLocks noChangeAspect="1"/>
          </p:cNvPicPr>
          <p:nvPr/>
        </p:nvPicPr>
        <p:blipFill>
          <a:blip r:embed="rId3"/>
          <a:stretch>
            <a:fillRect/>
          </a:stretch>
        </p:blipFill>
        <p:spPr>
          <a:xfrm>
            <a:off x="1233301" y="1749439"/>
            <a:ext cx="6677399" cy="4325283"/>
          </a:xfrm>
          <a:prstGeom prst="rect">
            <a:avLst/>
          </a:prstGeom>
        </p:spPr>
      </p:pic>
    </p:spTree>
    <p:extLst>
      <p:ext uri="{BB962C8B-B14F-4D97-AF65-F5344CB8AC3E}">
        <p14:creationId xmlns:p14="http://schemas.microsoft.com/office/powerpoint/2010/main" val="428789518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2A8EE-F3D5-44B9-B5A1-7A4D72C3EC83}"/>
              </a:ext>
            </a:extLst>
          </p:cNvPr>
          <p:cNvSpPr>
            <a:spLocks noGrp="1"/>
          </p:cNvSpPr>
          <p:nvPr>
            <p:ph type="title"/>
          </p:nvPr>
        </p:nvSpPr>
        <p:spPr>
          <a:xfrm>
            <a:off x="484908" y="212306"/>
            <a:ext cx="8229600" cy="1698345"/>
          </a:xfrm>
        </p:spPr>
        <p:txBody>
          <a:bodyPr lIns="0" tIns="18000" rIns="0" bIns="18000" anchor="ctr" anchorCtr="0">
            <a:spAutoFit/>
          </a:bodyPr>
          <a:lstStyle/>
          <a:p>
            <a:r>
              <a:rPr lang="en-US" dirty="0"/>
              <a:t>6. The transaxle is supported by a transmission jack as it is being removed from underneath the vehicle</a:t>
            </a:r>
            <a:endParaRPr lang="en-US" sz="2800" dirty="0"/>
          </a:p>
        </p:txBody>
      </p:sp>
      <p:pic>
        <p:nvPicPr>
          <p:cNvPr id="4" name="Picture 3" descr="A close-up view of a transaxle supported by a transmission jack being removed.">
            <a:extLst>
              <a:ext uri="{FF2B5EF4-FFF2-40B4-BE49-F238E27FC236}">
                <a16:creationId xmlns:a16="http://schemas.microsoft.com/office/drawing/2014/main" id="{F421E412-ECC1-55D5-0CEB-54FBDC95EB71}"/>
              </a:ext>
            </a:extLst>
          </p:cNvPr>
          <p:cNvPicPr>
            <a:picLocks noChangeAspect="1"/>
          </p:cNvPicPr>
          <p:nvPr/>
        </p:nvPicPr>
        <p:blipFill>
          <a:blip r:embed="rId3"/>
          <a:stretch>
            <a:fillRect/>
          </a:stretch>
        </p:blipFill>
        <p:spPr>
          <a:xfrm>
            <a:off x="1450693" y="2132566"/>
            <a:ext cx="6242614" cy="3955835"/>
          </a:xfrm>
          <a:prstGeom prst="rect">
            <a:avLst/>
          </a:prstGeom>
        </p:spPr>
      </p:pic>
    </p:spTree>
    <p:extLst>
      <p:ext uri="{BB962C8B-B14F-4D97-AF65-F5344CB8AC3E}">
        <p14:creationId xmlns:p14="http://schemas.microsoft.com/office/powerpoint/2010/main" val="57884646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2A8EE-F3D5-44B9-B5A1-7A4D72C3EC83}"/>
              </a:ext>
            </a:extLst>
          </p:cNvPr>
          <p:cNvSpPr>
            <a:spLocks noGrp="1"/>
          </p:cNvSpPr>
          <p:nvPr>
            <p:ph type="title"/>
          </p:nvPr>
        </p:nvSpPr>
        <p:spPr>
          <a:xfrm>
            <a:off x="484908" y="220364"/>
            <a:ext cx="8229600" cy="1144347"/>
          </a:xfrm>
        </p:spPr>
        <p:txBody>
          <a:bodyPr lIns="0" tIns="18000" rIns="0" bIns="18000" anchor="ctr" anchorCtr="0">
            <a:spAutoFit/>
          </a:bodyPr>
          <a:lstStyle/>
          <a:p>
            <a:r>
              <a:rPr lang="en-US" dirty="0"/>
              <a:t>7. The transaxle assembly is lowered from underneath the vehicle</a:t>
            </a:r>
            <a:endParaRPr lang="en-US" sz="2800" dirty="0"/>
          </a:p>
        </p:txBody>
      </p:sp>
      <p:pic>
        <p:nvPicPr>
          <p:cNvPr id="4" name="Picture 3" descr="A close-up view of a lowered transaxle assembly from underneath the vehicle.">
            <a:extLst>
              <a:ext uri="{FF2B5EF4-FFF2-40B4-BE49-F238E27FC236}">
                <a16:creationId xmlns:a16="http://schemas.microsoft.com/office/drawing/2014/main" id="{56B0F36A-3289-E266-1E8C-5FA0C692055F}"/>
              </a:ext>
            </a:extLst>
          </p:cNvPr>
          <p:cNvPicPr>
            <a:picLocks noChangeAspect="1"/>
          </p:cNvPicPr>
          <p:nvPr/>
        </p:nvPicPr>
        <p:blipFill>
          <a:blip r:embed="rId3"/>
          <a:stretch>
            <a:fillRect/>
          </a:stretch>
        </p:blipFill>
        <p:spPr>
          <a:xfrm>
            <a:off x="1233301" y="1704619"/>
            <a:ext cx="6677399" cy="4449423"/>
          </a:xfrm>
          <a:prstGeom prst="rect">
            <a:avLst/>
          </a:prstGeom>
        </p:spPr>
      </p:pic>
    </p:spTree>
    <p:extLst>
      <p:ext uri="{BB962C8B-B14F-4D97-AF65-F5344CB8AC3E}">
        <p14:creationId xmlns:p14="http://schemas.microsoft.com/office/powerpoint/2010/main" val="274547550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2A8EE-F3D5-44B9-B5A1-7A4D72C3EC83}"/>
              </a:ext>
            </a:extLst>
          </p:cNvPr>
          <p:cNvSpPr>
            <a:spLocks noGrp="1"/>
          </p:cNvSpPr>
          <p:nvPr>
            <p:ph type="title"/>
          </p:nvPr>
        </p:nvSpPr>
        <p:spPr>
          <a:xfrm>
            <a:off x="484908" y="213213"/>
            <a:ext cx="8229600" cy="2252343"/>
          </a:xfrm>
        </p:spPr>
        <p:txBody>
          <a:bodyPr lIns="0" tIns="18000" rIns="0" bIns="18000" anchor="ctr" anchorCtr="0">
            <a:spAutoFit/>
          </a:bodyPr>
          <a:lstStyle/>
          <a:p>
            <a:r>
              <a:rPr lang="en-US" dirty="0"/>
              <a:t>8. The original pressure plate shows normal wear. The problem with this clutch was a leaking actuator cylinder/release bearing assembly</a:t>
            </a:r>
            <a:endParaRPr lang="en-US" sz="2800" dirty="0"/>
          </a:p>
        </p:txBody>
      </p:sp>
      <p:pic>
        <p:nvPicPr>
          <p:cNvPr id="4" name="Picture 3" descr="A close-up view of the original, worn-out pressure plate.">
            <a:extLst>
              <a:ext uri="{FF2B5EF4-FFF2-40B4-BE49-F238E27FC236}">
                <a16:creationId xmlns:a16="http://schemas.microsoft.com/office/drawing/2014/main" id="{16F68363-D60E-FF40-2777-C3070A2A6992}"/>
              </a:ext>
            </a:extLst>
          </p:cNvPr>
          <p:cNvPicPr>
            <a:picLocks noChangeAspect="1"/>
          </p:cNvPicPr>
          <p:nvPr/>
        </p:nvPicPr>
        <p:blipFill>
          <a:blip r:embed="rId3"/>
          <a:stretch>
            <a:fillRect/>
          </a:stretch>
        </p:blipFill>
        <p:spPr>
          <a:xfrm>
            <a:off x="1710149" y="2593168"/>
            <a:ext cx="5723702" cy="3742004"/>
          </a:xfrm>
          <a:prstGeom prst="rect">
            <a:avLst/>
          </a:prstGeom>
        </p:spPr>
      </p:pic>
    </p:spTree>
    <p:extLst>
      <p:ext uri="{BB962C8B-B14F-4D97-AF65-F5344CB8AC3E}">
        <p14:creationId xmlns:p14="http://schemas.microsoft.com/office/powerpoint/2010/main" val="332417670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2A8EE-F3D5-44B9-B5A1-7A4D72C3EC83}"/>
              </a:ext>
            </a:extLst>
          </p:cNvPr>
          <p:cNvSpPr>
            <a:spLocks noGrp="1"/>
          </p:cNvSpPr>
          <p:nvPr>
            <p:ph type="title"/>
          </p:nvPr>
        </p:nvSpPr>
        <p:spPr>
          <a:xfrm>
            <a:off x="484908" y="220364"/>
            <a:ext cx="8229600" cy="1144347"/>
          </a:xfrm>
        </p:spPr>
        <p:txBody>
          <a:bodyPr lIns="0" tIns="18000" rIns="0" bIns="18000" anchor="ctr" anchorCtr="0">
            <a:spAutoFit/>
          </a:bodyPr>
          <a:lstStyle/>
          <a:p>
            <a:r>
              <a:rPr lang="en-US" dirty="0"/>
              <a:t>9. The new actuator cylinder/release bearing assembly is being installed</a:t>
            </a:r>
            <a:endParaRPr lang="en-US" sz="2800" dirty="0"/>
          </a:p>
        </p:txBody>
      </p:sp>
      <p:pic>
        <p:nvPicPr>
          <p:cNvPr id="4" name="Picture 3" descr="A close-up view of the new release bearing assembly being installed.">
            <a:extLst>
              <a:ext uri="{FF2B5EF4-FFF2-40B4-BE49-F238E27FC236}">
                <a16:creationId xmlns:a16="http://schemas.microsoft.com/office/drawing/2014/main" id="{ACE94776-9A06-2EA7-777A-770C583297E7}"/>
              </a:ext>
            </a:extLst>
          </p:cNvPr>
          <p:cNvPicPr>
            <a:picLocks noChangeAspect="1"/>
          </p:cNvPicPr>
          <p:nvPr/>
        </p:nvPicPr>
        <p:blipFill>
          <a:blip r:embed="rId3"/>
          <a:stretch>
            <a:fillRect/>
          </a:stretch>
        </p:blipFill>
        <p:spPr>
          <a:xfrm>
            <a:off x="1243102" y="1571955"/>
            <a:ext cx="6657797" cy="4455957"/>
          </a:xfrm>
          <a:prstGeom prst="rect">
            <a:avLst/>
          </a:prstGeom>
        </p:spPr>
      </p:pic>
    </p:spTree>
    <p:extLst>
      <p:ext uri="{BB962C8B-B14F-4D97-AF65-F5344CB8AC3E}">
        <p14:creationId xmlns:p14="http://schemas.microsoft.com/office/powerpoint/2010/main" val="403081427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2A8EE-F3D5-44B9-B5A1-7A4D72C3EC83}"/>
              </a:ext>
            </a:extLst>
          </p:cNvPr>
          <p:cNvSpPr>
            <a:spLocks noGrp="1"/>
          </p:cNvSpPr>
          <p:nvPr>
            <p:ph type="title"/>
          </p:nvPr>
        </p:nvSpPr>
        <p:spPr>
          <a:xfrm>
            <a:off x="484908" y="220364"/>
            <a:ext cx="8229600" cy="1144347"/>
          </a:xfrm>
        </p:spPr>
        <p:txBody>
          <a:bodyPr lIns="0" tIns="18000" rIns="0" bIns="18000" anchor="ctr" anchorCtr="0">
            <a:spAutoFit/>
          </a:bodyPr>
          <a:lstStyle/>
          <a:p>
            <a:r>
              <a:rPr lang="en-US" dirty="0"/>
              <a:t>10. The pressure plate is being removed from flywheel</a:t>
            </a:r>
            <a:endParaRPr lang="en-US" sz="2800" dirty="0"/>
          </a:p>
        </p:txBody>
      </p:sp>
      <p:pic>
        <p:nvPicPr>
          <p:cNvPr id="4" name="Picture 3" descr="A close-up view of the pressure plate being removed from the flywheel.">
            <a:extLst>
              <a:ext uri="{FF2B5EF4-FFF2-40B4-BE49-F238E27FC236}">
                <a16:creationId xmlns:a16="http://schemas.microsoft.com/office/drawing/2014/main" id="{5E3547FE-07B6-5D2E-65F2-3A7B94BB65FA}"/>
              </a:ext>
            </a:extLst>
          </p:cNvPr>
          <p:cNvPicPr>
            <a:picLocks noChangeAspect="1"/>
          </p:cNvPicPr>
          <p:nvPr/>
        </p:nvPicPr>
        <p:blipFill>
          <a:blip r:embed="rId3"/>
          <a:stretch>
            <a:fillRect/>
          </a:stretch>
        </p:blipFill>
        <p:spPr>
          <a:xfrm>
            <a:off x="1109161" y="1590127"/>
            <a:ext cx="6925679" cy="4488624"/>
          </a:xfrm>
          <a:prstGeom prst="rect">
            <a:avLst/>
          </a:prstGeom>
        </p:spPr>
      </p:pic>
    </p:spTree>
    <p:extLst>
      <p:ext uri="{BB962C8B-B14F-4D97-AF65-F5344CB8AC3E}">
        <p14:creationId xmlns:p14="http://schemas.microsoft.com/office/powerpoint/2010/main" val="38322925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2A8EE-F3D5-44B9-B5A1-7A4D72C3EC83}"/>
              </a:ext>
            </a:extLst>
          </p:cNvPr>
          <p:cNvSpPr>
            <a:spLocks noGrp="1"/>
          </p:cNvSpPr>
          <p:nvPr>
            <p:ph type="title"/>
          </p:nvPr>
        </p:nvSpPr>
        <p:spPr>
          <a:xfrm>
            <a:off x="476810" y="220466"/>
            <a:ext cx="8229600" cy="590349"/>
          </a:xfrm>
        </p:spPr>
        <p:txBody>
          <a:bodyPr lIns="0" tIns="18000" rIns="0" bIns="18000" anchor="ctr" anchorCtr="0">
            <a:spAutoFit/>
          </a:bodyPr>
          <a:lstStyle/>
          <a:p>
            <a:r>
              <a:rPr lang="en-US" dirty="0"/>
              <a:t>Figure 4.2</a:t>
            </a:r>
            <a:endParaRPr lang="en-US" sz="2800" dirty="0"/>
          </a:p>
        </p:txBody>
      </p:sp>
      <p:sp>
        <p:nvSpPr>
          <p:cNvPr id="6" name="Content Placeholder 5">
            <a:extLst>
              <a:ext uri="{FF2B5EF4-FFF2-40B4-BE49-F238E27FC236}">
                <a16:creationId xmlns:a16="http://schemas.microsoft.com/office/drawing/2014/main" id="{4D16A3E7-0B7C-1F5E-5349-6D86919FF1CE}"/>
              </a:ext>
            </a:extLst>
          </p:cNvPr>
          <p:cNvSpPr>
            <a:spLocks noGrp="1"/>
          </p:cNvSpPr>
          <p:nvPr>
            <p:ph sz="quarter" idx="13"/>
          </p:nvPr>
        </p:nvSpPr>
        <p:spPr>
          <a:xfrm>
            <a:off x="476250" y="1085088"/>
            <a:ext cx="2365562" cy="374906"/>
          </a:xfrm>
        </p:spPr>
        <p:txBody>
          <a:bodyPr wrap="square" lIns="0" tIns="18000" rIns="0" bIns="18000" anchor="ctr" anchorCtr="0">
            <a:spAutoFit/>
          </a:bodyPr>
          <a:lstStyle/>
          <a:p>
            <a:pPr marL="0" indent="0">
              <a:spcBef>
                <a:spcPts val="600"/>
              </a:spcBef>
              <a:buNone/>
            </a:pPr>
            <a:r>
              <a:rPr lang="en-US" sz="2200" dirty="0">
                <a:solidFill>
                  <a:schemeClr val="tx1"/>
                </a:solidFill>
              </a:rPr>
              <a:t>Clutch Inspection</a:t>
            </a:r>
          </a:p>
        </p:txBody>
      </p:sp>
      <p:pic>
        <p:nvPicPr>
          <p:cNvPr id="18" name="Picture 17" descr="A close-up view of the clutch master cylinder and reservoir.">
            <a:extLst>
              <a:ext uri="{FF2B5EF4-FFF2-40B4-BE49-F238E27FC236}">
                <a16:creationId xmlns:a16="http://schemas.microsoft.com/office/drawing/2014/main" id="{3A05C671-D856-2678-20A0-E0E179B2B63D}"/>
              </a:ext>
            </a:extLst>
          </p:cNvPr>
          <p:cNvPicPr>
            <a:picLocks noChangeAspect="1"/>
          </p:cNvPicPr>
          <p:nvPr/>
        </p:nvPicPr>
        <p:blipFill>
          <a:blip r:embed="rId3"/>
          <a:stretch>
            <a:fillRect/>
          </a:stretch>
        </p:blipFill>
        <p:spPr>
          <a:xfrm>
            <a:off x="493895" y="1566367"/>
            <a:ext cx="2647502" cy="3302825"/>
          </a:xfrm>
          <a:prstGeom prst="rect">
            <a:avLst/>
          </a:prstGeom>
        </p:spPr>
      </p:pic>
      <p:sp>
        <p:nvSpPr>
          <p:cNvPr id="3" name="Content Placeholder 2">
            <a:extLst>
              <a:ext uri="{FF2B5EF4-FFF2-40B4-BE49-F238E27FC236}">
                <a16:creationId xmlns:a16="http://schemas.microsoft.com/office/drawing/2014/main" id="{B08E78CE-AC74-7630-A640-3F64980F5961}"/>
              </a:ext>
            </a:extLst>
          </p:cNvPr>
          <p:cNvSpPr>
            <a:spLocks noGrp="1"/>
          </p:cNvSpPr>
          <p:nvPr>
            <p:ph sz="quarter" idx="14"/>
          </p:nvPr>
        </p:nvSpPr>
        <p:spPr>
          <a:xfrm>
            <a:off x="4580965" y="1069061"/>
            <a:ext cx="4114799" cy="2975618"/>
          </a:xfrm>
        </p:spPr>
        <p:txBody>
          <a:bodyPr wrap="square" lIns="0" tIns="18000" rIns="0" bIns="18000" anchor="ctr" anchorCtr="0">
            <a:spAutoFit/>
          </a:bodyPr>
          <a:lstStyle/>
          <a:p>
            <a:pPr marL="342900" indent="-342900">
              <a:spcBef>
                <a:spcPts val="600"/>
              </a:spcBef>
            </a:pPr>
            <a:r>
              <a:rPr lang="en-US" sz="2200" dirty="0">
                <a:solidFill>
                  <a:schemeClr val="tx1"/>
                </a:solidFill>
              </a:rPr>
              <a:t>Clutch Fluid Level Checked </a:t>
            </a:r>
          </a:p>
          <a:p>
            <a:pPr marL="829818" lvl="1" indent="-342900"/>
            <a:r>
              <a:rPr lang="en-US" sz="2200" dirty="0">
                <a:solidFill>
                  <a:schemeClr val="tx1"/>
                </a:solidFill>
              </a:rPr>
              <a:t>Looking at fluid level at clutch master cylinder reservoir.</a:t>
            </a:r>
          </a:p>
          <a:p>
            <a:pPr marL="829818" lvl="1" indent="-342900"/>
            <a:r>
              <a:rPr lang="en-US" sz="2200" dirty="0">
                <a:solidFill>
                  <a:schemeClr val="tx1"/>
                </a:solidFill>
              </a:rPr>
              <a:t>Fluid level will rise slightly as clutch facing wears. </a:t>
            </a:r>
          </a:p>
          <a:p>
            <a:pPr marL="829818" lvl="1" indent="-342900"/>
            <a:r>
              <a:rPr lang="en-US" sz="2200" dirty="0">
                <a:solidFill>
                  <a:schemeClr val="tx1"/>
                </a:solidFill>
              </a:rPr>
              <a:t>Low fluid level indicates leak </a:t>
            </a:r>
          </a:p>
        </p:txBody>
      </p:sp>
      <p:sp>
        <p:nvSpPr>
          <p:cNvPr id="4" name="Content Placeholder 3">
            <a:extLst>
              <a:ext uri="{FF2B5EF4-FFF2-40B4-BE49-F238E27FC236}">
                <a16:creationId xmlns:a16="http://schemas.microsoft.com/office/drawing/2014/main" id="{B6A40111-3DF9-81AB-B0E4-BE1F7DFBC948}"/>
              </a:ext>
            </a:extLst>
          </p:cNvPr>
          <p:cNvSpPr>
            <a:spLocks noGrp="1"/>
          </p:cNvSpPr>
          <p:nvPr>
            <p:ph sz="quarter" idx="15"/>
          </p:nvPr>
        </p:nvSpPr>
        <p:spPr>
          <a:xfrm>
            <a:off x="466936" y="5023834"/>
            <a:ext cx="8228828" cy="1390568"/>
          </a:xfrm>
        </p:spPr>
        <p:txBody>
          <a:bodyPr wrap="square" lIns="0" tIns="18000" rIns="0" bIns="18000" anchor="ctr" anchorCtr="0">
            <a:spAutoFit/>
          </a:bodyPr>
          <a:lstStyle/>
          <a:p>
            <a:pPr marL="0" indent="0">
              <a:spcBef>
                <a:spcPts val="600"/>
              </a:spcBef>
              <a:buNone/>
            </a:pPr>
            <a:r>
              <a:rPr lang="en-US" sz="2200" dirty="0">
                <a:solidFill>
                  <a:schemeClr val="tx1"/>
                </a:solidFill>
              </a:rPr>
              <a:t>A typical clutch master cylinder and reservoir mounted on the bulkhead on the driver's side of the vehicle. Brake fluid is used in the hydraulic system to operate the actuator cylinder located on the bell housing.</a:t>
            </a:r>
          </a:p>
        </p:txBody>
      </p:sp>
    </p:spTree>
    <p:extLst>
      <p:ext uri="{BB962C8B-B14F-4D97-AF65-F5344CB8AC3E}">
        <p14:creationId xmlns:p14="http://schemas.microsoft.com/office/powerpoint/2010/main" val="351973340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2A8EE-F3D5-44B9-B5A1-7A4D72C3EC83}"/>
              </a:ext>
            </a:extLst>
          </p:cNvPr>
          <p:cNvSpPr>
            <a:spLocks noGrp="1"/>
          </p:cNvSpPr>
          <p:nvPr>
            <p:ph type="title"/>
          </p:nvPr>
        </p:nvSpPr>
        <p:spPr>
          <a:xfrm>
            <a:off x="484908" y="212306"/>
            <a:ext cx="8229600" cy="1698345"/>
          </a:xfrm>
        </p:spPr>
        <p:txBody>
          <a:bodyPr lIns="0" tIns="18000" rIns="0" bIns="18000" anchor="ctr" anchorCtr="0">
            <a:spAutoFit/>
          </a:bodyPr>
          <a:lstStyle/>
          <a:p>
            <a:r>
              <a:rPr lang="en-US" dirty="0"/>
              <a:t>11. The flywheel is cleaned using an abrasive pad to remove glaze on the surface</a:t>
            </a:r>
            <a:endParaRPr lang="en-US" sz="2800" dirty="0"/>
          </a:p>
        </p:txBody>
      </p:sp>
      <p:pic>
        <p:nvPicPr>
          <p:cNvPr id="4" name="Picture 3" descr="A close-up view of a flywheel being cleaned using abrasive paper.">
            <a:extLst>
              <a:ext uri="{FF2B5EF4-FFF2-40B4-BE49-F238E27FC236}">
                <a16:creationId xmlns:a16="http://schemas.microsoft.com/office/drawing/2014/main" id="{C6CF7F28-C120-F50A-B933-9BFE2D28AC74}"/>
              </a:ext>
            </a:extLst>
          </p:cNvPr>
          <p:cNvPicPr>
            <a:picLocks noChangeAspect="1"/>
          </p:cNvPicPr>
          <p:nvPr/>
        </p:nvPicPr>
        <p:blipFill>
          <a:blip r:embed="rId3"/>
          <a:stretch>
            <a:fillRect/>
          </a:stretch>
        </p:blipFill>
        <p:spPr>
          <a:xfrm>
            <a:off x="1239834" y="2046512"/>
            <a:ext cx="6664332" cy="4214210"/>
          </a:xfrm>
          <a:prstGeom prst="rect">
            <a:avLst/>
          </a:prstGeom>
        </p:spPr>
      </p:pic>
    </p:spTree>
    <p:extLst>
      <p:ext uri="{BB962C8B-B14F-4D97-AF65-F5344CB8AC3E}">
        <p14:creationId xmlns:p14="http://schemas.microsoft.com/office/powerpoint/2010/main" val="215668016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2A8EE-F3D5-44B9-B5A1-7A4D72C3EC83}"/>
              </a:ext>
            </a:extLst>
          </p:cNvPr>
          <p:cNvSpPr>
            <a:spLocks noGrp="1"/>
          </p:cNvSpPr>
          <p:nvPr>
            <p:ph type="title"/>
          </p:nvPr>
        </p:nvSpPr>
        <p:spPr>
          <a:xfrm>
            <a:off x="484908" y="220365"/>
            <a:ext cx="8229600" cy="1144347"/>
          </a:xfrm>
        </p:spPr>
        <p:txBody>
          <a:bodyPr lIns="0" tIns="18000" rIns="0" bIns="18000" anchor="ctr" anchorCtr="0">
            <a:spAutoFit/>
          </a:bodyPr>
          <a:lstStyle/>
          <a:p>
            <a:r>
              <a:rPr lang="en-US" dirty="0"/>
              <a:t>12. The flywheel was thoroughly cleaned after being deglazed</a:t>
            </a:r>
            <a:endParaRPr lang="en-US" sz="2800" dirty="0"/>
          </a:p>
        </p:txBody>
      </p:sp>
      <p:pic>
        <p:nvPicPr>
          <p:cNvPr id="4" name="Picture 3" descr="A close-up view of a flywheel being cleaned after it has been deglazed.">
            <a:extLst>
              <a:ext uri="{FF2B5EF4-FFF2-40B4-BE49-F238E27FC236}">
                <a16:creationId xmlns:a16="http://schemas.microsoft.com/office/drawing/2014/main" id="{C7F7794C-5236-9A36-A327-FD6DC46F6C04}"/>
              </a:ext>
            </a:extLst>
          </p:cNvPr>
          <p:cNvPicPr>
            <a:picLocks noChangeAspect="1"/>
          </p:cNvPicPr>
          <p:nvPr/>
        </p:nvPicPr>
        <p:blipFill>
          <a:blip r:embed="rId3"/>
          <a:stretch>
            <a:fillRect/>
          </a:stretch>
        </p:blipFill>
        <p:spPr>
          <a:xfrm>
            <a:off x="1138563" y="1669041"/>
            <a:ext cx="6866875" cy="4227279"/>
          </a:xfrm>
          <a:prstGeom prst="rect">
            <a:avLst/>
          </a:prstGeom>
        </p:spPr>
      </p:pic>
    </p:spTree>
    <p:extLst>
      <p:ext uri="{BB962C8B-B14F-4D97-AF65-F5344CB8AC3E}">
        <p14:creationId xmlns:p14="http://schemas.microsoft.com/office/powerpoint/2010/main" val="330585424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2A8EE-F3D5-44B9-B5A1-7A4D72C3EC83}"/>
              </a:ext>
            </a:extLst>
          </p:cNvPr>
          <p:cNvSpPr>
            <a:spLocks noGrp="1"/>
          </p:cNvSpPr>
          <p:nvPr>
            <p:ph type="title"/>
          </p:nvPr>
        </p:nvSpPr>
        <p:spPr>
          <a:xfrm>
            <a:off x="484908" y="211349"/>
            <a:ext cx="8229600" cy="2252343"/>
          </a:xfrm>
        </p:spPr>
        <p:txBody>
          <a:bodyPr lIns="0" tIns="18000" rIns="0" bIns="18000" anchor="ctr" anchorCtr="0">
            <a:spAutoFit/>
          </a:bodyPr>
          <a:lstStyle/>
          <a:p>
            <a:r>
              <a:rPr lang="en-US" dirty="0"/>
              <a:t>13. The spline grease that was included with the clutch kit is being applied to the splines of the clutch disc</a:t>
            </a:r>
            <a:endParaRPr lang="en-US" sz="2800" dirty="0"/>
          </a:p>
        </p:txBody>
      </p:sp>
      <p:pic>
        <p:nvPicPr>
          <p:cNvPr id="4" name="Picture 3" descr="A close-up view of spline grease being applied to the clutch disc's splines.">
            <a:extLst>
              <a:ext uri="{FF2B5EF4-FFF2-40B4-BE49-F238E27FC236}">
                <a16:creationId xmlns:a16="http://schemas.microsoft.com/office/drawing/2014/main" id="{28BFC282-6AE3-3A1B-F31A-B10670B12C07}"/>
              </a:ext>
            </a:extLst>
          </p:cNvPr>
          <p:cNvPicPr>
            <a:picLocks noChangeAspect="1"/>
          </p:cNvPicPr>
          <p:nvPr/>
        </p:nvPicPr>
        <p:blipFill>
          <a:blip r:embed="rId3"/>
          <a:stretch>
            <a:fillRect/>
          </a:stretch>
        </p:blipFill>
        <p:spPr>
          <a:xfrm>
            <a:off x="1536819" y="2631489"/>
            <a:ext cx="6070363" cy="3682609"/>
          </a:xfrm>
          <a:prstGeom prst="rect">
            <a:avLst/>
          </a:prstGeom>
        </p:spPr>
      </p:pic>
    </p:spTree>
    <p:extLst>
      <p:ext uri="{BB962C8B-B14F-4D97-AF65-F5344CB8AC3E}">
        <p14:creationId xmlns:p14="http://schemas.microsoft.com/office/powerpoint/2010/main" val="71446699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2A8EE-F3D5-44B9-B5A1-7A4D72C3EC83}"/>
              </a:ext>
            </a:extLst>
          </p:cNvPr>
          <p:cNvSpPr>
            <a:spLocks noGrp="1"/>
          </p:cNvSpPr>
          <p:nvPr>
            <p:ph type="title"/>
          </p:nvPr>
        </p:nvSpPr>
        <p:spPr>
          <a:xfrm>
            <a:off x="484908" y="214120"/>
            <a:ext cx="8229600" cy="2806341"/>
          </a:xfrm>
        </p:spPr>
        <p:txBody>
          <a:bodyPr lIns="0" tIns="18000" rIns="0" bIns="18000" anchor="ctr" anchorCtr="0">
            <a:spAutoFit/>
          </a:bodyPr>
          <a:lstStyle/>
          <a:p>
            <a:r>
              <a:rPr lang="en-US" dirty="0"/>
              <a:t>14. The pressure plate retaining bolts are torqued to factory specifications. A flywheel holder can be used instead of pry bar to hold flywheel from turning. </a:t>
            </a:r>
            <a:endParaRPr lang="en-US" sz="2800" dirty="0"/>
          </a:p>
        </p:txBody>
      </p:sp>
      <p:pic>
        <p:nvPicPr>
          <p:cNvPr id="4" name="Picture 3" descr="A close-up view of the pressure plate bolts being torqued.">
            <a:extLst>
              <a:ext uri="{FF2B5EF4-FFF2-40B4-BE49-F238E27FC236}">
                <a16:creationId xmlns:a16="http://schemas.microsoft.com/office/drawing/2014/main" id="{553B04D3-CBBF-4EE6-129E-20A0658123D0}"/>
              </a:ext>
            </a:extLst>
          </p:cNvPr>
          <p:cNvPicPr>
            <a:picLocks noChangeAspect="1"/>
          </p:cNvPicPr>
          <p:nvPr/>
        </p:nvPicPr>
        <p:blipFill>
          <a:blip r:embed="rId3"/>
          <a:stretch>
            <a:fillRect/>
          </a:stretch>
        </p:blipFill>
        <p:spPr>
          <a:xfrm>
            <a:off x="1920328" y="3224571"/>
            <a:ext cx="5303344" cy="3117540"/>
          </a:xfrm>
          <a:prstGeom prst="rect">
            <a:avLst/>
          </a:prstGeom>
        </p:spPr>
      </p:pic>
    </p:spTree>
    <p:extLst>
      <p:ext uri="{BB962C8B-B14F-4D97-AF65-F5344CB8AC3E}">
        <p14:creationId xmlns:p14="http://schemas.microsoft.com/office/powerpoint/2010/main" val="282244808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2A8EE-F3D5-44B9-B5A1-7A4D72C3EC83}"/>
              </a:ext>
            </a:extLst>
          </p:cNvPr>
          <p:cNvSpPr>
            <a:spLocks noGrp="1"/>
          </p:cNvSpPr>
          <p:nvPr>
            <p:ph type="title"/>
          </p:nvPr>
        </p:nvSpPr>
        <p:spPr>
          <a:xfrm>
            <a:off x="484908" y="220365"/>
            <a:ext cx="8229600" cy="1144347"/>
          </a:xfrm>
        </p:spPr>
        <p:txBody>
          <a:bodyPr lIns="0" tIns="18000" rIns="0" bIns="18000" anchor="ctr" anchorCtr="0">
            <a:spAutoFit/>
          </a:bodyPr>
          <a:lstStyle/>
          <a:p>
            <a:r>
              <a:rPr lang="en-US" dirty="0"/>
              <a:t>15. The transaxle is then reinstalled from underneath the vehicle</a:t>
            </a:r>
            <a:endParaRPr lang="en-US" sz="2800" dirty="0"/>
          </a:p>
        </p:txBody>
      </p:sp>
      <p:pic>
        <p:nvPicPr>
          <p:cNvPr id="4" name="Picture 3" descr="A close-up view of the transaxle being reinstalled under the vehicle.">
            <a:extLst>
              <a:ext uri="{FF2B5EF4-FFF2-40B4-BE49-F238E27FC236}">
                <a16:creationId xmlns:a16="http://schemas.microsoft.com/office/drawing/2014/main" id="{C3AC9BD2-E4D3-43AF-2610-D8B0A50C92B1}"/>
              </a:ext>
            </a:extLst>
          </p:cNvPr>
          <p:cNvPicPr>
            <a:picLocks noChangeAspect="1"/>
          </p:cNvPicPr>
          <p:nvPr/>
        </p:nvPicPr>
        <p:blipFill>
          <a:blip r:embed="rId3"/>
          <a:stretch>
            <a:fillRect/>
          </a:stretch>
        </p:blipFill>
        <p:spPr>
          <a:xfrm>
            <a:off x="924585" y="1626593"/>
            <a:ext cx="7294830" cy="4484703"/>
          </a:xfrm>
          <a:prstGeom prst="rect">
            <a:avLst/>
          </a:prstGeom>
        </p:spPr>
      </p:pic>
    </p:spTree>
    <p:extLst>
      <p:ext uri="{BB962C8B-B14F-4D97-AF65-F5344CB8AC3E}">
        <p14:creationId xmlns:p14="http://schemas.microsoft.com/office/powerpoint/2010/main" val="119359385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2A8EE-F3D5-44B9-B5A1-7A4D72C3EC83}"/>
              </a:ext>
            </a:extLst>
          </p:cNvPr>
          <p:cNvSpPr>
            <a:spLocks noGrp="1"/>
          </p:cNvSpPr>
          <p:nvPr>
            <p:ph type="title"/>
          </p:nvPr>
        </p:nvSpPr>
        <p:spPr>
          <a:xfrm>
            <a:off x="484908" y="212306"/>
            <a:ext cx="8229600" cy="1698345"/>
          </a:xfrm>
        </p:spPr>
        <p:txBody>
          <a:bodyPr lIns="0" tIns="18000" rIns="0" bIns="18000" anchor="ctr" anchorCtr="0">
            <a:spAutoFit/>
          </a:bodyPr>
          <a:lstStyle/>
          <a:p>
            <a:r>
              <a:rPr lang="en-US" dirty="0"/>
              <a:t>16. The engine and transaxle mounts are reattached and the half shafts reinstalled</a:t>
            </a:r>
            <a:endParaRPr lang="en-US" sz="2800" dirty="0"/>
          </a:p>
        </p:txBody>
      </p:sp>
      <p:pic>
        <p:nvPicPr>
          <p:cNvPr id="4" name="Picture 3" descr="A close-up view of the engine and transaxle mounts being reattached and the half shafts being reinstalled.">
            <a:extLst>
              <a:ext uri="{FF2B5EF4-FFF2-40B4-BE49-F238E27FC236}">
                <a16:creationId xmlns:a16="http://schemas.microsoft.com/office/drawing/2014/main" id="{A46B179C-873D-C481-090D-16D1E371C0B3}"/>
              </a:ext>
            </a:extLst>
          </p:cNvPr>
          <p:cNvPicPr>
            <a:picLocks noChangeAspect="1"/>
          </p:cNvPicPr>
          <p:nvPr/>
        </p:nvPicPr>
        <p:blipFill>
          <a:blip r:embed="rId3"/>
          <a:stretch>
            <a:fillRect/>
          </a:stretch>
        </p:blipFill>
        <p:spPr>
          <a:xfrm>
            <a:off x="1122229" y="2095767"/>
            <a:ext cx="6899543" cy="4063938"/>
          </a:xfrm>
          <a:prstGeom prst="rect">
            <a:avLst/>
          </a:prstGeom>
        </p:spPr>
      </p:pic>
    </p:spTree>
    <p:extLst>
      <p:ext uri="{BB962C8B-B14F-4D97-AF65-F5344CB8AC3E}">
        <p14:creationId xmlns:p14="http://schemas.microsoft.com/office/powerpoint/2010/main" val="165684588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2A8EE-F3D5-44B9-B5A1-7A4D72C3EC83}"/>
              </a:ext>
            </a:extLst>
          </p:cNvPr>
          <p:cNvSpPr>
            <a:spLocks noGrp="1"/>
          </p:cNvSpPr>
          <p:nvPr>
            <p:ph type="title"/>
          </p:nvPr>
        </p:nvSpPr>
        <p:spPr>
          <a:xfrm>
            <a:off x="484908" y="212306"/>
            <a:ext cx="8229600" cy="1698345"/>
          </a:xfrm>
        </p:spPr>
        <p:txBody>
          <a:bodyPr lIns="0" tIns="18000" rIns="0" bIns="18000" anchor="ctr" anchorCtr="0">
            <a:spAutoFit/>
          </a:bodyPr>
          <a:lstStyle/>
          <a:p>
            <a:r>
              <a:rPr lang="en-US" dirty="0"/>
              <a:t>17. The hydraulic clutch master cylinder is filled with DOT 3 brake fluid and allowed to gravity bleed</a:t>
            </a:r>
            <a:endParaRPr lang="en-US" sz="2800" dirty="0"/>
          </a:p>
        </p:txBody>
      </p:sp>
      <p:pic>
        <p:nvPicPr>
          <p:cNvPr id="4" name="Picture 3" descr="A close-up view of the hydraulic clutch master cylinder being filled with dot 3 braking fluid.">
            <a:extLst>
              <a:ext uri="{FF2B5EF4-FFF2-40B4-BE49-F238E27FC236}">
                <a16:creationId xmlns:a16="http://schemas.microsoft.com/office/drawing/2014/main" id="{33E9DD8C-C4F5-8474-C113-7EDEB814459A}"/>
              </a:ext>
            </a:extLst>
          </p:cNvPr>
          <p:cNvPicPr>
            <a:picLocks noChangeAspect="1"/>
          </p:cNvPicPr>
          <p:nvPr/>
        </p:nvPicPr>
        <p:blipFill>
          <a:blip r:embed="rId3"/>
          <a:stretch>
            <a:fillRect/>
          </a:stretch>
        </p:blipFill>
        <p:spPr>
          <a:xfrm>
            <a:off x="1545729" y="2172447"/>
            <a:ext cx="6052543" cy="3979593"/>
          </a:xfrm>
          <a:prstGeom prst="rect">
            <a:avLst/>
          </a:prstGeom>
        </p:spPr>
      </p:pic>
    </p:spTree>
    <p:extLst>
      <p:ext uri="{BB962C8B-B14F-4D97-AF65-F5344CB8AC3E}">
        <p14:creationId xmlns:p14="http://schemas.microsoft.com/office/powerpoint/2010/main" val="299934521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2A8EE-F3D5-44B9-B5A1-7A4D72C3EC83}"/>
              </a:ext>
            </a:extLst>
          </p:cNvPr>
          <p:cNvSpPr>
            <a:spLocks noGrp="1"/>
          </p:cNvSpPr>
          <p:nvPr>
            <p:ph type="title"/>
          </p:nvPr>
        </p:nvSpPr>
        <p:spPr>
          <a:xfrm>
            <a:off x="484908" y="213213"/>
            <a:ext cx="8229600" cy="2252343"/>
          </a:xfrm>
        </p:spPr>
        <p:txBody>
          <a:bodyPr lIns="0" tIns="18000" rIns="0" bIns="18000" anchor="ctr" anchorCtr="0">
            <a:spAutoFit/>
          </a:bodyPr>
          <a:lstStyle/>
          <a:p>
            <a:r>
              <a:rPr lang="en-US" dirty="0"/>
              <a:t>18. All fasteners were torqued to factory specification and the vehicle was test driven to confirm proper operation</a:t>
            </a:r>
            <a:endParaRPr lang="en-US" sz="2800" dirty="0"/>
          </a:p>
        </p:txBody>
      </p:sp>
      <p:pic>
        <p:nvPicPr>
          <p:cNvPr id="4" name="Picture 3" descr="A close-up view of all the fasteners being torqued.">
            <a:extLst>
              <a:ext uri="{FF2B5EF4-FFF2-40B4-BE49-F238E27FC236}">
                <a16:creationId xmlns:a16="http://schemas.microsoft.com/office/drawing/2014/main" id="{3DCA3E42-F043-E07D-82C4-5515F1A05EC0}"/>
              </a:ext>
            </a:extLst>
          </p:cNvPr>
          <p:cNvPicPr>
            <a:picLocks noChangeAspect="1"/>
          </p:cNvPicPr>
          <p:nvPr/>
        </p:nvPicPr>
        <p:blipFill>
          <a:blip r:embed="rId3"/>
          <a:stretch>
            <a:fillRect/>
          </a:stretch>
        </p:blipFill>
        <p:spPr>
          <a:xfrm>
            <a:off x="1747947" y="2608902"/>
            <a:ext cx="5648106" cy="3607011"/>
          </a:xfrm>
          <a:prstGeom prst="rect">
            <a:avLst/>
          </a:prstGeom>
        </p:spPr>
      </p:pic>
    </p:spTree>
    <p:extLst>
      <p:ext uri="{BB962C8B-B14F-4D97-AF65-F5344CB8AC3E}">
        <p14:creationId xmlns:p14="http://schemas.microsoft.com/office/powerpoint/2010/main" val="329726863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1200329"/>
          </a:xfrm>
        </p:spPr>
        <p:txBody>
          <a:bodyPr wrap="square" tIns="45720" bIns="45720">
            <a:spAutoFit/>
          </a:bodyPr>
          <a:lstStyle/>
          <a:p>
            <a:r>
              <a:rPr lang="en-US" dirty="0"/>
              <a:t>Automotive Fundamentals Videos and Animations</a:t>
            </a:r>
          </a:p>
        </p:txBody>
      </p:sp>
      <p:sp>
        <p:nvSpPr>
          <p:cNvPr id="4" name="TextBox 3">
            <a:extLst>
              <a:ext uri="{FF2B5EF4-FFF2-40B4-BE49-F238E27FC236}">
                <a16:creationId xmlns:a16="http://schemas.microsoft.com/office/drawing/2014/main" id="{41055372-B073-AA11-A0E7-1B98DA28FD9A}"/>
              </a:ext>
            </a:extLst>
          </p:cNvPr>
          <p:cNvSpPr txBox="1"/>
          <p:nvPr/>
        </p:nvSpPr>
        <p:spPr>
          <a:xfrm>
            <a:off x="381000" y="2438400"/>
            <a:ext cx="8305800" cy="461665"/>
          </a:xfrm>
          <a:prstGeom prst="rect">
            <a:avLst/>
          </a:prstGeom>
          <a:noFill/>
        </p:spPr>
        <p:txBody>
          <a:bodyPr wrap="square" rtlCol="0">
            <a:spAutoFit/>
          </a:bodyPr>
          <a:lstStyle/>
          <a:p>
            <a:r>
              <a:rPr lang="en-US" sz="2400" dirty="0"/>
              <a:t>Videos Link: </a:t>
            </a:r>
            <a:r>
              <a:rPr lang="en-US" sz="2400" dirty="0">
                <a:hlinkClick r:id="rId3"/>
              </a:rPr>
              <a:t>(A3) Manual Drive Train Axles Videos</a:t>
            </a:r>
            <a:endParaRPr lang="en-US" sz="2400" dirty="0"/>
          </a:p>
        </p:txBody>
      </p:sp>
      <p:sp>
        <p:nvSpPr>
          <p:cNvPr id="2" name="TextBox 1">
            <a:extLst>
              <a:ext uri="{FF2B5EF4-FFF2-40B4-BE49-F238E27FC236}">
                <a16:creationId xmlns:a16="http://schemas.microsoft.com/office/drawing/2014/main" id="{BB444EDD-99FE-DD4C-8EED-63C74DF64ED4}"/>
              </a:ext>
            </a:extLst>
          </p:cNvPr>
          <p:cNvSpPr txBox="1"/>
          <p:nvPr/>
        </p:nvSpPr>
        <p:spPr>
          <a:xfrm>
            <a:off x="381000" y="3124200"/>
            <a:ext cx="8305800" cy="461665"/>
          </a:xfrm>
          <a:prstGeom prst="rect">
            <a:avLst/>
          </a:prstGeom>
          <a:noFill/>
        </p:spPr>
        <p:txBody>
          <a:bodyPr wrap="square" rtlCol="0">
            <a:spAutoFit/>
          </a:bodyPr>
          <a:lstStyle/>
          <a:p>
            <a:r>
              <a:rPr lang="en-US" sz="2400" dirty="0"/>
              <a:t>Animations Link: </a:t>
            </a:r>
            <a:r>
              <a:rPr lang="en-US" sz="2400" dirty="0">
                <a:hlinkClick r:id="rId4"/>
              </a:rPr>
              <a:t>(A3) Manual Drive Train Axles Animations</a:t>
            </a:r>
            <a:endParaRPr lang="en-US" sz="2400" dirty="0"/>
          </a:p>
        </p:txBody>
      </p:sp>
    </p:spTree>
    <p:extLst>
      <p:ext uri="{BB962C8B-B14F-4D97-AF65-F5344CB8AC3E}">
        <p14:creationId xmlns:p14="http://schemas.microsoft.com/office/powerpoint/2010/main" val="338090451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37D58C-9F1B-4866-A98E-52818AA14994}"/>
              </a:ext>
            </a:extLst>
          </p:cNvPr>
          <p:cNvSpPr>
            <a:spLocks noGrp="1"/>
          </p:cNvSpPr>
          <p:nvPr>
            <p:ph type="title"/>
          </p:nvPr>
        </p:nvSpPr>
        <p:spPr>
          <a:xfrm>
            <a:off x="475546" y="222471"/>
            <a:ext cx="8236654" cy="590349"/>
          </a:xfrm>
        </p:spPr>
        <p:txBody>
          <a:bodyPr wrap="square" lIns="0" tIns="18000" rIns="0" bIns="18000" rtlCol="0" anchor="ctr">
            <a:spAutoFit/>
          </a:bodyPr>
          <a:lstStyle/>
          <a:p>
            <a:pPr eaLnBrk="1" fontAlgn="auto" hangingPunct="1">
              <a:spcAft>
                <a:spcPts val="0"/>
              </a:spcAft>
              <a:defRPr/>
            </a:pPr>
            <a:r>
              <a:rPr lang="en-US" sz="3600" b="1" dirty="0">
                <a:latin typeface="+mj-lt"/>
              </a:rPr>
              <a:t>Copyright</a:t>
            </a:r>
          </a:p>
        </p:txBody>
      </p:sp>
      <p:pic>
        <p:nvPicPr>
          <p:cNvPr id="5" name="Graphic" descr="Warning">
            <a:extLst>
              <a:ext uri="{FF2B5EF4-FFF2-40B4-BE49-F238E27FC236}">
                <a16:creationId xmlns:a16="http://schemas.microsoft.com/office/drawing/2014/main" id="{CE97A724-05B2-41E5-93C9-D4B362F77E9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5546" y="2159323"/>
            <a:ext cx="1269677" cy="1269677"/>
          </a:xfrm>
          <a:prstGeom prst="rect">
            <a:avLst/>
          </a:prstGeom>
          <a:noFill/>
          <a:ln>
            <a:noFill/>
          </a:ln>
        </p:spPr>
      </p:pic>
      <p:sp>
        <p:nvSpPr>
          <p:cNvPr id="47108" name="Content Placeholder 2">
            <a:extLst>
              <a:ext uri="{FF2B5EF4-FFF2-40B4-BE49-F238E27FC236}">
                <a16:creationId xmlns:a16="http://schemas.microsoft.com/office/drawing/2014/main" id="{D426AB61-8455-4298-A667-9E3A95FC73C1}"/>
              </a:ext>
            </a:extLst>
          </p:cNvPr>
          <p:cNvSpPr>
            <a:spLocks noGrp="1"/>
          </p:cNvSpPr>
          <p:nvPr>
            <p:ph idx="1"/>
          </p:nvPr>
        </p:nvSpPr>
        <p:spPr bwMode="auto">
          <a:xfrm>
            <a:off x="1818484" y="1599712"/>
            <a:ext cx="6878545" cy="2832998"/>
          </a:xfrm>
          <a:ln w="28575">
            <a:solidFill>
              <a:schemeClr val="tx1"/>
            </a:solidFill>
            <a:miter lim="800000"/>
            <a:headEnd/>
            <a:tailEnd/>
          </a:ln>
        </p:spPr>
        <p:txBody>
          <a:bodyPr wrap="square" lIns="183600" tIns="183600" rIns="183600" bIns="183600" numCol="1" anchor="ctr" anchorCtr="0" compatLnSpc="1">
            <a:prstTxWarp prst="textNoShape">
              <a:avLst/>
            </a:prstTxWarp>
            <a:spAutoFit/>
          </a:bodyPr>
          <a:lstStyle/>
          <a:p>
            <a:pPr marL="0" indent="0" eaLnBrk="1" hangingPunct="1">
              <a:buFont typeface="Arial" panose="020B0604020202020204" pitchFamily="34" charset="0"/>
              <a:buNone/>
            </a:pPr>
            <a:r>
              <a:rPr lang="en-US" altLang="en-US" b="1" dirty="0"/>
              <a:t>This work is protected by United States copyright laws and is provided solely for the use of instructors in teaching their courses and assessing student learning. Dissemination or sale of any part of this work (including on the World Wide Web) will destroy the integrity of the work and is not permitted. The work and materials from it should never be made available to students except by instructors using the accompanying text in their classes. All recipients of this work are expected to abide by these restrictions and to honor the intended pedagogical purposes and the needs of other instructors who rely on these materials.</a:t>
            </a:r>
          </a:p>
        </p:txBody>
      </p:sp>
    </p:spTree>
    <p:extLst>
      <p:ext uri="{BB962C8B-B14F-4D97-AF65-F5344CB8AC3E}">
        <p14:creationId xmlns:p14="http://schemas.microsoft.com/office/powerpoint/2010/main" val="31174430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2A8EE-F3D5-44B9-B5A1-7A4D72C3EC83}"/>
              </a:ext>
            </a:extLst>
          </p:cNvPr>
          <p:cNvSpPr>
            <a:spLocks noGrp="1"/>
          </p:cNvSpPr>
          <p:nvPr>
            <p:ph type="title"/>
          </p:nvPr>
        </p:nvSpPr>
        <p:spPr>
          <a:xfrm>
            <a:off x="476810" y="220466"/>
            <a:ext cx="8229600" cy="590349"/>
          </a:xfrm>
        </p:spPr>
        <p:txBody>
          <a:bodyPr lIns="0" tIns="18000" rIns="0" bIns="18000" anchor="ctr" anchorCtr="0">
            <a:spAutoFit/>
          </a:bodyPr>
          <a:lstStyle/>
          <a:p>
            <a:r>
              <a:rPr lang="en-US" dirty="0"/>
              <a:t>Figure 4.3</a:t>
            </a:r>
            <a:endParaRPr lang="en-US" sz="2800" dirty="0"/>
          </a:p>
        </p:txBody>
      </p:sp>
      <p:sp>
        <p:nvSpPr>
          <p:cNvPr id="6" name="Content Placeholder 5">
            <a:extLst>
              <a:ext uri="{FF2B5EF4-FFF2-40B4-BE49-F238E27FC236}">
                <a16:creationId xmlns:a16="http://schemas.microsoft.com/office/drawing/2014/main" id="{4D16A3E7-0B7C-1F5E-5349-6D86919FF1CE}"/>
              </a:ext>
            </a:extLst>
          </p:cNvPr>
          <p:cNvSpPr>
            <a:spLocks noGrp="1"/>
          </p:cNvSpPr>
          <p:nvPr>
            <p:ph sz="quarter" idx="13"/>
          </p:nvPr>
        </p:nvSpPr>
        <p:spPr>
          <a:xfrm>
            <a:off x="476250" y="1056044"/>
            <a:ext cx="3988174" cy="775015"/>
          </a:xfrm>
        </p:spPr>
        <p:txBody>
          <a:bodyPr wrap="square" lIns="0" tIns="18000" rIns="0" bIns="18000" anchor="ctr" anchorCtr="0">
            <a:spAutoFit/>
          </a:bodyPr>
          <a:lstStyle/>
          <a:p>
            <a:pPr marL="0" indent="0">
              <a:spcBef>
                <a:spcPts val="600"/>
              </a:spcBef>
              <a:buNone/>
            </a:pPr>
            <a:r>
              <a:rPr lang="en-US" sz="2400" dirty="0">
                <a:solidFill>
                  <a:schemeClr val="tx1"/>
                </a:solidFill>
              </a:rPr>
              <a:t>Clutch fluid is similar to brake fluid.</a:t>
            </a:r>
          </a:p>
        </p:txBody>
      </p:sp>
      <p:pic>
        <p:nvPicPr>
          <p:cNvPr id="9" name="Picture 8" descr="A container of the Gunk clutch fluid.">
            <a:extLst>
              <a:ext uri="{FF2B5EF4-FFF2-40B4-BE49-F238E27FC236}">
                <a16:creationId xmlns:a16="http://schemas.microsoft.com/office/drawing/2014/main" id="{79BCC317-AF4B-B0BC-7611-840A111BB4D5}"/>
              </a:ext>
            </a:extLst>
          </p:cNvPr>
          <p:cNvPicPr>
            <a:picLocks noChangeAspect="1"/>
          </p:cNvPicPr>
          <p:nvPr/>
        </p:nvPicPr>
        <p:blipFill>
          <a:blip r:embed="rId3"/>
          <a:stretch>
            <a:fillRect/>
          </a:stretch>
        </p:blipFill>
        <p:spPr>
          <a:xfrm>
            <a:off x="472374" y="2079700"/>
            <a:ext cx="1832976" cy="3647511"/>
          </a:xfrm>
          <a:prstGeom prst="rect">
            <a:avLst/>
          </a:prstGeom>
        </p:spPr>
      </p:pic>
      <p:sp>
        <p:nvSpPr>
          <p:cNvPr id="3" name="Content Placeholder 2">
            <a:extLst>
              <a:ext uri="{FF2B5EF4-FFF2-40B4-BE49-F238E27FC236}">
                <a16:creationId xmlns:a16="http://schemas.microsoft.com/office/drawing/2014/main" id="{B08E78CE-AC74-7630-A640-3F64980F5961}"/>
              </a:ext>
            </a:extLst>
          </p:cNvPr>
          <p:cNvSpPr>
            <a:spLocks noGrp="1"/>
          </p:cNvSpPr>
          <p:nvPr>
            <p:ph sz="quarter" idx="14"/>
          </p:nvPr>
        </p:nvSpPr>
        <p:spPr>
          <a:xfrm>
            <a:off x="4679578" y="1050492"/>
            <a:ext cx="4016186" cy="2560119"/>
          </a:xfrm>
        </p:spPr>
        <p:txBody>
          <a:bodyPr wrap="square" lIns="0" tIns="18000" rIns="0" bIns="18000" anchor="ctr" anchorCtr="0">
            <a:spAutoFit/>
          </a:bodyPr>
          <a:lstStyle/>
          <a:p>
            <a:pPr marL="342900" indent="-342900">
              <a:spcBef>
                <a:spcPts val="600"/>
              </a:spcBef>
            </a:pPr>
            <a:r>
              <a:rPr lang="en-US" sz="2400" dirty="0">
                <a:solidFill>
                  <a:schemeClr val="tx1"/>
                </a:solidFill>
              </a:rPr>
              <a:t>Hygroscopic</a:t>
            </a:r>
          </a:p>
          <a:p>
            <a:pPr marL="342900" indent="-342900">
              <a:spcBef>
                <a:spcPts val="600"/>
              </a:spcBef>
            </a:pPr>
            <a:r>
              <a:rPr lang="en-US" sz="2400" dirty="0">
                <a:solidFill>
                  <a:schemeClr val="tx1"/>
                </a:solidFill>
              </a:rPr>
              <a:t>Absorbs water directly from air</a:t>
            </a:r>
          </a:p>
          <a:p>
            <a:pPr marL="342900" indent="-342900">
              <a:spcBef>
                <a:spcPts val="600"/>
              </a:spcBef>
            </a:pPr>
            <a:r>
              <a:rPr lang="en-US" sz="2400" dirty="0">
                <a:solidFill>
                  <a:schemeClr val="tx1"/>
                </a:solidFill>
              </a:rPr>
              <a:t>Fluid needs to be drained</a:t>
            </a:r>
          </a:p>
          <a:p>
            <a:pPr marL="342900" indent="-342900">
              <a:spcBef>
                <a:spcPts val="600"/>
              </a:spcBef>
            </a:pPr>
            <a:r>
              <a:rPr lang="en-US" sz="2400" dirty="0">
                <a:solidFill>
                  <a:schemeClr val="tx1"/>
                </a:solidFill>
              </a:rPr>
              <a:t>At Service intervals</a:t>
            </a:r>
          </a:p>
          <a:p>
            <a:pPr marL="342900" indent="-342900">
              <a:spcBef>
                <a:spcPts val="600"/>
              </a:spcBef>
            </a:pPr>
            <a:r>
              <a:rPr lang="en-US" sz="2400" dirty="0">
                <a:solidFill>
                  <a:schemeClr val="tx1"/>
                </a:solidFill>
              </a:rPr>
              <a:t>To prevent corrosion</a:t>
            </a:r>
          </a:p>
        </p:txBody>
      </p:sp>
    </p:spTree>
    <p:extLst>
      <p:ext uri="{BB962C8B-B14F-4D97-AF65-F5344CB8AC3E}">
        <p14:creationId xmlns:p14="http://schemas.microsoft.com/office/powerpoint/2010/main" val="18150827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74452" y="220537"/>
            <a:ext cx="8212348" cy="590349"/>
          </a:xfrm>
        </p:spPr>
        <p:txBody>
          <a:bodyPr lIns="0" tIns="18000" rIns="0" bIns="18000" anchor="ctr">
            <a:spAutoFit/>
          </a:bodyPr>
          <a:lstStyle/>
          <a:p>
            <a:r>
              <a:rPr lang="en-US" dirty="0"/>
              <a:t>Clutch Problem Diagnosis </a:t>
            </a:r>
            <a:r>
              <a:rPr lang="en-US" sz="2800" dirty="0"/>
              <a:t>(1 of 3)</a:t>
            </a:r>
          </a:p>
        </p:txBody>
      </p:sp>
      <p:sp>
        <p:nvSpPr>
          <p:cNvPr id="7" name="Content Placeholder 6">
            <a:extLst>
              <a:ext uri="{FF2B5EF4-FFF2-40B4-BE49-F238E27FC236}">
                <a16:creationId xmlns:a16="http://schemas.microsoft.com/office/drawing/2014/main" id="{1EB22131-D366-DA51-F336-FB0714E7F533}"/>
              </a:ext>
            </a:extLst>
          </p:cNvPr>
          <p:cNvSpPr>
            <a:spLocks noGrp="1"/>
          </p:cNvSpPr>
          <p:nvPr>
            <p:ph sz="quarter" idx="14"/>
          </p:nvPr>
        </p:nvSpPr>
        <p:spPr>
          <a:xfrm>
            <a:off x="474453" y="1038454"/>
            <a:ext cx="8212347" cy="3898947"/>
          </a:xfrm>
        </p:spPr>
        <p:txBody>
          <a:bodyPr lIns="0" tIns="18000" rIns="0" bIns="18000" anchor="ctr" anchorCtr="0">
            <a:spAutoFit/>
          </a:bodyPr>
          <a:lstStyle/>
          <a:p>
            <a:pPr marL="342900" indent="-342900">
              <a:spcBef>
                <a:spcPts val="600"/>
              </a:spcBef>
            </a:pPr>
            <a:r>
              <a:rPr lang="en-US" sz="2400" dirty="0">
                <a:solidFill>
                  <a:schemeClr val="tx1"/>
                </a:solidFill>
              </a:rPr>
              <a:t>Fault in Clutch, Linkage, Hydraulic System: </a:t>
            </a:r>
          </a:p>
          <a:p>
            <a:pPr marL="829818" lvl="1" indent="-342900"/>
            <a:r>
              <a:rPr lang="en-US" sz="2400" dirty="0">
                <a:solidFill>
                  <a:schemeClr val="tx1"/>
                </a:solidFill>
              </a:rPr>
              <a:t>Transmission difficult (impossible) to shift into reverse</a:t>
            </a:r>
          </a:p>
          <a:p>
            <a:pPr marL="829818" lvl="1" indent="-342900"/>
            <a:r>
              <a:rPr lang="en-US" sz="2400" dirty="0">
                <a:solidFill>
                  <a:schemeClr val="tx1"/>
                </a:solidFill>
              </a:rPr>
              <a:t>Transmission difficult (impossible) to shift between forward gears</a:t>
            </a:r>
          </a:p>
          <a:p>
            <a:pPr marL="342900" indent="-342900">
              <a:spcBef>
                <a:spcPts val="600"/>
              </a:spcBef>
            </a:pPr>
            <a:r>
              <a:rPr lang="en-US" sz="2400" dirty="0">
                <a:solidFill>
                  <a:schemeClr val="tx1"/>
                </a:solidFill>
              </a:rPr>
              <a:t>Fluid leaks</a:t>
            </a:r>
          </a:p>
          <a:p>
            <a:pPr marL="829818" lvl="1" indent="-342900"/>
            <a:r>
              <a:rPr lang="en-US" sz="2400" dirty="0">
                <a:solidFill>
                  <a:schemeClr val="tx1"/>
                </a:solidFill>
              </a:rPr>
              <a:t>Repairs could include: </a:t>
            </a:r>
          </a:p>
          <a:p>
            <a:pPr marL="1229868" lvl="2" indent="-342900"/>
            <a:r>
              <a:rPr lang="en-US" sz="2400" dirty="0">
                <a:solidFill>
                  <a:schemeClr val="tx1"/>
                </a:solidFill>
              </a:rPr>
              <a:t>Tightening loose line fitting </a:t>
            </a:r>
          </a:p>
          <a:p>
            <a:pPr marL="1229868" lvl="2" indent="-342900"/>
            <a:r>
              <a:rPr lang="en-US" sz="2400" dirty="0">
                <a:solidFill>
                  <a:schemeClr val="tx1"/>
                </a:solidFill>
              </a:rPr>
              <a:t>Replacing O-ring, fluid line or hose </a:t>
            </a:r>
          </a:p>
          <a:p>
            <a:pPr marL="1229868" lvl="2" indent="-342900"/>
            <a:r>
              <a:rPr lang="en-US" sz="2400" dirty="0">
                <a:solidFill>
                  <a:schemeClr val="tx1"/>
                </a:solidFill>
              </a:rPr>
              <a:t>Replacing clutch master cylinder or slave cylinder</a:t>
            </a:r>
          </a:p>
        </p:txBody>
      </p:sp>
    </p:spTree>
    <p:extLst>
      <p:ext uri="{BB962C8B-B14F-4D97-AF65-F5344CB8AC3E}">
        <p14:creationId xmlns:p14="http://schemas.microsoft.com/office/powerpoint/2010/main" val="23722970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74452" y="220537"/>
            <a:ext cx="8212348" cy="590349"/>
          </a:xfrm>
        </p:spPr>
        <p:txBody>
          <a:bodyPr lIns="0" tIns="18000" rIns="0" bIns="18000" anchor="ctr">
            <a:spAutoFit/>
          </a:bodyPr>
          <a:lstStyle/>
          <a:p>
            <a:r>
              <a:rPr lang="en-US" dirty="0"/>
              <a:t>Clutch Problem Diagnosis </a:t>
            </a:r>
            <a:r>
              <a:rPr lang="en-US" sz="2800" dirty="0"/>
              <a:t>(2 of 3)</a:t>
            </a:r>
          </a:p>
        </p:txBody>
      </p:sp>
      <p:sp>
        <p:nvSpPr>
          <p:cNvPr id="7" name="Content Placeholder 6">
            <a:extLst>
              <a:ext uri="{FF2B5EF4-FFF2-40B4-BE49-F238E27FC236}">
                <a16:creationId xmlns:a16="http://schemas.microsoft.com/office/drawing/2014/main" id="{1EB22131-D366-DA51-F336-FB0714E7F533}"/>
              </a:ext>
            </a:extLst>
          </p:cNvPr>
          <p:cNvSpPr>
            <a:spLocks noGrp="1"/>
          </p:cNvSpPr>
          <p:nvPr>
            <p:ph sz="quarter" idx="14"/>
          </p:nvPr>
        </p:nvSpPr>
        <p:spPr>
          <a:xfrm>
            <a:off x="474453" y="1044468"/>
            <a:ext cx="8212347" cy="3975892"/>
          </a:xfrm>
        </p:spPr>
        <p:txBody>
          <a:bodyPr lIns="0" tIns="18000" rIns="0" bIns="18000" anchor="ctr" anchorCtr="0">
            <a:spAutoFit/>
          </a:bodyPr>
          <a:lstStyle/>
          <a:p>
            <a:pPr marL="342900" indent="-342900">
              <a:spcBef>
                <a:spcPts val="600"/>
              </a:spcBef>
            </a:pPr>
            <a:r>
              <a:rPr lang="en-US" sz="2400" dirty="0">
                <a:solidFill>
                  <a:schemeClr val="tx1"/>
                </a:solidFill>
              </a:rPr>
              <a:t>Check Slave Cylinder Travel.</a:t>
            </a:r>
          </a:p>
          <a:p>
            <a:pPr marL="342900" indent="-342900">
              <a:spcBef>
                <a:spcPts val="600"/>
              </a:spcBef>
            </a:pPr>
            <a:r>
              <a:rPr lang="en-US" sz="2400" dirty="0">
                <a:solidFill>
                  <a:schemeClr val="tx1"/>
                </a:solidFill>
              </a:rPr>
              <a:t>Clutch Slippage</a:t>
            </a:r>
          </a:p>
          <a:p>
            <a:pPr marL="829818" lvl="1" indent="-342900"/>
            <a:r>
              <a:rPr lang="en-US" sz="2400" dirty="0">
                <a:solidFill>
                  <a:schemeClr val="tx1"/>
                </a:solidFill>
              </a:rPr>
              <a:t>Check/adjust clutch pedal free travel.</a:t>
            </a:r>
          </a:p>
          <a:p>
            <a:pPr marL="829818" lvl="1" indent="-342900"/>
            <a:r>
              <a:rPr lang="en-US" sz="2400" dirty="0">
                <a:solidFill>
                  <a:schemeClr val="tx1"/>
                </a:solidFill>
              </a:rPr>
              <a:t>Warm up engine to temperature</a:t>
            </a:r>
          </a:p>
          <a:p>
            <a:pPr marL="829818" lvl="1" indent="-342900"/>
            <a:r>
              <a:rPr lang="en-US" sz="2400" dirty="0">
                <a:solidFill>
                  <a:schemeClr val="tx1"/>
                </a:solidFill>
              </a:rPr>
              <a:t>Block wheels, and apply parking brake completely.</a:t>
            </a:r>
          </a:p>
          <a:p>
            <a:pPr marL="829818" lvl="1" indent="-342900"/>
            <a:r>
              <a:rPr lang="en-US" sz="2400" dirty="0">
                <a:solidFill>
                  <a:schemeClr val="tx1"/>
                </a:solidFill>
              </a:rPr>
              <a:t>Shift transmission into high gear </a:t>
            </a:r>
          </a:p>
          <a:p>
            <a:pPr marL="829818" lvl="1" indent="-342900"/>
            <a:r>
              <a:rPr lang="en-US" sz="2400" dirty="0">
                <a:solidFill>
                  <a:schemeClr val="tx1"/>
                </a:solidFill>
              </a:rPr>
              <a:t>Let out clutch pedal smoothly. </a:t>
            </a:r>
          </a:p>
          <a:p>
            <a:pPr marL="829818" lvl="1" indent="-342900"/>
            <a:r>
              <a:rPr lang="en-US" sz="2400" dirty="0">
                <a:solidFill>
                  <a:schemeClr val="tx1"/>
                </a:solidFill>
              </a:rPr>
              <a:t>Engine should stall immediately. </a:t>
            </a:r>
          </a:p>
          <a:p>
            <a:pPr marL="1229868" lvl="2" indent="-342900"/>
            <a:r>
              <a:rPr lang="en-US" sz="2400" dirty="0">
                <a:solidFill>
                  <a:schemeClr val="tx1"/>
                </a:solidFill>
              </a:rPr>
              <a:t>Delay indicates slow engagement and slipping.</a:t>
            </a:r>
          </a:p>
        </p:txBody>
      </p:sp>
    </p:spTree>
    <p:extLst>
      <p:ext uri="{BB962C8B-B14F-4D97-AF65-F5344CB8AC3E}">
        <p14:creationId xmlns:p14="http://schemas.microsoft.com/office/powerpoint/2010/main" val="2970996137"/>
      </p:ext>
    </p:extLst>
  </p:cSld>
  <p:clrMapOvr>
    <a:masterClrMapping/>
  </p:clrMapOvr>
</p:sld>
</file>

<file path=ppt/theme/theme1.xml><?xml version="1.0" encoding="utf-8"?>
<a:theme xmlns:a="http://schemas.openxmlformats.org/drawingml/2006/main" name="1_USHE">
  <a:themeElements>
    <a:clrScheme name="Custom 7">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USHE_slide options">
  <a:themeElements>
    <a:clrScheme name="Custom 40">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33399"/>
      </a:hlink>
      <a:folHlink>
        <a:srgbClr val="7030A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586</TotalTime>
  <Words>5659</Words>
  <Application>Microsoft Office PowerPoint</Application>
  <PresentationFormat>On-screen Show (4:3)</PresentationFormat>
  <Paragraphs>438</Paragraphs>
  <Slides>69</Slides>
  <Notes>69</Notes>
  <HiddenSlides>0</HiddenSlides>
  <MMClips>1</MMClips>
  <ScaleCrop>false</ScaleCrop>
  <HeadingPairs>
    <vt:vector size="8" baseType="variant">
      <vt:variant>
        <vt:lpstr>Fonts Used</vt:lpstr>
      </vt:variant>
      <vt:variant>
        <vt:i4>4</vt:i4>
      </vt:variant>
      <vt:variant>
        <vt:lpstr>Theme</vt:lpstr>
      </vt:variant>
      <vt:variant>
        <vt:i4>2</vt:i4>
      </vt:variant>
      <vt:variant>
        <vt:lpstr>Embedded OLE Servers</vt:lpstr>
      </vt:variant>
      <vt:variant>
        <vt:i4>1</vt:i4>
      </vt:variant>
      <vt:variant>
        <vt:lpstr>Slide Titles</vt:lpstr>
      </vt:variant>
      <vt:variant>
        <vt:i4>69</vt:i4>
      </vt:variant>
    </vt:vector>
  </HeadingPairs>
  <TitlesOfParts>
    <vt:vector size="76" baseType="lpstr">
      <vt:lpstr>Calibri</vt:lpstr>
      <vt:lpstr>Arial</vt:lpstr>
      <vt:lpstr>Verdana</vt:lpstr>
      <vt:lpstr>Times New Roman</vt:lpstr>
      <vt:lpstr>1_USHE</vt:lpstr>
      <vt:lpstr>USHE_slide options</vt:lpstr>
      <vt:lpstr>Equation</vt:lpstr>
      <vt:lpstr>Manual Drivetrains and Axles</vt:lpstr>
      <vt:lpstr>Learning Objectives</vt:lpstr>
      <vt:lpstr>Introduction</vt:lpstr>
      <vt:lpstr>Clutch Inspection</vt:lpstr>
      <vt:lpstr>Figure 4.1</vt:lpstr>
      <vt:lpstr>Figure 4.2</vt:lpstr>
      <vt:lpstr>Figure 4.3</vt:lpstr>
      <vt:lpstr>Clutch Problem Diagnosis (1 of 3)</vt:lpstr>
      <vt:lpstr>Clutch Problem Diagnosis (2 of 3)</vt:lpstr>
      <vt:lpstr>Clutch Problem Diagnosis (3 of 3)</vt:lpstr>
      <vt:lpstr>Clutch Symptom Guide</vt:lpstr>
      <vt:lpstr>Figure 4.4</vt:lpstr>
      <vt:lpstr>Clutch Replacement</vt:lpstr>
      <vt:lpstr>Figure 4.5</vt:lpstr>
      <vt:lpstr>Clutch Component Inspection (1 of 2)</vt:lpstr>
      <vt:lpstr>Figure 4.6</vt:lpstr>
      <vt:lpstr>Clutch Component Inspection (2 of 2)</vt:lpstr>
      <vt:lpstr>Figure 4.7</vt:lpstr>
      <vt:lpstr>Animation: Measure Flywheel Runout (Animation will automatically start)</vt:lpstr>
      <vt:lpstr>Figure 4.8</vt:lpstr>
      <vt:lpstr>Figure 4.9</vt:lpstr>
      <vt:lpstr>Figure 4.10</vt:lpstr>
      <vt:lpstr>Figure 4.11</vt:lpstr>
      <vt:lpstr>Hydraulic Clutch Service</vt:lpstr>
      <vt:lpstr>Figure 4.12</vt:lpstr>
      <vt:lpstr>Frequently Asked Question: What is a “Pre-filled” Hydraulic Clutch System? </vt:lpstr>
      <vt:lpstr>Question 1</vt:lpstr>
      <vt:lpstr>Answer 1</vt:lpstr>
      <vt:lpstr>Summary</vt:lpstr>
      <vt:lpstr>R W D Clutch Replacement Photo Sequence</vt:lpstr>
      <vt:lpstr>1. The first step in the process of replacing the clutch on this Chevrolet S-10 pickup truck is to remove the negative battery cable</vt:lpstr>
      <vt:lpstr>2. Remove the shifter mechanism inside the vehicle. This step may involve removing the center console and other components</vt:lpstr>
      <vt:lpstr>3. Mark and then remove the driveshaft</vt:lpstr>
      <vt:lpstr>4. Remove the exhaust pipe if needed. It was needed in this case, according to service information</vt:lpstr>
      <vt:lpstr>5. Remove the transmission mount fasteners</vt:lpstr>
      <vt:lpstr>6. Using a transmission jack, support the transmission and remove the bell housing bolts</vt:lpstr>
      <vt:lpstr>7. A View of the bell housing and throwout bearing as the transmission assembly is removed from the engine</vt:lpstr>
      <vt:lpstr>8. Removing the fasteners holding the pressure plate to the flywheel</vt:lpstr>
      <vt:lpstr>9. Removing the pressure plate and clutch disc</vt:lpstr>
      <vt:lpstr>10. Using a special puller, remove the pilot bearing</vt:lpstr>
      <vt:lpstr>11. The flywheel is being removed to be refinished or replaced as needed</vt:lpstr>
      <vt:lpstr>12. With the flywheel removed, check to see if the rear main seal is leaking and replace if needed</vt:lpstr>
      <vt:lpstr>13. Installing a reconditioned flywheel and torquing new bolts to factory specifications</vt:lpstr>
      <vt:lpstr>14. Installing a new pilot bearing and lubricate as per instructions in service information</vt:lpstr>
      <vt:lpstr>15. Using pilot tool to align the clutch disc with the pilot bearing through the center opening of the pressure plate</vt:lpstr>
      <vt:lpstr>16. Installing the transmission assembly with a new throwout bearing</vt:lpstr>
      <vt:lpstr>17. Bleeding the air from the hydraulic clutch circuit</vt:lpstr>
      <vt:lpstr>18. Finish the clutch replacement by reinstalling all components removed and check for proper operation</vt:lpstr>
      <vt:lpstr>F W D Clutch Replacement Photo Sequence</vt:lpstr>
      <vt:lpstr>1. The first step in almost all major service work is to disconnect the negative battery cable from the battery</vt:lpstr>
      <vt:lpstr>2. A new clutch kit, including the pressure plate, release bearing, and clutch disc, was purchased making sure that all of the needed information was compiled before ordering to help insure that the correct parts were purchased</vt:lpstr>
      <vt:lpstr>3. A holding fixture was attached to support the engine when the transaxle was removed from underneath the vehicle.</vt:lpstr>
      <vt:lpstr>4. The “K” (lower support) member was removed to get access to the transaxle</vt:lpstr>
      <vt:lpstr>5. Both drive axle shafts (half shafts) were removed</vt:lpstr>
      <vt:lpstr>6. The transaxle is supported by a transmission jack as it is being removed from underneath the vehicle</vt:lpstr>
      <vt:lpstr>7. The transaxle assembly is lowered from underneath the vehicle</vt:lpstr>
      <vt:lpstr>8. The original pressure plate shows normal wear. The problem with this clutch was a leaking actuator cylinder/release bearing assembly</vt:lpstr>
      <vt:lpstr>9. The new actuator cylinder/release bearing assembly is being installed</vt:lpstr>
      <vt:lpstr>10. The pressure plate is being removed from flywheel</vt:lpstr>
      <vt:lpstr>11. The flywheel is cleaned using an abrasive pad to remove glaze on the surface</vt:lpstr>
      <vt:lpstr>12. The flywheel was thoroughly cleaned after being deglazed</vt:lpstr>
      <vt:lpstr>13. The spline grease that was included with the clutch kit is being applied to the splines of the clutch disc</vt:lpstr>
      <vt:lpstr>14. The pressure plate retaining bolts are torqued to factory specifications. A flywheel holder can be used instead of pry bar to hold flywheel from turning. </vt:lpstr>
      <vt:lpstr>15. The transaxle is then reinstalled from underneath the vehicle</vt:lpstr>
      <vt:lpstr>16. The engine and transaxle mounts are reattached and the half shafts reinstalled</vt:lpstr>
      <vt:lpstr>17. The hydraulic clutch master cylinder is filled with DOT 3 brake fluid and allowed to gravity bleed</vt:lpstr>
      <vt:lpstr>18. All fasteners were torqued to factory specification and the vehicle was test driven to confirm proper operation</vt:lpstr>
      <vt:lpstr>Automotive Fundamentals Videos and Animations</vt:lpstr>
      <vt:lpstr>Copyright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Manual Drivetrains and Axles, Ninth Edition, Chapter 4</dc:title>
  <dc:subject>Careers</dc:subject>
  <dc:creator>James D. Halderman</dc:creator>
  <cp:keywords/>
  <dc:description>Additional information may be found in the Notes Pane of each slide by pressing F6.</dc:description>
  <cp:lastModifiedBy>Glen Plants</cp:lastModifiedBy>
  <cp:revision>411</cp:revision>
  <dcterms:modified xsi:type="dcterms:W3CDTF">2023-08-15T14:15:09Z</dcterms:modified>
</cp:coreProperties>
</file>