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3" r:id="rId1"/>
    <p:sldMasterId id="2147483659" r:id="rId2"/>
  </p:sldMasterIdLst>
  <p:notesMasterIdLst>
    <p:notesMasterId r:id="rId45"/>
  </p:notesMasterIdLst>
  <p:handoutMasterIdLst>
    <p:handoutMasterId r:id="rId46"/>
  </p:handoutMasterIdLst>
  <p:sldIdLst>
    <p:sldId id="384" r:id="rId3"/>
    <p:sldId id="272" r:id="rId4"/>
    <p:sldId id="389" r:id="rId5"/>
    <p:sldId id="690" r:id="rId6"/>
    <p:sldId id="737" r:id="rId7"/>
    <p:sldId id="1193" r:id="rId8"/>
    <p:sldId id="738" r:id="rId9"/>
    <p:sldId id="739" r:id="rId10"/>
    <p:sldId id="740" r:id="rId11"/>
    <p:sldId id="741" r:id="rId12"/>
    <p:sldId id="742" r:id="rId13"/>
    <p:sldId id="743" r:id="rId14"/>
    <p:sldId id="744" r:id="rId15"/>
    <p:sldId id="745" r:id="rId16"/>
    <p:sldId id="746" r:id="rId17"/>
    <p:sldId id="747" r:id="rId18"/>
    <p:sldId id="748" r:id="rId19"/>
    <p:sldId id="749" r:id="rId20"/>
    <p:sldId id="750" r:id="rId21"/>
    <p:sldId id="751" r:id="rId22"/>
    <p:sldId id="752" r:id="rId23"/>
    <p:sldId id="753" r:id="rId24"/>
    <p:sldId id="754" r:id="rId25"/>
    <p:sldId id="755" r:id="rId26"/>
    <p:sldId id="756" r:id="rId27"/>
    <p:sldId id="757" r:id="rId28"/>
    <p:sldId id="759" r:id="rId29"/>
    <p:sldId id="760" r:id="rId30"/>
    <p:sldId id="1194" r:id="rId31"/>
    <p:sldId id="761" r:id="rId32"/>
    <p:sldId id="1195" r:id="rId33"/>
    <p:sldId id="763" r:id="rId34"/>
    <p:sldId id="762" r:id="rId35"/>
    <p:sldId id="764" r:id="rId36"/>
    <p:sldId id="765" r:id="rId37"/>
    <p:sldId id="691" r:id="rId38"/>
    <p:sldId id="693" r:id="rId39"/>
    <p:sldId id="697" r:id="rId40"/>
    <p:sldId id="766" r:id="rId41"/>
    <p:sldId id="736" r:id="rId42"/>
    <p:sldId id="1177" r:id="rId43"/>
    <p:sldId id="687" r:id="rId44"/>
  </p:sldIdLst>
  <p:sldSz cx="9144000" cy="6858000" type="screen4x3"/>
  <p:notesSz cx="6858000" cy="9144000"/>
  <p:embeddedFontLst>
    <p:embeddedFont>
      <p:font typeface="Verdana" panose="020B0604030504040204" pitchFamily="3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42" userDrawn="1">
          <p15:clr>
            <a:srgbClr val="A4A3A4"/>
          </p15:clr>
        </p15:guide>
        <p15:guide id="2" pos="29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BF9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84" autoAdjust="0"/>
    <p:restoredTop sz="96374" autoAdjust="0"/>
  </p:normalViewPr>
  <p:slideViewPr>
    <p:cSldViewPr snapToGrid="0" snapToObjects="1">
      <p:cViewPr varScale="1">
        <p:scale>
          <a:sx n="110" d="100"/>
          <a:sy n="110" d="100"/>
        </p:scale>
        <p:origin x="1962" y="108"/>
      </p:cViewPr>
      <p:guideLst>
        <p:guide orient="horz" pos="4042"/>
        <p:guide pos="295"/>
      </p:guideLst>
    </p:cSldViewPr>
  </p:slideViewPr>
  <p:outlineViewPr>
    <p:cViewPr>
      <p:scale>
        <a:sx n="33" d="100"/>
        <a:sy n="33" d="100"/>
      </p:scale>
      <p:origin x="0" y="-17004"/>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2.fntdata"/><Relationship Id="rId8" Type="http://schemas.openxmlformats.org/officeDocument/2006/relationships/slide" Target="slides/slide6.xml"/><Relationship Id="rId51" Type="http://schemas.openxmlformats.org/officeDocument/2006/relationships/commentAuthors" Target="commentAuthors.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8/15/2023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93416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690704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Hub &amp; Dampener Assembly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clutch hub has internal splines (from 10 to 26 teeth) that slide on the external</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splines of the transmission input/clutch shaft. Each time clutch is engaged, the disc must slide forward slightly to contact the flywheel, and it must slide back to prevent drag on the flywheel when the clutch is disengaged. Around the center hub of the clutch disc are torsional dampers that are coil springs or rubber plugs that help dampen engine firing pulses from being transmitted into and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through the transmission/transaxle. ● Figure 3.6.</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An engine produces uneven power impulses that cause torsional vibration. The torsional damper reduces the torsional vibrations that result from the uneven engine power impulses from the rest of the drivetrain.</a:t>
            </a:r>
          </a:p>
          <a:p>
            <a:pPr marL="228600" marR="0" lvl="0" indent="-22860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As an engine goes through its power cycle, crankshaft will speed up and slow down during each revolution.</a:t>
            </a:r>
          </a:p>
          <a:p>
            <a:pPr marL="228600" marR="0" lvl="0" indent="-22860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If these slight speed fluctuations are not removed by the damper, they could cause “gear rattle,” vibration, noise, and increased wear.</a:t>
            </a:r>
          </a:p>
          <a:p>
            <a:pPr marL="228600" marR="0" lvl="0" indent="-22860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The damper assembly is composed of the hub with 4-8 openings, with one or more springs for each extension, a spring washer, and a friction washer. These parts are fitted between the web of the disc and a metal retainer and are held together by a series of rivets called stop pins, which also keep the hub from revolving too far, usually about 0.037 inch (9.5 </a:t>
            </a:r>
            <a:r>
              <a:rPr lang="en-US" sz="1200" b="0" i="0" u="none" strike="noStrike" cap="none" spc="-100" baseline="0" dirty="0">
                <a:solidFill>
                  <a:schemeClr val="dk1"/>
                </a:solidFill>
                <a:latin typeface="Arial"/>
                <a:ea typeface="Arial"/>
                <a:cs typeface="Arial"/>
                <a:sym typeface="Arial"/>
              </a:rPr>
              <a:t>m </a:t>
            </a:r>
            <a:r>
              <a:rPr lang="en-US" sz="1200" b="0" i="0" u="none" strike="noStrike" cap="none" dirty="0">
                <a:solidFill>
                  <a:schemeClr val="dk1"/>
                </a:solidFill>
                <a:latin typeface="Arial"/>
                <a:ea typeface="Arial"/>
                <a:cs typeface="Arial"/>
                <a:sym typeface="Arial"/>
              </a:rPr>
              <a:t>m). The damper springs are positioned by a</a:t>
            </a:r>
          </a:p>
          <a:p>
            <a:pPr marL="228600" marR="0" lvl="0" indent="-22860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series of windows in the web and retainer. The torque must pass through the damper springs on its way from the engine to the transmission, and any power impulses that tend to speed up the clutch hub will compress the springs. The springs will re-extend when there is a torque lag.</a:t>
            </a:r>
          </a:p>
        </p:txBody>
      </p:sp>
    </p:spTree>
    <p:extLst>
      <p:ext uri="{BB962C8B-B14F-4D97-AF65-F5344CB8AC3E}">
        <p14:creationId xmlns:p14="http://schemas.microsoft.com/office/powerpoint/2010/main" val="572262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b="1" dirty="0"/>
              <a:t>COMPONENT PARTS </a:t>
            </a:r>
            <a:r>
              <a:rPr lang="en-US" dirty="0"/>
              <a:t>The pressure plate assembly is a combination of:</a:t>
            </a:r>
          </a:p>
          <a:p>
            <a:pPr marL="171450" indent="-171450">
              <a:buFont typeface="Arial" panose="020B0604020202020204" pitchFamily="34" charset="0"/>
              <a:buChar char="•"/>
            </a:pPr>
            <a:r>
              <a:rPr lang="en-US" dirty="0"/>
              <a:t>Cover (also called a hat),</a:t>
            </a:r>
          </a:p>
          <a:p>
            <a:pPr marL="171450" indent="-171450">
              <a:buFont typeface="Arial" panose="020B0604020202020204" pitchFamily="34" charset="0"/>
              <a:buChar char="•"/>
            </a:pPr>
            <a:r>
              <a:rPr lang="en-US" dirty="0"/>
              <a:t>Pressure springs or diaphragm spring,</a:t>
            </a:r>
          </a:p>
          <a:p>
            <a:pPr marL="171450" indent="-171450">
              <a:buFont typeface="Arial" panose="020B0604020202020204" pitchFamily="34" charset="0"/>
              <a:buChar char="•"/>
            </a:pPr>
            <a:r>
              <a:rPr lang="en-US" dirty="0"/>
              <a:t>Release levers (also called fingers) on coil spring types, and</a:t>
            </a:r>
          </a:p>
          <a:p>
            <a:pPr marL="171450" indent="-171450">
              <a:buFont typeface="Arial" panose="020B0604020202020204" pitchFamily="34" charset="0"/>
              <a:buChar char="•"/>
            </a:pPr>
            <a:r>
              <a:rPr lang="en-US" dirty="0"/>
              <a:t>Cast iron pressure ring (driving plate) that contacts the friction disc.</a:t>
            </a:r>
          </a:p>
          <a:p>
            <a:pPr marL="0" indent="0">
              <a:buFontTx/>
              <a:buNone/>
            </a:pPr>
            <a:endParaRPr lang="en-US" dirty="0"/>
          </a:p>
          <a:p>
            <a:pPr marL="0" indent="0">
              <a:buFontTx/>
              <a:buNone/>
            </a:pPr>
            <a:r>
              <a:rPr lang="en-US" b="1" dirty="0"/>
              <a:t>PRESSURE PLATE STYLES</a:t>
            </a:r>
          </a:p>
          <a:p>
            <a:pPr marL="0" indent="0">
              <a:buFontTx/>
              <a:buNone/>
            </a:pPr>
            <a:r>
              <a:rPr lang="en-US" dirty="0"/>
              <a:t>A coil spring pressure plate uses coil springs and 3 or 4 release levers. A coil-spring-style pressure plate is also</a:t>
            </a:r>
          </a:p>
          <a:p>
            <a:pPr marL="0" indent="0">
              <a:buFontTx/>
              <a:buNone/>
            </a:pPr>
            <a:r>
              <a:rPr lang="en-US" dirty="0"/>
              <a:t>called the lever style because it uses levers to compress oil springs. This type of pressure plate is often called a</a:t>
            </a:r>
          </a:p>
          <a:p>
            <a:pPr marL="0" indent="0">
              <a:buFontTx/>
              <a:buNone/>
            </a:pPr>
            <a:r>
              <a:rPr lang="en-US" dirty="0"/>
              <a:t>“three-finger” pressure plate. ● </a:t>
            </a:r>
            <a:r>
              <a:rPr lang="en-US" b="1" dirty="0"/>
              <a:t>SEE FIGURE 3.7.</a:t>
            </a:r>
          </a:p>
          <a:p>
            <a:pPr marL="0" indent="0">
              <a:buFontTx/>
              <a:buNone/>
            </a:pPr>
            <a:r>
              <a:rPr lang="en-US" dirty="0"/>
              <a:t>Two styles of coil-spring style are the following:</a:t>
            </a:r>
          </a:p>
          <a:p>
            <a:pPr marL="228600" indent="-228600">
              <a:buFont typeface="+mj-lt"/>
              <a:buAutoNum type="arabicPeriod"/>
            </a:pPr>
            <a:r>
              <a:rPr lang="en-US" dirty="0"/>
              <a:t>Borg and Beck: uses a round closed cover with 3 wide stamped-steel release levers and up to 12 springs with six evenly spaced mounting holes.</a:t>
            </a:r>
          </a:p>
          <a:p>
            <a:pPr marL="228600" indent="-228600">
              <a:buFont typeface="+mj-lt"/>
              <a:buAutoNum type="arabicPeriod"/>
            </a:pPr>
            <a:r>
              <a:rPr lang="en-US" dirty="0"/>
              <a:t>Long: uses a triangle-shaped cover with three narrow, forged-steel release levers, which extend through the cover and often have weights on them. This style also use 9 springs and has mounting bolt holes in three groups of two.</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84117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733790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 diaphragm spring style is the most commonly used pressure plate design. It uses one large, round, spring, called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 Belleville spring, to apply an even force on the clutch disc. The relatively low height of the diaphragm design is highly</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favored for transverse engine vehicles where engine and transaxle lengths are critical. ● SEE FIGURE 3.8.</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Advantages:</a:t>
            </a:r>
          </a:p>
          <a:p>
            <a:pPr marL="228600" marR="0" lvl="0" indent="-228600" algn="l" rtl="0">
              <a:lnSpc>
                <a:spcPct val="100000"/>
              </a:lnSpc>
              <a:spcBef>
                <a:spcPts val="0"/>
              </a:spcBef>
              <a:spcAft>
                <a:spcPts val="0"/>
              </a:spcAft>
              <a:buClr>
                <a:schemeClr val="dk1"/>
              </a:buClr>
              <a:buSzPct val="100000"/>
              <a:buFont typeface="+mj-lt"/>
              <a:buAutoNum type="arabicPeriod"/>
            </a:pPr>
            <a:r>
              <a:rPr lang="en-US" sz="1200" b="0" i="0" u="none" strike="noStrike" cap="none" dirty="0">
                <a:solidFill>
                  <a:schemeClr val="dk1"/>
                </a:solidFill>
                <a:latin typeface="Arial"/>
                <a:ea typeface="Arial"/>
                <a:cs typeface="Arial"/>
                <a:sym typeface="Arial"/>
              </a:rPr>
              <a:t>Smaller assemblies, weigh less, and have fewer parts than coil spring assemblies. The one-piece diaphragm spring does the job of all the release levers and coil springs in a coil spring clutch.</a:t>
            </a:r>
          </a:p>
          <a:p>
            <a:pPr marL="228600" marR="0" lvl="0" indent="-228600" algn="l" rtl="0">
              <a:lnSpc>
                <a:spcPct val="100000"/>
              </a:lnSpc>
              <a:spcBef>
                <a:spcPts val="0"/>
              </a:spcBef>
              <a:spcAft>
                <a:spcPts val="0"/>
              </a:spcAft>
              <a:buClr>
                <a:schemeClr val="dk1"/>
              </a:buClr>
              <a:buSzPct val="100000"/>
              <a:buFont typeface="+mj-lt"/>
              <a:buAutoNum type="arabicPeriod"/>
            </a:pPr>
            <a:r>
              <a:rPr lang="en-US" sz="1200" b="0" i="0" u="none" strike="noStrike" cap="none" dirty="0">
                <a:solidFill>
                  <a:schemeClr val="dk1"/>
                </a:solidFill>
                <a:latin typeface="Arial"/>
                <a:ea typeface="Arial"/>
                <a:cs typeface="Arial"/>
                <a:sym typeface="Arial"/>
              </a:rPr>
              <a:t>Push harder on the clutch pedal to disengage a coil spring clutch than to disengage a comparable diaphragm spring design. The pedal effort for a coil spring clutch increases the farther down the pedal is pushed.</a:t>
            </a:r>
          </a:p>
          <a:p>
            <a:pPr marL="228600" marR="0" lvl="0" indent="-228600" algn="l" rtl="0">
              <a:lnSpc>
                <a:spcPct val="100000"/>
              </a:lnSpc>
              <a:spcBef>
                <a:spcPts val="0"/>
              </a:spcBef>
              <a:spcAft>
                <a:spcPts val="0"/>
              </a:spcAft>
              <a:buClr>
                <a:schemeClr val="dk1"/>
              </a:buClr>
              <a:buSzPct val="100000"/>
              <a:buFont typeface="+mj-lt"/>
              <a:buAutoNum type="arabicPeriod"/>
            </a:pPr>
            <a:r>
              <a:rPr lang="en-US" sz="1200" b="1" i="0" u="none" strike="noStrike" cap="none" dirty="0">
                <a:solidFill>
                  <a:schemeClr val="dk1"/>
                </a:solidFill>
                <a:latin typeface="Arial"/>
                <a:ea typeface="Arial"/>
                <a:cs typeface="Arial"/>
                <a:sym typeface="Arial"/>
              </a:rPr>
              <a:t>Decreased</a:t>
            </a:r>
            <a:r>
              <a:rPr lang="en-US" sz="1200" b="0" i="0" u="none" strike="noStrike" cap="none" baseline="0" dirty="0">
                <a:solidFill>
                  <a:schemeClr val="dk1"/>
                </a:solidFill>
                <a:latin typeface="Arial"/>
                <a:ea typeface="Arial"/>
                <a:cs typeface="Arial"/>
                <a:sym typeface="Arial"/>
              </a:rPr>
              <a:t> </a:t>
            </a:r>
            <a:r>
              <a:rPr lang="en-US" sz="1200" b="0" i="0" u="none" strike="noStrike" cap="none" dirty="0">
                <a:solidFill>
                  <a:schemeClr val="dk1"/>
                </a:solidFill>
                <a:latin typeface="Arial"/>
                <a:ea typeface="Arial"/>
                <a:cs typeface="Arial"/>
                <a:sym typeface="Arial"/>
              </a:rPr>
              <a:t>pedal effort for a diaphragm spring clutch decreases during the second half of pedal travel. As the friction disc wears, coil springs expand and lose some of their clamping force. In contrast, the design of the diaphragm spring tends to increase its clamping force as the friction disc wears to half its original thickness. Then, as the friction disc continues to wear, the clamping force of the spring gradually returns to its original level. This happens without any obvious change in clutch pedal effort.</a:t>
            </a:r>
          </a:p>
        </p:txBody>
      </p:sp>
    </p:spTree>
    <p:extLst>
      <p:ext uri="{BB962C8B-B14F-4D97-AF65-F5344CB8AC3E}">
        <p14:creationId xmlns:p14="http://schemas.microsoft.com/office/powerpoint/2010/main" val="3399897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An illustration of a diaphragm clutch is as follows. The illustration has a bent metal structure labeled bent-finger diaphragm at the top. A metal rod labeled diaphragm spring is below it.</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757926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DOUBLE DISC CLUTCHES </a:t>
            </a:r>
          </a:p>
          <a:p>
            <a:r>
              <a:rPr lang="en-US" sz="1200" dirty="0">
                <a:latin typeface="Arial" panose="020B0604020202020204" pitchFamily="34" charset="0"/>
                <a:cs typeface="Arial" panose="020B0604020202020204" pitchFamily="34" charset="0"/>
              </a:rPr>
              <a:t>A relatively inexpensive method of increasing clutch torque capacity is to use two or more</a:t>
            </a:r>
          </a:p>
          <a:p>
            <a:r>
              <a:rPr lang="en-US" sz="1200" dirty="0">
                <a:latin typeface="Arial" panose="020B0604020202020204" pitchFamily="34" charset="0"/>
                <a:cs typeface="Arial" panose="020B0604020202020204" pitchFamily="34" charset="0"/>
              </a:rPr>
              <a:t>clutch discs. All that is required is another disc (much like the first), a floater plate, also known as intermediate plate,</a:t>
            </a:r>
          </a:p>
          <a:p>
            <a:r>
              <a:rPr lang="en-US" sz="1200" dirty="0">
                <a:latin typeface="Arial" panose="020B0604020202020204" pitchFamily="34" charset="0"/>
                <a:cs typeface="Arial" panose="020B0604020202020204" pitchFamily="34" charset="0"/>
              </a:rPr>
              <a:t>is located between the two friction discs and a lengthened pressure plate cover with provision for the floater plate.</a:t>
            </a:r>
          </a:p>
          <a:p>
            <a:r>
              <a:rPr lang="en-US" sz="1200" dirty="0">
                <a:latin typeface="Arial" panose="020B0604020202020204" pitchFamily="34" charset="0"/>
                <a:cs typeface="Arial" panose="020B0604020202020204" pitchFamily="34" charset="0"/>
              </a:rPr>
              <a:t>● SEE FIGURE 3.10.</a:t>
            </a:r>
          </a:p>
          <a:p>
            <a:r>
              <a:rPr lang="en-US" sz="1200" dirty="0">
                <a:latin typeface="Arial" panose="020B0604020202020204" pitchFamily="34" charset="0"/>
                <a:cs typeface="Arial" panose="020B0604020202020204" pitchFamily="34" charset="0"/>
              </a:rPr>
              <a:t>The floater plate must be able to move forward to squeeze the front disc against the flywheel and rearward during</a:t>
            </a:r>
          </a:p>
          <a:p>
            <a:r>
              <a:rPr lang="en-US" sz="1200" dirty="0">
                <a:latin typeface="Arial" panose="020B0604020202020204" pitchFamily="34" charset="0"/>
                <a:cs typeface="Arial" panose="020B0604020202020204" pitchFamily="34" charset="0"/>
              </a:rPr>
              <a:t>release to provide air gaps. The pressure plate provides the clamping force for both discs and has enough movement</a:t>
            </a:r>
          </a:p>
          <a:p>
            <a:r>
              <a:rPr lang="en-US" sz="1200" dirty="0">
                <a:latin typeface="Arial" panose="020B0604020202020204" pitchFamily="34" charset="0"/>
                <a:cs typeface="Arial" panose="020B0604020202020204" pitchFamily="34" charset="0"/>
              </a:rPr>
              <a:t>to provide air gaps at both discs when released.</a:t>
            </a:r>
          </a:p>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A double disc clutch with labeled components is as follows. At the top is a clutch cover. Underneath is a rear clutch disc, and underneath the disc is a floater plate. Beneath the floater plate is a front clutch disc. Below the front clutch disc is a flywheel.</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755185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b="1" dirty="0"/>
              <a:t>Stepped Flywheel</a:t>
            </a:r>
          </a:p>
          <a:p>
            <a:r>
              <a:rPr lang="en-US" dirty="0"/>
              <a:t>Some manufacturers use a stepped flywheel. These are combined with a pressure plate that has either a flat or almost flat cover. Stepped flywheels have more of the mass at the outer edge, which increases the rotational inertia. ● </a:t>
            </a:r>
            <a:r>
              <a:rPr lang="en-US" b="1" dirty="0"/>
              <a:t>SEE FIGURE 3.13.</a:t>
            </a:r>
          </a:p>
          <a:p>
            <a:r>
              <a:rPr lang="en-US" b="1" dirty="0"/>
              <a:t>Inertia </a:t>
            </a:r>
          </a:p>
          <a:p>
            <a:r>
              <a:rPr lang="en-US" b="0" dirty="0"/>
              <a:t>Newtons First Law of Motion: An object</a:t>
            </a:r>
            <a:r>
              <a:rPr lang="en-US" b="0" baseline="0" dirty="0"/>
              <a:t> in motion, tends to stay in motion and an object at rest tends to say at rest</a:t>
            </a:r>
            <a:r>
              <a:rPr lang="en-US" b="1" baseline="0" dirty="0"/>
              <a:t>.</a:t>
            </a:r>
            <a:endParaRPr lang="en-US" b="1"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48556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4155201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b="1" dirty="0"/>
              <a:t>Construction</a:t>
            </a:r>
            <a:r>
              <a:rPr lang="en-US" dirty="0"/>
              <a:t> </a:t>
            </a:r>
          </a:p>
          <a:p>
            <a:r>
              <a:rPr lang="en-US" dirty="0"/>
              <a:t>The flywheel is constructed of cast iron and attaches to the end of the engine crankshaft. The carbon</a:t>
            </a:r>
          </a:p>
          <a:p>
            <a:r>
              <a:rPr lang="en-US" dirty="0"/>
              <a:t>content of the cast iron (about 3%) provides a suitable surface for the clutch disc. The carbon, in the form of graphite, acts as a lubricant to help provide a smooth engagement of the clutch. The face on the transmission side of the flywheel has a smooth, machined</a:t>
            </a:r>
          </a:p>
          <a:p>
            <a:r>
              <a:rPr lang="en-US" dirty="0"/>
              <a:t>area that creates the application surface for the clutch friction disc. This surface must be properly finished to allow adequate</a:t>
            </a:r>
          </a:p>
          <a:p>
            <a:r>
              <a:rPr lang="en-US" dirty="0"/>
              <a:t>slippage as the clutch engages and disengages, and to prevent slippage when the clutch is engaged. Being made from</a:t>
            </a:r>
          </a:p>
          <a:p>
            <a:r>
              <a:rPr lang="en-US" dirty="0"/>
              <a:t>cast iron makes resurfacing easy. ● </a:t>
            </a:r>
            <a:r>
              <a:rPr lang="en-US" b="1" dirty="0"/>
              <a:t>figure 3.12</a:t>
            </a:r>
          </a:p>
        </p:txBody>
      </p:sp>
    </p:spTree>
    <p:extLst>
      <p:ext uri="{BB962C8B-B14F-4D97-AF65-F5344CB8AC3E}">
        <p14:creationId xmlns:p14="http://schemas.microsoft.com/office/powerpoint/2010/main" val="1862523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35729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7324165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Some vehicles, especially high-performance vehicles and vehicles equipped with diesel engines, use a dual-mass flywheel. The purpose of a dual-mass flywheel is to dampen engine vibrations and keep them from being transmitted to the passenger compartment</a:t>
            </a:r>
          </a:p>
          <a:p>
            <a:r>
              <a:rPr lang="en-US" dirty="0"/>
              <a:t>through the transmission and shift linkage.</a:t>
            </a:r>
          </a:p>
          <a:p>
            <a:r>
              <a:rPr lang="en-US" b="1" dirty="0"/>
              <a:t>NOTE</a:t>
            </a:r>
            <a:r>
              <a:rPr lang="en-US" dirty="0"/>
              <a:t>: If the dual-mass flywheel fails, the symptom is the same as a slipping clutch. The torque-limiting</a:t>
            </a:r>
          </a:p>
          <a:p>
            <a:r>
              <a:rPr lang="en-US" dirty="0"/>
              <a:t>friction material connecting the primary and secondary flywheels can fail. This failure requires the replacement</a:t>
            </a:r>
          </a:p>
          <a:p>
            <a:r>
              <a:rPr lang="en-US" dirty="0"/>
              <a:t>of the flywheel assembly.</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29172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The illustration has an irregular clutch surface on the top. Below the clutch surface, there is a primary flywheel with small triangular edges. The secondary flywheel is in between the clutch surface and the primary wheel, and a small spring is between the primary flywheel and the secondary flywheel.</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6691702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b="1" dirty="0"/>
              <a:t>Purpose &amp; Function </a:t>
            </a:r>
          </a:p>
          <a:p>
            <a:r>
              <a:rPr lang="en-US" dirty="0"/>
              <a:t>The engine end of a transmission input (clutch) shaft is supported by a pilot bearing that is</a:t>
            </a:r>
          </a:p>
          <a:p>
            <a:r>
              <a:rPr lang="en-US" dirty="0"/>
              <a:t>Pressed into the end of the crankshaft. </a:t>
            </a:r>
          </a:p>
          <a:p>
            <a:r>
              <a:rPr lang="en-US" b="1" dirty="0"/>
              <a:t>Pilot Bearing </a:t>
            </a:r>
          </a:p>
          <a:p>
            <a:r>
              <a:rPr lang="en-US" dirty="0"/>
              <a:t>The transmission input shaft goes all the way from the transmission, through the clutch assembly, to the engine. Transmission bearings support the transmission end of the shaft. The pilot bearing or bushing supports it at the engine end. </a:t>
            </a:r>
            <a:r>
              <a:rPr lang="en-US" spc="-100" baseline="0" dirty="0"/>
              <a:t>F W </a:t>
            </a:r>
            <a:r>
              <a:rPr lang="en-US" dirty="0"/>
              <a:t>D vehicle has a transaxle with an input shaft supported by a pair of bearings and a short input shaft which may not reach all the way to the flywheel. This design does not need a pilot bushing or bearing to support the engine end of the input shaft.</a:t>
            </a:r>
          </a:p>
          <a:p>
            <a:r>
              <a:rPr lang="en-US" b="1" dirty="0"/>
              <a:t>Construction</a:t>
            </a:r>
          </a:p>
          <a:p>
            <a:r>
              <a:rPr lang="en-US" dirty="0"/>
              <a:t>Pilot bearings can be constructed using:</a:t>
            </a:r>
          </a:p>
          <a:p>
            <a:pPr marL="171450" indent="-171450">
              <a:buFont typeface="Arial" panose="020B0604020202020204" pitchFamily="34" charset="0"/>
              <a:buChar char="•"/>
            </a:pPr>
            <a:r>
              <a:rPr lang="en-US" dirty="0"/>
              <a:t>Sintered Bronze Oilite Bushing</a:t>
            </a:r>
          </a:p>
          <a:p>
            <a:pPr marL="171450" indent="-171450">
              <a:buFont typeface="Arial" panose="020B0604020202020204" pitchFamily="34" charset="0"/>
              <a:buChar char="•"/>
            </a:pPr>
            <a:r>
              <a:rPr lang="en-US" dirty="0"/>
              <a:t>Needle Bearing</a:t>
            </a:r>
          </a:p>
          <a:p>
            <a:pPr marL="171450" indent="-171450">
              <a:buFont typeface="Arial" panose="020B0604020202020204" pitchFamily="34" charset="0"/>
              <a:buChar char="•"/>
            </a:pPr>
            <a:r>
              <a:rPr lang="en-US" dirty="0"/>
              <a:t>Ball Bearing.</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505358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A disc-like crankshaft has an old pilot bushing in the center. A new pilot bushing inserted into the mouth of the transmission input shaft is near the old pilot bushing.</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8848134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The illustration has seven different types of pilot bearings and other mechanical parts. From the bottom to the top, they are as follows. A cylindrical input shaft, a circular pressure plate, a circular disc, a circular flywheel, and an uneven mechanical component are to be fitted with a needle pilot bearing, sealed pilot bearing, and bushing. The needle pilot bearing, sealed pilot bearing, and bushing are all cylindrical.</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5373759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panose="020B0604020202020204" pitchFamily="34" charset="0"/>
                <a:ea typeface="Arial"/>
                <a:cs typeface="Arial" panose="020B0604020202020204" pitchFamily="34" charset="0"/>
                <a:sym typeface="Arial"/>
              </a:rPr>
              <a:t>Clutch Linkage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3 methods of transferring the force of driver’s foot to the release (throwout) bearing; they are the following:</a:t>
            </a:r>
          </a:p>
          <a:p>
            <a:pPr marL="228600" marR="0" lvl="0" indent="-228600" algn="l" rtl="0">
              <a:lnSpc>
                <a:spcPct val="100000"/>
              </a:lnSpc>
              <a:spcBef>
                <a:spcPts val="0"/>
              </a:spcBef>
              <a:spcAft>
                <a:spcPts val="0"/>
              </a:spcAft>
              <a:buClr>
                <a:schemeClr val="dk1"/>
              </a:buClr>
              <a:buSzPct val="100000"/>
              <a:buFont typeface="+mj-lt"/>
              <a:buAutoNum type="arabicPeriod"/>
            </a:pPr>
            <a:r>
              <a:rPr lang="en-US" sz="1200" b="1" i="0" u="none" strike="noStrike" cap="none" dirty="0">
                <a:solidFill>
                  <a:schemeClr val="dk1"/>
                </a:solidFill>
                <a:latin typeface="Arial" panose="020B0604020202020204" pitchFamily="34" charset="0"/>
                <a:ea typeface="Arial"/>
                <a:cs typeface="Arial" panose="020B0604020202020204" pitchFamily="34" charset="0"/>
                <a:sym typeface="Arial"/>
              </a:rPr>
              <a:t>Levers and rods. </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Mechanical linkage uses a series of levers and rods, to move the release fork against the throwout bearing. This method was commonly used in older vehicles. If a change in direction is needed, bell cranks, commonly called an equalizer bar (also known as a Z-bar) are mounted on pivot shafts to reverse the direction of the force. ● </a:t>
            </a:r>
            <a:r>
              <a:rPr lang="en-US" sz="1200" b="1" i="0" u="none" strike="noStrike" cap="none" dirty="0">
                <a:solidFill>
                  <a:schemeClr val="dk1"/>
                </a:solidFill>
                <a:latin typeface="Arial" panose="020B0604020202020204" pitchFamily="34" charset="0"/>
                <a:ea typeface="Arial"/>
                <a:cs typeface="Arial" panose="020B0604020202020204" pitchFamily="34" charset="0"/>
                <a:sym typeface="Arial"/>
              </a:rPr>
              <a:t>Figures 3.17, 3.18</a:t>
            </a:r>
          </a:p>
          <a:p>
            <a:pPr marL="228600" marR="0" lvl="0" indent="-228600" algn="l" rtl="0">
              <a:lnSpc>
                <a:spcPct val="100000"/>
              </a:lnSpc>
              <a:spcBef>
                <a:spcPts val="0"/>
              </a:spcBef>
              <a:spcAft>
                <a:spcPts val="0"/>
              </a:spcAft>
              <a:buClr>
                <a:schemeClr val="dk1"/>
              </a:buClr>
              <a:buSzPct val="100000"/>
              <a:buFont typeface="+mj-lt"/>
              <a:buAutoNum type="arabicPeriod"/>
            </a:pPr>
            <a:r>
              <a:rPr lang="en-US" sz="1200" b="1" i="0" u="none" strike="noStrike" cap="none" dirty="0">
                <a:solidFill>
                  <a:schemeClr val="dk1"/>
                </a:solidFill>
                <a:latin typeface="Arial" panose="020B0604020202020204" pitchFamily="34" charset="0"/>
                <a:ea typeface="Arial"/>
                <a:cs typeface="Arial" panose="020B0604020202020204" pitchFamily="34" charset="0"/>
                <a:sym typeface="Arial"/>
              </a:rPr>
              <a:t>Cable operation. </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A cable is used similar to a brake cable used on a bicycle. Cable linkage consists of a steel cable attached to the clutch pedal. The clutch cable is routed to the engine/bell housing, where it can pull on the clutch fork/lever. Much of the cable is enclosed in a housing or conduit so that it can be routed around corners or obstacles. Although simple and inexpensive, cables have a drawback in that they develop internal friction through time, which makes them harder to operate. ● </a:t>
            </a:r>
            <a:r>
              <a:rPr lang="en-US" sz="1200" b="1" i="0" u="none" strike="noStrike" cap="none" dirty="0">
                <a:solidFill>
                  <a:schemeClr val="dk1"/>
                </a:solidFill>
                <a:latin typeface="Arial" panose="020B0604020202020204" pitchFamily="34" charset="0"/>
                <a:ea typeface="Arial"/>
                <a:cs typeface="Arial" panose="020B0604020202020204" pitchFamily="34" charset="0"/>
                <a:sym typeface="Arial"/>
              </a:rPr>
              <a:t>Figure 3.19.</a:t>
            </a:r>
          </a:p>
          <a:p>
            <a:pPr marL="228600" marR="0" lvl="0" indent="-228600" algn="l" rtl="0">
              <a:lnSpc>
                <a:spcPct val="100000"/>
              </a:lnSpc>
              <a:spcBef>
                <a:spcPts val="0"/>
              </a:spcBef>
              <a:spcAft>
                <a:spcPts val="0"/>
              </a:spcAft>
              <a:buClr>
                <a:schemeClr val="dk1"/>
              </a:buClr>
              <a:buSzPct val="100000"/>
              <a:buFont typeface="+mj-lt"/>
              <a:buAutoNum type="arabicPeriod"/>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Hydraulic. A small clutch cylinder is located on the bulkhead and operated by the clutch pedal and an actuator cylinder located near the release (throwout) bearing is a very common method of connecting the clutch pedal to the release fork on vehicles equipped with a manual transmission. ● </a:t>
            </a:r>
            <a:r>
              <a:rPr lang="en-US" sz="1200" b="1" i="0" u="none" strike="noStrike" cap="none" dirty="0">
                <a:solidFill>
                  <a:schemeClr val="dk1"/>
                </a:solidFill>
                <a:latin typeface="Arial" panose="020B0604020202020204" pitchFamily="34" charset="0"/>
                <a:ea typeface="Arial"/>
                <a:cs typeface="Arial" panose="020B0604020202020204" pitchFamily="34" charset="0"/>
                <a:sym typeface="Arial"/>
              </a:rPr>
              <a:t>SEE FIGURE 3.20.</a:t>
            </a:r>
          </a:p>
          <a:p>
            <a:pPr marL="0" marR="0" lvl="0" indent="0" algn="l" rtl="0">
              <a:lnSpc>
                <a:spcPct val="100000"/>
              </a:lnSpc>
              <a:spcBef>
                <a:spcPts val="0"/>
              </a:spcBef>
              <a:spcAft>
                <a:spcPts val="0"/>
              </a:spcAft>
              <a:buClr>
                <a:schemeClr val="dk1"/>
              </a:buClr>
              <a:buSzPct val="100000"/>
              <a:buFont typeface="+mj-lt"/>
              <a:buNone/>
            </a:pPr>
            <a:endParaRPr lang="en-US" sz="1200" b="1"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ct val="100000"/>
              <a:buFont typeface="+mj-lt"/>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100000"/>
              <a:buFont typeface="+mj-lt"/>
              <a:buNone/>
            </a:pPr>
            <a:r>
              <a:rPr lang="en-US" sz="1200" b="0" i="0" u="none" strike="noStrike" dirty="0">
                <a:solidFill>
                  <a:srgbClr val="000000"/>
                </a:solidFill>
                <a:effectLst/>
                <a:latin typeface="Arial" panose="020B0604020202020204" pitchFamily="34" charset="0"/>
                <a:cs typeface="Arial" panose="020B0604020202020204" pitchFamily="34" charset="0"/>
              </a:rPr>
              <a:t>The illustration has nine different components. From the left to right, they are as follows. An engine ball stud is on the left. To the right of the stud, there is a cylindrical z-bar with two rectangular handles on the left and bottom right. Beside the bar, there is a small cylindrical clutch ball seat. On the right of the ball seat, there are a frame ball stud, clutch ball seat, and frame ball seat. On the rightmost, there is a U-shaped thin clutch ball retainer. On the top of the z-bar, there is an inverted Z-shaped firewall rod. On the bottom of the z-bar, there is a cylindrical adjustment rod with a clutch rod swivel on the head.</a:t>
            </a:r>
            <a:r>
              <a:rPr lang="en-US" sz="1200" dirty="0">
                <a:latin typeface="Arial" panose="020B0604020202020204" pitchFamily="34" charset="0"/>
                <a:cs typeface="Arial" panose="020B0604020202020204" pitchFamily="34" charset="0"/>
              </a:rPr>
              <a:t> </a:t>
            </a:r>
            <a:endParaRPr lang="en-US" sz="1200" b="1"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4190471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The clutch pedal consists of an over-center spring on the left of the pedal. Below the pedal and attached to it, is a long cylindrical adjustment rod. On the left end of the adjustment rod, there is an inverted C-shaped linkage structure. From the end of the inverted C-shaped structure, there extends a cylindrical rod with its bottom part connected to the return spring and release rod. The return spring and release rod touch the clutch fork below the cylindrical rod from the inverted C-shaped linkage structure.</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4179101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The illustration consists of a U-shaped clutch flex cable over the shaft. The clutch flex cable is connected on the top with the suspended clutch pedal. The clutch pedal has a pedal return spring on the top. The bottom part of the clutch flex cable is connected to a triangular throwout fork. A fork return spring extends from the mouth of the throwout fork.</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7948874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195531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Clutch assembly is located between the engine &amp; transmission/transaxle. </a:t>
            </a:r>
          </a:p>
          <a:p>
            <a:pPr marL="171450" indent="-171450">
              <a:buFont typeface="Arial" panose="020B0604020202020204" pitchFamily="34" charset="0"/>
              <a:buChar char="•"/>
            </a:pPr>
            <a:r>
              <a:rPr lang="en-US" dirty="0"/>
              <a:t>To disconnect engine power from the transmission/transaxle to permit the engine to remain running when vehicle is stopped with the transmission in gear and to permit the transmission/transaxle to be shifted.</a:t>
            </a:r>
          </a:p>
          <a:p>
            <a:pPr marL="171450" indent="-171450">
              <a:buFont typeface="Arial" panose="020B0604020202020204" pitchFamily="34" charset="0"/>
              <a:buChar char="•"/>
            </a:pPr>
            <a:r>
              <a:rPr lang="en-US" dirty="0"/>
              <a:t>Connect and transmit engine torque to the transmission/transaxle</a:t>
            </a:r>
          </a:p>
          <a:p>
            <a:pPr marL="171450" indent="-171450">
              <a:buFont typeface="Arial" panose="020B0604020202020204" pitchFamily="34" charset="0"/>
              <a:buChar char="•"/>
            </a:pPr>
            <a:r>
              <a:rPr lang="en-US" dirty="0"/>
              <a:t>Dampen and absorb engine power impulses and drive train vibration</a:t>
            </a:r>
          </a:p>
          <a:p>
            <a:pPr marL="171450" indent="-171450">
              <a:buFont typeface="Arial" panose="020B0604020202020204" pitchFamily="34" charset="0"/>
              <a:buChar char="•"/>
            </a:pPr>
            <a:r>
              <a:rPr lang="en-US" dirty="0"/>
              <a:t>Provide a smooth engagement and disengagement of torque between the engine and the transmission/transaxle.</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377470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Hydraulic</a:t>
            </a:r>
            <a:r>
              <a:rPr lang="en-US" sz="1200" b="1" baseline="0" dirty="0">
                <a:latin typeface="Arial" panose="020B0604020202020204" pitchFamily="34" charset="0"/>
                <a:cs typeface="Arial" panose="020B0604020202020204" pitchFamily="34" charset="0"/>
              </a:rPr>
              <a:t> Clutch Operation</a:t>
            </a:r>
          </a:p>
          <a:p>
            <a:r>
              <a:rPr lang="en-US" sz="1200" b="0" baseline="0" dirty="0">
                <a:latin typeface="Arial" panose="020B0604020202020204" pitchFamily="34" charset="0"/>
                <a:cs typeface="Arial" panose="020B0604020202020204" pitchFamily="34" charset="0"/>
              </a:rPr>
              <a:t>A hydraulic system transmits force using a fluid and is the most commonly used clutch operating system. Liquids cannot </a:t>
            </a:r>
          </a:p>
          <a:p>
            <a:r>
              <a:rPr lang="en-US" sz="1200" b="0" baseline="0" dirty="0">
                <a:latin typeface="Arial" panose="020B0604020202020204" pitchFamily="34" charset="0"/>
                <a:cs typeface="Arial" panose="020B0604020202020204" pitchFamily="34" charset="0"/>
              </a:rPr>
              <a:t>be compressed, and if a force is put on liquid at one end of a passage, liquid at the other end of </a:t>
            </a:r>
          </a:p>
          <a:p>
            <a:r>
              <a:rPr lang="en-US" sz="1200" b="0" baseline="0" dirty="0">
                <a:latin typeface="Arial" panose="020B0604020202020204" pitchFamily="34" charset="0"/>
                <a:cs typeface="Arial" panose="020B0604020202020204" pitchFamily="34" charset="0"/>
              </a:rPr>
              <a:t>the passage will exert the same force. In a hydraulic clutch system, the input piston is located in the clutch cylinder and is connected to the clutch pedal. The output piston is located in the actuator cylinder, and operates the release bearing directly or through a clutch fork/lever. The clutch cylinder and actuator cylinder pistons are connected by </a:t>
            </a:r>
          </a:p>
          <a:p>
            <a:r>
              <a:rPr lang="en-US" sz="1200" b="0" baseline="0" dirty="0">
                <a:latin typeface="Arial" panose="020B0604020202020204" pitchFamily="34" charset="0"/>
                <a:cs typeface="Arial" panose="020B0604020202020204" pitchFamily="34" charset="0"/>
              </a:rPr>
              <a:t>metal, reinforced rubber, or plastic tubing.</a:t>
            </a:r>
          </a:p>
          <a:p>
            <a:pPr marL="171450" indent="-171450">
              <a:buFont typeface="Arial" panose="020B0604020202020204" pitchFamily="34" charset="0"/>
              <a:buChar char="•"/>
            </a:pPr>
            <a:r>
              <a:rPr lang="en-US" sz="1200" b="0" baseline="0" dirty="0">
                <a:latin typeface="Arial" panose="020B0604020202020204" pitchFamily="34" charset="0"/>
                <a:cs typeface="Arial" panose="020B0604020202020204" pitchFamily="34" charset="0"/>
              </a:rPr>
              <a:t>When the clutch pedal is depressed, the clutch cylinder piston forces fluid through the tubing to actuator cylinder, where the pressure forces the actuator cylinder piston to move the clutch fork/lever.</a:t>
            </a:r>
          </a:p>
          <a:p>
            <a:pPr marL="171450" indent="-171450">
              <a:buFont typeface="Arial" panose="020B0604020202020204" pitchFamily="34" charset="0"/>
              <a:buChar char="•"/>
            </a:pPr>
            <a:r>
              <a:rPr lang="en-US" sz="1200" b="0" baseline="0" dirty="0">
                <a:latin typeface="Arial" panose="020B0604020202020204" pitchFamily="34" charset="0"/>
                <a:cs typeface="Arial" panose="020B0604020202020204" pitchFamily="34" charset="0"/>
              </a:rPr>
              <a:t>When the clutch pedal is up, the pressure plate forces the actuator cylinder piston to return fluid to master cylinder.</a:t>
            </a:r>
          </a:p>
          <a:p>
            <a:pPr marL="171450" indent="-171450">
              <a:buFont typeface="Arial" panose="020B0604020202020204" pitchFamily="34" charset="0"/>
              <a:buChar char="•"/>
            </a:pPr>
            <a:r>
              <a:rPr lang="en-US" sz="1200" b="0" baseline="0" dirty="0">
                <a:latin typeface="Arial" panose="020B0604020202020204" pitchFamily="34" charset="0"/>
                <a:cs typeface="Arial" panose="020B0604020202020204" pitchFamily="34" charset="0"/>
              </a:rPr>
              <a:t>When the clutch pedal is up, a compensating port in the clutch cylinder is opened up between the cylinder bore and the fluid reservoir.</a:t>
            </a:r>
          </a:p>
          <a:p>
            <a:pPr marL="171450" indent="-171450">
              <a:buFont typeface="Arial" panose="020B0604020202020204" pitchFamily="34" charset="0"/>
              <a:buChar char="•"/>
            </a:pPr>
            <a:r>
              <a:rPr lang="en-US" sz="1200" b="0" baseline="0" dirty="0">
                <a:latin typeface="Arial" panose="020B0604020202020204" pitchFamily="34" charset="0"/>
                <a:cs typeface="Arial" panose="020B0604020202020204" pitchFamily="34" charset="0"/>
              </a:rPr>
              <a:t>Port allows for fluid expansion or contraction due to temperature changes, for any air to leave the fluid, and in many cases, for self-adjustment for disc wear.</a:t>
            </a:r>
          </a:p>
          <a:p>
            <a:pPr marL="171450" indent="-171450">
              <a:buFont typeface="Arial" panose="020B0604020202020204" pitchFamily="34" charset="0"/>
              <a:buChar char="•"/>
            </a:pPr>
            <a:r>
              <a:rPr lang="en-US" sz="1200" b="0" baseline="0" dirty="0">
                <a:latin typeface="Arial" panose="020B0604020202020204" pitchFamily="34" charset="0"/>
                <a:cs typeface="Arial" panose="020B0604020202020204" pitchFamily="34" charset="0"/>
              </a:rPr>
              <a:t>Because air can be compressed, any air trapped in a hydraulic system will cause mushy, spongy pedal, or incomplete operation. DOT 3 brake fluid is generally used in clutch hydraulic systems.</a:t>
            </a:r>
          </a:p>
          <a:p>
            <a:pPr marL="171450" indent="-171450">
              <a:buFont typeface="Arial" panose="020B0604020202020204" pitchFamily="34" charset="0"/>
              <a:buChar char="•"/>
            </a:pPr>
            <a:r>
              <a:rPr lang="en-US" sz="1200" b="0" baseline="0" dirty="0">
                <a:latin typeface="Arial" panose="020B0604020202020204" pitchFamily="34" charset="0"/>
                <a:cs typeface="Arial" panose="020B0604020202020204" pitchFamily="34" charset="0"/>
              </a:rPr>
              <a:t>Many systems use an actuator cylinder that is concentric to the bearing retainer and has the release bearing connected directly to it. Some vehicles use an actuator cylinder that is mounted on the exterior of the bell housing. SEE FIGURE 3.21.</a:t>
            </a:r>
          </a:p>
          <a:p>
            <a:pPr marL="0" indent="0">
              <a:buFont typeface="Arial" panose="020B0604020202020204" pitchFamily="34" charset="0"/>
              <a:buNone/>
            </a:pPr>
            <a:endParaRPr lang="en-US" sz="1200" b="0" i="0" u="none" strike="noStrike" cap="none" baseline="0" dirty="0">
              <a:solidFill>
                <a:schemeClr val="dk1"/>
              </a:solidFill>
              <a:latin typeface="Arial" panose="020B0604020202020204" pitchFamily="34" charset="0"/>
              <a:ea typeface="Arial"/>
              <a:cs typeface="Arial" panose="020B0604020202020204" pitchFamily="34" charset="0"/>
              <a:sym typeface="Arial"/>
            </a:endParaRPr>
          </a:p>
          <a:p>
            <a:pPr marL="0" indent="0">
              <a:buFont typeface="Arial" panose="020B0604020202020204" pitchFamily="34" charset="0"/>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indent="0">
              <a:buFont typeface="Arial" panose="020B0604020202020204" pitchFamily="34" charset="0"/>
              <a:buNone/>
            </a:pPr>
            <a:r>
              <a:rPr lang="en-US" sz="1200" b="0" i="0" u="none" strike="noStrike" dirty="0">
                <a:solidFill>
                  <a:srgbClr val="000000"/>
                </a:solidFill>
                <a:effectLst/>
                <a:latin typeface="Arial" panose="020B0604020202020204" pitchFamily="34" charset="0"/>
                <a:cs typeface="Arial" panose="020B0604020202020204" pitchFamily="34" charset="0"/>
              </a:rPr>
              <a:t>The illustration consists of a release bearing between two disc-like structures on the left. Attached to this disc-like structure on the right is a shaft with a flywheel. The release bearing has a suspended linkage structure that is connected to a rectangular actuator cylinder on the bottom. The actuator cylinder has a bleed valve on the top left. A thin rod extends from the actuator cylinder and is connected to the rectangular clutch cylinder on the right of the flywheel. The clutch cylinder is further connected to a suspended linkage structure that has a clutch pedal on the bottom.</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40154997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7517026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4D4D4D"/>
                </a:solidFill>
                <a:effectLst/>
                <a:latin typeface="Arial" panose="020B0604020202020204" pitchFamily="34" charset="0"/>
                <a:cs typeface="Arial" panose="020B0604020202020204" pitchFamily="34" charset="0"/>
              </a:rPr>
              <a:t>The illustration consists of the transmission input bearing retainer on the top. The clutch pedal is on the bottom of the suspended linkage structure from the bearing retainer connected by an assist spring. A thin cylindrical rod from the suspended linkage structure is connected to the tap-like clutch master cylinder. The clutch master cylinder is connected to a spherical clutch actuator cylinder on the bottom via a rod. The liquid flows from the clutch master cylinder to the clutch actuator cylinder via the rod.</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6698656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505586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release bearing sleeve slides on the outer surface of this tube, which is also commonly called (slang):</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Quill</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Quill Shaft</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Candlestick</a:t>
            </a:r>
          </a:p>
          <a:p>
            <a:pPr marL="0" marR="0" lvl="0" indent="0" algn="l" rtl="0">
              <a:lnSpc>
                <a:spcPct val="100000"/>
              </a:lnSpc>
              <a:spcBef>
                <a:spcPts val="0"/>
              </a:spcBef>
              <a:spcAft>
                <a:spcPts val="0"/>
              </a:spcAft>
              <a:buClr>
                <a:schemeClr val="dk1"/>
              </a:buClr>
              <a:buSzPct val="100000"/>
              <a:buFont typeface="Arial" panose="020B0604020202020204" pitchFamily="34" charset="0"/>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ct val="100000"/>
              <a:buFont typeface="Arial" panose="020B0604020202020204" pitchFamily="34" charset="0"/>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100000"/>
              <a:buFont typeface="Arial" panose="020B0604020202020204" pitchFamily="34" charset="0"/>
              <a:buNone/>
            </a:pPr>
            <a:r>
              <a:rPr lang="en-US" sz="1200" b="0" i="0" u="none" strike="noStrike" dirty="0">
                <a:solidFill>
                  <a:srgbClr val="000000"/>
                </a:solidFill>
                <a:effectLst/>
                <a:latin typeface="Arial" panose="020B0604020202020204" pitchFamily="34" charset="0"/>
                <a:cs typeface="Arial" panose="020B0604020202020204" pitchFamily="34" charset="0"/>
              </a:rPr>
              <a:t>A close-up view of a throwout bearing in a released position with an actuator cylinder in the center of the clutch disc. The bearing has two hydraulic lines near it.</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8301544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Release Bearings </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If the clutch operating system is self-adjusting, then there is no clearance between the release bearing outer race and the diaphragm spring fingers or coil spring levers.</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The release bearing outer race constantly turns at engine crankshaft speed. This is called a constant- running release bearing. In some self-adjusting systems, a snap ring holds the outer race to the spring fingers. This design is typical of pull-type clutch operating systems that move away from the flywheel to disengage the clutch.</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If the clutch operating system does not self-adjust, then there must be some clearance between the release bearing outer race and the spring fingers when the clutch is engaged. The outer race does not contact the spring fingers and so it does not turn. As the driver depresses the clutch pedal, the release bearing moves into contact with the fingers and the outer race begins to rotate with them. This type of release bearing is not designed to rotate constantly. If the clutch is not adjusted properly and there is no clearance, the release bearing spins constantly and wears out quickly. SEE FIGURE 3.23.</a:t>
            </a:r>
          </a:p>
          <a:p>
            <a:pPr marL="0" indent="0">
              <a:buFont typeface="Arial" panose="020B0604020202020204" pitchFamily="34" charset="0"/>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indent="0">
              <a:buFont typeface="Arial" panose="020B0604020202020204" pitchFamily="34" charset="0"/>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indent="0">
              <a:buFont typeface="Arial" panose="020B0604020202020204" pitchFamily="34" charset="0"/>
              <a:buNone/>
            </a:pPr>
            <a:r>
              <a:rPr lang="en-US" sz="1200" b="0" i="0" u="none" strike="noStrike" dirty="0">
                <a:solidFill>
                  <a:srgbClr val="000000"/>
                </a:solidFill>
                <a:effectLst/>
                <a:latin typeface="Arial" panose="020B0604020202020204" pitchFamily="34" charset="0"/>
                <a:cs typeface="Arial" panose="020B0604020202020204" pitchFamily="34" charset="0"/>
              </a:rPr>
              <a:t>The two illustrations label the following components, There is the bell housing and a pivot ball on the left with a clutch fork and throw-out bearing on the right. The throw-out bearing is inserted into the input shaft. There are two pressure plates above and below the input shaft. On the right of the pressure plates are the clutch discs attached to the flywheel. The illustration on the left consists of the clutch pedal in the depressed position with a sloping clutch fork at some distance from the bell housing. The clutch fork pushes right the throw-out bearing with the two pressure plates pushed right, and a smaller portion of the input shaft is visible. With the clutch pedal depressed, the clutch fork and the cylinder at the bottom are a little far from each other. The illustration on the right consists of the clutch pedal in the released position with a straight clutch fork attached just right of the bell housing. The clutch fork has the throw-out bearing near it with the two pressure plates in a sloping position on the right of the throw-out bearing, and a large portion of the input shaft is visible. With the clutch pedal released, the clutch fork and the cylinder at the bottom are near each other at the bottom.</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8337782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0911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noProof="0" dirty="0">
                <a:solidFill>
                  <a:srgbClr val="4D4D4D"/>
                </a:solidFill>
                <a:effectLst/>
                <a:latin typeface="Arial" panose="020B0604020202020204" pitchFamily="34" charset="0"/>
                <a:cs typeface="Arial" panose="020B0604020202020204" pitchFamily="34" charset="0"/>
              </a:rPr>
              <a:t>The diagram consists of a battery on the bottom left. The positive end of the battery is connected to the ignition switch on the top center. The ignition switch is in an on position. On the center-right, the circuit has the manual transmission feature with the clutch switch and an automatic transmission feature with the transmission neutral safety switch. The ignition switch and the transmission components are connected to the solenoid starter on the bottom right.</a:t>
            </a:r>
            <a:r>
              <a:rPr lang="en-US" sz="1200" noProof="0" dirty="0">
                <a:latin typeface="Arial" panose="020B0604020202020204" pitchFamily="34" charset="0"/>
                <a:cs typeface="Arial" panose="020B0604020202020204" pitchFamily="34" charset="0"/>
              </a:rPr>
              <a:t> </a:t>
            </a: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40626191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04440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11671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A clutch assembly consists of a clutch disc that is splined to the input shaft of the transmission/transaxle. When the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driver depresses the clutch pedal, a release bearing, also called a throwout bearing, is forced against the diaphragm</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spring , part of the clutch cover assembly. This lifts the pressure plate releasing the clutch disc. The clutch cover assembly</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is bolted to and rotates with the flywheel. ● </a:t>
            </a:r>
            <a:r>
              <a:rPr lang="en-US" sz="1200" b="1" i="0" u="none" strike="noStrike" cap="none" dirty="0">
                <a:solidFill>
                  <a:schemeClr val="dk1"/>
                </a:solidFill>
                <a:latin typeface="Arial" panose="020B0604020202020204" pitchFamily="34" charset="0"/>
                <a:ea typeface="Arial"/>
                <a:cs typeface="Arial" panose="020B0604020202020204" pitchFamily="34" charset="0"/>
                <a:sym typeface="Arial"/>
              </a:rPr>
              <a:t>Figure 3.1</a:t>
            </a:r>
          </a:p>
          <a:p>
            <a:pPr marL="0" marR="0" lvl="0" indent="0" algn="l" rtl="0">
              <a:lnSpc>
                <a:spcPct val="100000"/>
              </a:lnSpc>
              <a:spcBef>
                <a:spcPts val="0"/>
              </a:spcBef>
              <a:spcAft>
                <a:spcPts val="0"/>
              </a:spcAft>
              <a:buClr>
                <a:schemeClr val="dk1"/>
              </a:buClr>
              <a:buSzPct val="25000"/>
              <a:buFont typeface="Arial"/>
              <a:buNone/>
            </a:pPr>
            <a:endParaRPr lang="en-US" sz="1200" b="1"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panose="020B0604020202020204" pitchFamily="34" charset="0"/>
                <a:ea typeface="Arial"/>
                <a:cs typeface="Arial" panose="020B0604020202020204" pitchFamily="34" charset="0"/>
                <a:sym typeface="Arial"/>
              </a:rPr>
              <a:t>Purpose &amp; Function </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Disconnect engine power from the transmission/transaxle to permit engine to remain running when vehicle is stopped with transmission in gear and to permit the transmission/transaxle to be shifted. </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Connect and transmit engine torque to the transmission/transaxle</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Dampen and absorb engine power impulses and drive train vibration</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Provide a smooth engagement and disengagement of torque between the engine and the transmission/transaxle.</a:t>
            </a:r>
          </a:p>
          <a:p>
            <a:pPr marL="0" marR="0" lvl="0" indent="0" algn="l" rtl="0">
              <a:lnSpc>
                <a:spcPct val="100000"/>
              </a:lnSpc>
              <a:spcBef>
                <a:spcPts val="0"/>
              </a:spcBef>
              <a:spcAft>
                <a:spcPts val="0"/>
              </a:spcAft>
              <a:buClr>
                <a:schemeClr val="dk1"/>
              </a:buClr>
              <a:buSzPct val="100000"/>
              <a:buFont typeface="Arial" panose="020B0604020202020204" pitchFamily="34" charset="0"/>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ct val="100000"/>
              <a:buFont typeface="Arial" panose="020B0604020202020204" pitchFamily="34" charset="0"/>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100000"/>
              <a:buFont typeface="Arial" panose="020B0604020202020204" pitchFamily="34" charset="0"/>
              <a:buNone/>
            </a:pPr>
            <a:r>
              <a:rPr lang="en-US" sz="1200" b="0" i="0" u="none" strike="noStrike" dirty="0">
                <a:solidFill>
                  <a:srgbClr val="000000"/>
                </a:solidFill>
                <a:effectLst/>
                <a:latin typeface="Arial" panose="020B0604020202020204" pitchFamily="34" charset="0"/>
                <a:cs typeface="Arial" panose="020B0604020202020204" pitchFamily="34" charset="0"/>
              </a:rPr>
              <a:t>The illustration has a crankshaft on the left. On its right is a disc with a flywheel on its circumference and a pilot bearing on its center. On its right is a clutch disc. Next to it is a pressure plate. On its right is a release bearing. Next to it is a release fork. On its right is an input shaft.</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0920491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261878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41</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42</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When force is exerted on the center of the diaphragm spring by the release bearing, the applied force is released from the clutch disc that had been squeezed between the engine flywheel and the pressure plate.</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With the pressure removed from the clutch disc, engine can be operated without transferring torque to transmission/transaxle. Using a clutch also permits transmission/transaxle to be shifted easily because a shift cannot be made easily if the transmission/transaxle is transferring engine torque.</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When the driver releases force on the clutch pedal, pedal return spring and the diaphragm spring combine to return the clutch pedal to its at-rest position (clutch engaged position).</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When the clutch pedal moves up, the pressure on the release bearing is released and the force against the pressure plate diaphragm spring is released allowing the spring force of the pressure plate to clamp the Clutch disc tightly between the flywheel and pressure plate. ● Figure 3.2.</a:t>
            </a:r>
          </a:p>
          <a:p>
            <a:pPr marL="0" indent="0">
              <a:buFont typeface="Arial" panose="020B0604020202020204" pitchFamily="34" charset="0"/>
              <a:buNone/>
            </a:pPr>
            <a:endParaRPr lang="en-US" sz="12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200" dirty="0">
                <a:latin typeface="Arial" panose="020B0604020202020204" pitchFamily="34" charset="0"/>
                <a:cs typeface="Arial" panose="020B0604020202020204" pitchFamily="34" charset="0"/>
              </a:rPr>
              <a:t>Long Description 1:</a:t>
            </a:r>
          </a:p>
          <a:p>
            <a:pPr marL="0" indent="0">
              <a:buFont typeface="Arial" panose="020B0604020202020204" pitchFamily="34" charset="0"/>
              <a:buNone/>
            </a:pPr>
            <a:r>
              <a:rPr lang="en-US" sz="1200" b="0" i="0" u="none" strike="noStrike" dirty="0">
                <a:solidFill>
                  <a:srgbClr val="000000"/>
                </a:solidFill>
                <a:effectLst/>
                <a:latin typeface="Arial" panose="020B0604020202020204" pitchFamily="34" charset="0"/>
                <a:cs typeface="Arial" panose="020B0604020202020204" pitchFamily="34" charset="0"/>
              </a:rPr>
              <a:t>The illustration has a rectangular clutch. It has a long clutch disc on the left. On its left is a flywheel. At the right of the clutch disc, at a minimal distance, is a pressure plate. The cable to the clutch pedal is located on the bottom left.</a:t>
            </a:r>
            <a:r>
              <a:rPr lang="en-US" sz="1200" dirty="0">
                <a:latin typeface="Arial" panose="020B0604020202020204" pitchFamily="34" charset="0"/>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latin typeface="Arial" panose="020B0604020202020204" pitchFamily="34" charset="0"/>
                <a:cs typeface="Arial" panose="020B0604020202020204" pitchFamily="34" charset="0"/>
              </a:rPr>
              <a:t>Long Description 2:</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The illustration has a rectangular clutch. It has a long clutch disc on the left. On its right is a pressure plate that touches the clutch disc. On the right of the pressure plate is a diaphragm spring. On its right is a throwout bearing in a release position. The cable to the clutch pedal is located on the bottom left.</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32526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1555451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
                <a:schemeClr val="dk1"/>
              </a:buClr>
              <a:buSzPct val="100000"/>
              <a:buFont typeface="Arial" panose="020B0604020202020204" pitchFamily="34" charset="0"/>
              <a:buNone/>
              <a:tabLst/>
              <a:defRPr/>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60850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b="1" dirty="0"/>
              <a:t>Clutch Facing Material </a:t>
            </a:r>
          </a:p>
          <a:p>
            <a:r>
              <a:rPr lang="en-US" dirty="0"/>
              <a:t>The clutch friction material must be able to withstand the heat generated by the friction during engagement and disengagement. Older clutch friction discs used a mixture of either molded or woven asbestos with various filler and binder materials. Asbestos is nearly ideal friction material for brake lining and clutch facing because it has a very good coefficient of friction, excellent heat characteristics, and low cost. However, the possibility of technicians getting cancer from inhaling asbestos fibers has greatly reduced its use. Asbestos was replaced with fiberglass, aramid nonmetallic compounds and/or metallic materials to obtain the desired friction and wear characteristics. Some of the materials used include:</a:t>
            </a:r>
          </a:p>
          <a:p>
            <a:pPr marL="171450" indent="-171450">
              <a:buFont typeface="Arial" panose="020B0604020202020204" pitchFamily="34" charset="0"/>
              <a:buChar char="•"/>
            </a:pPr>
            <a:r>
              <a:rPr lang="en-US" dirty="0"/>
              <a:t>Powdered iron</a:t>
            </a:r>
          </a:p>
          <a:p>
            <a:pPr marL="171450" indent="-171450">
              <a:buFont typeface="Arial" panose="020B0604020202020204" pitchFamily="34" charset="0"/>
              <a:buChar char="•"/>
            </a:pPr>
            <a:r>
              <a:rPr lang="en-US" dirty="0"/>
              <a:t>Copper</a:t>
            </a:r>
          </a:p>
          <a:p>
            <a:pPr marL="171450" indent="-171450">
              <a:buFont typeface="Arial" panose="020B0604020202020204" pitchFamily="34" charset="0"/>
              <a:buChar char="•"/>
            </a:pPr>
            <a:r>
              <a:rPr lang="en-US" dirty="0"/>
              <a:t>Graphite</a:t>
            </a:r>
          </a:p>
          <a:p>
            <a:pPr marL="171450" indent="-171450">
              <a:buFont typeface="Arial" panose="020B0604020202020204" pitchFamily="34" charset="0"/>
              <a:buChar char="•"/>
            </a:pPr>
            <a:r>
              <a:rPr lang="en-US" dirty="0"/>
              <a:t>Ceramics</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78055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wear rate and coefficient of friction of nonmetallic facings is greatly affected by temperature, Figure 3.4.</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If facing is overheated, its capacity to transmit torque is lowered, and this will probably cause slippage and more heat.</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As temperature increases, binders holding facing material together will lose their strength, greatly increasing the clutch disc wear rate.</a:t>
            </a:r>
          </a:p>
          <a:p>
            <a:pPr marL="0" marR="0" lvl="0" indent="0" algn="l" rtl="0">
              <a:lnSpc>
                <a:spcPct val="100000"/>
              </a:lnSpc>
              <a:spcBef>
                <a:spcPts val="0"/>
              </a:spcBef>
              <a:spcAft>
                <a:spcPts val="0"/>
              </a:spcAft>
              <a:buClr>
                <a:schemeClr val="dk1"/>
              </a:buClr>
              <a:buSzPct val="100000"/>
              <a:buFontTx/>
              <a:buNone/>
            </a:pPr>
            <a:endParaRPr lang="en-US" sz="12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100000"/>
              <a:buFontTx/>
              <a:buNone/>
            </a:pPr>
            <a:r>
              <a:rPr lang="en-US" sz="1200" b="1" i="0" u="none" strike="noStrike" cap="none" dirty="0">
                <a:solidFill>
                  <a:schemeClr val="dk1"/>
                </a:solidFill>
                <a:latin typeface="Arial"/>
                <a:ea typeface="Arial"/>
                <a:cs typeface="Arial"/>
                <a:sym typeface="Arial"/>
              </a:rPr>
              <a:t>Surface Grooves </a:t>
            </a:r>
          </a:p>
          <a:p>
            <a:pPr marL="0" marR="0" lvl="0" indent="0" algn="l" rtl="0">
              <a:lnSpc>
                <a:spcPct val="100000"/>
              </a:lnSpc>
              <a:spcBef>
                <a:spcPts val="0"/>
              </a:spcBef>
              <a:spcAft>
                <a:spcPts val="0"/>
              </a:spcAft>
              <a:buClr>
                <a:schemeClr val="dk1"/>
              </a:buClr>
              <a:buSzPct val="100000"/>
              <a:buFontTx/>
              <a:buNone/>
            </a:pPr>
            <a:r>
              <a:rPr lang="en-US" sz="1200" b="0" i="0" u="none" strike="noStrike" cap="none" dirty="0">
                <a:solidFill>
                  <a:schemeClr val="dk1"/>
                </a:solidFill>
                <a:latin typeface="Arial"/>
                <a:ea typeface="Arial"/>
                <a:cs typeface="Arial"/>
                <a:sym typeface="Arial"/>
              </a:rPr>
              <a:t>Most nonmetallic facings have a series of radial grooves cut across their surface.</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Wipe dust and dirt from the surfaces of the flywheel and pressure plate</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Allow airflow to help cool the friction surfaces </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Prevent a vacuum that might cause the friction surfaces to stick together during disengagement. Sticking during disengagement will cause clutch drag.</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 Some metallic discs have a series of radial slots cut</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across the facing which allows the disc to expand</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without warping when it gets hot.</a:t>
            </a:r>
          </a:p>
        </p:txBody>
      </p:sp>
    </p:spTree>
    <p:extLst>
      <p:ext uri="{BB962C8B-B14F-4D97-AF65-F5344CB8AC3E}">
        <p14:creationId xmlns:p14="http://schemas.microsoft.com/office/powerpoint/2010/main" val="3407180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dirty="0"/>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dirty="0"/>
          </a:p>
        </p:txBody>
      </p:sp>
    </p:spTree>
    <p:extLst>
      <p:ext uri="{BB962C8B-B14F-4D97-AF65-F5344CB8AC3E}">
        <p14:creationId xmlns:p14="http://schemas.microsoft.com/office/powerpoint/2010/main" val="3920751522"/>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a:extLst>
              <a:ext uri="{FF2B5EF4-FFF2-40B4-BE49-F238E27FC236}">
                <a16:creationId xmlns:a16="http://schemas.microsoft.com/office/drawing/2014/main" id="{6F503D41-401A-43DB-9BC0-38F51965B892}"/>
              </a:ext>
            </a:extLst>
          </p:cNvPr>
          <p:cNvSpPr>
            <a:spLocks noGrp="1"/>
          </p:cNvSpPr>
          <p:nvPr>
            <p:ph sz="quarter" idx="15"/>
          </p:nvPr>
        </p:nvSpPr>
        <p:spPr>
          <a:xfrm>
            <a:off x="457200" y="1556327"/>
            <a:ext cx="3635375" cy="4520623"/>
          </a:xfrm>
        </p:spPr>
        <p:txBody>
          <a:bodyPr/>
          <a:lstStyle/>
          <a:p>
            <a:pPr lvl="0"/>
            <a:r>
              <a:rPr lang="en-US" dirty="0"/>
              <a:t>Edit Master text styles</a:t>
            </a: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234542" y="1556327"/>
            <a:ext cx="4452257"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234542" y="3971925"/>
            <a:ext cx="4452258"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769062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399197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694830" y="1552575"/>
            <a:ext cx="3991970"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26110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1" y="1552575"/>
            <a:ext cx="2595603" cy="4438650"/>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3274199" y="1552575"/>
            <a:ext cx="2595602" cy="4438650"/>
          </a:xfrm>
        </p:spPr>
        <p:txBody>
          <a:bodyPr/>
          <a:lstStyle>
            <a:lvl1pPr>
              <a:defRPr/>
            </a:lvl1p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6091197" y="1552575"/>
            <a:ext cx="2595603"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64433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0" y="1552575"/>
            <a:ext cx="8229599" cy="82117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DA0A4A79-F858-253A-DDFD-479E67FF3B2C}"/>
              </a:ext>
            </a:extLst>
          </p:cNvPr>
          <p:cNvSpPr>
            <a:spLocks noGrp="1"/>
          </p:cNvSpPr>
          <p:nvPr>
            <p:ph type="pic" sz="quarter" idx="15"/>
          </p:nvPr>
        </p:nvSpPr>
        <p:spPr>
          <a:xfrm>
            <a:off x="457200" y="2503488"/>
            <a:ext cx="8229600" cy="3241675"/>
          </a:xfrm>
        </p:spPr>
        <p:txBody>
          <a:bodyPr/>
          <a:lstStyle/>
          <a:p>
            <a:endParaRPr lang="en-IN" dirty="0"/>
          </a:p>
        </p:txBody>
      </p:sp>
    </p:spTree>
    <p:extLst>
      <p:ext uri="{BB962C8B-B14F-4D97-AF65-F5344CB8AC3E}">
        <p14:creationId xmlns:p14="http://schemas.microsoft.com/office/powerpoint/2010/main" val="1278838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188595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2572593" y="1552575"/>
            <a:ext cx="1885950" cy="4438650"/>
          </a:xfrm>
        </p:spPr>
        <p:txBody>
          <a:body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4687986" y="1552575"/>
            <a:ext cx="1885950" cy="4438650"/>
          </a:xfrm>
        </p:spPr>
        <p:txBody>
          <a:bodyPr/>
          <a:lstStyle/>
          <a:p>
            <a:pPr lvl="0"/>
            <a:r>
              <a:rPr lang="en-US" dirty="0"/>
              <a:t>Click to add text</a:t>
            </a:r>
          </a:p>
        </p:txBody>
      </p:sp>
      <p:sp>
        <p:nvSpPr>
          <p:cNvPr id="18" name="Content Placeholder 7">
            <a:extLst>
              <a:ext uri="{FF2B5EF4-FFF2-40B4-BE49-F238E27FC236}">
                <a16:creationId xmlns:a16="http://schemas.microsoft.com/office/drawing/2014/main" id="{99D20A0E-9225-48FB-91AF-C7D8DE4D66F4}"/>
              </a:ext>
            </a:extLst>
          </p:cNvPr>
          <p:cNvSpPr>
            <a:spLocks noGrp="1"/>
          </p:cNvSpPr>
          <p:nvPr>
            <p:ph sz="quarter" idx="16" hasCustomPrompt="1"/>
          </p:nvPr>
        </p:nvSpPr>
        <p:spPr>
          <a:xfrm>
            <a:off x="6803378" y="1552575"/>
            <a:ext cx="1885950" cy="4438650"/>
          </a:xfrm>
        </p:spPr>
        <p:txBody>
          <a:bodyPr/>
          <a:lstStyle/>
          <a:p>
            <a:pPr marL="256032" marR="0" lvl="0" indent="-154432" algn="l" defTabSz="914400" rtl="0" eaLnBrk="1" fontAlgn="auto" latinLnBrk="0" hangingPunct="1">
              <a:lnSpc>
                <a:spcPct val="100000"/>
              </a:lnSpc>
              <a:spcBef>
                <a:spcPts val="1500"/>
              </a:spcBef>
              <a:spcAft>
                <a:spcPts val="0"/>
              </a:spcAft>
              <a:buClr>
                <a:srgbClr val="007FA3"/>
              </a:buClr>
              <a:buSzPct val="100000"/>
              <a:buFont typeface="Arial"/>
              <a:buChar char="•"/>
              <a:tabLst/>
              <a:defRPr/>
            </a:pPr>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011214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5097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754437"/>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533400"/>
          </a:xfrm>
        </p:spPr>
        <p:txBody>
          <a:bodyPr/>
          <a:lstStyle>
            <a:lvl1pPr>
              <a:defRPr/>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660428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bel Layout 1">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065091D3-E16C-46AB-9A90-0F52CA812534}"/>
              </a:ext>
            </a:extLst>
          </p:cNvPr>
          <p:cNvSpPr>
            <a:spLocks noGrp="1"/>
          </p:cNvSpPr>
          <p:nvPr>
            <p:ph type="title" hasCustomPrompt="1"/>
          </p:nvPr>
        </p:nvSpPr>
        <p:spPr/>
        <p:txBody>
          <a:bodyPr/>
          <a:lstStyle>
            <a:lvl1pPr>
              <a:defRPr sz="3600">
                <a:latin typeface="+mj-lt"/>
              </a:defRPr>
            </a:lvl1pPr>
          </a:lstStyle>
          <a:p>
            <a:r>
              <a:rPr lang="en-US" dirty="0"/>
              <a:t>Click to add title</a:t>
            </a:r>
          </a:p>
        </p:txBody>
      </p:sp>
      <p:sp>
        <p:nvSpPr>
          <p:cNvPr id="7" name="Image title">
            <a:extLst>
              <a:ext uri="{FF2B5EF4-FFF2-40B4-BE49-F238E27FC236}">
                <a16:creationId xmlns:a16="http://schemas.microsoft.com/office/drawing/2014/main" id="{CB345607-C53C-44AF-8929-3BDC4C617AB6}"/>
              </a:ext>
            </a:extLst>
          </p:cNvPr>
          <p:cNvSpPr>
            <a:spLocks noGrp="1"/>
          </p:cNvSpPr>
          <p:nvPr>
            <p:ph type="body" sz="quarter" idx="13" hasCustomPrompt="1"/>
          </p:nvPr>
        </p:nvSpPr>
        <p:spPr>
          <a:xfrm>
            <a:off x="2982913" y="4359275"/>
            <a:ext cx="3482975" cy="600075"/>
          </a:xfrm>
        </p:spPr>
        <p:txBody>
          <a:bodyPr/>
          <a:lstStyle>
            <a:lvl1pPr marL="101600" indent="0">
              <a:buNone/>
              <a:defRPr/>
            </a:lvl1pPr>
          </a:lstStyle>
          <a:p>
            <a:pPr lvl="0"/>
            <a:r>
              <a:rPr lang="en-US" dirty="0"/>
              <a:t>Image title</a:t>
            </a:r>
          </a:p>
        </p:txBody>
      </p:sp>
      <p:sp>
        <p:nvSpPr>
          <p:cNvPr id="9" name="Image">
            <a:extLst>
              <a:ext uri="{FF2B5EF4-FFF2-40B4-BE49-F238E27FC236}">
                <a16:creationId xmlns:a16="http://schemas.microsoft.com/office/drawing/2014/main" id="{C2661E64-2E71-47E6-A5A0-AC5348C08F51}"/>
              </a:ext>
            </a:extLst>
          </p:cNvPr>
          <p:cNvSpPr>
            <a:spLocks noGrp="1"/>
          </p:cNvSpPr>
          <p:nvPr>
            <p:ph type="pic" sz="quarter" idx="14" hasCustomPrompt="1"/>
          </p:nvPr>
        </p:nvSpPr>
        <p:spPr>
          <a:xfrm>
            <a:off x="2982912" y="1681163"/>
            <a:ext cx="3482975" cy="2559050"/>
          </a:xfrm>
        </p:spPr>
        <p:txBody>
          <a:bodyPr/>
          <a:lstStyle>
            <a:lvl1pPr marL="101600" indent="0">
              <a:buNone/>
              <a:defRPr/>
            </a:lvl1pPr>
          </a:lstStyle>
          <a:p>
            <a:r>
              <a:rPr lang="en-US" dirty="0"/>
              <a:t>Image</a:t>
            </a:r>
          </a:p>
        </p:txBody>
      </p:sp>
      <p:sp>
        <p:nvSpPr>
          <p:cNvPr id="11" name="Label 1">
            <a:extLst>
              <a:ext uri="{FF2B5EF4-FFF2-40B4-BE49-F238E27FC236}">
                <a16:creationId xmlns:a16="http://schemas.microsoft.com/office/drawing/2014/main" id="{3D0F2ED9-E212-40DC-A528-BE4A28DE88FD}"/>
              </a:ext>
            </a:extLst>
          </p:cNvPr>
          <p:cNvSpPr>
            <a:spLocks noGrp="1"/>
          </p:cNvSpPr>
          <p:nvPr>
            <p:ph type="body" sz="quarter" idx="15" hasCustomPrompt="1"/>
          </p:nvPr>
        </p:nvSpPr>
        <p:spPr>
          <a:xfrm>
            <a:off x="808109" y="1681163"/>
            <a:ext cx="1220716" cy="627062"/>
          </a:xfrm>
        </p:spPr>
        <p:txBody>
          <a:bodyPr/>
          <a:lstStyle>
            <a:lvl1pPr marL="101600" indent="0">
              <a:buNone/>
              <a:defRPr/>
            </a:lvl1pPr>
          </a:lstStyle>
          <a:p>
            <a:pPr lvl="0"/>
            <a:r>
              <a:rPr lang="en-US" dirty="0"/>
              <a:t>Label 1</a:t>
            </a:r>
          </a:p>
        </p:txBody>
      </p:sp>
      <p:sp>
        <p:nvSpPr>
          <p:cNvPr id="13" name="Label 2">
            <a:extLst>
              <a:ext uri="{FF2B5EF4-FFF2-40B4-BE49-F238E27FC236}">
                <a16:creationId xmlns:a16="http://schemas.microsoft.com/office/drawing/2014/main" id="{E8D9AEEF-5E99-48D4-B8C3-C5A995764DCA}"/>
              </a:ext>
            </a:extLst>
          </p:cNvPr>
          <p:cNvSpPr>
            <a:spLocks noGrp="1"/>
          </p:cNvSpPr>
          <p:nvPr>
            <p:ph type="body" sz="quarter" idx="16" hasCustomPrompt="1"/>
          </p:nvPr>
        </p:nvSpPr>
        <p:spPr>
          <a:xfrm>
            <a:off x="808109" y="2647157"/>
            <a:ext cx="1206500" cy="627062"/>
          </a:xfrm>
        </p:spPr>
        <p:txBody>
          <a:bodyPr/>
          <a:lstStyle>
            <a:lvl1pPr marL="101600" indent="0">
              <a:buNone/>
              <a:defRPr/>
            </a:lvl1pPr>
          </a:lstStyle>
          <a:p>
            <a:pPr lvl="0"/>
            <a:r>
              <a:rPr lang="en-US" dirty="0"/>
              <a:t>Label 2</a:t>
            </a:r>
          </a:p>
        </p:txBody>
      </p:sp>
      <p:sp>
        <p:nvSpPr>
          <p:cNvPr id="15" name="Label 3">
            <a:extLst>
              <a:ext uri="{FF2B5EF4-FFF2-40B4-BE49-F238E27FC236}">
                <a16:creationId xmlns:a16="http://schemas.microsoft.com/office/drawing/2014/main" id="{99D329CE-18C4-40A9-A508-1684979AC205}"/>
              </a:ext>
            </a:extLst>
          </p:cNvPr>
          <p:cNvSpPr>
            <a:spLocks noGrp="1"/>
          </p:cNvSpPr>
          <p:nvPr>
            <p:ph type="body" sz="quarter" idx="17" hasCustomPrompt="1"/>
          </p:nvPr>
        </p:nvSpPr>
        <p:spPr>
          <a:xfrm>
            <a:off x="808109" y="3613151"/>
            <a:ext cx="1206500" cy="627062"/>
          </a:xfrm>
        </p:spPr>
        <p:txBody>
          <a:bodyPr/>
          <a:lstStyle>
            <a:lvl1pPr marL="101600" indent="0">
              <a:buNone/>
              <a:defRPr/>
            </a:lvl1pPr>
          </a:lstStyle>
          <a:p>
            <a:pPr lvl="0"/>
            <a:r>
              <a:rPr lang="en-US" dirty="0"/>
              <a:t>Label 3</a:t>
            </a:r>
          </a:p>
        </p:txBody>
      </p:sp>
      <p:sp>
        <p:nvSpPr>
          <p:cNvPr id="17" name="Label 4">
            <a:extLst>
              <a:ext uri="{FF2B5EF4-FFF2-40B4-BE49-F238E27FC236}">
                <a16:creationId xmlns:a16="http://schemas.microsoft.com/office/drawing/2014/main" id="{AAE735D1-F9F4-4525-9ED5-F10A99DECCB8}"/>
              </a:ext>
            </a:extLst>
          </p:cNvPr>
          <p:cNvSpPr>
            <a:spLocks noGrp="1"/>
          </p:cNvSpPr>
          <p:nvPr>
            <p:ph type="body" sz="quarter" idx="18" hasCustomPrompt="1"/>
          </p:nvPr>
        </p:nvSpPr>
        <p:spPr>
          <a:xfrm>
            <a:off x="7381874" y="1681163"/>
            <a:ext cx="1304925" cy="627062"/>
          </a:xfrm>
        </p:spPr>
        <p:txBody>
          <a:bodyPr/>
          <a:lstStyle>
            <a:lvl1pPr marL="101600" indent="0">
              <a:buNone/>
              <a:defRPr/>
            </a:lvl1pPr>
          </a:lstStyle>
          <a:p>
            <a:pPr lvl="0"/>
            <a:r>
              <a:rPr lang="en-US" dirty="0"/>
              <a:t>Label 4</a:t>
            </a:r>
          </a:p>
        </p:txBody>
      </p:sp>
      <p:sp>
        <p:nvSpPr>
          <p:cNvPr id="19" name="Label 5">
            <a:extLst>
              <a:ext uri="{FF2B5EF4-FFF2-40B4-BE49-F238E27FC236}">
                <a16:creationId xmlns:a16="http://schemas.microsoft.com/office/drawing/2014/main" id="{43259E0C-9247-446E-9183-FBF70F8FD41C}"/>
              </a:ext>
            </a:extLst>
          </p:cNvPr>
          <p:cNvSpPr>
            <a:spLocks noGrp="1"/>
          </p:cNvSpPr>
          <p:nvPr>
            <p:ph type="body" sz="quarter" idx="19" hasCustomPrompt="1"/>
          </p:nvPr>
        </p:nvSpPr>
        <p:spPr>
          <a:xfrm>
            <a:off x="7381874" y="2651590"/>
            <a:ext cx="1304925" cy="618196"/>
          </a:xfrm>
        </p:spPr>
        <p:txBody>
          <a:bodyPr/>
          <a:lstStyle>
            <a:lvl1pPr marL="101600" indent="0">
              <a:buNone/>
              <a:defRPr/>
            </a:lvl1pPr>
          </a:lstStyle>
          <a:p>
            <a:pPr lvl="0"/>
            <a:r>
              <a:rPr lang="en-US" dirty="0"/>
              <a:t>Label 5</a:t>
            </a:r>
          </a:p>
        </p:txBody>
      </p:sp>
      <p:sp>
        <p:nvSpPr>
          <p:cNvPr id="21" name="Label 6">
            <a:extLst>
              <a:ext uri="{FF2B5EF4-FFF2-40B4-BE49-F238E27FC236}">
                <a16:creationId xmlns:a16="http://schemas.microsoft.com/office/drawing/2014/main" id="{111F58DF-A1C1-4DD6-ADE5-FC54A39F6757}"/>
              </a:ext>
            </a:extLst>
          </p:cNvPr>
          <p:cNvSpPr>
            <a:spLocks noGrp="1"/>
          </p:cNvSpPr>
          <p:nvPr>
            <p:ph type="body" sz="quarter" idx="20" hasCustomPrompt="1"/>
          </p:nvPr>
        </p:nvSpPr>
        <p:spPr>
          <a:xfrm>
            <a:off x="7381874" y="3613151"/>
            <a:ext cx="1304925" cy="627063"/>
          </a:xfrm>
        </p:spPr>
        <p:txBody>
          <a:bodyPr/>
          <a:lstStyle>
            <a:lvl1pPr marL="101600" indent="0">
              <a:buNone/>
              <a:defRPr/>
            </a:lvl1pPr>
          </a:lstStyle>
          <a:p>
            <a:pPr lvl="0"/>
            <a:r>
              <a:rPr lang="en-US" dirty="0"/>
              <a:t>Label 6</a:t>
            </a:r>
          </a:p>
        </p:txBody>
      </p:sp>
      <p:sp>
        <p:nvSpPr>
          <p:cNvPr id="3" name="Date Placeholder 2">
            <a:extLst>
              <a:ext uri="{FF2B5EF4-FFF2-40B4-BE49-F238E27FC236}">
                <a16:creationId xmlns:a16="http://schemas.microsoft.com/office/drawing/2014/main" id="{D0CEC9E9-2CDA-42DF-A6E1-55B455A7E67B}"/>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5429F10E-ACBA-4EA4-B23A-AC32FC5A681B}"/>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0278991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bel Layout 2">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5AF36A59-5DE4-46F3-8035-460E546D5673}"/>
              </a:ext>
            </a:extLst>
          </p:cNvPr>
          <p:cNvSpPr>
            <a:spLocks noGrp="1"/>
          </p:cNvSpPr>
          <p:nvPr>
            <p:ph type="title"/>
          </p:nvPr>
        </p:nvSpPr>
        <p:spPr/>
        <p:txBody>
          <a:bodyPr/>
          <a:lstStyle>
            <a:lvl1pPr>
              <a:defRPr sz="3600">
                <a:latin typeface="+mj-lt"/>
              </a:defRPr>
            </a:lvl1pPr>
          </a:lstStyle>
          <a:p>
            <a:r>
              <a:rPr lang="en-US" dirty="0"/>
              <a:t>Click to edit Master title style</a:t>
            </a:r>
          </a:p>
        </p:txBody>
      </p:sp>
      <p:sp>
        <p:nvSpPr>
          <p:cNvPr id="7" name="Image 1 title">
            <a:extLst>
              <a:ext uri="{FF2B5EF4-FFF2-40B4-BE49-F238E27FC236}">
                <a16:creationId xmlns:a16="http://schemas.microsoft.com/office/drawing/2014/main" id="{2BEC12FB-EC67-436F-875F-0A306862EF78}"/>
              </a:ext>
            </a:extLst>
          </p:cNvPr>
          <p:cNvSpPr>
            <a:spLocks noGrp="1"/>
          </p:cNvSpPr>
          <p:nvPr>
            <p:ph type="body" sz="quarter" idx="13" hasCustomPrompt="1"/>
          </p:nvPr>
        </p:nvSpPr>
        <p:spPr>
          <a:xfrm>
            <a:off x="457201" y="4392613"/>
            <a:ext cx="2107323" cy="504825"/>
          </a:xfrm>
        </p:spPr>
        <p:txBody>
          <a:bodyPr/>
          <a:lstStyle>
            <a:lvl1pPr marL="101600" indent="0">
              <a:buNone/>
              <a:defRPr/>
            </a:lvl1pPr>
          </a:lstStyle>
          <a:p>
            <a:pPr lvl="0"/>
            <a:r>
              <a:rPr lang="en-US" dirty="0"/>
              <a:t>Image 1 title</a:t>
            </a:r>
          </a:p>
        </p:txBody>
      </p:sp>
      <p:sp>
        <p:nvSpPr>
          <p:cNvPr id="9" name="Image 1">
            <a:extLst>
              <a:ext uri="{FF2B5EF4-FFF2-40B4-BE49-F238E27FC236}">
                <a16:creationId xmlns:a16="http://schemas.microsoft.com/office/drawing/2014/main" id="{1E9C9C32-F8ED-4AA8-AA00-26A2357E73E9}"/>
              </a:ext>
            </a:extLst>
          </p:cNvPr>
          <p:cNvSpPr>
            <a:spLocks noGrp="1"/>
          </p:cNvSpPr>
          <p:nvPr>
            <p:ph type="pic" sz="quarter" idx="14" hasCustomPrompt="1"/>
          </p:nvPr>
        </p:nvSpPr>
        <p:spPr>
          <a:xfrm>
            <a:off x="457200" y="1817688"/>
            <a:ext cx="2107324" cy="2386012"/>
          </a:xfrm>
        </p:spPr>
        <p:txBody>
          <a:bodyPr/>
          <a:lstStyle>
            <a:lvl1pPr marL="101600" indent="0">
              <a:buNone/>
              <a:defRPr/>
            </a:lvl1pPr>
          </a:lstStyle>
          <a:p>
            <a:r>
              <a:rPr lang="en-US" dirty="0"/>
              <a:t>Image 1</a:t>
            </a:r>
          </a:p>
        </p:txBody>
      </p:sp>
      <p:sp>
        <p:nvSpPr>
          <p:cNvPr id="11" name="Label 1.1">
            <a:extLst>
              <a:ext uri="{FF2B5EF4-FFF2-40B4-BE49-F238E27FC236}">
                <a16:creationId xmlns:a16="http://schemas.microsoft.com/office/drawing/2014/main" id="{BD50A136-2F5A-4764-ADDC-D48D703981CC}"/>
              </a:ext>
            </a:extLst>
          </p:cNvPr>
          <p:cNvSpPr>
            <a:spLocks noGrp="1"/>
          </p:cNvSpPr>
          <p:nvPr>
            <p:ph type="body" sz="quarter" idx="15" hasCustomPrompt="1"/>
          </p:nvPr>
        </p:nvSpPr>
        <p:spPr>
          <a:xfrm>
            <a:off x="2774622" y="1794947"/>
            <a:ext cx="1534619" cy="591855"/>
          </a:xfrm>
        </p:spPr>
        <p:txBody>
          <a:bodyPr/>
          <a:lstStyle>
            <a:lvl1pPr marL="101600" indent="0">
              <a:buNone/>
              <a:defRPr/>
            </a:lvl1pPr>
          </a:lstStyle>
          <a:p>
            <a:pPr lvl="0"/>
            <a:r>
              <a:rPr lang="en-US" dirty="0"/>
              <a:t>Label 1.1</a:t>
            </a:r>
          </a:p>
        </p:txBody>
      </p:sp>
      <p:sp>
        <p:nvSpPr>
          <p:cNvPr id="13" name="Label 1.2">
            <a:extLst>
              <a:ext uri="{FF2B5EF4-FFF2-40B4-BE49-F238E27FC236}">
                <a16:creationId xmlns:a16="http://schemas.microsoft.com/office/drawing/2014/main" id="{16926224-3F90-4884-9AC1-A5381D78801B}"/>
              </a:ext>
            </a:extLst>
          </p:cNvPr>
          <p:cNvSpPr>
            <a:spLocks noGrp="1"/>
          </p:cNvSpPr>
          <p:nvPr>
            <p:ph type="body" sz="quarter" idx="16" hasCustomPrompt="1"/>
          </p:nvPr>
        </p:nvSpPr>
        <p:spPr>
          <a:xfrm>
            <a:off x="2774622" y="2707481"/>
            <a:ext cx="1534619" cy="606425"/>
          </a:xfrm>
        </p:spPr>
        <p:txBody>
          <a:bodyPr/>
          <a:lstStyle>
            <a:lvl1pPr marL="101600" indent="0">
              <a:buNone/>
              <a:defRPr/>
            </a:lvl1pPr>
          </a:lstStyle>
          <a:p>
            <a:pPr lvl="0"/>
            <a:r>
              <a:rPr lang="en-US" dirty="0"/>
              <a:t>Label 1.2</a:t>
            </a:r>
          </a:p>
        </p:txBody>
      </p:sp>
      <p:sp>
        <p:nvSpPr>
          <p:cNvPr id="15" name="Label 1.3">
            <a:extLst>
              <a:ext uri="{FF2B5EF4-FFF2-40B4-BE49-F238E27FC236}">
                <a16:creationId xmlns:a16="http://schemas.microsoft.com/office/drawing/2014/main" id="{D4719473-9C3F-493C-B20E-27CDBBA38B68}"/>
              </a:ext>
            </a:extLst>
          </p:cNvPr>
          <p:cNvSpPr>
            <a:spLocks noGrp="1"/>
          </p:cNvSpPr>
          <p:nvPr>
            <p:ph type="body" sz="quarter" idx="17" hasCustomPrompt="1"/>
          </p:nvPr>
        </p:nvSpPr>
        <p:spPr>
          <a:xfrm>
            <a:off x="2774622" y="3597275"/>
            <a:ext cx="1534619" cy="606425"/>
          </a:xfrm>
        </p:spPr>
        <p:txBody>
          <a:bodyPr/>
          <a:lstStyle>
            <a:lvl1pPr marL="101600" indent="0">
              <a:buNone/>
              <a:defRPr/>
            </a:lvl1pPr>
          </a:lstStyle>
          <a:p>
            <a:pPr lvl="0"/>
            <a:r>
              <a:rPr lang="en-US" dirty="0"/>
              <a:t>Label 1.3</a:t>
            </a:r>
          </a:p>
        </p:txBody>
      </p:sp>
      <p:sp>
        <p:nvSpPr>
          <p:cNvPr id="17" name="Image 2 title">
            <a:extLst>
              <a:ext uri="{FF2B5EF4-FFF2-40B4-BE49-F238E27FC236}">
                <a16:creationId xmlns:a16="http://schemas.microsoft.com/office/drawing/2014/main" id="{DC526974-AF8C-4228-AAAA-33D0B8AB71C7}"/>
              </a:ext>
            </a:extLst>
          </p:cNvPr>
          <p:cNvSpPr>
            <a:spLocks noGrp="1"/>
          </p:cNvSpPr>
          <p:nvPr>
            <p:ph type="body" sz="quarter" idx="18" hasCustomPrompt="1"/>
          </p:nvPr>
        </p:nvSpPr>
        <p:spPr>
          <a:xfrm>
            <a:off x="4931596" y="4347439"/>
            <a:ext cx="2107323" cy="504825"/>
          </a:xfrm>
        </p:spPr>
        <p:txBody>
          <a:bodyPr/>
          <a:lstStyle>
            <a:lvl1pPr marL="101600" indent="0">
              <a:buNone/>
              <a:defRPr/>
            </a:lvl1pPr>
          </a:lstStyle>
          <a:p>
            <a:pPr lvl="0"/>
            <a:r>
              <a:rPr lang="en-US" dirty="0"/>
              <a:t>Image 2 title</a:t>
            </a:r>
          </a:p>
        </p:txBody>
      </p:sp>
      <p:sp>
        <p:nvSpPr>
          <p:cNvPr id="19" name="Image 2">
            <a:extLst>
              <a:ext uri="{FF2B5EF4-FFF2-40B4-BE49-F238E27FC236}">
                <a16:creationId xmlns:a16="http://schemas.microsoft.com/office/drawing/2014/main" id="{812D2BB4-4991-47F8-9E82-9C9B41B052FB}"/>
              </a:ext>
            </a:extLst>
          </p:cNvPr>
          <p:cNvSpPr>
            <a:spLocks noGrp="1"/>
          </p:cNvSpPr>
          <p:nvPr>
            <p:ph type="pic" sz="quarter" idx="19" hasCustomPrompt="1"/>
          </p:nvPr>
        </p:nvSpPr>
        <p:spPr>
          <a:xfrm>
            <a:off x="4931596" y="1806537"/>
            <a:ext cx="2107323" cy="2397164"/>
          </a:xfrm>
        </p:spPr>
        <p:txBody>
          <a:bodyPr/>
          <a:lstStyle>
            <a:lvl1pPr marL="101600" indent="0">
              <a:buNone/>
              <a:defRPr/>
            </a:lvl1pPr>
          </a:lstStyle>
          <a:p>
            <a:r>
              <a:rPr lang="en-US" dirty="0"/>
              <a:t>Image 2</a:t>
            </a:r>
          </a:p>
        </p:txBody>
      </p:sp>
      <p:sp>
        <p:nvSpPr>
          <p:cNvPr id="21" name="Label 2.1">
            <a:extLst>
              <a:ext uri="{FF2B5EF4-FFF2-40B4-BE49-F238E27FC236}">
                <a16:creationId xmlns:a16="http://schemas.microsoft.com/office/drawing/2014/main" id="{15D9E78D-62D4-4D7C-8E37-E1A000DA23A2}"/>
              </a:ext>
            </a:extLst>
          </p:cNvPr>
          <p:cNvSpPr>
            <a:spLocks noGrp="1"/>
          </p:cNvSpPr>
          <p:nvPr>
            <p:ph type="body" sz="quarter" idx="20" hasCustomPrompt="1"/>
          </p:nvPr>
        </p:nvSpPr>
        <p:spPr>
          <a:xfrm>
            <a:off x="7304580" y="1794947"/>
            <a:ext cx="1534619" cy="608524"/>
          </a:xfrm>
        </p:spPr>
        <p:txBody>
          <a:bodyPr/>
          <a:lstStyle>
            <a:lvl1pPr marL="101600" indent="0">
              <a:buNone/>
              <a:defRPr/>
            </a:lvl1pPr>
          </a:lstStyle>
          <a:p>
            <a:pPr lvl="0"/>
            <a:r>
              <a:rPr lang="en-US" dirty="0"/>
              <a:t>Label 2.1</a:t>
            </a:r>
          </a:p>
        </p:txBody>
      </p:sp>
      <p:sp>
        <p:nvSpPr>
          <p:cNvPr id="23" name="Label 2.2">
            <a:extLst>
              <a:ext uri="{FF2B5EF4-FFF2-40B4-BE49-F238E27FC236}">
                <a16:creationId xmlns:a16="http://schemas.microsoft.com/office/drawing/2014/main" id="{0ECEA5DA-0702-46DA-A4DD-66B7E7FF424B}"/>
              </a:ext>
            </a:extLst>
          </p:cNvPr>
          <p:cNvSpPr>
            <a:spLocks noGrp="1"/>
          </p:cNvSpPr>
          <p:nvPr>
            <p:ph type="body" sz="quarter" idx="21" hasCustomPrompt="1"/>
          </p:nvPr>
        </p:nvSpPr>
        <p:spPr>
          <a:xfrm>
            <a:off x="7304579" y="2707481"/>
            <a:ext cx="1534619" cy="608524"/>
          </a:xfrm>
        </p:spPr>
        <p:txBody>
          <a:bodyPr/>
          <a:lstStyle>
            <a:lvl1pPr marL="101600" indent="0">
              <a:buNone/>
              <a:defRPr/>
            </a:lvl1pPr>
          </a:lstStyle>
          <a:p>
            <a:pPr lvl="0"/>
            <a:r>
              <a:rPr lang="en-US" dirty="0"/>
              <a:t>Label 2.2</a:t>
            </a:r>
          </a:p>
        </p:txBody>
      </p:sp>
      <p:sp>
        <p:nvSpPr>
          <p:cNvPr id="25" name="Label 2.3">
            <a:extLst>
              <a:ext uri="{FF2B5EF4-FFF2-40B4-BE49-F238E27FC236}">
                <a16:creationId xmlns:a16="http://schemas.microsoft.com/office/drawing/2014/main" id="{64C63D68-E200-46DF-8E34-92DC66FE879B}"/>
              </a:ext>
            </a:extLst>
          </p:cNvPr>
          <p:cNvSpPr>
            <a:spLocks noGrp="1"/>
          </p:cNvSpPr>
          <p:nvPr>
            <p:ph type="body" sz="quarter" idx="22" hasCustomPrompt="1"/>
          </p:nvPr>
        </p:nvSpPr>
        <p:spPr>
          <a:xfrm>
            <a:off x="7304579" y="3579818"/>
            <a:ext cx="1534620" cy="608524"/>
          </a:xfrm>
        </p:spPr>
        <p:txBody>
          <a:bodyPr/>
          <a:lstStyle>
            <a:lvl1pPr marL="101600" indent="0">
              <a:buNone/>
              <a:defRPr/>
            </a:lvl1pPr>
          </a:lstStyle>
          <a:p>
            <a:pPr lvl="0"/>
            <a:r>
              <a:rPr lang="en-US" dirty="0"/>
              <a:t>Label 2.3</a:t>
            </a:r>
          </a:p>
        </p:txBody>
      </p:sp>
      <p:sp>
        <p:nvSpPr>
          <p:cNvPr id="3" name="Date Placeholder 2">
            <a:extLst>
              <a:ext uri="{FF2B5EF4-FFF2-40B4-BE49-F238E27FC236}">
                <a16:creationId xmlns:a16="http://schemas.microsoft.com/office/drawing/2014/main" id="{D8A4DA0A-BA94-4C4E-A521-FB23D113A856}"/>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44569933-5FC5-4C73-96ED-E1AC0FC867FE}"/>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6487214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Title Placeholder"/>
          <p:cNvSpPr txBox="1">
            <a:spLocks noGrp="1"/>
          </p:cNvSpPr>
          <p:nvPr>
            <p:ph type="title" hasCustomPrompt="1"/>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Content Placeholder"/>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109093502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8/15/2023</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Tree>
    <p:extLst>
      <p:ext uri="{BB962C8B-B14F-4D97-AF65-F5344CB8AC3E}">
        <p14:creationId xmlns:p14="http://schemas.microsoft.com/office/powerpoint/2010/main" val="39226820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457200" y="1600200"/>
            <a:ext cx="8229600" cy="2769989"/>
          </a:xfrm>
        </p:spPr>
        <p:txBody>
          <a:bodyPr tIns="45720" bIns="45720">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3310238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84749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86910917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2157813" cy="1097279"/>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2993164" y="1842581"/>
            <a:ext cx="3157671" cy="471888"/>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69EE1731-E087-5370-0DB9-362D5C3C0745}"/>
              </a:ext>
            </a:extLst>
          </p:cNvPr>
          <p:cNvSpPr>
            <a:spLocks noGrp="1"/>
          </p:cNvSpPr>
          <p:nvPr>
            <p:ph sz="quarter" idx="15"/>
          </p:nvPr>
        </p:nvSpPr>
        <p:spPr>
          <a:xfrm>
            <a:off x="6746875" y="1733444"/>
            <a:ext cx="1939925" cy="58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60F242CC-B15F-7FD9-D526-0DA603038E1B}"/>
              </a:ext>
            </a:extLst>
          </p:cNvPr>
          <p:cNvSpPr>
            <a:spLocks noGrp="1"/>
          </p:cNvSpPr>
          <p:nvPr>
            <p:ph sz="quarter" idx="16"/>
          </p:nvPr>
        </p:nvSpPr>
        <p:spPr>
          <a:xfrm>
            <a:off x="366713" y="2871788"/>
            <a:ext cx="855662" cy="700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DBFC854-F620-F968-1B6C-28ABD6A98B7B}"/>
              </a:ext>
            </a:extLst>
          </p:cNvPr>
          <p:cNvSpPr>
            <a:spLocks noGrp="1"/>
          </p:cNvSpPr>
          <p:nvPr>
            <p:ph sz="quarter" idx="17"/>
          </p:nvPr>
        </p:nvSpPr>
        <p:spPr>
          <a:xfrm>
            <a:off x="2871788" y="2897188"/>
            <a:ext cx="1427162" cy="471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C5441155-A56F-9639-0121-9855426F23BE}"/>
              </a:ext>
            </a:extLst>
          </p:cNvPr>
          <p:cNvSpPr>
            <a:spLocks noGrp="1"/>
          </p:cNvSpPr>
          <p:nvPr>
            <p:ph sz="quarter" idx="18"/>
          </p:nvPr>
        </p:nvSpPr>
        <p:spPr>
          <a:xfrm>
            <a:off x="6151563" y="2982913"/>
            <a:ext cx="300037" cy="385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5BE0C29E-677C-FC6A-F242-20324B239957}"/>
              </a:ext>
            </a:extLst>
          </p:cNvPr>
          <p:cNvSpPr>
            <a:spLocks noGrp="1"/>
          </p:cNvSpPr>
          <p:nvPr>
            <p:ph sz="quarter" idx="19"/>
          </p:nvPr>
        </p:nvSpPr>
        <p:spPr>
          <a:xfrm>
            <a:off x="588963" y="4675188"/>
            <a:ext cx="1427162" cy="700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2E96636E-28C4-8508-0875-9C7F24A5E28F}"/>
              </a:ext>
            </a:extLst>
          </p:cNvPr>
          <p:cNvSpPr>
            <a:spLocks noGrp="1"/>
          </p:cNvSpPr>
          <p:nvPr>
            <p:ph sz="quarter" idx="20"/>
          </p:nvPr>
        </p:nvSpPr>
        <p:spPr>
          <a:xfrm>
            <a:off x="3392488" y="4521200"/>
            <a:ext cx="1341437" cy="1179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B34776EB-CD70-244C-C524-27F749DF6E98}"/>
              </a:ext>
            </a:extLst>
          </p:cNvPr>
          <p:cNvSpPr>
            <a:spLocks noGrp="1"/>
          </p:cNvSpPr>
          <p:nvPr>
            <p:ph sz="quarter" idx="21"/>
          </p:nvPr>
        </p:nvSpPr>
        <p:spPr>
          <a:xfrm>
            <a:off x="5981700" y="4460875"/>
            <a:ext cx="1341438" cy="82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9984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Tree>
    <p:extLst>
      <p:ext uri="{BB962C8B-B14F-4D97-AF65-F5344CB8AC3E}">
        <p14:creationId xmlns:p14="http://schemas.microsoft.com/office/powerpoint/2010/main" val="1724115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005242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90ACF9FC-CB6A-1DCC-E808-4755F8A8B235}"/>
              </a:ext>
            </a:extLst>
          </p:cNvPr>
          <p:cNvSpPr>
            <a:spLocks noGrp="1"/>
          </p:cNvSpPr>
          <p:nvPr>
            <p:ph sz="quarter" idx="17"/>
          </p:nvPr>
        </p:nvSpPr>
        <p:spPr>
          <a:xfrm>
            <a:off x="4073525" y="4710113"/>
            <a:ext cx="1727200" cy="1246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8">
            <a:extLst>
              <a:ext uri="{FF2B5EF4-FFF2-40B4-BE49-F238E27FC236}">
                <a16:creationId xmlns:a16="http://schemas.microsoft.com/office/drawing/2014/main" id="{EBCCE32F-7B84-D473-5B93-ED0C58CF8F90}"/>
              </a:ext>
            </a:extLst>
          </p:cNvPr>
          <p:cNvSpPr>
            <a:spLocks noGrp="1"/>
          </p:cNvSpPr>
          <p:nvPr>
            <p:ph sz="quarter" idx="18"/>
          </p:nvPr>
        </p:nvSpPr>
        <p:spPr>
          <a:xfrm>
            <a:off x="6604000" y="4830763"/>
            <a:ext cx="425450" cy="8397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a:extLst>
              <a:ext uri="{FF2B5EF4-FFF2-40B4-BE49-F238E27FC236}">
                <a16:creationId xmlns:a16="http://schemas.microsoft.com/office/drawing/2014/main" id="{AA40ED2A-6A9F-58AC-71D8-EF99051B8632}"/>
              </a:ext>
            </a:extLst>
          </p:cNvPr>
          <p:cNvSpPr>
            <a:spLocks noGrp="1"/>
          </p:cNvSpPr>
          <p:nvPr>
            <p:ph sz="quarter" idx="19"/>
          </p:nvPr>
        </p:nvSpPr>
        <p:spPr>
          <a:xfrm>
            <a:off x="7772400" y="4913313"/>
            <a:ext cx="425450" cy="1042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675087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53363481-E945-D1B6-D06A-DA0F900B8E96}"/>
              </a:ext>
            </a:extLst>
          </p:cNvPr>
          <p:cNvSpPr>
            <a:spLocks noGrp="1"/>
          </p:cNvSpPr>
          <p:nvPr>
            <p:ph sz="quarter" idx="13"/>
          </p:nvPr>
        </p:nvSpPr>
        <p:spPr>
          <a:xfrm>
            <a:off x="457200" y="1579563"/>
            <a:ext cx="8154988" cy="2917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7848861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image" Target="../media/image1.jp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19" Type="http://schemas.openxmlformats.org/officeDocument/2006/relationships/theme" Target="../theme/theme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2391912839"/>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Content Placeholder"/>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2" name="Content Placeholder 26">
            <a:extLst>
              <a:ext uri="{FF2B5EF4-FFF2-40B4-BE49-F238E27FC236}">
                <a16:creationId xmlns:a16="http://schemas.microsoft.com/office/drawing/2014/main" id="{96113423-EA10-0216-69C8-A2BA11BC1953}"/>
              </a:ext>
            </a:extLst>
          </p:cNvPr>
          <p:cNvSpPr txBox="1">
            <a:spLocks/>
          </p:cNvSpPr>
          <p:nvPr userDrawn="1"/>
        </p:nvSpPr>
        <p:spPr>
          <a:xfrm>
            <a:off x="2097088" y="6456347"/>
            <a:ext cx="6589712" cy="221018"/>
          </a:xfrm>
          <a:prstGeom prst="rect">
            <a:avLst/>
          </a:prstGeom>
        </p:spPr>
        <p:txBody>
          <a:bodyPr lIns="0" tIns="18000" rIns="0" bIns="1800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dirty="0">
                <a:latin typeface="Verdana" panose="020B0604030504040204" pitchFamily="34" charset="0"/>
                <a:ea typeface="Verdana" panose="020B0604030504040204" pitchFamily="34" charset="0"/>
              </a:rPr>
              <a:t>Copyright © 2024, 2018, 2015 Pearson Education, Inc. All Rights Reserved</a:t>
            </a:r>
          </a:p>
        </p:txBody>
      </p:sp>
      <p:pic>
        <p:nvPicPr>
          <p:cNvPr id="3" name="Picture Placeholder 33">
            <a:extLst>
              <a:ext uri="{FF2B5EF4-FFF2-40B4-BE49-F238E27FC236}">
                <a16:creationId xmlns:a16="http://schemas.microsoft.com/office/drawing/2014/main" id="{6A23DD75-23F5-C38A-1DB9-303907CF25CB}"/>
              </a:ext>
            </a:extLst>
          </p:cNvPr>
          <p:cNvPicPr>
            <a:picLocks noChangeAspect="1"/>
          </p:cNvPicPr>
          <p:nvPr userDrawn="1"/>
        </p:nvPicPr>
        <p:blipFill>
          <a:blip r:embed="rId20"/>
          <a:stretch>
            <a:fillRect/>
          </a:stretch>
        </p:blipFill>
        <p:spPr>
          <a:xfrm>
            <a:off x="473549" y="6427498"/>
            <a:ext cx="986560" cy="310866"/>
          </a:xfrm>
          <a:prstGeom prst="rect">
            <a:avLst/>
          </a:prstGeom>
        </p:spPr>
      </p:pic>
    </p:spTree>
  </p:cSld>
  <p:clrMap bg1="lt1" tx1="dk1" bg2="dk2" tx2="lt2" accent1="accent1" accent2="accent2" accent3="accent3" accent4="accent4" accent5="accent5" accent6="accent6" hlink="hlink" folHlink="folHlink"/>
  <p:sldLayoutIdLst>
    <p:sldLayoutId id="2147483650" r:id="rId1"/>
    <p:sldLayoutId id="2147483692" r:id="rId2"/>
    <p:sldLayoutId id="2147483688" r:id="rId3"/>
    <p:sldLayoutId id="2147483689" r:id="rId4"/>
    <p:sldLayoutId id="2147483690" r:id="rId5"/>
    <p:sldLayoutId id="2147483681" r:id="rId6"/>
    <p:sldLayoutId id="2147483676" r:id="rId7"/>
    <p:sldLayoutId id="2147483677" r:id="rId8"/>
    <p:sldLayoutId id="2147483678" r:id="rId9"/>
    <p:sldLayoutId id="2147483687" r:id="rId10"/>
    <p:sldLayoutId id="2147483679" r:id="rId11"/>
    <p:sldLayoutId id="2147483671" r:id="rId12"/>
    <p:sldLayoutId id="2147483673" r:id="rId13"/>
    <p:sldLayoutId id="2147483670" r:id="rId14"/>
    <p:sldLayoutId id="2147483669" r:id="rId15"/>
    <p:sldLayoutId id="2147483655" r:id="rId16"/>
    <p:sldLayoutId id="2147483691" r:id="rId17"/>
    <p:sldLayoutId id="2147483693"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4.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6.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30.jpg"/><Relationship Id="rId4" Type="http://schemas.openxmlformats.org/officeDocument/2006/relationships/image" Target="../media/image29.jpg"/></Relationships>
</file>

<file path=ppt/slides/_rels/slide3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hyperlink" Target="https://jameshalderman.com/a3_vid_lib_page/" TargetMode="External"/><Relationship Id="rId2" Type="http://schemas.openxmlformats.org/officeDocument/2006/relationships/notesSlide" Target="../notesSlides/notesSlide41.xml"/><Relationship Id="rId1" Type="http://schemas.openxmlformats.org/officeDocument/2006/relationships/slideLayout" Target="../slideLayouts/slideLayout21.xml"/><Relationship Id="rId4" Type="http://schemas.openxmlformats.org/officeDocument/2006/relationships/hyperlink" Target="https://jameshalderman.com/a3_anim_lib_page/"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65826" y="221462"/>
            <a:ext cx="8229600" cy="590349"/>
          </a:xfrm>
        </p:spPr>
        <p:txBody>
          <a:bodyPr lIns="0" tIns="18000" rIns="0" bIns="18000" anchor="ctr" anchorCtr="0">
            <a:spAutoFit/>
          </a:bodyPr>
          <a:lstStyle/>
          <a:p>
            <a:r>
              <a:rPr lang="en-US" dirty="0"/>
              <a:t>Manual Drivetrains and Axles</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8220" y="943518"/>
            <a:ext cx="1802525" cy="344128"/>
          </a:xfrm>
        </p:spPr>
        <p:txBody>
          <a:bodyPr wrap="square" lIns="0" tIns="18000" rIns="0" bIns="18000" anchor="ctr" anchorCtr="0">
            <a:spAutoFit/>
          </a:bodyPr>
          <a:lstStyle/>
          <a:p>
            <a:r>
              <a:rPr lang="en-US" dirty="0"/>
              <a:t>Ninth Edition</a:t>
            </a:r>
          </a:p>
        </p:txBody>
      </p:sp>
      <p:pic>
        <p:nvPicPr>
          <p:cNvPr id="11" name="Picture 10" descr="Front Cover: Manual Drivetrains and Axles Ninth Edition by James D. Halderman">
            <a:extLst>
              <a:ext uri="{FF2B5EF4-FFF2-40B4-BE49-F238E27FC236}">
                <a16:creationId xmlns:a16="http://schemas.microsoft.com/office/drawing/2014/main" id="{47DEB20F-F8EF-0BF2-D4E2-46B2A68DF920}"/>
              </a:ext>
            </a:extLst>
          </p:cNvPr>
          <p:cNvPicPr>
            <a:picLocks noChangeAspect="1"/>
          </p:cNvPicPr>
          <p:nvPr/>
        </p:nvPicPr>
        <p:blipFill>
          <a:blip r:embed="rId3"/>
          <a:stretch>
            <a:fillRect/>
          </a:stretch>
        </p:blipFill>
        <p:spPr>
          <a:xfrm>
            <a:off x="486407" y="1602101"/>
            <a:ext cx="3657688" cy="4688715"/>
          </a:xfrm>
          <a:prstGeom prst="rect">
            <a:avLst/>
          </a:prstGeom>
        </p:spPr>
      </p:pic>
      <p:sp>
        <p:nvSpPr>
          <p:cNvPr id="6" name="Content Placeholder 5">
            <a:extLst>
              <a:ext uri="{FF2B5EF4-FFF2-40B4-BE49-F238E27FC236}">
                <a16:creationId xmlns:a16="http://schemas.microsoft.com/office/drawing/2014/main" id="{82FD4EC9-4778-4E2F-B136-2A176CA2BA69}"/>
              </a:ext>
            </a:extLst>
          </p:cNvPr>
          <p:cNvSpPr>
            <a:spLocks noGrp="1"/>
          </p:cNvSpPr>
          <p:nvPr>
            <p:ph sz="quarter" idx="14"/>
          </p:nvPr>
        </p:nvSpPr>
        <p:spPr>
          <a:xfrm>
            <a:off x="4580630" y="2352896"/>
            <a:ext cx="1690777" cy="498016"/>
          </a:xfrm>
        </p:spPr>
        <p:txBody>
          <a:bodyPr wrap="square" lIns="0" tIns="18000" rIns="0" bIns="18000" anchor="ctr" anchorCtr="0">
            <a:spAutoFit/>
          </a:bodyPr>
          <a:lstStyle/>
          <a:p>
            <a:pPr marL="0"/>
            <a:r>
              <a:rPr lang="en-US" dirty="0"/>
              <a:t>Chapter 3</a:t>
            </a:r>
          </a:p>
        </p:txBody>
      </p:sp>
      <p:sp>
        <p:nvSpPr>
          <p:cNvPr id="26" name="Content Placeholder 25">
            <a:extLst>
              <a:ext uri="{FF2B5EF4-FFF2-40B4-BE49-F238E27FC236}">
                <a16:creationId xmlns:a16="http://schemas.microsoft.com/office/drawing/2014/main" id="{CAE97AE1-A6FA-B2D3-F179-BF83BBEC8FB1}"/>
              </a:ext>
            </a:extLst>
          </p:cNvPr>
          <p:cNvSpPr>
            <a:spLocks noGrp="1"/>
          </p:cNvSpPr>
          <p:nvPr>
            <p:ph sz="quarter" idx="15"/>
          </p:nvPr>
        </p:nvSpPr>
        <p:spPr>
          <a:xfrm>
            <a:off x="4580631" y="3004504"/>
            <a:ext cx="3433309" cy="713460"/>
          </a:xfrm>
        </p:spPr>
        <p:txBody>
          <a:bodyPr wrap="square" lIns="0" tIns="18000" rIns="0" bIns="18000" anchor="ctr" anchorCtr="0">
            <a:spAutoFit/>
          </a:bodyPr>
          <a:lstStyle/>
          <a:p>
            <a:pPr marL="0"/>
            <a:r>
              <a:rPr lang="en-US" dirty="0"/>
              <a:t>Clutch Components and Operation</a:t>
            </a:r>
          </a:p>
        </p:txBody>
      </p:sp>
      <p:pic>
        <p:nvPicPr>
          <p:cNvPr id="34" name="Picture Placeholder 33" descr="Pearson Logo">
            <a:extLst>
              <a:ext uri="{FF2B5EF4-FFF2-40B4-BE49-F238E27FC236}">
                <a16:creationId xmlns:a16="http://schemas.microsoft.com/office/drawing/2014/main" id="{AB68EB2D-4F0F-D7E1-842B-78F75D23D7C2}"/>
              </a:ext>
            </a:extLst>
          </p:cNvPr>
          <p:cNvPicPr>
            <a:picLocks noGrp="1" noChangeAspect="1"/>
          </p:cNvPicPr>
          <p:nvPr>
            <p:ph type="pic" sz="quarter" idx="19"/>
          </p:nvPr>
        </p:nvPicPr>
        <p:blipFill>
          <a:blip r:embed="rId4"/>
          <a:stretch>
            <a:fillRect/>
          </a:stretch>
        </p:blipFill>
        <p:spPr>
          <a:xfrm>
            <a:off x="473549" y="6427498"/>
            <a:ext cx="986560" cy="310866"/>
          </a:xfrm>
        </p:spPr>
      </p:pic>
      <p:sp>
        <p:nvSpPr>
          <p:cNvPr id="27" name="Content Placeholder 26">
            <a:extLst>
              <a:ext uri="{FF2B5EF4-FFF2-40B4-BE49-F238E27FC236}">
                <a16:creationId xmlns:a16="http://schemas.microsoft.com/office/drawing/2014/main" id="{80AFEA12-D87A-865C-7BA4-91FDF50FC206}"/>
              </a:ext>
            </a:extLst>
          </p:cNvPr>
          <p:cNvSpPr>
            <a:spLocks noGrp="1"/>
          </p:cNvSpPr>
          <p:nvPr>
            <p:ph sz="quarter" idx="17"/>
          </p:nvPr>
        </p:nvSpPr>
        <p:spPr>
          <a:xfrm>
            <a:off x="2097088" y="6456347"/>
            <a:ext cx="6589712" cy="221018"/>
          </a:xfrm>
        </p:spPr>
        <p:txBody>
          <a:bodyPr lIns="0" tIns="18000" rIns="0" bIns="18000" anchor="ctr" anchorCtr="0">
            <a:spAutoFit/>
          </a:bodyPr>
          <a:lstStyle/>
          <a:p>
            <a:r>
              <a:rPr lang="en-US" dirty="0"/>
              <a:t>Copyright © 2024, 2018, 2015 Pearson Education, Inc. All Rights Reserved</a:t>
            </a:r>
          </a:p>
        </p:txBody>
      </p:sp>
    </p:spTree>
    <p:extLst>
      <p:ext uri="{BB962C8B-B14F-4D97-AF65-F5344CB8AC3E}">
        <p14:creationId xmlns:p14="http://schemas.microsoft.com/office/powerpoint/2010/main" val="3173379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3.5</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55324"/>
            <a:ext cx="2215160" cy="405683"/>
          </a:xfrm>
        </p:spPr>
        <p:txBody>
          <a:bodyPr wrap="square" lIns="0" tIns="18000" rIns="0" bIns="18000" anchor="ctr" anchorCtr="0">
            <a:spAutoFit/>
          </a:bodyPr>
          <a:lstStyle/>
          <a:p>
            <a:pPr marL="0" indent="0">
              <a:spcBef>
                <a:spcPts val="600"/>
              </a:spcBef>
              <a:buNone/>
            </a:pPr>
            <a:r>
              <a:rPr lang="en-US" sz="2400" dirty="0">
                <a:solidFill>
                  <a:schemeClr val="tx1"/>
                </a:solidFill>
              </a:rPr>
              <a:t>Marcel Springs</a:t>
            </a:r>
          </a:p>
        </p:txBody>
      </p:sp>
      <p:pic>
        <p:nvPicPr>
          <p:cNvPr id="6" name="Picture 5" descr="An illustration of a steel plate with a spring-like structure between the frictional surfaces labeled marcels.">
            <a:extLst>
              <a:ext uri="{FF2B5EF4-FFF2-40B4-BE49-F238E27FC236}">
                <a16:creationId xmlns:a16="http://schemas.microsoft.com/office/drawing/2014/main" id="{71CBB4E1-8A11-1E48-460E-43BF39CAE788}"/>
              </a:ext>
            </a:extLst>
          </p:cNvPr>
          <p:cNvPicPr>
            <a:picLocks noChangeAspect="1"/>
          </p:cNvPicPr>
          <p:nvPr/>
        </p:nvPicPr>
        <p:blipFill>
          <a:blip r:embed="rId3"/>
          <a:stretch>
            <a:fillRect/>
          </a:stretch>
        </p:blipFill>
        <p:spPr>
          <a:xfrm>
            <a:off x="476863" y="1687514"/>
            <a:ext cx="1972460" cy="3587912"/>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3321170" y="1045785"/>
            <a:ext cx="5374865" cy="2560119"/>
          </a:xfrm>
        </p:spPr>
        <p:txBody>
          <a:bodyPr wrap="square" lIns="0" tIns="18000" rIns="0" bIns="18000" anchor="ctr" anchorCtr="0">
            <a:spAutoFit/>
          </a:bodyPr>
          <a:lstStyle/>
          <a:p>
            <a:pPr marL="342900" indent="-342900">
              <a:spcBef>
                <a:spcPts val="600"/>
              </a:spcBef>
            </a:pPr>
            <a:r>
              <a:rPr lang="en-US" sz="2400" dirty="0"/>
              <a:t>Marcel Spring </a:t>
            </a:r>
          </a:p>
          <a:p>
            <a:pPr marL="829818" lvl="1" indent="-342900"/>
            <a:r>
              <a:rPr lang="en-US" sz="2400" dirty="0"/>
              <a:t>Space between friction surfaces</a:t>
            </a:r>
          </a:p>
          <a:p>
            <a:pPr marL="829818" lvl="1" indent="-342900"/>
            <a:r>
              <a:rPr lang="en-US" sz="2400" dirty="0"/>
              <a:t>Wavy cushion spring </a:t>
            </a:r>
          </a:p>
          <a:p>
            <a:pPr marL="829818" lvl="1" indent="-342900"/>
            <a:r>
              <a:rPr lang="en-US" sz="2400" dirty="0"/>
              <a:t>Absorb initial shock of rapid engagement</a:t>
            </a:r>
          </a:p>
          <a:p>
            <a:pPr marL="829818" lvl="1" indent="-342900"/>
            <a:r>
              <a:rPr lang="en-US" sz="2400" dirty="0"/>
              <a:t>Prove Smooth Engagement </a:t>
            </a:r>
          </a:p>
        </p:txBody>
      </p:sp>
      <p:sp>
        <p:nvSpPr>
          <p:cNvPr id="3" name="Content Placeholder 2">
            <a:extLst>
              <a:ext uri="{FF2B5EF4-FFF2-40B4-BE49-F238E27FC236}">
                <a16:creationId xmlns:a16="http://schemas.microsoft.com/office/drawing/2014/main" id="{8FB76177-E163-4719-FD59-55FAB9726C0F}"/>
              </a:ext>
            </a:extLst>
          </p:cNvPr>
          <p:cNvSpPr>
            <a:spLocks noGrp="1"/>
          </p:cNvSpPr>
          <p:nvPr>
            <p:ph sz="quarter" idx="16"/>
          </p:nvPr>
        </p:nvSpPr>
        <p:spPr>
          <a:xfrm>
            <a:off x="475673" y="5498675"/>
            <a:ext cx="8220362" cy="775015"/>
          </a:xfrm>
        </p:spPr>
        <p:txBody>
          <a:bodyPr wrap="square" lIns="0" tIns="18000" rIns="0" bIns="18000" anchor="ctr" anchorCtr="0">
            <a:spAutoFit/>
          </a:bodyPr>
          <a:lstStyle/>
          <a:p>
            <a:pPr marL="0" indent="0">
              <a:spcBef>
                <a:spcPts val="600"/>
              </a:spcBef>
              <a:buNone/>
            </a:pPr>
            <a:r>
              <a:rPr lang="en-US" sz="2400" dirty="0"/>
              <a:t>A marcel is a wavy spring that is placed between the two friction surfaces to cushion the clutch engagement.</a:t>
            </a:r>
          </a:p>
        </p:txBody>
      </p:sp>
    </p:spTree>
    <p:extLst>
      <p:ext uri="{BB962C8B-B14F-4D97-AF65-F5344CB8AC3E}">
        <p14:creationId xmlns:p14="http://schemas.microsoft.com/office/powerpoint/2010/main" val="2179844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3.6</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55324"/>
            <a:ext cx="3388352" cy="405683"/>
          </a:xfrm>
        </p:spPr>
        <p:txBody>
          <a:bodyPr wrap="square" lIns="0" tIns="18000" rIns="0" bIns="18000" anchor="ctr" anchorCtr="0">
            <a:spAutoFit/>
          </a:bodyPr>
          <a:lstStyle/>
          <a:p>
            <a:pPr marL="0" indent="0">
              <a:spcBef>
                <a:spcPts val="600"/>
              </a:spcBef>
              <a:buNone/>
            </a:pPr>
            <a:r>
              <a:rPr lang="en-US" sz="2400" dirty="0">
                <a:solidFill>
                  <a:schemeClr val="tx1"/>
                </a:solidFill>
              </a:rPr>
              <a:t>Hub &amp; Torsional Damper</a:t>
            </a:r>
          </a:p>
        </p:txBody>
      </p:sp>
      <p:pic>
        <p:nvPicPr>
          <p:cNvPr id="6" name="Picture 5" descr="A close-up view of a typical stock clutch with coil-like structures labeled torsional damper springs around the disc.">
            <a:extLst>
              <a:ext uri="{FF2B5EF4-FFF2-40B4-BE49-F238E27FC236}">
                <a16:creationId xmlns:a16="http://schemas.microsoft.com/office/drawing/2014/main" id="{D4801693-2314-7CE5-3307-24E5E8FF9B00}"/>
              </a:ext>
            </a:extLst>
          </p:cNvPr>
          <p:cNvPicPr>
            <a:picLocks noChangeAspect="1"/>
          </p:cNvPicPr>
          <p:nvPr/>
        </p:nvPicPr>
        <p:blipFill>
          <a:blip r:embed="rId3"/>
          <a:stretch>
            <a:fillRect/>
          </a:stretch>
        </p:blipFill>
        <p:spPr>
          <a:xfrm>
            <a:off x="477730" y="1913133"/>
            <a:ext cx="3954121" cy="2975379"/>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81236" y="1048147"/>
            <a:ext cx="4114799" cy="1744511"/>
          </a:xfrm>
        </p:spPr>
        <p:txBody>
          <a:bodyPr wrap="square" lIns="0" tIns="18000" rIns="0" bIns="18000" anchor="ctr" anchorCtr="0">
            <a:spAutoFit/>
          </a:bodyPr>
          <a:lstStyle/>
          <a:p>
            <a:pPr marL="342900" indent="-342900">
              <a:spcBef>
                <a:spcPts val="600"/>
              </a:spcBef>
            </a:pPr>
            <a:r>
              <a:rPr lang="en-US" sz="2400" dirty="0"/>
              <a:t>Torsional Damper Springs</a:t>
            </a:r>
          </a:p>
          <a:p>
            <a:pPr marL="829818" lvl="1" indent="-342900"/>
            <a:r>
              <a:rPr lang="en-US" sz="2400" dirty="0"/>
              <a:t>Reduce vibrations</a:t>
            </a:r>
          </a:p>
          <a:p>
            <a:pPr marL="829818" lvl="1" indent="-342900"/>
            <a:r>
              <a:rPr lang="en-US" sz="2400" dirty="0"/>
              <a:t>Reduce gear rattle</a:t>
            </a:r>
          </a:p>
          <a:p>
            <a:pPr marL="829818" lvl="1" indent="-342900"/>
            <a:r>
              <a:rPr lang="en-US" sz="2400" dirty="0"/>
              <a:t>Reduce noise</a:t>
            </a:r>
          </a:p>
        </p:txBody>
      </p:sp>
      <p:sp>
        <p:nvSpPr>
          <p:cNvPr id="3" name="Content Placeholder 2">
            <a:extLst>
              <a:ext uri="{FF2B5EF4-FFF2-40B4-BE49-F238E27FC236}">
                <a16:creationId xmlns:a16="http://schemas.microsoft.com/office/drawing/2014/main" id="{8FB76177-E163-4719-FD59-55FAB9726C0F}"/>
              </a:ext>
            </a:extLst>
          </p:cNvPr>
          <p:cNvSpPr>
            <a:spLocks noGrp="1"/>
          </p:cNvSpPr>
          <p:nvPr>
            <p:ph sz="quarter" idx="16"/>
          </p:nvPr>
        </p:nvSpPr>
        <p:spPr>
          <a:xfrm>
            <a:off x="475673" y="5498675"/>
            <a:ext cx="8220362" cy="775015"/>
          </a:xfrm>
        </p:spPr>
        <p:txBody>
          <a:bodyPr wrap="square" lIns="0" tIns="18000" rIns="0" bIns="18000" anchor="ctr" anchorCtr="0">
            <a:spAutoFit/>
          </a:bodyPr>
          <a:lstStyle/>
          <a:p>
            <a:pPr marL="0" indent="0">
              <a:spcBef>
                <a:spcPts val="600"/>
              </a:spcBef>
              <a:buNone/>
            </a:pPr>
            <a:r>
              <a:rPr lang="en-US" sz="2400" dirty="0"/>
              <a:t>A typical stock clutch friction disc that uses coil spring torsional dampers.</a:t>
            </a:r>
          </a:p>
        </p:txBody>
      </p:sp>
    </p:spTree>
    <p:extLst>
      <p:ext uri="{BB962C8B-B14F-4D97-AF65-F5344CB8AC3E}">
        <p14:creationId xmlns:p14="http://schemas.microsoft.com/office/powerpoint/2010/main" val="1652713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20537"/>
            <a:ext cx="8212348" cy="590349"/>
          </a:xfrm>
        </p:spPr>
        <p:txBody>
          <a:bodyPr lIns="0" tIns="18000" rIns="0" bIns="18000" anchor="ctr">
            <a:spAutoFit/>
          </a:bodyPr>
          <a:lstStyle/>
          <a:p>
            <a:r>
              <a:rPr lang="en-US" dirty="0"/>
              <a:t>Pressure Plates</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38790"/>
            <a:ext cx="8212347" cy="4714555"/>
          </a:xfrm>
        </p:spPr>
        <p:txBody>
          <a:bodyPr lIns="0" tIns="18000" rIns="0" bIns="18000" anchor="ctr" anchorCtr="0">
            <a:spAutoFit/>
          </a:bodyPr>
          <a:lstStyle/>
          <a:p>
            <a:pPr marL="342900" indent="-342900">
              <a:spcBef>
                <a:spcPts val="600"/>
              </a:spcBef>
            </a:pPr>
            <a:r>
              <a:rPr lang="en-US" sz="2400" dirty="0">
                <a:solidFill>
                  <a:schemeClr val="tx1"/>
                </a:solidFill>
              </a:rPr>
              <a:t>Exerts force on clutch disc </a:t>
            </a:r>
          </a:p>
          <a:p>
            <a:pPr marL="342900" indent="-342900">
              <a:spcBef>
                <a:spcPts val="600"/>
              </a:spcBef>
            </a:pPr>
            <a:r>
              <a:rPr lang="en-US" sz="2400" dirty="0">
                <a:solidFill>
                  <a:schemeClr val="tx1"/>
                </a:solidFill>
              </a:rPr>
              <a:t>Torque transmitted from engine to transmission/ transaxle. </a:t>
            </a:r>
          </a:p>
          <a:p>
            <a:pPr marL="342900" indent="-342900">
              <a:spcBef>
                <a:spcPts val="600"/>
              </a:spcBef>
            </a:pPr>
            <a:r>
              <a:rPr lang="en-US" sz="2400" dirty="0">
                <a:solidFill>
                  <a:schemeClr val="tx1"/>
                </a:solidFill>
              </a:rPr>
              <a:t>Strong clamping force provided by pressure plate spring(s).</a:t>
            </a:r>
          </a:p>
          <a:p>
            <a:pPr marL="342900" indent="-342900">
              <a:spcBef>
                <a:spcPts val="600"/>
              </a:spcBef>
            </a:pPr>
            <a:r>
              <a:rPr lang="en-US" sz="2400" dirty="0">
                <a:solidFill>
                  <a:schemeClr val="tx1"/>
                </a:solidFill>
              </a:rPr>
              <a:t>What are different styles of pressure plates?</a:t>
            </a:r>
          </a:p>
          <a:p>
            <a:pPr marL="342900" indent="-342900">
              <a:spcBef>
                <a:spcPts val="600"/>
              </a:spcBef>
            </a:pPr>
            <a:r>
              <a:rPr lang="en-US" sz="2400" dirty="0">
                <a:solidFill>
                  <a:schemeClr val="tx1"/>
                </a:solidFill>
              </a:rPr>
              <a:t>What are advantages of a diaphragm-type clutch?</a:t>
            </a:r>
          </a:p>
          <a:p>
            <a:pPr marL="342900" indent="-342900">
              <a:spcBef>
                <a:spcPts val="600"/>
              </a:spcBef>
            </a:pPr>
            <a:r>
              <a:rPr lang="en-US" sz="2400" dirty="0">
                <a:solidFill>
                  <a:schemeClr val="tx1"/>
                </a:solidFill>
              </a:rPr>
              <a:t>What is a: pressure plate ring? </a:t>
            </a:r>
          </a:p>
          <a:p>
            <a:pPr marL="829818" lvl="1" indent="-342900"/>
            <a:r>
              <a:rPr lang="en-US" sz="2400" dirty="0">
                <a:solidFill>
                  <a:schemeClr val="tx1"/>
                </a:solidFill>
              </a:rPr>
              <a:t>Cover (hat)? </a:t>
            </a:r>
          </a:p>
          <a:p>
            <a:pPr marL="829818" lvl="1" indent="-342900"/>
            <a:r>
              <a:rPr lang="en-US" sz="2400" dirty="0">
                <a:solidFill>
                  <a:schemeClr val="tx1"/>
                </a:solidFill>
              </a:rPr>
              <a:t>Release lever? </a:t>
            </a:r>
          </a:p>
          <a:p>
            <a:pPr marL="829818" lvl="1" indent="-342900"/>
            <a:r>
              <a:rPr lang="en-US" sz="2400" dirty="0">
                <a:solidFill>
                  <a:schemeClr val="tx1"/>
                </a:solidFill>
              </a:rPr>
              <a:t>Double disc clutch?</a:t>
            </a:r>
          </a:p>
        </p:txBody>
      </p:sp>
    </p:spTree>
    <p:extLst>
      <p:ext uri="{BB962C8B-B14F-4D97-AF65-F5344CB8AC3E}">
        <p14:creationId xmlns:p14="http://schemas.microsoft.com/office/powerpoint/2010/main" val="355619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3.7</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55324"/>
            <a:ext cx="3578134" cy="405683"/>
          </a:xfrm>
        </p:spPr>
        <p:txBody>
          <a:bodyPr wrap="square" lIns="0" tIns="18000" rIns="0" bIns="18000" anchor="ctr" anchorCtr="0">
            <a:spAutoFit/>
          </a:bodyPr>
          <a:lstStyle/>
          <a:p>
            <a:pPr marL="0" indent="0">
              <a:spcBef>
                <a:spcPts val="600"/>
              </a:spcBef>
              <a:buNone/>
            </a:pPr>
            <a:r>
              <a:rPr lang="en-US" sz="2400" dirty="0">
                <a:solidFill>
                  <a:schemeClr val="tx1"/>
                </a:solidFill>
              </a:rPr>
              <a:t>Coil-Type Pressure Plate</a:t>
            </a:r>
          </a:p>
        </p:txBody>
      </p:sp>
      <p:pic>
        <p:nvPicPr>
          <p:cNvPr id="8" name="Picture 7" descr="A close-up view of a coil spring clutch pressure plate.">
            <a:extLst>
              <a:ext uri="{FF2B5EF4-FFF2-40B4-BE49-F238E27FC236}">
                <a16:creationId xmlns:a16="http://schemas.microsoft.com/office/drawing/2014/main" id="{EE64A542-42ED-4B18-636B-E9E8D63493C3}"/>
              </a:ext>
            </a:extLst>
          </p:cNvPr>
          <p:cNvPicPr>
            <a:picLocks noChangeAspect="1"/>
          </p:cNvPicPr>
          <p:nvPr/>
        </p:nvPicPr>
        <p:blipFill>
          <a:blip r:embed="rId3"/>
          <a:stretch>
            <a:fillRect/>
          </a:stretch>
        </p:blipFill>
        <p:spPr>
          <a:xfrm>
            <a:off x="2272153" y="1580020"/>
            <a:ext cx="4599695" cy="4129272"/>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5383" y="5935869"/>
            <a:ext cx="8220653" cy="405683"/>
          </a:xfrm>
        </p:spPr>
        <p:txBody>
          <a:bodyPr wrap="square" lIns="0" tIns="18000" rIns="0" bIns="18000" anchor="ctr" anchorCtr="0">
            <a:spAutoFit/>
          </a:bodyPr>
          <a:lstStyle/>
          <a:p>
            <a:pPr marL="0" indent="0">
              <a:spcBef>
                <a:spcPts val="600"/>
              </a:spcBef>
              <a:buNone/>
            </a:pPr>
            <a:r>
              <a:rPr lang="en-US" sz="2400" dirty="0"/>
              <a:t>A coil spring (lever style) clutch pressure plate.</a:t>
            </a:r>
          </a:p>
        </p:txBody>
      </p:sp>
    </p:spTree>
    <p:extLst>
      <p:ext uri="{BB962C8B-B14F-4D97-AF65-F5344CB8AC3E}">
        <p14:creationId xmlns:p14="http://schemas.microsoft.com/office/powerpoint/2010/main" val="444456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3.8</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55324"/>
            <a:ext cx="3388352" cy="405683"/>
          </a:xfrm>
        </p:spPr>
        <p:txBody>
          <a:bodyPr wrap="square" lIns="0" tIns="18000" rIns="0" bIns="18000" anchor="ctr" anchorCtr="0">
            <a:spAutoFit/>
          </a:bodyPr>
          <a:lstStyle/>
          <a:p>
            <a:pPr marL="0" indent="0">
              <a:spcBef>
                <a:spcPts val="600"/>
              </a:spcBef>
              <a:buNone/>
            </a:pPr>
            <a:r>
              <a:rPr lang="en-US" sz="2400" dirty="0">
                <a:solidFill>
                  <a:schemeClr val="tx1"/>
                </a:solidFill>
              </a:rPr>
              <a:t>Diaphragm Spring Style</a:t>
            </a:r>
          </a:p>
        </p:txBody>
      </p:sp>
      <p:pic>
        <p:nvPicPr>
          <p:cNvPr id="6" name="Picture 5" descr="A close-up view of a typical diaphragm-style pressure plate.">
            <a:extLst>
              <a:ext uri="{FF2B5EF4-FFF2-40B4-BE49-F238E27FC236}">
                <a16:creationId xmlns:a16="http://schemas.microsoft.com/office/drawing/2014/main" id="{25BDA826-8CBD-220B-1A22-9198A668F734}"/>
              </a:ext>
            </a:extLst>
          </p:cNvPr>
          <p:cNvPicPr>
            <a:picLocks noChangeAspect="1"/>
          </p:cNvPicPr>
          <p:nvPr/>
        </p:nvPicPr>
        <p:blipFill>
          <a:blip r:embed="rId3"/>
          <a:stretch>
            <a:fillRect/>
          </a:stretch>
        </p:blipFill>
        <p:spPr>
          <a:xfrm>
            <a:off x="469341" y="1665035"/>
            <a:ext cx="3909365" cy="3665951"/>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81236" y="1046928"/>
            <a:ext cx="4114799" cy="3006395"/>
          </a:xfrm>
        </p:spPr>
        <p:txBody>
          <a:bodyPr wrap="square" lIns="0" tIns="18000" rIns="0" bIns="18000" anchor="ctr" anchorCtr="0">
            <a:spAutoFit/>
          </a:bodyPr>
          <a:lstStyle/>
          <a:p>
            <a:pPr marL="342900" indent="-342900">
              <a:spcBef>
                <a:spcPts val="600"/>
              </a:spcBef>
            </a:pPr>
            <a:r>
              <a:rPr lang="en-US" sz="2400" dirty="0"/>
              <a:t>Diaphragm Pressure Plate </a:t>
            </a:r>
          </a:p>
          <a:p>
            <a:pPr marL="829818" lvl="1" indent="-342900"/>
            <a:r>
              <a:rPr lang="en-US" sz="2400" dirty="0"/>
              <a:t>Most Common</a:t>
            </a:r>
          </a:p>
          <a:p>
            <a:pPr marL="829818" lvl="1" indent="-342900"/>
            <a:r>
              <a:rPr lang="en-US" sz="2400" dirty="0"/>
              <a:t>Belleville Spring</a:t>
            </a:r>
          </a:p>
          <a:p>
            <a:pPr marL="342900" indent="-342900">
              <a:spcBef>
                <a:spcPts val="600"/>
              </a:spcBef>
            </a:pPr>
            <a:r>
              <a:rPr lang="en-US" sz="2400" dirty="0"/>
              <a:t>Advantages</a:t>
            </a:r>
          </a:p>
          <a:p>
            <a:pPr marL="829818" lvl="1" indent="-342900"/>
            <a:r>
              <a:rPr lang="en-US" sz="2400" dirty="0"/>
              <a:t>Smaller lighter </a:t>
            </a:r>
          </a:p>
          <a:p>
            <a:pPr marL="829818" lvl="1" indent="-342900"/>
            <a:r>
              <a:rPr lang="en-US" sz="2400" dirty="0"/>
              <a:t>Reduced pedal pressure</a:t>
            </a:r>
          </a:p>
        </p:txBody>
      </p:sp>
      <p:sp>
        <p:nvSpPr>
          <p:cNvPr id="3" name="Content Placeholder 2">
            <a:extLst>
              <a:ext uri="{FF2B5EF4-FFF2-40B4-BE49-F238E27FC236}">
                <a16:creationId xmlns:a16="http://schemas.microsoft.com/office/drawing/2014/main" id="{8FB76177-E163-4719-FD59-55FAB9726C0F}"/>
              </a:ext>
            </a:extLst>
          </p:cNvPr>
          <p:cNvSpPr>
            <a:spLocks noGrp="1"/>
          </p:cNvSpPr>
          <p:nvPr>
            <p:ph sz="quarter" idx="16"/>
          </p:nvPr>
        </p:nvSpPr>
        <p:spPr>
          <a:xfrm>
            <a:off x="475673" y="5498675"/>
            <a:ext cx="8220362" cy="775015"/>
          </a:xfrm>
        </p:spPr>
        <p:txBody>
          <a:bodyPr wrap="square" lIns="0" tIns="18000" rIns="0" bIns="18000" anchor="ctr" anchorCtr="0">
            <a:spAutoFit/>
          </a:bodyPr>
          <a:lstStyle/>
          <a:p>
            <a:pPr marL="0" indent="0">
              <a:spcBef>
                <a:spcPts val="600"/>
              </a:spcBef>
              <a:buNone/>
            </a:pPr>
            <a:r>
              <a:rPr lang="en-US" sz="2400" dirty="0"/>
              <a:t>Typical diaphragm-style pressure plate that uses a Belleville spring.</a:t>
            </a:r>
          </a:p>
        </p:txBody>
      </p:sp>
    </p:spTree>
    <p:extLst>
      <p:ext uri="{BB962C8B-B14F-4D97-AF65-F5344CB8AC3E}">
        <p14:creationId xmlns:p14="http://schemas.microsoft.com/office/powerpoint/2010/main" val="36218323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3.9</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55324"/>
            <a:ext cx="3388352" cy="405683"/>
          </a:xfrm>
        </p:spPr>
        <p:txBody>
          <a:bodyPr wrap="square" lIns="0" tIns="18000" rIns="0" bIns="18000" anchor="ctr" anchorCtr="0">
            <a:spAutoFit/>
          </a:bodyPr>
          <a:lstStyle/>
          <a:p>
            <a:pPr marL="0" indent="0">
              <a:spcBef>
                <a:spcPts val="600"/>
              </a:spcBef>
              <a:buNone/>
            </a:pPr>
            <a:r>
              <a:rPr lang="en-US" sz="2400" dirty="0">
                <a:solidFill>
                  <a:schemeClr val="tx1"/>
                </a:solidFill>
              </a:rPr>
              <a:t>Bent-Finger Diaphragm</a:t>
            </a:r>
          </a:p>
        </p:txBody>
      </p:sp>
      <p:pic>
        <p:nvPicPr>
          <p:cNvPr id="8" name="Picture 7" descr="A cross-sectional illustration of a diaphragm clutch.&#10;Long description is available in notes, Press F6.">
            <a:extLst>
              <a:ext uri="{FF2B5EF4-FFF2-40B4-BE49-F238E27FC236}">
                <a16:creationId xmlns:a16="http://schemas.microsoft.com/office/drawing/2014/main" id="{E4B02593-183A-93BC-A1F1-CF36BCEB9F38}"/>
              </a:ext>
            </a:extLst>
          </p:cNvPr>
          <p:cNvPicPr>
            <a:picLocks noChangeAspect="1"/>
          </p:cNvPicPr>
          <p:nvPr/>
        </p:nvPicPr>
        <p:blipFill>
          <a:blip r:embed="rId3"/>
          <a:stretch>
            <a:fillRect/>
          </a:stretch>
        </p:blipFill>
        <p:spPr>
          <a:xfrm>
            <a:off x="475513" y="1736854"/>
            <a:ext cx="3569213" cy="4643758"/>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80629" y="1053015"/>
            <a:ext cx="4124354" cy="2252343"/>
          </a:xfrm>
        </p:spPr>
        <p:txBody>
          <a:bodyPr wrap="square" lIns="0" tIns="18000" rIns="0" bIns="18000" anchor="ctr" anchorCtr="0">
            <a:spAutoFit/>
          </a:bodyPr>
          <a:lstStyle/>
          <a:p>
            <a:pPr marL="0" indent="0">
              <a:spcBef>
                <a:spcPts val="600"/>
              </a:spcBef>
              <a:buNone/>
            </a:pPr>
            <a:r>
              <a:rPr lang="en-US" sz="2400" dirty="0"/>
              <a:t>A bent finger diaphragm clutch. The shape of the fingers keeps the fingers and release bearing from going past center during clutch release.</a:t>
            </a:r>
          </a:p>
        </p:txBody>
      </p:sp>
    </p:spTree>
    <p:extLst>
      <p:ext uri="{BB962C8B-B14F-4D97-AF65-F5344CB8AC3E}">
        <p14:creationId xmlns:p14="http://schemas.microsoft.com/office/powerpoint/2010/main" val="803293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3.10</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55324"/>
            <a:ext cx="2706866" cy="405683"/>
          </a:xfrm>
        </p:spPr>
        <p:txBody>
          <a:bodyPr wrap="square" lIns="0" tIns="18000" rIns="0" bIns="18000" anchor="ctr" anchorCtr="0">
            <a:spAutoFit/>
          </a:bodyPr>
          <a:lstStyle/>
          <a:p>
            <a:pPr marL="0" indent="0">
              <a:spcBef>
                <a:spcPts val="600"/>
              </a:spcBef>
              <a:buNone/>
            </a:pPr>
            <a:r>
              <a:rPr lang="en-US" sz="2400" dirty="0">
                <a:solidFill>
                  <a:schemeClr val="tx1"/>
                </a:solidFill>
              </a:rPr>
              <a:t>Double Disc Clutch</a:t>
            </a:r>
          </a:p>
        </p:txBody>
      </p:sp>
      <p:pic>
        <p:nvPicPr>
          <p:cNvPr id="5" name="Picture 4" descr="A close-up view of a double disc clutch.&#10;Long description is available in notes, Press F6.">
            <a:extLst>
              <a:ext uri="{FF2B5EF4-FFF2-40B4-BE49-F238E27FC236}">
                <a16:creationId xmlns:a16="http://schemas.microsoft.com/office/drawing/2014/main" id="{201BBC05-452A-AAA0-93C8-9FCF910C6E6C}"/>
              </a:ext>
            </a:extLst>
          </p:cNvPr>
          <p:cNvPicPr>
            <a:picLocks noChangeAspect="1"/>
          </p:cNvPicPr>
          <p:nvPr/>
        </p:nvPicPr>
        <p:blipFill>
          <a:blip r:embed="rId3"/>
          <a:stretch>
            <a:fillRect/>
          </a:stretch>
        </p:blipFill>
        <p:spPr>
          <a:xfrm>
            <a:off x="2206834" y="1714038"/>
            <a:ext cx="4730332" cy="3378172"/>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84908" y="5264608"/>
            <a:ext cx="8211129" cy="1144347"/>
          </a:xfrm>
        </p:spPr>
        <p:txBody>
          <a:bodyPr wrap="square" lIns="0" tIns="18000" rIns="0" bIns="18000" anchor="ctr" anchorCtr="0">
            <a:spAutoFit/>
          </a:bodyPr>
          <a:lstStyle/>
          <a:p>
            <a:pPr marL="0" indent="0">
              <a:spcBef>
                <a:spcPts val="600"/>
              </a:spcBef>
              <a:buNone/>
            </a:pPr>
            <a:r>
              <a:rPr lang="en-US" sz="2400" dirty="0"/>
              <a:t>A Double disc clutch that uses a floater plate between the two discs. The second disc doubles the clutch torque capacity.</a:t>
            </a:r>
          </a:p>
        </p:txBody>
      </p:sp>
    </p:spTree>
    <p:extLst>
      <p:ext uri="{BB962C8B-B14F-4D97-AF65-F5344CB8AC3E}">
        <p14:creationId xmlns:p14="http://schemas.microsoft.com/office/powerpoint/2010/main" val="2686525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20537"/>
            <a:ext cx="8212348" cy="590349"/>
          </a:xfrm>
        </p:spPr>
        <p:txBody>
          <a:bodyPr lIns="0" tIns="18000" rIns="0" bIns="18000" anchor="ctr">
            <a:spAutoFit/>
          </a:bodyPr>
          <a:lstStyle/>
          <a:p>
            <a:r>
              <a:rPr lang="en-US" dirty="0"/>
              <a:t>Flywheels</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40004"/>
            <a:ext cx="8212347" cy="3452671"/>
          </a:xfrm>
        </p:spPr>
        <p:txBody>
          <a:bodyPr lIns="0" tIns="18000" rIns="0" bIns="18000" anchor="ctr" anchorCtr="0">
            <a:spAutoFit/>
          </a:bodyPr>
          <a:lstStyle/>
          <a:p>
            <a:pPr marL="342900" indent="-342900">
              <a:spcBef>
                <a:spcPts val="600"/>
              </a:spcBef>
            </a:pPr>
            <a:r>
              <a:rPr lang="en-US" sz="2400" dirty="0">
                <a:solidFill>
                  <a:schemeClr val="tx1"/>
                </a:solidFill>
              </a:rPr>
              <a:t>Characteristics</a:t>
            </a:r>
          </a:p>
          <a:p>
            <a:pPr marL="829818" lvl="1" indent="-342900"/>
            <a:r>
              <a:rPr lang="en-US" sz="2400" dirty="0">
                <a:solidFill>
                  <a:schemeClr val="tx1"/>
                </a:solidFill>
              </a:rPr>
              <a:t>Smooth out or dampens engine power pulses.</a:t>
            </a:r>
          </a:p>
          <a:p>
            <a:pPr marL="829818" lvl="1" indent="-342900"/>
            <a:r>
              <a:rPr lang="en-US" sz="2400" dirty="0">
                <a:solidFill>
                  <a:schemeClr val="tx1"/>
                </a:solidFill>
              </a:rPr>
              <a:t>Absorbs some of heat created by clutch operation.</a:t>
            </a:r>
          </a:p>
          <a:p>
            <a:pPr marL="829818" lvl="1" indent="-342900"/>
            <a:r>
              <a:rPr lang="en-US" sz="2400" dirty="0">
                <a:solidFill>
                  <a:schemeClr val="tx1"/>
                </a:solidFill>
              </a:rPr>
              <a:t>Provides connection point for starter motor to rotate engine.</a:t>
            </a:r>
          </a:p>
          <a:p>
            <a:pPr marL="829818" lvl="1" indent="-342900"/>
            <a:r>
              <a:rPr lang="en-US" sz="2400" dirty="0">
                <a:solidFill>
                  <a:schemeClr val="tx1"/>
                </a:solidFill>
              </a:rPr>
              <a:t>Provides friction surface for clutch friction disc.</a:t>
            </a:r>
          </a:p>
          <a:p>
            <a:pPr marL="829818" lvl="1" indent="-342900"/>
            <a:r>
              <a:rPr lang="en-US" sz="2400" dirty="0">
                <a:solidFill>
                  <a:schemeClr val="tx1"/>
                </a:solidFill>
              </a:rPr>
              <a:t>What is inertia? </a:t>
            </a:r>
          </a:p>
          <a:p>
            <a:pPr marL="829818" lvl="1" indent="-342900"/>
            <a:r>
              <a:rPr lang="en-US" sz="2400" dirty="0">
                <a:solidFill>
                  <a:schemeClr val="tx1"/>
                </a:solidFill>
              </a:rPr>
              <a:t>What are stepped flywheels?</a:t>
            </a:r>
          </a:p>
        </p:txBody>
      </p:sp>
    </p:spTree>
    <p:extLst>
      <p:ext uri="{BB962C8B-B14F-4D97-AF65-F5344CB8AC3E}">
        <p14:creationId xmlns:p14="http://schemas.microsoft.com/office/powerpoint/2010/main" val="1799107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3.11</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9" y="1055324"/>
            <a:ext cx="1456034" cy="405683"/>
          </a:xfrm>
        </p:spPr>
        <p:txBody>
          <a:bodyPr wrap="square" lIns="0" tIns="18000" rIns="0" bIns="18000" anchor="ctr" anchorCtr="0">
            <a:spAutoFit/>
          </a:bodyPr>
          <a:lstStyle/>
          <a:p>
            <a:pPr marL="0" indent="0">
              <a:spcBef>
                <a:spcPts val="600"/>
              </a:spcBef>
              <a:buNone/>
            </a:pPr>
            <a:r>
              <a:rPr lang="en-US" sz="2400" dirty="0">
                <a:solidFill>
                  <a:schemeClr val="tx1"/>
                </a:solidFill>
              </a:rPr>
              <a:t>Ring Gear </a:t>
            </a:r>
          </a:p>
        </p:txBody>
      </p:sp>
      <p:pic>
        <p:nvPicPr>
          <p:cNvPr id="5" name="Picture 4" descr="A close-up view of a flywheel with a ring gear attached to the rim. The ring gear has teeth-like structures.">
            <a:extLst>
              <a:ext uri="{FF2B5EF4-FFF2-40B4-BE49-F238E27FC236}">
                <a16:creationId xmlns:a16="http://schemas.microsoft.com/office/drawing/2014/main" id="{324AB4A5-65A7-2510-1A8F-853A5C0982BA}"/>
              </a:ext>
            </a:extLst>
          </p:cNvPr>
          <p:cNvPicPr>
            <a:picLocks noChangeAspect="1"/>
          </p:cNvPicPr>
          <p:nvPr/>
        </p:nvPicPr>
        <p:blipFill>
          <a:blip r:embed="rId3"/>
          <a:stretch>
            <a:fillRect/>
          </a:stretch>
        </p:blipFill>
        <p:spPr>
          <a:xfrm>
            <a:off x="2230252" y="1709507"/>
            <a:ext cx="4683497" cy="3318214"/>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84908" y="5255982"/>
            <a:ext cx="8211129" cy="1144347"/>
          </a:xfrm>
        </p:spPr>
        <p:txBody>
          <a:bodyPr wrap="square" lIns="0" tIns="18000" rIns="0" bIns="18000" anchor="ctr" anchorCtr="0">
            <a:spAutoFit/>
          </a:bodyPr>
          <a:lstStyle/>
          <a:p>
            <a:pPr marL="0" indent="0">
              <a:spcBef>
                <a:spcPts val="600"/>
              </a:spcBef>
              <a:buNone/>
            </a:pPr>
            <a:r>
              <a:rPr lang="en-US" sz="2400" dirty="0"/>
              <a:t>The ring gear, which is attached to the outer rim of the flywheel, provides the teeth needed to mesh with the starter pinion gear.</a:t>
            </a:r>
          </a:p>
        </p:txBody>
      </p:sp>
    </p:spTree>
    <p:extLst>
      <p:ext uri="{BB962C8B-B14F-4D97-AF65-F5344CB8AC3E}">
        <p14:creationId xmlns:p14="http://schemas.microsoft.com/office/powerpoint/2010/main" val="18876418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3.12</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9" y="1055324"/>
            <a:ext cx="2810382" cy="405683"/>
          </a:xfrm>
        </p:spPr>
        <p:txBody>
          <a:bodyPr wrap="square" lIns="0" tIns="18000" rIns="0" bIns="18000" anchor="ctr" anchorCtr="0">
            <a:spAutoFit/>
          </a:bodyPr>
          <a:lstStyle/>
          <a:p>
            <a:pPr marL="0" indent="0">
              <a:spcBef>
                <a:spcPts val="600"/>
              </a:spcBef>
              <a:buNone/>
            </a:pPr>
            <a:r>
              <a:rPr lang="en-US" sz="2400" dirty="0">
                <a:solidFill>
                  <a:schemeClr val="tx1"/>
                </a:solidFill>
              </a:rPr>
              <a:t>Flywheel Resurface</a:t>
            </a:r>
          </a:p>
        </p:txBody>
      </p:sp>
      <p:pic>
        <p:nvPicPr>
          <p:cNvPr id="5" name="Picture 4" descr="A close-up of a flywheel being machined for a precise finish.">
            <a:extLst>
              <a:ext uri="{FF2B5EF4-FFF2-40B4-BE49-F238E27FC236}">
                <a16:creationId xmlns:a16="http://schemas.microsoft.com/office/drawing/2014/main" id="{487B65B2-3121-5680-9CAF-B1877699FA25}"/>
              </a:ext>
            </a:extLst>
          </p:cNvPr>
          <p:cNvPicPr>
            <a:picLocks noChangeAspect="1"/>
          </p:cNvPicPr>
          <p:nvPr/>
        </p:nvPicPr>
        <p:blipFill>
          <a:blip r:embed="rId3"/>
          <a:stretch>
            <a:fillRect/>
          </a:stretch>
        </p:blipFill>
        <p:spPr>
          <a:xfrm>
            <a:off x="2145363" y="1645285"/>
            <a:ext cx="4853274" cy="3653690"/>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84908" y="5501030"/>
            <a:ext cx="8211129" cy="775015"/>
          </a:xfrm>
        </p:spPr>
        <p:txBody>
          <a:bodyPr wrap="square" lIns="0" tIns="18000" rIns="0" bIns="18000" anchor="ctr" anchorCtr="0">
            <a:spAutoFit/>
          </a:bodyPr>
          <a:lstStyle/>
          <a:p>
            <a:pPr marL="0" indent="0">
              <a:spcBef>
                <a:spcPts val="600"/>
              </a:spcBef>
              <a:buNone/>
            </a:pPr>
            <a:r>
              <a:rPr lang="en-US" sz="2400" dirty="0"/>
              <a:t>A flywheel being machined (ground) to provide the correct surface finish for the replacement clutch disc.</a:t>
            </a:r>
          </a:p>
        </p:txBody>
      </p:sp>
    </p:spTree>
    <p:extLst>
      <p:ext uri="{BB962C8B-B14F-4D97-AF65-F5344CB8AC3E}">
        <p14:creationId xmlns:p14="http://schemas.microsoft.com/office/powerpoint/2010/main" val="341244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20537"/>
            <a:ext cx="8212348" cy="590349"/>
          </a:xfrm>
        </p:spPr>
        <p:txBody>
          <a:bodyPr lIns="0" tIns="18000" rIns="0" bIns="18000" anchor="ctr">
            <a:spAutoFit/>
          </a:bodyPr>
          <a:lstStyle/>
          <a:p>
            <a:r>
              <a:rPr lang="en-US" dirty="0"/>
              <a:t>Learning Objectives</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44584"/>
            <a:ext cx="8212347" cy="2460092"/>
          </a:xfrm>
        </p:spPr>
        <p:txBody>
          <a:bodyPr lIns="0" tIns="18000" rIns="0" bIns="18000" anchor="ctr" anchorCtr="0">
            <a:spAutoFit/>
          </a:bodyPr>
          <a:lstStyle/>
          <a:p>
            <a:pPr marL="534988" indent="-534988">
              <a:buNone/>
            </a:pPr>
            <a:r>
              <a:rPr lang="en-US" sz="2400" b="1" dirty="0">
                <a:solidFill>
                  <a:srgbClr val="007FA3"/>
                </a:solidFill>
              </a:rPr>
              <a:t>3.1</a:t>
            </a:r>
            <a:r>
              <a:rPr lang="en-US" sz="2400" dirty="0">
                <a:solidFill>
                  <a:schemeClr val="tx1"/>
                </a:solidFill>
              </a:rPr>
              <a:t> List the major parts that are included in the clutch system and describe how the clutch works.</a:t>
            </a:r>
          </a:p>
          <a:p>
            <a:pPr marL="534988" indent="-534988">
              <a:buNone/>
            </a:pPr>
            <a:r>
              <a:rPr lang="en-US" sz="2400" b="1" dirty="0">
                <a:solidFill>
                  <a:srgbClr val="007FA3"/>
                </a:solidFill>
              </a:rPr>
              <a:t>3.2</a:t>
            </a:r>
            <a:r>
              <a:rPr lang="en-US" sz="2400" dirty="0">
                <a:solidFill>
                  <a:schemeClr val="tx1"/>
                </a:solidFill>
              </a:rPr>
              <a:t> Describe how the clutch works.</a:t>
            </a:r>
          </a:p>
          <a:p>
            <a:pPr marL="534988" indent="-534988">
              <a:buNone/>
            </a:pPr>
            <a:r>
              <a:rPr lang="en-US" sz="2400" b="1" dirty="0">
                <a:solidFill>
                  <a:srgbClr val="007FA3"/>
                </a:solidFill>
              </a:rPr>
              <a:t>3.3</a:t>
            </a:r>
            <a:r>
              <a:rPr lang="en-US" sz="2400" dirty="0">
                <a:solidFill>
                  <a:schemeClr val="tx1"/>
                </a:solidFill>
              </a:rPr>
              <a:t> Explain how a dual mass flywheel works.</a:t>
            </a:r>
          </a:p>
          <a:p>
            <a:pPr marL="534988" indent="-534988">
              <a:buNone/>
            </a:pPr>
            <a:r>
              <a:rPr lang="en-US" sz="2400" b="1" dirty="0">
                <a:solidFill>
                  <a:srgbClr val="007FA3"/>
                </a:solidFill>
              </a:rPr>
              <a:t>3.4</a:t>
            </a:r>
            <a:r>
              <a:rPr lang="en-US" sz="2400" dirty="0">
                <a:solidFill>
                  <a:schemeClr val="tx1"/>
                </a:solidFill>
              </a:rPr>
              <a:t> Describe how a hydraulic clutch system works.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3.13</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9" y="1055324"/>
            <a:ext cx="2491204" cy="405683"/>
          </a:xfrm>
        </p:spPr>
        <p:txBody>
          <a:bodyPr wrap="square" lIns="0" tIns="18000" rIns="0" bIns="18000" anchor="ctr" anchorCtr="0">
            <a:spAutoFit/>
          </a:bodyPr>
          <a:lstStyle/>
          <a:p>
            <a:pPr marL="0" indent="0">
              <a:spcBef>
                <a:spcPts val="600"/>
              </a:spcBef>
              <a:buNone/>
            </a:pPr>
            <a:r>
              <a:rPr lang="en-US" sz="2400" dirty="0">
                <a:solidFill>
                  <a:schemeClr val="tx1"/>
                </a:solidFill>
              </a:rPr>
              <a:t>Stepped Flywheel</a:t>
            </a:r>
          </a:p>
        </p:txBody>
      </p:sp>
      <p:pic>
        <p:nvPicPr>
          <p:cNvPr id="5" name="Picture 4" descr="A close-up view of a stepped flywheel with a large circular disc on the circumference.">
            <a:extLst>
              <a:ext uri="{FF2B5EF4-FFF2-40B4-BE49-F238E27FC236}">
                <a16:creationId xmlns:a16="http://schemas.microsoft.com/office/drawing/2014/main" id="{4E637BF1-B17A-6803-A3B8-64A969A661F5}"/>
              </a:ext>
            </a:extLst>
          </p:cNvPr>
          <p:cNvPicPr>
            <a:picLocks noChangeAspect="1"/>
          </p:cNvPicPr>
          <p:nvPr/>
        </p:nvPicPr>
        <p:blipFill>
          <a:blip r:embed="rId3"/>
          <a:stretch>
            <a:fillRect/>
          </a:stretch>
        </p:blipFill>
        <p:spPr>
          <a:xfrm>
            <a:off x="2253437" y="1631760"/>
            <a:ext cx="4637126" cy="3490967"/>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84908" y="5264608"/>
            <a:ext cx="8211129" cy="1144347"/>
          </a:xfrm>
        </p:spPr>
        <p:txBody>
          <a:bodyPr wrap="square" lIns="0" tIns="18000" rIns="0" bIns="18000" anchor="ctr" anchorCtr="0">
            <a:spAutoFit/>
          </a:bodyPr>
          <a:lstStyle/>
          <a:p>
            <a:pPr marL="0" indent="0">
              <a:spcBef>
                <a:spcPts val="600"/>
              </a:spcBef>
              <a:buNone/>
            </a:pPr>
            <a:r>
              <a:rPr lang="en-US" sz="2400" dirty="0"/>
              <a:t>A stepped flywheel has more mass on the outer edge which helps smooth out impulses from a four-cylinder engine especially at idle speed.</a:t>
            </a:r>
          </a:p>
        </p:txBody>
      </p:sp>
    </p:spTree>
    <p:extLst>
      <p:ext uri="{BB962C8B-B14F-4D97-AF65-F5344CB8AC3E}">
        <p14:creationId xmlns:p14="http://schemas.microsoft.com/office/powerpoint/2010/main" val="1013136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20537"/>
            <a:ext cx="8212348" cy="590349"/>
          </a:xfrm>
        </p:spPr>
        <p:txBody>
          <a:bodyPr lIns="0" tIns="18000" rIns="0" bIns="18000" anchor="ctr">
            <a:spAutoFit/>
          </a:bodyPr>
          <a:lstStyle/>
          <a:p>
            <a:r>
              <a:rPr lang="en-US" dirty="0"/>
              <a:t>Dual-Mass Flywheel</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46335"/>
            <a:ext cx="8212347" cy="2560119"/>
          </a:xfrm>
        </p:spPr>
        <p:txBody>
          <a:bodyPr lIns="0" tIns="18000" rIns="0" bIns="18000" anchor="ctr" anchorCtr="0">
            <a:spAutoFit/>
          </a:bodyPr>
          <a:lstStyle/>
          <a:p>
            <a:pPr marL="342900" indent="-342900">
              <a:spcBef>
                <a:spcPts val="600"/>
              </a:spcBef>
            </a:pPr>
            <a:r>
              <a:rPr lang="en-US" sz="2400" dirty="0">
                <a:solidFill>
                  <a:schemeClr val="tx1"/>
                </a:solidFill>
              </a:rPr>
              <a:t>Starter ring gear mounts on the primary flywheel.</a:t>
            </a:r>
          </a:p>
          <a:p>
            <a:pPr marL="342900" indent="-342900">
              <a:spcBef>
                <a:spcPts val="600"/>
              </a:spcBef>
            </a:pPr>
            <a:r>
              <a:rPr lang="en-US" sz="2400" dirty="0">
                <a:solidFill>
                  <a:schemeClr val="tx1"/>
                </a:solidFill>
              </a:rPr>
              <a:t>Power from starter motor does not have to flow through damper assembly</a:t>
            </a:r>
          </a:p>
          <a:p>
            <a:pPr marL="342900" indent="-342900">
              <a:spcBef>
                <a:spcPts val="600"/>
              </a:spcBef>
            </a:pPr>
            <a:r>
              <a:rPr lang="en-US" sz="2400" dirty="0">
                <a:solidFill>
                  <a:schemeClr val="tx1"/>
                </a:solidFill>
              </a:rPr>
              <a:t>To reach engine crankshaft.</a:t>
            </a:r>
          </a:p>
          <a:p>
            <a:pPr marL="342900" indent="-342900">
              <a:spcBef>
                <a:spcPts val="600"/>
              </a:spcBef>
            </a:pPr>
            <a:r>
              <a:rPr lang="en-US" sz="2400" dirty="0">
                <a:solidFill>
                  <a:schemeClr val="tx1"/>
                </a:solidFill>
              </a:rPr>
              <a:t>Pilot bearing is also attached to primary flywheel.</a:t>
            </a:r>
          </a:p>
          <a:p>
            <a:pPr marL="342900" indent="-342900">
              <a:spcBef>
                <a:spcPts val="600"/>
              </a:spcBef>
            </a:pPr>
            <a:r>
              <a:rPr lang="en-US" sz="2400" dirty="0">
                <a:solidFill>
                  <a:schemeClr val="tx1"/>
                </a:solidFill>
              </a:rPr>
              <a:t>Clutch friction surface is usually on secondary flywheel.</a:t>
            </a:r>
          </a:p>
        </p:txBody>
      </p:sp>
    </p:spTree>
    <p:extLst>
      <p:ext uri="{BB962C8B-B14F-4D97-AF65-F5344CB8AC3E}">
        <p14:creationId xmlns:p14="http://schemas.microsoft.com/office/powerpoint/2010/main" val="1666275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3.14</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55324"/>
            <a:ext cx="2844887" cy="405683"/>
          </a:xfrm>
        </p:spPr>
        <p:txBody>
          <a:bodyPr wrap="square" lIns="0" tIns="18000" rIns="0" bIns="18000" anchor="ctr" anchorCtr="0">
            <a:spAutoFit/>
          </a:bodyPr>
          <a:lstStyle/>
          <a:p>
            <a:pPr marL="0" indent="0">
              <a:spcBef>
                <a:spcPts val="600"/>
              </a:spcBef>
              <a:buNone/>
            </a:pPr>
            <a:r>
              <a:rPr lang="en-US" sz="2400" dirty="0">
                <a:solidFill>
                  <a:schemeClr val="tx1"/>
                </a:solidFill>
              </a:rPr>
              <a:t>Dual-Mass Flywheel</a:t>
            </a:r>
          </a:p>
        </p:txBody>
      </p:sp>
      <p:pic>
        <p:nvPicPr>
          <p:cNvPr id="5" name="Picture 4" descr="A cross-sectional illustration of a dual-mass wheel with its labeled components.&#10;Long description is available in notes, Press F6.">
            <a:extLst>
              <a:ext uri="{FF2B5EF4-FFF2-40B4-BE49-F238E27FC236}">
                <a16:creationId xmlns:a16="http://schemas.microsoft.com/office/drawing/2014/main" id="{98BA6C9E-F75A-16B8-E691-BB388D2D259D}"/>
              </a:ext>
            </a:extLst>
          </p:cNvPr>
          <p:cNvPicPr>
            <a:picLocks noChangeAspect="1"/>
          </p:cNvPicPr>
          <p:nvPr/>
        </p:nvPicPr>
        <p:blipFill>
          <a:blip r:embed="rId3"/>
          <a:stretch>
            <a:fillRect/>
          </a:stretch>
        </p:blipFill>
        <p:spPr>
          <a:xfrm>
            <a:off x="2569000" y="1625746"/>
            <a:ext cx="4006001" cy="3865295"/>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84908" y="5621800"/>
            <a:ext cx="8211129" cy="775015"/>
          </a:xfrm>
        </p:spPr>
        <p:txBody>
          <a:bodyPr wrap="square" lIns="0" tIns="18000" rIns="0" bIns="18000" anchor="ctr" anchorCtr="0">
            <a:spAutoFit/>
          </a:bodyPr>
          <a:lstStyle/>
          <a:p>
            <a:pPr marL="0" indent="0">
              <a:spcBef>
                <a:spcPts val="600"/>
              </a:spcBef>
              <a:buNone/>
            </a:pPr>
            <a:r>
              <a:rPr lang="en-US" sz="2400" dirty="0"/>
              <a:t>A dual-mass wheel consists of two flywheels connected with a spring between them to help absorb engine pulsations.</a:t>
            </a:r>
          </a:p>
        </p:txBody>
      </p:sp>
    </p:spTree>
    <p:extLst>
      <p:ext uri="{BB962C8B-B14F-4D97-AF65-F5344CB8AC3E}">
        <p14:creationId xmlns:p14="http://schemas.microsoft.com/office/powerpoint/2010/main" val="26420657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20537"/>
            <a:ext cx="8212348" cy="590349"/>
          </a:xfrm>
        </p:spPr>
        <p:txBody>
          <a:bodyPr lIns="0" tIns="18000" rIns="0" bIns="18000" anchor="ctr">
            <a:spAutoFit/>
          </a:bodyPr>
          <a:lstStyle/>
          <a:p>
            <a:r>
              <a:rPr lang="en-US" dirty="0"/>
              <a:t>Pilot Bearings</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49847"/>
            <a:ext cx="8212347" cy="2190788"/>
          </a:xfrm>
        </p:spPr>
        <p:txBody>
          <a:bodyPr lIns="0" tIns="18000" rIns="0" bIns="18000" anchor="ctr" anchorCtr="0">
            <a:spAutoFit/>
          </a:bodyPr>
          <a:lstStyle/>
          <a:p>
            <a:pPr marL="342900" indent="-342900">
              <a:spcBef>
                <a:spcPts val="600"/>
              </a:spcBef>
            </a:pPr>
            <a:r>
              <a:rPr lang="en-US" sz="2400" dirty="0">
                <a:solidFill>
                  <a:schemeClr val="tx1"/>
                </a:solidFill>
              </a:rPr>
              <a:t>Engine end of a transmission input (clutch) shaft</a:t>
            </a:r>
          </a:p>
          <a:p>
            <a:pPr marL="342900" indent="-342900">
              <a:spcBef>
                <a:spcPts val="600"/>
              </a:spcBef>
            </a:pPr>
            <a:r>
              <a:rPr lang="en-US" sz="2400" dirty="0">
                <a:solidFill>
                  <a:schemeClr val="tx1"/>
                </a:solidFill>
              </a:rPr>
              <a:t>Supported by pilot bearing pressed into end of crankshaft.</a:t>
            </a:r>
          </a:p>
          <a:p>
            <a:pPr marL="342900" indent="-342900">
              <a:spcBef>
                <a:spcPts val="600"/>
              </a:spcBef>
            </a:pPr>
            <a:r>
              <a:rPr lang="en-US" sz="2400" dirty="0">
                <a:solidFill>
                  <a:schemeClr val="tx1"/>
                </a:solidFill>
              </a:rPr>
              <a:t>Need for pilot bearing</a:t>
            </a:r>
          </a:p>
          <a:p>
            <a:pPr marL="342900" indent="-342900">
              <a:spcBef>
                <a:spcPts val="600"/>
              </a:spcBef>
            </a:pPr>
            <a:r>
              <a:rPr lang="en-US" sz="2400" dirty="0">
                <a:solidFill>
                  <a:schemeClr val="tx1"/>
                </a:solidFill>
              </a:rPr>
              <a:t>Construction: How can pilot bearings be constructed?</a:t>
            </a:r>
          </a:p>
          <a:p>
            <a:pPr marL="342900" indent="-342900">
              <a:spcBef>
                <a:spcPts val="600"/>
              </a:spcBef>
            </a:pPr>
            <a:r>
              <a:rPr lang="en-US" sz="2400" dirty="0">
                <a:solidFill>
                  <a:schemeClr val="tx1"/>
                </a:solidFill>
              </a:rPr>
              <a:t>How do pilot bearings operate? </a:t>
            </a:r>
          </a:p>
        </p:txBody>
      </p:sp>
    </p:spTree>
    <p:extLst>
      <p:ext uri="{BB962C8B-B14F-4D97-AF65-F5344CB8AC3E}">
        <p14:creationId xmlns:p14="http://schemas.microsoft.com/office/powerpoint/2010/main" val="42134241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3.15</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9" y="1055324"/>
            <a:ext cx="3353846" cy="405683"/>
          </a:xfrm>
        </p:spPr>
        <p:txBody>
          <a:bodyPr wrap="square" lIns="0" tIns="18000" rIns="0" bIns="18000" anchor="ctr" anchorCtr="0">
            <a:spAutoFit/>
          </a:bodyPr>
          <a:lstStyle/>
          <a:p>
            <a:pPr marL="0" indent="0">
              <a:spcBef>
                <a:spcPts val="600"/>
              </a:spcBef>
              <a:buNone/>
            </a:pPr>
            <a:r>
              <a:rPr lang="en-US" sz="2400" dirty="0">
                <a:solidFill>
                  <a:schemeClr val="tx1"/>
                </a:solidFill>
              </a:rPr>
              <a:t>Pilot Bearing Installation</a:t>
            </a:r>
          </a:p>
        </p:txBody>
      </p:sp>
      <p:pic>
        <p:nvPicPr>
          <p:cNvPr id="5" name="Picture 4" descr="A close-up view of a disc-like crankshaft.&#10;Long description is available in notes, Press F6.">
            <a:extLst>
              <a:ext uri="{FF2B5EF4-FFF2-40B4-BE49-F238E27FC236}">
                <a16:creationId xmlns:a16="http://schemas.microsoft.com/office/drawing/2014/main" id="{78FD2C28-78B5-F704-CCD7-7ACF1983DD8A}"/>
              </a:ext>
            </a:extLst>
          </p:cNvPr>
          <p:cNvPicPr>
            <a:picLocks noChangeAspect="1"/>
          </p:cNvPicPr>
          <p:nvPr/>
        </p:nvPicPr>
        <p:blipFill>
          <a:blip r:embed="rId3"/>
          <a:stretch>
            <a:fillRect/>
          </a:stretch>
        </p:blipFill>
        <p:spPr>
          <a:xfrm>
            <a:off x="2626488" y="1641788"/>
            <a:ext cx="3893007" cy="2930771"/>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84908" y="4881534"/>
            <a:ext cx="8211129" cy="1513679"/>
          </a:xfrm>
        </p:spPr>
        <p:txBody>
          <a:bodyPr wrap="square" lIns="0" tIns="18000" rIns="0" bIns="18000" anchor="ctr" anchorCtr="0">
            <a:spAutoFit/>
          </a:bodyPr>
          <a:lstStyle/>
          <a:p>
            <a:pPr marL="0" indent="0">
              <a:spcBef>
                <a:spcPts val="600"/>
              </a:spcBef>
              <a:buNone/>
            </a:pPr>
            <a:r>
              <a:rPr lang="en-US" sz="2400" dirty="0"/>
              <a:t>A pilot bearing or bushing, such as one being used on the rear-wheel-drive pickup truck, is pressed into the end of the engine crankshaft and supports the input shaft of the transmission.</a:t>
            </a:r>
          </a:p>
        </p:txBody>
      </p:sp>
    </p:spTree>
    <p:extLst>
      <p:ext uri="{BB962C8B-B14F-4D97-AF65-F5344CB8AC3E}">
        <p14:creationId xmlns:p14="http://schemas.microsoft.com/office/powerpoint/2010/main" val="869665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pPr>
              <a:spcBef>
                <a:spcPts val="600"/>
              </a:spcBef>
            </a:pPr>
            <a:r>
              <a:rPr lang="en-US" dirty="0"/>
              <a:t>Figure 3.16</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5566" y="1055324"/>
            <a:ext cx="1834940" cy="405683"/>
          </a:xfrm>
        </p:spPr>
        <p:txBody>
          <a:bodyPr wrap="square" lIns="0" tIns="18000" rIns="0" bIns="18000" anchor="ctr" anchorCtr="0">
            <a:spAutoFit/>
          </a:bodyPr>
          <a:lstStyle/>
          <a:p>
            <a:pPr marL="0" indent="0">
              <a:spcBef>
                <a:spcPts val="600"/>
              </a:spcBef>
              <a:buNone/>
            </a:pPr>
            <a:r>
              <a:rPr lang="en-US" sz="2400" dirty="0">
                <a:solidFill>
                  <a:schemeClr val="tx1"/>
                </a:solidFill>
              </a:rPr>
              <a:t>Pilot Bearing</a:t>
            </a:r>
          </a:p>
        </p:txBody>
      </p:sp>
      <p:pic>
        <p:nvPicPr>
          <p:cNvPr id="5" name="Picture 4" descr="A set of illustrations of the designs of the pilot bearings along with other parts.&#10;Long description is available in notes, Press F6.">
            <a:extLst>
              <a:ext uri="{FF2B5EF4-FFF2-40B4-BE49-F238E27FC236}">
                <a16:creationId xmlns:a16="http://schemas.microsoft.com/office/drawing/2014/main" id="{A1778E21-0ACD-5B30-6BE8-AC9EBEAF3A2D}"/>
              </a:ext>
            </a:extLst>
          </p:cNvPr>
          <p:cNvPicPr>
            <a:picLocks noChangeAspect="1"/>
          </p:cNvPicPr>
          <p:nvPr/>
        </p:nvPicPr>
        <p:blipFill>
          <a:blip r:embed="rId3"/>
          <a:stretch>
            <a:fillRect/>
          </a:stretch>
        </p:blipFill>
        <p:spPr>
          <a:xfrm>
            <a:off x="2419476" y="1680695"/>
            <a:ext cx="4305049" cy="3720895"/>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84908" y="5613174"/>
            <a:ext cx="8211129" cy="775015"/>
          </a:xfrm>
        </p:spPr>
        <p:txBody>
          <a:bodyPr wrap="square" lIns="0" tIns="18000" rIns="0" bIns="18000" anchor="ctr" anchorCtr="0">
            <a:spAutoFit/>
          </a:bodyPr>
          <a:lstStyle/>
          <a:p>
            <a:pPr marL="0" indent="0">
              <a:spcBef>
                <a:spcPts val="600"/>
              </a:spcBef>
              <a:buNone/>
            </a:pPr>
            <a:r>
              <a:rPr lang="en-US" sz="2400" dirty="0"/>
              <a:t>Pilot bearings (bushings) are made in several different designs depending on the application.</a:t>
            </a:r>
          </a:p>
        </p:txBody>
      </p:sp>
    </p:spTree>
    <p:extLst>
      <p:ext uri="{BB962C8B-B14F-4D97-AF65-F5344CB8AC3E}">
        <p14:creationId xmlns:p14="http://schemas.microsoft.com/office/powerpoint/2010/main" val="8402530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3.17</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55324"/>
            <a:ext cx="2965658" cy="405683"/>
          </a:xfrm>
        </p:spPr>
        <p:txBody>
          <a:bodyPr wrap="square" lIns="0" tIns="18000" rIns="0" bIns="18000" anchor="ctr" anchorCtr="0">
            <a:spAutoFit/>
          </a:bodyPr>
          <a:lstStyle/>
          <a:p>
            <a:pPr marL="0" indent="0">
              <a:spcBef>
                <a:spcPts val="600"/>
              </a:spcBef>
              <a:buNone/>
            </a:pPr>
            <a:r>
              <a:rPr lang="en-US" sz="2400" dirty="0">
                <a:solidFill>
                  <a:schemeClr val="tx1"/>
                </a:solidFill>
              </a:rPr>
              <a:t>Clutch Pedal Linkage</a:t>
            </a:r>
          </a:p>
        </p:txBody>
      </p:sp>
      <p:pic>
        <p:nvPicPr>
          <p:cNvPr id="6" name="Picture 5" descr="An illustration of the Z-bar and lever-type clutch linkage with other labeled components.&#10;Long description is available in notes, Press F6.">
            <a:extLst>
              <a:ext uri="{FF2B5EF4-FFF2-40B4-BE49-F238E27FC236}">
                <a16:creationId xmlns:a16="http://schemas.microsoft.com/office/drawing/2014/main" id="{7A4B8299-84B5-32F3-FCC2-DC5A346B981F}"/>
              </a:ext>
            </a:extLst>
          </p:cNvPr>
          <p:cNvPicPr>
            <a:picLocks noChangeAspect="1"/>
          </p:cNvPicPr>
          <p:nvPr/>
        </p:nvPicPr>
        <p:blipFill>
          <a:blip r:embed="rId3"/>
          <a:stretch>
            <a:fillRect/>
          </a:stretch>
        </p:blipFill>
        <p:spPr>
          <a:xfrm>
            <a:off x="470446" y="1805188"/>
            <a:ext cx="3728755" cy="2824963"/>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81558" y="1046698"/>
            <a:ext cx="4114799" cy="1959955"/>
          </a:xfrm>
        </p:spPr>
        <p:txBody>
          <a:bodyPr wrap="square" lIns="0" tIns="18000" rIns="0" bIns="18000" anchor="ctr" anchorCtr="0">
            <a:spAutoFit/>
          </a:bodyPr>
          <a:lstStyle/>
          <a:p>
            <a:pPr marL="342900" indent="-342900">
              <a:spcBef>
                <a:spcPts val="600"/>
              </a:spcBef>
            </a:pPr>
            <a:r>
              <a:rPr lang="en-US" sz="2400" dirty="0"/>
              <a:t>Transfers force driver exerts on clutch pedal to release bearing.</a:t>
            </a:r>
          </a:p>
          <a:p>
            <a:pPr marL="342900" indent="-342900">
              <a:spcBef>
                <a:spcPts val="600"/>
              </a:spcBef>
            </a:pPr>
            <a:r>
              <a:rPr lang="en-US" sz="2400" dirty="0"/>
              <a:t>What are types of clutch linkage?</a:t>
            </a:r>
          </a:p>
        </p:txBody>
      </p:sp>
      <p:sp>
        <p:nvSpPr>
          <p:cNvPr id="3" name="Content Placeholder 2">
            <a:extLst>
              <a:ext uri="{FF2B5EF4-FFF2-40B4-BE49-F238E27FC236}">
                <a16:creationId xmlns:a16="http://schemas.microsoft.com/office/drawing/2014/main" id="{8FB76177-E163-4719-FD59-55FAB9726C0F}"/>
              </a:ext>
            </a:extLst>
          </p:cNvPr>
          <p:cNvSpPr>
            <a:spLocks noGrp="1"/>
          </p:cNvSpPr>
          <p:nvPr>
            <p:ph sz="quarter" idx="16"/>
          </p:nvPr>
        </p:nvSpPr>
        <p:spPr>
          <a:xfrm>
            <a:off x="475673" y="5201867"/>
            <a:ext cx="8220362" cy="1144347"/>
          </a:xfrm>
        </p:spPr>
        <p:txBody>
          <a:bodyPr wrap="square" lIns="0" tIns="18000" rIns="0" bIns="18000" anchor="ctr" anchorCtr="0">
            <a:spAutoFit/>
          </a:bodyPr>
          <a:lstStyle/>
          <a:p>
            <a:pPr marL="0" indent="0">
              <a:spcBef>
                <a:spcPts val="600"/>
              </a:spcBef>
              <a:buNone/>
            </a:pPr>
            <a:r>
              <a:rPr lang="en-US" sz="2400" dirty="0"/>
              <a:t>The Z-bar is used on rods and lever-type clutch linkage to change the direction of the movement. It spans between the engines (ball stud) and the frame of the vehicle.</a:t>
            </a:r>
          </a:p>
        </p:txBody>
      </p:sp>
    </p:spTree>
    <p:extLst>
      <p:ext uri="{BB962C8B-B14F-4D97-AF65-F5344CB8AC3E}">
        <p14:creationId xmlns:p14="http://schemas.microsoft.com/office/powerpoint/2010/main" val="21650000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3.18</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6283" y="1103353"/>
            <a:ext cx="2258292" cy="344128"/>
          </a:xfrm>
        </p:spPr>
        <p:txBody>
          <a:bodyPr wrap="square" lIns="0" tIns="18000" rIns="0" bIns="18000" anchor="ctr" anchorCtr="0">
            <a:spAutoFit/>
          </a:bodyPr>
          <a:lstStyle/>
          <a:p>
            <a:pPr marL="0" indent="0">
              <a:spcBef>
                <a:spcPts val="600"/>
              </a:spcBef>
              <a:buNone/>
            </a:pPr>
            <a:r>
              <a:rPr lang="en-US" sz="2000" dirty="0">
                <a:solidFill>
                  <a:schemeClr val="tx1"/>
                </a:solidFill>
              </a:rPr>
              <a:t>Over-Center Spring</a:t>
            </a:r>
          </a:p>
        </p:txBody>
      </p:sp>
      <p:pic>
        <p:nvPicPr>
          <p:cNvPr id="8" name="Picture 7" descr="An illustration of the clutch pedal linkage with levers and rods.&#10;Long description is available in notes, Press F6.">
            <a:extLst>
              <a:ext uri="{FF2B5EF4-FFF2-40B4-BE49-F238E27FC236}">
                <a16:creationId xmlns:a16="http://schemas.microsoft.com/office/drawing/2014/main" id="{5A9CC967-50D6-3CED-02C2-4E5DC3134AB8}"/>
              </a:ext>
            </a:extLst>
          </p:cNvPr>
          <p:cNvPicPr>
            <a:picLocks noChangeAspect="1"/>
          </p:cNvPicPr>
          <p:nvPr/>
        </p:nvPicPr>
        <p:blipFill>
          <a:blip r:embed="rId3"/>
          <a:stretch>
            <a:fillRect/>
          </a:stretch>
        </p:blipFill>
        <p:spPr>
          <a:xfrm>
            <a:off x="2400428" y="1583081"/>
            <a:ext cx="4343145" cy="3122499"/>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6282" y="4819017"/>
            <a:ext cx="8211449" cy="1575234"/>
          </a:xfrm>
        </p:spPr>
        <p:txBody>
          <a:bodyPr wrap="square" lIns="0" tIns="18000" rIns="0" bIns="18000" anchor="ctr" anchorCtr="0">
            <a:spAutoFit/>
          </a:bodyPr>
          <a:lstStyle/>
          <a:p>
            <a:pPr marL="0" indent="0">
              <a:spcBef>
                <a:spcPts val="600"/>
              </a:spcBef>
              <a:buNone/>
            </a:pPr>
            <a:r>
              <a:rPr lang="en-US" sz="2000" dirty="0"/>
              <a:t>The over-center spring is mounted to pull the pedal upward during the first half of pedal travel and downward during the second half. This last action reduces pedal effort and helps release the clutch. This can be demonstrated by carefully pushing on the clutch pedal with the linkage disconnected.</a:t>
            </a:r>
          </a:p>
        </p:txBody>
      </p:sp>
    </p:spTree>
    <p:extLst>
      <p:ext uri="{BB962C8B-B14F-4D97-AF65-F5344CB8AC3E}">
        <p14:creationId xmlns:p14="http://schemas.microsoft.com/office/powerpoint/2010/main" val="28684893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3.19</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6282" y="1087964"/>
            <a:ext cx="2594721" cy="374906"/>
          </a:xfrm>
        </p:spPr>
        <p:txBody>
          <a:bodyPr wrap="square" lIns="0" tIns="18000" rIns="0" bIns="18000" anchor="ctr" anchorCtr="0">
            <a:spAutoFit/>
          </a:bodyPr>
          <a:lstStyle/>
          <a:p>
            <a:pPr marL="0" indent="0">
              <a:spcBef>
                <a:spcPts val="600"/>
              </a:spcBef>
              <a:buNone/>
            </a:pPr>
            <a:r>
              <a:rPr lang="en-US" sz="2200" dirty="0">
                <a:solidFill>
                  <a:schemeClr val="tx1"/>
                </a:solidFill>
              </a:rPr>
              <a:t>Clutch Cable Type</a:t>
            </a:r>
          </a:p>
        </p:txBody>
      </p:sp>
      <p:pic>
        <p:nvPicPr>
          <p:cNvPr id="5" name="Picture 4" descr="An illustration of the cable-operated clutch mechanism.&#10;Long description is available in notes, Press F6.">
            <a:extLst>
              <a:ext uri="{FF2B5EF4-FFF2-40B4-BE49-F238E27FC236}">
                <a16:creationId xmlns:a16="http://schemas.microsoft.com/office/drawing/2014/main" id="{7D0F4A63-FF78-1404-8C94-6AF9B0FF22C4}"/>
              </a:ext>
            </a:extLst>
          </p:cNvPr>
          <p:cNvPicPr>
            <a:picLocks noChangeAspect="1"/>
          </p:cNvPicPr>
          <p:nvPr/>
        </p:nvPicPr>
        <p:blipFill>
          <a:blip r:embed="rId3"/>
          <a:stretch>
            <a:fillRect/>
          </a:stretch>
        </p:blipFill>
        <p:spPr>
          <a:xfrm>
            <a:off x="1984812" y="1645378"/>
            <a:ext cx="5174376" cy="3204941"/>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6282" y="4963101"/>
            <a:ext cx="8211449" cy="1390568"/>
          </a:xfrm>
        </p:spPr>
        <p:txBody>
          <a:bodyPr wrap="square" lIns="0" tIns="18000" rIns="0" bIns="18000" anchor="ctr" anchorCtr="0">
            <a:spAutoFit/>
          </a:bodyPr>
          <a:lstStyle/>
          <a:p>
            <a:pPr marL="0" indent="0">
              <a:spcBef>
                <a:spcPts val="600"/>
              </a:spcBef>
              <a:buNone/>
            </a:pPr>
            <a:r>
              <a:rPr lang="en-US" sz="2200" dirty="0"/>
              <a:t>A typical cable operated clutch mechanism uses two springs. One at the pedal assembly is used to return the clutch pedal after it is depressed and the other is located at the fork to return the throwout bearing fork to thee clutch applied (pedal up) position.</a:t>
            </a:r>
          </a:p>
        </p:txBody>
      </p:sp>
    </p:spTree>
    <p:extLst>
      <p:ext uri="{BB962C8B-B14F-4D97-AF65-F5344CB8AC3E}">
        <p14:creationId xmlns:p14="http://schemas.microsoft.com/office/powerpoint/2010/main" val="21915599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Cable Clutch Operation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13531B25-B867-6E50-7EEF-718904131416}"/>
              </a:ext>
            </a:extLst>
          </p:cNvPr>
          <p:cNvSpPr/>
          <p:nvPr/>
        </p:nvSpPr>
        <p:spPr>
          <a:xfrm>
            <a:off x="8019875" y="1271093"/>
            <a:ext cx="1040119" cy="205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80682C4-1748-4451-59AA-7B512CBEE855}"/>
              </a:ext>
            </a:extLst>
          </p:cNvPr>
          <p:cNvSpPr/>
          <p:nvPr/>
        </p:nvSpPr>
        <p:spPr>
          <a:xfrm>
            <a:off x="931178" y="1407952"/>
            <a:ext cx="4966283" cy="496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cable_clutch_op">
            <a:hlinkClick r:id="" action="ppaction://media"/>
            <a:extLst>
              <a:ext uri="{FF2B5EF4-FFF2-40B4-BE49-F238E27FC236}">
                <a16:creationId xmlns:a16="http://schemas.microsoft.com/office/drawing/2014/main" id="{B3170CAE-DF1D-7BA3-B3CC-EDA61FBBCA3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4006" y="1271093"/>
            <a:ext cx="8833554" cy="4968874"/>
          </a:xfrm>
          <a:prstGeom prst="rect">
            <a:avLst/>
          </a:prstGeom>
        </p:spPr>
      </p:pic>
    </p:spTree>
    <p:extLst>
      <p:ext uri="{BB962C8B-B14F-4D97-AF65-F5344CB8AC3E}">
        <p14:creationId xmlns:p14="http://schemas.microsoft.com/office/powerpoint/2010/main" val="201760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20537"/>
            <a:ext cx="8212348" cy="590349"/>
          </a:xfrm>
        </p:spPr>
        <p:txBody>
          <a:bodyPr lIns="0" tIns="18000" rIns="0" bIns="18000" anchor="ctr">
            <a:spAutoFit/>
          </a:bodyPr>
          <a:lstStyle/>
          <a:p>
            <a:r>
              <a:rPr lang="en-US" dirty="0"/>
              <a:t>Clutch Purpose &amp; Function</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40466"/>
            <a:ext cx="8212347" cy="3745059"/>
          </a:xfrm>
        </p:spPr>
        <p:txBody>
          <a:bodyPr lIns="0" tIns="18000" rIns="0" bIns="18000" anchor="ctr" anchorCtr="0">
            <a:spAutoFit/>
          </a:bodyPr>
          <a:lstStyle/>
          <a:p>
            <a:pPr marL="342900" indent="-342900">
              <a:spcBef>
                <a:spcPts val="600"/>
              </a:spcBef>
            </a:pPr>
            <a:r>
              <a:rPr lang="en-US" sz="2400" dirty="0">
                <a:solidFill>
                  <a:schemeClr val="tx1"/>
                </a:solidFill>
              </a:rPr>
              <a:t>Clutch located between engine &amp; transmission/transaxle. </a:t>
            </a:r>
          </a:p>
          <a:p>
            <a:pPr marL="829818" lvl="1" indent="-342900"/>
            <a:r>
              <a:rPr lang="en-US" sz="2400" dirty="0">
                <a:solidFill>
                  <a:schemeClr val="tx1"/>
                </a:solidFill>
              </a:rPr>
              <a:t>Disconnect engine power from transmission/transaxle</a:t>
            </a:r>
          </a:p>
          <a:p>
            <a:pPr marL="829818" lvl="1" indent="-342900"/>
            <a:r>
              <a:rPr lang="en-US" sz="2400" dirty="0">
                <a:solidFill>
                  <a:schemeClr val="tx1"/>
                </a:solidFill>
              </a:rPr>
              <a:t>Permit engine to remain running vehicle is stopped in gear </a:t>
            </a:r>
          </a:p>
          <a:p>
            <a:pPr marL="829818" lvl="1" indent="-342900"/>
            <a:r>
              <a:rPr lang="en-US" sz="2400" dirty="0">
                <a:solidFill>
                  <a:schemeClr val="tx1"/>
                </a:solidFill>
              </a:rPr>
              <a:t>Permit transmission/transaxle to be shifted.</a:t>
            </a:r>
          </a:p>
          <a:p>
            <a:pPr marL="829818" lvl="1" indent="-342900"/>
            <a:r>
              <a:rPr lang="en-US" sz="2400" dirty="0">
                <a:solidFill>
                  <a:schemeClr val="tx1"/>
                </a:solidFill>
              </a:rPr>
              <a:t>Dampen and absorb engine power impulses &amp; drive train vibration</a:t>
            </a:r>
          </a:p>
          <a:p>
            <a:pPr marL="829818" lvl="1" indent="-342900"/>
            <a:r>
              <a:rPr lang="en-US" sz="2400" dirty="0">
                <a:solidFill>
                  <a:schemeClr val="tx1"/>
                </a:solidFill>
              </a:rPr>
              <a:t>Provide a smooth engagement and disengagement of torque</a:t>
            </a:r>
          </a:p>
        </p:txBody>
      </p:sp>
    </p:spTree>
    <p:extLst>
      <p:ext uri="{BB962C8B-B14F-4D97-AF65-F5344CB8AC3E}">
        <p14:creationId xmlns:p14="http://schemas.microsoft.com/office/powerpoint/2010/main" val="5687919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3.20</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6283" y="1087964"/>
            <a:ext cx="2180654" cy="374906"/>
          </a:xfrm>
        </p:spPr>
        <p:txBody>
          <a:bodyPr wrap="square" lIns="0" tIns="18000" rIns="0" bIns="18000" anchor="ctr" anchorCtr="0">
            <a:spAutoFit/>
          </a:bodyPr>
          <a:lstStyle/>
          <a:p>
            <a:pPr marL="0" indent="0">
              <a:spcBef>
                <a:spcPts val="600"/>
              </a:spcBef>
              <a:buNone/>
            </a:pPr>
            <a:r>
              <a:rPr lang="en-US" sz="2200" dirty="0">
                <a:solidFill>
                  <a:schemeClr val="tx1"/>
                </a:solidFill>
              </a:rPr>
              <a:t>Hydraulic Clutch</a:t>
            </a:r>
          </a:p>
        </p:txBody>
      </p:sp>
      <p:pic>
        <p:nvPicPr>
          <p:cNvPr id="5" name="Picture 4" descr="An illustration of the hydraulic clutch mechanism with its labeled components.&#10;Long description is available in notes, Press F6.">
            <a:extLst>
              <a:ext uri="{FF2B5EF4-FFF2-40B4-BE49-F238E27FC236}">
                <a16:creationId xmlns:a16="http://schemas.microsoft.com/office/drawing/2014/main" id="{F9D3690F-09FC-D934-83DD-02D6153DB031}"/>
              </a:ext>
            </a:extLst>
          </p:cNvPr>
          <p:cNvPicPr>
            <a:picLocks noChangeAspect="1"/>
          </p:cNvPicPr>
          <p:nvPr/>
        </p:nvPicPr>
        <p:blipFill>
          <a:blip r:embed="rId3"/>
          <a:stretch>
            <a:fillRect/>
          </a:stretch>
        </p:blipFill>
        <p:spPr>
          <a:xfrm>
            <a:off x="2126133" y="1601512"/>
            <a:ext cx="4891735" cy="3758489"/>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6282" y="5572800"/>
            <a:ext cx="8211449" cy="775015"/>
          </a:xfrm>
        </p:spPr>
        <p:txBody>
          <a:bodyPr wrap="square" lIns="0" tIns="18000" rIns="0" bIns="18000" anchor="ctr" anchorCtr="0">
            <a:spAutoFit/>
          </a:bodyPr>
          <a:lstStyle/>
          <a:p>
            <a:pPr marL="0" indent="0">
              <a:spcBef>
                <a:spcPts val="600"/>
              </a:spcBef>
              <a:buNone/>
            </a:pPr>
            <a:r>
              <a:rPr lang="en-US" sz="2400" dirty="0"/>
              <a:t>Hydraulic fluid is used to transmit force and motion from the clutch pedal to the clutch actuator cylinder.</a:t>
            </a:r>
          </a:p>
        </p:txBody>
      </p:sp>
    </p:spTree>
    <p:extLst>
      <p:ext uri="{BB962C8B-B14F-4D97-AF65-F5344CB8AC3E}">
        <p14:creationId xmlns:p14="http://schemas.microsoft.com/office/powerpoint/2010/main" val="19477672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Clutch Hydraulic Operation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13531B25-B867-6E50-7EEF-718904131416}"/>
              </a:ext>
            </a:extLst>
          </p:cNvPr>
          <p:cNvSpPr/>
          <p:nvPr/>
        </p:nvSpPr>
        <p:spPr>
          <a:xfrm>
            <a:off x="8019875" y="1271093"/>
            <a:ext cx="1040119" cy="205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80682C4-1748-4451-59AA-7B512CBEE855}"/>
              </a:ext>
            </a:extLst>
          </p:cNvPr>
          <p:cNvSpPr/>
          <p:nvPr/>
        </p:nvSpPr>
        <p:spPr>
          <a:xfrm>
            <a:off x="931178" y="1407952"/>
            <a:ext cx="4966283" cy="496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clutch_hydraulics">
            <a:hlinkClick r:id="" action="ppaction://media"/>
            <a:extLst>
              <a:ext uri="{FF2B5EF4-FFF2-40B4-BE49-F238E27FC236}">
                <a16:creationId xmlns:a16="http://schemas.microsoft.com/office/drawing/2014/main" id="{532D6B07-EF56-1DBC-C227-5E6A5354DC1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003" y="1157791"/>
            <a:ext cx="9059994" cy="5096247"/>
          </a:xfrm>
          <a:prstGeom prst="rect">
            <a:avLst/>
          </a:prstGeom>
        </p:spPr>
      </p:pic>
    </p:spTree>
    <p:extLst>
      <p:ext uri="{BB962C8B-B14F-4D97-AF65-F5344CB8AC3E}">
        <p14:creationId xmlns:p14="http://schemas.microsoft.com/office/powerpoint/2010/main" val="171934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452" y="227294"/>
            <a:ext cx="8229600" cy="590349"/>
          </a:xfrm>
        </p:spPr>
        <p:txBody>
          <a:bodyPr lIns="0" tIns="0" rIns="0" bIns="18000" anchor="ctr" anchorCtr="0">
            <a:spAutoFit/>
          </a:bodyPr>
          <a:lstStyle/>
          <a:p>
            <a:r>
              <a:rPr lang="en-US" dirty="0"/>
              <a:t>Figure 3.21</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52" y="1072980"/>
            <a:ext cx="2544792" cy="387508"/>
          </a:xfrm>
        </p:spPr>
        <p:txBody>
          <a:bodyPr wrap="square" lIns="0" tIns="0" rIns="0" bIns="18000" anchor="ctr" anchorCtr="0">
            <a:spAutoFit/>
          </a:bodyPr>
          <a:lstStyle/>
          <a:p>
            <a:pPr marL="0" indent="0">
              <a:spcBef>
                <a:spcPts val="600"/>
              </a:spcBef>
              <a:buNone/>
            </a:pPr>
            <a:r>
              <a:rPr lang="en-US" sz="2400" dirty="0">
                <a:solidFill>
                  <a:schemeClr val="tx1"/>
                </a:solidFill>
              </a:rPr>
              <a:t>Actuating Cylinder </a:t>
            </a:r>
          </a:p>
        </p:txBody>
      </p:sp>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68313" y="1748004"/>
            <a:ext cx="3732751" cy="3342163"/>
          </a:xfrm>
        </p:spPr>
        <p:txBody>
          <a:bodyPr wrap="square" lIns="0" tIns="0" rIns="0" bIns="18000" anchor="ctr" anchorCtr="0">
            <a:spAutoFit/>
          </a:bodyPr>
          <a:lstStyle/>
          <a:p>
            <a:pPr marL="0" indent="0">
              <a:spcBef>
                <a:spcPts val="600"/>
              </a:spcBef>
              <a:buNone/>
            </a:pPr>
            <a:r>
              <a:rPr lang="en-US" sz="2400" dirty="0"/>
              <a:t>The actuator cylinder of some systems is concentric to the transmission input bearing retainer. When the clutch pedal is depressed, pressurized fluid is forced from the clutch cylinder to the actuator cylinder to release the clutch.</a:t>
            </a:r>
          </a:p>
        </p:txBody>
      </p:sp>
      <p:pic>
        <p:nvPicPr>
          <p:cNvPr id="5" name="Picture 4" descr="A cross-sectional illustration of the working of an actuator cylinder with other labeled components involved in the mechanism.&#10;Long description is available in notes, Press F6.">
            <a:extLst>
              <a:ext uri="{FF2B5EF4-FFF2-40B4-BE49-F238E27FC236}">
                <a16:creationId xmlns:a16="http://schemas.microsoft.com/office/drawing/2014/main" id="{716E2C81-6432-93D6-DA92-6C9726022848}"/>
              </a:ext>
            </a:extLst>
          </p:cNvPr>
          <p:cNvPicPr>
            <a:picLocks noChangeAspect="1"/>
          </p:cNvPicPr>
          <p:nvPr/>
        </p:nvPicPr>
        <p:blipFill>
          <a:blip r:embed="rId3"/>
          <a:stretch>
            <a:fillRect/>
          </a:stretch>
        </p:blipFill>
        <p:spPr>
          <a:xfrm>
            <a:off x="4666679" y="1107989"/>
            <a:ext cx="4020738" cy="4659396"/>
          </a:xfrm>
          <a:prstGeom prst="rect">
            <a:avLst/>
          </a:prstGeom>
        </p:spPr>
      </p:pic>
    </p:spTree>
    <p:extLst>
      <p:ext uri="{BB962C8B-B14F-4D97-AF65-F5344CB8AC3E}">
        <p14:creationId xmlns:p14="http://schemas.microsoft.com/office/powerpoint/2010/main" val="135068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20537"/>
            <a:ext cx="8212348" cy="590349"/>
          </a:xfrm>
        </p:spPr>
        <p:txBody>
          <a:bodyPr lIns="0" tIns="18000" rIns="0" bIns="18000" anchor="ctr">
            <a:spAutoFit/>
          </a:bodyPr>
          <a:lstStyle/>
          <a:p>
            <a:r>
              <a:rPr lang="en-US" dirty="0"/>
              <a:t>Release (Throwout) Bearings</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37640"/>
            <a:ext cx="8212347" cy="4268279"/>
          </a:xfrm>
        </p:spPr>
        <p:txBody>
          <a:bodyPr lIns="0" tIns="18000" rIns="0" bIns="18000" anchor="ctr" anchorCtr="0">
            <a:spAutoFit/>
          </a:bodyPr>
          <a:lstStyle/>
          <a:p>
            <a:pPr marL="342900" indent="-342900">
              <a:spcBef>
                <a:spcPts val="600"/>
              </a:spcBef>
            </a:pPr>
            <a:r>
              <a:rPr lang="en-US" sz="2400" dirty="0">
                <a:solidFill>
                  <a:schemeClr val="tx1"/>
                </a:solidFill>
              </a:rPr>
              <a:t>Release Bearing Operation :</a:t>
            </a:r>
          </a:p>
          <a:p>
            <a:pPr marL="829818" lvl="1" indent="-342900"/>
            <a:r>
              <a:rPr lang="en-US" sz="2400" dirty="0">
                <a:solidFill>
                  <a:schemeClr val="tx1"/>
                </a:solidFill>
              </a:rPr>
              <a:t>Presses against diaphragm spring fingers or coil spring levers</a:t>
            </a:r>
          </a:p>
          <a:p>
            <a:pPr marL="829818" lvl="1" indent="-342900"/>
            <a:r>
              <a:rPr lang="en-US" sz="2400" dirty="0">
                <a:solidFill>
                  <a:schemeClr val="tx1"/>
                </a:solidFill>
              </a:rPr>
              <a:t>Takes spring force off pressure plate </a:t>
            </a:r>
          </a:p>
          <a:p>
            <a:pPr marL="829818" lvl="1" indent="-342900"/>
            <a:r>
              <a:rPr lang="en-US" sz="2400" dirty="0">
                <a:solidFill>
                  <a:schemeClr val="tx1"/>
                </a:solidFill>
              </a:rPr>
              <a:t>No longer clamps friction disc against flywheel</a:t>
            </a:r>
          </a:p>
          <a:p>
            <a:pPr marL="829818" lvl="1" indent="-342900"/>
            <a:r>
              <a:rPr lang="en-US" sz="2400" dirty="0">
                <a:solidFill>
                  <a:schemeClr val="tx1"/>
                </a:solidFill>
              </a:rPr>
              <a:t>Constant-running:</a:t>
            </a:r>
          </a:p>
          <a:p>
            <a:pPr marL="829818" lvl="1" indent="-342900"/>
            <a:r>
              <a:rPr lang="en-US" sz="2400" dirty="0">
                <a:solidFill>
                  <a:schemeClr val="tx1"/>
                </a:solidFill>
              </a:rPr>
              <a:t>Release bearing outer race constantly turns at crankshaft speed</a:t>
            </a:r>
          </a:p>
          <a:p>
            <a:pPr marL="1229868" lvl="2" indent="-342900"/>
            <a:r>
              <a:rPr lang="en-US" sz="2400" dirty="0">
                <a:solidFill>
                  <a:schemeClr val="tx1"/>
                </a:solidFill>
              </a:rPr>
              <a:t>What are the types of release bearings?</a:t>
            </a:r>
          </a:p>
          <a:p>
            <a:pPr marL="1229868" lvl="2" indent="-342900"/>
            <a:r>
              <a:rPr lang="en-US" sz="2400" dirty="0">
                <a:solidFill>
                  <a:schemeClr val="tx1"/>
                </a:solidFill>
              </a:rPr>
              <a:t>See Figure 3.22</a:t>
            </a:r>
          </a:p>
        </p:txBody>
      </p:sp>
    </p:spTree>
    <p:extLst>
      <p:ext uri="{BB962C8B-B14F-4D97-AF65-F5344CB8AC3E}">
        <p14:creationId xmlns:p14="http://schemas.microsoft.com/office/powerpoint/2010/main" val="37371465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3.22</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6282" y="1103353"/>
            <a:ext cx="2680986" cy="344128"/>
          </a:xfrm>
        </p:spPr>
        <p:txBody>
          <a:bodyPr wrap="square" lIns="0" tIns="18000" rIns="0" bIns="18000" anchor="ctr" anchorCtr="0">
            <a:spAutoFit/>
          </a:bodyPr>
          <a:lstStyle/>
          <a:p>
            <a:pPr marL="0" indent="0">
              <a:spcBef>
                <a:spcPts val="600"/>
              </a:spcBef>
              <a:buNone/>
            </a:pPr>
            <a:r>
              <a:rPr lang="en-US" sz="2000" dirty="0">
                <a:solidFill>
                  <a:schemeClr val="tx1"/>
                </a:solidFill>
              </a:rPr>
              <a:t>Release Bearing Types</a:t>
            </a:r>
          </a:p>
        </p:txBody>
      </p:sp>
      <p:pic>
        <p:nvPicPr>
          <p:cNvPr id="5" name="Picture 4" descr="A close-up view of a throwout bearing in a released position in the center of the clutch disc.">
            <a:extLst>
              <a:ext uri="{FF2B5EF4-FFF2-40B4-BE49-F238E27FC236}">
                <a16:creationId xmlns:a16="http://schemas.microsoft.com/office/drawing/2014/main" id="{4FC61BB7-CEA9-9CF8-3681-57A0E0FA476C}"/>
              </a:ext>
            </a:extLst>
          </p:cNvPr>
          <p:cNvPicPr>
            <a:picLocks noChangeAspect="1"/>
          </p:cNvPicPr>
          <p:nvPr/>
        </p:nvPicPr>
        <p:blipFill>
          <a:blip r:embed="rId3"/>
          <a:stretch>
            <a:fillRect/>
          </a:stretch>
        </p:blipFill>
        <p:spPr>
          <a:xfrm>
            <a:off x="491974" y="1895980"/>
            <a:ext cx="2604655" cy="2078182"/>
          </a:xfrm>
          <a:prstGeom prst="rect">
            <a:avLst/>
          </a:prstGeom>
        </p:spPr>
      </p:pic>
      <p:pic>
        <p:nvPicPr>
          <p:cNvPr id="7" name="Picture 6" descr="A close-up view of a throwout bearing in a released position with an actuator cylinder within the clutch disc.">
            <a:extLst>
              <a:ext uri="{FF2B5EF4-FFF2-40B4-BE49-F238E27FC236}">
                <a16:creationId xmlns:a16="http://schemas.microsoft.com/office/drawing/2014/main" id="{2AA0723D-A8E1-3901-C7D5-C0BFAD404B57}"/>
              </a:ext>
            </a:extLst>
          </p:cNvPr>
          <p:cNvPicPr>
            <a:picLocks noChangeAspect="1"/>
          </p:cNvPicPr>
          <p:nvPr/>
        </p:nvPicPr>
        <p:blipFill>
          <a:blip r:embed="rId4"/>
          <a:stretch>
            <a:fillRect/>
          </a:stretch>
        </p:blipFill>
        <p:spPr>
          <a:xfrm>
            <a:off x="3476862" y="1463913"/>
            <a:ext cx="2155767" cy="2571404"/>
          </a:xfrm>
          <a:prstGeom prst="rect">
            <a:avLst/>
          </a:prstGeom>
        </p:spPr>
      </p:pic>
      <p:pic>
        <p:nvPicPr>
          <p:cNvPr id="10" name="Picture 9" descr="A close-up view of a throwout bearing.&#10;Long description is available in notes, Press F6.">
            <a:extLst>
              <a:ext uri="{FF2B5EF4-FFF2-40B4-BE49-F238E27FC236}">
                <a16:creationId xmlns:a16="http://schemas.microsoft.com/office/drawing/2014/main" id="{2430A7C6-3881-5B6A-2DEF-9B734054792D}"/>
              </a:ext>
            </a:extLst>
          </p:cNvPr>
          <p:cNvPicPr>
            <a:picLocks noChangeAspect="1"/>
          </p:cNvPicPr>
          <p:nvPr/>
        </p:nvPicPr>
        <p:blipFill>
          <a:blip r:embed="rId5"/>
          <a:stretch>
            <a:fillRect/>
          </a:stretch>
        </p:blipFill>
        <p:spPr>
          <a:xfrm>
            <a:off x="6066416" y="1881987"/>
            <a:ext cx="2621280" cy="2106168"/>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6283" y="4217938"/>
            <a:ext cx="8228700" cy="2190788"/>
          </a:xfrm>
        </p:spPr>
        <p:txBody>
          <a:bodyPr wrap="square" lIns="0" tIns="18000" rIns="0" bIns="18000" anchor="ctr" anchorCtr="0">
            <a:spAutoFit/>
          </a:bodyPr>
          <a:lstStyle/>
          <a:p>
            <a:pPr marL="0" indent="0">
              <a:spcBef>
                <a:spcPts val="600"/>
              </a:spcBef>
              <a:buNone/>
            </a:pPr>
            <a:r>
              <a:rPr lang="en-US" sz="2000" b="1" dirty="0"/>
              <a:t>(a)</a:t>
            </a:r>
            <a:r>
              <a:rPr lang="en-US" sz="2000" dirty="0"/>
              <a:t> A release (throwout) bearing on a transmission that uses a clutch fork and a mechanical or cable-operated linkage. </a:t>
            </a:r>
            <a:r>
              <a:rPr lang="en-US" sz="2000" b="1" dirty="0"/>
              <a:t>(b)</a:t>
            </a:r>
            <a:r>
              <a:rPr lang="en-US" sz="2000" dirty="0"/>
              <a:t> A style of release bearing that includes the actuator cylinder, sometimes called a </a:t>
            </a:r>
            <a:r>
              <a:rPr lang="en-US" sz="2000" i="1" dirty="0"/>
              <a:t>concentric actuator cylinder</a:t>
            </a:r>
            <a:r>
              <a:rPr lang="en-US" sz="2000" dirty="0"/>
              <a:t>. </a:t>
            </a:r>
            <a:r>
              <a:rPr lang="en-US" sz="2000" b="1" dirty="0"/>
              <a:t>(c) </a:t>
            </a:r>
            <a:r>
              <a:rPr lang="en-US" sz="2000" dirty="0"/>
              <a:t>A combination release bearing and actuator cylinder showing the two hydraulic lines. The lower line is from the master clutch cylinder and the upper line is used to bleed air from the hydraulic system.</a:t>
            </a:r>
          </a:p>
        </p:txBody>
      </p:sp>
    </p:spTree>
    <p:extLst>
      <p:ext uri="{BB962C8B-B14F-4D97-AF65-F5344CB8AC3E}">
        <p14:creationId xmlns:p14="http://schemas.microsoft.com/office/powerpoint/2010/main" val="23354131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3.23</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6282" y="1103353"/>
            <a:ext cx="2534337" cy="344128"/>
          </a:xfrm>
        </p:spPr>
        <p:txBody>
          <a:bodyPr wrap="square" lIns="0" tIns="18000" rIns="0" bIns="18000" anchor="ctr" anchorCtr="0">
            <a:spAutoFit/>
          </a:bodyPr>
          <a:lstStyle/>
          <a:p>
            <a:pPr marL="0" indent="0">
              <a:spcBef>
                <a:spcPts val="600"/>
              </a:spcBef>
              <a:buNone/>
            </a:pPr>
            <a:r>
              <a:rPr lang="en-US" sz="2000" dirty="0">
                <a:solidFill>
                  <a:schemeClr val="tx1"/>
                </a:solidFill>
              </a:rPr>
              <a:t>Hydraulic Clutch</a:t>
            </a:r>
          </a:p>
        </p:txBody>
      </p:sp>
      <p:pic>
        <p:nvPicPr>
          <p:cNvPr id="5" name="Picture 4" descr="A two-part illustration of the different positions of the clutch pedal with its labeled components.&#10;Long description is available in notes, Press F6.">
            <a:extLst>
              <a:ext uri="{FF2B5EF4-FFF2-40B4-BE49-F238E27FC236}">
                <a16:creationId xmlns:a16="http://schemas.microsoft.com/office/drawing/2014/main" id="{AA59C608-06BC-5B21-2FFD-2C5B0205F350}"/>
              </a:ext>
            </a:extLst>
          </p:cNvPr>
          <p:cNvPicPr>
            <a:picLocks noChangeAspect="1"/>
          </p:cNvPicPr>
          <p:nvPr/>
        </p:nvPicPr>
        <p:blipFill>
          <a:blip r:embed="rId3"/>
          <a:stretch>
            <a:fillRect/>
          </a:stretch>
        </p:blipFill>
        <p:spPr>
          <a:xfrm>
            <a:off x="2076517" y="1600197"/>
            <a:ext cx="4992829" cy="3036503"/>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6283" y="4767245"/>
            <a:ext cx="8228700" cy="1575234"/>
          </a:xfrm>
        </p:spPr>
        <p:txBody>
          <a:bodyPr wrap="square" lIns="0" tIns="18000" rIns="0" bIns="18000" anchor="ctr" anchorCtr="0">
            <a:spAutoFit/>
          </a:bodyPr>
          <a:lstStyle/>
          <a:p>
            <a:pPr marL="0" indent="0">
              <a:spcBef>
                <a:spcPts val="600"/>
              </a:spcBef>
              <a:buNone/>
            </a:pPr>
            <a:r>
              <a:rPr lang="en-US" sz="2000" b="1" dirty="0"/>
              <a:t>(a) </a:t>
            </a:r>
            <a:r>
              <a:rPr lang="en-US" sz="2000" dirty="0"/>
              <a:t>When the clutch pedal is depressed, the throwout (release) bearing depresses the diaphragm spring which releases the pressure being applied squeezing the pressure plate against the flywheel. </a:t>
            </a:r>
            <a:r>
              <a:rPr lang="en-US" sz="2000" b="1" dirty="0"/>
              <a:t>(b)</a:t>
            </a:r>
            <a:r>
              <a:rPr lang="en-US" sz="2000" dirty="0"/>
              <a:t> When the clutch pedal is released (pedal up), the clutch is engaged and transmits engine torque to the input shaft of the transmission/transaxle.</a:t>
            </a:r>
          </a:p>
        </p:txBody>
      </p:sp>
    </p:spTree>
    <p:extLst>
      <p:ext uri="{BB962C8B-B14F-4D97-AF65-F5344CB8AC3E}">
        <p14:creationId xmlns:p14="http://schemas.microsoft.com/office/powerpoint/2010/main" val="23412051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7598"/>
            <a:ext cx="8229600" cy="1144347"/>
          </a:xfrm>
        </p:spPr>
        <p:txBody>
          <a:bodyPr lIns="0" tIns="18000" rIns="0" bIns="18000" anchor="ctr" anchorCtr="0">
            <a:spAutoFit/>
          </a:bodyPr>
          <a:lstStyle/>
          <a:p>
            <a:r>
              <a:rPr lang="en-US" dirty="0"/>
              <a:t>Frequently Asked Question: What is a Pull-Type Release Bearing? </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749388"/>
            <a:ext cx="8211127" cy="405683"/>
          </a:xfrm>
        </p:spPr>
        <p:txBody>
          <a:bodyPr wrap="square" lIns="0" tIns="18000" rIns="0" bIns="18000" anchor="ctr" anchorCtr="0">
            <a:spAutoFit/>
          </a:bodyPr>
          <a:lstStyle/>
          <a:p>
            <a:pPr marL="0" indent="0">
              <a:spcBef>
                <a:spcPts val="600"/>
              </a:spcBef>
              <a:buNone/>
            </a:pPr>
            <a:r>
              <a:rPr lang="en-US" sz="2400" b="1" dirty="0">
                <a:solidFill>
                  <a:schemeClr val="tx1"/>
                </a:solidFill>
              </a:rPr>
              <a:t>? Frequently Asked Question</a:t>
            </a:r>
          </a:p>
        </p:txBody>
      </p:sp>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84908" y="2298878"/>
            <a:ext cx="8211127" cy="4099002"/>
          </a:xfrm>
        </p:spPr>
        <p:txBody>
          <a:bodyPr wrap="square" lIns="0" tIns="18000" rIns="0" bIns="18000" anchor="ctr" anchorCtr="0">
            <a:spAutoFit/>
          </a:bodyPr>
          <a:lstStyle/>
          <a:p>
            <a:pPr marL="0" indent="0">
              <a:spcBef>
                <a:spcPts val="600"/>
              </a:spcBef>
              <a:buNone/>
            </a:pPr>
            <a:r>
              <a:rPr lang="en-US" sz="2400" b="1" dirty="0"/>
              <a:t>What is a Pull-Type Release Bearing?</a:t>
            </a:r>
            <a:r>
              <a:rPr lang="en-US" sz="2400" dirty="0"/>
              <a:t> The pressure plate used on a few </a:t>
            </a:r>
            <a:r>
              <a:rPr lang="en-US" sz="2400" spc="-300" dirty="0"/>
              <a:t>F W </a:t>
            </a:r>
            <a:r>
              <a:rPr lang="en-US" sz="2400" dirty="0"/>
              <a:t>D vehicles is bolted directly onto the engine’s crankshaft, and the flywheel is bolted onto the pressure plate. This allows the release bearing to be placed inside the pressure plate and operated by a pull rod through the transmission input shaft. It is often called a pull-type clutch. The mounting of diaphragm spring is moved in cover and at the pressure ring so a pulling force is used to release the clutch instead of the normal pushing force. This change produces an improvement in clutch system efficiency and a lower clutch pedal effort.</a:t>
            </a:r>
          </a:p>
        </p:txBody>
      </p:sp>
    </p:spTree>
    <p:extLst>
      <p:ext uri="{BB962C8B-B14F-4D97-AF65-F5344CB8AC3E}">
        <p14:creationId xmlns:p14="http://schemas.microsoft.com/office/powerpoint/2010/main" val="16808625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3.24</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6282" y="1087964"/>
            <a:ext cx="2775877" cy="374906"/>
          </a:xfrm>
        </p:spPr>
        <p:txBody>
          <a:bodyPr wrap="square" lIns="0" tIns="18000" rIns="0" bIns="18000" anchor="ctr" anchorCtr="0">
            <a:spAutoFit/>
          </a:bodyPr>
          <a:lstStyle/>
          <a:p>
            <a:pPr marL="0" indent="0">
              <a:spcBef>
                <a:spcPts val="600"/>
              </a:spcBef>
              <a:buNone/>
            </a:pPr>
            <a:r>
              <a:rPr lang="en-US" sz="2200" dirty="0">
                <a:solidFill>
                  <a:schemeClr val="tx1"/>
                </a:solidFill>
              </a:rPr>
              <a:t>Clutch Pedal Switch</a:t>
            </a:r>
          </a:p>
        </p:txBody>
      </p:sp>
      <p:pic>
        <p:nvPicPr>
          <p:cNvPr id="7" name="Picture 6" descr="A circuit diagram to prevent the engine from cranking.&#10;Long description is available in notes, Press F6.">
            <a:extLst>
              <a:ext uri="{FF2B5EF4-FFF2-40B4-BE49-F238E27FC236}">
                <a16:creationId xmlns:a16="http://schemas.microsoft.com/office/drawing/2014/main" id="{864B741C-2153-5FAD-D1E4-6770CDA2E0FA}"/>
              </a:ext>
            </a:extLst>
          </p:cNvPr>
          <p:cNvPicPr>
            <a:picLocks noChangeAspect="1"/>
          </p:cNvPicPr>
          <p:nvPr/>
        </p:nvPicPr>
        <p:blipFill>
          <a:blip r:embed="rId3"/>
          <a:stretch>
            <a:fillRect/>
          </a:stretch>
        </p:blipFill>
        <p:spPr>
          <a:xfrm>
            <a:off x="482902" y="1645761"/>
            <a:ext cx="3916741" cy="3109051"/>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81236" y="1072378"/>
            <a:ext cx="4114799" cy="2144621"/>
          </a:xfrm>
        </p:spPr>
        <p:txBody>
          <a:bodyPr wrap="square" lIns="0" tIns="18000" rIns="0" bIns="18000" anchor="ctr" anchorCtr="0">
            <a:spAutoFit/>
          </a:bodyPr>
          <a:lstStyle/>
          <a:p>
            <a:pPr marL="342900" indent="-342900">
              <a:spcBef>
                <a:spcPts val="600"/>
              </a:spcBef>
            </a:pPr>
            <a:r>
              <a:rPr lang="en-US" sz="2200" dirty="0"/>
              <a:t>Clutch Pedal Switch… </a:t>
            </a:r>
          </a:p>
          <a:p>
            <a:pPr marL="829818" lvl="1" indent="-342900"/>
            <a:r>
              <a:rPr lang="en-US" sz="2200" dirty="0"/>
              <a:t>Signals starter circuit that clutch is released which prevents starter operation unless clutch pedal is depressed</a:t>
            </a:r>
          </a:p>
        </p:txBody>
      </p:sp>
      <p:sp>
        <p:nvSpPr>
          <p:cNvPr id="3" name="Content Placeholder 2">
            <a:extLst>
              <a:ext uri="{FF2B5EF4-FFF2-40B4-BE49-F238E27FC236}">
                <a16:creationId xmlns:a16="http://schemas.microsoft.com/office/drawing/2014/main" id="{8FB76177-E163-4719-FD59-55FAB9726C0F}"/>
              </a:ext>
            </a:extLst>
          </p:cNvPr>
          <p:cNvSpPr>
            <a:spLocks noGrp="1"/>
          </p:cNvSpPr>
          <p:nvPr>
            <p:ph sz="quarter" idx="16"/>
          </p:nvPr>
        </p:nvSpPr>
        <p:spPr>
          <a:xfrm>
            <a:off x="475673" y="4940738"/>
            <a:ext cx="8220362" cy="1390568"/>
          </a:xfrm>
        </p:spPr>
        <p:txBody>
          <a:bodyPr wrap="square" lIns="0" tIns="18000" rIns="0" bIns="18000" anchor="ctr" anchorCtr="0">
            <a:spAutoFit/>
          </a:bodyPr>
          <a:lstStyle/>
          <a:p>
            <a:pPr marL="0" indent="0">
              <a:spcBef>
                <a:spcPts val="600"/>
              </a:spcBef>
              <a:buNone/>
            </a:pPr>
            <a:r>
              <a:rPr lang="en-US" sz="2200" dirty="0"/>
              <a:t>To prevent the engine from cranking, an electrical switch is usually installed to open the circuit between the ignition switch and the starter solenoid. When the clutch pedal is depressed, the switch closes and completes the circuit to the starter.</a:t>
            </a:r>
          </a:p>
        </p:txBody>
      </p:sp>
    </p:spTree>
    <p:extLst>
      <p:ext uri="{BB962C8B-B14F-4D97-AF65-F5344CB8AC3E}">
        <p14:creationId xmlns:p14="http://schemas.microsoft.com/office/powerpoint/2010/main" val="9736118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Question 1</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9" y="1052708"/>
            <a:ext cx="8212340" cy="775015"/>
          </a:xfrm>
        </p:spPr>
        <p:txBody>
          <a:bodyPr wrap="square" lIns="0" tIns="18000" rIns="0" bIns="18000" anchor="ctr" anchorCtr="0">
            <a:spAutoFit/>
          </a:bodyPr>
          <a:lstStyle/>
          <a:p>
            <a:pPr marL="342900" indent="-342900">
              <a:spcBef>
                <a:spcPts val="600"/>
              </a:spcBef>
            </a:pPr>
            <a:r>
              <a:rPr lang="en-US" sz="2400" dirty="0">
                <a:solidFill>
                  <a:schemeClr val="tx1"/>
                </a:solidFill>
              </a:rPr>
              <a:t>Which part does not rotate when the engine is running and the clutch pedal is depressed?</a:t>
            </a:r>
          </a:p>
        </p:txBody>
      </p:sp>
      <p:sp>
        <p:nvSpPr>
          <p:cNvPr id="4" name="Content Placeholder 3">
            <a:extLst>
              <a:ext uri="{FF2B5EF4-FFF2-40B4-BE49-F238E27FC236}">
                <a16:creationId xmlns:a16="http://schemas.microsoft.com/office/drawing/2014/main" id="{62181901-2540-000E-A1BE-78E88B3AF280}"/>
              </a:ext>
            </a:extLst>
          </p:cNvPr>
          <p:cNvSpPr>
            <a:spLocks noGrp="1"/>
          </p:cNvSpPr>
          <p:nvPr>
            <p:ph sz="quarter" idx="14"/>
          </p:nvPr>
        </p:nvSpPr>
        <p:spPr>
          <a:xfrm>
            <a:off x="468312" y="2071930"/>
            <a:ext cx="8218487" cy="1744511"/>
          </a:xfrm>
        </p:spPr>
        <p:txBody>
          <a:bodyPr lIns="0" tIns="18000" rIns="0" bIns="18000" anchor="ctr" anchorCtr="0">
            <a:spAutoFit/>
          </a:bodyPr>
          <a:lstStyle/>
          <a:p>
            <a:pPr marL="486918" lvl="1" indent="0">
              <a:buNone/>
            </a:pPr>
            <a:r>
              <a:rPr lang="en-US" sz="2400" dirty="0">
                <a:solidFill>
                  <a:srgbClr val="007FA3"/>
                </a:solidFill>
              </a:rPr>
              <a:t>A.</a:t>
            </a:r>
            <a:r>
              <a:rPr lang="en-US" sz="2400" dirty="0">
                <a:solidFill>
                  <a:schemeClr val="tx1"/>
                </a:solidFill>
              </a:rPr>
              <a:t> Pilot bearing (bushing)</a:t>
            </a:r>
          </a:p>
          <a:p>
            <a:pPr marL="486918" lvl="1" indent="0">
              <a:buNone/>
            </a:pPr>
            <a:r>
              <a:rPr lang="en-US" sz="2400" dirty="0">
                <a:solidFill>
                  <a:srgbClr val="007FA3"/>
                </a:solidFill>
              </a:rPr>
              <a:t>B.</a:t>
            </a:r>
            <a:r>
              <a:rPr lang="en-US" sz="2400" dirty="0">
                <a:solidFill>
                  <a:schemeClr val="tx1"/>
                </a:solidFill>
              </a:rPr>
              <a:t> Pressure plate</a:t>
            </a:r>
          </a:p>
          <a:p>
            <a:pPr marL="486918" lvl="1" indent="0">
              <a:buNone/>
            </a:pPr>
            <a:r>
              <a:rPr lang="en-US" sz="2400" dirty="0">
                <a:solidFill>
                  <a:srgbClr val="007FA3"/>
                </a:solidFill>
              </a:rPr>
              <a:t>C.</a:t>
            </a:r>
            <a:r>
              <a:rPr lang="en-US" sz="2400" dirty="0">
                <a:solidFill>
                  <a:schemeClr val="tx1"/>
                </a:solidFill>
              </a:rPr>
              <a:t> Input shaft</a:t>
            </a:r>
          </a:p>
          <a:p>
            <a:pPr marL="486918" lvl="1" indent="0">
              <a:buNone/>
            </a:pPr>
            <a:r>
              <a:rPr lang="en-US" sz="2400" dirty="0">
                <a:solidFill>
                  <a:srgbClr val="007FA3"/>
                </a:solidFill>
              </a:rPr>
              <a:t>D. </a:t>
            </a:r>
            <a:r>
              <a:rPr lang="en-US" sz="2400" dirty="0">
                <a:solidFill>
                  <a:schemeClr val="tx1"/>
                </a:solidFill>
              </a:rPr>
              <a:t>Flywheel</a:t>
            </a:r>
          </a:p>
        </p:txBody>
      </p:sp>
    </p:spTree>
    <p:extLst>
      <p:ext uri="{BB962C8B-B14F-4D97-AF65-F5344CB8AC3E}">
        <p14:creationId xmlns:p14="http://schemas.microsoft.com/office/powerpoint/2010/main" val="3854900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Answer 1</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9" y="1052708"/>
            <a:ext cx="8212340" cy="775015"/>
          </a:xfrm>
        </p:spPr>
        <p:txBody>
          <a:bodyPr wrap="square" lIns="0" tIns="18000" rIns="0" bIns="18000" anchor="ctr" anchorCtr="0">
            <a:spAutoFit/>
          </a:bodyPr>
          <a:lstStyle/>
          <a:p>
            <a:pPr marL="342900" indent="-342900">
              <a:spcBef>
                <a:spcPts val="600"/>
              </a:spcBef>
            </a:pPr>
            <a:r>
              <a:rPr lang="en-US" sz="2400" dirty="0">
                <a:solidFill>
                  <a:schemeClr val="tx1"/>
                </a:solidFill>
              </a:rPr>
              <a:t>Which part does not rotate when the engine is running and the clutch pedal is depressed?</a:t>
            </a:r>
          </a:p>
        </p:txBody>
      </p:sp>
      <p:sp>
        <p:nvSpPr>
          <p:cNvPr id="4" name="Content Placeholder 3">
            <a:extLst>
              <a:ext uri="{FF2B5EF4-FFF2-40B4-BE49-F238E27FC236}">
                <a16:creationId xmlns:a16="http://schemas.microsoft.com/office/drawing/2014/main" id="{62181901-2540-000E-A1BE-78E88B3AF280}"/>
              </a:ext>
            </a:extLst>
          </p:cNvPr>
          <p:cNvSpPr>
            <a:spLocks noGrp="1"/>
          </p:cNvSpPr>
          <p:nvPr>
            <p:ph sz="quarter" idx="14"/>
          </p:nvPr>
        </p:nvSpPr>
        <p:spPr>
          <a:xfrm>
            <a:off x="468312" y="2068486"/>
            <a:ext cx="8218487" cy="405683"/>
          </a:xfrm>
        </p:spPr>
        <p:txBody>
          <a:bodyPr lIns="0" tIns="18000" rIns="0" bIns="18000" anchor="ctr" anchorCtr="0">
            <a:spAutoFit/>
          </a:bodyPr>
          <a:lstStyle/>
          <a:p>
            <a:pPr marL="486918" lvl="1" indent="0">
              <a:buNone/>
            </a:pPr>
            <a:r>
              <a:rPr lang="en-US" sz="2400" dirty="0">
                <a:solidFill>
                  <a:srgbClr val="007FA3"/>
                </a:solidFill>
              </a:rPr>
              <a:t>C.</a:t>
            </a:r>
            <a:r>
              <a:rPr lang="en-US" sz="2400" dirty="0">
                <a:solidFill>
                  <a:schemeClr val="tx1"/>
                </a:solidFill>
              </a:rPr>
              <a:t> Input shaft</a:t>
            </a:r>
          </a:p>
        </p:txBody>
      </p:sp>
    </p:spTree>
    <p:extLst>
      <p:ext uri="{BB962C8B-B14F-4D97-AF65-F5344CB8AC3E}">
        <p14:creationId xmlns:p14="http://schemas.microsoft.com/office/powerpoint/2010/main" val="2558964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3.1</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55324"/>
            <a:ext cx="2387688" cy="405683"/>
          </a:xfrm>
        </p:spPr>
        <p:txBody>
          <a:bodyPr wrap="square" lIns="0" tIns="18000" rIns="0" bIns="18000" anchor="ctr" anchorCtr="0">
            <a:spAutoFit/>
          </a:bodyPr>
          <a:lstStyle/>
          <a:p>
            <a:pPr marL="0" indent="0">
              <a:spcBef>
                <a:spcPts val="600"/>
              </a:spcBef>
              <a:buNone/>
            </a:pPr>
            <a:r>
              <a:rPr lang="en-US" sz="2400" dirty="0">
                <a:solidFill>
                  <a:schemeClr val="tx1"/>
                </a:solidFill>
              </a:rPr>
              <a:t>Clutch Assembly </a:t>
            </a:r>
          </a:p>
        </p:txBody>
      </p:sp>
      <p:pic>
        <p:nvPicPr>
          <p:cNvPr id="10" name="Picture 9" descr="An illustration of a clutch assembly with its labeled components.&#10;Long description is available in notes, Press F6.">
            <a:extLst>
              <a:ext uri="{FF2B5EF4-FFF2-40B4-BE49-F238E27FC236}">
                <a16:creationId xmlns:a16="http://schemas.microsoft.com/office/drawing/2014/main" id="{D7588C9F-D6E3-0CE5-AF4D-10FEC297A760}"/>
              </a:ext>
            </a:extLst>
          </p:cNvPr>
          <p:cNvPicPr>
            <a:picLocks noChangeAspect="1"/>
          </p:cNvPicPr>
          <p:nvPr/>
        </p:nvPicPr>
        <p:blipFill>
          <a:blip r:embed="rId3"/>
          <a:stretch>
            <a:fillRect/>
          </a:stretch>
        </p:blipFill>
        <p:spPr>
          <a:xfrm>
            <a:off x="474879" y="1857181"/>
            <a:ext cx="4588415" cy="2695065"/>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5201818" y="1043283"/>
            <a:ext cx="3494217" cy="3144895"/>
          </a:xfrm>
        </p:spPr>
        <p:txBody>
          <a:bodyPr wrap="square" lIns="0" tIns="18000" rIns="0" bIns="18000" anchor="ctr" anchorCtr="0">
            <a:spAutoFit/>
          </a:bodyPr>
          <a:lstStyle/>
          <a:p>
            <a:pPr marL="342900" indent="-342900">
              <a:spcBef>
                <a:spcPts val="600"/>
              </a:spcBef>
            </a:pPr>
            <a:r>
              <a:rPr lang="en-US" sz="2400" dirty="0"/>
              <a:t>Clutch disc splined to input shaft of transmission/transaxle</a:t>
            </a:r>
          </a:p>
          <a:p>
            <a:pPr marL="342900" indent="-342900">
              <a:spcBef>
                <a:spcPts val="600"/>
              </a:spcBef>
            </a:pPr>
            <a:r>
              <a:rPr lang="en-US" sz="2400" dirty="0"/>
              <a:t>Depress clutch pedal, release bearing, forced against diaphragm spring</a:t>
            </a:r>
          </a:p>
          <a:p>
            <a:pPr marL="342900" indent="-342900">
              <a:spcBef>
                <a:spcPts val="600"/>
              </a:spcBef>
            </a:pPr>
            <a:r>
              <a:rPr lang="en-US" sz="2400" dirty="0"/>
              <a:t>Release Clutch</a:t>
            </a:r>
          </a:p>
        </p:txBody>
      </p:sp>
      <p:sp>
        <p:nvSpPr>
          <p:cNvPr id="3" name="Content Placeholder 2">
            <a:extLst>
              <a:ext uri="{FF2B5EF4-FFF2-40B4-BE49-F238E27FC236}">
                <a16:creationId xmlns:a16="http://schemas.microsoft.com/office/drawing/2014/main" id="{8FB76177-E163-4719-FD59-55FAB9726C0F}"/>
              </a:ext>
            </a:extLst>
          </p:cNvPr>
          <p:cNvSpPr>
            <a:spLocks noGrp="1"/>
          </p:cNvSpPr>
          <p:nvPr>
            <p:ph sz="quarter" idx="16"/>
          </p:nvPr>
        </p:nvSpPr>
        <p:spPr>
          <a:xfrm>
            <a:off x="475673" y="5073646"/>
            <a:ext cx="8220362" cy="775015"/>
          </a:xfrm>
        </p:spPr>
        <p:txBody>
          <a:bodyPr wrap="square" lIns="0" tIns="18000" rIns="0" bIns="18000" anchor="ctr" anchorCtr="0">
            <a:spAutoFit/>
          </a:bodyPr>
          <a:lstStyle/>
          <a:p>
            <a:pPr marL="0" indent="0">
              <a:spcBef>
                <a:spcPts val="600"/>
              </a:spcBef>
              <a:buNone/>
            </a:pPr>
            <a:r>
              <a:rPr lang="en-US" sz="2400" dirty="0"/>
              <a:t>Typical automotive clutch assembly showing all related parts.</a:t>
            </a:r>
          </a:p>
        </p:txBody>
      </p:sp>
    </p:spTree>
    <p:extLst>
      <p:ext uri="{BB962C8B-B14F-4D97-AF65-F5344CB8AC3E}">
        <p14:creationId xmlns:p14="http://schemas.microsoft.com/office/powerpoint/2010/main" val="20700832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Summary</a:t>
            </a:r>
            <a:endParaRPr lang="en-US" sz="2800" dirty="0"/>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8" y="1046355"/>
            <a:ext cx="8240050" cy="2637064"/>
          </a:xfrm>
        </p:spPr>
        <p:txBody>
          <a:bodyPr wrap="square" lIns="0" tIns="18000" rIns="0" bIns="18000" anchor="ctr" anchorCtr="0">
            <a:spAutoFit/>
          </a:bodyPr>
          <a:lstStyle/>
          <a:p>
            <a:pPr marL="342900" indent="-342900">
              <a:spcBef>
                <a:spcPts val="600"/>
              </a:spcBef>
            </a:pPr>
            <a:r>
              <a:rPr lang="en-US" sz="2400" dirty="0">
                <a:solidFill>
                  <a:schemeClr val="tx1"/>
                </a:solidFill>
              </a:rPr>
              <a:t>Purpose and function of a clutch and clutch disc.</a:t>
            </a:r>
          </a:p>
          <a:p>
            <a:pPr marL="342900" indent="-342900">
              <a:spcBef>
                <a:spcPts val="600"/>
              </a:spcBef>
            </a:pPr>
            <a:r>
              <a:rPr lang="en-US" sz="2400" dirty="0">
                <a:solidFill>
                  <a:schemeClr val="tx1"/>
                </a:solidFill>
              </a:rPr>
              <a:t>Clutch assembly includes </a:t>
            </a:r>
          </a:p>
          <a:p>
            <a:pPr marL="829818" lvl="1" indent="-342900"/>
            <a:r>
              <a:rPr lang="en-US" sz="2400" dirty="0">
                <a:solidFill>
                  <a:schemeClr val="tx1"/>
                </a:solidFill>
              </a:rPr>
              <a:t>Flywheel, clutch disc, release bearing, pressure plate.</a:t>
            </a:r>
          </a:p>
          <a:p>
            <a:pPr marL="342900" indent="-342900">
              <a:spcBef>
                <a:spcPts val="600"/>
              </a:spcBef>
            </a:pPr>
            <a:r>
              <a:rPr lang="en-US" sz="2400" dirty="0">
                <a:solidFill>
                  <a:schemeClr val="tx1"/>
                </a:solidFill>
              </a:rPr>
              <a:t>Four basic purposes of the engine flywheel services.</a:t>
            </a:r>
          </a:p>
          <a:p>
            <a:pPr marL="342900" indent="-342900">
              <a:spcBef>
                <a:spcPts val="600"/>
              </a:spcBef>
            </a:pPr>
            <a:r>
              <a:rPr lang="en-US" sz="2400" dirty="0">
                <a:solidFill>
                  <a:schemeClr val="tx1"/>
                </a:solidFill>
              </a:rPr>
              <a:t>Clutch pedal linkage transfers force the driver </a:t>
            </a:r>
          </a:p>
          <a:p>
            <a:pPr marL="342900" indent="-342900">
              <a:spcBef>
                <a:spcPts val="600"/>
              </a:spcBef>
            </a:pPr>
            <a:r>
              <a:rPr lang="en-US" sz="2400" dirty="0">
                <a:solidFill>
                  <a:schemeClr val="tx1"/>
                </a:solidFill>
              </a:rPr>
              <a:t>Exerts on clutch pedal to the release bearing.</a:t>
            </a:r>
          </a:p>
        </p:txBody>
      </p:sp>
    </p:spTree>
    <p:extLst>
      <p:ext uri="{BB962C8B-B14F-4D97-AF65-F5344CB8AC3E}">
        <p14:creationId xmlns:p14="http://schemas.microsoft.com/office/powerpoint/2010/main" val="31508471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Automotive Fundamentals Videos and Animations</a:t>
            </a:r>
          </a:p>
        </p:txBody>
      </p:sp>
      <p:sp>
        <p:nvSpPr>
          <p:cNvPr id="4" name="TextBox 3">
            <a:extLst>
              <a:ext uri="{FF2B5EF4-FFF2-40B4-BE49-F238E27FC236}">
                <a16:creationId xmlns:a16="http://schemas.microsoft.com/office/drawing/2014/main" id="{41055372-B073-AA11-A0E7-1B98DA28FD9A}"/>
              </a:ext>
            </a:extLst>
          </p:cNvPr>
          <p:cNvSpPr txBox="1"/>
          <p:nvPr/>
        </p:nvSpPr>
        <p:spPr>
          <a:xfrm>
            <a:off x="381000" y="2438400"/>
            <a:ext cx="8305800" cy="461665"/>
          </a:xfrm>
          <a:prstGeom prst="rect">
            <a:avLst/>
          </a:prstGeom>
          <a:noFill/>
        </p:spPr>
        <p:txBody>
          <a:bodyPr wrap="square" rtlCol="0">
            <a:spAutoFit/>
          </a:bodyPr>
          <a:lstStyle/>
          <a:p>
            <a:r>
              <a:rPr lang="en-US" sz="2400" dirty="0"/>
              <a:t>Videos Link: </a:t>
            </a:r>
            <a:r>
              <a:rPr lang="en-US" sz="2400" dirty="0">
                <a:hlinkClick r:id="rId3"/>
              </a:rPr>
              <a:t>(A3) Manual Drive Train Axles Videos</a:t>
            </a:r>
            <a:endParaRPr lang="en-US" sz="2400" dirty="0"/>
          </a:p>
        </p:txBody>
      </p:sp>
      <p:sp>
        <p:nvSpPr>
          <p:cNvPr id="2" name="TextBox 1">
            <a:extLst>
              <a:ext uri="{FF2B5EF4-FFF2-40B4-BE49-F238E27FC236}">
                <a16:creationId xmlns:a16="http://schemas.microsoft.com/office/drawing/2014/main" id="{BB444EDD-99FE-DD4C-8EED-63C74DF64ED4}"/>
              </a:ext>
            </a:extLst>
          </p:cNvPr>
          <p:cNvSpPr txBox="1"/>
          <p:nvPr/>
        </p:nvSpPr>
        <p:spPr>
          <a:xfrm>
            <a:off x="381000" y="3124200"/>
            <a:ext cx="8305800" cy="461665"/>
          </a:xfrm>
          <a:prstGeom prst="rect">
            <a:avLst/>
          </a:prstGeom>
          <a:noFill/>
        </p:spPr>
        <p:txBody>
          <a:bodyPr wrap="square" rtlCol="0">
            <a:spAutoFit/>
          </a:bodyPr>
          <a:lstStyle/>
          <a:p>
            <a:r>
              <a:rPr lang="en-US" sz="2400" dirty="0"/>
              <a:t>Animations Link: </a:t>
            </a:r>
            <a:r>
              <a:rPr lang="en-US" sz="2400" dirty="0">
                <a:hlinkClick r:id="rId4"/>
              </a:rPr>
              <a:t>(A3) Manual Drive Train Axles Animations</a:t>
            </a:r>
            <a:endParaRPr lang="en-US" sz="2400" dirty="0"/>
          </a:p>
        </p:txBody>
      </p:sp>
    </p:spTree>
    <p:extLst>
      <p:ext uri="{BB962C8B-B14F-4D97-AF65-F5344CB8AC3E}">
        <p14:creationId xmlns:p14="http://schemas.microsoft.com/office/powerpoint/2010/main" val="33809045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475546" y="222471"/>
            <a:ext cx="8236654" cy="590349"/>
          </a:xfrm>
        </p:spPr>
        <p:txBody>
          <a:bodyPr wrap="square" lIns="0" tIns="18000" rIns="0" bIns="18000" rtlCol="0" anchor="ctr">
            <a:spAutoFit/>
          </a:bodyPr>
          <a:lstStyle/>
          <a:p>
            <a:pPr eaLnBrk="1" fontAlgn="auto" hangingPunct="1">
              <a:spcAft>
                <a:spcPts val="0"/>
              </a:spcAft>
              <a:defRPr/>
            </a:pPr>
            <a:r>
              <a:rPr lang="en-US" sz="3600" b="1"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546" y="2159323"/>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18484" y="1599712"/>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3.2</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87964"/>
            <a:ext cx="2146149" cy="374906"/>
          </a:xfrm>
        </p:spPr>
        <p:txBody>
          <a:bodyPr wrap="square" lIns="0" tIns="18000" rIns="0" bIns="18000" anchor="ctr" anchorCtr="0">
            <a:spAutoFit/>
          </a:bodyPr>
          <a:lstStyle/>
          <a:p>
            <a:pPr marL="0" indent="0">
              <a:spcBef>
                <a:spcPts val="600"/>
              </a:spcBef>
              <a:buNone/>
            </a:pPr>
            <a:r>
              <a:rPr lang="en-US" sz="2200" dirty="0">
                <a:solidFill>
                  <a:schemeClr val="tx1"/>
                </a:solidFill>
              </a:rPr>
              <a:t>Clutch Operation</a:t>
            </a:r>
          </a:p>
        </p:txBody>
      </p:sp>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83687" y="1751292"/>
            <a:ext cx="4088313" cy="4437556"/>
          </a:xfrm>
        </p:spPr>
        <p:txBody>
          <a:bodyPr wrap="square" lIns="0" tIns="18000" rIns="0" bIns="18000" anchor="ctr" anchorCtr="0">
            <a:spAutoFit/>
          </a:bodyPr>
          <a:lstStyle/>
          <a:p>
            <a:pPr marL="0" indent="0">
              <a:spcBef>
                <a:spcPts val="600"/>
              </a:spcBef>
              <a:buNone/>
            </a:pPr>
            <a:r>
              <a:rPr lang="en-US" sz="2200" b="1" dirty="0"/>
              <a:t>(a) </a:t>
            </a:r>
            <a:r>
              <a:rPr lang="en-US" sz="2200" dirty="0"/>
              <a:t>When the clutch is in the released position (clutch pedal depressed), the clutch fork is applying a force to the throwout (release) bearing, which pushes on the diaphragm spring, releasing the pressure on the friction disc. </a:t>
            </a:r>
            <a:r>
              <a:rPr lang="en-US" sz="2200" b="1" dirty="0"/>
              <a:t>(b) </a:t>
            </a:r>
            <a:r>
              <a:rPr lang="en-US" sz="2200" dirty="0"/>
              <a:t>When the clutch is in the engaged position (clutch pedal up), the diaphragm spring exerts force on the clutch disc, holding it between the flywheel and the pressure plate.</a:t>
            </a:r>
          </a:p>
        </p:txBody>
      </p:sp>
      <p:pic>
        <p:nvPicPr>
          <p:cNvPr id="8" name="Picture 7" descr="An illustration of a clutch in a released position with its labeled components.&#10;Long description 1 is available in notes, Press F6.">
            <a:extLst>
              <a:ext uri="{FF2B5EF4-FFF2-40B4-BE49-F238E27FC236}">
                <a16:creationId xmlns:a16="http://schemas.microsoft.com/office/drawing/2014/main" id="{28A732B7-7D23-3522-98A2-BBAFC8417560}"/>
              </a:ext>
            </a:extLst>
          </p:cNvPr>
          <p:cNvPicPr>
            <a:picLocks noChangeAspect="1"/>
          </p:cNvPicPr>
          <p:nvPr/>
        </p:nvPicPr>
        <p:blipFill>
          <a:blip r:embed="rId3"/>
          <a:stretch>
            <a:fillRect/>
          </a:stretch>
        </p:blipFill>
        <p:spPr>
          <a:xfrm>
            <a:off x="5470947" y="965703"/>
            <a:ext cx="3124490" cy="2614636"/>
          </a:xfrm>
          <a:prstGeom prst="rect">
            <a:avLst/>
          </a:prstGeom>
        </p:spPr>
      </p:pic>
      <p:pic>
        <p:nvPicPr>
          <p:cNvPr id="11" name="Picture 10" descr="An illustration of a clutch in an engaged position with its labeled components.&#10;Long description 2 is available in notes, Press F6.">
            <a:extLst>
              <a:ext uri="{FF2B5EF4-FFF2-40B4-BE49-F238E27FC236}">
                <a16:creationId xmlns:a16="http://schemas.microsoft.com/office/drawing/2014/main" id="{47608921-50AB-06B2-E00B-424F61018430}"/>
              </a:ext>
            </a:extLst>
          </p:cNvPr>
          <p:cNvPicPr>
            <a:picLocks noChangeAspect="1"/>
          </p:cNvPicPr>
          <p:nvPr/>
        </p:nvPicPr>
        <p:blipFill>
          <a:blip r:embed="rId4"/>
          <a:stretch>
            <a:fillRect/>
          </a:stretch>
        </p:blipFill>
        <p:spPr>
          <a:xfrm>
            <a:off x="5467551" y="3779176"/>
            <a:ext cx="3022432" cy="2577677"/>
          </a:xfrm>
          <a:prstGeom prst="rect">
            <a:avLst/>
          </a:prstGeom>
        </p:spPr>
      </p:pic>
    </p:spTree>
    <p:extLst>
      <p:ext uri="{BB962C8B-B14F-4D97-AF65-F5344CB8AC3E}">
        <p14:creationId xmlns:p14="http://schemas.microsoft.com/office/powerpoint/2010/main" val="57307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Clutch Operation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13531B25-B867-6E50-7EEF-718904131416}"/>
              </a:ext>
            </a:extLst>
          </p:cNvPr>
          <p:cNvSpPr/>
          <p:nvPr/>
        </p:nvSpPr>
        <p:spPr>
          <a:xfrm>
            <a:off x="8019875" y="1271093"/>
            <a:ext cx="1040119" cy="205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80682C4-1748-4451-59AA-7B512CBEE855}"/>
              </a:ext>
            </a:extLst>
          </p:cNvPr>
          <p:cNvSpPr/>
          <p:nvPr/>
        </p:nvSpPr>
        <p:spPr>
          <a:xfrm>
            <a:off x="931178" y="1407952"/>
            <a:ext cx="4966283" cy="496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lutch_operation">
            <a:hlinkClick r:id="" action="ppaction://media"/>
            <a:extLst>
              <a:ext uri="{FF2B5EF4-FFF2-40B4-BE49-F238E27FC236}">
                <a16:creationId xmlns:a16="http://schemas.microsoft.com/office/drawing/2014/main" id="{3EB88155-ADE5-EBB0-F8D1-DBEA053FF0C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4497" y="1407952"/>
            <a:ext cx="8635006" cy="4857191"/>
          </a:xfrm>
          <a:prstGeom prst="rect">
            <a:avLst/>
          </a:prstGeom>
        </p:spPr>
      </p:pic>
    </p:spTree>
    <p:extLst>
      <p:ext uri="{BB962C8B-B14F-4D97-AF65-F5344CB8AC3E}">
        <p14:creationId xmlns:p14="http://schemas.microsoft.com/office/powerpoint/2010/main" val="4435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3.3</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7" y="1055324"/>
            <a:ext cx="2827635" cy="405683"/>
          </a:xfrm>
        </p:spPr>
        <p:txBody>
          <a:bodyPr wrap="square" lIns="0" tIns="18000" rIns="0" bIns="18000" anchor="ctr" anchorCtr="0">
            <a:spAutoFit/>
          </a:bodyPr>
          <a:lstStyle/>
          <a:p>
            <a:pPr marL="0" indent="0">
              <a:spcBef>
                <a:spcPts val="600"/>
              </a:spcBef>
              <a:buNone/>
            </a:pPr>
            <a:r>
              <a:rPr lang="en-US" sz="2400" dirty="0">
                <a:solidFill>
                  <a:schemeClr val="tx1"/>
                </a:solidFill>
              </a:rPr>
              <a:t>Transaxle Removed</a:t>
            </a:r>
          </a:p>
        </p:txBody>
      </p:sp>
      <p:pic>
        <p:nvPicPr>
          <p:cNvPr id="5" name="Picture 4" descr="A close-up view of a clutch with a clutch fork and throwout bearing in release position within the bell housing.">
            <a:extLst>
              <a:ext uri="{FF2B5EF4-FFF2-40B4-BE49-F238E27FC236}">
                <a16:creationId xmlns:a16="http://schemas.microsoft.com/office/drawing/2014/main" id="{1237AA3D-9351-528B-6D64-511165044207}"/>
              </a:ext>
            </a:extLst>
          </p:cNvPr>
          <p:cNvPicPr>
            <a:picLocks noChangeAspect="1"/>
          </p:cNvPicPr>
          <p:nvPr/>
        </p:nvPicPr>
        <p:blipFill>
          <a:blip r:embed="rId3"/>
          <a:stretch>
            <a:fillRect/>
          </a:stretch>
        </p:blipFill>
        <p:spPr>
          <a:xfrm>
            <a:off x="2887459" y="1586910"/>
            <a:ext cx="3386327" cy="2346959"/>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83687" y="4073506"/>
            <a:ext cx="8221295" cy="2329287"/>
          </a:xfrm>
        </p:spPr>
        <p:txBody>
          <a:bodyPr wrap="square" lIns="0" tIns="18000" rIns="0" bIns="18000" anchor="ctr" anchorCtr="0">
            <a:spAutoFit/>
          </a:bodyPr>
          <a:lstStyle/>
          <a:p>
            <a:pPr marL="0" indent="0">
              <a:spcBef>
                <a:spcPts val="600"/>
              </a:spcBef>
              <a:buNone/>
            </a:pPr>
            <a:r>
              <a:rPr lang="en-US" sz="2400" dirty="0"/>
              <a:t>The transmission has just been removed. Note that this type of transmission incorporates the bell housing, which was removed at the same time as the transmission. The clutch fork and throwout (release) bearing also came off together. All that remained attached to the engine was the flywheel, clutch disc, and pressure plate.</a:t>
            </a:r>
          </a:p>
        </p:txBody>
      </p:sp>
    </p:spTree>
    <p:extLst>
      <p:ext uri="{BB962C8B-B14F-4D97-AF65-F5344CB8AC3E}">
        <p14:creationId xmlns:p14="http://schemas.microsoft.com/office/powerpoint/2010/main" val="2426264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20537"/>
            <a:ext cx="8212348" cy="590349"/>
          </a:xfrm>
        </p:spPr>
        <p:txBody>
          <a:bodyPr lIns="0" tIns="18000" rIns="0" bIns="18000" anchor="ctr">
            <a:spAutoFit/>
          </a:bodyPr>
          <a:lstStyle/>
          <a:p>
            <a:r>
              <a:rPr lang="en-US" dirty="0"/>
              <a:t>Clutch Discs</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47487"/>
            <a:ext cx="8212347" cy="3006395"/>
          </a:xfrm>
        </p:spPr>
        <p:txBody>
          <a:bodyPr lIns="0" tIns="18000" rIns="0" bIns="18000" anchor="ctr" anchorCtr="0">
            <a:spAutoFit/>
          </a:bodyPr>
          <a:lstStyle/>
          <a:p>
            <a:pPr marL="342900" indent="-342900">
              <a:spcBef>
                <a:spcPts val="600"/>
              </a:spcBef>
            </a:pPr>
            <a:r>
              <a:rPr lang="en-US" sz="2400" dirty="0">
                <a:solidFill>
                  <a:schemeClr val="tx1"/>
                </a:solidFill>
              </a:rPr>
              <a:t>Clutch discs transfer engine torque </a:t>
            </a:r>
          </a:p>
          <a:p>
            <a:pPr marL="342900" indent="-342900">
              <a:spcBef>
                <a:spcPts val="600"/>
              </a:spcBef>
            </a:pPr>
            <a:r>
              <a:rPr lang="en-US" sz="2400" dirty="0">
                <a:solidFill>
                  <a:schemeClr val="tx1"/>
                </a:solidFill>
              </a:rPr>
              <a:t>From flywheel to input shaft of transmission/transaxle.</a:t>
            </a:r>
          </a:p>
          <a:p>
            <a:pPr marL="342900" indent="-342900">
              <a:spcBef>
                <a:spcPts val="600"/>
              </a:spcBef>
            </a:pPr>
            <a:r>
              <a:rPr lang="en-US" sz="2400" dirty="0">
                <a:solidFill>
                  <a:schemeClr val="tx1"/>
                </a:solidFill>
              </a:rPr>
              <a:t>Connects flywheel and pressure plate when clutch is engaged… </a:t>
            </a:r>
          </a:p>
          <a:p>
            <a:pPr marL="342900" indent="-342900">
              <a:spcBef>
                <a:spcPts val="600"/>
              </a:spcBef>
            </a:pPr>
            <a:r>
              <a:rPr lang="en-US" sz="2400" dirty="0">
                <a:solidFill>
                  <a:schemeClr val="tx1"/>
                </a:solidFill>
              </a:rPr>
              <a:t>Pressure plate spring exerts spring pressure </a:t>
            </a:r>
          </a:p>
          <a:p>
            <a:pPr marL="342900" indent="-342900">
              <a:spcBef>
                <a:spcPts val="600"/>
              </a:spcBef>
            </a:pPr>
            <a:r>
              <a:rPr lang="en-US" sz="2400" dirty="0">
                <a:solidFill>
                  <a:schemeClr val="tx1"/>
                </a:solidFill>
              </a:rPr>
              <a:t>Against disc and forces it against flywheel.</a:t>
            </a:r>
          </a:p>
          <a:p>
            <a:pPr marL="342900" indent="-342900">
              <a:spcBef>
                <a:spcPts val="600"/>
              </a:spcBef>
            </a:pPr>
            <a:r>
              <a:rPr lang="en-US" sz="2400" dirty="0">
                <a:solidFill>
                  <a:schemeClr val="tx1"/>
                </a:solidFill>
              </a:rPr>
              <a:t>How do you assemble the hub and dampener?</a:t>
            </a:r>
          </a:p>
        </p:txBody>
      </p:sp>
    </p:spTree>
    <p:extLst>
      <p:ext uri="{BB962C8B-B14F-4D97-AF65-F5344CB8AC3E}">
        <p14:creationId xmlns:p14="http://schemas.microsoft.com/office/powerpoint/2010/main" val="3699157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3.4</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55324"/>
            <a:ext cx="1585432" cy="405683"/>
          </a:xfrm>
        </p:spPr>
        <p:txBody>
          <a:bodyPr wrap="square" lIns="0" tIns="18000" rIns="0" bIns="18000" anchor="ctr" anchorCtr="0">
            <a:spAutoFit/>
          </a:bodyPr>
          <a:lstStyle/>
          <a:p>
            <a:pPr marL="0" indent="0">
              <a:spcBef>
                <a:spcPts val="600"/>
              </a:spcBef>
              <a:buNone/>
            </a:pPr>
            <a:r>
              <a:rPr lang="en-US" sz="2400" dirty="0">
                <a:solidFill>
                  <a:schemeClr val="tx1"/>
                </a:solidFill>
              </a:rPr>
              <a:t>Clutch Disc </a:t>
            </a:r>
          </a:p>
        </p:txBody>
      </p:sp>
      <p:pic>
        <p:nvPicPr>
          <p:cNvPr id="7" name="Picture 6" descr="A close-up view of a replacement clutch.">
            <a:extLst>
              <a:ext uri="{FF2B5EF4-FFF2-40B4-BE49-F238E27FC236}">
                <a16:creationId xmlns:a16="http://schemas.microsoft.com/office/drawing/2014/main" id="{A40343E9-3615-7351-5685-9E6A1FBF2D79}"/>
              </a:ext>
            </a:extLst>
          </p:cNvPr>
          <p:cNvPicPr>
            <a:picLocks noChangeAspect="1"/>
          </p:cNvPicPr>
          <p:nvPr/>
        </p:nvPicPr>
        <p:blipFill>
          <a:blip r:embed="rId3"/>
          <a:stretch>
            <a:fillRect/>
          </a:stretch>
        </p:blipFill>
        <p:spPr>
          <a:xfrm>
            <a:off x="469339" y="1681412"/>
            <a:ext cx="3909365" cy="2943087"/>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81236" y="1044113"/>
            <a:ext cx="4114799" cy="3529616"/>
          </a:xfrm>
        </p:spPr>
        <p:txBody>
          <a:bodyPr wrap="square" lIns="0" tIns="18000" rIns="0" bIns="18000" anchor="ctr" anchorCtr="0">
            <a:spAutoFit/>
          </a:bodyPr>
          <a:lstStyle/>
          <a:p>
            <a:pPr marL="342900" indent="-342900">
              <a:spcBef>
                <a:spcPts val="600"/>
              </a:spcBef>
            </a:pPr>
            <a:r>
              <a:rPr lang="en-US" sz="2400" dirty="0"/>
              <a:t>Overheating Effects</a:t>
            </a:r>
          </a:p>
          <a:p>
            <a:pPr marL="829818" lvl="1" indent="-342900"/>
            <a:r>
              <a:rPr lang="en-US" sz="2400" dirty="0"/>
              <a:t>Torque Lowered</a:t>
            </a:r>
          </a:p>
          <a:p>
            <a:pPr marL="829818" lvl="1" indent="-342900"/>
            <a:r>
              <a:rPr lang="en-US" sz="2400" dirty="0"/>
              <a:t>Slippage</a:t>
            </a:r>
          </a:p>
          <a:p>
            <a:pPr marL="829818" lvl="1" indent="-342900"/>
            <a:r>
              <a:rPr lang="en-US" sz="2400" dirty="0"/>
              <a:t>Binding failure </a:t>
            </a:r>
          </a:p>
          <a:p>
            <a:pPr marL="342900" indent="-342900">
              <a:spcBef>
                <a:spcPts val="600"/>
              </a:spcBef>
            </a:pPr>
            <a:r>
              <a:rPr lang="en-US" sz="2400" dirty="0"/>
              <a:t>Surface Grooves</a:t>
            </a:r>
          </a:p>
          <a:p>
            <a:pPr marL="829818" lvl="1" indent="-342900"/>
            <a:r>
              <a:rPr lang="en-US" sz="2400" dirty="0"/>
              <a:t>Wipe Dust</a:t>
            </a:r>
          </a:p>
          <a:p>
            <a:pPr marL="829818" lvl="1" indent="-342900"/>
            <a:r>
              <a:rPr lang="en-US" sz="2400" dirty="0"/>
              <a:t>Keep cool</a:t>
            </a:r>
          </a:p>
          <a:p>
            <a:pPr marL="829818" lvl="1" indent="-342900"/>
            <a:r>
              <a:rPr lang="en-US" sz="2400" dirty="0"/>
              <a:t>Prevent sticking</a:t>
            </a:r>
          </a:p>
        </p:txBody>
      </p:sp>
      <p:sp>
        <p:nvSpPr>
          <p:cNvPr id="3" name="Content Placeholder 2">
            <a:extLst>
              <a:ext uri="{FF2B5EF4-FFF2-40B4-BE49-F238E27FC236}">
                <a16:creationId xmlns:a16="http://schemas.microsoft.com/office/drawing/2014/main" id="{8FB76177-E163-4719-FD59-55FAB9726C0F}"/>
              </a:ext>
            </a:extLst>
          </p:cNvPr>
          <p:cNvSpPr>
            <a:spLocks noGrp="1"/>
          </p:cNvSpPr>
          <p:nvPr>
            <p:ph sz="quarter" idx="16"/>
          </p:nvPr>
        </p:nvSpPr>
        <p:spPr>
          <a:xfrm>
            <a:off x="475673" y="5167361"/>
            <a:ext cx="8220362" cy="1144347"/>
          </a:xfrm>
        </p:spPr>
        <p:txBody>
          <a:bodyPr wrap="square" lIns="0" tIns="18000" rIns="0" bIns="18000" anchor="ctr" anchorCtr="0">
            <a:spAutoFit/>
          </a:bodyPr>
          <a:lstStyle/>
          <a:p>
            <a:pPr marL="0" indent="0">
              <a:spcBef>
                <a:spcPts val="600"/>
              </a:spcBef>
              <a:buNone/>
            </a:pPr>
            <a:r>
              <a:rPr lang="en-US" sz="2400" dirty="0"/>
              <a:t>A replacement clutch is designed to meet the same friction specifications of the original so the new clutch will operate like new.</a:t>
            </a:r>
          </a:p>
        </p:txBody>
      </p:sp>
    </p:spTree>
    <p:extLst>
      <p:ext uri="{BB962C8B-B14F-4D97-AF65-F5344CB8AC3E}">
        <p14:creationId xmlns:p14="http://schemas.microsoft.com/office/powerpoint/2010/main" val="99574587"/>
      </p:ext>
    </p:extLst>
  </p:cSld>
  <p:clrMapOvr>
    <a:masterClrMapping/>
  </p:clrMapOvr>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_slide options">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1013</TotalTime>
  <Words>6089</Words>
  <Application>Microsoft Office PowerPoint</Application>
  <PresentationFormat>On-screen Show (4:3)</PresentationFormat>
  <Paragraphs>377</Paragraphs>
  <Slides>42</Slides>
  <Notes>42</Notes>
  <HiddenSlides>0</HiddenSlides>
  <MMClips>3</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42</vt:i4>
      </vt:variant>
    </vt:vector>
  </HeadingPairs>
  <TitlesOfParts>
    <vt:vector size="47" baseType="lpstr">
      <vt:lpstr>Arial</vt:lpstr>
      <vt:lpstr>Verdana</vt:lpstr>
      <vt:lpstr>Times New Roman</vt:lpstr>
      <vt:lpstr>1_USHE</vt:lpstr>
      <vt:lpstr>USHE_slide options</vt:lpstr>
      <vt:lpstr>Manual Drivetrains and Axles</vt:lpstr>
      <vt:lpstr>Learning Objectives</vt:lpstr>
      <vt:lpstr>Clutch Purpose &amp; Function</vt:lpstr>
      <vt:lpstr>Figure 3.1</vt:lpstr>
      <vt:lpstr>Figure 3.2</vt:lpstr>
      <vt:lpstr>Animation: Clutch Operation (Animation will automatically start)</vt:lpstr>
      <vt:lpstr>Figure 3.3</vt:lpstr>
      <vt:lpstr>Clutch Discs</vt:lpstr>
      <vt:lpstr>Figure 3.4</vt:lpstr>
      <vt:lpstr>Figure 3.5</vt:lpstr>
      <vt:lpstr>Figure 3.6</vt:lpstr>
      <vt:lpstr>Pressure Plates</vt:lpstr>
      <vt:lpstr>Figure 3.7</vt:lpstr>
      <vt:lpstr>Figure 3.8</vt:lpstr>
      <vt:lpstr>Figure 3.9</vt:lpstr>
      <vt:lpstr>Figure 3.10</vt:lpstr>
      <vt:lpstr>Flywheels</vt:lpstr>
      <vt:lpstr>Figure 3.11</vt:lpstr>
      <vt:lpstr>Figure 3.12</vt:lpstr>
      <vt:lpstr>Figure 3.13</vt:lpstr>
      <vt:lpstr>Dual-Mass Flywheel</vt:lpstr>
      <vt:lpstr>Figure 3.14</vt:lpstr>
      <vt:lpstr>Pilot Bearings</vt:lpstr>
      <vt:lpstr>Figure 3.15</vt:lpstr>
      <vt:lpstr>Figure 3.16</vt:lpstr>
      <vt:lpstr>Figure 3.17</vt:lpstr>
      <vt:lpstr>Figure 3.18</vt:lpstr>
      <vt:lpstr>Figure 3.19</vt:lpstr>
      <vt:lpstr>Animation: Cable Clutch Operation (Animation will automatically start)</vt:lpstr>
      <vt:lpstr>Figure 3.20</vt:lpstr>
      <vt:lpstr>Animation: Clutch Hydraulic Operation (Animation will automatically start)</vt:lpstr>
      <vt:lpstr>Figure 3.21</vt:lpstr>
      <vt:lpstr>Release (Throwout) Bearings</vt:lpstr>
      <vt:lpstr>Figure 3.22</vt:lpstr>
      <vt:lpstr>Figure 3.23</vt:lpstr>
      <vt:lpstr>Frequently Asked Question: What is a Pull-Type Release Bearing? </vt:lpstr>
      <vt:lpstr>Figure 3.24</vt:lpstr>
      <vt:lpstr>Question 1</vt:lpstr>
      <vt:lpstr>Answer 1</vt:lpstr>
      <vt:lpstr>Summary</vt:lpstr>
      <vt:lpstr>Automotive Fundamentals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Manual Drivetrains and Axles, Ninth Edition, Chapter 3</dc:title>
  <dc:subject>Careers</dc:subject>
  <dc:creator>James D. Halderman</dc:creator>
  <cp:keywords/>
  <dc:description>Additional information may be found in the Notes Pane of each slide by pressing F6.</dc:description>
  <cp:lastModifiedBy>Glen Plants</cp:lastModifiedBy>
  <cp:revision>393</cp:revision>
  <dcterms:modified xsi:type="dcterms:W3CDTF">2023-08-15T14:05:10Z</dcterms:modified>
</cp:coreProperties>
</file>