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38"/>
  </p:notesMasterIdLst>
  <p:handoutMasterIdLst>
    <p:handoutMasterId r:id="rId39"/>
  </p:handoutMasterIdLst>
  <p:sldIdLst>
    <p:sldId id="384" r:id="rId3"/>
    <p:sldId id="272" r:id="rId4"/>
    <p:sldId id="387" r:id="rId5"/>
    <p:sldId id="389" r:id="rId6"/>
    <p:sldId id="362" r:id="rId7"/>
    <p:sldId id="332" r:id="rId8"/>
    <p:sldId id="390" r:id="rId9"/>
    <p:sldId id="391" r:id="rId10"/>
    <p:sldId id="392" r:id="rId11"/>
    <p:sldId id="393" r:id="rId12"/>
    <p:sldId id="394" r:id="rId13"/>
    <p:sldId id="395" r:id="rId14"/>
    <p:sldId id="396" r:id="rId15"/>
    <p:sldId id="397" r:id="rId16"/>
    <p:sldId id="382" r:id="rId17"/>
    <p:sldId id="398" r:id="rId18"/>
    <p:sldId id="1175" r:id="rId19"/>
    <p:sldId id="1178" r:id="rId20"/>
    <p:sldId id="1179" r:id="rId21"/>
    <p:sldId id="1180" r:id="rId22"/>
    <p:sldId id="399" r:id="rId23"/>
    <p:sldId id="689" r:id="rId24"/>
    <p:sldId id="401" r:id="rId25"/>
    <p:sldId id="402" r:id="rId26"/>
    <p:sldId id="404" r:id="rId27"/>
    <p:sldId id="405" r:id="rId28"/>
    <p:sldId id="407" r:id="rId29"/>
    <p:sldId id="408" r:id="rId30"/>
    <p:sldId id="1181" r:id="rId31"/>
    <p:sldId id="409" r:id="rId32"/>
    <p:sldId id="410" r:id="rId33"/>
    <p:sldId id="411" r:id="rId34"/>
    <p:sldId id="412" r:id="rId35"/>
    <p:sldId id="1177" r:id="rId36"/>
    <p:sldId id="687" r:id="rId37"/>
  </p:sldIdLst>
  <p:sldSz cx="9144000" cy="6858000" type="screen4x3"/>
  <p:notesSz cx="6858000" cy="9144000"/>
  <p:embeddedFontLst>
    <p:embeddedFont>
      <p:font typeface="Arial Unicode MS" panose="020B0604020202020204" charset="-128"/>
      <p:regular r:id="rId40"/>
    </p:embeddedFont>
    <p:embeddedFont>
      <p:font typeface="Verdana" panose="020B060403050404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guide id="3" orient="horz" pos="459" userDrawn="1">
          <p15:clr>
            <a:srgbClr val="A4A3A4"/>
          </p15:clr>
        </p15:guide>
        <p15:guide id="4" orient="horz" pos="913" userDrawn="1">
          <p15:clr>
            <a:srgbClr val="A4A3A4"/>
          </p15:clr>
        </p15:guide>
        <p15:guide id="5" pos="54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96374" autoAdjust="0"/>
  </p:normalViewPr>
  <p:slideViewPr>
    <p:cSldViewPr snapToGrid="0" snapToObjects="1">
      <p:cViewPr varScale="1">
        <p:scale>
          <a:sx n="110" d="100"/>
          <a:sy n="110" d="100"/>
        </p:scale>
        <p:origin x="2088" y="108"/>
      </p:cViewPr>
      <p:guideLst>
        <p:guide orient="horz" pos="4042"/>
        <p:guide pos="295"/>
        <p:guide orient="horz" pos="459"/>
        <p:guide orient="horz" pos="913"/>
        <p:guide pos="5488"/>
      </p:guideLst>
    </p:cSldViewPr>
  </p:slideViewPr>
  <p:outlineViewPr>
    <p:cViewPr>
      <p:scale>
        <a:sx n="33" d="100"/>
        <a:sy n="33" d="100"/>
      </p:scale>
      <p:origin x="0" y="-1356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htsa.gov/recall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Technical Service Bulletins</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A technical service bulletin (T S B) is issued by the vehicle manufacturer to notify service technicians of a potential problem or other critical information. </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The T S B may include diagnostic procedures and the necessary corrective action. </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 S B s are not an authorization for repair or a guarantee to correct a concern.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 S B s are designed for dealership technicians, but are republished by aftermarket companies and made available along with other service information to shops and vehicle repair facilities.</a:t>
            </a:r>
          </a:p>
          <a:p>
            <a:r>
              <a:rPr lang="en-US" b="1" dirty="0"/>
              <a:t>Recalls and Campaigns</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If the campaign involves a safety or emissions concern, it is considered a recall. </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A recall can occur when either the manufacturer or the National Highway Traffic Safety Administration (N H T S A) determines there is a concern.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N H T S A</a:t>
            </a:r>
            <a:r>
              <a:rPr lang="en-US" dirty="0"/>
              <a:t> WEB SITE</a:t>
            </a:r>
            <a:r>
              <a:rPr lang="en-US" baseline="0" dirty="0"/>
              <a:t> FOR RECALLS: </a:t>
            </a:r>
            <a:r>
              <a:rPr lang="en-US" dirty="0">
                <a:hlinkClick r:id="rId3"/>
              </a:rPr>
              <a:t>Check for Recalls: Vehicle, Car Seat, Tire, Equipment | N H T S 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059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Advisor Documentation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The work order or repair order (R O), is a legal document that is signed by the vehicle owner or his/her representative. </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The service advisor or the perso</a:t>
            </a:r>
            <a:r>
              <a:rPr lang="en-US" dirty="0"/>
              <a:t>n designated to complete the work order has to include the following information:</a:t>
            </a:r>
          </a:p>
          <a:p>
            <a:pPr marL="171450" indent="-171450">
              <a:buFont typeface="Arial" panose="020B0604020202020204" pitchFamily="34" charset="0"/>
              <a:buChar char="•"/>
            </a:pPr>
            <a:r>
              <a:rPr lang="en-US" dirty="0"/>
              <a:t>Make, model, and year and other identifying information, such as color and vehicle i</a:t>
            </a:r>
            <a:r>
              <a:rPr lang="en-US" sz="1200" b="0" i="0" u="none" strike="noStrike" kern="1200" cap="none" dirty="0">
                <a:solidFill>
                  <a:schemeClr val="dk1"/>
                </a:solidFill>
                <a:latin typeface="Arial"/>
                <a:cs typeface="Arial"/>
                <a:sym typeface="Arial"/>
              </a:rPr>
              <a:t>dentification number (V I 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Name and address of the owner with contact information, such as the cell phone number and email address</a:t>
            </a:r>
          </a:p>
          <a:p>
            <a:pPr marL="171450" indent="-171450">
              <a:buFont typeface="Arial" panose="020B0604020202020204" pitchFamily="34" charset="0"/>
              <a:buChar char="•"/>
            </a:pPr>
            <a:r>
              <a:rPr lang="en-US" dirty="0"/>
              <a:t>Date of service and the name of the person who wrote the service invoice</a:t>
            </a:r>
          </a:p>
          <a:p>
            <a:pPr marL="171450" indent="-171450">
              <a:buFont typeface="Arial" panose="020B0604020202020204" pitchFamily="34" charset="0"/>
              <a:buChar char="•"/>
            </a:pPr>
            <a:r>
              <a:rPr lang="en-US" dirty="0"/>
              <a:t>The miles shown on the odometer</a:t>
            </a:r>
          </a:p>
          <a:p>
            <a:pPr marL="171450" indent="-171450">
              <a:buFont typeface="Arial" panose="020B0604020202020204" pitchFamily="34" charset="0"/>
              <a:buChar char="•"/>
            </a:pPr>
            <a:r>
              <a:rPr lang="en-US" dirty="0"/>
              <a:t>Estimate amount and list of requested work</a:t>
            </a:r>
          </a:p>
          <a:p>
            <a:pPr marL="171450" indent="-171450">
              <a:buFont typeface="Arial" panose="020B0604020202020204" pitchFamily="34" charset="0"/>
              <a:buChar char="•"/>
            </a:pPr>
            <a:r>
              <a:rPr lang="en-US" dirty="0"/>
              <a:t>All professional service facilities and shops use a form that is designed for their purposes and include all of the required information, as specified by the local area and state.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544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Service Technician Documentation</a:t>
            </a:r>
          </a:p>
          <a:p>
            <a:pPr marL="171450" indent="-171450">
              <a:buFont typeface="Arial" panose="020B0604020202020204" pitchFamily="34" charset="0"/>
              <a:buChar char="•"/>
            </a:pPr>
            <a:r>
              <a:rPr lang="en-US" dirty="0"/>
              <a:t>The role of the service technician is to not only perform the services and repairs as requested by the vehicle owner, but also to document the work order so that an accurate record of what was performed and the parts used on the work order. </a:t>
            </a:r>
          </a:p>
          <a:p>
            <a:pPr marL="171450" indent="-171450">
              <a:buFont typeface="Arial" panose="020B0604020202020204" pitchFamily="34" charset="0"/>
              <a:buChar char="•"/>
            </a:pPr>
            <a:r>
              <a:rPr lang="en-US" dirty="0"/>
              <a:t>The technician should document the work order by stating not only what was done, but what service tools were used such as:</a:t>
            </a:r>
          </a:p>
          <a:p>
            <a:pPr marL="171450" indent="-171450">
              <a:buFont typeface="Arial" panose="020B0604020202020204" pitchFamily="34" charset="0"/>
              <a:buChar char="•"/>
            </a:pPr>
            <a:r>
              <a:rPr lang="en-US" dirty="0"/>
              <a:t>Verified the customer concern of a rough running engine and the “check engine light” was on by visual inspection.</a:t>
            </a:r>
          </a:p>
          <a:p>
            <a:pPr marL="171450" indent="-171450">
              <a:buFont typeface="Arial" panose="020B0604020202020204" pitchFamily="34" charset="0"/>
              <a:buChar char="•"/>
            </a:pPr>
            <a:r>
              <a:rPr lang="en-US" dirty="0"/>
              <a:t>Looked for stored diagnostic trouble codes using a factory scan tool and noted that a P0300 (random misfire detected) was set.</a:t>
            </a:r>
          </a:p>
          <a:p>
            <a:pPr marL="171450" indent="-171450">
              <a:buFont typeface="Arial" panose="020B0604020202020204" pitchFamily="34" charset="0"/>
              <a:buChar char="•"/>
            </a:pPr>
            <a:r>
              <a:rPr lang="en-US" dirty="0"/>
              <a:t>Performed a visual inspection of the secondary ignition system components.</a:t>
            </a:r>
          </a:p>
          <a:p>
            <a:pPr marL="171450" indent="-171450">
              <a:buFont typeface="Arial" panose="020B0604020202020204" pitchFamily="34" charset="0"/>
              <a:buChar char="•"/>
            </a:pPr>
            <a:r>
              <a:rPr lang="en-US" dirty="0"/>
              <a:t>Found evidence of a coil boot that arced to the cylinder head on cylinders 2 and 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847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7941CFE-AC39-484B-B9B0-2E44675FE2C6}"/>
              </a:ext>
            </a:extLst>
          </p:cNvPr>
          <p:cNvSpPr>
            <a:spLocks noGrp="1"/>
          </p:cNvSpPr>
          <p:nvPr>
            <p:ph type="body" idx="1"/>
          </p:nvPr>
        </p:nvSpPr>
        <p:spPr/>
        <p:txBody>
          <a:bodyPr/>
          <a:lstStyle/>
          <a:p>
            <a:r>
              <a:rPr lang="en-US" noProof="0" dirty="0"/>
              <a:t>Long Description:omer</a:t>
            </a:r>
          </a:p>
          <a:p>
            <a:r>
              <a:rPr lang="en-US" sz="1200" b="0" i="0" u="none" strike="noStrike" kern="1200" cap="none" noProof="0" dirty="0">
                <a:solidFill>
                  <a:schemeClr val="dk1"/>
                </a:solidFill>
                <a:effectLst/>
                <a:latin typeface="Arial"/>
                <a:ea typeface="Arial"/>
                <a:cs typeface="Arial"/>
                <a:sym typeface="Arial"/>
              </a:rPr>
              <a:t>On the top left corner is the table showing Quantity, part number or description (OIL FILTER 8739876, DEXOS 5W30 @ $5.99, WINDSHIELD WIPER BLADES set of 2, Air Filter PN 94775933, Cabin Air Filter PN 90297C), and sale value with a total at the bottom. The midsection shows a table with the details Name, address, Vin number, year-make-model, License number, odometer, date, time received, promised, written by, cust order no, phone when ready (yes or no), bus, res. Below is a declaration and an acknowledgement. Another table is below this with the columns oper no, repair order labor instruction, and internal. customer requests oil change - tech #1849 (0.5), replace engine air filter - tech #1849 (0.2), replace cabin air filter - tech #1849 (0.2), replace wiper blades - tech #1849 (0.2), customer requests 4-wheel balance, rotate tires - tech #1849 (0.8). The table on the right shows operation (lubrication, change oil, change oil filter cart, service air cleaner, change trans oil, adjust transmission, hazardous waste, pack front wheel brgs, rotate tires, adjust brakes, retain parts, destroy parts), Lab. CHg. The bottom part shows special repairs on the left, recommended service in the middle, internal summary to the right, and other charges such as environmental charges, total labor, labor-body shop, special repairs, parts, tires, gas, oil and grease, paint and body shop materials, materials, sales tax, and total. Above recommended service are quantity, sale, and billing. Gals gas, Qts oil, LBs grease, total gas grease oil, cash, charge internal. </a:t>
            </a:r>
            <a:endParaRPr lang="en-US" noProof="0" dirty="0"/>
          </a:p>
        </p:txBody>
      </p:sp>
    </p:spTree>
    <p:extLst>
      <p:ext uri="{BB962C8B-B14F-4D97-AF65-F5344CB8AC3E}">
        <p14:creationId xmlns:p14="http://schemas.microsoft.com/office/powerpoint/2010/main" val="1201544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Documentation</a:t>
            </a:r>
          </a:p>
          <a:p>
            <a:pPr marL="171450" indent="-171450">
              <a:buFont typeface="Arial" panose="020B0604020202020204" pitchFamily="34" charset="0"/>
              <a:buChar char="•"/>
            </a:pPr>
            <a:r>
              <a:rPr lang="en-US" dirty="0"/>
              <a:t>Parts are those items used to repair a vehicle or to restore it to useful service. </a:t>
            </a:r>
          </a:p>
          <a:p>
            <a:pPr marL="171450" indent="-171450">
              <a:buFont typeface="Arial" panose="020B0604020202020204" pitchFamily="34" charset="0"/>
              <a:buChar char="•"/>
            </a:pPr>
            <a:r>
              <a:rPr lang="en-US" dirty="0"/>
              <a:t>The part number(s) and the costs are usually documented on the work order by the parts department personnel in larger shops, or the shop owner or service manager in smaller shops.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1592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Labor Time Documentation</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The labor time, called flat rate, is found in labor guides, and lists vehicle service procedures and the time it should take an average technician to complete the task.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This flat-rate time is the basis for estimates and the pay for the technicians. </a:t>
            </a:r>
          </a:p>
          <a:p>
            <a:pPr marL="171450" marR="0" lvl="0" indent="-171450" algn="l" rtl="0">
              <a:lnSpc>
                <a:spcPct val="100000"/>
              </a:lnSpc>
              <a:spcBef>
                <a:spcPts val="0"/>
              </a:spcBef>
              <a:spcAft>
                <a:spcPts val="0"/>
              </a:spcAft>
              <a:buClr>
                <a:schemeClr val="dk1"/>
              </a:buClr>
              <a:buSzPct val="92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Some T S B s include the time needed to accomplish the task.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689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12963DF-3374-4219-878B-2503B48AA2E5}"/>
              </a:ext>
            </a:extLst>
          </p:cNvPr>
          <p:cNvSpPr>
            <a:spLocks noGrp="1"/>
          </p:cNvSpPr>
          <p:nvPr>
            <p:ph type="body" idx="1"/>
          </p:nvPr>
        </p:nvSpPr>
        <p:spPr/>
        <p:txBody>
          <a:bodyPr/>
          <a:lstStyle/>
          <a:p>
            <a:r>
              <a:rPr lang="en-US" noProof="0" dirty="0"/>
              <a:t>Long Description:</a:t>
            </a:r>
          </a:p>
          <a:p>
            <a:r>
              <a:rPr lang="en-US" sz="1200" b="0" i="0" u="none" strike="noStrike" kern="1200" cap="none" noProof="0" dirty="0">
                <a:solidFill>
                  <a:schemeClr val="dk1"/>
                </a:solidFill>
                <a:effectLst/>
                <a:latin typeface="Arial"/>
                <a:ea typeface="Arial"/>
                <a:cs typeface="Arial"/>
                <a:sym typeface="Arial"/>
              </a:rPr>
              <a:t>Partially visible title on top reads as information; paired under warranty use:</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The details in order of descriptions and labor time are as follows:</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Brake burnish 0.2 hours.</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Pads, front disc brake; replace: use published labor operation time.</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Pads, disc brake, rear R and R or replace: use published labor operation time.</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Dot dot dot.</a:t>
            </a:r>
            <a:br>
              <a:rPr lang="en-US" sz="1200" b="0" i="0" u="none" strike="noStrike" kern="1200" cap="none" noProof="0" dirty="0">
                <a:solidFill>
                  <a:schemeClr val="dk1"/>
                </a:solidFill>
                <a:effectLst/>
                <a:latin typeface="Arial"/>
                <a:ea typeface="Arial"/>
                <a:cs typeface="Arial"/>
                <a:sym typeface="Arial"/>
              </a:rPr>
            </a:br>
            <a:endParaRPr lang="en-US" noProof="0" dirty="0"/>
          </a:p>
        </p:txBody>
      </p:sp>
    </p:spTree>
    <p:extLst>
      <p:ext uri="{BB962C8B-B14F-4D97-AF65-F5344CB8AC3E}">
        <p14:creationId xmlns:p14="http://schemas.microsoft.com/office/powerpoint/2010/main" val="374707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78755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376886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59755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186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7395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a:t>
            </a:r>
          </a:p>
          <a:p>
            <a:pPr marL="171450" indent="-171450">
              <a:buFont typeface="Arial" panose="020B0604020202020204" pitchFamily="34" charset="0"/>
              <a:buChar char="•"/>
            </a:pPr>
            <a:r>
              <a:rPr lang="en-US" dirty="0"/>
              <a:t>The purpose of service records is to provide a history of the service work that has been performed on the vehicle in the past.</a:t>
            </a:r>
          </a:p>
          <a:p>
            <a:pPr marL="171450" indent="-171450">
              <a:buFont typeface="Arial" panose="020B0604020202020204" pitchFamily="34" charset="0"/>
              <a:buChar char="•"/>
            </a:pPr>
            <a:r>
              <a:rPr lang="en-US" dirty="0"/>
              <a:t>Often, a previous repair may indicate the reason for the current problem or it could be related to the same circuit or components.</a:t>
            </a:r>
          </a:p>
          <a:p>
            <a:pPr marL="171450" indent="-171450">
              <a:buFont typeface="Arial" panose="020B0604020202020204" pitchFamily="34" charset="0"/>
              <a:buChar char="•"/>
            </a:pPr>
            <a:r>
              <a:rPr lang="en-US" dirty="0"/>
              <a:t>Example #1—A collision could have caused hidden damage that can affect the operation of the vehicle.</a:t>
            </a:r>
          </a:p>
          <a:p>
            <a:pPr marL="171450" indent="-171450">
              <a:buFont typeface="Arial" panose="020B0604020202020204" pitchFamily="34" charset="0"/>
              <a:buChar char="•"/>
            </a:pPr>
            <a:r>
              <a:rPr lang="en-US" dirty="0"/>
              <a:t>Example #2—If the current issue is an error code for an engine misfire and the history of the service work on the vehicle does not show an oil change for several years, this might help the technician to find the root cause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0901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Parts of Vehicle</a:t>
            </a:r>
          </a:p>
          <a:p>
            <a:r>
              <a:rPr lang="en-US" dirty="0"/>
              <a:t>The names of the parts of a vehicle are based on the location and purpose of the component.</a:t>
            </a:r>
          </a:p>
          <a:p>
            <a:r>
              <a:rPr lang="en-US" b="1" dirty="0"/>
              <a:t>Left Side of the Vehicle—Right Side of a Vehicle</a:t>
            </a:r>
          </a:p>
          <a:p>
            <a:r>
              <a:rPr lang="en-US" dirty="0"/>
              <a:t>Both of these terms refer to the left and right as if the driver is sitting behind the steering wheel.</a:t>
            </a:r>
          </a:p>
          <a:p>
            <a:r>
              <a:rPr lang="en-US" b="1" dirty="0"/>
              <a:t>Front and Rear</a:t>
            </a:r>
          </a:p>
          <a:p>
            <a:r>
              <a:rPr lang="en-US" dirty="0"/>
              <a:t>The proper term for the back portion of any vehicle is rear (e.g., left rear tire).</a:t>
            </a:r>
          </a:p>
          <a:p>
            <a:r>
              <a:rPr lang="en-US" b="1" dirty="0"/>
              <a:t>Front-Wheel Drive Versus Rear-Wheel Drive</a:t>
            </a:r>
          </a:p>
          <a:p>
            <a:r>
              <a:rPr lang="en-US" sz="1200" b="0" i="0" u="none" strike="noStrike" kern="1200" cap="none" dirty="0">
                <a:solidFill>
                  <a:schemeClr val="dk1"/>
                </a:solidFill>
                <a:latin typeface="Arial"/>
                <a:cs typeface="Arial"/>
                <a:sym typeface="Arial"/>
              </a:rPr>
              <a:t>Front-wheel drive (F W D) means that the front wheels are being driven by the engine, as well as turned by the steering wheel. </a:t>
            </a:r>
          </a:p>
          <a:p>
            <a:r>
              <a:rPr lang="en-US" sz="1200" b="0" i="0" u="none" strike="noStrike" kern="1200" cap="none" dirty="0">
                <a:solidFill>
                  <a:schemeClr val="dk1"/>
                </a:solidFill>
                <a:latin typeface="Arial"/>
                <a:cs typeface="Arial"/>
                <a:sym typeface="Arial"/>
              </a:rPr>
              <a:t>Rear-wheel drive (R W D) means that the rear wheels are driven by the engine. </a:t>
            </a:r>
          </a:p>
          <a:p>
            <a:r>
              <a:rPr lang="en-US" sz="1200" b="0" i="0" u="none" strike="noStrike" kern="1200" cap="none" dirty="0">
                <a:solidFill>
                  <a:schemeClr val="dk1"/>
                </a:solidFill>
                <a:latin typeface="Arial"/>
                <a:cs typeface="Arial"/>
                <a:sym typeface="Arial"/>
              </a:rPr>
              <a:t>If the engine is in the front, it can be either front- or rear-wheel drive. In many cases, a front engine vehicle can also drive all four wheels, called four wheel drive (4 W D) or all-wheel drive (A W D). </a:t>
            </a:r>
          </a:p>
          <a:p>
            <a:r>
              <a:rPr lang="en-US" sz="1200" b="0" i="0" u="none" strike="noStrike" kern="1200" cap="none" dirty="0">
                <a:solidFill>
                  <a:schemeClr val="dk1"/>
                </a:solidFill>
                <a:latin typeface="Arial"/>
                <a:cs typeface="Arial"/>
                <a:sym typeface="Arial"/>
              </a:rPr>
              <a:t>If the engine is located at the rear of the vehicle</a:t>
            </a:r>
            <a:r>
              <a:rPr lang="en-US" dirty="0"/>
              <a:t>, it can be rear-wheel drive or four-wheel drive.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0385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 service work requires that the vehicle, including the engine and accessories, be properly identified.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most common identification is the make, model, and year of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Make: e.g., Chevrolet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Model: e.g., Cruze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Year: e.g., 2014</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The year of the vehicle is often difficult to determine exactly.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A model may be introduced as the next year’s model as soon as January of the previous year.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Typically, a new model year (abbreviated M Y) starts in September or October of the year prior to the actual new year, but not always.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a:ea typeface="Arial"/>
                <a:cs typeface="Arial"/>
                <a:sym typeface="Arial"/>
              </a:rPr>
              <a:t>This is why the vehicle identification number, usually abbreviated V I N, is so important</a:t>
            </a:r>
          </a:p>
        </p:txBody>
      </p:sp>
    </p:spTree>
    <p:extLst>
      <p:ext uri="{BB962C8B-B14F-4D97-AF65-F5344CB8AC3E}">
        <p14:creationId xmlns:p14="http://schemas.microsoft.com/office/powerpoint/2010/main" val="909923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a:ea typeface="Arial"/>
                <a:cs typeface="Arial"/>
                <a:sym typeface="Arial"/>
              </a:rPr>
              <a:t>Vehicle Identification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Since 1981, all vehicle </a:t>
            </a:r>
            <a:r>
              <a:rPr lang="en-US" sz="1200" b="0" i="0" u="none" strike="noStrike" kern="1200" cap="none" noProof="0" dirty="0">
                <a:solidFill>
                  <a:schemeClr val="dk1"/>
                </a:solidFill>
                <a:latin typeface="Arial"/>
                <a:ea typeface="Arial"/>
                <a:cs typeface="Arial"/>
                <a:sym typeface="Arial"/>
              </a:rPr>
              <a:t>manufacturers have used a V I N that </a:t>
            </a:r>
            <a:r>
              <a:rPr lang="en-US" sz="1200" b="0" i="0" u="none" strike="noStrike" cap="none" noProof="0" dirty="0">
                <a:solidFill>
                  <a:schemeClr val="dk1"/>
                </a:solidFill>
                <a:latin typeface="Arial"/>
                <a:ea typeface="Arial"/>
                <a:cs typeface="Arial"/>
                <a:sym typeface="Arial"/>
              </a:rPr>
              <a:t>is 17 characters long.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Although every vehicle manufacturer assigns various letters or numbers within these 17 characters, there are some constants, including:</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noProof="0" dirty="0">
                <a:solidFill>
                  <a:schemeClr val="dk1"/>
                </a:solidFill>
                <a:latin typeface="Arial"/>
                <a:ea typeface="Arial"/>
                <a:cs typeface="Arial"/>
                <a:sym typeface="Arial"/>
              </a:rPr>
              <a:t>The first number or letter designates the country of origin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endParaRPr lang="en-US" sz="1200" b="0" i="0" u="none" strike="noStrike" cap="none" noProof="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noProof="0"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cap="none" noProof="0" dirty="0">
                <a:solidFill>
                  <a:schemeClr val="dk1"/>
                </a:solidFill>
                <a:effectLst/>
                <a:latin typeface="Arial"/>
                <a:ea typeface="Arial"/>
                <a:cs typeface="Arial"/>
                <a:sym typeface="Arial"/>
              </a:rPr>
              <a:t>It shows two rows, the top one labeled as typical V I N and the bottom labeled as a position number. The top row reads as 1 G N D S 1 3 S 0 G  2 1 3 8 9 2 6. Second row just below top row reads as 1, 2, 3, 4, 5, 6, 7, 8, 9, 10, 11, 12, 13, 14, 15, 16, 17. 1: country. 1, 2, and 3: the world makes an identifier. 4: G V W R or brake system. 5 and 6: line chassis series. 7: body type. 8: Engine type; 9: check digit; 10: model year; 11: plant; 12 and 17: production sequence number.</a:t>
            </a:r>
            <a:r>
              <a:rPr lang="en-US" noProof="0" dirty="0"/>
              <a:t> </a:t>
            </a:r>
            <a:endParaRPr lang="en-US" sz="1200" b="0" i="0" u="none" strike="noStrike" cap="none" noProof="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414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2E486C-63B0-BA1F-B2C0-E158DE462356}"/>
              </a:ext>
            </a:extLst>
          </p:cNvPr>
          <p:cNvSpPr>
            <a:spLocks noGrp="1"/>
          </p:cNvSpPr>
          <p:nvPr>
            <p:ph type="body" idx="1"/>
          </p:nvPr>
        </p:nvSpPr>
        <p:spPr/>
        <p:txBody>
          <a:bodyPr/>
          <a:lstStyle/>
          <a:p>
            <a:r>
              <a:rPr lang="en-US" dirty="0"/>
              <a:t>Vehicle Identification</a:t>
            </a:r>
          </a:p>
          <a:p>
            <a:r>
              <a:rPr lang="en-US" dirty="0"/>
              <a:t>The first number or letter designates the country of origin. ● SEE CHART 1–2.</a:t>
            </a:r>
          </a:p>
          <a:p>
            <a:r>
              <a:rPr lang="en-US" dirty="0"/>
              <a:t>The model of the vehicle is commonly the fourth and/or fifth character.</a:t>
            </a:r>
          </a:p>
          <a:p>
            <a:r>
              <a:rPr lang="en-US" dirty="0"/>
              <a:t>The eighth character is </a:t>
            </a:r>
            <a:r>
              <a:rPr lang="en-US" sz="1200" b="0" i="0" u="none" strike="noStrike" kern="1200" cap="none" dirty="0">
                <a:solidFill>
                  <a:schemeClr val="dk1"/>
                </a:solidFill>
                <a:latin typeface="Arial"/>
                <a:cs typeface="Arial"/>
                <a:sym typeface="Arial"/>
              </a:rPr>
              <a:t>often the engine code. (Some engines cannot be determined by the V I N.)</a:t>
            </a:r>
          </a:p>
          <a:p>
            <a:r>
              <a:rPr lang="en-US" sz="1200" b="0" i="0" u="none" strike="noStrike" kern="1200" cap="none" dirty="0">
                <a:solidFill>
                  <a:schemeClr val="dk1"/>
                </a:solidFill>
                <a:latin typeface="Arial"/>
                <a:cs typeface="Arial"/>
                <a:sym typeface="Arial"/>
              </a:rPr>
              <a:t>The tenth character represents the model year (M Y) on all vehicles</a:t>
            </a:r>
          </a:p>
        </p:txBody>
      </p:sp>
    </p:spTree>
    <p:extLst>
      <p:ext uri="{BB962C8B-B14F-4D97-AF65-F5344CB8AC3E}">
        <p14:creationId xmlns:p14="http://schemas.microsoft.com/office/powerpoint/2010/main" val="404954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2E486C-63B0-BA1F-B2C0-E158DE462356}"/>
              </a:ext>
            </a:extLst>
          </p:cNvPr>
          <p:cNvSpPr>
            <a:spLocks noGrp="1"/>
          </p:cNvSpPr>
          <p:nvPr>
            <p:ph type="body" idx="1"/>
          </p:nvPr>
        </p:nvSpPr>
        <p:spPr/>
        <p:txBody>
          <a:bodyPr/>
          <a:lstStyle/>
          <a:p>
            <a:r>
              <a:rPr lang="en-US" dirty="0"/>
              <a:t>Vehicle Identification</a:t>
            </a:r>
          </a:p>
          <a:p>
            <a:r>
              <a:rPr lang="en-US" dirty="0"/>
              <a:t>The tenth character represents the </a:t>
            </a:r>
            <a:r>
              <a:rPr lang="en-US" sz="1200" b="0" i="0" u="none" strike="noStrike" kern="1200" cap="none" dirty="0">
                <a:solidFill>
                  <a:schemeClr val="dk1"/>
                </a:solidFill>
                <a:latin typeface="Arial"/>
                <a:cs typeface="Arial"/>
                <a:sym typeface="Arial"/>
              </a:rPr>
              <a:t>model year (M Y) </a:t>
            </a:r>
            <a:r>
              <a:rPr lang="en-US" dirty="0"/>
              <a:t>on all vehicles. ● </a:t>
            </a:r>
            <a:r>
              <a:rPr lang="en-US" b="1" dirty="0"/>
              <a:t>SEE CHART 1–3.</a:t>
            </a:r>
          </a:p>
        </p:txBody>
      </p:sp>
    </p:spTree>
    <p:extLst>
      <p:ext uri="{BB962C8B-B14F-4D97-AF65-F5344CB8AC3E}">
        <p14:creationId xmlns:p14="http://schemas.microsoft.com/office/powerpoint/2010/main" val="1065851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70515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518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 </a:t>
            </a:r>
            <a:r>
              <a:rPr lang="en-US" sz="1200" b="1" i="0" u="none" strike="noStrike" cap="none" dirty="0">
                <a:solidFill>
                  <a:schemeClr val="dk1"/>
                </a:solidFill>
                <a:latin typeface="Arial"/>
                <a:ea typeface="Arial"/>
                <a:cs typeface="Arial"/>
                <a:sym typeface="Arial"/>
              </a:rPr>
              <a:t>Vehicle Safety Certification Label </a:t>
            </a:r>
            <a:r>
              <a:rPr lang="en-US" sz="1200" b="0" i="0" u="none" strike="noStrike" cap="none" dirty="0">
                <a:solidFill>
                  <a:schemeClr val="dk1"/>
                </a:solidFill>
                <a:latin typeface="Arial"/>
                <a:ea typeface="Arial"/>
                <a:cs typeface="Arial"/>
                <a:sym typeface="Arial"/>
              </a:rPr>
              <a:t>is attached to the left side pillar post on the rearward-facing section of the left front door.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kern="1200" cap="none" dirty="0">
                <a:solidFill>
                  <a:schemeClr val="dk1"/>
                </a:solidFill>
                <a:latin typeface="Arial"/>
                <a:ea typeface="Arial"/>
                <a:cs typeface="Arial"/>
                <a:sym typeface="Arial"/>
              </a:rPr>
              <a:t>This label indicates the month and year of manufacture, the (V I N), as well as the G V W R and G A W 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kern="1200" cap="none" dirty="0">
                <a:solidFill>
                  <a:schemeClr val="dk1"/>
                </a:solidFill>
                <a:latin typeface="Arial"/>
                <a:ea typeface="Arial"/>
                <a:cs typeface="Arial"/>
                <a:sym typeface="Arial"/>
              </a:rPr>
              <a:t>Gross vehicle weight rating (G V W R)—The maximum (upper limit) weight of a vehicle as specified by the vehicle manufacturer.</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kern="1200" cap="none" dirty="0">
                <a:solidFill>
                  <a:schemeClr val="dk1"/>
                </a:solidFill>
                <a:latin typeface="Arial"/>
                <a:ea typeface="Arial"/>
                <a:cs typeface="Arial"/>
                <a:sym typeface="Arial"/>
              </a:rPr>
              <a:t>This is important to know if hauling a heavy load, such as in a truck or S U V.</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kern="1200" cap="none" dirty="0">
                <a:solidFill>
                  <a:schemeClr val="dk1"/>
                </a:solidFill>
                <a:latin typeface="Arial"/>
                <a:ea typeface="Arial"/>
                <a:cs typeface="Arial"/>
                <a:sym typeface="Arial"/>
              </a:rPr>
              <a:t>Gross axle weight rating (G A W R)—The maximum weight that an axle can support is usually followed by “F R” for front axle and “R R” for </a:t>
            </a:r>
            <a:r>
              <a:rPr lang="en-US" sz="1200" b="0" i="0" u="none" strike="noStrike" cap="none" dirty="0">
                <a:solidFill>
                  <a:schemeClr val="dk1"/>
                </a:solidFill>
                <a:latin typeface="Arial"/>
                <a:ea typeface="Arial"/>
                <a:cs typeface="Arial"/>
                <a:sym typeface="Arial"/>
              </a:rPr>
              <a:t>rear axle.</a:t>
            </a:r>
          </a:p>
        </p:txBody>
      </p:sp>
    </p:spTree>
    <p:extLst>
      <p:ext uri="{BB962C8B-B14F-4D97-AF65-F5344CB8AC3E}">
        <p14:creationId xmlns:p14="http://schemas.microsoft.com/office/powerpoint/2010/main" val="2061226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a:ea typeface="Arial"/>
                <a:cs typeface="Arial"/>
                <a:sym typeface="Arial"/>
              </a:rPr>
              <a:t>Vehicle Emissions Control Information</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kern="1200" cap="none" noProof="0" dirty="0">
                <a:solidFill>
                  <a:schemeClr val="dk1"/>
                </a:solidFill>
                <a:latin typeface="Arial"/>
                <a:ea typeface="Arial"/>
                <a:cs typeface="Arial"/>
                <a:sym typeface="Arial"/>
              </a:rPr>
              <a:t>The vehicle emissions control information (V E C I) label under the hood of the vehicle shows informative settings and emission hose routing information. </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r>
              <a:rPr lang="en-US" sz="1200" b="0" i="0" u="none" strike="noStrike" kern="1200" cap="none" noProof="0" dirty="0">
                <a:solidFill>
                  <a:schemeClr val="dk1"/>
                </a:solidFill>
                <a:latin typeface="Arial"/>
                <a:ea typeface="Arial"/>
                <a:cs typeface="Arial"/>
                <a:sym typeface="Arial"/>
              </a:rPr>
              <a:t>The V E C I label (sticker) can be located on the bottom side of the hood, the radiator fan shroud, the radiator core support, or the strut towers.</a:t>
            </a:r>
          </a:p>
          <a:p>
            <a:pPr marL="171450" marR="0" lvl="0" indent="-171450" algn="l" rtl="0">
              <a:lnSpc>
                <a:spcPct val="100000"/>
              </a:lnSpc>
              <a:spcBef>
                <a:spcPts val="0"/>
              </a:spcBef>
              <a:spcAft>
                <a:spcPts val="0"/>
              </a:spcAft>
              <a:buClr>
                <a:schemeClr val="dk1"/>
              </a:buClr>
              <a:buSzPct val="100000"/>
              <a:buFont typeface="Arial" panose="020B0604020202020204" pitchFamily="34" charset="0"/>
              <a:buChar char="•"/>
            </a:pPr>
            <a:endParaRPr lang="en-US" sz="1200" b="0" i="0" u="none" strike="noStrike" kern="1200" cap="none" noProof="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cap="none" noProof="0" dirty="0">
                <a:solidFill>
                  <a:schemeClr val="dk1"/>
                </a:solidFill>
                <a:latin typeface="Arial"/>
                <a:ea typeface="Arial"/>
                <a:cs typeface="Arial"/>
                <a:sym typeface="Arial"/>
              </a:rPr>
              <a:t>Long Description:</a:t>
            </a:r>
          </a:p>
          <a:p>
            <a:pPr marL="0" marR="0" lvl="0" indent="0" algn="l" rtl="0">
              <a:lnSpc>
                <a:spcPct val="100000"/>
              </a:lnSpc>
              <a:spcBef>
                <a:spcPts val="0"/>
              </a:spcBef>
              <a:spcAft>
                <a:spcPts val="0"/>
              </a:spcAft>
              <a:buClr>
                <a:schemeClr val="dk1"/>
              </a:buClr>
              <a:buSzPct val="100000"/>
              <a:buFont typeface="Arial" panose="020B0604020202020204" pitchFamily="34" charset="0"/>
              <a:buNone/>
            </a:pPr>
            <a:r>
              <a:rPr lang="en-US" sz="1200" b="0" i="0" u="none" strike="noStrike" kern="1200" cap="none" noProof="0" dirty="0">
                <a:solidFill>
                  <a:schemeClr val="dk1"/>
                </a:solidFill>
                <a:effectLst/>
                <a:latin typeface="Arial"/>
                <a:ea typeface="Arial"/>
                <a:cs typeface="Arial"/>
                <a:sym typeface="Arial"/>
              </a:rPr>
              <a:t>On the top left is the logo F O M o C o. The details on the card are as follows: </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Conforms to regulations: 20 21 M Y.</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U. S. E P A: T 3 B 1 2 5 L D V. C A O B D roman 2; Fuel: gasoline.</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California: U L E V 1 2 5 P C. C A O B D roman 2; Fuel: gasoline.</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T W C Slash H O 2 S slash S F I slash W R Hyphen H O 2 S slash S C Slash C A C; no adjustments needed.</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5.2 L group: M F M X V 0 5 dot 2 V E Z. E v a p: M F X R 0 1 2 5 N D A.</a:t>
            </a:r>
            <a:br>
              <a:rPr lang="en-US" sz="1200" b="0" i="0" u="none" strike="noStrike" kern="1200" cap="none" noProof="0" dirty="0">
                <a:solidFill>
                  <a:schemeClr val="dk1"/>
                </a:solidFill>
                <a:effectLst/>
                <a:latin typeface="Arial"/>
                <a:ea typeface="Arial"/>
                <a:cs typeface="Arial"/>
                <a:sym typeface="Arial"/>
              </a:rPr>
            </a:br>
            <a:r>
              <a:rPr lang="en-US" sz="1200" b="0" i="0" u="none" strike="noStrike" kern="1200" cap="none" noProof="0" dirty="0">
                <a:solidFill>
                  <a:schemeClr val="dk1"/>
                </a:solidFill>
                <a:effectLst/>
                <a:latin typeface="Arial"/>
                <a:ea typeface="Arial"/>
                <a:cs typeface="Arial"/>
                <a:sym typeface="Arial"/>
              </a:rPr>
              <a:t>M W 7 E hyphen 9 C 4 8 5 hyphen F S Y. Next to this is a bar code.</a:t>
            </a:r>
            <a:br>
              <a:rPr lang="en-US" sz="1200" b="0" i="0" u="none" strike="noStrike" kern="1200" cap="none" noProof="0" dirty="0">
                <a:solidFill>
                  <a:schemeClr val="dk1"/>
                </a:solidFill>
                <a:effectLst/>
                <a:latin typeface="Arial"/>
                <a:ea typeface="Arial"/>
                <a:cs typeface="Arial"/>
                <a:sym typeface="Arial"/>
              </a:rPr>
            </a:br>
            <a:endParaRPr lang="en-US" sz="1200" b="0" i="0" u="none" strike="noStrike" cap="none" noProof="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8881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104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181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Content</a:t>
            </a:r>
          </a:p>
          <a:p>
            <a:r>
              <a:rPr lang="en-US" dirty="0"/>
              <a:t>The owner’s manual is the instructional booklet that comes with every new vehicle and includes important</a:t>
            </a:r>
          </a:p>
          <a:p>
            <a:r>
              <a:rPr lang="en-US" dirty="0"/>
              <a:t>information. Most owners’ manuals contain all or most of the following information:</a:t>
            </a:r>
          </a:p>
          <a:p>
            <a:pPr marL="228600" indent="-228600">
              <a:buFont typeface="+mj-lt"/>
              <a:buAutoNum type="arabicPeriod"/>
            </a:pPr>
            <a:r>
              <a:rPr lang="en-US" dirty="0"/>
              <a:t>Meaning of instrument panel warning symbols</a:t>
            </a:r>
          </a:p>
          <a:p>
            <a:pPr marL="228600" indent="-228600">
              <a:buFont typeface="+mj-lt"/>
              <a:buAutoNum type="arabicPeriod"/>
            </a:pPr>
            <a:r>
              <a:rPr lang="en-US" dirty="0"/>
              <a:t>How to reset the maintenance reminder light </a:t>
            </a:r>
          </a:p>
          <a:p>
            <a:pPr marL="228600" indent="-228600">
              <a:buFont typeface="+mj-lt"/>
              <a:buAutoNum type="arabicPeriod"/>
            </a:pPr>
            <a:r>
              <a:rPr lang="en-US" dirty="0"/>
              <a:t>Specifications, including viscosity of oil needed and number of quarts (liters)</a:t>
            </a:r>
          </a:p>
          <a:p>
            <a:pPr marL="228600" indent="-228600">
              <a:buFont typeface="+mj-lt"/>
              <a:buAutoNum type="arabicPeriod"/>
            </a:pPr>
            <a:r>
              <a:rPr lang="en-US" dirty="0"/>
              <a:t>Maintenance schedule for all fluids, including coolant, brake fluid, automatic transmission fluid, and differential fluid</a:t>
            </a:r>
          </a:p>
          <a:p>
            <a:pPr marL="228600" indent="-228600">
              <a:buFont typeface="+mj-lt"/>
              <a:buAutoNum type="arabicPeriod"/>
            </a:pPr>
            <a:r>
              <a:rPr lang="en-US" dirty="0"/>
              <a:t>Warnings about improper operation, such as towing in overdrive</a:t>
            </a:r>
          </a:p>
          <a:p>
            <a:pPr marL="228600" indent="-228600">
              <a:buFont typeface="+mj-lt"/>
              <a:buAutoNum type="arabicPeriod"/>
            </a:pPr>
            <a:r>
              <a:rPr lang="en-US" dirty="0"/>
              <a:t>The explanation of various gear ranges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774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AC7EDE-DF9C-489A-AA88-7A792814CC5C}"/>
              </a:ext>
            </a:extLst>
          </p:cNvPr>
          <p:cNvSpPr>
            <a:spLocks noGrp="1"/>
          </p:cNvSpPr>
          <p:nvPr>
            <p:ph type="body" idx="1"/>
          </p:nvPr>
        </p:nvSpPr>
        <p:spPr/>
        <p:txBody>
          <a:bodyPr/>
          <a:lstStyle/>
          <a:p>
            <a:r>
              <a:rPr lang="en-US" noProof="0" dirty="0"/>
              <a:t>Long Description:</a:t>
            </a:r>
          </a:p>
          <a:p>
            <a:r>
              <a:rPr lang="en-US" sz="1200" b="0" i="0" u="none" strike="noStrike" kern="1200" cap="none" noProof="0" dirty="0">
                <a:solidFill>
                  <a:schemeClr val="dk1"/>
                </a:solidFill>
                <a:effectLst/>
                <a:latin typeface="Arial"/>
                <a:ea typeface="Arial"/>
                <a:cs typeface="Arial"/>
                <a:sym typeface="Arial"/>
              </a:rPr>
              <a:t>The text on the top row of the screen from left to right reads as navigation, tire pressure, and trip energy. Below these are the following buttons from left to right: Apple Car Play; Owner’s manual; Blocks. Below the Apple, Car Play button are another button that shows an illustration of five buttons with the letters T, I, L, E, and S on them. The icon of the Apple Car Play button shows a C letter with a triangle in the center. The icon of the Owner’s manual button (pointed by an arrow that reads Owner’s manual) shows an open book symbol with the letter i on the right page. The icon of the blocks button shows a block of various colors in a random arrangement.</a:t>
            </a:r>
            <a:r>
              <a:rPr lang="en-US" noProof="0" dirty="0"/>
              <a:t> </a:t>
            </a:r>
          </a:p>
        </p:txBody>
      </p:sp>
    </p:spTree>
    <p:extLst>
      <p:ext uri="{BB962C8B-B14F-4D97-AF65-F5344CB8AC3E}">
        <p14:creationId xmlns:p14="http://schemas.microsoft.com/office/powerpoint/2010/main" val="8284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of Service Information</a:t>
            </a:r>
          </a:p>
          <a:p>
            <a:pPr marL="171450" indent="-171450">
              <a:buFont typeface="Arial" panose="020B0604020202020204" pitchFamily="34" charset="0"/>
              <a:buChar char="•"/>
            </a:pPr>
            <a:r>
              <a:rPr lang="en-US" dirty="0"/>
              <a:t>Service information is needed to correctly service or repair vehicles because it contains all of the specifications, as well as the specified procedures to follow when servicing or repairing a vehicle.</a:t>
            </a:r>
          </a:p>
          <a:p>
            <a:pPr marL="171450" indent="-171450">
              <a:buFont typeface="Arial" panose="020B0604020202020204" pitchFamily="34" charset="0"/>
              <a:buChar char="•"/>
            </a:pPr>
            <a:r>
              <a:rPr lang="en-US" dirty="0"/>
              <a:t>Factory Service Information</a:t>
            </a:r>
          </a:p>
          <a:p>
            <a:pPr marL="171450" indent="-171450">
              <a:buFont typeface="Arial" panose="020B0604020202020204" pitchFamily="34" charset="0"/>
              <a:buChar char="•"/>
            </a:pPr>
            <a:r>
              <a:rPr lang="en-US" dirty="0"/>
              <a:t>Until the 1990s, most service information was found in paper manuals called service manuals or shop manuals. </a:t>
            </a:r>
          </a:p>
          <a:p>
            <a:pPr marL="171450" indent="-171450">
              <a:buFont typeface="Arial" panose="020B0604020202020204" pitchFamily="34" charset="0"/>
              <a:buChar char="•"/>
            </a:pPr>
            <a:r>
              <a:rPr lang="en-US" dirty="0"/>
              <a:t>More recently, the manufacturer provides this information in a digital format. </a:t>
            </a:r>
          </a:p>
          <a:p>
            <a:pPr marL="171450" indent="-171450">
              <a:buFont typeface="Arial" panose="020B0604020202020204" pitchFamily="34" charset="0"/>
              <a:buChar char="•"/>
            </a:pPr>
            <a:r>
              <a:rPr lang="en-US" dirty="0"/>
              <a:t>The most comprehensive and accurate service information is the service information from the vehicle manufacturer.</a:t>
            </a:r>
          </a:p>
          <a:p>
            <a:pPr marL="0" indent="0">
              <a:buFontTx/>
              <a:buNone/>
            </a:pPr>
            <a:endParaRPr lang="en-US" b="1" dirty="0"/>
          </a:p>
          <a:p>
            <a:pPr marL="0" indent="0">
              <a:buFontTx/>
              <a:buNone/>
            </a:pPr>
            <a:r>
              <a:rPr lang="en-US" b="1" dirty="0"/>
              <a:t>Tech Tip: Print It Out</a:t>
            </a:r>
          </a:p>
          <a:p>
            <a:r>
              <a:rPr lang="en-US" sz="1200" b="0" i="0" u="none" strike="noStrike" baseline="0" dirty="0">
                <a:solidFill>
                  <a:srgbClr val="231F20"/>
                </a:solidFill>
                <a:latin typeface="Arial Unicode MS" panose="020B0604020202020204" pitchFamily="34" charset="-128"/>
              </a:rPr>
              <a:t>It is often a benefit to have the written instructions or schematics (wiring diagrams) at the vehicle while diagnosing or performing a repair. The advantage of electronic service information is that the material can be printed out and taken to the vehicle for easy</a:t>
            </a:r>
          </a:p>
          <a:p>
            <a:pPr marR="56520"/>
            <a:r>
              <a:rPr lang="en-US" sz="1200" b="0" i="0" u="none" strike="noStrike" baseline="0" dirty="0">
                <a:solidFill>
                  <a:srgbClr val="231F20"/>
                </a:solidFill>
                <a:latin typeface="Arial Unicode MS" panose="020B0604020202020204" pitchFamily="34" charset="-128"/>
              </a:rPr>
              <a:t>access. This also allows the service technician to write or draw on the printed copy, which can be a big help when performing tests, such as electrical system measurements. The schematic can be color-coded to show where there should be voltage and where a ground should be detected. These notes can then be used to document the test results on the work order.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00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Aftermarket Service Information</a:t>
            </a:r>
          </a:p>
          <a:p>
            <a:pPr marL="171450" indent="-171450">
              <a:buFont typeface="Arial" panose="020B0604020202020204" pitchFamily="34" charset="0"/>
              <a:buChar char="•"/>
            </a:pPr>
            <a:r>
              <a:rPr lang="en-US" dirty="0"/>
              <a:t>While factory service manuals cover just one year and one or more models of the same vehicle, most aftermarket service manuals cover multiple years and/or models in one manual. </a:t>
            </a:r>
          </a:p>
          <a:p>
            <a:pPr marL="171450" indent="-171450">
              <a:buFont typeface="Arial" panose="020B0604020202020204" pitchFamily="34" charset="0"/>
              <a:buChar char="•"/>
            </a:pPr>
            <a:r>
              <a:rPr lang="en-US" dirty="0"/>
              <a:t>Paper service manuals had the following disadvantages:</a:t>
            </a:r>
          </a:p>
          <a:p>
            <a:pPr marL="171450" indent="-171450">
              <a:buFont typeface="Arial" panose="020B0604020202020204" pitchFamily="34" charset="0"/>
              <a:buChar char="•"/>
            </a:pPr>
            <a:r>
              <a:rPr lang="en-US" dirty="0"/>
              <a:t>Required a lot of storage space</a:t>
            </a:r>
          </a:p>
          <a:p>
            <a:pPr marL="171450" indent="-171450">
              <a:buFont typeface="Arial" panose="020B0604020202020204" pitchFamily="34" charset="0"/>
              <a:buChar char="•"/>
            </a:pPr>
            <a:r>
              <a:rPr lang="en-US" dirty="0"/>
              <a:t>The pages would become dirty from handling</a:t>
            </a:r>
          </a:p>
          <a:p>
            <a:pPr marL="171450" indent="-171450">
              <a:buFont typeface="Arial" panose="020B0604020202020204" pitchFamily="34" charset="0"/>
              <a:buChar char="•"/>
            </a:pPr>
            <a:r>
              <a:rPr lang="en-US" dirty="0"/>
              <a:t>Difficult to use at the vehicle or to make copies from the thick manuals</a:t>
            </a:r>
          </a:p>
          <a:p>
            <a:pPr marL="171450" indent="-171450">
              <a:buFont typeface="Arial" panose="020B0604020202020204" pitchFamily="34" charset="0"/>
              <a:buChar char="•"/>
            </a:pPr>
            <a:r>
              <a:rPr lang="en-US" dirty="0"/>
              <a:t>Paper service manuals were replaced with electronic service information that came on </a:t>
            </a:r>
            <a:r>
              <a:rPr lang="en-US" spc="-100" baseline="0" dirty="0"/>
              <a:t>C D </a:t>
            </a:r>
            <a:r>
              <a:rPr lang="en-US" dirty="0"/>
              <a:t>s and then </a:t>
            </a:r>
            <a:r>
              <a:rPr lang="en-US" spc="-100" baseline="0" dirty="0"/>
              <a:t>D V D </a:t>
            </a:r>
            <a:r>
              <a:rPr lang="en-US" dirty="0"/>
              <a:t>s, before becoming available on the Internet.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11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B18644-811F-4E6E-8519-0658C61BB09E}"/>
              </a:ext>
            </a:extLst>
          </p:cNvPr>
          <p:cNvSpPr>
            <a:spLocks noGrp="1"/>
          </p:cNvSpPr>
          <p:nvPr>
            <p:ph type="body" idx="1"/>
          </p:nvPr>
        </p:nvSpPr>
        <p:spPr/>
        <p:txBody>
          <a:bodyPr/>
          <a:lstStyle/>
          <a:p>
            <a:r>
              <a:rPr lang="en-US" noProof="0" dirty="0"/>
              <a:t>Long Description:</a:t>
            </a:r>
          </a:p>
          <a:p>
            <a:r>
              <a:rPr lang="en-US" sz="1200" b="0" i="0" u="none" strike="noStrike" kern="1200" cap="none" noProof="0" dirty="0">
                <a:solidFill>
                  <a:schemeClr val="dk1"/>
                </a:solidFill>
                <a:effectLst/>
                <a:latin typeface="Arial"/>
                <a:ea typeface="Arial"/>
                <a:cs typeface="Arial"/>
                <a:sym typeface="Arial"/>
              </a:rPr>
              <a:t>On top are two main topics: acknowledgment and essential notes before proceeding (selected). Below the selected menu is the following list of the menu: engine; drive train; brake system; wheels, tires, steering, and suspend; electrical accessories; instruments and gauges; climate control.</a:t>
            </a:r>
            <a:r>
              <a:rPr lang="en-US" noProof="0" dirty="0"/>
              <a:t> </a:t>
            </a:r>
          </a:p>
        </p:txBody>
      </p:sp>
    </p:spTree>
    <p:extLst>
      <p:ext uri="{BB962C8B-B14F-4D97-AF65-F5344CB8AC3E}">
        <p14:creationId xmlns:p14="http://schemas.microsoft.com/office/powerpoint/2010/main" val="6005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Technical Service Bulletins</a:t>
            </a:r>
          </a:p>
          <a:p>
            <a:pPr marL="171450" indent="-171450">
              <a:buFont typeface="Arial" panose="020B0604020202020204" pitchFamily="34" charset="0"/>
              <a:buChar char="•"/>
            </a:pPr>
            <a:r>
              <a:rPr lang="en-US" dirty="0"/>
              <a:t>A technical service bulletin (</a:t>
            </a:r>
            <a:r>
              <a:rPr lang="en-US" spc="0" baseline="0" dirty="0"/>
              <a:t>T S </a:t>
            </a:r>
            <a:r>
              <a:rPr lang="en-US" dirty="0"/>
              <a:t>B) is issued by the vehicle manufacturer to notify service technicians of a potential problem or other critical information. </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The T S B may include diagnostic procedures and the necessary corrective action. </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 S B s are not an authorization for repair or a guarantee to correct a concern.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T S B s are designed for dealership technicians, but are republished by aftermarket companies and made available along with other service information to shops and vehicle repair facilities.</a:t>
            </a:r>
          </a:p>
          <a:p>
            <a:r>
              <a:rPr lang="en-US" b="1" dirty="0"/>
              <a:t>Recalls and Campaigns</a:t>
            </a:r>
          </a:p>
          <a:p>
            <a:pPr marL="171450" indent="-171450">
              <a:buFont typeface="Arial" panose="020B0604020202020204" pitchFamily="34" charset="0"/>
              <a:buChar char="•"/>
            </a:pPr>
            <a:r>
              <a:rPr lang="en-US" dirty="0"/>
              <a:t>A campaign is typically issued when a manufacturer wants to improve a product’s performance or increase the customer’s satisfaction.</a:t>
            </a:r>
          </a:p>
          <a:p>
            <a:pPr marL="171450" indent="-171450">
              <a:buFont typeface="Arial" panose="020B0604020202020204" pitchFamily="34" charset="0"/>
              <a:buChar char="•"/>
            </a:pPr>
            <a:r>
              <a:rPr lang="en-US" dirty="0"/>
              <a:t>If the campaign involves a safety or emissions concern, it is considered a recall. </a:t>
            </a:r>
          </a:p>
          <a:p>
            <a:pPr marL="171450" indent="-171450">
              <a:buFont typeface="Arial" panose="020B0604020202020204" pitchFamily="34" charset="0"/>
              <a:buChar char="•"/>
            </a:pPr>
            <a:r>
              <a:rPr lang="en-US" dirty="0"/>
              <a:t>A recall can occur when either the manufacturer or the National Highway Traffic Safety </a:t>
            </a:r>
            <a:r>
              <a:rPr lang="en-US" sz="1200" b="0" i="0" u="none" strike="noStrike" kern="1200" cap="none" dirty="0">
                <a:solidFill>
                  <a:schemeClr val="dk1"/>
                </a:solidFill>
                <a:latin typeface="Arial"/>
                <a:cs typeface="Arial"/>
                <a:sym typeface="Arial"/>
              </a:rPr>
              <a:t>Administration (N H T S A) determines </a:t>
            </a:r>
            <a:r>
              <a:rPr lang="en-US" dirty="0"/>
              <a:t>there is a concern.</a:t>
            </a:r>
          </a:p>
          <a:p>
            <a:pPr marL="171450" indent="-171450">
              <a:buFont typeface="Arial" panose="020B0604020202020204" pitchFamily="34" charset="0"/>
              <a:buChar char="•"/>
            </a:pPr>
            <a:r>
              <a:rPr lang="en-US" sz="1200" b="0" i="0" u="none" strike="noStrike" kern="1200" cap="none" dirty="0">
                <a:solidFill>
                  <a:schemeClr val="dk1"/>
                </a:solidFill>
                <a:latin typeface="Arial"/>
                <a:cs typeface="Arial"/>
                <a:sym typeface="Arial"/>
              </a:rPr>
              <a:t>N H T S A</a:t>
            </a:r>
            <a:r>
              <a:rPr lang="en-US" dirty="0"/>
              <a:t> WEB SITE</a:t>
            </a:r>
            <a:r>
              <a:rPr lang="en-US" baseline="0" dirty="0"/>
              <a:t> FOR RECALLS: </a:t>
            </a:r>
            <a:r>
              <a:rPr lang="en-US" dirty="0">
                <a:hlinkClick r:id="rId3"/>
              </a:rPr>
              <a:t>Check for Recalls: Vehicle, Car Seat, Tire, Equipment | N H T S 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13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8/14/2023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9587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0"/>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hyperlink" Target="https://jameshalderman.com/a0_anim_lib_pa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74452" y="255967"/>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95274"/>
            <a:ext cx="1802525" cy="344128"/>
          </a:xfrm>
        </p:spPr>
        <p:txBody>
          <a:bodyPr wrap="square" lIns="0" tIns="18000" rIns="0" bIns="18000" anchor="ctr" anchorCtr="0">
            <a:spAutoFit/>
          </a:bodyPr>
          <a:lstStyle/>
          <a:p>
            <a:r>
              <a:rPr lang="en-US" dirty="0"/>
              <a:t>Ninth Edition</a:t>
            </a:r>
          </a:p>
        </p:txBody>
      </p:sp>
      <p:pic>
        <p:nvPicPr>
          <p:cNvPr id="5" name="Picture 4" descr="Front Cover: Manual Drivetrains and Axles Ninth Edition by James D. Halderman">
            <a:extLst>
              <a:ext uri="{FF2B5EF4-FFF2-40B4-BE49-F238E27FC236}">
                <a16:creationId xmlns:a16="http://schemas.microsoft.com/office/drawing/2014/main" id="{CCAA7832-B069-445C-8DAB-44E50800B748}"/>
              </a:ext>
            </a:extLst>
          </p:cNvPr>
          <p:cNvPicPr>
            <a:picLocks noChangeAspect="1"/>
          </p:cNvPicPr>
          <p:nvPr/>
        </p:nvPicPr>
        <p:blipFill>
          <a:blip r:embed="rId3"/>
          <a:stretch>
            <a:fillRect/>
          </a:stretch>
        </p:blipFill>
        <p:spPr>
          <a:xfrm>
            <a:off x="555854" y="1673283"/>
            <a:ext cx="3657600" cy="4675632"/>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766962"/>
            <a:ext cx="1710442" cy="498016"/>
          </a:xfrm>
        </p:spPr>
        <p:txBody>
          <a:bodyPr wrap="square" lIns="0" tIns="18000" rIns="0" bIns="18000" anchor="ctr" anchorCtr="0">
            <a:spAutoFit/>
          </a:bodyPr>
          <a:lstStyle/>
          <a:p>
            <a:pPr marL="0"/>
            <a:r>
              <a:rPr lang="en-US" dirty="0"/>
              <a:t>Chapter 1</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678370"/>
            <a:ext cx="4106170" cy="1052014"/>
          </a:xfrm>
        </p:spPr>
        <p:txBody>
          <a:bodyPr wrap="square" lIns="0" tIns="18000" rIns="0" bIns="18000" anchor="ctr" anchorCtr="0">
            <a:spAutoFit/>
          </a:bodyPr>
          <a:lstStyle/>
          <a:p>
            <a:pPr marL="0"/>
            <a:r>
              <a:rPr lang="en-US" dirty="0"/>
              <a:t>Service Information, Work Orders, and Vehicle Identification</a:t>
            </a:r>
          </a:p>
        </p:txBody>
      </p:sp>
      <p:pic>
        <p:nvPicPr>
          <p:cNvPr id="15" name="Picture 33" descr="Pearson Logo">
            <a:extLst>
              <a:ext uri="{FF2B5EF4-FFF2-40B4-BE49-F238E27FC236}">
                <a16:creationId xmlns:a16="http://schemas.microsoft.com/office/drawing/2014/main" id="{0AE70199-8856-44D9-8EA4-33BCBD63AE25}"/>
              </a:ext>
            </a:extLst>
          </p:cNvPr>
          <p:cNvPicPr>
            <a:picLocks noChangeAspect="1"/>
          </p:cNvPicPr>
          <p:nvPr/>
        </p:nvPicPr>
        <p:blipFill>
          <a:blip r:embed="rId4"/>
          <a:stretch>
            <a:fillRect/>
          </a:stretch>
        </p:blipFill>
        <p:spPr>
          <a:xfrm>
            <a:off x="473549" y="6427498"/>
            <a:ext cx="986560" cy="310866"/>
          </a:xfrm>
          <a:prstGeom prst="rect">
            <a:avLst/>
          </a:prstGeom>
          <a:noFill/>
          <a:ln>
            <a:noFill/>
          </a:ln>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Recalls &amp; Campaigns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8047"/>
            <a:ext cx="8215747" cy="2637064"/>
          </a:xfrm>
        </p:spPr>
        <p:txBody>
          <a:bodyPr wrap="square" lIns="0" tIns="18000" rIns="0" bIns="18000" anchor="ctr" anchorCtr="0">
            <a:spAutoFit/>
          </a:bodyPr>
          <a:lstStyle/>
          <a:p>
            <a:pPr marL="342900" indent="-342900">
              <a:spcBef>
                <a:spcPts val="600"/>
              </a:spcBef>
            </a:pPr>
            <a:r>
              <a:rPr lang="en-US" sz="2400" dirty="0">
                <a:solidFill>
                  <a:schemeClr val="tx1"/>
                </a:solidFill>
              </a:rPr>
              <a:t>Recalls and Campaigns</a:t>
            </a:r>
          </a:p>
          <a:p>
            <a:pPr marL="829818" lvl="1" indent="-342900"/>
            <a:r>
              <a:rPr lang="en-US" sz="2400" dirty="0">
                <a:solidFill>
                  <a:schemeClr val="tx1"/>
                </a:solidFill>
              </a:rPr>
              <a:t>Campaign issued when a manufacturer wants</a:t>
            </a:r>
          </a:p>
          <a:p>
            <a:pPr marL="829818" lvl="1" indent="-342900"/>
            <a:r>
              <a:rPr lang="en-US" sz="2400" dirty="0">
                <a:solidFill>
                  <a:schemeClr val="tx1"/>
                </a:solidFill>
              </a:rPr>
              <a:t>Improve performance or increase satisfaction.</a:t>
            </a:r>
          </a:p>
          <a:p>
            <a:pPr marL="829818" lvl="1" indent="-342900"/>
            <a:r>
              <a:rPr lang="en-US" sz="2400" dirty="0">
                <a:solidFill>
                  <a:schemeClr val="tx1"/>
                </a:solidFill>
              </a:rPr>
              <a:t>Safety or emissions concern, it is considered a recall. </a:t>
            </a:r>
          </a:p>
          <a:p>
            <a:pPr marL="829818" lvl="1" indent="-342900"/>
            <a:r>
              <a:rPr lang="en-US" sz="2400" dirty="0">
                <a:solidFill>
                  <a:schemeClr val="tx1"/>
                </a:solidFill>
              </a:rPr>
              <a:t>Recall occurs when either manufacturer or</a:t>
            </a:r>
          </a:p>
          <a:p>
            <a:pPr marL="829818" lvl="1" indent="-342900"/>
            <a:r>
              <a:rPr lang="en-US" sz="2400" spc="-300" dirty="0">
                <a:solidFill>
                  <a:schemeClr val="tx1"/>
                </a:solidFill>
              </a:rPr>
              <a:t>N H T S </a:t>
            </a:r>
            <a:r>
              <a:rPr lang="en-US" sz="2400" dirty="0">
                <a:solidFill>
                  <a:schemeClr val="tx1"/>
                </a:solidFill>
              </a:rPr>
              <a:t>A determines there is a concern.</a:t>
            </a:r>
          </a:p>
        </p:txBody>
      </p:sp>
    </p:spTree>
    <p:extLst>
      <p:ext uri="{BB962C8B-B14F-4D97-AF65-F5344CB8AC3E}">
        <p14:creationId xmlns:p14="http://schemas.microsoft.com/office/powerpoint/2010/main" val="200194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Work Order </a:t>
            </a:r>
            <a:r>
              <a:rPr lang="en-US" sz="2800" dirty="0"/>
              <a:t>(1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984005"/>
            <a:ext cx="8215747" cy="3645032"/>
          </a:xfrm>
        </p:spPr>
        <p:txBody>
          <a:bodyPr wrap="square" lIns="0" tIns="18000" rIns="0" bIns="18000" anchor="ctr" anchorCtr="0">
            <a:spAutoFit/>
          </a:bodyPr>
          <a:lstStyle/>
          <a:p>
            <a:pPr marL="342900" indent="-342900">
              <a:spcBef>
                <a:spcPts val="600"/>
              </a:spcBef>
            </a:pPr>
            <a:r>
              <a:rPr lang="en-US" sz="2400" dirty="0">
                <a:solidFill>
                  <a:schemeClr val="tx1"/>
                </a:solidFill>
              </a:rPr>
              <a:t>Service Advisor Documentation</a:t>
            </a:r>
          </a:p>
          <a:p>
            <a:pPr marL="829818" lvl="1" indent="-342900"/>
            <a:r>
              <a:rPr lang="en-US" sz="2400" dirty="0">
                <a:solidFill>
                  <a:schemeClr val="tx1"/>
                </a:solidFill>
              </a:rPr>
              <a:t>Work order or repair order (</a:t>
            </a:r>
            <a:r>
              <a:rPr lang="en-US" sz="2400" spc="-300" dirty="0">
                <a:solidFill>
                  <a:schemeClr val="tx1"/>
                </a:solidFill>
              </a:rPr>
              <a:t>R </a:t>
            </a:r>
            <a:r>
              <a:rPr lang="en-US" sz="2400" dirty="0">
                <a:solidFill>
                  <a:schemeClr val="tx1"/>
                </a:solidFill>
              </a:rPr>
              <a:t>O), is a legal document </a:t>
            </a:r>
          </a:p>
          <a:p>
            <a:pPr marL="829818" lvl="1" indent="-342900"/>
            <a:r>
              <a:rPr lang="en-US" sz="2400" dirty="0">
                <a:solidFill>
                  <a:schemeClr val="tx1"/>
                </a:solidFill>
              </a:rPr>
              <a:t>Signed by vehicle owner or his/her representative. </a:t>
            </a:r>
          </a:p>
          <a:p>
            <a:pPr marL="829818" lvl="1" indent="-342900"/>
            <a:r>
              <a:rPr lang="en-US" sz="2400" dirty="0">
                <a:solidFill>
                  <a:schemeClr val="tx1"/>
                </a:solidFill>
              </a:rPr>
              <a:t>Service advisor completes </a:t>
            </a:r>
            <a:r>
              <a:rPr lang="en-US" sz="2400" spc="-300" dirty="0">
                <a:solidFill>
                  <a:schemeClr val="tx1"/>
                </a:solidFill>
              </a:rPr>
              <a:t>R </a:t>
            </a:r>
            <a:r>
              <a:rPr lang="en-US" sz="2400" dirty="0">
                <a:solidFill>
                  <a:schemeClr val="tx1"/>
                </a:solidFill>
              </a:rPr>
              <a:t>O info:</a:t>
            </a:r>
          </a:p>
          <a:p>
            <a:pPr marL="1229868" lvl="2" indent="-342900"/>
            <a:r>
              <a:rPr lang="en-US" sz="2400" dirty="0">
                <a:solidFill>
                  <a:schemeClr val="tx1"/>
                </a:solidFill>
              </a:rPr>
              <a:t>Make, model, year color and </a:t>
            </a:r>
            <a:r>
              <a:rPr lang="en-US" sz="2400" spc="-300" dirty="0">
                <a:solidFill>
                  <a:schemeClr val="tx1"/>
                </a:solidFill>
              </a:rPr>
              <a:t>V I </a:t>
            </a:r>
            <a:r>
              <a:rPr lang="en-US" sz="2400" dirty="0">
                <a:solidFill>
                  <a:schemeClr val="tx1"/>
                </a:solidFill>
              </a:rPr>
              <a:t>N</a:t>
            </a:r>
          </a:p>
          <a:p>
            <a:pPr marL="1229868" lvl="2" indent="-342900"/>
            <a:r>
              <a:rPr lang="en-US" sz="2400" dirty="0">
                <a:solidFill>
                  <a:schemeClr val="tx1"/>
                </a:solidFill>
              </a:rPr>
              <a:t>Contact information</a:t>
            </a:r>
          </a:p>
          <a:p>
            <a:pPr marL="1229868" lvl="2" indent="-342900"/>
            <a:r>
              <a:rPr lang="en-US" sz="2400" dirty="0">
                <a:solidFill>
                  <a:schemeClr val="tx1"/>
                </a:solidFill>
              </a:rPr>
              <a:t>Date of service and person who it</a:t>
            </a:r>
          </a:p>
          <a:p>
            <a:pPr marL="1229868" lvl="2" indent="-342900"/>
            <a:r>
              <a:rPr lang="en-US" sz="2400" dirty="0">
                <a:solidFill>
                  <a:schemeClr val="tx1"/>
                </a:solidFill>
              </a:rPr>
              <a:t>Estimate amount and list of requested work</a:t>
            </a:r>
          </a:p>
        </p:txBody>
      </p:sp>
    </p:spTree>
    <p:extLst>
      <p:ext uri="{BB962C8B-B14F-4D97-AF65-F5344CB8AC3E}">
        <p14:creationId xmlns:p14="http://schemas.microsoft.com/office/powerpoint/2010/main" val="3772590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Work Order </a:t>
            </a:r>
            <a:r>
              <a:rPr lang="en-US" sz="2800" dirty="0"/>
              <a:t>(2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9189"/>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Service Technician Documentation</a:t>
            </a:r>
          </a:p>
          <a:p>
            <a:pPr marL="829818" lvl="1" indent="-342900"/>
            <a:r>
              <a:rPr lang="en-US" sz="2400" dirty="0">
                <a:solidFill>
                  <a:schemeClr val="tx1"/>
                </a:solidFill>
              </a:rPr>
              <a:t>Technician perform services and repairs</a:t>
            </a:r>
          </a:p>
          <a:p>
            <a:pPr marL="829818" lvl="1" indent="-342900"/>
            <a:r>
              <a:rPr lang="en-US" sz="2400" dirty="0">
                <a:solidFill>
                  <a:schemeClr val="tx1"/>
                </a:solidFill>
              </a:rPr>
              <a:t>Document work order for accuracy </a:t>
            </a:r>
          </a:p>
          <a:p>
            <a:pPr marL="829818" lvl="1" indent="-342900"/>
            <a:r>
              <a:rPr lang="en-US" sz="2400" dirty="0">
                <a:solidFill>
                  <a:schemeClr val="tx1"/>
                </a:solidFill>
              </a:rPr>
              <a:t>Service tools were used such as:</a:t>
            </a:r>
          </a:p>
          <a:p>
            <a:pPr marL="1229868" lvl="2" indent="-342900"/>
            <a:r>
              <a:rPr lang="en-US" sz="2400" dirty="0">
                <a:solidFill>
                  <a:schemeClr val="tx1"/>
                </a:solidFill>
              </a:rPr>
              <a:t>Verified customer concern by what means </a:t>
            </a:r>
          </a:p>
          <a:p>
            <a:pPr marL="1229868" lvl="2" indent="-342900"/>
            <a:r>
              <a:rPr lang="en-US" sz="2400" dirty="0">
                <a:solidFill>
                  <a:schemeClr val="tx1"/>
                </a:solidFill>
              </a:rPr>
              <a:t>Looked for stored </a:t>
            </a:r>
            <a:r>
              <a:rPr lang="en-US" sz="2400" spc="-300" dirty="0">
                <a:solidFill>
                  <a:schemeClr val="tx1"/>
                </a:solidFill>
              </a:rPr>
              <a:t>D T </a:t>
            </a:r>
            <a:r>
              <a:rPr lang="en-US" sz="2400" dirty="0">
                <a:solidFill>
                  <a:schemeClr val="tx1"/>
                </a:solidFill>
              </a:rPr>
              <a:t>C &amp; note it</a:t>
            </a:r>
          </a:p>
          <a:p>
            <a:pPr marL="1229868" lvl="2" indent="-342900"/>
            <a:r>
              <a:rPr lang="en-US" sz="2400" dirty="0">
                <a:solidFill>
                  <a:schemeClr val="tx1"/>
                </a:solidFill>
              </a:rPr>
              <a:t>Performed a visual inspection of components</a:t>
            </a:r>
          </a:p>
        </p:txBody>
      </p:sp>
    </p:spTree>
    <p:extLst>
      <p:ext uri="{BB962C8B-B14F-4D97-AF65-F5344CB8AC3E}">
        <p14:creationId xmlns:p14="http://schemas.microsoft.com/office/powerpoint/2010/main" val="315834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7444"/>
            <a:ext cx="8229600" cy="590349"/>
          </a:xfrm>
        </p:spPr>
        <p:txBody>
          <a:bodyPr lIns="0" tIns="18000" rIns="0" bIns="18000" anchor="ctr" anchorCtr="0">
            <a:spAutoFit/>
          </a:bodyPr>
          <a:lstStyle/>
          <a:p>
            <a:r>
              <a:rPr lang="en-US" dirty="0"/>
              <a:t>Figure 1.3</a:t>
            </a:r>
          </a:p>
        </p:txBody>
      </p:sp>
      <p:pic>
        <p:nvPicPr>
          <p:cNvPr id="5" name="Picture 4" descr="A chart of a typical work order.&#10;Long description is available in notes, Press F6.">
            <a:extLst>
              <a:ext uri="{FF2B5EF4-FFF2-40B4-BE49-F238E27FC236}">
                <a16:creationId xmlns:a16="http://schemas.microsoft.com/office/drawing/2014/main" id="{CCB3A313-B35C-86C2-528F-B1BC4963F742}"/>
              </a:ext>
            </a:extLst>
          </p:cNvPr>
          <p:cNvPicPr>
            <a:picLocks noChangeAspect="1"/>
          </p:cNvPicPr>
          <p:nvPr/>
        </p:nvPicPr>
        <p:blipFill>
          <a:blip r:embed="rId3"/>
          <a:stretch>
            <a:fillRect/>
          </a:stretch>
        </p:blipFill>
        <p:spPr>
          <a:xfrm>
            <a:off x="1959402" y="992519"/>
            <a:ext cx="5225196" cy="4044834"/>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type="body" idx="1"/>
          </p:nvPr>
        </p:nvSpPr>
        <p:spPr>
          <a:xfrm>
            <a:off x="467655" y="5227685"/>
            <a:ext cx="8229599" cy="1144347"/>
          </a:xfrm>
        </p:spPr>
        <p:txBody>
          <a:bodyPr wrap="square" lIns="0" tIns="18000" rIns="0" bIns="18000" anchor="ctr" anchorCtr="0">
            <a:spAutoFit/>
          </a:bodyPr>
          <a:lstStyle/>
          <a:p>
            <a:pPr marL="0" indent="0">
              <a:spcBef>
                <a:spcPts val="600"/>
              </a:spcBef>
              <a:buNone/>
            </a:pPr>
            <a:r>
              <a:rPr lang="en-US" sz="2400" dirty="0">
                <a:solidFill>
                  <a:schemeClr val="tx1"/>
                </a:solidFill>
              </a:rPr>
              <a:t>A typical work order showing the customer concern and what was done to correct the issue. Electronic work orders include all of the same required information.</a:t>
            </a:r>
          </a:p>
        </p:txBody>
      </p:sp>
    </p:spTree>
    <p:extLst>
      <p:ext uri="{BB962C8B-B14F-4D97-AF65-F5344CB8AC3E}">
        <p14:creationId xmlns:p14="http://schemas.microsoft.com/office/powerpoint/2010/main" val="3123738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Work Order </a:t>
            </a:r>
            <a:r>
              <a:rPr lang="en-US" sz="2800" dirty="0"/>
              <a:t>(3 of 3)</a:t>
            </a:r>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4595"/>
            <a:ext cx="8215747" cy="1298235"/>
          </a:xfrm>
        </p:spPr>
        <p:txBody>
          <a:bodyPr wrap="square" lIns="0" tIns="18000" rIns="0" bIns="18000" anchor="ctr" anchorCtr="0">
            <a:spAutoFit/>
          </a:bodyPr>
          <a:lstStyle/>
          <a:p>
            <a:pPr marL="342900" indent="-342900">
              <a:spcBef>
                <a:spcPts val="600"/>
              </a:spcBef>
            </a:pPr>
            <a:r>
              <a:rPr lang="en-US" sz="2400" dirty="0">
                <a:solidFill>
                  <a:schemeClr val="tx1"/>
                </a:solidFill>
              </a:rPr>
              <a:t>Parts Documentation</a:t>
            </a:r>
          </a:p>
          <a:p>
            <a:pPr marL="829818" lvl="1" indent="-342900"/>
            <a:r>
              <a:rPr lang="en-US" sz="2400" dirty="0">
                <a:solidFill>
                  <a:schemeClr val="tx1"/>
                </a:solidFill>
              </a:rPr>
              <a:t>Parts used to make repair</a:t>
            </a:r>
          </a:p>
          <a:p>
            <a:pPr marL="829818" lvl="1" indent="-342900"/>
            <a:r>
              <a:rPr lang="en-US" sz="2400" dirty="0">
                <a:solidFill>
                  <a:schemeClr val="tx1"/>
                </a:solidFill>
              </a:rPr>
              <a:t>Part number(s) and the costs are documented </a:t>
            </a:r>
          </a:p>
        </p:txBody>
      </p:sp>
    </p:spTree>
    <p:extLst>
      <p:ext uri="{BB962C8B-B14F-4D97-AF65-F5344CB8AC3E}">
        <p14:creationId xmlns:p14="http://schemas.microsoft.com/office/powerpoint/2010/main" val="76241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Work Order Chart 1.1</a:t>
            </a:r>
          </a:p>
        </p:txBody>
      </p:sp>
      <p:graphicFrame>
        <p:nvGraphicFramePr>
          <p:cNvPr id="7" name="Table 4">
            <a:extLst>
              <a:ext uri="{FF2B5EF4-FFF2-40B4-BE49-F238E27FC236}">
                <a16:creationId xmlns:a16="http://schemas.microsoft.com/office/drawing/2014/main" id="{013B6491-3DA2-1DBD-2CF7-675679AB78D4}"/>
              </a:ext>
            </a:extLst>
          </p:cNvPr>
          <p:cNvGraphicFramePr>
            <a:graphicFrameLocks noGrp="1"/>
          </p:cNvGraphicFramePr>
          <p:nvPr>
            <p:extLst>
              <p:ext uri="{D42A27DB-BD31-4B8C-83A1-F6EECF244321}">
                <p14:modId xmlns:p14="http://schemas.microsoft.com/office/powerpoint/2010/main" val="4001450275"/>
              </p:ext>
            </p:extLst>
          </p:nvPr>
        </p:nvGraphicFramePr>
        <p:xfrm>
          <a:off x="481488" y="1074470"/>
          <a:ext cx="3443968" cy="3924840"/>
        </p:xfrm>
        <a:graphic>
          <a:graphicData uri="http://schemas.openxmlformats.org/drawingml/2006/table">
            <a:tbl>
              <a:tblPr firstRow="1" bandRow="1">
                <a:tableStyleId>{40F9630F-82C1-40B7-BC3A-925EFCFF5E92}</a:tableStyleId>
              </a:tblPr>
              <a:tblGrid>
                <a:gridCol w="1624403">
                  <a:extLst>
                    <a:ext uri="{9D8B030D-6E8A-4147-A177-3AD203B41FA5}">
                      <a16:colId xmlns:a16="http://schemas.microsoft.com/office/drawing/2014/main" val="1965988164"/>
                    </a:ext>
                  </a:extLst>
                </a:gridCol>
                <a:gridCol w="1819565">
                  <a:extLst>
                    <a:ext uri="{9D8B030D-6E8A-4147-A177-3AD203B41FA5}">
                      <a16:colId xmlns:a16="http://schemas.microsoft.com/office/drawing/2014/main" val="3493008066"/>
                    </a:ext>
                  </a:extLst>
                </a:gridCol>
              </a:tblGrid>
              <a:tr h="384876">
                <a:tc>
                  <a:txBody>
                    <a:bodyPr/>
                    <a:lstStyle/>
                    <a:p>
                      <a:pPr algn="ctr"/>
                      <a:r>
                        <a:rPr lang="en-US" sz="1600" b="1" i="0" u="none" strike="noStrike" cap="none" baseline="0" noProof="0" dirty="0">
                          <a:solidFill>
                            <a:schemeClr val="bg1"/>
                          </a:solidFill>
                          <a:latin typeface="Arial"/>
                          <a:ea typeface="Arial"/>
                          <a:cs typeface="Arial"/>
                          <a:sym typeface="Arial"/>
                        </a:rPr>
                        <a:t>Tenths of an Hour</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algn="ctr"/>
                      <a:r>
                        <a:rPr lang="en-US" sz="1600" b="1" i="0" u="none" strike="noStrike" cap="none" baseline="0" noProof="0" dirty="0">
                          <a:solidFill>
                            <a:schemeClr val="bg1"/>
                          </a:solidFill>
                          <a:latin typeface="Arial"/>
                          <a:ea typeface="Arial"/>
                          <a:cs typeface="Arial"/>
                          <a:sym typeface="Arial"/>
                        </a:rPr>
                        <a:t>Number of Minutes</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1502355"/>
                  </a:ext>
                </a:extLst>
              </a:tr>
              <a:tr h="340116">
                <a:tc>
                  <a:txBody>
                    <a:bodyPr/>
                    <a:lstStyle/>
                    <a:p>
                      <a:pPr algn="ctr"/>
                      <a:r>
                        <a:rPr lang="en-US" sz="1600" b="0" i="0" u="none" strike="noStrike" cap="none" baseline="0" noProof="0" dirty="0">
                          <a:solidFill>
                            <a:schemeClr val="dk1"/>
                          </a:solidFill>
                          <a:latin typeface="Arial"/>
                          <a:ea typeface="Arial"/>
                          <a:cs typeface="Arial"/>
                          <a:sym typeface="Arial"/>
                        </a:rPr>
                        <a:t>0.1</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algn="ctr"/>
                      <a:r>
                        <a:rPr lang="en-US" sz="1600" b="0" i="0" u="none" strike="noStrike" cap="none" baseline="0" noProof="0" dirty="0">
                          <a:solidFill>
                            <a:schemeClr val="dk1"/>
                          </a:solidFill>
                          <a:latin typeface="Arial"/>
                          <a:ea typeface="Arial"/>
                          <a:cs typeface="Arial"/>
                          <a:sym typeface="Arial"/>
                        </a:rPr>
                        <a:t>0.2</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12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algn="ctr"/>
                      <a:r>
                        <a:rPr lang="en-US" sz="1600" b="0" i="0" u="none" strike="noStrike" cap="none" baseline="0" noProof="0" dirty="0">
                          <a:solidFill>
                            <a:schemeClr val="dk1"/>
                          </a:solidFill>
                          <a:latin typeface="Arial"/>
                          <a:ea typeface="Arial"/>
                          <a:cs typeface="Arial"/>
                          <a:sym typeface="Arial"/>
                        </a:rPr>
                        <a:t>0.3</a:t>
                      </a:r>
                      <a:endParaRPr lang="en-US" sz="1600" noProof="0" dirty="0"/>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18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algn="ctr"/>
                      <a:r>
                        <a:rPr lang="en-US" sz="1600" noProof="0" dirty="0"/>
                        <a:t>0.4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24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340116">
                <a:tc>
                  <a:txBody>
                    <a:bodyPr/>
                    <a:lstStyle/>
                    <a:p>
                      <a:pPr algn="ctr"/>
                      <a:r>
                        <a:rPr lang="en-US" sz="1600" noProof="0" dirty="0"/>
                        <a:t>0.5</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30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0116">
                <a:tc>
                  <a:txBody>
                    <a:bodyPr/>
                    <a:lstStyle/>
                    <a:p>
                      <a:pPr algn="ctr"/>
                      <a:r>
                        <a:rPr lang="en-US" sz="1600" noProof="0" dirty="0"/>
                        <a:t>0.6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36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25861233"/>
                  </a:ext>
                </a:extLst>
              </a:tr>
              <a:tr h="340116">
                <a:tc>
                  <a:txBody>
                    <a:bodyPr/>
                    <a:lstStyle/>
                    <a:p>
                      <a:pPr algn="ctr"/>
                      <a:r>
                        <a:rPr lang="en-US" sz="1600" noProof="0" dirty="0"/>
                        <a:t>0.7</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42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5150433"/>
                  </a:ext>
                </a:extLst>
              </a:tr>
              <a:tr h="340116">
                <a:tc>
                  <a:txBody>
                    <a:bodyPr/>
                    <a:lstStyle/>
                    <a:p>
                      <a:pPr algn="ctr"/>
                      <a:r>
                        <a:rPr lang="en-US" sz="1600" noProof="0" dirty="0"/>
                        <a:t>0.8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48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69118646"/>
                  </a:ext>
                </a:extLst>
              </a:tr>
              <a:tr h="340116">
                <a:tc>
                  <a:txBody>
                    <a:bodyPr/>
                    <a:lstStyle/>
                    <a:p>
                      <a:pPr algn="ctr"/>
                      <a:r>
                        <a:rPr lang="en-US" sz="1600" noProof="0" dirty="0"/>
                        <a:t>0.9</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54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8082670"/>
                  </a:ext>
                </a:extLst>
              </a:tr>
              <a:tr h="340116">
                <a:tc>
                  <a:txBody>
                    <a:bodyPr/>
                    <a:lstStyle/>
                    <a:p>
                      <a:pPr algn="ctr"/>
                      <a:r>
                        <a:rPr lang="en-US" sz="1600" noProof="0" dirty="0"/>
                        <a:t>1.0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ctr"/>
                      <a:r>
                        <a:rPr lang="en-US" sz="1600" noProof="0" dirty="0"/>
                        <a:t>60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76977730"/>
                  </a:ext>
                </a:extLst>
              </a:tr>
            </a:tbl>
          </a:graphicData>
        </a:graphic>
      </p:graphicFrame>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572000" y="1039294"/>
            <a:ext cx="4124036" cy="4114391"/>
          </a:xfrm>
        </p:spPr>
        <p:txBody>
          <a:bodyPr wrap="square" lIns="0" tIns="18000" rIns="0" bIns="18000" anchor="ctr" anchorCtr="0">
            <a:spAutoFit/>
          </a:bodyPr>
          <a:lstStyle/>
          <a:p>
            <a:pPr marL="342900" indent="-342900">
              <a:spcBef>
                <a:spcPts val="600"/>
              </a:spcBef>
            </a:pPr>
            <a:r>
              <a:rPr lang="en-US" sz="2400" dirty="0">
                <a:solidFill>
                  <a:schemeClr val="tx1"/>
                </a:solidFill>
              </a:rPr>
              <a:t>Labor Time Documentation</a:t>
            </a:r>
          </a:p>
          <a:p>
            <a:pPr marL="829818" lvl="1" indent="-342900"/>
            <a:r>
              <a:rPr lang="en-US" sz="2400" dirty="0">
                <a:solidFill>
                  <a:schemeClr val="tx1"/>
                </a:solidFill>
              </a:rPr>
              <a:t>Labor time, called flat rate, is found in labor guides</a:t>
            </a:r>
          </a:p>
          <a:p>
            <a:pPr marL="829818" lvl="1" indent="-342900"/>
            <a:r>
              <a:rPr lang="en-US" sz="2400" dirty="0">
                <a:solidFill>
                  <a:schemeClr val="tx1"/>
                </a:solidFill>
              </a:rPr>
              <a:t>Service procedures &amp; time complete task.</a:t>
            </a:r>
          </a:p>
          <a:p>
            <a:pPr marL="829818" lvl="1" indent="-342900"/>
            <a:r>
              <a:rPr lang="en-US" sz="2400" dirty="0">
                <a:solidFill>
                  <a:schemeClr val="tx1"/>
                </a:solidFill>
              </a:rPr>
              <a:t>Basis for estimates</a:t>
            </a:r>
          </a:p>
          <a:p>
            <a:pPr marL="829818" lvl="1" indent="-342900"/>
            <a:r>
              <a:rPr lang="en-US" sz="2400" dirty="0">
                <a:solidFill>
                  <a:schemeClr val="tx1"/>
                </a:solidFill>
              </a:rPr>
              <a:t>Pay technicians.</a:t>
            </a:r>
          </a:p>
          <a:p>
            <a:pPr marL="829818" lvl="1" indent="-342900"/>
            <a:r>
              <a:rPr lang="en-US" sz="2400" dirty="0">
                <a:solidFill>
                  <a:schemeClr val="tx1"/>
                </a:solidFill>
              </a:rPr>
              <a:t>Some </a:t>
            </a:r>
            <a:r>
              <a:rPr lang="en-US" sz="2400" spc="-300" dirty="0">
                <a:solidFill>
                  <a:schemeClr val="tx1"/>
                </a:solidFill>
              </a:rPr>
              <a:t>T S B </a:t>
            </a:r>
            <a:r>
              <a:rPr lang="en-US" sz="2400" dirty="0">
                <a:solidFill>
                  <a:schemeClr val="tx1"/>
                </a:solidFill>
              </a:rPr>
              <a:t>s include time</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5537326"/>
            <a:ext cx="8218487" cy="775015"/>
          </a:xfrm>
        </p:spPr>
        <p:txBody>
          <a:bodyPr lIns="0" tIns="18000" rIns="0" bIns="18000" anchor="ctr" anchorCtr="0">
            <a:spAutoFit/>
          </a:bodyPr>
          <a:lstStyle/>
          <a:p>
            <a:pPr marL="342900" indent="-342900"/>
            <a:r>
              <a:rPr lang="en-US" sz="2400" dirty="0">
                <a:solidFill>
                  <a:schemeClr val="tx1"/>
                </a:solidFill>
              </a:rPr>
              <a:t>The time that is published for repair and service operations are expressed in tenths of an hour.</a:t>
            </a:r>
          </a:p>
        </p:txBody>
      </p:sp>
    </p:spTree>
    <p:extLst>
      <p:ext uri="{BB962C8B-B14F-4D97-AF65-F5344CB8AC3E}">
        <p14:creationId xmlns:p14="http://schemas.microsoft.com/office/powerpoint/2010/main" val="45593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4"/>
            <a:ext cx="8229600" cy="590349"/>
          </a:xfrm>
        </p:spPr>
        <p:txBody>
          <a:bodyPr lIns="0" tIns="18000" rIns="0" bIns="18000" anchor="ctr" anchorCtr="0">
            <a:spAutoFit/>
          </a:bodyPr>
          <a:lstStyle/>
          <a:p>
            <a:r>
              <a:rPr lang="en-US" dirty="0"/>
              <a:t>Figure 1.4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063966"/>
            <a:ext cx="787832" cy="405683"/>
          </a:xfrm>
        </p:spPr>
        <p:txBody>
          <a:bodyPr wrap="square" lIns="0" tIns="18000" rIns="0" bIns="18000" anchor="ctr" anchorCtr="0">
            <a:spAutoFit/>
          </a:bodyPr>
          <a:lstStyle/>
          <a:p>
            <a:pPr marL="0" indent="0">
              <a:buNone/>
            </a:pPr>
            <a:r>
              <a:rPr lang="en-US" sz="2400" spc="-300" dirty="0">
                <a:solidFill>
                  <a:schemeClr val="tx1"/>
                </a:solidFill>
              </a:rPr>
              <a:t>T S B </a:t>
            </a:r>
            <a:r>
              <a:rPr lang="en-US" sz="2400" dirty="0">
                <a:solidFill>
                  <a:schemeClr val="tx1"/>
                </a:solidFill>
              </a:rPr>
              <a:t>s</a:t>
            </a:r>
          </a:p>
        </p:txBody>
      </p:sp>
      <p:pic>
        <p:nvPicPr>
          <p:cNvPr id="5" name="Picture 4" descr="A photograph showing a finger pointing to a screen displaying a table that lists descriptions and labor time.&#10;Long description is available in notes, Press F6.">
            <a:extLst>
              <a:ext uri="{FF2B5EF4-FFF2-40B4-BE49-F238E27FC236}">
                <a16:creationId xmlns:a16="http://schemas.microsoft.com/office/drawing/2014/main" id="{7F26BE0B-703A-8A75-444D-698F7E8DB441}"/>
              </a:ext>
            </a:extLst>
          </p:cNvPr>
          <p:cNvPicPr>
            <a:picLocks noChangeAspect="1"/>
          </p:cNvPicPr>
          <p:nvPr/>
        </p:nvPicPr>
        <p:blipFill>
          <a:blip r:embed="rId3"/>
          <a:stretch>
            <a:fillRect/>
          </a:stretch>
        </p:blipFill>
        <p:spPr>
          <a:xfrm>
            <a:off x="1967864" y="1467921"/>
            <a:ext cx="5208273" cy="392215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 y="5597506"/>
            <a:ext cx="8229600" cy="775015"/>
          </a:xfrm>
        </p:spPr>
        <p:txBody>
          <a:bodyPr lIns="0" tIns="18000" rIns="0" bIns="18000" anchor="ctr" anchorCtr="0">
            <a:spAutoFit/>
          </a:bodyPr>
          <a:lstStyle/>
          <a:p>
            <a:pPr marL="0" indent="0">
              <a:spcBef>
                <a:spcPts val="600"/>
              </a:spcBef>
              <a:buNone/>
            </a:pPr>
            <a:r>
              <a:rPr lang="en-US" sz="2400" dirty="0"/>
              <a:t>Some technical service bulletins also include the designated flat-rate time when specifying a repair procedure.</a:t>
            </a:r>
          </a:p>
        </p:txBody>
      </p:sp>
    </p:spTree>
    <p:extLst>
      <p:ext uri="{BB962C8B-B14F-4D97-AF65-F5344CB8AC3E}">
        <p14:creationId xmlns:p14="http://schemas.microsoft.com/office/powerpoint/2010/main" val="2869802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Work Order Estimate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Work_Order_Estimate">
            <a:hlinkClick r:id="" action="ppaction://media"/>
            <a:extLst>
              <a:ext uri="{FF2B5EF4-FFF2-40B4-BE49-F238E27FC236}">
                <a16:creationId xmlns:a16="http://schemas.microsoft.com/office/drawing/2014/main" id="{400AE56A-709F-B255-87AB-2523CCFF2F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3507"/>
            <a:ext cx="9002094" cy="5063678"/>
          </a:xfrm>
          <a:prstGeom prst="rect">
            <a:avLst/>
          </a:prstGeom>
        </p:spPr>
      </p:pic>
    </p:spTree>
    <p:extLst>
      <p:ext uri="{BB962C8B-B14F-4D97-AF65-F5344CB8AC3E}">
        <p14:creationId xmlns:p14="http://schemas.microsoft.com/office/powerpoint/2010/main" val="24292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Work Order Customer Copy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Work_Order_Customer">
            <a:hlinkClick r:id="" action="ppaction://media"/>
            <a:extLst>
              <a:ext uri="{FF2B5EF4-FFF2-40B4-BE49-F238E27FC236}">
                <a16:creationId xmlns:a16="http://schemas.microsoft.com/office/drawing/2014/main" id="{6652DD1A-347C-9E49-DCB7-6080BC3E54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6" y="1112728"/>
            <a:ext cx="9010048" cy="5068152"/>
          </a:xfrm>
          <a:prstGeom prst="rect">
            <a:avLst/>
          </a:prstGeom>
        </p:spPr>
      </p:pic>
    </p:spTree>
    <p:extLst>
      <p:ext uri="{BB962C8B-B14F-4D97-AF65-F5344CB8AC3E}">
        <p14:creationId xmlns:p14="http://schemas.microsoft.com/office/powerpoint/2010/main" val="33817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Work Order Technician Copy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Work_Order_Technican">
            <a:hlinkClick r:id="" action="ppaction://media"/>
            <a:extLst>
              <a:ext uri="{FF2B5EF4-FFF2-40B4-BE49-F238E27FC236}">
                <a16:creationId xmlns:a16="http://schemas.microsoft.com/office/drawing/2014/main" id="{153B9B45-065B-118A-E409-89B3D6618A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3647"/>
            <a:ext cx="9144000" cy="5143500"/>
          </a:xfrm>
          <a:prstGeom prst="rect">
            <a:avLst/>
          </a:prstGeom>
        </p:spPr>
      </p:pic>
    </p:spTree>
    <p:extLst>
      <p:ext uri="{BB962C8B-B14F-4D97-AF65-F5344CB8AC3E}">
        <p14:creationId xmlns:p14="http://schemas.microsoft.com/office/powerpoint/2010/main" val="27496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55042"/>
            <a:ext cx="8212348" cy="590349"/>
          </a:xfrm>
        </p:spPr>
        <p:txBody>
          <a:bodyPr lIns="0" tIns="18000" rIns="0" bIns="18000" anchor="ctr">
            <a:spAutoFit/>
          </a:bodyPr>
          <a:lstStyle/>
          <a:p>
            <a:r>
              <a:rPr lang="en-US" dirty="0"/>
              <a:t>Learning Objectives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22224"/>
            <a:ext cx="8212347" cy="2460092"/>
          </a:xfrm>
        </p:spPr>
        <p:txBody>
          <a:bodyPr lIns="0" tIns="18000" rIns="0" bIns="18000" anchor="ctr" anchorCtr="0">
            <a:spAutoFit/>
          </a:bodyPr>
          <a:lstStyle/>
          <a:p>
            <a:pPr marL="534988" indent="-534988">
              <a:buNone/>
            </a:pPr>
            <a:r>
              <a:rPr lang="en-US" sz="2400" b="1" dirty="0">
                <a:solidFill>
                  <a:srgbClr val="007FA3"/>
                </a:solidFill>
              </a:rPr>
              <a:t>1.1</a:t>
            </a:r>
            <a:r>
              <a:rPr lang="en-US" sz="2400" dirty="0">
                <a:solidFill>
                  <a:schemeClr val="tx1"/>
                </a:solidFill>
              </a:rPr>
              <a:t> Discuss the importance of vehicle owner’s manuals, service records, and service information.</a:t>
            </a:r>
          </a:p>
          <a:p>
            <a:pPr marL="0" indent="0">
              <a:buNone/>
            </a:pPr>
            <a:r>
              <a:rPr lang="en-US" sz="2400" b="1" dirty="0">
                <a:solidFill>
                  <a:srgbClr val="007FA3"/>
                </a:solidFill>
              </a:rPr>
              <a:t>1.2</a:t>
            </a:r>
            <a:r>
              <a:rPr lang="en-US" sz="2400" dirty="0">
                <a:solidFill>
                  <a:schemeClr val="tx1"/>
                </a:solidFill>
              </a:rPr>
              <a:t> Explain the different types of service information.</a:t>
            </a:r>
          </a:p>
          <a:p>
            <a:pPr marL="0" indent="0">
              <a:buNone/>
            </a:pPr>
            <a:r>
              <a:rPr lang="en-US" sz="2400" b="1" dirty="0">
                <a:solidFill>
                  <a:srgbClr val="007FA3"/>
                </a:solidFill>
              </a:rPr>
              <a:t>1.3</a:t>
            </a:r>
            <a:r>
              <a:rPr lang="en-US" sz="2400" dirty="0">
                <a:solidFill>
                  <a:schemeClr val="tx1"/>
                </a:solidFill>
              </a:rPr>
              <a:t> Describe vehicle recalls and campaigns.</a:t>
            </a:r>
          </a:p>
          <a:p>
            <a:pPr marL="0" indent="0">
              <a:buNone/>
            </a:pPr>
            <a:r>
              <a:rPr lang="en-US" sz="2400" b="1" dirty="0">
                <a:solidFill>
                  <a:srgbClr val="007FA3"/>
                </a:solidFill>
              </a:rPr>
              <a:t>1.4</a:t>
            </a:r>
            <a:r>
              <a:rPr lang="en-US" sz="2400" dirty="0">
                <a:solidFill>
                  <a:schemeClr val="tx1"/>
                </a:solidFill>
              </a:rPr>
              <a:t> Discuss the importance of the work order.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Work Order Total Costs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Work_Order_Total_Costs">
            <a:hlinkClick r:id="" action="ppaction://media"/>
            <a:extLst>
              <a:ext uri="{FF2B5EF4-FFF2-40B4-BE49-F238E27FC236}">
                <a16:creationId xmlns:a16="http://schemas.microsoft.com/office/drawing/2014/main" id="{3ADDBF6A-1D0A-2189-73CF-262418F7CD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0091"/>
            <a:ext cx="9144000" cy="5143500"/>
          </a:xfrm>
          <a:prstGeom prst="rect">
            <a:avLst/>
          </a:prstGeom>
        </p:spPr>
      </p:pic>
    </p:spTree>
    <p:extLst>
      <p:ext uri="{BB962C8B-B14F-4D97-AF65-F5344CB8AC3E}">
        <p14:creationId xmlns:p14="http://schemas.microsoft.com/office/powerpoint/2010/main" val="7880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All of these are required on a Work Order: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4132"/>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Customer concern</a:t>
            </a:r>
          </a:p>
          <a:p>
            <a:pPr marL="486918" lvl="1" indent="0">
              <a:buNone/>
            </a:pPr>
            <a:r>
              <a:rPr lang="en-US" sz="2400" dirty="0">
                <a:solidFill>
                  <a:srgbClr val="007FA3"/>
                </a:solidFill>
              </a:rPr>
              <a:t>B.</a:t>
            </a:r>
            <a:r>
              <a:rPr lang="en-US" sz="2400" dirty="0">
                <a:solidFill>
                  <a:schemeClr val="tx1"/>
                </a:solidFill>
              </a:rPr>
              <a:t> Vehicle mileage</a:t>
            </a:r>
          </a:p>
          <a:p>
            <a:pPr marL="486918" lvl="1" indent="0">
              <a:buNone/>
            </a:pPr>
            <a:r>
              <a:rPr lang="en-US" sz="2400" dirty="0">
                <a:solidFill>
                  <a:srgbClr val="007FA3"/>
                </a:solidFill>
              </a:rPr>
              <a:t>C.</a:t>
            </a:r>
            <a:r>
              <a:rPr lang="en-US" sz="2400" dirty="0">
                <a:solidFill>
                  <a:schemeClr val="tx1"/>
                </a:solidFill>
              </a:rPr>
              <a:t> </a:t>
            </a:r>
            <a:r>
              <a:rPr lang="en-US" sz="2400" spc="-300" dirty="0">
                <a:solidFill>
                  <a:schemeClr val="tx1"/>
                </a:solidFill>
              </a:rPr>
              <a:t>V I </a:t>
            </a:r>
            <a:r>
              <a:rPr lang="en-US" sz="2400" dirty="0">
                <a:solidFill>
                  <a:schemeClr val="tx1"/>
                </a:solidFill>
              </a:rPr>
              <a:t>N</a:t>
            </a:r>
          </a:p>
          <a:p>
            <a:pPr marL="486918" lvl="1" indent="0">
              <a:buNone/>
            </a:pPr>
            <a:r>
              <a:rPr lang="en-US" sz="2400" dirty="0">
                <a:solidFill>
                  <a:srgbClr val="007FA3"/>
                </a:solidFill>
              </a:rPr>
              <a:t>D.</a:t>
            </a:r>
            <a:r>
              <a:rPr lang="en-US" sz="2400" dirty="0">
                <a:solidFill>
                  <a:schemeClr val="tx1"/>
                </a:solidFill>
              </a:rPr>
              <a:t> Engine number</a:t>
            </a:r>
          </a:p>
        </p:txBody>
      </p:sp>
    </p:spTree>
    <p:extLst>
      <p:ext uri="{BB962C8B-B14F-4D97-AF65-F5344CB8AC3E}">
        <p14:creationId xmlns:p14="http://schemas.microsoft.com/office/powerpoint/2010/main" val="327360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6220"/>
            <a:ext cx="8212340" cy="405683"/>
          </a:xfrm>
        </p:spPr>
        <p:txBody>
          <a:bodyPr wrap="square" lIns="0" tIns="18000" rIns="0" bIns="18000" anchor="ctr" anchorCtr="0">
            <a:spAutoFit/>
          </a:bodyPr>
          <a:lstStyle/>
          <a:p>
            <a:pPr marL="342900" indent="-342900"/>
            <a:r>
              <a:rPr lang="en-US" sz="2400" dirty="0">
                <a:solidFill>
                  <a:schemeClr val="tx1"/>
                </a:solidFill>
              </a:rPr>
              <a:t>All of these are required on a Work Order: EXCEPT:</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749311"/>
            <a:ext cx="8218487" cy="405683"/>
          </a:xfrm>
        </p:spPr>
        <p:txBody>
          <a:bodyPr lIns="0" tIns="18000" rIns="0" bIns="18000" anchor="ctr" anchorCtr="0">
            <a:spAutoFit/>
          </a:bodyPr>
          <a:lstStyle/>
          <a:p>
            <a:pPr marL="486918" lvl="1" indent="0">
              <a:buNone/>
            </a:pPr>
            <a:r>
              <a:rPr lang="en-US" sz="2400" dirty="0">
                <a:solidFill>
                  <a:srgbClr val="007FA3"/>
                </a:solidFill>
              </a:rPr>
              <a:t>D.</a:t>
            </a:r>
            <a:r>
              <a:rPr lang="en-US" sz="2400" dirty="0">
                <a:solidFill>
                  <a:schemeClr val="tx1"/>
                </a:solidFill>
              </a:rPr>
              <a:t> Engine number</a:t>
            </a:r>
          </a:p>
        </p:txBody>
      </p:sp>
    </p:spTree>
    <p:extLst>
      <p:ext uri="{BB962C8B-B14F-4D97-AF65-F5344CB8AC3E}">
        <p14:creationId xmlns:p14="http://schemas.microsoft.com/office/powerpoint/2010/main" val="1743659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Service Records</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0590"/>
            <a:ext cx="8229600" cy="2190788"/>
          </a:xfrm>
        </p:spPr>
        <p:txBody>
          <a:bodyPr wrap="square" lIns="0" tIns="18000" rIns="0" bIns="18000" anchor="ctr" anchorCtr="0">
            <a:spAutoFit/>
          </a:bodyPr>
          <a:lstStyle/>
          <a:p>
            <a:pPr marL="342900" indent="-342900">
              <a:spcBef>
                <a:spcPts val="600"/>
              </a:spcBef>
            </a:pPr>
            <a:r>
              <a:rPr lang="en-US" sz="2400" dirty="0">
                <a:solidFill>
                  <a:schemeClr val="tx1"/>
                </a:solidFill>
              </a:rPr>
              <a:t>Purpose</a:t>
            </a:r>
          </a:p>
          <a:p>
            <a:pPr marL="829818" lvl="1" indent="-342900"/>
            <a:r>
              <a:rPr lang="en-US" sz="2400" dirty="0">
                <a:solidFill>
                  <a:schemeClr val="tx1"/>
                </a:solidFill>
              </a:rPr>
              <a:t>History of service work performed on vehicle </a:t>
            </a:r>
          </a:p>
          <a:p>
            <a:pPr marL="829818" lvl="1" indent="-342900"/>
            <a:r>
              <a:rPr lang="en-US" sz="2400" dirty="0">
                <a:solidFill>
                  <a:schemeClr val="tx1"/>
                </a:solidFill>
              </a:rPr>
              <a:t>indicate reason for current problem or circuit </a:t>
            </a:r>
          </a:p>
          <a:p>
            <a:pPr marL="1229868" lvl="2" indent="-342900"/>
            <a:r>
              <a:rPr lang="en-US" sz="2400" dirty="0">
                <a:solidFill>
                  <a:schemeClr val="tx1"/>
                </a:solidFill>
              </a:rPr>
              <a:t>Previous collision repair</a:t>
            </a:r>
          </a:p>
          <a:p>
            <a:pPr marL="1229868" lvl="2" indent="-342900"/>
            <a:r>
              <a:rPr lang="en-US" sz="2400" dirty="0">
                <a:solidFill>
                  <a:schemeClr val="tx1"/>
                </a:solidFill>
              </a:rPr>
              <a:t>History of failure in same area as concern</a:t>
            </a:r>
          </a:p>
        </p:txBody>
      </p:sp>
    </p:spTree>
    <p:extLst>
      <p:ext uri="{BB962C8B-B14F-4D97-AF65-F5344CB8AC3E}">
        <p14:creationId xmlns:p14="http://schemas.microsoft.com/office/powerpoint/2010/main" val="100561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Parts of a Vehicle</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45931"/>
            <a:ext cx="8229600" cy="2113843"/>
          </a:xfrm>
        </p:spPr>
        <p:txBody>
          <a:bodyPr wrap="square" lIns="0" tIns="18000" rIns="0" bIns="18000" anchor="ctr" anchorCtr="0">
            <a:spAutoFit/>
          </a:bodyPr>
          <a:lstStyle/>
          <a:p>
            <a:pPr marL="342900" indent="-342900">
              <a:spcBef>
                <a:spcPts val="600"/>
              </a:spcBef>
            </a:pPr>
            <a:r>
              <a:rPr lang="en-US" sz="2400" dirty="0">
                <a:solidFill>
                  <a:schemeClr val="tx1"/>
                </a:solidFill>
              </a:rPr>
              <a:t>Parts of vehicle based on location &amp; purpose of component.</a:t>
            </a:r>
          </a:p>
          <a:p>
            <a:pPr marL="342900" indent="-342900">
              <a:spcBef>
                <a:spcPts val="600"/>
              </a:spcBef>
            </a:pPr>
            <a:r>
              <a:rPr lang="en-US" sz="2400" dirty="0">
                <a:solidFill>
                  <a:schemeClr val="tx1"/>
                </a:solidFill>
              </a:rPr>
              <a:t>Left Side of the Vehicle—Right Side of a Vehicle</a:t>
            </a:r>
          </a:p>
          <a:p>
            <a:pPr marL="342900" indent="-342900">
              <a:spcBef>
                <a:spcPts val="600"/>
              </a:spcBef>
            </a:pPr>
            <a:r>
              <a:rPr lang="en-US" sz="2400" dirty="0">
                <a:solidFill>
                  <a:schemeClr val="tx1"/>
                </a:solidFill>
              </a:rPr>
              <a:t>Front and Rear</a:t>
            </a:r>
          </a:p>
          <a:p>
            <a:pPr marL="342900" indent="-342900">
              <a:spcBef>
                <a:spcPts val="600"/>
              </a:spcBef>
            </a:pPr>
            <a:r>
              <a:rPr lang="en-US" sz="2400" dirty="0">
                <a:solidFill>
                  <a:schemeClr val="tx1"/>
                </a:solidFill>
              </a:rPr>
              <a:t>Front-Wheel Drive Versus Rear-Wheel Drive</a:t>
            </a:r>
          </a:p>
        </p:txBody>
      </p:sp>
    </p:spTree>
    <p:extLst>
      <p:ext uri="{BB962C8B-B14F-4D97-AF65-F5344CB8AC3E}">
        <p14:creationId xmlns:p14="http://schemas.microsoft.com/office/powerpoint/2010/main" val="2492175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1.4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3108037" cy="405683"/>
          </a:xfrm>
        </p:spPr>
        <p:txBody>
          <a:bodyPr wrap="square" lIns="0" tIns="18000" rIns="0" bIns="18000" anchor="ctr" anchorCtr="0">
            <a:spAutoFit/>
          </a:bodyPr>
          <a:lstStyle/>
          <a:p>
            <a:pPr marL="0" indent="0">
              <a:buNone/>
            </a:pPr>
            <a:r>
              <a:rPr lang="en-US" sz="2400" dirty="0">
                <a:solidFill>
                  <a:schemeClr val="tx1"/>
                </a:solidFill>
              </a:rPr>
              <a:t>Vehicle Identification </a:t>
            </a:r>
          </a:p>
        </p:txBody>
      </p:sp>
      <p:pic>
        <p:nvPicPr>
          <p:cNvPr id="6" name="Picture 5" descr="A diagram of a side view of the vehicle shows a vertical mark near the handle of the driver's door and another horizontal mark at the corner of the windshield. Both the marks (V I N) are highlighted.">
            <a:extLst>
              <a:ext uri="{FF2B5EF4-FFF2-40B4-BE49-F238E27FC236}">
                <a16:creationId xmlns:a16="http://schemas.microsoft.com/office/drawing/2014/main" id="{EB3607CF-6C67-18F4-554A-E6C54E2721F2}"/>
              </a:ext>
            </a:extLst>
          </p:cNvPr>
          <p:cNvPicPr>
            <a:picLocks noChangeAspect="1"/>
          </p:cNvPicPr>
          <p:nvPr/>
        </p:nvPicPr>
        <p:blipFill>
          <a:blip r:embed="rId3"/>
          <a:stretch>
            <a:fillRect/>
          </a:stretch>
        </p:blipFill>
        <p:spPr>
          <a:xfrm>
            <a:off x="474753" y="1726387"/>
            <a:ext cx="3570732" cy="178369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1236" y="1042732"/>
            <a:ext cx="4114799" cy="3221839"/>
          </a:xfrm>
        </p:spPr>
        <p:txBody>
          <a:bodyPr wrap="square" lIns="0" tIns="18000" rIns="0" bIns="18000" anchor="ctr" anchorCtr="0">
            <a:spAutoFit/>
          </a:bodyPr>
          <a:lstStyle/>
          <a:p>
            <a:pPr marL="342900" indent="-342900">
              <a:spcBef>
                <a:spcPts val="600"/>
              </a:spcBef>
            </a:pPr>
            <a:r>
              <a:rPr lang="en-US" sz="2400" dirty="0"/>
              <a:t>Vehicle, engine and accessories, be properly identified. </a:t>
            </a:r>
          </a:p>
          <a:p>
            <a:pPr marL="342900" indent="-342900">
              <a:spcBef>
                <a:spcPts val="600"/>
              </a:spcBef>
            </a:pPr>
            <a:r>
              <a:rPr lang="en-US" sz="2400" dirty="0"/>
              <a:t>Make, model, and year of the vehicle.</a:t>
            </a:r>
          </a:p>
          <a:p>
            <a:pPr marL="342900" indent="-342900">
              <a:spcBef>
                <a:spcPts val="600"/>
              </a:spcBef>
            </a:pPr>
            <a:r>
              <a:rPr lang="en-US" sz="2400" dirty="0"/>
              <a:t>New model year (abbreviated MY) </a:t>
            </a:r>
          </a:p>
          <a:p>
            <a:pPr marL="342900" indent="-342900">
              <a:spcBef>
                <a:spcPts val="600"/>
              </a:spcBef>
            </a:pPr>
            <a:r>
              <a:rPr lang="en-US" sz="2400" dirty="0"/>
              <a:t>Why </a:t>
            </a:r>
            <a:r>
              <a:rPr lang="en-US" sz="2400" spc="-300" dirty="0"/>
              <a:t>V I </a:t>
            </a:r>
            <a:r>
              <a:rPr lang="en-US" sz="2400" dirty="0"/>
              <a:t>N important</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67361"/>
            <a:ext cx="8220362" cy="1144347"/>
          </a:xfrm>
        </p:spPr>
        <p:txBody>
          <a:bodyPr wrap="square" lIns="0" tIns="18000" rIns="0" bIns="18000" anchor="ctr" anchorCtr="0">
            <a:spAutoFit/>
          </a:bodyPr>
          <a:lstStyle/>
          <a:p>
            <a:pPr marL="0" indent="0">
              <a:buNone/>
            </a:pPr>
            <a:r>
              <a:rPr lang="en-US" sz="2400" dirty="0"/>
              <a:t>The vehicle identification number (</a:t>
            </a:r>
            <a:r>
              <a:rPr lang="en-US" sz="2400" spc="-300" dirty="0"/>
              <a:t>V I </a:t>
            </a:r>
            <a:r>
              <a:rPr lang="en-US" sz="2400" dirty="0"/>
              <a:t>N) is visible through the base of the windshield and on a decal inside the driver’s door.</a:t>
            </a:r>
          </a:p>
        </p:txBody>
      </p:sp>
    </p:spTree>
    <p:extLst>
      <p:ext uri="{BB962C8B-B14F-4D97-AF65-F5344CB8AC3E}">
        <p14:creationId xmlns:p14="http://schemas.microsoft.com/office/powerpoint/2010/main" val="3407849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Figure 1.5</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5775" y="1058499"/>
            <a:ext cx="542925" cy="405683"/>
          </a:xfrm>
        </p:spPr>
        <p:txBody>
          <a:bodyPr wrap="square" lIns="0" tIns="18000" rIns="0" bIns="18000" anchor="ctr" anchorCtr="0">
            <a:spAutoFit/>
          </a:bodyPr>
          <a:lstStyle/>
          <a:p>
            <a:pPr marL="0" indent="0">
              <a:buNone/>
            </a:pPr>
            <a:r>
              <a:rPr lang="en-US" sz="2400" spc="-300" dirty="0">
                <a:solidFill>
                  <a:schemeClr val="tx1"/>
                </a:solidFill>
              </a:rPr>
              <a:t>V I </a:t>
            </a:r>
            <a:r>
              <a:rPr lang="en-US" sz="2400" dirty="0">
                <a:solidFill>
                  <a:schemeClr val="tx1"/>
                </a:solidFill>
              </a:rPr>
              <a:t>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51" y="1567966"/>
            <a:ext cx="8220074" cy="1298235"/>
          </a:xfrm>
        </p:spPr>
        <p:txBody>
          <a:bodyPr wrap="square" lIns="0" tIns="18000" rIns="0" bIns="18000" anchor="ctr" anchorCtr="0">
            <a:spAutoFit/>
          </a:bodyPr>
          <a:lstStyle/>
          <a:p>
            <a:pPr marL="342900" indent="-342900">
              <a:spcBef>
                <a:spcPts val="600"/>
              </a:spcBef>
            </a:pPr>
            <a:r>
              <a:rPr lang="en-US" sz="2400" dirty="0"/>
              <a:t>Vehicle Identification</a:t>
            </a:r>
          </a:p>
          <a:p>
            <a:pPr marL="829818" lvl="1" indent="-342900"/>
            <a:r>
              <a:rPr lang="en-US" sz="2400" dirty="0"/>
              <a:t>Since 1981, 17 characters</a:t>
            </a:r>
          </a:p>
          <a:p>
            <a:pPr marL="829818" lvl="1" indent="-342900"/>
            <a:r>
              <a:rPr lang="en-US" sz="2400" dirty="0"/>
              <a:t>Some constants: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6250" y="2955630"/>
            <a:ext cx="771525" cy="405683"/>
          </a:xfrm>
        </p:spPr>
        <p:txBody>
          <a:bodyPr wrap="square" lIns="0" tIns="18000" rIns="0" bIns="18000" anchor="ctr" anchorCtr="0">
            <a:spAutoFit/>
          </a:bodyPr>
          <a:lstStyle/>
          <a:p>
            <a:pPr marL="829818" lvl="1" indent="-342900"/>
            <a:r>
              <a:rPr lang="en-US" sz="2400" dirty="0"/>
              <a:t> </a:t>
            </a:r>
          </a:p>
        </p:txBody>
      </p:sp>
      <p:graphicFrame>
        <p:nvGraphicFramePr>
          <p:cNvPr id="6" name="Object 5" descr="first">
            <a:extLst>
              <a:ext uri="{FF2B5EF4-FFF2-40B4-BE49-F238E27FC236}">
                <a16:creationId xmlns:a16="http://schemas.microsoft.com/office/drawing/2014/main" id="{B00D0CDA-D67D-0A7C-0C9C-EE9DA163EE17}"/>
              </a:ext>
            </a:extLst>
          </p:cNvPr>
          <p:cNvGraphicFramePr>
            <a:graphicFrameLocks noChangeAspect="1"/>
          </p:cNvGraphicFramePr>
          <p:nvPr>
            <p:extLst>
              <p:ext uri="{D42A27DB-BD31-4B8C-83A1-F6EECF244321}">
                <p14:modId xmlns:p14="http://schemas.microsoft.com/office/powerpoint/2010/main" val="3090338346"/>
              </p:ext>
            </p:extLst>
          </p:nvPr>
        </p:nvGraphicFramePr>
        <p:xfrm>
          <a:off x="1349520" y="2983409"/>
          <a:ext cx="343836" cy="364967"/>
        </p:xfrm>
        <a:graphic>
          <a:graphicData uri="http://schemas.openxmlformats.org/presentationml/2006/ole">
            <mc:AlternateContent xmlns:mc="http://schemas.openxmlformats.org/markup-compatibility/2006">
              <mc:Choice xmlns:v="urn:schemas-microsoft-com:vml" Requires="v">
                <p:oleObj name="Equation" r:id="rId3" imgW="177480" imgH="190440" progId="Equation.DSMT4">
                  <p:embed/>
                </p:oleObj>
              </mc:Choice>
              <mc:Fallback>
                <p:oleObj name="Equation" r:id="rId3" imgW="177480" imgH="190440" progId="Equation.DSMT4">
                  <p:embed/>
                  <p:pic>
                    <p:nvPicPr>
                      <p:cNvPr id="35" name="Object 34">
                        <a:extLst>
                          <a:ext uri="{FF2B5EF4-FFF2-40B4-BE49-F238E27FC236}">
                            <a16:creationId xmlns:a16="http://schemas.microsoft.com/office/drawing/2014/main" id="{616C63DA-3E8A-FC00-20F0-D5717B6649DC}"/>
                          </a:ext>
                        </a:extLst>
                      </p:cNvPr>
                      <p:cNvPicPr>
                        <a:picLocks noChangeAspect="1" noChangeArrowheads="1"/>
                      </p:cNvPicPr>
                      <p:nvPr/>
                    </p:nvPicPr>
                    <p:blipFill>
                      <a:blip r:embed="rId4"/>
                      <a:srcRect/>
                      <a:stretch>
                        <a:fillRect/>
                      </a:stretch>
                    </p:blipFill>
                    <p:spPr bwMode="auto">
                      <a:xfrm>
                        <a:off x="1349520" y="2983409"/>
                        <a:ext cx="343836" cy="3649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a:extLst>
              <a:ext uri="{FF2B5EF4-FFF2-40B4-BE49-F238E27FC236}">
                <a16:creationId xmlns:a16="http://schemas.microsoft.com/office/drawing/2014/main" id="{BE770D4D-D26B-4BF2-71E4-255567B15DE1}"/>
              </a:ext>
            </a:extLst>
          </p:cNvPr>
          <p:cNvSpPr>
            <a:spLocks noGrp="1"/>
          </p:cNvSpPr>
          <p:nvPr>
            <p:ph sz="quarter" idx="17"/>
          </p:nvPr>
        </p:nvSpPr>
        <p:spPr>
          <a:xfrm>
            <a:off x="1748465" y="2961186"/>
            <a:ext cx="3400424" cy="405683"/>
          </a:xfrm>
        </p:spPr>
        <p:txBody>
          <a:bodyPr wrap="square" lIns="0" tIns="18000" rIns="0" bIns="18000" anchor="ctr" anchorCtr="0">
            <a:spAutoFit/>
          </a:bodyPr>
          <a:lstStyle/>
          <a:p>
            <a:pPr marL="0" lvl="1" indent="0">
              <a:buNone/>
            </a:pPr>
            <a:r>
              <a:rPr lang="en-US" sz="2400" dirty="0"/>
              <a:t>number/letter designates</a:t>
            </a:r>
          </a:p>
        </p:txBody>
      </p:sp>
      <p:sp>
        <p:nvSpPr>
          <p:cNvPr id="12" name="Content Placeholder 11">
            <a:extLst>
              <a:ext uri="{FF2B5EF4-FFF2-40B4-BE49-F238E27FC236}">
                <a16:creationId xmlns:a16="http://schemas.microsoft.com/office/drawing/2014/main" id="{2635490A-C811-DDFA-7EEA-99A46F450370}"/>
              </a:ext>
            </a:extLst>
          </p:cNvPr>
          <p:cNvSpPr>
            <a:spLocks noGrp="1"/>
          </p:cNvSpPr>
          <p:nvPr>
            <p:ph sz="quarter" idx="18"/>
          </p:nvPr>
        </p:nvSpPr>
        <p:spPr>
          <a:xfrm>
            <a:off x="475351" y="3461175"/>
            <a:ext cx="3139117" cy="405683"/>
          </a:xfrm>
        </p:spPr>
        <p:txBody>
          <a:bodyPr wrap="square" lIns="0" tIns="18000" rIns="0" bIns="18000" anchor="ctr" anchorCtr="0">
            <a:spAutoFit/>
          </a:bodyPr>
          <a:lstStyle/>
          <a:p>
            <a:pPr marL="829818" lvl="1" indent="-342900"/>
            <a:r>
              <a:rPr lang="en-US" sz="2400" dirty="0"/>
              <a:t>Country of origin</a:t>
            </a:r>
          </a:p>
        </p:txBody>
      </p:sp>
      <p:pic>
        <p:nvPicPr>
          <p:cNvPr id="8" name="Picture 7" descr="A diagram of typical V I N.&#10;Long description is available in notes, Press F6.">
            <a:extLst>
              <a:ext uri="{FF2B5EF4-FFF2-40B4-BE49-F238E27FC236}">
                <a16:creationId xmlns:a16="http://schemas.microsoft.com/office/drawing/2014/main" id="{2440BB6E-C5BB-5AB9-4D86-8078EB444B43}"/>
              </a:ext>
            </a:extLst>
          </p:cNvPr>
          <p:cNvPicPr>
            <a:picLocks noChangeAspect="1"/>
          </p:cNvPicPr>
          <p:nvPr/>
        </p:nvPicPr>
        <p:blipFill>
          <a:blip r:embed="rId5"/>
          <a:stretch>
            <a:fillRect/>
          </a:stretch>
        </p:blipFill>
        <p:spPr>
          <a:xfrm>
            <a:off x="1688200" y="3966752"/>
            <a:ext cx="5767601" cy="1909220"/>
          </a:xfrm>
          <a:prstGeom prst="rect">
            <a:avLst/>
          </a:prstGeom>
        </p:spPr>
      </p:pic>
      <p:sp>
        <p:nvSpPr>
          <p:cNvPr id="13" name="Content Placeholder 12">
            <a:extLst>
              <a:ext uri="{FF2B5EF4-FFF2-40B4-BE49-F238E27FC236}">
                <a16:creationId xmlns:a16="http://schemas.microsoft.com/office/drawing/2014/main" id="{91C1A48F-2365-A655-9B03-0861B30AEB50}"/>
              </a:ext>
            </a:extLst>
          </p:cNvPr>
          <p:cNvSpPr>
            <a:spLocks noGrp="1"/>
          </p:cNvSpPr>
          <p:nvPr>
            <p:ph sz="quarter" idx="19"/>
          </p:nvPr>
        </p:nvSpPr>
        <p:spPr>
          <a:xfrm>
            <a:off x="476251" y="5988582"/>
            <a:ext cx="8220074" cy="405683"/>
          </a:xfrm>
        </p:spPr>
        <p:txBody>
          <a:bodyPr wrap="square" lIns="0" tIns="18000" rIns="0" bIns="18000" anchor="ctr" anchorCtr="0">
            <a:spAutoFit/>
          </a:bodyPr>
          <a:lstStyle/>
          <a:p>
            <a:pPr marL="342900" indent="-342900">
              <a:spcBef>
                <a:spcPts val="600"/>
              </a:spcBef>
            </a:pPr>
            <a:r>
              <a:rPr lang="en-US" sz="2400" dirty="0"/>
              <a:t>A Typical </a:t>
            </a:r>
            <a:r>
              <a:rPr lang="en-US" sz="2400" spc="-300" dirty="0"/>
              <a:t>V I </a:t>
            </a:r>
            <a:r>
              <a:rPr lang="en-US" sz="2400" dirty="0"/>
              <a:t>N showing the information that is represented.</a:t>
            </a:r>
          </a:p>
        </p:txBody>
      </p:sp>
    </p:spTree>
    <p:extLst>
      <p:ext uri="{BB962C8B-B14F-4D97-AF65-F5344CB8AC3E}">
        <p14:creationId xmlns:p14="http://schemas.microsoft.com/office/powerpoint/2010/main" val="288483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27300"/>
            <a:ext cx="8229600" cy="590349"/>
          </a:xfrm>
        </p:spPr>
        <p:txBody>
          <a:bodyPr lIns="0" tIns="18000" rIns="0" bIns="18000" anchor="ctr" anchorCtr="0">
            <a:spAutoFit/>
          </a:bodyPr>
          <a:lstStyle/>
          <a:p>
            <a:r>
              <a:rPr lang="en-US" dirty="0"/>
              <a:t>Chart 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4"/>
            <a:ext cx="8229600" cy="405683"/>
          </a:xfrm>
        </p:spPr>
        <p:txBody>
          <a:bodyPr wrap="square" lIns="0" tIns="18000" rIns="0" bIns="18000" anchor="ctr" anchorCtr="0">
            <a:spAutoFit/>
          </a:bodyPr>
          <a:lstStyle/>
          <a:p>
            <a:pPr marL="0" indent="0">
              <a:spcBef>
                <a:spcPts val="600"/>
              </a:spcBef>
              <a:buNone/>
            </a:pPr>
            <a:r>
              <a:rPr lang="en-US" sz="2400" dirty="0">
                <a:solidFill>
                  <a:schemeClr val="tx1"/>
                </a:solidFill>
              </a:rPr>
              <a:t>Country of Origin</a:t>
            </a:r>
          </a:p>
        </p:txBody>
      </p:sp>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1597706"/>
            <a:ext cx="8229600" cy="3975892"/>
          </a:xfrm>
        </p:spPr>
        <p:txBody>
          <a:bodyPr lIns="0" tIns="18000" rIns="0" bIns="18000" anchor="ctr" anchorCtr="0">
            <a:spAutoFit/>
          </a:bodyPr>
          <a:lstStyle/>
          <a:p>
            <a:pPr marL="0" indent="0">
              <a:spcBef>
                <a:spcPts val="600"/>
              </a:spcBef>
              <a:buNone/>
            </a:pPr>
            <a:r>
              <a:rPr lang="en-US" sz="2400" b="1" dirty="0">
                <a:solidFill>
                  <a:schemeClr val="tx1"/>
                </a:solidFill>
              </a:rPr>
              <a:t>1 = United States J = Japan U = Romania</a:t>
            </a:r>
          </a:p>
          <a:p>
            <a:pPr marL="0" indent="0">
              <a:spcBef>
                <a:spcPts val="600"/>
              </a:spcBef>
              <a:buNone/>
            </a:pPr>
            <a:r>
              <a:rPr lang="en-US" sz="2400" b="1" noProof="0" dirty="0"/>
              <a:t>2 = Canada K = Korea V = France</a:t>
            </a:r>
          </a:p>
          <a:p>
            <a:pPr marL="0" indent="0">
              <a:spcBef>
                <a:spcPts val="600"/>
              </a:spcBef>
              <a:buNone/>
            </a:pP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3 = Mexico L = China W = Germany</a:t>
            </a:r>
          </a:p>
          <a:p>
            <a:pPr marL="0" indent="0">
              <a:spcBef>
                <a:spcPts val="600"/>
              </a:spcBef>
              <a:buNone/>
            </a:pPr>
            <a:r>
              <a:rPr lang="en-US" sz="24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4 = United States M = India X = Russia</a:t>
            </a:r>
            <a:endParaRPr lang="en-US" sz="2000" b="1"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 = United States N = Turkey Y = Sweden</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 Australia P = Philippines Z = Italy</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 = United States R = Taiwan</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 = Argentina S = England</a:t>
            </a:r>
            <a:endParaRPr lang="en-US" sz="2000" b="1" dirty="0">
              <a:latin typeface="Arial" panose="020B0604020202020204" pitchFamily="34" charset="0"/>
              <a:ea typeface="Calibri" panose="020F0502020204030204" pitchFamily="34" charset="0"/>
            </a:endParaRPr>
          </a:p>
          <a:p>
            <a:pPr marL="0" indent="0">
              <a:spcBef>
                <a:spcPts val="600"/>
              </a:spcBef>
              <a:buNone/>
            </a:pPr>
            <a:r>
              <a:rPr lang="en-US" sz="24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 = Brazil T = Czechoslovakia</a:t>
            </a:r>
            <a:endParaRPr lang="en-US" sz="2000" b="1" i="0" u="none" strike="noStrike" dirty="0">
              <a:effectLst/>
              <a:latin typeface="Arial" panose="020B0604020202020204" pitchFamily="34" charset="0"/>
            </a:endParaRPr>
          </a:p>
        </p:txBody>
      </p:sp>
      <p:sp>
        <p:nvSpPr>
          <p:cNvPr id="6" name="Content Placeholder 5">
            <a:extLst>
              <a:ext uri="{FF2B5EF4-FFF2-40B4-BE49-F238E27FC236}">
                <a16:creationId xmlns:a16="http://schemas.microsoft.com/office/drawing/2014/main" id="{368F8CF8-0FE2-5F3E-3DE9-FBED78F3135F}"/>
              </a:ext>
            </a:extLst>
          </p:cNvPr>
          <p:cNvSpPr>
            <a:spLocks noGrp="1"/>
          </p:cNvSpPr>
          <p:nvPr>
            <p:ph sz="quarter" idx="16"/>
          </p:nvPr>
        </p:nvSpPr>
        <p:spPr>
          <a:xfrm>
            <a:off x="477183" y="5956212"/>
            <a:ext cx="8226869" cy="405683"/>
          </a:xfrm>
        </p:spPr>
        <p:txBody>
          <a:bodyPr wrap="square" lIns="0" tIns="18000" rIns="0" bIns="18000" anchor="ctr" anchorCtr="0">
            <a:spAutoFit/>
          </a:bodyPr>
          <a:lstStyle/>
          <a:p>
            <a:pPr marL="0" indent="0">
              <a:spcBef>
                <a:spcPts val="600"/>
              </a:spcBef>
              <a:buNone/>
            </a:pPr>
            <a:r>
              <a:rPr lang="en-US" sz="2400" dirty="0">
                <a:solidFill>
                  <a:schemeClr val="tx1"/>
                </a:solidFill>
              </a:rPr>
              <a:t>The first number or letter designates the country of origin.</a:t>
            </a:r>
          </a:p>
        </p:txBody>
      </p:sp>
    </p:spTree>
    <p:extLst>
      <p:ext uri="{BB962C8B-B14F-4D97-AF65-F5344CB8AC3E}">
        <p14:creationId xmlns:p14="http://schemas.microsoft.com/office/powerpoint/2010/main" val="251339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30433"/>
            <a:ext cx="8229600" cy="590349"/>
          </a:xfrm>
        </p:spPr>
        <p:txBody>
          <a:bodyPr lIns="0" tIns="18000" rIns="0" bIns="18000" anchor="ctr" anchorCtr="0">
            <a:spAutoFit/>
          </a:bodyPr>
          <a:lstStyle/>
          <a:p>
            <a:r>
              <a:rPr lang="en-US" dirty="0"/>
              <a:t>Chart 1.3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8400"/>
            <a:ext cx="1915065" cy="405683"/>
          </a:xfrm>
        </p:spPr>
        <p:txBody>
          <a:bodyPr wrap="square" lIns="0" tIns="18000" rIns="0" bIns="18000" anchor="ctr" anchorCtr="0">
            <a:spAutoFit/>
          </a:bodyPr>
          <a:lstStyle/>
          <a:p>
            <a:pPr marL="0" indent="0">
              <a:spcBef>
                <a:spcPts val="600"/>
              </a:spcBef>
              <a:buNone/>
            </a:pPr>
            <a:r>
              <a:rPr lang="en-US" sz="2400" dirty="0">
                <a:solidFill>
                  <a:schemeClr val="tx1"/>
                </a:solidFill>
              </a:rPr>
              <a:t>Vehicle Year</a:t>
            </a:r>
          </a:p>
        </p:txBody>
      </p:sp>
      <p:graphicFrame>
        <p:nvGraphicFramePr>
          <p:cNvPr id="5" name="Table 4">
            <a:extLst>
              <a:ext uri="{FF2B5EF4-FFF2-40B4-BE49-F238E27FC236}">
                <a16:creationId xmlns:a16="http://schemas.microsoft.com/office/drawing/2014/main" id="{4C717457-B217-E877-26C0-65096B11E5DE}"/>
              </a:ext>
            </a:extLst>
          </p:cNvPr>
          <p:cNvGraphicFramePr>
            <a:graphicFrameLocks noGrp="1"/>
          </p:cNvGraphicFramePr>
          <p:nvPr>
            <p:extLst>
              <p:ext uri="{D42A27DB-BD31-4B8C-83A1-F6EECF244321}">
                <p14:modId xmlns:p14="http://schemas.microsoft.com/office/powerpoint/2010/main" val="1618266644"/>
              </p:ext>
            </p:extLst>
          </p:nvPr>
        </p:nvGraphicFramePr>
        <p:xfrm>
          <a:off x="1147317" y="1686944"/>
          <a:ext cx="6866625" cy="3401160"/>
        </p:xfrm>
        <a:graphic>
          <a:graphicData uri="http://schemas.openxmlformats.org/drawingml/2006/table">
            <a:tbl>
              <a:tblPr firstRow="1" bandRow="1">
                <a:tableStyleId>{40F9630F-82C1-40B7-BC3A-925EFCFF5E92}</a:tableStyleId>
              </a:tblPr>
              <a:tblGrid>
                <a:gridCol w="526207">
                  <a:extLst>
                    <a:ext uri="{9D8B030D-6E8A-4147-A177-3AD203B41FA5}">
                      <a16:colId xmlns:a16="http://schemas.microsoft.com/office/drawing/2014/main" val="1101411445"/>
                    </a:ext>
                  </a:extLst>
                </a:gridCol>
                <a:gridCol w="1785668">
                  <a:extLst>
                    <a:ext uri="{9D8B030D-6E8A-4147-A177-3AD203B41FA5}">
                      <a16:colId xmlns:a16="http://schemas.microsoft.com/office/drawing/2014/main" val="3903344023"/>
                    </a:ext>
                  </a:extLst>
                </a:gridCol>
                <a:gridCol w="819509">
                  <a:extLst>
                    <a:ext uri="{9D8B030D-6E8A-4147-A177-3AD203B41FA5}">
                      <a16:colId xmlns:a16="http://schemas.microsoft.com/office/drawing/2014/main" val="2384147078"/>
                    </a:ext>
                  </a:extLst>
                </a:gridCol>
                <a:gridCol w="1949570">
                  <a:extLst>
                    <a:ext uri="{9D8B030D-6E8A-4147-A177-3AD203B41FA5}">
                      <a16:colId xmlns:a16="http://schemas.microsoft.com/office/drawing/2014/main" val="1965988164"/>
                    </a:ext>
                  </a:extLst>
                </a:gridCol>
                <a:gridCol w="1785671">
                  <a:extLst>
                    <a:ext uri="{9D8B030D-6E8A-4147-A177-3AD203B41FA5}">
                      <a16:colId xmlns:a16="http://schemas.microsoft.com/office/drawing/2014/main" val="3493008066"/>
                    </a:ext>
                  </a:extLst>
                </a:gridCol>
              </a:tblGrid>
              <a:tr h="340116">
                <a:tc>
                  <a:txBody>
                    <a:bodyPr/>
                    <a:lstStyle/>
                    <a:p>
                      <a:pPr algn="ctr"/>
                      <a:r>
                        <a:rPr lang="en-US" sz="1800" b="1" i="0" u="none" strike="noStrike" cap="none" noProof="0" dirty="0">
                          <a:solidFill>
                            <a:schemeClr val="dk1"/>
                          </a:solidFill>
                          <a:latin typeface="Arial"/>
                          <a:cs typeface="Arial"/>
                          <a:sym typeface="Arial"/>
                        </a:rPr>
                        <a:t>A</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chemeClr val="dk1"/>
                          </a:solidFill>
                          <a:latin typeface="Arial"/>
                          <a:ea typeface="Calibri" panose="020F0502020204030204" pitchFamily="34" charset="0"/>
                          <a:cs typeface="Arial"/>
                          <a:sym typeface="Arial"/>
                        </a:rPr>
                        <a:t>= 1980/2010</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1990/2020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Y = 2000/2030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850337784"/>
                  </a:ext>
                </a:extLst>
              </a:tr>
              <a:tr h="340116">
                <a:tc>
                  <a:txBody>
                    <a:bodyPr/>
                    <a:lstStyle/>
                    <a:p>
                      <a:pPr algn="ctr"/>
                      <a:r>
                        <a:rPr lang="en-US" sz="1800" b="1" i="0" u="none" strike="noStrike" cap="none" noProof="0" dirty="0">
                          <a:solidFill>
                            <a:schemeClr val="dk1"/>
                          </a:solidFill>
                          <a:latin typeface="Arial"/>
                          <a:cs typeface="Arial"/>
                          <a:sym typeface="Arial"/>
                        </a:rPr>
                        <a:t>B</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chemeClr val="dk1"/>
                          </a:solidFill>
                          <a:latin typeface="Arial"/>
                          <a:ea typeface="Calibri" panose="020F0502020204030204" pitchFamily="34" charset="0"/>
                          <a:cs typeface="Arial"/>
                          <a:sym typeface="Arial"/>
                        </a:rPr>
                        <a:t>= 1981/2011</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1991/2021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1 = 2001/2031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35652351"/>
                  </a:ext>
                </a:extLst>
              </a:tr>
              <a:tr h="340116">
                <a:tc>
                  <a:txBody>
                    <a:bodyPr/>
                    <a:lstStyle/>
                    <a:p>
                      <a:pPr algn="ctr"/>
                      <a:r>
                        <a:rPr lang="en-US" sz="1800" b="1" i="0" u="none" strike="noStrike" cap="none" noProof="0" dirty="0">
                          <a:solidFill>
                            <a:schemeClr val="dk1"/>
                          </a:solidFill>
                          <a:latin typeface="Arial"/>
                          <a:cs typeface="Arial"/>
                          <a:sym typeface="Arial"/>
                        </a:rPr>
                        <a:t>C</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cap="none" dirty="0">
                          <a:solidFill>
                            <a:schemeClr val="dk1"/>
                          </a:solidFill>
                          <a:latin typeface="Arial"/>
                          <a:ea typeface="Calibri" panose="020F0502020204030204" pitchFamily="34" charset="0"/>
                          <a:cs typeface="Arial"/>
                          <a:sym typeface="Arial"/>
                        </a:rPr>
                        <a:t>= 1982/2012</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1992/2022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2 = 2002/2032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852689116"/>
                  </a:ext>
                </a:extLst>
              </a:tr>
              <a:tr h="340116">
                <a:tc>
                  <a:txBody>
                    <a:bodyPr/>
                    <a:lstStyle/>
                    <a:p>
                      <a:pPr algn="ctr"/>
                      <a:r>
                        <a:rPr lang="en-US" sz="1800" b="1" i="0" u="none" strike="noStrike" cap="none" noProof="0" dirty="0">
                          <a:solidFill>
                            <a:schemeClr val="dk1"/>
                          </a:solidFill>
                          <a:latin typeface="Arial"/>
                          <a:cs typeface="Arial"/>
                          <a:sym typeface="Arial"/>
                        </a:rPr>
                        <a:t>D</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1983/2013</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P</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1993/2023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3 = 2003/2033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466129910"/>
                  </a:ext>
                </a:extLst>
              </a:tr>
              <a:tr h="340116">
                <a:tc>
                  <a:txBody>
                    <a:bodyPr/>
                    <a:lstStyle/>
                    <a:p>
                      <a:pPr algn="ctr"/>
                      <a:r>
                        <a:rPr lang="en-US" sz="1800" b="1" i="0" u="none" strike="noStrike" cap="none" noProof="0" dirty="0">
                          <a:solidFill>
                            <a:schemeClr val="dk1"/>
                          </a:solidFill>
                          <a:latin typeface="Arial"/>
                          <a:cs typeface="Arial"/>
                          <a:sym typeface="Arial"/>
                        </a:rPr>
                        <a:t>E</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1984/2014</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1994/2024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4 = 2004/2034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657517938"/>
                  </a:ext>
                </a:extLst>
              </a:tr>
              <a:tr h="340116">
                <a:tc>
                  <a:txBody>
                    <a:bodyPr/>
                    <a:lstStyle/>
                    <a:p>
                      <a:pPr algn="ctr"/>
                      <a:r>
                        <a:rPr lang="en-US" sz="1800" b="1" i="0" u="none" strike="noStrike" cap="none" noProof="0" dirty="0">
                          <a:solidFill>
                            <a:schemeClr val="dk1"/>
                          </a:solidFill>
                          <a:latin typeface="Arial"/>
                          <a:cs typeface="Arial"/>
                          <a:sym typeface="Arial"/>
                        </a:rPr>
                        <a:t>F</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1985/2015</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1995/2025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5 = 2005/2035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25861233"/>
                  </a:ext>
                </a:extLst>
              </a:tr>
              <a:tr h="340116">
                <a:tc>
                  <a:txBody>
                    <a:bodyPr/>
                    <a:lstStyle/>
                    <a:p>
                      <a:pPr algn="ctr"/>
                      <a:r>
                        <a:rPr lang="en-US" sz="1800" b="1" i="0" u="none" strike="noStrike" cap="none" noProof="0" dirty="0">
                          <a:solidFill>
                            <a:schemeClr val="dk1"/>
                          </a:solidFill>
                          <a:latin typeface="Arial"/>
                          <a:cs typeface="Arial"/>
                          <a:sym typeface="Arial"/>
                        </a:rPr>
                        <a:t>G</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1986/2016</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1996/2026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6 = 2006/2036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75150433"/>
                  </a:ext>
                </a:extLst>
              </a:tr>
              <a:tr h="340116">
                <a:tc>
                  <a:txBody>
                    <a:bodyPr/>
                    <a:lstStyle/>
                    <a:p>
                      <a:pPr algn="ctr"/>
                      <a:r>
                        <a:rPr lang="en-US" sz="1800" b="1" i="0" u="none" strike="noStrike" cap="none" noProof="0" dirty="0">
                          <a:solidFill>
                            <a:schemeClr val="dk1"/>
                          </a:solidFill>
                          <a:latin typeface="Arial"/>
                          <a:cs typeface="Arial"/>
                          <a:sym typeface="Arial"/>
                        </a:rPr>
                        <a:t>H</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1987/2017</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V</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1997/2027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7 = 2007/2037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769118646"/>
                  </a:ext>
                </a:extLst>
              </a:tr>
              <a:tr h="340116">
                <a:tc>
                  <a:txBody>
                    <a:bodyPr/>
                    <a:lstStyle/>
                    <a:p>
                      <a:pPr algn="ctr"/>
                      <a:r>
                        <a:rPr lang="en-US" sz="1800" b="1" i="0" u="none" strike="noStrike" cap="none" noProof="0" dirty="0">
                          <a:solidFill>
                            <a:schemeClr val="dk1"/>
                          </a:solidFill>
                          <a:latin typeface="Arial"/>
                          <a:cs typeface="Arial"/>
                          <a:sym typeface="Arial"/>
                        </a:rPr>
                        <a:t>J</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1988/2018</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W</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1998/2028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8 = 2008/2038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598082670"/>
                  </a:ext>
                </a:extLst>
              </a:tr>
              <a:tr h="340116">
                <a:tc>
                  <a:txBody>
                    <a:bodyPr/>
                    <a:lstStyle/>
                    <a:p>
                      <a:pPr algn="ctr"/>
                      <a:r>
                        <a:rPr lang="en-US" sz="1800" b="1" i="0" u="none" strike="noStrike" cap="none" noProof="0" dirty="0">
                          <a:solidFill>
                            <a:schemeClr val="dk1"/>
                          </a:solidFill>
                          <a:latin typeface="Arial"/>
                          <a:cs typeface="Arial"/>
                          <a:sym typeface="Arial"/>
                        </a:rPr>
                        <a:t>K</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800" b="1" i="0" u="none" strike="noStrike" cap="none" noProof="0" dirty="0">
                          <a:solidFill>
                            <a:schemeClr val="dk1"/>
                          </a:solidFill>
                          <a:latin typeface="Arial"/>
                          <a:ea typeface="Calibri" panose="020F0502020204030204" pitchFamily="34" charset="0"/>
                          <a:cs typeface="Arial"/>
                          <a:sym typeface="Arial"/>
                        </a:rPr>
                        <a:t>= 1989/2019</a:t>
                      </a:r>
                    </a:p>
                  </a:txBody>
                  <a:tcPr marL="0" marR="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X</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 1999/2029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gn="ctr">
                        <a:lnSpc>
                          <a:spcPct val="107000"/>
                        </a:lnSpc>
                        <a:spcBef>
                          <a:spcPts val="0"/>
                        </a:spcBef>
                        <a:spcAft>
                          <a:spcPts val="800"/>
                        </a:spcAft>
                      </a:pPr>
                      <a:r>
                        <a:rPr lang="en-US" sz="1800" b="1" i="0" u="none" strike="noStrike" cap="none" dirty="0">
                          <a:solidFill>
                            <a:schemeClr val="dk1"/>
                          </a:solidFill>
                          <a:latin typeface="Arial"/>
                          <a:ea typeface="Calibri" panose="020F0502020204030204" pitchFamily="34" charset="0"/>
                          <a:cs typeface="Arial"/>
                          <a:sym typeface="Arial"/>
                        </a:rPr>
                        <a:t>9 = 2009/2039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076977730"/>
                  </a:ext>
                </a:extLst>
              </a:tr>
            </a:tbl>
          </a:graphicData>
        </a:graphic>
      </p:graphicFrame>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859896"/>
            <a:ext cx="8229600" cy="405683"/>
          </a:xfrm>
        </p:spPr>
        <p:txBody>
          <a:bodyPr lIns="0" tIns="18000" rIns="0" bIns="18000" anchor="ctr" anchorCtr="0">
            <a:spAutoFit/>
          </a:bodyPr>
          <a:lstStyle/>
          <a:p>
            <a:pPr marL="0" indent="0">
              <a:spcBef>
                <a:spcPts val="600"/>
              </a:spcBef>
              <a:buNone/>
            </a:pPr>
            <a:r>
              <a:rPr lang="en-US" sz="2400" spc="-300" dirty="0">
                <a:solidFill>
                  <a:schemeClr val="tx1"/>
                </a:solidFill>
              </a:rPr>
              <a:t>V I </a:t>
            </a:r>
            <a:r>
              <a:rPr lang="en-US" sz="2400" dirty="0">
                <a:solidFill>
                  <a:schemeClr val="tx1"/>
                </a:solidFill>
              </a:rPr>
              <a:t>N year chart. (The pattern repeats every 30 years.)</a:t>
            </a:r>
          </a:p>
        </p:txBody>
      </p:sp>
    </p:spTree>
    <p:extLst>
      <p:ext uri="{BB962C8B-B14F-4D97-AF65-F5344CB8AC3E}">
        <p14:creationId xmlns:p14="http://schemas.microsoft.com/office/powerpoint/2010/main" val="3477573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Vehicle Identification Number, VIN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Vehicle_ID_Number">
            <a:hlinkClick r:id="" action="ppaction://media"/>
            <a:extLst>
              <a:ext uri="{FF2B5EF4-FFF2-40B4-BE49-F238E27FC236}">
                <a16:creationId xmlns:a16="http://schemas.microsoft.com/office/drawing/2014/main" id="{C0BD2C0D-7393-ABE2-970A-3AC978E1A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065" y="1271093"/>
            <a:ext cx="8783870" cy="4940927"/>
          </a:xfrm>
          <a:prstGeom prst="rect">
            <a:avLst/>
          </a:prstGeom>
        </p:spPr>
      </p:pic>
    </p:spTree>
    <p:extLst>
      <p:ext uri="{BB962C8B-B14F-4D97-AF65-F5344CB8AC3E}">
        <p14:creationId xmlns:p14="http://schemas.microsoft.com/office/powerpoint/2010/main" val="26157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55041"/>
            <a:ext cx="8212348" cy="590349"/>
          </a:xfrm>
        </p:spPr>
        <p:txBody>
          <a:bodyPr lIns="0" tIns="18000" rIns="0" bIns="18000" anchor="ctr">
            <a:spAutoFit/>
          </a:bodyPr>
          <a:lstStyle/>
          <a:p>
            <a:r>
              <a:rPr lang="en-US" dirty="0"/>
              <a:t>Learning Objectives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123514"/>
            <a:ext cx="8212347" cy="2267732"/>
          </a:xfrm>
        </p:spPr>
        <p:txBody>
          <a:bodyPr lIns="0" tIns="18000" rIns="0" bIns="18000" anchor="ctr" anchorCtr="0">
            <a:spAutoFit/>
          </a:bodyPr>
          <a:lstStyle/>
          <a:p>
            <a:pPr marL="534988" indent="-534988">
              <a:buNone/>
            </a:pPr>
            <a:r>
              <a:rPr lang="en-US" sz="2400" b="1" dirty="0">
                <a:solidFill>
                  <a:srgbClr val="007FA3"/>
                </a:solidFill>
              </a:rPr>
              <a:t>1.5</a:t>
            </a:r>
            <a:r>
              <a:rPr lang="en-US" sz="2400" dirty="0">
                <a:solidFill>
                  <a:schemeClr val="tx1"/>
                </a:solidFill>
              </a:rPr>
              <a:t> Explain why service records are important.</a:t>
            </a:r>
          </a:p>
          <a:p>
            <a:pPr marL="534988" indent="-534988">
              <a:buNone/>
            </a:pPr>
            <a:r>
              <a:rPr lang="en-US" sz="2400" b="1" dirty="0">
                <a:solidFill>
                  <a:srgbClr val="007FA3"/>
                </a:solidFill>
              </a:rPr>
              <a:t>1.6</a:t>
            </a:r>
            <a:r>
              <a:rPr lang="en-US" sz="2400" dirty="0">
                <a:solidFill>
                  <a:schemeClr val="tx1"/>
                </a:solidFill>
              </a:rPr>
              <a:t> Discuss the parts of a vehicle, and differentiate between front-wheel drive and rear-wheel drive.</a:t>
            </a:r>
          </a:p>
          <a:p>
            <a:pPr marL="534988" indent="-534988">
              <a:buNone/>
            </a:pPr>
            <a:r>
              <a:rPr lang="en-US" sz="2400" b="1" dirty="0">
                <a:solidFill>
                  <a:srgbClr val="007FA3"/>
                </a:solidFill>
              </a:rPr>
              <a:t>1.7</a:t>
            </a:r>
            <a:r>
              <a:rPr lang="en-US" sz="2400" dirty="0">
                <a:solidFill>
                  <a:schemeClr val="tx1"/>
                </a:solidFill>
              </a:rPr>
              <a:t> Explain vehicle identification, vehicle safety certification label, and the </a:t>
            </a:r>
            <a:r>
              <a:rPr lang="en-US" sz="2400" spc="-300" dirty="0">
                <a:solidFill>
                  <a:schemeClr val="tx1"/>
                </a:solidFill>
              </a:rPr>
              <a:t>V E C </a:t>
            </a:r>
            <a:r>
              <a:rPr lang="en-US" sz="2400" dirty="0">
                <a:solidFill>
                  <a:schemeClr val="tx1"/>
                </a:solidFill>
              </a:rPr>
              <a:t>I label.</a:t>
            </a:r>
          </a:p>
        </p:txBody>
      </p:sp>
    </p:spTree>
    <p:extLst>
      <p:ext uri="{BB962C8B-B14F-4D97-AF65-F5344CB8AC3E}">
        <p14:creationId xmlns:p14="http://schemas.microsoft.com/office/powerpoint/2010/main" val="3856007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1.8</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7516"/>
            <a:ext cx="4916148" cy="405683"/>
          </a:xfrm>
        </p:spPr>
        <p:txBody>
          <a:bodyPr wrap="square" lIns="0" tIns="18000" rIns="0" bIns="18000" anchor="ctr" anchorCtr="0">
            <a:spAutoFit/>
          </a:bodyPr>
          <a:lstStyle/>
          <a:p>
            <a:pPr marL="0" indent="0">
              <a:spcBef>
                <a:spcPts val="600"/>
              </a:spcBef>
              <a:buNone/>
            </a:pPr>
            <a:r>
              <a:rPr lang="en-US" sz="2400" dirty="0">
                <a:solidFill>
                  <a:schemeClr val="tx1"/>
                </a:solidFill>
              </a:rPr>
              <a:t>Vehicle Safety Certification Label</a:t>
            </a:r>
          </a:p>
        </p:txBody>
      </p:sp>
      <p:pic>
        <p:nvPicPr>
          <p:cNvPr id="6" name="Picture 5" descr="A photograph of a typical vehicle safety certification label manufactured by Ford Motor C O dot. It shows the date, gross vehicle weight; details of G V W R (front and rear); V I N number and type, and other information. Below is a bar code.">
            <a:extLst>
              <a:ext uri="{FF2B5EF4-FFF2-40B4-BE49-F238E27FC236}">
                <a16:creationId xmlns:a16="http://schemas.microsoft.com/office/drawing/2014/main" id="{F3082E7F-72D3-B47A-A6C7-89EAAACA66A1}"/>
              </a:ext>
            </a:extLst>
          </p:cNvPr>
          <p:cNvPicPr>
            <a:picLocks noChangeAspect="1"/>
          </p:cNvPicPr>
          <p:nvPr/>
        </p:nvPicPr>
        <p:blipFill>
          <a:blip r:embed="rId3"/>
          <a:stretch>
            <a:fillRect/>
          </a:stretch>
        </p:blipFill>
        <p:spPr>
          <a:xfrm>
            <a:off x="492988" y="1699051"/>
            <a:ext cx="4000092" cy="285604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815840" y="1622191"/>
            <a:ext cx="3560409" cy="3514227"/>
          </a:xfrm>
        </p:spPr>
        <p:txBody>
          <a:bodyPr wrap="square" lIns="0" tIns="18000" rIns="0" bIns="18000" anchor="ctr" anchorCtr="0">
            <a:spAutoFit/>
          </a:bodyPr>
          <a:lstStyle/>
          <a:p>
            <a:pPr marL="342900" indent="-342900">
              <a:spcBef>
                <a:spcPts val="600"/>
              </a:spcBef>
            </a:pPr>
            <a:r>
              <a:rPr lang="en-US" sz="2400" dirty="0"/>
              <a:t>Vehicle Safety Certification Label</a:t>
            </a:r>
          </a:p>
          <a:p>
            <a:pPr marL="829818" lvl="1" indent="-342900"/>
            <a:r>
              <a:rPr lang="en-US" sz="2400" dirty="0"/>
              <a:t>Left side pillar post on rearward-facing section of left front door.</a:t>
            </a:r>
          </a:p>
          <a:p>
            <a:pPr marL="829818" lvl="1" indent="-342900"/>
            <a:r>
              <a:rPr lang="en-US" sz="2400" dirty="0"/>
              <a:t>Month/year of manufacture, </a:t>
            </a:r>
            <a:r>
              <a:rPr lang="en-US" sz="2400" spc="-300" dirty="0"/>
              <a:t>V I </a:t>
            </a:r>
            <a:r>
              <a:rPr lang="en-US" sz="2400" dirty="0"/>
              <a:t>N, </a:t>
            </a:r>
            <a:r>
              <a:rPr lang="en-US" sz="2400" spc="-300" dirty="0"/>
              <a:t>G V W </a:t>
            </a:r>
            <a:r>
              <a:rPr lang="en-US" sz="2400" dirty="0"/>
              <a:t>R &amp; </a:t>
            </a:r>
            <a:r>
              <a:rPr lang="en-US" sz="2400" spc="-300" dirty="0"/>
              <a:t>G A W </a:t>
            </a:r>
            <a:r>
              <a:rPr lang="en-US" sz="2400" dirty="0"/>
              <a:t>R.</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265813"/>
            <a:ext cx="8220362" cy="1144347"/>
          </a:xfrm>
        </p:spPr>
        <p:txBody>
          <a:bodyPr wrap="square" lIns="0" tIns="18000" rIns="0" bIns="18000" anchor="ctr" anchorCtr="0">
            <a:spAutoFit/>
          </a:bodyPr>
          <a:lstStyle/>
          <a:p>
            <a:pPr marL="0" indent="0">
              <a:spcBef>
                <a:spcPts val="600"/>
              </a:spcBef>
              <a:buNone/>
            </a:pPr>
            <a:r>
              <a:rPr lang="en-US" sz="2400" dirty="0"/>
              <a:t>A typical vehicle safety certification label which shows the gross vehicle weight, gross axles weight rating, as well as the size and inflation pressure of the tires.</a:t>
            </a:r>
          </a:p>
        </p:txBody>
      </p:sp>
    </p:spTree>
    <p:extLst>
      <p:ext uri="{BB962C8B-B14F-4D97-AF65-F5344CB8AC3E}">
        <p14:creationId xmlns:p14="http://schemas.microsoft.com/office/powerpoint/2010/main" val="2460238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1.9</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82902"/>
            <a:ext cx="1887356" cy="374906"/>
          </a:xfrm>
        </p:spPr>
        <p:txBody>
          <a:bodyPr wrap="square" lIns="0" tIns="18000" rIns="0" bIns="18000" anchor="ctr" anchorCtr="0">
            <a:spAutoFit/>
          </a:bodyPr>
          <a:lstStyle/>
          <a:p>
            <a:pPr marL="0" indent="0">
              <a:buNone/>
            </a:pPr>
            <a:r>
              <a:rPr lang="en-US" sz="2200" spc="-300" dirty="0">
                <a:solidFill>
                  <a:schemeClr val="tx1"/>
                </a:solidFill>
              </a:rPr>
              <a:t>V E C </a:t>
            </a:r>
            <a:r>
              <a:rPr lang="en-US" sz="2200" dirty="0">
                <a:solidFill>
                  <a:schemeClr val="tx1"/>
                </a:solidFill>
              </a:rPr>
              <a:t>I Label</a:t>
            </a:r>
          </a:p>
        </p:txBody>
      </p:sp>
      <p:pic>
        <p:nvPicPr>
          <p:cNvPr id="6" name="Picture 5" descr="A photograph of a card titled Ford Motor Company and subtitled vehicle emission control information.">
            <a:extLst>
              <a:ext uri="{FF2B5EF4-FFF2-40B4-BE49-F238E27FC236}">
                <a16:creationId xmlns:a16="http://schemas.microsoft.com/office/drawing/2014/main" id="{589C6D57-60DC-52EC-AEA7-363B93C3D711}"/>
              </a:ext>
            </a:extLst>
          </p:cNvPr>
          <p:cNvPicPr>
            <a:picLocks noChangeAspect="1"/>
          </p:cNvPicPr>
          <p:nvPr/>
        </p:nvPicPr>
        <p:blipFill>
          <a:blip r:embed="rId3"/>
          <a:stretch>
            <a:fillRect/>
          </a:stretch>
        </p:blipFill>
        <p:spPr>
          <a:xfrm>
            <a:off x="477003" y="1776105"/>
            <a:ext cx="3842279" cy="249904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6" y="1066621"/>
            <a:ext cx="4124036" cy="3314172"/>
          </a:xfrm>
        </p:spPr>
        <p:txBody>
          <a:bodyPr wrap="square" lIns="0" tIns="18000" rIns="0" bIns="18000" anchor="ctr" anchorCtr="0">
            <a:spAutoFit/>
          </a:bodyPr>
          <a:lstStyle/>
          <a:p>
            <a:pPr marL="342900" indent="-342900">
              <a:spcBef>
                <a:spcPts val="600"/>
              </a:spcBef>
            </a:pPr>
            <a:r>
              <a:rPr lang="en-US" sz="2200" dirty="0"/>
              <a:t>Vehicle Emissions Control Information </a:t>
            </a:r>
            <a:r>
              <a:rPr lang="en-US" sz="2200" spc="-300" dirty="0"/>
              <a:t>V E C </a:t>
            </a:r>
            <a:r>
              <a:rPr lang="en-US" sz="2200" dirty="0"/>
              <a:t>I label </a:t>
            </a:r>
          </a:p>
          <a:p>
            <a:pPr marL="829818" lvl="1" indent="-342900"/>
            <a:r>
              <a:rPr lang="en-US" sz="2200" dirty="0"/>
              <a:t>Under hood</a:t>
            </a:r>
          </a:p>
          <a:p>
            <a:pPr marL="829818" lvl="1" indent="-342900"/>
            <a:r>
              <a:rPr lang="en-US" sz="2200" dirty="0"/>
              <a:t>Settings &amp; emission hose routing information. </a:t>
            </a:r>
          </a:p>
          <a:p>
            <a:pPr marL="829818" lvl="1" indent="-342900"/>
            <a:r>
              <a:rPr lang="en-US" sz="2200" dirty="0"/>
              <a:t>Bottom side of hood, radiator fan shroud, radiator core support, or strut towers.</a:t>
            </a:r>
          </a:p>
        </p:txBody>
      </p:sp>
      <p:sp>
        <p:nvSpPr>
          <p:cNvPr id="3" name="Content Placeholder 2">
            <a:extLst>
              <a:ext uri="{FF2B5EF4-FFF2-40B4-BE49-F238E27FC236}">
                <a16:creationId xmlns:a16="http://schemas.microsoft.com/office/drawing/2014/main" id="{8FB76177-E163-4719-FD59-55FAB9726C0F}"/>
              </a:ext>
            </a:extLst>
          </p:cNvPr>
          <p:cNvSpPr>
            <a:spLocks noGrp="1"/>
          </p:cNvSpPr>
          <p:nvPr>
            <p:ph sz="quarter" idx="16"/>
          </p:nvPr>
        </p:nvSpPr>
        <p:spPr>
          <a:xfrm>
            <a:off x="475673" y="5165336"/>
            <a:ext cx="8220362" cy="1052014"/>
          </a:xfrm>
        </p:spPr>
        <p:txBody>
          <a:bodyPr wrap="square" lIns="0" tIns="18000" rIns="0" bIns="18000" anchor="ctr" anchorCtr="0">
            <a:spAutoFit/>
          </a:bodyPr>
          <a:lstStyle/>
          <a:p>
            <a:pPr marL="0" indent="0">
              <a:spcBef>
                <a:spcPts val="600"/>
              </a:spcBef>
              <a:buNone/>
            </a:pPr>
            <a:r>
              <a:rPr lang="en-US" sz="2200" dirty="0"/>
              <a:t>The Vehicle emission control information (</a:t>
            </a:r>
            <a:r>
              <a:rPr lang="en-US" sz="2200" spc="-300" dirty="0"/>
              <a:t>V E C </a:t>
            </a:r>
            <a:r>
              <a:rPr lang="en-US" sz="2200" dirty="0"/>
              <a:t>I) decal indicates this vehicle meets both national </a:t>
            </a:r>
            <a:r>
              <a:rPr lang="en-US" sz="2200" spc="-300" dirty="0"/>
              <a:t>E P </a:t>
            </a:r>
            <a:r>
              <a:rPr lang="en-US" sz="2200" dirty="0"/>
              <a:t>A Tier3 Bin 125 (T3B125) and California </a:t>
            </a:r>
            <a:r>
              <a:rPr lang="en-US" sz="2200" spc="-300" dirty="0"/>
              <a:t>U L E V </a:t>
            </a:r>
            <a:r>
              <a:rPr lang="en-US" sz="2200" dirty="0"/>
              <a:t>125 </a:t>
            </a:r>
            <a:r>
              <a:rPr lang="en-US" sz="2200" spc="-300" dirty="0"/>
              <a:t>P </a:t>
            </a:r>
            <a:r>
              <a:rPr lang="en-US" sz="2200" dirty="0"/>
              <a:t>C (passenger car) standard.</a:t>
            </a:r>
          </a:p>
        </p:txBody>
      </p:sp>
    </p:spTree>
    <p:extLst>
      <p:ext uri="{BB962C8B-B14F-4D97-AF65-F5344CB8AC3E}">
        <p14:creationId xmlns:p14="http://schemas.microsoft.com/office/powerpoint/2010/main" val="2286115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(1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5857"/>
            <a:ext cx="8229600" cy="3083340"/>
          </a:xfrm>
        </p:spPr>
        <p:txBody>
          <a:bodyPr wrap="square" lIns="0" tIns="18000" rIns="0" bIns="18000" anchor="ctr" anchorCtr="0">
            <a:spAutoFit/>
          </a:bodyPr>
          <a:lstStyle/>
          <a:p>
            <a:pPr marL="342900" indent="-342900">
              <a:spcBef>
                <a:spcPts val="600"/>
              </a:spcBef>
            </a:pPr>
            <a:r>
              <a:rPr lang="en-US" sz="2400" dirty="0">
                <a:solidFill>
                  <a:schemeClr val="tx1"/>
                </a:solidFill>
              </a:rPr>
              <a:t>Service information needed to correctly service vehicles </a:t>
            </a:r>
          </a:p>
          <a:p>
            <a:pPr marL="829818" lvl="1" indent="-342900"/>
            <a:r>
              <a:rPr lang="en-US" sz="2400" dirty="0">
                <a:solidFill>
                  <a:schemeClr val="tx1"/>
                </a:solidFill>
              </a:rPr>
              <a:t>Contains all of specifications, &amp; specified procedures </a:t>
            </a:r>
          </a:p>
          <a:p>
            <a:pPr marL="342900" indent="-342900">
              <a:spcBef>
                <a:spcPts val="600"/>
              </a:spcBef>
            </a:pPr>
            <a:r>
              <a:rPr lang="en-US" sz="2400" spc="-300" dirty="0">
                <a:solidFill>
                  <a:schemeClr val="tx1"/>
                </a:solidFill>
              </a:rPr>
              <a:t>T S </a:t>
            </a:r>
            <a:r>
              <a:rPr lang="en-US" sz="2400" dirty="0">
                <a:solidFill>
                  <a:schemeClr val="tx1"/>
                </a:solidFill>
              </a:rPr>
              <a:t>B to notify of potential problem/critical information.</a:t>
            </a:r>
          </a:p>
          <a:p>
            <a:pPr marL="342900" indent="-342900">
              <a:spcBef>
                <a:spcPts val="600"/>
              </a:spcBef>
            </a:pPr>
            <a:r>
              <a:rPr lang="en-US" sz="2400" dirty="0">
                <a:solidFill>
                  <a:schemeClr val="tx1"/>
                </a:solidFill>
              </a:rPr>
              <a:t>Campaign issued to improve a performance or </a:t>
            </a:r>
          </a:p>
          <a:p>
            <a:pPr marL="829818" lvl="1" indent="-342900"/>
            <a:r>
              <a:rPr lang="en-US" sz="2400" dirty="0">
                <a:solidFill>
                  <a:schemeClr val="tx1"/>
                </a:solidFill>
              </a:rPr>
              <a:t>Increase satisfaction. </a:t>
            </a:r>
          </a:p>
          <a:p>
            <a:pPr marL="342900" indent="-342900">
              <a:spcBef>
                <a:spcPts val="600"/>
              </a:spcBef>
            </a:pPr>
            <a:r>
              <a:rPr lang="en-US" sz="2400" dirty="0">
                <a:solidFill>
                  <a:schemeClr val="tx1"/>
                </a:solidFill>
              </a:rPr>
              <a:t>Campaign involves safety or emissions, it is recall</a:t>
            </a:r>
          </a:p>
          <a:p>
            <a:pPr marL="342900" indent="-342900">
              <a:spcBef>
                <a:spcPts val="600"/>
              </a:spcBef>
            </a:pPr>
            <a:r>
              <a:rPr lang="en-US" sz="2400" dirty="0">
                <a:solidFill>
                  <a:schemeClr val="tx1"/>
                </a:solidFill>
              </a:rPr>
              <a:t>Recall can occur from manufacturer or </a:t>
            </a:r>
            <a:r>
              <a:rPr lang="en-US" sz="2400" spc="-300" dirty="0">
                <a:solidFill>
                  <a:schemeClr val="tx1"/>
                </a:solidFill>
              </a:rPr>
              <a:t>N H T S </a:t>
            </a:r>
            <a:r>
              <a:rPr lang="en-US" sz="2400" dirty="0">
                <a:solidFill>
                  <a:schemeClr val="tx1"/>
                </a:solidFill>
              </a:rPr>
              <a:t>A</a:t>
            </a:r>
          </a:p>
        </p:txBody>
      </p:sp>
    </p:spTree>
    <p:extLst>
      <p:ext uri="{BB962C8B-B14F-4D97-AF65-F5344CB8AC3E}">
        <p14:creationId xmlns:p14="http://schemas.microsoft.com/office/powerpoint/2010/main" val="3062757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 </a:t>
            </a:r>
            <a:r>
              <a:rPr lang="en-US" sz="2800" dirty="0"/>
              <a:t>(2 of 2)</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8337"/>
            <a:ext cx="8240050" cy="2637064"/>
          </a:xfrm>
        </p:spPr>
        <p:txBody>
          <a:bodyPr wrap="square" lIns="0" tIns="18000" rIns="0" bIns="18000" anchor="ctr" anchorCtr="0">
            <a:spAutoFit/>
          </a:bodyPr>
          <a:lstStyle/>
          <a:p>
            <a:pPr marL="342900" indent="-342900">
              <a:spcBef>
                <a:spcPts val="600"/>
              </a:spcBef>
            </a:pPr>
            <a:r>
              <a:rPr lang="en-US" sz="2400" dirty="0">
                <a:solidFill>
                  <a:schemeClr val="tx1"/>
                </a:solidFill>
              </a:rPr>
              <a:t>Work order, or repair order (</a:t>
            </a:r>
            <a:r>
              <a:rPr lang="en-US" sz="2400" spc="-300" dirty="0">
                <a:solidFill>
                  <a:schemeClr val="tx1"/>
                </a:solidFill>
              </a:rPr>
              <a:t>R </a:t>
            </a:r>
            <a:r>
              <a:rPr lang="en-US" sz="2400" dirty="0">
                <a:solidFill>
                  <a:schemeClr val="tx1"/>
                </a:solidFill>
              </a:rPr>
              <a:t>O), is a legal document </a:t>
            </a:r>
          </a:p>
          <a:p>
            <a:pPr marL="342900" indent="-342900">
              <a:spcBef>
                <a:spcPts val="600"/>
              </a:spcBef>
            </a:pPr>
            <a:r>
              <a:rPr lang="en-US" sz="2400" dirty="0">
                <a:solidFill>
                  <a:schemeClr val="tx1"/>
                </a:solidFill>
              </a:rPr>
              <a:t>Signed by vehicle owner or his/her representative.</a:t>
            </a:r>
          </a:p>
          <a:p>
            <a:pPr marL="342900" indent="-342900">
              <a:spcBef>
                <a:spcPts val="600"/>
              </a:spcBef>
            </a:pPr>
            <a:r>
              <a:rPr lang="en-US" sz="2400" dirty="0">
                <a:solidFill>
                  <a:schemeClr val="tx1"/>
                </a:solidFill>
              </a:rPr>
              <a:t>Service records is to provide a history of service work </a:t>
            </a:r>
          </a:p>
          <a:p>
            <a:pPr marL="342900" indent="-342900">
              <a:spcBef>
                <a:spcPts val="600"/>
              </a:spcBef>
            </a:pPr>
            <a:r>
              <a:rPr lang="en-US" sz="2400" dirty="0">
                <a:solidFill>
                  <a:schemeClr val="tx1"/>
                </a:solidFill>
              </a:rPr>
              <a:t>New model year (</a:t>
            </a:r>
            <a:r>
              <a:rPr lang="en-US" sz="2400" spc="-300" dirty="0">
                <a:solidFill>
                  <a:schemeClr val="tx1"/>
                </a:solidFill>
              </a:rPr>
              <a:t>M </a:t>
            </a:r>
            <a:r>
              <a:rPr lang="en-US" sz="2400" dirty="0">
                <a:solidFill>
                  <a:schemeClr val="tx1"/>
                </a:solidFill>
              </a:rPr>
              <a:t>Y) starts in September/October of year </a:t>
            </a:r>
          </a:p>
          <a:p>
            <a:pPr marL="342900" indent="-342900">
              <a:spcBef>
                <a:spcPts val="600"/>
              </a:spcBef>
            </a:pPr>
            <a:r>
              <a:rPr lang="en-US" sz="2400" spc="-300" dirty="0">
                <a:solidFill>
                  <a:schemeClr val="tx1"/>
                </a:solidFill>
              </a:rPr>
              <a:t>V E C </a:t>
            </a:r>
            <a:r>
              <a:rPr lang="en-US" sz="2400" dirty="0">
                <a:solidFill>
                  <a:schemeClr val="tx1"/>
                </a:solidFill>
              </a:rPr>
              <a:t>I label under the hood of the vehicle </a:t>
            </a:r>
          </a:p>
          <a:p>
            <a:pPr marL="342900" indent="-342900">
              <a:spcBef>
                <a:spcPts val="600"/>
              </a:spcBef>
            </a:pPr>
            <a:r>
              <a:rPr lang="en-US" sz="2400" dirty="0">
                <a:solidFill>
                  <a:schemeClr val="tx1"/>
                </a:solidFill>
              </a:rPr>
              <a:t>Informative settings/emission hose routing information</a:t>
            </a:r>
          </a:p>
        </p:txBody>
      </p:sp>
    </p:spTree>
    <p:extLst>
      <p:ext uri="{BB962C8B-B14F-4D97-AF65-F5344CB8AC3E}">
        <p14:creationId xmlns:p14="http://schemas.microsoft.com/office/powerpoint/2010/main" val="3967447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Owner’s Manual</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43521"/>
            <a:ext cx="8212347" cy="3083340"/>
          </a:xfrm>
        </p:spPr>
        <p:txBody>
          <a:bodyPr lIns="0" tIns="18000" rIns="0" bIns="18000" anchor="ctr" anchorCtr="0">
            <a:spAutoFit/>
          </a:bodyPr>
          <a:lstStyle/>
          <a:p>
            <a:pPr marL="342900" indent="-342900">
              <a:spcBef>
                <a:spcPts val="600"/>
              </a:spcBef>
            </a:pPr>
            <a:r>
              <a:rPr lang="en-US" sz="2400" dirty="0">
                <a:solidFill>
                  <a:schemeClr val="tx1"/>
                </a:solidFill>
              </a:rPr>
              <a:t>Most owners’ manuals contain following:</a:t>
            </a:r>
          </a:p>
          <a:p>
            <a:pPr marL="829818" lvl="1" indent="-342900"/>
            <a:r>
              <a:rPr lang="en-US" sz="2400" dirty="0">
                <a:solidFill>
                  <a:schemeClr val="tx1"/>
                </a:solidFill>
              </a:rPr>
              <a:t>Instrument panel warning symbols</a:t>
            </a:r>
          </a:p>
          <a:p>
            <a:pPr marL="829818" lvl="1" indent="-342900"/>
            <a:r>
              <a:rPr lang="en-US" sz="2400" dirty="0">
                <a:solidFill>
                  <a:schemeClr val="tx1"/>
                </a:solidFill>
              </a:rPr>
              <a:t>How to reset maintenance reminder light </a:t>
            </a:r>
          </a:p>
          <a:p>
            <a:pPr marL="829818" lvl="1" indent="-342900"/>
            <a:r>
              <a:rPr lang="en-US" sz="2400" dirty="0">
                <a:solidFill>
                  <a:schemeClr val="tx1"/>
                </a:solidFill>
              </a:rPr>
              <a:t>Specifications</a:t>
            </a:r>
          </a:p>
          <a:p>
            <a:pPr marL="829818" lvl="1" indent="-342900"/>
            <a:r>
              <a:rPr lang="en-US" sz="2400" dirty="0">
                <a:solidFill>
                  <a:schemeClr val="tx1"/>
                </a:solidFill>
              </a:rPr>
              <a:t>Maintenance schedule </a:t>
            </a:r>
          </a:p>
          <a:p>
            <a:pPr marL="829818" lvl="1" indent="-342900"/>
            <a:r>
              <a:rPr lang="en-US" sz="2400" dirty="0">
                <a:solidFill>
                  <a:schemeClr val="tx1"/>
                </a:solidFill>
              </a:rPr>
              <a:t>Warnings about improper operation</a:t>
            </a:r>
          </a:p>
          <a:p>
            <a:pPr marL="829818" lvl="1" indent="-342900"/>
            <a:r>
              <a:rPr lang="en-US" sz="2400" dirty="0">
                <a:solidFill>
                  <a:schemeClr val="tx1"/>
                </a:solidFill>
              </a:rPr>
              <a:t>Explanation of various gear ranges</a:t>
            </a:r>
          </a:p>
        </p:txBody>
      </p:sp>
    </p:spTree>
    <p:extLst>
      <p:ext uri="{BB962C8B-B14F-4D97-AF65-F5344CB8AC3E}">
        <p14:creationId xmlns:p14="http://schemas.microsoft.com/office/powerpoint/2010/main" val="56879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452" y="218674"/>
            <a:ext cx="8229600" cy="590349"/>
          </a:xfrm>
        </p:spPr>
        <p:txBody>
          <a:bodyPr lIns="0" tIns="18000" rIns="0" bIns="18000" anchor="ctr" anchorCtr="0">
            <a:spAutoFit/>
          </a:bodyPr>
          <a:lstStyle/>
          <a:p>
            <a:r>
              <a:rPr lang="en-US" dirty="0"/>
              <a:t>Figure 1.1</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4452" y="1055261"/>
            <a:ext cx="2251495" cy="405683"/>
          </a:xfrm>
        </p:spPr>
        <p:txBody>
          <a:bodyPr wrap="square" lIns="0" tIns="18000" rIns="0" bIns="18000" anchor="ctr" anchorCtr="0">
            <a:spAutoFit/>
          </a:bodyPr>
          <a:lstStyle/>
          <a:p>
            <a:pPr marL="0" indent="0">
              <a:buNone/>
            </a:pPr>
            <a:r>
              <a:rPr lang="en-US" sz="2400" dirty="0">
                <a:solidFill>
                  <a:schemeClr val="tx1"/>
                </a:solidFill>
              </a:rPr>
              <a:t>Owners Manual</a:t>
            </a:r>
          </a:p>
        </p:txBody>
      </p:sp>
      <p:pic>
        <p:nvPicPr>
          <p:cNvPr id="7" name="Picture 6" descr="A photograph of the center control screen of a vehicle displaying the owner’s manual button.&#10;Long description is available in notes, Press F6.">
            <a:extLst>
              <a:ext uri="{FF2B5EF4-FFF2-40B4-BE49-F238E27FC236}">
                <a16:creationId xmlns:a16="http://schemas.microsoft.com/office/drawing/2014/main" id="{A75AA48B-B998-4E5B-A9FA-772EF5B01742}"/>
              </a:ext>
            </a:extLst>
          </p:cNvPr>
          <p:cNvPicPr>
            <a:picLocks noChangeAspect="1"/>
          </p:cNvPicPr>
          <p:nvPr/>
        </p:nvPicPr>
        <p:blipFill>
          <a:blip r:embed="rId3"/>
          <a:stretch>
            <a:fillRect/>
          </a:stretch>
        </p:blipFill>
        <p:spPr>
          <a:xfrm>
            <a:off x="2265283" y="1615502"/>
            <a:ext cx="4622643" cy="3480068"/>
          </a:xfrm>
          <a:prstGeom prst="rect">
            <a:avLst/>
          </a:prstGeom>
        </p:spPr>
      </p:pic>
      <p:sp>
        <p:nvSpPr>
          <p:cNvPr id="3" name="Content Placeholder 2">
            <a:extLst>
              <a:ext uri="{FF2B5EF4-FFF2-40B4-BE49-F238E27FC236}">
                <a16:creationId xmlns:a16="http://schemas.microsoft.com/office/drawing/2014/main" id="{22B65A9D-AD9D-E8B2-72C9-DC104A8EEAD6}"/>
              </a:ext>
            </a:extLst>
          </p:cNvPr>
          <p:cNvSpPr>
            <a:spLocks noGrp="1"/>
          </p:cNvSpPr>
          <p:nvPr>
            <p:ph sz="quarter" idx="14"/>
          </p:nvPr>
        </p:nvSpPr>
        <p:spPr>
          <a:xfrm>
            <a:off x="474452" y="5245887"/>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The owner's manual is usually printed and located in the glove compartment. In many newer vehicles, the owner's manual is accessible on the center control screen.</a:t>
            </a:r>
          </a:p>
        </p:txBody>
      </p:sp>
    </p:spTree>
    <p:extLst>
      <p:ext uri="{BB962C8B-B14F-4D97-AF65-F5344CB8AC3E}">
        <p14:creationId xmlns:p14="http://schemas.microsoft.com/office/powerpoint/2010/main" val="116354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Service Information </a:t>
            </a:r>
            <a:r>
              <a:rPr lang="en-US" sz="2800" dirty="0"/>
              <a:t>(1 of 2)</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3623"/>
            <a:ext cx="8215747" cy="3083340"/>
          </a:xfrm>
        </p:spPr>
        <p:txBody>
          <a:bodyPr wrap="square" lIns="0" tIns="18000" rIns="0" bIns="18000" anchor="ctr" anchorCtr="0">
            <a:spAutoFit/>
          </a:bodyPr>
          <a:lstStyle/>
          <a:p>
            <a:pPr marL="342900" indent="-342900">
              <a:spcBef>
                <a:spcPts val="600"/>
              </a:spcBef>
            </a:pPr>
            <a:r>
              <a:rPr lang="en-US" sz="2400" dirty="0">
                <a:solidFill>
                  <a:schemeClr val="tx1"/>
                </a:solidFill>
              </a:rPr>
              <a:t>Purpose of Service Information</a:t>
            </a:r>
          </a:p>
          <a:p>
            <a:pPr marL="342900" indent="-342900">
              <a:spcBef>
                <a:spcPts val="600"/>
              </a:spcBef>
            </a:pPr>
            <a:r>
              <a:rPr lang="en-US" sz="2400" dirty="0">
                <a:solidFill>
                  <a:schemeClr val="tx1"/>
                </a:solidFill>
              </a:rPr>
              <a:t>Correctly service or repair vehicles </a:t>
            </a:r>
          </a:p>
          <a:p>
            <a:pPr marL="342900" indent="-342900">
              <a:spcBef>
                <a:spcPts val="600"/>
              </a:spcBef>
            </a:pPr>
            <a:r>
              <a:rPr lang="en-US" sz="2400" dirty="0">
                <a:solidFill>
                  <a:schemeClr val="tx1"/>
                </a:solidFill>
              </a:rPr>
              <a:t>Factory Service Information</a:t>
            </a:r>
          </a:p>
          <a:p>
            <a:pPr marL="342900" indent="-342900">
              <a:spcBef>
                <a:spcPts val="600"/>
              </a:spcBef>
            </a:pPr>
            <a:r>
              <a:rPr lang="en-US" sz="2400" dirty="0">
                <a:solidFill>
                  <a:schemeClr val="tx1"/>
                </a:solidFill>
              </a:rPr>
              <a:t>Until 1990s service information</a:t>
            </a:r>
          </a:p>
          <a:p>
            <a:pPr marL="829818" lvl="1" indent="-342900"/>
            <a:r>
              <a:rPr lang="en-US" sz="2400" dirty="0">
                <a:solidFill>
                  <a:schemeClr val="tx1"/>
                </a:solidFill>
              </a:rPr>
              <a:t>Found in Service or </a:t>
            </a:r>
            <a:r>
              <a:rPr lang="en-US" sz="2400" i="1" dirty="0">
                <a:solidFill>
                  <a:schemeClr val="tx1"/>
                </a:solidFill>
              </a:rPr>
              <a:t>shop manuals</a:t>
            </a:r>
            <a:r>
              <a:rPr lang="en-US" sz="2400" dirty="0">
                <a:solidFill>
                  <a:schemeClr val="tx1"/>
                </a:solidFill>
              </a:rPr>
              <a:t>, now digital </a:t>
            </a:r>
          </a:p>
          <a:p>
            <a:pPr marL="342900" indent="-342900">
              <a:spcBef>
                <a:spcPts val="600"/>
              </a:spcBef>
            </a:pPr>
            <a:r>
              <a:rPr lang="en-US" sz="2400" dirty="0">
                <a:solidFill>
                  <a:schemeClr val="tx1"/>
                </a:solidFill>
              </a:rPr>
              <a:t>Most accurate service information is from</a:t>
            </a:r>
          </a:p>
          <a:p>
            <a:pPr marL="829818" lvl="1" indent="-342900"/>
            <a:r>
              <a:rPr lang="en-US" sz="2400" dirty="0">
                <a:solidFill>
                  <a:schemeClr val="tx1"/>
                </a:solidFill>
              </a:rPr>
              <a:t>vehicle manufacturer.</a:t>
            </a:r>
          </a:p>
        </p:txBody>
      </p:sp>
    </p:spTree>
    <p:extLst>
      <p:ext uri="{BB962C8B-B14F-4D97-AF65-F5344CB8AC3E}">
        <p14:creationId xmlns:p14="http://schemas.microsoft.com/office/powerpoint/2010/main" val="66501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Service Information </a:t>
            </a:r>
            <a:r>
              <a:rPr lang="en-US" sz="2800" dirty="0"/>
              <a:t>(2 of 2)</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5686"/>
            <a:ext cx="8215747" cy="3452671"/>
          </a:xfrm>
        </p:spPr>
        <p:txBody>
          <a:bodyPr wrap="square" lIns="0" tIns="18000" rIns="0" bIns="18000" anchor="ctr" anchorCtr="0">
            <a:spAutoFit/>
          </a:bodyPr>
          <a:lstStyle/>
          <a:p>
            <a:pPr marL="342900" indent="-342900">
              <a:spcBef>
                <a:spcPts val="600"/>
              </a:spcBef>
            </a:pPr>
            <a:r>
              <a:rPr lang="en-US" sz="2400" dirty="0">
                <a:solidFill>
                  <a:schemeClr val="tx1"/>
                </a:solidFill>
              </a:rPr>
              <a:t>Aftermarket Service Information</a:t>
            </a:r>
          </a:p>
          <a:p>
            <a:pPr marL="829818" lvl="1" indent="-342900"/>
            <a:r>
              <a:rPr lang="en-US" sz="2400" dirty="0">
                <a:solidFill>
                  <a:schemeClr val="tx1"/>
                </a:solidFill>
              </a:rPr>
              <a:t>Cover multiple years and/or models in one manual. </a:t>
            </a:r>
          </a:p>
          <a:p>
            <a:pPr marL="829818" lvl="1" indent="-342900"/>
            <a:r>
              <a:rPr lang="en-US" sz="2400" dirty="0">
                <a:solidFill>
                  <a:schemeClr val="tx1"/>
                </a:solidFill>
              </a:rPr>
              <a:t>Paper service manuals disadvantages:</a:t>
            </a:r>
          </a:p>
          <a:p>
            <a:pPr marL="1229868" lvl="2" indent="-342900"/>
            <a:r>
              <a:rPr lang="en-US" sz="2400" dirty="0">
                <a:solidFill>
                  <a:schemeClr val="tx1"/>
                </a:solidFill>
              </a:rPr>
              <a:t>Required storage space</a:t>
            </a:r>
          </a:p>
          <a:p>
            <a:pPr marL="1229868" lvl="2" indent="-342900"/>
            <a:r>
              <a:rPr lang="en-US" sz="2400" dirty="0">
                <a:solidFill>
                  <a:schemeClr val="tx1"/>
                </a:solidFill>
              </a:rPr>
              <a:t>Difficult to use at vehicle or to make copies</a:t>
            </a:r>
          </a:p>
          <a:p>
            <a:pPr marL="1229868" lvl="2" indent="-342900"/>
            <a:r>
              <a:rPr lang="en-US" sz="2400" dirty="0">
                <a:solidFill>
                  <a:schemeClr val="tx1"/>
                </a:solidFill>
              </a:rPr>
              <a:t>Replaced with electronic service information</a:t>
            </a:r>
          </a:p>
          <a:p>
            <a:pPr marL="829818" lvl="1" indent="-342900"/>
            <a:r>
              <a:rPr lang="en-US" sz="2400" spc="-300" dirty="0">
                <a:solidFill>
                  <a:schemeClr val="tx1"/>
                </a:solidFill>
              </a:rPr>
              <a:t>C D </a:t>
            </a:r>
            <a:r>
              <a:rPr lang="en-US" sz="2400" dirty="0">
                <a:solidFill>
                  <a:schemeClr val="tx1"/>
                </a:solidFill>
              </a:rPr>
              <a:t>s then </a:t>
            </a:r>
            <a:r>
              <a:rPr lang="en-US" sz="2400" spc="-300" dirty="0">
                <a:solidFill>
                  <a:schemeClr val="tx1"/>
                </a:solidFill>
              </a:rPr>
              <a:t>D V D </a:t>
            </a:r>
            <a:r>
              <a:rPr lang="en-US" sz="2400" dirty="0">
                <a:solidFill>
                  <a:schemeClr val="tx1"/>
                </a:solidFill>
              </a:rPr>
              <a:t>s, before becoming available on Internet. </a:t>
            </a:r>
          </a:p>
        </p:txBody>
      </p:sp>
    </p:spTree>
    <p:extLst>
      <p:ext uri="{BB962C8B-B14F-4D97-AF65-F5344CB8AC3E}">
        <p14:creationId xmlns:p14="http://schemas.microsoft.com/office/powerpoint/2010/main" val="39839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Figure 1.2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64846"/>
            <a:ext cx="2461491" cy="405683"/>
          </a:xfrm>
        </p:spPr>
        <p:txBody>
          <a:bodyPr wrap="square" lIns="0" tIns="18000" rIns="0" bIns="18000" anchor="ctr" anchorCtr="0">
            <a:spAutoFit/>
          </a:bodyPr>
          <a:lstStyle/>
          <a:p>
            <a:pPr marL="0" indent="0">
              <a:buNone/>
            </a:pPr>
            <a:r>
              <a:rPr lang="en-US" sz="2400" dirty="0">
                <a:solidFill>
                  <a:schemeClr val="tx1"/>
                </a:solidFill>
              </a:rPr>
              <a:t>Service Info Menu</a:t>
            </a:r>
          </a:p>
        </p:txBody>
      </p:sp>
      <p:pic>
        <p:nvPicPr>
          <p:cNvPr id="6" name="Picture 5" descr="A photograph of a screen displaying the main menu and major systems of the vehicle.&#10;Long description is available in notes, Press F6.">
            <a:extLst>
              <a:ext uri="{FF2B5EF4-FFF2-40B4-BE49-F238E27FC236}">
                <a16:creationId xmlns:a16="http://schemas.microsoft.com/office/drawing/2014/main" id="{EE209AEF-70E4-29F8-E534-199D9AADE55E}"/>
              </a:ext>
            </a:extLst>
          </p:cNvPr>
          <p:cNvPicPr>
            <a:picLocks noChangeAspect="1"/>
          </p:cNvPicPr>
          <p:nvPr/>
        </p:nvPicPr>
        <p:blipFill>
          <a:blip r:embed="rId3"/>
          <a:stretch>
            <a:fillRect/>
          </a:stretch>
        </p:blipFill>
        <p:spPr>
          <a:xfrm>
            <a:off x="2251250" y="1577813"/>
            <a:ext cx="4641500" cy="3495343"/>
          </a:xfrm>
          <a:prstGeom prst="rect">
            <a:avLst/>
          </a:prstGeom>
        </p:spPr>
      </p:pic>
      <p:sp>
        <p:nvSpPr>
          <p:cNvPr id="3" name="Content Placeholder 2">
            <a:extLst>
              <a:ext uri="{FF2B5EF4-FFF2-40B4-BE49-F238E27FC236}">
                <a16:creationId xmlns:a16="http://schemas.microsoft.com/office/drawing/2014/main" id="{C622DAE2-13A5-56B6-E3C3-61DCA80A2D11}"/>
              </a:ext>
            </a:extLst>
          </p:cNvPr>
          <p:cNvSpPr>
            <a:spLocks noGrp="1"/>
          </p:cNvSpPr>
          <p:nvPr>
            <p:ph sz="quarter" idx="14"/>
          </p:nvPr>
        </p:nvSpPr>
        <p:spPr>
          <a:xfrm>
            <a:off x="475672" y="5209647"/>
            <a:ext cx="8229600" cy="1144347"/>
          </a:xfrm>
        </p:spPr>
        <p:txBody>
          <a:bodyPr lIns="0" tIns="18000" rIns="0" bIns="18000" anchor="ctr" anchorCtr="0">
            <a:spAutoFit/>
          </a:bodyPr>
          <a:lstStyle/>
          <a:p>
            <a:pPr marL="0" indent="0">
              <a:spcBef>
                <a:spcPts val="600"/>
              </a:spcBef>
              <a:buNone/>
            </a:pPr>
            <a:r>
              <a:rPr lang="en-US" sz="2400" dirty="0">
                <a:solidFill>
                  <a:schemeClr val="tx1"/>
                </a:solidFill>
              </a:rPr>
              <a:t>A main menu showing the major systems of the vehicle. Clicking on one of these major topics opens up another menu showing more detailed information.</a:t>
            </a:r>
          </a:p>
        </p:txBody>
      </p:sp>
    </p:spTree>
    <p:extLst>
      <p:ext uri="{BB962C8B-B14F-4D97-AF65-F5344CB8AC3E}">
        <p14:creationId xmlns:p14="http://schemas.microsoft.com/office/powerpoint/2010/main" val="230671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2C7-6D43-46FD-A6C4-74610772076B}"/>
              </a:ext>
            </a:extLst>
          </p:cNvPr>
          <p:cNvSpPr>
            <a:spLocks noGrp="1"/>
          </p:cNvSpPr>
          <p:nvPr>
            <p:ph type="title"/>
          </p:nvPr>
        </p:nvSpPr>
        <p:spPr>
          <a:xfrm>
            <a:off x="484908" y="219455"/>
            <a:ext cx="8229600" cy="590349"/>
          </a:xfrm>
        </p:spPr>
        <p:txBody>
          <a:bodyPr lIns="0" tIns="18000" rIns="0" bIns="18000" anchor="ctr" anchorCtr="0">
            <a:spAutoFit/>
          </a:bodyPr>
          <a:lstStyle/>
          <a:p>
            <a:r>
              <a:rPr lang="en-US" dirty="0"/>
              <a:t>Technical Service Bulletins</a:t>
            </a:r>
            <a:endParaRPr lang="en-US" sz="3200" dirty="0"/>
          </a:p>
        </p:txBody>
      </p:sp>
      <p:sp>
        <p:nvSpPr>
          <p:cNvPr id="3" name="Content Placeholder 2">
            <a:extLst>
              <a:ext uri="{FF2B5EF4-FFF2-40B4-BE49-F238E27FC236}">
                <a16:creationId xmlns:a16="http://schemas.microsoft.com/office/drawing/2014/main" id="{368F4D9A-5DDB-4A6C-AE83-2EE2CF01E077}"/>
              </a:ext>
            </a:extLst>
          </p:cNvPr>
          <p:cNvSpPr>
            <a:spLocks noGrp="1"/>
          </p:cNvSpPr>
          <p:nvPr>
            <p:ph sz="quarter" idx="13"/>
          </p:nvPr>
        </p:nvSpPr>
        <p:spPr>
          <a:xfrm>
            <a:off x="484908" y="1048047"/>
            <a:ext cx="8215747" cy="2637064"/>
          </a:xfrm>
        </p:spPr>
        <p:txBody>
          <a:bodyPr wrap="square" lIns="0" tIns="18000" rIns="0" bIns="18000" anchor="ctr" anchorCtr="0">
            <a:spAutoFit/>
          </a:bodyPr>
          <a:lstStyle/>
          <a:p>
            <a:pPr marL="342900" indent="-342900">
              <a:spcBef>
                <a:spcPts val="600"/>
              </a:spcBef>
            </a:pPr>
            <a:r>
              <a:rPr lang="en-US" sz="2400" dirty="0">
                <a:solidFill>
                  <a:schemeClr val="tx1"/>
                </a:solidFill>
              </a:rPr>
              <a:t>Technical Service Bulletins</a:t>
            </a:r>
          </a:p>
          <a:p>
            <a:pPr marL="829818" lvl="1" indent="-342900"/>
            <a:r>
              <a:rPr lang="en-US" sz="2400" spc="-300" dirty="0">
                <a:solidFill>
                  <a:schemeClr val="tx1"/>
                </a:solidFill>
              </a:rPr>
              <a:t>T S </a:t>
            </a:r>
            <a:r>
              <a:rPr lang="en-US" sz="2400" dirty="0">
                <a:solidFill>
                  <a:schemeClr val="tx1"/>
                </a:solidFill>
              </a:rPr>
              <a:t>B issued by vehicle manufacturer </a:t>
            </a:r>
          </a:p>
          <a:p>
            <a:pPr marL="829818" lvl="1" indent="-342900"/>
            <a:r>
              <a:rPr lang="en-US" sz="2400" dirty="0">
                <a:solidFill>
                  <a:schemeClr val="tx1"/>
                </a:solidFill>
              </a:rPr>
              <a:t>Notify of problem or other critical information. </a:t>
            </a:r>
          </a:p>
          <a:p>
            <a:pPr marL="829818" lvl="1" indent="-342900"/>
            <a:r>
              <a:rPr lang="en-US" sz="2400" dirty="0">
                <a:solidFill>
                  <a:schemeClr val="tx1"/>
                </a:solidFill>
              </a:rPr>
              <a:t>Diagnostic procedures/necessary corrective action. </a:t>
            </a:r>
          </a:p>
          <a:p>
            <a:pPr marL="829818" lvl="1" indent="-342900"/>
            <a:r>
              <a:rPr lang="en-US" sz="2400" dirty="0">
                <a:solidFill>
                  <a:schemeClr val="tx1"/>
                </a:solidFill>
              </a:rPr>
              <a:t>Not an authorization for repair </a:t>
            </a:r>
          </a:p>
          <a:p>
            <a:pPr marL="829818" lvl="1" indent="-342900"/>
            <a:r>
              <a:rPr lang="en-US" sz="2400" dirty="0">
                <a:solidFill>
                  <a:schemeClr val="tx1"/>
                </a:solidFill>
              </a:rPr>
              <a:t>For dealership technicians</a:t>
            </a:r>
          </a:p>
        </p:txBody>
      </p:sp>
    </p:spTree>
    <p:extLst>
      <p:ext uri="{BB962C8B-B14F-4D97-AF65-F5344CB8AC3E}">
        <p14:creationId xmlns:p14="http://schemas.microsoft.com/office/powerpoint/2010/main" val="777943401"/>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TotalTime>
  <Words>4653</Words>
  <Application>Microsoft Office PowerPoint</Application>
  <PresentationFormat>On-screen Show (4:3)</PresentationFormat>
  <Paragraphs>411</Paragraphs>
  <Slides>35</Slides>
  <Notes>35</Notes>
  <HiddenSlides>0</HiddenSlides>
  <MMClips>5</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2" baseType="lpstr">
      <vt:lpstr>Arial</vt:lpstr>
      <vt:lpstr>Verdana</vt:lpstr>
      <vt:lpstr>Times New Roman</vt:lpstr>
      <vt:lpstr>Arial Unicode MS</vt:lpstr>
      <vt:lpstr>1_USHE</vt:lpstr>
      <vt:lpstr>USHE_slide options</vt:lpstr>
      <vt:lpstr>Equation</vt:lpstr>
      <vt:lpstr>Manual Drivetrains and Axles</vt:lpstr>
      <vt:lpstr>Learning Objectives (1 of 2)</vt:lpstr>
      <vt:lpstr>Learning Objectives (2 of 2)</vt:lpstr>
      <vt:lpstr>Owner’s Manual</vt:lpstr>
      <vt:lpstr>Figure 1.1</vt:lpstr>
      <vt:lpstr>Service Information (1 of 2)</vt:lpstr>
      <vt:lpstr>Service Information (2 of 2)</vt:lpstr>
      <vt:lpstr>Figure 1.2</vt:lpstr>
      <vt:lpstr>Technical Service Bulletins</vt:lpstr>
      <vt:lpstr>Recalls &amp; Campaigns</vt:lpstr>
      <vt:lpstr>Work Order (1 of 3)</vt:lpstr>
      <vt:lpstr>Work Order (2 of 3)</vt:lpstr>
      <vt:lpstr>Figure 1.3</vt:lpstr>
      <vt:lpstr>Work Order (3 of 3)</vt:lpstr>
      <vt:lpstr>Work Order Chart 1.1</vt:lpstr>
      <vt:lpstr>Figure 1.4 (1 of 2)</vt:lpstr>
      <vt:lpstr>Animation: Work Order Estimate (Animation will automatically start)</vt:lpstr>
      <vt:lpstr>Animation: Work Order Customer Copy (Animation will automatically start)</vt:lpstr>
      <vt:lpstr>Animation: Work Order Technician Copy (Animation will automatically start)</vt:lpstr>
      <vt:lpstr>Animation: Work Order Total Costs (Animation will automatically start)</vt:lpstr>
      <vt:lpstr>Question 1</vt:lpstr>
      <vt:lpstr>Answer 1</vt:lpstr>
      <vt:lpstr>Service Records</vt:lpstr>
      <vt:lpstr>Parts of a Vehicle</vt:lpstr>
      <vt:lpstr>Figure 1.4 (2 of 2)</vt:lpstr>
      <vt:lpstr>Figure 1.5</vt:lpstr>
      <vt:lpstr>Chart 1.2</vt:lpstr>
      <vt:lpstr>Chart 1.3</vt:lpstr>
      <vt:lpstr>Animation: Vehicle Identification Number, VIN (Animation will automatically start)</vt:lpstr>
      <vt:lpstr>Figure 1.8</vt:lpstr>
      <vt:lpstr>Figure 1.9</vt:lpstr>
      <vt:lpstr>Summary (1 of 2)</vt:lpstr>
      <vt:lpstr>Summary (2 of 2)</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dc:title>
  <dc:subject>Careers</dc:subject>
  <dc:creator>James D. Halderman</dc:creator>
  <cp:keywords/>
  <dc:description>Additional information may be found in the Notes Pane of each slide by pressing F6.</dc:description>
  <cp:lastModifiedBy>Glen Plants</cp:lastModifiedBy>
  <cp:revision>59</cp:revision>
  <dcterms:modified xsi:type="dcterms:W3CDTF">2023-08-14T15:54:39Z</dcterms:modified>
</cp:coreProperties>
</file>