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100"/>
  </p:notesMasterIdLst>
  <p:handoutMasterIdLst>
    <p:handoutMasterId r:id="rId101"/>
  </p:handoutMasterIdLst>
  <p:sldIdLst>
    <p:sldId id="697" r:id="rId3"/>
    <p:sldId id="332" r:id="rId4"/>
    <p:sldId id="688" r:id="rId5"/>
    <p:sldId id="346" r:id="rId6"/>
    <p:sldId id="444" r:id="rId7"/>
    <p:sldId id="348" r:id="rId8"/>
    <p:sldId id="385" r:id="rId9"/>
    <p:sldId id="445" r:id="rId10"/>
    <p:sldId id="446" r:id="rId11"/>
    <p:sldId id="447" r:id="rId12"/>
    <p:sldId id="448" r:id="rId13"/>
    <p:sldId id="689" r:id="rId14"/>
    <p:sldId id="350" r:id="rId15"/>
    <p:sldId id="450" r:id="rId16"/>
    <p:sldId id="451" r:id="rId17"/>
    <p:sldId id="452" r:id="rId18"/>
    <p:sldId id="352" r:id="rId19"/>
    <p:sldId id="353" r:id="rId20"/>
    <p:sldId id="391" r:id="rId21"/>
    <p:sldId id="453" r:id="rId22"/>
    <p:sldId id="1194" r:id="rId23"/>
    <p:sldId id="355" r:id="rId24"/>
    <p:sldId id="393" r:id="rId25"/>
    <p:sldId id="1195" r:id="rId26"/>
    <p:sldId id="1198" r:id="rId27"/>
    <p:sldId id="454" r:id="rId28"/>
    <p:sldId id="455" r:id="rId29"/>
    <p:sldId id="456" r:id="rId30"/>
    <p:sldId id="457" r:id="rId31"/>
    <p:sldId id="400" r:id="rId32"/>
    <p:sldId id="398" r:id="rId33"/>
    <p:sldId id="399" r:id="rId34"/>
    <p:sldId id="410" r:id="rId35"/>
    <p:sldId id="359" r:id="rId36"/>
    <p:sldId id="360" r:id="rId37"/>
    <p:sldId id="401" r:id="rId38"/>
    <p:sldId id="458" r:id="rId39"/>
    <p:sldId id="459" r:id="rId40"/>
    <p:sldId id="460" r:id="rId41"/>
    <p:sldId id="412" r:id="rId42"/>
    <p:sldId id="462" r:id="rId43"/>
    <p:sldId id="461" r:id="rId44"/>
    <p:sldId id="362" r:id="rId45"/>
    <p:sldId id="363" r:id="rId46"/>
    <p:sldId id="364" r:id="rId47"/>
    <p:sldId id="463" r:id="rId48"/>
    <p:sldId id="439" r:id="rId49"/>
    <p:sldId id="415" r:id="rId50"/>
    <p:sldId id="464" r:id="rId51"/>
    <p:sldId id="466" r:id="rId52"/>
    <p:sldId id="366" r:id="rId53"/>
    <p:sldId id="465" r:id="rId54"/>
    <p:sldId id="467" r:id="rId55"/>
    <p:sldId id="368" r:id="rId56"/>
    <p:sldId id="414" r:id="rId57"/>
    <p:sldId id="370" r:id="rId58"/>
    <p:sldId id="441" r:id="rId59"/>
    <p:sldId id="417" r:id="rId60"/>
    <p:sldId id="442" r:id="rId61"/>
    <p:sldId id="372" r:id="rId62"/>
    <p:sldId id="373" r:id="rId63"/>
    <p:sldId id="374" r:id="rId64"/>
    <p:sldId id="375" r:id="rId65"/>
    <p:sldId id="468" r:id="rId66"/>
    <p:sldId id="469" r:id="rId67"/>
    <p:sldId id="1196" r:id="rId68"/>
    <p:sldId id="418" r:id="rId69"/>
    <p:sldId id="470" r:id="rId70"/>
    <p:sldId id="698" r:id="rId71"/>
    <p:sldId id="420" r:id="rId72"/>
    <p:sldId id="377" r:id="rId73"/>
    <p:sldId id="471" r:id="rId74"/>
    <p:sldId id="472" r:id="rId75"/>
    <p:sldId id="379" r:id="rId76"/>
    <p:sldId id="380" r:id="rId77"/>
    <p:sldId id="1197" r:id="rId78"/>
    <p:sldId id="443" r:id="rId79"/>
    <p:sldId id="421" r:id="rId80"/>
    <p:sldId id="402" r:id="rId81"/>
    <p:sldId id="409" r:id="rId82"/>
    <p:sldId id="432" r:id="rId83"/>
    <p:sldId id="431" r:id="rId84"/>
    <p:sldId id="430" r:id="rId85"/>
    <p:sldId id="428" r:id="rId86"/>
    <p:sldId id="429" r:id="rId87"/>
    <p:sldId id="427" r:id="rId88"/>
    <p:sldId id="426" r:id="rId89"/>
    <p:sldId id="425" r:id="rId90"/>
    <p:sldId id="424" r:id="rId91"/>
    <p:sldId id="423" r:id="rId92"/>
    <p:sldId id="437" r:id="rId93"/>
    <p:sldId id="695" r:id="rId94"/>
    <p:sldId id="696" r:id="rId95"/>
    <p:sldId id="435" r:id="rId96"/>
    <p:sldId id="692" r:id="rId97"/>
    <p:sldId id="1192" r:id="rId98"/>
    <p:sldId id="687" r:id="rId99"/>
  </p:sldIdLst>
  <p:sldSz cx="9144000" cy="6858000" type="screen4x3"/>
  <p:notesSz cx="6858000" cy="9144000"/>
  <p:embeddedFontLst>
    <p:embeddedFont>
      <p:font typeface="Verdana" panose="020B060403050404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72" userDrawn="1">
          <p15:clr>
            <a:srgbClr val="A4A3A4"/>
          </p15:clr>
        </p15:guide>
        <p15:guide id="3" orient="horz" pos="2160" userDrawn="1">
          <p15:clr>
            <a:srgbClr val="A4A3A4"/>
          </p15:clr>
        </p15:guide>
        <p15:guide id="4" orient="horz" pos="436" userDrawn="1">
          <p15:clr>
            <a:srgbClr val="A4A3A4"/>
          </p15:clr>
        </p15:guide>
        <p15:guide id="5" pos="2880" userDrawn="1">
          <p15:clr>
            <a:srgbClr val="A4A3A4"/>
          </p15:clr>
        </p15:guide>
        <p15:guide id="6" pos="5488" userDrawn="1">
          <p15:clr>
            <a:srgbClr val="A4A3A4"/>
          </p15:clr>
        </p15:guide>
        <p15:guide id="7" orient="horz" pos="9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2" clrIdx="9">
    <p:extLst>
      <p:ext uri="{19B8F6BF-5375-455C-9EA6-DF929625EA0E}">
        <p15:presenceInfo xmlns:p15="http://schemas.microsoft.com/office/powerpoint/2012/main" userId="S-1-5-21-1408920735-363312195-2789242753-66149" providerId="AD"/>
      </p:ext>
    </p:extLst>
  </p:cmAuthor>
  <p:cmAuthor id="10" name="Glen Plants" initials="GP" lastIdx="1" clrIdx="10">
    <p:extLst>
      <p:ext uri="{19B8F6BF-5375-455C-9EA6-DF929625EA0E}">
        <p15:presenceInfo xmlns:p15="http://schemas.microsoft.com/office/powerpoint/2012/main" userId="4ec3827b472685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2" autoAdjust="0"/>
    <p:restoredTop sz="90292" autoAdjust="0"/>
  </p:normalViewPr>
  <p:slideViewPr>
    <p:cSldViewPr snapToGrid="0" snapToObjects="1">
      <p:cViewPr varScale="1">
        <p:scale>
          <a:sx n="103" d="100"/>
          <a:sy n="103" d="100"/>
        </p:scale>
        <p:origin x="2118" y="114"/>
      </p:cViewPr>
      <p:guideLst>
        <p:guide pos="272"/>
        <p:guide orient="horz" pos="2160"/>
        <p:guide orient="horz" pos="436"/>
        <p:guide pos="2880"/>
        <p:guide pos="5488"/>
        <p:guide orient="horz" pos="913"/>
      </p:guideLst>
    </p:cSldViewPr>
  </p:slideViewPr>
  <p:outlineViewPr>
    <p:cViewPr>
      <p:scale>
        <a:sx n="33" d="100"/>
        <a:sy n="33" d="100"/>
      </p:scale>
      <p:origin x="0" y="-5425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fntdata"/><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fntdata"/><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947715A-E392-E3D6-F043-799E5118295F}"/>
              </a:ext>
            </a:extLst>
          </p:cNvPr>
          <p:cNvSpPr>
            <a:spLocks noGrp="1"/>
          </p:cNvSpPr>
          <p:nvPr>
            <p:ph type="body" idx="1"/>
          </p:nvPr>
        </p:nvSpPr>
        <p:spPr/>
        <p:txBody>
          <a:bodyPr/>
          <a:lstStyle/>
          <a:p>
            <a:r>
              <a:rPr lang="en-US" noProof="0" dirty="0"/>
              <a:t>Long </a:t>
            </a:r>
            <a:r>
              <a:rPr lang="en-US" sz="1200" b="0" i="0" u="none" strike="noStrike" cap="none" dirty="0">
                <a:solidFill>
                  <a:schemeClr val="dk1"/>
                </a:solidFill>
                <a:latin typeface="Arial"/>
                <a:ea typeface="Arial"/>
                <a:cs typeface="Arial"/>
                <a:sym typeface="Arial"/>
              </a:rPr>
              <a:t>Description</a:t>
            </a:r>
            <a:r>
              <a:rPr lang="en-US" noProof="0" dirty="0"/>
              <a:t>:</a:t>
            </a:r>
          </a:p>
          <a:p>
            <a:r>
              <a:rPr lang="en-US" noProof="0" dirty="0"/>
              <a:t>C arrows representing clearance point away from the bearing on the top left and right. P arrows representing preloading point toward the bearing on the bottom left and right.</a:t>
            </a:r>
          </a:p>
        </p:txBody>
      </p:sp>
    </p:spTree>
    <p:extLst>
      <p:ext uri="{BB962C8B-B14F-4D97-AF65-F5344CB8AC3E}">
        <p14:creationId xmlns:p14="http://schemas.microsoft.com/office/powerpoint/2010/main" val="83078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71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22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065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180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19.11 </a:t>
            </a:r>
            <a:r>
              <a:rPr lang="en-US" dirty="0"/>
              <a:t>(a) Piston seals as supplied in an overhaul (O H) kit. (b) These seals are being lubricated in A T F before installation. (c) Installing a lip seal.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436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04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7258B5-8B13-D2C1-CD00-416BC3B6FD96}"/>
              </a:ext>
            </a:extLst>
          </p:cNvPr>
          <p:cNvSpPr>
            <a:spLocks noGrp="1"/>
          </p:cNvSpPr>
          <p:nvPr>
            <p:ph type="body" idx="1"/>
          </p:nvPr>
        </p:nvSpPr>
        <p:spPr/>
        <p:txBody>
          <a:bodyPr/>
          <a:lstStyle/>
          <a:p>
            <a:r>
              <a:rPr lang="en-US" noProof="0" dirty="0"/>
              <a:t>Long </a:t>
            </a:r>
            <a:r>
              <a:rPr lang="en-US" sz="1200" b="0" i="0" u="none" strike="noStrike" cap="none" noProof="0" dirty="0">
                <a:solidFill>
                  <a:schemeClr val="dk1"/>
                </a:solidFill>
                <a:latin typeface="Arial"/>
                <a:ea typeface="Arial"/>
                <a:cs typeface="Arial"/>
                <a:sym typeface="Arial"/>
              </a:rPr>
              <a:t>Description</a:t>
            </a:r>
            <a:r>
              <a:rPr lang="en-US" noProof="0" dirty="0"/>
              <a:t>:</a:t>
            </a:r>
          </a:p>
          <a:p>
            <a:r>
              <a:rPr lang="en-US" noProof="0" dirty="0"/>
              <a:t>For hook ring sealing, there is a minimum gap at the ends and a rectangle gap in the middle representing a minimum 1 over 64 inch gap when installed in bore. For open-end rings, there should be .002 to .012 gap when installed in bore.</a:t>
            </a:r>
          </a:p>
        </p:txBody>
      </p:sp>
    </p:spTree>
    <p:extLst>
      <p:ext uri="{BB962C8B-B14F-4D97-AF65-F5344CB8AC3E}">
        <p14:creationId xmlns:p14="http://schemas.microsoft.com/office/powerpoint/2010/main" val="158044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6CDC917-0ED3-73FD-4FBD-C2D7CAB24197}"/>
              </a:ext>
            </a:extLst>
          </p:cNvPr>
          <p:cNvSpPr>
            <a:spLocks noGrp="1"/>
          </p:cNvSpPr>
          <p:nvPr>
            <p:ph type="body" idx="1"/>
          </p:nvPr>
        </p:nvSpPr>
        <p:spPr/>
        <p:txBody>
          <a:bodyPr/>
          <a:lstStyle/>
          <a:p>
            <a:r>
              <a:rPr lang="en-US" noProof="0" dirty="0"/>
              <a:t>Long </a:t>
            </a:r>
            <a:r>
              <a:rPr lang="en-US" sz="1200" b="0" i="0" u="none" strike="noStrike" cap="none" noProof="0" dirty="0">
                <a:solidFill>
                  <a:schemeClr val="dk1"/>
                </a:solidFill>
                <a:latin typeface="Arial"/>
                <a:ea typeface="Arial"/>
                <a:cs typeface="Arial"/>
                <a:sym typeface="Arial"/>
              </a:rPr>
              <a:t>Description</a:t>
            </a:r>
            <a:r>
              <a:rPr lang="en-US" noProof="0" dirty="0"/>
              <a:t>:</a:t>
            </a:r>
          </a:p>
          <a:p>
            <a:r>
              <a:rPr lang="en-US" noProof="0" dirty="0"/>
              <a:t>The illustration shows the installation of the metal sealing ring with a shaft. Part (a) shows the ring depicted as a square within the bore wall with a maximum groove wear of .003 with smooth and straight sides and then the ring with imperfect side labeled replace shaft. Part (a) shows the ring within the bore wall with nicks labeled file to remove nicks and then the ring with a ridge along one side labeled replace shaft.</a:t>
            </a:r>
          </a:p>
        </p:txBody>
      </p:sp>
    </p:spTree>
    <p:extLst>
      <p:ext uri="{BB962C8B-B14F-4D97-AF65-F5344CB8AC3E}">
        <p14:creationId xmlns:p14="http://schemas.microsoft.com/office/powerpoint/2010/main" val="38358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7E061C-2C5E-EB7B-2906-64B13F76BA73}"/>
              </a:ext>
            </a:extLst>
          </p:cNvPr>
          <p:cNvSpPr>
            <a:spLocks noGrp="1"/>
          </p:cNvSpPr>
          <p:nvPr>
            <p:ph type="body" idx="1"/>
          </p:nvPr>
        </p:nvSpPr>
        <p:spPr/>
        <p:txBody>
          <a:bodyPr/>
          <a:lstStyle/>
          <a:p>
            <a:r>
              <a:rPr lang="en-US" noProof="0" dirty="0"/>
              <a:t>Long </a:t>
            </a:r>
            <a:r>
              <a:rPr lang="en-US" sz="1200" b="0" i="0" u="none" strike="noStrike" cap="none" noProof="0" dirty="0">
                <a:solidFill>
                  <a:schemeClr val="dk1"/>
                </a:solidFill>
                <a:latin typeface="Arial"/>
                <a:ea typeface="Arial"/>
                <a:cs typeface="Arial"/>
                <a:sym typeface="Arial"/>
              </a:rPr>
              <a:t>Description</a:t>
            </a:r>
            <a:r>
              <a:rPr lang="en-US" noProof="0" dirty="0"/>
              <a:t>:</a:t>
            </a:r>
          </a:p>
          <a:p>
            <a:r>
              <a:rPr lang="en-US" noProof="0" dirty="0"/>
              <a:t>The continuous style shows an uncut, continuous ring. The butt cut style shows a small gap with square cut edges that can be joined together. The scarf cut style shows a small gap with slant cut edges that can be joined together. The step joint shows a joint connecting the edges of opposite L-shaped cuts together.</a:t>
            </a:r>
          </a:p>
        </p:txBody>
      </p:sp>
    </p:spTree>
    <p:extLst>
      <p:ext uri="{BB962C8B-B14F-4D97-AF65-F5344CB8AC3E}">
        <p14:creationId xmlns:p14="http://schemas.microsoft.com/office/powerpoint/2010/main" val="2947946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0783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Sealing Ring Tip</a:t>
            </a:r>
          </a:p>
          <a:p>
            <a:r>
              <a:rPr lang="en-US" dirty="0"/>
              <a:t>Warming the ring in hot water will soften the material and make installation and resizing easier. </a:t>
            </a:r>
          </a:p>
          <a:p>
            <a:r>
              <a:rPr lang="en-US" dirty="0"/>
              <a:t>It is helpful to leave the seal-resizing tool on the seal until ready to install the shaft. ●</a:t>
            </a:r>
            <a:r>
              <a:rPr lang="en-US" b="1" u="sng" dirty="0"/>
              <a:t> Figure 19.18</a:t>
            </a:r>
            <a:r>
              <a:rPr lang="en-US"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7258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19.19 </a:t>
            </a:r>
            <a:r>
              <a:rPr lang="en-US" dirty="0"/>
              <a:t>Filling the passage with A T F and then seeing how long it takes for the fluid to leak down to point A. A test tool instead of the component can be used to check for leakage around a bore if available.</a:t>
            </a:r>
          </a:p>
          <a:p>
            <a:endParaRPr lang="en-US" dirty="0"/>
          </a:p>
          <a:p>
            <a:r>
              <a:rPr lang="en-US" dirty="0"/>
              <a:t>Accumulator bore size can be checked by placing the accumulator into its bore and filling the passages with A T F. The bore should be repaired if the fluid leaks out too quickly (to point A in less than 30 sec.). ● SEE FIGURE 19.19. Some accumulator bores tend to wear because of repeated accumulator piston oscillation. This produces leakage at the accumulator piston and will ruin the case. A repair sleeve can be installed into the accumulator bore, and this sleeve along with a matching piston will allow the case to be reused.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2872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498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99B482-1FD2-244F-50D2-2C454C9DF698}"/>
              </a:ext>
            </a:extLst>
          </p:cNvPr>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Description</a:t>
            </a:r>
            <a:r>
              <a:rPr lang="en-US" sz="1200" noProof="0" dirty="0">
                <a:latin typeface="Arial" panose="020B0604020202020204" pitchFamily="34" charset="0"/>
                <a:cs typeface="Arial" panose="020B0604020202020204" pitchFamily="34" charset="0"/>
              </a:rPr>
              <a:t>:</a:t>
            </a:r>
          </a:p>
          <a:p>
            <a:r>
              <a:rPr lang="en-US" sz="1200" b="0" i="0" u="none" strike="noStrike" noProof="0" dirty="0">
                <a:solidFill>
                  <a:srgbClr val="000000"/>
                </a:solidFill>
                <a:effectLst/>
                <a:latin typeface="Arial" panose="020B0604020202020204" pitchFamily="34" charset="0"/>
                <a:cs typeface="Arial" panose="020B0604020202020204" pitchFamily="34" charset="0"/>
              </a:rPr>
              <a:t>Part (a) shows the handle and bar of the gauge at the end of the inner gear. The bar is labeled straight edge. The other labels are pump housing, inner gear, and outer gear. In part (b), the straight end of the gauge is at the end of the inner gear and the bent end over the pump housing on the right. In part (c), the straight end of the gauge is at the tooth of the inner gear and the bent end over the pump housing on the left.</a:t>
            </a:r>
            <a:endParaRPr lang="en-US" sz="1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963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309B58E-C799-48BB-B979-D6CB3F61F00B}"/>
              </a:ext>
            </a:extLst>
          </p:cNvPr>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Description</a:t>
            </a:r>
            <a:r>
              <a:rPr lang="en-US" sz="1200" noProof="0" dirty="0">
                <a:latin typeface="Arial" panose="020B0604020202020204" pitchFamily="34" charset="0"/>
                <a:cs typeface="Arial" panose="020B0604020202020204" pitchFamily="34" charset="0"/>
              </a:rPr>
              <a:t>:</a:t>
            </a:r>
          </a:p>
          <a:p>
            <a:r>
              <a:rPr lang="en-US" sz="1200" b="0" i="0" u="none" strike="noStrike" noProof="0" dirty="0">
                <a:solidFill>
                  <a:srgbClr val="000000"/>
                </a:solidFill>
                <a:effectLst/>
                <a:latin typeface="Arial" panose="020B0604020202020204" pitchFamily="34" charset="0"/>
                <a:cs typeface="Arial" panose="020B0604020202020204" pitchFamily="34" charset="0"/>
              </a:rPr>
              <a:t>The top to bottom parts are labeled as follows: circular lid-like structure: pump cover; a shaft protruding from the middle: stator shaft; a solid ring: vane ring; a bangle-like structure with cuts along the outer and top surfaces: rotor; square-shaped flat blades surrounding the rotor: vane; a bangle-like structure with the sawtooth rim: rotor guide; vane ring; a bangle-like structure to which a open vertical rectangle and a solid vertical rectangle are connected on the right: slide seal support and slide seal; the same structure to which a filament and a solid square are connected on the left: pivot pin and pivot pin spring; the first large ring: O-ring seal; the second large ring: O-ring; a cylinder connected to the O-ring seal: slide spring (inner); another cylinder below: slide spring outer; a flat circular structure: pump body.</a:t>
            </a:r>
            <a:endParaRPr lang="en-US" sz="1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728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19.24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284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8960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CC6AF7D-993B-EEF5-5D5C-F2A906190B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2926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992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60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7496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5337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481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B9B66E3-5805-1D58-C36A-EC9816CF44D7}"/>
              </a:ext>
            </a:extLst>
          </p:cNvPr>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Description</a:t>
            </a:r>
            <a:r>
              <a:rPr lang="en-US" sz="1200" noProof="0" dirty="0">
                <a:latin typeface="Arial" panose="020B0604020202020204" pitchFamily="34" charset="0"/>
                <a:cs typeface="Arial" panose="020B0604020202020204" pitchFamily="34" charset="0"/>
              </a:rPr>
              <a:t>:</a:t>
            </a:r>
          </a:p>
          <a:p>
            <a:r>
              <a:rPr lang="en-US" sz="1200" b="0" i="0" u="none" strike="noStrike" noProof="0" dirty="0">
                <a:solidFill>
                  <a:srgbClr val="000000"/>
                </a:solidFill>
                <a:effectLst/>
                <a:latin typeface="Arial" panose="020B0604020202020204" pitchFamily="34" charset="0"/>
                <a:cs typeface="Arial" panose="020B0604020202020204" pitchFamily="34" charset="0"/>
              </a:rPr>
              <a:t>In part (a), there is a handpump-shaped boring area and L-shaped and inverted L-shaped areas for placing clutch plates. On top are narrow rectangular plates labeled cushion plate (if used), rectangular plates labeled unlined plates, and solid rectangles with projected lines below labeled lined plates. A small rectangular gap in bore on top is labeled clearance. A small rectangle on bottom below the boring area is labeled pressure plate. A bar beneath the boring area contains a wavy line labeled retaining ring. In parts (b) and (c), the boring area is not shown.</a:t>
            </a:r>
            <a:endParaRPr lang="en-US" sz="1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524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3264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759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03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Warning: The petroleum solvent–air mixture from drying the parts is highly flammable. Never use cleaning solvent around an open flame, spark, or source of ignition.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8446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19.34.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0147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697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7445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Tech Tip Air Testing Tricks</a:t>
            </a:r>
          </a:p>
          <a:p>
            <a:r>
              <a:rPr lang="en-US" dirty="0"/>
              <a:t>Some technicians use an air gun that is modified with a piece of rubber tubing for hard-to-reach </a:t>
            </a:r>
          </a:p>
          <a:p>
            <a:r>
              <a:rPr lang="en-US" dirty="0"/>
              <a:t>locations. An eraser with a hole drilled through the center can be used to seal passages. This </a:t>
            </a:r>
          </a:p>
          <a:p>
            <a:r>
              <a:rPr lang="en-US" dirty="0"/>
              <a:t>makes air testing at the valve body easy. ● </a:t>
            </a:r>
            <a:r>
              <a:rPr lang="en-US" b="1" u="sng" dirty="0"/>
              <a:t>See Figure 19.37</a:t>
            </a:r>
            <a:r>
              <a:rPr lang="en-US" dirty="0"/>
              <a:t>.</a:t>
            </a:r>
          </a:p>
        </p:txBody>
      </p:sp>
    </p:spTree>
    <p:extLst>
      <p:ext uri="{BB962C8B-B14F-4D97-AF65-F5344CB8AC3E}">
        <p14:creationId xmlns:p14="http://schemas.microsoft.com/office/powerpoint/2010/main" val="2271391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486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93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3269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Tech Tip: Avoid Using Red Assembly Lube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Assembly lube is used during the reassembly of automatic transmissions. If red assembly lube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used on seals, it may look like an automatic transmission fluid leak when the transmission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gets hot and the lube melts. If you use blue, green, brown, or clear assembly lube, then the color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will immediately identify it as assembly lube. ● See Figure 19.41.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transmissions have been disassembled because the service technician thought that the red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liquid dripping from parts of the transmission was automatic transmission fluid when, in fact,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was only assembly lube that melted and ran when the transmission reached normal operating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temperature.</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94706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771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8334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1560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7737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1455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Case Study: The Case of the Broken Flex Plate</a:t>
            </a:r>
          </a:p>
          <a:p>
            <a:r>
              <a:rPr lang="en-US" dirty="0"/>
              <a:t>The 5.7-L engine in a Chevrolet Suburban was replaced at 185,000 miles with a reputable remanufactured engine. After 7,000 miles, it came back with a knock. Inspection revealed a broken flex plate, which was replaced. It returned again after another 7,000 miles with a knock, and another broken flex plate. A new GM flex plate was installed. It returned a third time with same problem. After the transmission was removed, it was discovered that the replacement engine did not come with the alignment dowels, and this omission was overlooked three times. Installation of the alignment dowels and a new flex plate solved this problem.</a:t>
            </a:r>
          </a:p>
          <a:p>
            <a:r>
              <a:rPr lang="en-US" b="1" dirty="0"/>
              <a:t>Summary:</a:t>
            </a:r>
          </a:p>
          <a:p>
            <a:r>
              <a:rPr lang="en-US" b="1" dirty="0"/>
              <a:t>Complaint—Customer complained about a knocking sound.</a:t>
            </a:r>
          </a:p>
          <a:p>
            <a:r>
              <a:rPr lang="en-US" b="1" dirty="0"/>
              <a:t>Cause—The replacement engine block did not have alignment dowels installed.</a:t>
            </a:r>
          </a:p>
          <a:p>
            <a:r>
              <a:rPr lang="en-US" b="1" dirty="0"/>
              <a:t>Correction—The installation of the alignment dowels and a new flex plate solved this problem</a:t>
            </a:r>
            <a:r>
              <a:rPr lang="en-US"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05971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1824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Perform Fast Learn</a:t>
            </a:r>
          </a:p>
          <a:p>
            <a:r>
              <a:rPr lang="en-US" sz="1200" dirty="0"/>
              <a:t>■ Use a scan tool capable of performing the fast-learn procedure. ● </a:t>
            </a:r>
            <a:r>
              <a:rPr lang="en-US" sz="1200" b="1" u="sng" dirty="0"/>
              <a:t>See Figure 19.47</a:t>
            </a:r>
            <a:r>
              <a:rPr lang="en-US" sz="1200" dirty="0"/>
              <a:t>.</a:t>
            </a:r>
          </a:p>
          <a:p>
            <a:r>
              <a:rPr lang="en-US" sz="1200" dirty="0"/>
              <a:t>■ Transmission fluid temperature (T F T) should be 158°F to 230°F (70° to 110°C). Move the selector in/out of gear three times.</a:t>
            </a:r>
          </a:p>
          <a:p>
            <a:r>
              <a:rPr lang="en-US" sz="1200" dirty="0"/>
              <a:t>■ Select the fast learn process from the scan tool menu.</a:t>
            </a:r>
          </a:p>
          <a:p>
            <a:r>
              <a:rPr lang="en-US" sz="1200" dirty="0"/>
              <a:t>■ Place the transmission in “drive” with the vehicle stationary. T C M will individually apply clutches and calculate clutch volume.</a:t>
            </a:r>
          </a:p>
          <a:p>
            <a:r>
              <a:rPr lang="en-US" sz="1200" dirty="0"/>
              <a:t>■ Place the transmission in “reverse” with the vehicle stationary. T C M will individually apply clutches and calculate clutch volume.</a:t>
            </a:r>
          </a:p>
          <a:p>
            <a:r>
              <a:rPr lang="en-US" sz="1200" dirty="0"/>
              <a:t>■ Shut off the engine for at least 30 seconds.</a:t>
            </a:r>
          </a:p>
          <a:p>
            <a:endParaRPr lang="en-US" sz="1200" b="1" u="sng" dirty="0"/>
          </a:p>
          <a:p>
            <a:r>
              <a:rPr lang="en-US" sz="1200" b="1" u="sng" dirty="0"/>
              <a:t>Road Test Procedure </a:t>
            </a:r>
            <a:r>
              <a:rPr lang="en-US" sz="1200" dirty="0"/>
              <a:t>Carefully drive the vehicle checking for proper operation and shift points. Hoist the vehicle and check for any possible A T F leaks before returning to the customer.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4172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18254669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5491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247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Water-based Chemical Cleaning </a:t>
            </a:r>
            <a:r>
              <a:rPr lang="en-US" dirty="0"/>
              <a:t>Because of environmental concerns, most chemical cleaning is now performed using water-based solutions (also called aqueous-based solutions). Most aqueous-type chemicals are silicate based and are mixed with water. Aqueous-based solutions can be used in one of two ways.</a:t>
            </a:r>
          </a:p>
          <a:p>
            <a:r>
              <a:rPr lang="en-US" dirty="0"/>
              <a:t>■ Sprayed on</a:t>
            </a:r>
          </a:p>
          <a:p>
            <a:r>
              <a:rPr lang="en-US" dirty="0"/>
              <a:t>■ Used in a tank for soaking parts ● </a:t>
            </a:r>
            <a:r>
              <a:rPr lang="en-US" b="1" u="sng" dirty="0"/>
              <a:t>See Figure 19.2</a:t>
            </a:r>
            <a:r>
              <a:rPr lang="en-US"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99075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97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93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05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770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251533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435472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7" name="Copyright"/>
          <p:cNvSpPr txBox="1"/>
          <p:nvPr userDrawn="1"/>
        </p:nvSpPr>
        <p:spPr>
          <a:xfrm>
            <a:off x="1600200" y="6489531"/>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pic>
        <p:nvPicPr>
          <p:cNvPr id="5" name="Picture Placeholder 33">
            <a:extLst>
              <a:ext uri="{FF2B5EF4-FFF2-40B4-BE49-F238E27FC236}">
                <a16:creationId xmlns:a16="http://schemas.microsoft.com/office/drawing/2014/main" id="{C33E0B4B-1950-5B80-9018-2880F5687361}"/>
              </a:ext>
            </a:extLst>
          </p:cNvPr>
          <p:cNvPicPr>
            <a:picLocks noChangeAspect="1"/>
          </p:cNvPicPr>
          <p:nvPr userDrawn="1"/>
        </p:nvPicPr>
        <p:blipFill>
          <a:blip r:embed="rId2"/>
          <a:stretch>
            <a:fillRect/>
          </a:stretch>
        </p:blipFill>
        <p:spPr>
          <a:xfrm>
            <a:off x="473549" y="6427498"/>
            <a:ext cx="986560" cy="310866"/>
          </a:xfrm>
          <a:prstGeom prst="rect">
            <a:avLst/>
          </a:prstGeom>
          <a:noFill/>
          <a:ln>
            <a:noFill/>
          </a:ln>
        </p:spPr>
      </p:pic>
    </p:spTree>
    <p:extLst>
      <p:ext uri="{BB962C8B-B14F-4D97-AF65-F5344CB8AC3E}">
        <p14:creationId xmlns:p14="http://schemas.microsoft.com/office/powerpoint/2010/main" val="109279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283534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68621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1.jp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92" r:id="rId4"/>
    <p:sldLayoutId id="2147483693"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18000" tIns="18000" rIns="18000" bIns="18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19"/>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81" r:id="rId4"/>
    <p:sldLayoutId id="2147483676" r:id="rId5"/>
    <p:sldLayoutId id="2147483677" r:id="rId6"/>
    <p:sldLayoutId id="2147483678" r:id="rId7"/>
    <p:sldLayoutId id="2147483687" r:id="rId8"/>
    <p:sldLayoutId id="2147483679" r:id="rId9"/>
    <p:sldLayoutId id="2147483671" r:id="rId10"/>
    <p:sldLayoutId id="2147483673" r:id="rId11"/>
    <p:sldLayoutId id="2147483670" r:id="rId12"/>
    <p:sldLayoutId id="2147483669" r:id="rId13"/>
    <p:sldLayoutId id="2147483655" r:id="rId14"/>
    <p:sldLayoutId id="2147483691"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2.png"/><Relationship Id="rId4"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0.png"/><Relationship Id="rId4"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hyperlink" Target="https://jameshalderman.com/a2_anim_lib_page/"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0108" y="229131"/>
            <a:ext cx="8262092" cy="1144347"/>
          </a:xfrm>
        </p:spPr>
        <p:txBody>
          <a:bodyPr wrap="square" lIns="0" tIns="18000" rIns="0" bIns="18000" anchor="ctr" anchorCtr="0">
            <a:spAutoFit/>
          </a:bodyPr>
          <a:lstStyle/>
          <a:p>
            <a:r>
              <a:rPr lang="en-US" noProof="0"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3716" y="1462023"/>
            <a:ext cx="1611421" cy="307777"/>
          </a:xfrm>
        </p:spPr>
        <p:txBody>
          <a:bodyPr wrap="square" lIns="18000" tIns="0" rIns="18000" bIns="0" anchor="ctr" anchorCtr="0">
            <a:spAutoFit/>
          </a:bodyPr>
          <a:lstStyle/>
          <a:p>
            <a:r>
              <a:rPr lang="en-US" noProof="0" dirty="0"/>
              <a:t>Eighth Edition</a:t>
            </a:r>
          </a:p>
        </p:txBody>
      </p:sp>
      <p:pic>
        <p:nvPicPr>
          <p:cNvPr id="7" name="Picture 6" descr="Front Cover: Automatic Transmissions and Transaxles Eighth Edition by James D. Halderman">
            <a:extLst>
              <a:ext uri="{FF2B5EF4-FFF2-40B4-BE49-F238E27FC236}">
                <a16:creationId xmlns:a16="http://schemas.microsoft.com/office/drawing/2014/main" id="{59AAE58C-F73C-1350-F694-0CA041DDB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35" y="1966760"/>
            <a:ext cx="3425341" cy="438443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029" y="3053748"/>
            <a:ext cx="1907032" cy="498016"/>
          </a:xfrm>
        </p:spPr>
        <p:txBody>
          <a:bodyPr wrap="square" lIns="0" tIns="18000" rIns="0" bIns="18000">
            <a:spAutoFit/>
          </a:bodyPr>
          <a:lstStyle/>
          <a:p>
            <a:pPr marL="0"/>
            <a:r>
              <a:rPr lang="en-US" noProof="0" dirty="0"/>
              <a:t>Chapter 19</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0" y="3686377"/>
            <a:ext cx="4131570" cy="713460"/>
          </a:xfrm>
        </p:spPr>
        <p:txBody>
          <a:bodyPr wrap="square" lIns="0" tIns="18000" rIns="0" bIns="18000" anchor="ctr" anchorCtr="0">
            <a:spAutoFit/>
          </a:bodyPr>
          <a:lstStyle/>
          <a:p>
            <a:pPr marL="0"/>
            <a:r>
              <a:rPr lang="en-US" noProof="0" dirty="0"/>
              <a:t>Transmission/Transaxle Assembly and Installation</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18000" tIns="18000" rIns="18000" bIns="18000">
            <a:spAutoFit/>
          </a:bodyPr>
          <a:lstStyle/>
          <a:p>
            <a:r>
              <a:rPr lang="en-US" noProof="0" dirty="0"/>
              <a:t>Copyright © 2024, 2018, 2015 Pearson Education, Inc. All Rights Reserved</a:t>
            </a:r>
          </a:p>
        </p:txBody>
      </p:sp>
    </p:spTree>
    <p:extLst>
      <p:ext uri="{BB962C8B-B14F-4D97-AF65-F5344CB8AC3E}">
        <p14:creationId xmlns:p14="http://schemas.microsoft.com/office/powerpoint/2010/main" val="2057547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Figure 19.5</a:t>
            </a:r>
          </a:p>
        </p:txBody>
      </p:sp>
      <p:sp>
        <p:nvSpPr>
          <p:cNvPr id="3" name="Content Placeholder 2">
            <a:extLst>
              <a:ext uri="{FF2B5EF4-FFF2-40B4-BE49-F238E27FC236}">
                <a16:creationId xmlns:a16="http://schemas.microsoft.com/office/drawing/2014/main" id="{28A25D81-0D2F-7965-84CD-7648D806907C}"/>
              </a:ext>
            </a:extLst>
          </p:cNvPr>
          <p:cNvSpPr>
            <a:spLocks noGrp="1"/>
          </p:cNvSpPr>
          <p:nvPr>
            <p:ph sz="quarter" idx="13"/>
          </p:nvPr>
        </p:nvSpPr>
        <p:spPr>
          <a:xfrm>
            <a:off x="438346" y="1143085"/>
            <a:ext cx="8273854" cy="775015"/>
          </a:xfrm>
        </p:spPr>
        <p:txBody>
          <a:bodyPr wrap="square" lIns="0" tIns="18000" rIns="0" bIns="18000" anchor="ctr" anchorCtr="0">
            <a:spAutoFit/>
          </a:bodyPr>
          <a:lstStyle/>
          <a:p>
            <a:pPr marL="0" indent="0">
              <a:buNone/>
            </a:pPr>
            <a:r>
              <a:rPr lang="en-US" sz="2400" noProof="0" dirty="0"/>
              <a:t>Worn pump bushings can be removed using a hydraulic press and a tool that applies force only to bushing.</a:t>
            </a:r>
          </a:p>
        </p:txBody>
      </p:sp>
      <p:pic>
        <p:nvPicPr>
          <p:cNvPr id="5" name="Picture 4" descr="An illustration shows a bushing press tool, which is a stepped disk or a bushing driver with a raised shoulder over which is a hydraulic press RAM, pressing against an old bushing in between the pump body pieces placed over hydraulic press bed.">
            <a:extLst>
              <a:ext uri="{FF2B5EF4-FFF2-40B4-BE49-F238E27FC236}">
                <a16:creationId xmlns:a16="http://schemas.microsoft.com/office/drawing/2014/main" id="{2D5E39EA-40E9-164A-0C55-70FB90E68024}"/>
              </a:ext>
            </a:extLst>
          </p:cNvPr>
          <p:cNvPicPr>
            <a:picLocks noChangeAspect="1"/>
          </p:cNvPicPr>
          <p:nvPr/>
        </p:nvPicPr>
        <p:blipFill rotWithShape="1">
          <a:blip r:embed="rId3"/>
          <a:srcRect b="5073"/>
          <a:stretch/>
        </p:blipFill>
        <p:spPr>
          <a:xfrm>
            <a:off x="2298798" y="2104091"/>
            <a:ext cx="4546404" cy="4243914"/>
          </a:xfrm>
          <a:prstGeom prst="rect">
            <a:avLst/>
          </a:prstGeom>
        </p:spPr>
      </p:pic>
    </p:spTree>
    <p:extLst>
      <p:ext uri="{BB962C8B-B14F-4D97-AF65-F5344CB8AC3E}">
        <p14:creationId xmlns:p14="http://schemas.microsoft.com/office/powerpoint/2010/main" val="220811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1" name="Title 10">
            <a:extLst>
              <a:ext uri="{FF2B5EF4-FFF2-40B4-BE49-F238E27FC236}">
                <a16:creationId xmlns:a16="http://schemas.microsoft.com/office/drawing/2014/main" id="{1BC7FCBF-BF63-30EC-6627-2E649BCD9328}"/>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19.6</a:t>
            </a:r>
          </a:p>
        </p:txBody>
      </p:sp>
      <p:sp>
        <p:nvSpPr>
          <p:cNvPr id="12" name="Content Placeholder 11">
            <a:extLst>
              <a:ext uri="{FF2B5EF4-FFF2-40B4-BE49-F238E27FC236}">
                <a16:creationId xmlns:a16="http://schemas.microsoft.com/office/drawing/2014/main" id="{74FBF19F-5335-031E-2470-C7F5A5AAADFC}"/>
              </a:ext>
            </a:extLst>
          </p:cNvPr>
          <p:cNvSpPr>
            <a:spLocks noGrp="1"/>
          </p:cNvSpPr>
          <p:nvPr>
            <p:ph sz="quarter" idx="13"/>
          </p:nvPr>
        </p:nvSpPr>
        <p:spPr>
          <a:xfrm>
            <a:off x="436766" y="1193178"/>
            <a:ext cx="8275434" cy="344128"/>
          </a:xfrm>
        </p:spPr>
        <p:txBody>
          <a:bodyPr wrap="square" lIns="0" tIns="18000" rIns="0" bIns="18000" anchor="ctr" anchorCtr="0">
            <a:spAutoFit/>
          </a:bodyPr>
          <a:lstStyle/>
          <a:p>
            <a:pPr marL="0" indent="0">
              <a:buNone/>
            </a:pPr>
            <a:r>
              <a:rPr lang="en-US" sz="2000" noProof="0" dirty="0"/>
              <a:t>Roller Bearing</a:t>
            </a:r>
            <a:endParaRPr lang="en-US" sz="1400" noProof="0" dirty="0"/>
          </a:p>
        </p:txBody>
      </p:sp>
      <p:pic>
        <p:nvPicPr>
          <p:cNvPr id="3" name="Picture 2" descr="An illustration shows a tapered roller bearing, a cylindrical structure with top and bottom containing cups, left- and right-sliding rolls labeled rollers, and a cone.&#10;Long description is available in notes, Press F6.">
            <a:extLst>
              <a:ext uri="{FF2B5EF4-FFF2-40B4-BE49-F238E27FC236}">
                <a16:creationId xmlns:a16="http://schemas.microsoft.com/office/drawing/2014/main" id="{1996B6B7-39EC-8F5E-A4FA-4AC5315AA830}"/>
              </a:ext>
            </a:extLst>
          </p:cNvPr>
          <p:cNvPicPr>
            <a:picLocks noChangeAspect="1"/>
          </p:cNvPicPr>
          <p:nvPr/>
        </p:nvPicPr>
        <p:blipFill rotWithShape="1">
          <a:blip r:embed="rId3"/>
          <a:srcRect b="4515"/>
          <a:stretch/>
        </p:blipFill>
        <p:spPr>
          <a:xfrm>
            <a:off x="2819440" y="1706642"/>
            <a:ext cx="3528565" cy="3167177"/>
          </a:xfrm>
          <a:prstGeom prst="rect">
            <a:avLst/>
          </a:prstGeom>
        </p:spPr>
      </p:pic>
      <p:sp>
        <p:nvSpPr>
          <p:cNvPr id="13" name="Content Placeholder 12">
            <a:extLst>
              <a:ext uri="{FF2B5EF4-FFF2-40B4-BE49-F238E27FC236}">
                <a16:creationId xmlns:a16="http://schemas.microsoft.com/office/drawing/2014/main" id="{4F467D5D-DD3F-6C02-6107-D623503B0757}"/>
              </a:ext>
            </a:extLst>
          </p:cNvPr>
          <p:cNvSpPr>
            <a:spLocks noGrp="1"/>
          </p:cNvSpPr>
          <p:nvPr>
            <p:ph sz="quarter" idx="14"/>
          </p:nvPr>
        </p:nvSpPr>
        <p:spPr>
          <a:xfrm>
            <a:off x="436766" y="5077625"/>
            <a:ext cx="8275434" cy="1267458"/>
          </a:xfrm>
        </p:spPr>
        <p:txBody>
          <a:bodyPr wrap="square" lIns="0" tIns="18000" rIns="0" bIns="18000" anchor="ctr" anchorCtr="0">
            <a:spAutoFit/>
          </a:bodyPr>
          <a:lstStyle/>
          <a:p>
            <a:pPr marL="0" indent="0">
              <a:buNone/>
            </a:pPr>
            <a:r>
              <a:rPr lang="en-US" sz="2000" noProof="0" dirty="0">
                <a:latin typeface="Arial" panose="020B0604020202020204" pitchFamily="34" charset="0"/>
                <a:ea typeface="Verdana" panose="020B0604030504040204" pitchFamily="34" charset="0"/>
                <a:cs typeface="Arial" panose="020B0604020202020204" pitchFamily="34" charset="0"/>
              </a:rPr>
              <a:t>The cup, rollers, and cone of a tapered roller bearing are machined at an angle as shown. This allows them to resist a thrust in the direction indicated by the P arrows. The bearing is preloaded in this direction; any</a:t>
            </a:r>
            <a:r>
              <a:rPr lang="en-US" sz="2000" baseline="0" noProof="0" dirty="0">
                <a:latin typeface="Arial" panose="020B0604020202020204" pitchFamily="34" charset="0"/>
                <a:ea typeface="Verdana" panose="020B0604030504040204" pitchFamily="34" charset="0"/>
                <a:cs typeface="Arial" panose="020B0604020202020204" pitchFamily="34" charset="0"/>
              </a:rPr>
              <a:t> </a:t>
            </a:r>
            <a:r>
              <a:rPr lang="en-US" sz="2000" noProof="0" dirty="0">
                <a:latin typeface="Arial" panose="020B0604020202020204" pitchFamily="34" charset="0"/>
                <a:ea typeface="Verdana" panose="020B0604030504040204" pitchFamily="34" charset="0"/>
                <a:cs typeface="Arial" panose="020B0604020202020204" pitchFamily="34" charset="0"/>
              </a:rPr>
              <a:t>clearance at sides of the bearing (C arrows) is called free play.</a:t>
            </a:r>
            <a:endParaRPr lang="en-US" sz="1400" noProof="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57848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1" name="Title 10">
            <a:extLst>
              <a:ext uri="{FF2B5EF4-FFF2-40B4-BE49-F238E27FC236}">
                <a16:creationId xmlns:a16="http://schemas.microsoft.com/office/drawing/2014/main" id="{1BC7FCBF-BF63-30EC-6627-2E649BCD9328}"/>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19.7</a:t>
            </a:r>
          </a:p>
        </p:txBody>
      </p:sp>
      <p:sp>
        <p:nvSpPr>
          <p:cNvPr id="12" name="Content Placeholder 11">
            <a:extLst>
              <a:ext uri="{FF2B5EF4-FFF2-40B4-BE49-F238E27FC236}">
                <a16:creationId xmlns:a16="http://schemas.microsoft.com/office/drawing/2014/main" id="{74FBF19F-5335-031E-2470-C7F5A5AAADFC}"/>
              </a:ext>
            </a:extLst>
          </p:cNvPr>
          <p:cNvSpPr>
            <a:spLocks noGrp="1"/>
          </p:cNvSpPr>
          <p:nvPr>
            <p:ph sz="quarter" idx="13"/>
          </p:nvPr>
        </p:nvSpPr>
        <p:spPr>
          <a:xfrm>
            <a:off x="436766" y="1167743"/>
            <a:ext cx="8275434" cy="374906"/>
          </a:xfrm>
        </p:spPr>
        <p:txBody>
          <a:bodyPr wrap="square" lIns="0" tIns="18000" rIns="0" bIns="18000" anchor="ctr" anchorCtr="0">
            <a:spAutoFit/>
          </a:bodyPr>
          <a:lstStyle/>
          <a:p>
            <a:pPr marL="0" indent="0">
              <a:buNone/>
            </a:pPr>
            <a:r>
              <a:rPr lang="en-US" sz="2200" noProof="0" dirty="0"/>
              <a:t>Final Drive Bearing </a:t>
            </a:r>
          </a:p>
        </p:txBody>
      </p:sp>
      <p:pic>
        <p:nvPicPr>
          <p:cNvPr id="4" name="Picture 3" descr="A close-up view shows a technician holding a Chrysler final drive set, a circular cup-shaped component with a projected drum from a circular opening with rectangle cuts in the middle labeled tapered roller bearing, and a separate ring labeled selective spacer.">
            <a:extLst>
              <a:ext uri="{FF2B5EF4-FFF2-40B4-BE49-F238E27FC236}">
                <a16:creationId xmlns:a16="http://schemas.microsoft.com/office/drawing/2014/main" id="{F1A36DB9-9FE3-8E31-CA17-0C2A09EAD917}"/>
              </a:ext>
            </a:extLst>
          </p:cNvPr>
          <p:cNvPicPr>
            <a:picLocks noChangeAspect="1"/>
          </p:cNvPicPr>
          <p:nvPr/>
        </p:nvPicPr>
        <p:blipFill rotWithShape="1">
          <a:blip r:embed="rId3"/>
          <a:srcRect b="9231"/>
          <a:stretch/>
        </p:blipFill>
        <p:spPr>
          <a:xfrm>
            <a:off x="2294395" y="1709253"/>
            <a:ext cx="4555211" cy="3392599"/>
          </a:xfrm>
          <a:prstGeom prst="rect">
            <a:avLst/>
          </a:prstGeom>
        </p:spPr>
      </p:pic>
      <p:sp>
        <p:nvSpPr>
          <p:cNvPr id="13" name="Content Placeholder 12">
            <a:extLst>
              <a:ext uri="{FF2B5EF4-FFF2-40B4-BE49-F238E27FC236}">
                <a16:creationId xmlns:a16="http://schemas.microsoft.com/office/drawing/2014/main" id="{4F467D5D-DD3F-6C02-6107-D623503B0757}"/>
              </a:ext>
            </a:extLst>
          </p:cNvPr>
          <p:cNvSpPr>
            <a:spLocks noGrp="1"/>
          </p:cNvSpPr>
          <p:nvPr>
            <p:ph sz="quarter" idx="14"/>
          </p:nvPr>
        </p:nvSpPr>
        <p:spPr>
          <a:xfrm>
            <a:off x="436766" y="5297106"/>
            <a:ext cx="8275434" cy="1052014"/>
          </a:xfrm>
        </p:spPr>
        <p:txBody>
          <a:bodyPr wrap="square" lIns="0" tIns="18000" rIns="0" bIns="18000" anchor="ctr" anchorCtr="0">
            <a:spAutoFit/>
          </a:bodyPr>
          <a:lstStyle/>
          <a:p>
            <a:pPr marL="0" indent="0">
              <a:buNone/>
            </a:pPr>
            <a:r>
              <a:rPr lang="en-US" sz="2200" noProof="0" dirty="0">
                <a:latin typeface="Arial" panose="020B0604020202020204" pitchFamily="34" charset="0"/>
                <a:ea typeface="Verdana" panose="020B0604030504040204" pitchFamily="34" charset="0"/>
                <a:cs typeface="Arial" panose="020B0604020202020204" pitchFamily="34" charset="0"/>
              </a:rPr>
              <a:t>The selective spacer used at the final drive on a Chrysler 41</a:t>
            </a:r>
            <a:r>
              <a:rPr lang="en-US" sz="2200" spc="-300" noProof="0" dirty="0">
                <a:latin typeface="Arial" panose="020B0604020202020204" pitchFamily="34" charset="0"/>
                <a:ea typeface="Verdana" panose="020B0604030504040204" pitchFamily="34" charset="0"/>
                <a:cs typeface="Arial" panose="020B0604020202020204" pitchFamily="34" charset="0"/>
              </a:rPr>
              <a:t>T </a:t>
            </a:r>
            <a:r>
              <a:rPr lang="en-US" sz="2200" noProof="0" dirty="0">
                <a:latin typeface="Arial" panose="020B0604020202020204" pitchFamily="34" charset="0"/>
                <a:ea typeface="Verdana" panose="020B0604030504040204" pitchFamily="34" charset="0"/>
                <a:cs typeface="Arial" panose="020B0604020202020204" pitchFamily="34" charset="0"/>
              </a:rPr>
              <a:t>E. This unit uses two tapered roller bearings facing each other to support the final drive.</a:t>
            </a:r>
          </a:p>
        </p:txBody>
      </p:sp>
    </p:spTree>
    <p:extLst>
      <p:ext uri="{BB962C8B-B14F-4D97-AF65-F5344CB8AC3E}">
        <p14:creationId xmlns:p14="http://schemas.microsoft.com/office/powerpoint/2010/main" val="974740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Friction Material Service</a:t>
            </a:r>
          </a:p>
        </p:txBody>
      </p:sp>
      <p:sp>
        <p:nvSpPr>
          <p:cNvPr id="5" name="Content Placeholder 4">
            <a:extLst>
              <a:ext uri="{FF2B5EF4-FFF2-40B4-BE49-F238E27FC236}">
                <a16:creationId xmlns:a16="http://schemas.microsoft.com/office/drawing/2014/main" id="{05FA893C-F7FC-A703-D9B5-264BC37064DF}"/>
              </a:ext>
            </a:extLst>
          </p:cNvPr>
          <p:cNvSpPr>
            <a:spLocks noGrp="1"/>
          </p:cNvSpPr>
          <p:nvPr>
            <p:ph sz="quarter" idx="13"/>
          </p:nvPr>
        </p:nvSpPr>
        <p:spPr>
          <a:xfrm>
            <a:off x="438346" y="1135890"/>
            <a:ext cx="8273854" cy="2637064"/>
          </a:xfrm>
        </p:spPr>
        <p:txBody>
          <a:bodyPr wrap="square" lIns="0" tIns="18000" rIns="0" bIns="18000" anchor="ctr" anchorCtr="0">
            <a:spAutoFit/>
          </a:bodyPr>
          <a:lstStyle/>
          <a:p>
            <a:pPr marL="342900" indent="-342900">
              <a:spcBef>
                <a:spcPts val="600"/>
              </a:spcBef>
            </a:pPr>
            <a:r>
              <a:rPr lang="en-US" sz="2400" noProof="0" dirty="0"/>
              <a:t>Lined Plate Service</a:t>
            </a:r>
          </a:p>
          <a:p>
            <a:pPr marL="829818" lvl="1" indent="-342900"/>
            <a:r>
              <a:rPr lang="en-US" sz="2400" noProof="0" dirty="0"/>
              <a:t>Reusing lined plates</a:t>
            </a:r>
          </a:p>
          <a:p>
            <a:pPr marL="342900" indent="-342900">
              <a:spcBef>
                <a:spcPts val="600"/>
              </a:spcBef>
            </a:pPr>
            <a:r>
              <a:rPr lang="en-US" sz="2400" noProof="0" dirty="0"/>
              <a:t>Steel Plate Service</a:t>
            </a:r>
          </a:p>
          <a:p>
            <a:pPr marL="829818" lvl="1" indent="-342900"/>
            <a:r>
              <a:rPr lang="en-US" sz="2400" noProof="0" dirty="0"/>
              <a:t>Reusing steel plates</a:t>
            </a:r>
          </a:p>
          <a:p>
            <a:pPr marL="342900" indent="-342900">
              <a:spcBef>
                <a:spcPts val="600"/>
              </a:spcBef>
            </a:pPr>
            <a:r>
              <a:rPr lang="en-US" sz="2400" noProof="0" dirty="0"/>
              <a:t>Band Service</a:t>
            </a:r>
          </a:p>
          <a:p>
            <a:pPr marL="829818" lvl="1" indent="-342900"/>
            <a:r>
              <a:rPr lang="en-US" sz="2400" noProof="0" dirty="0"/>
              <a:t>Reusing bands</a:t>
            </a:r>
            <a:endParaRPr lang="en-US" noProof="0" dirty="0"/>
          </a:p>
        </p:txBody>
      </p:sp>
    </p:spTree>
    <p:extLst>
      <p:ext uri="{BB962C8B-B14F-4D97-AF65-F5344CB8AC3E}">
        <p14:creationId xmlns:p14="http://schemas.microsoft.com/office/powerpoint/2010/main" val="17638060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9" name="Title 8">
            <a:extLst>
              <a:ext uri="{FF2B5EF4-FFF2-40B4-BE49-F238E27FC236}">
                <a16:creationId xmlns:a16="http://schemas.microsoft.com/office/drawing/2014/main" id="{9B6C1173-9D44-ADEA-E822-B9E58A6E8DB2}"/>
              </a:ext>
            </a:extLst>
          </p:cNvPr>
          <p:cNvSpPr>
            <a:spLocks noGrp="1"/>
          </p:cNvSpPr>
          <p:nvPr>
            <p:ph type="title"/>
          </p:nvPr>
        </p:nvSpPr>
        <p:spPr>
          <a:xfrm>
            <a:off x="436766" y="235156"/>
            <a:ext cx="8275434" cy="590349"/>
          </a:xfrm>
        </p:spPr>
        <p:txBody>
          <a:bodyPr wrap="square" lIns="0" tIns="18000" rIns="0" bIns="18000" anchor="ctr" anchorCtr="0">
            <a:spAutoFit/>
          </a:bodyPr>
          <a:lstStyle/>
          <a:p>
            <a:r>
              <a:rPr lang="en-US" noProof="0" dirty="0"/>
              <a:t>Figure 19.8</a:t>
            </a:r>
          </a:p>
        </p:txBody>
      </p:sp>
      <p:sp>
        <p:nvSpPr>
          <p:cNvPr id="10" name="Content Placeholder 9">
            <a:extLst>
              <a:ext uri="{FF2B5EF4-FFF2-40B4-BE49-F238E27FC236}">
                <a16:creationId xmlns:a16="http://schemas.microsoft.com/office/drawing/2014/main" id="{F20E5400-8C7A-A36E-3C93-3D21DE1A6900}"/>
              </a:ext>
            </a:extLst>
          </p:cNvPr>
          <p:cNvSpPr>
            <a:spLocks noGrp="1"/>
          </p:cNvSpPr>
          <p:nvPr>
            <p:ph sz="quarter" idx="13"/>
          </p:nvPr>
        </p:nvSpPr>
        <p:spPr>
          <a:xfrm>
            <a:off x="436766" y="1146130"/>
            <a:ext cx="827543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Lined Plates</a:t>
            </a:r>
          </a:p>
        </p:txBody>
      </p:sp>
      <p:pic>
        <p:nvPicPr>
          <p:cNvPr id="3" name="Picture 2" descr="A close-up view shows a technician dipping sawtooth rim clutch plates into a shallow pan of automatic transmission fluid.">
            <a:extLst>
              <a:ext uri="{FF2B5EF4-FFF2-40B4-BE49-F238E27FC236}">
                <a16:creationId xmlns:a16="http://schemas.microsoft.com/office/drawing/2014/main" id="{921A6035-4457-76E8-AD85-51E220BA4987}"/>
              </a:ext>
            </a:extLst>
          </p:cNvPr>
          <p:cNvPicPr>
            <a:picLocks noChangeAspect="1"/>
          </p:cNvPicPr>
          <p:nvPr/>
        </p:nvPicPr>
        <p:blipFill rotWithShape="1">
          <a:blip r:embed="rId3"/>
          <a:srcRect b="7477"/>
          <a:stretch/>
        </p:blipFill>
        <p:spPr>
          <a:xfrm>
            <a:off x="2348610" y="1712073"/>
            <a:ext cx="4470224" cy="3390012"/>
          </a:xfrm>
          <a:prstGeom prst="rect">
            <a:avLst/>
          </a:prstGeom>
        </p:spPr>
      </p:pic>
      <p:sp>
        <p:nvSpPr>
          <p:cNvPr id="11" name="Content Placeholder 10">
            <a:extLst>
              <a:ext uri="{FF2B5EF4-FFF2-40B4-BE49-F238E27FC236}">
                <a16:creationId xmlns:a16="http://schemas.microsoft.com/office/drawing/2014/main" id="{70BD1992-36D2-ED40-D2DD-40935EBC5A00}"/>
              </a:ext>
            </a:extLst>
          </p:cNvPr>
          <p:cNvSpPr>
            <a:spLocks noGrp="1"/>
          </p:cNvSpPr>
          <p:nvPr>
            <p:ph sz="quarter" idx="14"/>
          </p:nvPr>
        </p:nvSpPr>
        <p:spPr>
          <a:xfrm>
            <a:off x="436766" y="5204104"/>
            <a:ext cx="827543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All lined friction material should be submerged in a shallow pan of </a:t>
            </a:r>
            <a:r>
              <a:rPr lang="en-US" sz="2400" spc="-300" noProof="0" dirty="0">
                <a:latin typeface="Arial" panose="020B0604020202020204" pitchFamily="34" charset="0"/>
                <a:ea typeface="Verdana" panose="020B0604030504040204" pitchFamily="34" charset="0"/>
                <a:cs typeface="Arial" panose="020B0604020202020204" pitchFamily="34" charset="0"/>
              </a:rPr>
              <a:t>A T </a:t>
            </a:r>
            <a:r>
              <a:rPr lang="en-US" sz="2400" noProof="0" dirty="0">
                <a:latin typeface="Arial" panose="020B0604020202020204" pitchFamily="34" charset="0"/>
                <a:ea typeface="Verdana" panose="020B0604030504040204" pitchFamily="34" charset="0"/>
                <a:cs typeface="Arial" panose="020B0604020202020204" pitchFamily="34" charset="0"/>
              </a:rPr>
              <a:t>F and allowed to soak before being installed in the automatic transmission/transaxle.</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145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5" name="Title 4">
            <a:extLst>
              <a:ext uri="{FF2B5EF4-FFF2-40B4-BE49-F238E27FC236}">
                <a16:creationId xmlns:a16="http://schemas.microsoft.com/office/drawing/2014/main" id="{D8856FAC-6261-C8A5-CEE2-F368D73AC1C8}"/>
              </a:ext>
            </a:extLst>
          </p:cNvPr>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Figure 19.9</a:t>
            </a:r>
          </a:p>
        </p:txBody>
      </p:sp>
      <p:sp>
        <p:nvSpPr>
          <p:cNvPr id="7" name="Content Placeholder 6">
            <a:extLst>
              <a:ext uri="{FF2B5EF4-FFF2-40B4-BE49-F238E27FC236}">
                <a16:creationId xmlns:a16="http://schemas.microsoft.com/office/drawing/2014/main" id="{23608B36-08D8-F1EC-18DF-BDFC5306D305}"/>
              </a:ext>
            </a:extLst>
          </p:cNvPr>
          <p:cNvSpPr>
            <a:spLocks noGrp="1"/>
          </p:cNvSpPr>
          <p:nvPr>
            <p:ph sz="quarter" idx="13"/>
          </p:nvPr>
        </p:nvSpPr>
        <p:spPr>
          <a:xfrm>
            <a:off x="438346" y="1143089"/>
            <a:ext cx="8273854" cy="775015"/>
          </a:xfrm>
        </p:spPr>
        <p:txBody>
          <a:bodyPr wrap="square" lIns="0" tIns="18000" rIns="0" bIns="18000" anchor="ctr" anchorCtr="0">
            <a:spAutoFit/>
          </a:bodyPr>
          <a:lstStyle/>
          <a:p>
            <a:pPr marL="0" indent="0">
              <a:buNone/>
            </a:pPr>
            <a:r>
              <a:rPr lang="en-US" sz="2400" noProof="0" dirty="0"/>
              <a:t>Steel plates can usually be reused if no faults are found during a visual inspection.</a:t>
            </a:r>
          </a:p>
        </p:txBody>
      </p:sp>
      <p:pic>
        <p:nvPicPr>
          <p:cNvPr id="3" name="Picture 2" descr="A close-up view shows a technician examining the wall of a steel plate clutch set.">
            <a:extLst>
              <a:ext uri="{FF2B5EF4-FFF2-40B4-BE49-F238E27FC236}">
                <a16:creationId xmlns:a16="http://schemas.microsoft.com/office/drawing/2014/main" id="{67D216AA-2988-4A14-022E-0546AE7C44D3}"/>
              </a:ext>
            </a:extLst>
          </p:cNvPr>
          <p:cNvPicPr>
            <a:picLocks noChangeAspect="1"/>
          </p:cNvPicPr>
          <p:nvPr/>
        </p:nvPicPr>
        <p:blipFill rotWithShape="1">
          <a:blip r:embed="rId3"/>
          <a:srcRect b="7477"/>
          <a:stretch/>
        </p:blipFill>
        <p:spPr>
          <a:xfrm>
            <a:off x="1801644" y="2059274"/>
            <a:ext cx="5564157" cy="4219604"/>
          </a:xfrm>
          <a:prstGeom prst="rect">
            <a:avLst/>
          </a:prstGeom>
        </p:spPr>
      </p:pic>
    </p:spTree>
    <p:extLst>
      <p:ext uri="{BB962C8B-B14F-4D97-AF65-F5344CB8AC3E}">
        <p14:creationId xmlns:p14="http://schemas.microsoft.com/office/powerpoint/2010/main" val="3635122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Figure 19.10</a:t>
            </a:r>
          </a:p>
        </p:txBody>
      </p:sp>
      <p:sp>
        <p:nvSpPr>
          <p:cNvPr id="3" name="Content Placeholder 2">
            <a:extLst>
              <a:ext uri="{FF2B5EF4-FFF2-40B4-BE49-F238E27FC236}">
                <a16:creationId xmlns:a16="http://schemas.microsoft.com/office/drawing/2014/main" id="{1FD2A6A9-0A62-DCCE-10D4-5371C75E3E3C}"/>
              </a:ext>
            </a:extLst>
          </p:cNvPr>
          <p:cNvSpPr>
            <a:spLocks noGrp="1"/>
          </p:cNvSpPr>
          <p:nvPr>
            <p:ph sz="quarter" idx="13"/>
          </p:nvPr>
        </p:nvSpPr>
        <p:spPr>
          <a:xfrm>
            <a:off x="438346" y="1143085"/>
            <a:ext cx="8273854" cy="775015"/>
          </a:xfrm>
        </p:spPr>
        <p:txBody>
          <a:bodyPr wrap="square" lIns="0" tIns="18000" rIns="0" bIns="18000" anchor="ctr" anchorCtr="0">
            <a:spAutoFit/>
          </a:bodyPr>
          <a:lstStyle/>
          <a:p>
            <a:pPr marL="0" indent="0">
              <a:buNone/>
            </a:pPr>
            <a:r>
              <a:rPr lang="en-US" sz="2400" noProof="0" dirty="0"/>
              <a:t>A badly chipped and pitted band. This band requires replacement.</a:t>
            </a:r>
            <a:endParaRPr lang="en-US" noProof="0" dirty="0"/>
          </a:p>
        </p:txBody>
      </p:sp>
      <p:pic>
        <p:nvPicPr>
          <p:cNvPr id="5" name="Picture 4" descr="A close-up view shows a part of an O-ring containing a chipped and pitted band.">
            <a:extLst>
              <a:ext uri="{FF2B5EF4-FFF2-40B4-BE49-F238E27FC236}">
                <a16:creationId xmlns:a16="http://schemas.microsoft.com/office/drawing/2014/main" id="{AE25766D-63B6-1DA0-3413-861952E9BB58}"/>
              </a:ext>
            </a:extLst>
          </p:cNvPr>
          <p:cNvPicPr>
            <a:picLocks noChangeAspect="1"/>
          </p:cNvPicPr>
          <p:nvPr/>
        </p:nvPicPr>
        <p:blipFill rotWithShape="1">
          <a:blip r:embed="rId3"/>
          <a:srcRect b="4334"/>
          <a:stretch/>
        </p:blipFill>
        <p:spPr>
          <a:xfrm>
            <a:off x="2691812" y="2046044"/>
            <a:ext cx="3783821" cy="4276959"/>
          </a:xfrm>
          <a:prstGeom prst="rect">
            <a:avLst/>
          </a:prstGeom>
        </p:spPr>
      </p:pic>
    </p:spTree>
    <p:extLst>
      <p:ext uri="{BB962C8B-B14F-4D97-AF65-F5344CB8AC3E}">
        <p14:creationId xmlns:p14="http://schemas.microsoft.com/office/powerpoint/2010/main" val="1643608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29600" cy="590349"/>
          </a:xfrm>
        </p:spPr>
        <p:txBody>
          <a:bodyPr wrap="square" lIns="0" tIns="18000" rIns="0" bIns="18000" anchor="ctr" anchorCtr="0">
            <a:spAutoFit/>
          </a:bodyPr>
          <a:lstStyle/>
          <a:p>
            <a:r>
              <a:rPr lang="en-US" noProof="0" dirty="0"/>
              <a:t>Internal Seal and Ring Service </a:t>
            </a:r>
            <a:r>
              <a:rPr lang="en-US" sz="2800" noProof="0" dirty="0"/>
              <a:t>(1 of 2)</a:t>
            </a:r>
            <a:endParaRPr lang="en-US" sz="3200" noProof="0" dirty="0"/>
          </a:p>
        </p:txBody>
      </p:sp>
      <p:sp>
        <p:nvSpPr>
          <p:cNvPr id="3" name="Content Placeholder 2">
            <a:extLst>
              <a:ext uri="{FF2B5EF4-FFF2-40B4-BE49-F238E27FC236}">
                <a16:creationId xmlns:a16="http://schemas.microsoft.com/office/drawing/2014/main" id="{706D48C1-C348-83D9-A80E-F1B31D4B3EC5}"/>
              </a:ext>
            </a:extLst>
          </p:cNvPr>
          <p:cNvSpPr>
            <a:spLocks noGrp="1"/>
          </p:cNvSpPr>
          <p:nvPr>
            <p:ph sz="quarter" idx="13"/>
          </p:nvPr>
        </p:nvSpPr>
        <p:spPr>
          <a:xfrm>
            <a:off x="438346" y="1085856"/>
            <a:ext cx="8273854" cy="2560119"/>
          </a:xfrm>
        </p:spPr>
        <p:txBody>
          <a:bodyPr wrap="square" lIns="0" tIns="18000" rIns="0" bIns="18000" anchor="ctr" anchorCtr="0">
            <a:spAutoFit/>
          </a:bodyPr>
          <a:lstStyle/>
          <a:p>
            <a:pPr marL="342900" indent="-342900">
              <a:spcBef>
                <a:spcPts val="600"/>
              </a:spcBef>
            </a:pPr>
            <a:r>
              <a:rPr lang="en-US" sz="2400" noProof="0" dirty="0"/>
              <a:t>Rubber Seals</a:t>
            </a:r>
          </a:p>
          <a:p>
            <a:pPr marL="829818" lvl="1" indent="-342900"/>
            <a:r>
              <a:rPr lang="en-US" sz="2400" noProof="0" dirty="0"/>
              <a:t>O-ring seal (round or square-cut) is first checked by placing it in bore by itself.</a:t>
            </a:r>
          </a:p>
          <a:p>
            <a:pPr marL="342900" indent="-342900">
              <a:spcBef>
                <a:spcPts val="600"/>
              </a:spcBef>
            </a:pPr>
            <a:r>
              <a:rPr lang="en-US" sz="2400" noProof="0" dirty="0"/>
              <a:t>Installing Pistons with Lip Seals</a:t>
            </a:r>
          </a:p>
          <a:p>
            <a:pPr marL="829818" lvl="1" indent="-342900"/>
            <a:r>
              <a:rPr lang="en-US" sz="2400" noProof="0" dirty="0"/>
              <a:t>Clutch piston should be inspected before seal installation.</a:t>
            </a:r>
          </a:p>
        </p:txBody>
      </p:sp>
    </p:spTree>
    <p:extLst>
      <p:ext uri="{BB962C8B-B14F-4D97-AF65-F5344CB8AC3E}">
        <p14:creationId xmlns:p14="http://schemas.microsoft.com/office/powerpoint/2010/main" val="19734794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Internal Seal and Ring Service </a:t>
            </a:r>
            <a:r>
              <a:rPr lang="en-US" sz="2800" noProof="0" dirty="0"/>
              <a:t>(2 of 2)</a:t>
            </a:r>
            <a:endParaRPr lang="en-US" sz="3200" noProof="0" dirty="0"/>
          </a:p>
        </p:txBody>
      </p:sp>
      <p:sp>
        <p:nvSpPr>
          <p:cNvPr id="5" name="Content Placeholder 4">
            <a:extLst>
              <a:ext uri="{FF2B5EF4-FFF2-40B4-BE49-F238E27FC236}">
                <a16:creationId xmlns:a16="http://schemas.microsoft.com/office/drawing/2014/main" id="{FC75C48C-AF6C-A33C-837C-BB20AFAB2E67}"/>
              </a:ext>
            </a:extLst>
          </p:cNvPr>
          <p:cNvSpPr>
            <a:spLocks noGrp="1"/>
          </p:cNvSpPr>
          <p:nvPr>
            <p:ph sz="quarter" idx="13"/>
          </p:nvPr>
        </p:nvSpPr>
        <p:spPr>
          <a:xfrm>
            <a:off x="438346" y="1216703"/>
            <a:ext cx="8273854" cy="2852507"/>
          </a:xfrm>
        </p:spPr>
        <p:txBody>
          <a:bodyPr wrap="square" lIns="0" tIns="18000" rIns="0" bIns="18000" anchor="ctr" anchorCtr="0">
            <a:spAutoFit/>
          </a:bodyPr>
          <a:lstStyle/>
          <a:p>
            <a:pPr marL="342900" indent="-342900">
              <a:spcBef>
                <a:spcPts val="600"/>
              </a:spcBef>
            </a:pPr>
            <a:r>
              <a:rPr lang="en-US" sz="2400" noProof="0" dirty="0"/>
              <a:t>Fitting Sealing Rings</a:t>
            </a:r>
          </a:p>
          <a:p>
            <a:pPr marL="829818" lvl="1" indent="-342900"/>
            <a:r>
              <a:rPr lang="en-US" sz="2400" noProof="0" dirty="0"/>
              <a:t>Sealing ring has to make a seal on one of its sides and at the outer diameter.</a:t>
            </a:r>
          </a:p>
          <a:p>
            <a:pPr marL="342900" indent="-342900">
              <a:spcBef>
                <a:spcPts val="600"/>
              </a:spcBef>
            </a:pPr>
            <a:r>
              <a:rPr lang="en-US" sz="2400" noProof="0" dirty="0"/>
              <a:t>Installing Teflon Sealing Rings</a:t>
            </a:r>
          </a:p>
          <a:p>
            <a:pPr marL="829818" lvl="1" indent="-342900"/>
            <a:r>
              <a:rPr lang="en-US" sz="2400" noProof="0" dirty="0"/>
              <a:t>Scarf-cut, Teflon sealing rings are installed by placing them in the groove with ends lapped in correct direction.</a:t>
            </a:r>
            <a:endParaRPr lang="en-US" noProof="0" dirty="0"/>
          </a:p>
        </p:txBody>
      </p:sp>
    </p:spTree>
    <p:extLst>
      <p:ext uri="{BB962C8B-B14F-4D97-AF65-F5344CB8AC3E}">
        <p14:creationId xmlns:p14="http://schemas.microsoft.com/office/powerpoint/2010/main" val="13292891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3"/>
            <a:ext cx="8273854" cy="590349"/>
          </a:xfrm>
        </p:spPr>
        <p:txBody>
          <a:bodyPr wrap="square" lIns="0" tIns="18000" rIns="0" bIns="18000" anchor="ctr" anchorCtr="0">
            <a:spAutoFit/>
          </a:bodyPr>
          <a:lstStyle/>
          <a:p>
            <a:r>
              <a:rPr lang="en-US" noProof="0" dirty="0"/>
              <a:t>Figure 19.11</a:t>
            </a:r>
          </a:p>
        </p:txBody>
      </p:sp>
      <p:sp>
        <p:nvSpPr>
          <p:cNvPr id="2" name="Content Placeholder 1">
            <a:extLst>
              <a:ext uri="{FF2B5EF4-FFF2-40B4-BE49-F238E27FC236}">
                <a16:creationId xmlns:a16="http://schemas.microsoft.com/office/drawing/2014/main" id="{7FA47AB2-4A1B-6784-BE75-826B31F90E3D}"/>
              </a:ext>
            </a:extLst>
          </p:cNvPr>
          <p:cNvSpPr>
            <a:spLocks noGrp="1"/>
          </p:cNvSpPr>
          <p:nvPr>
            <p:ph sz="quarter" idx="13"/>
          </p:nvPr>
        </p:nvSpPr>
        <p:spPr>
          <a:xfrm>
            <a:off x="438345" y="1148640"/>
            <a:ext cx="8273855" cy="405683"/>
          </a:xfrm>
        </p:spPr>
        <p:txBody>
          <a:bodyPr wrap="square" lIns="0" tIns="18000" rIns="0" bIns="18000" anchor="ctr" anchorCtr="0">
            <a:spAutoFit/>
          </a:bodyPr>
          <a:lstStyle/>
          <a:p>
            <a:pPr marL="0" indent="0">
              <a:buNone/>
            </a:pPr>
            <a:r>
              <a:rPr lang="en-US" sz="2400" noProof="0" dirty="0"/>
              <a:t>Piston Seals</a:t>
            </a:r>
          </a:p>
        </p:txBody>
      </p:sp>
      <p:pic>
        <p:nvPicPr>
          <p:cNvPr id="5" name="Picture 4" descr="A close-up view shows a pair of plastic piston seals.">
            <a:extLst>
              <a:ext uri="{FF2B5EF4-FFF2-40B4-BE49-F238E27FC236}">
                <a16:creationId xmlns:a16="http://schemas.microsoft.com/office/drawing/2014/main" id="{052CB7EB-B278-EA1C-0BB1-2CB6DBAFE5EE}"/>
              </a:ext>
            </a:extLst>
          </p:cNvPr>
          <p:cNvPicPr>
            <a:picLocks noChangeAspect="1"/>
          </p:cNvPicPr>
          <p:nvPr/>
        </p:nvPicPr>
        <p:blipFill rotWithShape="1">
          <a:blip r:embed="rId3"/>
          <a:srcRect b="7477"/>
          <a:stretch/>
        </p:blipFill>
        <p:spPr>
          <a:xfrm>
            <a:off x="431422" y="2161430"/>
            <a:ext cx="2724423" cy="2209947"/>
          </a:xfrm>
          <a:prstGeom prst="rect">
            <a:avLst/>
          </a:prstGeom>
        </p:spPr>
      </p:pic>
      <p:pic>
        <p:nvPicPr>
          <p:cNvPr id="10" name="Picture 9" descr="A close-up view shows a technician lubricating plastic piston seals into a shallow pan of automatic transmission fluid.">
            <a:extLst>
              <a:ext uri="{FF2B5EF4-FFF2-40B4-BE49-F238E27FC236}">
                <a16:creationId xmlns:a16="http://schemas.microsoft.com/office/drawing/2014/main" id="{E8DD4A00-AF37-937A-BF67-5FEA4C3003D1}"/>
              </a:ext>
            </a:extLst>
          </p:cNvPr>
          <p:cNvPicPr>
            <a:picLocks noChangeAspect="1"/>
          </p:cNvPicPr>
          <p:nvPr/>
        </p:nvPicPr>
        <p:blipFill rotWithShape="1">
          <a:blip r:embed="rId4"/>
          <a:srcRect b="5128"/>
          <a:stretch/>
        </p:blipFill>
        <p:spPr>
          <a:xfrm>
            <a:off x="3259952" y="2164340"/>
            <a:ext cx="2624096" cy="2177628"/>
          </a:xfrm>
          <a:prstGeom prst="rect">
            <a:avLst/>
          </a:prstGeom>
        </p:spPr>
      </p:pic>
      <p:pic>
        <p:nvPicPr>
          <p:cNvPr id="12" name="Picture 11" descr="A close-up view shows a technician installing a lip seal on a piston.">
            <a:extLst>
              <a:ext uri="{FF2B5EF4-FFF2-40B4-BE49-F238E27FC236}">
                <a16:creationId xmlns:a16="http://schemas.microsoft.com/office/drawing/2014/main" id="{EA217CAA-9F38-F276-C2CD-64B3E538ADCD}"/>
              </a:ext>
            </a:extLst>
          </p:cNvPr>
          <p:cNvPicPr>
            <a:picLocks noChangeAspect="1"/>
          </p:cNvPicPr>
          <p:nvPr/>
        </p:nvPicPr>
        <p:blipFill rotWithShape="1">
          <a:blip r:embed="rId5"/>
          <a:srcRect b="3400"/>
          <a:stretch/>
        </p:blipFill>
        <p:spPr>
          <a:xfrm>
            <a:off x="6331722" y="2146730"/>
            <a:ext cx="2013849" cy="2284484"/>
          </a:xfrm>
          <a:prstGeom prst="rect">
            <a:avLst/>
          </a:prstGeom>
        </p:spPr>
      </p:pic>
    </p:spTree>
    <p:extLst>
      <p:ext uri="{BB962C8B-B14F-4D97-AF65-F5344CB8AC3E}">
        <p14:creationId xmlns:p14="http://schemas.microsoft.com/office/powerpoint/2010/main" val="27361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8" name="Title 7">
            <a:extLst>
              <a:ext uri="{FF2B5EF4-FFF2-40B4-BE49-F238E27FC236}">
                <a16:creationId xmlns:a16="http://schemas.microsoft.com/office/drawing/2014/main" id="{3132C1B8-109D-7B05-C3FF-694200A864AB}"/>
              </a:ext>
            </a:extLst>
          </p:cNvPr>
          <p:cNvSpPr>
            <a:spLocks noGrp="1"/>
          </p:cNvSpPr>
          <p:nvPr>
            <p:ph type="title"/>
          </p:nvPr>
        </p:nvSpPr>
        <p:spPr>
          <a:xfrm>
            <a:off x="438346" y="233165"/>
            <a:ext cx="8229600" cy="590349"/>
          </a:xfrm>
        </p:spPr>
        <p:txBody>
          <a:bodyPr wrap="square" lIns="0" tIns="18000" rIns="0" bIns="18000" anchor="ctr" anchorCtr="0">
            <a:spAutoFit/>
          </a:bodyPr>
          <a:lstStyle/>
          <a:p>
            <a:r>
              <a:rPr lang="en-US" noProof="0" dirty="0"/>
              <a:t>Learning Objectives </a:t>
            </a:r>
            <a:r>
              <a:rPr lang="en-US" sz="2800" noProof="0" dirty="0"/>
              <a:t>(1 of 2)</a:t>
            </a:r>
            <a:endParaRPr lang="en-US" noProof="0" dirty="0"/>
          </a:p>
        </p:txBody>
      </p:sp>
      <p:sp>
        <p:nvSpPr>
          <p:cNvPr id="9" name="Content Placeholder 8">
            <a:extLst>
              <a:ext uri="{FF2B5EF4-FFF2-40B4-BE49-F238E27FC236}">
                <a16:creationId xmlns:a16="http://schemas.microsoft.com/office/drawing/2014/main" id="{8E96BC95-C57F-1E9B-507E-329E88C87702}"/>
              </a:ext>
            </a:extLst>
          </p:cNvPr>
          <p:cNvSpPr>
            <a:spLocks noGrp="1"/>
          </p:cNvSpPr>
          <p:nvPr>
            <p:ph sz="quarter" idx="13"/>
          </p:nvPr>
        </p:nvSpPr>
        <p:spPr>
          <a:xfrm>
            <a:off x="438346" y="1132064"/>
            <a:ext cx="8273854" cy="3021784"/>
          </a:xfrm>
        </p:spPr>
        <p:txBody>
          <a:bodyPr wrap="square" lIns="0" tIns="18000" rIns="0" bIns="18000" anchor="ctr" anchorCtr="0">
            <a:spAutoFit/>
          </a:bodyPr>
          <a:lstStyle/>
          <a:p>
            <a:pPr marL="685800" lvl="0" indent="-685800">
              <a:buClr>
                <a:schemeClr val="lt1"/>
              </a:buClr>
              <a:buSzPct val="25000"/>
              <a:buNone/>
            </a:pPr>
            <a:r>
              <a:rPr lang="en-US" sz="2400" b="1" noProof="0" dirty="0">
                <a:solidFill>
                  <a:srgbClr val="007FA3"/>
                </a:solidFill>
              </a:rPr>
              <a:t>19.1</a:t>
            </a:r>
            <a:r>
              <a:rPr lang="en-US" sz="2400" noProof="0" dirty="0">
                <a:solidFill>
                  <a:schemeClr val="tx1"/>
                </a:solidFill>
              </a:rPr>
              <a:t> Identify the different methods of component cleaning.</a:t>
            </a:r>
          </a:p>
          <a:p>
            <a:pPr marL="685800" lvl="0" indent="-685800">
              <a:buClr>
                <a:schemeClr val="lt1"/>
              </a:buClr>
              <a:buSzPct val="25000"/>
              <a:buNone/>
            </a:pPr>
            <a:r>
              <a:rPr lang="en-US" sz="2400" b="1" noProof="0" dirty="0">
                <a:solidFill>
                  <a:srgbClr val="007FA3"/>
                </a:solidFill>
              </a:rPr>
              <a:t>19.2 </a:t>
            </a:r>
            <a:r>
              <a:rPr lang="en-US" sz="2400" noProof="0" dirty="0">
                <a:solidFill>
                  <a:schemeClr val="tx1"/>
                </a:solidFill>
              </a:rPr>
              <a:t>Explain bushing, bearing, and thrust washer service.</a:t>
            </a:r>
          </a:p>
          <a:p>
            <a:pPr marL="685800" lvl="0" indent="-685800">
              <a:buClr>
                <a:schemeClr val="lt1"/>
              </a:buClr>
              <a:buSzPct val="25000"/>
              <a:buNone/>
            </a:pPr>
            <a:r>
              <a:rPr lang="en-US" sz="2400" b="1" noProof="0" dirty="0">
                <a:solidFill>
                  <a:srgbClr val="007FA3"/>
                </a:solidFill>
              </a:rPr>
              <a:t>19.3 </a:t>
            </a:r>
            <a:r>
              <a:rPr lang="en-US" sz="2400" noProof="0" dirty="0">
                <a:solidFill>
                  <a:schemeClr val="tx1"/>
                </a:solidFill>
              </a:rPr>
              <a:t>Discuss friction material service.</a:t>
            </a:r>
          </a:p>
          <a:p>
            <a:pPr marL="685800" lvl="0" indent="-685800">
              <a:buClr>
                <a:schemeClr val="lt1"/>
              </a:buClr>
              <a:buSzPct val="25000"/>
              <a:buNone/>
            </a:pPr>
            <a:r>
              <a:rPr lang="en-US" sz="2400" b="1" noProof="0" dirty="0">
                <a:solidFill>
                  <a:srgbClr val="007FA3"/>
                </a:solidFill>
              </a:rPr>
              <a:t>19.4 </a:t>
            </a:r>
            <a:r>
              <a:rPr lang="en-US" sz="2400" noProof="0" dirty="0">
                <a:solidFill>
                  <a:schemeClr val="tx1"/>
                </a:solidFill>
              </a:rPr>
              <a:t>Explain internal seal and ring service.</a:t>
            </a:r>
          </a:p>
          <a:p>
            <a:pPr marL="685800" lvl="0" indent="-685800">
              <a:buClr>
                <a:schemeClr val="lt1"/>
              </a:buClr>
              <a:buSzPct val="25000"/>
              <a:buNone/>
            </a:pPr>
            <a:r>
              <a:rPr lang="en-US" sz="2400" b="1" noProof="0" dirty="0">
                <a:solidFill>
                  <a:srgbClr val="007FA3"/>
                </a:solidFill>
              </a:rPr>
              <a:t>19.5 </a:t>
            </a:r>
            <a:r>
              <a:rPr lang="en-US" sz="2400" noProof="0" dirty="0">
                <a:solidFill>
                  <a:schemeClr val="tx1"/>
                </a:solidFill>
              </a:rPr>
              <a:t>Describe the procedure for performing case and pump service.</a:t>
            </a:r>
            <a:endParaRPr lang="en-US" sz="2400" noProof="0" dirty="0"/>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19.12</a:t>
            </a:r>
          </a:p>
        </p:txBody>
      </p:sp>
      <p:sp>
        <p:nvSpPr>
          <p:cNvPr id="7" name="Content Placeholder 6">
            <a:extLst>
              <a:ext uri="{FF2B5EF4-FFF2-40B4-BE49-F238E27FC236}">
                <a16:creationId xmlns:a16="http://schemas.microsoft.com/office/drawing/2014/main" id="{151A7841-7091-3B15-A345-A14720DE8A37}"/>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t>Piston Install Tool</a:t>
            </a:r>
          </a:p>
        </p:txBody>
      </p:sp>
      <p:pic>
        <p:nvPicPr>
          <p:cNvPr id="4" name="Picture 3" descr="A close-up view shows a technician holding a plastic seal for installation in a ring assembly.">
            <a:extLst>
              <a:ext uri="{FF2B5EF4-FFF2-40B4-BE49-F238E27FC236}">
                <a16:creationId xmlns:a16="http://schemas.microsoft.com/office/drawing/2014/main" id="{1A6A2CF1-D442-88A9-354D-DDF97AC53345}"/>
              </a:ext>
            </a:extLst>
          </p:cNvPr>
          <p:cNvPicPr>
            <a:picLocks noChangeAspect="1"/>
          </p:cNvPicPr>
          <p:nvPr/>
        </p:nvPicPr>
        <p:blipFill rotWithShape="1">
          <a:blip r:embed="rId3"/>
          <a:srcRect b="7349"/>
          <a:stretch/>
        </p:blipFill>
        <p:spPr>
          <a:xfrm>
            <a:off x="2333153" y="1732363"/>
            <a:ext cx="4501138" cy="3639599"/>
          </a:xfrm>
          <a:prstGeom prst="rect">
            <a:avLst/>
          </a:prstGeom>
        </p:spPr>
      </p:pic>
      <p:sp>
        <p:nvSpPr>
          <p:cNvPr id="8" name="Content Placeholder 7">
            <a:extLst>
              <a:ext uri="{FF2B5EF4-FFF2-40B4-BE49-F238E27FC236}">
                <a16:creationId xmlns:a16="http://schemas.microsoft.com/office/drawing/2014/main" id="{4EF0CC93-66AF-4C5A-915C-8317AF7A1FB0}"/>
              </a:ext>
            </a:extLst>
          </p:cNvPr>
          <p:cNvSpPr>
            <a:spLocks noGrp="1"/>
          </p:cNvSpPr>
          <p:nvPr>
            <p:ph sz="quarter" idx="14"/>
          </p:nvPr>
        </p:nvSpPr>
        <p:spPr>
          <a:xfrm>
            <a:off x="436766" y="5579037"/>
            <a:ext cx="8275434"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round flat plastic ring is often included in overhaul kits and makes seal installation easier. </a:t>
            </a:r>
            <a:endParaRPr lang="en-US" sz="1600" noProof="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449760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Measure Clutch Plate Clearance, Feeler Gauge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_clutch_plate_clearance_feeler_gauge">
            <a:hlinkClick r:id="" action="ppaction://media"/>
            <a:extLst>
              <a:ext uri="{FF2B5EF4-FFF2-40B4-BE49-F238E27FC236}">
                <a16:creationId xmlns:a16="http://schemas.microsoft.com/office/drawing/2014/main" id="{431E5C5A-8F2C-9714-A35D-75DD1816AD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496" y="1297700"/>
            <a:ext cx="8815008" cy="4958442"/>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Subassemblies</a:t>
            </a:r>
          </a:p>
        </p:txBody>
      </p:sp>
      <p:sp>
        <p:nvSpPr>
          <p:cNvPr id="6" name="Content Placeholder 5">
            <a:extLst>
              <a:ext uri="{FF2B5EF4-FFF2-40B4-BE49-F238E27FC236}">
                <a16:creationId xmlns:a16="http://schemas.microsoft.com/office/drawing/2014/main" id="{E2E7473E-F42F-D1A1-00AE-A6CBE4281169}"/>
              </a:ext>
            </a:extLst>
          </p:cNvPr>
          <p:cNvSpPr>
            <a:spLocks noGrp="1"/>
          </p:cNvSpPr>
          <p:nvPr>
            <p:ph sz="quarter" idx="13"/>
          </p:nvPr>
        </p:nvSpPr>
        <p:spPr>
          <a:xfrm>
            <a:off x="438346" y="1139105"/>
            <a:ext cx="8273854" cy="1744511"/>
          </a:xfrm>
        </p:spPr>
        <p:txBody>
          <a:bodyPr wrap="square" lIns="0" tIns="18000" rIns="0" bIns="18000" anchor="ctr" anchorCtr="0">
            <a:spAutoFit/>
          </a:bodyPr>
          <a:lstStyle/>
          <a:p>
            <a:pPr marL="342900" indent="-342900">
              <a:spcBef>
                <a:spcPts val="600"/>
              </a:spcBef>
            </a:pPr>
            <a:r>
              <a:rPr lang="en-US" sz="2400" noProof="0" dirty="0"/>
              <a:t>Subassemblies include:</a:t>
            </a:r>
          </a:p>
          <a:p>
            <a:pPr marL="829818" lvl="1" indent="-342900"/>
            <a:r>
              <a:rPr lang="en-US" sz="2400" noProof="0" dirty="0"/>
              <a:t>Clutch packs</a:t>
            </a:r>
          </a:p>
          <a:p>
            <a:pPr marL="829818" lvl="1" indent="-342900"/>
            <a:r>
              <a:rPr lang="en-US" sz="2400" noProof="0" dirty="0"/>
              <a:t>Pump</a:t>
            </a:r>
          </a:p>
          <a:p>
            <a:pPr marL="829818" lvl="1" indent="-342900"/>
            <a:r>
              <a:rPr lang="en-US" sz="2400" noProof="0" dirty="0"/>
              <a:t>Valve body</a:t>
            </a:r>
            <a:endParaRPr lang="en-US" noProof="0" dirty="0"/>
          </a:p>
        </p:txBody>
      </p:sp>
    </p:spTree>
    <p:extLst>
      <p:ext uri="{BB962C8B-B14F-4D97-AF65-F5344CB8AC3E}">
        <p14:creationId xmlns:p14="http://schemas.microsoft.com/office/powerpoint/2010/main" val="4082416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Figure 19.13</a:t>
            </a:r>
          </a:p>
        </p:txBody>
      </p:sp>
      <p:sp>
        <p:nvSpPr>
          <p:cNvPr id="3" name="Content Placeholder 2">
            <a:extLst>
              <a:ext uri="{FF2B5EF4-FFF2-40B4-BE49-F238E27FC236}">
                <a16:creationId xmlns:a16="http://schemas.microsoft.com/office/drawing/2014/main" id="{47195F8D-E83A-05EC-6DEA-37E4F2DB854D}"/>
              </a:ext>
            </a:extLst>
          </p:cNvPr>
          <p:cNvSpPr>
            <a:spLocks noGrp="1"/>
          </p:cNvSpPr>
          <p:nvPr>
            <p:ph sz="quarter" idx="13"/>
          </p:nvPr>
        </p:nvSpPr>
        <p:spPr>
          <a:xfrm>
            <a:off x="438346" y="1143086"/>
            <a:ext cx="8273854" cy="775015"/>
          </a:xfrm>
        </p:spPr>
        <p:txBody>
          <a:bodyPr wrap="square" lIns="0" tIns="18000" rIns="0" bIns="18000" anchor="ctr" anchorCtr="0">
            <a:spAutoFit/>
          </a:bodyPr>
          <a:lstStyle/>
          <a:p>
            <a:pPr marL="0" indent="0">
              <a:buNone/>
            </a:pPr>
            <a:r>
              <a:rPr lang="en-US" sz="2400" noProof="0" dirty="0"/>
              <a:t>Dial indicator is set up to measure clutch pack clearance and then it is air checked to verify proper operation.</a:t>
            </a:r>
            <a:endParaRPr lang="en-US" noProof="0" dirty="0"/>
          </a:p>
        </p:txBody>
      </p:sp>
      <p:pic>
        <p:nvPicPr>
          <p:cNvPr id="6" name="Picture 5" descr="A close-up view shows a dial indicator placed on the rim of the housing of a piston and clutch assembly.">
            <a:extLst>
              <a:ext uri="{FF2B5EF4-FFF2-40B4-BE49-F238E27FC236}">
                <a16:creationId xmlns:a16="http://schemas.microsoft.com/office/drawing/2014/main" id="{B81FF45A-D075-54E1-3293-DC378FD04FBE}"/>
              </a:ext>
            </a:extLst>
          </p:cNvPr>
          <p:cNvPicPr>
            <a:picLocks noChangeAspect="1"/>
          </p:cNvPicPr>
          <p:nvPr/>
        </p:nvPicPr>
        <p:blipFill rotWithShape="1">
          <a:blip r:embed="rId2"/>
          <a:srcRect b="7477"/>
          <a:stretch/>
        </p:blipFill>
        <p:spPr>
          <a:xfrm>
            <a:off x="1745724" y="2040311"/>
            <a:ext cx="5675997" cy="4304418"/>
          </a:xfrm>
          <a:prstGeom prst="rect">
            <a:avLst/>
          </a:prstGeom>
        </p:spPr>
      </p:pic>
    </p:spTree>
    <p:extLst>
      <p:ext uri="{BB962C8B-B14F-4D97-AF65-F5344CB8AC3E}">
        <p14:creationId xmlns:p14="http://schemas.microsoft.com/office/powerpoint/2010/main" val="4118512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Measures Clutch Plate Clearance, Dial Indicator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_clutch_plate_clearance_dial_indicator">
            <a:hlinkClick r:id="" action="ppaction://media"/>
            <a:extLst>
              <a:ext uri="{FF2B5EF4-FFF2-40B4-BE49-F238E27FC236}">
                <a16:creationId xmlns:a16="http://schemas.microsoft.com/office/drawing/2014/main" id="{93093E6A-BCA7-F1EC-4AF7-3AD09FCF2B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957" y="1221095"/>
            <a:ext cx="8788085" cy="4943298"/>
          </a:xfrm>
          <a:prstGeom prst="rect">
            <a:avLst/>
          </a:prstGeom>
        </p:spPr>
      </p:pic>
    </p:spTree>
    <p:extLst>
      <p:ext uri="{BB962C8B-B14F-4D97-AF65-F5344CB8AC3E}">
        <p14:creationId xmlns:p14="http://schemas.microsoft.com/office/powerpoint/2010/main" val="318893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 Check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_check_clutch">
            <a:hlinkClick r:id="" action="ppaction://media"/>
            <a:extLst>
              <a:ext uri="{FF2B5EF4-FFF2-40B4-BE49-F238E27FC236}">
                <a16:creationId xmlns:a16="http://schemas.microsoft.com/office/drawing/2014/main" id="{595F708F-3CB2-32EA-28C6-0EA0F8CF80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790" y="1282149"/>
            <a:ext cx="8798420" cy="4949111"/>
          </a:xfrm>
          <a:prstGeom prst="rect">
            <a:avLst/>
          </a:prstGeom>
        </p:spPr>
      </p:pic>
    </p:spTree>
    <p:extLst>
      <p:ext uri="{BB962C8B-B14F-4D97-AF65-F5344CB8AC3E}">
        <p14:creationId xmlns:p14="http://schemas.microsoft.com/office/powerpoint/2010/main" val="42881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19.14</a:t>
            </a:r>
          </a:p>
        </p:txBody>
      </p:sp>
      <p:sp>
        <p:nvSpPr>
          <p:cNvPr id="7" name="Content Placeholder 6">
            <a:extLst>
              <a:ext uri="{FF2B5EF4-FFF2-40B4-BE49-F238E27FC236}">
                <a16:creationId xmlns:a16="http://schemas.microsoft.com/office/drawing/2014/main" id="{06E85AAF-500A-07F3-8260-01C2D87CF9A4}"/>
              </a:ext>
            </a:extLst>
          </p:cNvPr>
          <p:cNvSpPr>
            <a:spLocks noGrp="1"/>
          </p:cNvSpPr>
          <p:nvPr>
            <p:ph sz="quarter" idx="13"/>
          </p:nvPr>
        </p:nvSpPr>
        <p:spPr>
          <a:xfrm>
            <a:off x="436766" y="1152950"/>
            <a:ext cx="8275434" cy="405683"/>
          </a:xfrm>
        </p:spPr>
        <p:txBody>
          <a:bodyPr wrap="square" lIns="0" tIns="18000" rIns="0" bIns="18000" anchor="ctr" anchorCtr="0">
            <a:spAutoFit/>
          </a:bodyPr>
          <a:lstStyle/>
          <a:p>
            <a:pPr marL="0" indent="0">
              <a:buNone/>
            </a:pPr>
            <a:r>
              <a:rPr lang="en-US" sz="2400" noProof="0" dirty="0"/>
              <a:t>Hooked Sealing Ring</a:t>
            </a:r>
          </a:p>
        </p:txBody>
      </p:sp>
      <p:pic>
        <p:nvPicPr>
          <p:cNvPr id="5" name="Picture 4" descr="An illustration shows the sealing mechanism for a clutch set. Insets for seal installation, hook ring sealing, and open-end rings are shown.&#10;Long description is available in notes, Press F6."/>
          <p:cNvPicPr>
            <a:picLocks noChangeAspect="1"/>
          </p:cNvPicPr>
          <p:nvPr/>
        </p:nvPicPr>
        <p:blipFill>
          <a:blip r:embed="rId3"/>
          <a:stretch>
            <a:fillRect/>
          </a:stretch>
        </p:blipFill>
        <p:spPr>
          <a:xfrm>
            <a:off x="2980703" y="1781618"/>
            <a:ext cx="3188549" cy="2882447"/>
          </a:xfrm>
          <a:prstGeom prst="rect">
            <a:avLst/>
          </a:prstGeom>
        </p:spPr>
      </p:pic>
      <p:sp>
        <p:nvSpPr>
          <p:cNvPr id="8" name="Content Placeholder 7">
            <a:extLst>
              <a:ext uri="{FF2B5EF4-FFF2-40B4-BE49-F238E27FC236}">
                <a16:creationId xmlns:a16="http://schemas.microsoft.com/office/drawing/2014/main" id="{BB2ADC12-3879-6353-4700-23A9C2953587}"/>
              </a:ext>
            </a:extLst>
          </p:cNvPr>
          <p:cNvSpPr>
            <a:spLocks noGrp="1"/>
          </p:cNvSpPr>
          <p:nvPr>
            <p:ph sz="quarter" idx="14"/>
          </p:nvPr>
        </p:nvSpPr>
        <p:spPr>
          <a:xfrm>
            <a:off x="436766" y="4838547"/>
            <a:ext cx="8275434" cy="1513679"/>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metal sealing ring has been hooked and placed into its bore. It should enter with a slight pressure and make full contact with the bore. There should be a slight gap at the</a:t>
            </a:r>
            <a:r>
              <a:rPr lang="en-US" sz="2400" baseline="0" noProof="0" dirty="0">
                <a:latin typeface="Arial" panose="020B0604020202020204" pitchFamily="34" charset="0"/>
                <a:ea typeface="Verdana" panose="020B0604030504040204" pitchFamily="34" charset="0"/>
                <a:cs typeface="Arial" panose="020B0604020202020204" pitchFamily="34" charset="0"/>
              </a:rPr>
              <a:t> </a:t>
            </a:r>
            <a:r>
              <a:rPr lang="en-US" sz="2400" noProof="0" dirty="0">
                <a:latin typeface="Arial" panose="020B0604020202020204" pitchFamily="34" charset="0"/>
                <a:ea typeface="Verdana" panose="020B0604030504040204" pitchFamily="34" charset="0"/>
                <a:cs typeface="Arial" panose="020B0604020202020204" pitchFamily="34" charset="0"/>
              </a:rPr>
              <a:t>ends of the ring as shown.</a:t>
            </a:r>
          </a:p>
        </p:txBody>
      </p:sp>
    </p:spTree>
    <p:extLst>
      <p:ext uri="{BB962C8B-B14F-4D97-AF65-F5344CB8AC3E}">
        <p14:creationId xmlns:p14="http://schemas.microsoft.com/office/powerpoint/2010/main" val="97646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5156"/>
            <a:ext cx="8275434" cy="590349"/>
          </a:xfrm>
        </p:spPr>
        <p:txBody>
          <a:bodyPr wrap="square" lIns="0" tIns="18000" rIns="0" bIns="18000" anchor="ctr" anchorCtr="0">
            <a:spAutoFit/>
          </a:bodyPr>
          <a:lstStyle/>
          <a:p>
            <a:r>
              <a:rPr lang="en-US" noProof="0" dirty="0"/>
              <a:t>Figure 19.15</a:t>
            </a:r>
          </a:p>
        </p:txBody>
      </p:sp>
      <p:sp>
        <p:nvSpPr>
          <p:cNvPr id="7" name="Content Placeholder 6">
            <a:extLst>
              <a:ext uri="{FF2B5EF4-FFF2-40B4-BE49-F238E27FC236}">
                <a16:creationId xmlns:a16="http://schemas.microsoft.com/office/drawing/2014/main" id="{92946A41-5EF9-A8AD-CF2F-4C483E7B6D6B}"/>
              </a:ext>
            </a:extLst>
          </p:cNvPr>
          <p:cNvSpPr>
            <a:spLocks noGrp="1"/>
          </p:cNvSpPr>
          <p:nvPr>
            <p:ph sz="quarter" idx="13"/>
          </p:nvPr>
        </p:nvSpPr>
        <p:spPr>
          <a:xfrm>
            <a:off x="436766" y="1197227"/>
            <a:ext cx="8275434" cy="344128"/>
          </a:xfrm>
        </p:spPr>
        <p:txBody>
          <a:bodyPr wrap="square" lIns="0" tIns="18000" rIns="0" bIns="18000" anchor="ctr" anchorCtr="0">
            <a:spAutoFit/>
          </a:bodyPr>
          <a:lstStyle/>
          <a:p>
            <a:pPr marL="0" indent="0">
              <a:buNone/>
            </a:pPr>
            <a:r>
              <a:rPr lang="en-US" sz="2000" noProof="0" dirty="0"/>
              <a:t>Ring Side Clearance</a:t>
            </a:r>
          </a:p>
        </p:txBody>
      </p:sp>
      <p:pic>
        <p:nvPicPr>
          <p:cNvPr id="5" name="Picture 4" descr="A two-part illustration shows measuring side clearance of a metal sealing ring in a clutch assembly and checking for damage to the seal groove.&#10;Long description is available in notes, Press F6."/>
          <p:cNvPicPr>
            <a:picLocks noChangeAspect="1"/>
          </p:cNvPicPr>
          <p:nvPr/>
        </p:nvPicPr>
        <p:blipFill>
          <a:blip r:embed="rId3"/>
          <a:stretch>
            <a:fillRect/>
          </a:stretch>
        </p:blipFill>
        <p:spPr>
          <a:xfrm>
            <a:off x="686967" y="1698503"/>
            <a:ext cx="7778916" cy="3480042"/>
          </a:xfrm>
          <a:prstGeom prst="rect">
            <a:avLst/>
          </a:prstGeom>
        </p:spPr>
      </p:pic>
      <p:sp>
        <p:nvSpPr>
          <p:cNvPr id="8" name="Content Placeholder 7">
            <a:extLst>
              <a:ext uri="{FF2B5EF4-FFF2-40B4-BE49-F238E27FC236}">
                <a16:creationId xmlns:a16="http://schemas.microsoft.com/office/drawing/2014/main" id="{E0251D5E-3853-C020-4C97-185A1FF37DCC}"/>
              </a:ext>
            </a:extLst>
          </p:cNvPr>
          <p:cNvSpPr>
            <a:spLocks noGrp="1"/>
          </p:cNvSpPr>
          <p:nvPr>
            <p:ph sz="quarter" idx="14"/>
          </p:nvPr>
        </p:nvSpPr>
        <p:spPr>
          <a:xfrm>
            <a:off x="436766" y="5308766"/>
            <a:ext cx="8275434" cy="1036625"/>
          </a:xfrm>
        </p:spPr>
        <p:txBody>
          <a:bodyPr wrap="square" lIns="0" tIns="18000" rIns="0" bIns="18000" anchor="ctr" anchorCtr="0">
            <a:spAutoFit/>
          </a:bodyPr>
          <a:lstStyle/>
          <a:p>
            <a:pPr marL="0" indent="0">
              <a:spcBef>
                <a:spcPts val="600"/>
              </a:spcBef>
              <a:buNone/>
            </a:pPr>
            <a:r>
              <a:rPr lang="en-US" sz="2000" noProof="0" dirty="0">
                <a:latin typeface="Arial" panose="020B0604020202020204" pitchFamily="34" charset="0"/>
                <a:ea typeface="Verdana" panose="020B0604030504040204" pitchFamily="34" charset="0"/>
                <a:cs typeface="Arial" panose="020B0604020202020204" pitchFamily="34" charset="0"/>
              </a:rPr>
              <a:t>(a) Side clearance of a metal sealing ring is checked by placing the ring into the groove and measuring clearance using a feeler gauge.</a:t>
            </a:r>
          </a:p>
          <a:p>
            <a:pPr marL="0" indent="0">
              <a:spcBef>
                <a:spcPts val="600"/>
              </a:spcBef>
              <a:buNone/>
            </a:pPr>
            <a:r>
              <a:rPr lang="en-US" sz="2000" noProof="0" dirty="0">
                <a:latin typeface="Arial" panose="020B0604020202020204" pitchFamily="34" charset="0"/>
                <a:ea typeface="Verdana" panose="020B0604030504040204" pitchFamily="34" charset="0"/>
                <a:cs typeface="Arial" panose="020B0604020202020204" pitchFamily="34" charset="0"/>
              </a:rPr>
              <a:t>(b) While making this check, look for damage to the seal groove.</a:t>
            </a:r>
          </a:p>
        </p:txBody>
      </p:sp>
    </p:spTree>
    <p:extLst>
      <p:ext uri="{BB962C8B-B14F-4D97-AF65-F5344CB8AC3E}">
        <p14:creationId xmlns:p14="http://schemas.microsoft.com/office/powerpoint/2010/main" val="3531032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5156"/>
            <a:ext cx="8275434" cy="590349"/>
          </a:xfrm>
        </p:spPr>
        <p:txBody>
          <a:bodyPr wrap="square" lIns="0" tIns="18000" rIns="0" bIns="18000" anchor="ctr" anchorCtr="0">
            <a:spAutoFit/>
          </a:bodyPr>
          <a:lstStyle/>
          <a:p>
            <a:r>
              <a:rPr lang="en-US" noProof="0" dirty="0"/>
              <a:t>Figure 19.16</a:t>
            </a:r>
          </a:p>
        </p:txBody>
      </p:sp>
      <p:sp>
        <p:nvSpPr>
          <p:cNvPr id="7" name="Content Placeholder 6">
            <a:extLst>
              <a:ext uri="{FF2B5EF4-FFF2-40B4-BE49-F238E27FC236}">
                <a16:creationId xmlns:a16="http://schemas.microsoft.com/office/drawing/2014/main" id="{250ABD04-51FB-9750-0D48-2073849FB7EE}"/>
              </a:ext>
            </a:extLst>
          </p:cNvPr>
          <p:cNvSpPr>
            <a:spLocks noGrp="1"/>
          </p:cNvSpPr>
          <p:nvPr>
            <p:ph sz="quarter" idx="13"/>
          </p:nvPr>
        </p:nvSpPr>
        <p:spPr>
          <a:xfrm>
            <a:off x="436766" y="1146130"/>
            <a:ext cx="8275434" cy="405683"/>
          </a:xfrm>
        </p:spPr>
        <p:txBody>
          <a:bodyPr wrap="square" lIns="0" tIns="18000" rIns="0" bIns="18000" anchor="ctr" anchorCtr="0">
            <a:spAutoFit/>
          </a:bodyPr>
          <a:lstStyle/>
          <a:p>
            <a:pPr marL="0" indent="0">
              <a:buNone/>
            </a:pPr>
            <a:r>
              <a:rPr lang="en-US" sz="2400" noProof="0" dirty="0"/>
              <a:t>Teflon Ring Types</a:t>
            </a:r>
          </a:p>
        </p:txBody>
      </p:sp>
      <p:sp>
        <p:nvSpPr>
          <p:cNvPr id="8" name="Content Placeholder 7">
            <a:extLst>
              <a:ext uri="{FF2B5EF4-FFF2-40B4-BE49-F238E27FC236}">
                <a16:creationId xmlns:a16="http://schemas.microsoft.com/office/drawing/2014/main" id="{612AFF52-6760-0751-05BE-822391DFBD7A}"/>
              </a:ext>
            </a:extLst>
          </p:cNvPr>
          <p:cNvSpPr>
            <a:spLocks noGrp="1"/>
          </p:cNvSpPr>
          <p:nvPr>
            <p:ph sz="quarter" idx="14"/>
          </p:nvPr>
        </p:nvSpPr>
        <p:spPr>
          <a:xfrm>
            <a:off x="436766" y="1966080"/>
            <a:ext cx="4135234" cy="262167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Four styles of Teflon rings; the uncut, continuous ring requires special tools for installation. The other styles are placed into the groove with overlapping ends positioned</a:t>
            </a:r>
            <a:r>
              <a:rPr lang="en-US" sz="2400" baseline="0" noProof="0" dirty="0">
                <a:latin typeface="Arial" panose="020B0604020202020204" pitchFamily="34" charset="0"/>
                <a:ea typeface="Verdana" panose="020B0604030504040204" pitchFamily="34" charset="0"/>
                <a:cs typeface="Arial" panose="020B0604020202020204" pitchFamily="34" charset="0"/>
              </a:rPr>
              <a:t> </a:t>
            </a:r>
            <a:r>
              <a:rPr lang="en-US" sz="2400" noProof="0" dirty="0">
                <a:latin typeface="Arial" panose="020B0604020202020204" pitchFamily="34" charset="0"/>
                <a:ea typeface="Verdana" panose="020B0604030504040204" pitchFamily="34" charset="0"/>
                <a:cs typeface="Arial" panose="020B0604020202020204" pitchFamily="34" charset="0"/>
              </a:rPr>
              <a:t>properly.</a:t>
            </a:r>
            <a:endParaRPr lang="en-US" sz="2400" noProof="0" dirty="0">
              <a:latin typeface="Arial" panose="020B0604020202020204" pitchFamily="34" charset="0"/>
              <a:cs typeface="Arial" panose="020B0604020202020204" pitchFamily="34" charset="0"/>
            </a:endParaRPr>
          </a:p>
        </p:txBody>
      </p:sp>
      <p:pic>
        <p:nvPicPr>
          <p:cNvPr id="5" name="Picture 4" descr="An illustration shows four styles of Teflon rings: continuous, butt cut, scarf cut, and step cut.&#10;Long description is available in notes, Press F6."/>
          <p:cNvPicPr>
            <a:picLocks noChangeAspect="1"/>
          </p:cNvPicPr>
          <p:nvPr/>
        </p:nvPicPr>
        <p:blipFill>
          <a:blip r:embed="rId3"/>
          <a:stretch>
            <a:fillRect/>
          </a:stretch>
        </p:blipFill>
        <p:spPr>
          <a:xfrm>
            <a:off x="5425155" y="1980141"/>
            <a:ext cx="2288961" cy="4374727"/>
          </a:xfrm>
          <a:prstGeom prst="rect">
            <a:avLst/>
          </a:prstGeom>
        </p:spPr>
      </p:pic>
    </p:spTree>
    <p:extLst>
      <p:ext uri="{BB962C8B-B14F-4D97-AF65-F5344CB8AC3E}">
        <p14:creationId xmlns:p14="http://schemas.microsoft.com/office/powerpoint/2010/main" val="1028022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1" name="Title 10">
            <a:extLst>
              <a:ext uri="{FF2B5EF4-FFF2-40B4-BE49-F238E27FC236}">
                <a16:creationId xmlns:a16="http://schemas.microsoft.com/office/drawing/2014/main" id="{D6143F87-D8DB-5C28-F66E-FC26E046C9E8}"/>
              </a:ext>
            </a:extLst>
          </p:cNvPr>
          <p:cNvSpPr>
            <a:spLocks noGrp="1"/>
          </p:cNvSpPr>
          <p:nvPr>
            <p:ph type="title"/>
          </p:nvPr>
        </p:nvSpPr>
        <p:spPr>
          <a:xfrm>
            <a:off x="436765" y="235156"/>
            <a:ext cx="8275433" cy="590349"/>
          </a:xfrm>
        </p:spPr>
        <p:txBody>
          <a:bodyPr wrap="square" lIns="0" tIns="18000" rIns="0" bIns="18000" anchor="ctr" anchorCtr="0">
            <a:spAutoFit/>
          </a:bodyPr>
          <a:lstStyle/>
          <a:p>
            <a:r>
              <a:rPr lang="en-US" noProof="0" dirty="0"/>
              <a:t>Figure 19.17</a:t>
            </a:r>
          </a:p>
        </p:txBody>
      </p:sp>
      <p:sp>
        <p:nvSpPr>
          <p:cNvPr id="12" name="Content Placeholder 11">
            <a:extLst>
              <a:ext uri="{FF2B5EF4-FFF2-40B4-BE49-F238E27FC236}">
                <a16:creationId xmlns:a16="http://schemas.microsoft.com/office/drawing/2014/main" id="{B37335BA-6BF0-C34F-734D-79137823C577}"/>
              </a:ext>
            </a:extLst>
          </p:cNvPr>
          <p:cNvSpPr>
            <a:spLocks noGrp="1"/>
          </p:cNvSpPr>
          <p:nvPr>
            <p:ph sz="quarter" idx="13"/>
          </p:nvPr>
        </p:nvSpPr>
        <p:spPr>
          <a:xfrm>
            <a:off x="436766" y="1146130"/>
            <a:ext cx="8275434" cy="405683"/>
          </a:xfrm>
        </p:spPr>
        <p:txBody>
          <a:bodyPr wrap="square" lIns="0" tIns="18000" rIns="0" bIns="18000" anchor="ctr" anchorCtr="0">
            <a:spAutoFit/>
          </a:bodyPr>
          <a:lstStyle/>
          <a:p>
            <a:pPr marL="0" indent="0">
              <a:buNone/>
            </a:pPr>
            <a:r>
              <a:rPr lang="en-US" sz="2400" noProof="0" dirty="0"/>
              <a:t>Seal Installation Tool</a:t>
            </a:r>
          </a:p>
        </p:txBody>
      </p:sp>
      <p:pic>
        <p:nvPicPr>
          <p:cNvPr id="4" name="Picture 3" descr="A close-up view shows a seal installation tool, a long driver with a spring, being inserted into the middle bore of a clutch.">
            <a:extLst>
              <a:ext uri="{FF2B5EF4-FFF2-40B4-BE49-F238E27FC236}">
                <a16:creationId xmlns:a16="http://schemas.microsoft.com/office/drawing/2014/main" id="{8CE7A9D5-DACE-6A74-E2FA-A43792791E04}"/>
              </a:ext>
            </a:extLst>
          </p:cNvPr>
          <p:cNvPicPr>
            <a:picLocks noChangeAspect="1"/>
          </p:cNvPicPr>
          <p:nvPr/>
        </p:nvPicPr>
        <p:blipFill>
          <a:blip r:embed="rId3"/>
          <a:stretch>
            <a:fillRect/>
          </a:stretch>
        </p:blipFill>
        <p:spPr>
          <a:xfrm>
            <a:off x="684032" y="1711345"/>
            <a:ext cx="1023446" cy="2403687"/>
          </a:xfrm>
          <a:prstGeom prst="rect">
            <a:avLst/>
          </a:prstGeom>
        </p:spPr>
      </p:pic>
      <p:pic>
        <p:nvPicPr>
          <p:cNvPr id="6" name="Picture 5" descr="A close-up view shows a technician compressing the seal in a clutch assembly with a sizing tool, a spring with a long hat-like structure.">
            <a:extLst>
              <a:ext uri="{FF2B5EF4-FFF2-40B4-BE49-F238E27FC236}">
                <a16:creationId xmlns:a16="http://schemas.microsoft.com/office/drawing/2014/main" id="{1B1FE4AA-4A28-242D-5C27-4C05A24E4C7A}"/>
              </a:ext>
            </a:extLst>
          </p:cNvPr>
          <p:cNvPicPr>
            <a:picLocks noChangeAspect="1"/>
          </p:cNvPicPr>
          <p:nvPr/>
        </p:nvPicPr>
        <p:blipFill rotWithShape="1">
          <a:blip r:embed="rId4"/>
          <a:srcRect b="6154"/>
          <a:stretch/>
        </p:blipFill>
        <p:spPr>
          <a:xfrm>
            <a:off x="2747408" y="1805519"/>
            <a:ext cx="2828572" cy="2332565"/>
          </a:xfrm>
          <a:prstGeom prst="rect">
            <a:avLst/>
          </a:prstGeom>
        </p:spPr>
      </p:pic>
      <p:pic>
        <p:nvPicPr>
          <p:cNvPr id="8" name="Picture 7" descr="A close-up view shows the sizing tool, a long rod with ring partitions and holes, being completely inserted into the middle bore of the clutch assembly.">
            <a:extLst>
              <a:ext uri="{FF2B5EF4-FFF2-40B4-BE49-F238E27FC236}">
                <a16:creationId xmlns:a16="http://schemas.microsoft.com/office/drawing/2014/main" id="{92726B4C-4D6F-9F55-5C61-EF9065FD61D1}"/>
              </a:ext>
            </a:extLst>
          </p:cNvPr>
          <p:cNvPicPr>
            <a:picLocks noChangeAspect="1"/>
          </p:cNvPicPr>
          <p:nvPr/>
        </p:nvPicPr>
        <p:blipFill rotWithShape="1">
          <a:blip r:embed="rId5"/>
          <a:srcRect b="7441"/>
          <a:stretch/>
        </p:blipFill>
        <p:spPr>
          <a:xfrm>
            <a:off x="5946380" y="1811204"/>
            <a:ext cx="2761088" cy="2232914"/>
          </a:xfrm>
          <a:prstGeom prst="rect">
            <a:avLst/>
          </a:prstGeom>
        </p:spPr>
      </p:pic>
      <p:sp>
        <p:nvSpPr>
          <p:cNvPr id="13" name="Content Placeholder 12">
            <a:extLst>
              <a:ext uri="{FF2B5EF4-FFF2-40B4-BE49-F238E27FC236}">
                <a16:creationId xmlns:a16="http://schemas.microsoft.com/office/drawing/2014/main" id="{3761693B-C26F-AAE1-32E7-D9ECADF5BCFA}"/>
              </a:ext>
            </a:extLst>
          </p:cNvPr>
          <p:cNvSpPr>
            <a:spLocks noGrp="1"/>
          </p:cNvSpPr>
          <p:nvPr>
            <p:ph sz="quarter" idx="14"/>
          </p:nvPr>
        </p:nvSpPr>
        <p:spPr>
          <a:xfrm>
            <a:off x="436766" y="4310789"/>
            <a:ext cx="8275434" cy="2036899"/>
          </a:xfrm>
        </p:spPr>
        <p:txBody>
          <a:bodyPr wrap="square" lIns="0" tIns="18000" rIns="0" bIns="18000" anchor="ctr" anchorCtr="0">
            <a:spAutoFit/>
          </a:bodyPr>
          <a:lstStyle/>
          <a:p>
            <a:pPr marL="0" indent="0">
              <a:spcBef>
                <a:spcPts val="600"/>
              </a:spcBef>
              <a:buNone/>
            </a:pPr>
            <a:r>
              <a:rPr lang="en-US" sz="2400" noProof="0" dirty="0"/>
              <a:t>(a) Using a seal installation tool allows seal to slide down over shaft without harming the seal. </a:t>
            </a:r>
          </a:p>
          <a:p>
            <a:pPr marL="0" indent="0">
              <a:spcBef>
                <a:spcPts val="600"/>
              </a:spcBef>
              <a:buNone/>
            </a:pPr>
            <a:r>
              <a:rPr lang="en-US" sz="2400" noProof="0" dirty="0"/>
              <a:t>(b) After seal has been placed in groove, use a sizing tool to reduce size of seal.</a:t>
            </a:r>
          </a:p>
          <a:p>
            <a:pPr marL="0" indent="0">
              <a:spcBef>
                <a:spcPts val="600"/>
              </a:spcBef>
              <a:buNone/>
            </a:pPr>
            <a:r>
              <a:rPr lang="en-US" sz="2400" noProof="0" dirty="0"/>
              <a:t>(c) The seal after it has been sized.</a:t>
            </a:r>
          </a:p>
        </p:txBody>
      </p:sp>
    </p:spTree>
    <p:extLst>
      <p:ext uri="{BB962C8B-B14F-4D97-AF65-F5344CB8AC3E}">
        <p14:creationId xmlns:p14="http://schemas.microsoft.com/office/powerpoint/2010/main" val="93141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8" name="Title 7">
            <a:extLst>
              <a:ext uri="{FF2B5EF4-FFF2-40B4-BE49-F238E27FC236}">
                <a16:creationId xmlns:a16="http://schemas.microsoft.com/office/drawing/2014/main" id="{A6FBC334-3C15-0D25-ADAD-1FF6E2F2B9FE}"/>
              </a:ext>
            </a:extLst>
          </p:cNvPr>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Learning Objectives </a:t>
            </a:r>
            <a:r>
              <a:rPr lang="en-US" sz="2800" noProof="0" dirty="0"/>
              <a:t>(2 of 2)</a:t>
            </a:r>
            <a:endParaRPr lang="en-US" noProof="0" dirty="0"/>
          </a:p>
        </p:txBody>
      </p:sp>
      <p:sp>
        <p:nvSpPr>
          <p:cNvPr id="9" name="Content Placeholder 8">
            <a:extLst>
              <a:ext uri="{FF2B5EF4-FFF2-40B4-BE49-F238E27FC236}">
                <a16:creationId xmlns:a16="http://schemas.microsoft.com/office/drawing/2014/main" id="{74403540-6B99-F16D-3C7C-F187FA26D571}"/>
              </a:ext>
            </a:extLst>
          </p:cNvPr>
          <p:cNvSpPr>
            <a:spLocks noGrp="1"/>
          </p:cNvSpPr>
          <p:nvPr>
            <p:ph sz="quarter" idx="13"/>
          </p:nvPr>
        </p:nvSpPr>
        <p:spPr>
          <a:xfrm>
            <a:off x="438346" y="1137848"/>
            <a:ext cx="8273854" cy="3198756"/>
          </a:xfrm>
        </p:spPr>
        <p:txBody>
          <a:bodyPr wrap="square" lIns="0" tIns="18000" rIns="0" bIns="18000" anchor="ctr" anchorCtr="0">
            <a:spAutoFit/>
          </a:bodyPr>
          <a:lstStyle/>
          <a:p>
            <a:pPr marL="685800" lvl="0" indent="-685800">
              <a:buClr>
                <a:schemeClr val="lt1"/>
              </a:buClr>
              <a:buSzPct val="25000"/>
              <a:buNone/>
            </a:pPr>
            <a:r>
              <a:rPr lang="en-US" sz="2400" b="1" noProof="0" dirty="0">
                <a:solidFill>
                  <a:srgbClr val="007FA3"/>
                </a:solidFill>
              </a:rPr>
              <a:t>19.6</a:t>
            </a:r>
            <a:r>
              <a:rPr lang="en-US" sz="2400" noProof="0" dirty="0">
                <a:solidFill>
                  <a:schemeClr val="tx1"/>
                </a:solidFill>
              </a:rPr>
              <a:t> Explain the procedure for clutch disassembly and assembly.</a:t>
            </a:r>
          </a:p>
          <a:p>
            <a:pPr marL="685800" lvl="0" indent="-685800">
              <a:buClr>
                <a:schemeClr val="lt1"/>
              </a:buClr>
              <a:buSzPct val="25000"/>
              <a:buNone/>
            </a:pPr>
            <a:r>
              <a:rPr lang="en-US" sz="2400" b="1" noProof="0" dirty="0">
                <a:solidFill>
                  <a:srgbClr val="007FA3"/>
                </a:solidFill>
              </a:rPr>
              <a:t>19.7 </a:t>
            </a:r>
            <a:r>
              <a:rPr lang="en-US" sz="2400" noProof="0" dirty="0">
                <a:solidFill>
                  <a:schemeClr val="tx1"/>
                </a:solidFill>
              </a:rPr>
              <a:t>Discuss gear set service and air testing.</a:t>
            </a:r>
          </a:p>
          <a:p>
            <a:pPr marL="685800" lvl="0" indent="-685800">
              <a:buClr>
                <a:schemeClr val="lt1"/>
              </a:buClr>
              <a:buSzPct val="25000"/>
              <a:buNone/>
            </a:pPr>
            <a:r>
              <a:rPr lang="en-US" sz="2400" b="1" noProof="0" dirty="0">
                <a:solidFill>
                  <a:srgbClr val="007FA3"/>
                </a:solidFill>
              </a:rPr>
              <a:t>19.8 </a:t>
            </a:r>
            <a:r>
              <a:rPr lang="en-US" sz="2400" noProof="0" dirty="0">
                <a:solidFill>
                  <a:schemeClr val="tx1"/>
                </a:solidFill>
              </a:rPr>
              <a:t>Explain the procedure to perform a final transmission assembly.</a:t>
            </a:r>
          </a:p>
          <a:p>
            <a:pPr marL="685800" lvl="0" indent="-685800">
              <a:buClr>
                <a:schemeClr val="lt1"/>
              </a:buClr>
              <a:buSzPct val="25000"/>
              <a:buNone/>
            </a:pPr>
            <a:r>
              <a:rPr lang="en-US" sz="2400" b="1" noProof="0" dirty="0">
                <a:solidFill>
                  <a:srgbClr val="007FA3"/>
                </a:solidFill>
              </a:rPr>
              <a:t>19.9 </a:t>
            </a:r>
            <a:r>
              <a:rPr lang="en-US" sz="2400" noProof="0" dirty="0">
                <a:solidFill>
                  <a:schemeClr val="tx1"/>
                </a:solidFill>
              </a:rPr>
              <a:t>List the steps involved in installing a transmission/transaxle.</a:t>
            </a:r>
            <a:endParaRPr lang="en-US" sz="2400" noProof="0" dirty="0"/>
          </a:p>
        </p:txBody>
      </p:sp>
    </p:spTree>
    <p:extLst>
      <p:ext uri="{BB962C8B-B14F-4D97-AF65-F5344CB8AC3E}">
        <p14:creationId xmlns:p14="http://schemas.microsoft.com/office/powerpoint/2010/main" val="1966525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Figure 19.18</a:t>
            </a:r>
          </a:p>
        </p:txBody>
      </p:sp>
      <p:sp>
        <p:nvSpPr>
          <p:cNvPr id="4" name="Content Placeholder 3">
            <a:extLst>
              <a:ext uri="{FF2B5EF4-FFF2-40B4-BE49-F238E27FC236}">
                <a16:creationId xmlns:a16="http://schemas.microsoft.com/office/drawing/2014/main" id="{C8322465-4A36-321B-18D5-D3CAB9C10259}"/>
              </a:ext>
            </a:extLst>
          </p:cNvPr>
          <p:cNvSpPr>
            <a:spLocks noGrp="1"/>
          </p:cNvSpPr>
          <p:nvPr>
            <p:ph sz="quarter" idx="13"/>
          </p:nvPr>
        </p:nvSpPr>
        <p:spPr>
          <a:xfrm>
            <a:off x="438346" y="1143083"/>
            <a:ext cx="8273854" cy="775015"/>
          </a:xfrm>
        </p:spPr>
        <p:txBody>
          <a:bodyPr wrap="square" lIns="0" tIns="18000" rIns="0" bIns="18000" anchor="ctr" anchorCtr="0">
            <a:spAutoFit/>
          </a:bodyPr>
          <a:lstStyle/>
          <a:p>
            <a:pPr marL="0" indent="0">
              <a:buNone/>
            </a:pPr>
            <a:r>
              <a:rPr lang="en-US" sz="2400" noProof="0" dirty="0"/>
              <a:t>Using water that has been heated in a microwave to help soften a Teflon sealing ring before installing it on the shaft.</a:t>
            </a:r>
          </a:p>
        </p:txBody>
      </p:sp>
      <p:pic>
        <p:nvPicPr>
          <p:cNvPr id="6" name="Picture 5" descr="A close-up view shows a technician submerging a small Teflon sealing ring into water in a paper can in a tray. A reverse clutch spring and overlapping gears are around it.">
            <a:extLst>
              <a:ext uri="{FF2B5EF4-FFF2-40B4-BE49-F238E27FC236}">
                <a16:creationId xmlns:a16="http://schemas.microsoft.com/office/drawing/2014/main" id="{9B31A7E5-523C-1215-D9DF-E3A9AA16F86F}"/>
              </a:ext>
            </a:extLst>
          </p:cNvPr>
          <p:cNvPicPr>
            <a:picLocks noChangeAspect="1"/>
          </p:cNvPicPr>
          <p:nvPr/>
        </p:nvPicPr>
        <p:blipFill rotWithShape="1">
          <a:blip r:embed="rId3"/>
          <a:srcRect b="7477"/>
          <a:stretch/>
        </p:blipFill>
        <p:spPr>
          <a:xfrm>
            <a:off x="1745724" y="2040311"/>
            <a:ext cx="5675997" cy="4304418"/>
          </a:xfrm>
          <a:prstGeom prst="rect">
            <a:avLst/>
          </a:prstGeom>
        </p:spPr>
      </p:pic>
    </p:spTree>
    <p:extLst>
      <p:ext uri="{BB962C8B-B14F-4D97-AF65-F5344CB8AC3E}">
        <p14:creationId xmlns:p14="http://schemas.microsoft.com/office/powerpoint/2010/main" val="3405089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Case Service </a:t>
            </a:r>
            <a:r>
              <a:rPr lang="en-US" sz="2800" noProof="0" dirty="0"/>
              <a:t>(1 of 2)</a:t>
            </a:r>
          </a:p>
        </p:txBody>
      </p:sp>
      <p:sp>
        <p:nvSpPr>
          <p:cNvPr id="3" name="Content Placeholder 2">
            <a:extLst>
              <a:ext uri="{FF2B5EF4-FFF2-40B4-BE49-F238E27FC236}">
                <a16:creationId xmlns:a16="http://schemas.microsoft.com/office/drawing/2014/main" id="{A08F7858-2254-37FB-E707-E0065937616B}"/>
              </a:ext>
            </a:extLst>
          </p:cNvPr>
          <p:cNvSpPr>
            <a:spLocks noGrp="1"/>
          </p:cNvSpPr>
          <p:nvPr>
            <p:ph sz="quarter" idx="13"/>
          </p:nvPr>
        </p:nvSpPr>
        <p:spPr>
          <a:xfrm>
            <a:off x="438346" y="1123900"/>
            <a:ext cx="8273854" cy="3822003"/>
          </a:xfrm>
        </p:spPr>
        <p:txBody>
          <a:bodyPr wrap="square" lIns="0" tIns="18000" rIns="0" bIns="18000" anchor="ctr" anchorCtr="0">
            <a:spAutoFit/>
          </a:bodyPr>
          <a:lstStyle/>
          <a:p>
            <a:pPr marL="342900" indent="-342900">
              <a:spcBef>
                <a:spcPts val="600"/>
              </a:spcBef>
            </a:pPr>
            <a:r>
              <a:rPr lang="en-US" sz="2400" noProof="0" dirty="0"/>
              <a:t>Several areas of case should be checked or serviced after it has been cleaned. These include</a:t>
            </a:r>
          </a:p>
          <a:p>
            <a:pPr marL="829818" lvl="1" indent="-342900"/>
            <a:r>
              <a:rPr lang="en-US" sz="2400" noProof="0" dirty="0"/>
              <a:t>Bushings</a:t>
            </a:r>
          </a:p>
          <a:p>
            <a:pPr marL="829818" lvl="1" indent="-342900"/>
            <a:r>
              <a:rPr lang="en-US" sz="2400" noProof="0" dirty="0"/>
              <a:t>All fluid passages</a:t>
            </a:r>
          </a:p>
          <a:p>
            <a:pPr marL="829818" lvl="1" indent="-342900"/>
            <a:r>
              <a:rPr lang="en-US" sz="2400" noProof="0" dirty="0"/>
              <a:t>Valve body worm tracks (grooves for valve body fluid flow)</a:t>
            </a:r>
          </a:p>
          <a:p>
            <a:pPr marL="829818" lvl="1" indent="-342900"/>
            <a:r>
              <a:rPr lang="en-US" sz="2400" noProof="0" dirty="0"/>
              <a:t>All bolt threads</a:t>
            </a:r>
          </a:p>
          <a:p>
            <a:pPr marL="829818" lvl="1" indent="-342900"/>
            <a:r>
              <a:rPr lang="en-US" sz="2400" noProof="0" dirty="0"/>
              <a:t>Clutch plate lugs</a:t>
            </a:r>
          </a:p>
          <a:p>
            <a:pPr marL="829818" lvl="1" indent="-342900"/>
            <a:r>
              <a:rPr lang="en-US" sz="2400" noProof="0" dirty="0"/>
              <a:t>Governor bore, if equipped</a:t>
            </a:r>
          </a:p>
        </p:txBody>
      </p:sp>
    </p:spTree>
    <p:extLst>
      <p:ext uri="{BB962C8B-B14F-4D97-AF65-F5344CB8AC3E}">
        <p14:creationId xmlns:p14="http://schemas.microsoft.com/office/powerpoint/2010/main" val="4868298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8"/>
            <a:ext cx="8273854" cy="590349"/>
          </a:xfrm>
        </p:spPr>
        <p:txBody>
          <a:bodyPr wrap="square" lIns="0" tIns="18000" rIns="0" bIns="18000" anchor="ctr" anchorCtr="0">
            <a:spAutoFit/>
          </a:bodyPr>
          <a:lstStyle/>
          <a:p>
            <a:r>
              <a:rPr lang="en-US" noProof="0" dirty="0"/>
              <a:t>Case Service </a:t>
            </a:r>
            <a:r>
              <a:rPr lang="en-US" sz="2800" noProof="0" dirty="0"/>
              <a:t>(2 of 2)</a:t>
            </a:r>
          </a:p>
        </p:txBody>
      </p:sp>
      <p:sp>
        <p:nvSpPr>
          <p:cNvPr id="3" name="Content Placeholder 2">
            <a:extLst>
              <a:ext uri="{FF2B5EF4-FFF2-40B4-BE49-F238E27FC236}">
                <a16:creationId xmlns:a16="http://schemas.microsoft.com/office/drawing/2014/main" id="{3CEE643B-1359-AB7F-9666-F026085287F2}"/>
              </a:ext>
            </a:extLst>
          </p:cNvPr>
          <p:cNvSpPr>
            <a:spLocks noGrp="1"/>
          </p:cNvSpPr>
          <p:nvPr>
            <p:ph sz="quarter" idx="13"/>
          </p:nvPr>
        </p:nvSpPr>
        <p:spPr>
          <a:xfrm>
            <a:off x="438346" y="1139107"/>
            <a:ext cx="8273854" cy="1744511"/>
          </a:xfrm>
        </p:spPr>
        <p:txBody>
          <a:bodyPr wrap="square" lIns="0" tIns="18000" rIns="0" bIns="18000" anchor="ctr" anchorCtr="0">
            <a:spAutoFit/>
          </a:bodyPr>
          <a:lstStyle/>
          <a:p>
            <a:pPr marL="342900" indent="-342900">
              <a:spcBef>
                <a:spcPts val="600"/>
              </a:spcBef>
            </a:pPr>
            <a:r>
              <a:rPr lang="en-US" sz="2400" noProof="0" dirty="0"/>
              <a:t>Check for warpage in worm track area.</a:t>
            </a:r>
          </a:p>
          <a:p>
            <a:pPr marL="342900" indent="-342900">
              <a:spcBef>
                <a:spcPts val="600"/>
              </a:spcBef>
            </a:pPr>
            <a:r>
              <a:rPr lang="en-US" sz="2400" noProof="0" dirty="0"/>
              <a:t>Check all bores in case.</a:t>
            </a:r>
          </a:p>
          <a:p>
            <a:pPr marL="342900" indent="-342900">
              <a:spcBef>
                <a:spcPts val="600"/>
              </a:spcBef>
            </a:pPr>
            <a:r>
              <a:rPr lang="en-US" sz="2400" noProof="0" dirty="0"/>
              <a:t>It is good practice to check all bolt threads visually </a:t>
            </a:r>
          </a:p>
          <a:p>
            <a:pPr marL="342900" indent="-342900">
              <a:spcBef>
                <a:spcPts val="600"/>
              </a:spcBef>
            </a:pPr>
            <a:r>
              <a:rPr lang="en-US" sz="2400" noProof="0" dirty="0"/>
              <a:t>To make sure they are in good shape.</a:t>
            </a:r>
          </a:p>
        </p:txBody>
      </p:sp>
    </p:spTree>
    <p:extLst>
      <p:ext uri="{BB962C8B-B14F-4D97-AF65-F5344CB8AC3E}">
        <p14:creationId xmlns:p14="http://schemas.microsoft.com/office/powerpoint/2010/main" val="19628392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Figure 19.19</a:t>
            </a:r>
          </a:p>
        </p:txBody>
      </p:sp>
      <p:sp>
        <p:nvSpPr>
          <p:cNvPr id="4" name="Content Placeholder 3">
            <a:extLst>
              <a:ext uri="{FF2B5EF4-FFF2-40B4-BE49-F238E27FC236}">
                <a16:creationId xmlns:a16="http://schemas.microsoft.com/office/drawing/2014/main" id="{3F46D119-4433-27B3-5063-61A9B3329719}"/>
              </a:ext>
            </a:extLst>
          </p:cNvPr>
          <p:cNvSpPr>
            <a:spLocks noGrp="1"/>
          </p:cNvSpPr>
          <p:nvPr>
            <p:ph sz="quarter" idx="13"/>
          </p:nvPr>
        </p:nvSpPr>
        <p:spPr>
          <a:xfrm>
            <a:off x="438346" y="1148642"/>
            <a:ext cx="8273854" cy="405683"/>
          </a:xfrm>
        </p:spPr>
        <p:txBody>
          <a:bodyPr wrap="square" lIns="0" tIns="18000" rIns="0" bIns="18000" anchor="ctr" anchorCtr="0">
            <a:spAutoFit/>
          </a:bodyPr>
          <a:lstStyle/>
          <a:p>
            <a:pPr marL="0" indent="0">
              <a:buNone/>
            </a:pPr>
            <a:r>
              <a:rPr lang="en-US" sz="2400" noProof="0" dirty="0"/>
              <a:t>Test Tool</a:t>
            </a:r>
            <a:endParaRPr lang="en-US" noProof="0" dirty="0"/>
          </a:p>
        </p:txBody>
      </p:sp>
      <p:pic>
        <p:nvPicPr>
          <p:cNvPr id="6" name="Picture 5" descr="An illustration shows a hockey-bat-like structure with a ball labeled test tool. A right-slanting shoe-like element with a ball is around it. A sharp edge on the top right of the test tool is labeled fill point. Another sharp edge on the top left of it is labeled point A.">
            <a:extLst>
              <a:ext uri="{FF2B5EF4-FFF2-40B4-BE49-F238E27FC236}">
                <a16:creationId xmlns:a16="http://schemas.microsoft.com/office/drawing/2014/main" id="{CB688B8D-F32A-B736-88F7-1CF995BE4700}"/>
              </a:ext>
            </a:extLst>
          </p:cNvPr>
          <p:cNvPicPr>
            <a:picLocks noChangeAspect="1"/>
          </p:cNvPicPr>
          <p:nvPr/>
        </p:nvPicPr>
        <p:blipFill rotWithShape="1">
          <a:blip r:embed="rId3"/>
          <a:srcRect b="4615"/>
          <a:stretch/>
        </p:blipFill>
        <p:spPr>
          <a:xfrm>
            <a:off x="2341399" y="1862112"/>
            <a:ext cx="4484647" cy="4481918"/>
          </a:xfrm>
          <a:prstGeom prst="rect">
            <a:avLst/>
          </a:prstGeom>
        </p:spPr>
      </p:pic>
    </p:spTree>
    <p:extLst>
      <p:ext uri="{BB962C8B-B14F-4D97-AF65-F5344CB8AC3E}">
        <p14:creationId xmlns:p14="http://schemas.microsoft.com/office/powerpoint/2010/main" val="1628068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4"/>
            <a:ext cx="8229600" cy="590349"/>
          </a:xfrm>
        </p:spPr>
        <p:txBody>
          <a:bodyPr wrap="square" lIns="0" tIns="18000" rIns="0" bIns="18000" anchor="ctr" anchorCtr="0">
            <a:spAutoFit/>
          </a:bodyPr>
          <a:lstStyle/>
          <a:p>
            <a:r>
              <a:rPr lang="en-US" noProof="0" dirty="0"/>
              <a:t>Pump Service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AA074A70-D673-0801-850A-5BB8E0743973}"/>
              </a:ext>
            </a:extLst>
          </p:cNvPr>
          <p:cNvSpPr>
            <a:spLocks noGrp="1"/>
          </p:cNvSpPr>
          <p:nvPr>
            <p:ph sz="quarter" idx="13"/>
          </p:nvPr>
        </p:nvSpPr>
        <p:spPr>
          <a:xfrm>
            <a:off x="438346" y="1131753"/>
            <a:ext cx="8273854" cy="4191335"/>
          </a:xfrm>
        </p:spPr>
        <p:txBody>
          <a:bodyPr wrap="square" lIns="0" tIns="18000" rIns="0" bIns="18000" anchor="ctr" anchorCtr="0">
            <a:spAutoFit/>
          </a:bodyPr>
          <a:lstStyle/>
          <a:p>
            <a:pPr marL="342900" indent="-342900">
              <a:spcBef>
                <a:spcPts val="600"/>
              </a:spcBef>
            </a:pPr>
            <a:r>
              <a:rPr lang="en-US" sz="2400" noProof="0" dirty="0"/>
              <a:t>Servicing most pumps involves following operations:</a:t>
            </a:r>
          </a:p>
          <a:p>
            <a:pPr marL="829818" lvl="1" indent="-342900"/>
            <a:r>
              <a:rPr lang="en-US" sz="2400" noProof="0" dirty="0"/>
              <a:t>Disassembly</a:t>
            </a:r>
          </a:p>
          <a:p>
            <a:pPr marL="829818" lvl="1" indent="-342900"/>
            <a:r>
              <a:rPr lang="en-US" sz="2400" noProof="0" dirty="0"/>
              <a:t>Inspection of the pumping members, stator support shaft, front bushing, clutch support surface, and sealing ring grooves</a:t>
            </a:r>
          </a:p>
          <a:p>
            <a:pPr marL="829818" lvl="1" indent="-342900"/>
            <a:r>
              <a:rPr lang="en-US" sz="2400" noProof="0" dirty="0"/>
              <a:t>Checking of all valves</a:t>
            </a:r>
          </a:p>
          <a:p>
            <a:pPr marL="829818" lvl="1" indent="-342900"/>
            <a:r>
              <a:rPr lang="en-US" sz="2400" noProof="0" dirty="0"/>
              <a:t>Cleaning of all fluid passages, including the drain back hole</a:t>
            </a:r>
          </a:p>
          <a:p>
            <a:pPr marL="829818" lvl="1" indent="-342900"/>
            <a:r>
              <a:rPr lang="en-US" sz="2400" noProof="0" dirty="0"/>
              <a:t>Replacement of the front seal and bushing</a:t>
            </a:r>
          </a:p>
          <a:p>
            <a:pPr marL="829818" lvl="1" indent="-342900"/>
            <a:r>
              <a:rPr lang="en-US" sz="2400" noProof="0" dirty="0"/>
              <a:t>Reassembly</a:t>
            </a:r>
            <a:endParaRPr lang="en-US" noProof="0" dirty="0"/>
          </a:p>
        </p:txBody>
      </p:sp>
    </p:spTree>
    <p:extLst>
      <p:ext uri="{BB962C8B-B14F-4D97-AF65-F5344CB8AC3E}">
        <p14:creationId xmlns:p14="http://schemas.microsoft.com/office/powerpoint/2010/main" val="10707460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Pump Service </a:t>
            </a:r>
            <a:r>
              <a:rPr lang="en-US" sz="2800" noProof="0" dirty="0"/>
              <a:t>(2 of 2)</a:t>
            </a:r>
          </a:p>
        </p:txBody>
      </p:sp>
      <p:sp>
        <p:nvSpPr>
          <p:cNvPr id="3" name="Content Placeholder 2">
            <a:extLst>
              <a:ext uri="{FF2B5EF4-FFF2-40B4-BE49-F238E27FC236}">
                <a16:creationId xmlns:a16="http://schemas.microsoft.com/office/drawing/2014/main" id="{C132CC9E-B319-02B6-3BBF-56059C37356B}"/>
              </a:ext>
            </a:extLst>
          </p:cNvPr>
          <p:cNvSpPr>
            <a:spLocks noGrp="1"/>
          </p:cNvSpPr>
          <p:nvPr>
            <p:ph sz="quarter" idx="13"/>
          </p:nvPr>
        </p:nvSpPr>
        <p:spPr>
          <a:xfrm>
            <a:off x="438346" y="1145427"/>
            <a:ext cx="8273854" cy="1298235"/>
          </a:xfrm>
        </p:spPr>
        <p:txBody>
          <a:bodyPr wrap="square" lIns="0" tIns="18000" rIns="0" bIns="18000" anchor="ctr" anchorCtr="0">
            <a:spAutoFit/>
          </a:bodyPr>
          <a:lstStyle/>
          <a:p>
            <a:pPr marL="342900" indent="-342900">
              <a:spcBef>
                <a:spcPts val="600"/>
              </a:spcBef>
            </a:pPr>
            <a:r>
              <a:rPr lang="en-US" sz="2400" noProof="0" dirty="0"/>
              <a:t>Visual Inspection</a:t>
            </a:r>
          </a:p>
          <a:p>
            <a:pPr marL="342900" indent="-342900">
              <a:spcBef>
                <a:spcPts val="600"/>
              </a:spcBef>
            </a:pPr>
            <a:r>
              <a:rPr lang="en-US" sz="2400" noProof="0" dirty="0"/>
              <a:t>Front Seal Installation</a:t>
            </a:r>
          </a:p>
          <a:p>
            <a:pPr marL="342900" indent="-342900">
              <a:spcBef>
                <a:spcPts val="600"/>
              </a:spcBef>
            </a:pPr>
            <a:r>
              <a:rPr lang="en-US" sz="2400" noProof="0" dirty="0"/>
              <a:t>Assembling the Pump</a:t>
            </a:r>
            <a:endParaRPr lang="en-US" noProof="0" dirty="0"/>
          </a:p>
        </p:txBody>
      </p:sp>
    </p:spTree>
    <p:extLst>
      <p:ext uri="{BB962C8B-B14F-4D97-AF65-F5344CB8AC3E}">
        <p14:creationId xmlns:p14="http://schemas.microsoft.com/office/powerpoint/2010/main" val="37548693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Figure 19.20</a:t>
            </a:r>
          </a:p>
        </p:txBody>
      </p:sp>
      <p:sp>
        <p:nvSpPr>
          <p:cNvPr id="4" name="Content Placeholder 3">
            <a:extLst>
              <a:ext uri="{FF2B5EF4-FFF2-40B4-BE49-F238E27FC236}">
                <a16:creationId xmlns:a16="http://schemas.microsoft.com/office/drawing/2014/main" id="{36CC3D82-127B-3577-AE8C-A237909117F4}"/>
              </a:ext>
            </a:extLst>
          </p:cNvPr>
          <p:cNvSpPr>
            <a:spLocks noGrp="1"/>
          </p:cNvSpPr>
          <p:nvPr>
            <p:ph sz="quarter" idx="13"/>
          </p:nvPr>
        </p:nvSpPr>
        <p:spPr>
          <a:xfrm>
            <a:off x="438346" y="1148644"/>
            <a:ext cx="8273854" cy="405683"/>
          </a:xfrm>
        </p:spPr>
        <p:txBody>
          <a:bodyPr wrap="square" lIns="0" tIns="18000" rIns="0" bIns="18000" anchor="ctr" anchorCtr="0">
            <a:spAutoFit/>
          </a:bodyPr>
          <a:lstStyle/>
          <a:p>
            <a:pPr marL="0" indent="0">
              <a:buNone/>
            </a:pPr>
            <a:r>
              <a:rPr lang="en-US" sz="2400" noProof="0" dirty="0"/>
              <a:t>A pump assembly after the cover has been removed.</a:t>
            </a:r>
          </a:p>
        </p:txBody>
      </p:sp>
      <p:pic>
        <p:nvPicPr>
          <p:cNvPr id="6" name="Picture 5" descr="A close-up view shows a circular pump assembly with bell housing after the cover has been removed.">
            <a:extLst>
              <a:ext uri="{FF2B5EF4-FFF2-40B4-BE49-F238E27FC236}">
                <a16:creationId xmlns:a16="http://schemas.microsoft.com/office/drawing/2014/main" id="{F75BFEA0-679B-6149-CCDF-C5F66E4C8316}"/>
              </a:ext>
            </a:extLst>
          </p:cNvPr>
          <p:cNvPicPr>
            <a:picLocks noChangeAspect="1"/>
          </p:cNvPicPr>
          <p:nvPr/>
        </p:nvPicPr>
        <p:blipFill rotWithShape="1">
          <a:blip r:embed="rId2"/>
          <a:srcRect b="7477"/>
          <a:stretch/>
        </p:blipFill>
        <p:spPr>
          <a:xfrm>
            <a:off x="1541003" y="1732662"/>
            <a:ext cx="6085438" cy="4614918"/>
          </a:xfrm>
          <a:prstGeom prst="rect">
            <a:avLst/>
          </a:prstGeom>
        </p:spPr>
      </p:pic>
    </p:spTree>
    <p:extLst>
      <p:ext uri="{BB962C8B-B14F-4D97-AF65-F5344CB8AC3E}">
        <p14:creationId xmlns:p14="http://schemas.microsoft.com/office/powerpoint/2010/main" val="3234422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19.21</a:t>
            </a:r>
          </a:p>
        </p:txBody>
      </p:sp>
      <p:sp>
        <p:nvSpPr>
          <p:cNvPr id="7" name="Content Placeholder 6">
            <a:extLst>
              <a:ext uri="{FF2B5EF4-FFF2-40B4-BE49-F238E27FC236}">
                <a16:creationId xmlns:a16="http://schemas.microsoft.com/office/drawing/2014/main" id="{5DDBD6A0-9C24-8580-2BDD-75113308659A}"/>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t>Inspecting Pump</a:t>
            </a:r>
          </a:p>
        </p:txBody>
      </p:sp>
      <p:pic>
        <p:nvPicPr>
          <p:cNvPr id="4" name="Picture 3" descr="A close-up view shows a technician examining the pump housing for any damages or grooves.">
            <a:extLst>
              <a:ext uri="{FF2B5EF4-FFF2-40B4-BE49-F238E27FC236}">
                <a16:creationId xmlns:a16="http://schemas.microsoft.com/office/drawing/2014/main" id="{08E92D22-2694-A479-C756-073CD2419CEB}"/>
              </a:ext>
            </a:extLst>
          </p:cNvPr>
          <p:cNvPicPr>
            <a:picLocks noChangeAspect="1"/>
          </p:cNvPicPr>
          <p:nvPr/>
        </p:nvPicPr>
        <p:blipFill rotWithShape="1">
          <a:blip r:embed="rId3"/>
          <a:srcRect b="9059"/>
          <a:stretch/>
        </p:blipFill>
        <p:spPr>
          <a:xfrm>
            <a:off x="2062679" y="1794935"/>
            <a:ext cx="5042086" cy="3608093"/>
          </a:xfrm>
          <a:prstGeom prst="rect">
            <a:avLst/>
          </a:prstGeom>
        </p:spPr>
      </p:pic>
      <p:sp>
        <p:nvSpPr>
          <p:cNvPr id="8" name="Content Placeholder 7">
            <a:extLst>
              <a:ext uri="{FF2B5EF4-FFF2-40B4-BE49-F238E27FC236}">
                <a16:creationId xmlns:a16="http://schemas.microsoft.com/office/drawing/2014/main" id="{F05846B0-8476-69AF-9F02-1B71BE43AC52}"/>
              </a:ext>
            </a:extLst>
          </p:cNvPr>
          <p:cNvSpPr>
            <a:spLocks noGrp="1"/>
          </p:cNvSpPr>
          <p:nvPr>
            <p:ph sz="quarter" idx="14"/>
          </p:nvPr>
        </p:nvSpPr>
        <p:spPr>
          <a:xfrm>
            <a:off x="436766" y="5577846"/>
            <a:ext cx="8275434"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The pump housing should be inspected for wear and replaced if grooved or damaged.</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014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19.22</a:t>
            </a:r>
          </a:p>
        </p:txBody>
      </p:sp>
      <p:sp>
        <p:nvSpPr>
          <p:cNvPr id="11" name="Content Placeholder 10">
            <a:extLst>
              <a:ext uri="{FF2B5EF4-FFF2-40B4-BE49-F238E27FC236}">
                <a16:creationId xmlns:a16="http://schemas.microsoft.com/office/drawing/2014/main" id="{6575D7CF-3264-AC94-CCE8-F4C98FEC8C8B}"/>
              </a:ext>
            </a:extLst>
          </p:cNvPr>
          <p:cNvSpPr>
            <a:spLocks noGrp="1"/>
          </p:cNvSpPr>
          <p:nvPr>
            <p:ph sz="quarter" idx="13"/>
          </p:nvPr>
        </p:nvSpPr>
        <p:spPr>
          <a:xfrm>
            <a:off x="436766" y="1152950"/>
            <a:ext cx="8275434" cy="405683"/>
          </a:xfrm>
        </p:spPr>
        <p:txBody>
          <a:bodyPr wrap="square" lIns="0" tIns="18000" rIns="0" bIns="18000" anchor="ctr" anchorCtr="0">
            <a:spAutoFit/>
          </a:bodyPr>
          <a:lstStyle/>
          <a:p>
            <a:pPr marL="0" indent="0">
              <a:buNone/>
            </a:pPr>
            <a:r>
              <a:rPr lang="en-US" sz="2400" noProof="0" dirty="0"/>
              <a:t>Pump Measuring</a:t>
            </a:r>
          </a:p>
        </p:txBody>
      </p:sp>
      <p:sp>
        <p:nvSpPr>
          <p:cNvPr id="12" name="Content Placeholder 11">
            <a:extLst>
              <a:ext uri="{FF2B5EF4-FFF2-40B4-BE49-F238E27FC236}">
                <a16:creationId xmlns:a16="http://schemas.microsoft.com/office/drawing/2014/main" id="{DBBBB30B-86B3-CAD1-2DC1-A75C2FA4555C}"/>
              </a:ext>
            </a:extLst>
          </p:cNvPr>
          <p:cNvSpPr>
            <a:spLocks noGrp="1"/>
          </p:cNvSpPr>
          <p:nvPr>
            <p:ph sz="quarter" idx="14"/>
          </p:nvPr>
        </p:nvSpPr>
        <p:spPr>
          <a:xfrm>
            <a:off x="436766" y="1878415"/>
            <a:ext cx="4135234" cy="1883011"/>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Clearance checks of the pump gears include (a) end clearance, (b) gear-to-housing clearance, and (c) gear-tooth clearance.</a:t>
            </a:r>
          </a:p>
        </p:txBody>
      </p:sp>
      <p:pic>
        <p:nvPicPr>
          <p:cNvPr id="4" name="Picture 3" descr="A three-part illustration shows clearance checks for the pump assembly using a feeler gauge. &#10;Long description is available in notes, Press F6.">
            <a:extLst>
              <a:ext uri="{FF2B5EF4-FFF2-40B4-BE49-F238E27FC236}">
                <a16:creationId xmlns:a16="http://schemas.microsoft.com/office/drawing/2014/main" id="{79472BCF-2F06-6F66-FF88-AD55D34B4ECA}"/>
              </a:ext>
            </a:extLst>
          </p:cNvPr>
          <p:cNvPicPr>
            <a:picLocks noChangeAspect="1"/>
          </p:cNvPicPr>
          <p:nvPr/>
        </p:nvPicPr>
        <p:blipFill rotWithShape="1">
          <a:blip r:embed="rId3"/>
          <a:srcRect b="3377"/>
          <a:stretch/>
        </p:blipFill>
        <p:spPr>
          <a:xfrm>
            <a:off x="5401868" y="1712624"/>
            <a:ext cx="2490230" cy="4631358"/>
          </a:xfrm>
          <a:prstGeom prst="rect">
            <a:avLst/>
          </a:prstGeom>
        </p:spPr>
      </p:pic>
    </p:spTree>
    <p:extLst>
      <p:ext uri="{BB962C8B-B14F-4D97-AF65-F5344CB8AC3E}">
        <p14:creationId xmlns:p14="http://schemas.microsoft.com/office/powerpoint/2010/main" val="3350489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19.23</a:t>
            </a:r>
          </a:p>
        </p:txBody>
      </p:sp>
      <p:sp>
        <p:nvSpPr>
          <p:cNvPr id="7" name="Content Placeholder 6">
            <a:extLst>
              <a:ext uri="{FF2B5EF4-FFF2-40B4-BE49-F238E27FC236}">
                <a16:creationId xmlns:a16="http://schemas.microsoft.com/office/drawing/2014/main" id="{807DC0CF-D7FC-9521-8D97-E48DF95BD8FF}"/>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Pump</a:t>
            </a:r>
          </a:p>
        </p:txBody>
      </p:sp>
      <p:sp>
        <p:nvSpPr>
          <p:cNvPr id="8" name="Content Placeholder 7">
            <a:extLst>
              <a:ext uri="{FF2B5EF4-FFF2-40B4-BE49-F238E27FC236}">
                <a16:creationId xmlns:a16="http://schemas.microsoft.com/office/drawing/2014/main" id="{FEBCBDFC-D655-0C34-525A-D45495DE8395}"/>
              </a:ext>
            </a:extLst>
          </p:cNvPr>
          <p:cNvSpPr>
            <a:spLocks noGrp="1"/>
          </p:cNvSpPr>
          <p:nvPr>
            <p:ph sz="quarter" idx="14"/>
          </p:nvPr>
        </p:nvSpPr>
        <p:spPr>
          <a:xfrm>
            <a:off x="436766" y="1816265"/>
            <a:ext cx="4135234" cy="1513679"/>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An exploded view of a vane-type pump. Wear checks include the rotor, vanes, slide, pump body, and pump cover</a:t>
            </a:r>
          </a:p>
        </p:txBody>
      </p:sp>
      <p:pic>
        <p:nvPicPr>
          <p:cNvPr id="4" name="Picture 3" descr="An illustration shows an exploded view of a vane-type pump.&#10;Long description is available in notes, Press F6.">
            <a:extLst>
              <a:ext uri="{FF2B5EF4-FFF2-40B4-BE49-F238E27FC236}">
                <a16:creationId xmlns:a16="http://schemas.microsoft.com/office/drawing/2014/main" id="{97213B62-0608-E552-3FC8-735D706C8B24}"/>
              </a:ext>
            </a:extLst>
          </p:cNvPr>
          <p:cNvPicPr>
            <a:picLocks noChangeAspect="1"/>
          </p:cNvPicPr>
          <p:nvPr/>
        </p:nvPicPr>
        <p:blipFill rotWithShape="1">
          <a:blip r:embed="rId3"/>
          <a:srcRect b="3377"/>
          <a:stretch/>
        </p:blipFill>
        <p:spPr>
          <a:xfrm>
            <a:off x="5231589" y="1712624"/>
            <a:ext cx="2596329" cy="4631358"/>
          </a:xfrm>
          <a:prstGeom prst="rect">
            <a:avLst/>
          </a:prstGeom>
        </p:spPr>
      </p:pic>
    </p:spTree>
    <p:extLst>
      <p:ext uri="{BB962C8B-B14F-4D97-AF65-F5344CB8AC3E}">
        <p14:creationId xmlns:p14="http://schemas.microsoft.com/office/powerpoint/2010/main" val="3288187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7"/>
            <a:ext cx="8273854" cy="590349"/>
          </a:xfrm>
        </p:spPr>
        <p:txBody>
          <a:bodyPr wrap="square" lIns="0" tIns="18000" rIns="0" bIns="18000" anchor="ctr" anchorCtr="0">
            <a:spAutoFit/>
          </a:bodyPr>
          <a:lstStyle/>
          <a:p>
            <a:r>
              <a:rPr lang="en-US" noProof="0" dirty="0"/>
              <a:t>Component Cleaning</a:t>
            </a:r>
          </a:p>
        </p:txBody>
      </p:sp>
      <p:sp>
        <p:nvSpPr>
          <p:cNvPr id="26627" name="Content Placeholder 2"/>
          <p:cNvSpPr>
            <a:spLocks noGrp="1"/>
          </p:cNvSpPr>
          <p:nvPr>
            <p:ph sz="quarter" idx="13"/>
          </p:nvPr>
        </p:nvSpPr>
        <p:spPr>
          <a:xfrm>
            <a:off x="438346" y="1103840"/>
            <a:ext cx="8273854" cy="2267528"/>
          </a:xfrm>
          <a:prstGeom prst="rect">
            <a:avLst/>
          </a:prstGeom>
        </p:spPr>
        <p:txBody>
          <a:bodyPr wrap="square" lIns="0" tIns="18000" rIns="0" bIns="18000" anchor="ctr" anchorCtr="0">
            <a:spAutoFit/>
          </a:bodyPr>
          <a:lstStyle/>
          <a:p>
            <a:pPr marL="342900" indent="-342900">
              <a:spcBef>
                <a:spcPts val="600"/>
              </a:spcBef>
            </a:pPr>
            <a:r>
              <a:rPr lang="en-US" sz="2400" noProof="0" dirty="0"/>
              <a:t>Methods</a:t>
            </a:r>
          </a:p>
          <a:p>
            <a:pPr marL="829818" lvl="1" indent="-342900"/>
            <a:r>
              <a:rPr lang="en-US" sz="2400" noProof="0" dirty="0"/>
              <a:t>Hot spray wash</a:t>
            </a:r>
          </a:p>
          <a:p>
            <a:pPr marL="829818" lvl="1" indent="-342900"/>
            <a:r>
              <a:rPr lang="en-US" sz="2400" noProof="0" dirty="0"/>
              <a:t>Solvent wash</a:t>
            </a:r>
          </a:p>
          <a:p>
            <a:pPr marL="829818" lvl="1" indent="-342900"/>
            <a:r>
              <a:rPr lang="en-US" sz="2400" noProof="0" dirty="0"/>
              <a:t>Water (aqueous) solution wash</a:t>
            </a:r>
          </a:p>
          <a:p>
            <a:pPr marL="829818" lvl="1" indent="-342900"/>
            <a:r>
              <a:rPr lang="en-US" sz="2400" noProof="0" dirty="0"/>
              <a:t>Microbe cleaning</a:t>
            </a:r>
          </a:p>
        </p:txBody>
      </p:sp>
    </p:spTree>
    <p:extLst>
      <p:ext uri="{BB962C8B-B14F-4D97-AF65-F5344CB8AC3E}">
        <p14:creationId xmlns:p14="http://schemas.microsoft.com/office/powerpoint/2010/main" val="31452744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89" y="234621"/>
            <a:ext cx="8263711" cy="590349"/>
          </a:xfrm>
        </p:spPr>
        <p:txBody>
          <a:bodyPr wrap="square" lIns="0" tIns="18000" rIns="0" bIns="18000" anchor="ctr" anchorCtr="0">
            <a:spAutoFit/>
          </a:bodyPr>
          <a:lstStyle/>
          <a:p>
            <a:r>
              <a:rPr lang="en-US" noProof="0" dirty="0"/>
              <a:t>Figure 19.24</a:t>
            </a:r>
          </a:p>
        </p:txBody>
      </p:sp>
      <p:sp>
        <p:nvSpPr>
          <p:cNvPr id="4" name="Content Placeholder 3">
            <a:extLst>
              <a:ext uri="{FF2B5EF4-FFF2-40B4-BE49-F238E27FC236}">
                <a16:creationId xmlns:a16="http://schemas.microsoft.com/office/drawing/2014/main" id="{681A09A6-0CBE-0D72-4ABB-B2C5FC95D218}"/>
              </a:ext>
            </a:extLst>
          </p:cNvPr>
          <p:cNvSpPr>
            <a:spLocks noGrp="1"/>
          </p:cNvSpPr>
          <p:nvPr>
            <p:ph sz="quarter" idx="13"/>
          </p:nvPr>
        </p:nvSpPr>
        <p:spPr>
          <a:xfrm>
            <a:off x="448489" y="1149927"/>
            <a:ext cx="8263711" cy="775015"/>
          </a:xfrm>
        </p:spPr>
        <p:txBody>
          <a:bodyPr wrap="square" lIns="0" tIns="18000" rIns="0" bIns="18000" anchor="ctr" anchorCtr="0">
            <a:spAutoFit/>
          </a:bodyPr>
          <a:lstStyle/>
          <a:p>
            <a:pPr marL="0" indent="0">
              <a:buNone/>
            </a:pPr>
            <a:r>
              <a:rPr lang="en-US" sz="2400" noProof="0" dirty="0"/>
              <a:t>A new front seal is being installed using a seal driver which is a special service tool (</a:t>
            </a:r>
            <a:r>
              <a:rPr lang="en-US" sz="2400" spc="-300" noProof="0" dirty="0"/>
              <a:t>S S </a:t>
            </a:r>
            <a:r>
              <a:rPr lang="en-US" sz="2400" noProof="0" dirty="0"/>
              <a:t>T).</a:t>
            </a:r>
          </a:p>
        </p:txBody>
      </p:sp>
      <p:pic>
        <p:nvPicPr>
          <p:cNvPr id="6" name="Picture 5" descr="An illustration shows a technician using a hammer to compress a vertical cylinder-like structure in the middle of the pump body labeled S S T.">
            <a:extLst>
              <a:ext uri="{FF2B5EF4-FFF2-40B4-BE49-F238E27FC236}">
                <a16:creationId xmlns:a16="http://schemas.microsoft.com/office/drawing/2014/main" id="{06105BFE-D9D9-6341-73FD-3CEBD4F502BC}"/>
              </a:ext>
            </a:extLst>
          </p:cNvPr>
          <p:cNvPicPr>
            <a:picLocks noChangeAspect="1"/>
          </p:cNvPicPr>
          <p:nvPr/>
        </p:nvPicPr>
        <p:blipFill rotWithShape="1">
          <a:blip r:embed="rId3"/>
          <a:srcRect b="4957"/>
          <a:stretch/>
        </p:blipFill>
        <p:spPr>
          <a:xfrm>
            <a:off x="1725482" y="2095750"/>
            <a:ext cx="5716480" cy="4249103"/>
          </a:xfrm>
          <a:prstGeom prst="rect">
            <a:avLst/>
          </a:prstGeom>
        </p:spPr>
      </p:pic>
    </p:spTree>
    <p:extLst>
      <p:ext uri="{BB962C8B-B14F-4D97-AF65-F5344CB8AC3E}">
        <p14:creationId xmlns:p14="http://schemas.microsoft.com/office/powerpoint/2010/main" val="2649684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19.25</a:t>
            </a:r>
          </a:p>
        </p:txBody>
      </p:sp>
      <p:sp>
        <p:nvSpPr>
          <p:cNvPr id="7" name="Content Placeholder 6">
            <a:extLst>
              <a:ext uri="{FF2B5EF4-FFF2-40B4-BE49-F238E27FC236}">
                <a16:creationId xmlns:a16="http://schemas.microsoft.com/office/drawing/2014/main" id="{FA5E8DB9-4738-E5D5-97ED-7174FEC4BF97}"/>
              </a:ext>
            </a:extLst>
          </p:cNvPr>
          <p:cNvSpPr>
            <a:spLocks noGrp="1"/>
          </p:cNvSpPr>
          <p:nvPr>
            <p:ph sz="quarter" idx="13"/>
          </p:nvPr>
        </p:nvSpPr>
        <p:spPr>
          <a:xfrm>
            <a:off x="436766" y="1142195"/>
            <a:ext cx="827543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Pump Alignment</a:t>
            </a:r>
          </a:p>
        </p:txBody>
      </p:sp>
      <p:pic>
        <p:nvPicPr>
          <p:cNvPr id="4" name="Picture 3" descr="An illustration shows a technician using a hammer to fix a flat alignment band from one side of the pump cover and holding a tube-like structure from the band from the other side.">
            <a:extLst>
              <a:ext uri="{FF2B5EF4-FFF2-40B4-BE49-F238E27FC236}">
                <a16:creationId xmlns:a16="http://schemas.microsoft.com/office/drawing/2014/main" id="{4903DD7C-7312-1774-1C4E-3F4B07CBC46E}"/>
              </a:ext>
            </a:extLst>
          </p:cNvPr>
          <p:cNvPicPr>
            <a:picLocks noChangeAspect="1"/>
          </p:cNvPicPr>
          <p:nvPr/>
        </p:nvPicPr>
        <p:blipFill rotWithShape="1">
          <a:blip r:embed="rId3"/>
          <a:srcRect b="6146"/>
          <a:stretch/>
        </p:blipFill>
        <p:spPr>
          <a:xfrm>
            <a:off x="2307914" y="1774956"/>
            <a:ext cx="4528173" cy="2901054"/>
          </a:xfrm>
          <a:prstGeom prst="rect">
            <a:avLst/>
          </a:prstGeom>
        </p:spPr>
      </p:pic>
      <p:sp>
        <p:nvSpPr>
          <p:cNvPr id="8" name="Content Placeholder 7">
            <a:extLst>
              <a:ext uri="{FF2B5EF4-FFF2-40B4-BE49-F238E27FC236}">
                <a16:creationId xmlns:a16="http://schemas.microsoft.com/office/drawing/2014/main" id="{D77EC008-F44F-43D3-3848-4DC5604D132F}"/>
              </a:ext>
            </a:extLst>
          </p:cNvPr>
          <p:cNvSpPr>
            <a:spLocks noGrp="1"/>
          </p:cNvSpPr>
          <p:nvPr>
            <p:ph sz="quarter" idx="14"/>
          </p:nvPr>
        </p:nvSpPr>
        <p:spPr>
          <a:xfrm>
            <a:off x="436766" y="4834976"/>
            <a:ext cx="8275434" cy="1513679"/>
          </a:xfrm>
        </p:spPr>
        <p:txBody>
          <a:bodyPr wrap="square" lIns="0" tIns="18000" rIns="0" bIns="18000" anchor="ctr" anchorCtr="0">
            <a:spAutoFit/>
          </a:bodyPr>
          <a:lstStyle/>
          <a:p>
            <a:pPr marL="0" indent="0">
              <a:buNone/>
            </a:pPr>
            <a:r>
              <a:rPr lang="en-US" sz="2400" noProof="0" dirty="0">
                <a:solidFill>
                  <a:schemeClr val="tx1"/>
                </a:solidFill>
                <a:latin typeface="Arial" panose="020B0604020202020204" pitchFamily="34" charset="0"/>
                <a:ea typeface="Verdana" panose="020B0604030504040204" pitchFamily="34" charset="0"/>
                <a:cs typeface="Arial" panose="020B0604020202020204" pitchFamily="34" charset="0"/>
              </a:rPr>
              <a:t>Using an alignment band to assemble both pump halves. To ensure proper alignment, many experts recommend lightly tapping the outer edges of the pump while</a:t>
            </a:r>
            <a:r>
              <a:rPr lang="en-US" sz="2400" baseline="0" noProof="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400" noProof="0" dirty="0">
                <a:solidFill>
                  <a:schemeClr val="tx1"/>
                </a:solidFill>
                <a:latin typeface="Arial" panose="020B0604020202020204" pitchFamily="34" charset="0"/>
                <a:ea typeface="Verdana" panose="020B0604030504040204" pitchFamily="34" charset="0"/>
                <a:cs typeface="Arial" panose="020B0604020202020204" pitchFamily="34" charset="0"/>
              </a:rPr>
              <a:t>tightening the clamp.</a:t>
            </a:r>
            <a:endParaRPr 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699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19.26</a:t>
            </a:r>
          </a:p>
        </p:txBody>
      </p:sp>
      <p:sp>
        <p:nvSpPr>
          <p:cNvPr id="7" name="Content Placeholder 6">
            <a:extLst>
              <a:ext uri="{FF2B5EF4-FFF2-40B4-BE49-F238E27FC236}">
                <a16:creationId xmlns:a16="http://schemas.microsoft.com/office/drawing/2014/main" id="{4C644D44-1EC0-99F1-42BE-535F909AC411}"/>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Compressor Tool</a:t>
            </a:r>
          </a:p>
        </p:txBody>
      </p:sp>
      <p:pic>
        <p:nvPicPr>
          <p:cNvPr id="4" name="Picture 3" descr="A close-up view shows a metallic compressor tool compressing the springs of the piston in the middle of the pump body. The tool has a cylindrical handle with protruding ends on both sides to which a horizontal bar with legs on the outer ring is fixed.">
            <a:extLst>
              <a:ext uri="{FF2B5EF4-FFF2-40B4-BE49-F238E27FC236}">
                <a16:creationId xmlns:a16="http://schemas.microsoft.com/office/drawing/2014/main" id="{4FDC8E5F-22F0-72D8-7A27-E78CDB117650}"/>
              </a:ext>
            </a:extLst>
          </p:cNvPr>
          <p:cNvPicPr>
            <a:picLocks noChangeAspect="1"/>
          </p:cNvPicPr>
          <p:nvPr/>
        </p:nvPicPr>
        <p:blipFill rotWithShape="1">
          <a:blip r:embed="rId3"/>
          <a:srcRect b="5641"/>
          <a:stretch/>
        </p:blipFill>
        <p:spPr>
          <a:xfrm>
            <a:off x="3180689" y="1675000"/>
            <a:ext cx="2806067" cy="3355598"/>
          </a:xfrm>
          <a:prstGeom prst="rect">
            <a:avLst/>
          </a:prstGeom>
        </p:spPr>
      </p:pic>
      <p:sp>
        <p:nvSpPr>
          <p:cNvPr id="8" name="Content Placeholder 7">
            <a:extLst>
              <a:ext uri="{FF2B5EF4-FFF2-40B4-BE49-F238E27FC236}">
                <a16:creationId xmlns:a16="http://schemas.microsoft.com/office/drawing/2014/main" id="{43B98812-F96A-8D56-E052-F00C09F8502A}"/>
              </a:ext>
            </a:extLst>
          </p:cNvPr>
          <p:cNvSpPr>
            <a:spLocks noGrp="1"/>
          </p:cNvSpPr>
          <p:nvPr>
            <p:ph sz="quarter" idx="14"/>
          </p:nvPr>
        </p:nvSpPr>
        <p:spPr>
          <a:xfrm>
            <a:off x="436766" y="5201331"/>
            <a:ext cx="827543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compressor tool is usually necessary to compress the springs of the clutch piston to remove and install the snap ring</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188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Clutch Service </a:t>
            </a:r>
            <a:r>
              <a:rPr lang="en-US" sz="2800" noProof="0" dirty="0"/>
              <a:t>(1 of 3)</a:t>
            </a:r>
          </a:p>
        </p:txBody>
      </p:sp>
      <p:sp>
        <p:nvSpPr>
          <p:cNvPr id="3" name="Content Placeholder 2">
            <a:extLst>
              <a:ext uri="{FF2B5EF4-FFF2-40B4-BE49-F238E27FC236}">
                <a16:creationId xmlns:a16="http://schemas.microsoft.com/office/drawing/2014/main" id="{EDF60CF3-DA6E-6FC5-EF61-A30D73BCFF0E}"/>
              </a:ext>
            </a:extLst>
          </p:cNvPr>
          <p:cNvSpPr>
            <a:spLocks noGrp="1"/>
          </p:cNvSpPr>
          <p:nvPr>
            <p:ph sz="quarter" idx="13"/>
          </p:nvPr>
        </p:nvSpPr>
        <p:spPr>
          <a:xfrm>
            <a:off x="438346" y="1088577"/>
            <a:ext cx="8273854" cy="2560119"/>
          </a:xfrm>
        </p:spPr>
        <p:txBody>
          <a:bodyPr wrap="square" lIns="0" tIns="18000" rIns="0" bIns="18000" anchor="ctr" anchorCtr="0">
            <a:spAutoFit/>
          </a:bodyPr>
          <a:lstStyle/>
          <a:p>
            <a:pPr marL="342900" indent="-342900"/>
            <a:r>
              <a:rPr lang="en-US" sz="2400" noProof="0" dirty="0"/>
              <a:t>Service procedure for most clutch assemblies:</a:t>
            </a:r>
          </a:p>
          <a:p>
            <a:pPr marL="829818" lvl="1" indent="-342900"/>
            <a:r>
              <a:rPr lang="en-US" sz="2400" noProof="0" dirty="0"/>
              <a:t>Remove clutch plates and disassemble return spring(s) and piston using specified clutch compressor.</a:t>
            </a:r>
          </a:p>
          <a:p>
            <a:pPr marL="829818" lvl="1" indent="-342900"/>
            <a:r>
              <a:rPr lang="en-US" sz="2400" noProof="0" dirty="0"/>
              <a:t>Thoroughly clean the parts.</a:t>
            </a:r>
          </a:p>
          <a:p>
            <a:pPr marL="829818" lvl="1" indent="-342900"/>
            <a:r>
              <a:rPr lang="en-US" sz="2400" noProof="0" dirty="0"/>
              <a:t>Inspect drum, piston, and check ball, also and bushing seal ring area.</a:t>
            </a:r>
            <a:endParaRPr lang="en-US" noProof="0" dirty="0"/>
          </a:p>
        </p:txBody>
      </p:sp>
    </p:spTree>
    <p:extLst>
      <p:ext uri="{BB962C8B-B14F-4D97-AF65-F5344CB8AC3E}">
        <p14:creationId xmlns:p14="http://schemas.microsoft.com/office/powerpoint/2010/main" val="33453970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4"/>
            <a:ext cx="8273854" cy="590349"/>
          </a:xfrm>
        </p:spPr>
        <p:txBody>
          <a:bodyPr wrap="square" lIns="0" tIns="18000" rIns="0" bIns="18000" anchor="ctr" anchorCtr="0">
            <a:spAutoFit/>
          </a:bodyPr>
          <a:lstStyle/>
          <a:p>
            <a:r>
              <a:rPr lang="en-US" noProof="0" dirty="0"/>
              <a:t>Clutch Service </a:t>
            </a:r>
            <a:r>
              <a:rPr lang="en-US" sz="2800" noProof="0" dirty="0"/>
              <a:t>(2 of 3)</a:t>
            </a:r>
          </a:p>
        </p:txBody>
      </p:sp>
      <p:sp>
        <p:nvSpPr>
          <p:cNvPr id="3" name="Content Placeholder 2">
            <a:extLst>
              <a:ext uri="{FF2B5EF4-FFF2-40B4-BE49-F238E27FC236}">
                <a16:creationId xmlns:a16="http://schemas.microsoft.com/office/drawing/2014/main" id="{9B63DD11-1C80-2F53-E04E-0A91DABA27A4}"/>
              </a:ext>
            </a:extLst>
          </p:cNvPr>
          <p:cNvSpPr>
            <a:spLocks noGrp="1"/>
          </p:cNvSpPr>
          <p:nvPr>
            <p:ph sz="quarter" idx="13"/>
          </p:nvPr>
        </p:nvSpPr>
        <p:spPr>
          <a:xfrm>
            <a:off x="438346" y="1103840"/>
            <a:ext cx="8273854" cy="2267528"/>
          </a:xfrm>
        </p:spPr>
        <p:txBody>
          <a:bodyPr wrap="square" lIns="0" tIns="18000" rIns="0" bIns="18000" anchor="ctr" anchorCtr="0">
            <a:spAutoFit/>
          </a:bodyPr>
          <a:lstStyle/>
          <a:p>
            <a:pPr marL="831600" lvl="1" indent="-342000"/>
            <a:r>
              <a:rPr lang="en-US" sz="2400" noProof="0" dirty="0"/>
              <a:t>Install new seals on the piston.</a:t>
            </a:r>
          </a:p>
          <a:p>
            <a:pPr marL="831600" lvl="1" indent="-342000"/>
            <a:r>
              <a:rPr lang="en-US" sz="2400" noProof="0" dirty="0"/>
              <a:t>Install the piston and return spring(s).</a:t>
            </a:r>
          </a:p>
          <a:p>
            <a:pPr marL="831600" lvl="1" indent="-342000"/>
            <a:r>
              <a:rPr lang="en-US" sz="2400" noProof="0" dirty="0"/>
              <a:t>Soak all new friction plates in </a:t>
            </a:r>
            <a:r>
              <a:rPr lang="en-US" sz="2400" spc="-300" noProof="0" dirty="0"/>
              <a:t>A T </a:t>
            </a:r>
            <a:r>
              <a:rPr lang="en-US" sz="2400" noProof="0" dirty="0"/>
              <a:t>F.</a:t>
            </a:r>
          </a:p>
          <a:p>
            <a:pPr marL="831600" lvl="1" indent="-342000"/>
            <a:r>
              <a:rPr lang="en-US" sz="2400" noProof="0" dirty="0"/>
              <a:t>Install the clutch plates.</a:t>
            </a:r>
          </a:p>
          <a:p>
            <a:pPr marL="831600" lvl="1" indent="-342000"/>
            <a:r>
              <a:rPr lang="en-US" sz="2400" noProof="0" dirty="0"/>
              <a:t>Check the clutch clearance.</a:t>
            </a:r>
          </a:p>
        </p:txBody>
      </p:sp>
    </p:spTree>
    <p:extLst>
      <p:ext uri="{BB962C8B-B14F-4D97-AF65-F5344CB8AC3E}">
        <p14:creationId xmlns:p14="http://schemas.microsoft.com/office/powerpoint/2010/main" val="23075258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Clutch Service </a:t>
            </a:r>
            <a:r>
              <a:rPr lang="en-US" sz="2800" noProof="0" dirty="0"/>
              <a:t>(3 of 3)</a:t>
            </a:r>
          </a:p>
        </p:txBody>
      </p:sp>
      <p:sp>
        <p:nvSpPr>
          <p:cNvPr id="3" name="Content Placeholder 2">
            <a:extLst>
              <a:ext uri="{FF2B5EF4-FFF2-40B4-BE49-F238E27FC236}">
                <a16:creationId xmlns:a16="http://schemas.microsoft.com/office/drawing/2014/main" id="{3A21CD8C-711B-42D9-4522-41CAE76BE7CA}"/>
              </a:ext>
            </a:extLst>
          </p:cNvPr>
          <p:cNvSpPr>
            <a:spLocks noGrp="1"/>
          </p:cNvSpPr>
          <p:nvPr>
            <p:ph sz="quarter" idx="13"/>
          </p:nvPr>
        </p:nvSpPr>
        <p:spPr>
          <a:xfrm>
            <a:off x="438346" y="1083858"/>
            <a:ext cx="8273854" cy="2929451"/>
          </a:xfrm>
        </p:spPr>
        <p:txBody>
          <a:bodyPr wrap="square" lIns="0" tIns="18000" rIns="0" bIns="18000" anchor="ctr" anchorCtr="0">
            <a:spAutoFit/>
          </a:bodyPr>
          <a:lstStyle/>
          <a:p>
            <a:pPr marL="342900" indent="-342900">
              <a:spcBef>
                <a:spcPts val="600"/>
              </a:spcBef>
            </a:pPr>
            <a:r>
              <a:rPr lang="en-US" sz="2400" noProof="0" dirty="0"/>
              <a:t>Clutch plate removal first requires taking the snap ring out of its groove using a screwdriver or a seal pick.</a:t>
            </a:r>
          </a:p>
          <a:p>
            <a:pPr marL="829818" lvl="1" indent="-342900"/>
            <a:r>
              <a:rPr lang="en-US" sz="2400" noProof="0" dirty="0"/>
              <a:t>Pressure and clutch plates are removed next</a:t>
            </a:r>
          </a:p>
          <a:p>
            <a:pPr marL="829818" lvl="1" indent="-342900"/>
            <a:r>
              <a:rPr lang="en-US" sz="2400" noProof="0" dirty="0"/>
              <a:t>A spring compressor is usually required to remove the piston return spring(s) and retainer.</a:t>
            </a:r>
          </a:p>
          <a:p>
            <a:pPr marL="829818" lvl="1" indent="-342900"/>
            <a:r>
              <a:rPr lang="en-US" sz="2400" noProof="0" dirty="0"/>
              <a:t>The clutch check ball should be captured in its cage but still be free to rattle when shaken.</a:t>
            </a:r>
            <a:endParaRPr lang="en-US" noProof="0" dirty="0"/>
          </a:p>
        </p:txBody>
      </p:sp>
    </p:spTree>
    <p:extLst>
      <p:ext uri="{BB962C8B-B14F-4D97-AF65-F5344CB8AC3E}">
        <p14:creationId xmlns:p14="http://schemas.microsoft.com/office/powerpoint/2010/main" val="37050683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6193" y="231599"/>
            <a:ext cx="8275434" cy="590349"/>
          </a:xfrm>
        </p:spPr>
        <p:txBody>
          <a:bodyPr wrap="square" lIns="0" tIns="18000" rIns="0" bIns="18000" anchor="ctr" anchorCtr="0">
            <a:spAutoFit/>
          </a:bodyPr>
          <a:lstStyle/>
          <a:p>
            <a:r>
              <a:rPr lang="en-US" noProof="0" dirty="0"/>
              <a:t>Figure 19.27</a:t>
            </a:r>
          </a:p>
        </p:txBody>
      </p:sp>
      <p:sp>
        <p:nvSpPr>
          <p:cNvPr id="7" name="Content Placeholder 6">
            <a:extLst>
              <a:ext uri="{FF2B5EF4-FFF2-40B4-BE49-F238E27FC236}">
                <a16:creationId xmlns:a16="http://schemas.microsoft.com/office/drawing/2014/main" id="{06B4B0EC-83F0-5AD6-3753-6E403BC62A57}"/>
              </a:ext>
            </a:extLst>
          </p:cNvPr>
          <p:cNvSpPr>
            <a:spLocks noGrp="1"/>
          </p:cNvSpPr>
          <p:nvPr>
            <p:ph sz="quarter" idx="13"/>
          </p:nvPr>
        </p:nvSpPr>
        <p:spPr>
          <a:xfrm>
            <a:off x="450213" y="1152355"/>
            <a:ext cx="8275434" cy="405683"/>
          </a:xfrm>
        </p:spPr>
        <p:txBody>
          <a:bodyPr wrap="square" lIns="0" tIns="18000" rIns="0" bIns="18000" anchor="ctr" anchorCtr="0">
            <a:spAutoFit/>
          </a:bodyPr>
          <a:lstStyle/>
          <a:p>
            <a:pPr marL="0" indent="0">
              <a:buNone/>
            </a:pPr>
            <a:r>
              <a:rPr lang="en-US" sz="2400" noProof="0" dirty="0"/>
              <a:t>Removing Snap Rings</a:t>
            </a:r>
            <a:endParaRPr lang="en-US" noProof="0" dirty="0"/>
          </a:p>
        </p:txBody>
      </p:sp>
      <p:pic>
        <p:nvPicPr>
          <p:cNvPr id="6" name="Picture 5" descr="An illustration shows a technician adjusting an outer circular ring or a seal pick in the pump body with a hammer.">
            <a:extLst>
              <a:ext uri="{FF2B5EF4-FFF2-40B4-BE49-F238E27FC236}">
                <a16:creationId xmlns:a16="http://schemas.microsoft.com/office/drawing/2014/main" id="{9679466D-9DE4-3A63-64B7-BD4EBA29D4C5}"/>
              </a:ext>
            </a:extLst>
          </p:cNvPr>
          <p:cNvPicPr>
            <a:picLocks noChangeAspect="1"/>
          </p:cNvPicPr>
          <p:nvPr/>
        </p:nvPicPr>
        <p:blipFill rotWithShape="1">
          <a:blip r:embed="rId3"/>
          <a:srcRect b="7477"/>
          <a:stretch/>
        </p:blipFill>
        <p:spPr>
          <a:xfrm>
            <a:off x="751113" y="1808761"/>
            <a:ext cx="3398025" cy="2446365"/>
          </a:xfrm>
          <a:prstGeom prst="rect">
            <a:avLst/>
          </a:prstGeom>
        </p:spPr>
      </p:pic>
      <p:pic>
        <p:nvPicPr>
          <p:cNvPr id="10" name="Picture 9" descr="An illustration shows a technician removing the pressure plate and clutch plates.">
            <a:extLst>
              <a:ext uri="{FF2B5EF4-FFF2-40B4-BE49-F238E27FC236}">
                <a16:creationId xmlns:a16="http://schemas.microsoft.com/office/drawing/2014/main" id="{A50AC118-0955-1745-2C8F-795A7313DEF8}"/>
              </a:ext>
            </a:extLst>
          </p:cNvPr>
          <p:cNvPicPr>
            <a:picLocks noChangeAspect="1"/>
          </p:cNvPicPr>
          <p:nvPr/>
        </p:nvPicPr>
        <p:blipFill rotWithShape="1">
          <a:blip r:embed="rId4"/>
          <a:srcRect b="6802"/>
          <a:stretch/>
        </p:blipFill>
        <p:spPr>
          <a:xfrm>
            <a:off x="4942888" y="1787264"/>
            <a:ext cx="3525408" cy="2425706"/>
          </a:xfrm>
          <a:prstGeom prst="rect">
            <a:avLst/>
          </a:prstGeom>
        </p:spPr>
      </p:pic>
      <p:sp>
        <p:nvSpPr>
          <p:cNvPr id="8" name="Content Placeholder 7">
            <a:extLst>
              <a:ext uri="{FF2B5EF4-FFF2-40B4-BE49-F238E27FC236}">
                <a16:creationId xmlns:a16="http://schemas.microsoft.com/office/drawing/2014/main" id="{5B6C7075-4D40-3098-B3D0-17167956DAE5}"/>
              </a:ext>
            </a:extLst>
          </p:cNvPr>
          <p:cNvSpPr>
            <a:spLocks noGrp="1"/>
          </p:cNvSpPr>
          <p:nvPr>
            <p:ph sz="quarter" idx="14"/>
          </p:nvPr>
        </p:nvSpPr>
        <p:spPr>
          <a:xfrm>
            <a:off x="450213" y="4420971"/>
            <a:ext cx="8275434" cy="1959955"/>
          </a:xfrm>
        </p:spPr>
        <p:txBody>
          <a:bodyPr wrap="square" lIns="0" tIns="18000" rIns="0" bIns="18000" anchor="ctr" anchorCtr="0">
            <a:spAutoFit/>
          </a:bodyPr>
          <a:lstStyle/>
          <a:p>
            <a:pPr marL="0" indent="0">
              <a:spcBef>
                <a:spcPts val="600"/>
              </a:spcBef>
              <a:buNone/>
            </a:pPr>
            <a:r>
              <a:rPr lang="en-US" sz="2000" noProof="0" dirty="0">
                <a:latin typeface="Arial" panose="020B0604020202020204" pitchFamily="34" charset="0"/>
                <a:ea typeface="Verdana" panose="020B0604030504040204" pitchFamily="34" charset="0"/>
                <a:cs typeface="Arial" panose="020B0604020202020204" pitchFamily="34" charset="0"/>
              </a:rPr>
              <a:t>(a)The large snap ring can usually be removed using a screwdriver or a seal pick, and then (b) the pressure plate and clutch plates can be removed. </a:t>
            </a:r>
          </a:p>
          <a:p>
            <a:pPr marL="0" indent="0">
              <a:spcBef>
                <a:spcPts val="600"/>
              </a:spcBef>
              <a:buNone/>
            </a:pPr>
            <a:r>
              <a:rPr lang="en-US" sz="2000" noProof="0" dirty="0">
                <a:latin typeface="Arial" panose="020B0604020202020204" pitchFamily="34" charset="0"/>
                <a:ea typeface="Verdana" panose="020B0604030504040204" pitchFamily="34" charset="0"/>
                <a:cs typeface="Arial" panose="020B0604020202020204" pitchFamily="34" charset="0"/>
              </a:rPr>
              <a:t>Be careful when compressing the spring(s), removing the retainer, and allowing the spring(s) to extend. Some springs</a:t>
            </a:r>
            <a:r>
              <a:rPr lang="en-US" sz="2000" baseline="0" noProof="0" dirty="0">
                <a:latin typeface="Arial" panose="020B0604020202020204" pitchFamily="34" charset="0"/>
                <a:ea typeface="Verdana" panose="020B0604030504040204" pitchFamily="34" charset="0"/>
                <a:cs typeface="Arial" panose="020B0604020202020204" pitchFamily="34" charset="0"/>
              </a:rPr>
              <a:t> </a:t>
            </a:r>
            <a:r>
              <a:rPr lang="en-US" sz="2000" noProof="0" dirty="0">
                <a:latin typeface="Arial" panose="020B0604020202020204" pitchFamily="34" charset="0"/>
                <a:ea typeface="Verdana" panose="020B0604030504040204" pitchFamily="34" charset="0"/>
                <a:cs typeface="Arial" panose="020B0604020202020204" pitchFamily="34" charset="0"/>
              </a:rPr>
              <a:t>store quite a bit of energy and if they fly loose, can cause personal injury.</a:t>
            </a:r>
            <a:endParaRPr lang="en-US" sz="2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007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4"/>
            <a:ext cx="8273854" cy="590349"/>
          </a:xfrm>
        </p:spPr>
        <p:txBody>
          <a:bodyPr wrap="square" lIns="0" tIns="18000" rIns="0" bIns="18000" anchor="ctr" anchorCtr="0">
            <a:spAutoFit/>
          </a:bodyPr>
          <a:lstStyle/>
          <a:p>
            <a:r>
              <a:rPr lang="en-US" noProof="0" dirty="0"/>
              <a:t>Figure 19.28</a:t>
            </a:r>
          </a:p>
        </p:txBody>
      </p:sp>
      <p:sp>
        <p:nvSpPr>
          <p:cNvPr id="3" name="Content Placeholder 2">
            <a:extLst>
              <a:ext uri="{FF2B5EF4-FFF2-40B4-BE49-F238E27FC236}">
                <a16:creationId xmlns:a16="http://schemas.microsoft.com/office/drawing/2014/main" id="{A5EDA55D-D58B-4034-4ED1-140AA3EF0610}"/>
              </a:ext>
            </a:extLst>
          </p:cNvPr>
          <p:cNvSpPr>
            <a:spLocks noGrp="1"/>
          </p:cNvSpPr>
          <p:nvPr>
            <p:ph sz="quarter" idx="13"/>
          </p:nvPr>
        </p:nvSpPr>
        <p:spPr>
          <a:xfrm>
            <a:off x="438346" y="1146955"/>
            <a:ext cx="8273854" cy="1144347"/>
          </a:xfrm>
        </p:spPr>
        <p:txBody>
          <a:bodyPr wrap="square" lIns="0" tIns="18000" rIns="0" bIns="18000" anchor="ctr" anchorCtr="0">
            <a:spAutoFit/>
          </a:bodyPr>
          <a:lstStyle/>
          <a:p>
            <a:pPr marL="0" indent="0">
              <a:buNone/>
            </a:pPr>
            <a:r>
              <a:rPr lang="en-US" sz="2400" noProof="0" dirty="0"/>
              <a:t>Check ball should be free to move inside its cage. It should also seal low-pressure airflow in one direction (left) and leak in the other (right).</a:t>
            </a:r>
          </a:p>
        </p:txBody>
      </p:sp>
      <p:pic>
        <p:nvPicPr>
          <p:cNvPr id="6" name="Picture 5" descr="A two-part illustration shows a technician installing a check ball in the outer periphery of the clutch drum and a check ball in the outer periphery of the stamped steel clutch drum.">
            <a:extLst>
              <a:ext uri="{FF2B5EF4-FFF2-40B4-BE49-F238E27FC236}">
                <a16:creationId xmlns:a16="http://schemas.microsoft.com/office/drawing/2014/main" id="{64A10C7F-04F7-4BAD-513F-31479738CC20}"/>
              </a:ext>
            </a:extLst>
          </p:cNvPr>
          <p:cNvPicPr>
            <a:picLocks noChangeAspect="1"/>
          </p:cNvPicPr>
          <p:nvPr/>
        </p:nvPicPr>
        <p:blipFill rotWithShape="1">
          <a:blip r:embed="rId3"/>
          <a:srcRect b="5202"/>
          <a:stretch/>
        </p:blipFill>
        <p:spPr>
          <a:xfrm>
            <a:off x="1733148" y="2516102"/>
            <a:ext cx="5677705" cy="3831774"/>
          </a:xfrm>
          <a:prstGeom prst="rect">
            <a:avLst/>
          </a:prstGeom>
        </p:spPr>
      </p:pic>
    </p:spTree>
    <p:extLst>
      <p:ext uri="{BB962C8B-B14F-4D97-AF65-F5344CB8AC3E}">
        <p14:creationId xmlns:p14="http://schemas.microsoft.com/office/powerpoint/2010/main" val="4288975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Figure 19.29</a:t>
            </a:r>
          </a:p>
        </p:txBody>
      </p:sp>
      <p:sp>
        <p:nvSpPr>
          <p:cNvPr id="4" name="Content Placeholder 3">
            <a:extLst>
              <a:ext uri="{FF2B5EF4-FFF2-40B4-BE49-F238E27FC236}">
                <a16:creationId xmlns:a16="http://schemas.microsoft.com/office/drawing/2014/main" id="{FD8B4497-16E7-8D6B-868D-26505F86B196}"/>
              </a:ext>
            </a:extLst>
          </p:cNvPr>
          <p:cNvSpPr>
            <a:spLocks noGrp="1"/>
          </p:cNvSpPr>
          <p:nvPr>
            <p:ph sz="quarter" idx="13"/>
          </p:nvPr>
        </p:nvSpPr>
        <p:spPr>
          <a:xfrm>
            <a:off x="438346" y="1146953"/>
            <a:ext cx="8273854" cy="1144347"/>
          </a:xfrm>
        </p:spPr>
        <p:txBody>
          <a:bodyPr wrap="square" lIns="0" tIns="18000" rIns="0" bIns="18000" anchor="ctr" anchorCtr="0">
            <a:spAutoFit/>
          </a:bodyPr>
          <a:lstStyle/>
          <a:p>
            <a:pPr marL="0" indent="0">
              <a:buNone/>
            </a:pPr>
            <a:r>
              <a:rPr lang="en-US" sz="2400" noProof="0" dirty="0"/>
              <a:t>All new friction plates should be soaked in </a:t>
            </a:r>
            <a:r>
              <a:rPr lang="en-US" sz="2400" spc="-300" noProof="0" dirty="0"/>
              <a:t>A T </a:t>
            </a:r>
            <a:r>
              <a:rPr lang="en-US" sz="2400" noProof="0" dirty="0"/>
              <a:t>F for at least 20 minutes or until bubbles no longer rise to the surface of the shallow pan of </a:t>
            </a:r>
            <a:r>
              <a:rPr lang="en-US" sz="2400" spc="-300" noProof="0" dirty="0"/>
              <a:t>A T </a:t>
            </a:r>
            <a:r>
              <a:rPr lang="en-US" sz="2400" noProof="0" dirty="0"/>
              <a:t>F.</a:t>
            </a:r>
          </a:p>
        </p:txBody>
      </p:sp>
      <p:pic>
        <p:nvPicPr>
          <p:cNvPr id="6" name="Picture 5" descr="A close-up view shows a technician soaking sawtooth cylindrical friction plates in a pan of automatic transmission fluid.">
            <a:extLst>
              <a:ext uri="{FF2B5EF4-FFF2-40B4-BE49-F238E27FC236}">
                <a16:creationId xmlns:a16="http://schemas.microsoft.com/office/drawing/2014/main" id="{8CF438DC-BB13-6C8A-3164-960F0DD008ED}"/>
              </a:ext>
            </a:extLst>
          </p:cNvPr>
          <p:cNvPicPr>
            <a:picLocks noChangeAspect="1"/>
          </p:cNvPicPr>
          <p:nvPr/>
        </p:nvPicPr>
        <p:blipFill rotWithShape="1">
          <a:blip r:embed="rId3"/>
          <a:srcRect b="7477"/>
          <a:stretch/>
        </p:blipFill>
        <p:spPr>
          <a:xfrm>
            <a:off x="2073008" y="2487801"/>
            <a:ext cx="5021428" cy="3808021"/>
          </a:xfrm>
          <a:prstGeom prst="rect">
            <a:avLst/>
          </a:prstGeom>
        </p:spPr>
      </p:pic>
    </p:spTree>
    <p:extLst>
      <p:ext uri="{BB962C8B-B14F-4D97-AF65-F5344CB8AC3E}">
        <p14:creationId xmlns:p14="http://schemas.microsoft.com/office/powerpoint/2010/main" val="907748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19.30</a:t>
            </a:r>
          </a:p>
        </p:txBody>
      </p:sp>
      <p:sp>
        <p:nvSpPr>
          <p:cNvPr id="7" name="Content Placeholder 6">
            <a:extLst>
              <a:ext uri="{FF2B5EF4-FFF2-40B4-BE49-F238E27FC236}">
                <a16:creationId xmlns:a16="http://schemas.microsoft.com/office/drawing/2014/main" id="{FE9C1A17-9A0F-1248-AEE3-E4D043FE2E14}"/>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t>Clutch Plate Clearance</a:t>
            </a:r>
          </a:p>
        </p:txBody>
      </p:sp>
      <p:pic>
        <p:nvPicPr>
          <p:cNvPr id="4" name="Picture 3" descr="An illustration shows a technician holding the handle of a feeler gauge to place the blade of the gauge in between a snap ring and a clutch in the pump assembly for measuring clutch pack clearance. The blade is labeled feeler (thickness) gauge.">
            <a:extLst>
              <a:ext uri="{FF2B5EF4-FFF2-40B4-BE49-F238E27FC236}">
                <a16:creationId xmlns:a16="http://schemas.microsoft.com/office/drawing/2014/main" id="{1DF9A117-4EEF-CD31-4CC5-4E2BD3D96392}"/>
              </a:ext>
            </a:extLst>
          </p:cNvPr>
          <p:cNvPicPr>
            <a:picLocks noChangeAspect="1"/>
          </p:cNvPicPr>
          <p:nvPr/>
        </p:nvPicPr>
        <p:blipFill rotWithShape="1">
          <a:blip r:embed="rId3"/>
          <a:srcRect b="6046"/>
          <a:stretch/>
        </p:blipFill>
        <p:spPr>
          <a:xfrm>
            <a:off x="2177490" y="1748450"/>
            <a:ext cx="4789021" cy="3264757"/>
          </a:xfrm>
          <a:prstGeom prst="rect">
            <a:avLst/>
          </a:prstGeom>
        </p:spPr>
      </p:pic>
      <p:sp>
        <p:nvSpPr>
          <p:cNvPr id="8" name="Content Placeholder 7">
            <a:extLst>
              <a:ext uri="{FF2B5EF4-FFF2-40B4-BE49-F238E27FC236}">
                <a16:creationId xmlns:a16="http://schemas.microsoft.com/office/drawing/2014/main" id="{2E06A901-0D71-5134-EBA2-E7B0557BCED2}"/>
              </a:ext>
            </a:extLst>
          </p:cNvPr>
          <p:cNvSpPr>
            <a:spLocks noGrp="1"/>
          </p:cNvSpPr>
          <p:nvPr>
            <p:ph sz="quarter" idx="14"/>
          </p:nvPr>
        </p:nvSpPr>
        <p:spPr>
          <a:xfrm>
            <a:off x="436766" y="5201331"/>
            <a:ext cx="827543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All clutch packs should be checked for proper clearance. Here, a feeler (thickness) gauge is used to check the clearance to make sure it is within factory specifications</a:t>
            </a:r>
          </a:p>
        </p:txBody>
      </p:sp>
    </p:spTree>
    <p:extLst>
      <p:ext uri="{BB962C8B-B14F-4D97-AF65-F5344CB8AC3E}">
        <p14:creationId xmlns:p14="http://schemas.microsoft.com/office/powerpoint/2010/main" val="112205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5" name="Title 14">
            <a:extLst>
              <a:ext uri="{FF2B5EF4-FFF2-40B4-BE49-F238E27FC236}">
                <a16:creationId xmlns:a16="http://schemas.microsoft.com/office/drawing/2014/main" id="{35EBCBF5-8432-392E-1416-EEF7708BF679}"/>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19.1</a:t>
            </a:r>
          </a:p>
        </p:txBody>
      </p:sp>
      <p:sp>
        <p:nvSpPr>
          <p:cNvPr id="16" name="Content Placeholder 15">
            <a:extLst>
              <a:ext uri="{FF2B5EF4-FFF2-40B4-BE49-F238E27FC236}">
                <a16:creationId xmlns:a16="http://schemas.microsoft.com/office/drawing/2014/main" id="{4314E8D0-63B6-543A-3D5B-AD5C11981437}"/>
              </a:ext>
            </a:extLst>
          </p:cNvPr>
          <p:cNvSpPr>
            <a:spLocks noGrp="1"/>
          </p:cNvSpPr>
          <p:nvPr>
            <p:ph sz="quarter" idx="13"/>
          </p:nvPr>
        </p:nvSpPr>
        <p:spPr>
          <a:xfrm>
            <a:off x="436766" y="1167743"/>
            <a:ext cx="8275434" cy="374906"/>
          </a:xfrm>
        </p:spPr>
        <p:txBody>
          <a:bodyPr wrap="square" lIns="0" tIns="18000" rIns="0" bIns="18000" anchor="ctr" anchorCtr="0">
            <a:spAutoFit/>
          </a:bodyPr>
          <a:lstStyle/>
          <a:p>
            <a:pPr marL="0" indent="0">
              <a:buNone/>
            </a:pPr>
            <a:r>
              <a:rPr lang="en-US" sz="2200" noProof="0" dirty="0"/>
              <a:t>Pressure Jet Washer</a:t>
            </a:r>
          </a:p>
        </p:txBody>
      </p:sp>
      <p:pic>
        <p:nvPicPr>
          <p:cNvPr id="3" name="Picture 2" descr="A close-up view shows a pressure jet washer, resembling a large industrial-type dishwasher, in which hot-water-based solution is being splashed into tank inside a mesh trash can.">
            <a:extLst>
              <a:ext uri="{FF2B5EF4-FFF2-40B4-BE49-F238E27FC236}">
                <a16:creationId xmlns:a16="http://schemas.microsoft.com/office/drawing/2014/main" id="{1F5EBAC1-108A-B751-E5C2-9FEDBE0B68C8}"/>
              </a:ext>
            </a:extLst>
          </p:cNvPr>
          <p:cNvPicPr>
            <a:picLocks noChangeAspect="1"/>
          </p:cNvPicPr>
          <p:nvPr/>
        </p:nvPicPr>
        <p:blipFill rotWithShape="1">
          <a:blip r:embed="rId3"/>
          <a:srcRect b="7469"/>
          <a:stretch/>
        </p:blipFill>
        <p:spPr>
          <a:xfrm>
            <a:off x="3021206" y="1772717"/>
            <a:ext cx="3101588" cy="2565912"/>
          </a:xfrm>
          <a:prstGeom prst="rect">
            <a:avLst/>
          </a:prstGeom>
        </p:spPr>
      </p:pic>
      <p:sp>
        <p:nvSpPr>
          <p:cNvPr id="17" name="Content Placeholder 16">
            <a:extLst>
              <a:ext uri="{FF2B5EF4-FFF2-40B4-BE49-F238E27FC236}">
                <a16:creationId xmlns:a16="http://schemas.microsoft.com/office/drawing/2014/main" id="{80F67EC6-067E-6F03-74A7-4B5985CE32E7}"/>
              </a:ext>
            </a:extLst>
          </p:cNvPr>
          <p:cNvSpPr>
            <a:spLocks noGrp="1"/>
          </p:cNvSpPr>
          <p:nvPr>
            <p:ph sz="quarter" idx="14"/>
          </p:nvPr>
        </p:nvSpPr>
        <p:spPr>
          <a:xfrm>
            <a:off x="436766" y="4616683"/>
            <a:ext cx="8275434" cy="1729123"/>
          </a:xfrm>
        </p:spPr>
        <p:txBody>
          <a:bodyPr wrap="square" lIns="0" tIns="18000" rIns="0" bIns="18000" anchor="ctr" anchorCtr="0">
            <a:spAutoFit/>
          </a:bodyPr>
          <a:lstStyle/>
          <a:p>
            <a:pPr marL="0" indent="0">
              <a:buNone/>
            </a:pPr>
            <a:r>
              <a:rPr lang="en-US" sz="2200" noProof="0" dirty="0">
                <a:latin typeface="Arial" panose="020B0604020202020204" pitchFamily="34" charset="0"/>
                <a:ea typeface="Verdana" panose="020B0604030504040204" pitchFamily="34" charset="0"/>
                <a:cs typeface="Arial" panose="020B0604020202020204" pitchFamily="34" charset="0"/>
              </a:rPr>
              <a:t>Pressure jet washer is similar to a large industrial-sized dishwasher. This type of cleaning unit can be used for most automotive components including engines and transmissions. Each part is then rinsed with water to</a:t>
            </a:r>
            <a:r>
              <a:rPr lang="en-US" sz="2200" baseline="0" noProof="0" dirty="0">
                <a:latin typeface="Arial" panose="020B0604020202020204" pitchFamily="34" charset="0"/>
                <a:ea typeface="Verdana" panose="020B0604030504040204" pitchFamily="34" charset="0"/>
                <a:cs typeface="Arial" panose="020B0604020202020204" pitchFamily="34" charset="0"/>
              </a:rPr>
              <a:t> </a:t>
            </a:r>
            <a:r>
              <a:rPr lang="en-US" sz="2200" noProof="0" dirty="0">
                <a:latin typeface="Arial" panose="020B0604020202020204" pitchFamily="34" charset="0"/>
                <a:ea typeface="Verdana" panose="020B0604030504040204" pitchFamily="34" charset="0"/>
                <a:cs typeface="Arial" panose="020B0604020202020204" pitchFamily="34" charset="0"/>
              </a:rPr>
              <a:t>remove chemicals or debris that may remain there while it is still in the tank.</a:t>
            </a:r>
          </a:p>
        </p:txBody>
      </p:sp>
    </p:spTree>
    <p:extLst>
      <p:ext uri="{BB962C8B-B14F-4D97-AF65-F5344CB8AC3E}">
        <p14:creationId xmlns:p14="http://schemas.microsoft.com/office/powerpoint/2010/main" val="4267866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19.31</a:t>
            </a:r>
          </a:p>
        </p:txBody>
      </p:sp>
      <p:sp>
        <p:nvSpPr>
          <p:cNvPr id="7" name="Content Placeholder 6">
            <a:extLst>
              <a:ext uri="{FF2B5EF4-FFF2-40B4-BE49-F238E27FC236}">
                <a16:creationId xmlns:a16="http://schemas.microsoft.com/office/drawing/2014/main" id="{ADB655F8-22C9-03E4-9ADA-0D60B7125DE9}"/>
              </a:ext>
            </a:extLst>
          </p:cNvPr>
          <p:cNvSpPr>
            <a:spLocks noGrp="1"/>
          </p:cNvSpPr>
          <p:nvPr>
            <p:ph sz="quarter" idx="13"/>
          </p:nvPr>
        </p:nvSpPr>
        <p:spPr>
          <a:xfrm>
            <a:off x="436766" y="1203452"/>
            <a:ext cx="8275434" cy="344128"/>
          </a:xfrm>
        </p:spPr>
        <p:txBody>
          <a:bodyPr wrap="square" lIns="0" tIns="18000" rIns="0" bIns="18000" anchor="ctr" anchorCtr="0">
            <a:spAutoFit/>
          </a:bodyPr>
          <a:lstStyle/>
          <a:p>
            <a:pPr marL="0" indent="0">
              <a:buNone/>
            </a:pPr>
            <a:r>
              <a:rPr lang="en-US" sz="2000" noProof="0" dirty="0"/>
              <a:t>Clutch Clearance</a:t>
            </a:r>
          </a:p>
        </p:txBody>
      </p:sp>
      <p:pic>
        <p:nvPicPr>
          <p:cNvPr id="4" name="Picture 3" descr="A three-part illustration shows setting clutch clearance by adding cushion, unlined, and lined plates in part (a), an extra unlined plate in part (b), and an extra lined plate in part (c).&#10;Long description is available in notes, Press F6.">
            <a:extLst>
              <a:ext uri="{FF2B5EF4-FFF2-40B4-BE49-F238E27FC236}">
                <a16:creationId xmlns:a16="http://schemas.microsoft.com/office/drawing/2014/main" id="{B0A47540-9430-2E7C-0046-DDE1CC06B911}"/>
              </a:ext>
            </a:extLst>
          </p:cNvPr>
          <p:cNvPicPr>
            <a:picLocks noChangeAspect="1"/>
          </p:cNvPicPr>
          <p:nvPr/>
        </p:nvPicPr>
        <p:blipFill rotWithShape="1">
          <a:blip r:embed="rId3"/>
          <a:srcRect b="4615"/>
          <a:stretch/>
        </p:blipFill>
        <p:spPr>
          <a:xfrm>
            <a:off x="3359941" y="1781592"/>
            <a:ext cx="2424118" cy="2864191"/>
          </a:xfrm>
          <a:prstGeom prst="rect">
            <a:avLst/>
          </a:prstGeom>
        </p:spPr>
      </p:pic>
      <p:sp>
        <p:nvSpPr>
          <p:cNvPr id="8" name="Content Placeholder 7">
            <a:extLst>
              <a:ext uri="{FF2B5EF4-FFF2-40B4-BE49-F238E27FC236}">
                <a16:creationId xmlns:a16="http://schemas.microsoft.com/office/drawing/2014/main" id="{06764B71-7F9A-5D46-3AA8-C6458724CA87}"/>
              </a:ext>
            </a:extLst>
          </p:cNvPr>
          <p:cNvSpPr>
            <a:spLocks noGrp="1"/>
          </p:cNvSpPr>
          <p:nvPr>
            <p:ph sz="quarter" idx="14"/>
          </p:nvPr>
        </p:nvSpPr>
        <p:spPr>
          <a:xfrm>
            <a:off x="436766" y="4853340"/>
            <a:ext cx="8275434" cy="1267458"/>
          </a:xfrm>
        </p:spPr>
        <p:txBody>
          <a:bodyPr wrap="square" lIns="0" tIns="18000" rIns="0" bIns="18000" anchor="ctr" anchorCtr="0">
            <a:spAutoFit/>
          </a:bodyPr>
          <a:lstStyle/>
          <a:p>
            <a:pPr marL="0" indent="0">
              <a:spcBef>
                <a:spcPts val="600"/>
              </a:spcBef>
              <a:buNone/>
            </a:pPr>
            <a:r>
              <a:rPr lang="en-US" sz="2000" noProof="0" dirty="0">
                <a:latin typeface="Arial" panose="020B0604020202020204" pitchFamily="34" charset="0"/>
                <a:ea typeface="Verdana" panose="020B0604030504040204" pitchFamily="34" charset="0"/>
                <a:cs typeface="Arial" panose="020B0604020202020204" pitchFamily="34" charset="0"/>
              </a:rPr>
              <a:t>(a) and (b) Clutch clearance can be reduced by adding an extra unlined plate, or (c) lined plate. If two lined plates are next to each other as in (c), clearance can be increased by shaving lining off one or both adjacent sides of the </a:t>
            </a:r>
            <a:r>
              <a:rPr lang="en-US" sz="2000" dirty="0">
                <a:latin typeface="Arial" panose="020B0604020202020204" pitchFamily="34" charset="0"/>
                <a:ea typeface="Verdana" panose="020B0604030504040204" pitchFamily="34" charset="0"/>
                <a:cs typeface="Arial" panose="020B0604020202020204" pitchFamily="34" charset="0"/>
              </a:rPr>
              <a:t>two </a:t>
            </a:r>
            <a:r>
              <a:rPr lang="en-US" sz="2000" noProof="0" dirty="0">
                <a:latin typeface="Arial" panose="020B0604020202020204" pitchFamily="34" charset="0"/>
                <a:ea typeface="Verdana" panose="020B0604030504040204" pitchFamily="34" charset="0"/>
                <a:cs typeface="Arial" panose="020B0604020202020204" pitchFamily="34" charset="0"/>
              </a:rPr>
              <a:t>lined plates.</a:t>
            </a:r>
            <a:endParaRPr lang="en-US" sz="2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012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One-Way Clutch Service</a:t>
            </a:r>
          </a:p>
        </p:txBody>
      </p:sp>
      <p:sp>
        <p:nvSpPr>
          <p:cNvPr id="4" name="Content Placeholder 3">
            <a:extLst>
              <a:ext uri="{FF2B5EF4-FFF2-40B4-BE49-F238E27FC236}">
                <a16:creationId xmlns:a16="http://schemas.microsoft.com/office/drawing/2014/main" id="{5A9188A5-9419-8E14-031E-BA6A01732C82}"/>
              </a:ext>
            </a:extLst>
          </p:cNvPr>
          <p:cNvSpPr>
            <a:spLocks noGrp="1"/>
          </p:cNvSpPr>
          <p:nvPr>
            <p:ph sz="quarter" idx="13"/>
          </p:nvPr>
        </p:nvSpPr>
        <p:spPr>
          <a:xfrm>
            <a:off x="438346" y="1125729"/>
            <a:ext cx="8273854" cy="2637064"/>
          </a:xfrm>
        </p:spPr>
        <p:txBody>
          <a:bodyPr wrap="square" lIns="0" tIns="18000" rIns="0" bIns="18000" anchor="ctr" anchorCtr="0">
            <a:spAutoFit/>
          </a:bodyPr>
          <a:lstStyle/>
          <a:p>
            <a:pPr marL="342900" indent="-342900">
              <a:spcBef>
                <a:spcPts val="600"/>
              </a:spcBef>
            </a:pPr>
            <a:r>
              <a:rPr lang="en-US" sz="2400" noProof="0" dirty="0"/>
              <a:t>One-way clutches (</a:t>
            </a:r>
            <a:r>
              <a:rPr lang="en-US" sz="2400" spc="-300" noProof="0" dirty="0"/>
              <a:t>O W C </a:t>
            </a:r>
            <a:r>
              <a:rPr lang="en-US" sz="2400" noProof="0" dirty="0"/>
              <a:t>s) are visually inspected </a:t>
            </a:r>
          </a:p>
          <a:p>
            <a:pPr marL="829818" lvl="1" indent="-342900"/>
            <a:r>
              <a:rPr lang="en-US" sz="2400" noProof="0" dirty="0"/>
              <a:t>During transmission disassembly and reassembly</a:t>
            </a:r>
            <a:endParaRPr lang="en-US" sz="2400" dirty="0"/>
          </a:p>
          <a:p>
            <a:pPr marL="342900" indent="-342900">
              <a:spcBef>
                <a:spcPts val="600"/>
              </a:spcBef>
            </a:pPr>
            <a:r>
              <a:rPr lang="en-US" sz="2400" noProof="0" dirty="0"/>
              <a:t>Commonly encountered problems are</a:t>
            </a:r>
          </a:p>
          <a:p>
            <a:pPr marL="829818" lvl="1" indent="-342900"/>
            <a:r>
              <a:rPr lang="en-US" sz="2400" noProof="0" dirty="0"/>
              <a:t>Severe wear from poor lubrication </a:t>
            </a:r>
          </a:p>
          <a:p>
            <a:pPr marL="829818" lvl="1" indent="-342900"/>
            <a:r>
              <a:rPr lang="en-US" sz="2400" noProof="0" dirty="0"/>
              <a:t>Metal fragments peeling from a failed part or wear or</a:t>
            </a:r>
          </a:p>
          <a:p>
            <a:pPr marL="829818" lvl="1" indent="-342900"/>
            <a:r>
              <a:rPr lang="en-US" sz="2400" noProof="0" dirty="0"/>
              <a:t>Scoring of the race(s), rollers, or sprags</a:t>
            </a:r>
            <a:endParaRPr lang="en-US" noProof="0" dirty="0"/>
          </a:p>
        </p:txBody>
      </p:sp>
    </p:spTree>
    <p:extLst>
      <p:ext uri="{BB962C8B-B14F-4D97-AF65-F5344CB8AC3E}">
        <p14:creationId xmlns:p14="http://schemas.microsoft.com/office/powerpoint/2010/main" val="2063166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19.32</a:t>
            </a:r>
          </a:p>
        </p:txBody>
      </p:sp>
      <p:sp>
        <p:nvSpPr>
          <p:cNvPr id="7" name="Content Placeholder 6">
            <a:extLst>
              <a:ext uri="{FF2B5EF4-FFF2-40B4-BE49-F238E27FC236}">
                <a16:creationId xmlns:a16="http://schemas.microsoft.com/office/drawing/2014/main" id="{DD1E5869-4D03-ACA6-AEBA-DB41A7E6DB36}"/>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One-Way Clutch Check</a:t>
            </a:r>
          </a:p>
        </p:txBody>
      </p:sp>
      <p:pic>
        <p:nvPicPr>
          <p:cNvPr id="4" name="Picture 3" descr="An illustration shows a hand holding a one-way roller clutch, a cylindrical drum with cuts on the outer surface. The outer circle or the inner race rotates anticlockwise as the outer surface or the outer race is held.">
            <a:extLst>
              <a:ext uri="{FF2B5EF4-FFF2-40B4-BE49-F238E27FC236}">
                <a16:creationId xmlns:a16="http://schemas.microsoft.com/office/drawing/2014/main" id="{320A1DE0-59F6-7BEC-E8F0-C5DBE9EA1222}"/>
              </a:ext>
            </a:extLst>
          </p:cNvPr>
          <p:cNvPicPr>
            <a:picLocks noChangeAspect="1"/>
          </p:cNvPicPr>
          <p:nvPr/>
        </p:nvPicPr>
        <p:blipFill rotWithShape="1">
          <a:blip r:embed="rId3"/>
          <a:srcRect b="6474"/>
          <a:stretch/>
        </p:blipFill>
        <p:spPr>
          <a:xfrm>
            <a:off x="2129360" y="1771708"/>
            <a:ext cx="4885280" cy="2913640"/>
          </a:xfrm>
          <a:prstGeom prst="rect">
            <a:avLst/>
          </a:prstGeom>
        </p:spPr>
      </p:pic>
      <p:sp>
        <p:nvSpPr>
          <p:cNvPr id="8" name="Content Placeholder 7">
            <a:extLst>
              <a:ext uri="{FF2B5EF4-FFF2-40B4-BE49-F238E27FC236}">
                <a16:creationId xmlns:a16="http://schemas.microsoft.com/office/drawing/2014/main" id="{38EBBE33-2A92-4718-4C0A-9AA84B54C40E}"/>
              </a:ext>
            </a:extLst>
          </p:cNvPr>
          <p:cNvSpPr>
            <a:spLocks noGrp="1"/>
          </p:cNvSpPr>
          <p:nvPr>
            <p:ph sz="quarter" idx="14"/>
          </p:nvPr>
        </p:nvSpPr>
        <p:spPr>
          <a:xfrm>
            <a:off x="436766" y="4834976"/>
            <a:ext cx="8275434" cy="1513679"/>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Service information states that this one-way roller clutch should be installed as shown. Check by holding the outer race so that the inner race is free to rotate</a:t>
            </a:r>
            <a:r>
              <a:rPr lang="en-US" sz="2400" baseline="0" noProof="0" dirty="0">
                <a:latin typeface="Arial" panose="020B0604020202020204" pitchFamily="34" charset="0"/>
                <a:ea typeface="Verdana" panose="020B0604030504040204" pitchFamily="34" charset="0"/>
                <a:cs typeface="Arial" panose="020B0604020202020204" pitchFamily="34" charset="0"/>
              </a:rPr>
              <a:t> </a:t>
            </a:r>
            <a:r>
              <a:rPr lang="en-US" sz="2400" noProof="0" dirty="0">
                <a:latin typeface="Arial" panose="020B0604020202020204" pitchFamily="34" charset="0"/>
                <a:ea typeface="Verdana" panose="020B0604030504040204" pitchFamily="34" charset="0"/>
                <a:cs typeface="Arial" panose="020B0604020202020204" pitchFamily="34" charset="0"/>
              </a:rPr>
              <a:t>counterclockwise as shown.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7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19.33</a:t>
            </a:r>
          </a:p>
        </p:txBody>
      </p:sp>
      <p:sp>
        <p:nvSpPr>
          <p:cNvPr id="7" name="Content Placeholder 6">
            <a:extLst>
              <a:ext uri="{FF2B5EF4-FFF2-40B4-BE49-F238E27FC236}">
                <a16:creationId xmlns:a16="http://schemas.microsoft.com/office/drawing/2014/main" id="{C02576F0-F598-F676-6E08-764B19252710}"/>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Inspecting Carrier</a:t>
            </a:r>
          </a:p>
        </p:txBody>
      </p:sp>
      <p:pic>
        <p:nvPicPr>
          <p:cNvPr id="4" name="Picture 3" descr="A close-up view shows the drum-shaped planetary gear set with an excessively worn planet carrier, a top cover plate with steel round small plates, with an unsmooth surface and a damaged pinion gear, a long narrow cylindrical structure with cuts.">
            <a:extLst>
              <a:ext uri="{FF2B5EF4-FFF2-40B4-BE49-F238E27FC236}">
                <a16:creationId xmlns:a16="http://schemas.microsoft.com/office/drawing/2014/main" id="{DFEA70C7-18BD-5D87-2344-CECC5D269183}"/>
              </a:ext>
            </a:extLst>
          </p:cNvPr>
          <p:cNvPicPr>
            <a:picLocks noChangeAspect="1"/>
          </p:cNvPicPr>
          <p:nvPr/>
        </p:nvPicPr>
        <p:blipFill rotWithShape="1">
          <a:blip r:embed="rId3"/>
          <a:srcRect b="5299"/>
          <a:stretch/>
        </p:blipFill>
        <p:spPr>
          <a:xfrm>
            <a:off x="2612332" y="1767653"/>
            <a:ext cx="3942780" cy="3334415"/>
          </a:xfrm>
          <a:prstGeom prst="rect">
            <a:avLst/>
          </a:prstGeom>
        </p:spPr>
      </p:pic>
      <p:sp>
        <p:nvSpPr>
          <p:cNvPr id="8" name="Content Placeholder 7">
            <a:extLst>
              <a:ext uri="{FF2B5EF4-FFF2-40B4-BE49-F238E27FC236}">
                <a16:creationId xmlns:a16="http://schemas.microsoft.com/office/drawing/2014/main" id="{F2D6C0B9-C058-A2CB-DAC5-D99DC88ED8A7}"/>
              </a:ext>
            </a:extLst>
          </p:cNvPr>
          <p:cNvSpPr>
            <a:spLocks noGrp="1"/>
          </p:cNvSpPr>
          <p:nvPr>
            <p:ph sz="quarter" idx="14"/>
          </p:nvPr>
        </p:nvSpPr>
        <p:spPr>
          <a:xfrm>
            <a:off x="436766" y="5201331"/>
            <a:ext cx="827543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This planetary gear set is excessively worn and wear metal from this failure has likely contaminated many other parts in the transmission.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522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Gear Set Service</a:t>
            </a:r>
          </a:p>
        </p:txBody>
      </p:sp>
      <p:sp>
        <p:nvSpPr>
          <p:cNvPr id="3" name="Content Placeholder 2">
            <a:extLst>
              <a:ext uri="{FF2B5EF4-FFF2-40B4-BE49-F238E27FC236}">
                <a16:creationId xmlns:a16="http://schemas.microsoft.com/office/drawing/2014/main" id="{06CFD46D-60AA-E9EC-AAFC-B3F18863A2CE}"/>
              </a:ext>
            </a:extLst>
          </p:cNvPr>
          <p:cNvSpPr>
            <a:spLocks noGrp="1"/>
          </p:cNvSpPr>
          <p:nvPr>
            <p:ph sz="quarter" idx="13"/>
          </p:nvPr>
        </p:nvSpPr>
        <p:spPr>
          <a:xfrm>
            <a:off x="438346" y="1088194"/>
            <a:ext cx="8273854" cy="3083340"/>
          </a:xfrm>
        </p:spPr>
        <p:txBody>
          <a:bodyPr wrap="square" lIns="0" tIns="18000" rIns="0" bIns="18000" anchor="ctr" anchorCtr="0">
            <a:spAutoFit/>
          </a:bodyPr>
          <a:lstStyle/>
          <a:p>
            <a:pPr marL="342900" indent="-342900">
              <a:spcBef>
                <a:spcPts val="600"/>
              </a:spcBef>
            </a:pPr>
            <a:r>
              <a:rPr lang="en-US" sz="2400" noProof="0" dirty="0"/>
              <a:t>Visual Inspection</a:t>
            </a:r>
          </a:p>
          <a:p>
            <a:pPr marL="829818" lvl="1" indent="-342900"/>
            <a:r>
              <a:rPr lang="en-US" sz="2400" noProof="0" dirty="0"/>
              <a:t>Servicing gear sets is </a:t>
            </a:r>
          </a:p>
          <a:p>
            <a:pPr marL="829818" lvl="1" indent="-342900"/>
            <a:r>
              <a:rPr lang="en-US" sz="2400" noProof="0" dirty="0"/>
              <a:t>Primarily a visual inspection of various gears</a:t>
            </a:r>
          </a:p>
          <a:p>
            <a:pPr marL="829818" lvl="1" indent="-342900"/>
            <a:r>
              <a:rPr lang="en-US" sz="2400" noProof="0" dirty="0"/>
              <a:t>Side play and rotation check of planet gears.</a:t>
            </a:r>
          </a:p>
          <a:p>
            <a:pPr marL="829818" lvl="1" indent="-342900"/>
            <a:r>
              <a:rPr lang="en-US" sz="2400" noProof="0" dirty="0"/>
              <a:t>In some cases there is also an end-play check of</a:t>
            </a:r>
          </a:p>
          <a:p>
            <a:pPr marL="829818" lvl="1" indent="-342900"/>
            <a:r>
              <a:rPr lang="en-US" sz="2400" noProof="0" dirty="0"/>
              <a:t>Assembled gear train to ensure the thrust washers are not worn excessively</a:t>
            </a:r>
            <a:endParaRPr lang="en-US" noProof="0" dirty="0"/>
          </a:p>
        </p:txBody>
      </p:sp>
    </p:spTree>
    <p:extLst>
      <p:ext uri="{BB962C8B-B14F-4D97-AF65-F5344CB8AC3E}">
        <p14:creationId xmlns:p14="http://schemas.microsoft.com/office/powerpoint/2010/main" val="25663770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4"/>
            <a:ext cx="8273854" cy="590349"/>
          </a:xfrm>
        </p:spPr>
        <p:txBody>
          <a:bodyPr wrap="square" lIns="0" tIns="18000" rIns="0" bIns="18000" anchor="ctr" anchorCtr="0">
            <a:spAutoFit/>
          </a:bodyPr>
          <a:lstStyle/>
          <a:p>
            <a:r>
              <a:rPr lang="en-US" noProof="0" dirty="0"/>
              <a:t>Figure 19.34</a:t>
            </a:r>
          </a:p>
        </p:txBody>
      </p:sp>
      <p:sp>
        <p:nvSpPr>
          <p:cNvPr id="4" name="Content Placeholder 3">
            <a:extLst>
              <a:ext uri="{FF2B5EF4-FFF2-40B4-BE49-F238E27FC236}">
                <a16:creationId xmlns:a16="http://schemas.microsoft.com/office/drawing/2014/main" id="{3C37C832-5EEA-62A5-807D-8D8CC6FE6359}"/>
              </a:ext>
            </a:extLst>
          </p:cNvPr>
          <p:cNvSpPr>
            <a:spLocks noGrp="1"/>
          </p:cNvSpPr>
          <p:nvPr>
            <p:ph sz="quarter" idx="13"/>
          </p:nvPr>
        </p:nvSpPr>
        <p:spPr>
          <a:xfrm>
            <a:off x="438346" y="1143087"/>
            <a:ext cx="8273854" cy="775015"/>
          </a:xfrm>
        </p:spPr>
        <p:txBody>
          <a:bodyPr wrap="square" lIns="0" tIns="18000" rIns="0" bIns="18000" anchor="ctr" anchorCtr="0">
            <a:spAutoFit/>
          </a:bodyPr>
          <a:lstStyle/>
          <a:p>
            <a:pPr marL="0" indent="0">
              <a:buNone/>
            </a:pPr>
            <a:r>
              <a:rPr lang="en-US" sz="2400" noProof="0" dirty="0"/>
              <a:t>Using a feeler gauge to measure the pinion gear side clearance.</a:t>
            </a:r>
          </a:p>
        </p:txBody>
      </p:sp>
      <p:pic>
        <p:nvPicPr>
          <p:cNvPr id="6" name="Picture 5" descr="A close-up view shows a technician holding the pinion gear assembly and measuring the pinion gear side clearance using a feeler gauge.">
            <a:extLst>
              <a:ext uri="{FF2B5EF4-FFF2-40B4-BE49-F238E27FC236}">
                <a16:creationId xmlns:a16="http://schemas.microsoft.com/office/drawing/2014/main" id="{098C3CA5-D8B6-EC16-326B-B627B50473A5}"/>
              </a:ext>
            </a:extLst>
          </p:cNvPr>
          <p:cNvPicPr>
            <a:picLocks noChangeAspect="1"/>
          </p:cNvPicPr>
          <p:nvPr/>
        </p:nvPicPr>
        <p:blipFill rotWithShape="1">
          <a:blip r:embed="rId3"/>
          <a:srcRect b="5641"/>
          <a:stretch/>
        </p:blipFill>
        <p:spPr>
          <a:xfrm>
            <a:off x="2147445" y="2122757"/>
            <a:ext cx="4849111" cy="4218535"/>
          </a:xfrm>
          <a:prstGeom prst="rect">
            <a:avLst/>
          </a:prstGeom>
        </p:spPr>
      </p:pic>
    </p:spTree>
    <p:extLst>
      <p:ext uri="{BB962C8B-B14F-4D97-AF65-F5344CB8AC3E}">
        <p14:creationId xmlns:p14="http://schemas.microsoft.com/office/powerpoint/2010/main" val="515048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4"/>
            <a:ext cx="8273854" cy="590349"/>
          </a:xfrm>
        </p:spPr>
        <p:txBody>
          <a:bodyPr wrap="square" lIns="0" tIns="18000" rIns="0" bIns="18000" anchor="ctr">
            <a:spAutoFit/>
          </a:bodyPr>
          <a:lstStyle/>
          <a:p>
            <a:r>
              <a:rPr lang="en-US" noProof="0" dirty="0"/>
              <a:t>Air Testing</a:t>
            </a:r>
          </a:p>
        </p:txBody>
      </p:sp>
      <p:sp>
        <p:nvSpPr>
          <p:cNvPr id="3" name="Content Placeholder 2">
            <a:extLst>
              <a:ext uri="{FF2B5EF4-FFF2-40B4-BE49-F238E27FC236}">
                <a16:creationId xmlns:a16="http://schemas.microsoft.com/office/drawing/2014/main" id="{372DB6C5-7CE4-4203-7DEC-B5EE12DFE0AC}"/>
              </a:ext>
            </a:extLst>
          </p:cNvPr>
          <p:cNvSpPr>
            <a:spLocks noGrp="1"/>
          </p:cNvSpPr>
          <p:nvPr>
            <p:ph sz="quarter" idx="13"/>
          </p:nvPr>
        </p:nvSpPr>
        <p:spPr>
          <a:xfrm>
            <a:off x="438346" y="1129678"/>
            <a:ext cx="8273854" cy="1744511"/>
          </a:xfrm>
        </p:spPr>
        <p:txBody>
          <a:bodyPr wrap="square" lIns="0" tIns="18000" rIns="0" bIns="18000" anchor="ctr">
            <a:spAutoFit/>
          </a:bodyPr>
          <a:lstStyle/>
          <a:p>
            <a:pPr marL="342900" indent="-342900">
              <a:spcBef>
                <a:spcPts val="600"/>
              </a:spcBef>
            </a:pPr>
            <a:r>
              <a:rPr lang="en-US" sz="2400" noProof="0" dirty="0"/>
              <a:t>Air testing is a valuable diagnostic tool</a:t>
            </a:r>
          </a:p>
          <a:p>
            <a:pPr marL="342900" indent="-342900">
              <a:spcBef>
                <a:spcPts val="600"/>
              </a:spcBef>
            </a:pPr>
            <a:r>
              <a:rPr lang="en-US" sz="2400" noProof="0" dirty="0"/>
              <a:t>Final quality-control check during transmission assembly.</a:t>
            </a:r>
          </a:p>
          <a:p>
            <a:pPr marL="342900" indent="-342900">
              <a:spcBef>
                <a:spcPts val="600"/>
              </a:spcBef>
            </a:pPr>
            <a:r>
              <a:rPr lang="en-US" sz="2400" noProof="0" dirty="0"/>
              <a:t>Air tests are used to tell if a clutch or band servo operates</a:t>
            </a:r>
          </a:p>
          <a:p>
            <a:pPr marL="342900" indent="-342900">
              <a:spcBef>
                <a:spcPts val="600"/>
              </a:spcBef>
            </a:pPr>
            <a:r>
              <a:rPr lang="en-US" sz="2400" noProof="0" dirty="0"/>
              <a:t>Passages are properly sealed.</a:t>
            </a:r>
          </a:p>
        </p:txBody>
      </p:sp>
    </p:spTree>
    <p:extLst>
      <p:ext uri="{BB962C8B-B14F-4D97-AF65-F5344CB8AC3E}">
        <p14:creationId xmlns:p14="http://schemas.microsoft.com/office/powerpoint/2010/main" val="39628806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19.35</a:t>
            </a:r>
          </a:p>
        </p:txBody>
      </p:sp>
      <p:sp>
        <p:nvSpPr>
          <p:cNvPr id="9" name="Content Placeholder 8">
            <a:extLst>
              <a:ext uri="{FF2B5EF4-FFF2-40B4-BE49-F238E27FC236}">
                <a16:creationId xmlns:a16="http://schemas.microsoft.com/office/drawing/2014/main" id="{B11881F8-DD8C-2148-4EF3-30A3114B8E2D}"/>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Air Testing Clutch</a:t>
            </a:r>
          </a:p>
        </p:txBody>
      </p:sp>
      <p:pic>
        <p:nvPicPr>
          <p:cNvPr id="4" name="Picture 3" descr="An illustration shows a technician holding a lighter-like object labeled air gun on the flat cylindrical pump assembly with the drum-shaped clutch assembly on top.">
            <a:extLst>
              <a:ext uri="{FF2B5EF4-FFF2-40B4-BE49-F238E27FC236}">
                <a16:creationId xmlns:a16="http://schemas.microsoft.com/office/drawing/2014/main" id="{0EE992AE-D53C-B977-8F0D-EFB1F581C2F9}"/>
              </a:ext>
            </a:extLst>
          </p:cNvPr>
          <p:cNvPicPr>
            <a:picLocks noChangeAspect="1"/>
          </p:cNvPicPr>
          <p:nvPr/>
        </p:nvPicPr>
        <p:blipFill rotWithShape="1">
          <a:blip r:embed="rId3"/>
          <a:srcRect b="3377"/>
          <a:stretch/>
        </p:blipFill>
        <p:spPr>
          <a:xfrm>
            <a:off x="2993393" y="1733102"/>
            <a:ext cx="3180658" cy="3699454"/>
          </a:xfrm>
          <a:prstGeom prst="rect">
            <a:avLst/>
          </a:prstGeom>
        </p:spPr>
      </p:pic>
      <p:sp>
        <p:nvSpPr>
          <p:cNvPr id="10" name="Content Placeholder 9">
            <a:extLst>
              <a:ext uri="{FF2B5EF4-FFF2-40B4-BE49-F238E27FC236}">
                <a16:creationId xmlns:a16="http://schemas.microsoft.com/office/drawing/2014/main" id="{C7651C8B-91A8-1854-9677-C954CD25DF13}"/>
              </a:ext>
            </a:extLst>
          </p:cNvPr>
          <p:cNvSpPr>
            <a:spLocks noGrp="1"/>
          </p:cNvSpPr>
          <p:nvPr>
            <p:ph sz="quarter" idx="14"/>
          </p:nvPr>
        </p:nvSpPr>
        <p:spPr>
          <a:xfrm>
            <a:off x="436766" y="5579037"/>
            <a:ext cx="8275434"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Air testing a clutch pack before installing it into an automatic transmission or transaxle.</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5481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4"/>
            <a:ext cx="8273854" cy="590349"/>
          </a:xfrm>
        </p:spPr>
        <p:txBody>
          <a:bodyPr wrap="square" lIns="0" tIns="18000" rIns="0" bIns="18000" anchor="ctr" anchorCtr="0">
            <a:spAutoFit/>
          </a:bodyPr>
          <a:lstStyle/>
          <a:p>
            <a:r>
              <a:rPr lang="en-US" noProof="0" dirty="0"/>
              <a:t>Figure 19.36</a:t>
            </a:r>
          </a:p>
        </p:txBody>
      </p:sp>
      <p:sp>
        <p:nvSpPr>
          <p:cNvPr id="4" name="Content Placeholder 3">
            <a:extLst>
              <a:ext uri="{FF2B5EF4-FFF2-40B4-BE49-F238E27FC236}">
                <a16:creationId xmlns:a16="http://schemas.microsoft.com/office/drawing/2014/main" id="{5CE549BB-4A7B-4FF4-E9C3-8B5CF6CEF5FB}"/>
              </a:ext>
            </a:extLst>
          </p:cNvPr>
          <p:cNvSpPr>
            <a:spLocks noGrp="1"/>
          </p:cNvSpPr>
          <p:nvPr>
            <p:ph sz="quarter" idx="13"/>
          </p:nvPr>
        </p:nvSpPr>
        <p:spPr>
          <a:xfrm>
            <a:off x="438346" y="1143083"/>
            <a:ext cx="8273854" cy="775015"/>
          </a:xfrm>
        </p:spPr>
        <p:txBody>
          <a:bodyPr wrap="square" lIns="0" tIns="18000" rIns="0" bIns="18000" anchor="ctr" anchorCtr="0">
            <a:spAutoFit/>
          </a:bodyPr>
          <a:lstStyle/>
          <a:p>
            <a:pPr marL="0" indent="0">
              <a:buNone/>
            </a:pPr>
            <a:r>
              <a:rPr lang="en-US" sz="2400" noProof="0" dirty="0"/>
              <a:t>Using a rubber-tipped air nozzle in a passage to check the operation of a clutch or band.</a:t>
            </a:r>
          </a:p>
        </p:txBody>
      </p:sp>
      <p:pic>
        <p:nvPicPr>
          <p:cNvPr id="6" name="Picture 5" descr="A close-up view shows a technician holding a rubber-tipped air gun in a passage in the valve body.">
            <a:extLst>
              <a:ext uri="{FF2B5EF4-FFF2-40B4-BE49-F238E27FC236}">
                <a16:creationId xmlns:a16="http://schemas.microsoft.com/office/drawing/2014/main" id="{86E05445-0877-00C0-77CA-531F2DB6EC2F}"/>
              </a:ext>
            </a:extLst>
          </p:cNvPr>
          <p:cNvPicPr>
            <a:picLocks noChangeAspect="1"/>
          </p:cNvPicPr>
          <p:nvPr/>
        </p:nvPicPr>
        <p:blipFill rotWithShape="1">
          <a:blip r:embed="rId3"/>
          <a:srcRect b="7477"/>
          <a:stretch/>
        </p:blipFill>
        <p:spPr>
          <a:xfrm>
            <a:off x="1829189" y="2091884"/>
            <a:ext cx="5509066" cy="4177826"/>
          </a:xfrm>
          <a:prstGeom prst="rect">
            <a:avLst/>
          </a:prstGeom>
        </p:spPr>
      </p:pic>
    </p:spTree>
    <p:extLst>
      <p:ext uri="{BB962C8B-B14F-4D97-AF65-F5344CB8AC3E}">
        <p14:creationId xmlns:p14="http://schemas.microsoft.com/office/powerpoint/2010/main" val="1618891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766" y="231599"/>
            <a:ext cx="8275434" cy="590349"/>
          </a:xfrm>
        </p:spPr>
        <p:txBody>
          <a:bodyPr wrap="square" lIns="0" tIns="18000" rIns="0" bIns="18000" anchor="ctr" anchorCtr="0">
            <a:spAutoFit/>
          </a:bodyPr>
          <a:lstStyle/>
          <a:p>
            <a:r>
              <a:rPr lang="en-US" noProof="0" dirty="0"/>
              <a:t>Figure 19.37</a:t>
            </a:r>
          </a:p>
        </p:txBody>
      </p:sp>
      <p:sp>
        <p:nvSpPr>
          <p:cNvPr id="8" name="Content Placeholder 7">
            <a:extLst>
              <a:ext uri="{FF2B5EF4-FFF2-40B4-BE49-F238E27FC236}">
                <a16:creationId xmlns:a16="http://schemas.microsoft.com/office/drawing/2014/main" id="{3CD9EFA5-593D-3D23-C571-0D936060E2A2}"/>
              </a:ext>
            </a:extLst>
          </p:cNvPr>
          <p:cNvSpPr>
            <a:spLocks noGrp="1"/>
          </p:cNvSpPr>
          <p:nvPr>
            <p:ph sz="quarter" idx="13"/>
          </p:nvPr>
        </p:nvSpPr>
        <p:spPr>
          <a:xfrm>
            <a:off x="436766" y="1152355"/>
            <a:ext cx="8275434" cy="405683"/>
          </a:xfrm>
        </p:spPr>
        <p:txBody>
          <a:bodyPr wrap="square" lIns="0" tIns="18000" rIns="0" bIns="18000" anchor="ctr" anchorCtr="0">
            <a:spAutoFit/>
          </a:bodyPr>
          <a:lstStyle/>
          <a:p>
            <a:pPr marL="0" indent="0">
              <a:buNone/>
            </a:pPr>
            <a:r>
              <a:rPr lang="en-US" sz="2400" noProof="0" dirty="0"/>
              <a:t>Tech Tip</a:t>
            </a:r>
          </a:p>
        </p:txBody>
      </p:sp>
      <p:pic>
        <p:nvPicPr>
          <p:cNvPr id="4" name="Picture 3" descr="A close-up view (a) shows an eraser with a hole drilled through the center that seals passages in the valve body.">
            <a:extLst>
              <a:ext uri="{FF2B5EF4-FFF2-40B4-BE49-F238E27FC236}">
                <a16:creationId xmlns:a16="http://schemas.microsoft.com/office/drawing/2014/main" id="{50B40653-F3F5-EA82-91AD-BE33DB438C0E}"/>
              </a:ext>
            </a:extLst>
          </p:cNvPr>
          <p:cNvPicPr>
            <a:picLocks noChangeAspect="1"/>
          </p:cNvPicPr>
          <p:nvPr/>
        </p:nvPicPr>
        <p:blipFill rotWithShape="1">
          <a:blip r:embed="rId3"/>
          <a:srcRect b="5470"/>
          <a:stretch/>
        </p:blipFill>
        <p:spPr>
          <a:xfrm>
            <a:off x="600043" y="1702625"/>
            <a:ext cx="3325038" cy="2749369"/>
          </a:xfrm>
          <a:prstGeom prst="rect">
            <a:avLst/>
          </a:prstGeom>
        </p:spPr>
      </p:pic>
      <p:pic>
        <p:nvPicPr>
          <p:cNvPr id="10" name="Picture 9" descr="A close-up view (b) shows a technician testing hydraulic circuits at the valve body using an air nozzle on top of an eraser.">
            <a:extLst>
              <a:ext uri="{FF2B5EF4-FFF2-40B4-BE49-F238E27FC236}">
                <a16:creationId xmlns:a16="http://schemas.microsoft.com/office/drawing/2014/main" id="{9D4F52B8-CC58-DC54-242A-246439E8A734}"/>
              </a:ext>
            </a:extLst>
          </p:cNvPr>
          <p:cNvPicPr>
            <a:picLocks noChangeAspect="1"/>
          </p:cNvPicPr>
          <p:nvPr/>
        </p:nvPicPr>
        <p:blipFill rotWithShape="1">
          <a:blip r:embed="rId4"/>
          <a:srcRect b="7476"/>
          <a:stretch/>
        </p:blipFill>
        <p:spPr>
          <a:xfrm>
            <a:off x="5031709" y="1695405"/>
            <a:ext cx="3324317" cy="2696580"/>
          </a:xfrm>
          <a:prstGeom prst="rect">
            <a:avLst/>
          </a:prstGeom>
        </p:spPr>
      </p:pic>
      <p:sp>
        <p:nvSpPr>
          <p:cNvPr id="9" name="Content Placeholder 8">
            <a:extLst>
              <a:ext uri="{FF2B5EF4-FFF2-40B4-BE49-F238E27FC236}">
                <a16:creationId xmlns:a16="http://schemas.microsoft.com/office/drawing/2014/main" id="{ADABA273-0D30-4136-B400-92366F6C6705}"/>
              </a:ext>
            </a:extLst>
          </p:cNvPr>
          <p:cNvSpPr>
            <a:spLocks noGrp="1"/>
          </p:cNvSpPr>
          <p:nvPr>
            <p:ph sz="quarter" idx="14"/>
          </p:nvPr>
        </p:nvSpPr>
        <p:spPr>
          <a:xfrm>
            <a:off x="436766" y="4977811"/>
            <a:ext cx="8275434" cy="1144347"/>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ea typeface="Verdana" panose="020B0604030504040204" pitchFamily="34" charset="0"/>
                <a:cs typeface="Arial" panose="020B0604020202020204" pitchFamily="34" charset="0"/>
              </a:rPr>
              <a:t>(a) An eraser with a hole drilled through it used to seal passages during an air test. (b) Using an air nozzle and the eraser to test hydraulic circuits at the valve body.</a:t>
            </a:r>
          </a:p>
        </p:txBody>
      </p:sp>
    </p:spTree>
    <p:extLst>
      <p:ext uri="{BB962C8B-B14F-4D97-AF65-F5344CB8AC3E}">
        <p14:creationId xmlns:p14="http://schemas.microsoft.com/office/powerpoint/2010/main" val="3335296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C414F-5521-8C7B-9BD5-892E8E3A0140}"/>
              </a:ext>
            </a:extLst>
          </p:cNvPr>
          <p:cNvSpPr>
            <a:spLocks noGrp="1"/>
          </p:cNvSpPr>
          <p:nvPr>
            <p:ph type="title"/>
          </p:nvPr>
        </p:nvSpPr>
        <p:spPr>
          <a:xfrm>
            <a:off x="438346" y="229545"/>
            <a:ext cx="8273854" cy="1144347"/>
          </a:xfrm>
        </p:spPr>
        <p:txBody>
          <a:bodyPr wrap="square" lIns="0" tIns="18000" rIns="0" bIns="18000" anchor="ctr" anchorCtr="0">
            <a:spAutoFit/>
          </a:bodyPr>
          <a:lstStyle/>
          <a:p>
            <a:r>
              <a:rPr lang="en-US" noProof="0" dirty="0"/>
              <a:t>Bushing, </a:t>
            </a:r>
            <a:r>
              <a:rPr lang="en-US" dirty="0"/>
              <a:t>Bearing, </a:t>
            </a:r>
            <a:r>
              <a:rPr lang="en-US" noProof="0" dirty="0"/>
              <a:t>and Thrust Washer Service</a:t>
            </a:r>
          </a:p>
        </p:txBody>
      </p:sp>
      <p:sp>
        <p:nvSpPr>
          <p:cNvPr id="6" name="Content Placeholder 5">
            <a:extLst>
              <a:ext uri="{FF2B5EF4-FFF2-40B4-BE49-F238E27FC236}">
                <a16:creationId xmlns:a16="http://schemas.microsoft.com/office/drawing/2014/main" id="{0461157A-C73A-8FDD-0631-1D44330C0364}"/>
              </a:ext>
            </a:extLst>
          </p:cNvPr>
          <p:cNvSpPr>
            <a:spLocks noGrp="1"/>
          </p:cNvSpPr>
          <p:nvPr>
            <p:ph sz="quarter" idx="13"/>
          </p:nvPr>
        </p:nvSpPr>
        <p:spPr>
          <a:xfrm>
            <a:off x="438346" y="1843771"/>
            <a:ext cx="8273854" cy="1221291"/>
          </a:xfrm>
        </p:spPr>
        <p:txBody>
          <a:bodyPr wrap="square" lIns="0" tIns="18000" rIns="0" bIns="18000" anchor="ctr" anchorCtr="0">
            <a:spAutoFit/>
          </a:bodyPr>
          <a:lstStyle/>
          <a:p>
            <a:pPr marL="342900" indent="-342900">
              <a:spcBef>
                <a:spcPts val="600"/>
              </a:spcBef>
            </a:pPr>
            <a:r>
              <a:rPr lang="en-US" sz="2400" noProof="0" dirty="0"/>
              <a:t>Bushings and bearings are used to support rotating shafts.</a:t>
            </a:r>
          </a:p>
          <a:p>
            <a:pPr marL="342900" indent="-342900">
              <a:spcBef>
                <a:spcPts val="600"/>
              </a:spcBef>
            </a:pPr>
            <a:r>
              <a:rPr lang="en-US" sz="2400" noProof="0" dirty="0"/>
              <a:t>Thrust washers are used to separate rotating parts </a:t>
            </a:r>
            <a:r>
              <a:rPr lang="en-US" sz="2400" dirty="0"/>
              <a:t>f</a:t>
            </a:r>
            <a:r>
              <a:rPr lang="en-US" sz="2400" noProof="0" dirty="0"/>
              <a:t>rom each other or from stationary parts.</a:t>
            </a:r>
          </a:p>
        </p:txBody>
      </p:sp>
    </p:spTree>
    <p:extLst>
      <p:ext uri="{BB962C8B-B14F-4D97-AF65-F5344CB8AC3E}">
        <p14:creationId xmlns:p14="http://schemas.microsoft.com/office/powerpoint/2010/main" val="41186208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7"/>
            <a:ext cx="8273854" cy="590349"/>
          </a:xfrm>
        </p:spPr>
        <p:txBody>
          <a:bodyPr wrap="square" lIns="0" tIns="18000" rIns="0" bIns="18000" anchor="ctr" anchorCtr="0">
            <a:spAutoFit/>
          </a:bodyPr>
          <a:lstStyle/>
          <a:p>
            <a:r>
              <a:rPr lang="en-US" noProof="0" dirty="0"/>
              <a:t>Final Assembly </a:t>
            </a:r>
            <a:r>
              <a:rPr lang="en-US" sz="2800" noProof="0" dirty="0"/>
              <a:t>(1 of 4)</a:t>
            </a:r>
          </a:p>
        </p:txBody>
      </p:sp>
      <p:sp>
        <p:nvSpPr>
          <p:cNvPr id="3" name="Content Placeholder 2">
            <a:extLst>
              <a:ext uri="{FF2B5EF4-FFF2-40B4-BE49-F238E27FC236}">
                <a16:creationId xmlns:a16="http://schemas.microsoft.com/office/drawing/2014/main" id="{69EC97E9-D147-E390-A9CD-45C2016CF8C1}"/>
              </a:ext>
            </a:extLst>
          </p:cNvPr>
          <p:cNvSpPr>
            <a:spLocks noGrp="1"/>
          </p:cNvSpPr>
          <p:nvPr>
            <p:ph sz="quarter" idx="13"/>
          </p:nvPr>
        </p:nvSpPr>
        <p:spPr>
          <a:xfrm>
            <a:off x="438346" y="1129879"/>
            <a:ext cx="8273854" cy="2113843"/>
          </a:xfrm>
        </p:spPr>
        <p:txBody>
          <a:bodyPr wrap="square" lIns="0" tIns="18000" rIns="0" bIns="18000" anchor="ctr" anchorCtr="0">
            <a:spAutoFit/>
          </a:bodyPr>
          <a:lstStyle/>
          <a:p>
            <a:pPr marL="342900" indent="-342900">
              <a:spcBef>
                <a:spcPts val="600"/>
              </a:spcBef>
            </a:pPr>
            <a:r>
              <a:rPr lang="en-US" sz="2400" noProof="0" dirty="0"/>
              <a:t>Following parts are installed into the case according to prescribed procedure found in service information:</a:t>
            </a:r>
          </a:p>
          <a:p>
            <a:pPr marL="829818" lvl="1" indent="-342900"/>
            <a:r>
              <a:rPr lang="en-US" sz="2400" noProof="0" dirty="0"/>
              <a:t>Planetary gear sets</a:t>
            </a:r>
          </a:p>
          <a:p>
            <a:pPr marL="829818" lvl="1" indent="-342900"/>
            <a:r>
              <a:rPr lang="en-US" sz="2400" noProof="0" dirty="0"/>
              <a:t>Clutch packs</a:t>
            </a:r>
          </a:p>
          <a:p>
            <a:pPr marL="829818" lvl="1" indent="-342900"/>
            <a:r>
              <a:rPr lang="en-US" sz="2400" noProof="0" dirty="0"/>
              <a:t>Bands</a:t>
            </a:r>
            <a:endParaRPr lang="en-US" noProof="0" dirty="0"/>
          </a:p>
        </p:txBody>
      </p:sp>
    </p:spTree>
    <p:extLst>
      <p:ext uri="{BB962C8B-B14F-4D97-AF65-F5344CB8AC3E}">
        <p14:creationId xmlns:p14="http://schemas.microsoft.com/office/powerpoint/2010/main" val="2162163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Final Assembly </a:t>
            </a:r>
            <a:r>
              <a:rPr lang="en-US" sz="2800" noProof="0" dirty="0"/>
              <a:t>(2 of 4)</a:t>
            </a:r>
          </a:p>
        </p:txBody>
      </p:sp>
      <p:sp>
        <p:nvSpPr>
          <p:cNvPr id="5" name="Content Placeholder 4">
            <a:extLst>
              <a:ext uri="{FF2B5EF4-FFF2-40B4-BE49-F238E27FC236}">
                <a16:creationId xmlns:a16="http://schemas.microsoft.com/office/drawing/2014/main" id="{7853BD0F-F96D-2E92-F415-3FFF151C3C51}"/>
              </a:ext>
            </a:extLst>
          </p:cNvPr>
          <p:cNvSpPr>
            <a:spLocks noGrp="1"/>
          </p:cNvSpPr>
          <p:nvPr>
            <p:ph sz="quarter" idx="13"/>
          </p:nvPr>
        </p:nvSpPr>
        <p:spPr>
          <a:xfrm>
            <a:off x="438346" y="1128944"/>
            <a:ext cx="8273854" cy="1744511"/>
          </a:xfrm>
        </p:spPr>
        <p:txBody>
          <a:bodyPr wrap="square" lIns="0" tIns="18000" rIns="0" bIns="18000" anchor="ctr" anchorCtr="0">
            <a:spAutoFit/>
          </a:bodyPr>
          <a:lstStyle/>
          <a:p>
            <a:pPr marL="342900" indent="-342900">
              <a:spcBef>
                <a:spcPts val="600"/>
              </a:spcBef>
            </a:pPr>
            <a:r>
              <a:rPr lang="en-US" sz="2400" noProof="0" dirty="0"/>
              <a:t>Pump Installation</a:t>
            </a:r>
          </a:p>
          <a:p>
            <a:pPr marL="342900" indent="-342900">
              <a:spcBef>
                <a:spcPts val="600"/>
              </a:spcBef>
            </a:pPr>
            <a:r>
              <a:rPr lang="en-US" sz="2400" noProof="0" dirty="0"/>
              <a:t>End Play Check</a:t>
            </a:r>
          </a:p>
          <a:p>
            <a:pPr marL="342900" indent="-342900">
              <a:spcBef>
                <a:spcPts val="600"/>
              </a:spcBef>
            </a:pPr>
            <a:r>
              <a:rPr lang="en-US" sz="2400" noProof="0" dirty="0"/>
              <a:t>Transaxle Differentials/Chains</a:t>
            </a:r>
          </a:p>
          <a:p>
            <a:pPr marL="342900" indent="-342900">
              <a:spcBef>
                <a:spcPts val="600"/>
              </a:spcBef>
            </a:pPr>
            <a:r>
              <a:rPr lang="en-US" sz="2400" noProof="0" dirty="0"/>
              <a:t>Valve Body, Filter, and Pan Installation</a:t>
            </a:r>
          </a:p>
        </p:txBody>
      </p:sp>
    </p:spTree>
    <p:extLst>
      <p:ext uri="{BB962C8B-B14F-4D97-AF65-F5344CB8AC3E}">
        <p14:creationId xmlns:p14="http://schemas.microsoft.com/office/powerpoint/2010/main" val="413716360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7"/>
            <a:ext cx="8273854" cy="590349"/>
          </a:xfrm>
        </p:spPr>
        <p:txBody>
          <a:bodyPr wrap="square" lIns="0" tIns="18000" rIns="0" bIns="18000" anchor="ctr" anchorCtr="0">
            <a:spAutoFit/>
          </a:bodyPr>
          <a:lstStyle/>
          <a:p>
            <a:r>
              <a:rPr lang="en-US" noProof="0" dirty="0"/>
              <a:t>Final Assembly </a:t>
            </a:r>
            <a:r>
              <a:rPr lang="en-US" sz="2800" noProof="0" dirty="0"/>
              <a:t>(3 of 4)</a:t>
            </a:r>
          </a:p>
        </p:txBody>
      </p:sp>
      <p:sp>
        <p:nvSpPr>
          <p:cNvPr id="3" name="Content Placeholder 2">
            <a:extLst>
              <a:ext uri="{FF2B5EF4-FFF2-40B4-BE49-F238E27FC236}">
                <a16:creationId xmlns:a16="http://schemas.microsoft.com/office/drawing/2014/main" id="{7C7D205A-B01B-D3AF-B141-511EBF18A3C5}"/>
              </a:ext>
            </a:extLst>
          </p:cNvPr>
          <p:cNvSpPr>
            <a:spLocks noGrp="1"/>
          </p:cNvSpPr>
          <p:nvPr>
            <p:ph sz="quarter" idx="13"/>
          </p:nvPr>
        </p:nvSpPr>
        <p:spPr>
          <a:xfrm>
            <a:off x="438346" y="1135889"/>
            <a:ext cx="8273854" cy="2637064"/>
          </a:xfrm>
        </p:spPr>
        <p:txBody>
          <a:bodyPr wrap="square" lIns="0" tIns="18000" rIns="0" bIns="18000" anchor="ctr" anchorCtr="0">
            <a:spAutoFit/>
          </a:bodyPr>
          <a:lstStyle/>
          <a:p>
            <a:pPr marL="342900" indent="-342900">
              <a:spcBef>
                <a:spcPts val="600"/>
              </a:spcBef>
            </a:pPr>
            <a:r>
              <a:rPr lang="en-US" sz="2400" noProof="0" dirty="0"/>
              <a:t>Final Components Installation</a:t>
            </a:r>
          </a:p>
          <a:p>
            <a:pPr marL="829818" lvl="1" indent="-342900"/>
            <a:r>
              <a:rPr lang="en-US" sz="2400" noProof="0" dirty="0"/>
              <a:t>Turbine shaft seal</a:t>
            </a:r>
          </a:p>
          <a:p>
            <a:pPr marL="829818" lvl="1" indent="-342900"/>
            <a:r>
              <a:rPr lang="en-US" sz="2400" noProof="0" dirty="0"/>
              <a:t>Accumulators and transmission range switch</a:t>
            </a:r>
          </a:p>
          <a:p>
            <a:pPr marL="829818" lvl="1" indent="-342900"/>
            <a:r>
              <a:rPr lang="en-US" sz="2400" noProof="0" dirty="0"/>
              <a:t>Solenoid blocks</a:t>
            </a:r>
          </a:p>
          <a:p>
            <a:pPr marL="829818" lvl="1" indent="-342900"/>
            <a:r>
              <a:rPr lang="en-US" sz="2400" noProof="0" dirty="0"/>
              <a:t>Internal wiring harness</a:t>
            </a:r>
          </a:p>
          <a:p>
            <a:pPr marL="829818" lvl="1" indent="-342900"/>
            <a:r>
              <a:rPr lang="en-US" sz="2400" noProof="0" dirty="0"/>
              <a:t>Speed sensors</a:t>
            </a:r>
            <a:endParaRPr lang="en-US" noProof="0" dirty="0"/>
          </a:p>
        </p:txBody>
      </p:sp>
    </p:spTree>
    <p:extLst>
      <p:ext uri="{BB962C8B-B14F-4D97-AF65-F5344CB8AC3E}">
        <p14:creationId xmlns:p14="http://schemas.microsoft.com/office/powerpoint/2010/main" val="27802838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Final Assembly </a:t>
            </a:r>
            <a:r>
              <a:rPr lang="en-US" sz="2800" noProof="0" dirty="0"/>
              <a:t>(4 of 4)</a:t>
            </a:r>
          </a:p>
        </p:txBody>
      </p:sp>
      <p:sp>
        <p:nvSpPr>
          <p:cNvPr id="3" name="Content Placeholder 2">
            <a:extLst>
              <a:ext uri="{FF2B5EF4-FFF2-40B4-BE49-F238E27FC236}">
                <a16:creationId xmlns:a16="http://schemas.microsoft.com/office/drawing/2014/main" id="{4FF62425-E391-A34A-E987-A171AE368310}"/>
              </a:ext>
            </a:extLst>
          </p:cNvPr>
          <p:cNvSpPr>
            <a:spLocks noGrp="1"/>
          </p:cNvSpPr>
          <p:nvPr>
            <p:ph sz="quarter" idx="13"/>
          </p:nvPr>
        </p:nvSpPr>
        <p:spPr>
          <a:xfrm>
            <a:off x="438346" y="1215938"/>
            <a:ext cx="8273854" cy="2929451"/>
          </a:xfrm>
        </p:spPr>
        <p:txBody>
          <a:bodyPr wrap="square" lIns="0" tIns="18000" rIns="0" bIns="18000" anchor="ctr" anchorCtr="0">
            <a:spAutoFit/>
          </a:bodyPr>
          <a:lstStyle/>
          <a:p>
            <a:pPr marL="831600" lvl="1" indent="-342000"/>
            <a:r>
              <a:rPr lang="en-US" sz="2400" noProof="0" dirty="0"/>
              <a:t>Carefully install torque converter onto the input shaft, being sure to fully engage following:</a:t>
            </a:r>
          </a:p>
          <a:p>
            <a:pPr marL="1228968" lvl="2" indent="-342000"/>
            <a:r>
              <a:rPr lang="en-US" sz="2400" noProof="0" dirty="0"/>
              <a:t>Pump gear</a:t>
            </a:r>
          </a:p>
          <a:p>
            <a:pPr marL="1228968" lvl="2" indent="-342000"/>
            <a:r>
              <a:rPr lang="en-US" sz="2400" noProof="0" dirty="0"/>
              <a:t>Stator splines</a:t>
            </a:r>
          </a:p>
          <a:p>
            <a:pPr marL="1228968" lvl="2" indent="-342000"/>
            <a:r>
              <a:rPr lang="en-US" sz="2400" noProof="0" dirty="0"/>
              <a:t>Turbine splines</a:t>
            </a:r>
          </a:p>
          <a:p>
            <a:pPr marL="831600" lvl="1" indent="-342000"/>
            <a:r>
              <a:rPr lang="en-US" sz="2400" noProof="0" dirty="0"/>
              <a:t>Conduct visual check to make sure that all fasteners are properly tightened.</a:t>
            </a:r>
            <a:endParaRPr lang="en-US" noProof="0" dirty="0"/>
          </a:p>
        </p:txBody>
      </p:sp>
    </p:spTree>
    <p:extLst>
      <p:ext uri="{BB962C8B-B14F-4D97-AF65-F5344CB8AC3E}">
        <p14:creationId xmlns:p14="http://schemas.microsoft.com/office/powerpoint/2010/main" val="34898361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Figure 19.38</a:t>
            </a:r>
          </a:p>
        </p:txBody>
      </p:sp>
      <p:sp>
        <p:nvSpPr>
          <p:cNvPr id="3" name="Content Placeholder 2">
            <a:extLst>
              <a:ext uri="{FF2B5EF4-FFF2-40B4-BE49-F238E27FC236}">
                <a16:creationId xmlns:a16="http://schemas.microsoft.com/office/drawing/2014/main" id="{9DB754C0-EAA7-6FDF-4559-E339C211ACE7}"/>
              </a:ext>
            </a:extLst>
          </p:cNvPr>
          <p:cNvSpPr>
            <a:spLocks noGrp="1"/>
          </p:cNvSpPr>
          <p:nvPr>
            <p:ph sz="quarter" idx="13"/>
          </p:nvPr>
        </p:nvSpPr>
        <p:spPr>
          <a:xfrm>
            <a:off x="438346" y="1143089"/>
            <a:ext cx="8273854" cy="775015"/>
          </a:xfrm>
        </p:spPr>
        <p:txBody>
          <a:bodyPr wrap="square" lIns="0" tIns="18000" rIns="0" bIns="18000" anchor="ctr" anchorCtr="0">
            <a:spAutoFit/>
          </a:bodyPr>
          <a:lstStyle/>
          <a:p>
            <a:pPr marL="0" indent="0">
              <a:buNone/>
            </a:pPr>
            <a:r>
              <a:rPr lang="en-US" sz="2400" noProof="0" dirty="0"/>
              <a:t>Using an electronic torque wrench to tighten the pump retaining bolts to factory specifications.</a:t>
            </a:r>
          </a:p>
        </p:txBody>
      </p:sp>
      <p:pic>
        <p:nvPicPr>
          <p:cNvPr id="5" name="Picture 4" descr="A close-up view shows an electronic torque wrench to tighten the retaining bolts on the pump assembly.">
            <a:extLst>
              <a:ext uri="{FF2B5EF4-FFF2-40B4-BE49-F238E27FC236}">
                <a16:creationId xmlns:a16="http://schemas.microsoft.com/office/drawing/2014/main" id="{D54CEF88-370A-0601-5583-2C36359A5EDE}"/>
              </a:ext>
            </a:extLst>
          </p:cNvPr>
          <p:cNvPicPr>
            <a:picLocks noChangeAspect="1"/>
          </p:cNvPicPr>
          <p:nvPr/>
        </p:nvPicPr>
        <p:blipFill rotWithShape="1">
          <a:blip r:embed="rId3"/>
          <a:srcRect b="7477"/>
          <a:stretch/>
        </p:blipFill>
        <p:spPr>
          <a:xfrm>
            <a:off x="1862082" y="2210613"/>
            <a:ext cx="5443281" cy="4127937"/>
          </a:xfrm>
          <a:prstGeom prst="rect">
            <a:avLst/>
          </a:prstGeom>
        </p:spPr>
      </p:pic>
    </p:spTree>
    <p:extLst>
      <p:ext uri="{BB962C8B-B14F-4D97-AF65-F5344CB8AC3E}">
        <p14:creationId xmlns:p14="http://schemas.microsoft.com/office/powerpoint/2010/main" val="621178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652" y="237194"/>
            <a:ext cx="8275548" cy="590349"/>
          </a:xfrm>
        </p:spPr>
        <p:txBody>
          <a:bodyPr wrap="square" lIns="0" tIns="18000" rIns="0" bIns="18000" anchor="ctr" anchorCtr="0">
            <a:spAutoFit/>
          </a:bodyPr>
          <a:lstStyle/>
          <a:p>
            <a:r>
              <a:rPr lang="en-US" noProof="0" dirty="0"/>
              <a:t>Figure 19.39</a:t>
            </a:r>
          </a:p>
        </p:txBody>
      </p:sp>
      <p:sp>
        <p:nvSpPr>
          <p:cNvPr id="7" name="Content Placeholder 6">
            <a:extLst>
              <a:ext uri="{FF2B5EF4-FFF2-40B4-BE49-F238E27FC236}">
                <a16:creationId xmlns:a16="http://schemas.microsoft.com/office/drawing/2014/main" id="{6B59F160-6160-390D-A99F-CE02E0032120}"/>
              </a:ext>
            </a:extLst>
          </p:cNvPr>
          <p:cNvSpPr>
            <a:spLocks noGrp="1"/>
          </p:cNvSpPr>
          <p:nvPr>
            <p:ph sz="quarter" idx="13"/>
          </p:nvPr>
        </p:nvSpPr>
        <p:spPr>
          <a:xfrm>
            <a:off x="436652" y="1137403"/>
            <a:ext cx="8275548" cy="405683"/>
          </a:xfrm>
        </p:spPr>
        <p:txBody>
          <a:bodyPr wrap="square" lIns="0" tIns="18000" rIns="0" bIns="18000" anchor="ctr" anchorCtr="0">
            <a:spAutoFit/>
          </a:bodyPr>
          <a:lstStyle/>
          <a:p>
            <a:pPr marL="0" indent="0">
              <a:buNone/>
            </a:pPr>
            <a:r>
              <a:rPr lang="en-US" sz="2400" noProof="0" dirty="0"/>
              <a:t>Input Shaft End Play</a:t>
            </a:r>
          </a:p>
        </p:txBody>
      </p:sp>
      <p:pic>
        <p:nvPicPr>
          <p:cNvPr id="4" name="Picture 3" descr="An illustration shows a technician holding the pump input shaft and using a dial indicator to measure the end play.">
            <a:extLst>
              <a:ext uri="{FF2B5EF4-FFF2-40B4-BE49-F238E27FC236}">
                <a16:creationId xmlns:a16="http://schemas.microsoft.com/office/drawing/2014/main" id="{40809249-C6D7-53EF-C8A5-21E7AB2B4807}"/>
              </a:ext>
            </a:extLst>
          </p:cNvPr>
          <p:cNvPicPr>
            <a:picLocks noChangeAspect="1"/>
          </p:cNvPicPr>
          <p:nvPr/>
        </p:nvPicPr>
        <p:blipFill rotWithShape="1">
          <a:blip r:embed="rId3"/>
          <a:srcRect b="6154"/>
          <a:stretch/>
        </p:blipFill>
        <p:spPr>
          <a:xfrm>
            <a:off x="2199126" y="1702225"/>
            <a:ext cx="4769193" cy="3383209"/>
          </a:xfrm>
          <a:prstGeom prst="rect">
            <a:avLst/>
          </a:prstGeom>
        </p:spPr>
      </p:pic>
      <p:sp>
        <p:nvSpPr>
          <p:cNvPr id="8" name="Content Placeholder 7">
            <a:extLst>
              <a:ext uri="{FF2B5EF4-FFF2-40B4-BE49-F238E27FC236}">
                <a16:creationId xmlns:a16="http://schemas.microsoft.com/office/drawing/2014/main" id="{E8D4E24F-46B9-A767-1107-C96D89BA443F}"/>
              </a:ext>
            </a:extLst>
          </p:cNvPr>
          <p:cNvSpPr>
            <a:spLocks noGrp="1"/>
          </p:cNvSpPr>
          <p:nvPr>
            <p:ph sz="quarter" idx="14"/>
          </p:nvPr>
        </p:nvSpPr>
        <p:spPr>
          <a:xfrm>
            <a:off x="436652" y="5207493"/>
            <a:ext cx="8275548"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dial indicator being used to measure the end play of an input shaft. If the end play is not within factory specifications, the unit may not have been assembled correctly</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444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Check Transmission End Play</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mission_end_play_check">
            <a:hlinkClick r:id="" action="ppaction://media"/>
            <a:extLst>
              <a:ext uri="{FF2B5EF4-FFF2-40B4-BE49-F238E27FC236}">
                <a16:creationId xmlns:a16="http://schemas.microsoft.com/office/drawing/2014/main" id="{591B64C7-39C5-CA0A-8570-C23555B5D9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411" y="1282149"/>
            <a:ext cx="8809177" cy="4955162"/>
          </a:xfrm>
          <a:prstGeom prst="rect">
            <a:avLst/>
          </a:prstGeom>
        </p:spPr>
      </p:pic>
    </p:spTree>
    <p:extLst>
      <p:ext uri="{BB962C8B-B14F-4D97-AF65-F5344CB8AC3E}">
        <p14:creationId xmlns:p14="http://schemas.microsoft.com/office/powerpoint/2010/main" val="36374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8"/>
            <a:ext cx="8273854" cy="590349"/>
          </a:xfrm>
        </p:spPr>
        <p:txBody>
          <a:bodyPr wrap="square" lIns="0" tIns="18000" rIns="0" bIns="18000" anchor="ctr" anchorCtr="0">
            <a:spAutoFit/>
          </a:bodyPr>
          <a:lstStyle/>
          <a:p>
            <a:r>
              <a:rPr lang="en-US" noProof="0" dirty="0"/>
              <a:t>Figure 19.40</a:t>
            </a:r>
          </a:p>
        </p:txBody>
      </p:sp>
      <p:sp>
        <p:nvSpPr>
          <p:cNvPr id="3" name="Content Placeholder 2">
            <a:extLst>
              <a:ext uri="{FF2B5EF4-FFF2-40B4-BE49-F238E27FC236}">
                <a16:creationId xmlns:a16="http://schemas.microsoft.com/office/drawing/2014/main" id="{095CBF6E-203F-A1F0-6D62-24C22BAB3809}"/>
              </a:ext>
            </a:extLst>
          </p:cNvPr>
          <p:cNvSpPr>
            <a:spLocks noGrp="1"/>
          </p:cNvSpPr>
          <p:nvPr>
            <p:ph sz="quarter" idx="13"/>
          </p:nvPr>
        </p:nvSpPr>
        <p:spPr>
          <a:xfrm>
            <a:off x="438346" y="1143084"/>
            <a:ext cx="8273854" cy="775015"/>
          </a:xfrm>
        </p:spPr>
        <p:txBody>
          <a:bodyPr wrap="square" lIns="0" tIns="18000" rIns="0" bIns="18000" anchor="ctr" anchorCtr="0">
            <a:spAutoFit/>
          </a:bodyPr>
          <a:lstStyle/>
          <a:p>
            <a:pPr marL="0" indent="0">
              <a:buNone/>
            </a:pPr>
            <a:r>
              <a:rPr lang="en-US" sz="2400" noProof="0" dirty="0"/>
              <a:t>Checking gear clearance using a dial indicator on a final drive assembly on a Chrysler 41</a:t>
            </a:r>
            <a:r>
              <a:rPr lang="en-US" sz="2400" spc="-300" noProof="0" dirty="0"/>
              <a:t>T </a:t>
            </a:r>
            <a:r>
              <a:rPr lang="en-US" sz="2400" noProof="0" dirty="0"/>
              <a:t>E transaxle</a:t>
            </a:r>
          </a:p>
        </p:txBody>
      </p:sp>
      <p:pic>
        <p:nvPicPr>
          <p:cNvPr id="6" name="Picture 5" descr="A close-up view shows the tip of a dial indicator on a Chrysler transaxle.">
            <a:extLst>
              <a:ext uri="{FF2B5EF4-FFF2-40B4-BE49-F238E27FC236}">
                <a16:creationId xmlns:a16="http://schemas.microsoft.com/office/drawing/2014/main" id="{E39C541C-AA2D-8262-BC65-19606F62352A}"/>
              </a:ext>
            </a:extLst>
          </p:cNvPr>
          <p:cNvPicPr>
            <a:picLocks noChangeAspect="1"/>
          </p:cNvPicPr>
          <p:nvPr/>
        </p:nvPicPr>
        <p:blipFill rotWithShape="1">
          <a:blip r:embed="rId3"/>
          <a:srcRect b="7477"/>
          <a:stretch/>
        </p:blipFill>
        <p:spPr>
          <a:xfrm>
            <a:off x="1782598" y="2091723"/>
            <a:ext cx="5602249" cy="4248488"/>
          </a:xfrm>
          <a:prstGeom prst="rect">
            <a:avLst/>
          </a:prstGeom>
        </p:spPr>
      </p:pic>
    </p:spTree>
    <p:extLst>
      <p:ext uri="{BB962C8B-B14F-4D97-AF65-F5344CB8AC3E}">
        <p14:creationId xmlns:p14="http://schemas.microsoft.com/office/powerpoint/2010/main" val="3961993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4"/>
            <a:ext cx="8273854" cy="590349"/>
          </a:xfrm>
        </p:spPr>
        <p:txBody>
          <a:bodyPr wrap="square" lIns="0" tIns="18000" rIns="0" bIns="18000" anchor="ctr" anchorCtr="0">
            <a:spAutoFit/>
          </a:bodyPr>
          <a:lstStyle/>
          <a:p>
            <a:r>
              <a:rPr lang="en-US" noProof="0" dirty="0"/>
              <a:t>Figure 19.41</a:t>
            </a:r>
          </a:p>
        </p:txBody>
      </p:sp>
      <p:sp>
        <p:nvSpPr>
          <p:cNvPr id="8" name="Content Placeholder 7">
            <a:extLst>
              <a:ext uri="{FF2B5EF4-FFF2-40B4-BE49-F238E27FC236}">
                <a16:creationId xmlns:a16="http://schemas.microsoft.com/office/drawing/2014/main" id="{9AB4730F-BAC0-1D45-2978-51C7A0625DE4}"/>
              </a:ext>
            </a:extLst>
          </p:cNvPr>
          <p:cNvSpPr>
            <a:spLocks noGrp="1"/>
          </p:cNvSpPr>
          <p:nvPr>
            <p:ph sz="quarter" idx="13"/>
          </p:nvPr>
        </p:nvSpPr>
        <p:spPr>
          <a:xfrm>
            <a:off x="438346" y="1148640"/>
            <a:ext cx="8273854" cy="405683"/>
          </a:xfrm>
        </p:spPr>
        <p:txBody>
          <a:bodyPr wrap="square" lIns="0" tIns="18000" rIns="0" bIns="18000" anchor="ctr" anchorCtr="0">
            <a:spAutoFit/>
          </a:bodyPr>
          <a:lstStyle/>
          <a:p>
            <a:pPr marL="0" indent="0">
              <a:buNone/>
            </a:pPr>
            <a:r>
              <a:rPr lang="en-US" sz="2400" noProof="0" dirty="0"/>
              <a:t>Blue assembly lube.</a:t>
            </a:r>
          </a:p>
        </p:txBody>
      </p:sp>
      <p:pic>
        <p:nvPicPr>
          <p:cNvPr id="4" name="Picture 3" descr="A cup of blue assembly lube.">
            <a:extLst>
              <a:ext uri="{FF2B5EF4-FFF2-40B4-BE49-F238E27FC236}">
                <a16:creationId xmlns:a16="http://schemas.microsoft.com/office/drawing/2014/main" id="{E5A6E171-1230-C908-808C-8B03893DED83}"/>
              </a:ext>
            </a:extLst>
          </p:cNvPr>
          <p:cNvPicPr>
            <a:picLocks noChangeAspect="1"/>
          </p:cNvPicPr>
          <p:nvPr/>
        </p:nvPicPr>
        <p:blipFill rotWithShape="1">
          <a:blip r:embed="rId3"/>
          <a:srcRect b="5983"/>
          <a:stretch/>
        </p:blipFill>
        <p:spPr>
          <a:xfrm>
            <a:off x="2140278" y="2052987"/>
            <a:ext cx="4863444" cy="4287736"/>
          </a:xfrm>
          <a:prstGeom prst="rect">
            <a:avLst/>
          </a:prstGeom>
        </p:spPr>
      </p:pic>
    </p:spTree>
    <p:extLst>
      <p:ext uri="{BB962C8B-B14F-4D97-AF65-F5344CB8AC3E}">
        <p14:creationId xmlns:p14="http://schemas.microsoft.com/office/powerpoint/2010/main" val="1563990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4"/>
            <a:ext cx="8273854" cy="590349"/>
          </a:xfrm>
        </p:spPr>
        <p:txBody>
          <a:bodyPr wrap="square" lIns="0" tIns="18000" rIns="0" bIns="18000" anchor="ctr" anchorCtr="0">
            <a:spAutoFit/>
          </a:bodyPr>
          <a:lstStyle/>
          <a:p>
            <a:r>
              <a:rPr lang="en-US" noProof="0" dirty="0"/>
              <a:t>Figure 19.42</a:t>
            </a:r>
          </a:p>
        </p:txBody>
      </p:sp>
      <p:sp>
        <p:nvSpPr>
          <p:cNvPr id="8" name="Content Placeholder 7">
            <a:extLst>
              <a:ext uri="{FF2B5EF4-FFF2-40B4-BE49-F238E27FC236}">
                <a16:creationId xmlns:a16="http://schemas.microsoft.com/office/drawing/2014/main" id="{9AB4730F-BAC0-1D45-2978-51C7A0625DE4}"/>
              </a:ext>
            </a:extLst>
          </p:cNvPr>
          <p:cNvSpPr>
            <a:spLocks noGrp="1"/>
          </p:cNvSpPr>
          <p:nvPr>
            <p:ph sz="quarter" idx="13"/>
          </p:nvPr>
        </p:nvSpPr>
        <p:spPr>
          <a:xfrm>
            <a:off x="438346" y="4795954"/>
            <a:ext cx="8273854" cy="1513679"/>
          </a:xfrm>
        </p:spPr>
        <p:txBody>
          <a:bodyPr wrap="square" lIns="0" tIns="18000" rIns="0" bIns="18000" anchor="ctr" anchorCtr="0">
            <a:spAutoFit/>
          </a:bodyPr>
          <a:lstStyle/>
          <a:p>
            <a:pPr marL="0" indent="0">
              <a:buNone/>
            </a:pPr>
            <a:r>
              <a:rPr lang="en-US" sz="2400" noProof="0" dirty="0"/>
              <a:t>(a) The valve body retaining bolts being torqued to factory specifications. (b) After the valve body has been installed, the interior wiring harness and case connector are installed. This unit is ready for the filter and pan to be installed.</a:t>
            </a:r>
          </a:p>
        </p:txBody>
      </p:sp>
      <p:pic>
        <p:nvPicPr>
          <p:cNvPr id="3" name="Picture 2" descr="A close-up view (a) shows a technician holding and pressing a dial wrench on a bolt of the valve body.">
            <a:extLst>
              <a:ext uri="{FF2B5EF4-FFF2-40B4-BE49-F238E27FC236}">
                <a16:creationId xmlns:a16="http://schemas.microsoft.com/office/drawing/2014/main" id="{CFAC7C77-AEE7-0EE4-4A24-C3D8509C51BF}"/>
              </a:ext>
            </a:extLst>
          </p:cNvPr>
          <p:cNvPicPr>
            <a:picLocks noChangeAspect="1"/>
          </p:cNvPicPr>
          <p:nvPr/>
        </p:nvPicPr>
        <p:blipFill rotWithShape="1">
          <a:blip r:embed="rId3"/>
          <a:srcRect b="7477"/>
          <a:stretch/>
        </p:blipFill>
        <p:spPr>
          <a:xfrm>
            <a:off x="609631" y="1324400"/>
            <a:ext cx="3657541" cy="2960102"/>
          </a:xfrm>
          <a:prstGeom prst="rect">
            <a:avLst/>
          </a:prstGeom>
        </p:spPr>
      </p:pic>
      <p:pic>
        <p:nvPicPr>
          <p:cNvPr id="5" name="Picture 4" descr="A rear view (b) of the valve body containing an interior wiring harness and a case connector.">
            <a:extLst>
              <a:ext uri="{FF2B5EF4-FFF2-40B4-BE49-F238E27FC236}">
                <a16:creationId xmlns:a16="http://schemas.microsoft.com/office/drawing/2014/main" id="{4A0B478A-1495-7A6D-41B3-E533E555680B}"/>
              </a:ext>
            </a:extLst>
          </p:cNvPr>
          <p:cNvPicPr>
            <a:picLocks noChangeAspect="1"/>
          </p:cNvPicPr>
          <p:nvPr/>
        </p:nvPicPr>
        <p:blipFill rotWithShape="1">
          <a:blip r:embed="rId4"/>
          <a:srcRect b="7477"/>
          <a:stretch/>
        </p:blipFill>
        <p:spPr>
          <a:xfrm>
            <a:off x="5061193" y="1300955"/>
            <a:ext cx="3382602" cy="2960101"/>
          </a:xfrm>
          <a:prstGeom prst="rect">
            <a:avLst/>
          </a:prstGeom>
        </p:spPr>
      </p:pic>
    </p:spTree>
    <p:extLst>
      <p:ext uri="{BB962C8B-B14F-4D97-AF65-F5344CB8AC3E}">
        <p14:creationId xmlns:p14="http://schemas.microsoft.com/office/powerpoint/2010/main" val="3338597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4"/>
            <a:ext cx="8273854" cy="590349"/>
          </a:xfrm>
        </p:spPr>
        <p:txBody>
          <a:bodyPr wrap="square" lIns="0" tIns="18000" rIns="0" bIns="18000" anchor="ctr" anchorCtr="0">
            <a:spAutoFit/>
          </a:bodyPr>
          <a:lstStyle/>
          <a:p>
            <a:r>
              <a:rPr lang="en-US" noProof="0" dirty="0"/>
              <a:t>Figure 19.2</a:t>
            </a:r>
          </a:p>
        </p:txBody>
      </p:sp>
      <p:sp>
        <p:nvSpPr>
          <p:cNvPr id="2" name="Content Placeholder 1">
            <a:extLst>
              <a:ext uri="{FF2B5EF4-FFF2-40B4-BE49-F238E27FC236}">
                <a16:creationId xmlns:a16="http://schemas.microsoft.com/office/drawing/2014/main" id="{5DEC518D-1334-60EF-351F-77F56286E285}"/>
              </a:ext>
            </a:extLst>
          </p:cNvPr>
          <p:cNvSpPr>
            <a:spLocks noGrp="1"/>
          </p:cNvSpPr>
          <p:nvPr>
            <p:ph sz="quarter" idx="13"/>
          </p:nvPr>
        </p:nvSpPr>
        <p:spPr>
          <a:xfrm>
            <a:off x="438346" y="1143082"/>
            <a:ext cx="8273854" cy="775015"/>
          </a:xfrm>
        </p:spPr>
        <p:txBody>
          <a:bodyPr wrap="square" lIns="0" tIns="18000" rIns="0" bIns="18000" anchor="ctr" anchorCtr="0">
            <a:spAutoFit/>
          </a:bodyPr>
          <a:lstStyle/>
          <a:p>
            <a:pPr marL="0" indent="0">
              <a:buNone/>
            </a:pPr>
            <a:r>
              <a:rPr lang="en-US" sz="2400" noProof="0" dirty="0"/>
              <a:t>Transmission parts being cleaned in a water based solvent cleaning tank.</a:t>
            </a:r>
            <a:endParaRPr lang="en-US" noProof="0" dirty="0"/>
          </a:p>
        </p:txBody>
      </p:sp>
      <p:pic>
        <p:nvPicPr>
          <p:cNvPr id="5" name="Picture 4" descr="A close-up view shows a technician brushing a planetary gear assembly kept in a cleaning tank along with a bell housing, a sawtooth gear, and a sprocket rim gear.">
            <a:extLst>
              <a:ext uri="{FF2B5EF4-FFF2-40B4-BE49-F238E27FC236}">
                <a16:creationId xmlns:a16="http://schemas.microsoft.com/office/drawing/2014/main" id="{BF80D87E-C781-D9DB-27A1-AED8A8DCD0D7}"/>
              </a:ext>
            </a:extLst>
          </p:cNvPr>
          <p:cNvPicPr>
            <a:picLocks noChangeAspect="1"/>
          </p:cNvPicPr>
          <p:nvPr/>
        </p:nvPicPr>
        <p:blipFill rotWithShape="1">
          <a:blip r:embed="rId3"/>
          <a:srcRect b="8718"/>
          <a:stretch/>
        </p:blipFill>
        <p:spPr>
          <a:xfrm>
            <a:off x="1680046" y="2007391"/>
            <a:ext cx="5783909" cy="4332035"/>
          </a:xfrm>
          <a:prstGeom prst="rect">
            <a:avLst/>
          </a:prstGeom>
        </p:spPr>
      </p:pic>
    </p:spTree>
    <p:extLst>
      <p:ext uri="{BB962C8B-B14F-4D97-AF65-F5344CB8AC3E}">
        <p14:creationId xmlns:p14="http://schemas.microsoft.com/office/powerpoint/2010/main" val="40148373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7"/>
            <a:ext cx="8273854" cy="590349"/>
          </a:xfrm>
        </p:spPr>
        <p:txBody>
          <a:bodyPr wrap="square" lIns="0" tIns="18000" rIns="0" bIns="18000" anchor="ctr" anchorCtr="0">
            <a:spAutoFit/>
          </a:bodyPr>
          <a:lstStyle/>
          <a:p>
            <a:r>
              <a:rPr lang="en-US" noProof="0" dirty="0"/>
              <a:t>Figure 19.43</a:t>
            </a:r>
          </a:p>
        </p:txBody>
      </p:sp>
      <p:sp>
        <p:nvSpPr>
          <p:cNvPr id="3" name="Content Placeholder 2">
            <a:extLst>
              <a:ext uri="{FF2B5EF4-FFF2-40B4-BE49-F238E27FC236}">
                <a16:creationId xmlns:a16="http://schemas.microsoft.com/office/drawing/2014/main" id="{AF965DC9-BD92-3634-0A9A-52E5FB709E4F}"/>
              </a:ext>
            </a:extLst>
          </p:cNvPr>
          <p:cNvSpPr>
            <a:spLocks noGrp="1"/>
          </p:cNvSpPr>
          <p:nvPr>
            <p:ph sz="quarter" idx="13"/>
          </p:nvPr>
        </p:nvSpPr>
        <p:spPr>
          <a:xfrm>
            <a:off x="438346" y="1143091"/>
            <a:ext cx="8273854" cy="775015"/>
          </a:xfrm>
        </p:spPr>
        <p:txBody>
          <a:bodyPr wrap="square" lIns="0" tIns="18000" rIns="0" bIns="18000" anchor="ctr" anchorCtr="0">
            <a:spAutoFit/>
          </a:bodyPr>
          <a:lstStyle/>
          <a:p>
            <a:pPr marL="0" indent="0">
              <a:buNone/>
            </a:pPr>
            <a:r>
              <a:rPr lang="en-US" sz="2400" noProof="0" dirty="0"/>
              <a:t>Installing an output speed sensor that has been equipped with a new O-ring seal.</a:t>
            </a:r>
          </a:p>
        </p:txBody>
      </p:sp>
      <p:pic>
        <p:nvPicPr>
          <p:cNvPr id="6" name="Picture 5" descr="A close-up view shows a technician holding an L-shaped output speed sensor from the output port of the accumulator.">
            <a:extLst>
              <a:ext uri="{FF2B5EF4-FFF2-40B4-BE49-F238E27FC236}">
                <a16:creationId xmlns:a16="http://schemas.microsoft.com/office/drawing/2014/main" id="{60A8558F-34D2-7C80-1D11-515F2CF3AEDB}"/>
              </a:ext>
            </a:extLst>
          </p:cNvPr>
          <p:cNvPicPr>
            <a:picLocks noChangeAspect="1"/>
          </p:cNvPicPr>
          <p:nvPr/>
        </p:nvPicPr>
        <p:blipFill rotWithShape="1">
          <a:blip r:embed="rId3"/>
          <a:srcRect b="7477"/>
          <a:stretch/>
        </p:blipFill>
        <p:spPr>
          <a:xfrm>
            <a:off x="1773823" y="2085066"/>
            <a:ext cx="5619799" cy="4261800"/>
          </a:xfrm>
          <a:prstGeom prst="rect">
            <a:avLst/>
          </a:prstGeom>
        </p:spPr>
      </p:pic>
    </p:spTree>
    <p:extLst>
      <p:ext uri="{BB962C8B-B14F-4D97-AF65-F5344CB8AC3E}">
        <p14:creationId xmlns:p14="http://schemas.microsoft.com/office/powerpoint/2010/main" val="694499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Dynamometer Testing</a:t>
            </a:r>
          </a:p>
        </p:txBody>
      </p:sp>
      <p:sp>
        <p:nvSpPr>
          <p:cNvPr id="4" name="Content Placeholder 3">
            <a:extLst>
              <a:ext uri="{FF2B5EF4-FFF2-40B4-BE49-F238E27FC236}">
                <a16:creationId xmlns:a16="http://schemas.microsoft.com/office/drawing/2014/main" id="{D8B92F0E-D110-E06A-0E26-09060B8CF36A}"/>
              </a:ext>
            </a:extLst>
          </p:cNvPr>
          <p:cNvSpPr>
            <a:spLocks noGrp="1"/>
          </p:cNvSpPr>
          <p:nvPr>
            <p:ph sz="quarter" idx="13"/>
          </p:nvPr>
        </p:nvSpPr>
        <p:spPr>
          <a:xfrm>
            <a:off x="438346" y="1127512"/>
            <a:ext cx="8273854" cy="1667567"/>
          </a:xfrm>
        </p:spPr>
        <p:txBody>
          <a:bodyPr wrap="square" lIns="0" tIns="18000" rIns="0" bIns="18000" anchor="ctr" anchorCtr="0">
            <a:spAutoFit/>
          </a:bodyPr>
          <a:lstStyle/>
          <a:p>
            <a:pPr marL="342900" indent="-342900">
              <a:spcBef>
                <a:spcPts val="600"/>
              </a:spcBef>
            </a:pPr>
            <a:r>
              <a:rPr lang="en-US" sz="2400" noProof="0" dirty="0"/>
              <a:t>A rebuilt automatic transmission/transaxle can be tested for proper operation on dynamometer powered by:</a:t>
            </a:r>
          </a:p>
          <a:p>
            <a:pPr marL="829818" lvl="1" indent="-342900"/>
            <a:r>
              <a:rPr lang="en-US" sz="2400" noProof="0" dirty="0"/>
              <a:t>Electric motor</a:t>
            </a:r>
          </a:p>
          <a:p>
            <a:pPr marL="829818" lvl="1" indent="-342900"/>
            <a:r>
              <a:rPr lang="en-US" sz="2400" noProof="0" dirty="0"/>
              <a:t>Gasoline engine</a:t>
            </a:r>
            <a:endParaRPr lang="en-US" noProof="0" dirty="0"/>
          </a:p>
        </p:txBody>
      </p:sp>
    </p:spTree>
    <p:extLst>
      <p:ext uri="{BB962C8B-B14F-4D97-AF65-F5344CB8AC3E}">
        <p14:creationId xmlns:p14="http://schemas.microsoft.com/office/powerpoint/2010/main" val="1441311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1" name="Title 10">
            <a:extLst>
              <a:ext uri="{FF2B5EF4-FFF2-40B4-BE49-F238E27FC236}">
                <a16:creationId xmlns:a16="http://schemas.microsoft.com/office/drawing/2014/main" id="{08CD70F3-6550-4252-6B0E-B914CBDDAD0E}"/>
              </a:ext>
            </a:extLst>
          </p:cNvPr>
          <p:cNvSpPr>
            <a:spLocks noGrp="1"/>
          </p:cNvSpPr>
          <p:nvPr>
            <p:ph type="title"/>
          </p:nvPr>
        </p:nvSpPr>
        <p:spPr>
          <a:xfrm>
            <a:off x="446079" y="237195"/>
            <a:ext cx="8266121" cy="590349"/>
          </a:xfrm>
        </p:spPr>
        <p:txBody>
          <a:bodyPr wrap="square" lIns="0" tIns="18000" rIns="0" bIns="18000" anchor="ctr" anchorCtr="0">
            <a:spAutoFit/>
          </a:bodyPr>
          <a:lstStyle/>
          <a:p>
            <a:r>
              <a:rPr lang="en-US" noProof="0" dirty="0"/>
              <a:t>Figure 19.44</a:t>
            </a:r>
          </a:p>
        </p:txBody>
      </p:sp>
      <p:sp>
        <p:nvSpPr>
          <p:cNvPr id="12" name="Content Placeholder 11">
            <a:extLst>
              <a:ext uri="{FF2B5EF4-FFF2-40B4-BE49-F238E27FC236}">
                <a16:creationId xmlns:a16="http://schemas.microsoft.com/office/drawing/2014/main" id="{4D4F4F28-A069-D819-762A-58D5AD695588}"/>
              </a:ext>
            </a:extLst>
          </p:cNvPr>
          <p:cNvSpPr>
            <a:spLocks noGrp="1"/>
          </p:cNvSpPr>
          <p:nvPr>
            <p:ph sz="quarter" idx="13"/>
          </p:nvPr>
        </p:nvSpPr>
        <p:spPr>
          <a:xfrm>
            <a:off x="446079" y="1137403"/>
            <a:ext cx="8266121" cy="405683"/>
          </a:xfrm>
        </p:spPr>
        <p:txBody>
          <a:bodyPr wrap="square" lIns="0" tIns="18000" rIns="0" bIns="18000" anchor="ctr" anchorCtr="0">
            <a:spAutoFit/>
          </a:bodyPr>
          <a:lstStyle/>
          <a:p>
            <a:pPr marL="0" indent="0">
              <a:buNone/>
            </a:pPr>
            <a:r>
              <a:rPr lang="en-US" sz="2400" noProof="0" dirty="0"/>
              <a:t>Dyno Check</a:t>
            </a:r>
          </a:p>
        </p:txBody>
      </p:sp>
      <p:pic>
        <p:nvPicPr>
          <p:cNvPr id="3" name="Picture 2" descr="A close-up view shows an electric motor-driven dynamometer equipped with a pressure gauge in the front.">
            <a:extLst>
              <a:ext uri="{FF2B5EF4-FFF2-40B4-BE49-F238E27FC236}">
                <a16:creationId xmlns:a16="http://schemas.microsoft.com/office/drawing/2014/main" id="{F748DA39-40CF-FE82-EF42-0EDE85A01812}"/>
              </a:ext>
            </a:extLst>
          </p:cNvPr>
          <p:cNvPicPr>
            <a:picLocks noChangeAspect="1"/>
          </p:cNvPicPr>
          <p:nvPr/>
        </p:nvPicPr>
        <p:blipFill rotWithShape="1">
          <a:blip r:embed="rId3"/>
          <a:srcRect b="7514"/>
          <a:stretch/>
        </p:blipFill>
        <p:spPr>
          <a:xfrm>
            <a:off x="2139214" y="1728589"/>
            <a:ext cx="4889017" cy="3706108"/>
          </a:xfrm>
          <a:prstGeom prst="rect">
            <a:avLst/>
          </a:prstGeom>
        </p:spPr>
      </p:pic>
      <p:sp>
        <p:nvSpPr>
          <p:cNvPr id="13" name="Content Placeholder 12">
            <a:extLst>
              <a:ext uri="{FF2B5EF4-FFF2-40B4-BE49-F238E27FC236}">
                <a16:creationId xmlns:a16="http://schemas.microsoft.com/office/drawing/2014/main" id="{F84579DE-7494-E26D-EC52-738C8D20D2D3}"/>
              </a:ext>
            </a:extLst>
          </p:cNvPr>
          <p:cNvSpPr>
            <a:spLocks noGrp="1"/>
          </p:cNvSpPr>
          <p:nvPr>
            <p:ph sz="quarter" idx="14"/>
          </p:nvPr>
        </p:nvSpPr>
        <p:spPr>
          <a:xfrm>
            <a:off x="446079" y="5567662"/>
            <a:ext cx="8266121" cy="775015"/>
          </a:xfrm>
        </p:spPr>
        <p:txBody>
          <a:bodyPr wrap="square" lIns="0" tIns="18000" rIns="0" bIns="18000" anchor="ctr" anchorCtr="0">
            <a:spAutoFit/>
          </a:bodyPr>
          <a:lstStyle/>
          <a:p>
            <a:pPr marL="342900" indent="-342900">
              <a:spcBef>
                <a:spcPts val="600"/>
              </a:spcBef>
            </a:pPr>
            <a:r>
              <a:rPr lang="en-US" sz="2400" b="0" noProof="0" dirty="0">
                <a:solidFill>
                  <a:schemeClr val="tx1"/>
                </a:solidFill>
              </a:rPr>
              <a:t>An electric motor-driven dynamometer being used to check the operation of a 41</a:t>
            </a:r>
            <a:r>
              <a:rPr lang="en-US" sz="2400" b="0" spc="-300" noProof="0" dirty="0">
                <a:solidFill>
                  <a:schemeClr val="tx1"/>
                </a:solidFill>
              </a:rPr>
              <a:t>T </a:t>
            </a:r>
            <a:r>
              <a:rPr lang="en-US" sz="2400" b="0" noProof="0" dirty="0">
                <a:solidFill>
                  <a:schemeClr val="tx1"/>
                </a:solidFill>
              </a:rPr>
              <a:t>E transaxle.</a:t>
            </a:r>
            <a:endParaRPr lang="en-US" sz="2400" noProof="0" dirty="0">
              <a:solidFill>
                <a:schemeClr val="tx1"/>
              </a:solidFill>
            </a:endParaRPr>
          </a:p>
        </p:txBody>
      </p:sp>
    </p:spTree>
    <p:extLst>
      <p:ext uri="{BB962C8B-B14F-4D97-AF65-F5344CB8AC3E}">
        <p14:creationId xmlns:p14="http://schemas.microsoft.com/office/powerpoint/2010/main" val="3695223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6079" y="237194"/>
            <a:ext cx="8266121" cy="590349"/>
          </a:xfrm>
        </p:spPr>
        <p:txBody>
          <a:bodyPr wrap="square" lIns="0" tIns="18000" rIns="0" bIns="18000" anchor="ctr" anchorCtr="0">
            <a:spAutoFit/>
          </a:bodyPr>
          <a:lstStyle/>
          <a:p>
            <a:r>
              <a:rPr lang="en-US" noProof="0" dirty="0"/>
              <a:t>Figure 19.45</a:t>
            </a:r>
          </a:p>
        </p:txBody>
      </p:sp>
      <p:sp>
        <p:nvSpPr>
          <p:cNvPr id="9" name="Content Placeholder 8">
            <a:extLst>
              <a:ext uri="{FF2B5EF4-FFF2-40B4-BE49-F238E27FC236}">
                <a16:creationId xmlns:a16="http://schemas.microsoft.com/office/drawing/2014/main" id="{F5D1D4F8-315E-48B4-01DC-3C085F1A4EE1}"/>
              </a:ext>
            </a:extLst>
          </p:cNvPr>
          <p:cNvSpPr>
            <a:spLocks noGrp="1"/>
          </p:cNvSpPr>
          <p:nvPr>
            <p:ph sz="quarter" idx="13"/>
          </p:nvPr>
        </p:nvSpPr>
        <p:spPr>
          <a:xfrm>
            <a:off x="446079" y="1137312"/>
            <a:ext cx="8266121" cy="405683"/>
          </a:xfrm>
        </p:spPr>
        <p:txBody>
          <a:bodyPr wrap="square" lIns="0" tIns="18000" rIns="0" bIns="18000" anchor="ctr" anchorCtr="0">
            <a:spAutoFit/>
          </a:bodyPr>
          <a:lstStyle/>
          <a:p>
            <a:pPr marL="0" indent="0">
              <a:buNone/>
            </a:pPr>
            <a:r>
              <a:rPr lang="en-US" sz="2400" noProof="0" dirty="0"/>
              <a:t>Gasoline-Powered Dynamometer</a:t>
            </a:r>
          </a:p>
        </p:txBody>
      </p:sp>
      <p:pic>
        <p:nvPicPr>
          <p:cNvPr id="4" name="Picture 3" descr="A close-up view shows a rear-wheel-drive transmission unit connected to a gasoline-powered dynamometer.">
            <a:extLst>
              <a:ext uri="{FF2B5EF4-FFF2-40B4-BE49-F238E27FC236}">
                <a16:creationId xmlns:a16="http://schemas.microsoft.com/office/drawing/2014/main" id="{67089399-28D2-366E-F6AA-D3CE8C33FB9A}"/>
              </a:ext>
            </a:extLst>
          </p:cNvPr>
          <p:cNvPicPr>
            <a:picLocks noChangeAspect="1"/>
          </p:cNvPicPr>
          <p:nvPr/>
        </p:nvPicPr>
        <p:blipFill rotWithShape="1">
          <a:blip r:embed="rId3"/>
          <a:srcRect b="7477"/>
          <a:stretch/>
        </p:blipFill>
        <p:spPr>
          <a:xfrm>
            <a:off x="2139214" y="1729121"/>
            <a:ext cx="4889017" cy="3707607"/>
          </a:xfrm>
          <a:prstGeom prst="rect">
            <a:avLst/>
          </a:prstGeom>
        </p:spPr>
      </p:pic>
      <p:sp>
        <p:nvSpPr>
          <p:cNvPr id="10" name="Content Placeholder 9">
            <a:extLst>
              <a:ext uri="{FF2B5EF4-FFF2-40B4-BE49-F238E27FC236}">
                <a16:creationId xmlns:a16="http://schemas.microsoft.com/office/drawing/2014/main" id="{C9C16F3A-9C47-B5EB-6982-5B8BA0790077}"/>
              </a:ext>
            </a:extLst>
          </p:cNvPr>
          <p:cNvSpPr>
            <a:spLocks noGrp="1"/>
          </p:cNvSpPr>
          <p:nvPr>
            <p:ph sz="quarter" idx="14"/>
          </p:nvPr>
        </p:nvSpPr>
        <p:spPr>
          <a:xfrm>
            <a:off x="446079" y="5576913"/>
            <a:ext cx="8266121" cy="775015"/>
          </a:xfrm>
        </p:spPr>
        <p:txBody>
          <a:bodyPr wrap="square" lIns="0" tIns="18000" rIns="0" bIns="18000" anchor="ctr" anchorCtr="0">
            <a:spAutoFit/>
          </a:bodyPr>
          <a:lstStyle/>
          <a:p>
            <a:pPr marL="0" indent="0">
              <a:buNone/>
            </a:pPr>
            <a:r>
              <a:rPr lang="en-US" sz="2400" noProof="0" dirty="0"/>
              <a:t>A gasoline-powered dynamometer being used to test a rear-wheel-drive automatic transmission</a:t>
            </a:r>
          </a:p>
        </p:txBody>
      </p:sp>
    </p:spTree>
    <p:extLst>
      <p:ext uri="{BB962C8B-B14F-4D97-AF65-F5344CB8AC3E}">
        <p14:creationId xmlns:p14="http://schemas.microsoft.com/office/powerpoint/2010/main" val="2993404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5"/>
            <a:ext cx="8273854" cy="590349"/>
          </a:xfrm>
        </p:spPr>
        <p:txBody>
          <a:bodyPr wrap="square" lIns="0" tIns="18000" rIns="0" bIns="18000" anchor="ctr" anchorCtr="0">
            <a:spAutoFit/>
          </a:bodyPr>
          <a:lstStyle/>
          <a:p>
            <a:r>
              <a:rPr lang="en-US" noProof="0" dirty="0"/>
              <a:t>Transmission Installation </a:t>
            </a:r>
            <a:r>
              <a:rPr lang="en-US" sz="2800" noProof="0" dirty="0"/>
              <a:t>(1 of 2)</a:t>
            </a:r>
          </a:p>
        </p:txBody>
      </p:sp>
      <p:sp>
        <p:nvSpPr>
          <p:cNvPr id="3" name="Content Placeholder 2">
            <a:extLst>
              <a:ext uri="{FF2B5EF4-FFF2-40B4-BE49-F238E27FC236}">
                <a16:creationId xmlns:a16="http://schemas.microsoft.com/office/drawing/2014/main" id="{7691BEA4-496D-84B2-E5DF-F2B5470F38ED}"/>
              </a:ext>
            </a:extLst>
          </p:cNvPr>
          <p:cNvSpPr>
            <a:spLocks noGrp="1"/>
          </p:cNvSpPr>
          <p:nvPr>
            <p:ph sz="quarter" idx="13"/>
          </p:nvPr>
        </p:nvSpPr>
        <p:spPr>
          <a:xfrm>
            <a:off x="438346" y="1133440"/>
            <a:ext cx="8273854" cy="3452671"/>
          </a:xfrm>
        </p:spPr>
        <p:txBody>
          <a:bodyPr wrap="square" lIns="0" tIns="18000" rIns="0" bIns="18000" anchor="ctr" anchorCtr="0">
            <a:spAutoFit/>
          </a:bodyPr>
          <a:lstStyle/>
          <a:p>
            <a:pPr marL="342900" indent="-342900">
              <a:spcBef>
                <a:spcPts val="600"/>
              </a:spcBef>
            </a:pPr>
            <a:r>
              <a:rPr lang="en-US" sz="2400" noProof="0" dirty="0"/>
              <a:t>Steps Involved</a:t>
            </a:r>
          </a:p>
          <a:p>
            <a:pPr marL="829818" lvl="1" indent="-342900"/>
            <a:r>
              <a:rPr lang="en-US" sz="2400" noProof="0" dirty="0"/>
              <a:t>STEP 1 Make sure that transmission alignment dowels</a:t>
            </a:r>
          </a:p>
          <a:p>
            <a:pPr marL="1229868" lvl="2" indent="-342900"/>
            <a:r>
              <a:rPr lang="en-US" sz="2400" noProof="0" dirty="0"/>
              <a:t>Wiring harness in place and all of connectors properly connected.</a:t>
            </a:r>
          </a:p>
          <a:p>
            <a:pPr marL="829818" lvl="1" indent="-342900"/>
            <a:r>
              <a:rPr lang="en-US" sz="2400" noProof="0" dirty="0"/>
              <a:t>STEP 2 Raise transmission into position</a:t>
            </a:r>
          </a:p>
          <a:p>
            <a:pPr marL="1229868" lvl="2" indent="-342900"/>
            <a:r>
              <a:rPr lang="en-US" sz="2400" noProof="0" dirty="0"/>
              <a:t>Slide it to place it against engine.</a:t>
            </a:r>
          </a:p>
          <a:p>
            <a:pPr marL="829818" lvl="1" indent="-342900"/>
            <a:r>
              <a:rPr lang="en-US" sz="2400" noProof="0" dirty="0"/>
              <a:t>STEP 3 Install transmission-to-engine bolts</a:t>
            </a:r>
          </a:p>
          <a:p>
            <a:pPr marL="1229868" lvl="2" indent="-342900"/>
            <a:r>
              <a:rPr lang="en-US" sz="2400" noProof="0" dirty="0"/>
              <a:t>Tighten them to correct torque.</a:t>
            </a:r>
            <a:endParaRPr lang="en-US" sz="1800" noProof="0" dirty="0"/>
          </a:p>
        </p:txBody>
      </p:sp>
    </p:spTree>
    <p:extLst>
      <p:ext uri="{BB962C8B-B14F-4D97-AF65-F5344CB8AC3E}">
        <p14:creationId xmlns:p14="http://schemas.microsoft.com/office/powerpoint/2010/main" val="22338281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29600" cy="590349"/>
          </a:xfrm>
        </p:spPr>
        <p:txBody>
          <a:bodyPr wrap="square" lIns="0" tIns="18000" rIns="0" bIns="18000" anchor="ctr" anchorCtr="0">
            <a:spAutoFit/>
          </a:bodyPr>
          <a:lstStyle/>
          <a:p>
            <a:r>
              <a:rPr lang="en-US" noProof="0" dirty="0"/>
              <a:t>Transmission Installation </a:t>
            </a:r>
            <a:r>
              <a:rPr lang="en-US" sz="2800" noProof="0" dirty="0"/>
              <a:t>(2 of 2)</a:t>
            </a:r>
          </a:p>
        </p:txBody>
      </p:sp>
      <p:sp>
        <p:nvSpPr>
          <p:cNvPr id="3" name="Content Placeholder 2">
            <a:extLst>
              <a:ext uri="{FF2B5EF4-FFF2-40B4-BE49-F238E27FC236}">
                <a16:creationId xmlns:a16="http://schemas.microsoft.com/office/drawing/2014/main" id="{19C9406E-C7E5-0E03-A821-2DE8F2611F48}"/>
              </a:ext>
            </a:extLst>
          </p:cNvPr>
          <p:cNvSpPr>
            <a:spLocks noGrp="1"/>
          </p:cNvSpPr>
          <p:nvPr>
            <p:ph sz="quarter" idx="13"/>
          </p:nvPr>
        </p:nvSpPr>
        <p:spPr>
          <a:xfrm>
            <a:off x="438346" y="1181994"/>
            <a:ext cx="8273854" cy="4637611"/>
          </a:xfrm>
        </p:spPr>
        <p:txBody>
          <a:bodyPr wrap="square" lIns="0" tIns="18000" rIns="0" bIns="18000" anchor="ctr" anchorCtr="0">
            <a:spAutoFit/>
          </a:bodyPr>
          <a:lstStyle/>
          <a:p>
            <a:pPr marL="829818" lvl="1" indent="-342900"/>
            <a:r>
              <a:rPr lang="en-US" sz="2200" noProof="0" dirty="0"/>
              <a:t>STEP 4 Place transmission supports into position</a:t>
            </a:r>
          </a:p>
          <a:p>
            <a:pPr marL="1229868" lvl="2" indent="-342900"/>
            <a:r>
              <a:rPr lang="en-US" sz="2200" noProof="0" dirty="0"/>
              <a:t>Lower transmission onto mounts</a:t>
            </a:r>
          </a:p>
          <a:p>
            <a:pPr marL="1229868" lvl="2" indent="-342900"/>
            <a:r>
              <a:rPr lang="en-US" sz="2200" noProof="0" dirty="0"/>
              <a:t>Tighten the mounting bolts to correct torque.</a:t>
            </a:r>
          </a:p>
          <a:p>
            <a:pPr marL="829818" lvl="1" indent="-342900"/>
            <a:r>
              <a:rPr lang="en-US" sz="2200" noProof="0" dirty="0"/>
              <a:t>STEP 5 Slide the converter forward to align with the flex plate</a:t>
            </a:r>
          </a:p>
          <a:p>
            <a:pPr marL="1229868" lvl="2" indent="-342900"/>
            <a:r>
              <a:rPr lang="en-US" sz="2200" noProof="0" dirty="0"/>
              <a:t>Install the bolts and tighten them to the correct torque.</a:t>
            </a:r>
          </a:p>
          <a:p>
            <a:pPr marL="829818" lvl="1" indent="-342900"/>
            <a:r>
              <a:rPr lang="en-US" sz="2200" noProof="0" dirty="0"/>
              <a:t>STEP 6 Connect cooler lines and tighten them to correct torque.</a:t>
            </a:r>
          </a:p>
          <a:p>
            <a:pPr marL="829818" lvl="1" indent="-342900"/>
            <a:r>
              <a:rPr lang="en-US" sz="2200" noProof="0" dirty="0"/>
              <a:t>STEP 7 Replace driveshaft(s) and tighten any retaining bolts to correct torque.</a:t>
            </a:r>
          </a:p>
          <a:p>
            <a:pPr marL="829818" lvl="1" indent="-342900"/>
            <a:r>
              <a:rPr lang="en-US" sz="2200" noProof="0" dirty="0"/>
              <a:t>STEP 8 Reconnect all linkage and wire connections disconnected, making sure they are routed properly.</a:t>
            </a:r>
          </a:p>
        </p:txBody>
      </p:sp>
    </p:spTree>
    <p:extLst>
      <p:ext uri="{BB962C8B-B14F-4D97-AF65-F5344CB8AC3E}">
        <p14:creationId xmlns:p14="http://schemas.microsoft.com/office/powerpoint/2010/main" val="5133204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Automatic Transmission,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to_trans_r_r">
            <a:hlinkClick r:id="" action="ppaction://media"/>
            <a:extLst>
              <a:ext uri="{FF2B5EF4-FFF2-40B4-BE49-F238E27FC236}">
                <a16:creationId xmlns:a16="http://schemas.microsoft.com/office/drawing/2014/main" id="{D842A720-DE3F-C980-793E-57F47AE1E3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565" y="1401145"/>
            <a:ext cx="8912795" cy="5013447"/>
          </a:xfrm>
          <a:prstGeom prst="rect">
            <a:avLst/>
          </a:prstGeom>
        </p:spPr>
      </p:pic>
    </p:spTree>
    <p:extLst>
      <p:ext uri="{BB962C8B-B14F-4D97-AF65-F5344CB8AC3E}">
        <p14:creationId xmlns:p14="http://schemas.microsoft.com/office/powerpoint/2010/main" val="16079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6652" y="237197"/>
            <a:ext cx="8229600" cy="590349"/>
          </a:xfrm>
        </p:spPr>
        <p:txBody>
          <a:bodyPr lIns="0" tIns="18000" rIns="0" bIns="18000" anchor="ctr" anchorCtr="0">
            <a:spAutoFit/>
          </a:bodyPr>
          <a:lstStyle/>
          <a:p>
            <a:r>
              <a:rPr lang="en-US" noProof="0" dirty="0"/>
              <a:t>Figure 19.46</a:t>
            </a:r>
          </a:p>
        </p:txBody>
      </p:sp>
      <p:sp>
        <p:nvSpPr>
          <p:cNvPr id="8" name="Content Placeholder 7">
            <a:extLst>
              <a:ext uri="{FF2B5EF4-FFF2-40B4-BE49-F238E27FC236}">
                <a16:creationId xmlns:a16="http://schemas.microsoft.com/office/drawing/2014/main" id="{30FF5E4F-148A-5072-822A-9DDEFADAE8AF}"/>
              </a:ext>
            </a:extLst>
          </p:cNvPr>
          <p:cNvSpPr>
            <a:spLocks noGrp="1"/>
          </p:cNvSpPr>
          <p:nvPr>
            <p:ph sz="quarter" idx="13"/>
          </p:nvPr>
        </p:nvSpPr>
        <p:spPr>
          <a:xfrm>
            <a:off x="436652" y="1137402"/>
            <a:ext cx="8275548" cy="405683"/>
          </a:xfrm>
        </p:spPr>
        <p:txBody>
          <a:bodyPr wrap="square" lIns="0" tIns="18000" rIns="0" bIns="18000" anchor="ctr" anchorCtr="0">
            <a:spAutoFit/>
          </a:bodyPr>
          <a:lstStyle/>
          <a:p>
            <a:pPr marL="0" indent="0">
              <a:buNone/>
            </a:pPr>
            <a:r>
              <a:rPr lang="en-US" sz="2400" noProof="0" dirty="0"/>
              <a:t>Linkage Adjustment</a:t>
            </a:r>
          </a:p>
        </p:txBody>
      </p:sp>
      <p:pic>
        <p:nvPicPr>
          <p:cNvPr id="4" name="Picture 3" descr="A close-up view shows a closed transmission unit over which is the shift interlock, a hose-like component.">
            <a:extLst>
              <a:ext uri="{FF2B5EF4-FFF2-40B4-BE49-F238E27FC236}">
                <a16:creationId xmlns:a16="http://schemas.microsoft.com/office/drawing/2014/main" id="{F2978A61-533E-6867-BA69-A7E67091B31F}"/>
              </a:ext>
            </a:extLst>
          </p:cNvPr>
          <p:cNvPicPr>
            <a:picLocks noChangeAspect="1"/>
          </p:cNvPicPr>
          <p:nvPr/>
        </p:nvPicPr>
        <p:blipFill rotWithShape="1">
          <a:blip r:embed="rId3"/>
          <a:srcRect b="9231"/>
          <a:stretch/>
        </p:blipFill>
        <p:spPr>
          <a:xfrm>
            <a:off x="2280884" y="1668844"/>
            <a:ext cx="4605676" cy="3426525"/>
          </a:xfrm>
          <a:prstGeom prst="rect">
            <a:avLst/>
          </a:prstGeom>
        </p:spPr>
      </p:pic>
      <p:sp>
        <p:nvSpPr>
          <p:cNvPr id="9" name="Content Placeholder 8">
            <a:extLst>
              <a:ext uri="{FF2B5EF4-FFF2-40B4-BE49-F238E27FC236}">
                <a16:creationId xmlns:a16="http://schemas.microsoft.com/office/drawing/2014/main" id="{8AEE7426-A009-FE51-29A6-E15DC87B2209}"/>
              </a:ext>
            </a:extLst>
          </p:cNvPr>
          <p:cNvSpPr>
            <a:spLocks noGrp="1"/>
          </p:cNvSpPr>
          <p:nvPr>
            <p:ph sz="quarter" idx="14"/>
          </p:nvPr>
        </p:nvSpPr>
        <p:spPr>
          <a:xfrm>
            <a:off x="436652" y="5207489"/>
            <a:ext cx="8275548" cy="1144347"/>
          </a:xfrm>
        </p:spPr>
        <p:txBody>
          <a:bodyPr wrap="square" lIns="0" tIns="18000" rIns="0" bIns="18000" anchor="ctr" anchorCtr="0">
            <a:spAutoFit/>
          </a:bodyPr>
          <a:lstStyle/>
          <a:p>
            <a:pPr marL="0" indent="0">
              <a:buNone/>
            </a:pPr>
            <a:r>
              <a:rPr lang="en-US" sz="2400" noProof="0" dirty="0"/>
              <a:t>Check the linkage for proper adjustment so that the shift interlock works correctly and the </a:t>
            </a:r>
            <a:r>
              <a:rPr lang="en-US" sz="2400" spc="-300" noProof="0" dirty="0"/>
              <a:t>P R N D </a:t>
            </a:r>
            <a:r>
              <a:rPr lang="en-US" sz="2400" noProof="0" dirty="0"/>
              <a:t>L is aligned with the transmission range switch.</a:t>
            </a:r>
          </a:p>
        </p:txBody>
      </p:sp>
    </p:spTree>
    <p:extLst>
      <p:ext uri="{BB962C8B-B14F-4D97-AF65-F5344CB8AC3E}">
        <p14:creationId xmlns:p14="http://schemas.microsoft.com/office/powerpoint/2010/main" val="1939569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Figure 19.47</a:t>
            </a:r>
          </a:p>
        </p:txBody>
      </p:sp>
      <p:sp>
        <p:nvSpPr>
          <p:cNvPr id="4" name="Content Placeholder 3">
            <a:extLst>
              <a:ext uri="{FF2B5EF4-FFF2-40B4-BE49-F238E27FC236}">
                <a16:creationId xmlns:a16="http://schemas.microsoft.com/office/drawing/2014/main" id="{E520C8FE-AD9F-3506-15C8-5B4AC9E7D6D1}"/>
              </a:ext>
            </a:extLst>
          </p:cNvPr>
          <p:cNvSpPr>
            <a:spLocks noGrp="1"/>
          </p:cNvSpPr>
          <p:nvPr>
            <p:ph sz="quarter" idx="13"/>
          </p:nvPr>
        </p:nvSpPr>
        <p:spPr>
          <a:xfrm>
            <a:off x="438346" y="1146955"/>
            <a:ext cx="8273854" cy="1144347"/>
          </a:xfrm>
        </p:spPr>
        <p:txBody>
          <a:bodyPr wrap="square" lIns="0" tIns="18000" rIns="0" bIns="18000" anchor="ctr" anchorCtr="0">
            <a:spAutoFit/>
          </a:bodyPr>
          <a:lstStyle/>
          <a:p>
            <a:pPr marL="0" indent="0">
              <a:buNone/>
            </a:pPr>
            <a:r>
              <a:rPr lang="en-US" sz="2400" noProof="0" dirty="0"/>
              <a:t>A screen shot on a Snap-on Solus scan tool showing where to clear the adaptives prior to test driving the vehicle after an overhaul.</a:t>
            </a:r>
          </a:p>
        </p:txBody>
      </p:sp>
      <p:pic>
        <p:nvPicPr>
          <p:cNvPr id="6" name="Picture 5" descr="A screenshot titled 1997 Chevrolet Blazer (4 W D) 4.3 L V 6 Chevrolet C S F I of a dashboard shows the buttons T C C Enable Solenoid (ON or OFF), which is disabled, and TRANS. ADAPTS (CLEAR), which is enabled.">
            <a:extLst>
              <a:ext uri="{FF2B5EF4-FFF2-40B4-BE49-F238E27FC236}">
                <a16:creationId xmlns:a16="http://schemas.microsoft.com/office/drawing/2014/main" id="{C6D7B806-B32B-962E-172D-F05C40407857}"/>
              </a:ext>
            </a:extLst>
          </p:cNvPr>
          <p:cNvPicPr>
            <a:picLocks noChangeAspect="1"/>
          </p:cNvPicPr>
          <p:nvPr/>
        </p:nvPicPr>
        <p:blipFill rotWithShape="1">
          <a:blip r:embed="rId3"/>
          <a:srcRect b="13256"/>
          <a:stretch/>
        </p:blipFill>
        <p:spPr>
          <a:xfrm>
            <a:off x="617363" y="2570826"/>
            <a:ext cx="7909274" cy="3530913"/>
          </a:xfrm>
          <a:prstGeom prst="rect">
            <a:avLst/>
          </a:prstGeom>
        </p:spPr>
      </p:pic>
    </p:spTree>
    <p:extLst>
      <p:ext uri="{BB962C8B-B14F-4D97-AF65-F5344CB8AC3E}">
        <p14:creationId xmlns:p14="http://schemas.microsoft.com/office/powerpoint/2010/main" val="18951751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346" y="1313063"/>
            <a:ext cx="8273854" cy="1390568"/>
          </a:xfrm>
        </p:spPr>
        <p:txBody>
          <a:bodyPr wrap="square" lIns="0" tIns="18000" rIns="0" bIns="18000" anchor="ctr" anchorCtr="0">
            <a:spAutoFit/>
          </a:bodyPr>
          <a:lstStyle/>
          <a:p>
            <a:pPr algn="ctr"/>
            <a:r>
              <a:rPr lang="en-US" sz="4400" noProof="0" dirty="0"/>
              <a:t> Assembling a 4T65-E Transaxle Photo Sequence</a:t>
            </a:r>
          </a:p>
        </p:txBody>
      </p:sp>
    </p:spTree>
    <p:extLst>
      <p:ext uri="{BB962C8B-B14F-4D97-AF65-F5344CB8AC3E}">
        <p14:creationId xmlns:p14="http://schemas.microsoft.com/office/powerpoint/2010/main" val="1229527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Figure 19.3</a:t>
            </a:r>
          </a:p>
        </p:txBody>
      </p:sp>
      <p:sp>
        <p:nvSpPr>
          <p:cNvPr id="3" name="Content Placeholder 2">
            <a:extLst>
              <a:ext uri="{FF2B5EF4-FFF2-40B4-BE49-F238E27FC236}">
                <a16:creationId xmlns:a16="http://schemas.microsoft.com/office/drawing/2014/main" id="{F5BB6814-3958-00C2-8DCC-56D1CB0E5529}"/>
              </a:ext>
            </a:extLst>
          </p:cNvPr>
          <p:cNvSpPr>
            <a:spLocks noGrp="1"/>
          </p:cNvSpPr>
          <p:nvPr>
            <p:ph sz="quarter" idx="13"/>
          </p:nvPr>
        </p:nvSpPr>
        <p:spPr>
          <a:xfrm>
            <a:off x="438346" y="1143085"/>
            <a:ext cx="8273854" cy="775015"/>
          </a:xfrm>
        </p:spPr>
        <p:txBody>
          <a:bodyPr wrap="square" lIns="0" tIns="18000" rIns="0" bIns="18000" anchor="ctr" anchorCtr="0">
            <a:spAutoFit/>
          </a:bodyPr>
          <a:lstStyle/>
          <a:p>
            <a:pPr marL="0" indent="0">
              <a:buNone/>
            </a:pPr>
            <a:r>
              <a:rPr lang="en-US" sz="2400" noProof="0" dirty="0"/>
              <a:t>Microbial cleaning tank uses microbes to clean grease and oil from parts.</a:t>
            </a:r>
          </a:p>
        </p:txBody>
      </p:sp>
      <p:pic>
        <p:nvPicPr>
          <p:cNvPr id="5" name="Picture 4" descr="A close-up view shows a microbial cleaning tank containing an open tub with wires.">
            <a:extLst>
              <a:ext uri="{FF2B5EF4-FFF2-40B4-BE49-F238E27FC236}">
                <a16:creationId xmlns:a16="http://schemas.microsoft.com/office/drawing/2014/main" id="{A00012A5-F6E4-915F-B0B1-EEC1515C7EB6}"/>
              </a:ext>
            </a:extLst>
          </p:cNvPr>
          <p:cNvPicPr>
            <a:picLocks noChangeAspect="1"/>
          </p:cNvPicPr>
          <p:nvPr/>
        </p:nvPicPr>
        <p:blipFill rotWithShape="1">
          <a:blip r:embed="rId3"/>
          <a:srcRect b="8718"/>
          <a:stretch/>
        </p:blipFill>
        <p:spPr>
          <a:xfrm>
            <a:off x="1688680" y="2007391"/>
            <a:ext cx="5790085" cy="4332035"/>
          </a:xfrm>
          <a:prstGeom prst="rect">
            <a:avLst/>
          </a:prstGeom>
        </p:spPr>
      </p:pic>
    </p:spTree>
    <p:extLst>
      <p:ext uri="{BB962C8B-B14F-4D97-AF65-F5344CB8AC3E}">
        <p14:creationId xmlns:p14="http://schemas.microsoft.com/office/powerpoint/2010/main" val="3591732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5924"/>
            <a:ext cx="8273854" cy="1698345"/>
          </a:xfrm>
        </p:spPr>
        <p:txBody>
          <a:bodyPr wrap="square" lIns="0" tIns="18000" rIns="0" bIns="18000" anchor="ctr" anchorCtr="0">
            <a:spAutoFit/>
          </a:bodyPr>
          <a:lstStyle/>
          <a:p>
            <a:r>
              <a:rPr lang="en-US" noProof="0" dirty="0"/>
              <a:t>1. After cleaning all parts, read, understand, and follow instructions that come with overhaul kit. </a:t>
            </a:r>
          </a:p>
        </p:txBody>
      </p:sp>
      <p:pic>
        <p:nvPicPr>
          <p:cNvPr id="5" name="Picture 4" descr="A close-up view shows a sealing ring kit containing rings and seals.">
            <a:extLst>
              <a:ext uri="{FF2B5EF4-FFF2-40B4-BE49-F238E27FC236}">
                <a16:creationId xmlns:a16="http://schemas.microsoft.com/office/drawing/2014/main" id="{DEF3FE70-1BFB-9B3C-690D-935A676B4342}"/>
              </a:ext>
            </a:extLst>
          </p:cNvPr>
          <p:cNvPicPr>
            <a:picLocks noChangeAspect="1"/>
          </p:cNvPicPr>
          <p:nvPr/>
        </p:nvPicPr>
        <p:blipFill rotWithShape="1">
          <a:blip r:embed="rId2"/>
          <a:srcRect b="7477"/>
          <a:stretch/>
        </p:blipFill>
        <p:spPr>
          <a:xfrm>
            <a:off x="1773823" y="2085066"/>
            <a:ext cx="5619799" cy="4261800"/>
          </a:xfrm>
          <a:prstGeom prst="rect">
            <a:avLst/>
          </a:prstGeom>
        </p:spPr>
      </p:pic>
    </p:spTree>
    <p:extLst>
      <p:ext uri="{BB962C8B-B14F-4D97-AF65-F5344CB8AC3E}">
        <p14:creationId xmlns:p14="http://schemas.microsoft.com/office/powerpoint/2010/main" val="827318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6"/>
            <a:ext cx="8273854" cy="590349"/>
          </a:xfrm>
        </p:spPr>
        <p:txBody>
          <a:bodyPr wrap="square" lIns="0" tIns="18000" rIns="0" bIns="18000" anchor="ctr" anchorCtr="0">
            <a:spAutoFit/>
          </a:bodyPr>
          <a:lstStyle/>
          <a:p>
            <a:r>
              <a:rPr lang="en-US" noProof="0" dirty="0"/>
              <a:t>2. A new seal is installed.</a:t>
            </a:r>
          </a:p>
        </p:txBody>
      </p:sp>
      <p:pic>
        <p:nvPicPr>
          <p:cNvPr id="5" name="Picture 4" descr="A close-up view shows a technician hammering a cylindrical shaped new seal into the transaxle.">
            <a:extLst>
              <a:ext uri="{FF2B5EF4-FFF2-40B4-BE49-F238E27FC236}">
                <a16:creationId xmlns:a16="http://schemas.microsoft.com/office/drawing/2014/main" id="{76684684-0A99-571E-175A-0BD7B4CDF072}"/>
              </a:ext>
            </a:extLst>
          </p:cNvPr>
          <p:cNvPicPr>
            <a:picLocks noChangeAspect="1"/>
          </p:cNvPicPr>
          <p:nvPr/>
        </p:nvPicPr>
        <p:blipFill rotWithShape="1">
          <a:blip r:embed="rId2"/>
          <a:srcRect b="7477"/>
          <a:stretch/>
        </p:blipFill>
        <p:spPr>
          <a:xfrm>
            <a:off x="1087937" y="1037391"/>
            <a:ext cx="6991571" cy="5302080"/>
          </a:xfrm>
          <a:prstGeom prst="rect">
            <a:avLst/>
          </a:prstGeom>
        </p:spPr>
      </p:pic>
    </p:spTree>
    <p:extLst>
      <p:ext uri="{BB962C8B-B14F-4D97-AF65-F5344CB8AC3E}">
        <p14:creationId xmlns:p14="http://schemas.microsoft.com/office/powerpoint/2010/main" val="1166894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5924"/>
            <a:ext cx="8273854" cy="1698345"/>
          </a:xfrm>
        </p:spPr>
        <p:txBody>
          <a:bodyPr wrap="square" lIns="0" tIns="18000" rIns="0" bIns="18000" anchor="ctr" anchorCtr="0">
            <a:spAutoFit/>
          </a:bodyPr>
          <a:lstStyle/>
          <a:p>
            <a:r>
              <a:rPr lang="en-US" noProof="0" dirty="0"/>
              <a:t>3. All bearings and thrust washers should be lubricated with assembly lube during assembly. </a:t>
            </a:r>
          </a:p>
        </p:txBody>
      </p:sp>
      <p:pic>
        <p:nvPicPr>
          <p:cNvPr id="5" name="Picture 4" descr="A close-up view shows a technician lubricating the bearing with assembly lube.">
            <a:extLst>
              <a:ext uri="{FF2B5EF4-FFF2-40B4-BE49-F238E27FC236}">
                <a16:creationId xmlns:a16="http://schemas.microsoft.com/office/drawing/2014/main" id="{F91C9D03-1DFF-E38B-B238-DFC3EFD37CCA}"/>
              </a:ext>
            </a:extLst>
          </p:cNvPr>
          <p:cNvPicPr>
            <a:picLocks noChangeAspect="1"/>
          </p:cNvPicPr>
          <p:nvPr/>
        </p:nvPicPr>
        <p:blipFill rotWithShape="1">
          <a:blip r:embed="rId2"/>
          <a:srcRect b="7477"/>
          <a:stretch/>
        </p:blipFill>
        <p:spPr>
          <a:xfrm>
            <a:off x="1845002" y="2185937"/>
            <a:ext cx="5477441" cy="4153842"/>
          </a:xfrm>
          <a:prstGeom prst="rect">
            <a:avLst/>
          </a:prstGeom>
        </p:spPr>
      </p:pic>
    </p:spTree>
    <p:extLst>
      <p:ext uri="{BB962C8B-B14F-4D97-AF65-F5344CB8AC3E}">
        <p14:creationId xmlns:p14="http://schemas.microsoft.com/office/powerpoint/2010/main" val="3419727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9545"/>
            <a:ext cx="8273854" cy="1144347"/>
          </a:xfrm>
        </p:spPr>
        <p:txBody>
          <a:bodyPr wrap="square" lIns="0" tIns="18000" rIns="0" bIns="18000" anchor="ctr" anchorCtr="0">
            <a:spAutoFit/>
          </a:bodyPr>
          <a:lstStyle/>
          <a:p>
            <a:r>
              <a:rPr lang="en-US" noProof="0" dirty="0"/>
              <a:t>4. The band is installed after soaking in </a:t>
            </a:r>
            <a:r>
              <a:rPr lang="en-US" spc="-500" noProof="0" dirty="0"/>
              <a:t>A T </a:t>
            </a:r>
            <a:r>
              <a:rPr lang="en-US" noProof="0" dirty="0"/>
              <a:t>F.</a:t>
            </a:r>
          </a:p>
        </p:txBody>
      </p:sp>
      <p:pic>
        <p:nvPicPr>
          <p:cNvPr id="5" name="Picture 4" descr="A close-up view shows the lubricated band installed on the thrust assembly. The housing is hollow.">
            <a:extLst>
              <a:ext uri="{FF2B5EF4-FFF2-40B4-BE49-F238E27FC236}">
                <a16:creationId xmlns:a16="http://schemas.microsoft.com/office/drawing/2014/main" id="{C5F6704F-BCA0-FD2D-9FED-90982F8F6F6E}"/>
              </a:ext>
            </a:extLst>
          </p:cNvPr>
          <p:cNvPicPr>
            <a:picLocks noChangeAspect="1"/>
          </p:cNvPicPr>
          <p:nvPr/>
        </p:nvPicPr>
        <p:blipFill rotWithShape="1">
          <a:blip r:embed="rId3"/>
          <a:srcRect b="8718"/>
          <a:stretch/>
        </p:blipFill>
        <p:spPr>
          <a:xfrm>
            <a:off x="1558471" y="1816187"/>
            <a:ext cx="6050502" cy="4526875"/>
          </a:xfrm>
          <a:prstGeom prst="rect">
            <a:avLst/>
          </a:prstGeom>
        </p:spPr>
      </p:pic>
    </p:spTree>
    <p:extLst>
      <p:ext uri="{BB962C8B-B14F-4D97-AF65-F5344CB8AC3E}">
        <p14:creationId xmlns:p14="http://schemas.microsoft.com/office/powerpoint/2010/main" val="463881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67811"/>
            <a:ext cx="8273854" cy="2006122"/>
          </a:xfrm>
        </p:spPr>
        <p:txBody>
          <a:bodyPr wrap="square" lIns="0" tIns="18000" rIns="0" bIns="18000" anchor="ctr" anchorCtr="0">
            <a:spAutoFit/>
          </a:bodyPr>
          <a:lstStyle/>
          <a:p>
            <a:r>
              <a:rPr lang="en-US" sz="3200" noProof="0" dirty="0"/>
              <a:t>5. All seals being laid out and compared before being installed. They too should be covered with</a:t>
            </a:r>
            <a:r>
              <a:rPr lang="en-US" sz="3200" baseline="0" noProof="0" dirty="0"/>
              <a:t> </a:t>
            </a:r>
            <a:r>
              <a:rPr lang="en-US" sz="3200" spc="-450" noProof="0" dirty="0"/>
              <a:t>A T </a:t>
            </a:r>
            <a:r>
              <a:rPr lang="en-US" sz="3200" noProof="0" dirty="0"/>
              <a:t>F or assembly lube before being installed. </a:t>
            </a:r>
          </a:p>
        </p:txBody>
      </p:sp>
      <p:pic>
        <p:nvPicPr>
          <p:cNvPr id="5" name="Picture 4" descr="A close-up view shows a series of seals lubricated with assembly lube laid out.">
            <a:extLst>
              <a:ext uri="{FF2B5EF4-FFF2-40B4-BE49-F238E27FC236}">
                <a16:creationId xmlns:a16="http://schemas.microsoft.com/office/drawing/2014/main" id="{8258E5A9-DC31-2600-0F2F-0CD1CA64DD15}"/>
              </a:ext>
            </a:extLst>
          </p:cNvPr>
          <p:cNvPicPr>
            <a:picLocks noChangeAspect="1"/>
          </p:cNvPicPr>
          <p:nvPr/>
        </p:nvPicPr>
        <p:blipFill rotWithShape="1">
          <a:blip r:embed="rId2"/>
          <a:srcRect b="7477"/>
          <a:stretch/>
        </p:blipFill>
        <p:spPr>
          <a:xfrm>
            <a:off x="2077118" y="2459783"/>
            <a:ext cx="4989765" cy="3788051"/>
          </a:xfrm>
          <a:prstGeom prst="rect">
            <a:avLst/>
          </a:prstGeom>
        </p:spPr>
      </p:pic>
    </p:spTree>
    <p:extLst>
      <p:ext uri="{BB962C8B-B14F-4D97-AF65-F5344CB8AC3E}">
        <p14:creationId xmlns:p14="http://schemas.microsoft.com/office/powerpoint/2010/main" val="30629738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5924"/>
            <a:ext cx="8273854" cy="1698345"/>
          </a:xfrm>
        </p:spPr>
        <p:txBody>
          <a:bodyPr wrap="square" lIns="0" tIns="18000" rIns="0" bIns="18000" anchor="ctr" anchorCtr="0">
            <a:spAutoFit/>
          </a:bodyPr>
          <a:lstStyle/>
          <a:p>
            <a:r>
              <a:rPr lang="en-US" noProof="0" dirty="0"/>
              <a:t>6. All friction discs should be soaked in </a:t>
            </a:r>
            <a:r>
              <a:rPr lang="en-US" spc="-500" noProof="0" dirty="0"/>
              <a:t>A T </a:t>
            </a:r>
            <a:r>
              <a:rPr lang="en-US" noProof="0" dirty="0"/>
              <a:t>F for at least 20 minutes or until the bubbles stop. </a:t>
            </a:r>
          </a:p>
        </p:txBody>
      </p:sp>
      <p:pic>
        <p:nvPicPr>
          <p:cNvPr id="5" name="Picture 4" descr="A close-up view shows a technician holding a series of friction discs for soaking them in a pan of automatic transmission fluid.">
            <a:extLst>
              <a:ext uri="{FF2B5EF4-FFF2-40B4-BE49-F238E27FC236}">
                <a16:creationId xmlns:a16="http://schemas.microsoft.com/office/drawing/2014/main" id="{95BD91B4-10B2-A0D5-D496-EAA500B2557A}"/>
              </a:ext>
            </a:extLst>
          </p:cNvPr>
          <p:cNvPicPr>
            <a:picLocks noChangeAspect="1"/>
          </p:cNvPicPr>
          <p:nvPr/>
        </p:nvPicPr>
        <p:blipFill rotWithShape="1">
          <a:blip r:embed="rId2"/>
          <a:srcRect b="7477"/>
          <a:stretch/>
        </p:blipFill>
        <p:spPr>
          <a:xfrm>
            <a:off x="1829189" y="2162222"/>
            <a:ext cx="5509066" cy="4177826"/>
          </a:xfrm>
          <a:prstGeom prst="rect">
            <a:avLst/>
          </a:prstGeom>
        </p:spPr>
      </p:pic>
    </p:spTree>
    <p:extLst>
      <p:ext uri="{BB962C8B-B14F-4D97-AF65-F5344CB8AC3E}">
        <p14:creationId xmlns:p14="http://schemas.microsoft.com/office/powerpoint/2010/main" val="2021152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61730"/>
            <a:ext cx="8273854" cy="2498564"/>
          </a:xfrm>
        </p:spPr>
        <p:txBody>
          <a:bodyPr wrap="square" lIns="0" tIns="18000" rIns="0" bIns="18000" anchor="ctr" anchorCtr="0">
            <a:spAutoFit/>
          </a:bodyPr>
          <a:lstStyle/>
          <a:p>
            <a:r>
              <a:rPr lang="en-US" sz="3200" noProof="0" dirty="0"/>
              <a:t>7. All piston seals replaced as part of overhaul procedure. Piston is then installed using a lip seal plastic disc to help prevent seal lip from curling over during</a:t>
            </a:r>
            <a:r>
              <a:rPr lang="en-US" sz="3200" baseline="0" noProof="0" dirty="0"/>
              <a:t> </a:t>
            </a:r>
            <a:r>
              <a:rPr lang="en-US" sz="3200" noProof="0" dirty="0"/>
              <a:t>installation. </a:t>
            </a:r>
          </a:p>
        </p:txBody>
      </p:sp>
      <p:pic>
        <p:nvPicPr>
          <p:cNvPr id="5" name="Picture 4" descr="A close-up view shows a technician holding a piston in one hand and a half-covered lip seal plastic disc in the other hand.">
            <a:extLst>
              <a:ext uri="{FF2B5EF4-FFF2-40B4-BE49-F238E27FC236}">
                <a16:creationId xmlns:a16="http://schemas.microsoft.com/office/drawing/2014/main" id="{431DD6F4-9820-925C-2C1D-1B384D358BB8}"/>
              </a:ext>
            </a:extLst>
          </p:cNvPr>
          <p:cNvPicPr>
            <a:picLocks noChangeAspect="1"/>
          </p:cNvPicPr>
          <p:nvPr/>
        </p:nvPicPr>
        <p:blipFill rotWithShape="1">
          <a:blip r:embed="rId2"/>
          <a:srcRect b="7477"/>
          <a:stretch/>
        </p:blipFill>
        <p:spPr>
          <a:xfrm>
            <a:off x="2388920" y="2927127"/>
            <a:ext cx="4384631" cy="3321559"/>
          </a:xfrm>
          <a:prstGeom prst="rect">
            <a:avLst/>
          </a:prstGeom>
        </p:spPr>
      </p:pic>
    </p:spTree>
    <p:extLst>
      <p:ext uri="{BB962C8B-B14F-4D97-AF65-F5344CB8AC3E}">
        <p14:creationId xmlns:p14="http://schemas.microsoft.com/office/powerpoint/2010/main" val="24290301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5923"/>
            <a:ext cx="8273854" cy="1698345"/>
          </a:xfrm>
        </p:spPr>
        <p:txBody>
          <a:bodyPr wrap="square" lIns="0" tIns="18000" rIns="0" bIns="18000" anchor="ctr" anchorCtr="0">
            <a:spAutoFit/>
          </a:bodyPr>
          <a:lstStyle/>
          <a:p>
            <a:r>
              <a:rPr lang="en-US" noProof="0" dirty="0"/>
              <a:t>8. Assembling a clutch pack with soaked frictions and then steel plates. </a:t>
            </a:r>
          </a:p>
        </p:txBody>
      </p:sp>
      <p:pic>
        <p:nvPicPr>
          <p:cNvPr id="5" name="Picture 4" descr="A close-up view shows a technician holding a steel clutch plate over a clutch pack.">
            <a:extLst>
              <a:ext uri="{FF2B5EF4-FFF2-40B4-BE49-F238E27FC236}">
                <a16:creationId xmlns:a16="http://schemas.microsoft.com/office/drawing/2014/main" id="{F0CEE47B-3D1A-7F8C-C8C4-956220E727B0}"/>
              </a:ext>
            </a:extLst>
          </p:cNvPr>
          <p:cNvPicPr>
            <a:picLocks noChangeAspect="1"/>
          </p:cNvPicPr>
          <p:nvPr/>
        </p:nvPicPr>
        <p:blipFill rotWithShape="1">
          <a:blip r:embed="rId2"/>
          <a:srcRect b="7477"/>
          <a:stretch/>
        </p:blipFill>
        <p:spPr>
          <a:xfrm>
            <a:off x="1759105" y="2071079"/>
            <a:ext cx="5625789" cy="4266342"/>
          </a:xfrm>
          <a:prstGeom prst="rect">
            <a:avLst/>
          </a:prstGeom>
        </p:spPr>
      </p:pic>
    </p:spTree>
    <p:extLst>
      <p:ext uri="{BB962C8B-B14F-4D97-AF65-F5344CB8AC3E}">
        <p14:creationId xmlns:p14="http://schemas.microsoft.com/office/powerpoint/2010/main" val="32461407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5924"/>
            <a:ext cx="8273854" cy="1698345"/>
          </a:xfrm>
        </p:spPr>
        <p:txBody>
          <a:bodyPr wrap="square" lIns="0" tIns="18000" rIns="0" bIns="18000" anchor="ctr" anchorCtr="0">
            <a:spAutoFit/>
          </a:bodyPr>
          <a:lstStyle/>
          <a:p>
            <a:r>
              <a:rPr lang="en-US" noProof="0" dirty="0"/>
              <a:t>9. The return springs have to be compressed before installing the retaining ring.</a:t>
            </a:r>
          </a:p>
        </p:txBody>
      </p:sp>
      <p:pic>
        <p:nvPicPr>
          <p:cNvPr id="5" name="Picture 4" descr="A close-up view shows a technician holding a retaining ring over the reverse clutch spring within the clutch housing.">
            <a:extLst>
              <a:ext uri="{FF2B5EF4-FFF2-40B4-BE49-F238E27FC236}">
                <a16:creationId xmlns:a16="http://schemas.microsoft.com/office/drawing/2014/main" id="{F5ED255A-8839-8124-3384-402A157B825E}"/>
              </a:ext>
            </a:extLst>
          </p:cNvPr>
          <p:cNvPicPr>
            <a:picLocks noChangeAspect="1"/>
          </p:cNvPicPr>
          <p:nvPr/>
        </p:nvPicPr>
        <p:blipFill rotWithShape="1">
          <a:blip r:embed="rId2"/>
          <a:srcRect b="7477"/>
          <a:stretch/>
        </p:blipFill>
        <p:spPr>
          <a:xfrm>
            <a:off x="1986061" y="2328080"/>
            <a:ext cx="5195322" cy="3939894"/>
          </a:xfrm>
          <a:prstGeom prst="rect">
            <a:avLst/>
          </a:prstGeom>
        </p:spPr>
      </p:pic>
    </p:spTree>
    <p:extLst>
      <p:ext uri="{BB962C8B-B14F-4D97-AF65-F5344CB8AC3E}">
        <p14:creationId xmlns:p14="http://schemas.microsoft.com/office/powerpoint/2010/main" val="1196699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2299"/>
            <a:ext cx="8273854" cy="2252343"/>
          </a:xfrm>
        </p:spPr>
        <p:txBody>
          <a:bodyPr wrap="square" lIns="0" tIns="18000" rIns="0" bIns="18000" anchor="ctr" anchorCtr="0">
            <a:spAutoFit/>
          </a:bodyPr>
          <a:lstStyle/>
          <a:p>
            <a:r>
              <a:rPr lang="en-US" noProof="0" dirty="0"/>
              <a:t>10. The drive chain being installed after checking that the black link is up the same way it was when it was disassembled.</a:t>
            </a:r>
          </a:p>
        </p:txBody>
      </p:sp>
      <p:pic>
        <p:nvPicPr>
          <p:cNvPr id="5" name="Picture 4" descr="A close-up view shows a technician examining the drive chain by holding the gears on both ends along with running the chain.">
            <a:extLst>
              <a:ext uri="{FF2B5EF4-FFF2-40B4-BE49-F238E27FC236}">
                <a16:creationId xmlns:a16="http://schemas.microsoft.com/office/drawing/2014/main" id="{F16CAFD0-49D7-350F-3163-46AE9B644C9F}"/>
              </a:ext>
            </a:extLst>
          </p:cNvPr>
          <p:cNvPicPr>
            <a:picLocks noChangeAspect="1"/>
          </p:cNvPicPr>
          <p:nvPr/>
        </p:nvPicPr>
        <p:blipFill rotWithShape="1">
          <a:blip r:embed="rId2"/>
          <a:srcRect b="7477"/>
          <a:stretch/>
        </p:blipFill>
        <p:spPr>
          <a:xfrm>
            <a:off x="2115998" y="2567303"/>
            <a:ext cx="4935448" cy="3742817"/>
          </a:xfrm>
          <a:prstGeom prst="rect">
            <a:avLst/>
          </a:prstGeom>
        </p:spPr>
      </p:pic>
    </p:spTree>
    <p:extLst>
      <p:ext uri="{BB962C8B-B14F-4D97-AF65-F5344CB8AC3E}">
        <p14:creationId xmlns:p14="http://schemas.microsoft.com/office/powerpoint/2010/main" val="2120639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346" y="233166"/>
            <a:ext cx="8229600" cy="590349"/>
          </a:xfrm>
        </p:spPr>
        <p:txBody>
          <a:bodyPr wrap="square" lIns="0" tIns="18000" rIns="0" bIns="18000" anchor="ctr" anchorCtr="0">
            <a:spAutoFit/>
          </a:bodyPr>
          <a:lstStyle/>
          <a:p>
            <a:r>
              <a:rPr lang="en-US" noProof="0" dirty="0"/>
              <a:t>Figure 19.4</a:t>
            </a:r>
          </a:p>
        </p:txBody>
      </p:sp>
      <p:sp>
        <p:nvSpPr>
          <p:cNvPr id="3" name="Content Placeholder 2">
            <a:extLst>
              <a:ext uri="{FF2B5EF4-FFF2-40B4-BE49-F238E27FC236}">
                <a16:creationId xmlns:a16="http://schemas.microsoft.com/office/drawing/2014/main" id="{9C558611-CE1C-6D79-B91A-8D0A41F2C79A}"/>
              </a:ext>
            </a:extLst>
          </p:cNvPr>
          <p:cNvSpPr>
            <a:spLocks noGrp="1"/>
          </p:cNvSpPr>
          <p:nvPr>
            <p:ph sz="quarter" idx="13"/>
          </p:nvPr>
        </p:nvSpPr>
        <p:spPr>
          <a:xfrm>
            <a:off x="438346" y="1143089"/>
            <a:ext cx="8273854" cy="775015"/>
          </a:xfrm>
        </p:spPr>
        <p:txBody>
          <a:bodyPr wrap="square" lIns="0" tIns="18000" rIns="0" bIns="18000" anchor="ctr" anchorCtr="0">
            <a:spAutoFit/>
          </a:bodyPr>
          <a:lstStyle/>
          <a:p>
            <a:pPr marL="0" indent="0">
              <a:buNone/>
            </a:pPr>
            <a:r>
              <a:rPr lang="en-US" sz="2400" noProof="0" dirty="0"/>
              <a:t>Torrington bearing used to absorb thrust loads on a planetary gear set.</a:t>
            </a:r>
          </a:p>
        </p:txBody>
      </p:sp>
      <p:pic>
        <p:nvPicPr>
          <p:cNvPr id="5" name="Picture 4" descr="A magnified view shows a planetary gear set, a drum-shaped component with a circular opening in the top center, with a ring-like structure around the opening labeled Torrington bearing and a top coating on the drum-shaped component labeled planetary carrier.">
            <a:extLst>
              <a:ext uri="{FF2B5EF4-FFF2-40B4-BE49-F238E27FC236}">
                <a16:creationId xmlns:a16="http://schemas.microsoft.com/office/drawing/2014/main" id="{77587B9C-679F-1F65-B62E-53522CAC45BF}"/>
              </a:ext>
            </a:extLst>
          </p:cNvPr>
          <p:cNvPicPr>
            <a:picLocks noChangeAspect="1"/>
          </p:cNvPicPr>
          <p:nvPr/>
        </p:nvPicPr>
        <p:blipFill rotWithShape="1">
          <a:blip r:embed="rId3"/>
          <a:srcRect b="5128"/>
          <a:stretch/>
        </p:blipFill>
        <p:spPr>
          <a:xfrm>
            <a:off x="2049668" y="2060782"/>
            <a:ext cx="5068109" cy="4283877"/>
          </a:xfrm>
          <a:prstGeom prst="rect">
            <a:avLst/>
          </a:prstGeom>
        </p:spPr>
      </p:pic>
    </p:spTree>
    <p:extLst>
      <p:ext uri="{BB962C8B-B14F-4D97-AF65-F5344CB8AC3E}">
        <p14:creationId xmlns:p14="http://schemas.microsoft.com/office/powerpoint/2010/main" val="30826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18677"/>
            <a:ext cx="8273854" cy="2806341"/>
          </a:xfrm>
        </p:spPr>
        <p:txBody>
          <a:bodyPr wrap="square" lIns="0" tIns="18000" rIns="0" bIns="18000" anchor="ctr" anchorCtr="0">
            <a:spAutoFit/>
          </a:bodyPr>
          <a:lstStyle/>
          <a:p>
            <a:r>
              <a:rPr lang="en-US" noProof="0" dirty="0"/>
              <a:t>11. Before assembling valve body, always check valve body gasket labeled “V” &amp; gasket that goes against case, label “C” to make sure they match the ones removed.</a:t>
            </a:r>
          </a:p>
        </p:txBody>
      </p:sp>
      <p:pic>
        <p:nvPicPr>
          <p:cNvPr id="5" name="Picture 4" descr="A close-up view shows a technician checking the valve body gasket with the label C against the valve case.">
            <a:extLst>
              <a:ext uri="{FF2B5EF4-FFF2-40B4-BE49-F238E27FC236}">
                <a16:creationId xmlns:a16="http://schemas.microsoft.com/office/drawing/2014/main" id="{59767715-67E6-3A8B-DE7E-86D18C03AC95}"/>
              </a:ext>
            </a:extLst>
          </p:cNvPr>
          <p:cNvPicPr>
            <a:picLocks noChangeAspect="1"/>
          </p:cNvPicPr>
          <p:nvPr/>
        </p:nvPicPr>
        <p:blipFill rotWithShape="1">
          <a:blip r:embed="rId2"/>
          <a:srcRect b="7477"/>
          <a:stretch/>
        </p:blipFill>
        <p:spPr>
          <a:xfrm>
            <a:off x="2632061" y="3345512"/>
            <a:ext cx="3903323" cy="2960101"/>
          </a:xfrm>
          <a:prstGeom prst="rect">
            <a:avLst/>
          </a:prstGeom>
        </p:spPr>
      </p:pic>
    </p:spTree>
    <p:extLst>
      <p:ext uri="{BB962C8B-B14F-4D97-AF65-F5344CB8AC3E}">
        <p14:creationId xmlns:p14="http://schemas.microsoft.com/office/powerpoint/2010/main" val="3070020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5923"/>
            <a:ext cx="8273854" cy="1698345"/>
          </a:xfrm>
        </p:spPr>
        <p:txBody>
          <a:bodyPr wrap="square" lIns="0" tIns="18000" rIns="0" bIns="18000" anchor="ctr" anchorCtr="0">
            <a:spAutoFit/>
          </a:bodyPr>
          <a:lstStyle/>
          <a:p>
            <a:r>
              <a:rPr lang="en-US" noProof="0" dirty="0"/>
              <a:t>12. All fasteners should be tightened to factory specifications using a torque wrench. </a:t>
            </a:r>
          </a:p>
        </p:txBody>
      </p:sp>
      <p:pic>
        <p:nvPicPr>
          <p:cNvPr id="5" name="Picture 4" descr="A close-up view shows a technician holding a torque wrench over the valve body.">
            <a:extLst>
              <a:ext uri="{FF2B5EF4-FFF2-40B4-BE49-F238E27FC236}">
                <a16:creationId xmlns:a16="http://schemas.microsoft.com/office/drawing/2014/main" id="{214742C8-82B5-0CD4-020F-DE9943816AC4}"/>
              </a:ext>
            </a:extLst>
          </p:cNvPr>
          <p:cNvPicPr>
            <a:picLocks noChangeAspect="1"/>
          </p:cNvPicPr>
          <p:nvPr/>
        </p:nvPicPr>
        <p:blipFill rotWithShape="1">
          <a:blip r:embed="rId2"/>
          <a:srcRect b="7565"/>
          <a:stretch/>
        </p:blipFill>
        <p:spPr>
          <a:xfrm>
            <a:off x="1821937" y="2155692"/>
            <a:ext cx="5523570" cy="4184805"/>
          </a:xfrm>
          <a:prstGeom prst="rect">
            <a:avLst/>
          </a:prstGeom>
        </p:spPr>
      </p:pic>
    </p:spTree>
    <p:extLst>
      <p:ext uri="{BB962C8B-B14F-4D97-AF65-F5344CB8AC3E}">
        <p14:creationId xmlns:p14="http://schemas.microsoft.com/office/powerpoint/2010/main" val="34358442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2"/>
            <a:ext cx="8273854" cy="590349"/>
          </a:xfrm>
        </p:spPr>
        <p:txBody>
          <a:bodyPr wrap="square" lIns="0" tIns="18000" rIns="0" bIns="18000" anchor="ctr" anchorCtr="0">
            <a:spAutoFit/>
          </a:bodyPr>
          <a:lstStyle/>
          <a:p>
            <a:r>
              <a:rPr lang="en-US" noProof="0" dirty="0"/>
              <a:t>Question 1</a:t>
            </a:r>
          </a:p>
        </p:txBody>
      </p:sp>
      <p:sp>
        <p:nvSpPr>
          <p:cNvPr id="4" name="Content Placeholder 3">
            <a:extLst>
              <a:ext uri="{FF2B5EF4-FFF2-40B4-BE49-F238E27FC236}">
                <a16:creationId xmlns:a16="http://schemas.microsoft.com/office/drawing/2014/main" id="{83605E34-02EF-638A-7347-D98174B0F8DF}"/>
              </a:ext>
            </a:extLst>
          </p:cNvPr>
          <p:cNvSpPr>
            <a:spLocks noGrp="1"/>
          </p:cNvSpPr>
          <p:nvPr>
            <p:ph sz="quarter" idx="13"/>
          </p:nvPr>
        </p:nvSpPr>
        <p:spPr>
          <a:xfrm>
            <a:off x="438346" y="1145979"/>
            <a:ext cx="8229600" cy="405683"/>
          </a:xfrm>
        </p:spPr>
        <p:txBody>
          <a:bodyPr lIns="0" tIns="18000" rIns="0" bIns="18000" anchor="ctr" anchorCtr="0">
            <a:spAutoFit/>
          </a:bodyPr>
          <a:lstStyle/>
          <a:p>
            <a:pPr marL="342900" indent="-342900">
              <a:spcBef>
                <a:spcPts val="600"/>
              </a:spcBef>
            </a:pPr>
            <a:r>
              <a:rPr lang="en-US" sz="2400" noProof="0" dirty="0"/>
              <a:t>Air testing is used to             </a:t>
            </a:r>
            <a:r>
              <a:rPr lang="en-US" sz="100" noProof="0" dirty="0"/>
              <a:t>Fill in the blank</a:t>
            </a:r>
            <a:r>
              <a:rPr lang="en-US" sz="2400" noProof="0" dirty="0"/>
              <a:t>                    .</a:t>
            </a:r>
            <a:endParaRPr lang="en-US" sz="2400" dirty="0"/>
          </a:p>
        </p:txBody>
      </p:sp>
      <p:cxnSp>
        <p:nvCxnSpPr>
          <p:cNvPr id="7" name="Straight Connector 6">
            <a:extLst>
              <a:ext uri="{FF2B5EF4-FFF2-40B4-BE49-F238E27FC236}">
                <a16:creationId xmlns:a16="http://schemas.microsoft.com/office/drawing/2014/main" id="{53453F0B-2ECF-9C10-84A7-039B6C6BA5A0}"/>
              </a:ext>
              <a:ext uri="{C183D7F6-B498-43B3-948B-1728B52AA6E4}">
                <adec:decorative xmlns:adec="http://schemas.microsoft.com/office/drawing/2017/decorative" val="1"/>
              </a:ext>
            </a:extLst>
          </p:cNvPr>
          <p:cNvCxnSpPr>
            <a:cxnSpLocks/>
          </p:cNvCxnSpPr>
          <p:nvPr/>
        </p:nvCxnSpPr>
        <p:spPr>
          <a:xfrm>
            <a:off x="3652482" y="1449483"/>
            <a:ext cx="26695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D412224-150F-B3C3-1DA7-EE35A46BFEC7}"/>
              </a:ext>
            </a:extLst>
          </p:cNvPr>
          <p:cNvSpPr>
            <a:spLocks noGrp="1"/>
          </p:cNvSpPr>
          <p:nvPr>
            <p:ph sz="quarter" idx="14"/>
          </p:nvPr>
        </p:nvSpPr>
        <p:spPr>
          <a:xfrm>
            <a:off x="438346" y="1774242"/>
            <a:ext cx="8273854" cy="2113843"/>
          </a:xfrm>
        </p:spPr>
        <p:txBody>
          <a:bodyPr wrap="square" lIns="0" tIns="18000" rIns="0" bIns="18000" anchor="ctr" anchorCtr="0">
            <a:spAutoFit/>
          </a:bodyPr>
          <a:lstStyle/>
          <a:p>
            <a:pPr marL="558800" lvl="1" indent="0">
              <a:buNone/>
            </a:pPr>
            <a:r>
              <a:rPr lang="en-US" sz="2400" noProof="0" dirty="0">
                <a:solidFill>
                  <a:schemeClr val="tx2"/>
                </a:solidFill>
              </a:rPr>
              <a:t>A.</a:t>
            </a:r>
            <a:r>
              <a:rPr lang="en-US" sz="2400" noProof="0" dirty="0"/>
              <a:t> check the operation of the pump</a:t>
            </a:r>
          </a:p>
          <a:p>
            <a:pPr marL="558800" lvl="1" indent="0">
              <a:buNone/>
            </a:pPr>
            <a:r>
              <a:rPr lang="en-US" sz="2400" dirty="0">
                <a:solidFill>
                  <a:schemeClr val="tx2"/>
                </a:solidFill>
              </a:rPr>
              <a:t>B.</a:t>
            </a:r>
            <a:r>
              <a:rPr lang="en-US" sz="2400" noProof="0" dirty="0"/>
              <a:t> test valve body valve operation</a:t>
            </a:r>
          </a:p>
          <a:p>
            <a:pPr marL="950913" lvl="1" indent="-392113">
              <a:buNone/>
            </a:pPr>
            <a:r>
              <a:rPr lang="en-US" sz="2400" dirty="0">
                <a:solidFill>
                  <a:schemeClr val="tx2"/>
                </a:solidFill>
              </a:rPr>
              <a:t>C.</a:t>
            </a:r>
            <a:r>
              <a:rPr lang="en-US" sz="2400" noProof="0" dirty="0"/>
              <a:t> test clutches and bands for proper operation and to detect possible leaks</a:t>
            </a:r>
          </a:p>
          <a:p>
            <a:pPr marL="558800" lvl="1" indent="0">
              <a:buNone/>
            </a:pPr>
            <a:r>
              <a:rPr lang="en-US" sz="2400" dirty="0">
                <a:solidFill>
                  <a:schemeClr val="tx2"/>
                </a:solidFill>
              </a:rPr>
              <a:t>D.</a:t>
            </a:r>
            <a:r>
              <a:rPr lang="en-US" sz="2400" noProof="0" dirty="0"/>
              <a:t> operate the speed sensors</a:t>
            </a:r>
            <a:endParaRPr lang="en-US" sz="2400" dirty="0"/>
          </a:p>
        </p:txBody>
      </p:sp>
    </p:spTree>
    <p:extLst>
      <p:ext uri="{BB962C8B-B14F-4D97-AF65-F5344CB8AC3E}">
        <p14:creationId xmlns:p14="http://schemas.microsoft.com/office/powerpoint/2010/main" val="2823564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33162"/>
            <a:ext cx="8273854" cy="590349"/>
          </a:xfrm>
        </p:spPr>
        <p:txBody>
          <a:bodyPr wrap="square" lIns="0" tIns="18000" rIns="0" bIns="18000" anchor="ctr" anchorCtr="0">
            <a:spAutoFit/>
          </a:bodyPr>
          <a:lstStyle/>
          <a:p>
            <a:r>
              <a:rPr lang="en-US" noProof="0" dirty="0"/>
              <a:t>Answer 1</a:t>
            </a:r>
          </a:p>
        </p:txBody>
      </p:sp>
      <p:sp>
        <p:nvSpPr>
          <p:cNvPr id="4" name="Content Placeholder 3">
            <a:extLst>
              <a:ext uri="{FF2B5EF4-FFF2-40B4-BE49-F238E27FC236}">
                <a16:creationId xmlns:a16="http://schemas.microsoft.com/office/drawing/2014/main" id="{83605E34-02EF-638A-7347-D98174B0F8DF}"/>
              </a:ext>
            </a:extLst>
          </p:cNvPr>
          <p:cNvSpPr>
            <a:spLocks noGrp="1"/>
          </p:cNvSpPr>
          <p:nvPr>
            <p:ph sz="quarter" idx="13"/>
          </p:nvPr>
        </p:nvSpPr>
        <p:spPr>
          <a:xfrm>
            <a:off x="438346" y="1145979"/>
            <a:ext cx="8229600" cy="405683"/>
          </a:xfrm>
        </p:spPr>
        <p:txBody>
          <a:bodyPr lIns="0" tIns="18000" rIns="0" bIns="18000" anchor="ctr" anchorCtr="0">
            <a:spAutoFit/>
          </a:bodyPr>
          <a:lstStyle/>
          <a:p>
            <a:pPr marL="342900" indent="-342900">
              <a:spcBef>
                <a:spcPts val="600"/>
              </a:spcBef>
            </a:pPr>
            <a:r>
              <a:rPr lang="en-US" sz="2400" noProof="0" dirty="0"/>
              <a:t>Air testing is used to             </a:t>
            </a:r>
            <a:r>
              <a:rPr lang="en-US" sz="100" noProof="0" dirty="0"/>
              <a:t>Fill in the blank</a:t>
            </a:r>
            <a:r>
              <a:rPr lang="en-US" sz="2400" noProof="0" dirty="0"/>
              <a:t>                    .</a:t>
            </a:r>
            <a:endParaRPr lang="en-US" sz="2400" dirty="0"/>
          </a:p>
        </p:txBody>
      </p:sp>
      <p:cxnSp>
        <p:nvCxnSpPr>
          <p:cNvPr id="7" name="Straight Connector 6">
            <a:extLst>
              <a:ext uri="{FF2B5EF4-FFF2-40B4-BE49-F238E27FC236}">
                <a16:creationId xmlns:a16="http://schemas.microsoft.com/office/drawing/2014/main" id="{53453F0B-2ECF-9C10-84A7-039B6C6BA5A0}"/>
              </a:ext>
              <a:ext uri="{C183D7F6-B498-43B3-948B-1728B52AA6E4}">
                <adec:decorative xmlns:adec="http://schemas.microsoft.com/office/drawing/2017/decorative" val="1"/>
              </a:ext>
            </a:extLst>
          </p:cNvPr>
          <p:cNvCxnSpPr>
            <a:cxnSpLocks/>
          </p:cNvCxnSpPr>
          <p:nvPr/>
        </p:nvCxnSpPr>
        <p:spPr>
          <a:xfrm>
            <a:off x="3652482" y="1449483"/>
            <a:ext cx="26695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D412224-150F-B3C3-1DA7-EE35A46BFEC7}"/>
              </a:ext>
            </a:extLst>
          </p:cNvPr>
          <p:cNvSpPr>
            <a:spLocks noGrp="1"/>
          </p:cNvSpPr>
          <p:nvPr>
            <p:ph sz="quarter" idx="14"/>
          </p:nvPr>
        </p:nvSpPr>
        <p:spPr>
          <a:xfrm>
            <a:off x="438346" y="1821487"/>
            <a:ext cx="8273854" cy="775015"/>
          </a:xfrm>
        </p:spPr>
        <p:txBody>
          <a:bodyPr wrap="square" lIns="0" tIns="18000" rIns="0" bIns="18000" anchor="ctr" anchorCtr="0">
            <a:spAutoFit/>
          </a:bodyPr>
          <a:lstStyle/>
          <a:p>
            <a:pPr marL="950913" lvl="1" indent="-392113">
              <a:buNone/>
            </a:pPr>
            <a:r>
              <a:rPr lang="en-US" sz="2400" dirty="0">
                <a:solidFill>
                  <a:schemeClr val="tx2"/>
                </a:solidFill>
              </a:rPr>
              <a:t>C.</a:t>
            </a:r>
            <a:r>
              <a:rPr lang="en-US" sz="2400" noProof="0" dirty="0"/>
              <a:t> test clutches and bands for proper operation and to detect possible leaks</a:t>
            </a:r>
          </a:p>
        </p:txBody>
      </p:sp>
    </p:spTree>
    <p:extLst>
      <p:ext uri="{BB962C8B-B14F-4D97-AF65-F5344CB8AC3E}">
        <p14:creationId xmlns:p14="http://schemas.microsoft.com/office/powerpoint/2010/main" val="2210150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3738"/>
            <a:ext cx="8273854" cy="590349"/>
          </a:xfrm>
        </p:spPr>
        <p:txBody>
          <a:bodyPr wrap="square" lIns="0" tIns="18000" rIns="0" bIns="18000" anchor="ctr" anchorCtr="0">
            <a:spAutoFit/>
          </a:bodyPr>
          <a:lstStyle/>
          <a:p>
            <a:r>
              <a:rPr lang="en-US" noProof="0" dirty="0"/>
              <a:t>Summary </a:t>
            </a:r>
            <a:r>
              <a:rPr lang="en-US" sz="2800" noProof="0" dirty="0"/>
              <a:t>(1 of 2)</a:t>
            </a:r>
          </a:p>
        </p:txBody>
      </p:sp>
      <p:sp>
        <p:nvSpPr>
          <p:cNvPr id="3" name="Content Placeholder 2">
            <a:extLst>
              <a:ext uri="{FF2B5EF4-FFF2-40B4-BE49-F238E27FC236}">
                <a16:creationId xmlns:a16="http://schemas.microsoft.com/office/drawing/2014/main" id="{1A1D2517-6811-CBA8-4ED1-B5D017376E4F}"/>
              </a:ext>
            </a:extLst>
          </p:cNvPr>
          <p:cNvSpPr>
            <a:spLocks noGrp="1"/>
          </p:cNvSpPr>
          <p:nvPr>
            <p:ph sz="quarter" idx="13"/>
          </p:nvPr>
        </p:nvSpPr>
        <p:spPr>
          <a:xfrm>
            <a:off x="438346" y="1125048"/>
            <a:ext cx="8273854" cy="4191335"/>
          </a:xfrm>
        </p:spPr>
        <p:txBody>
          <a:bodyPr wrap="square" lIns="0" tIns="18000" rIns="0" bIns="18000" anchor="ctr" anchorCtr="0">
            <a:spAutoFit/>
          </a:bodyPr>
          <a:lstStyle/>
          <a:p>
            <a:pPr marL="342900" indent="-342000">
              <a:spcBef>
                <a:spcPts val="600"/>
              </a:spcBef>
            </a:pPr>
            <a:r>
              <a:rPr lang="en-US" sz="2400" noProof="0" dirty="0"/>
              <a:t>Transmission parts cleaning methods that are commonly used include: </a:t>
            </a:r>
          </a:p>
          <a:p>
            <a:pPr marL="829818" lvl="1" indent="-342000"/>
            <a:r>
              <a:rPr lang="en-US" sz="2400" noProof="0" dirty="0"/>
              <a:t>Hot spray wash</a:t>
            </a:r>
          </a:p>
          <a:p>
            <a:pPr marL="829818" lvl="1" indent="-342000"/>
            <a:r>
              <a:rPr lang="en-US" sz="2400" noProof="0" dirty="0"/>
              <a:t>Solvent wash</a:t>
            </a:r>
          </a:p>
          <a:p>
            <a:pPr marL="829818" lvl="1" indent="-342000"/>
            <a:r>
              <a:rPr lang="en-US" sz="2400" noProof="0" dirty="0"/>
              <a:t>Water (aqueous) solution wash</a:t>
            </a:r>
          </a:p>
          <a:p>
            <a:pPr marL="829818" lvl="1" indent="-342000"/>
            <a:r>
              <a:rPr lang="en-US" sz="2400" noProof="0" dirty="0"/>
              <a:t>Microbe cleaning</a:t>
            </a:r>
          </a:p>
          <a:p>
            <a:pPr marL="342900" indent="-342000">
              <a:spcBef>
                <a:spcPts val="600"/>
              </a:spcBef>
            </a:pPr>
            <a:r>
              <a:rPr lang="en-US" sz="2400" noProof="0" dirty="0"/>
              <a:t>Bushings and bearings are carefully checked and replaced as necessary.</a:t>
            </a:r>
          </a:p>
          <a:p>
            <a:pPr marL="342900" indent="-342000">
              <a:spcBef>
                <a:spcPts val="600"/>
              </a:spcBef>
            </a:pPr>
            <a:r>
              <a:rPr lang="en-US" sz="2400" noProof="0" dirty="0"/>
              <a:t>The pump is disassembled and inspected. The bushings and seals are replaced before reassembly.</a:t>
            </a:r>
          </a:p>
        </p:txBody>
      </p:sp>
    </p:spTree>
    <p:extLst>
      <p:ext uri="{BB962C8B-B14F-4D97-AF65-F5344CB8AC3E}">
        <p14:creationId xmlns:p14="http://schemas.microsoft.com/office/powerpoint/2010/main" val="30917977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46" y="223741"/>
            <a:ext cx="8273854" cy="590349"/>
          </a:xfrm>
        </p:spPr>
        <p:txBody>
          <a:bodyPr wrap="square" lIns="0" tIns="18000" rIns="0" bIns="18000" anchor="ctr" anchorCtr="0">
            <a:spAutoFit/>
          </a:bodyPr>
          <a:lstStyle/>
          <a:p>
            <a:r>
              <a:rPr lang="en-US" noProof="0" dirty="0"/>
              <a:t>Summary </a:t>
            </a:r>
            <a:r>
              <a:rPr lang="en-US" sz="2800" noProof="0" dirty="0"/>
              <a:t>(2 of 2)</a:t>
            </a:r>
          </a:p>
        </p:txBody>
      </p:sp>
      <p:sp>
        <p:nvSpPr>
          <p:cNvPr id="3" name="Content Placeholder 2">
            <a:extLst>
              <a:ext uri="{FF2B5EF4-FFF2-40B4-BE49-F238E27FC236}">
                <a16:creationId xmlns:a16="http://schemas.microsoft.com/office/drawing/2014/main" id="{1A1D2517-6811-CBA8-4ED1-B5D017376E4F}"/>
              </a:ext>
            </a:extLst>
          </p:cNvPr>
          <p:cNvSpPr>
            <a:spLocks noGrp="1"/>
          </p:cNvSpPr>
          <p:nvPr>
            <p:ph sz="quarter" idx="13"/>
          </p:nvPr>
        </p:nvSpPr>
        <p:spPr>
          <a:xfrm>
            <a:off x="438346" y="1133393"/>
            <a:ext cx="8273854" cy="2698619"/>
          </a:xfrm>
        </p:spPr>
        <p:txBody>
          <a:bodyPr wrap="square" lIns="0" tIns="18000" rIns="0" bIns="18000" anchor="ctr" anchorCtr="0">
            <a:spAutoFit/>
          </a:bodyPr>
          <a:lstStyle/>
          <a:p>
            <a:pPr marL="342900" indent="-342000">
              <a:spcBef>
                <a:spcPts val="600"/>
              </a:spcBef>
            </a:pPr>
            <a:r>
              <a:rPr lang="en-US" sz="2400" noProof="0" dirty="0"/>
              <a:t>Sealing rings must be replaced and the surfaces they seal against must be carefully inspected and serviced as needed. An O-ring should produce some drag and a square-cut seal is normal if it produces a barely</a:t>
            </a:r>
            <a:r>
              <a:rPr lang="en-US" sz="2400" baseline="0" noProof="0" dirty="0"/>
              <a:t> </a:t>
            </a:r>
            <a:r>
              <a:rPr lang="en-US" sz="2400" noProof="0" dirty="0"/>
              <a:t>noticeable drag.</a:t>
            </a:r>
          </a:p>
          <a:p>
            <a:pPr marL="342900" indent="-342000">
              <a:spcBef>
                <a:spcPts val="600"/>
              </a:spcBef>
            </a:pPr>
            <a:r>
              <a:rPr lang="en-US" sz="2400" noProof="0" dirty="0"/>
              <a:t>Air testing is a valuable diagnostic tool and is also used as a final quality-control check during transmission assembly.</a:t>
            </a:r>
          </a:p>
        </p:txBody>
      </p:sp>
    </p:spTree>
    <p:extLst>
      <p:ext uri="{BB962C8B-B14F-4D97-AF65-F5344CB8AC3E}">
        <p14:creationId xmlns:p14="http://schemas.microsoft.com/office/powerpoint/2010/main" val="37275245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876</TotalTime>
  <Words>4686</Words>
  <Application>Microsoft Office PowerPoint</Application>
  <PresentationFormat>On-screen Show (4:3)</PresentationFormat>
  <Paragraphs>412</Paragraphs>
  <Slides>97</Slides>
  <Notes>61</Notes>
  <HiddenSlides>0</HiddenSlides>
  <MMClips>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97</vt:i4>
      </vt:variant>
    </vt:vector>
  </HeadingPairs>
  <TitlesOfParts>
    <vt:vector size="102" baseType="lpstr">
      <vt:lpstr>Arial</vt:lpstr>
      <vt:lpstr>Verdana</vt:lpstr>
      <vt:lpstr>Times New Roman</vt:lpstr>
      <vt:lpstr>1_USHE</vt:lpstr>
      <vt:lpstr>USHE_slide options</vt:lpstr>
      <vt:lpstr>Automatic Transmissions and Transaxles</vt:lpstr>
      <vt:lpstr>Learning Objectives (1 of 2)</vt:lpstr>
      <vt:lpstr>Learning Objectives (2 of 2)</vt:lpstr>
      <vt:lpstr>Component Cleaning</vt:lpstr>
      <vt:lpstr>Figure 19.1</vt:lpstr>
      <vt:lpstr>Bushing, Bearing, and Thrust Washer Service</vt:lpstr>
      <vt:lpstr>Figure 19.2</vt:lpstr>
      <vt:lpstr>Figure 19.3</vt:lpstr>
      <vt:lpstr>Figure 19.4</vt:lpstr>
      <vt:lpstr>Figure 19.5</vt:lpstr>
      <vt:lpstr>Figure 19.6</vt:lpstr>
      <vt:lpstr>Figure 19.7</vt:lpstr>
      <vt:lpstr>Friction Material Service</vt:lpstr>
      <vt:lpstr>Figure 19.8</vt:lpstr>
      <vt:lpstr>Figure 19.9</vt:lpstr>
      <vt:lpstr>Figure 19.10</vt:lpstr>
      <vt:lpstr>Internal Seal and Ring Service (1 of 2)</vt:lpstr>
      <vt:lpstr>Internal Seal and Ring Service (2 of 2)</vt:lpstr>
      <vt:lpstr>Figure 19.11</vt:lpstr>
      <vt:lpstr>Figure 19.12</vt:lpstr>
      <vt:lpstr>Animation: Measure Clutch Plate Clearance, Feeler Gauge (Animation will automatically start)</vt:lpstr>
      <vt:lpstr>Subassemblies</vt:lpstr>
      <vt:lpstr>Figure 19.13</vt:lpstr>
      <vt:lpstr>Animation: Measures Clutch Plate Clearance, Dial Indicator (Animation will automatically start)</vt:lpstr>
      <vt:lpstr>Animation: Air Check Clutch (Animation will automatically start)</vt:lpstr>
      <vt:lpstr>Figure 19.14</vt:lpstr>
      <vt:lpstr>Figure 19.15</vt:lpstr>
      <vt:lpstr>Figure 19.16</vt:lpstr>
      <vt:lpstr>Figure 19.17</vt:lpstr>
      <vt:lpstr>Figure 19.18</vt:lpstr>
      <vt:lpstr>Case Service (1 of 2)</vt:lpstr>
      <vt:lpstr>Case Service (2 of 2)</vt:lpstr>
      <vt:lpstr>Figure 19.19</vt:lpstr>
      <vt:lpstr>Pump Service (1 of 2)</vt:lpstr>
      <vt:lpstr>Pump Service (2 of 2)</vt:lpstr>
      <vt:lpstr>Figure 19.20</vt:lpstr>
      <vt:lpstr>Figure 19.21</vt:lpstr>
      <vt:lpstr>Figure 19.22</vt:lpstr>
      <vt:lpstr>Figure 19.23</vt:lpstr>
      <vt:lpstr>Figure 19.24</vt:lpstr>
      <vt:lpstr>Figure 19.25</vt:lpstr>
      <vt:lpstr>Figure 19.26</vt:lpstr>
      <vt:lpstr>Clutch Service (1 of 3)</vt:lpstr>
      <vt:lpstr>Clutch Service (2 of 3)</vt:lpstr>
      <vt:lpstr>Clutch Service (3 of 3)</vt:lpstr>
      <vt:lpstr>Figure 19.27</vt:lpstr>
      <vt:lpstr>Figure 19.28</vt:lpstr>
      <vt:lpstr>Figure 19.29</vt:lpstr>
      <vt:lpstr>Figure 19.30</vt:lpstr>
      <vt:lpstr>Figure 19.31</vt:lpstr>
      <vt:lpstr>One-Way Clutch Service</vt:lpstr>
      <vt:lpstr>Figure 19.32</vt:lpstr>
      <vt:lpstr>Figure 19.33</vt:lpstr>
      <vt:lpstr>Gear Set Service</vt:lpstr>
      <vt:lpstr>Figure 19.34</vt:lpstr>
      <vt:lpstr>Air Testing</vt:lpstr>
      <vt:lpstr>Figure 19.35</vt:lpstr>
      <vt:lpstr>Figure 19.36</vt:lpstr>
      <vt:lpstr>Figure 19.37</vt:lpstr>
      <vt:lpstr>Final Assembly (1 of 4)</vt:lpstr>
      <vt:lpstr>Final Assembly (2 of 4)</vt:lpstr>
      <vt:lpstr>Final Assembly (3 of 4)</vt:lpstr>
      <vt:lpstr>Final Assembly (4 of 4)</vt:lpstr>
      <vt:lpstr>Figure 19.38</vt:lpstr>
      <vt:lpstr>Figure 19.39</vt:lpstr>
      <vt:lpstr>Animation: Check Transmission End Play (Animation will automatically start)</vt:lpstr>
      <vt:lpstr>Figure 19.40</vt:lpstr>
      <vt:lpstr>Figure 19.41</vt:lpstr>
      <vt:lpstr>Figure 19.42</vt:lpstr>
      <vt:lpstr>Figure 19.43</vt:lpstr>
      <vt:lpstr>Dynamometer Testing</vt:lpstr>
      <vt:lpstr>Figure 19.44</vt:lpstr>
      <vt:lpstr>Figure 19.45</vt:lpstr>
      <vt:lpstr>Transmission Installation (1 of 2)</vt:lpstr>
      <vt:lpstr>Transmission Installation (2 of 2)</vt:lpstr>
      <vt:lpstr>Animation: Automatic Transmission, Remove &amp; Replace (Animation will automatically start)</vt:lpstr>
      <vt:lpstr>Figure 19.46</vt:lpstr>
      <vt:lpstr>Figure 19.47</vt:lpstr>
      <vt:lpstr> Assembling a 4T65-E Transaxle Photo Sequence</vt:lpstr>
      <vt:lpstr>1. After cleaning all parts, read, understand, and follow instructions that come with overhaul kit. </vt:lpstr>
      <vt:lpstr>2. A new seal is installed.</vt:lpstr>
      <vt:lpstr>3. All bearings and thrust washers should be lubricated with assembly lube during assembly. </vt:lpstr>
      <vt:lpstr>4. The band is installed after soaking in A T F.</vt:lpstr>
      <vt:lpstr>5. All seals being laid out and compared before being installed. They too should be covered with A T F or assembly lube before being installed. </vt:lpstr>
      <vt:lpstr>6. All friction discs should be soaked in A T F for at least 20 minutes or until the bubbles stop. </vt:lpstr>
      <vt:lpstr>7. All piston seals replaced as part of overhaul procedure. Piston is then installed using a lip seal plastic disc to help prevent seal lip from curling over during installation. </vt:lpstr>
      <vt:lpstr>8. Assembling a clutch pack with soaked frictions and then steel plates. </vt:lpstr>
      <vt:lpstr>9. The return springs have to be compressed before installing the retaining ring.</vt:lpstr>
      <vt:lpstr>10. The drive chain being installed after checking that the black link is up the same way it was when it was disassembled.</vt:lpstr>
      <vt:lpstr>11. Before assembling valve body, always check valve body gasket labeled “V” &amp; gasket that goes against case, label “C” to make sure they match the ones removed.</vt:lpstr>
      <vt:lpstr>12. All fasteners should be tightened to factory specifications using a torque wrench. </vt:lpstr>
      <vt:lpstr>Question 1</vt:lpstr>
      <vt:lpstr>Answer 1</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19</dc:title>
  <dc:subject>Careers</dc:subject>
  <dc:creator>James D. Halderman</dc:creator>
  <cp:keywords/>
  <dc:description>Additional information may be found in the Notes Pane of each slide by pressing F6.</dc:description>
  <cp:lastModifiedBy>Glen Plants</cp:lastModifiedBy>
  <cp:revision>256</cp:revision>
  <dcterms:modified xsi:type="dcterms:W3CDTF">2023-08-07T18:47:56Z</dcterms:modified>
</cp:coreProperties>
</file>