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83" r:id="rId1"/>
    <p:sldMasterId id="2147483659" r:id="rId2"/>
  </p:sldMasterIdLst>
  <p:notesMasterIdLst>
    <p:notesMasterId r:id="rId30"/>
  </p:notesMasterIdLst>
  <p:handoutMasterIdLst>
    <p:handoutMasterId r:id="rId31"/>
  </p:handoutMasterIdLst>
  <p:sldIdLst>
    <p:sldId id="384" r:id="rId3"/>
    <p:sldId id="272" r:id="rId4"/>
    <p:sldId id="806" r:id="rId5"/>
    <p:sldId id="807" r:id="rId6"/>
    <p:sldId id="808" r:id="rId7"/>
    <p:sldId id="809" r:id="rId8"/>
    <p:sldId id="810" r:id="rId9"/>
    <p:sldId id="1195" r:id="rId10"/>
    <p:sldId id="1196" r:id="rId11"/>
    <p:sldId id="1197" r:id="rId12"/>
    <p:sldId id="811" r:id="rId13"/>
    <p:sldId id="812" r:id="rId14"/>
    <p:sldId id="813" r:id="rId15"/>
    <p:sldId id="814" r:id="rId16"/>
    <p:sldId id="815" r:id="rId17"/>
    <p:sldId id="816" r:id="rId18"/>
    <p:sldId id="817" r:id="rId19"/>
    <p:sldId id="818" r:id="rId20"/>
    <p:sldId id="819" r:id="rId21"/>
    <p:sldId id="820" r:id="rId22"/>
    <p:sldId id="1198" r:id="rId23"/>
    <p:sldId id="821" r:id="rId24"/>
    <p:sldId id="822" r:id="rId25"/>
    <p:sldId id="823" r:id="rId26"/>
    <p:sldId id="1194" r:id="rId27"/>
    <p:sldId id="1192" r:id="rId28"/>
    <p:sldId id="687" r:id="rId29"/>
  </p:sldIdLst>
  <p:sldSz cx="9144000" cy="6858000" type="screen4x3"/>
  <p:notesSz cx="6858000" cy="9144000"/>
  <p:embeddedFontLst>
    <p:embeddedFont>
      <p:font typeface="Verdana" panose="020B060403050404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guide id="3" pos="5465" userDrawn="1">
          <p15:clr>
            <a:srgbClr val="A4A3A4"/>
          </p15:clr>
        </p15:guide>
        <p15:guide id="4" orient="horz" pos="436" userDrawn="1">
          <p15:clr>
            <a:srgbClr val="A4A3A4"/>
          </p15:clr>
        </p15:guide>
        <p15:guide id="5" orient="horz" pos="867" userDrawn="1">
          <p15:clr>
            <a:srgbClr val="A4A3A4"/>
          </p15:clr>
        </p15:guide>
        <p15:guide id="7"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DBF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87" autoAdjust="0"/>
    <p:restoredTop sz="89240" autoAdjust="0"/>
  </p:normalViewPr>
  <p:slideViewPr>
    <p:cSldViewPr snapToGrid="0" snapToObjects="1">
      <p:cViewPr varScale="1">
        <p:scale>
          <a:sx n="102" d="100"/>
          <a:sy n="102" d="100"/>
        </p:scale>
        <p:origin x="1530" y="108"/>
      </p:cViewPr>
      <p:guideLst>
        <p:guide orient="horz" pos="4042"/>
        <p:guide pos="295"/>
        <p:guide pos="5465"/>
        <p:guide orient="horz" pos="436"/>
        <p:guide orient="horz" pos="867"/>
        <p:guide orient="horz" pos="2160"/>
      </p:guideLst>
    </p:cSldViewPr>
  </p:slideViewPr>
  <p:outlineViewPr>
    <p:cViewPr>
      <p:scale>
        <a:sx n="33" d="100"/>
        <a:sy n="33" d="100"/>
      </p:scale>
      <p:origin x="0" y="-2292"/>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8/7/2023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14419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08969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dirty="0"/>
              <a:t>Tech Tip: Technician-Made Valve Body Organizer: </a:t>
            </a:r>
            <a:r>
              <a:rPr lang="en-US" dirty="0"/>
              <a:t>Some technicians make a valve organizer by folding a piece of cardboard into an accordion shape. The biggest problem during valve body repair is getting it back together with everything in the right order and location and using something like this helps with the organization. ● </a:t>
            </a:r>
            <a:r>
              <a:rPr lang="en-US" b="1" u="sng" dirty="0"/>
              <a:t>See Figure 18.4.  </a:t>
            </a:r>
          </a:p>
          <a:p>
            <a:endParaRPr lang="en-US" b="1" u="sng" dirty="0"/>
          </a:p>
          <a:p>
            <a:r>
              <a:rPr lang="en-US" b="1" u="sng" dirty="0"/>
              <a:t>Tech Tip: </a:t>
            </a:r>
            <a:r>
              <a:rPr lang="en-US" b="0" u="none" dirty="0"/>
              <a:t>Do Not Use a Magnet on Check Balls It is easy to use a magnet to retrieve the steel check balls out of the pockets in the valve body.  However, using a magnet or placing the steel check balls in a magnetic tray may cause them to become magnetized.</a:t>
            </a:r>
          </a:p>
          <a:p>
            <a:r>
              <a:rPr lang="en-US" b="0" u="none" dirty="0"/>
              <a:t>If the balls become magnetized, they may be attracted to the steel separator plate and not be free to move to block passages as designed</a:t>
            </a:r>
            <a:endParaRPr lang="en-US" b="1" u="sng" dirty="0"/>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1677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 1:</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image shows a ball next to a shaft. The shaft is flanked by bands on either side. Each of these bands is flanked by a strip of squares. Two solenoid connectors come out of the bottom strip of squares and are joined to two ohmmeters. The top ohmmeter is labeled as A and the bottom ohmmeter is labeled as B.</a:t>
            </a:r>
          </a:p>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endParaRPr lang="en-US" sz="1200" b="0" i="0" u="none" strike="noStrike" cap="none" dirty="0">
              <a:solidFill>
                <a:schemeClr val="dk1"/>
              </a:solidFill>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US" sz="1200" b="0" i="0" u="none" strike="noStrike" cap="none" dirty="0">
                <a:solidFill>
                  <a:schemeClr val="dk1"/>
                </a:solidFill>
                <a:latin typeface="Arial"/>
                <a:ea typeface="Arial"/>
                <a:cs typeface="Arial"/>
                <a:sym typeface="Arial"/>
              </a:rPr>
              <a:t>Long description 2:</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image shows a ball next to a shaft. The shaft is flanked by bands on either side. Each of these bands is flanked by a strip of squares. Two solenoid connectors come out of the bottom strip of squares and are joined to 12 hyphen V battery.</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90983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In the first image, a person is holding a solenoid in his hand. The solenoid is shaped like a gun. Two wires come out of a battery and one wire is attached to the solenoid. No air is seen and the pressure is 20 Pound-force per square inch or 140 kilopascals. In the second image, a person is holding a solenoid in his hand. The solenoid is shaped like a gun. Two wires come out of a battery and both are attached to the solenoid. Air is seen and a click sound is heard.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02376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97451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38635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valve body is shown. The bolts are numbered 1 to 25. The bolt number 1 is present in the middle of the valve body. It is connected to bolt number 2 which is connected to bolt number 3 which is connected to bolt number 4 which is connected to bolt number 5 which is connected to bolt number 6 which is connected to bolt number 7 which is connected to bolt number 8 which is connected to bolt number 9 which is connected to bolt number 10 which is connected to bolt number 11 which is connected to bolt number 12 which is connected to bolt number 13 which is connected to bolt number 14 which is connected to bolt number 15 which is connected to bolt number 16 which is connected to bolt number 17 which is connected to bolt number 18 which is connected to bolt number 19 which is connected to bolt number 20 which is connected to bolt number 21 which is connected to bolt number 22 which is connected to bolt number 23 which is connected to bolt number 24 which is connected to bolt number 25. The bolts are present in the order of an outward spiral.</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41983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u="sng" dirty="0">
                <a:latin typeface="Arial" panose="020B0604020202020204" pitchFamily="34" charset="0"/>
                <a:cs typeface="Arial" panose="020B0604020202020204" pitchFamily="34" charset="0"/>
              </a:rPr>
              <a:t>Tech Tip: The Shop Light Trick: </a:t>
            </a:r>
            <a:r>
              <a:rPr lang="en-US" sz="1200" dirty="0">
                <a:latin typeface="Arial" panose="020B0604020202020204" pitchFamily="34" charset="0"/>
                <a:cs typeface="Arial" panose="020B0604020202020204" pitchFamily="34" charset="0"/>
              </a:rPr>
              <a:t>If a faulty check ball–transfer plate seat is suspected, place the ball on its seat and hold a flashlight behind the transfer plate. Light shining between the ball and the transfer plate indicates a problem. ● </a:t>
            </a:r>
            <a:r>
              <a:rPr lang="en-US" sz="1200" b="1" u="sng" dirty="0">
                <a:latin typeface="Arial" panose="020B0604020202020204" pitchFamily="34" charset="0"/>
                <a:cs typeface="Arial" panose="020B0604020202020204" pitchFamily="34" charset="0"/>
              </a:rPr>
              <a:t>SEE FIGURE 18.9</a:t>
            </a:r>
            <a:r>
              <a:rPr lang="en-US" sz="1200" dirty="0">
                <a:latin typeface="Arial" panose="020B0604020202020204" pitchFamily="34" charset="0"/>
                <a:cs typeface="Arial" panose="020B0604020202020204" pitchFamily="34" charset="0"/>
              </a:rPr>
              <a: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In the first image, the check ball is placed on the gap in the spacer plate. A flashlight is held under the spacer plate. A square-shaped plate shows the check ball in the middle. The square-shaped plate is labeled the spacer plate. In the second image, the check ball is placed on the gap in the spacer plate. A flashlight is held under the spacer plate. A square-shaped plate shows the check ball in the middle along with some extra light at the side. The square-shaped plate is labeled the bad spacer plate.</a:t>
            </a:r>
            <a:r>
              <a:rPr lang="en-US" sz="1200" dirty="0">
                <a:latin typeface="Arial" panose="020B0604020202020204" pitchFamily="34" charset="0"/>
                <a:cs typeface="Arial" panose="020B0604020202020204" pitchFamily="34" charset="0"/>
              </a:rPr>
              <a:t>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002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2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u="sng" dirty="0"/>
              <a:t>Tech Tip: Check Manual Valve Operation: </a:t>
            </a:r>
            <a:r>
              <a:rPr lang="en-US" dirty="0"/>
              <a:t>Whenever servicing the valve body, carefully check the operation of the manual valve and it linkages to the shift lever and parking paw. If there is any misalignment or binding in this mechanism, transmission will not operate as designed. ● </a:t>
            </a:r>
            <a:r>
              <a:rPr lang="en-US" b="1" u="sng" dirty="0"/>
              <a:t>See Figure 18.10. </a:t>
            </a:r>
          </a:p>
          <a:p>
            <a:endParaRPr lang="en-US" b="0" u="none" dirty="0"/>
          </a:p>
          <a:p>
            <a:r>
              <a:rPr lang="en-US" b="0" u="none" dirty="0"/>
              <a:t>Long Description:</a:t>
            </a:r>
          </a:p>
          <a:p>
            <a:r>
              <a:rPr lang="en-US" b="0" u="none" dirty="0"/>
              <a:t>It has a detent ball attached to the ridges on its surface. One pipe goes from the rooster comb to the park pawl. The shift lever is shown as a dotted tube to the left of the rooster comb. It is marked as hidden. The bottom part of the rooster comb is seen attached to the manual valve.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99828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96952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3646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52365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27</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9672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valve body is shown in the middle with the list of plugs and keys that go into the openings on the side panel. The inserted elements of the first opening of the left panel from outer to inner are a key with a sleeve, an accumulator control valve plunger, a solid rod labeled A, and an accumulator control valve. For the second opening, the elements are a key with a plug, a solid rod labeled B, and a 2 hyphen 3 shift valve. For the third opening, the elements are a key with a plug, a solid rod labeled C, and 1 hyphen 2 shift valve. For the fourth opening, the elements are a key with a plug, a solid rod labeled D, and a reverse control valve. For the fifth opening, the elements are a key with a plug, a cut hyphen buck valve, and a solid rod labeled E. A pin is found near the cut hyphen buck valve. For the sixth opening, the elements are a sleeve, plug, no.2 plunger, no. 1 plunger, a coil labeled F, a washer, and a primary regulator valve. The inserted elements of the first opening of the right panel from outer to inner are a key with a plug, a 3 hyphen 4 shift valve, and a solid rod labeled G. For the second opening, the elements are a key with a solid rod labeled H and a second lock valve. For the third opening, the elements are a key with a plug, a solid rod labeled I, and a second coast modulator valve. For the fourth opening, the element is a key with a sleeve. For the fifth opening, the elements are a key with a plug, a solenoid modulator valve, and a solid rod labeled J. for the sixth opening, the elements are a key with a plug, a secondary regulator valve, and a solid rod labeled K.</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20810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top openings from left to right are as follows. A, B, C, D, and E. The left openings are H and G. The right openings are F and K. The openings at the bottom are I and J. For each opening, steel valves are present. There are round circles and long ridges on the floor of the valve body.</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18829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3809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97370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2139081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96A8535E-550E-46D8-A0DA-DF6C76CABBDA}"/>
              </a:ext>
            </a:extLst>
          </p:cNvPr>
          <p:cNvSpPr>
            <a:spLocks noGrp="1"/>
          </p:cNvSpPr>
          <p:nvPr>
            <p:ph sz="quarter" idx="16"/>
          </p:nvPr>
        </p:nvSpPr>
        <p:spPr>
          <a:xfrm>
            <a:off x="865188" y="1789113"/>
            <a:ext cx="2187575" cy="649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F0EC3983-C1BF-424B-AAB4-4AF2DDC08270}"/>
              </a:ext>
            </a:extLst>
          </p:cNvPr>
          <p:cNvSpPr>
            <a:spLocks noGrp="1"/>
          </p:cNvSpPr>
          <p:nvPr>
            <p:ph sz="quarter" idx="17"/>
          </p:nvPr>
        </p:nvSpPr>
        <p:spPr>
          <a:xfrm>
            <a:off x="3559175" y="1936750"/>
            <a:ext cx="1582738" cy="501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B038570F-7E2C-4B48-B9AC-337F392F25BE}"/>
              </a:ext>
            </a:extLst>
          </p:cNvPr>
          <p:cNvSpPr>
            <a:spLocks noGrp="1"/>
          </p:cNvSpPr>
          <p:nvPr>
            <p:ph sz="quarter" idx="18"/>
          </p:nvPr>
        </p:nvSpPr>
        <p:spPr>
          <a:xfrm>
            <a:off x="5505450" y="1936750"/>
            <a:ext cx="1671638" cy="501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82648D36-330A-4D80-9923-F870FB852EC1}"/>
              </a:ext>
            </a:extLst>
          </p:cNvPr>
          <p:cNvSpPr>
            <a:spLocks noGrp="1"/>
          </p:cNvSpPr>
          <p:nvPr>
            <p:ph sz="quarter" idx="19"/>
          </p:nvPr>
        </p:nvSpPr>
        <p:spPr>
          <a:xfrm>
            <a:off x="865188" y="2576513"/>
            <a:ext cx="2035175" cy="649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C85EECB8-0514-4A20-80E5-F0F774A106A2}"/>
              </a:ext>
            </a:extLst>
          </p:cNvPr>
          <p:cNvSpPr>
            <a:spLocks noGrp="1"/>
          </p:cNvSpPr>
          <p:nvPr>
            <p:ph sz="quarter" idx="20"/>
          </p:nvPr>
        </p:nvSpPr>
        <p:spPr>
          <a:xfrm>
            <a:off x="3736975" y="2881313"/>
            <a:ext cx="1670050" cy="501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31FDA118-87E4-4DB0-99E4-5437DE324275}"/>
              </a:ext>
            </a:extLst>
          </p:cNvPr>
          <p:cNvSpPr>
            <a:spLocks noGrp="1"/>
          </p:cNvSpPr>
          <p:nvPr>
            <p:ph sz="quarter" idx="21"/>
          </p:nvPr>
        </p:nvSpPr>
        <p:spPr>
          <a:xfrm>
            <a:off x="6243638" y="3038475"/>
            <a:ext cx="1671637" cy="501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46B605B4-7AFC-41E3-AB2C-6CB97C2F7CD6}"/>
              </a:ext>
            </a:extLst>
          </p:cNvPr>
          <p:cNvSpPr>
            <a:spLocks noGrp="1"/>
          </p:cNvSpPr>
          <p:nvPr>
            <p:ph sz="quarter" idx="22"/>
          </p:nvPr>
        </p:nvSpPr>
        <p:spPr>
          <a:xfrm>
            <a:off x="982663" y="3779838"/>
            <a:ext cx="1917700" cy="649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AECBD785-CEC4-44DF-B953-A438F54DC17B}"/>
              </a:ext>
            </a:extLst>
          </p:cNvPr>
          <p:cNvSpPr>
            <a:spLocks noGrp="1"/>
          </p:cNvSpPr>
          <p:nvPr>
            <p:ph sz="quarter" idx="23"/>
          </p:nvPr>
        </p:nvSpPr>
        <p:spPr>
          <a:xfrm>
            <a:off x="3903663" y="3981450"/>
            <a:ext cx="1749425" cy="501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CF6207DE-A5FC-4E3E-A302-C276C3FEFADC}"/>
              </a:ext>
            </a:extLst>
          </p:cNvPr>
          <p:cNvSpPr>
            <a:spLocks noGrp="1"/>
          </p:cNvSpPr>
          <p:nvPr>
            <p:ph sz="quarter" idx="24"/>
          </p:nvPr>
        </p:nvSpPr>
        <p:spPr>
          <a:xfrm>
            <a:off x="6499225" y="3981450"/>
            <a:ext cx="1789113" cy="639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4433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AB107330-86BD-4249-8CD3-801764577363}"/>
              </a:ext>
            </a:extLst>
          </p:cNvPr>
          <p:cNvSpPr>
            <a:spLocks noGrp="1"/>
          </p:cNvSpPr>
          <p:nvPr>
            <p:ph sz="quarter" idx="17"/>
          </p:nvPr>
        </p:nvSpPr>
        <p:spPr>
          <a:xfrm>
            <a:off x="825500" y="5064125"/>
            <a:ext cx="1406525" cy="241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CE28E9DE-01C7-4FE6-B05B-C6AA4A9DBBEB}"/>
              </a:ext>
            </a:extLst>
          </p:cNvPr>
          <p:cNvSpPr>
            <a:spLocks noGrp="1"/>
          </p:cNvSpPr>
          <p:nvPr>
            <p:ph sz="quarter" idx="18"/>
          </p:nvPr>
        </p:nvSpPr>
        <p:spPr>
          <a:xfrm>
            <a:off x="2711450" y="4994275"/>
            <a:ext cx="1014413" cy="2174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C137D9C1-1F4B-4E04-919C-F09AC2098974}"/>
              </a:ext>
            </a:extLst>
          </p:cNvPr>
          <p:cNvSpPr>
            <a:spLocks noGrp="1"/>
          </p:cNvSpPr>
          <p:nvPr>
            <p:ph sz="quarter" idx="19"/>
          </p:nvPr>
        </p:nvSpPr>
        <p:spPr>
          <a:xfrm>
            <a:off x="4459288" y="4994275"/>
            <a:ext cx="1292225" cy="311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30C5FEC6-3073-455A-BC3F-F8DB2938F348}"/>
              </a:ext>
            </a:extLst>
          </p:cNvPr>
          <p:cNvSpPr>
            <a:spLocks noGrp="1"/>
          </p:cNvSpPr>
          <p:nvPr>
            <p:ph sz="quarter" idx="20"/>
          </p:nvPr>
        </p:nvSpPr>
        <p:spPr>
          <a:xfrm>
            <a:off x="6126163" y="5064125"/>
            <a:ext cx="1524000" cy="441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15097EB5-B7D9-4A94-AD5B-2744C50AEC14}"/>
              </a:ext>
            </a:extLst>
          </p:cNvPr>
          <p:cNvSpPr>
            <a:spLocks noGrp="1"/>
          </p:cNvSpPr>
          <p:nvPr>
            <p:ph sz="quarter" idx="21"/>
          </p:nvPr>
        </p:nvSpPr>
        <p:spPr>
          <a:xfrm>
            <a:off x="8024813" y="5745163"/>
            <a:ext cx="996950" cy="485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214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8/7/2023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3922682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610465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4116345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308465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Picture Placeholder 5">
            <a:extLst>
              <a:ext uri="{FF2B5EF4-FFF2-40B4-BE49-F238E27FC236}">
                <a16:creationId xmlns:a16="http://schemas.microsoft.com/office/drawing/2014/main" id="{60CD5842-88C2-421D-9997-FED0CA4D6091}"/>
              </a:ext>
            </a:extLst>
          </p:cNvPr>
          <p:cNvSpPr>
            <a:spLocks noGrp="1"/>
          </p:cNvSpPr>
          <p:nvPr>
            <p:ph type="pic" sz="quarter" idx="17"/>
          </p:nvPr>
        </p:nvSpPr>
        <p:spPr>
          <a:xfrm>
            <a:off x="1230313" y="2316163"/>
            <a:ext cx="2401887" cy="1341437"/>
          </a:xfrm>
        </p:spPr>
        <p:txBody>
          <a:bodyPr/>
          <a:lstStyle/>
          <a:p>
            <a:endParaRPr lang="en-US" dirty="0"/>
          </a:p>
        </p:txBody>
      </p:sp>
    </p:spTree>
    <p:extLst>
      <p:ext uri="{BB962C8B-B14F-4D97-AF65-F5344CB8AC3E}">
        <p14:creationId xmlns:p14="http://schemas.microsoft.com/office/powerpoint/2010/main" val="2005242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image" Target="../media/image1.jp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9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18000" tIns="18000" rIns="18000" bIns="180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19"/>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81" r:id="rId4"/>
    <p:sldLayoutId id="2147483676" r:id="rId5"/>
    <p:sldLayoutId id="2147483677" r:id="rId6"/>
    <p:sldLayoutId id="2147483678" r:id="rId7"/>
    <p:sldLayoutId id="2147483687" r:id="rId8"/>
    <p:sldLayoutId id="2147483679" r:id="rId9"/>
    <p:sldLayoutId id="2147483671" r:id="rId10"/>
    <p:sldLayoutId id="2147483673" r:id="rId11"/>
    <p:sldLayoutId id="2147483670" r:id="rId12"/>
    <p:sldLayoutId id="2147483669" r:id="rId13"/>
    <p:sldLayoutId id="2147483655" r:id="rId14"/>
    <p:sldLayoutId id="2147483691" r:id="rId15"/>
    <p:sldLayoutId id="2147483693" r:id="rId16"/>
    <p:sldLayoutId id="214748369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1.wmf"/><Relationship Id="rId5" Type="http://schemas.openxmlformats.org/officeDocument/2006/relationships/oleObject" Target="../embeddings/oleObject2.bin"/><Relationship Id="rId10" Type="http://schemas.openxmlformats.org/officeDocument/2006/relationships/image" Target="../media/image13.wmf"/><Relationship Id="rId4" Type="http://schemas.openxmlformats.org/officeDocument/2006/relationships/image" Target="../media/image10.wmf"/><Relationship Id="rId9"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hyperlink" Target="https://jameshalderman.com/a2_vid_lib_page/" TargetMode="External"/><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hyperlink" Target="https://jameshalderman.com/a2_anim_lib_pag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220505"/>
            <a:ext cx="8229600" cy="1144347"/>
          </a:xfrm>
        </p:spPr>
        <p:txBody>
          <a:bodyPr lIns="0" tIns="18000" rIns="0" bIns="18000" anchor="ctr" anchorCtr="0">
            <a:spAutoFit/>
          </a:bodyPr>
          <a:lstStyle/>
          <a:p>
            <a:r>
              <a:rPr lang="en-US" dirty="0"/>
              <a:t>Automatic Transmissions and Transaxles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1462023"/>
            <a:ext cx="1802525" cy="307777"/>
          </a:xfrm>
        </p:spPr>
        <p:txBody>
          <a:bodyPr wrap="square" lIns="18000" tIns="0" rIns="18000" bIns="0" anchor="ctr" anchorCtr="0">
            <a:spAutoFit/>
          </a:bodyPr>
          <a:lstStyle/>
          <a:p>
            <a:r>
              <a:rPr lang="en-US" dirty="0"/>
              <a:t>Eighth Edition</a:t>
            </a:r>
          </a:p>
        </p:txBody>
      </p:sp>
      <p:pic>
        <p:nvPicPr>
          <p:cNvPr id="25" name="Picture Placeholder 24" descr="Front Cover: Automatic Transmissions and Transaxles Eighth Edition by James D. Halderman">
            <a:extLst>
              <a:ext uri="{FF2B5EF4-FFF2-40B4-BE49-F238E27FC236}">
                <a16:creationId xmlns:a16="http://schemas.microsoft.com/office/drawing/2014/main" id="{3A45D9D4-03F0-AB45-6AB1-86A2E72C53C8}"/>
              </a:ext>
            </a:extLst>
          </p:cNvPr>
          <p:cNvPicPr>
            <a:picLocks noGrp="1" noChangeAspect="1"/>
          </p:cNvPicPr>
          <p:nvPr>
            <p:ph type="pic" sz="quarter" idx="18"/>
          </p:nvPr>
        </p:nvPicPr>
        <p:blipFill rotWithShape="1">
          <a:blip r:embed="rId3"/>
          <a:stretch/>
        </p:blipFill>
        <p:spPr>
          <a:xfrm>
            <a:off x="482982" y="1892207"/>
            <a:ext cx="3452448" cy="4421885"/>
          </a:xfr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614497" y="2598811"/>
            <a:ext cx="2077024" cy="498016"/>
          </a:xfrm>
        </p:spPr>
        <p:txBody>
          <a:bodyPr wrap="square" lIns="0" tIns="18000" rIns="0" bIns="18000" anchor="ctr">
            <a:spAutoFit/>
          </a:bodyPr>
          <a:lstStyle/>
          <a:p>
            <a:pPr marL="0"/>
            <a:r>
              <a:rPr lang="en-US" dirty="0"/>
              <a:t>Chapter 18</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3459413"/>
            <a:ext cx="4106170" cy="374906"/>
          </a:xfrm>
        </p:spPr>
        <p:txBody>
          <a:bodyPr wrap="square" lIns="0" tIns="18000" rIns="0" bIns="18000" anchor="ctr" anchorCtr="0">
            <a:spAutoFit/>
          </a:bodyPr>
          <a:lstStyle/>
          <a:p>
            <a:r>
              <a:rPr lang="en-US" dirty="0"/>
              <a:t>Valve Body Service</a:t>
            </a:r>
          </a:p>
        </p:txBody>
      </p:sp>
      <p:pic>
        <p:nvPicPr>
          <p:cNvPr id="34" name="Picture Placeholder 33" descr="Pearson Logo">
            <a:extLst>
              <a:ext uri="{FF2B5EF4-FFF2-40B4-BE49-F238E27FC236}">
                <a16:creationId xmlns:a16="http://schemas.microsoft.com/office/drawing/2014/main" id="{AB68EB2D-4F0F-D7E1-842B-78F75D23D7C2}"/>
              </a:ext>
            </a:extLst>
          </p:cNvPr>
          <p:cNvPicPr>
            <a:picLocks noGrp="1" noChangeAspect="1"/>
          </p:cNvPicPr>
          <p:nvPr>
            <p:ph type="pic" sz="quarter" idx="19"/>
          </p:nvPr>
        </p:nvPicPr>
        <p:blipFill>
          <a:blip r:embed="rId4"/>
          <a:stretch>
            <a:fillRect/>
          </a:stretch>
        </p:blipFill>
        <p:spPr>
          <a:xfrm>
            <a:off x="473549" y="6427498"/>
            <a:ext cx="986560" cy="310866"/>
          </a:xfr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18000" tIns="18000" rIns="18000" bIns="18000" anchor="ctr">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Assemble Valve Body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ssemble_valve_body">
            <a:hlinkClick r:id="" action="ppaction://media"/>
            <a:extLst>
              <a:ext uri="{FF2B5EF4-FFF2-40B4-BE49-F238E27FC236}">
                <a16:creationId xmlns:a16="http://schemas.microsoft.com/office/drawing/2014/main" id="{B0FCD0BF-6011-3C9A-A619-77B2578A448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867" y="1176641"/>
            <a:ext cx="8946773" cy="5032560"/>
          </a:xfrm>
          <a:prstGeom prst="rect">
            <a:avLst/>
          </a:prstGeom>
        </p:spPr>
      </p:pic>
    </p:spTree>
    <p:extLst>
      <p:ext uri="{BB962C8B-B14F-4D97-AF65-F5344CB8AC3E}">
        <p14:creationId xmlns:p14="http://schemas.microsoft.com/office/powerpoint/2010/main" val="253855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2439" y="237161"/>
            <a:ext cx="8229600" cy="590349"/>
          </a:xfrm>
        </p:spPr>
        <p:txBody>
          <a:bodyPr lIns="0" tIns="18000" rIns="0" bIns="18000" anchor="ctr">
            <a:spAutoFit/>
          </a:bodyPr>
          <a:lstStyle/>
          <a:p>
            <a:r>
              <a:rPr lang="en-US" dirty="0"/>
              <a:t>Figure 18.3</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3"/>
          </p:nvPr>
        </p:nvSpPr>
        <p:spPr>
          <a:xfrm>
            <a:off x="474664" y="1050352"/>
            <a:ext cx="8207375" cy="1144347"/>
          </a:xfrm>
        </p:spPr>
        <p:txBody>
          <a:bodyPr wrap="square" lIns="0" tIns="18000" rIns="0" bIns="18000" anchor="ctr" anchorCtr="0">
            <a:spAutoFit/>
          </a:bodyPr>
          <a:lstStyle/>
          <a:p>
            <a:pPr marL="0" indent="0">
              <a:spcBef>
                <a:spcPts val="600"/>
              </a:spcBef>
              <a:buNone/>
            </a:pPr>
            <a:r>
              <a:rPr lang="en-US" sz="2400" dirty="0"/>
              <a:t>A valve body being washed and air dried in a parts washer. It will be cleaned again when the two major parts are separated.</a:t>
            </a:r>
          </a:p>
        </p:txBody>
      </p:sp>
      <p:pic>
        <p:nvPicPr>
          <p:cNvPr id="5" name="Picture 4" descr="A valve body is shown as a plate with screw holes and curved ridges. A person’s hand is shown holding a nozzle close to the valve body. Another nozzle is shown pointing at the valve body.">
            <a:extLst>
              <a:ext uri="{FF2B5EF4-FFF2-40B4-BE49-F238E27FC236}">
                <a16:creationId xmlns:a16="http://schemas.microsoft.com/office/drawing/2014/main" id="{ADDBD3A7-D933-78E0-9D89-D7A3F295AFBF}"/>
              </a:ext>
            </a:extLst>
          </p:cNvPr>
          <p:cNvPicPr>
            <a:picLocks noChangeAspect="1"/>
          </p:cNvPicPr>
          <p:nvPr/>
        </p:nvPicPr>
        <p:blipFill rotWithShape="1">
          <a:blip r:embed="rId3"/>
          <a:srcRect b="7263"/>
          <a:stretch/>
        </p:blipFill>
        <p:spPr>
          <a:xfrm>
            <a:off x="1928819" y="2335870"/>
            <a:ext cx="5294092" cy="4028372"/>
          </a:xfrm>
          <a:prstGeom prst="rect">
            <a:avLst/>
          </a:prstGeom>
        </p:spPr>
      </p:pic>
    </p:spTree>
    <p:extLst>
      <p:ext uri="{BB962C8B-B14F-4D97-AF65-F5344CB8AC3E}">
        <p14:creationId xmlns:p14="http://schemas.microsoft.com/office/powerpoint/2010/main" val="3572926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68313" y="225705"/>
            <a:ext cx="8207373" cy="1698345"/>
          </a:xfrm>
        </p:spPr>
        <p:txBody>
          <a:bodyPr wrap="square" lIns="0" tIns="18000" rIns="0" bIns="18000" anchor="ctr">
            <a:spAutoFit/>
          </a:bodyPr>
          <a:lstStyle/>
          <a:p>
            <a:r>
              <a:rPr lang="en-US" dirty="0"/>
              <a:t>Frequently Asked Question: How Is a Solenoid Tested That Has a Diode across the Leads? </a:t>
            </a:r>
            <a:endParaRPr lang="en-US" sz="2800" dirty="0"/>
          </a:p>
        </p:txBody>
      </p:sp>
      <p:sp>
        <p:nvSpPr>
          <p:cNvPr id="9" name="Content Placeholder 8">
            <a:extLst>
              <a:ext uri="{FF2B5EF4-FFF2-40B4-BE49-F238E27FC236}">
                <a16:creationId xmlns:a16="http://schemas.microsoft.com/office/drawing/2014/main" id="{92265A79-EECF-4938-90E2-132A6B586E12}"/>
              </a:ext>
            </a:extLst>
          </p:cNvPr>
          <p:cNvSpPr>
            <a:spLocks noGrp="1"/>
          </p:cNvSpPr>
          <p:nvPr>
            <p:ph sz="quarter" idx="13"/>
          </p:nvPr>
        </p:nvSpPr>
        <p:spPr>
          <a:xfrm>
            <a:off x="468313" y="2185521"/>
            <a:ext cx="3299820" cy="313350"/>
          </a:xfrm>
        </p:spPr>
        <p:txBody>
          <a:bodyPr wrap="square" lIns="0" tIns="18000" rIns="0" bIns="18000">
            <a:spAutoFit/>
          </a:bodyPr>
          <a:lstStyle/>
          <a:p>
            <a:pPr marL="0" indent="0">
              <a:buNone/>
            </a:pPr>
            <a:r>
              <a:rPr lang="en-US" sz="1800" b="1" dirty="0">
                <a:solidFill>
                  <a:schemeClr val="tx1"/>
                </a:solidFill>
              </a:rPr>
              <a:t>? Frequently Asked Question</a:t>
            </a:r>
          </a:p>
        </p:txBody>
      </p:sp>
      <p:sp>
        <p:nvSpPr>
          <p:cNvPr id="10" name="Content Placeholder 9">
            <a:extLst>
              <a:ext uri="{FF2B5EF4-FFF2-40B4-BE49-F238E27FC236}">
                <a16:creationId xmlns:a16="http://schemas.microsoft.com/office/drawing/2014/main" id="{1CE871E9-1366-411E-9C56-94E708F93043}"/>
              </a:ext>
            </a:extLst>
          </p:cNvPr>
          <p:cNvSpPr>
            <a:spLocks noGrp="1"/>
          </p:cNvSpPr>
          <p:nvPr>
            <p:ph sz="quarter" idx="14"/>
          </p:nvPr>
        </p:nvSpPr>
        <p:spPr>
          <a:xfrm>
            <a:off x="478361" y="2601692"/>
            <a:ext cx="8207373" cy="1421346"/>
          </a:xfrm>
        </p:spPr>
        <p:txBody>
          <a:bodyPr wrap="square" lIns="0" tIns="18000" rIns="0" bIns="18000">
            <a:spAutoFit/>
          </a:bodyPr>
          <a:lstStyle/>
          <a:p>
            <a:pPr marL="0" indent="0">
              <a:buNone/>
            </a:pPr>
            <a:r>
              <a:rPr lang="en-US" sz="1800" b="1" dirty="0">
                <a:latin typeface="Arial" panose="020B0604020202020204" pitchFamily="34" charset="0"/>
                <a:cs typeface="Arial" panose="020B0604020202020204" pitchFamily="34" charset="0"/>
              </a:rPr>
              <a:t>How Is a Solenoid Tested That Has a Diode across the Leads? </a:t>
            </a:r>
            <a:r>
              <a:rPr lang="en-US" sz="1800" dirty="0">
                <a:latin typeface="Arial" panose="020B0604020202020204" pitchFamily="34" charset="0"/>
                <a:cs typeface="Arial" panose="020B0604020202020204" pitchFamily="34" charset="0"/>
              </a:rPr>
              <a:t>Some solenoids include a diode to eliminate voltage spikes that might occur when the solenoid is de-energized. As the solenoid is tested, diode is also checked to see if it allows a flow in one direction but not in the other.  Measure the solenoid coil resistance with analog (needle-type) ohmmeter, the reading should be about</a:t>
            </a:r>
          </a:p>
        </p:txBody>
      </p:sp>
      <p:graphicFrame>
        <p:nvGraphicFramePr>
          <p:cNvPr id="21" name="Object 20" descr="20 to 40 ohms.">
            <a:extLst>
              <a:ext uri="{FF2B5EF4-FFF2-40B4-BE49-F238E27FC236}">
                <a16:creationId xmlns:a16="http://schemas.microsoft.com/office/drawing/2014/main" id="{0F422726-0D92-438C-83D7-CBF5CA9F11C1}"/>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715049640"/>
              </p:ext>
            </p:extLst>
          </p:nvPr>
        </p:nvGraphicFramePr>
        <p:xfrm>
          <a:off x="488239" y="4135601"/>
          <a:ext cx="991035" cy="261312"/>
        </p:xfrm>
        <a:graphic>
          <a:graphicData uri="http://schemas.openxmlformats.org/presentationml/2006/ole">
            <mc:AlternateContent xmlns:mc="http://schemas.openxmlformats.org/markup-compatibility/2006">
              <mc:Choice xmlns:v="urn:schemas-microsoft-com:vml" Requires="v">
                <p:oleObj name="Equation" r:id="rId3" imgW="761760" imgH="203040" progId="Equation.DSMT4">
                  <p:embed/>
                </p:oleObj>
              </mc:Choice>
              <mc:Fallback>
                <p:oleObj name="Equation" r:id="rId3" imgW="761760" imgH="203040" progId="Equation.DSMT4">
                  <p:embed/>
                  <p:pic>
                    <p:nvPicPr>
                      <p:cNvPr id="23" name="Object 22">
                        <a:extLst>
                          <a:ext uri="{FF2B5EF4-FFF2-40B4-BE49-F238E27FC236}">
                            <a16:creationId xmlns:a16="http://schemas.microsoft.com/office/drawing/2014/main" id="{6A56E64C-DA77-44B5-ABE9-8FDB85D39589}"/>
                          </a:ext>
                          <a:ext uri="{C183D7F6-B498-43B3-948B-1728B52AA6E4}">
                            <adec:decorative xmlns:adec="http://schemas.microsoft.com/office/drawing/2017/decorative" val="0"/>
                          </a:ext>
                        </a:extLst>
                      </p:cNvPr>
                      <p:cNvPicPr/>
                      <p:nvPr/>
                    </p:nvPicPr>
                    <p:blipFill>
                      <a:blip r:embed="rId4"/>
                      <a:stretch>
                        <a:fillRect/>
                      </a:stretch>
                    </p:blipFill>
                    <p:spPr>
                      <a:xfrm>
                        <a:off x="488239" y="4135601"/>
                        <a:ext cx="991035" cy="261312"/>
                      </a:xfrm>
                      <a:prstGeom prst="rect">
                        <a:avLst/>
                      </a:prstGeom>
                      <a:solidFill>
                        <a:schemeClr val="bg1"/>
                      </a:solidFill>
                    </p:spPr>
                  </p:pic>
                </p:oleObj>
              </mc:Fallback>
            </mc:AlternateContent>
          </a:graphicData>
        </a:graphic>
      </p:graphicFrame>
      <p:sp>
        <p:nvSpPr>
          <p:cNvPr id="11" name="Content Placeholder 10">
            <a:extLst>
              <a:ext uri="{FF2B5EF4-FFF2-40B4-BE49-F238E27FC236}">
                <a16:creationId xmlns:a16="http://schemas.microsoft.com/office/drawing/2014/main" id="{A271297A-559D-4332-AB4E-EBB16FC7C0FE}"/>
              </a:ext>
            </a:extLst>
          </p:cNvPr>
          <p:cNvSpPr>
            <a:spLocks noGrp="1"/>
          </p:cNvSpPr>
          <p:nvPr>
            <p:ph sz="quarter" idx="15"/>
          </p:nvPr>
        </p:nvSpPr>
        <p:spPr>
          <a:xfrm>
            <a:off x="1573629" y="4077454"/>
            <a:ext cx="4793620" cy="313350"/>
          </a:xfrm>
        </p:spPr>
        <p:txBody>
          <a:bodyPr wrap="square" lIns="0" tIns="18000" rIns="0" bIns="18000">
            <a:spAutoFit/>
          </a:bodyPr>
          <a:lstStyle/>
          <a:p>
            <a:pPr marL="0" indent="0">
              <a:buNone/>
            </a:pPr>
            <a:r>
              <a:rPr lang="en-US" sz="1800" dirty="0">
                <a:latin typeface="Arial" panose="020B0604020202020204" pitchFamily="34" charset="0"/>
                <a:cs typeface="Arial" panose="020B0604020202020204" pitchFamily="34" charset="0"/>
              </a:rPr>
              <a:t>depending on coil temperature. If the reading is</a:t>
            </a:r>
          </a:p>
        </p:txBody>
      </p:sp>
      <p:graphicFrame>
        <p:nvGraphicFramePr>
          <p:cNvPr id="22" name="Object 21" descr="Less than 20 ohms.">
            <a:extLst>
              <a:ext uri="{FF2B5EF4-FFF2-40B4-BE49-F238E27FC236}">
                <a16:creationId xmlns:a16="http://schemas.microsoft.com/office/drawing/2014/main" id="{DEC98ED9-DD91-4ADD-B647-56A4119D484B}"/>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754815322"/>
              </p:ext>
            </p:extLst>
          </p:nvPr>
        </p:nvGraphicFramePr>
        <p:xfrm>
          <a:off x="6461604" y="4124813"/>
          <a:ext cx="660400" cy="260350"/>
        </p:xfrm>
        <a:graphic>
          <a:graphicData uri="http://schemas.openxmlformats.org/presentationml/2006/ole">
            <mc:AlternateContent xmlns:mc="http://schemas.openxmlformats.org/markup-compatibility/2006">
              <mc:Choice xmlns:v="urn:schemas-microsoft-com:vml" Requires="v">
                <p:oleObj name="Equation" r:id="rId5" imgW="507960" imgH="203040" progId="Equation.DSMT4">
                  <p:embed/>
                </p:oleObj>
              </mc:Choice>
              <mc:Fallback>
                <p:oleObj name="Equation" r:id="rId5" imgW="507960" imgH="203040" progId="Equation.DSMT4">
                  <p:embed/>
                  <p:pic>
                    <p:nvPicPr>
                      <p:cNvPr id="21" name="Object 20">
                        <a:extLst>
                          <a:ext uri="{FF2B5EF4-FFF2-40B4-BE49-F238E27FC236}">
                            <a16:creationId xmlns:a16="http://schemas.microsoft.com/office/drawing/2014/main" id="{0F422726-0D92-438C-83D7-CBF5CA9F11C1}"/>
                          </a:ext>
                          <a:ext uri="{C183D7F6-B498-43B3-948B-1728B52AA6E4}">
                            <adec:decorative xmlns:adec="http://schemas.microsoft.com/office/drawing/2017/decorative" val="0"/>
                          </a:ext>
                        </a:extLst>
                      </p:cNvPr>
                      <p:cNvPicPr/>
                      <p:nvPr/>
                    </p:nvPicPr>
                    <p:blipFill>
                      <a:blip r:embed="rId6"/>
                      <a:stretch>
                        <a:fillRect/>
                      </a:stretch>
                    </p:blipFill>
                    <p:spPr>
                      <a:xfrm>
                        <a:off x="6461604" y="4124813"/>
                        <a:ext cx="660400" cy="260350"/>
                      </a:xfrm>
                      <a:prstGeom prst="rect">
                        <a:avLst/>
                      </a:prstGeom>
                      <a:solidFill>
                        <a:schemeClr val="bg1"/>
                      </a:solidFill>
                    </p:spPr>
                  </p:pic>
                </p:oleObj>
              </mc:Fallback>
            </mc:AlternateContent>
          </a:graphicData>
        </a:graphic>
      </p:graphicFrame>
      <p:sp>
        <p:nvSpPr>
          <p:cNvPr id="12" name="Content Placeholder 11">
            <a:extLst>
              <a:ext uri="{FF2B5EF4-FFF2-40B4-BE49-F238E27FC236}">
                <a16:creationId xmlns:a16="http://schemas.microsoft.com/office/drawing/2014/main" id="{D51A89F4-7E4C-487C-94D2-C96C3AFBE759}"/>
              </a:ext>
            </a:extLst>
          </p:cNvPr>
          <p:cNvSpPr>
            <a:spLocks noGrp="1"/>
          </p:cNvSpPr>
          <p:nvPr>
            <p:ph sz="quarter" idx="16"/>
          </p:nvPr>
        </p:nvSpPr>
        <p:spPr>
          <a:xfrm>
            <a:off x="7240171" y="4069118"/>
            <a:ext cx="660400" cy="313350"/>
          </a:xfrm>
        </p:spPr>
        <p:txBody>
          <a:bodyPr wrap="square" lIns="0" tIns="18000" rIns="0" bIns="18000">
            <a:spAutoFit/>
          </a:bodyPr>
          <a:lstStyle/>
          <a:p>
            <a:pPr marL="0" indent="0">
              <a:buNone/>
            </a:pPr>
            <a:r>
              <a:rPr lang="en-US" sz="1800" dirty="0">
                <a:latin typeface="Arial" panose="020B0604020202020204" pitchFamily="34" charset="0"/>
                <a:cs typeface="Arial" panose="020B0604020202020204" pitchFamily="34" charset="0"/>
              </a:rPr>
              <a:t>coil or</a:t>
            </a:r>
          </a:p>
        </p:txBody>
      </p:sp>
      <p:sp>
        <p:nvSpPr>
          <p:cNvPr id="13" name="Content Placeholder 12">
            <a:extLst>
              <a:ext uri="{FF2B5EF4-FFF2-40B4-BE49-F238E27FC236}">
                <a16:creationId xmlns:a16="http://schemas.microsoft.com/office/drawing/2014/main" id="{4E1DE213-46F3-461E-A281-F210B8569284}"/>
              </a:ext>
            </a:extLst>
          </p:cNvPr>
          <p:cNvSpPr>
            <a:spLocks noGrp="1"/>
          </p:cNvSpPr>
          <p:nvPr>
            <p:ph sz="quarter" idx="17"/>
          </p:nvPr>
        </p:nvSpPr>
        <p:spPr>
          <a:xfrm>
            <a:off x="491092" y="4468404"/>
            <a:ext cx="3347381" cy="313350"/>
          </a:xfrm>
        </p:spPr>
        <p:txBody>
          <a:bodyPr wrap="square" lIns="0" tIns="18000" rIns="0" bIns="18000">
            <a:spAutoFit/>
          </a:bodyPr>
          <a:lstStyle/>
          <a:p>
            <a:pPr marL="0" indent="0">
              <a:buNone/>
            </a:pPr>
            <a:r>
              <a:rPr lang="en-US" sz="1800" dirty="0">
                <a:latin typeface="Arial" panose="020B0604020202020204" pitchFamily="34" charset="0"/>
                <a:cs typeface="Arial" panose="020B0604020202020204" pitchFamily="34" charset="0"/>
              </a:rPr>
              <a:t>diode is shorted. If the reading is</a:t>
            </a:r>
          </a:p>
        </p:txBody>
      </p:sp>
      <p:graphicFrame>
        <p:nvGraphicFramePr>
          <p:cNvPr id="23" name="Object 22" descr="Greater than 40 ohms.">
            <a:extLst>
              <a:ext uri="{FF2B5EF4-FFF2-40B4-BE49-F238E27FC236}">
                <a16:creationId xmlns:a16="http://schemas.microsoft.com/office/drawing/2014/main" id="{83F5439F-6A44-4F57-8D90-1F69436BA2EF}"/>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610870570"/>
              </p:ext>
            </p:extLst>
          </p:nvPr>
        </p:nvGraphicFramePr>
        <p:xfrm>
          <a:off x="3960812" y="4525597"/>
          <a:ext cx="611188" cy="260350"/>
        </p:xfrm>
        <a:graphic>
          <a:graphicData uri="http://schemas.openxmlformats.org/presentationml/2006/ole">
            <mc:AlternateContent xmlns:mc="http://schemas.openxmlformats.org/markup-compatibility/2006">
              <mc:Choice xmlns:v="urn:schemas-microsoft-com:vml" Requires="v">
                <p:oleObj name="Equation" r:id="rId7" imgW="469800" imgH="203040" progId="Equation.DSMT4">
                  <p:embed/>
                </p:oleObj>
              </mc:Choice>
              <mc:Fallback>
                <p:oleObj name="Equation" r:id="rId7" imgW="469800" imgH="203040" progId="Equation.DSMT4">
                  <p:embed/>
                  <p:pic>
                    <p:nvPicPr>
                      <p:cNvPr id="22" name="Object 21">
                        <a:extLst>
                          <a:ext uri="{FF2B5EF4-FFF2-40B4-BE49-F238E27FC236}">
                            <a16:creationId xmlns:a16="http://schemas.microsoft.com/office/drawing/2014/main" id="{DEC98ED9-DD91-4ADD-B647-56A4119D484B}"/>
                          </a:ext>
                          <a:ext uri="{C183D7F6-B498-43B3-948B-1728B52AA6E4}">
                            <adec:decorative xmlns:adec="http://schemas.microsoft.com/office/drawing/2017/decorative" val="0"/>
                          </a:ext>
                        </a:extLst>
                      </p:cNvPr>
                      <p:cNvPicPr/>
                      <p:nvPr/>
                    </p:nvPicPr>
                    <p:blipFill>
                      <a:blip r:embed="rId8"/>
                      <a:stretch>
                        <a:fillRect/>
                      </a:stretch>
                    </p:blipFill>
                    <p:spPr>
                      <a:xfrm>
                        <a:off x="3960812" y="4525597"/>
                        <a:ext cx="611188" cy="260350"/>
                      </a:xfrm>
                      <a:prstGeom prst="rect">
                        <a:avLst/>
                      </a:prstGeom>
                      <a:solidFill>
                        <a:schemeClr val="bg1"/>
                      </a:solidFill>
                    </p:spPr>
                  </p:pic>
                </p:oleObj>
              </mc:Fallback>
            </mc:AlternateContent>
          </a:graphicData>
        </a:graphic>
      </p:graphicFrame>
      <p:sp>
        <p:nvSpPr>
          <p:cNvPr id="14" name="Content Placeholder 13">
            <a:extLst>
              <a:ext uri="{FF2B5EF4-FFF2-40B4-BE49-F238E27FC236}">
                <a16:creationId xmlns:a16="http://schemas.microsoft.com/office/drawing/2014/main" id="{DC46EEF9-1060-4AA6-86A6-898F809E04A8}"/>
              </a:ext>
            </a:extLst>
          </p:cNvPr>
          <p:cNvSpPr>
            <a:spLocks noGrp="1"/>
          </p:cNvSpPr>
          <p:nvPr>
            <p:ph sz="quarter" idx="18"/>
          </p:nvPr>
        </p:nvSpPr>
        <p:spPr>
          <a:xfrm>
            <a:off x="4684145" y="4477690"/>
            <a:ext cx="3901055" cy="313350"/>
          </a:xfrm>
        </p:spPr>
        <p:txBody>
          <a:bodyPr wrap="square" lIns="0" tIns="18000" rIns="0" bIns="18000">
            <a:spAutoFit/>
          </a:bodyPr>
          <a:lstStyle/>
          <a:p>
            <a:pPr marL="0" indent="0">
              <a:buNone/>
            </a:pPr>
            <a:r>
              <a:rPr lang="en-US" sz="1800" dirty="0">
                <a:latin typeface="Arial" panose="020B0604020202020204" pitchFamily="34" charset="0"/>
                <a:cs typeface="Arial" panose="020B0604020202020204" pitchFamily="34" charset="0"/>
              </a:rPr>
              <a:t>or infinite, there is an open or broken</a:t>
            </a:r>
          </a:p>
        </p:txBody>
      </p:sp>
      <p:sp>
        <p:nvSpPr>
          <p:cNvPr id="15" name="Content Placeholder 14">
            <a:extLst>
              <a:ext uri="{FF2B5EF4-FFF2-40B4-BE49-F238E27FC236}">
                <a16:creationId xmlns:a16="http://schemas.microsoft.com/office/drawing/2014/main" id="{D83EE9D9-DA7A-473B-8A07-04EFE5491B54}"/>
              </a:ext>
            </a:extLst>
          </p:cNvPr>
          <p:cNvSpPr>
            <a:spLocks noGrp="1"/>
          </p:cNvSpPr>
          <p:nvPr>
            <p:ph sz="quarter" idx="19"/>
          </p:nvPr>
        </p:nvSpPr>
        <p:spPr>
          <a:xfrm>
            <a:off x="478361" y="4870478"/>
            <a:ext cx="8197325" cy="590349"/>
          </a:xfrm>
        </p:spPr>
        <p:txBody>
          <a:bodyPr wrap="square" lIns="0" tIns="18000" rIns="0" bIns="18000">
            <a:spAutoFit/>
          </a:bodyPr>
          <a:lstStyle/>
          <a:p>
            <a:pPr marL="0" indent="0">
              <a:buNone/>
            </a:pPr>
            <a:r>
              <a:rPr lang="en-US" sz="1800" dirty="0">
                <a:latin typeface="Arial" panose="020B0604020202020204" pitchFamily="34" charset="0"/>
                <a:cs typeface="Arial" panose="020B0604020202020204" pitchFamily="34" charset="0"/>
              </a:rPr>
              <a:t>circuit. In either case, the solenoid is faulty.  To check the diode, reverse the meter leads.  The meter reading should now be lower than it was before, usually</a:t>
            </a:r>
          </a:p>
        </p:txBody>
      </p:sp>
      <p:sp>
        <p:nvSpPr>
          <p:cNvPr id="16" name="Content Placeholder 15">
            <a:extLst>
              <a:ext uri="{FF2B5EF4-FFF2-40B4-BE49-F238E27FC236}">
                <a16:creationId xmlns:a16="http://schemas.microsoft.com/office/drawing/2014/main" id="{B209204C-D9C6-4D04-90BE-E884BB2C1C18}"/>
              </a:ext>
            </a:extLst>
          </p:cNvPr>
          <p:cNvSpPr>
            <a:spLocks noGrp="1"/>
          </p:cNvSpPr>
          <p:nvPr>
            <p:ph sz="quarter" idx="20"/>
          </p:nvPr>
        </p:nvSpPr>
        <p:spPr>
          <a:xfrm>
            <a:off x="491092" y="5516909"/>
            <a:ext cx="653669" cy="313350"/>
          </a:xfrm>
        </p:spPr>
        <p:txBody>
          <a:bodyPr wrap="square" lIns="0" tIns="18000" rIns="0" bIns="18000">
            <a:spAutoFit/>
          </a:bodyPr>
          <a:lstStyle/>
          <a:p>
            <a:pPr marL="0" indent="0">
              <a:buNone/>
            </a:pPr>
            <a:r>
              <a:rPr lang="en-US" sz="1800" dirty="0">
                <a:latin typeface="Arial" panose="020B0604020202020204" pitchFamily="34" charset="0"/>
                <a:cs typeface="Arial" panose="020B0604020202020204" pitchFamily="34" charset="0"/>
              </a:rPr>
              <a:t>about</a:t>
            </a:r>
          </a:p>
        </p:txBody>
      </p:sp>
      <p:graphicFrame>
        <p:nvGraphicFramePr>
          <p:cNvPr id="24" name="Object 23" descr="2 to 15 ohms.">
            <a:extLst>
              <a:ext uri="{FF2B5EF4-FFF2-40B4-BE49-F238E27FC236}">
                <a16:creationId xmlns:a16="http://schemas.microsoft.com/office/drawing/2014/main" id="{FE31808E-7B20-49CA-B04E-70AD4F2CDBB9}"/>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480893751"/>
              </p:ext>
            </p:extLst>
          </p:nvPr>
        </p:nvGraphicFramePr>
        <p:xfrm>
          <a:off x="1240857" y="5572941"/>
          <a:ext cx="923925" cy="227012"/>
        </p:xfrm>
        <a:graphic>
          <a:graphicData uri="http://schemas.openxmlformats.org/presentationml/2006/ole">
            <mc:AlternateContent xmlns:mc="http://schemas.openxmlformats.org/markup-compatibility/2006">
              <mc:Choice xmlns:v="urn:schemas-microsoft-com:vml" Requires="v">
                <p:oleObj name="Equation" r:id="rId9" imgW="711000" imgH="177480" progId="Equation.DSMT4">
                  <p:embed/>
                </p:oleObj>
              </mc:Choice>
              <mc:Fallback>
                <p:oleObj name="Equation" r:id="rId9" imgW="711000" imgH="177480" progId="Equation.DSMT4">
                  <p:embed/>
                  <p:pic>
                    <p:nvPicPr>
                      <p:cNvPr id="23" name="Object 22">
                        <a:extLst>
                          <a:ext uri="{FF2B5EF4-FFF2-40B4-BE49-F238E27FC236}">
                            <a16:creationId xmlns:a16="http://schemas.microsoft.com/office/drawing/2014/main" id="{83F5439F-6A44-4F57-8D90-1F69436BA2EF}"/>
                          </a:ext>
                          <a:ext uri="{C183D7F6-B498-43B3-948B-1728B52AA6E4}">
                            <adec:decorative xmlns:adec="http://schemas.microsoft.com/office/drawing/2017/decorative" val="0"/>
                          </a:ext>
                        </a:extLst>
                      </p:cNvPr>
                      <p:cNvPicPr/>
                      <p:nvPr/>
                    </p:nvPicPr>
                    <p:blipFill>
                      <a:blip r:embed="rId10"/>
                      <a:stretch>
                        <a:fillRect/>
                      </a:stretch>
                    </p:blipFill>
                    <p:spPr>
                      <a:xfrm>
                        <a:off x="1240857" y="5572941"/>
                        <a:ext cx="923925" cy="227012"/>
                      </a:xfrm>
                      <a:prstGeom prst="rect">
                        <a:avLst/>
                      </a:prstGeom>
                      <a:solidFill>
                        <a:schemeClr val="bg1"/>
                      </a:solidFill>
                    </p:spPr>
                  </p:pic>
                </p:oleObj>
              </mc:Fallback>
            </mc:AlternateContent>
          </a:graphicData>
        </a:graphic>
      </p:graphicFrame>
      <p:sp>
        <p:nvSpPr>
          <p:cNvPr id="17" name="Content Placeholder 16">
            <a:extLst>
              <a:ext uri="{FF2B5EF4-FFF2-40B4-BE49-F238E27FC236}">
                <a16:creationId xmlns:a16="http://schemas.microsoft.com/office/drawing/2014/main" id="{A7EC73E8-C46C-49A7-B037-4456A53CFC06}"/>
              </a:ext>
            </a:extLst>
          </p:cNvPr>
          <p:cNvSpPr>
            <a:spLocks noGrp="1"/>
          </p:cNvSpPr>
          <p:nvPr>
            <p:ph sz="quarter" idx="21"/>
          </p:nvPr>
        </p:nvSpPr>
        <p:spPr>
          <a:xfrm>
            <a:off x="2260878" y="5515243"/>
            <a:ext cx="6455000" cy="313350"/>
          </a:xfrm>
        </p:spPr>
        <p:txBody>
          <a:bodyPr wrap="square" lIns="0" tIns="18000" rIns="0" bIns="18000">
            <a:spAutoFit/>
          </a:bodyPr>
          <a:lstStyle/>
          <a:p>
            <a:pPr marL="0" indent="0">
              <a:buNone/>
            </a:pPr>
            <a:r>
              <a:rPr lang="en-US" sz="1800" dirty="0">
                <a:latin typeface="Arial" panose="020B0604020202020204" pitchFamily="34" charset="0"/>
                <a:cs typeface="Arial" panose="020B0604020202020204" pitchFamily="34" charset="0"/>
              </a:rPr>
              <a:t>If the reading does not change, the diode is open or shorted, </a:t>
            </a:r>
          </a:p>
        </p:txBody>
      </p:sp>
      <p:sp>
        <p:nvSpPr>
          <p:cNvPr id="18" name="Content Placeholder 17">
            <a:extLst>
              <a:ext uri="{FF2B5EF4-FFF2-40B4-BE49-F238E27FC236}">
                <a16:creationId xmlns:a16="http://schemas.microsoft.com/office/drawing/2014/main" id="{5BF0EB56-888C-4CEE-AC77-F2269B428B03}"/>
              </a:ext>
            </a:extLst>
          </p:cNvPr>
          <p:cNvSpPr>
            <a:spLocks noGrp="1"/>
          </p:cNvSpPr>
          <p:nvPr>
            <p:ph sz="quarter" idx="22"/>
          </p:nvPr>
        </p:nvSpPr>
        <p:spPr>
          <a:xfrm>
            <a:off x="468313" y="5921120"/>
            <a:ext cx="2574092" cy="313350"/>
          </a:xfrm>
        </p:spPr>
        <p:txBody>
          <a:bodyPr wrap="square" lIns="0" tIns="18000" rIns="0" bIns="18000">
            <a:spAutoFit/>
          </a:bodyPr>
          <a:lstStyle/>
          <a:p>
            <a:pPr marL="0" indent="0">
              <a:buNone/>
            </a:pPr>
            <a:r>
              <a:rPr lang="en-US" sz="1800" dirty="0">
                <a:latin typeface="Arial" panose="020B0604020202020204" pitchFamily="34" charset="0"/>
                <a:cs typeface="Arial" panose="020B0604020202020204" pitchFamily="34" charset="0"/>
              </a:rPr>
              <a:t>and the solenoid is faulty</a:t>
            </a:r>
          </a:p>
        </p:txBody>
      </p:sp>
    </p:spTree>
    <p:extLst>
      <p:ext uri="{BB962C8B-B14F-4D97-AF65-F5344CB8AC3E}">
        <p14:creationId xmlns:p14="http://schemas.microsoft.com/office/powerpoint/2010/main" val="412624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2439" y="237161"/>
            <a:ext cx="8229600" cy="590349"/>
          </a:xfrm>
        </p:spPr>
        <p:txBody>
          <a:bodyPr lIns="0" tIns="18000" rIns="0" bIns="18000" anchor="ctr">
            <a:spAutoFit/>
          </a:bodyPr>
          <a:lstStyle/>
          <a:p>
            <a:r>
              <a:rPr lang="en-US" dirty="0"/>
              <a:t>Figure 18.4</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3"/>
          </p:nvPr>
        </p:nvSpPr>
        <p:spPr>
          <a:xfrm>
            <a:off x="474664" y="1050352"/>
            <a:ext cx="8207375" cy="1144347"/>
          </a:xfrm>
        </p:spPr>
        <p:txBody>
          <a:bodyPr wrap="square" lIns="0" tIns="18000" rIns="0" bIns="18000" anchor="ctr" anchorCtr="0">
            <a:spAutoFit/>
          </a:bodyPr>
          <a:lstStyle/>
          <a:p>
            <a:pPr marL="0" indent="0">
              <a:spcBef>
                <a:spcPts val="600"/>
              </a:spcBef>
              <a:buNone/>
            </a:pPr>
            <a:r>
              <a:rPr lang="en-US" sz="2400" dirty="0"/>
              <a:t>A sheet of stiff paper has been folded to create this simple valve holder. Note that a valve group can be placed in order and be labeled.</a:t>
            </a:r>
          </a:p>
        </p:txBody>
      </p:sp>
      <p:pic>
        <p:nvPicPr>
          <p:cNvPr id="4" name="Picture 3" descr="A folded cardboard valve holder is shown. The cardboard is folded to accommodate five valves. Five different valves are shown.">
            <a:extLst>
              <a:ext uri="{FF2B5EF4-FFF2-40B4-BE49-F238E27FC236}">
                <a16:creationId xmlns:a16="http://schemas.microsoft.com/office/drawing/2014/main" id="{BBFC2AEF-4437-2C95-47C0-65C0873CEAC3}"/>
              </a:ext>
            </a:extLst>
          </p:cNvPr>
          <p:cNvPicPr>
            <a:picLocks noChangeAspect="1"/>
          </p:cNvPicPr>
          <p:nvPr/>
        </p:nvPicPr>
        <p:blipFill rotWithShape="1">
          <a:blip r:embed="rId3"/>
          <a:srcRect b="5574"/>
          <a:stretch/>
        </p:blipFill>
        <p:spPr>
          <a:xfrm>
            <a:off x="2515386" y="2397826"/>
            <a:ext cx="4120958" cy="3958252"/>
          </a:xfrm>
          <a:prstGeom prst="rect">
            <a:avLst/>
          </a:prstGeom>
        </p:spPr>
      </p:pic>
    </p:spTree>
    <p:extLst>
      <p:ext uri="{BB962C8B-B14F-4D97-AF65-F5344CB8AC3E}">
        <p14:creationId xmlns:p14="http://schemas.microsoft.com/office/powerpoint/2010/main" val="2348245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2439" y="237161"/>
            <a:ext cx="8229600" cy="590349"/>
          </a:xfrm>
        </p:spPr>
        <p:txBody>
          <a:bodyPr lIns="0" tIns="18000" rIns="0" bIns="18000" anchor="ctr">
            <a:spAutoFit/>
          </a:bodyPr>
          <a:lstStyle/>
          <a:p>
            <a:r>
              <a:rPr lang="en-US" dirty="0"/>
              <a:t>Figure 18.5</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3"/>
          </p:nvPr>
        </p:nvSpPr>
        <p:spPr>
          <a:xfrm>
            <a:off x="468312" y="1107560"/>
            <a:ext cx="8207375" cy="344128"/>
          </a:xfrm>
        </p:spPr>
        <p:txBody>
          <a:bodyPr wrap="square" lIns="0" tIns="18000" rIns="0" bIns="18000" anchor="ctr" anchorCtr="0">
            <a:spAutoFit/>
          </a:bodyPr>
          <a:lstStyle/>
          <a:p>
            <a:pPr marL="0" indent="0">
              <a:spcBef>
                <a:spcPts val="600"/>
              </a:spcBef>
              <a:buNone/>
            </a:pPr>
            <a:r>
              <a:rPr lang="en-US" sz="2000" dirty="0"/>
              <a:t>Shift Solenoid Testing</a:t>
            </a:r>
          </a:p>
        </p:txBody>
      </p:sp>
      <p:pic>
        <p:nvPicPr>
          <p:cNvPr id="5" name="Picture 4" descr="Image (a) shows the testing of the two hyphen wire solenoid.&#10;Long description 1 is available in notes, Press F6.">
            <a:extLst>
              <a:ext uri="{FF2B5EF4-FFF2-40B4-BE49-F238E27FC236}">
                <a16:creationId xmlns:a16="http://schemas.microsoft.com/office/drawing/2014/main" id="{E2B75655-84C9-F1EB-2A21-3D1DD1CCC8DE}"/>
              </a:ext>
            </a:extLst>
          </p:cNvPr>
          <p:cNvPicPr>
            <a:picLocks noChangeAspect="1"/>
          </p:cNvPicPr>
          <p:nvPr/>
        </p:nvPicPr>
        <p:blipFill rotWithShape="1">
          <a:blip r:embed="rId3"/>
          <a:srcRect b="6309"/>
          <a:stretch/>
        </p:blipFill>
        <p:spPr>
          <a:xfrm>
            <a:off x="472564" y="1634123"/>
            <a:ext cx="3296647" cy="2671268"/>
          </a:xfrm>
          <a:prstGeom prst="rect">
            <a:avLst/>
          </a:prstGeom>
        </p:spPr>
      </p:pic>
      <p:pic>
        <p:nvPicPr>
          <p:cNvPr id="10" name="Picture 9" descr="Image (b) shows the testing of the two hyphen wire solenoid.&#10;Long description 2 is available in notes, Press F6.">
            <a:extLst>
              <a:ext uri="{FF2B5EF4-FFF2-40B4-BE49-F238E27FC236}">
                <a16:creationId xmlns:a16="http://schemas.microsoft.com/office/drawing/2014/main" id="{9E4E3996-F307-B740-C082-B3C36DDABEDB}"/>
              </a:ext>
            </a:extLst>
          </p:cNvPr>
          <p:cNvPicPr>
            <a:picLocks noChangeAspect="1"/>
          </p:cNvPicPr>
          <p:nvPr/>
        </p:nvPicPr>
        <p:blipFill rotWithShape="1">
          <a:blip r:embed="rId4"/>
          <a:srcRect b="8299"/>
          <a:stretch/>
        </p:blipFill>
        <p:spPr>
          <a:xfrm>
            <a:off x="4577495" y="1612335"/>
            <a:ext cx="3995454" cy="2654863"/>
          </a:xfrm>
          <a:prstGeom prst="rect">
            <a:avLst/>
          </a:prstGeom>
        </p:spPr>
      </p:pic>
      <p:sp>
        <p:nvSpPr>
          <p:cNvPr id="3" name="Content Placeholder 2">
            <a:extLst>
              <a:ext uri="{FF2B5EF4-FFF2-40B4-BE49-F238E27FC236}">
                <a16:creationId xmlns:a16="http://schemas.microsoft.com/office/drawing/2014/main" id="{DA35B0AE-4752-44FF-8F32-5CC2D652A669}"/>
              </a:ext>
            </a:extLst>
          </p:cNvPr>
          <p:cNvSpPr>
            <a:spLocks noGrp="1"/>
          </p:cNvSpPr>
          <p:nvPr>
            <p:ph sz="quarter" idx="14"/>
          </p:nvPr>
        </p:nvSpPr>
        <p:spPr>
          <a:xfrm>
            <a:off x="490539" y="4434343"/>
            <a:ext cx="8207374" cy="1883011"/>
          </a:xfrm>
        </p:spPr>
        <p:txBody>
          <a:bodyPr wrap="square" lIns="0" tIns="18000" rIns="0" bIns="18000">
            <a:spAutoFit/>
          </a:bodyPr>
          <a:lstStyle/>
          <a:p>
            <a:pPr marL="0" indent="0">
              <a:buNone/>
            </a:pPr>
            <a:r>
              <a:rPr lang="en-US" sz="2000" dirty="0"/>
              <a:t>(a) Ohmmeter A is checking for a grounded solenoid coil; the reading should be infinite. Ohmmeter B is measuring the coil resistance; it should be within specifications for this solenoid. (b) Connecting a solenoid to a 12-V battery should cause it to operate. Make sure the battery is connected using the correct polarity in case the solenoid has an internal diode.</a:t>
            </a:r>
          </a:p>
        </p:txBody>
      </p:sp>
    </p:spTree>
    <p:extLst>
      <p:ext uri="{BB962C8B-B14F-4D97-AF65-F5344CB8AC3E}">
        <p14:creationId xmlns:p14="http://schemas.microsoft.com/office/powerpoint/2010/main" val="3674176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2439" y="237161"/>
            <a:ext cx="8229600" cy="590349"/>
          </a:xfrm>
        </p:spPr>
        <p:txBody>
          <a:bodyPr lIns="0" tIns="18000" rIns="0" bIns="18000" anchor="ctr">
            <a:spAutoFit/>
          </a:bodyPr>
          <a:lstStyle/>
          <a:p>
            <a:r>
              <a:rPr lang="en-US" dirty="0"/>
              <a:t>Figure 18.6</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3"/>
          </p:nvPr>
        </p:nvSpPr>
        <p:spPr>
          <a:xfrm>
            <a:off x="468312" y="1076783"/>
            <a:ext cx="1386367" cy="405683"/>
          </a:xfrm>
        </p:spPr>
        <p:txBody>
          <a:bodyPr wrap="square" lIns="0" tIns="18000" rIns="0" bIns="18000" anchor="ctr" anchorCtr="0">
            <a:spAutoFit/>
          </a:bodyPr>
          <a:lstStyle/>
          <a:p>
            <a:pPr marL="0" indent="0">
              <a:spcBef>
                <a:spcPts val="600"/>
              </a:spcBef>
              <a:buNone/>
            </a:pPr>
            <a:r>
              <a:rPr lang="en-US" sz="2400" dirty="0"/>
              <a:t>Air Check</a:t>
            </a:r>
          </a:p>
        </p:txBody>
      </p:sp>
      <p:sp>
        <p:nvSpPr>
          <p:cNvPr id="3" name="Content Placeholder 2">
            <a:extLst>
              <a:ext uri="{FF2B5EF4-FFF2-40B4-BE49-F238E27FC236}">
                <a16:creationId xmlns:a16="http://schemas.microsoft.com/office/drawing/2014/main" id="{DA35B0AE-4752-44FF-8F32-5CC2D652A669}"/>
              </a:ext>
            </a:extLst>
          </p:cNvPr>
          <p:cNvSpPr>
            <a:spLocks noGrp="1"/>
          </p:cNvSpPr>
          <p:nvPr>
            <p:ph sz="quarter" idx="14"/>
          </p:nvPr>
        </p:nvSpPr>
        <p:spPr>
          <a:xfrm>
            <a:off x="468313" y="1731739"/>
            <a:ext cx="4425948" cy="2252343"/>
          </a:xfrm>
        </p:spPr>
        <p:txBody>
          <a:bodyPr wrap="square" lIns="0" tIns="18000" rIns="0" bIns="18000">
            <a:spAutoFit/>
          </a:bodyPr>
          <a:lstStyle/>
          <a:p>
            <a:pPr marL="0" indent="0">
              <a:buNone/>
            </a:pPr>
            <a:r>
              <a:rPr lang="en-US" sz="2400" dirty="0"/>
              <a:t>Air should not be able to flow through this solenoid if it is not activated. If it is connected to a 12-V battery, it should make a “click,” and air should be able to flow through it.</a:t>
            </a:r>
          </a:p>
        </p:txBody>
      </p:sp>
      <p:pic>
        <p:nvPicPr>
          <p:cNvPr id="6" name="Picture 5" descr="The image shows a person testing a solenoid.&#10;Long description is available in notes, Press F6.">
            <a:extLst>
              <a:ext uri="{FF2B5EF4-FFF2-40B4-BE49-F238E27FC236}">
                <a16:creationId xmlns:a16="http://schemas.microsoft.com/office/drawing/2014/main" id="{4639AD27-4310-1915-6150-6C7EEA556FC5}"/>
              </a:ext>
            </a:extLst>
          </p:cNvPr>
          <p:cNvPicPr>
            <a:picLocks noChangeAspect="1"/>
          </p:cNvPicPr>
          <p:nvPr/>
        </p:nvPicPr>
        <p:blipFill rotWithShape="1">
          <a:blip r:embed="rId3"/>
          <a:srcRect b="2279"/>
          <a:stretch/>
        </p:blipFill>
        <p:spPr>
          <a:xfrm>
            <a:off x="5337331" y="1044950"/>
            <a:ext cx="3144850" cy="5291962"/>
          </a:xfrm>
          <a:prstGeom prst="rect">
            <a:avLst/>
          </a:prstGeom>
        </p:spPr>
      </p:pic>
    </p:spTree>
    <p:extLst>
      <p:ext uri="{BB962C8B-B14F-4D97-AF65-F5344CB8AC3E}">
        <p14:creationId xmlns:p14="http://schemas.microsoft.com/office/powerpoint/2010/main" val="2538861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33237"/>
            <a:ext cx="8212348" cy="590349"/>
          </a:xfrm>
        </p:spPr>
        <p:txBody>
          <a:bodyPr lIns="0" tIns="18000" rIns="0" bIns="18000" anchor="ctr">
            <a:spAutoFit/>
          </a:bodyPr>
          <a:lstStyle/>
          <a:p>
            <a:r>
              <a:rPr lang="en-US" dirty="0"/>
              <a:t>Valve Body Service </a:t>
            </a:r>
            <a:r>
              <a:rPr lang="en-US" sz="2800" dirty="0"/>
              <a:t>(3 of 3)</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8899"/>
            <a:ext cx="8212347" cy="3452671"/>
          </a:xfrm>
        </p:spPr>
        <p:txBody>
          <a:bodyPr lIns="0" tIns="18000" rIns="0" bIns="18000" anchor="ctr" anchorCtr="0">
            <a:spAutoFit/>
          </a:bodyPr>
          <a:lstStyle/>
          <a:p>
            <a:pPr marL="342900" indent="-342900">
              <a:spcBef>
                <a:spcPts val="600"/>
              </a:spcBef>
            </a:pPr>
            <a:r>
              <a:rPr lang="en-US" sz="2400" dirty="0"/>
              <a:t>Reassembly</a:t>
            </a:r>
          </a:p>
          <a:p>
            <a:pPr marL="829818" lvl="1" indent="-342900"/>
            <a:r>
              <a:rPr lang="en-US" sz="2400" dirty="0"/>
              <a:t>After all valves, springs, and valve body are cleaned </a:t>
            </a:r>
          </a:p>
          <a:p>
            <a:pPr marL="829818" lvl="1" indent="-342900"/>
            <a:r>
              <a:rPr lang="en-US" sz="2400" dirty="0"/>
              <a:t>Valves move freely in their bores, valve body can be reassembled</a:t>
            </a:r>
          </a:p>
          <a:p>
            <a:pPr marL="1229868" lvl="2" indent="-342900"/>
            <a:r>
              <a:rPr lang="en-US" sz="2400" dirty="0"/>
              <a:t>Check springs</a:t>
            </a:r>
          </a:p>
          <a:p>
            <a:pPr marL="1229868" lvl="2" indent="-342900"/>
            <a:r>
              <a:rPr lang="en-US" sz="2400" dirty="0"/>
              <a:t>Dip valves in </a:t>
            </a:r>
            <a:r>
              <a:rPr lang="en-US" sz="2400" spc="-300" dirty="0"/>
              <a:t>A T </a:t>
            </a:r>
            <a:r>
              <a:rPr lang="en-US" sz="2400" dirty="0"/>
              <a:t>F</a:t>
            </a:r>
          </a:p>
          <a:p>
            <a:pPr marL="1229868" lvl="2" indent="-342900"/>
            <a:r>
              <a:rPr lang="en-US" sz="2400" dirty="0"/>
              <a:t>Ensure check balls and filter screens are replaced </a:t>
            </a:r>
          </a:p>
          <a:p>
            <a:pPr marL="1229868" lvl="2" indent="-342900"/>
            <a:r>
              <a:rPr lang="en-US" sz="2400" dirty="0"/>
              <a:t>Tighten fasteners to correct torque</a:t>
            </a:r>
          </a:p>
        </p:txBody>
      </p:sp>
    </p:spTree>
    <p:extLst>
      <p:ext uri="{BB962C8B-B14F-4D97-AF65-F5344CB8AC3E}">
        <p14:creationId xmlns:p14="http://schemas.microsoft.com/office/powerpoint/2010/main" val="1789161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2439" y="237161"/>
            <a:ext cx="8229600" cy="590349"/>
          </a:xfrm>
        </p:spPr>
        <p:txBody>
          <a:bodyPr lIns="0" tIns="18000" rIns="0" bIns="18000" anchor="ctr">
            <a:spAutoFit/>
          </a:bodyPr>
          <a:lstStyle/>
          <a:p>
            <a:r>
              <a:rPr lang="en-US" dirty="0"/>
              <a:t>Figure 18.7</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3"/>
          </p:nvPr>
        </p:nvSpPr>
        <p:spPr>
          <a:xfrm>
            <a:off x="474664" y="1095318"/>
            <a:ext cx="8207375" cy="775015"/>
          </a:xfrm>
        </p:spPr>
        <p:txBody>
          <a:bodyPr wrap="square" lIns="0" tIns="18000" rIns="0" bIns="18000" anchor="ctr" anchorCtr="0">
            <a:spAutoFit/>
          </a:bodyPr>
          <a:lstStyle/>
          <a:p>
            <a:pPr marL="0" indent="0">
              <a:spcBef>
                <a:spcPts val="600"/>
              </a:spcBef>
              <a:buNone/>
            </a:pPr>
            <a:r>
              <a:rPr lang="en-US" sz="2400" dirty="0"/>
              <a:t>Using assembly lube is a great way to keep check balls in place during the reassembly of the valve body.</a:t>
            </a:r>
          </a:p>
        </p:txBody>
      </p:sp>
      <p:pic>
        <p:nvPicPr>
          <p:cNvPr id="5" name="Picture 4" descr="An empty valve assembly is shown. A gloved hand of a person is shown holding check balls. Assembly lube is applied on the enclosure for check balls.">
            <a:extLst>
              <a:ext uri="{FF2B5EF4-FFF2-40B4-BE49-F238E27FC236}">
                <a16:creationId xmlns:a16="http://schemas.microsoft.com/office/drawing/2014/main" id="{ED85B6C4-0002-242B-141D-D58890CA9280}"/>
              </a:ext>
            </a:extLst>
          </p:cNvPr>
          <p:cNvPicPr>
            <a:picLocks noChangeAspect="1"/>
          </p:cNvPicPr>
          <p:nvPr/>
        </p:nvPicPr>
        <p:blipFill rotWithShape="1">
          <a:blip r:embed="rId3"/>
          <a:srcRect b="8206"/>
          <a:stretch/>
        </p:blipFill>
        <p:spPr>
          <a:xfrm>
            <a:off x="1751068" y="2096311"/>
            <a:ext cx="5652233" cy="4257120"/>
          </a:xfrm>
          <a:prstGeom prst="rect">
            <a:avLst/>
          </a:prstGeom>
        </p:spPr>
      </p:pic>
    </p:spTree>
    <p:extLst>
      <p:ext uri="{BB962C8B-B14F-4D97-AF65-F5344CB8AC3E}">
        <p14:creationId xmlns:p14="http://schemas.microsoft.com/office/powerpoint/2010/main" val="1435034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2439" y="237161"/>
            <a:ext cx="8229600" cy="590349"/>
          </a:xfrm>
        </p:spPr>
        <p:txBody>
          <a:bodyPr lIns="0" tIns="18000" rIns="0" bIns="18000" anchor="ctr">
            <a:spAutoFit/>
          </a:bodyPr>
          <a:lstStyle/>
          <a:p>
            <a:r>
              <a:rPr lang="en-US" dirty="0"/>
              <a:t>Figure 18.8</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3"/>
          </p:nvPr>
        </p:nvSpPr>
        <p:spPr>
          <a:xfrm>
            <a:off x="474664" y="1095318"/>
            <a:ext cx="8207375" cy="775015"/>
          </a:xfrm>
        </p:spPr>
        <p:txBody>
          <a:bodyPr wrap="square" lIns="0" tIns="18000" rIns="0" bIns="18000" anchor="ctr" anchorCtr="0">
            <a:spAutoFit/>
          </a:bodyPr>
          <a:lstStyle/>
          <a:p>
            <a:pPr marL="0" indent="0">
              <a:spcBef>
                <a:spcPts val="600"/>
              </a:spcBef>
              <a:buNone/>
            </a:pPr>
            <a:r>
              <a:rPr lang="en-US" sz="2400" dirty="0"/>
              <a:t>The valve body bolts should be tightened in order, starting from the center and working in an outward spiral.</a:t>
            </a:r>
          </a:p>
        </p:txBody>
      </p:sp>
      <p:pic>
        <p:nvPicPr>
          <p:cNvPr id="4" name="Picture 3" descr="The image shows 25 bolts on the valve body.&#10;Long description is available in notes, Press F6.">
            <a:extLst>
              <a:ext uri="{FF2B5EF4-FFF2-40B4-BE49-F238E27FC236}">
                <a16:creationId xmlns:a16="http://schemas.microsoft.com/office/drawing/2014/main" id="{C2664760-B549-51C1-909E-DC4B44FABB6B}"/>
              </a:ext>
            </a:extLst>
          </p:cNvPr>
          <p:cNvPicPr>
            <a:picLocks noChangeAspect="1"/>
          </p:cNvPicPr>
          <p:nvPr/>
        </p:nvPicPr>
        <p:blipFill rotWithShape="1">
          <a:blip r:embed="rId3"/>
          <a:srcRect b="7358"/>
          <a:stretch/>
        </p:blipFill>
        <p:spPr>
          <a:xfrm>
            <a:off x="1208536" y="2057221"/>
            <a:ext cx="6734657" cy="4301563"/>
          </a:xfrm>
          <a:prstGeom prst="rect">
            <a:avLst/>
          </a:prstGeom>
        </p:spPr>
      </p:pic>
    </p:spTree>
    <p:extLst>
      <p:ext uri="{BB962C8B-B14F-4D97-AF65-F5344CB8AC3E}">
        <p14:creationId xmlns:p14="http://schemas.microsoft.com/office/powerpoint/2010/main" val="3589042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2439" y="237161"/>
            <a:ext cx="8229600" cy="590349"/>
          </a:xfrm>
        </p:spPr>
        <p:txBody>
          <a:bodyPr lIns="0" tIns="18000" rIns="0" bIns="18000" anchor="ctr">
            <a:spAutoFit/>
          </a:bodyPr>
          <a:lstStyle/>
          <a:p>
            <a:r>
              <a:rPr lang="en-US" dirty="0"/>
              <a:t>Figure 18.9</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3"/>
          </p:nvPr>
        </p:nvSpPr>
        <p:spPr>
          <a:xfrm>
            <a:off x="474664" y="1057827"/>
            <a:ext cx="8207375" cy="1144347"/>
          </a:xfrm>
        </p:spPr>
        <p:txBody>
          <a:bodyPr wrap="square" lIns="0" tIns="18000" rIns="0" bIns="18000" anchor="ctr" anchorCtr="0">
            <a:spAutoFit/>
          </a:bodyPr>
          <a:lstStyle/>
          <a:p>
            <a:pPr marL="0" indent="0">
              <a:spcBef>
                <a:spcPts val="600"/>
              </a:spcBef>
              <a:buNone/>
            </a:pPr>
            <a:r>
              <a:rPr lang="en-US" sz="2400" dirty="0"/>
              <a:t>Check ball should seal off light from coming through the spacer plate. A problem is indicated if light shines through an opening alongside of check ball.</a:t>
            </a:r>
          </a:p>
        </p:txBody>
      </p:sp>
      <p:pic>
        <p:nvPicPr>
          <p:cNvPr id="5" name="Picture 4" descr="The shop light trick is shown in the image.&#10;Long description is available in notes, Press F6.">
            <a:extLst>
              <a:ext uri="{FF2B5EF4-FFF2-40B4-BE49-F238E27FC236}">
                <a16:creationId xmlns:a16="http://schemas.microsoft.com/office/drawing/2014/main" id="{0127542C-E9A4-CCDE-1B0A-70BC628944D2}"/>
              </a:ext>
            </a:extLst>
          </p:cNvPr>
          <p:cNvPicPr>
            <a:picLocks noChangeAspect="1"/>
          </p:cNvPicPr>
          <p:nvPr/>
        </p:nvPicPr>
        <p:blipFill rotWithShape="1">
          <a:blip r:embed="rId3"/>
          <a:srcRect b="6547"/>
          <a:stretch/>
        </p:blipFill>
        <p:spPr>
          <a:xfrm>
            <a:off x="2405833" y="2349636"/>
            <a:ext cx="4340062" cy="4019299"/>
          </a:xfrm>
          <a:prstGeom prst="rect">
            <a:avLst/>
          </a:prstGeom>
        </p:spPr>
      </p:pic>
    </p:spTree>
    <p:extLst>
      <p:ext uri="{BB962C8B-B14F-4D97-AF65-F5344CB8AC3E}">
        <p14:creationId xmlns:p14="http://schemas.microsoft.com/office/powerpoint/2010/main" val="2490642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Learning Objectives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82032"/>
            <a:ext cx="8212347" cy="1898400"/>
          </a:xfrm>
        </p:spPr>
        <p:txBody>
          <a:bodyPr lIns="0" tIns="18000" rIns="0" bIns="18000" anchor="ctr" anchorCtr="0">
            <a:spAutoFit/>
          </a:bodyPr>
          <a:lstStyle/>
          <a:p>
            <a:pPr marL="685800" lvl="0" indent="-685800">
              <a:buClr>
                <a:schemeClr val="lt1"/>
              </a:buClr>
              <a:buSzPct val="25000"/>
              <a:buNone/>
            </a:pPr>
            <a:r>
              <a:rPr lang="en-US" sz="2400" b="1" dirty="0">
                <a:solidFill>
                  <a:srgbClr val="007FA3"/>
                </a:solidFill>
              </a:rPr>
              <a:t>18.1 </a:t>
            </a:r>
            <a:r>
              <a:rPr lang="en-US" sz="2400" dirty="0">
                <a:solidFill>
                  <a:schemeClr val="tx1"/>
                </a:solidFill>
              </a:rPr>
              <a:t>Describe the purpose and function of the valve body.</a:t>
            </a:r>
          </a:p>
          <a:p>
            <a:pPr marL="685800" lvl="0" indent="-685800">
              <a:buClr>
                <a:schemeClr val="lt1"/>
              </a:buClr>
              <a:buSzPct val="25000"/>
              <a:buNone/>
            </a:pPr>
            <a:r>
              <a:rPr lang="en-US" sz="2400" b="1" dirty="0">
                <a:solidFill>
                  <a:srgbClr val="007FA3"/>
                </a:solidFill>
              </a:rPr>
              <a:t>18.2 </a:t>
            </a:r>
            <a:r>
              <a:rPr lang="en-US" sz="2400" dirty="0">
                <a:solidFill>
                  <a:schemeClr val="tx1"/>
                </a:solidFill>
              </a:rPr>
              <a:t>Describe the parts and operations of a valve body.</a:t>
            </a:r>
          </a:p>
          <a:p>
            <a:pPr marL="685800" lvl="0" indent="-685800">
              <a:buClr>
                <a:schemeClr val="lt1"/>
              </a:buClr>
              <a:buSzPct val="25000"/>
              <a:buNone/>
            </a:pPr>
            <a:r>
              <a:rPr lang="en-US" sz="2400" b="1" dirty="0">
                <a:solidFill>
                  <a:srgbClr val="007FA3"/>
                </a:solidFill>
              </a:rPr>
              <a:t>18.3 </a:t>
            </a:r>
            <a:r>
              <a:rPr lang="en-US" sz="2400" dirty="0">
                <a:solidFill>
                  <a:schemeClr val="tx1"/>
                </a:solidFill>
              </a:rPr>
              <a:t>Discuss valve body service and replacement procedures.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2439" y="237161"/>
            <a:ext cx="8229600" cy="590349"/>
          </a:xfrm>
        </p:spPr>
        <p:txBody>
          <a:bodyPr lIns="0" tIns="18000" rIns="0" bIns="18000" anchor="ctr">
            <a:spAutoFit/>
          </a:bodyPr>
          <a:lstStyle/>
          <a:p>
            <a:r>
              <a:rPr lang="en-US" dirty="0"/>
              <a:t>Figure 18.10</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3"/>
          </p:nvPr>
        </p:nvSpPr>
        <p:spPr>
          <a:xfrm>
            <a:off x="474664" y="1242493"/>
            <a:ext cx="8207375" cy="775015"/>
          </a:xfrm>
        </p:spPr>
        <p:txBody>
          <a:bodyPr wrap="square" lIns="0" tIns="18000" rIns="0" bIns="18000" anchor="ctr" anchorCtr="0">
            <a:spAutoFit/>
          </a:bodyPr>
          <a:lstStyle/>
          <a:p>
            <a:pPr marL="0" indent="0">
              <a:spcBef>
                <a:spcPts val="600"/>
              </a:spcBef>
              <a:buNone/>
            </a:pPr>
            <a:r>
              <a:rPr lang="en-US" sz="2400" dirty="0"/>
              <a:t>The manual valve is moved by the shift lever and held in position by the detent lever (cam).</a:t>
            </a:r>
          </a:p>
        </p:txBody>
      </p:sp>
      <p:pic>
        <p:nvPicPr>
          <p:cNvPr id="4" name="Picture 3" descr="A rooster comb is shown in the image.&#10;Long description is available in notes, Press F6.">
            <a:extLst>
              <a:ext uri="{FF2B5EF4-FFF2-40B4-BE49-F238E27FC236}">
                <a16:creationId xmlns:a16="http://schemas.microsoft.com/office/drawing/2014/main" id="{2F5E03A2-52AD-DE9D-CF15-511944740EC3}"/>
              </a:ext>
            </a:extLst>
          </p:cNvPr>
          <p:cNvPicPr>
            <a:picLocks noChangeAspect="1"/>
          </p:cNvPicPr>
          <p:nvPr/>
        </p:nvPicPr>
        <p:blipFill rotWithShape="1">
          <a:blip r:embed="rId3"/>
          <a:srcRect b="9921"/>
          <a:stretch/>
        </p:blipFill>
        <p:spPr>
          <a:xfrm>
            <a:off x="617363" y="2276299"/>
            <a:ext cx="7909275" cy="3597070"/>
          </a:xfrm>
          <a:prstGeom prst="rect">
            <a:avLst/>
          </a:prstGeom>
        </p:spPr>
      </p:pic>
    </p:spTree>
    <p:extLst>
      <p:ext uri="{BB962C8B-B14F-4D97-AF65-F5344CB8AC3E}">
        <p14:creationId xmlns:p14="http://schemas.microsoft.com/office/powerpoint/2010/main" val="126113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Manual Valve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anual_valve_w_rc">
            <a:hlinkClick r:id="" action="ppaction://media"/>
            <a:extLst>
              <a:ext uri="{FF2B5EF4-FFF2-40B4-BE49-F238E27FC236}">
                <a16:creationId xmlns:a16="http://schemas.microsoft.com/office/drawing/2014/main" id="{58EFA8BA-C3B1-49F7-5297-F7F3D35A84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0273" y="1060984"/>
            <a:ext cx="8903367" cy="5008144"/>
          </a:xfrm>
          <a:prstGeom prst="rect">
            <a:avLst/>
          </a:prstGeom>
        </p:spPr>
      </p:pic>
    </p:spTree>
    <p:extLst>
      <p:ext uri="{BB962C8B-B14F-4D97-AF65-F5344CB8AC3E}">
        <p14:creationId xmlns:p14="http://schemas.microsoft.com/office/powerpoint/2010/main" val="414824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33237"/>
            <a:ext cx="8212348" cy="590349"/>
          </a:xfrm>
        </p:spPr>
        <p:txBody>
          <a:bodyPr lIns="0" tIns="18000" rIns="0" bIns="18000" anchor="ctr">
            <a:spAutoFit/>
          </a:bodyPr>
          <a:lstStyle/>
          <a:p>
            <a:r>
              <a:rPr lang="en-US" dirty="0"/>
              <a:t>Summary</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4925"/>
            <a:ext cx="8212347" cy="2698619"/>
          </a:xfrm>
        </p:spPr>
        <p:txBody>
          <a:bodyPr lIns="0" tIns="18000" rIns="0" bIns="18000" anchor="ctr" anchorCtr="0">
            <a:spAutoFit/>
          </a:bodyPr>
          <a:lstStyle/>
          <a:p>
            <a:pPr marL="342900" indent="-342900">
              <a:spcBef>
                <a:spcPts val="600"/>
              </a:spcBef>
            </a:pPr>
            <a:r>
              <a:rPr lang="en-US" sz="2400" dirty="0"/>
              <a:t>Most valve body service operations consist of: disassembly, cleaning, checking for free movement, replacing defective solenoids, replacing all filter screens, reassembly.</a:t>
            </a:r>
          </a:p>
          <a:p>
            <a:pPr marL="342900" indent="-342900">
              <a:spcBef>
                <a:spcPts val="600"/>
              </a:spcBef>
            </a:pPr>
            <a:r>
              <a:rPr lang="en-US" sz="2400" dirty="0"/>
              <a:t>All solenoids used electronically automatic transmissions and transaxles should be tested for proper operation during valve body service.</a:t>
            </a:r>
          </a:p>
        </p:txBody>
      </p:sp>
    </p:spTree>
    <p:extLst>
      <p:ext uri="{BB962C8B-B14F-4D97-AF65-F5344CB8AC3E}">
        <p14:creationId xmlns:p14="http://schemas.microsoft.com/office/powerpoint/2010/main" val="1886156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2439" y="237161"/>
            <a:ext cx="8229600" cy="590349"/>
          </a:xfrm>
        </p:spPr>
        <p:txBody>
          <a:bodyPr lIns="0" tIns="18000" rIns="0" bIns="18000" anchor="ctr">
            <a:spAutoFit/>
          </a:bodyPr>
          <a:lstStyle/>
          <a:p>
            <a:r>
              <a:rPr lang="en-US" dirty="0"/>
              <a:t>Question 1</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3"/>
          </p:nvPr>
        </p:nvSpPr>
        <p:spPr>
          <a:xfrm>
            <a:off x="468312" y="1057217"/>
            <a:ext cx="8207375" cy="775015"/>
          </a:xfrm>
        </p:spPr>
        <p:txBody>
          <a:bodyPr wrap="square" lIns="0" tIns="18000" rIns="0" bIns="18000" anchor="ctr" anchorCtr="0">
            <a:spAutoFit/>
          </a:bodyPr>
          <a:lstStyle/>
          <a:p>
            <a:pPr marL="342900" indent="-342900"/>
            <a:r>
              <a:rPr lang="en-US" sz="2400" dirty="0"/>
              <a:t>What can be used to make sure that a check ball is properly seated to a spacer plate?</a:t>
            </a:r>
          </a:p>
        </p:txBody>
      </p:sp>
      <p:sp>
        <p:nvSpPr>
          <p:cNvPr id="3" name="Content Placeholder 2">
            <a:extLst>
              <a:ext uri="{FF2B5EF4-FFF2-40B4-BE49-F238E27FC236}">
                <a16:creationId xmlns:a16="http://schemas.microsoft.com/office/drawing/2014/main" id="{DA35B0AE-4752-44FF-8F32-5CC2D652A669}"/>
              </a:ext>
            </a:extLst>
          </p:cNvPr>
          <p:cNvSpPr>
            <a:spLocks noGrp="1"/>
          </p:cNvSpPr>
          <p:nvPr>
            <p:ph sz="quarter" idx="14"/>
          </p:nvPr>
        </p:nvSpPr>
        <p:spPr>
          <a:xfrm>
            <a:off x="490539" y="2061939"/>
            <a:ext cx="8207374" cy="1744511"/>
          </a:xfrm>
        </p:spPr>
        <p:txBody>
          <a:bodyPr wrap="square" lIns="0" tIns="18000" rIns="0" bIns="18000">
            <a:spAutoFit/>
          </a:bodyPr>
          <a:lstStyle/>
          <a:p>
            <a:pPr marL="486918" lvl="1" indent="0">
              <a:buNone/>
            </a:pPr>
            <a:r>
              <a:rPr lang="en-US" sz="2400" dirty="0">
                <a:solidFill>
                  <a:srgbClr val="007FA3"/>
                </a:solidFill>
              </a:rPr>
              <a:t>A. </a:t>
            </a:r>
            <a:r>
              <a:rPr lang="en-US" sz="2400" dirty="0"/>
              <a:t>A magnet</a:t>
            </a:r>
          </a:p>
          <a:p>
            <a:pPr marL="486918" lvl="1" indent="0">
              <a:buNone/>
            </a:pPr>
            <a:r>
              <a:rPr lang="en-US" sz="2400" dirty="0">
                <a:solidFill>
                  <a:srgbClr val="007FA3"/>
                </a:solidFill>
              </a:rPr>
              <a:t>B. </a:t>
            </a:r>
            <a:r>
              <a:rPr lang="en-US" sz="2400" dirty="0"/>
              <a:t>A light</a:t>
            </a:r>
          </a:p>
          <a:p>
            <a:pPr marL="486918" lvl="1" indent="0">
              <a:buNone/>
            </a:pPr>
            <a:r>
              <a:rPr lang="en-US" sz="2400" dirty="0">
                <a:solidFill>
                  <a:srgbClr val="007FA3"/>
                </a:solidFill>
              </a:rPr>
              <a:t>C. </a:t>
            </a:r>
            <a:r>
              <a:rPr lang="en-US" sz="2400" dirty="0"/>
              <a:t>Low pressure air from an air nozzle</a:t>
            </a:r>
          </a:p>
          <a:p>
            <a:pPr marL="486918" lvl="1" indent="0">
              <a:buNone/>
            </a:pPr>
            <a:r>
              <a:rPr lang="en-US" sz="2400" dirty="0">
                <a:solidFill>
                  <a:srgbClr val="007FA3"/>
                </a:solidFill>
              </a:rPr>
              <a:t>D. </a:t>
            </a:r>
            <a:r>
              <a:rPr lang="en-US" sz="2400" spc="-300" dirty="0"/>
              <a:t>A T </a:t>
            </a:r>
            <a:r>
              <a:rPr lang="en-US" sz="2400" dirty="0"/>
              <a:t>F from a squirt can</a:t>
            </a:r>
          </a:p>
        </p:txBody>
      </p:sp>
    </p:spTree>
    <p:extLst>
      <p:ext uri="{BB962C8B-B14F-4D97-AF65-F5344CB8AC3E}">
        <p14:creationId xmlns:p14="http://schemas.microsoft.com/office/powerpoint/2010/main" val="1351936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2439" y="237161"/>
            <a:ext cx="8229600" cy="590349"/>
          </a:xfrm>
        </p:spPr>
        <p:txBody>
          <a:bodyPr lIns="0" tIns="18000" rIns="0" bIns="18000" anchor="ctr">
            <a:spAutoFit/>
          </a:bodyPr>
          <a:lstStyle/>
          <a:p>
            <a:r>
              <a:rPr lang="en-US" dirty="0"/>
              <a:t>Answer 1</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3"/>
          </p:nvPr>
        </p:nvSpPr>
        <p:spPr>
          <a:xfrm>
            <a:off x="468312" y="1057217"/>
            <a:ext cx="8207375" cy="775015"/>
          </a:xfrm>
        </p:spPr>
        <p:txBody>
          <a:bodyPr wrap="square" lIns="0" tIns="18000" rIns="0" bIns="18000" anchor="ctr" anchorCtr="0">
            <a:spAutoFit/>
          </a:bodyPr>
          <a:lstStyle/>
          <a:p>
            <a:pPr marL="342900" indent="-342900"/>
            <a:r>
              <a:rPr lang="en-US" sz="2400" dirty="0"/>
              <a:t>What can be used to make sure that a check ball is properly seated to a spacer plate?</a:t>
            </a:r>
          </a:p>
        </p:txBody>
      </p:sp>
      <p:sp>
        <p:nvSpPr>
          <p:cNvPr id="3" name="Content Placeholder 2">
            <a:extLst>
              <a:ext uri="{FF2B5EF4-FFF2-40B4-BE49-F238E27FC236}">
                <a16:creationId xmlns:a16="http://schemas.microsoft.com/office/drawing/2014/main" id="{DA35B0AE-4752-44FF-8F32-5CC2D652A669}"/>
              </a:ext>
            </a:extLst>
          </p:cNvPr>
          <p:cNvSpPr>
            <a:spLocks noGrp="1"/>
          </p:cNvSpPr>
          <p:nvPr>
            <p:ph sz="quarter" idx="14"/>
          </p:nvPr>
        </p:nvSpPr>
        <p:spPr>
          <a:xfrm>
            <a:off x="490539" y="2061939"/>
            <a:ext cx="8207374" cy="405683"/>
          </a:xfrm>
        </p:spPr>
        <p:txBody>
          <a:bodyPr wrap="square" lIns="0" tIns="18000" rIns="0" bIns="18000">
            <a:spAutoFit/>
          </a:bodyPr>
          <a:lstStyle/>
          <a:p>
            <a:pPr marL="486918" lvl="1" indent="0">
              <a:buNone/>
            </a:pPr>
            <a:r>
              <a:rPr lang="en-US" sz="2400" dirty="0">
                <a:solidFill>
                  <a:srgbClr val="007FA3"/>
                </a:solidFill>
              </a:rPr>
              <a:t>C. </a:t>
            </a:r>
            <a:r>
              <a:rPr lang="en-US" sz="2400" dirty="0"/>
              <a:t>Low pressure air from an air nozzle</a:t>
            </a:r>
          </a:p>
        </p:txBody>
      </p:sp>
    </p:spTree>
    <p:extLst>
      <p:ext uri="{BB962C8B-B14F-4D97-AF65-F5344CB8AC3E}">
        <p14:creationId xmlns:p14="http://schemas.microsoft.com/office/powerpoint/2010/main" val="3123755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Inspect Valve Body Vacuum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vacuum_test_valve_body">
            <a:hlinkClick r:id="" action="ppaction://media"/>
            <a:extLst>
              <a:ext uri="{FF2B5EF4-FFF2-40B4-BE49-F238E27FC236}">
                <a16:creationId xmlns:a16="http://schemas.microsoft.com/office/drawing/2014/main" id="{99176F35-D760-B98E-2DEB-68E836D075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60" y="1199336"/>
            <a:ext cx="8962238" cy="5041259"/>
          </a:xfrm>
          <a:prstGeom prst="rect">
            <a:avLst/>
          </a:prstGeom>
        </p:spPr>
      </p:pic>
    </p:spTree>
    <p:extLst>
      <p:ext uri="{BB962C8B-B14F-4D97-AF65-F5344CB8AC3E}">
        <p14:creationId xmlns:p14="http://schemas.microsoft.com/office/powerpoint/2010/main" val="259147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Automatic Transmissions and Transaxles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769441"/>
          </a:xfrm>
          <a:prstGeom prst="rect">
            <a:avLst/>
          </a:prstGeom>
          <a:noFill/>
        </p:spPr>
        <p:txBody>
          <a:bodyPr wrap="square" rtlCol="0">
            <a:spAutoFit/>
          </a:bodyPr>
          <a:lstStyle/>
          <a:p>
            <a:r>
              <a:rPr lang="en-US" sz="2200" dirty="0"/>
              <a:t>Videos Link: </a:t>
            </a:r>
            <a:r>
              <a:rPr lang="en-US" sz="2200" dirty="0">
                <a:hlinkClick r:id="rId3"/>
              </a:rPr>
              <a:t>(A2) Automatic Transmissions and Transaxles Videos</a:t>
            </a:r>
            <a:endParaRPr lang="en-US" sz="22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0074" y="3269397"/>
            <a:ext cx="8305800" cy="707886"/>
          </a:xfrm>
          <a:prstGeom prst="rect">
            <a:avLst/>
          </a:prstGeom>
          <a:noFill/>
        </p:spPr>
        <p:txBody>
          <a:bodyPr wrap="square" rtlCol="0">
            <a:spAutoFit/>
          </a:bodyPr>
          <a:lstStyle/>
          <a:p>
            <a:r>
              <a:rPr lang="en-US" sz="2000" dirty="0"/>
              <a:t>Animations Link: </a:t>
            </a:r>
            <a:r>
              <a:rPr lang="en-US" sz="2000" dirty="0">
                <a:hlinkClick r:id="rId4"/>
              </a:rPr>
              <a:t>(A2) Automatic Transmissions and Transaxles Animations</a:t>
            </a:r>
            <a:endParaRPr lang="en-US" sz="2000" dirty="0"/>
          </a:p>
        </p:txBody>
      </p:sp>
    </p:spTree>
    <p:extLst>
      <p:ext uri="{BB962C8B-B14F-4D97-AF65-F5344CB8AC3E}">
        <p14:creationId xmlns:p14="http://schemas.microsoft.com/office/powerpoint/2010/main" val="3380904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33237"/>
            <a:ext cx="8212348" cy="590349"/>
          </a:xfrm>
        </p:spPr>
        <p:txBody>
          <a:bodyPr lIns="0" tIns="18000" rIns="0" bIns="18000" anchor="ctr">
            <a:spAutoFit/>
          </a:bodyPr>
          <a:lstStyle/>
          <a:p>
            <a:r>
              <a:rPr lang="en-US" dirty="0"/>
              <a:t>Valve Body Service </a:t>
            </a:r>
            <a:r>
              <a:rPr lang="en-US" sz="2800" dirty="0"/>
              <a:t>(1 of 3)</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55763"/>
            <a:ext cx="8212347" cy="3083340"/>
          </a:xfrm>
        </p:spPr>
        <p:txBody>
          <a:bodyPr lIns="0" tIns="18000" rIns="0" bIns="18000" anchor="ctr" anchorCtr="0">
            <a:spAutoFit/>
          </a:bodyPr>
          <a:lstStyle/>
          <a:p>
            <a:pPr marL="342900" indent="-342900">
              <a:spcBef>
                <a:spcPts val="600"/>
              </a:spcBef>
            </a:pPr>
            <a:r>
              <a:rPr lang="en-US" sz="2400" dirty="0"/>
              <a:t>Service and Replacement Procedures</a:t>
            </a:r>
          </a:p>
          <a:p>
            <a:pPr marL="829818" lvl="1" indent="-342900"/>
            <a:r>
              <a:rPr lang="en-US" sz="2400" dirty="0"/>
              <a:t>Biggest enemies of valve body</a:t>
            </a:r>
          </a:p>
          <a:p>
            <a:pPr marL="1229868" lvl="2" indent="-342900"/>
            <a:r>
              <a:rPr lang="en-US" sz="2400" dirty="0"/>
              <a:t>Dirt</a:t>
            </a:r>
          </a:p>
          <a:p>
            <a:pPr marL="1229868" lvl="2" indent="-342900"/>
            <a:r>
              <a:rPr lang="en-US" sz="2400" dirty="0"/>
              <a:t>Overheated fluid</a:t>
            </a:r>
          </a:p>
          <a:p>
            <a:pPr marL="829818" lvl="1" indent="-342900"/>
            <a:r>
              <a:rPr lang="en-US" sz="2400" dirty="0"/>
              <a:t>Failed solenoids attract iron and steel particles, which restrict flow and prevent them from working</a:t>
            </a:r>
          </a:p>
          <a:p>
            <a:pPr marL="829818" lvl="1" indent="-342900"/>
            <a:r>
              <a:rPr lang="en-US" sz="2400" dirty="0"/>
              <a:t>Filter screens should be replaced</a:t>
            </a:r>
          </a:p>
        </p:txBody>
      </p:sp>
    </p:spTree>
    <p:extLst>
      <p:ext uri="{BB962C8B-B14F-4D97-AF65-F5344CB8AC3E}">
        <p14:creationId xmlns:p14="http://schemas.microsoft.com/office/powerpoint/2010/main" val="645651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68313" y="237161"/>
            <a:ext cx="8229600" cy="590349"/>
          </a:xfrm>
        </p:spPr>
        <p:txBody>
          <a:bodyPr lIns="0" tIns="18000" rIns="0" bIns="18000" anchor="ctr">
            <a:spAutoFit/>
          </a:bodyPr>
          <a:lstStyle/>
          <a:p>
            <a:r>
              <a:rPr lang="en-US" dirty="0"/>
              <a:t>Figure 18.1a</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3"/>
          </p:nvPr>
        </p:nvSpPr>
        <p:spPr>
          <a:xfrm>
            <a:off x="468312" y="1076783"/>
            <a:ext cx="8207375" cy="405683"/>
          </a:xfrm>
        </p:spPr>
        <p:txBody>
          <a:bodyPr wrap="square" lIns="0" tIns="18000" rIns="0" bIns="18000" anchor="ctr" anchorCtr="0">
            <a:spAutoFit/>
          </a:bodyPr>
          <a:lstStyle/>
          <a:p>
            <a:pPr marL="0" indent="0">
              <a:spcBef>
                <a:spcPts val="600"/>
              </a:spcBef>
              <a:buNone/>
            </a:pPr>
            <a:r>
              <a:rPr lang="en-US" sz="2400" dirty="0"/>
              <a:t>Valve Body</a:t>
            </a:r>
          </a:p>
        </p:txBody>
      </p:sp>
      <p:pic>
        <p:nvPicPr>
          <p:cNvPr id="5" name="Picture 4" descr="An exploded view of the valve body is shown.&#10;Long description is available in notes, Press F6.">
            <a:extLst>
              <a:ext uri="{FF2B5EF4-FFF2-40B4-BE49-F238E27FC236}">
                <a16:creationId xmlns:a16="http://schemas.microsoft.com/office/drawing/2014/main" id="{71BE585B-3453-8DF2-6CE8-40963672526E}"/>
              </a:ext>
            </a:extLst>
          </p:cNvPr>
          <p:cNvPicPr>
            <a:picLocks noChangeAspect="1"/>
          </p:cNvPicPr>
          <p:nvPr/>
        </p:nvPicPr>
        <p:blipFill rotWithShape="1">
          <a:blip r:embed="rId3"/>
          <a:srcRect b="12668"/>
          <a:stretch/>
        </p:blipFill>
        <p:spPr>
          <a:xfrm>
            <a:off x="1974043" y="1666355"/>
            <a:ext cx="5213165" cy="3361226"/>
          </a:xfrm>
          <a:prstGeom prst="rect">
            <a:avLst/>
          </a:prstGeom>
        </p:spPr>
      </p:pic>
      <p:sp>
        <p:nvSpPr>
          <p:cNvPr id="3" name="Content Placeholder 2">
            <a:extLst>
              <a:ext uri="{FF2B5EF4-FFF2-40B4-BE49-F238E27FC236}">
                <a16:creationId xmlns:a16="http://schemas.microsoft.com/office/drawing/2014/main" id="{DA35B0AE-4752-44FF-8F32-5CC2D652A669}"/>
              </a:ext>
            </a:extLst>
          </p:cNvPr>
          <p:cNvSpPr>
            <a:spLocks noGrp="1"/>
          </p:cNvSpPr>
          <p:nvPr>
            <p:ph sz="quarter" idx="14"/>
          </p:nvPr>
        </p:nvSpPr>
        <p:spPr>
          <a:xfrm>
            <a:off x="490539" y="5209043"/>
            <a:ext cx="8207374" cy="1144347"/>
          </a:xfrm>
        </p:spPr>
        <p:txBody>
          <a:bodyPr wrap="square" lIns="0" tIns="18000" rIns="0" bIns="18000">
            <a:spAutoFit/>
          </a:bodyPr>
          <a:lstStyle/>
          <a:p>
            <a:pPr marL="0" indent="0">
              <a:buNone/>
              <a:tabLst>
                <a:tab pos="177800" algn="l"/>
              </a:tabLst>
            </a:pPr>
            <a:r>
              <a:rPr lang="en-US" sz="2400" dirty="0"/>
              <a:t>An exploded view of valve body from a four-speed transaxle. Note the various valve groups and how they are retained in their bore.</a:t>
            </a:r>
          </a:p>
        </p:txBody>
      </p:sp>
    </p:spTree>
    <p:extLst>
      <p:ext uri="{BB962C8B-B14F-4D97-AF65-F5344CB8AC3E}">
        <p14:creationId xmlns:p14="http://schemas.microsoft.com/office/powerpoint/2010/main" val="1590535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69691" y="237161"/>
            <a:ext cx="8229600" cy="590349"/>
          </a:xfrm>
        </p:spPr>
        <p:txBody>
          <a:bodyPr lIns="0" tIns="18000" rIns="0" bIns="18000" anchor="ctr">
            <a:spAutoFit/>
          </a:bodyPr>
          <a:lstStyle/>
          <a:p>
            <a:r>
              <a:rPr lang="en-US" dirty="0"/>
              <a:t>Figure 18.1b</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3"/>
          </p:nvPr>
        </p:nvSpPr>
        <p:spPr>
          <a:xfrm>
            <a:off x="468312" y="1076783"/>
            <a:ext cx="8207375" cy="405683"/>
          </a:xfrm>
        </p:spPr>
        <p:txBody>
          <a:bodyPr wrap="square" lIns="0" tIns="18000" rIns="0" bIns="18000" anchor="ctr" anchorCtr="0">
            <a:spAutoFit/>
          </a:bodyPr>
          <a:lstStyle/>
          <a:p>
            <a:pPr marL="0" indent="0">
              <a:spcBef>
                <a:spcPts val="600"/>
              </a:spcBef>
              <a:buNone/>
            </a:pPr>
            <a:r>
              <a:rPr lang="en-US" sz="2400" dirty="0"/>
              <a:t>Valve Body Cutaway</a:t>
            </a:r>
          </a:p>
        </p:txBody>
      </p:sp>
      <p:pic>
        <p:nvPicPr>
          <p:cNvPr id="6" name="Picture 5" descr="The cutaway view of the valve body is shown.&#10;Long description is available in notes, Press F6.">
            <a:extLst>
              <a:ext uri="{FF2B5EF4-FFF2-40B4-BE49-F238E27FC236}">
                <a16:creationId xmlns:a16="http://schemas.microsoft.com/office/drawing/2014/main" id="{73AEABEA-E44A-21D7-26AA-8DC973E0DDE2}"/>
              </a:ext>
            </a:extLst>
          </p:cNvPr>
          <p:cNvPicPr>
            <a:picLocks noChangeAspect="1"/>
          </p:cNvPicPr>
          <p:nvPr/>
        </p:nvPicPr>
        <p:blipFill rotWithShape="1">
          <a:blip r:embed="rId3"/>
          <a:srcRect b="6706"/>
          <a:stretch/>
        </p:blipFill>
        <p:spPr>
          <a:xfrm>
            <a:off x="2441675" y="1604612"/>
            <a:ext cx="4268381" cy="3436269"/>
          </a:xfrm>
          <a:prstGeom prst="rect">
            <a:avLst/>
          </a:prstGeom>
        </p:spPr>
      </p:pic>
      <p:sp>
        <p:nvSpPr>
          <p:cNvPr id="3" name="Content Placeholder 2">
            <a:extLst>
              <a:ext uri="{FF2B5EF4-FFF2-40B4-BE49-F238E27FC236}">
                <a16:creationId xmlns:a16="http://schemas.microsoft.com/office/drawing/2014/main" id="{DA35B0AE-4752-44FF-8F32-5CC2D652A669}"/>
              </a:ext>
            </a:extLst>
          </p:cNvPr>
          <p:cNvSpPr>
            <a:spLocks noGrp="1"/>
          </p:cNvSpPr>
          <p:nvPr>
            <p:ph sz="quarter" idx="14"/>
          </p:nvPr>
        </p:nvSpPr>
        <p:spPr>
          <a:xfrm>
            <a:off x="490539" y="5209043"/>
            <a:ext cx="8207374" cy="1144347"/>
          </a:xfrm>
        </p:spPr>
        <p:txBody>
          <a:bodyPr wrap="square" lIns="0" tIns="18000" rIns="0" bIns="18000">
            <a:spAutoFit/>
          </a:bodyPr>
          <a:lstStyle/>
          <a:p>
            <a:pPr marL="0" indent="0">
              <a:buNone/>
            </a:pPr>
            <a:r>
              <a:rPr lang="en-US" sz="2400" dirty="0"/>
              <a:t>Cutaway view of the valve body from a four-speed transaxle. Note the various valve groups and how they are retained in their bore.</a:t>
            </a:r>
          </a:p>
        </p:txBody>
      </p:sp>
    </p:spTree>
    <p:extLst>
      <p:ext uri="{BB962C8B-B14F-4D97-AF65-F5344CB8AC3E}">
        <p14:creationId xmlns:p14="http://schemas.microsoft.com/office/powerpoint/2010/main" val="3276407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33237"/>
            <a:ext cx="8212348" cy="590349"/>
          </a:xfrm>
        </p:spPr>
        <p:txBody>
          <a:bodyPr lIns="0" tIns="18000" rIns="0" bIns="18000" anchor="ctr">
            <a:spAutoFit/>
          </a:bodyPr>
          <a:lstStyle/>
          <a:p>
            <a:r>
              <a:rPr lang="en-US" dirty="0"/>
              <a:t>Valve Body Service </a:t>
            </a:r>
            <a:r>
              <a:rPr lang="en-US" sz="2800" dirty="0"/>
              <a:t>(2 of 3)</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55763"/>
            <a:ext cx="8212347" cy="3083340"/>
          </a:xfrm>
        </p:spPr>
        <p:txBody>
          <a:bodyPr lIns="0" tIns="18000" rIns="0" bIns="18000" anchor="ctr" anchorCtr="0">
            <a:spAutoFit/>
          </a:bodyPr>
          <a:lstStyle/>
          <a:p>
            <a:pPr marL="342900" indent="-342900">
              <a:spcBef>
                <a:spcPts val="600"/>
              </a:spcBef>
            </a:pPr>
            <a:r>
              <a:rPr lang="en-US" sz="2400" dirty="0"/>
              <a:t>Valve Retaining Methods</a:t>
            </a:r>
          </a:p>
          <a:p>
            <a:pPr marL="342900" indent="-342900">
              <a:spcBef>
                <a:spcPts val="600"/>
              </a:spcBef>
            </a:pPr>
            <a:r>
              <a:rPr lang="en-US" sz="2400" dirty="0"/>
              <a:t>Valve Body Checks and Tips</a:t>
            </a:r>
          </a:p>
          <a:p>
            <a:pPr marL="829818" lvl="1" indent="-342900"/>
            <a:r>
              <a:rPr lang="en-US" sz="2400" dirty="0"/>
              <a:t>Free fall test</a:t>
            </a:r>
          </a:p>
          <a:p>
            <a:pPr marL="1229868" lvl="2" indent="-342900"/>
            <a:r>
              <a:rPr lang="en-US" sz="2400" dirty="0"/>
              <a:t>Testing shift solenoids</a:t>
            </a:r>
          </a:p>
          <a:p>
            <a:pPr marL="1229868" lvl="2" indent="-342900"/>
            <a:r>
              <a:rPr lang="en-US" sz="2400" dirty="0"/>
              <a:t>Valve body repair kits</a:t>
            </a:r>
          </a:p>
          <a:p>
            <a:pPr marL="342900" indent="-342900">
              <a:spcBef>
                <a:spcPts val="600"/>
              </a:spcBef>
            </a:pPr>
            <a:r>
              <a:rPr lang="en-US" sz="2400" dirty="0"/>
              <a:t>Testing Shift Solenoids</a:t>
            </a:r>
          </a:p>
          <a:p>
            <a:pPr marL="342900" indent="-342900">
              <a:spcBef>
                <a:spcPts val="600"/>
              </a:spcBef>
            </a:pPr>
            <a:r>
              <a:rPr lang="en-US" sz="2400" dirty="0"/>
              <a:t>Valve Body Repair Kits</a:t>
            </a:r>
          </a:p>
        </p:txBody>
      </p:sp>
    </p:spTree>
    <p:extLst>
      <p:ext uri="{BB962C8B-B14F-4D97-AF65-F5344CB8AC3E}">
        <p14:creationId xmlns:p14="http://schemas.microsoft.com/office/powerpoint/2010/main" val="3044242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2439" y="237161"/>
            <a:ext cx="8229600" cy="590349"/>
          </a:xfrm>
        </p:spPr>
        <p:txBody>
          <a:bodyPr lIns="0" tIns="18000" rIns="0" bIns="18000" anchor="ctr">
            <a:spAutoFit/>
          </a:bodyPr>
          <a:lstStyle/>
          <a:p>
            <a:r>
              <a:rPr lang="en-US" dirty="0"/>
              <a:t>Figure 18.2</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3"/>
          </p:nvPr>
        </p:nvSpPr>
        <p:spPr>
          <a:xfrm>
            <a:off x="474664" y="1050352"/>
            <a:ext cx="8207375" cy="1144347"/>
          </a:xfrm>
        </p:spPr>
        <p:txBody>
          <a:bodyPr wrap="square" lIns="0" tIns="18000" rIns="0" bIns="18000" anchor="ctr" anchorCtr="0">
            <a:spAutoFit/>
          </a:bodyPr>
          <a:lstStyle/>
          <a:p>
            <a:pPr marL="0" indent="0">
              <a:spcBef>
                <a:spcPts val="600"/>
              </a:spcBef>
              <a:buNone/>
            </a:pPr>
            <a:r>
              <a:rPr lang="en-US" sz="2400" dirty="0"/>
              <a:t>If the valve body is moved to a vertical position, steel valves should slide freely from the bore. Be prepared to catch the valves when making this check.</a:t>
            </a:r>
          </a:p>
        </p:txBody>
      </p:sp>
      <p:pic>
        <p:nvPicPr>
          <p:cNvPr id="4" name="Picture 3" descr="A valve body is moved to a vertical position. A downward arrow is shown to convey that the valves will slide out of the bore. Three different types of steel valves are shown outside the bore.">
            <a:extLst>
              <a:ext uri="{FF2B5EF4-FFF2-40B4-BE49-F238E27FC236}">
                <a16:creationId xmlns:a16="http://schemas.microsoft.com/office/drawing/2014/main" id="{05D20E78-1FC0-0548-5F5A-E6BA2F8ECA93}"/>
              </a:ext>
            </a:extLst>
          </p:cNvPr>
          <p:cNvPicPr>
            <a:picLocks noChangeAspect="1"/>
          </p:cNvPicPr>
          <p:nvPr/>
        </p:nvPicPr>
        <p:blipFill rotWithShape="1">
          <a:blip r:embed="rId3"/>
          <a:srcRect b="3976"/>
          <a:stretch/>
        </p:blipFill>
        <p:spPr>
          <a:xfrm>
            <a:off x="2683456" y="2336167"/>
            <a:ext cx="3777091" cy="4025235"/>
          </a:xfrm>
          <a:prstGeom prst="rect">
            <a:avLst/>
          </a:prstGeom>
        </p:spPr>
      </p:pic>
    </p:spTree>
    <p:extLst>
      <p:ext uri="{BB962C8B-B14F-4D97-AF65-F5344CB8AC3E}">
        <p14:creationId xmlns:p14="http://schemas.microsoft.com/office/powerpoint/2010/main" val="263604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Air Test Transmission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ir_test_transmission">
            <a:hlinkClick r:id="" action="ppaction://media"/>
            <a:extLst>
              <a:ext uri="{FF2B5EF4-FFF2-40B4-BE49-F238E27FC236}">
                <a16:creationId xmlns:a16="http://schemas.microsoft.com/office/drawing/2014/main" id="{66D48FF3-4D90-8BA0-09A9-A389E2D712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1190" y="1282149"/>
            <a:ext cx="8932450" cy="5024503"/>
          </a:xfrm>
          <a:prstGeom prst="rect">
            <a:avLst/>
          </a:prstGeom>
        </p:spPr>
      </p:pic>
    </p:spTree>
    <p:extLst>
      <p:ext uri="{BB962C8B-B14F-4D97-AF65-F5344CB8AC3E}">
        <p14:creationId xmlns:p14="http://schemas.microsoft.com/office/powerpoint/2010/main" val="159893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Air Test Transmission, No Test Plate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ir_test_trans_no_test_plate">
            <a:hlinkClick r:id="" action="ppaction://media"/>
            <a:extLst>
              <a:ext uri="{FF2B5EF4-FFF2-40B4-BE49-F238E27FC236}">
                <a16:creationId xmlns:a16="http://schemas.microsoft.com/office/drawing/2014/main" id="{158E50BA-6852-EAE5-A203-979BD57448F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602" y="1146168"/>
            <a:ext cx="8912795" cy="5013447"/>
          </a:xfrm>
          <a:prstGeom prst="rect">
            <a:avLst/>
          </a:prstGeom>
        </p:spPr>
      </p:pic>
    </p:spTree>
    <p:extLst>
      <p:ext uri="{BB962C8B-B14F-4D97-AF65-F5344CB8AC3E}">
        <p14:creationId xmlns:p14="http://schemas.microsoft.com/office/powerpoint/2010/main" val="171810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2491</Words>
  <Application>Microsoft Office PowerPoint</Application>
  <PresentationFormat>On-screen Show (4:3)</PresentationFormat>
  <Paragraphs>149</Paragraphs>
  <Slides>27</Slides>
  <Notes>27</Notes>
  <HiddenSlides>0</HiddenSlides>
  <MMClips>5</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3" baseType="lpstr">
      <vt:lpstr>Arial</vt:lpstr>
      <vt:lpstr>Verdana</vt:lpstr>
      <vt:lpstr>Times New Roman</vt:lpstr>
      <vt:lpstr>1_USHE</vt:lpstr>
      <vt:lpstr>USHE_slide options</vt:lpstr>
      <vt:lpstr>Equation</vt:lpstr>
      <vt:lpstr>Automatic Transmissions and Transaxles</vt:lpstr>
      <vt:lpstr>Learning Objectives</vt:lpstr>
      <vt:lpstr>Valve Body Service (1 of 3)</vt:lpstr>
      <vt:lpstr>Figure 18.1a</vt:lpstr>
      <vt:lpstr>Figure 18.1b</vt:lpstr>
      <vt:lpstr>Valve Body Service (2 of 3)</vt:lpstr>
      <vt:lpstr>Figure 18.2</vt:lpstr>
      <vt:lpstr>Animation: Air Test Transmission (Animation will automatically start)</vt:lpstr>
      <vt:lpstr>Animation: Air Test Transmission, No Test Plate (Animation will automatically start)</vt:lpstr>
      <vt:lpstr>Animation: Assemble Valve Body (Animation will automatically start)</vt:lpstr>
      <vt:lpstr>Figure 18.3</vt:lpstr>
      <vt:lpstr>Frequently Asked Question: How Is a Solenoid Tested That Has a Diode across the Leads? </vt:lpstr>
      <vt:lpstr>Figure 18.4</vt:lpstr>
      <vt:lpstr>Figure 18.5</vt:lpstr>
      <vt:lpstr>Figure 18.6</vt:lpstr>
      <vt:lpstr>Valve Body Service (3 of 3)</vt:lpstr>
      <vt:lpstr>Figure 18.7</vt:lpstr>
      <vt:lpstr>Figure 18.8</vt:lpstr>
      <vt:lpstr>Figure 18.9</vt:lpstr>
      <vt:lpstr>Figure 18.10</vt:lpstr>
      <vt:lpstr>Animation: Manual Valve (Animation will automatically start)</vt:lpstr>
      <vt:lpstr>Summary</vt:lpstr>
      <vt:lpstr>Question 1</vt:lpstr>
      <vt:lpstr>Answer 1</vt:lpstr>
      <vt:lpstr>Animation: Inspect Valve Body Vacuum Test (Animation will automatically start)</vt:lpstr>
      <vt:lpstr>Automatic Transmissions and Transaxles Videos and Animations</vt:lpstr>
      <vt:lpstr>Copyright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Automatic Transmissions &amp; Transaxles, Eighth Edition, Chapter 18</dc:title>
  <dc:subject>Careers</dc:subject>
  <dc:creator/>
  <cp:keywords/>
  <dc:description>Additional information may be found in the Notes Pane of each slide by pressing F6.</dc:description>
  <cp:lastModifiedBy/>
  <cp:revision>1</cp:revision>
  <dcterms:modified xsi:type="dcterms:W3CDTF">2023-08-07T18:54:13Z</dcterms:modified>
</cp:coreProperties>
</file>