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83"/>
  </p:notesMasterIdLst>
  <p:handoutMasterIdLst>
    <p:handoutMasterId r:id="rId84"/>
  </p:handoutMasterIdLst>
  <p:sldIdLst>
    <p:sldId id="384" r:id="rId3"/>
    <p:sldId id="272" r:id="rId4"/>
    <p:sldId id="389" r:id="rId5"/>
    <p:sldId id="362" r:id="rId6"/>
    <p:sldId id="689" r:id="rId7"/>
    <p:sldId id="332" r:id="rId8"/>
    <p:sldId id="690" r:id="rId9"/>
    <p:sldId id="691" r:id="rId10"/>
    <p:sldId id="391" r:id="rId11"/>
    <p:sldId id="392" r:id="rId12"/>
    <p:sldId id="692" r:id="rId13"/>
    <p:sldId id="693" r:id="rId14"/>
    <p:sldId id="694" r:id="rId15"/>
    <p:sldId id="695" r:id="rId16"/>
    <p:sldId id="696" r:id="rId17"/>
    <p:sldId id="1194" r:id="rId18"/>
    <p:sldId id="393" r:id="rId19"/>
    <p:sldId id="697" r:id="rId20"/>
    <p:sldId id="698" r:id="rId21"/>
    <p:sldId id="699" r:id="rId22"/>
    <p:sldId id="394" r:id="rId23"/>
    <p:sldId id="700" r:id="rId24"/>
    <p:sldId id="701" r:id="rId25"/>
    <p:sldId id="702" r:id="rId26"/>
    <p:sldId id="703" r:id="rId27"/>
    <p:sldId id="704" r:id="rId28"/>
    <p:sldId id="705" r:id="rId29"/>
    <p:sldId id="706" r:id="rId30"/>
    <p:sldId id="707" r:id="rId31"/>
    <p:sldId id="708" r:id="rId32"/>
    <p:sldId id="1198" r:id="rId33"/>
    <p:sldId id="709" r:id="rId34"/>
    <p:sldId id="710" r:id="rId35"/>
    <p:sldId id="711" r:id="rId36"/>
    <p:sldId id="712" r:id="rId37"/>
    <p:sldId id="713" r:id="rId38"/>
    <p:sldId id="397" r:id="rId39"/>
    <p:sldId id="714" r:id="rId40"/>
    <p:sldId id="715" r:id="rId41"/>
    <p:sldId id="716" r:id="rId42"/>
    <p:sldId id="717" r:id="rId43"/>
    <p:sldId id="718" r:id="rId44"/>
    <p:sldId id="719"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3" r:id="rId59"/>
    <p:sldId id="734" r:id="rId60"/>
    <p:sldId id="735" r:id="rId61"/>
    <p:sldId id="736" r:id="rId62"/>
    <p:sldId id="737" r:id="rId63"/>
    <p:sldId id="738" r:id="rId64"/>
    <p:sldId id="739" r:id="rId65"/>
    <p:sldId id="740" r:id="rId66"/>
    <p:sldId id="741" r:id="rId67"/>
    <p:sldId id="742" r:id="rId68"/>
    <p:sldId id="743" r:id="rId69"/>
    <p:sldId id="744" r:id="rId70"/>
    <p:sldId id="745" r:id="rId71"/>
    <p:sldId id="746" r:id="rId72"/>
    <p:sldId id="747" r:id="rId73"/>
    <p:sldId id="748" r:id="rId74"/>
    <p:sldId id="749" r:id="rId75"/>
    <p:sldId id="750" r:id="rId76"/>
    <p:sldId id="751" r:id="rId77"/>
    <p:sldId id="399" r:id="rId78"/>
    <p:sldId id="752" r:id="rId79"/>
    <p:sldId id="412" r:id="rId80"/>
    <p:sldId id="1192" r:id="rId81"/>
    <p:sldId id="687" r:id="rId82"/>
  </p:sldIdLst>
  <p:sldSz cx="9144000" cy="6858000" type="screen4x3"/>
  <p:notesSz cx="6858000" cy="9144000"/>
  <p:embeddedFontLst>
    <p:embeddedFont>
      <p:font typeface="Arial Unicode MS" panose="020B0604020202020204" charset="-128"/>
      <p:regular r:id="rId85"/>
    </p:embeddedFont>
    <p:embeddedFont>
      <p:font typeface="Verdana" panose="020B060403050404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85" userDrawn="1">
          <p15:clr>
            <a:srgbClr val="A4A3A4"/>
          </p15:clr>
        </p15:guide>
        <p15:guide id="3" orient="horz" pos="2160" userDrawn="1">
          <p15:clr>
            <a:srgbClr val="A4A3A4"/>
          </p15:clr>
        </p15:guide>
        <p15:guide id="4" orient="horz" pos="436" userDrawn="1">
          <p15:clr>
            <a:srgbClr val="A4A3A4"/>
          </p15:clr>
        </p15:guide>
        <p15:guide id="5" pos="2880" userDrawn="1">
          <p15:clr>
            <a:srgbClr val="A4A3A4"/>
          </p15:clr>
        </p15:guide>
        <p15:guide id="6" pos="54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Vinnarasi Saminadin" initials="VS" lastIdx="1" clrIdx="8">
    <p:extLst>
      <p:ext uri="{19B8F6BF-5375-455C-9EA6-DF929625EA0E}">
        <p15:presenceInfo xmlns:p15="http://schemas.microsoft.com/office/powerpoint/2012/main" userId="S-1-5-21-1408920735-363312195-2789242753-66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autoAdjust="0"/>
    <p:restoredTop sz="95407" autoAdjust="0"/>
  </p:normalViewPr>
  <p:slideViewPr>
    <p:cSldViewPr snapToGrid="0" snapToObjects="1">
      <p:cViewPr varScale="1">
        <p:scale>
          <a:sx n="109" d="100"/>
          <a:sy n="109" d="100"/>
        </p:scale>
        <p:origin x="1740" y="108"/>
      </p:cViewPr>
      <p:guideLst>
        <p:guide orient="horz" pos="4042"/>
        <p:guide pos="285"/>
        <p:guide orient="horz" pos="2160"/>
        <p:guide orient="horz" pos="436"/>
        <p:guide pos="2880"/>
        <p:guide pos="5469"/>
      </p:guideLst>
    </p:cSldViewPr>
  </p:slideViewPr>
  <p:outlineViewPr>
    <p:cViewPr>
      <p:scale>
        <a:sx n="33" d="100"/>
        <a:sy n="33" d="100"/>
      </p:scale>
      <p:origin x="0" y="-2881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89"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1.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0117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604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EDEE2A1-62E7-A484-7766-A1317215983D}"/>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bar supporting the front is labeled stabilizer bar, and the corresponding hook is labeled front lift hook. The bar supporting the rear is labeled rear lift hook, and the corresponding hook is labeled cross beam.</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359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E65FB81-F900-FA6B-4324-A17F9FF55D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4976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6D94EB7-C892-A05F-D5DC-A38FA8AF5166}"/>
              </a:ext>
            </a:extLst>
          </p:cNvPr>
          <p:cNvSpPr>
            <a:spLocks noGrp="1"/>
          </p:cNvSpPr>
          <p:nvPr>
            <p:ph type="body" idx="1"/>
          </p:nvPr>
        </p:nvSpPr>
        <p:spPr/>
        <p:txBody>
          <a:bodyPr/>
          <a:lstStyle/>
          <a:p>
            <a:r>
              <a:rPr lang="en-US" b="1" u="sng" dirty="0"/>
              <a:t>CAUTION: There is a possibility that the converter can slide off its splines and fall as the </a:t>
            </a:r>
          </a:p>
          <a:p>
            <a:r>
              <a:rPr lang="en-US" b="1" u="sng" dirty="0"/>
              <a:t>transmission is being removed. It is heavy and can cause injury or damage if it falls. Some </a:t>
            </a:r>
          </a:p>
          <a:p>
            <a:r>
              <a:rPr lang="en-US" b="1" u="sng" dirty="0"/>
              <a:t>manufacturers recommend install ng a converter retaining bracket. ● SEE FIGURE 17–5.</a:t>
            </a:r>
          </a:p>
        </p:txBody>
      </p:sp>
    </p:spTree>
    <p:extLst>
      <p:ext uri="{BB962C8B-B14F-4D97-AF65-F5344CB8AC3E}">
        <p14:creationId xmlns:p14="http://schemas.microsoft.com/office/powerpoint/2010/main" val="2605392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Hard Parts </a:t>
            </a:r>
            <a:r>
              <a:rPr lang="en-US" dirty="0"/>
              <a:t>Major transmission components, such as pumps, clutch drums, or gear sets are called hard parts. New hard parts are generally available only from the manufacturer or an aftermarket supplier of automatic transmission parts. Some aftermarket companies specialize in used or rebuilt hard parts.</a:t>
            </a:r>
          </a:p>
          <a:p>
            <a:r>
              <a:rPr lang="en-US" b="1" u="sng" dirty="0"/>
              <a:t>Soft Parts </a:t>
            </a:r>
            <a:r>
              <a:rPr lang="en-US" dirty="0"/>
              <a:t>On the other hand, soft parts are those parts that are normally replaced during an overhaul. These include the gaskets, seals, and friction material. The parts needed to overhaul a transmission are avail- able from various sources. The vehicle </a:t>
            </a:r>
          </a:p>
          <a:p>
            <a:r>
              <a:rPr lang="en-US" dirty="0"/>
              <a:t>manufacturer can supply all parts needed to repair or overhaul a transmission. Soft parts can be purchased from aftermarket sources (a supplier other than the vehicle manufacturer). These parts are usually available as individual components or as part of a kit. Kits are available in several forms.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0590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018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7BB5159-CBC3-5697-9600-5E011B17AB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188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4D863B5-6D48-AA8E-809A-72645DBEBCA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8075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544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093F684-AD72-6F65-89B8-138676D263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2505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0398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599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146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B714729-9C8C-0890-EF18-9BFCDD857B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2790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95ED3E-279B-6890-5C2F-3F729EB13E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8468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A2981A-4DC3-2760-89F4-0FEDF9C81586}"/>
              </a:ext>
            </a:extLst>
          </p:cNvPr>
          <p:cNvSpPr>
            <a:spLocks noGrp="1"/>
          </p:cNvSpPr>
          <p:nvPr>
            <p:ph type="body" idx="1"/>
          </p:nvPr>
        </p:nvSpPr>
        <p:spPr/>
        <p:txBody>
          <a:bodyPr/>
          <a:lstStyle/>
          <a:p>
            <a:r>
              <a:rPr lang="en-US" sz="1200" b="1" u="sng" dirty="0"/>
              <a:t>Figure 17.12 </a:t>
            </a:r>
            <a:r>
              <a:rPr lang="en-US" sz="1200" dirty="0"/>
              <a:t>Magnetic trays are an excellent tool to help keep fasteners organized so they do not get misplaced. Some technicians use a separate tray for the fasteners from each major component such as the valve body bolts</a:t>
            </a:r>
            <a:endParaRPr lang="en-US" b="1" u="sng" dirty="0"/>
          </a:p>
          <a:p>
            <a:r>
              <a:rPr lang="en-US" b="1" u="sng" dirty="0"/>
              <a:t>Tech Tip: Magnetic Trays</a:t>
            </a:r>
          </a:p>
          <a:p>
            <a:r>
              <a:rPr lang="en-US" dirty="0"/>
              <a:t>Many shops use magnetic trays to help keep bolts and nuts organized. For example, one tray can</a:t>
            </a:r>
          </a:p>
          <a:p>
            <a:r>
              <a:rPr lang="en-US" dirty="0"/>
              <a:t>be used just for the oil pan bolts and another for valve body bolts. When not being used, they </a:t>
            </a:r>
          </a:p>
          <a:p>
            <a:r>
              <a:rPr lang="en-US" dirty="0"/>
              <a:t>should be stored attached to a metal workbench or tool box. If a magnetic tray is stored on a</a:t>
            </a:r>
          </a:p>
          <a:p>
            <a:r>
              <a:rPr lang="en-US" dirty="0"/>
              <a:t>wooden workbench, the magnet can lose some of its holding power. </a:t>
            </a:r>
            <a:r>
              <a:rPr lang="en-US" b="1" u="sng" dirty="0"/>
              <a:t>Figure 7.12</a:t>
            </a:r>
            <a:r>
              <a:rPr lang="en-US" dirty="0"/>
              <a:t>.</a:t>
            </a:r>
          </a:p>
        </p:txBody>
      </p:sp>
    </p:spTree>
    <p:extLst>
      <p:ext uri="{BB962C8B-B14F-4D97-AF65-F5344CB8AC3E}">
        <p14:creationId xmlns:p14="http://schemas.microsoft.com/office/powerpoint/2010/main" val="1683776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D01F514-04FE-9501-F9CF-117311319F2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correct type and size of snap-ring pliers must be used. Once removed, it is recommended that the retaining ring be</a:t>
            </a:r>
          </a:p>
          <a:p>
            <a:r>
              <a:rPr lang="en-US" sz="1200" dirty="0">
                <a:latin typeface="Arial" panose="020B0604020202020204" pitchFamily="34" charset="0"/>
                <a:cs typeface="Arial" panose="020B0604020202020204" pitchFamily="34" charset="0"/>
              </a:rPr>
              <a:t>replaced with a new one. ● </a:t>
            </a:r>
            <a:r>
              <a:rPr lang="en-US" sz="1200" b="1" u="sng" dirty="0">
                <a:latin typeface="Arial" panose="020B0604020202020204" pitchFamily="34" charset="0"/>
                <a:cs typeface="Arial" panose="020B0604020202020204" pitchFamily="34" charset="0"/>
              </a:rPr>
              <a:t>See Figure 17.13.</a:t>
            </a:r>
          </a:p>
          <a:p>
            <a:endParaRPr lang="en-US" sz="1200" b="1" u="sng" dirty="0">
              <a:latin typeface="Arial" panose="020B0604020202020204" pitchFamily="34" charset="0"/>
              <a:cs typeface="Arial" panose="020B0604020202020204" pitchFamily="34" charset="0"/>
            </a:endParaRPr>
          </a:p>
          <a:p>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All rings have a gap at their ends. Part (a) is almost a circle with two holes at its square ends. Part (b) is a small circle with a large gap having holes at its ends. Part (c) has a small gap at its ends without holes. Part (d) has a small gap at its ends without holes but with cut ends. Part (e) is a headset-like structure with cupped ends and a trapezium protrusion in the middle.</a:t>
            </a:r>
            <a:r>
              <a:rPr lang="en-US" sz="1200"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157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F4C658B-C18E-B6FD-EFBC-4C596EAE05D5}"/>
              </a:ext>
            </a:extLst>
          </p:cNvPr>
          <p:cNvSpPr>
            <a:spLocks noGrp="1"/>
          </p:cNvSpPr>
          <p:nvPr>
            <p:ph type="body" idx="1"/>
          </p:nvPr>
        </p:nvSpPr>
        <p:spPr/>
        <p:txBody>
          <a:bodyPr/>
          <a:lstStyle/>
          <a:p>
            <a:r>
              <a:rPr lang="en-US" b="1" i="0" u="sng" dirty="0"/>
              <a:t>End-play Check </a:t>
            </a:r>
            <a:r>
              <a:rPr lang="en-US" dirty="0"/>
              <a:t>It is standard practice to measure input shaft end play before removing pump. End play is in-and-out movement of shaft.</a:t>
            </a:r>
          </a:p>
          <a:p>
            <a:pPr marL="171450" indent="-171450">
              <a:buFont typeface="Arial" panose="020B0604020202020204" pitchFamily="34" charset="0"/>
              <a:buChar char="•"/>
            </a:pPr>
            <a:r>
              <a:rPr lang="en-US" dirty="0"/>
              <a:t>If there is no end play, there will be drag and a possible binding of internal components.</a:t>
            </a:r>
          </a:p>
          <a:p>
            <a:pPr marL="171450" indent="-171450">
              <a:buFont typeface="Arial" panose="020B0604020202020204" pitchFamily="34" charset="0"/>
              <a:buChar char="•"/>
            </a:pPr>
            <a:r>
              <a:rPr lang="en-US" dirty="0"/>
              <a:t>Too much end play allows misalignment of internal parts which could cause damage from excess movement.</a:t>
            </a:r>
          </a:p>
          <a:p>
            <a:pPr marL="171450" indent="-171450">
              <a:buFont typeface="Arial" panose="020B0604020202020204" pitchFamily="34" charset="0"/>
              <a:buChar char="•"/>
            </a:pPr>
            <a:r>
              <a:rPr lang="en-US" dirty="0"/>
              <a:t>If end play is correct, internal thrust washers are probably in good shape. If end play is excessive, there is internal wear, which must be corrected during the rebuild. End play is normally measured using a dial indicator.</a:t>
            </a:r>
          </a:p>
          <a:p>
            <a:pPr marL="171450" indent="-171450">
              <a:buFont typeface="Arial" panose="020B0604020202020204" pitchFamily="34" charset="0"/>
              <a:buChar char="•"/>
            </a:pPr>
            <a:r>
              <a:rPr lang="en-US" dirty="0"/>
              <a:t>To measure input or output shaft end play, the usual includes following steps:</a:t>
            </a:r>
          </a:p>
          <a:p>
            <a:r>
              <a:rPr lang="en-US" dirty="0"/>
              <a:t>STEP 1 Place the transmission in a vertical position with the input shaft pointing up. Some transmissions require that a special fixture be used to hold the output shaft during end-play checks.</a:t>
            </a:r>
          </a:p>
          <a:p>
            <a:r>
              <a:rPr lang="en-US" dirty="0"/>
              <a:t>STEP 2 Attach a dial indicator onto the case or front pump, and position the measuring stylus </a:t>
            </a:r>
          </a:p>
          <a:p>
            <a:r>
              <a:rPr lang="en-US" dirty="0"/>
              <a:t>against the end of the input shaft.</a:t>
            </a:r>
          </a:p>
          <a:p>
            <a:r>
              <a:rPr lang="en-US" dirty="0"/>
              <a:t>STEP 3 Pull the shaft slightly upward and then push it inward as far as it goes. Now adjust indicator to read zero. ● </a:t>
            </a:r>
            <a:r>
              <a:rPr lang="en-US" b="1" u="sng" dirty="0"/>
              <a:t>See Figure 17.14.</a:t>
            </a:r>
          </a:p>
          <a:p>
            <a:r>
              <a:rPr lang="en-US" b="1" dirty="0"/>
              <a:t>NOTE: On some transmissions, input shaft is not attached and can be easily pulled out of transmission. On these units, end play is checked by measuring distance from end of stator support to end of turbine shaft. End play on some of these units can be measured by prying upward on gear train or specifying that tail shaft (output) be lifted up and allowed to fall when checking total end play. This allows the entire stacked unit to be checked</a:t>
            </a:r>
            <a:r>
              <a:rPr lang="en-US" dirty="0"/>
              <a:t>.</a:t>
            </a:r>
          </a:p>
          <a:p>
            <a:r>
              <a:rPr lang="en-US" dirty="0"/>
              <a:t>STEP 4 On most transmissions, pull up on the shaft and read the movement on the dial indicator. This is the amount of shaft end play.</a:t>
            </a:r>
          </a:p>
          <a:p>
            <a:r>
              <a:rPr lang="en-US" dirty="0"/>
              <a:t>STEP 5 Repeat steps 3 and 4 until you get consistent, reliable readings. Then make three more measurements and, if there is a slight difference, average them.</a:t>
            </a:r>
          </a:p>
          <a:p>
            <a:r>
              <a:rPr lang="en-US" dirty="0"/>
              <a:t>STEP 6 Record your reading and compare it to the specification.</a:t>
            </a:r>
          </a:p>
        </p:txBody>
      </p:sp>
    </p:spTree>
    <p:extLst>
      <p:ext uri="{BB962C8B-B14F-4D97-AF65-F5344CB8AC3E}">
        <p14:creationId xmlns:p14="http://schemas.microsoft.com/office/powerpoint/2010/main" val="4098266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3ECECF-A19B-6EF6-97E0-20EF845F026A}"/>
              </a:ext>
            </a:extLst>
          </p:cNvPr>
          <p:cNvSpPr>
            <a:spLocks noGrp="1"/>
          </p:cNvSpPr>
          <p:nvPr>
            <p:ph type="body" idx="1"/>
          </p:nvPr>
        </p:nvSpPr>
        <p:spPr/>
        <p:txBody>
          <a:bodyPr/>
          <a:lstStyle/>
          <a:p>
            <a:r>
              <a:rPr lang="en-US" b="1" dirty="0"/>
              <a:t>Figure 17.15 </a:t>
            </a:r>
            <a:r>
              <a:rPr lang="en-US" dirty="0"/>
              <a:t>(a) Two slide hammers are used to removed the pump in some transmissions/transaxles. (b) A special puller being used to remove the pump.</a:t>
            </a:r>
          </a:p>
        </p:txBody>
      </p:sp>
    </p:spTree>
    <p:extLst>
      <p:ext uri="{BB962C8B-B14F-4D97-AF65-F5344CB8AC3E}">
        <p14:creationId xmlns:p14="http://schemas.microsoft.com/office/powerpoint/2010/main" val="1763619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612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846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5F052B4-F468-CE6C-0615-40FF86DE435C}"/>
              </a:ext>
            </a:extLst>
          </p:cNvPr>
          <p:cNvSpPr>
            <a:spLocks noGrp="1"/>
          </p:cNvSpPr>
          <p:nvPr>
            <p:ph type="body" idx="1"/>
          </p:nvPr>
        </p:nvSpPr>
        <p:spPr/>
        <p:txBody>
          <a:bodyPr/>
          <a:lstStyle/>
          <a:p>
            <a:r>
              <a:rPr lang="en-US" b="1" u="sng" dirty="0"/>
              <a:t>Tech Tip: Look for Witness Marks</a:t>
            </a:r>
          </a:p>
          <a:p>
            <a:r>
              <a:rPr lang="en-US" dirty="0"/>
              <a:t>Many transmissions use a drive shell that is connected to a clutch through a set of lugs, and a </a:t>
            </a:r>
          </a:p>
          <a:p>
            <a:r>
              <a:rPr lang="en-US" dirty="0"/>
              <a:t>wear pattern will be established between them. These wear patterns are commonly referred to as </a:t>
            </a:r>
          </a:p>
          <a:p>
            <a:r>
              <a:rPr lang="en-US" dirty="0"/>
              <a:t>witness marks. While reassembling, it is important to assemble them in the original position. While </a:t>
            </a:r>
          </a:p>
          <a:p>
            <a:r>
              <a:rPr lang="en-US" dirty="0"/>
              <a:t>disassembling, it is a good practice to place index marks on both parts.</a:t>
            </a:r>
          </a:p>
        </p:txBody>
      </p:sp>
    </p:spTree>
    <p:extLst>
      <p:ext uri="{BB962C8B-B14F-4D97-AF65-F5344CB8AC3E}">
        <p14:creationId xmlns:p14="http://schemas.microsoft.com/office/powerpoint/2010/main" val="632673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485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592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820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90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4592D3B-0E75-17F5-9B31-CFCCE806DCE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8420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919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708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5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474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78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80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68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154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3520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382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02600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2259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496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675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8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3796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603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784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93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9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86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Unicode MS" panose="020B060402020202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235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5140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9858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04147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709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78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395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4672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4081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52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Unicode MS" panose="020B060402020202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55251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2174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260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2086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4648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8564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821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18614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02482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Unicode MS" panose="020B060402020202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5997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80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2C98CEF-5523-02F2-C371-282CBDE46B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05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426117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77672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2" r:id="rId18"/>
    <p:sldLayoutId id="214748369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52.jpg"/><Relationship Id="rId4" Type="http://schemas.openxmlformats.org/officeDocument/2006/relationships/image" Target="../media/image50.wmf"/></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79.xml"/><Relationship Id="rId1" Type="http://schemas.openxmlformats.org/officeDocument/2006/relationships/slideLayout" Target="../slideLayouts/slideLayout21.xml"/><Relationship Id="rId4" Type="http://schemas.openxmlformats.org/officeDocument/2006/relationships/hyperlink" Target="https://jameshalderman.com/a2_anim_lib_pag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16212" cy="1144347"/>
          </a:xfrm>
        </p:spPr>
        <p:txBody>
          <a:bodyPr wrap="square"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43848"/>
            <a:ext cx="1802525" cy="344128"/>
          </a:xfrm>
        </p:spPr>
        <p:txBody>
          <a:bodyPr wrap="square" lIns="0" tIns="18000" rIns="0" bIns="18000" anchor="ctr" anchorCtr="0">
            <a:spAutoFit/>
          </a:bodyPr>
          <a:lstStyle/>
          <a:p>
            <a:r>
              <a:rPr lang="en-US" dirty="0"/>
              <a:t>Eighth Edition</a:t>
            </a:r>
          </a:p>
        </p:txBody>
      </p:sp>
      <p:pic>
        <p:nvPicPr>
          <p:cNvPr id="10" name="Picture 9" descr="Front Cover: Automatic Transmissions and Transaxles Eighth Edition by James D. Halderman">
            <a:extLst>
              <a:ext uri="{FF2B5EF4-FFF2-40B4-BE49-F238E27FC236}">
                <a16:creationId xmlns:a16="http://schemas.microsoft.com/office/drawing/2014/main" id="{751FA075-B143-85C7-4D5B-D55AABDD5738}"/>
              </a:ext>
            </a:extLst>
          </p:cNvPr>
          <p:cNvPicPr>
            <a:picLocks noChangeAspect="1"/>
          </p:cNvPicPr>
          <p:nvPr/>
        </p:nvPicPr>
        <p:blipFill>
          <a:blip r:embed="rId3"/>
          <a:stretch>
            <a:fillRect/>
          </a:stretch>
        </p:blipFill>
        <p:spPr>
          <a:xfrm>
            <a:off x="477769" y="1939400"/>
            <a:ext cx="3388327" cy="4338492"/>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068228"/>
            <a:ext cx="1992698" cy="498016"/>
          </a:xfrm>
        </p:spPr>
        <p:txBody>
          <a:bodyPr wrap="square" lIns="0" tIns="18000" rIns="0" bIns="18000" anchor="ctr">
            <a:spAutoFit/>
          </a:bodyPr>
          <a:lstStyle/>
          <a:p>
            <a:pPr marL="0"/>
            <a:r>
              <a:rPr lang="en-US" dirty="0"/>
              <a:t>Chapter 17</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2754342"/>
            <a:ext cx="4106170" cy="713460"/>
          </a:xfrm>
        </p:spPr>
        <p:txBody>
          <a:bodyPr wrap="square" lIns="0" tIns="18000" rIns="0" bIns="18000" anchor="ctr" anchorCtr="0">
            <a:spAutoFit/>
          </a:bodyPr>
          <a:lstStyle/>
          <a:p>
            <a:pPr marL="0"/>
            <a:r>
              <a:rPr lang="en-US" dirty="0"/>
              <a:t>Transmission/Transaxle Removal and Disassembly</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8220"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8500"/>
            <a:ext cx="8224289" cy="1144347"/>
          </a:xfrm>
        </p:spPr>
        <p:txBody>
          <a:bodyPr wrap="square" lIns="0" tIns="18000" rIns="0" bIns="18000" anchor="ctr" anchorCtr="0">
            <a:spAutoFit/>
          </a:bodyPr>
          <a:lstStyle/>
          <a:p>
            <a:r>
              <a:rPr lang="en-US" dirty="0"/>
              <a:t>Removing the Automatic Transmission/Transaxle </a:t>
            </a:r>
            <a:r>
              <a:rPr lang="en-US" sz="2800" dirty="0"/>
              <a:t>(1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741432"/>
            <a:ext cx="8224289" cy="2406231"/>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Transmissions removed to make repairs, overhaul, or replacement.</a:t>
            </a:r>
          </a:p>
          <a:p>
            <a:pPr marL="342900" indent="-342900">
              <a:spcBef>
                <a:spcPts val="600"/>
              </a:spcBef>
            </a:pPr>
            <a:r>
              <a:rPr lang="en-US" sz="2400" dirty="0">
                <a:solidFill>
                  <a:schemeClr val="tx1"/>
                </a:solidFill>
              </a:rPr>
              <a:t>Removal &amp; replacement procedures similar for most transmissions/transaxles.</a:t>
            </a:r>
          </a:p>
          <a:p>
            <a:pPr marL="342900" indent="-342900">
              <a:spcBef>
                <a:spcPts val="600"/>
              </a:spcBef>
            </a:pPr>
            <a:r>
              <a:rPr lang="en-US" sz="2400" dirty="0">
                <a:solidFill>
                  <a:schemeClr val="tx1"/>
                </a:solidFill>
              </a:rPr>
              <a:t>Always check service information before removing automatic transmission.</a:t>
            </a:r>
          </a:p>
        </p:txBody>
      </p:sp>
    </p:spTree>
    <p:extLst>
      <p:ext uri="{BB962C8B-B14F-4D97-AF65-F5344CB8AC3E}">
        <p14:creationId xmlns:p14="http://schemas.microsoft.com/office/powerpoint/2010/main" val="777943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64972" y="217715"/>
            <a:ext cx="8217066" cy="1144347"/>
          </a:xfrm>
        </p:spPr>
        <p:txBody>
          <a:bodyPr wrap="square" lIns="0" tIns="18000" rIns="0" bIns="18000" anchor="ctr" anchorCtr="0">
            <a:spAutoFit/>
          </a:bodyPr>
          <a:lstStyle/>
          <a:p>
            <a:r>
              <a:rPr lang="en-US" dirty="0"/>
              <a:t>Removing the Automatic Transmission/Transaxle </a:t>
            </a:r>
            <a:r>
              <a:rPr lang="en-US" sz="2800" dirty="0"/>
              <a:t>(2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65826" y="1745383"/>
            <a:ext cx="2493035" cy="405683"/>
          </a:xfrm>
        </p:spPr>
        <p:txBody>
          <a:bodyPr wrap="square" lIns="0" tIns="18000" rIns="0" bIns="18000" anchor="ctr" anchorCtr="0">
            <a:spAutoFit/>
          </a:bodyPr>
          <a:lstStyle/>
          <a:p>
            <a:pPr marL="342900" indent="-342900">
              <a:spcBef>
                <a:spcPts val="600"/>
              </a:spcBef>
            </a:pPr>
            <a:r>
              <a:rPr lang="en-US" sz="2400" dirty="0">
                <a:solidFill>
                  <a:schemeClr val="tx1"/>
                </a:solidFill>
              </a:rPr>
              <a:t>Steps Involved:</a:t>
            </a:r>
          </a:p>
        </p:txBody>
      </p:sp>
      <p:sp>
        <p:nvSpPr>
          <p:cNvPr id="4" name="Content Placeholder 3">
            <a:extLst>
              <a:ext uri="{FF2B5EF4-FFF2-40B4-BE49-F238E27FC236}">
                <a16:creationId xmlns:a16="http://schemas.microsoft.com/office/drawing/2014/main" id="{33B12880-E546-ABFD-5287-676479328493}"/>
              </a:ext>
            </a:extLst>
          </p:cNvPr>
          <p:cNvSpPr>
            <a:spLocks noGrp="1"/>
          </p:cNvSpPr>
          <p:nvPr>
            <p:ph sz="quarter" idx="14"/>
          </p:nvPr>
        </p:nvSpPr>
        <p:spPr>
          <a:xfrm>
            <a:off x="465400" y="2287769"/>
            <a:ext cx="4727275" cy="405683"/>
          </a:xfrm>
        </p:spPr>
        <p:txBody>
          <a:bodyPr wrap="square" lIns="0" tIns="18000" rIns="0" bIns="18000" anchor="ctr" anchorCtr="0">
            <a:spAutoFit/>
          </a:bodyPr>
          <a:lstStyle/>
          <a:p>
            <a:pPr marL="829818" lvl="1" indent="-342900"/>
            <a:r>
              <a:rPr lang="en-US" sz="2400" dirty="0">
                <a:solidFill>
                  <a:schemeClr val="tx1"/>
                </a:solidFill>
              </a:rPr>
              <a:t>STEP 1 Disconnect negative</a:t>
            </a:r>
          </a:p>
        </p:txBody>
      </p:sp>
      <p:graphicFrame>
        <p:nvGraphicFramePr>
          <p:cNvPr id="10" name="Object 9" descr="Left parenthesis minus right parenthesis.">
            <a:extLst>
              <a:ext uri="{FF2B5EF4-FFF2-40B4-BE49-F238E27FC236}">
                <a16:creationId xmlns:a16="http://schemas.microsoft.com/office/drawing/2014/main" id="{D940FA9C-8008-F8B3-F2B7-0BCE593870DD}"/>
              </a:ext>
            </a:extLst>
          </p:cNvPr>
          <p:cNvGraphicFramePr>
            <a:graphicFrameLocks noChangeAspect="1"/>
          </p:cNvGraphicFramePr>
          <p:nvPr>
            <p:extLst>
              <p:ext uri="{D42A27DB-BD31-4B8C-83A1-F6EECF244321}">
                <p14:modId xmlns:p14="http://schemas.microsoft.com/office/powerpoint/2010/main" val="2210589955"/>
              </p:ext>
            </p:extLst>
          </p:nvPr>
        </p:nvGraphicFramePr>
        <p:xfrm>
          <a:off x="5285410" y="2323958"/>
          <a:ext cx="418338" cy="348612"/>
        </p:xfrm>
        <a:graphic>
          <a:graphicData uri="http://schemas.openxmlformats.org/presentationml/2006/ole">
            <mc:AlternateContent xmlns:mc="http://schemas.openxmlformats.org/markup-compatibility/2006">
              <mc:Choice xmlns:v="urn:schemas-microsoft-com:vml" Requires="v">
                <p:oleObj name="Equation" r:id="rId3" imgW="241200" imgH="203040" progId="Equation.DSMT4">
                  <p:embed/>
                </p:oleObj>
              </mc:Choice>
              <mc:Fallback>
                <p:oleObj name="Equation" r:id="rId3" imgW="241200" imgH="20304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5285410" y="2323958"/>
                        <a:ext cx="418338" cy="348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a:extLst>
              <a:ext uri="{FF2B5EF4-FFF2-40B4-BE49-F238E27FC236}">
                <a16:creationId xmlns:a16="http://schemas.microsoft.com/office/drawing/2014/main" id="{3B7D3185-ECA6-B6B6-981B-ECED5639B5D5}"/>
              </a:ext>
            </a:extLst>
          </p:cNvPr>
          <p:cNvSpPr>
            <a:spLocks noGrp="1"/>
          </p:cNvSpPr>
          <p:nvPr>
            <p:ph sz="quarter" idx="16"/>
          </p:nvPr>
        </p:nvSpPr>
        <p:spPr>
          <a:xfrm>
            <a:off x="5796523" y="2277918"/>
            <a:ext cx="1777042" cy="405683"/>
          </a:xfrm>
        </p:spPr>
        <p:txBody>
          <a:bodyPr wrap="square" lIns="0" tIns="18000" rIns="0" bIns="18000" anchor="ctr" anchorCtr="0">
            <a:spAutoFit/>
          </a:bodyPr>
          <a:lstStyle/>
          <a:p>
            <a:pPr marL="0" lvl="1" indent="0">
              <a:buNone/>
            </a:pPr>
            <a:r>
              <a:rPr lang="en-US" sz="2400" dirty="0">
                <a:solidFill>
                  <a:schemeClr val="tx1"/>
                </a:solidFill>
              </a:rPr>
              <a:t>battery cable</a:t>
            </a:r>
          </a:p>
        </p:txBody>
      </p:sp>
      <p:sp>
        <p:nvSpPr>
          <p:cNvPr id="7" name="Content Placeholder 6">
            <a:extLst>
              <a:ext uri="{FF2B5EF4-FFF2-40B4-BE49-F238E27FC236}">
                <a16:creationId xmlns:a16="http://schemas.microsoft.com/office/drawing/2014/main" id="{BB34CFF5-D0EC-E5FC-D402-BFAD8088C1F2}"/>
              </a:ext>
            </a:extLst>
          </p:cNvPr>
          <p:cNvSpPr>
            <a:spLocks noGrp="1"/>
          </p:cNvSpPr>
          <p:nvPr>
            <p:ph sz="quarter" idx="17"/>
          </p:nvPr>
        </p:nvSpPr>
        <p:spPr>
          <a:xfrm>
            <a:off x="465403" y="2816059"/>
            <a:ext cx="8216635" cy="2929451"/>
          </a:xfrm>
        </p:spPr>
        <p:txBody>
          <a:bodyPr wrap="square" lIns="0" tIns="18000" rIns="0" bIns="18000" anchor="ctr" anchorCtr="0">
            <a:spAutoFit/>
          </a:bodyPr>
          <a:lstStyle/>
          <a:p>
            <a:pPr marL="829818" lvl="1" indent="-342900"/>
            <a:r>
              <a:rPr lang="en-US" sz="2400" dirty="0">
                <a:solidFill>
                  <a:schemeClr val="tx1"/>
                </a:solidFill>
              </a:rPr>
              <a:t>STEP 2 Hoist vehicle safely and drain the fluid</a:t>
            </a:r>
          </a:p>
          <a:p>
            <a:pPr marL="829818" lvl="1" indent="-342900"/>
            <a:r>
              <a:rPr lang="en-US" sz="2400" dirty="0">
                <a:solidFill>
                  <a:schemeClr val="tx1"/>
                </a:solidFill>
              </a:rPr>
              <a:t>STEP 3 Disconnect driveshaft or drive axle shafts.</a:t>
            </a:r>
          </a:p>
          <a:p>
            <a:pPr marL="829818" lvl="1" indent="-342900"/>
            <a:r>
              <a:rPr lang="en-US" sz="2400" dirty="0">
                <a:solidFill>
                  <a:schemeClr val="tx1"/>
                </a:solidFill>
              </a:rPr>
              <a:t>STEP 4 Disconnect all cooler lines, linkage, and electrical connections. </a:t>
            </a:r>
          </a:p>
          <a:p>
            <a:pPr marL="1229868" lvl="2" indent="-342900"/>
            <a:r>
              <a:rPr lang="en-US" sz="2400" dirty="0">
                <a:solidFill>
                  <a:schemeClr val="tx1"/>
                </a:solidFill>
              </a:rPr>
              <a:t>Label each to ensure proper reinstallation</a:t>
            </a:r>
          </a:p>
          <a:p>
            <a:pPr marL="829818" lvl="1" indent="-342900"/>
            <a:r>
              <a:rPr lang="en-US" sz="2400" dirty="0">
                <a:solidFill>
                  <a:schemeClr val="tx1"/>
                </a:solidFill>
              </a:rPr>
              <a:t>STEP 5 Disconnect torque converter from flex (drive) plate of engine.</a:t>
            </a:r>
          </a:p>
        </p:txBody>
      </p:sp>
    </p:spTree>
    <p:extLst>
      <p:ext uri="{BB962C8B-B14F-4D97-AF65-F5344CB8AC3E}">
        <p14:creationId xmlns:p14="http://schemas.microsoft.com/office/powerpoint/2010/main" val="213585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8500"/>
            <a:ext cx="8224289" cy="1144347"/>
          </a:xfrm>
        </p:spPr>
        <p:txBody>
          <a:bodyPr wrap="square" lIns="0" tIns="18000" rIns="0" bIns="18000" anchor="ctr" anchorCtr="0">
            <a:spAutoFit/>
          </a:bodyPr>
          <a:lstStyle/>
          <a:p>
            <a:r>
              <a:rPr lang="en-US" dirty="0"/>
              <a:t>Removing the Automatic Transmission/Transaxle </a:t>
            </a:r>
            <a:r>
              <a:rPr lang="en-US" sz="2800" dirty="0"/>
              <a:t>(3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731132"/>
            <a:ext cx="8224289" cy="3375727"/>
          </a:xfrm>
        </p:spPr>
        <p:txBody>
          <a:bodyPr wrap="square" lIns="0" tIns="18000" rIns="0" bIns="18000" anchor="ctr" anchorCtr="0">
            <a:spAutoFit/>
          </a:bodyPr>
          <a:lstStyle/>
          <a:p>
            <a:pPr marL="829818" lvl="1" indent="-342900"/>
            <a:r>
              <a:rPr lang="en-US" sz="2400" dirty="0">
                <a:solidFill>
                  <a:schemeClr val="tx1"/>
                </a:solidFill>
              </a:rPr>
              <a:t>STEP 6 Support engine before </a:t>
            </a:r>
          </a:p>
          <a:p>
            <a:pPr marL="1229868" lvl="2" indent="-342900"/>
            <a:r>
              <a:rPr lang="en-US" sz="2400" dirty="0">
                <a:solidFill>
                  <a:schemeClr val="tx1"/>
                </a:solidFill>
              </a:rPr>
              <a:t>Disconnecting automatic transmission/transaxle</a:t>
            </a:r>
          </a:p>
          <a:p>
            <a:pPr marL="829818" lvl="1" indent="-342900"/>
            <a:r>
              <a:rPr lang="en-US" sz="2400" dirty="0">
                <a:solidFill>
                  <a:schemeClr val="tx1"/>
                </a:solidFill>
              </a:rPr>
              <a:t>STEP 7 Remove transmission/transaxle mounting fasteners.</a:t>
            </a:r>
          </a:p>
          <a:p>
            <a:pPr marL="1229868" lvl="2" indent="-342900"/>
            <a:r>
              <a:rPr lang="en-US" sz="2400" dirty="0">
                <a:solidFill>
                  <a:schemeClr val="tx1"/>
                </a:solidFill>
              </a:rPr>
              <a:t>STEP 8 Support transmission/transaxle on a jack </a:t>
            </a:r>
          </a:p>
          <a:p>
            <a:pPr marL="829818" lvl="1" indent="-342900"/>
            <a:r>
              <a:rPr lang="en-US" sz="2400" dirty="0">
                <a:solidFill>
                  <a:schemeClr val="tx1"/>
                </a:solidFill>
              </a:rPr>
              <a:t>Remove attaching bolts at bell housing of engine. </a:t>
            </a:r>
          </a:p>
          <a:p>
            <a:pPr marL="1229868" lvl="2" indent="-342900"/>
            <a:r>
              <a:rPr lang="en-US" sz="2400" dirty="0">
                <a:solidFill>
                  <a:schemeClr val="tx1"/>
                </a:solidFill>
              </a:rPr>
              <a:t>STEP 9 Remove transmission/transaxle from vehicle.</a:t>
            </a:r>
          </a:p>
        </p:txBody>
      </p:sp>
    </p:spTree>
    <p:extLst>
      <p:ext uri="{BB962C8B-B14F-4D97-AF65-F5344CB8AC3E}">
        <p14:creationId xmlns:p14="http://schemas.microsoft.com/office/powerpoint/2010/main" val="3629339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79" y="219456"/>
            <a:ext cx="8218059" cy="590349"/>
          </a:xfrm>
        </p:spPr>
        <p:txBody>
          <a:bodyPr wrap="square" lIns="0" tIns="18000" rIns="0" bIns="18000" anchor="ctr" anchorCtr="0">
            <a:spAutoFit/>
          </a:bodyPr>
          <a:lstStyle/>
          <a:p>
            <a:r>
              <a:rPr lang="en-US" dirty="0"/>
              <a:t>Figure 17.3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3979" y="1064846"/>
            <a:ext cx="3233077" cy="405683"/>
          </a:xfrm>
        </p:spPr>
        <p:txBody>
          <a:bodyPr wrap="square" lIns="0" tIns="18000" rIns="0" bIns="18000" anchor="ctr" anchorCtr="0">
            <a:spAutoFit/>
          </a:bodyPr>
          <a:lstStyle/>
          <a:p>
            <a:pPr marL="0" indent="0">
              <a:buNone/>
            </a:pPr>
            <a:r>
              <a:rPr lang="en-US" sz="2400" dirty="0">
                <a:solidFill>
                  <a:schemeClr val="tx1"/>
                </a:solidFill>
              </a:rPr>
              <a:t>Engine Holding Fixture </a:t>
            </a:r>
          </a:p>
        </p:txBody>
      </p:sp>
      <p:pic>
        <p:nvPicPr>
          <p:cNvPr id="7" name="Picture 6" descr="An illustration shows fixtures with hooks supporting the engine when transaxles are removed.&#10;Long description is available in notes, Press F6.">
            <a:extLst>
              <a:ext uri="{FF2B5EF4-FFF2-40B4-BE49-F238E27FC236}">
                <a16:creationId xmlns:a16="http://schemas.microsoft.com/office/drawing/2014/main" id="{E7E50049-8C0D-0612-ADD0-577E824ECDD8}"/>
              </a:ext>
            </a:extLst>
          </p:cNvPr>
          <p:cNvPicPr>
            <a:picLocks noChangeAspect="1"/>
          </p:cNvPicPr>
          <p:nvPr/>
        </p:nvPicPr>
        <p:blipFill rotWithShape="1">
          <a:blip r:embed="rId3"/>
          <a:srcRect b="4589"/>
          <a:stretch/>
        </p:blipFill>
        <p:spPr>
          <a:xfrm>
            <a:off x="2402249" y="1699543"/>
            <a:ext cx="4339502" cy="3785484"/>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57566" y="5618602"/>
            <a:ext cx="8224472" cy="775015"/>
          </a:xfrm>
        </p:spPr>
        <p:txBody>
          <a:bodyPr wrap="square" lIns="0" tIns="18000" rIns="0" bIns="18000" anchor="ctr" anchorCtr="0">
            <a:spAutoFit/>
          </a:bodyPr>
          <a:lstStyle/>
          <a:p>
            <a:pPr marL="0" indent="0">
              <a:buNone/>
            </a:pPr>
            <a:r>
              <a:rPr lang="en-US" sz="2400" dirty="0">
                <a:solidFill>
                  <a:schemeClr val="tx1"/>
                </a:solidFill>
              </a:rPr>
              <a:t>A holding fixture being used on this </a:t>
            </a:r>
            <a:r>
              <a:rPr lang="en-US" sz="2400" spc="-300" dirty="0">
                <a:solidFill>
                  <a:schemeClr val="tx1"/>
                </a:solidFill>
              </a:rPr>
              <a:t>F W </a:t>
            </a:r>
            <a:r>
              <a:rPr lang="en-US" sz="2400" dirty="0">
                <a:solidFill>
                  <a:schemeClr val="tx1"/>
                </a:solidFill>
              </a:rPr>
              <a:t>D vehicle to support the engine when transaxle is removed.</a:t>
            </a:r>
          </a:p>
        </p:txBody>
      </p:sp>
    </p:spTree>
    <p:extLst>
      <p:ext uri="{BB962C8B-B14F-4D97-AF65-F5344CB8AC3E}">
        <p14:creationId xmlns:p14="http://schemas.microsoft.com/office/powerpoint/2010/main" val="1449166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598" y="233849"/>
            <a:ext cx="8224440" cy="590349"/>
          </a:xfrm>
        </p:spPr>
        <p:txBody>
          <a:bodyPr wrap="square" lIns="0" tIns="18000" rIns="0" bIns="18000" anchor="ctr" anchorCtr="0">
            <a:spAutoFit/>
          </a:bodyPr>
          <a:lstStyle/>
          <a:p>
            <a:r>
              <a:rPr lang="en-US" dirty="0"/>
              <a:t>Figure 17.4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29677"/>
            <a:ext cx="8190780" cy="405683"/>
          </a:xfrm>
        </p:spPr>
        <p:txBody>
          <a:bodyPr wrap="square" lIns="0" tIns="18000" rIns="0" bIns="18000" anchor="ctr" anchorCtr="0">
            <a:spAutoFit/>
          </a:bodyPr>
          <a:lstStyle/>
          <a:p>
            <a:pPr marL="0" indent="0">
              <a:buNone/>
            </a:pPr>
            <a:r>
              <a:rPr lang="en-US" sz="2400" dirty="0">
                <a:solidFill>
                  <a:schemeClr val="tx1"/>
                </a:solidFill>
              </a:rPr>
              <a:t>Transmission Jack </a:t>
            </a:r>
          </a:p>
        </p:txBody>
      </p:sp>
      <p:pic>
        <p:nvPicPr>
          <p:cNvPr id="6" name="Picture 5" descr="A close-up view shows a transmission jack with a belt supporting a transaxle before removing it.">
            <a:extLst>
              <a:ext uri="{FF2B5EF4-FFF2-40B4-BE49-F238E27FC236}">
                <a16:creationId xmlns:a16="http://schemas.microsoft.com/office/drawing/2014/main" id="{00AD3AE5-7215-FD23-FFF9-9DB7596A1EF8}"/>
              </a:ext>
            </a:extLst>
          </p:cNvPr>
          <p:cNvPicPr>
            <a:picLocks noChangeAspect="1"/>
          </p:cNvPicPr>
          <p:nvPr/>
        </p:nvPicPr>
        <p:blipFill rotWithShape="1">
          <a:blip r:embed="rId3"/>
          <a:srcRect b="6435"/>
          <a:stretch/>
        </p:blipFill>
        <p:spPr>
          <a:xfrm>
            <a:off x="2284824" y="1808709"/>
            <a:ext cx="4574352" cy="3511779"/>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57566" y="5587730"/>
            <a:ext cx="8224472" cy="775015"/>
          </a:xfrm>
        </p:spPr>
        <p:txBody>
          <a:bodyPr wrap="square" lIns="0" tIns="18000" rIns="0" bIns="18000" anchor="ctr" anchorCtr="0">
            <a:spAutoFit/>
          </a:bodyPr>
          <a:lstStyle/>
          <a:p>
            <a:pPr marL="0" indent="0">
              <a:buNone/>
            </a:pPr>
            <a:r>
              <a:rPr lang="en-US" sz="2400" dirty="0">
                <a:solidFill>
                  <a:schemeClr val="tx1"/>
                </a:solidFill>
              </a:rPr>
              <a:t>A transaxle being supported by a transmission jack prior to removal of the unit from underneath the vehicle.</a:t>
            </a:r>
          </a:p>
        </p:txBody>
      </p:sp>
    </p:spTree>
    <p:extLst>
      <p:ext uri="{BB962C8B-B14F-4D97-AF65-F5344CB8AC3E}">
        <p14:creationId xmlns:p14="http://schemas.microsoft.com/office/powerpoint/2010/main" val="215536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80" y="219456"/>
            <a:ext cx="8218058" cy="590349"/>
          </a:xfrm>
        </p:spPr>
        <p:txBody>
          <a:bodyPr wrap="square" lIns="0" tIns="18000" rIns="0" bIns="18000" anchor="ctr" anchorCtr="0">
            <a:spAutoFit/>
          </a:bodyPr>
          <a:lstStyle/>
          <a:p>
            <a:r>
              <a:rPr lang="en-US" dirty="0"/>
              <a:t>Figure 17.5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3980" y="1066446"/>
            <a:ext cx="8218058" cy="1144347"/>
          </a:xfrm>
        </p:spPr>
        <p:txBody>
          <a:bodyPr wrap="square" lIns="0" tIns="18000" rIns="0" bIns="18000" anchor="ctr" anchorCtr="0">
            <a:spAutoFit/>
          </a:bodyPr>
          <a:lstStyle/>
          <a:p>
            <a:pPr marL="0" indent="0">
              <a:buNone/>
            </a:pPr>
            <a:r>
              <a:rPr lang="en-US" sz="2400" dirty="0">
                <a:solidFill>
                  <a:schemeClr val="tx1"/>
                </a:solidFill>
              </a:rPr>
              <a:t>Transmission/transaxle is being removed from the vehicle, either remove the torque converter or install a retaining bracket to keep it from falling off the splines.</a:t>
            </a:r>
          </a:p>
        </p:txBody>
      </p:sp>
      <p:pic>
        <p:nvPicPr>
          <p:cNvPr id="5" name="Picture 4" descr="An illustration shows a retainer bracket around the bell housing under which is a circular shaped torque converter.">
            <a:extLst>
              <a:ext uri="{FF2B5EF4-FFF2-40B4-BE49-F238E27FC236}">
                <a16:creationId xmlns:a16="http://schemas.microsoft.com/office/drawing/2014/main" id="{A373E758-D2C4-E837-7121-3C2449D6A9CE}"/>
              </a:ext>
            </a:extLst>
          </p:cNvPr>
          <p:cNvPicPr>
            <a:picLocks noChangeAspect="1"/>
          </p:cNvPicPr>
          <p:nvPr/>
        </p:nvPicPr>
        <p:blipFill rotWithShape="1">
          <a:blip r:embed="rId3"/>
          <a:srcRect b="4589"/>
          <a:stretch/>
        </p:blipFill>
        <p:spPr>
          <a:xfrm>
            <a:off x="2625932" y="2358659"/>
            <a:ext cx="3915885" cy="4058552"/>
          </a:xfrm>
          <a:prstGeom prst="rect">
            <a:avLst/>
          </a:prstGeom>
        </p:spPr>
      </p:pic>
    </p:spTree>
    <p:extLst>
      <p:ext uri="{BB962C8B-B14F-4D97-AF65-F5344CB8AC3E}">
        <p14:creationId xmlns:p14="http://schemas.microsoft.com/office/powerpoint/2010/main" val="148866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Automatic Transmission,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to_trans_r_r">
            <a:hlinkClick r:id="" action="ppaction://media"/>
            <a:extLst>
              <a:ext uri="{FF2B5EF4-FFF2-40B4-BE49-F238E27FC236}">
                <a16:creationId xmlns:a16="http://schemas.microsoft.com/office/drawing/2014/main" id="{248288B3-8D52-C7AA-3CD3-86593A7DB2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502" y="1282148"/>
            <a:ext cx="8870996" cy="4989935"/>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455"/>
            <a:ext cx="8224289" cy="590349"/>
          </a:xfrm>
        </p:spPr>
        <p:txBody>
          <a:bodyPr wrap="square" lIns="0" tIns="18000" rIns="0" bIns="18000" anchor="ctr" anchorCtr="0">
            <a:spAutoFit/>
          </a:bodyPr>
          <a:lstStyle/>
          <a:p>
            <a:r>
              <a:rPr lang="en-US" dirty="0"/>
              <a:t>Automatic Transition Parts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041717"/>
            <a:ext cx="8224289" cy="3529616"/>
          </a:xfrm>
        </p:spPr>
        <p:txBody>
          <a:bodyPr wrap="square" lIns="0" tIns="18000" rIns="0" bIns="18000" anchor="ctr" anchorCtr="0">
            <a:spAutoFit/>
          </a:bodyPr>
          <a:lstStyle/>
          <a:p>
            <a:pPr marL="342900" indent="-342900">
              <a:spcBef>
                <a:spcPts val="600"/>
              </a:spcBef>
            </a:pPr>
            <a:r>
              <a:rPr lang="en-US" sz="2400" dirty="0">
                <a:solidFill>
                  <a:schemeClr val="tx1"/>
                </a:solidFill>
              </a:rPr>
              <a:t>Hard parts</a:t>
            </a:r>
          </a:p>
          <a:p>
            <a:pPr marL="342900" indent="-342900">
              <a:spcBef>
                <a:spcPts val="600"/>
              </a:spcBef>
            </a:pPr>
            <a:r>
              <a:rPr lang="en-US" sz="2400" dirty="0">
                <a:solidFill>
                  <a:schemeClr val="tx1"/>
                </a:solidFill>
              </a:rPr>
              <a:t>Soft parts</a:t>
            </a:r>
          </a:p>
          <a:p>
            <a:pPr marL="342900" indent="-342900">
              <a:spcBef>
                <a:spcPts val="600"/>
              </a:spcBef>
            </a:pPr>
            <a:r>
              <a:rPr lang="en-US" sz="2400" dirty="0">
                <a:solidFill>
                  <a:schemeClr val="tx1"/>
                </a:solidFill>
              </a:rPr>
              <a:t>Kits</a:t>
            </a:r>
          </a:p>
          <a:p>
            <a:pPr marL="829818" lvl="1" indent="-342900"/>
            <a:r>
              <a:rPr lang="en-US" sz="2400" dirty="0">
                <a:solidFill>
                  <a:schemeClr val="tx1"/>
                </a:solidFill>
              </a:rPr>
              <a:t>Banner kit</a:t>
            </a:r>
          </a:p>
          <a:p>
            <a:pPr marL="829818" lvl="1" indent="-342900"/>
            <a:r>
              <a:rPr lang="en-US" sz="2400" dirty="0">
                <a:solidFill>
                  <a:schemeClr val="tx1"/>
                </a:solidFill>
              </a:rPr>
              <a:t>Bearing kit</a:t>
            </a:r>
          </a:p>
          <a:p>
            <a:pPr marL="829818" lvl="1" indent="-342900"/>
            <a:r>
              <a:rPr lang="en-US" sz="2400" dirty="0">
                <a:solidFill>
                  <a:schemeClr val="tx1"/>
                </a:solidFill>
              </a:rPr>
              <a:t>Compliance kit</a:t>
            </a:r>
          </a:p>
          <a:p>
            <a:pPr marL="829818" lvl="1" indent="-342900"/>
            <a:r>
              <a:rPr lang="en-US" sz="2400" dirty="0">
                <a:solidFill>
                  <a:schemeClr val="tx1"/>
                </a:solidFill>
              </a:rPr>
              <a:t>Deluxe or super kit</a:t>
            </a:r>
          </a:p>
          <a:p>
            <a:pPr marL="829818" lvl="1" indent="-342900"/>
            <a:r>
              <a:rPr lang="en-US" sz="2400" dirty="0">
                <a:solidFill>
                  <a:schemeClr val="tx1"/>
                </a:solidFill>
              </a:rPr>
              <a:t>Filter kit</a:t>
            </a:r>
          </a:p>
        </p:txBody>
      </p:sp>
    </p:spTree>
    <p:extLst>
      <p:ext uri="{BB962C8B-B14F-4D97-AF65-F5344CB8AC3E}">
        <p14:creationId xmlns:p14="http://schemas.microsoft.com/office/powerpoint/2010/main" val="2001946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455"/>
            <a:ext cx="8224289" cy="590349"/>
          </a:xfrm>
        </p:spPr>
        <p:txBody>
          <a:bodyPr wrap="square" lIns="0" tIns="18000" rIns="0" bIns="18000" anchor="ctr" anchorCtr="0">
            <a:spAutoFit/>
          </a:bodyPr>
          <a:lstStyle/>
          <a:p>
            <a:r>
              <a:rPr lang="en-US" dirty="0"/>
              <a:t>Automatic Transition Parts </a:t>
            </a:r>
            <a:r>
              <a:rPr lang="en-US" sz="2800" dirty="0"/>
              <a:t>(2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046902"/>
            <a:ext cx="8224289" cy="2190788"/>
          </a:xfrm>
        </p:spPr>
        <p:txBody>
          <a:bodyPr wrap="square" lIns="0" tIns="18000" rIns="0" bIns="18000" anchor="ctr" anchorCtr="0">
            <a:spAutoFit/>
          </a:bodyPr>
          <a:lstStyle/>
          <a:p>
            <a:pPr marL="829818" lvl="1" indent="-342900"/>
            <a:r>
              <a:rPr lang="en-US" sz="2400" dirty="0">
                <a:solidFill>
                  <a:schemeClr val="tx1"/>
                </a:solidFill>
              </a:rPr>
              <a:t>Master kit</a:t>
            </a:r>
          </a:p>
          <a:p>
            <a:pPr marL="829818" lvl="1" indent="-342900"/>
            <a:r>
              <a:rPr lang="en-US" sz="2400" dirty="0">
                <a:solidFill>
                  <a:schemeClr val="tx1"/>
                </a:solidFill>
              </a:rPr>
              <a:t>Overhaul kit</a:t>
            </a:r>
          </a:p>
          <a:p>
            <a:pPr marL="829818" lvl="1" indent="-342900"/>
            <a:r>
              <a:rPr lang="en-US" sz="2400" dirty="0">
                <a:solidFill>
                  <a:schemeClr val="tx1"/>
                </a:solidFill>
              </a:rPr>
              <a:t>Sealing ring kit</a:t>
            </a:r>
          </a:p>
          <a:p>
            <a:pPr marL="829818" lvl="1" indent="-342900"/>
            <a:r>
              <a:rPr lang="en-US" sz="2400" dirty="0">
                <a:solidFill>
                  <a:schemeClr val="tx1"/>
                </a:solidFill>
              </a:rPr>
              <a:t>Solenoid kit</a:t>
            </a:r>
          </a:p>
          <a:p>
            <a:pPr marL="829818" lvl="1" indent="-342900"/>
            <a:r>
              <a:rPr lang="en-US" sz="2400" dirty="0">
                <a:solidFill>
                  <a:schemeClr val="tx1"/>
                </a:solidFill>
              </a:rPr>
              <a:t>Valve body kit</a:t>
            </a:r>
          </a:p>
        </p:txBody>
      </p:sp>
    </p:spTree>
    <p:extLst>
      <p:ext uri="{BB962C8B-B14F-4D97-AF65-F5344CB8AC3E}">
        <p14:creationId xmlns:p14="http://schemas.microsoft.com/office/powerpoint/2010/main" val="3642594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80" y="219456"/>
            <a:ext cx="8218058" cy="590349"/>
          </a:xfrm>
        </p:spPr>
        <p:txBody>
          <a:bodyPr wrap="square" lIns="0" tIns="18000" rIns="0" bIns="18000" anchor="ctr" anchorCtr="0">
            <a:spAutoFit/>
          </a:bodyPr>
          <a:lstStyle/>
          <a:p>
            <a:r>
              <a:rPr lang="en-US" dirty="0"/>
              <a:t>Figure 17.6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3981" y="1064846"/>
            <a:ext cx="558888" cy="405683"/>
          </a:xfrm>
        </p:spPr>
        <p:txBody>
          <a:bodyPr wrap="square" lIns="0" tIns="18000" rIns="0" bIns="18000" anchor="ctr" anchorCtr="0">
            <a:spAutoFit/>
          </a:bodyPr>
          <a:lstStyle/>
          <a:p>
            <a:pPr marL="0" indent="0">
              <a:buNone/>
            </a:pPr>
            <a:r>
              <a:rPr lang="en-US" sz="2400" dirty="0">
                <a:solidFill>
                  <a:schemeClr val="tx1"/>
                </a:solidFill>
              </a:rPr>
              <a:t>Kits</a:t>
            </a:r>
          </a:p>
        </p:txBody>
      </p:sp>
      <p:pic>
        <p:nvPicPr>
          <p:cNvPr id="7" name="Picture 6" descr="A close-up view shows a typical Chrysler transaxle overhaul kit containing a series of small and large bangle-shaped gears and an irregular-square-shaped gasket next to them on a kit book.">
            <a:extLst>
              <a:ext uri="{FF2B5EF4-FFF2-40B4-BE49-F238E27FC236}">
                <a16:creationId xmlns:a16="http://schemas.microsoft.com/office/drawing/2014/main" id="{42B6E0A6-B78F-2B56-A17E-65528457B434}"/>
              </a:ext>
            </a:extLst>
          </p:cNvPr>
          <p:cNvPicPr>
            <a:picLocks noChangeAspect="1"/>
          </p:cNvPicPr>
          <p:nvPr/>
        </p:nvPicPr>
        <p:blipFill rotWithShape="1">
          <a:blip r:embed="rId3"/>
          <a:srcRect b="5398"/>
          <a:stretch/>
        </p:blipFill>
        <p:spPr>
          <a:xfrm>
            <a:off x="866140" y="1659599"/>
            <a:ext cx="3564117" cy="2956055"/>
          </a:xfrm>
          <a:prstGeom prst="rect">
            <a:avLst/>
          </a:prstGeom>
        </p:spPr>
      </p:pic>
      <p:pic>
        <p:nvPicPr>
          <p:cNvPr id="10" name="Picture 9" descr="A close-up view shows diagrams of the valve body with labeled parts and instructions.">
            <a:extLst>
              <a:ext uri="{FF2B5EF4-FFF2-40B4-BE49-F238E27FC236}">
                <a16:creationId xmlns:a16="http://schemas.microsoft.com/office/drawing/2014/main" id="{0FF8B830-F9A7-5C5C-B3D1-309291D10CFA}"/>
              </a:ext>
            </a:extLst>
          </p:cNvPr>
          <p:cNvPicPr>
            <a:picLocks noChangeAspect="1"/>
          </p:cNvPicPr>
          <p:nvPr/>
        </p:nvPicPr>
        <p:blipFill rotWithShape="1">
          <a:blip r:embed="rId4"/>
          <a:srcRect b="4935"/>
          <a:stretch/>
        </p:blipFill>
        <p:spPr>
          <a:xfrm>
            <a:off x="4763274" y="1643896"/>
            <a:ext cx="3560051" cy="2970496"/>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57566" y="4874927"/>
            <a:ext cx="8224472" cy="1513679"/>
          </a:xfrm>
        </p:spPr>
        <p:txBody>
          <a:bodyPr wrap="square" lIns="0" tIns="18000" rIns="0" bIns="18000" anchor="ctr" anchorCtr="0">
            <a:spAutoFit/>
          </a:bodyPr>
          <a:lstStyle/>
          <a:p>
            <a:pPr marL="0" indent="0">
              <a:buNone/>
            </a:pPr>
            <a:r>
              <a:rPr lang="en-US" sz="2400" dirty="0">
                <a:solidFill>
                  <a:schemeClr val="tx1"/>
                </a:solidFill>
              </a:rPr>
              <a:t>(a) A Typical automatic transaxle overhaul kit for a Chrysler 41</a:t>
            </a:r>
            <a:r>
              <a:rPr lang="en-US" sz="2400" spc="-300" dirty="0">
                <a:solidFill>
                  <a:schemeClr val="tx1"/>
                </a:solidFill>
              </a:rPr>
              <a:t>T </a:t>
            </a:r>
            <a:r>
              <a:rPr lang="en-US" sz="2400" dirty="0">
                <a:solidFill>
                  <a:schemeClr val="tx1"/>
                </a:solidFill>
              </a:rPr>
              <a:t>E. (b) The kit includes instructions and diagrams to help identify the unit being overhauled so that the correct parts are used from the kit</a:t>
            </a:r>
          </a:p>
        </p:txBody>
      </p:sp>
    </p:spTree>
    <p:extLst>
      <p:ext uri="{BB962C8B-B14F-4D97-AF65-F5344CB8AC3E}">
        <p14:creationId xmlns:p14="http://schemas.microsoft.com/office/powerpoint/2010/main" val="199721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6188"/>
            <a:ext cx="8212347" cy="3198756"/>
          </a:xfrm>
        </p:spPr>
        <p:txBody>
          <a:bodyPr lIns="0" tIns="18000" rIns="0" bIns="18000" anchor="ctr" anchorCtr="0">
            <a:spAutoFit/>
          </a:bodyPr>
          <a:lstStyle/>
          <a:p>
            <a:pPr marL="534988" indent="-534988">
              <a:buNone/>
            </a:pPr>
            <a:r>
              <a:rPr lang="en-US" sz="2400" b="1" dirty="0">
                <a:solidFill>
                  <a:srgbClr val="007FA3"/>
                </a:solidFill>
              </a:rPr>
              <a:t>17.1</a:t>
            </a:r>
            <a:r>
              <a:rPr lang="en-US" sz="2400" dirty="0">
                <a:solidFill>
                  <a:schemeClr val="tx1"/>
                </a:solidFill>
              </a:rPr>
              <a:t> Describe automatic transmission repair options.</a:t>
            </a:r>
          </a:p>
          <a:p>
            <a:pPr marL="715963" indent="-715963">
              <a:buNone/>
            </a:pPr>
            <a:r>
              <a:rPr lang="en-US" sz="2400" b="1" dirty="0">
                <a:solidFill>
                  <a:srgbClr val="007FA3"/>
                </a:solidFill>
              </a:rPr>
              <a:t>17.2</a:t>
            </a:r>
            <a:r>
              <a:rPr lang="en-US" sz="2400" dirty="0">
                <a:solidFill>
                  <a:schemeClr val="tx1"/>
                </a:solidFill>
              </a:rPr>
              <a:t> Describe the automatic transmission/transaxle inspection process.</a:t>
            </a:r>
          </a:p>
          <a:p>
            <a:pPr marL="715963" indent="-715963">
              <a:buNone/>
            </a:pPr>
            <a:r>
              <a:rPr lang="en-US" sz="2400" b="1" dirty="0">
                <a:solidFill>
                  <a:srgbClr val="007FA3"/>
                </a:solidFill>
              </a:rPr>
              <a:t>17.3</a:t>
            </a:r>
            <a:r>
              <a:rPr lang="en-US" sz="2400" dirty="0">
                <a:solidFill>
                  <a:schemeClr val="tx1"/>
                </a:solidFill>
              </a:rPr>
              <a:t> List the steps needed to be followed to remove an automatic transmission/transaxle.</a:t>
            </a:r>
          </a:p>
          <a:p>
            <a:pPr marL="715963" indent="-715963">
              <a:buNone/>
            </a:pPr>
            <a:r>
              <a:rPr lang="en-US" sz="2400" b="1" dirty="0">
                <a:solidFill>
                  <a:srgbClr val="007FA3"/>
                </a:solidFill>
              </a:rPr>
              <a:t>17.4</a:t>
            </a:r>
            <a:r>
              <a:rPr lang="en-US" sz="2400" dirty="0">
                <a:solidFill>
                  <a:schemeClr val="tx1"/>
                </a:solidFill>
              </a:rPr>
              <a:t> Explain the procedure for disassembling a transmission/transaxle.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80" y="219456"/>
            <a:ext cx="8218058" cy="590349"/>
          </a:xfrm>
        </p:spPr>
        <p:txBody>
          <a:bodyPr wrap="square" lIns="0" tIns="18000" rIns="0" bIns="18000" anchor="ctr" anchorCtr="0">
            <a:spAutoFit/>
          </a:bodyPr>
          <a:lstStyle/>
          <a:p>
            <a:r>
              <a:rPr lang="en-US" dirty="0"/>
              <a:t>Figure 17.7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3980" y="1014257"/>
            <a:ext cx="8218058" cy="775015"/>
          </a:xfrm>
        </p:spPr>
        <p:txBody>
          <a:bodyPr wrap="square" lIns="0" tIns="18000" rIns="0" bIns="18000" anchor="ctr" anchorCtr="0">
            <a:spAutoFit/>
          </a:bodyPr>
          <a:lstStyle/>
          <a:p>
            <a:pPr marL="0" indent="0">
              <a:buNone/>
            </a:pPr>
            <a:r>
              <a:rPr lang="en-US" sz="2400" dirty="0">
                <a:solidFill>
                  <a:schemeClr val="tx1"/>
                </a:solidFill>
              </a:rPr>
              <a:t>A power washer being used to remove the road grime from the unit before it is disassembled.</a:t>
            </a:r>
          </a:p>
        </p:txBody>
      </p:sp>
      <p:pic>
        <p:nvPicPr>
          <p:cNvPr id="6" name="Picture 5" descr="An illustration shows a technician with a safety helmet and uniform using a power washer to remove the road grime.">
            <a:extLst>
              <a:ext uri="{FF2B5EF4-FFF2-40B4-BE49-F238E27FC236}">
                <a16:creationId xmlns:a16="http://schemas.microsoft.com/office/drawing/2014/main" id="{264FEDE9-37D0-5ED4-C513-CDB0E2FD0071}"/>
              </a:ext>
            </a:extLst>
          </p:cNvPr>
          <p:cNvPicPr>
            <a:picLocks noChangeAspect="1"/>
          </p:cNvPicPr>
          <p:nvPr/>
        </p:nvPicPr>
        <p:blipFill rotWithShape="1">
          <a:blip r:embed="rId3"/>
          <a:srcRect b="4134"/>
          <a:stretch/>
        </p:blipFill>
        <p:spPr>
          <a:xfrm>
            <a:off x="2653936" y="2040760"/>
            <a:ext cx="3859876" cy="4372029"/>
          </a:xfrm>
          <a:prstGeom prst="rect">
            <a:avLst/>
          </a:prstGeom>
        </p:spPr>
      </p:pic>
    </p:spTree>
    <p:extLst>
      <p:ext uri="{BB962C8B-B14F-4D97-AF65-F5344CB8AC3E}">
        <p14:creationId xmlns:p14="http://schemas.microsoft.com/office/powerpoint/2010/main" val="11067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667"/>
            <a:ext cx="8224289" cy="1021237"/>
          </a:xfrm>
        </p:spPr>
        <p:txBody>
          <a:bodyPr wrap="square" lIns="0" tIns="18000" rIns="0" bIns="18000" anchor="ctr" anchorCtr="0">
            <a:spAutoFit/>
          </a:bodyPr>
          <a:lstStyle/>
          <a:p>
            <a:r>
              <a:rPr lang="en-US" dirty="0"/>
              <a:t>Transmission/Transaxle Disassembly </a:t>
            </a:r>
            <a:r>
              <a:rPr lang="en-US" sz="2800" dirty="0"/>
              <a:t>(1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733493"/>
            <a:ext cx="8224289" cy="2560119"/>
          </a:xfrm>
        </p:spPr>
        <p:txBody>
          <a:bodyPr wrap="square" lIns="0" tIns="18000" rIns="0" bIns="18000" anchor="ctr" anchorCtr="0">
            <a:spAutoFit/>
          </a:bodyPr>
          <a:lstStyle/>
          <a:p>
            <a:pPr marL="342900" indent="-342900">
              <a:spcBef>
                <a:spcPts val="600"/>
              </a:spcBef>
            </a:pPr>
            <a:r>
              <a:rPr lang="en-US" sz="2400" dirty="0">
                <a:solidFill>
                  <a:schemeClr val="tx1"/>
                </a:solidFill>
              </a:rPr>
              <a:t>Pre-disassembly Cleanup </a:t>
            </a:r>
          </a:p>
          <a:p>
            <a:pPr marL="829818" lvl="1" indent="-342900"/>
            <a:r>
              <a:rPr lang="en-US" sz="2400" dirty="0">
                <a:solidFill>
                  <a:schemeClr val="tx1"/>
                </a:solidFill>
              </a:rPr>
              <a:t>Cleanliness is a must during a transmission overhaul.</a:t>
            </a:r>
          </a:p>
          <a:p>
            <a:pPr marL="342900" indent="-342900">
              <a:spcBef>
                <a:spcPts val="600"/>
              </a:spcBef>
            </a:pPr>
            <a:r>
              <a:rPr lang="en-US" sz="2400" dirty="0">
                <a:solidFill>
                  <a:schemeClr val="tx1"/>
                </a:solidFill>
              </a:rPr>
              <a:t>Teardown Bench and Holding Fixtures</a:t>
            </a:r>
          </a:p>
          <a:p>
            <a:pPr marL="829818" lvl="1" indent="-342900"/>
            <a:r>
              <a:rPr lang="en-US" sz="2400" dirty="0">
                <a:solidFill>
                  <a:schemeClr val="tx1"/>
                </a:solidFill>
              </a:rPr>
              <a:t>Many shops use a teardown bench </a:t>
            </a:r>
          </a:p>
          <a:p>
            <a:pPr marL="829818" lvl="1" indent="-342900"/>
            <a:r>
              <a:rPr lang="en-US" sz="2400" dirty="0">
                <a:solidFill>
                  <a:schemeClr val="tx1"/>
                </a:solidFill>
              </a:rPr>
              <a:t>Steel top designed to catch fluid and drain it into a catch pan.</a:t>
            </a:r>
          </a:p>
        </p:txBody>
      </p:sp>
    </p:spTree>
    <p:extLst>
      <p:ext uri="{BB962C8B-B14F-4D97-AF65-F5344CB8AC3E}">
        <p14:creationId xmlns:p14="http://schemas.microsoft.com/office/powerpoint/2010/main" val="377259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4289" cy="590349"/>
          </a:xfrm>
        </p:spPr>
        <p:txBody>
          <a:bodyPr wrap="square" lIns="0" tIns="18000" rIns="0" bIns="18000" anchor="ctr" anchorCtr="0">
            <a:spAutoFit/>
          </a:bodyPr>
          <a:lstStyle/>
          <a:p>
            <a:r>
              <a:rPr lang="en-US" dirty="0"/>
              <a:t>Figure 17.8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64846"/>
            <a:ext cx="2068511" cy="405683"/>
          </a:xfrm>
        </p:spPr>
        <p:txBody>
          <a:bodyPr wrap="square" lIns="0" tIns="18000" rIns="0" bIns="18000" anchor="ctr" anchorCtr="0">
            <a:spAutoFit/>
          </a:bodyPr>
          <a:lstStyle/>
          <a:p>
            <a:pPr marL="0" indent="0">
              <a:buNone/>
            </a:pPr>
            <a:r>
              <a:rPr lang="en-US" sz="2400" dirty="0">
                <a:solidFill>
                  <a:schemeClr val="tx1"/>
                </a:solidFill>
              </a:rPr>
              <a:t>Holding Fixture </a:t>
            </a:r>
          </a:p>
        </p:txBody>
      </p:sp>
      <p:pic>
        <p:nvPicPr>
          <p:cNvPr id="6" name="Picture 5" descr="A close-up view shows a U-shaped holding fixture holding a transaxle unit.">
            <a:extLst>
              <a:ext uri="{FF2B5EF4-FFF2-40B4-BE49-F238E27FC236}">
                <a16:creationId xmlns:a16="http://schemas.microsoft.com/office/drawing/2014/main" id="{6354A34A-56E3-025A-C5BF-5CC523BE1E90}"/>
              </a:ext>
            </a:extLst>
          </p:cNvPr>
          <p:cNvPicPr>
            <a:picLocks noChangeAspect="1"/>
          </p:cNvPicPr>
          <p:nvPr/>
        </p:nvPicPr>
        <p:blipFill rotWithShape="1">
          <a:blip r:embed="rId3"/>
          <a:srcRect b="6435"/>
          <a:stretch/>
        </p:blipFill>
        <p:spPr>
          <a:xfrm>
            <a:off x="2760297" y="1651221"/>
            <a:ext cx="3623407" cy="2781727"/>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57566" y="4503038"/>
            <a:ext cx="8224289" cy="1883011"/>
          </a:xfrm>
        </p:spPr>
        <p:txBody>
          <a:bodyPr wrap="square" lIns="0" tIns="18000" rIns="0" bIns="18000" anchor="ctr" anchorCtr="0">
            <a:spAutoFit/>
          </a:bodyPr>
          <a:lstStyle/>
          <a:p>
            <a:pPr marL="0" indent="0">
              <a:buNone/>
            </a:pPr>
            <a:r>
              <a:rPr lang="en-US" sz="2400" dirty="0">
                <a:solidFill>
                  <a:schemeClr val="tx1"/>
                </a:solidFill>
              </a:rPr>
              <a:t>Using a holding fixture is the preferred method to use when disassembling and assembling an automatic transmission/transaxle. It allows the unit to be tilted and rotated as needed to get access to the internal and</a:t>
            </a:r>
            <a:r>
              <a:rPr lang="en-US" sz="2400" baseline="0" dirty="0">
                <a:solidFill>
                  <a:schemeClr val="tx1"/>
                </a:solidFill>
              </a:rPr>
              <a:t> </a:t>
            </a:r>
            <a:r>
              <a:rPr lang="en-US" sz="2400" dirty="0">
                <a:solidFill>
                  <a:schemeClr val="tx1"/>
                </a:solidFill>
              </a:rPr>
              <a:t>external components.</a:t>
            </a:r>
          </a:p>
        </p:txBody>
      </p:sp>
    </p:spTree>
    <p:extLst>
      <p:ext uri="{BB962C8B-B14F-4D97-AF65-F5344CB8AC3E}">
        <p14:creationId xmlns:p14="http://schemas.microsoft.com/office/powerpoint/2010/main" val="1594477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667"/>
            <a:ext cx="8215747" cy="1021237"/>
          </a:xfrm>
        </p:spPr>
        <p:txBody>
          <a:bodyPr wrap="square" lIns="0" tIns="18000" rIns="0" bIns="18000" anchor="ctr" anchorCtr="0">
            <a:spAutoFit/>
          </a:bodyPr>
          <a:lstStyle/>
          <a:p>
            <a:r>
              <a:rPr lang="en-US" dirty="0"/>
              <a:t>Transmission/Transaxle Disassembly </a:t>
            </a:r>
            <a:r>
              <a:rPr lang="en-US" sz="2800" dirty="0"/>
              <a:t>(2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741427"/>
            <a:ext cx="8224289" cy="2406231"/>
          </a:xfrm>
        </p:spPr>
        <p:txBody>
          <a:bodyPr wrap="square" lIns="0" tIns="18000" rIns="0" bIns="18000" anchor="ctr" anchorCtr="0">
            <a:spAutoFit/>
          </a:bodyPr>
          <a:lstStyle/>
          <a:p>
            <a:pPr marL="342900" indent="-342900">
              <a:spcBef>
                <a:spcPts val="600"/>
              </a:spcBef>
            </a:pPr>
            <a:r>
              <a:rPr lang="en-US" sz="2400" dirty="0">
                <a:solidFill>
                  <a:schemeClr val="tx1"/>
                </a:solidFill>
              </a:rPr>
              <a:t>First teardown step is to remove the oil pan, filter, and valve body.</a:t>
            </a:r>
          </a:p>
          <a:p>
            <a:pPr marL="342900" indent="-342900">
              <a:spcBef>
                <a:spcPts val="600"/>
              </a:spcBef>
            </a:pPr>
            <a:r>
              <a:rPr lang="en-US" sz="2400" dirty="0">
                <a:solidFill>
                  <a:schemeClr val="tx1"/>
                </a:solidFill>
              </a:rPr>
              <a:t>Inspect for check balls as the valve body is removed, and note their location.</a:t>
            </a:r>
          </a:p>
          <a:p>
            <a:pPr marL="342900" indent="-342900">
              <a:spcBef>
                <a:spcPts val="600"/>
              </a:spcBef>
            </a:pPr>
            <a:r>
              <a:rPr lang="en-US" sz="2400" dirty="0">
                <a:solidFill>
                  <a:schemeClr val="tx1"/>
                </a:solidFill>
              </a:rPr>
              <a:t>Retaining rings are used to hold many parts in the proper position.</a:t>
            </a:r>
          </a:p>
        </p:txBody>
      </p:sp>
    </p:spTree>
    <p:extLst>
      <p:ext uri="{BB962C8B-B14F-4D97-AF65-F5344CB8AC3E}">
        <p14:creationId xmlns:p14="http://schemas.microsoft.com/office/powerpoint/2010/main" val="10349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667"/>
            <a:ext cx="8224289" cy="1021237"/>
          </a:xfrm>
        </p:spPr>
        <p:txBody>
          <a:bodyPr wrap="square" lIns="0" tIns="18000" rIns="0" bIns="18000" anchor="ctr" anchorCtr="0">
            <a:spAutoFit/>
          </a:bodyPr>
          <a:lstStyle/>
          <a:p>
            <a:r>
              <a:rPr lang="en-US" dirty="0"/>
              <a:t>Transmission/Transaxle Disassembly </a:t>
            </a:r>
            <a:r>
              <a:rPr lang="en-US" sz="2800" dirty="0"/>
              <a:t>(3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2003727"/>
            <a:ext cx="8224289" cy="2036899"/>
          </a:xfrm>
        </p:spPr>
        <p:txBody>
          <a:bodyPr wrap="square" lIns="0" tIns="18000" rIns="0" bIns="18000" anchor="ctr" anchorCtr="0">
            <a:spAutoFit/>
          </a:bodyPr>
          <a:lstStyle/>
          <a:p>
            <a:pPr marL="342900" indent="-342900">
              <a:spcBef>
                <a:spcPts val="600"/>
              </a:spcBef>
            </a:pPr>
            <a:r>
              <a:rPr lang="en-US" sz="2400" dirty="0">
                <a:solidFill>
                  <a:schemeClr val="tx1"/>
                </a:solidFill>
              </a:rPr>
              <a:t>It is standard practice to measure input shaft end play before removing pump.</a:t>
            </a:r>
          </a:p>
          <a:p>
            <a:pPr marL="342900" indent="-342900">
              <a:spcBef>
                <a:spcPts val="600"/>
              </a:spcBef>
            </a:pPr>
            <a:r>
              <a:rPr lang="en-US" sz="2400" dirty="0">
                <a:solidFill>
                  <a:schemeClr val="tx1"/>
                </a:solidFill>
              </a:rPr>
              <a:t>Pump assembly is front cover that holds gear train inside case on </a:t>
            </a:r>
            <a:r>
              <a:rPr lang="en-US" sz="2400" spc="-300" dirty="0">
                <a:solidFill>
                  <a:schemeClr val="tx1"/>
                </a:solidFill>
              </a:rPr>
              <a:t>R W </a:t>
            </a:r>
            <a:r>
              <a:rPr lang="en-US" sz="2400" dirty="0">
                <a:solidFill>
                  <a:schemeClr val="tx1"/>
                </a:solidFill>
              </a:rPr>
              <a:t>D transmissions.</a:t>
            </a:r>
          </a:p>
          <a:p>
            <a:pPr marL="829818" lvl="1" indent="-342900"/>
            <a:r>
              <a:rPr lang="en-US" sz="2400" dirty="0">
                <a:solidFill>
                  <a:schemeClr val="tx1"/>
                </a:solidFill>
              </a:rPr>
              <a:t>Removal allows disassembly of rest of internal parts</a:t>
            </a:r>
          </a:p>
        </p:txBody>
      </p:sp>
    </p:spTree>
    <p:extLst>
      <p:ext uri="{BB962C8B-B14F-4D97-AF65-F5344CB8AC3E}">
        <p14:creationId xmlns:p14="http://schemas.microsoft.com/office/powerpoint/2010/main" val="4087708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667"/>
            <a:ext cx="8224289" cy="1021237"/>
          </a:xfrm>
        </p:spPr>
        <p:txBody>
          <a:bodyPr wrap="square" lIns="0" tIns="18000" rIns="0" bIns="18000" anchor="ctr" anchorCtr="0">
            <a:spAutoFit/>
          </a:bodyPr>
          <a:lstStyle/>
          <a:p>
            <a:r>
              <a:rPr lang="en-US" dirty="0"/>
              <a:t>Transmission/Transaxle Disassembly </a:t>
            </a:r>
            <a:r>
              <a:rPr lang="en-US" sz="2800" dirty="0"/>
              <a:t>(4 of 4)</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698985"/>
            <a:ext cx="8224289" cy="2560119"/>
          </a:xfrm>
        </p:spPr>
        <p:txBody>
          <a:bodyPr wrap="square" lIns="0" tIns="18000" rIns="0" bIns="18000" anchor="ctr" anchorCtr="0">
            <a:spAutoFit/>
          </a:bodyPr>
          <a:lstStyle/>
          <a:p>
            <a:pPr marL="342900" indent="-342900">
              <a:spcBef>
                <a:spcPts val="600"/>
              </a:spcBef>
            </a:pPr>
            <a:r>
              <a:rPr lang="en-US" sz="2400" dirty="0">
                <a:solidFill>
                  <a:schemeClr val="tx1"/>
                </a:solidFill>
              </a:rPr>
              <a:t>Some transaxles use a chain and sprockets for gear train input. </a:t>
            </a:r>
          </a:p>
          <a:p>
            <a:pPr marL="829818" lvl="1" indent="-342900"/>
            <a:r>
              <a:rPr lang="en-US" sz="2400" dirty="0">
                <a:solidFill>
                  <a:schemeClr val="tx1"/>
                </a:solidFill>
              </a:rPr>
              <a:t>Removal of these parts provides access to driven sprocket support</a:t>
            </a:r>
          </a:p>
          <a:p>
            <a:pPr marL="829818" lvl="1" indent="-342900"/>
            <a:r>
              <a:rPr lang="en-US" sz="2400" dirty="0">
                <a:solidFill>
                  <a:schemeClr val="tx1"/>
                </a:solidFill>
              </a:rPr>
              <a:t>supports input end of gear train</a:t>
            </a:r>
          </a:p>
          <a:p>
            <a:pPr marL="342900" indent="-342900">
              <a:spcBef>
                <a:spcPts val="600"/>
              </a:spcBef>
            </a:pPr>
            <a:r>
              <a:rPr lang="en-US" sz="2400" dirty="0">
                <a:solidFill>
                  <a:schemeClr val="tx1"/>
                </a:solidFill>
              </a:rPr>
              <a:t>Case Disassembly</a:t>
            </a:r>
          </a:p>
        </p:txBody>
      </p:sp>
    </p:spTree>
    <p:extLst>
      <p:ext uri="{BB962C8B-B14F-4D97-AF65-F5344CB8AC3E}">
        <p14:creationId xmlns:p14="http://schemas.microsoft.com/office/powerpoint/2010/main" val="74511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19456"/>
            <a:ext cx="8224289" cy="590349"/>
          </a:xfrm>
        </p:spPr>
        <p:txBody>
          <a:bodyPr wrap="square" lIns="0" tIns="18000" rIns="0" bIns="18000" anchor="ctr" anchorCtr="0">
            <a:spAutoFit/>
          </a:bodyPr>
          <a:lstStyle/>
          <a:p>
            <a:r>
              <a:rPr lang="en-US" dirty="0"/>
              <a:t>Figure 17.9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52706"/>
            <a:ext cx="8220364" cy="775015"/>
          </a:xfrm>
        </p:spPr>
        <p:txBody>
          <a:bodyPr wrap="square" lIns="0" tIns="18000" rIns="0" bIns="18000" anchor="ctr" anchorCtr="0">
            <a:spAutoFit/>
          </a:bodyPr>
          <a:lstStyle/>
          <a:p>
            <a:pPr marL="0" indent="0">
              <a:buNone/>
            </a:pPr>
            <a:r>
              <a:rPr lang="en-US" sz="2400" dirty="0">
                <a:solidFill>
                  <a:schemeClr val="tx1"/>
                </a:solidFill>
              </a:rPr>
              <a:t>The valve body can be removed after the pan has been removed.</a:t>
            </a:r>
          </a:p>
        </p:txBody>
      </p:sp>
      <p:pic>
        <p:nvPicPr>
          <p:cNvPr id="5" name="Picture 4" descr="An illustration shows a technician removing the filter next to the valve body.">
            <a:extLst>
              <a:ext uri="{FF2B5EF4-FFF2-40B4-BE49-F238E27FC236}">
                <a16:creationId xmlns:a16="http://schemas.microsoft.com/office/drawing/2014/main" id="{7CCD741B-87D9-1F5D-7131-2E8B8CBD7066}"/>
              </a:ext>
            </a:extLst>
          </p:cNvPr>
          <p:cNvPicPr>
            <a:picLocks noChangeAspect="1"/>
          </p:cNvPicPr>
          <p:nvPr/>
        </p:nvPicPr>
        <p:blipFill rotWithShape="1">
          <a:blip r:embed="rId3"/>
          <a:srcRect b="6034"/>
          <a:stretch/>
        </p:blipFill>
        <p:spPr>
          <a:xfrm>
            <a:off x="1408154" y="1988370"/>
            <a:ext cx="6327693" cy="4418745"/>
          </a:xfrm>
          <a:prstGeom prst="rect">
            <a:avLst/>
          </a:prstGeom>
        </p:spPr>
      </p:pic>
    </p:spTree>
    <p:extLst>
      <p:ext uri="{BB962C8B-B14F-4D97-AF65-F5344CB8AC3E}">
        <p14:creationId xmlns:p14="http://schemas.microsoft.com/office/powerpoint/2010/main" val="2792377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81" y="219456"/>
            <a:ext cx="8218058" cy="590349"/>
          </a:xfrm>
        </p:spPr>
        <p:txBody>
          <a:bodyPr wrap="square" lIns="0" tIns="18000" rIns="0" bIns="18000" anchor="ctr" anchorCtr="0">
            <a:spAutoFit/>
          </a:bodyPr>
          <a:lstStyle/>
          <a:p>
            <a:r>
              <a:rPr lang="en-US" dirty="0"/>
              <a:t>Figure 17.10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3980" y="1052706"/>
            <a:ext cx="8220364" cy="775015"/>
          </a:xfrm>
        </p:spPr>
        <p:txBody>
          <a:bodyPr wrap="square" lIns="0" tIns="18000" rIns="0" bIns="18000" anchor="ctr" anchorCtr="0">
            <a:spAutoFit/>
          </a:bodyPr>
          <a:lstStyle/>
          <a:p>
            <a:pPr marL="0" indent="0">
              <a:buNone/>
            </a:pPr>
            <a:r>
              <a:rPr lang="en-US" sz="2400" dirty="0">
                <a:solidFill>
                  <a:schemeClr val="tx1"/>
                </a:solidFill>
              </a:rPr>
              <a:t>The accumulators used in a Chrysler </a:t>
            </a:r>
            <a:r>
              <a:rPr lang="en-US" sz="2400" spc="-300" dirty="0">
                <a:solidFill>
                  <a:schemeClr val="tx1"/>
                </a:solidFill>
              </a:rPr>
              <a:t>4 1 T </a:t>
            </a:r>
            <a:r>
              <a:rPr lang="en-US" sz="2400" dirty="0">
                <a:solidFill>
                  <a:schemeClr val="tx1"/>
                </a:solidFill>
              </a:rPr>
              <a:t>E look the same but use different springs.</a:t>
            </a:r>
          </a:p>
        </p:txBody>
      </p:sp>
      <p:pic>
        <p:nvPicPr>
          <p:cNvPr id="6" name="Picture 5" descr="A close-up view shows gloved hands holding an accumulator with springs with cylindrical seals containing rings emerging from two circular openings or bores of the housing.">
            <a:extLst>
              <a:ext uri="{FF2B5EF4-FFF2-40B4-BE49-F238E27FC236}">
                <a16:creationId xmlns:a16="http://schemas.microsoft.com/office/drawing/2014/main" id="{F5639870-CE6A-F126-9D28-98051A56E4F2}"/>
              </a:ext>
            </a:extLst>
          </p:cNvPr>
          <p:cNvPicPr>
            <a:picLocks noChangeAspect="1"/>
          </p:cNvPicPr>
          <p:nvPr/>
        </p:nvPicPr>
        <p:blipFill rotWithShape="1">
          <a:blip r:embed="rId3"/>
          <a:srcRect b="6435"/>
          <a:stretch/>
        </p:blipFill>
        <p:spPr>
          <a:xfrm>
            <a:off x="1708679" y="1948281"/>
            <a:ext cx="5726643" cy="4396406"/>
          </a:xfrm>
          <a:prstGeom prst="rect">
            <a:avLst/>
          </a:prstGeom>
        </p:spPr>
      </p:pic>
    </p:spTree>
    <p:extLst>
      <p:ext uri="{BB962C8B-B14F-4D97-AF65-F5344CB8AC3E}">
        <p14:creationId xmlns:p14="http://schemas.microsoft.com/office/powerpoint/2010/main" val="231738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0364" cy="590349"/>
          </a:xfrm>
        </p:spPr>
        <p:txBody>
          <a:bodyPr wrap="square" lIns="0" tIns="18000" rIns="0" bIns="18000" anchor="ctr" anchorCtr="0">
            <a:spAutoFit/>
          </a:bodyPr>
          <a:lstStyle/>
          <a:p>
            <a:r>
              <a:rPr lang="en-US" dirty="0"/>
              <a:t>Figure 17.12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56218"/>
            <a:ext cx="8220364" cy="405683"/>
          </a:xfrm>
        </p:spPr>
        <p:txBody>
          <a:bodyPr wrap="square" lIns="0" tIns="18000" rIns="0" bIns="18000" anchor="ctr" anchorCtr="0">
            <a:spAutoFit/>
          </a:bodyPr>
          <a:lstStyle/>
          <a:p>
            <a:pPr marL="0" indent="0">
              <a:buNone/>
            </a:pPr>
            <a:r>
              <a:rPr lang="en-US" sz="2400" dirty="0">
                <a:solidFill>
                  <a:schemeClr val="tx1"/>
                </a:solidFill>
              </a:rPr>
              <a:t>Magnetic Tray </a:t>
            </a:r>
          </a:p>
        </p:txBody>
      </p:sp>
      <p:pic>
        <p:nvPicPr>
          <p:cNvPr id="5" name="Picture 4" descr="A close-up view shows a circular magnetic tray containing fasteners and bolts.">
            <a:extLst>
              <a:ext uri="{FF2B5EF4-FFF2-40B4-BE49-F238E27FC236}">
                <a16:creationId xmlns:a16="http://schemas.microsoft.com/office/drawing/2014/main" id="{CBA056EB-836E-6976-5D7B-F6BB3C276532}"/>
              </a:ext>
            </a:extLst>
          </p:cNvPr>
          <p:cNvPicPr>
            <a:picLocks noChangeAspect="1"/>
          </p:cNvPicPr>
          <p:nvPr/>
        </p:nvPicPr>
        <p:blipFill rotWithShape="1">
          <a:blip r:embed="rId3"/>
          <a:srcRect b="8225"/>
          <a:stretch/>
        </p:blipFill>
        <p:spPr>
          <a:xfrm>
            <a:off x="1432185" y="1685127"/>
            <a:ext cx="6279631" cy="4728716"/>
          </a:xfrm>
          <a:prstGeom prst="rect">
            <a:avLst/>
          </a:prstGeom>
        </p:spPr>
      </p:pic>
    </p:spTree>
    <p:extLst>
      <p:ext uri="{BB962C8B-B14F-4D97-AF65-F5344CB8AC3E}">
        <p14:creationId xmlns:p14="http://schemas.microsoft.com/office/powerpoint/2010/main" val="2546868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0364" cy="590349"/>
          </a:xfrm>
        </p:spPr>
        <p:txBody>
          <a:bodyPr wrap="square" lIns="0" tIns="18000" rIns="0" bIns="18000" anchor="ctr" anchorCtr="0">
            <a:spAutoFit/>
          </a:bodyPr>
          <a:lstStyle/>
          <a:p>
            <a:r>
              <a:rPr lang="en-US" dirty="0"/>
              <a:t>Figure 17.13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56337"/>
            <a:ext cx="8220364" cy="1144347"/>
          </a:xfrm>
        </p:spPr>
        <p:txBody>
          <a:bodyPr wrap="square" lIns="0" tIns="18000" rIns="0" bIns="18000" anchor="ctr" anchorCtr="0">
            <a:spAutoFit/>
          </a:bodyPr>
          <a:lstStyle/>
          <a:p>
            <a:pPr marL="0" indent="0">
              <a:buNone/>
            </a:pPr>
            <a:r>
              <a:rPr lang="en-US" sz="2400" dirty="0">
                <a:solidFill>
                  <a:schemeClr val="tx1"/>
                </a:solidFill>
              </a:rPr>
              <a:t>The most common types of retaining rings are (a) external pin type, (b)</a:t>
            </a:r>
            <a:r>
              <a:rPr lang="en-US" sz="2400" b="1" dirty="0">
                <a:solidFill>
                  <a:schemeClr val="tx1"/>
                </a:solidFill>
              </a:rPr>
              <a:t> </a:t>
            </a:r>
            <a:r>
              <a:rPr lang="en-US" sz="2400" dirty="0">
                <a:solidFill>
                  <a:schemeClr val="tx1"/>
                </a:solidFill>
              </a:rPr>
              <a:t>internal pin type, (c) plain external, (d)</a:t>
            </a:r>
            <a:r>
              <a:rPr lang="en-US" sz="2400" b="1" dirty="0">
                <a:solidFill>
                  <a:schemeClr val="tx1"/>
                </a:solidFill>
              </a:rPr>
              <a:t> </a:t>
            </a:r>
            <a:r>
              <a:rPr lang="en-US" sz="2400" dirty="0">
                <a:solidFill>
                  <a:schemeClr val="tx1"/>
                </a:solidFill>
              </a:rPr>
              <a:t>plain internal, and (e)</a:t>
            </a:r>
            <a:r>
              <a:rPr lang="en-US" sz="2400" b="1" dirty="0">
                <a:solidFill>
                  <a:schemeClr val="tx1"/>
                </a:solidFill>
              </a:rPr>
              <a:t> </a:t>
            </a:r>
            <a:r>
              <a:rPr lang="en-US" sz="2400" dirty="0">
                <a:solidFill>
                  <a:schemeClr val="tx1"/>
                </a:solidFill>
              </a:rPr>
              <a:t>E-clip.</a:t>
            </a:r>
          </a:p>
        </p:txBody>
      </p:sp>
      <p:pic>
        <p:nvPicPr>
          <p:cNvPr id="6" name="Picture 5" descr="A five-part illustration shows different types of retaining rings.&#10;Long description is available in notes, Press F6.">
            <a:extLst>
              <a:ext uri="{FF2B5EF4-FFF2-40B4-BE49-F238E27FC236}">
                <a16:creationId xmlns:a16="http://schemas.microsoft.com/office/drawing/2014/main" id="{915F9550-0E80-4653-45E1-3BF166251330}"/>
              </a:ext>
            </a:extLst>
          </p:cNvPr>
          <p:cNvPicPr>
            <a:picLocks noChangeAspect="1"/>
          </p:cNvPicPr>
          <p:nvPr/>
        </p:nvPicPr>
        <p:blipFill rotWithShape="1">
          <a:blip r:embed="rId3"/>
          <a:srcRect b="14141"/>
          <a:stretch/>
        </p:blipFill>
        <p:spPr>
          <a:xfrm>
            <a:off x="717540" y="2399655"/>
            <a:ext cx="7708921" cy="2139460"/>
          </a:xfrm>
          <a:prstGeom prst="rect">
            <a:avLst/>
          </a:prstGeom>
        </p:spPr>
      </p:pic>
    </p:spTree>
    <p:extLst>
      <p:ext uri="{BB962C8B-B14F-4D97-AF65-F5344CB8AC3E}">
        <p14:creationId xmlns:p14="http://schemas.microsoft.com/office/powerpoint/2010/main" val="15289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Repair Options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78931"/>
            <a:ext cx="8212347" cy="3668115"/>
          </a:xfrm>
        </p:spPr>
        <p:txBody>
          <a:bodyPr lIns="0" tIns="18000" rIns="0" bIns="18000" anchor="ctr" anchorCtr="0">
            <a:spAutoFit/>
          </a:bodyPr>
          <a:lstStyle/>
          <a:p>
            <a:pPr marL="342900" indent="-342900">
              <a:spcBef>
                <a:spcPts val="600"/>
              </a:spcBef>
            </a:pPr>
            <a:r>
              <a:rPr lang="en-US" sz="2400" dirty="0">
                <a:solidFill>
                  <a:schemeClr val="tx1"/>
                </a:solidFill>
              </a:rPr>
              <a:t>Repair is an operation that replaces faulty parts and performs needed labor to correct transmission fault.</a:t>
            </a:r>
          </a:p>
          <a:p>
            <a:pPr marL="342900" indent="-342900">
              <a:spcBef>
                <a:spcPts val="600"/>
              </a:spcBef>
            </a:pPr>
            <a:r>
              <a:rPr lang="en-US" sz="2400" dirty="0">
                <a:solidFill>
                  <a:schemeClr val="tx1"/>
                </a:solidFill>
              </a:rPr>
              <a:t>Replacement</a:t>
            </a:r>
          </a:p>
          <a:p>
            <a:pPr marL="829818" lvl="1" indent="-342900"/>
            <a:r>
              <a:rPr lang="en-US" sz="2400" dirty="0">
                <a:solidFill>
                  <a:schemeClr val="tx1"/>
                </a:solidFill>
              </a:rPr>
              <a:t>May be new, remanufactured, or wrecking (recycling) yard unit.</a:t>
            </a:r>
          </a:p>
          <a:p>
            <a:pPr marL="829818" lvl="1" indent="-342900"/>
            <a:r>
              <a:rPr lang="en-US" sz="2400" dirty="0">
                <a:solidFill>
                  <a:schemeClr val="tx1"/>
                </a:solidFill>
              </a:rPr>
              <a:t>Remanufactured transmission/transaxle has been disassembled</a:t>
            </a:r>
          </a:p>
          <a:p>
            <a:pPr marL="829818" lvl="1" indent="-342900"/>
            <a:r>
              <a:rPr lang="en-US" sz="2400" dirty="0">
                <a:solidFill>
                  <a:schemeClr val="tx1"/>
                </a:solidFill>
              </a:rPr>
              <a:t>Cleaned, inspected, and reassembled using new or like-new parts.</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4289" cy="590349"/>
          </a:xfrm>
        </p:spPr>
        <p:txBody>
          <a:bodyPr wrap="square" lIns="0" tIns="18000" rIns="0" bIns="18000" anchor="ctr" anchorCtr="0">
            <a:spAutoFit/>
          </a:bodyPr>
          <a:lstStyle/>
          <a:p>
            <a:r>
              <a:rPr lang="en-US" dirty="0"/>
              <a:t>Figure 17.14</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56279"/>
            <a:ext cx="8220364" cy="775015"/>
          </a:xfrm>
        </p:spPr>
        <p:txBody>
          <a:bodyPr wrap="square" lIns="0" tIns="18000" rIns="0" bIns="18000" anchor="ctr" anchorCtr="0">
            <a:spAutoFit/>
          </a:bodyPr>
          <a:lstStyle/>
          <a:p>
            <a:pPr marL="0" indent="0">
              <a:buNone/>
            </a:pPr>
            <a:r>
              <a:rPr lang="en-US" sz="2400" dirty="0">
                <a:solidFill>
                  <a:schemeClr val="tx1"/>
                </a:solidFill>
              </a:rPr>
              <a:t>Using a dial indicator to check the end play before the transmission is disassembled.</a:t>
            </a:r>
          </a:p>
        </p:txBody>
      </p:sp>
      <p:pic>
        <p:nvPicPr>
          <p:cNvPr id="5" name="Picture 4" descr="A close-up view shows a technician unscrewing the upward shaft in a transmission in a hole with a screwdriver and holding it in position and using a dial indicator to measure the end play.">
            <a:extLst>
              <a:ext uri="{FF2B5EF4-FFF2-40B4-BE49-F238E27FC236}">
                <a16:creationId xmlns:a16="http://schemas.microsoft.com/office/drawing/2014/main" id="{E11828D0-819A-BEE7-FF82-1E50B64A7243}"/>
              </a:ext>
            </a:extLst>
          </p:cNvPr>
          <p:cNvPicPr>
            <a:picLocks noChangeAspect="1"/>
          </p:cNvPicPr>
          <p:nvPr/>
        </p:nvPicPr>
        <p:blipFill rotWithShape="1">
          <a:blip r:embed="rId3"/>
          <a:srcRect b="6435"/>
          <a:stretch/>
        </p:blipFill>
        <p:spPr>
          <a:xfrm>
            <a:off x="2254729" y="1973804"/>
            <a:ext cx="4634542" cy="4440370"/>
          </a:xfrm>
          <a:prstGeom prst="rect">
            <a:avLst/>
          </a:prstGeom>
        </p:spPr>
      </p:pic>
    </p:spTree>
    <p:extLst>
      <p:ext uri="{BB962C8B-B14F-4D97-AF65-F5344CB8AC3E}">
        <p14:creationId xmlns:p14="http://schemas.microsoft.com/office/powerpoint/2010/main" val="347955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Check Transmission End Play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mission_end_play_check">
            <a:hlinkClick r:id="" action="ppaction://media"/>
            <a:extLst>
              <a:ext uri="{FF2B5EF4-FFF2-40B4-BE49-F238E27FC236}">
                <a16:creationId xmlns:a16="http://schemas.microsoft.com/office/drawing/2014/main" id="{B820522F-6B4E-658E-AC58-D4ADF6A452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857" y="1255824"/>
            <a:ext cx="8822286" cy="4962536"/>
          </a:xfrm>
          <a:prstGeom prst="rect">
            <a:avLst/>
          </a:prstGeom>
        </p:spPr>
      </p:pic>
    </p:spTree>
    <p:extLst>
      <p:ext uri="{BB962C8B-B14F-4D97-AF65-F5344CB8AC3E}">
        <p14:creationId xmlns:p14="http://schemas.microsoft.com/office/powerpoint/2010/main" val="360194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4289" cy="590349"/>
          </a:xfrm>
        </p:spPr>
        <p:txBody>
          <a:bodyPr wrap="square" lIns="0" tIns="18000" rIns="0" bIns="18000" anchor="ctr" anchorCtr="0">
            <a:spAutoFit/>
          </a:bodyPr>
          <a:lstStyle/>
          <a:p>
            <a:r>
              <a:rPr lang="en-US" dirty="0"/>
              <a:t>Figure 17.15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59793"/>
            <a:ext cx="8220364" cy="405683"/>
          </a:xfrm>
        </p:spPr>
        <p:txBody>
          <a:bodyPr wrap="square" lIns="0" tIns="18000" rIns="0" bIns="18000" anchor="ctr" anchorCtr="0">
            <a:spAutoFit/>
          </a:bodyPr>
          <a:lstStyle/>
          <a:p>
            <a:pPr marL="0" indent="0">
              <a:buNone/>
            </a:pPr>
            <a:r>
              <a:rPr lang="en-US" sz="2400" dirty="0">
                <a:solidFill>
                  <a:schemeClr val="tx1"/>
                </a:solidFill>
              </a:rPr>
              <a:t>Removing Front Pump</a:t>
            </a:r>
          </a:p>
        </p:txBody>
      </p:sp>
      <p:pic>
        <p:nvPicPr>
          <p:cNvPr id="6" name="Picture 5" descr="A close-up view shows a technician removing the pump inside a bell housing with slide hammers, which are rods with drum-like objects.">
            <a:extLst>
              <a:ext uri="{FF2B5EF4-FFF2-40B4-BE49-F238E27FC236}">
                <a16:creationId xmlns:a16="http://schemas.microsoft.com/office/drawing/2014/main" id="{486C01A5-DADD-E8C4-EAF9-C5FC016069C9}"/>
              </a:ext>
            </a:extLst>
          </p:cNvPr>
          <p:cNvPicPr>
            <a:picLocks noChangeAspect="1"/>
          </p:cNvPicPr>
          <p:nvPr/>
        </p:nvPicPr>
        <p:blipFill rotWithShape="1">
          <a:blip r:embed="rId3"/>
          <a:srcRect b="5326"/>
          <a:stretch/>
        </p:blipFill>
        <p:spPr>
          <a:xfrm>
            <a:off x="595824" y="2071599"/>
            <a:ext cx="3819747" cy="3184997"/>
          </a:xfrm>
          <a:prstGeom prst="rect">
            <a:avLst/>
          </a:prstGeom>
        </p:spPr>
      </p:pic>
      <p:pic>
        <p:nvPicPr>
          <p:cNvPr id="9" name="Picture 8" descr="A close-up view shows a screw-type puller on the center bearing of the pump inside a bell housing.">
            <a:extLst>
              <a:ext uri="{FF2B5EF4-FFF2-40B4-BE49-F238E27FC236}">
                <a16:creationId xmlns:a16="http://schemas.microsoft.com/office/drawing/2014/main" id="{B830DBF1-7546-5BE2-8508-F49A13DB3396}"/>
              </a:ext>
            </a:extLst>
          </p:cNvPr>
          <p:cNvPicPr>
            <a:picLocks noChangeAspect="1"/>
          </p:cNvPicPr>
          <p:nvPr/>
        </p:nvPicPr>
        <p:blipFill rotWithShape="1">
          <a:blip r:embed="rId4"/>
          <a:srcRect b="4213"/>
          <a:stretch/>
        </p:blipFill>
        <p:spPr>
          <a:xfrm>
            <a:off x="4670706" y="2039558"/>
            <a:ext cx="3958955" cy="3762766"/>
          </a:xfrm>
          <a:prstGeom prst="rect">
            <a:avLst/>
          </a:prstGeom>
        </p:spPr>
      </p:pic>
    </p:spTree>
    <p:extLst>
      <p:ext uri="{BB962C8B-B14F-4D97-AF65-F5344CB8AC3E}">
        <p14:creationId xmlns:p14="http://schemas.microsoft.com/office/powerpoint/2010/main" val="2968162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4289" cy="590349"/>
          </a:xfrm>
        </p:spPr>
        <p:txBody>
          <a:bodyPr wrap="square" lIns="0" tIns="18000" rIns="0" bIns="18000" anchor="ctr" anchorCtr="0">
            <a:spAutoFit/>
          </a:bodyPr>
          <a:lstStyle/>
          <a:p>
            <a:r>
              <a:rPr lang="en-US" dirty="0"/>
              <a:t>Figure 17.16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64846"/>
            <a:ext cx="2706866" cy="405683"/>
          </a:xfrm>
        </p:spPr>
        <p:txBody>
          <a:bodyPr wrap="square" lIns="0" tIns="18000" rIns="0" bIns="18000" anchor="ctr" anchorCtr="0">
            <a:spAutoFit/>
          </a:bodyPr>
          <a:lstStyle/>
          <a:p>
            <a:pPr marL="0" indent="0">
              <a:buNone/>
            </a:pPr>
            <a:r>
              <a:rPr lang="en-US" sz="2400" dirty="0">
                <a:solidFill>
                  <a:schemeClr val="tx1"/>
                </a:solidFill>
              </a:rPr>
              <a:t>Chain Master Link</a:t>
            </a:r>
          </a:p>
        </p:txBody>
      </p:sp>
      <p:pic>
        <p:nvPicPr>
          <p:cNvPr id="7" name="Picture 6" descr="An enlarged view shows a gloved finger near the master link of a layered chain engaging with sprockets of a gear inside a case cover. The master link is identified by a different color.">
            <a:extLst>
              <a:ext uri="{FF2B5EF4-FFF2-40B4-BE49-F238E27FC236}">
                <a16:creationId xmlns:a16="http://schemas.microsoft.com/office/drawing/2014/main" id="{D3271ADF-F20B-29A6-6236-5716DA0132D6}"/>
              </a:ext>
            </a:extLst>
          </p:cNvPr>
          <p:cNvPicPr>
            <a:picLocks noChangeAspect="1"/>
          </p:cNvPicPr>
          <p:nvPr/>
        </p:nvPicPr>
        <p:blipFill rotWithShape="1">
          <a:blip r:embed="rId3"/>
          <a:srcRect b="8571"/>
          <a:stretch/>
        </p:blipFill>
        <p:spPr>
          <a:xfrm>
            <a:off x="2081017" y="1670154"/>
            <a:ext cx="4981967" cy="3737383"/>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57566" y="5575046"/>
            <a:ext cx="8224472" cy="775015"/>
          </a:xfrm>
        </p:spPr>
        <p:txBody>
          <a:bodyPr wrap="square" lIns="0" tIns="18000" rIns="0" bIns="18000" anchor="ctr" anchorCtr="0">
            <a:spAutoFit/>
          </a:bodyPr>
          <a:lstStyle/>
          <a:p>
            <a:pPr marL="0" indent="0">
              <a:buNone/>
            </a:pPr>
            <a:r>
              <a:rPr lang="en-US" sz="2400" dirty="0">
                <a:solidFill>
                  <a:schemeClr val="tx1"/>
                </a:solidFill>
              </a:rPr>
              <a:t>The master link in this </a:t>
            </a:r>
            <a:r>
              <a:rPr lang="en-US" sz="2400" spc="-300" dirty="0">
                <a:solidFill>
                  <a:schemeClr val="tx1"/>
                </a:solidFill>
              </a:rPr>
              <a:t>G </a:t>
            </a:r>
            <a:r>
              <a:rPr lang="en-US" sz="2400" dirty="0">
                <a:solidFill>
                  <a:schemeClr val="tx1"/>
                </a:solidFill>
              </a:rPr>
              <a:t>M </a:t>
            </a:r>
            <a:r>
              <a:rPr lang="en-US" sz="2400" spc="-300" dirty="0">
                <a:solidFill>
                  <a:schemeClr val="tx1"/>
                </a:solidFill>
              </a:rPr>
              <a:t>4 T 6 </a:t>
            </a:r>
            <a:r>
              <a:rPr lang="en-US" sz="2400" dirty="0">
                <a:solidFill>
                  <a:schemeClr val="tx1"/>
                </a:solidFill>
              </a:rPr>
              <a:t>5-E is facing upward and is colored black.</a:t>
            </a:r>
          </a:p>
        </p:txBody>
      </p:sp>
    </p:spTree>
    <p:extLst>
      <p:ext uri="{BB962C8B-B14F-4D97-AF65-F5344CB8AC3E}">
        <p14:creationId xmlns:p14="http://schemas.microsoft.com/office/powerpoint/2010/main" val="2588237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0364" cy="590349"/>
          </a:xfrm>
        </p:spPr>
        <p:txBody>
          <a:bodyPr wrap="square" lIns="0" tIns="18000" rIns="0" bIns="18000" anchor="ctr" anchorCtr="0">
            <a:spAutoFit/>
          </a:bodyPr>
          <a:lstStyle/>
          <a:p>
            <a:r>
              <a:rPr lang="en-US" dirty="0"/>
              <a:t>Figure 17.17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52768"/>
            <a:ext cx="8220364" cy="1144347"/>
          </a:xfrm>
        </p:spPr>
        <p:txBody>
          <a:bodyPr wrap="square" lIns="0" tIns="18000" rIns="0" bIns="18000" anchor="ctr" anchorCtr="0">
            <a:spAutoFit/>
          </a:bodyPr>
          <a:lstStyle/>
          <a:p>
            <a:pPr marL="0" indent="0">
              <a:buNone/>
            </a:pPr>
            <a:r>
              <a:rPr lang="en-US" sz="2400" dirty="0">
                <a:solidFill>
                  <a:schemeClr val="tx1"/>
                </a:solidFill>
              </a:rPr>
              <a:t>A snap ring being removed after the clutch piston has been compressed to allow access to the snap ring on this </a:t>
            </a:r>
            <a:r>
              <a:rPr lang="en-US" sz="2400" spc="-300" dirty="0">
                <a:solidFill>
                  <a:schemeClr val="tx1"/>
                </a:solidFill>
              </a:rPr>
              <a:t>G </a:t>
            </a:r>
            <a:r>
              <a:rPr lang="en-US" sz="2400" dirty="0">
                <a:solidFill>
                  <a:schemeClr val="tx1"/>
                </a:solidFill>
              </a:rPr>
              <a:t>M </a:t>
            </a:r>
            <a:r>
              <a:rPr lang="en-US" sz="2400" spc="-300" dirty="0">
                <a:solidFill>
                  <a:schemeClr val="tx1"/>
                </a:solidFill>
              </a:rPr>
              <a:t>4 T 6 </a:t>
            </a:r>
            <a:r>
              <a:rPr lang="en-US" sz="2400" dirty="0">
                <a:solidFill>
                  <a:schemeClr val="tx1"/>
                </a:solidFill>
              </a:rPr>
              <a:t>5-E transaxle.</a:t>
            </a:r>
          </a:p>
        </p:txBody>
      </p:sp>
      <p:pic>
        <p:nvPicPr>
          <p:cNvPr id="5" name="Picture 4" descr="A close-up view shows the legs of a puller touching the edges of a snap ring kept over the pressure plate of a transaxle.">
            <a:extLst>
              <a:ext uri="{FF2B5EF4-FFF2-40B4-BE49-F238E27FC236}">
                <a16:creationId xmlns:a16="http://schemas.microsoft.com/office/drawing/2014/main" id="{A98A5BEB-DB87-D9E1-C894-7739302755E5}"/>
              </a:ext>
            </a:extLst>
          </p:cNvPr>
          <p:cNvPicPr>
            <a:picLocks noChangeAspect="1"/>
          </p:cNvPicPr>
          <p:nvPr/>
        </p:nvPicPr>
        <p:blipFill rotWithShape="1">
          <a:blip r:embed="rId3"/>
          <a:srcRect b="8332"/>
          <a:stretch/>
        </p:blipFill>
        <p:spPr>
          <a:xfrm>
            <a:off x="1874622" y="2352331"/>
            <a:ext cx="5394757" cy="4057650"/>
          </a:xfrm>
          <a:prstGeom prst="rect">
            <a:avLst/>
          </a:prstGeom>
        </p:spPr>
      </p:pic>
    </p:spTree>
    <p:extLst>
      <p:ext uri="{BB962C8B-B14F-4D97-AF65-F5344CB8AC3E}">
        <p14:creationId xmlns:p14="http://schemas.microsoft.com/office/powerpoint/2010/main" val="3303861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80" y="219456"/>
            <a:ext cx="8218058" cy="590349"/>
          </a:xfrm>
        </p:spPr>
        <p:txBody>
          <a:bodyPr wrap="square" lIns="0" tIns="18000" rIns="0" bIns="18000" anchor="ctr" anchorCtr="0">
            <a:spAutoFit/>
          </a:bodyPr>
          <a:lstStyle/>
          <a:p>
            <a:r>
              <a:rPr lang="en-US" dirty="0"/>
              <a:t>Figure 17.18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3980" y="1029018"/>
            <a:ext cx="8218058" cy="1144347"/>
          </a:xfrm>
        </p:spPr>
        <p:txBody>
          <a:bodyPr wrap="square" lIns="0" tIns="18000" rIns="0" bIns="18000" anchor="ctr" anchorCtr="0">
            <a:spAutoFit/>
          </a:bodyPr>
          <a:lstStyle/>
          <a:p>
            <a:pPr marL="0" indent="0">
              <a:buNone/>
            </a:pPr>
            <a:r>
              <a:rPr lang="en-US" sz="2400" dirty="0">
                <a:solidFill>
                  <a:schemeClr val="tx1"/>
                </a:solidFill>
              </a:rPr>
              <a:t>Witness marks are sometimes hard to see but there is often wear when two parts operate together, and should be reinstalled in the same position.</a:t>
            </a:r>
          </a:p>
        </p:txBody>
      </p:sp>
      <p:pic>
        <p:nvPicPr>
          <p:cNvPr id="6" name="Picture 5" descr="A close-up view shows a technician holding a sawtooth gear containing a circular mark labeled witness mark around the outer surface.">
            <a:extLst>
              <a:ext uri="{FF2B5EF4-FFF2-40B4-BE49-F238E27FC236}">
                <a16:creationId xmlns:a16="http://schemas.microsoft.com/office/drawing/2014/main" id="{9F36FA2E-0CB1-2343-86A4-CC45BF7238EC}"/>
              </a:ext>
            </a:extLst>
          </p:cNvPr>
          <p:cNvPicPr>
            <a:picLocks noChangeAspect="1"/>
          </p:cNvPicPr>
          <p:nvPr/>
        </p:nvPicPr>
        <p:blipFill rotWithShape="1">
          <a:blip r:embed="rId3"/>
          <a:srcRect b="10038"/>
          <a:stretch/>
        </p:blipFill>
        <p:spPr>
          <a:xfrm>
            <a:off x="1376515" y="2414083"/>
            <a:ext cx="6390970" cy="4003248"/>
          </a:xfrm>
          <a:prstGeom prst="rect">
            <a:avLst/>
          </a:prstGeom>
        </p:spPr>
      </p:pic>
    </p:spTree>
    <p:extLst>
      <p:ext uri="{BB962C8B-B14F-4D97-AF65-F5344CB8AC3E}">
        <p14:creationId xmlns:p14="http://schemas.microsoft.com/office/powerpoint/2010/main" val="540237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6"/>
            <a:ext cx="8224289" cy="590349"/>
          </a:xfrm>
        </p:spPr>
        <p:txBody>
          <a:bodyPr wrap="square" lIns="0" tIns="18000" rIns="0" bIns="18000" anchor="ctr" anchorCtr="0">
            <a:spAutoFit/>
          </a:bodyPr>
          <a:lstStyle/>
          <a:p>
            <a:r>
              <a:rPr lang="en-US" dirty="0"/>
              <a:t>Figure 17.19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59792"/>
            <a:ext cx="8220364" cy="405683"/>
          </a:xfrm>
        </p:spPr>
        <p:txBody>
          <a:bodyPr wrap="square" lIns="0" tIns="18000" rIns="0" bIns="18000" anchor="ctr" anchorCtr="0">
            <a:spAutoFit/>
          </a:bodyPr>
          <a:lstStyle/>
          <a:p>
            <a:pPr marL="0" indent="0">
              <a:buNone/>
            </a:pPr>
            <a:r>
              <a:rPr lang="en-US" sz="2400" dirty="0">
                <a:solidFill>
                  <a:schemeClr val="tx1"/>
                </a:solidFill>
              </a:rPr>
              <a:t>The final drive assembly on a </a:t>
            </a:r>
            <a:r>
              <a:rPr lang="en-US" sz="2400" spc="-300" dirty="0">
                <a:solidFill>
                  <a:schemeClr val="tx1"/>
                </a:solidFill>
              </a:rPr>
              <a:t>G </a:t>
            </a:r>
            <a:r>
              <a:rPr lang="en-US" sz="2400" dirty="0">
                <a:solidFill>
                  <a:schemeClr val="tx1"/>
                </a:solidFill>
              </a:rPr>
              <a:t>M </a:t>
            </a:r>
            <a:r>
              <a:rPr lang="en-US" sz="2400" spc="-300" dirty="0">
                <a:solidFill>
                  <a:schemeClr val="tx1"/>
                </a:solidFill>
              </a:rPr>
              <a:t>4 T 6 </a:t>
            </a:r>
            <a:r>
              <a:rPr lang="en-US" sz="2400" dirty="0">
                <a:solidFill>
                  <a:schemeClr val="tx1"/>
                </a:solidFill>
              </a:rPr>
              <a:t>5-E.</a:t>
            </a:r>
          </a:p>
        </p:txBody>
      </p:sp>
      <p:pic>
        <p:nvPicPr>
          <p:cNvPr id="5" name="Picture 4" descr="A close-up view shows the cylindrical final drive assembly over which a technician holds a bell housing.">
            <a:extLst>
              <a:ext uri="{FF2B5EF4-FFF2-40B4-BE49-F238E27FC236}">
                <a16:creationId xmlns:a16="http://schemas.microsoft.com/office/drawing/2014/main" id="{44976BAF-3812-1675-BBA7-3413E77329BC}"/>
              </a:ext>
            </a:extLst>
          </p:cNvPr>
          <p:cNvPicPr>
            <a:picLocks noChangeAspect="1"/>
          </p:cNvPicPr>
          <p:nvPr/>
        </p:nvPicPr>
        <p:blipFill rotWithShape="1">
          <a:blip r:embed="rId3"/>
          <a:srcRect l="-142" r="142" b="8225"/>
          <a:stretch/>
        </p:blipFill>
        <p:spPr>
          <a:xfrm>
            <a:off x="1377484" y="1596435"/>
            <a:ext cx="6389033" cy="4811100"/>
          </a:xfrm>
          <a:prstGeom prst="rect">
            <a:avLst/>
          </a:prstGeom>
        </p:spPr>
      </p:pic>
    </p:spTree>
    <p:extLst>
      <p:ext uri="{BB962C8B-B14F-4D97-AF65-F5344CB8AC3E}">
        <p14:creationId xmlns:p14="http://schemas.microsoft.com/office/powerpoint/2010/main" val="4059996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63980" y="2968293"/>
            <a:ext cx="8218058" cy="590349"/>
          </a:xfrm>
        </p:spPr>
        <p:txBody>
          <a:bodyPr wrap="square" lIns="0" tIns="18000" rIns="0" bIns="18000" anchor="ctr" anchorCtr="0">
            <a:spAutoFit/>
          </a:bodyPr>
          <a:lstStyle/>
          <a:p>
            <a:r>
              <a:rPr lang="en-US" dirty="0"/>
              <a:t>Transaxle Removal Photo Sequence</a:t>
            </a:r>
            <a:endParaRPr lang="en-US" sz="2800" dirty="0"/>
          </a:p>
        </p:txBody>
      </p:sp>
    </p:spTree>
    <p:extLst>
      <p:ext uri="{BB962C8B-B14F-4D97-AF65-F5344CB8AC3E}">
        <p14:creationId xmlns:p14="http://schemas.microsoft.com/office/powerpoint/2010/main" val="762410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48276"/>
            <a:ext cx="8224289" cy="1606012"/>
          </a:xfrm>
        </p:spPr>
        <p:txBody>
          <a:bodyPr wrap="square" lIns="0" tIns="18000" rIns="0" bIns="18000" anchor="ctr" anchorCtr="0">
            <a:spAutoFit/>
          </a:bodyPr>
          <a:lstStyle/>
          <a:p>
            <a:r>
              <a:rPr lang="en-US" sz="3400" dirty="0"/>
              <a:t>1. For safety purposes, remove the negative battery cable before starting the transaxle removal procedure.</a:t>
            </a:r>
          </a:p>
        </p:txBody>
      </p:sp>
      <p:pic>
        <p:nvPicPr>
          <p:cNvPr id="4" name="Picture 3" descr="A close-up view shows a technician removing the negative battery cable with a ratchet.">
            <a:extLst>
              <a:ext uri="{FF2B5EF4-FFF2-40B4-BE49-F238E27FC236}">
                <a16:creationId xmlns:a16="http://schemas.microsoft.com/office/drawing/2014/main" id="{CFB0126E-860E-587E-CBBE-9323C26D36A1}"/>
              </a:ext>
            </a:extLst>
          </p:cNvPr>
          <p:cNvPicPr>
            <a:picLocks noChangeAspect="1"/>
          </p:cNvPicPr>
          <p:nvPr/>
        </p:nvPicPr>
        <p:blipFill rotWithShape="1">
          <a:blip r:embed="rId3"/>
          <a:srcRect b="10237"/>
          <a:stretch/>
        </p:blipFill>
        <p:spPr>
          <a:xfrm>
            <a:off x="1549060" y="2262108"/>
            <a:ext cx="6045881" cy="3974833"/>
          </a:xfrm>
          <a:prstGeom prst="rect">
            <a:avLst/>
          </a:prstGeom>
        </p:spPr>
      </p:pic>
    </p:spTree>
    <p:extLst>
      <p:ext uri="{BB962C8B-B14F-4D97-AF65-F5344CB8AC3E}">
        <p14:creationId xmlns:p14="http://schemas.microsoft.com/office/powerpoint/2010/main" val="1641150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45604"/>
            <a:ext cx="8224289" cy="1606012"/>
          </a:xfrm>
        </p:spPr>
        <p:txBody>
          <a:bodyPr wrap="square" lIns="0" tIns="18000" rIns="0" bIns="18000" anchor="ctr" anchorCtr="0">
            <a:spAutoFit/>
          </a:bodyPr>
          <a:lstStyle/>
          <a:p>
            <a:r>
              <a:rPr lang="en-US" sz="3400" dirty="0"/>
              <a:t>2. Remove engine bay cross members that may interfere with access to the transaxle fasteners.</a:t>
            </a:r>
          </a:p>
        </p:txBody>
      </p:sp>
      <p:pic>
        <p:nvPicPr>
          <p:cNvPr id="5" name="Picture 4" descr="A close-up view shows a ratchet on a cross member for removing it.">
            <a:extLst>
              <a:ext uri="{FF2B5EF4-FFF2-40B4-BE49-F238E27FC236}">
                <a16:creationId xmlns:a16="http://schemas.microsoft.com/office/drawing/2014/main" id="{A00850A8-CD06-3568-C911-6EF64B0B9475}"/>
              </a:ext>
            </a:extLst>
          </p:cNvPr>
          <p:cNvPicPr>
            <a:picLocks noChangeAspect="1"/>
          </p:cNvPicPr>
          <p:nvPr/>
        </p:nvPicPr>
        <p:blipFill rotWithShape="1">
          <a:blip r:embed="rId3"/>
          <a:srcRect b="9759"/>
          <a:stretch/>
        </p:blipFill>
        <p:spPr>
          <a:xfrm>
            <a:off x="1637964" y="2335611"/>
            <a:ext cx="5868073" cy="3883662"/>
          </a:xfrm>
          <a:prstGeom prst="rect">
            <a:avLst/>
          </a:prstGeom>
        </p:spPr>
      </p:pic>
    </p:spTree>
    <p:extLst>
      <p:ext uri="{BB962C8B-B14F-4D97-AF65-F5344CB8AC3E}">
        <p14:creationId xmlns:p14="http://schemas.microsoft.com/office/powerpoint/2010/main" val="3607211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07586" cy="590349"/>
          </a:xfrm>
        </p:spPr>
        <p:txBody>
          <a:bodyPr wrap="square" lIns="0" tIns="18000" rIns="0" bIns="18000" anchor="ctr" anchorCtr="0">
            <a:spAutoFit/>
          </a:bodyPr>
          <a:lstStyle/>
          <a:p>
            <a:r>
              <a:rPr lang="en-US" dirty="0"/>
              <a:t>Figure 17.1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103290"/>
            <a:ext cx="1975449" cy="344128"/>
          </a:xfrm>
        </p:spPr>
        <p:txBody>
          <a:bodyPr wrap="square" lIns="0" tIns="18000" rIns="0" bIns="18000" anchor="ctr" anchorCtr="0">
            <a:spAutoFit/>
          </a:bodyPr>
          <a:lstStyle/>
          <a:p>
            <a:pPr marL="0" indent="0">
              <a:buNone/>
            </a:pPr>
            <a:r>
              <a:rPr lang="en-US" sz="2000" dirty="0">
                <a:solidFill>
                  <a:schemeClr val="tx1"/>
                </a:solidFill>
              </a:rPr>
              <a:t>Improper Shifts</a:t>
            </a:r>
          </a:p>
        </p:txBody>
      </p:sp>
      <p:pic>
        <p:nvPicPr>
          <p:cNvPr id="6" name="Picture 5" descr="A close-up view shows the valve body of an automatic fluid vehicle behind the Saturn transaxle.">
            <a:extLst>
              <a:ext uri="{FF2B5EF4-FFF2-40B4-BE49-F238E27FC236}">
                <a16:creationId xmlns:a16="http://schemas.microsoft.com/office/drawing/2014/main" id="{F9B67B84-C93A-AAE5-EE37-E85840A6782A}"/>
              </a:ext>
            </a:extLst>
          </p:cNvPr>
          <p:cNvPicPr>
            <a:picLocks noChangeAspect="1"/>
          </p:cNvPicPr>
          <p:nvPr/>
        </p:nvPicPr>
        <p:blipFill rotWithShape="1">
          <a:blip r:embed="rId3"/>
          <a:srcRect b="6435"/>
          <a:stretch/>
        </p:blipFill>
        <p:spPr>
          <a:xfrm>
            <a:off x="477283" y="2066725"/>
            <a:ext cx="2560532" cy="2093225"/>
          </a:xfrm>
          <a:prstGeom prst="rect">
            <a:avLst/>
          </a:prstGeom>
        </p:spPr>
      </p:pic>
      <p:pic>
        <p:nvPicPr>
          <p:cNvPr id="9" name="Picture 8" descr="A close-up view shows nonplanetary gears, that is, two cylinders of gears, embedded within the transaxle housing.">
            <a:extLst>
              <a:ext uri="{FF2B5EF4-FFF2-40B4-BE49-F238E27FC236}">
                <a16:creationId xmlns:a16="http://schemas.microsoft.com/office/drawing/2014/main" id="{87D507B0-A820-97FD-371F-1122A43A943D}"/>
              </a:ext>
            </a:extLst>
          </p:cNvPr>
          <p:cNvPicPr>
            <a:picLocks noChangeAspect="1"/>
          </p:cNvPicPr>
          <p:nvPr/>
        </p:nvPicPr>
        <p:blipFill rotWithShape="1">
          <a:blip r:embed="rId4"/>
          <a:srcRect b="4154"/>
          <a:stretch/>
        </p:blipFill>
        <p:spPr>
          <a:xfrm>
            <a:off x="3284344" y="2055934"/>
            <a:ext cx="2575315" cy="2156652"/>
          </a:xfrm>
          <a:prstGeom prst="rect">
            <a:avLst/>
          </a:prstGeom>
        </p:spPr>
      </p:pic>
      <p:pic>
        <p:nvPicPr>
          <p:cNvPr id="12" name="Picture 11" descr="A close-up view shows a broken pressure regulator spring.">
            <a:extLst>
              <a:ext uri="{FF2B5EF4-FFF2-40B4-BE49-F238E27FC236}">
                <a16:creationId xmlns:a16="http://schemas.microsoft.com/office/drawing/2014/main" id="{49FE0534-874F-AAC0-8309-09C25A65BBB5}"/>
              </a:ext>
            </a:extLst>
          </p:cNvPr>
          <p:cNvPicPr>
            <a:picLocks noChangeAspect="1"/>
          </p:cNvPicPr>
          <p:nvPr/>
        </p:nvPicPr>
        <p:blipFill rotWithShape="1">
          <a:blip r:embed="rId5"/>
          <a:srcRect b="6435"/>
          <a:stretch/>
        </p:blipFill>
        <p:spPr>
          <a:xfrm>
            <a:off x="6135287" y="2071101"/>
            <a:ext cx="2549817" cy="2084466"/>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4462487"/>
            <a:ext cx="8207586" cy="1883011"/>
          </a:xfrm>
        </p:spPr>
        <p:txBody>
          <a:bodyPr wrap="square" lIns="0" tIns="18000" rIns="0" bIns="18000" anchor="ctr" anchorCtr="0">
            <a:spAutoFit/>
          </a:bodyPr>
          <a:lstStyle/>
          <a:p>
            <a:pPr marL="0" indent="0">
              <a:buNone/>
            </a:pPr>
            <a:r>
              <a:rPr lang="en-US" sz="2000" dirty="0">
                <a:solidFill>
                  <a:schemeClr val="tx1"/>
                </a:solidFill>
              </a:rPr>
              <a:t>(a) This Saturn did not shift correctly and one technician was ready to replace the unit. However, another technician thought that the problem could be due to a fault in the valve body. (b) Removing the valve body shows</a:t>
            </a:r>
            <a:r>
              <a:rPr lang="en-US" sz="2000" baseline="0" dirty="0">
                <a:solidFill>
                  <a:schemeClr val="tx1"/>
                </a:solidFill>
              </a:rPr>
              <a:t> </a:t>
            </a:r>
            <a:r>
              <a:rPr lang="en-US" sz="2000" dirty="0">
                <a:solidFill>
                  <a:schemeClr val="tx1"/>
                </a:solidFill>
              </a:rPr>
              <a:t>the non-planetary gears used in the Saturn automatic transaxle. (c) The valve body was disassembled and a broken pressure regulator spring was found to be the cause of the customer concern.</a:t>
            </a:r>
          </a:p>
        </p:txBody>
      </p:sp>
    </p:spTree>
    <p:extLst>
      <p:ext uri="{BB962C8B-B14F-4D97-AF65-F5344CB8AC3E}">
        <p14:creationId xmlns:p14="http://schemas.microsoft.com/office/powerpoint/2010/main" val="1163545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1491" y="245604"/>
            <a:ext cx="8220547" cy="1606012"/>
          </a:xfrm>
        </p:spPr>
        <p:txBody>
          <a:bodyPr wrap="square" lIns="0" tIns="18000" rIns="0" bIns="18000" anchor="ctr" anchorCtr="0">
            <a:spAutoFit/>
          </a:bodyPr>
          <a:lstStyle/>
          <a:p>
            <a:r>
              <a:rPr lang="en-US" sz="3400" dirty="0"/>
              <a:t>3. Remove the air intake and air filter assembly, which is covering the transaxle in this vehicle.</a:t>
            </a:r>
          </a:p>
        </p:txBody>
      </p:sp>
      <p:pic>
        <p:nvPicPr>
          <p:cNvPr id="4" name="Picture 3" descr="A close-up view shows a rubber spring near the engine while the air filter assembly has been removed.">
            <a:extLst>
              <a:ext uri="{FF2B5EF4-FFF2-40B4-BE49-F238E27FC236}">
                <a16:creationId xmlns:a16="http://schemas.microsoft.com/office/drawing/2014/main" id="{2D858029-DF4A-A6D7-009D-DD43AF49399E}"/>
              </a:ext>
            </a:extLst>
          </p:cNvPr>
          <p:cNvPicPr>
            <a:picLocks noChangeAspect="1"/>
          </p:cNvPicPr>
          <p:nvPr/>
        </p:nvPicPr>
        <p:blipFill rotWithShape="1">
          <a:blip r:embed="rId3"/>
          <a:srcRect b="9527"/>
          <a:stretch/>
        </p:blipFill>
        <p:spPr>
          <a:xfrm>
            <a:off x="1608623" y="2286331"/>
            <a:ext cx="5926754" cy="3927301"/>
          </a:xfrm>
          <a:prstGeom prst="rect">
            <a:avLst/>
          </a:prstGeom>
        </p:spPr>
      </p:pic>
    </p:spTree>
    <p:extLst>
      <p:ext uri="{BB962C8B-B14F-4D97-AF65-F5344CB8AC3E}">
        <p14:creationId xmlns:p14="http://schemas.microsoft.com/office/powerpoint/2010/main" val="3401718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4794"/>
            <a:ext cx="8224289" cy="590349"/>
          </a:xfrm>
        </p:spPr>
        <p:txBody>
          <a:bodyPr wrap="square" lIns="0" tIns="18000" rIns="0" bIns="18000" anchor="ctr" anchorCtr="0">
            <a:spAutoFit/>
          </a:bodyPr>
          <a:lstStyle/>
          <a:p>
            <a:r>
              <a:rPr lang="en-US" dirty="0"/>
              <a:t>4. Install a support for the engine.</a:t>
            </a:r>
          </a:p>
        </p:txBody>
      </p:sp>
      <p:pic>
        <p:nvPicPr>
          <p:cNvPr id="5" name="Picture 4" descr="A close-up view shows a cross bar support for the engine.">
            <a:extLst>
              <a:ext uri="{FF2B5EF4-FFF2-40B4-BE49-F238E27FC236}">
                <a16:creationId xmlns:a16="http://schemas.microsoft.com/office/drawing/2014/main" id="{36EBAC3D-45ED-F421-74FC-151AB471BCD8}"/>
              </a:ext>
            </a:extLst>
          </p:cNvPr>
          <p:cNvPicPr>
            <a:picLocks noChangeAspect="1"/>
          </p:cNvPicPr>
          <p:nvPr/>
        </p:nvPicPr>
        <p:blipFill rotWithShape="1">
          <a:blip r:embed="rId3"/>
          <a:srcRect b="9581"/>
          <a:stretch/>
        </p:blipFill>
        <p:spPr>
          <a:xfrm>
            <a:off x="672901" y="1175265"/>
            <a:ext cx="7798198" cy="5171203"/>
          </a:xfrm>
          <a:prstGeom prst="rect">
            <a:avLst/>
          </a:prstGeom>
        </p:spPr>
      </p:pic>
    </p:spTree>
    <p:extLst>
      <p:ext uri="{BB962C8B-B14F-4D97-AF65-F5344CB8AC3E}">
        <p14:creationId xmlns:p14="http://schemas.microsoft.com/office/powerpoint/2010/main" val="1756960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70"/>
            <a:ext cx="8224289" cy="1144347"/>
          </a:xfrm>
        </p:spPr>
        <p:txBody>
          <a:bodyPr wrap="square" lIns="0" tIns="18000" rIns="0" bIns="18000" anchor="ctr" anchorCtr="0">
            <a:spAutoFit/>
          </a:bodyPr>
          <a:lstStyle/>
          <a:p>
            <a:r>
              <a:rPr lang="en-US" dirty="0"/>
              <a:t>5. Safely hoist the vehicle and remove the wheels.</a:t>
            </a:r>
          </a:p>
        </p:txBody>
      </p:sp>
      <p:pic>
        <p:nvPicPr>
          <p:cNvPr id="5" name="Picture 4" descr="A close-up view shows the wheel housing in which an impact driver is placed on a screw for removing the wheel.">
            <a:extLst>
              <a:ext uri="{FF2B5EF4-FFF2-40B4-BE49-F238E27FC236}">
                <a16:creationId xmlns:a16="http://schemas.microsoft.com/office/drawing/2014/main" id="{D25EA6F5-061D-F3CA-CC97-97876F45F2BB}"/>
              </a:ext>
            </a:extLst>
          </p:cNvPr>
          <p:cNvPicPr>
            <a:picLocks noChangeAspect="1"/>
          </p:cNvPicPr>
          <p:nvPr/>
        </p:nvPicPr>
        <p:blipFill rotWithShape="1">
          <a:blip r:embed="rId3"/>
          <a:srcRect b="9882"/>
          <a:stretch/>
        </p:blipFill>
        <p:spPr>
          <a:xfrm>
            <a:off x="1006899" y="1564358"/>
            <a:ext cx="7130203" cy="4706236"/>
          </a:xfrm>
          <a:prstGeom prst="rect">
            <a:avLst/>
          </a:prstGeom>
        </p:spPr>
      </p:pic>
    </p:spTree>
    <p:extLst>
      <p:ext uri="{BB962C8B-B14F-4D97-AF65-F5344CB8AC3E}">
        <p14:creationId xmlns:p14="http://schemas.microsoft.com/office/powerpoint/2010/main" val="2480229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70"/>
            <a:ext cx="8224289" cy="1144347"/>
          </a:xfrm>
        </p:spPr>
        <p:txBody>
          <a:bodyPr wrap="square" lIns="0" tIns="18000" rIns="0" bIns="18000" anchor="ctr" anchorCtr="0">
            <a:spAutoFit/>
          </a:bodyPr>
          <a:lstStyle/>
          <a:p>
            <a:r>
              <a:rPr lang="en-US" dirty="0"/>
              <a:t>6. Remove the retaining nut from the drive axle shaft.</a:t>
            </a:r>
          </a:p>
        </p:txBody>
      </p:sp>
      <p:pic>
        <p:nvPicPr>
          <p:cNvPr id="4" name="Picture 3" descr="A close-up view shows a technician removing the retaining nut from the drive axle shaft in the middle of the flywheel with a ratchet.">
            <a:extLst>
              <a:ext uri="{FF2B5EF4-FFF2-40B4-BE49-F238E27FC236}">
                <a16:creationId xmlns:a16="http://schemas.microsoft.com/office/drawing/2014/main" id="{9859DC1C-1EA1-C5C8-3ADC-DFCB675BDC95}"/>
              </a:ext>
            </a:extLst>
          </p:cNvPr>
          <p:cNvPicPr>
            <a:picLocks noChangeAspect="1"/>
          </p:cNvPicPr>
          <p:nvPr/>
        </p:nvPicPr>
        <p:blipFill rotWithShape="1">
          <a:blip r:embed="rId3"/>
          <a:srcRect b="9759"/>
          <a:stretch/>
        </p:blipFill>
        <p:spPr>
          <a:xfrm>
            <a:off x="935240" y="1597392"/>
            <a:ext cx="7273520" cy="4813828"/>
          </a:xfrm>
          <a:prstGeom prst="rect">
            <a:avLst/>
          </a:prstGeom>
        </p:spPr>
      </p:pic>
    </p:spTree>
    <p:extLst>
      <p:ext uri="{BB962C8B-B14F-4D97-AF65-F5344CB8AC3E}">
        <p14:creationId xmlns:p14="http://schemas.microsoft.com/office/powerpoint/2010/main" val="367861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42934"/>
            <a:ext cx="8224289" cy="1606012"/>
          </a:xfrm>
        </p:spPr>
        <p:txBody>
          <a:bodyPr wrap="square" lIns="0" tIns="18000" rIns="0" bIns="18000" anchor="ctr" anchorCtr="0">
            <a:spAutoFit/>
          </a:bodyPr>
          <a:lstStyle/>
          <a:p>
            <a:r>
              <a:rPr lang="en-US" sz="3400" dirty="0"/>
              <a:t>7. Disconnect the lower ball joint on the front-wheel-drive vehicle to allow removal of the drive axle shaft.</a:t>
            </a:r>
          </a:p>
        </p:txBody>
      </p:sp>
      <p:pic>
        <p:nvPicPr>
          <p:cNvPr id="5" name="Picture 4" descr="A close-up view shows the drive ball joint being unscrewed for removing the drive axle shaft.">
            <a:extLst>
              <a:ext uri="{FF2B5EF4-FFF2-40B4-BE49-F238E27FC236}">
                <a16:creationId xmlns:a16="http://schemas.microsoft.com/office/drawing/2014/main" id="{99ABDA61-52DD-9EB5-AC9D-53F0B6EDF0EA}"/>
              </a:ext>
            </a:extLst>
          </p:cNvPr>
          <p:cNvPicPr>
            <a:picLocks noChangeAspect="1"/>
          </p:cNvPicPr>
          <p:nvPr/>
        </p:nvPicPr>
        <p:blipFill rotWithShape="1">
          <a:blip r:embed="rId3"/>
          <a:srcRect b="9989"/>
          <a:stretch/>
        </p:blipFill>
        <p:spPr>
          <a:xfrm>
            <a:off x="1488298" y="2231038"/>
            <a:ext cx="6167404" cy="4076767"/>
          </a:xfrm>
          <a:prstGeom prst="rect">
            <a:avLst/>
          </a:prstGeom>
        </p:spPr>
      </p:pic>
    </p:spTree>
    <p:extLst>
      <p:ext uri="{BB962C8B-B14F-4D97-AF65-F5344CB8AC3E}">
        <p14:creationId xmlns:p14="http://schemas.microsoft.com/office/powerpoint/2010/main" val="2911950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30223"/>
            <a:ext cx="8224289" cy="1144347"/>
          </a:xfrm>
        </p:spPr>
        <p:txBody>
          <a:bodyPr wrap="square" lIns="0" tIns="18000" rIns="0" bIns="18000" anchor="ctr" anchorCtr="0">
            <a:spAutoFit/>
          </a:bodyPr>
          <a:lstStyle/>
          <a:p>
            <a:r>
              <a:rPr lang="en-US" dirty="0"/>
              <a:t>8. Remove the drive axle shaft from the transaxle using a pry bar.</a:t>
            </a:r>
          </a:p>
        </p:txBody>
      </p:sp>
      <p:pic>
        <p:nvPicPr>
          <p:cNvPr id="5" name="Picture 4" descr="A close-up view shows a pry bar holding the drive axle shaft from the transaxle.">
            <a:extLst>
              <a:ext uri="{FF2B5EF4-FFF2-40B4-BE49-F238E27FC236}">
                <a16:creationId xmlns:a16="http://schemas.microsoft.com/office/drawing/2014/main" id="{930F01B3-6798-AE98-C780-9F01D5478207}"/>
              </a:ext>
            </a:extLst>
          </p:cNvPr>
          <p:cNvPicPr>
            <a:picLocks noChangeAspect="1"/>
          </p:cNvPicPr>
          <p:nvPr/>
        </p:nvPicPr>
        <p:blipFill rotWithShape="1">
          <a:blip r:embed="rId3"/>
          <a:srcRect b="9936"/>
          <a:stretch/>
        </p:blipFill>
        <p:spPr>
          <a:xfrm>
            <a:off x="1006899" y="1607888"/>
            <a:ext cx="7130203" cy="4709717"/>
          </a:xfrm>
          <a:prstGeom prst="rect">
            <a:avLst/>
          </a:prstGeom>
        </p:spPr>
      </p:pic>
    </p:spTree>
    <p:extLst>
      <p:ext uri="{BB962C8B-B14F-4D97-AF65-F5344CB8AC3E}">
        <p14:creationId xmlns:p14="http://schemas.microsoft.com/office/powerpoint/2010/main" val="1569514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70"/>
            <a:ext cx="8224289" cy="1144347"/>
          </a:xfrm>
        </p:spPr>
        <p:txBody>
          <a:bodyPr wrap="square" lIns="0" tIns="18000" rIns="0" bIns="18000" anchor="ctr" anchorCtr="0">
            <a:spAutoFit/>
          </a:bodyPr>
          <a:lstStyle/>
          <a:p>
            <a:r>
              <a:rPr lang="en-US" dirty="0"/>
              <a:t>9. Disconnect the cooler lines from the transaxle using a line wrench.</a:t>
            </a:r>
          </a:p>
        </p:txBody>
      </p:sp>
      <p:pic>
        <p:nvPicPr>
          <p:cNvPr id="4" name="Picture 3" descr="A close-up view shows cooler lines from the transaxle.">
            <a:extLst>
              <a:ext uri="{FF2B5EF4-FFF2-40B4-BE49-F238E27FC236}">
                <a16:creationId xmlns:a16="http://schemas.microsoft.com/office/drawing/2014/main" id="{A51B9281-AE7F-A7DD-A564-E29620898E06}"/>
              </a:ext>
            </a:extLst>
          </p:cNvPr>
          <p:cNvPicPr>
            <a:picLocks noChangeAspect="1"/>
          </p:cNvPicPr>
          <p:nvPr/>
        </p:nvPicPr>
        <p:blipFill rotWithShape="1">
          <a:blip r:embed="rId3"/>
          <a:srcRect b="9635"/>
          <a:stretch/>
        </p:blipFill>
        <p:spPr>
          <a:xfrm>
            <a:off x="1298589" y="1800099"/>
            <a:ext cx="6546823" cy="4344580"/>
          </a:xfrm>
          <a:prstGeom prst="rect">
            <a:avLst/>
          </a:prstGeom>
        </p:spPr>
      </p:pic>
    </p:spTree>
    <p:extLst>
      <p:ext uri="{BB962C8B-B14F-4D97-AF65-F5344CB8AC3E}">
        <p14:creationId xmlns:p14="http://schemas.microsoft.com/office/powerpoint/2010/main" val="859334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63710"/>
            <a:ext cx="8224289" cy="1606012"/>
          </a:xfrm>
        </p:spPr>
        <p:txBody>
          <a:bodyPr wrap="square" lIns="0" tIns="18000" rIns="0" bIns="18000" anchor="ctr" anchorCtr="0">
            <a:spAutoFit/>
          </a:bodyPr>
          <a:lstStyle/>
          <a:p>
            <a:r>
              <a:rPr lang="en-US" sz="3400" dirty="0"/>
              <a:t>10. Unbolt the torque converter from the flexplate, then remove the transaxle mounts.</a:t>
            </a:r>
          </a:p>
        </p:txBody>
      </p:sp>
      <p:pic>
        <p:nvPicPr>
          <p:cNvPr id="4" name="Picture 3" descr="A close-up view shows a technician unbolting a screw of the torque converter with a ratchet next to the flexplate.">
            <a:extLst>
              <a:ext uri="{FF2B5EF4-FFF2-40B4-BE49-F238E27FC236}">
                <a16:creationId xmlns:a16="http://schemas.microsoft.com/office/drawing/2014/main" id="{82485B56-C983-216A-5846-39B4716A9473}"/>
              </a:ext>
            </a:extLst>
          </p:cNvPr>
          <p:cNvPicPr>
            <a:picLocks noChangeAspect="1"/>
          </p:cNvPicPr>
          <p:nvPr/>
        </p:nvPicPr>
        <p:blipFill rotWithShape="1">
          <a:blip r:embed="rId3"/>
          <a:srcRect b="9727"/>
          <a:stretch/>
        </p:blipFill>
        <p:spPr>
          <a:xfrm>
            <a:off x="1549060" y="2202684"/>
            <a:ext cx="6045881" cy="4002726"/>
          </a:xfrm>
          <a:prstGeom prst="rect">
            <a:avLst/>
          </a:prstGeom>
        </p:spPr>
      </p:pic>
    </p:spTree>
    <p:extLst>
      <p:ext uri="{BB962C8B-B14F-4D97-AF65-F5344CB8AC3E}">
        <p14:creationId xmlns:p14="http://schemas.microsoft.com/office/powerpoint/2010/main" val="842407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51987"/>
            <a:ext cx="8224289" cy="1606012"/>
          </a:xfrm>
        </p:spPr>
        <p:txBody>
          <a:bodyPr wrap="square" lIns="0" tIns="18000" rIns="0" bIns="18000" anchor="ctr" anchorCtr="0">
            <a:spAutoFit/>
          </a:bodyPr>
          <a:lstStyle/>
          <a:p>
            <a:r>
              <a:rPr lang="en-US" sz="3400" dirty="0"/>
              <a:t>11. With the transaxle supported on a transmission jack, remove the retaining bolts from the bell housing.</a:t>
            </a:r>
          </a:p>
        </p:txBody>
      </p:sp>
      <p:pic>
        <p:nvPicPr>
          <p:cNvPr id="5" name="Picture 4" descr="A close-up view shows many unscrewed retaining bolts around the bell housing.">
            <a:extLst>
              <a:ext uri="{FF2B5EF4-FFF2-40B4-BE49-F238E27FC236}">
                <a16:creationId xmlns:a16="http://schemas.microsoft.com/office/drawing/2014/main" id="{8C8F88CB-6AEC-0068-2CD2-1A4CE87FF7A3}"/>
              </a:ext>
            </a:extLst>
          </p:cNvPr>
          <p:cNvPicPr>
            <a:picLocks noChangeAspect="1"/>
          </p:cNvPicPr>
          <p:nvPr/>
        </p:nvPicPr>
        <p:blipFill rotWithShape="1">
          <a:blip r:embed="rId3"/>
          <a:srcRect b="10012"/>
          <a:stretch/>
        </p:blipFill>
        <p:spPr>
          <a:xfrm>
            <a:off x="1637964" y="2338439"/>
            <a:ext cx="5868073" cy="3877877"/>
          </a:xfrm>
          <a:prstGeom prst="rect">
            <a:avLst/>
          </a:prstGeom>
        </p:spPr>
      </p:pic>
    </p:spTree>
    <p:extLst>
      <p:ext uri="{BB962C8B-B14F-4D97-AF65-F5344CB8AC3E}">
        <p14:creationId xmlns:p14="http://schemas.microsoft.com/office/powerpoint/2010/main" val="2876184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30223"/>
            <a:ext cx="8224289" cy="1144347"/>
          </a:xfrm>
        </p:spPr>
        <p:txBody>
          <a:bodyPr wrap="square" lIns="0" tIns="18000" rIns="0" bIns="18000" anchor="ctr" anchorCtr="0">
            <a:spAutoFit/>
          </a:bodyPr>
          <a:lstStyle/>
          <a:p>
            <a:r>
              <a:rPr lang="en-US" dirty="0"/>
              <a:t>12. Carefully remove the transaxle from the vehicle.</a:t>
            </a:r>
          </a:p>
        </p:txBody>
      </p:sp>
      <p:pic>
        <p:nvPicPr>
          <p:cNvPr id="5" name="Picture 4" descr="A close-up view shows a technician carefully lifting the torque converter along with the bell housing for removing the transaxle.">
            <a:extLst>
              <a:ext uri="{FF2B5EF4-FFF2-40B4-BE49-F238E27FC236}">
                <a16:creationId xmlns:a16="http://schemas.microsoft.com/office/drawing/2014/main" id="{9057E1EF-FBA2-815E-E8AD-6DCA05E897AC}"/>
              </a:ext>
            </a:extLst>
          </p:cNvPr>
          <p:cNvPicPr>
            <a:picLocks noChangeAspect="1"/>
          </p:cNvPicPr>
          <p:nvPr/>
        </p:nvPicPr>
        <p:blipFill rotWithShape="1">
          <a:blip r:embed="rId3"/>
          <a:srcRect b="10199"/>
          <a:stretch/>
        </p:blipFill>
        <p:spPr>
          <a:xfrm>
            <a:off x="1165675" y="1689918"/>
            <a:ext cx="6812650" cy="4486805"/>
          </a:xfrm>
          <a:prstGeom prst="rect">
            <a:avLst/>
          </a:prstGeom>
        </p:spPr>
      </p:pic>
    </p:spTree>
    <p:extLst>
      <p:ext uri="{BB962C8B-B14F-4D97-AF65-F5344CB8AC3E}">
        <p14:creationId xmlns:p14="http://schemas.microsoft.com/office/powerpoint/2010/main" val="298167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0646" y="234376"/>
            <a:ext cx="8201392" cy="590349"/>
          </a:xfrm>
        </p:spPr>
        <p:txBody>
          <a:bodyPr wrap="square" lIns="0" tIns="18000" rIns="0" bIns="18000" anchor="ctr">
            <a:spAutoFit/>
          </a:bodyPr>
          <a:lstStyle/>
          <a:p>
            <a:r>
              <a:rPr lang="en-US" dirty="0"/>
              <a:t>Repair Options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3"/>
          </p:nvPr>
        </p:nvSpPr>
        <p:spPr>
          <a:xfrm>
            <a:off x="478178" y="1092207"/>
            <a:ext cx="4201800" cy="405683"/>
          </a:xfrm>
        </p:spPr>
        <p:txBody>
          <a:bodyPr wrap="square" lIns="0" tIns="18000" rIns="0" bIns="18000" anchor="ctr" anchorCtr="0">
            <a:spAutoFit/>
          </a:bodyPr>
          <a:lstStyle/>
          <a:p>
            <a:pPr marL="342900" indent="-342900">
              <a:spcBef>
                <a:spcPts val="600"/>
              </a:spcBef>
            </a:pPr>
            <a:r>
              <a:rPr lang="en-US" sz="2400" dirty="0">
                <a:solidFill>
                  <a:schemeClr val="tx1"/>
                </a:solidFill>
              </a:rPr>
              <a:t>Complete Overhaul Includes</a:t>
            </a:r>
          </a:p>
        </p:txBody>
      </p:sp>
      <p:graphicFrame>
        <p:nvGraphicFramePr>
          <p:cNvPr id="4" name="Object 3" descr="Ellipsis">
            <a:extLst>
              <a:ext uri="{FF2B5EF4-FFF2-40B4-BE49-F238E27FC236}">
                <a16:creationId xmlns:a16="http://schemas.microsoft.com/office/drawing/2014/main" id="{BD8DB835-B347-CDE2-822B-7E09311E9C47}"/>
              </a:ext>
            </a:extLst>
          </p:cNvPr>
          <p:cNvGraphicFramePr>
            <a:graphicFrameLocks noChangeAspect="1"/>
          </p:cNvGraphicFramePr>
          <p:nvPr>
            <p:extLst>
              <p:ext uri="{D42A27DB-BD31-4B8C-83A1-F6EECF244321}">
                <p14:modId xmlns:p14="http://schemas.microsoft.com/office/powerpoint/2010/main" val="499377066"/>
              </p:ext>
            </p:extLst>
          </p:nvPr>
        </p:nvGraphicFramePr>
        <p:xfrm>
          <a:off x="4732203" y="1310355"/>
          <a:ext cx="263525" cy="131763"/>
        </p:xfrm>
        <a:graphic>
          <a:graphicData uri="http://schemas.openxmlformats.org/presentationml/2006/ole">
            <mc:AlternateContent xmlns:mc="http://schemas.openxmlformats.org/markup-compatibility/2006">
              <mc:Choice xmlns:v="urn:schemas-microsoft-com:vml" Requires="v">
                <p:oleObj name="Equation" r:id="rId3" imgW="152280" imgH="75960" progId="Equation.DSMT4">
                  <p:embed/>
                </p:oleObj>
              </mc:Choice>
              <mc:Fallback>
                <p:oleObj name="Equation" r:id="rId3" imgW="152280" imgH="75960" progId="Equation.DSMT4">
                  <p:embed/>
                  <p:pic>
                    <p:nvPicPr>
                      <p:cNvPr id="10" name="Object 9">
                        <a:extLst>
                          <a:ext uri="{FF2B5EF4-FFF2-40B4-BE49-F238E27FC236}">
                            <a16:creationId xmlns:a16="http://schemas.microsoft.com/office/drawing/2014/main" id="{D940FA9C-8008-F8B3-F2B7-0BCE593870DD}"/>
                          </a:ext>
                        </a:extLst>
                      </p:cNvPr>
                      <p:cNvPicPr>
                        <a:picLocks noChangeAspect="1" noChangeArrowheads="1"/>
                      </p:cNvPicPr>
                      <p:nvPr/>
                    </p:nvPicPr>
                    <p:blipFill>
                      <a:blip r:embed="rId4"/>
                      <a:srcRect/>
                      <a:stretch>
                        <a:fillRect/>
                      </a:stretch>
                    </p:blipFill>
                    <p:spPr bwMode="auto">
                      <a:xfrm>
                        <a:off x="4732203" y="1310355"/>
                        <a:ext cx="263525" cy="13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B652A141-BE6E-1F63-93AC-DBDE18E88C01}"/>
              </a:ext>
            </a:extLst>
          </p:cNvPr>
          <p:cNvSpPr>
            <a:spLocks noGrp="1"/>
          </p:cNvSpPr>
          <p:nvPr>
            <p:ph sz="quarter" idx="14"/>
          </p:nvPr>
        </p:nvSpPr>
        <p:spPr>
          <a:xfrm>
            <a:off x="480646" y="1701453"/>
            <a:ext cx="8195042" cy="1298235"/>
          </a:xfrm>
        </p:spPr>
        <p:txBody>
          <a:bodyPr wrap="square" lIns="0" tIns="18000" rIns="0" bIns="18000" anchor="ctr" anchorCtr="0">
            <a:spAutoFit/>
          </a:bodyPr>
          <a:lstStyle/>
          <a:p>
            <a:pPr marL="829818" lvl="1" indent="-342900"/>
            <a:r>
              <a:rPr lang="en-US" sz="2400" dirty="0">
                <a:solidFill>
                  <a:schemeClr val="tx1"/>
                </a:solidFill>
              </a:rPr>
              <a:t>Disassembling entire transmission/transaxle</a:t>
            </a:r>
          </a:p>
          <a:p>
            <a:pPr marL="829818" lvl="1" indent="-342900"/>
            <a:r>
              <a:rPr lang="en-US" sz="2400" dirty="0">
                <a:solidFill>
                  <a:schemeClr val="tx1"/>
                </a:solidFill>
              </a:rPr>
              <a:t>Replacing all needed parts, gaskets and seals</a:t>
            </a:r>
          </a:p>
          <a:p>
            <a:pPr marL="829818" lvl="1" indent="-342900"/>
            <a:r>
              <a:rPr lang="en-US" sz="2400" dirty="0">
                <a:solidFill>
                  <a:schemeClr val="tx1"/>
                </a:solidFill>
              </a:rPr>
              <a:t>Restore transmission to perform like a new unit</a:t>
            </a:r>
          </a:p>
        </p:txBody>
      </p:sp>
    </p:spTree>
    <p:extLst>
      <p:ext uri="{BB962C8B-B14F-4D97-AF65-F5344CB8AC3E}">
        <p14:creationId xmlns:p14="http://schemas.microsoft.com/office/powerpoint/2010/main" val="2792879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63980" y="2986399"/>
            <a:ext cx="8218058" cy="590349"/>
          </a:xfrm>
        </p:spPr>
        <p:txBody>
          <a:bodyPr wrap="square" lIns="0" tIns="18000" rIns="0" bIns="18000" anchor="ctr" anchorCtr="0">
            <a:spAutoFit/>
          </a:bodyPr>
          <a:lstStyle/>
          <a:p>
            <a:r>
              <a:rPr lang="en-US" spc="-500" dirty="0"/>
              <a:t>4 1 T </a:t>
            </a:r>
            <a:r>
              <a:rPr lang="en-US" dirty="0"/>
              <a:t>E Disassembly Photo Sequence</a:t>
            </a:r>
            <a:endParaRPr lang="en-US" sz="2800" dirty="0"/>
          </a:p>
        </p:txBody>
      </p:sp>
    </p:spTree>
    <p:extLst>
      <p:ext uri="{BB962C8B-B14F-4D97-AF65-F5344CB8AC3E}">
        <p14:creationId xmlns:p14="http://schemas.microsoft.com/office/powerpoint/2010/main" val="1405956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9454"/>
            <a:ext cx="8224289" cy="590349"/>
          </a:xfrm>
        </p:spPr>
        <p:txBody>
          <a:bodyPr wrap="square" lIns="0" tIns="18000" rIns="0" bIns="18000" anchor="ctr" anchorCtr="0">
            <a:spAutoFit/>
          </a:bodyPr>
          <a:lstStyle/>
          <a:p>
            <a:r>
              <a:rPr lang="en-US" dirty="0"/>
              <a:t>1. The torque converter is removed.</a:t>
            </a:r>
          </a:p>
        </p:txBody>
      </p:sp>
      <p:pic>
        <p:nvPicPr>
          <p:cNvPr id="4" name="Picture 3" descr="A close-up view shows a technician removing the torque converter from the bell housing.">
            <a:extLst>
              <a:ext uri="{FF2B5EF4-FFF2-40B4-BE49-F238E27FC236}">
                <a16:creationId xmlns:a16="http://schemas.microsoft.com/office/drawing/2014/main" id="{DB67DA56-628A-618B-768D-7592E9EBF7E7}"/>
              </a:ext>
            </a:extLst>
          </p:cNvPr>
          <p:cNvPicPr>
            <a:picLocks noChangeAspect="1"/>
          </p:cNvPicPr>
          <p:nvPr/>
        </p:nvPicPr>
        <p:blipFill rotWithShape="1">
          <a:blip r:embed="rId3"/>
          <a:srcRect b="8398"/>
          <a:stretch/>
        </p:blipFill>
        <p:spPr>
          <a:xfrm>
            <a:off x="980368" y="1005518"/>
            <a:ext cx="7207012" cy="5411038"/>
          </a:xfrm>
          <a:prstGeom prst="rect">
            <a:avLst/>
          </a:prstGeom>
        </p:spPr>
      </p:pic>
    </p:spTree>
    <p:extLst>
      <p:ext uri="{BB962C8B-B14F-4D97-AF65-F5344CB8AC3E}">
        <p14:creationId xmlns:p14="http://schemas.microsoft.com/office/powerpoint/2010/main" val="1812193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63016"/>
            <a:ext cx="8224289" cy="1513679"/>
          </a:xfrm>
        </p:spPr>
        <p:txBody>
          <a:bodyPr wrap="square" lIns="0" tIns="18000" rIns="0" bIns="18000" anchor="ctr" anchorCtr="0">
            <a:spAutoFit/>
          </a:bodyPr>
          <a:lstStyle/>
          <a:p>
            <a:r>
              <a:rPr lang="en-US" sz="3200" dirty="0"/>
              <a:t>2. Input (left) &amp; output (right) speed sensors are being removed. They are different sizes so they can't be mixed up.</a:t>
            </a:r>
          </a:p>
        </p:txBody>
      </p:sp>
      <p:pic>
        <p:nvPicPr>
          <p:cNvPr id="4" name="Picture 3" descr="A close-up view shows a technician holding the input and output bell-shaped speed sensors in left and right hands, respectively, corresponding to the left and right circular bores on the housing.">
            <a:extLst>
              <a:ext uri="{FF2B5EF4-FFF2-40B4-BE49-F238E27FC236}">
                <a16:creationId xmlns:a16="http://schemas.microsoft.com/office/drawing/2014/main" id="{7CA63B75-185D-B6DE-7144-C909DEDDAC0B}"/>
              </a:ext>
            </a:extLst>
          </p:cNvPr>
          <p:cNvPicPr>
            <a:picLocks noChangeAspect="1"/>
          </p:cNvPicPr>
          <p:nvPr/>
        </p:nvPicPr>
        <p:blipFill rotWithShape="1">
          <a:blip r:embed="rId3"/>
          <a:srcRect b="9838"/>
          <a:stretch/>
        </p:blipFill>
        <p:spPr>
          <a:xfrm>
            <a:off x="1312286" y="2205388"/>
            <a:ext cx="6519429" cy="4167430"/>
          </a:xfrm>
          <a:prstGeom prst="rect">
            <a:avLst/>
          </a:prstGeom>
        </p:spPr>
      </p:pic>
    </p:spTree>
    <p:extLst>
      <p:ext uri="{BB962C8B-B14F-4D97-AF65-F5344CB8AC3E}">
        <p14:creationId xmlns:p14="http://schemas.microsoft.com/office/powerpoint/2010/main" val="34577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70"/>
            <a:ext cx="8224289" cy="1144347"/>
          </a:xfrm>
        </p:spPr>
        <p:txBody>
          <a:bodyPr wrap="square" lIns="0" tIns="18000" rIns="0" bIns="18000" anchor="ctr" anchorCtr="0">
            <a:spAutoFit/>
          </a:bodyPr>
          <a:lstStyle/>
          <a:p>
            <a:r>
              <a:rPr lang="en-US" dirty="0"/>
              <a:t>3. A pressure sensor sealing ring being removed.</a:t>
            </a:r>
          </a:p>
        </p:txBody>
      </p:sp>
      <p:pic>
        <p:nvPicPr>
          <p:cNvPr id="4" name="Picture 3" descr="A close-up view shows a technician holding a bulb-shaped pressure sensor in hands.">
            <a:extLst>
              <a:ext uri="{FF2B5EF4-FFF2-40B4-BE49-F238E27FC236}">
                <a16:creationId xmlns:a16="http://schemas.microsoft.com/office/drawing/2014/main" id="{81822D9F-F10C-F4D6-227A-1539AB4DAD15}"/>
              </a:ext>
            </a:extLst>
          </p:cNvPr>
          <p:cNvPicPr>
            <a:picLocks noChangeAspect="1"/>
          </p:cNvPicPr>
          <p:nvPr/>
        </p:nvPicPr>
        <p:blipFill rotWithShape="1">
          <a:blip r:embed="rId3"/>
          <a:srcRect b="9394"/>
          <a:stretch/>
        </p:blipFill>
        <p:spPr>
          <a:xfrm>
            <a:off x="1321668" y="1555765"/>
            <a:ext cx="6524413" cy="4845265"/>
          </a:xfrm>
          <a:prstGeom prst="rect">
            <a:avLst/>
          </a:prstGeom>
        </p:spPr>
      </p:pic>
    </p:spTree>
    <p:extLst>
      <p:ext uri="{BB962C8B-B14F-4D97-AF65-F5344CB8AC3E}">
        <p14:creationId xmlns:p14="http://schemas.microsoft.com/office/powerpoint/2010/main" val="611472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80" y="248426"/>
            <a:ext cx="8218058" cy="1606012"/>
          </a:xfrm>
        </p:spPr>
        <p:txBody>
          <a:bodyPr wrap="square" lIns="0" tIns="18000" rIns="0" bIns="18000" anchor="ctr" anchorCtr="0">
            <a:spAutoFit/>
          </a:bodyPr>
          <a:lstStyle/>
          <a:p>
            <a:r>
              <a:rPr lang="en-US" sz="3400" dirty="0"/>
              <a:t>4. Cover for </a:t>
            </a:r>
            <a:r>
              <a:rPr lang="en-US" sz="3400" spc="-500" dirty="0"/>
              <a:t>T C </a:t>
            </a:r>
            <a:r>
              <a:rPr lang="en-US" sz="3400" dirty="0"/>
              <a:t>M is made of rubber and is attached to the case using plastic “Christmas tree”-type clips.</a:t>
            </a:r>
          </a:p>
        </p:txBody>
      </p:sp>
      <p:pic>
        <p:nvPicPr>
          <p:cNvPr id="4" name="Picture 3" descr="A close-up view shows a cylindrical housing of the transmission control module placed near the input and output bores.">
            <a:extLst>
              <a:ext uri="{FF2B5EF4-FFF2-40B4-BE49-F238E27FC236}">
                <a16:creationId xmlns:a16="http://schemas.microsoft.com/office/drawing/2014/main" id="{E5846D2A-B6D5-578B-6CAE-3CA9DF23093D}"/>
              </a:ext>
            </a:extLst>
          </p:cNvPr>
          <p:cNvPicPr>
            <a:picLocks noChangeAspect="1"/>
          </p:cNvPicPr>
          <p:nvPr/>
        </p:nvPicPr>
        <p:blipFill rotWithShape="1">
          <a:blip r:embed="rId3"/>
          <a:srcRect b="8348"/>
          <a:stretch/>
        </p:blipFill>
        <p:spPr>
          <a:xfrm>
            <a:off x="1997508" y="2345146"/>
            <a:ext cx="5148985" cy="3876293"/>
          </a:xfrm>
          <a:prstGeom prst="rect">
            <a:avLst/>
          </a:prstGeom>
        </p:spPr>
      </p:pic>
    </p:spTree>
    <p:extLst>
      <p:ext uri="{BB962C8B-B14F-4D97-AF65-F5344CB8AC3E}">
        <p14:creationId xmlns:p14="http://schemas.microsoft.com/office/powerpoint/2010/main" val="2823081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63017"/>
            <a:ext cx="8224289" cy="1513679"/>
          </a:xfrm>
        </p:spPr>
        <p:txBody>
          <a:bodyPr wrap="square" lIns="0" tIns="18000" rIns="0" bIns="18000" anchor="ctr" anchorCtr="0">
            <a:spAutoFit/>
          </a:bodyPr>
          <a:lstStyle/>
          <a:p>
            <a:r>
              <a:rPr lang="en-US" sz="3200" dirty="0"/>
              <a:t>5. After the pan has been removed, the filter can be accessed and then removed before removing</a:t>
            </a:r>
            <a:r>
              <a:rPr lang="en-US" sz="3200" baseline="0" dirty="0"/>
              <a:t> </a:t>
            </a:r>
            <a:r>
              <a:rPr lang="en-US" sz="3200" dirty="0"/>
              <a:t>the valve body assembly.</a:t>
            </a:r>
          </a:p>
        </p:txBody>
      </p:sp>
      <p:pic>
        <p:nvPicPr>
          <p:cNvPr id="4" name="Picture 3" descr="A close-up view shows the cylindrical shaped filter on the valve body.">
            <a:extLst>
              <a:ext uri="{FF2B5EF4-FFF2-40B4-BE49-F238E27FC236}">
                <a16:creationId xmlns:a16="http://schemas.microsoft.com/office/drawing/2014/main" id="{ED41555D-2029-2EED-D122-B85B5BFA4235}"/>
              </a:ext>
            </a:extLst>
          </p:cNvPr>
          <p:cNvPicPr>
            <a:picLocks noChangeAspect="1"/>
          </p:cNvPicPr>
          <p:nvPr/>
        </p:nvPicPr>
        <p:blipFill rotWithShape="1">
          <a:blip r:embed="rId3"/>
          <a:srcRect b="8507"/>
          <a:stretch/>
        </p:blipFill>
        <p:spPr>
          <a:xfrm>
            <a:off x="1871893" y="2304743"/>
            <a:ext cx="5400516" cy="4049908"/>
          </a:xfrm>
          <a:prstGeom prst="rect">
            <a:avLst/>
          </a:prstGeom>
        </p:spPr>
      </p:pic>
    </p:spTree>
    <p:extLst>
      <p:ext uri="{BB962C8B-B14F-4D97-AF65-F5344CB8AC3E}">
        <p14:creationId xmlns:p14="http://schemas.microsoft.com/office/powerpoint/2010/main" val="409442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42900"/>
            <a:ext cx="8224289" cy="590349"/>
          </a:xfrm>
        </p:spPr>
        <p:txBody>
          <a:bodyPr wrap="square" lIns="0" tIns="18000" rIns="0" bIns="18000" anchor="ctr" anchorCtr="0">
            <a:spAutoFit/>
          </a:bodyPr>
          <a:lstStyle/>
          <a:p>
            <a:r>
              <a:rPr lang="en-US" dirty="0"/>
              <a:t>6. Removing the valve body.</a:t>
            </a:r>
          </a:p>
        </p:txBody>
      </p:sp>
      <p:pic>
        <p:nvPicPr>
          <p:cNvPr id="5" name="Picture 4" descr="A close-up view shows a technician removing the valve body by unbolting screws with an impact driver.">
            <a:extLst>
              <a:ext uri="{FF2B5EF4-FFF2-40B4-BE49-F238E27FC236}">
                <a16:creationId xmlns:a16="http://schemas.microsoft.com/office/drawing/2014/main" id="{F5D18DF2-ACC3-0A10-D92E-A5B954E98999}"/>
              </a:ext>
            </a:extLst>
          </p:cNvPr>
          <p:cNvPicPr>
            <a:picLocks noChangeAspect="1"/>
          </p:cNvPicPr>
          <p:nvPr/>
        </p:nvPicPr>
        <p:blipFill rotWithShape="1">
          <a:blip r:embed="rId3"/>
          <a:srcRect l="-385" r="385" b="6435"/>
          <a:stretch/>
        </p:blipFill>
        <p:spPr>
          <a:xfrm>
            <a:off x="1338491" y="1242690"/>
            <a:ext cx="6473115" cy="4974798"/>
          </a:xfrm>
          <a:prstGeom prst="rect">
            <a:avLst/>
          </a:prstGeom>
        </p:spPr>
      </p:pic>
    </p:spTree>
    <p:extLst>
      <p:ext uri="{BB962C8B-B14F-4D97-AF65-F5344CB8AC3E}">
        <p14:creationId xmlns:p14="http://schemas.microsoft.com/office/powerpoint/2010/main" val="4005383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42934"/>
            <a:ext cx="8224289" cy="1606012"/>
          </a:xfrm>
        </p:spPr>
        <p:txBody>
          <a:bodyPr wrap="square" lIns="0" tIns="18000" rIns="0" bIns="18000" anchor="ctr" anchorCtr="0">
            <a:spAutoFit/>
          </a:bodyPr>
          <a:lstStyle/>
          <a:p>
            <a:r>
              <a:rPr lang="en-US" sz="3400" dirty="0"/>
              <a:t>7. The accumulator bores are checked for wear after removing the accumulator pistons.</a:t>
            </a:r>
          </a:p>
        </p:txBody>
      </p:sp>
      <p:pic>
        <p:nvPicPr>
          <p:cNvPr id="5" name="Picture 4" descr="A close-up view shows accumulator bores after the pistons are removed.">
            <a:extLst>
              <a:ext uri="{FF2B5EF4-FFF2-40B4-BE49-F238E27FC236}">
                <a16:creationId xmlns:a16="http://schemas.microsoft.com/office/drawing/2014/main" id="{4D52E99A-7861-2C3B-B696-D556BBBD8277}"/>
              </a:ext>
            </a:extLst>
          </p:cNvPr>
          <p:cNvPicPr>
            <a:picLocks noChangeAspect="1"/>
          </p:cNvPicPr>
          <p:nvPr/>
        </p:nvPicPr>
        <p:blipFill rotWithShape="1">
          <a:blip r:embed="rId3"/>
          <a:srcRect b="9437"/>
          <a:stretch/>
        </p:blipFill>
        <p:spPr>
          <a:xfrm>
            <a:off x="1552391" y="2120948"/>
            <a:ext cx="6039218" cy="4130199"/>
          </a:xfrm>
          <a:prstGeom prst="rect">
            <a:avLst/>
          </a:prstGeom>
        </p:spPr>
      </p:pic>
    </p:spTree>
    <p:extLst>
      <p:ext uri="{BB962C8B-B14F-4D97-AF65-F5344CB8AC3E}">
        <p14:creationId xmlns:p14="http://schemas.microsoft.com/office/powerpoint/2010/main" val="3979394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597" y="221474"/>
            <a:ext cx="8224441" cy="1144347"/>
          </a:xfrm>
        </p:spPr>
        <p:txBody>
          <a:bodyPr wrap="square" lIns="0" tIns="18000" rIns="0" bIns="18000" anchor="ctr" anchorCtr="0">
            <a:spAutoFit/>
          </a:bodyPr>
          <a:lstStyle/>
          <a:p>
            <a:r>
              <a:rPr lang="en-US" dirty="0"/>
              <a:t>8. The pump is being removed using two slide hammers.</a:t>
            </a:r>
          </a:p>
        </p:txBody>
      </p:sp>
      <p:pic>
        <p:nvPicPr>
          <p:cNvPr id="5" name="Picture 4" descr="A close-up view shows a technician removing the pump within the bell housing with slide hammers on both sides.">
            <a:extLst>
              <a:ext uri="{FF2B5EF4-FFF2-40B4-BE49-F238E27FC236}">
                <a16:creationId xmlns:a16="http://schemas.microsoft.com/office/drawing/2014/main" id="{DCE7CA39-13D8-8371-EE6F-CC401CEE0E39}"/>
              </a:ext>
            </a:extLst>
          </p:cNvPr>
          <p:cNvPicPr>
            <a:picLocks noChangeAspect="1"/>
          </p:cNvPicPr>
          <p:nvPr/>
        </p:nvPicPr>
        <p:blipFill rotWithShape="1">
          <a:blip r:embed="rId3"/>
          <a:srcRect b="8052"/>
          <a:stretch/>
        </p:blipFill>
        <p:spPr>
          <a:xfrm>
            <a:off x="1505413" y="1608742"/>
            <a:ext cx="6133175" cy="4632093"/>
          </a:xfrm>
          <a:prstGeom prst="rect">
            <a:avLst/>
          </a:prstGeom>
        </p:spPr>
      </p:pic>
    </p:spTree>
    <p:extLst>
      <p:ext uri="{BB962C8B-B14F-4D97-AF65-F5344CB8AC3E}">
        <p14:creationId xmlns:p14="http://schemas.microsoft.com/office/powerpoint/2010/main" val="3640507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18500"/>
            <a:ext cx="8229600" cy="1144347"/>
          </a:xfrm>
        </p:spPr>
        <p:txBody>
          <a:bodyPr lIns="0" tIns="18000" rIns="0" bIns="18000" anchor="ctr" anchorCtr="0">
            <a:spAutoFit/>
          </a:bodyPr>
          <a:lstStyle/>
          <a:p>
            <a:r>
              <a:rPr lang="en-US" dirty="0"/>
              <a:t>9. The input clutch assembly is being removed.</a:t>
            </a:r>
          </a:p>
        </p:txBody>
      </p:sp>
      <p:pic>
        <p:nvPicPr>
          <p:cNvPr id="4" name="Picture 3" descr="A close-up view shows a technician removing the clutch assembly.">
            <a:extLst>
              <a:ext uri="{FF2B5EF4-FFF2-40B4-BE49-F238E27FC236}">
                <a16:creationId xmlns:a16="http://schemas.microsoft.com/office/drawing/2014/main" id="{D56FC457-1208-5C1F-B741-5FBC1C60C69B}"/>
              </a:ext>
            </a:extLst>
          </p:cNvPr>
          <p:cNvPicPr>
            <a:picLocks noChangeAspect="1"/>
          </p:cNvPicPr>
          <p:nvPr/>
        </p:nvPicPr>
        <p:blipFill rotWithShape="1">
          <a:blip r:embed="rId3"/>
          <a:srcRect b="8564"/>
          <a:stretch/>
        </p:blipFill>
        <p:spPr>
          <a:xfrm>
            <a:off x="1562621" y="1690380"/>
            <a:ext cx="6018759" cy="4515565"/>
          </a:xfrm>
          <a:prstGeom prst="rect">
            <a:avLst/>
          </a:prstGeom>
        </p:spPr>
      </p:pic>
    </p:spTree>
    <p:extLst>
      <p:ext uri="{BB962C8B-B14F-4D97-AF65-F5344CB8AC3E}">
        <p14:creationId xmlns:p14="http://schemas.microsoft.com/office/powerpoint/2010/main" val="161066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455"/>
            <a:ext cx="8229600" cy="590349"/>
          </a:xfrm>
        </p:spPr>
        <p:txBody>
          <a:bodyPr lIns="0" tIns="18000" rIns="0" bIns="18000" anchor="ctr" anchorCtr="0">
            <a:spAutoFit/>
          </a:bodyPr>
          <a:lstStyle/>
          <a:p>
            <a:r>
              <a:rPr lang="en-US" dirty="0"/>
              <a:t>Verify Need for Unit Repair </a:t>
            </a:r>
            <a:r>
              <a:rPr lang="en-US" sz="2800" dirty="0"/>
              <a:t>(1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048806"/>
            <a:ext cx="8215747" cy="1744511"/>
          </a:xfrm>
        </p:spPr>
        <p:txBody>
          <a:bodyPr wrap="square" lIns="0" tIns="18000" rIns="0" bIns="18000" anchor="ctr" anchorCtr="0">
            <a:spAutoFit/>
          </a:bodyPr>
          <a:lstStyle/>
          <a:p>
            <a:pPr marL="342900" indent="-342900">
              <a:spcBef>
                <a:spcPts val="600"/>
              </a:spcBef>
            </a:pPr>
            <a:r>
              <a:rPr lang="en-US" sz="2400" dirty="0">
                <a:solidFill>
                  <a:schemeClr val="tx1"/>
                </a:solidFill>
              </a:rPr>
              <a:t>Verify Fault</a:t>
            </a:r>
          </a:p>
          <a:p>
            <a:pPr marL="829818" lvl="1" indent="-342900"/>
            <a:r>
              <a:rPr lang="en-US" sz="2400" dirty="0">
                <a:solidFill>
                  <a:schemeClr val="tx1"/>
                </a:solidFill>
              </a:rPr>
              <a:t>Use resources to verify fault inside, not outside, unit.</a:t>
            </a:r>
          </a:p>
          <a:p>
            <a:pPr marL="1229868" lvl="2" indent="-342900"/>
            <a:r>
              <a:rPr lang="en-US" sz="2400" dirty="0">
                <a:solidFill>
                  <a:schemeClr val="tx1"/>
                </a:solidFill>
              </a:rPr>
              <a:t>Knowledgeable technician</a:t>
            </a:r>
          </a:p>
          <a:p>
            <a:pPr marL="1229868" lvl="2" indent="-342900"/>
            <a:r>
              <a:rPr lang="en-US" sz="2400" dirty="0">
                <a:solidFill>
                  <a:schemeClr val="tx1"/>
                </a:solidFill>
              </a:rPr>
              <a:t>Hotline service provider, such as Identifix</a:t>
            </a:r>
          </a:p>
        </p:txBody>
      </p:sp>
    </p:spTree>
    <p:extLst>
      <p:ext uri="{BB962C8B-B14F-4D97-AF65-F5344CB8AC3E}">
        <p14:creationId xmlns:p14="http://schemas.microsoft.com/office/powerpoint/2010/main" val="665016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45605"/>
            <a:ext cx="8224289" cy="1606012"/>
          </a:xfrm>
        </p:spPr>
        <p:txBody>
          <a:bodyPr wrap="square" lIns="0" tIns="18000" rIns="0" bIns="18000" anchor="ctr" anchorCtr="0">
            <a:spAutoFit/>
          </a:bodyPr>
          <a:lstStyle/>
          <a:p>
            <a:r>
              <a:rPr lang="en-US" sz="3400" dirty="0"/>
              <a:t>10. The    </a:t>
            </a:r>
            <a:r>
              <a:rPr lang="en-US" sz="100" dirty="0"/>
              <a:t>2 over 4</a:t>
            </a:r>
            <a:r>
              <a:rPr lang="en-US" sz="3400" dirty="0"/>
              <a:t>    clutch return spring is being compressed so the retaining ring can be removed.</a:t>
            </a:r>
          </a:p>
        </p:txBody>
      </p:sp>
      <p:graphicFrame>
        <p:nvGraphicFramePr>
          <p:cNvPr id="6" name="Object 5">
            <a:extLst>
              <a:ext uri="{FF2B5EF4-FFF2-40B4-BE49-F238E27FC236}">
                <a16:creationId xmlns:a16="http://schemas.microsoft.com/office/drawing/2014/main" id="{18DD6113-E407-C3E6-E495-FA418162586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01585524"/>
              </p:ext>
            </p:extLst>
          </p:nvPr>
        </p:nvGraphicFramePr>
        <p:xfrm>
          <a:off x="2023411" y="334707"/>
          <a:ext cx="867149" cy="426225"/>
        </p:xfrm>
        <a:graphic>
          <a:graphicData uri="http://schemas.openxmlformats.org/presentationml/2006/ole">
            <mc:AlternateContent xmlns:mc="http://schemas.openxmlformats.org/markup-compatibility/2006">
              <mc:Choice xmlns:v="urn:schemas-microsoft-com:vml" Requires="v">
                <p:oleObj name="Equation" r:id="rId3" imgW="330120" imgH="164880" progId="Equation.DSMT4">
                  <p:embed/>
                </p:oleObj>
              </mc:Choice>
              <mc:Fallback>
                <p:oleObj name="Equation" r:id="rId3" imgW="330120" imgH="164880" progId="Equation.DSMT4">
                  <p:embed/>
                  <p:pic>
                    <p:nvPicPr>
                      <p:cNvPr id="6" name="Object 5">
                        <a:extLst>
                          <a:ext uri="{FF2B5EF4-FFF2-40B4-BE49-F238E27FC236}">
                            <a16:creationId xmlns:a16="http://schemas.microsoft.com/office/drawing/2014/main" id="{B7BE11F5-1116-A78A-EEE8-AC4111A30411}"/>
                          </a:ext>
                        </a:extLst>
                      </p:cNvPr>
                      <p:cNvPicPr>
                        <a:picLocks noChangeAspect="1" noChangeArrowheads="1"/>
                      </p:cNvPicPr>
                      <p:nvPr/>
                    </p:nvPicPr>
                    <p:blipFill>
                      <a:blip r:embed="rId4"/>
                      <a:srcRect/>
                      <a:stretch>
                        <a:fillRect/>
                      </a:stretch>
                    </p:blipFill>
                    <p:spPr bwMode="auto">
                      <a:xfrm>
                        <a:off x="2023411" y="334707"/>
                        <a:ext cx="867149" cy="426225"/>
                      </a:xfrm>
                      <a:prstGeom prst="rect">
                        <a:avLst/>
                      </a:prstGeom>
                      <a:solidFill>
                        <a:schemeClr val="lt1"/>
                      </a:solidFill>
                    </p:spPr>
                  </p:pic>
                </p:oleObj>
              </mc:Fallback>
            </mc:AlternateContent>
          </a:graphicData>
        </a:graphic>
      </p:graphicFrame>
      <p:pic>
        <p:nvPicPr>
          <p:cNvPr id="4" name="Picture 3" descr="A close-up view shows the 2/4 clutch return spring being placed on a retaining ring inside the bell housing.">
            <a:extLst>
              <a:ext uri="{FF2B5EF4-FFF2-40B4-BE49-F238E27FC236}">
                <a16:creationId xmlns:a16="http://schemas.microsoft.com/office/drawing/2014/main" id="{308528E7-4619-FD7E-50AC-123AC0FD2B23}"/>
              </a:ext>
            </a:extLst>
          </p:cNvPr>
          <p:cNvPicPr>
            <a:picLocks noChangeAspect="1"/>
          </p:cNvPicPr>
          <p:nvPr/>
        </p:nvPicPr>
        <p:blipFill rotWithShape="1">
          <a:blip r:embed="rId5"/>
          <a:srcRect b="8746"/>
          <a:stretch/>
        </p:blipFill>
        <p:spPr>
          <a:xfrm>
            <a:off x="1795859" y="2103188"/>
            <a:ext cx="5552283" cy="4161724"/>
          </a:xfrm>
          <a:prstGeom prst="rect">
            <a:avLst/>
          </a:prstGeom>
        </p:spPr>
      </p:pic>
    </p:spTree>
    <p:extLst>
      <p:ext uri="{BB962C8B-B14F-4D97-AF65-F5344CB8AC3E}">
        <p14:creationId xmlns:p14="http://schemas.microsoft.com/office/powerpoint/2010/main" val="1673307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3980" y="242250"/>
            <a:ext cx="8202655" cy="1144347"/>
          </a:xfrm>
        </p:spPr>
        <p:txBody>
          <a:bodyPr wrap="square" lIns="0" tIns="18000" rIns="0" bIns="18000" anchor="ctr" anchorCtr="0">
            <a:spAutoFit/>
          </a:bodyPr>
          <a:lstStyle/>
          <a:p>
            <a:r>
              <a:rPr lang="en-US" dirty="0"/>
              <a:t>11. Removing the    </a:t>
            </a:r>
            <a:r>
              <a:rPr lang="en-US" sz="100" dirty="0"/>
              <a:t>2 over 4</a:t>
            </a:r>
            <a:r>
              <a:rPr lang="en-US" dirty="0"/>
              <a:t>    clutch pack assembly.</a:t>
            </a:r>
          </a:p>
        </p:txBody>
      </p:sp>
      <p:graphicFrame>
        <p:nvGraphicFramePr>
          <p:cNvPr id="7" name="Object 6">
            <a:extLst>
              <a:ext uri="{FF2B5EF4-FFF2-40B4-BE49-F238E27FC236}">
                <a16:creationId xmlns:a16="http://schemas.microsoft.com/office/drawing/2014/main" id="{B8145FF4-2E93-27EA-556F-8AE0D0CEB16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86936856"/>
              </p:ext>
            </p:extLst>
          </p:nvPr>
        </p:nvGraphicFramePr>
        <p:xfrm>
          <a:off x="4325304" y="338382"/>
          <a:ext cx="894823" cy="439829"/>
        </p:xfrm>
        <a:graphic>
          <a:graphicData uri="http://schemas.openxmlformats.org/presentationml/2006/ole">
            <mc:AlternateContent xmlns:mc="http://schemas.openxmlformats.org/markup-compatibility/2006">
              <mc:Choice xmlns:v="urn:schemas-microsoft-com:vml" Requires="v">
                <p:oleObj name="Equation" r:id="rId3" imgW="330120" imgH="164880" progId="Equation.DSMT4">
                  <p:embed/>
                </p:oleObj>
              </mc:Choice>
              <mc:Fallback>
                <p:oleObj name="Equation" r:id="rId3" imgW="330120" imgH="164880" progId="Equation.DSMT4">
                  <p:embed/>
                  <p:pic>
                    <p:nvPicPr>
                      <p:cNvPr id="6" name="Object 5">
                        <a:extLst>
                          <a:ext uri="{FF2B5EF4-FFF2-40B4-BE49-F238E27FC236}">
                            <a16:creationId xmlns:a16="http://schemas.microsoft.com/office/drawing/2014/main" id="{18DD6113-E407-C3E6-E495-FA418162586E}"/>
                          </a:ext>
                        </a:extLst>
                      </p:cNvPr>
                      <p:cNvPicPr>
                        <a:picLocks noChangeAspect="1" noChangeArrowheads="1"/>
                      </p:cNvPicPr>
                      <p:nvPr/>
                    </p:nvPicPr>
                    <p:blipFill>
                      <a:blip r:embed="rId4"/>
                      <a:srcRect/>
                      <a:stretch>
                        <a:fillRect/>
                      </a:stretch>
                    </p:blipFill>
                    <p:spPr bwMode="auto">
                      <a:xfrm>
                        <a:off x="4325304" y="338382"/>
                        <a:ext cx="894823" cy="439829"/>
                      </a:xfrm>
                      <a:prstGeom prst="rect">
                        <a:avLst/>
                      </a:prstGeom>
                      <a:solidFill>
                        <a:schemeClr val="bg1"/>
                      </a:solidFill>
                    </p:spPr>
                  </p:pic>
                </p:oleObj>
              </mc:Fallback>
            </mc:AlternateContent>
          </a:graphicData>
        </a:graphic>
      </p:graphicFrame>
      <p:pic>
        <p:nvPicPr>
          <p:cNvPr id="5" name="Picture 4" descr="A close-up view shows a technician removing the 2/4 clutch pack assembly using a screwdriver in the middle of it.">
            <a:extLst>
              <a:ext uri="{FF2B5EF4-FFF2-40B4-BE49-F238E27FC236}">
                <a16:creationId xmlns:a16="http://schemas.microsoft.com/office/drawing/2014/main" id="{FC37138E-9767-2868-3982-D32C70B217A1}"/>
              </a:ext>
            </a:extLst>
          </p:cNvPr>
          <p:cNvPicPr>
            <a:picLocks noChangeAspect="1"/>
          </p:cNvPicPr>
          <p:nvPr/>
        </p:nvPicPr>
        <p:blipFill rotWithShape="1">
          <a:blip r:embed="rId5"/>
          <a:srcRect b="9605"/>
          <a:stretch/>
        </p:blipFill>
        <p:spPr>
          <a:xfrm>
            <a:off x="1565837" y="1733533"/>
            <a:ext cx="6012327" cy="4464116"/>
          </a:xfrm>
          <a:prstGeom prst="rect">
            <a:avLst/>
          </a:prstGeom>
        </p:spPr>
      </p:pic>
    </p:spTree>
    <p:extLst>
      <p:ext uri="{BB962C8B-B14F-4D97-AF65-F5344CB8AC3E}">
        <p14:creationId xmlns:p14="http://schemas.microsoft.com/office/powerpoint/2010/main" val="1029774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75433"/>
            <a:ext cx="8224289" cy="1606012"/>
          </a:xfrm>
        </p:spPr>
        <p:txBody>
          <a:bodyPr wrap="square" lIns="0" tIns="18000" rIns="0" bIns="18000" anchor="ctr" anchorCtr="0">
            <a:spAutoFit/>
          </a:bodyPr>
          <a:lstStyle/>
          <a:p>
            <a:r>
              <a:rPr lang="en-US" sz="3400" dirty="0"/>
              <a:t>12. The rear carrier assembly is removed after the retaining bolts are removed.</a:t>
            </a:r>
          </a:p>
        </p:txBody>
      </p:sp>
      <p:pic>
        <p:nvPicPr>
          <p:cNvPr id="5" name="Picture 4" descr="A close-up view shows the rear carrier assembly containing differential gears and transmission shaft after the retaining bolts are removed.">
            <a:extLst>
              <a:ext uri="{FF2B5EF4-FFF2-40B4-BE49-F238E27FC236}">
                <a16:creationId xmlns:a16="http://schemas.microsoft.com/office/drawing/2014/main" id="{4A7BB428-FF37-6933-A5BA-A53224D0C38C}"/>
              </a:ext>
            </a:extLst>
          </p:cNvPr>
          <p:cNvPicPr>
            <a:picLocks noChangeAspect="1"/>
          </p:cNvPicPr>
          <p:nvPr/>
        </p:nvPicPr>
        <p:blipFill rotWithShape="1">
          <a:blip r:embed="rId3"/>
          <a:srcRect b="9091"/>
          <a:stretch/>
        </p:blipFill>
        <p:spPr>
          <a:xfrm>
            <a:off x="1922336" y="2181474"/>
            <a:ext cx="5299328" cy="3961342"/>
          </a:xfrm>
          <a:prstGeom prst="rect">
            <a:avLst/>
          </a:prstGeom>
        </p:spPr>
      </p:pic>
    </p:spTree>
    <p:extLst>
      <p:ext uri="{BB962C8B-B14F-4D97-AF65-F5344CB8AC3E}">
        <p14:creationId xmlns:p14="http://schemas.microsoft.com/office/powerpoint/2010/main" val="2642341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63979" y="2982532"/>
            <a:ext cx="8218059" cy="1144347"/>
          </a:xfrm>
        </p:spPr>
        <p:txBody>
          <a:bodyPr wrap="square" lIns="0" tIns="18000" rIns="0" bIns="18000" anchor="ctr" anchorCtr="0">
            <a:spAutoFit/>
          </a:bodyPr>
          <a:lstStyle/>
          <a:p>
            <a:r>
              <a:rPr lang="en-US" spc="-300" dirty="0"/>
              <a:t>4 L 6 </a:t>
            </a:r>
            <a:r>
              <a:rPr lang="en-US" dirty="0"/>
              <a:t>0-E Disassembly Photo Sequence</a:t>
            </a:r>
            <a:endParaRPr lang="en-US" sz="2800" dirty="0"/>
          </a:p>
        </p:txBody>
      </p:sp>
    </p:spTree>
    <p:extLst>
      <p:ext uri="{BB962C8B-B14F-4D97-AF65-F5344CB8AC3E}">
        <p14:creationId xmlns:p14="http://schemas.microsoft.com/office/powerpoint/2010/main" val="1359508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45604"/>
            <a:ext cx="8224289" cy="1606012"/>
          </a:xfrm>
        </p:spPr>
        <p:txBody>
          <a:bodyPr wrap="square" lIns="0" tIns="18000" rIns="0" bIns="18000" anchor="ctr" anchorCtr="0">
            <a:spAutoFit/>
          </a:bodyPr>
          <a:lstStyle/>
          <a:p>
            <a:r>
              <a:rPr lang="en-US" sz="3400" dirty="0"/>
              <a:t>1. Before disassembling, it is preferred that the unit be mounted on a holding fixture.</a:t>
            </a:r>
          </a:p>
        </p:txBody>
      </p:sp>
      <p:pic>
        <p:nvPicPr>
          <p:cNvPr id="5" name="Picture 4" descr="A close-up view shows a U-shaped holding fixture holding a transaxle unit.">
            <a:extLst>
              <a:ext uri="{FF2B5EF4-FFF2-40B4-BE49-F238E27FC236}">
                <a16:creationId xmlns:a16="http://schemas.microsoft.com/office/drawing/2014/main" id="{6353535B-1692-2016-577A-19B0DEF62F7F}"/>
              </a:ext>
            </a:extLst>
          </p:cNvPr>
          <p:cNvPicPr>
            <a:picLocks noChangeAspect="1"/>
          </p:cNvPicPr>
          <p:nvPr/>
        </p:nvPicPr>
        <p:blipFill rotWithShape="1">
          <a:blip r:embed="rId3"/>
          <a:srcRect b="8571"/>
          <a:stretch/>
        </p:blipFill>
        <p:spPr>
          <a:xfrm>
            <a:off x="1992153" y="2246705"/>
            <a:ext cx="5159997" cy="3866810"/>
          </a:xfrm>
          <a:prstGeom prst="rect">
            <a:avLst/>
          </a:prstGeom>
        </p:spPr>
      </p:pic>
    </p:spTree>
    <p:extLst>
      <p:ext uri="{BB962C8B-B14F-4D97-AF65-F5344CB8AC3E}">
        <p14:creationId xmlns:p14="http://schemas.microsoft.com/office/powerpoint/2010/main" val="4168717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69"/>
            <a:ext cx="8229600" cy="1144347"/>
          </a:xfrm>
        </p:spPr>
        <p:txBody>
          <a:bodyPr wrap="square" lIns="0" tIns="18000" rIns="0" bIns="18000" anchor="ctr" anchorCtr="0">
            <a:spAutoFit/>
          </a:bodyPr>
          <a:lstStyle/>
          <a:p>
            <a:r>
              <a:rPr lang="en-US" dirty="0"/>
              <a:t>2. The unit is tipped and fluid drained. The fluid looked burned and watery.</a:t>
            </a:r>
          </a:p>
        </p:txBody>
      </p:sp>
      <p:pic>
        <p:nvPicPr>
          <p:cNvPr id="4" name="Picture 3" descr="A close-up view shows fluid drained from a transaxle bearing and a rubber transaxle unit tipped. The fluid looks watery.">
            <a:extLst>
              <a:ext uri="{FF2B5EF4-FFF2-40B4-BE49-F238E27FC236}">
                <a16:creationId xmlns:a16="http://schemas.microsoft.com/office/drawing/2014/main" id="{0418F05B-D227-CA81-33EB-61E2947DB5C3}"/>
              </a:ext>
            </a:extLst>
          </p:cNvPr>
          <p:cNvPicPr>
            <a:picLocks noChangeAspect="1"/>
          </p:cNvPicPr>
          <p:nvPr/>
        </p:nvPicPr>
        <p:blipFill rotWithShape="1">
          <a:blip r:embed="rId3"/>
          <a:srcRect b="9084"/>
          <a:stretch/>
        </p:blipFill>
        <p:spPr>
          <a:xfrm>
            <a:off x="1609522" y="1767805"/>
            <a:ext cx="5924956" cy="4419872"/>
          </a:xfrm>
          <a:prstGeom prst="rect">
            <a:avLst/>
          </a:prstGeom>
        </p:spPr>
      </p:pic>
    </p:spTree>
    <p:extLst>
      <p:ext uri="{BB962C8B-B14F-4D97-AF65-F5344CB8AC3E}">
        <p14:creationId xmlns:p14="http://schemas.microsoft.com/office/powerpoint/2010/main" val="1460203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69"/>
            <a:ext cx="8224289" cy="1144347"/>
          </a:xfrm>
        </p:spPr>
        <p:txBody>
          <a:bodyPr wrap="square" lIns="0" tIns="18000" rIns="0" bIns="18000" anchor="ctr" anchorCtr="0">
            <a:spAutoFit/>
          </a:bodyPr>
          <a:lstStyle/>
          <a:p>
            <a:r>
              <a:rPr lang="en-US" dirty="0"/>
              <a:t>3. After removing the pan, the filter is removed.</a:t>
            </a:r>
          </a:p>
        </p:txBody>
      </p:sp>
      <p:pic>
        <p:nvPicPr>
          <p:cNvPr id="5" name="Picture 4" descr="A close-up view shows a cylindrical shaped filter.">
            <a:extLst>
              <a:ext uri="{FF2B5EF4-FFF2-40B4-BE49-F238E27FC236}">
                <a16:creationId xmlns:a16="http://schemas.microsoft.com/office/drawing/2014/main" id="{1CF0D720-0316-AB3F-6985-56853BAEE368}"/>
              </a:ext>
            </a:extLst>
          </p:cNvPr>
          <p:cNvPicPr>
            <a:picLocks noChangeAspect="1"/>
          </p:cNvPicPr>
          <p:nvPr/>
        </p:nvPicPr>
        <p:blipFill rotWithShape="1">
          <a:blip r:embed="rId3"/>
          <a:srcRect b="8526"/>
          <a:stretch/>
        </p:blipFill>
        <p:spPr>
          <a:xfrm>
            <a:off x="1576853" y="1671461"/>
            <a:ext cx="5990597" cy="4515465"/>
          </a:xfrm>
          <a:prstGeom prst="rect">
            <a:avLst/>
          </a:prstGeom>
        </p:spPr>
      </p:pic>
    </p:spTree>
    <p:extLst>
      <p:ext uri="{BB962C8B-B14F-4D97-AF65-F5344CB8AC3E}">
        <p14:creationId xmlns:p14="http://schemas.microsoft.com/office/powerpoint/2010/main" val="3235634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598" y="261072"/>
            <a:ext cx="8224440" cy="2006122"/>
          </a:xfrm>
        </p:spPr>
        <p:txBody>
          <a:bodyPr wrap="square" lIns="0" tIns="18000" rIns="0" bIns="18000" anchor="ctr" anchorCtr="0">
            <a:spAutoFit/>
          </a:bodyPr>
          <a:lstStyle/>
          <a:p>
            <a:r>
              <a:rPr lang="en-US" sz="3200" dirty="0"/>
              <a:t>4. When magnetic vehicle speed sensor was removed, it showed lots of metal filings which indicates</a:t>
            </a:r>
            <a:r>
              <a:rPr lang="en-US" sz="3200" baseline="0" dirty="0"/>
              <a:t> </a:t>
            </a:r>
            <a:r>
              <a:rPr lang="en-US" sz="3200" dirty="0"/>
              <a:t>something is worn or damaged inside unit.</a:t>
            </a:r>
          </a:p>
        </p:txBody>
      </p:sp>
      <p:pic>
        <p:nvPicPr>
          <p:cNvPr id="5" name="Picture 4" descr="A close-up view shows a magnetic vehicle speed sensor identified with lots of metal filings when separated from the unit.">
            <a:extLst>
              <a:ext uri="{FF2B5EF4-FFF2-40B4-BE49-F238E27FC236}">
                <a16:creationId xmlns:a16="http://schemas.microsoft.com/office/drawing/2014/main" id="{6256EC0B-49BA-44C9-AB87-3192D3A10790}"/>
              </a:ext>
            </a:extLst>
          </p:cNvPr>
          <p:cNvPicPr>
            <a:picLocks noChangeAspect="1"/>
          </p:cNvPicPr>
          <p:nvPr/>
        </p:nvPicPr>
        <p:blipFill rotWithShape="1">
          <a:blip r:embed="rId3"/>
          <a:srcRect b="8762"/>
          <a:stretch/>
        </p:blipFill>
        <p:spPr>
          <a:xfrm>
            <a:off x="2008280" y="2566427"/>
            <a:ext cx="5127441" cy="3842581"/>
          </a:xfrm>
          <a:prstGeom prst="rect">
            <a:avLst/>
          </a:prstGeom>
        </p:spPr>
      </p:pic>
    </p:spTree>
    <p:extLst>
      <p:ext uri="{BB962C8B-B14F-4D97-AF65-F5344CB8AC3E}">
        <p14:creationId xmlns:p14="http://schemas.microsoft.com/office/powerpoint/2010/main" val="2532936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0214"/>
            <a:ext cx="8224289" cy="1698345"/>
          </a:xfrm>
        </p:spPr>
        <p:txBody>
          <a:bodyPr wrap="square" lIns="0" tIns="18000" rIns="0" bIns="18000" anchor="ctr" anchorCtr="0">
            <a:spAutoFit/>
          </a:bodyPr>
          <a:lstStyle/>
          <a:p>
            <a:r>
              <a:rPr lang="en-US" dirty="0"/>
              <a:t>5. The pressure switch manifold being removed prior to removing the valve body.</a:t>
            </a:r>
          </a:p>
        </p:txBody>
      </p:sp>
      <p:pic>
        <p:nvPicPr>
          <p:cNvPr id="4" name="Picture 3" descr="A close-up view shows a rectangular shaped pressure switch manifold being removed using an impact driver.">
            <a:extLst>
              <a:ext uri="{FF2B5EF4-FFF2-40B4-BE49-F238E27FC236}">
                <a16:creationId xmlns:a16="http://schemas.microsoft.com/office/drawing/2014/main" id="{34B13848-2280-2459-BB8C-6F6CB3593CDF}"/>
              </a:ext>
            </a:extLst>
          </p:cNvPr>
          <p:cNvPicPr>
            <a:picLocks noChangeAspect="1"/>
          </p:cNvPicPr>
          <p:nvPr/>
        </p:nvPicPr>
        <p:blipFill rotWithShape="1">
          <a:blip r:embed="rId3"/>
          <a:srcRect b="8745"/>
          <a:stretch/>
        </p:blipFill>
        <p:spPr>
          <a:xfrm>
            <a:off x="1966353" y="2260450"/>
            <a:ext cx="5211597" cy="3898084"/>
          </a:xfrm>
          <a:prstGeom prst="rect">
            <a:avLst/>
          </a:prstGeom>
        </p:spPr>
      </p:pic>
    </p:spTree>
    <p:extLst>
      <p:ext uri="{BB962C8B-B14F-4D97-AF65-F5344CB8AC3E}">
        <p14:creationId xmlns:p14="http://schemas.microsoft.com/office/powerpoint/2010/main" val="114140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8" y="221169"/>
            <a:ext cx="8224289" cy="1144347"/>
          </a:xfrm>
        </p:spPr>
        <p:txBody>
          <a:bodyPr wrap="square" lIns="0" tIns="18000" rIns="0" bIns="18000" anchor="ctr" anchorCtr="0">
            <a:spAutoFit/>
          </a:bodyPr>
          <a:lstStyle/>
          <a:p>
            <a:r>
              <a:rPr lang="en-US" dirty="0"/>
              <a:t>6. The pump assembly is being removed from the unit.</a:t>
            </a:r>
          </a:p>
        </p:txBody>
      </p:sp>
      <p:pic>
        <p:nvPicPr>
          <p:cNvPr id="7" name="Picture 6" descr="A close-up view shows a technician holding the pump assembly.">
            <a:extLst>
              <a:ext uri="{FF2B5EF4-FFF2-40B4-BE49-F238E27FC236}">
                <a16:creationId xmlns:a16="http://schemas.microsoft.com/office/drawing/2014/main" id="{573628A6-A6A0-1661-82C8-B6F633A1039E}"/>
              </a:ext>
            </a:extLst>
          </p:cNvPr>
          <p:cNvPicPr>
            <a:picLocks noChangeAspect="1"/>
          </p:cNvPicPr>
          <p:nvPr/>
        </p:nvPicPr>
        <p:blipFill rotWithShape="1">
          <a:blip r:embed="rId3"/>
          <a:srcRect b="8398"/>
          <a:stretch/>
        </p:blipFill>
        <p:spPr>
          <a:xfrm>
            <a:off x="1638853" y="1743828"/>
            <a:ext cx="5866294" cy="4409130"/>
          </a:xfrm>
          <a:prstGeom prst="rect">
            <a:avLst/>
          </a:prstGeom>
        </p:spPr>
      </p:pic>
    </p:spTree>
    <p:extLst>
      <p:ext uri="{BB962C8B-B14F-4D97-AF65-F5344CB8AC3E}">
        <p14:creationId xmlns:p14="http://schemas.microsoft.com/office/powerpoint/2010/main" val="59894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455"/>
            <a:ext cx="8229600" cy="590349"/>
          </a:xfrm>
        </p:spPr>
        <p:txBody>
          <a:bodyPr lIns="0" tIns="18000" rIns="0" bIns="18000" anchor="ctr" anchorCtr="0">
            <a:spAutoFit/>
          </a:bodyPr>
          <a:lstStyle/>
          <a:p>
            <a:r>
              <a:rPr lang="en-US" dirty="0"/>
              <a:t>Verify Need for Unit Repair </a:t>
            </a:r>
            <a:r>
              <a:rPr lang="en-US" sz="2800" dirty="0"/>
              <a:t>(2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037294"/>
            <a:ext cx="8215747" cy="3975892"/>
          </a:xfrm>
        </p:spPr>
        <p:txBody>
          <a:bodyPr wrap="square" lIns="0" tIns="18000" rIns="0" bIns="18000" anchor="ctr" anchorCtr="0">
            <a:spAutoFit/>
          </a:bodyPr>
          <a:lstStyle/>
          <a:p>
            <a:pPr marL="342900" indent="-342900">
              <a:spcBef>
                <a:spcPts val="600"/>
              </a:spcBef>
            </a:pPr>
            <a:r>
              <a:rPr lang="en-US" sz="2400" dirty="0">
                <a:solidFill>
                  <a:schemeClr val="tx1"/>
                </a:solidFill>
              </a:rPr>
              <a:t>In-Vehicle Repair</a:t>
            </a:r>
          </a:p>
          <a:p>
            <a:pPr marL="829818" lvl="1" indent="-342900"/>
            <a:r>
              <a:rPr lang="en-US" sz="2400" dirty="0">
                <a:solidFill>
                  <a:schemeClr val="tx1"/>
                </a:solidFill>
              </a:rPr>
              <a:t>Parts and components that may be replaced with transmission/transaxle still in vehicle include:</a:t>
            </a:r>
          </a:p>
          <a:p>
            <a:pPr marL="1229868" lvl="2" indent="-342900"/>
            <a:r>
              <a:rPr lang="en-US" sz="2400" dirty="0">
                <a:solidFill>
                  <a:schemeClr val="tx1"/>
                </a:solidFill>
              </a:rPr>
              <a:t>Pressure switches</a:t>
            </a:r>
          </a:p>
          <a:p>
            <a:pPr marL="1229868" lvl="2" indent="-342900"/>
            <a:r>
              <a:rPr lang="en-US" sz="2400" dirty="0">
                <a:solidFill>
                  <a:schemeClr val="tx1"/>
                </a:solidFill>
              </a:rPr>
              <a:t>Transmission range switch</a:t>
            </a:r>
          </a:p>
          <a:p>
            <a:pPr marL="1229868" lvl="2" indent="-342900"/>
            <a:r>
              <a:rPr lang="en-US" sz="2400" dirty="0">
                <a:solidFill>
                  <a:schemeClr val="tx1"/>
                </a:solidFill>
              </a:rPr>
              <a:t>Turbine and output speed sensors</a:t>
            </a:r>
          </a:p>
          <a:p>
            <a:pPr marL="1229868" lvl="2" indent="-342900"/>
            <a:r>
              <a:rPr lang="en-US" sz="2400" dirty="0">
                <a:solidFill>
                  <a:schemeClr val="tx1"/>
                </a:solidFill>
              </a:rPr>
              <a:t>Extension housing gasket</a:t>
            </a:r>
          </a:p>
          <a:p>
            <a:pPr marL="1229868" lvl="2" indent="-342900"/>
            <a:r>
              <a:rPr lang="en-US" sz="2400" dirty="0">
                <a:solidFill>
                  <a:schemeClr val="tx1"/>
                </a:solidFill>
              </a:rPr>
              <a:t>Drive axle seals</a:t>
            </a:r>
          </a:p>
          <a:p>
            <a:pPr marL="1229868" lvl="2" indent="-342900"/>
            <a:r>
              <a:rPr lang="en-US" sz="2400" dirty="0">
                <a:solidFill>
                  <a:schemeClr val="tx1"/>
                </a:solidFill>
              </a:rPr>
              <a:t>Valve body replacement</a:t>
            </a:r>
          </a:p>
        </p:txBody>
      </p:sp>
    </p:spTree>
    <p:extLst>
      <p:ext uri="{BB962C8B-B14F-4D97-AF65-F5344CB8AC3E}">
        <p14:creationId xmlns:p14="http://schemas.microsoft.com/office/powerpoint/2010/main" val="4279195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69"/>
            <a:ext cx="8224289" cy="1144347"/>
          </a:xfrm>
        </p:spPr>
        <p:txBody>
          <a:bodyPr wrap="square" lIns="0" tIns="18000" rIns="0" bIns="18000" anchor="ctr" anchorCtr="0">
            <a:spAutoFit/>
          </a:bodyPr>
          <a:lstStyle/>
          <a:p>
            <a:r>
              <a:rPr lang="en-US" dirty="0"/>
              <a:t>7. Removing the input housing and shaft assembly.</a:t>
            </a:r>
          </a:p>
        </p:txBody>
      </p:sp>
      <p:pic>
        <p:nvPicPr>
          <p:cNvPr id="5" name="Picture 4" descr="A close-up view shows the removal of the input housing and shaft assembly within a large circular hole.">
            <a:extLst>
              <a:ext uri="{FF2B5EF4-FFF2-40B4-BE49-F238E27FC236}">
                <a16:creationId xmlns:a16="http://schemas.microsoft.com/office/drawing/2014/main" id="{5F735F9D-0B33-49AC-C99E-A1B42B103085}"/>
              </a:ext>
            </a:extLst>
          </p:cNvPr>
          <p:cNvPicPr>
            <a:picLocks noChangeAspect="1"/>
          </p:cNvPicPr>
          <p:nvPr/>
        </p:nvPicPr>
        <p:blipFill rotWithShape="1">
          <a:blip r:embed="rId3"/>
          <a:srcRect b="8745"/>
          <a:stretch/>
        </p:blipFill>
        <p:spPr>
          <a:xfrm>
            <a:off x="1598559" y="1734019"/>
            <a:ext cx="5946883" cy="4452800"/>
          </a:xfrm>
          <a:prstGeom prst="rect">
            <a:avLst/>
          </a:prstGeom>
        </p:spPr>
      </p:pic>
    </p:spTree>
    <p:extLst>
      <p:ext uri="{BB962C8B-B14F-4D97-AF65-F5344CB8AC3E}">
        <p14:creationId xmlns:p14="http://schemas.microsoft.com/office/powerpoint/2010/main" val="1018324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0214"/>
            <a:ext cx="8224289" cy="1698345"/>
          </a:xfrm>
        </p:spPr>
        <p:txBody>
          <a:bodyPr wrap="square" lIns="0" tIns="18000" rIns="0" bIns="18000" anchor="ctr" anchorCtr="0">
            <a:spAutoFit/>
          </a:bodyPr>
          <a:lstStyle/>
          <a:p>
            <a:r>
              <a:rPr lang="en-US" dirty="0"/>
              <a:t>8. The cause of the metal shavings was found to be an excessively worn planet carrier.</a:t>
            </a:r>
          </a:p>
        </p:txBody>
      </p:sp>
      <p:pic>
        <p:nvPicPr>
          <p:cNvPr id="5" name="Picture 4" descr="A close-up view shows metal shavings on the planet carrier in the planetary gear assembly, a circular component.">
            <a:extLst>
              <a:ext uri="{FF2B5EF4-FFF2-40B4-BE49-F238E27FC236}">
                <a16:creationId xmlns:a16="http://schemas.microsoft.com/office/drawing/2014/main" id="{ECB87122-75D0-6E10-FF70-6D4AA6222A1D}"/>
              </a:ext>
            </a:extLst>
          </p:cNvPr>
          <p:cNvPicPr>
            <a:picLocks noChangeAspect="1"/>
          </p:cNvPicPr>
          <p:nvPr/>
        </p:nvPicPr>
        <p:blipFill rotWithShape="1">
          <a:blip r:embed="rId3"/>
          <a:srcRect b="8398"/>
          <a:stretch/>
        </p:blipFill>
        <p:spPr>
          <a:xfrm>
            <a:off x="1945760" y="2257548"/>
            <a:ext cx="5252480" cy="3952008"/>
          </a:xfrm>
          <a:prstGeom prst="rect">
            <a:avLst/>
          </a:prstGeom>
        </p:spPr>
      </p:pic>
    </p:spTree>
    <p:extLst>
      <p:ext uri="{BB962C8B-B14F-4D97-AF65-F5344CB8AC3E}">
        <p14:creationId xmlns:p14="http://schemas.microsoft.com/office/powerpoint/2010/main" val="3784178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67"/>
            <a:ext cx="8229600" cy="1144347"/>
          </a:xfrm>
        </p:spPr>
        <p:txBody>
          <a:bodyPr wrap="square" lIns="0" tIns="18000" rIns="0" bIns="18000" anchor="ctr" anchorCtr="0">
            <a:spAutoFit/>
          </a:bodyPr>
          <a:lstStyle/>
          <a:p>
            <a:r>
              <a:rPr lang="en-US" dirty="0"/>
              <a:t>9. The reaction carrier and shaft with internal bushing being removed.</a:t>
            </a:r>
          </a:p>
        </p:txBody>
      </p:sp>
      <p:pic>
        <p:nvPicPr>
          <p:cNvPr id="4" name="Picture 3" descr="A close-up view shows a technician holding the reaction carrier and shaft with internal bushing, a circular component with a tube with line filaments.">
            <a:extLst>
              <a:ext uri="{FF2B5EF4-FFF2-40B4-BE49-F238E27FC236}">
                <a16:creationId xmlns:a16="http://schemas.microsoft.com/office/drawing/2014/main" id="{9D86BD4B-52D0-3C19-11F3-421476EF9373}"/>
              </a:ext>
            </a:extLst>
          </p:cNvPr>
          <p:cNvPicPr>
            <a:picLocks noChangeAspect="1"/>
          </p:cNvPicPr>
          <p:nvPr/>
        </p:nvPicPr>
        <p:blipFill rotWithShape="1">
          <a:blip r:embed="rId3"/>
          <a:srcRect b="8398"/>
          <a:stretch/>
        </p:blipFill>
        <p:spPr>
          <a:xfrm>
            <a:off x="1592417" y="1720800"/>
            <a:ext cx="5959167" cy="4478934"/>
          </a:xfrm>
          <a:prstGeom prst="rect">
            <a:avLst/>
          </a:prstGeom>
        </p:spPr>
      </p:pic>
    </p:spTree>
    <p:extLst>
      <p:ext uri="{BB962C8B-B14F-4D97-AF65-F5344CB8AC3E}">
        <p14:creationId xmlns:p14="http://schemas.microsoft.com/office/powerpoint/2010/main" val="1834771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0210"/>
            <a:ext cx="8224289" cy="1698345"/>
          </a:xfrm>
        </p:spPr>
        <p:txBody>
          <a:bodyPr wrap="square" lIns="0" tIns="18000" rIns="0" bIns="18000" anchor="ctr" anchorCtr="0">
            <a:spAutoFit/>
          </a:bodyPr>
          <a:lstStyle/>
          <a:p>
            <a:r>
              <a:rPr lang="en-US" dirty="0"/>
              <a:t>10. Removing a snap ring used to retain the low-reverse clutch assembly.</a:t>
            </a:r>
          </a:p>
        </p:txBody>
      </p:sp>
      <p:pic>
        <p:nvPicPr>
          <p:cNvPr id="5" name="Picture 4" descr="A close-up view shows a screwdriver placed along the outer surface of a low-reverse clutch spring for removing a snap ring inside. The low-reverse clutch assembly is a round hollow surface.">
            <a:extLst>
              <a:ext uri="{FF2B5EF4-FFF2-40B4-BE49-F238E27FC236}">
                <a16:creationId xmlns:a16="http://schemas.microsoft.com/office/drawing/2014/main" id="{AAD521CC-CFF3-77EB-5DD2-1634A4BF90ED}"/>
              </a:ext>
            </a:extLst>
          </p:cNvPr>
          <p:cNvPicPr>
            <a:picLocks noChangeAspect="1"/>
          </p:cNvPicPr>
          <p:nvPr/>
        </p:nvPicPr>
        <p:blipFill rotWithShape="1">
          <a:blip r:embed="rId3"/>
          <a:srcRect b="8745"/>
          <a:stretch/>
        </p:blipFill>
        <p:spPr>
          <a:xfrm>
            <a:off x="1979884" y="2242182"/>
            <a:ext cx="5184233" cy="3885910"/>
          </a:xfrm>
          <a:prstGeom prst="rect">
            <a:avLst/>
          </a:prstGeom>
        </p:spPr>
      </p:pic>
    </p:spTree>
    <p:extLst>
      <p:ext uri="{BB962C8B-B14F-4D97-AF65-F5344CB8AC3E}">
        <p14:creationId xmlns:p14="http://schemas.microsoft.com/office/powerpoint/2010/main" val="4110566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21167"/>
            <a:ext cx="8224289" cy="1144347"/>
          </a:xfrm>
        </p:spPr>
        <p:txBody>
          <a:bodyPr wrap="square" lIns="0" tIns="18000" rIns="0" bIns="18000" anchor="ctr" anchorCtr="0">
            <a:spAutoFit/>
          </a:bodyPr>
          <a:lstStyle/>
          <a:p>
            <a:r>
              <a:rPr lang="en-US" dirty="0"/>
              <a:t>11. Removing the second gear apply piston assembly from side of case.</a:t>
            </a:r>
          </a:p>
        </p:txBody>
      </p:sp>
      <p:pic>
        <p:nvPicPr>
          <p:cNvPr id="5" name="Picture 4" descr="A close-up view shows a technician removing the second gear piston from a circular opening.">
            <a:extLst>
              <a:ext uri="{FF2B5EF4-FFF2-40B4-BE49-F238E27FC236}">
                <a16:creationId xmlns:a16="http://schemas.microsoft.com/office/drawing/2014/main" id="{C229AA93-A866-6A20-55DE-B1DE754A2023}"/>
              </a:ext>
            </a:extLst>
          </p:cNvPr>
          <p:cNvPicPr>
            <a:picLocks noChangeAspect="1"/>
          </p:cNvPicPr>
          <p:nvPr/>
        </p:nvPicPr>
        <p:blipFill rotWithShape="1">
          <a:blip r:embed="rId3"/>
          <a:srcRect b="8398"/>
          <a:stretch/>
        </p:blipFill>
        <p:spPr>
          <a:xfrm>
            <a:off x="1609522" y="1780701"/>
            <a:ext cx="5924956" cy="4453221"/>
          </a:xfrm>
          <a:prstGeom prst="rect">
            <a:avLst/>
          </a:prstGeom>
        </p:spPr>
      </p:pic>
    </p:spTree>
    <p:extLst>
      <p:ext uri="{BB962C8B-B14F-4D97-AF65-F5344CB8AC3E}">
        <p14:creationId xmlns:p14="http://schemas.microsoft.com/office/powerpoint/2010/main" val="3861506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596" y="243739"/>
            <a:ext cx="8224441" cy="2129232"/>
          </a:xfrm>
        </p:spPr>
        <p:txBody>
          <a:bodyPr wrap="square" lIns="0" tIns="18000" rIns="0" bIns="18000" anchor="ctr" anchorCtr="0">
            <a:spAutoFit/>
          </a:bodyPr>
          <a:lstStyle/>
          <a:p>
            <a:r>
              <a:rPr lang="en-US" sz="3400" dirty="0"/>
              <a:t>12. Visual inspection of fluid in this unit shows that it has been overheated and, of course, there are hard parts needed to return this unit to useful service.</a:t>
            </a:r>
          </a:p>
        </p:txBody>
      </p:sp>
      <p:pic>
        <p:nvPicPr>
          <p:cNvPr id="4" name="Picture 3" descr="A close-up view shows a technician holding a low-reverse clutch drum having overheated stains from its hole.">
            <a:extLst>
              <a:ext uri="{FF2B5EF4-FFF2-40B4-BE49-F238E27FC236}">
                <a16:creationId xmlns:a16="http://schemas.microsoft.com/office/drawing/2014/main" id="{B780DD81-C77E-3756-96E2-4EE92737B662}"/>
              </a:ext>
            </a:extLst>
          </p:cNvPr>
          <p:cNvPicPr>
            <a:picLocks noChangeAspect="1"/>
          </p:cNvPicPr>
          <p:nvPr/>
        </p:nvPicPr>
        <p:blipFill rotWithShape="1">
          <a:blip r:embed="rId3"/>
          <a:srcRect b="7965"/>
          <a:stretch/>
        </p:blipFill>
        <p:spPr>
          <a:xfrm>
            <a:off x="2214354" y="2813148"/>
            <a:ext cx="4715293" cy="3564604"/>
          </a:xfrm>
          <a:prstGeom prst="rect">
            <a:avLst/>
          </a:prstGeom>
        </p:spPr>
      </p:pic>
    </p:spTree>
    <p:extLst>
      <p:ext uri="{BB962C8B-B14F-4D97-AF65-F5344CB8AC3E}">
        <p14:creationId xmlns:p14="http://schemas.microsoft.com/office/powerpoint/2010/main" val="4178410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57749" y="215743"/>
            <a:ext cx="8224289" cy="590349"/>
          </a:xfrm>
        </p:spPr>
        <p:txBody>
          <a:bodyPr wrap="square"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59022" y="1044497"/>
            <a:ext cx="8223015" cy="405683"/>
          </a:xfrm>
        </p:spPr>
        <p:txBody>
          <a:bodyPr wrap="square" lIns="0" tIns="18000" rIns="0" bIns="18000" anchor="ctr" anchorCtr="0">
            <a:spAutoFit/>
          </a:bodyPr>
          <a:lstStyle/>
          <a:p>
            <a:pPr marL="342900" indent="-342900"/>
            <a:r>
              <a:rPr lang="en-US" sz="2400" dirty="0">
                <a:solidFill>
                  <a:schemeClr val="tx1"/>
                </a:solidFill>
              </a:rPr>
              <a:t>What is the preferred tool to use when removing a pump?</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1929" y="1708963"/>
            <a:ext cx="8220109" cy="1744511"/>
          </a:xfrm>
        </p:spPr>
        <p:txBody>
          <a:bodyPr wrap="square"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A chain</a:t>
            </a:r>
          </a:p>
          <a:p>
            <a:pPr marL="486918" lvl="1" indent="0">
              <a:buNone/>
            </a:pPr>
            <a:r>
              <a:rPr lang="en-US" sz="2400" dirty="0">
                <a:solidFill>
                  <a:srgbClr val="007FA3"/>
                </a:solidFill>
              </a:rPr>
              <a:t>B.</a:t>
            </a:r>
            <a:r>
              <a:rPr lang="en-US" sz="2400" dirty="0">
                <a:solidFill>
                  <a:schemeClr val="tx1"/>
                </a:solidFill>
              </a:rPr>
              <a:t> Slide hammers</a:t>
            </a:r>
          </a:p>
          <a:p>
            <a:pPr marL="486918" lvl="1" indent="0">
              <a:buNone/>
            </a:pPr>
            <a:r>
              <a:rPr lang="en-US" sz="2400" dirty="0">
                <a:solidFill>
                  <a:srgbClr val="007FA3"/>
                </a:solidFill>
              </a:rPr>
              <a:t>C.</a:t>
            </a:r>
            <a:r>
              <a:rPr lang="en-US" sz="2400" dirty="0">
                <a:solidFill>
                  <a:schemeClr val="tx1"/>
                </a:solidFill>
              </a:rPr>
              <a:t> Special screw-type puller</a:t>
            </a:r>
          </a:p>
          <a:p>
            <a:pPr marL="486918" lvl="1" indent="0">
              <a:buNone/>
            </a:pPr>
            <a:r>
              <a:rPr lang="en-US" sz="2400" dirty="0">
                <a:solidFill>
                  <a:srgbClr val="007FA3"/>
                </a:solidFill>
              </a:rPr>
              <a:t>D.</a:t>
            </a:r>
            <a:r>
              <a:rPr lang="en-US" sz="2400" dirty="0">
                <a:solidFill>
                  <a:schemeClr val="tx1"/>
                </a:solidFill>
              </a:rPr>
              <a:t> Either b or c</a:t>
            </a:r>
          </a:p>
        </p:txBody>
      </p:sp>
    </p:spTree>
    <p:extLst>
      <p:ext uri="{BB962C8B-B14F-4D97-AF65-F5344CB8AC3E}">
        <p14:creationId xmlns:p14="http://schemas.microsoft.com/office/powerpoint/2010/main" val="3273607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57749" y="224796"/>
            <a:ext cx="8224289" cy="590349"/>
          </a:xfrm>
        </p:spPr>
        <p:txBody>
          <a:bodyPr wrap="square"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59022" y="1056220"/>
            <a:ext cx="8223015" cy="405683"/>
          </a:xfrm>
        </p:spPr>
        <p:txBody>
          <a:bodyPr wrap="square" lIns="0" tIns="18000" rIns="0" bIns="18000" anchor="ctr" anchorCtr="0">
            <a:spAutoFit/>
          </a:bodyPr>
          <a:lstStyle/>
          <a:p>
            <a:pPr marL="342900" indent="-342900"/>
            <a:r>
              <a:rPr lang="en-US" sz="2400" dirty="0">
                <a:solidFill>
                  <a:schemeClr val="tx1"/>
                </a:solidFill>
              </a:rPr>
              <a:t>What is the preferred tool to use when removing a pump?</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1929" y="1596916"/>
            <a:ext cx="8220109" cy="405683"/>
          </a:xfrm>
        </p:spPr>
        <p:txBody>
          <a:bodyPr wrap="square" lIns="0" tIns="18000" rIns="0" bIns="18000" anchor="ctr" anchorCtr="0">
            <a:spAutoFit/>
          </a:bodyPr>
          <a:lstStyle/>
          <a:p>
            <a:pPr marL="486918" lvl="1" indent="0">
              <a:buNone/>
            </a:pPr>
            <a:r>
              <a:rPr lang="en-US" sz="2400" dirty="0">
                <a:solidFill>
                  <a:srgbClr val="007FA3"/>
                </a:solidFill>
              </a:rPr>
              <a:t>D.</a:t>
            </a:r>
            <a:r>
              <a:rPr lang="en-US" sz="2400" b="1" dirty="0">
                <a:solidFill>
                  <a:schemeClr val="tx1"/>
                </a:solidFill>
              </a:rPr>
              <a:t> </a:t>
            </a:r>
            <a:r>
              <a:rPr lang="en-US" sz="2400" dirty="0">
                <a:solidFill>
                  <a:schemeClr val="tx1"/>
                </a:solidFill>
              </a:rPr>
              <a:t>Either b or c</a:t>
            </a:r>
          </a:p>
        </p:txBody>
      </p:sp>
    </p:spTree>
    <p:extLst>
      <p:ext uri="{BB962C8B-B14F-4D97-AF65-F5344CB8AC3E}">
        <p14:creationId xmlns:p14="http://schemas.microsoft.com/office/powerpoint/2010/main" val="15340944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57749" y="215743"/>
            <a:ext cx="8224289" cy="590349"/>
          </a:xfrm>
        </p:spPr>
        <p:txBody>
          <a:bodyPr wrap="square"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59022" y="1121768"/>
            <a:ext cx="8223016" cy="2852507"/>
          </a:xfrm>
        </p:spPr>
        <p:txBody>
          <a:bodyPr wrap="square" lIns="0" tIns="18000" rIns="0" bIns="18000" anchor="ctr" anchorCtr="0">
            <a:spAutoFit/>
          </a:bodyPr>
          <a:lstStyle/>
          <a:p>
            <a:pPr marL="342900" indent="-342900">
              <a:spcBef>
                <a:spcPts val="600"/>
              </a:spcBef>
            </a:pPr>
            <a:r>
              <a:rPr lang="en-US" sz="2400" dirty="0">
                <a:solidFill>
                  <a:schemeClr val="tx1"/>
                </a:solidFill>
              </a:rPr>
              <a:t>Transmissions are removed to make repairs, for overhaul, or for replacement.</a:t>
            </a:r>
          </a:p>
          <a:p>
            <a:pPr marL="342900" indent="-342900">
              <a:spcBef>
                <a:spcPts val="600"/>
              </a:spcBef>
            </a:pPr>
            <a:r>
              <a:rPr lang="en-US" sz="2400" dirty="0">
                <a:solidFill>
                  <a:schemeClr val="tx1"/>
                </a:solidFill>
              </a:rPr>
              <a:t>Removal procedures are similar for most transmissions/transaxles.</a:t>
            </a:r>
          </a:p>
          <a:p>
            <a:pPr marL="342900" indent="-342900">
              <a:spcBef>
                <a:spcPts val="600"/>
              </a:spcBef>
            </a:pPr>
            <a:r>
              <a:rPr lang="en-US" sz="2400" dirty="0">
                <a:solidFill>
                  <a:schemeClr val="tx1"/>
                </a:solidFill>
              </a:rPr>
              <a:t>Always check the service information before removing an automatic transmission/transaxle as per the required tools and procedures that are specified.</a:t>
            </a:r>
          </a:p>
        </p:txBody>
      </p:sp>
    </p:spTree>
    <p:extLst>
      <p:ext uri="{BB962C8B-B14F-4D97-AF65-F5344CB8AC3E}">
        <p14:creationId xmlns:p14="http://schemas.microsoft.com/office/powerpoint/2010/main" val="3967447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57749" y="219455"/>
            <a:ext cx="8229600" cy="590349"/>
          </a:xfrm>
        </p:spPr>
        <p:txBody>
          <a:bodyPr lIns="0" tIns="18000" rIns="0" bIns="18000" anchor="ctr" anchorCtr="0">
            <a:spAutoFit/>
          </a:bodyPr>
          <a:lstStyle/>
          <a:p>
            <a:r>
              <a:rPr lang="en-US" dirty="0"/>
              <a:t>Verify Need for Unit Repair </a:t>
            </a:r>
            <a:r>
              <a:rPr lang="en-US" sz="2800" dirty="0"/>
              <a:t>(3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57749" y="1037747"/>
            <a:ext cx="8215747" cy="4268279"/>
          </a:xfrm>
        </p:spPr>
        <p:txBody>
          <a:bodyPr wrap="square" lIns="0" tIns="18000" rIns="0" bIns="18000" anchor="ctr" anchorCtr="0">
            <a:spAutoFit/>
          </a:bodyPr>
          <a:lstStyle/>
          <a:p>
            <a:pPr marL="342900" indent="-342900">
              <a:spcBef>
                <a:spcPts val="600"/>
              </a:spcBef>
            </a:pPr>
            <a:r>
              <a:rPr lang="en-US" sz="2400" dirty="0">
                <a:solidFill>
                  <a:schemeClr val="tx1"/>
                </a:solidFill>
              </a:rPr>
              <a:t>Identify Unit</a:t>
            </a:r>
          </a:p>
          <a:p>
            <a:pPr marL="829818" lvl="1" indent="-342900"/>
            <a:r>
              <a:rPr lang="en-US" sz="2400" dirty="0">
                <a:solidFill>
                  <a:schemeClr val="tx1"/>
                </a:solidFill>
              </a:rPr>
              <a:t>Final drive ratio in transaxles can vary depending on application.</a:t>
            </a:r>
          </a:p>
          <a:p>
            <a:pPr marL="829818" lvl="1" indent="-342900"/>
            <a:r>
              <a:rPr lang="en-US" sz="2400" dirty="0">
                <a:solidFill>
                  <a:schemeClr val="tx1"/>
                </a:solidFill>
              </a:rPr>
              <a:t>Internal gear ratios can vary depending on exact application of unit.</a:t>
            </a:r>
          </a:p>
          <a:p>
            <a:pPr marL="829818" lvl="1" indent="-342900"/>
            <a:r>
              <a:rPr lang="en-US" sz="2400" dirty="0">
                <a:solidFill>
                  <a:schemeClr val="tx1"/>
                </a:solidFill>
              </a:rPr>
              <a:t>Sometimes </a:t>
            </a:r>
            <a:r>
              <a:rPr lang="en-US" sz="2400" spc="-300" dirty="0">
                <a:solidFill>
                  <a:schemeClr val="tx1"/>
                </a:solidFill>
              </a:rPr>
              <a:t>V I </a:t>
            </a:r>
            <a:r>
              <a:rPr lang="en-US" sz="2400" dirty="0">
                <a:solidFill>
                  <a:schemeClr val="tx1"/>
                </a:solidFill>
              </a:rPr>
              <a:t>N needed to obtain correct parts.</a:t>
            </a:r>
          </a:p>
          <a:p>
            <a:pPr marL="1229868" lvl="2" indent="-342900"/>
            <a:r>
              <a:rPr lang="en-US" sz="2400" dirty="0">
                <a:solidFill>
                  <a:schemeClr val="tx1"/>
                </a:solidFill>
              </a:rPr>
              <a:t>More often transmission/transaxle identification number </a:t>
            </a:r>
          </a:p>
          <a:p>
            <a:pPr marL="1229868" lvl="2" indent="-342900"/>
            <a:r>
              <a:rPr lang="en-US" sz="2400" dirty="0">
                <a:solidFill>
                  <a:schemeClr val="tx1"/>
                </a:solidFill>
              </a:rPr>
              <a:t>Identification needed to ordering and receiving proper parts.</a:t>
            </a:r>
          </a:p>
        </p:txBody>
      </p:sp>
    </p:spTree>
    <p:extLst>
      <p:ext uri="{BB962C8B-B14F-4D97-AF65-F5344CB8AC3E}">
        <p14:creationId xmlns:p14="http://schemas.microsoft.com/office/powerpoint/2010/main" val="33614748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57440" y="222471"/>
            <a:ext cx="8224598"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40"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00378"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749" y="242902"/>
            <a:ext cx="8229600" cy="590349"/>
          </a:xfrm>
        </p:spPr>
        <p:txBody>
          <a:bodyPr wrap="square" lIns="0" tIns="18000" rIns="0" bIns="18000" anchor="ctr" anchorCtr="0">
            <a:spAutoFit/>
          </a:bodyPr>
          <a:lstStyle/>
          <a:p>
            <a:r>
              <a:rPr lang="en-US" dirty="0"/>
              <a:t>Figure 17.2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57749" y="1064846"/>
            <a:ext cx="8224289" cy="405683"/>
          </a:xfrm>
        </p:spPr>
        <p:txBody>
          <a:bodyPr wrap="square" lIns="0" tIns="18000" rIns="0" bIns="18000" anchor="ctr" anchorCtr="0">
            <a:spAutoFit/>
          </a:bodyPr>
          <a:lstStyle/>
          <a:p>
            <a:pPr marL="0" indent="0">
              <a:buNone/>
            </a:pPr>
            <a:r>
              <a:rPr lang="en-US" sz="2400" dirty="0">
                <a:solidFill>
                  <a:schemeClr val="tx1"/>
                </a:solidFill>
              </a:rPr>
              <a:t>Identification Plate </a:t>
            </a:r>
          </a:p>
        </p:txBody>
      </p:sp>
      <p:pic>
        <p:nvPicPr>
          <p:cNvPr id="6" name="Picture 5" descr="A close-up view shows a tag on a transmission showing an identification number.">
            <a:extLst>
              <a:ext uri="{FF2B5EF4-FFF2-40B4-BE49-F238E27FC236}">
                <a16:creationId xmlns:a16="http://schemas.microsoft.com/office/drawing/2014/main" id="{65018D71-4F3B-A9F7-6DC7-667F0C04A700}"/>
              </a:ext>
            </a:extLst>
          </p:cNvPr>
          <p:cNvPicPr>
            <a:picLocks noChangeAspect="1"/>
          </p:cNvPicPr>
          <p:nvPr/>
        </p:nvPicPr>
        <p:blipFill rotWithShape="1">
          <a:blip r:embed="rId3"/>
          <a:srcRect b="6435"/>
          <a:stretch/>
        </p:blipFill>
        <p:spPr>
          <a:xfrm>
            <a:off x="2937829" y="1763914"/>
            <a:ext cx="3268343" cy="2509144"/>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57565" y="4527333"/>
            <a:ext cx="8224289" cy="1883011"/>
          </a:xfrm>
        </p:spPr>
        <p:txBody>
          <a:bodyPr wrap="square" lIns="0" tIns="18000" rIns="0" bIns="18000" anchor="ctr" anchorCtr="0">
            <a:spAutoFit/>
          </a:bodyPr>
          <a:lstStyle/>
          <a:p>
            <a:pPr marL="0" indent="0">
              <a:buNone/>
            </a:pPr>
            <a:r>
              <a:rPr lang="en-US" sz="2400" dirty="0">
                <a:solidFill>
                  <a:schemeClr val="tx1"/>
                </a:solidFill>
              </a:rPr>
              <a:t>A transmission identification number on the side of the unit. The information on this tag is needed when ordering parts, as there are often several versions of the same transmission used in similar vehicles and the</a:t>
            </a:r>
            <a:r>
              <a:rPr lang="en-US" sz="2400" baseline="0" dirty="0">
                <a:solidFill>
                  <a:schemeClr val="tx1"/>
                </a:solidFill>
              </a:rPr>
              <a:t> </a:t>
            </a:r>
            <a:r>
              <a:rPr lang="en-US" sz="2400" dirty="0">
                <a:solidFill>
                  <a:schemeClr val="tx1"/>
                </a:solidFill>
              </a:rPr>
              <a:t>differences could affect the parts needed.</a:t>
            </a:r>
          </a:p>
        </p:txBody>
      </p:sp>
    </p:spTree>
    <p:extLst>
      <p:ext uri="{BB962C8B-B14F-4D97-AF65-F5344CB8AC3E}">
        <p14:creationId xmlns:p14="http://schemas.microsoft.com/office/powerpoint/2010/main" val="230671438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TotalTime>
  <Words>3171</Words>
  <Application>Microsoft Office PowerPoint</Application>
  <PresentationFormat>On-screen Show (4:3)</PresentationFormat>
  <Paragraphs>268</Paragraphs>
  <Slides>80</Slides>
  <Notes>80</Notes>
  <HiddenSlides>0</HiddenSlides>
  <MMClips>2</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80</vt:i4>
      </vt:variant>
    </vt:vector>
  </HeadingPairs>
  <TitlesOfParts>
    <vt:vector size="87" baseType="lpstr">
      <vt:lpstr>Arial</vt:lpstr>
      <vt:lpstr>Verdana</vt:lpstr>
      <vt:lpstr>Times New Roman</vt:lpstr>
      <vt:lpstr>Arial Unicode MS</vt:lpstr>
      <vt:lpstr>1_USHE</vt:lpstr>
      <vt:lpstr>USHE_slide options</vt:lpstr>
      <vt:lpstr>Equation</vt:lpstr>
      <vt:lpstr>Automatic Transmissions and Transaxles</vt:lpstr>
      <vt:lpstr>Learning Objectives</vt:lpstr>
      <vt:lpstr>Repair Options (1 of 2)</vt:lpstr>
      <vt:lpstr>Figure 17.1</vt:lpstr>
      <vt:lpstr>Repair Options (2 of 2)</vt:lpstr>
      <vt:lpstr>Verify Need for Unit Repair (1 of 3)</vt:lpstr>
      <vt:lpstr>Verify Need for Unit Repair (2 of 3)</vt:lpstr>
      <vt:lpstr>Verify Need for Unit Repair (3 of 3)</vt:lpstr>
      <vt:lpstr>Figure 17.2</vt:lpstr>
      <vt:lpstr>Removing the Automatic Transmission/Transaxle (1 of 3)</vt:lpstr>
      <vt:lpstr>Removing the Automatic Transmission/Transaxle (2 of 3)</vt:lpstr>
      <vt:lpstr>Removing the Automatic Transmission/Transaxle (3 of 3)</vt:lpstr>
      <vt:lpstr>Figure 17.3</vt:lpstr>
      <vt:lpstr>Figure 17.4</vt:lpstr>
      <vt:lpstr>Figure 17.5</vt:lpstr>
      <vt:lpstr>Animation: Automatic Transmission, Remove &amp; Replace (Animation will automatically start)</vt:lpstr>
      <vt:lpstr>Automatic Transition Parts (1 of 2)</vt:lpstr>
      <vt:lpstr>Automatic Transition Parts (2 of 2)</vt:lpstr>
      <vt:lpstr>Figure 17.6</vt:lpstr>
      <vt:lpstr>Figure 17.7</vt:lpstr>
      <vt:lpstr>Transmission/Transaxle Disassembly (1 of 4)</vt:lpstr>
      <vt:lpstr>Figure 17.8</vt:lpstr>
      <vt:lpstr>Transmission/Transaxle Disassembly (2 of 4)</vt:lpstr>
      <vt:lpstr>Transmission/Transaxle Disassembly (3 of 4)</vt:lpstr>
      <vt:lpstr>Transmission/Transaxle Disassembly (4 of 4)</vt:lpstr>
      <vt:lpstr>Figure 17.9</vt:lpstr>
      <vt:lpstr>Figure 17.10</vt:lpstr>
      <vt:lpstr>Figure 17.12</vt:lpstr>
      <vt:lpstr>Figure 17.13</vt:lpstr>
      <vt:lpstr>Figure 17.14</vt:lpstr>
      <vt:lpstr>Animation: Check Transmission End Play (Animation will automatically start)</vt:lpstr>
      <vt:lpstr>Figure 17.15</vt:lpstr>
      <vt:lpstr>Figure 17.16</vt:lpstr>
      <vt:lpstr>Figure 17.17</vt:lpstr>
      <vt:lpstr>Figure 17.18</vt:lpstr>
      <vt:lpstr>Figure 17.19</vt:lpstr>
      <vt:lpstr>Transaxle Removal Photo Sequence</vt:lpstr>
      <vt:lpstr>1. For safety purposes, remove the negative battery cable before starting the transaxle removal procedure.</vt:lpstr>
      <vt:lpstr>2. Remove engine bay cross members that may interfere with access to the transaxle fasteners.</vt:lpstr>
      <vt:lpstr>3. Remove the air intake and air filter assembly, which is covering the transaxle in this vehicle.</vt:lpstr>
      <vt:lpstr>4. Install a support for the engine.</vt:lpstr>
      <vt:lpstr>5. Safely hoist the vehicle and remove the wheels.</vt:lpstr>
      <vt:lpstr>6. Remove the retaining nut from the drive axle shaft.</vt:lpstr>
      <vt:lpstr>7. Disconnect the lower ball joint on the front-wheel-drive vehicle to allow removal of the drive axle shaft.</vt:lpstr>
      <vt:lpstr>8. Remove the drive axle shaft from the transaxle using a pry bar.</vt:lpstr>
      <vt:lpstr>9. Disconnect the cooler lines from the transaxle using a line wrench.</vt:lpstr>
      <vt:lpstr>10. Unbolt the torque converter from the flexplate, then remove the transaxle mounts.</vt:lpstr>
      <vt:lpstr>11. With the transaxle supported on a transmission jack, remove the retaining bolts from the bell housing.</vt:lpstr>
      <vt:lpstr>12. Carefully remove the transaxle from the vehicle.</vt:lpstr>
      <vt:lpstr>4 1 T E Disassembly Photo Sequence</vt:lpstr>
      <vt:lpstr>1. The torque converter is removed.</vt:lpstr>
      <vt:lpstr>2. Input (left) &amp; output (right) speed sensors are being removed. They are different sizes so they can't be mixed up.</vt:lpstr>
      <vt:lpstr>3. A pressure sensor sealing ring being removed.</vt:lpstr>
      <vt:lpstr>4. Cover for T C M is made of rubber and is attached to the case using plastic “Christmas tree”-type clips.</vt:lpstr>
      <vt:lpstr>5. After the pan has been removed, the filter can be accessed and then removed before removing the valve body assembly.</vt:lpstr>
      <vt:lpstr>6. Removing the valve body.</vt:lpstr>
      <vt:lpstr>7. The accumulator bores are checked for wear after removing the accumulator pistons.</vt:lpstr>
      <vt:lpstr>8. The pump is being removed using two slide hammers.</vt:lpstr>
      <vt:lpstr>9. The input clutch assembly is being removed.</vt:lpstr>
      <vt:lpstr>10. The    2 over 4    clutch return spring is being compressed so the retaining ring can be removed.</vt:lpstr>
      <vt:lpstr>11. Removing the    2 over 4    clutch pack assembly.</vt:lpstr>
      <vt:lpstr>12. The rear carrier assembly is removed after the retaining bolts are removed.</vt:lpstr>
      <vt:lpstr>4 L 6 0-E Disassembly Photo Sequence</vt:lpstr>
      <vt:lpstr>1. Before disassembling, it is preferred that the unit be mounted on a holding fixture.</vt:lpstr>
      <vt:lpstr>2. The unit is tipped and fluid drained. The fluid looked burned and watery.</vt:lpstr>
      <vt:lpstr>3. After removing the pan, the filter is removed.</vt:lpstr>
      <vt:lpstr>4. When magnetic vehicle speed sensor was removed, it showed lots of metal filings which indicates something is worn or damaged inside unit.</vt:lpstr>
      <vt:lpstr>5. The pressure switch manifold being removed prior to removing the valve body.</vt:lpstr>
      <vt:lpstr>6. The pump assembly is being removed from the unit.</vt:lpstr>
      <vt:lpstr>7. Removing the input housing and shaft assembly.</vt:lpstr>
      <vt:lpstr>8. The cause of the metal shavings was found to be an excessively worn planet carrier.</vt:lpstr>
      <vt:lpstr>9. The reaction carrier and shaft with internal bushing being removed.</vt:lpstr>
      <vt:lpstr>10. Removing a snap ring used to retain the low-reverse clutch assembly.</vt:lpstr>
      <vt:lpstr>11. Removing the second gear apply piston assembly from side of case.</vt:lpstr>
      <vt:lpstr>12. Visual inspection of fluid in this unit shows that it has been overheated and, of course, there are hard parts needed to return this unit to useful service.</vt:lpstr>
      <vt:lpstr>Question 1</vt:lpstr>
      <vt:lpstr>Answer 1</vt:lpstr>
      <vt:lpstr>Summary</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17</dc:title>
  <dc:subject>Careers</dc:subject>
  <dc:creator>James D. Halderman</dc:creator>
  <cp:keywords/>
  <dc:description>Additional information may be found in the Notes Pane of each slide by pressing F6._x000d_
Alt text for images/ equations within table cells have been placed behind the object intentionally to provide a better screen reader user experience.</dc:description>
  <cp:lastModifiedBy>Glen Plants</cp:lastModifiedBy>
  <cp:revision>191</cp:revision>
  <dcterms:modified xsi:type="dcterms:W3CDTF">2023-08-07T18:28:43Z</dcterms:modified>
</cp:coreProperties>
</file>