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53"/>
  </p:notesMasterIdLst>
  <p:handoutMasterIdLst>
    <p:handoutMasterId r:id="rId54"/>
  </p:handoutMasterIdLst>
  <p:sldIdLst>
    <p:sldId id="384" r:id="rId3"/>
    <p:sldId id="272" r:id="rId4"/>
    <p:sldId id="389" r:id="rId5"/>
    <p:sldId id="362" r:id="rId6"/>
    <p:sldId id="332" r:id="rId7"/>
    <p:sldId id="369" r:id="rId8"/>
    <p:sldId id="388" r:id="rId9"/>
    <p:sldId id="347" r:id="rId10"/>
    <p:sldId id="348" r:id="rId11"/>
    <p:sldId id="688" r:id="rId12"/>
    <p:sldId id="349" r:id="rId13"/>
    <p:sldId id="390" r:id="rId14"/>
    <p:sldId id="350" r:id="rId15"/>
    <p:sldId id="353" r:id="rId16"/>
    <p:sldId id="391" r:id="rId17"/>
    <p:sldId id="355" r:id="rId18"/>
    <p:sldId id="1194" r:id="rId19"/>
    <p:sldId id="370" r:id="rId20"/>
    <p:sldId id="393" r:id="rId21"/>
    <p:sldId id="394" r:id="rId22"/>
    <p:sldId id="358" r:id="rId23"/>
    <p:sldId id="359" r:id="rId24"/>
    <p:sldId id="395" r:id="rId25"/>
    <p:sldId id="396" r:id="rId26"/>
    <p:sldId id="397" r:id="rId27"/>
    <p:sldId id="363" r:id="rId28"/>
    <p:sldId id="398" r:id="rId29"/>
    <p:sldId id="690" r:id="rId30"/>
    <p:sldId id="365" r:id="rId31"/>
    <p:sldId id="1195" r:id="rId32"/>
    <p:sldId id="399" r:id="rId33"/>
    <p:sldId id="372" r:id="rId34"/>
    <p:sldId id="337" r:id="rId35"/>
    <p:sldId id="383" r:id="rId36"/>
    <p:sldId id="382" r:id="rId37"/>
    <p:sldId id="381" r:id="rId38"/>
    <p:sldId id="380" r:id="rId39"/>
    <p:sldId id="379" r:id="rId40"/>
    <p:sldId id="378" r:id="rId41"/>
    <p:sldId id="377" r:id="rId42"/>
    <p:sldId id="376" r:id="rId43"/>
    <p:sldId id="375" r:id="rId44"/>
    <p:sldId id="374" r:id="rId45"/>
    <p:sldId id="373" r:id="rId46"/>
    <p:sldId id="401" r:id="rId47"/>
    <p:sldId id="691" r:id="rId48"/>
    <p:sldId id="385" r:id="rId49"/>
    <p:sldId id="692" r:id="rId50"/>
    <p:sldId id="1192" r:id="rId51"/>
    <p:sldId id="687" r:id="rId52"/>
  </p:sldIdLst>
  <p:sldSz cx="9144000" cy="6858000" type="screen4x3"/>
  <p:notesSz cx="6858000" cy="9144000"/>
  <p:embeddedFontLst>
    <p:embeddedFont>
      <p:font typeface="Arial Unicode MS" panose="020B0604020202020204" charset="-128"/>
      <p:regular r:id="rId55"/>
    </p:embeddedFont>
    <p:embeddedFont>
      <p:font typeface="Verdana" panose="020B060403050404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97" userDrawn="1">
          <p15:clr>
            <a:srgbClr val="A4A3A4"/>
          </p15:clr>
        </p15:guide>
        <p15:guide id="2" pos="272" userDrawn="1">
          <p15:clr>
            <a:srgbClr val="A4A3A4"/>
          </p15:clr>
        </p15:guide>
        <p15:guide id="3" orient="horz" pos="2160" userDrawn="1">
          <p15:clr>
            <a:srgbClr val="A4A3A4"/>
          </p15:clr>
        </p15:guide>
        <p15:guide id="4" orient="horz" pos="436" userDrawn="1">
          <p15:clr>
            <a:srgbClr val="A4A3A4"/>
          </p15:clr>
        </p15:guide>
        <p15:guide id="5" pos="2880" userDrawn="1">
          <p15:clr>
            <a:srgbClr val="A4A3A4"/>
          </p15:clr>
        </p15:guide>
        <p15:guide id="6" pos="5488" userDrawn="1">
          <p15:clr>
            <a:srgbClr val="A4A3A4"/>
          </p15:clr>
        </p15:guide>
        <p15:guide id="7" orient="horz" pos="9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2" autoAdjust="0"/>
    <p:restoredTop sz="94152" autoAdjust="0"/>
  </p:normalViewPr>
  <p:slideViewPr>
    <p:cSldViewPr snapToGrid="0" snapToObjects="1">
      <p:cViewPr varScale="1">
        <p:scale>
          <a:sx n="108" d="100"/>
          <a:sy n="108" d="100"/>
        </p:scale>
        <p:origin x="1806" y="96"/>
      </p:cViewPr>
      <p:guideLst>
        <p:guide orient="horz" pos="3997"/>
        <p:guide pos="272"/>
        <p:guide orient="horz" pos="2160"/>
        <p:guide orient="horz" pos="436"/>
        <p:guide pos="2880"/>
        <p:guide pos="5488"/>
        <p:guide orient="horz" pos="913"/>
      </p:guideLst>
    </p:cSldViewPr>
  </p:slideViewPr>
  <p:outlineViewPr>
    <p:cViewPr>
      <p:scale>
        <a:sx n="33" d="100"/>
        <a:sy n="33" d="100"/>
      </p:scale>
      <p:origin x="0" y="-22301"/>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12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procedure only changes the fluid in the pan, which is about one-quarter to one-third (1/4 to 1/3) of the total fluid capacity still in the transmission. The remaining fluid stays in torque converter, clutches and band servos, accumulators, cooler, and fluid passages.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7883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 S B to the Rescue: </a:t>
            </a:r>
            <a:r>
              <a:rPr lang="en-US" dirty="0"/>
              <a:t>A Dodge Durango came in to shop with a customer complaint of delayed engagement into reverse after sitting for a while. A check of a </a:t>
            </a:r>
            <a:r>
              <a:rPr lang="en-US" b="1" u="sng" dirty="0"/>
              <a:t>T S B (21-016-05) </a:t>
            </a:r>
            <a:r>
              <a:rPr lang="en-US" dirty="0"/>
              <a:t>described filters with defective check valves. Replacement of filter cured problem.</a:t>
            </a:r>
          </a:p>
          <a:p>
            <a:r>
              <a:rPr lang="en-US" b="1" dirty="0"/>
              <a:t>Summary:</a:t>
            </a:r>
          </a:p>
          <a:p>
            <a:r>
              <a:rPr lang="en-US" b="1" dirty="0"/>
              <a:t>Complaint—Customer complained of a delayed engagement into reverse after the vehicle sat for a while.</a:t>
            </a:r>
          </a:p>
          <a:p>
            <a:r>
              <a:rPr lang="en-US" b="1" dirty="0"/>
              <a:t>Cause—The original filter had a defective check valve.</a:t>
            </a:r>
          </a:p>
          <a:p>
            <a:r>
              <a:rPr lang="en-US" b="1" dirty="0"/>
              <a:t>Correction—A replacement filter fixed the concern.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871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31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43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03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1599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199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dirty="0">
                <a:solidFill>
                  <a:srgbClr val="172B4D"/>
                </a:solidFill>
                <a:effectLst/>
                <a:latin typeface="Arial" panose="020B0604020202020204" pitchFamily="34" charset="0"/>
                <a:cs typeface="Arial" panose="020B0604020202020204" pitchFamily="34" charset="0"/>
              </a:rPr>
              <a:t>The internal parts, in anti-clockwise direction</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are as follows: shift lock E C U, shift lock solenoid, plate stopper, shift lock control switch, shift lock plate, and shift lock override button. The front side is indicated posterior to the shift lock plate.</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045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255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b="1" dirty="0"/>
              <a:t>Figure 16.12 </a:t>
            </a:r>
            <a:r>
              <a:rPr lang="en-US" dirty="0"/>
              <a:t>a) The old front engine mount contained hydraulic fluid. The oil was leaking from the split in the mount. (b) The new original equipment (O E) mount ready to be installed.</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4420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5486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848201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425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924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345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964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23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Tech Tip: Test Drive Before and After Every Service</a:t>
            </a:r>
          </a:p>
          <a:p>
            <a:r>
              <a:rPr lang="en-US" dirty="0"/>
              <a:t>The wise technician test drives any vehicle being serviced, especially one where a routine automatic transmission service is being requested. Sometimes, a vehicle owner will ask that a service be performed hoping that it will fix an issue that has been noticed. To help avoid misunderstandings and to insure good customer relations, test drive the vehicle and let the customer know if any transmission-related issues are discovered before performing a routine transmission service. Then, of course, test drive vehicle after the service has been performed to verify that everything is normal and operating properly.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28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072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75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02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86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124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11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2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Unicode MS" panose="020B060402020202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B10D501-B898-9639-A1F9-2A7EC9A8428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dk1"/>
                </a:solidFill>
                <a:latin typeface="Arial"/>
                <a:ea typeface="Arial"/>
                <a:cs typeface="Arial"/>
                <a:sym typeface="Arial"/>
              </a:rPr>
              <a:t>The higher the A T F temperature, the shorter the life expectancy of the fluid.</a:t>
            </a:r>
            <a:endParaRPr lang="en-US" dirty="0"/>
          </a:p>
          <a:p>
            <a:endParaRPr lang="en-US" dirty="0"/>
          </a:p>
        </p:txBody>
      </p:sp>
    </p:spTree>
    <p:extLst>
      <p:ext uri="{BB962C8B-B14F-4D97-AF65-F5344CB8AC3E}">
        <p14:creationId xmlns:p14="http://schemas.microsoft.com/office/powerpoint/2010/main" val="1854105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3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9A7E3D4-4B6B-0216-41A9-E6B01A62ED4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0149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The Case of the Bent Pan: </a:t>
            </a:r>
            <a:r>
              <a:rPr lang="en-US" dirty="0"/>
              <a:t>A Nissan minivan van (147,000 mi) would go into neutral under varying conditions. During a test drive, it operated normally in all gears until accelerating from a stop but then it went to neutral and after a short period of time, back into gear. The fluid appeared and smelled normal. The transmission electrical connections were checked, and these were clean and tight. The pan was checked—it was bent upward, apparently blocking flow to the filter. The pan was removed, bent back to the proper shape, and was reinstalled. This repair fixed the problem.</a:t>
            </a:r>
          </a:p>
          <a:p>
            <a:r>
              <a:rPr lang="en-US" b="1" dirty="0"/>
              <a:t>Summary:</a:t>
            </a:r>
          </a:p>
          <a:p>
            <a:r>
              <a:rPr lang="en-US" b="1" dirty="0"/>
              <a:t>Complaint—Customer complained that the trans- axle would go into neutral when accelerating.</a:t>
            </a:r>
          </a:p>
          <a:p>
            <a:r>
              <a:rPr lang="en-US" b="1" dirty="0"/>
              <a:t>Cause—The pan was bent upward apparently blocking fluid flow to the filter.</a:t>
            </a:r>
          </a:p>
          <a:p>
            <a:r>
              <a:rPr lang="en-US" b="1" dirty="0"/>
              <a:t>Correction—The pan was straightened which corrected the customer concern.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859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222BDB8C-4461-9819-54ED-D17DC7CA4E49}"/>
              </a:ext>
            </a:extLst>
          </p:cNvPr>
          <p:cNvSpPr>
            <a:spLocks noGrp="1"/>
          </p:cNvSpPr>
          <p:nvPr>
            <p:ph type="pic" sz="quarter" idx="15"/>
          </p:nvPr>
        </p:nvSpPr>
        <p:spPr>
          <a:xfrm>
            <a:off x="2489200" y="3017838"/>
            <a:ext cx="3282950" cy="2284412"/>
          </a:xfrm>
        </p:spPr>
        <p:txBody>
          <a:bodyPr/>
          <a:lstStyle/>
          <a:p>
            <a:endParaRPr lang="en-IN" dirty="0"/>
          </a:p>
        </p:txBody>
      </p:sp>
      <p:sp>
        <p:nvSpPr>
          <p:cNvPr id="6" name="Content Placeholder 5">
            <a:extLst>
              <a:ext uri="{FF2B5EF4-FFF2-40B4-BE49-F238E27FC236}">
                <a16:creationId xmlns:a16="http://schemas.microsoft.com/office/drawing/2014/main" id="{35BDE98A-7FA3-2FFE-F878-CE6851D8BCE0}"/>
              </a:ext>
            </a:extLst>
          </p:cNvPr>
          <p:cNvSpPr>
            <a:spLocks noGrp="1"/>
          </p:cNvSpPr>
          <p:nvPr>
            <p:ph sz="quarter" idx="16"/>
          </p:nvPr>
        </p:nvSpPr>
        <p:spPr>
          <a:xfrm>
            <a:off x="231775" y="2919413"/>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a:extLst>
              <a:ext uri="{FF2B5EF4-FFF2-40B4-BE49-F238E27FC236}">
                <a16:creationId xmlns:a16="http://schemas.microsoft.com/office/drawing/2014/main" id="{7533F0F2-CA6D-DFDE-4106-43920836599A}"/>
              </a:ext>
            </a:extLst>
          </p:cNvPr>
          <p:cNvSpPr>
            <a:spLocks noGrp="1"/>
          </p:cNvSpPr>
          <p:nvPr>
            <p:ph sz="quarter" idx="17"/>
          </p:nvPr>
        </p:nvSpPr>
        <p:spPr>
          <a:xfrm>
            <a:off x="7007225" y="2919413"/>
            <a:ext cx="1462088" cy="175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6DCA56DB-D8C6-9309-4D1F-342D61DBCDD9}"/>
              </a:ext>
            </a:extLst>
          </p:cNvPr>
          <p:cNvSpPr>
            <a:spLocks noGrp="1"/>
          </p:cNvSpPr>
          <p:nvPr>
            <p:ph sz="quarter" idx="18"/>
          </p:nvPr>
        </p:nvSpPr>
        <p:spPr>
          <a:xfrm>
            <a:off x="136525" y="22431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Picture Placeholder 10">
            <a:extLst>
              <a:ext uri="{FF2B5EF4-FFF2-40B4-BE49-F238E27FC236}">
                <a16:creationId xmlns:a16="http://schemas.microsoft.com/office/drawing/2014/main" id="{84FA4CA0-C44F-0D2F-60A4-ED598CEBC2DD}"/>
              </a:ext>
            </a:extLst>
          </p:cNvPr>
          <p:cNvSpPr>
            <a:spLocks noGrp="1"/>
          </p:cNvSpPr>
          <p:nvPr>
            <p:ph type="pic" sz="quarter" idx="19"/>
          </p:nvPr>
        </p:nvSpPr>
        <p:spPr>
          <a:xfrm>
            <a:off x="1725613" y="2378075"/>
            <a:ext cx="914400" cy="914400"/>
          </a:xfrm>
        </p:spPr>
        <p:txBody>
          <a:bodyPr/>
          <a:lstStyle/>
          <a:p>
            <a:endParaRPr lang="en-IN" dirty="0"/>
          </a:p>
        </p:txBody>
      </p:sp>
      <p:sp>
        <p:nvSpPr>
          <p:cNvPr id="8" name="Content Placeholder 7">
            <a:extLst>
              <a:ext uri="{FF2B5EF4-FFF2-40B4-BE49-F238E27FC236}">
                <a16:creationId xmlns:a16="http://schemas.microsoft.com/office/drawing/2014/main" id="{2C3D8A9B-18A6-25DD-E5A8-31BE8F7765B0}"/>
              </a:ext>
            </a:extLst>
          </p:cNvPr>
          <p:cNvSpPr>
            <a:spLocks noGrp="1"/>
          </p:cNvSpPr>
          <p:nvPr>
            <p:ph sz="quarter" idx="20"/>
          </p:nvPr>
        </p:nvSpPr>
        <p:spPr>
          <a:xfrm>
            <a:off x="3165475" y="21145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135864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857948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79593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18000" tIns="18000" rIns="18000" bIns="18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88" r:id="rId2"/>
    <p:sldLayoutId id="2147483689" r:id="rId3"/>
    <p:sldLayoutId id="2147483690" r:id="rId4"/>
    <p:sldLayoutId id="2147483681" r:id="rId5"/>
    <p:sldLayoutId id="2147483676" r:id="rId6"/>
    <p:sldLayoutId id="2147483677" r:id="rId7"/>
    <p:sldLayoutId id="2147483678" r:id="rId8"/>
    <p:sldLayoutId id="2147483687" r:id="rId9"/>
    <p:sldLayoutId id="2147483679" r:id="rId10"/>
    <p:sldLayoutId id="2147483671" r:id="rId11"/>
    <p:sldLayoutId id="2147483673" r:id="rId12"/>
    <p:sldLayoutId id="2147483670" r:id="rId13"/>
    <p:sldLayoutId id="2147483669" r:id="rId14"/>
    <p:sldLayoutId id="2147483655" r:id="rId15"/>
    <p:sldLayoutId id="2147483691" r:id="rId16"/>
    <p:sldLayoutId id="2147483692" r:id="rId17"/>
    <p:sldLayoutId id="2147483693" r:id="rId18"/>
    <p:sldLayoutId id="214748369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hyperlink" Target="https://jameshalderman.com/a2_anim_lib_page/" TargetMode="Externa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oleObject" Target="../embeddings/oleObject7.bin"/><Relationship Id="rId18" Type="http://schemas.openxmlformats.org/officeDocument/2006/relationships/image" Target="../media/image11.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8.wmf"/><Relationship Id="rId17" Type="http://schemas.openxmlformats.org/officeDocument/2006/relationships/oleObject" Target="../embeddings/oleObject9.bin"/><Relationship Id="rId2" Type="http://schemas.openxmlformats.org/officeDocument/2006/relationships/notesSlide" Target="../notesSlides/notesSlide6.xml"/><Relationship Id="rId16" Type="http://schemas.openxmlformats.org/officeDocument/2006/relationships/image" Target="../media/image10.wmf"/><Relationship Id="rId1" Type="http://schemas.openxmlformats.org/officeDocument/2006/relationships/slideLayout" Target="../slideLayouts/slideLayout4.xml"/><Relationship Id="rId6" Type="http://schemas.openxmlformats.org/officeDocument/2006/relationships/image" Target="../media/image5.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5.bin"/><Relationship Id="rId14" Type="http://schemas.openxmlformats.org/officeDocument/2006/relationships/image" Target="../media/image9.wm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10.bin"/><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0108" y="242194"/>
            <a:ext cx="8262092" cy="1144347"/>
          </a:xfrm>
        </p:spPr>
        <p:txBody>
          <a:bodyPr wrap="square" lIns="0" tIns="18000" rIns="0" bIns="18000" anchor="ctr" anchorCtr="0">
            <a:spAutoFit/>
          </a:bodyPr>
          <a:lstStyle/>
          <a:p>
            <a:r>
              <a:rPr lang="en-US" noProof="0"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3716" y="1462023"/>
            <a:ext cx="1802525" cy="307777"/>
          </a:xfrm>
        </p:spPr>
        <p:txBody>
          <a:bodyPr wrap="square" lIns="18000" tIns="0" rIns="18000" bIns="0" anchor="ctr" anchorCtr="0">
            <a:spAutoFit/>
          </a:bodyPr>
          <a:lstStyle/>
          <a:p>
            <a:r>
              <a:rPr lang="en-US" noProof="0" dirty="0"/>
              <a:t>Eighth Edition</a:t>
            </a:r>
          </a:p>
        </p:txBody>
      </p:sp>
      <p:pic>
        <p:nvPicPr>
          <p:cNvPr id="7" name="Picture 6" descr="Front Cover: Automatic Transmissions and Transaxles Eighth Edition by James D. Halderman">
            <a:extLst>
              <a:ext uri="{FF2B5EF4-FFF2-40B4-BE49-F238E27FC236}">
                <a16:creationId xmlns:a16="http://schemas.microsoft.com/office/drawing/2014/main" id="{59AAE58C-F73C-1350-F694-0CA041DDB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35" y="1966760"/>
            <a:ext cx="3425341" cy="438443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029" y="3053748"/>
            <a:ext cx="1907032" cy="498016"/>
          </a:xfrm>
        </p:spPr>
        <p:txBody>
          <a:bodyPr wrap="square" lIns="0" tIns="18000" rIns="0" bIns="18000">
            <a:spAutoFit/>
          </a:bodyPr>
          <a:lstStyle/>
          <a:p>
            <a:pPr marL="0"/>
            <a:r>
              <a:rPr lang="en-US" noProof="0" dirty="0"/>
              <a:t>Chapter 16</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0" y="3844423"/>
            <a:ext cx="4131570" cy="713460"/>
          </a:xfrm>
        </p:spPr>
        <p:txBody>
          <a:bodyPr wrap="square" lIns="0" tIns="18000" rIns="0" bIns="18000" anchor="ctr" anchorCtr="0">
            <a:spAutoFit/>
          </a:bodyPr>
          <a:lstStyle/>
          <a:p>
            <a:pPr marL="0"/>
            <a:r>
              <a:rPr lang="en-US" noProof="0" dirty="0"/>
              <a:t>In-Vehicle Transmission Transaxle Service</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18000" tIns="18000" rIns="18000" bIns="18000">
            <a:spAutoFit/>
          </a:bodyPr>
          <a:lstStyle/>
          <a:p>
            <a:r>
              <a:rPr lang="en-US" noProof="0"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29600" cy="590349"/>
          </a:xfrm>
        </p:spPr>
        <p:txBody>
          <a:bodyPr lIns="0" tIns="18000" rIns="0" bIns="18000" anchor="ctr" anchorCtr="0">
            <a:spAutoFit/>
          </a:bodyPr>
          <a:lstStyle/>
          <a:p>
            <a:r>
              <a:rPr lang="en-US" noProof="0" dirty="0"/>
              <a:t>Figure 16.2</a:t>
            </a:r>
          </a:p>
        </p:txBody>
      </p:sp>
      <p:sp>
        <p:nvSpPr>
          <p:cNvPr id="7" name="Content Placeholder 6">
            <a:extLst>
              <a:ext uri="{FF2B5EF4-FFF2-40B4-BE49-F238E27FC236}">
                <a16:creationId xmlns:a16="http://schemas.microsoft.com/office/drawing/2014/main" id="{5BBDA5CE-A0AF-E364-3B15-7767EAA3E62C}"/>
              </a:ext>
            </a:extLst>
          </p:cNvPr>
          <p:cNvSpPr>
            <a:spLocks noGrp="1"/>
          </p:cNvSpPr>
          <p:nvPr>
            <p:ph sz="quarter" idx="13"/>
          </p:nvPr>
        </p:nvSpPr>
        <p:spPr>
          <a:xfrm>
            <a:off x="447040" y="1152355"/>
            <a:ext cx="8265160" cy="405683"/>
          </a:xfrm>
        </p:spPr>
        <p:txBody>
          <a:bodyPr wrap="square" lIns="0" tIns="18000" rIns="0" bIns="18000" anchor="ctr" anchorCtr="0">
            <a:spAutoFit/>
          </a:bodyPr>
          <a:lstStyle/>
          <a:p>
            <a:pPr marL="0" indent="0">
              <a:buNone/>
            </a:pPr>
            <a:r>
              <a:rPr lang="en-US" sz="2400" noProof="0" dirty="0"/>
              <a:t>Removing Filter</a:t>
            </a:r>
          </a:p>
        </p:txBody>
      </p:sp>
      <p:pic>
        <p:nvPicPr>
          <p:cNvPr id="4" name="Picture 3" descr="A close-up view shows a technician holding a filter retaining clip, a plate-like structure, from behind the housing of a motor.">
            <a:extLst>
              <a:ext uri="{FF2B5EF4-FFF2-40B4-BE49-F238E27FC236}">
                <a16:creationId xmlns:a16="http://schemas.microsoft.com/office/drawing/2014/main" id="{73B6AD6B-7FD6-D08D-F664-DC8328B00C15}"/>
              </a:ext>
            </a:extLst>
          </p:cNvPr>
          <p:cNvPicPr>
            <a:picLocks noChangeAspect="1"/>
          </p:cNvPicPr>
          <p:nvPr/>
        </p:nvPicPr>
        <p:blipFill rotWithShape="1">
          <a:blip r:embed="rId3"/>
          <a:srcRect b="7477"/>
          <a:stretch/>
        </p:blipFill>
        <p:spPr>
          <a:xfrm>
            <a:off x="2213011" y="1820670"/>
            <a:ext cx="4717979" cy="3581723"/>
          </a:xfrm>
          <a:prstGeom prst="rect">
            <a:avLst/>
          </a:prstGeom>
        </p:spPr>
      </p:pic>
      <p:sp>
        <p:nvSpPr>
          <p:cNvPr id="8" name="Content Placeholder 7">
            <a:extLst>
              <a:ext uri="{FF2B5EF4-FFF2-40B4-BE49-F238E27FC236}">
                <a16:creationId xmlns:a16="http://schemas.microsoft.com/office/drawing/2014/main" id="{562DB844-8755-EC1D-8E4C-7729346CA702}"/>
              </a:ext>
            </a:extLst>
          </p:cNvPr>
          <p:cNvSpPr>
            <a:spLocks noGrp="1"/>
          </p:cNvSpPr>
          <p:nvPr>
            <p:ph sz="quarter" idx="14"/>
          </p:nvPr>
        </p:nvSpPr>
        <p:spPr>
          <a:xfrm>
            <a:off x="447040" y="5577847"/>
            <a:ext cx="8265160"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Always check that the filter is secured by a clip or other fastener to keep it from dropping out of its position.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4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216187"/>
            <a:ext cx="7711123" cy="1021237"/>
          </a:xfrm>
        </p:spPr>
        <p:txBody>
          <a:bodyPr wrap="square" lIns="0" tIns="18000" rIns="0" bIns="18000" anchor="ctr" anchorCtr="0">
            <a:spAutoFit/>
          </a:bodyPr>
          <a:lstStyle/>
          <a:p>
            <a:r>
              <a:rPr lang="en-US" noProof="0" dirty="0"/>
              <a:t>Fluid Changing, Dropping the Pan </a:t>
            </a:r>
            <a:r>
              <a:rPr lang="en-US" sz="2800" noProof="0" dirty="0"/>
              <a:t>(3 of 4)</a:t>
            </a:r>
            <a:endParaRPr lang="en-US" noProof="0" dirty="0"/>
          </a:p>
        </p:txBody>
      </p:sp>
      <p:sp>
        <p:nvSpPr>
          <p:cNvPr id="4" name="Content Placeholder 3">
            <a:extLst>
              <a:ext uri="{FF2B5EF4-FFF2-40B4-BE49-F238E27FC236}">
                <a16:creationId xmlns:a16="http://schemas.microsoft.com/office/drawing/2014/main" id="{C8688CE7-44E6-9720-FDE7-BDD6C42EE1F8}"/>
              </a:ext>
            </a:extLst>
          </p:cNvPr>
          <p:cNvSpPr>
            <a:spLocks noGrp="1"/>
          </p:cNvSpPr>
          <p:nvPr>
            <p:ph sz="quarter" idx="13"/>
          </p:nvPr>
        </p:nvSpPr>
        <p:spPr>
          <a:xfrm>
            <a:off x="447040" y="1490360"/>
            <a:ext cx="8265160" cy="2637064"/>
          </a:xfrm>
        </p:spPr>
        <p:txBody>
          <a:bodyPr wrap="square" lIns="0" tIns="18000" rIns="0" bIns="18000" anchor="ctr" anchorCtr="0">
            <a:spAutoFit/>
          </a:bodyPr>
          <a:lstStyle/>
          <a:p>
            <a:pPr marL="342000" indent="-342000">
              <a:spcBef>
                <a:spcPts val="600"/>
              </a:spcBef>
            </a:pPr>
            <a:r>
              <a:rPr lang="en-US" sz="2400" noProof="0" dirty="0"/>
              <a:t>STEP 7 Clean oil pan and check </a:t>
            </a:r>
          </a:p>
          <a:p>
            <a:pPr lvl="1" indent="-342000"/>
            <a:r>
              <a:rPr lang="en-US" sz="2400" noProof="0" dirty="0"/>
              <a:t>Straighten if needed any bends at pan bolt holes.</a:t>
            </a:r>
          </a:p>
          <a:p>
            <a:pPr marL="342000" indent="-342000">
              <a:spcBef>
                <a:spcPts val="600"/>
              </a:spcBef>
            </a:pPr>
            <a:r>
              <a:rPr lang="en-US" sz="2400" noProof="0" dirty="0"/>
              <a:t>STEP 8 Install new gasket on pan</a:t>
            </a:r>
          </a:p>
          <a:p>
            <a:pPr lvl="1" indent="-342000"/>
            <a:r>
              <a:rPr lang="en-US" sz="2400" noProof="0" dirty="0"/>
              <a:t>Install pan on transmission</a:t>
            </a:r>
          </a:p>
          <a:p>
            <a:pPr marL="342000" indent="-342000">
              <a:spcBef>
                <a:spcPts val="600"/>
              </a:spcBef>
            </a:pPr>
            <a:r>
              <a:rPr lang="en-US" sz="2400" noProof="0" dirty="0"/>
              <a:t>STEP 9 Bolts should be tightened in a back-and-forth</a:t>
            </a:r>
          </a:p>
          <a:p>
            <a:pPr lvl="1" indent="-342000"/>
            <a:r>
              <a:rPr lang="en-US" sz="2400" noProof="0" dirty="0"/>
              <a:t>Across-the-pan sequence to specified torque</a:t>
            </a:r>
            <a:endParaRPr lang="en-US" noProof="0" dirty="0"/>
          </a:p>
        </p:txBody>
      </p:sp>
    </p:spTree>
    <p:extLst>
      <p:ext uri="{BB962C8B-B14F-4D97-AF65-F5344CB8AC3E}">
        <p14:creationId xmlns:p14="http://schemas.microsoft.com/office/powerpoint/2010/main" val="667112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16.3</a:t>
            </a:r>
          </a:p>
        </p:txBody>
      </p:sp>
      <p:sp>
        <p:nvSpPr>
          <p:cNvPr id="7" name="Content Placeholder 6">
            <a:extLst>
              <a:ext uri="{FF2B5EF4-FFF2-40B4-BE49-F238E27FC236}">
                <a16:creationId xmlns:a16="http://schemas.microsoft.com/office/drawing/2014/main" id="{3FECF6E5-F298-076D-A0C2-AC4D7ACA1B9F}"/>
              </a:ext>
            </a:extLst>
          </p:cNvPr>
          <p:cNvSpPr>
            <a:spLocks noGrp="1"/>
          </p:cNvSpPr>
          <p:nvPr>
            <p:ph sz="quarter" idx="13"/>
          </p:nvPr>
        </p:nvSpPr>
        <p:spPr>
          <a:xfrm>
            <a:off x="447040" y="1019964"/>
            <a:ext cx="8265160" cy="374906"/>
          </a:xfrm>
        </p:spPr>
        <p:txBody>
          <a:bodyPr wrap="square" lIns="0" tIns="18000" rIns="0" bIns="18000" anchor="ctr" anchorCtr="0">
            <a:spAutoFit/>
          </a:bodyPr>
          <a:lstStyle/>
          <a:p>
            <a:pPr marL="0" indent="0">
              <a:buNone/>
            </a:pPr>
            <a:r>
              <a:rPr lang="en-US" sz="2200" noProof="0" dirty="0"/>
              <a:t>Pan Gasket and Magnet</a:t>
            </a:r>
          </a:p>
        </p:txBody>
      </p:sp>
      <p:pic>
        <p:nvPicPr>
          <p:cNvPr id="4" name="Picture 3" descr="A close-up view shows a cork-rubber gasket glued to a pan for testing a fluid exchange vehicle.">
            <a:extLst>
              <a:ext uri="{FF2B5EF4-FFF2-40B4-BE49-F238E27FC236}">
                <a16:creationId xmlns:a16="http://schemas.microsoft.com/office/drawing/2014/main" id="{F150DB9D-2BE9-1A16-8E74-00883B9C0F21}"/>
              </a:ext>
            </a:extLst>
          </p:cNvPr>
          <p:cNvPicPr>
            <a:picLocks noChangeAspect="1"/>
          </p:cNvPicPr>
          <p:nvPr/>
        </p:nvPicPr>
        <p:blipFill rotWithShape="1">
          <a:blip r:embed="rId3"/>
          <a:srcRect b="7469"/>
          <a:stretch/>
        </p:blipFill>
        <p:spPr>
          <a:xfrm>
            <a:off x="2697558" y="1688807"/>
            <a:ext cx="3748885" cy="2846274"/>
          </a:xfrm>
          <a:prstGeom prst="rect">
            <a:avLst/>
          </a:prstGeom>
        </p:spPr>
      </p:pic>
      <p:sp>
        <p:nvSpPr>
          <p:cNvPr id="8" name="Content Placeholder 7">
            <a:extLst>
              <a:ext uri="{FF2B5EF4-FFF2-40B4-BE49-F238E27FC236}">
                <a16:creationId xmlns:a16="http://schemas.microsoft.com/office/drawing/2014/main" id="{56D8D617-5E46-2E9A-4539-6E870464B1BF}"/>
              </a:ext>
            </a:extLst>
          </p:cNvPr>
          <p:cNvSpPr>
            <a:spLocks noGrp="1"/>
          </p:cNvSpPr>
          <p:nvPr>
            <p:ph sz="quarter" idx="14"/>
          </p:nvPr>
        </p:nvSpPr>
        <p:spPr>
          <a:xfrm>
            <a:off x="447040" y="4616685"/>
            <a:ext cx="8265160" cy="1729123"/>
          </a:xfrm>
        </p:spPr>
        <p:txBody>
          <a:bodyPr wrap="square" lIns="0" tIns="18000" rIns="0" bIns="18000" anchor="ctr" anchorCtr="0">
            <a:spAutoFit/>
          </a:bodyPr>
          <a:lstStyle/>
          <a:p>
            <a:pPr marL="0" indent="0">
              <a:buNone/>
            </a:pPr>
            <a:r>
              <a:rPr lang="en-US" sz="2200" noProof="0" dirty="0">
                <a:latin typeface="Arial" panose="020B0604020202020204" pitchFamily="34" charset="0"/>
                <a:ea typeface="Verdana" panose="020B0604030504040204" pitchFamily="34" charset="0"/>
                <a:cs typeface="Arial" panose="020B0604020202020204" pitchFamily="34" charset="0"/>
              </a:rPr>
              <a:t>In this case, the cork-rubber gasket is glued to the pan and is ready to be installed. The retaining bolts need to be tightened in sequence, but be aware that overtightening will cause a leak. Also, some manufacturers recommend using only an </a:t>
            </a:r>
            <a:r>
              <a:rPr lang="en-US" sz="2200" spc="-300" noProof="0" dirty="0">
                <a:latin typeface="Arial" panose="020B0604020202020204" pitchFamily="34" charset="0"/>
                <a:ea typeface="Verdana" panose="020B0604030504040204" pitchFamily="34" charset="0"/>
                <a:cs typeface="Arial" panose="020B0604020202020204" pitchFamily="34" charset="0"/>
              </a:rPr>
              <a:t>R T </a:t>
            </a:r>
            <a:r>
              <a:rPr lang="en-US" sz="2200" noProof="0" dirty="0">
                <a:latin typeface="Arial" panose="020B0604020202020204" pitchFamily="34" charset="0"/>
                <a:ea typeface="Verdana" panose="020B0604030504040204" pitchFamily="34" charset="0"/>
                <a:cs typeface="Arial" panose="020B0604020202020204" pitchFamily="34" charset="0"/>
              </a:rPr>
              <a:t>V sealer, but never use an </a:t>
            </a:r>
            <a:r>
              <a:rPr lang="en-US" sz="2200" spc="-300" noProof="0" dirty="0">
                <a:latin typeface="Arial" panose="020B0604020202020204" pitchFamily="34" charset="0"/>
                <a:ea typeface="Verdana" panose="020B0604030504040204" pitchFamily="34" charset="0"/>
                <a:cs typeface="Arial" panose="020B0604020202020204" pitchFamily="34" charset="0"/>
              </a:rPr>
              <a:t>R T </a:t>
            </a:r>
            <a:r>
              <a:rPr lang="en-US" sz="2200" noProof="0" dirty="0">
                <a:latin typeface="Arial" panose="020B0604020202020204" pitchFamily="34" charset="0"/>
                <a:ea typeface="Verdana" panose="020B0604030504040204" pitchFamily="34" charset="0"/>
                <a:cs typeface="Arial" panose="020B0604020202020204" pitchFamily="34" charset="0"/>
              </a:rPr>
              <a:t>V sealer and a gasket together.</a:t>
            </a:r>
            <a:endParaRPr lang="en-US" sz="2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7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216181"/>
            <a:ext cx="7668260" cy="1021237"/>
          </a:xfrm>
        </p:spPr>
        <p:txBody>
          <a:bodyPr wrap="square" lIns="0" tIns="18000" rIns="0" bIns="18000" anchor="ctr" anchorCtr="0">
            <a:spAutoFit/>
          </a:bodyPr>
          <a:lstStyle/>
          <a:p>
            <a:r>
              <a:rPr lang="en-US" noProof="0" dirty="0"/>
              <a:t>Fluid Changing, Dropping the Pan </a:t>
            </a:r>
            <a:r>
              <a:rPr lang="en-US" sz="2800" noProof="0" dirty="0"/>
              <a:t>(4 of 4)</a:t>
            </a:r>
            <a:endParaRPr lang="en-US" sz="3200" noProof="0" dirty="0"/>
          </a:p>
        </p:txBody>
      </p:sp>
      <p:sp>
        <p:nvSpPr>
          <p:cNvPr id="6" name="Content Placeholder 5">
            <a:extLst>
              <a:ext uri="{FF2B5EF4-FFF2-40B4-BE49-F238E27FC236}">
                <a16:creationId xmlns:a16="http://schemas.microsoft.com/office/drawing/2014/main" id="{4A775A8B-C813-4F3F-F297-431F35308C3C}"/>
              </a:ext>
            </a:extLst>
          </p:cNvPr>
          <p:cNvSpPr>
            <a:spLocks noGrp="1"/>
          </p:cNvSpPr>
          <p:nvPr>
            <p:ph sz="quarter" idx="13"/>
          </p:nvPr>
        </p:nvSpPr>
        <p:spPr>
          <a:xfrm>
            <a:off x="447040" y="1475193"/>
            <a:ext cx="8265160" cy="1298235"/>
          </a:xfrm>
        </p:spPr>
        <p:txBody>
          <a:bodyPr wrap="square" lIns="0" tIns="18000" rIns="0" bIns="18000" anchor="ctr" anchorCtr="0">
            <a:spAutoFit/>
          </a:bodyPr>
          <a:lstStyle/>
          <a:p>
            <a:pPr marL="342000" indent="-342000">
              <a:spcBef>
                <a:spcPts val="600"/>
              </a:spcBef>
            </a:pPr>
            <a:r>
              <a:rPr lang="en-US" sz="2400" noProof="0" dirty="0"/>
              <a:t>STEP 10 Lower vehicle, and add proper amount of fluid.</a:t>
            </a:r>
          </a:p>
          <a:p>
            <a:pPr marL="342000" indent="-342000">
              <a:spcBef>
                <a:spcPts val="600"/>
              </a:spcBef>
            </a:pPr>
            <a:r>
              <a:rPr lang="en-US" sz="2400" noProof="0" dirty="0"/>
              <a:t>STEP 11 Dispose of old transmission fluid according to </a:t>
            </a:r>
          </a:p>
          <a:p>
            <a:pPr lvl="1" indent="-342000"/>
            <a:r>
              <a:rPr lang="en-US" sz="2400" noProof="0" dirty="0"/>
              <a:t>Federal, State, and local laws and regulations.</a:t>
            </a:r>
            <a:endParaRPr lang="en-US" noProof="0" dirty="0"/>
          </a:p>
        </p:txBody>
      </p:sp>
    </p:spTree>
    <p:extLst>
      <p:ext uri="{BB962C8B-B14F-4D97-AF65-F5344CB8AC3E}">
        <p14:creationId xmlns:p14="http://schemas.microsoft.com/office/powerpoint/2010/main" val="210895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6EC7BA-FA4E-1828-7F9E-915FB45B210C}"/>
              </a:ext>
            </a:extLst>
          </p:cNvPr>
          <p:cNvSpPr>
            <a:spLocks noGrp="1"/>
          </p:cNvSpPr>
          <p:nvPr>
            <p:ph type="title"/>
          </p:nvPr>
        </p:nvSpPr>
        <p:spPr>
          <a:xfrm>
            <a:off x="447040" y="229781"/>
            <a:ext cx="8265160" cy="593985"/>
          </a:xfrm>
        </p:spPr>
        <p:txBody>
          <a:bodyPr wrap="square" lIns="0" tIns="18000" rIns="0" bIns="18000" anchor="ctr" anchorCtr="0">
            <a:spAutoFit/>
          </a:bodyPr>
          <a:lstStyle/>
          <a:p>
            <a:r>
              <a:rPr lang="en-US" noProof="0" dirty="0"/>
              <a:t>Fluid Exchange and Flush Units</a:t>
            </a:r>
          </a:p>
        </p:txBody>
      </p:sp>
      <p:sp>
        <p:nvSpPr>
          <p:cNvPr id="5" name="Content Placeholder 4">
            <a:extLst>
              <a:ext uri="{FF2B5EF4-FFF2-40B4-BE49-F238E27FC236}">
                <a16:creationId xmlns:a16="http://schemas.microsoft.com/office/drawing/2014/main" id="{1DF7D2F4-FFEF-7616-709F-B2987C69D608}"/>
              </a:ext>
            </a:extLst>
          </p:cNvPr>
          <p:cNvSpPr>
            <a:spLocks noGrp="1"/>
          </p:cNvSpPr>
          <p:nvPr>
            <p:ph sz="quarter" idx="13"/>
          </p:nvPr>
        </p:nvSpPr>
        <p:spPr>
          <a:xfrm>
            <a:off x="447040" y="1140076"/>
            <a:ext cx="8265160" cy="2190788"/>
          </a:xfrm>
        </p:spPr>
        <p:txBody>
          <a:bodyPr wrap="square" lIns="0" tIns="18000" rIns="0" bIns="18000" anchor="ctr" anchorCtr="0">
            <a:spAutoFit/>
          </a:bodyPr>
          <a:lstStyle/>
          <a:p>
            <a:pPr marL="342000" indent="-342000">
              <a:spcBef>
                <a:spcPts val="600"/>
              </a:spcBef>
            </a:pPr>
            <a:r>
              <a:rPr lang="en-US" sz="2400" noProof="0" dirty="0"/>
              <a:t>Fluid flushing typically uses chemical to </a:t>
            </a:r>
          </a:p>
          <a:p>
            <a:pPr lvl="1" indent="-342000"/>
            <a:r>
              <a:rPr lang="en-US" sz="2400" noProof="0" dirty="0"/>
              <a:t>Dissolve varnish and other deposits </a:t>
            </a:r>
          </a:p>
          <a:p>
            <a:pPr marL="342000" indent="-342000">
              <a:spcBef>
                <a:spcPts val="600"/>
              </a:spcBef>
            </a:pPr>
            <a:r>
              <a:rPr lang="en-US" sz="2400" noProof="0" dirty="0"/>
              <a:t>Fluid exchange usually means taking out old fluid </a:t>
            </a:r>
          </a:p>
          <a:p>
            <a:pPr marL="342000" indent="-342000">
              <a:spcBef>
                <a:spcPts val="600"/>
              </a:spcBef>
            </a:pPr>
            <a:r>
              <a:rPr lang="en-US" sz="2400" noProof="0" dirty="0"/>
              <a:t>Replacing it with new fluid of the correct type.</a:t>
            </a:r>
          </a:p>
          <a:p>
            <a:pPr marL="342000" indent="-342000">
              <a:spcBef>
                <a:spcPts val="600"/>
              </a:spcBef>
            </a:pPr>
            <a:r>
              <a:rPr lang="en-US" sz="2400" noProof="0" dirty="0"/>
              <a:t>Typical Procedure</a:t>
            </a:r>
            <a:endParaRPr lang="en-US" noProof="0" dirty="0"/>
          </a:p>
        </p:txBody>
      </p:sp>
    </p:spTree>
    <p:extLst>
      <p:ext uri="{BB962C8B-B14F-4D97-AF65-F5344CB8AC3E}">
        <p14:creationId xmlns:p14="http://schemas.microsoft.com/office/powerpoint/2010/main" val="7746564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16.4</a:t>
            </a:r>
          </a:p>
        </p:txBody>
      </p:sp>
      <p:sp>
        <p:nvSpPr>
          <p:cNvPr id="7" name="Content Placeholder 6">
            <a:extLst>
              <a:ext uri="{FF2B5EF4-FFF2-40B4-BE49-F238E27FC236}">
                <a16:creationId xmlns:a16="http://schemas.microsoft.com/office/drawing/2014/main" id="{AC90B60A-37FA-66F3-0929-9481A2D92D1E}"/>
              </a:ext>
            </a:extLst>
          </p:cNvPr>
          <p:cNvSpPr>
            <a:spLocks noGrp="1"/>
          </p:cNvSpPr>
          <p:nvPr>
            <p:ph sz="quarter" idx="13"/>
          </p:nvPr>
        </p:nvSpPr>
        <p:spPr>
          <a:xfrm>
            <a:off x="447040" y="1041523"/>
            <a:ext cx="8265160" cy="405683"/>
          </a:xfrm>
        </p:spPr>
        <p:txBody>
          <a:bodyPr wrap="square" lIns="0" tIns="18000" rIns="0" bIns="18000" anchor="ctr" anchorCtr="0">
            <a:spAutoFit/>
          </a:bodyPr>
          <a:lstStyle/>
          <a:p>
            <a:pPr marL="0" indent="0">
              <a:buNone/>
            </a:pPr>
            <a:r>
              <a:rPr lang="en-US" sz="2400" noProof="0" dirty="0"/>
              <a:t>Fluid Exchange</a:t>
            </a:r>
          </a:p>
        </p:txBody>
      </p:sp>
      <p:pic>
        <p:nvPicPr>
          <p:cNvPr id="4" name="Picture 3" descr="A close-up view shows pipes from the transmission of a fluid exchange machine.">
            <a:extLst>
              <a:ext uri="{FF2B5EF4-FFF2-40B4-BE49-F238E27FC236}">
                <a16:creationId xmlns:a16="http://schemas.microsoft.com/office/drawing/2014/main" id="{F91E8137-1279-701C-AE62-6DF62E1492A2}"/>
              </a:ext>
            </a:extLst>
          </p:cNvPr>
          <p:cNvPicPr>
            <a:picLocks noChangeAspect="1"/>
          </p:cNvPicPr>
          <p:nvPr/>
        </p:nvPicPr>
        <p:blipFill rotWithShape="1">
          <a:blip r:embed="rId3"/>
          <a:srcRect b="8978"/>
          <a:stretch/>
        </p:blipFill>
        <p:spPr>
          <a:xfrm>
            <a:off x="2316945" y="1741769"/>
            <a:ext cx="4510110" cy="3368366"/>
          </a:xfrm>
          <a:prstGeom prst="rect">
            <a:avLst/>
          </a:prstGeom>
        </p:spPr>
      </p:pic>
      <p:sp>
        <p:nvSpPr>
          <p:cNvPr id="8" name="Content Placeholder 7">
            <a:extLst>
              <a:ext uri="{FF2B5EF4-FFF2-40B4-BE49-F238E27FC236}">
                <a16:creationId xmlns:a16="http://schemas.microsoft.com/office/drawing/2014/main" id="{AE019213-3A34-A387-2ABF-93E26EB233DD}"/>
              </a:ext>
            </a:extLst>
          </p:cNvPr>
          <p:cNvSpPr>
            <a:spLocks noGrp="1"/>
          </p:cNvSpPr>
          <p:nvPr>
            <p:ph sz="quarter" idx="14"/>
          </p:nvPr>
        </p:nvSpPr>
        <p:spPr>
          <a:xfrm>
            <a:off x="447040" y="5210301"/>
            <a:ext cx="8265160" cy="1144347"/>
          </a:xfrm>
        </p:spPr>
        <p:txBody>
          <a:bodyPr wrap="square" lIns="0" tIns="18000" rIns="0" bIns="18000" anchor="ctr" anchorCtr="0">
            <a:spAutoFit/>
          </a:bodyPr>
          <a:lstStyle/>
          <a:p>
            <a:pPr marL="0" indent="0">
              <a:buNone/>
            </a:pPr>
            <a:r>
              <a:rPr lang="en-US" sz="2400" noProof="0" dirty="0">
                <a:solidFill>
                  <a:schemeClr val="tx1"/>
                </a:solidFill>
              </a:rPr>
              <a:t>The lines from the fluid exchange machine can often be connected to the cooling lines from underneath the vehicle as on this front-wheel-drive General Motors vehicle.</a:t>
            </a:r>
            <a:endParaRPr lang="en-US" sz="2400" noProof="0" dirty="0"/>
          </a:p>
        </p:txBody>
      </p:sp>
    </p:spTree>
    <p:extLst>
      <p:ext uri="{BB962C8B-B14F-4D97-AF65-F5344CB8AC3E}">
        <p14:creationId xmlns:p14="http://schemas.microsoft.com/office/powerpoint/2010/main" val="2489076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982891-F5F0-CECC-6EF4-F2B805597A93}"/>
              </a:ext>
            </a:extLst>
          </p:cNvPr>
          <p:cNvSpPr>
            <a:spLocks noGrp="1"/>
          </p:cNvSpPr>
          <p:nvPr>
            <p:ph type="title"/>
          </p:nvPr>
        </p:nvSpPr>
        <p:spPr>
          <a:xfrm>
            <a:off x="447040" y="231599"/>
            <a:ext cx="8229600" cy="590349"/>
          </a:xfrm>
        </p:spPr>
        <p:txBody>
          <a:bodyPr lIns="0" tIns="18000" rIns="0" bIns="18000" anchor="ctr" anchorCtr="0">
            <a:spAutoFit/>
          </a:bodyPr>
          <a:lstStyle/>
          <a:p>
            <a:r>
              <a:rPr lang="en-US" noProof="0" dirty="0"/>
              <a:t>Seal Replacement</a:t>
            </a:r>
          </a:p>
        </p:txBody>
      </p:sp>
      <p:sp>
        <p:nvSpPr>
          <p:cNvPr id="5" name="Content Placeholder 4">
            <a:extLst>
              <a:ext uri="{FF2B5EF4-FFF2-40B4-BE49-F238E27FC236}">
                <a16:creationId xmlns:a16="http://schemas.microsoft.com/office/drawing/2014/main" id="{CF7FA525-EB47-CC13-7D04-EE5C94BED3FC}"/>
              </a:ext>
            </a:extLst>
          </p:cNvPr>
          <p:cNvSpPr>
            <a:spLocks noGrp="1"/>
          </p:cNvSpPr>
          <p:nvPr>
            <p:ph sz="quarter" idx="13"/>
          </p:nvPr>
        </p:nvSpPr>
        <p:spPr>
          <a:xfrm>
            <a:off x="447040" y="1363214"/>
            <a:ext cx="8265160" cy="2637064"/>
          </a:xfrm>
        </p:spPr>
        <p:txBody>
          <a:bodyPr wrap="square" lIns="0" tIns="18000" rIns="0" bIns="18000" anchor="ctr" anchorCtr="0">
            <a:spAutoFit/>
          </a:bodyPr>
          <a:lstStyle/>
          <a:p>
            <a:pPr marL="342000" indent="-342000">
              <a:spcBef>
                <a:spcPts val="600"/>
              </a:spcBef>
            </a:pPr>
            <a:r>
              <a:rPr lang="en-US" sz="2400" noProof="0" dirty="0"/>
              <a:t>Standard metal-backed lip seal must seal </a:t>
            </a:r>
          </a:p>
          <a:p>
            <a:pPr lvl="1" indent="-342000"/>
            <a:r>
              <a:rPr lang="en-US" sz="2400" noProof="0" dirty="0"/>
              <a:t>Against two different surfaces</a:t>
            </a:r>
          </a:p>
          <a:p>
            <a:pPr lvl="1" indent="-342000"/>
            <a:r>
              <a:rPr lang="en-US" sz="2400" noProof="0" dirty="0"/>
              <a:t>Dynamic seal with moveable shaft at inner bore </a:t>
            </a:r>
          </a:p>
          <a:p>
            <a:pPr lvl="1" indent="-342000"/>
            <a:r>
              <a:rPr lang="en-US" sz="2400" noProof="0" dirty="0"/>
              <a:t>Static seal where it fits into its bore</a:t>
            </a:r>
          </a:p>
          <a:p>
            <a:pPr marL="342000" indent="-342000">
              <a:spcBef>
                <a:spcPts val="600"/>
              </a:spcBef>
            </a:pPr>
            <a:r>
              <a:rPr lang="en-US" sz="2400" noProof="0" dirty="0"/>
              <a:t>General Replacement Procedure</a:t>
            </a:r>
          </a:p>
          <a:p>
            <a:pPr marL="342000" indent="-342000">
              <a:spcBef>
                <a:spcPts val="600"/>
              </a:spcBef>
            </a:pPr>
            <a:r>
              <a:rPr lang="en-US" sz="2400" noProof="0" dirty="0"/>
              <a:t>Extension Housing Seal</a:t>
            </a:r>
            <a:endParaRPr lang="en-US" noProof="0" dirty="0"/>
          </a:p>
        </p:txBody>
      </p:sp>
    </p:spTree>
    <p:extLst>
      <p:ext uri="{BB962C8B-B14F-4D97-AF65-F5344CB8AC3E}">
        <p14:creationId xmlns:p14="http://schemas.microsoft.com/office/powerpoint/2010/main" val="13495096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Fluid Exchange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fluid_exchange">
            <a:hlinkClick r:id="" action="ppaction://media"/>
            <a:extLst>
              <a:ext uri="{FF2B5EF4-FFF2-40B4-BE49-F238E27FC236}">
                <a16:creationId xmlns:a16="http://schemas.microsoft.com/office/drawing/2014/main" id="{8C0844AE-4B6C-1E4D-FDFA-DEDE5FDD5E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7591" y="1086606"/>
            <a:ext cx="8699978" cy="4893738"/>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16.5</a:t>
            </a:r>
          </a:p>
        </p:txBody>
      </p:sp>
      <p:sp>
        <p:nvSpPr>
          <p:cNvPr id="3" name="Content Placeholder 2">
            <a:extLst>
              <a:ext uri="{FF2B5EF4-FFF2-40B4-BE49-F238E27FC236}">
                <a16:creationId xmlns:a16="http://schemas.microsoft.com/office/drawing/2014/main" id="{9EFB11C3-E20C-473A-B10E-D8F3BAD9F910}"/>
              </a:ext>
            </a:extLst>
          </p:cNvPr>
          <p:cNvSpPr>
            <a:spLocks noGrp="1"/>
          </p:cNvSpPr>
          <p:nvPr>
            <p:ph sz="quarter" idx="13"/>
          </p:nvPr>
        </p:nvSpPr>
        <p:spPr>
          <a:xfrm>
            <a:off x="447040" y="1149238"/>
            <a:ext cx="8265160" cy="405683"/>
          </a:xfrm>
        </p:spPr>
        <p:txBody>
          <a:bodyPr wrap="square" lIns="0" tIns="18000" rIns="0" bIns="18000" anchor="ctr" anchorCtr="0">
            <a:spAutoFit/>
          </a:bodyPr>
          <a:lstStyle/>
          <a:p>
            <a:pPr marL="0" indent="0">
              <a:buNone/>
            </a:pPr>
            <a:r>
              <a:rPr lang="en-US" sz="2400" noProof="0" dirty="0"/>
              <a:t>This seal is being removed using a seal puller.</a:t>
            </a:r>
          </a:p>
        </p:txBody>
      </p:sp>
      <p:pic>
        <p:nvPicPr>
          <p:cNvPr id="6" name="Picture 5" descr="A close-up view shows a seal, that is, a cap on a circular opening in a bulged surface from where shafts can be installed, being removed by a seal puller. Underneath the seal is a piece of slick paper.">
            <a:extLst>
              <a:ext uri="{FF2B5EF4-FFF2-40B4-BE49-F238E27FC236}">
                <a16:creationId xmlns:a16="http://schemas.microsoft.com/office/drawing/2014/main" id="{0EFC9FBA-EEC0-D0C3-351A-00BCD888C06E}"/>
              </a:ext>
            </a:extLst>
          </p:cNvPr>
          <p:cNvPicPr>
            <a:picLocks noChangeAspect="1"/>
          </p:cNvPicPr>
          <p:nvPr/>
        </p:nvPicPr>
        <p:blipFill rotWithShape="1">
          <a:blip r:embed="rId2"/>
          <a:srcRect b="8775"/>
          <a:stretch/>
        </p:blipFill>
        <p:spPr>
          <a:xfrm>
            <a:off x="1471434" y="1674188"/>
            <a:ext cx="6201133" cy="4641624"/>
          </a:xfrm>
          <a:prstGeom prst="rect">
            <a:avLst/>
          </a:prstGeom>
        </p:spPr>
      </p:pic>
    </p:spTree>
    <p:extLst>
      <p:ext uri="{BB962C8B-B14F-4D97-AF65-F5344CB8AC3E}">
        <p14:creationId xmlns:p14="http://schemas.microsoft.com/office/powerpoint/2010/main" val="306948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16.6</a:t>
            </a:r>
          </a:p>
        </p:txBody>
      </p:sp>
      <p:sp>
        <p:nvSpPr>
          <p:cNvPr id="7" name="Content Placeholder 6">
            <a:extLst>
              <a:ext uri="{FF2B5EF4-FFF2-40B4-BE49-F238E27FC236}">
                <a16:creationId xmlns:a16="http://schemas.microsoft.com/office/drawing/2014/main" id="{229221E4-659C-F53D-3B0A-6E4C544190EC}"/>
              </a:ext>
            </a:extLst>
          </p:cNvPr>
          <p:cNvSpPr>
            <a:spLocks noGrp="1"/>
          </p:cNvSpPr>
          <p:nvPr>
            <p:ph sz="quarter" idx="13"/>
          </p:nvPr>
        </p:nvSpPr>
        <p:spPr>
          <a:xfrm>
            <a:off x="447040" y="1152355"/>
            <a:ext cx="8265160" cy="405683"/>
          </a:xfrm>
        </p:spPr>
        <p:txBody>
          <a:bodyPr wrap="square" lIns="0" tIns="18000" rIns="0" bIns="18000" anchor="ctr" anchorCtr="0">
            <a:spAutoFit/>
          </a:bodyPr>
          <a:lstStyle/>
          <a:p>
            <a:pPr marL="0" indent="0">
              <a:buNone/>
            </a:pPr>
            <a:r>
              <a:rPr lang="en-US" sz="2400" noProof="0" dirty="0"/>
              <a:t>Seal Lip with Lube</a:t>
            </a:r>
          </a:p>
        </p:txBody>
      </p:sp>
      <p:pic>
        <p:nvPicPr>
          <p:cNvPr id="4" name="Picture 3" descr="A close-up view shows a gloved hand holding the lip of a seal around a garter spring.">
            <a:extLst>
              <a:ext uri="{FF2B5EF4-FFF2-40B4-BE49-F238E27FC236}">
                <a16:creationId xmlns:a16="http://schemas.microsoft.com/office/drawing/2014/main" id="{4C9CB43F-2043-E396-8C8E-E8BA25CB7668}"/>
              </a:ext>
            </a:extLst>
          </p:cNvPr>
          <p:cNvPicPr>
            <a:picLocks noChangeAspect="1"/>
          </p:cNvPicPr>
          <p:nvPr/>
        </p:nvPicPr>
        <p:blipFill rotWithShape="1">
          <a:blip r:embed="rId3"/>
          <a:srcRect b="7477"/>
          <a:stretch/>
        </p:blipFill>
        <p:spPr>
          <a:xfrm>
            <a:off x="2294395" y="1723960"/>
            <a:ext cx="4555211" cy="3458151"/>
          </a:xfrm>
          <a:prstGeom prst="rect">
            <a:avLst/>
          </a:prstGeom>
        </p:spPr>
      </p:pic>
      <p:sp>
        <p:nvSpPr>
          <p:cNvPr id="8" name="Content Placeholder 7">
            <a:extLst>
              <a:ext uri="{FF2B5EF4-FFF2-40B4-BE49-F238E27FC236}">
                <a16:creationId xmlns:a16="http://schemas.microsoft.com/office/drawing/2014/main" id="{92ED6761-62D8-4A8A-829A-726FA2F15528}"/>
              </a:ext>
            </a:extLst>
          </p:cNvPr>
          <p:cNvSpPr>
            <a:spLocks noGrp="1"/>
          </p:cNvSpPr>
          <p:nvPr>
            <p:ph sz="quarter" idx="14"/>
          </p:nvPr>
        </p:nvSpPr>
        <p:spPr>
          <a:xfrm>
            <a:off x="447040" y="5201331"/>
            <a:ext cx="8265160" cy="1144347"/>
          </a:xfrm>
        </p:spPr>
        <p:txBody>
          <a:bodyPr wrap="square" lIns="0" tIns="18000" rIns="0" bIns="18000" anchor="ctr" anchorCtr="0">
            <a:spAutoFit/>
          </a:bodyPr>
          <a:lstStyle/>
          <a:p>
            <a:pPr marL="0" indent="0">
              <a:buNone/>
            </a:pPr>
            <a:r>
              <a:rPr lang="en-US" sz="2400" noProof="0" dirty="0">
                <a:solidFill>
                  <a:schemeClr val="tx1"/>
                </a:solidFill>
              </a:rPr>
              <a:t>The lip of the seal around the garter spring is packed with assembly lube to help keep the spring from falling out when it is driven into the transmission housing.</a:t>
            </a:r>
            <a:endParaRPr lang="en-US" sz="2400" noProof="0" dirty="0"/>
          </a:p>
        </p:txBody>
      </p:sp>
    </p:spTree>
    <p:extLst>
      <p:ext uri="{BB962C8B-B14F-4D97-AF65-F5344CB8AC3E}">
        <p14:creationId xmlns:p14="http://schemas.microsoft.com/office/powerpoint/2010/main" val="321127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0108" y="229163"/>
            <a:ext cx="8262092" cy="590349"/>
          </a:xfrm>
        </p:spPr>
        <p:txBody>
          <a:bodyPr wrap="square" lIns="0" tIns="18000" rIns="0" bIns="18000" anchor="ctr">
            <a:spAutoFit/>
          </a:bodyPr>
          <a:lstStyle/>
          <a:p>
            <a:r>
              <a:rPr lang="en-US" noProof="0" dirty="0"/>
              <a:t>Learning Objectives </a:t>
            </a:r>
            <a:r>
              <a:rPr lang="en-US" sz="2800" noProof="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50109" y="1141715"/>
            <a:ext cx="8262091" cy="2829424"/>
          </a:xfrm>
        </p:spPr>
        <p:txBody>
          <a:bodyPr wrap="square" lIns="0" tIns="18000" rIns="0" bIns="18000" anchor="ctr" anchorCtr="0">
            <a:spAutoFit/>
          </a:bodyPr>
          <a:lstStyle/>
          <a:p>
            <a:pPr marL="536400" lvl="0" indent="-536400">
              <a:buClr>
                <a:schemeClr val="lt1"/>
              </a:buClr>
              <a:buSzPct val="25000"/>
              <a:buNone/>
            </a:pPr>
            <a:r>
              <a:rPr lang="en-US" sz="2400" b="1" noProof="0" dirty="0">
                <a:solidFill>
                  <a:srgbClr val="007FA3"/>
                </a:solidFill>
              </a:rPr>
              <a:t>16.1 </a:t>
            </a:r>
            <a:r>
              <a:rPr lang="en-US" sz="2400" noProof="0" dirty="0">
                <a:solidFill>
                  <a:schemeClr val="tx1"/>
                </a:solidFill>
              </a:rPr>
              <a:t>Discuss fluid replacement.</a:t>
            </a:r>
          </a:p>
          <a:p>
            <a:pPr marL="685800" lvl="0" indent="-685800">
              <a:buClr>
                <a:schemeClr val="lt1"/>
              </a:buClr>
              <a:buSzPct val="25000"/>
              <a:buNone/>
            </a:pPr>
            <a:r>
              <a:rPr lang="en-US" sz="2400" b="1" noProof="0" dirty="0">
                <a:solidFill>
                  <a:srgbClr val="007FA3"/>
                </a:solidFill>
              </a:rPr>
              <a:t>16.2 </a:t>
            </a:r>
            <a:r>
              <a:rPr lang="en-US" sz="2400" noProof="0" dirty="0">
                <a:solidFill>
                  <a:schemeClr val="tx1"/>
                </a:solidFill>
              </a:rPr>
              <a:t>Describe the procedure to follow when replacing seals.</a:t>
            </a:r>
          </a:p>
          <a:p>
            <a:pPr marL="685800" lvl="0" indent="-685800">
              <a:buClr>
                <a:schemeClr val="lt1"/>
              </a:buClr>
              <a:buSzPct val="25000"/>
              <a:buNone/>
            </a:pPr>
            <a:r>
              <a:rPr lang="en-US" sz="2400" b="1" noProof="0" dirty="0">
                <a:solidFill>
                  <a:srgbClr val="007FA3"/>
                </a:solidFill>
              </a:rPr>
              <a:t>16.3 </a:t>
            </a:r>
            <a:r>
              <a:rPr lang="en-US" sz="2400" noProof="0" dirty="0">
                <a:solidFill>
                  <a:schemeClr val="tx1"/>
                </a:solidFill>
              </a:rPr>
              <a:t>Perform linkage adjustments in automatic transmissions.</a:t>
            </a:r>
          </a:p>
          <a:p>
            <a:pPr marL="685800" lvl="0" indent="-685800">
              <a:buClr>
                <a:schemeClr val="lt1"/>
              </a:buClr>
              <a:buSzPct val="25000"/>
              <a:buNone/>
            </a:pPr>
            <a:r>
              <a:rPr lang="en-US" sz="2400" b="1" noProof="0" dirty="0">
                <a:solidFill>
                  <a:srgbClr val="007FA3"/>
                </a:solidFill>
              </a:rPr>
              <a:t>16.4 </a:t>
            </a:r>
            <a:r>
              <a:rPr lang="en-US" sz="2400" noProof="0" dirty="0">
                <a:solidFill>
                  <a:schemeClr val="tx1"/>
                </a:solidFill>
              </a:rPr>
              <a:t>Describe the correct procedure for replacing powertrain mounts and performing band adjustments.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16.7</a:t>
            </a:r>
          </a:p>
        </p:txBody>
      </p:sp>
      <p:sp>
        <p:nvSpPr>
          <p:cNvPr id="7" name="Content Placeholder 6">
            <a:extLst>
              <a:ext uri="{FF2B5EF4-FFF2-40B4-BE49-F238E27FC236}">
                <a16:creationId xmlns:a16="http://schemas.microsoft.com/office/drawing/2014/main" id="{863E6D54-4CFF-D117-F230-365040E91E3D}"/>
              </a:ext>
            </a:extLst>
          </p:cNvPr>
          <p:cNvSpPr>
            <a:spLocks noGrp="1"/>
          </p:cNvSpPr>
          <p:nvPr>
            <p:ph sz="quarter" idx="13"/>
          </p:nvPr>
        </p:nvSpPr>
        <p:spPr>
          <a:xfrm>
            <a:off x="447040" y="1142195"/>
            <a:ext cx="8265160" cy="405683"/>
          </a:xfrm>
        </p:spPr>
        <p:txBody>
          <a:bodyPr wrap="square" lIns="0" tIns="18000" rIns="0" bIns="18000" anchor="ctr" anchorCtr="0">
            <a:spAutoFit/>
          </a:bodyPr>
          <a:lstStyle/>
          <a:p>
            <a:pPr marL="0" indent="0">
              <a:buNone/>
            </a:pPr>
            <a:r>
              <a:rPr lang="en-US" sz="2400" noProof="0" dirty="0"/>
              <a:t>Plug to Prevent Fluid Loss</a:t>
            </a:r>
          </a:p>
        </p:txBody>
      </p:sp>
      <p:pic>
        <p:nvPicPr>
          <p:cNvPr id="4" name="Picture 3" descr="A close-up view shows a plug on a driveshaft opening when the driveshaft is removed.">
            <a:extLst>
              <a:ext uri="{FF2B5EF4-FFF2-40B4-BE49-F238E27FC236}">
                <a16:creationId xmlns:a16="http://schemas.microsoft.com/office/drawing/2014/main" id="{A80E56A8-4E72-F69C-9F7D-DBA342A210D4}"/>
              </a:ext>
            </a:extLst>
          </p:cNvPr>
          <p:cNvPicPr>
            <a:picLocks noChangeAspect="1"/>
          </p:cNvPicPr>
          <p:nvPr/>
        </p:nvPicPr>
        <p:blipFill rotWithShape="1">
          <a:blip r:embed="rId3"/>
          <a:srcRect b="9624"/>
          <a:stretch/>
        </p:blipFill>
        <p:spPr>
          <a:xfrm>
            <a:off x="1764248" y="1694595"/>
            <a:ext cx="5615505" cy="3766658"/>
          </a:xfrm>
          <a:prstGeom prst="rect">
            <a:avLst/>
          </a:prstGeom>
        </p:spPr>
      </p:pic>
      <p:sp>
        <p:nvSpPr>
          <p:cNvPr id="8" name="Content Placeholder 7">
            <a:extLst>
              <a:ext uri="{FF2B5EF4-FFF2-40B4-BE49-F238E27FC236}">
                <a16:creationId xmlns:a16="http://schemas.microsoft.com/office/drawing/2014/main" id="{D435C9A4-BFE2-931B-EA2A-84F757ABEAD2}"/>
              </a:ext>
            </a:extLst>
          </p:cNvPr>
          <p:cNvSpPr>
            <a:spLocks noGrp="1"/>
          </p:cNvSpPr>
          <p:nvPr>
            <p:ph sz="quarter" idx="14"/>
          </p:nvPr>
        </p:nvSpPr>
        <p:spPr>
          <a:xfrm>
            <a:off x="447040" y="5577847"/>
            <a:ext cx="8265160" cy="775015"/>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Using a plug helps prevent fluid loss when the driveshaft is removed.</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242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17860-1BA8-1A7D-4163-3D8486AE0D9F}"/>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Manual Linkage Checks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94474A74-2357-726B-0675-4DE67786649B}"/>
              </a:ext>
            </a:extLst>
          </p:cNvPr>
          <p:cNvSpPr>
            <a:spLocks noGrp="1"/>
          </p:cNvSpPr>
          <p:nvPr>
            <p:ph sz="quarter" idx="13"/>
          </p:nvPr>
        </p:nvSpPr>
        <p:spPr>
          <a:xfrm>
            <a:off x="447040" y="1087800"/>
            <a:ext cx="8265160" cy="2734304"/>
          </a:xfrm>
        </p:spPr>
        <p:txBody>
          <a:bodyPr wrap="square" lIns="0" tIns="18000" rIns="0" bIns="18000" anchor="ctr" anchorCtr="0">
            <a:spAutoFit/>
          </a:bodyPr>
          <a:lstStyle/>
          <a:p>
            <a:pPr marL="342000" indent="-342000">
              <a:spcBef>
                <a:spcPts val="600"/>
              </a:spcBef>
            </a:pPr>
            <a:r>
              <a:rPr lang="en-US" sz="2400" noProof="0" dirty="0"/>
              <a:t>Manual linkage adjustable on most automatic </a:t>
            </a:r>
          </a:p>
          <a:p>
            <a:pPr lvl="1" indent="-342000"/>
            <a:r>
              <a:rPr lang="en-US" sz="2400" noProof="0" dirty="0"/>
              <a:t>Ensures manual valve is positioned correctly </a:t>
            </a:r>
          </a:p>
          <a:p>
            <a:pPr lvl="1" indent="-342000"/>
            <a:r>
              <a:rPr lang="en-US" sz="2400" noProof="0" dirty="0"/>
              <a:t>Relative to gear selector</a:t>
            </a:r>
          </a:p>
          <a:p>
            <a:pPr marL="342000" indent="-342000">
              <a:spcBef>
                <a:spcPts val="600"/>
              </a:spcBef>
            </a:pPr>
            <a:r>
              <a:rPr lang="en-US" sz="2400" noProof="0" dirty="0"/>
              <a:t>Linkage position should be checked periodically. </a:t>
            </a:r>
          </a:p>
          <a:p>
            <a:pPr lvl="1" indent="-342000"/>
            <a:r>
              <a:rPr lang="en-US" sz="2400" noProof="0" dirty="0"/>
              <a:t>Misadjusted linkage can cause manual valve to </a:t>
            </a:r>
          </a:p>
          <a:p>
            <a:pPr lvl="1" indent="-342000"/>
            <a:r>
              <a:rPr lang="en-US" sz="2400" noProof="0" dirty="0"/>
              <a:t>Leak oil pressure into wrong passage</a:t>
            </a:r>
            <a:endParaRPr lang="en-US" noProof="0" dirty="0"/>
          </a:p>
        </p:txBody>
      </p:sp>
    </p:spTree>
    <p:extLst>
      <p:ext uri="{BB962C8B-B14F-4D97-AF65-F5344CB8AC3E}">
        <p14:creationId xmlns:p14="http://schemas.microsoft.com/office/powerpoint/2010/main" val="28238216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82871A-35A6-B850-5C9B-15E622BECC75}"/>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Manual Linkage Checks </a:t>
            </a:r>
            <a:r>
              <a:rPr lang="en-US" sz="2800" noProof="0" dirty="0"/>
              <a:t>(2 of 2)</a:t>
            </a:r>
            <a:endParaRPr lang="en-US" noProof="0" dirty="0"/>
          </a:p>
        </p:txBody>
      </p:sp>
      <p:sp>
        <p:nvSpPr>
          <p:cNvPr id="5" name="Content Placeholder 4">
            <a:extLst>
              <a:ext uri="{FF2B5EF4-FFF2-40B4-BE49-F238E27FC236}">
                <a16:creationId xmlns:a16="http://schemas.microsoft.com/office/drawing/2014/main" id="{575D595C-F27C-6287-DA4A-A5F18F54FE2E}"/>
              </a:ext>
            </a:extLst>
          </p:cNvPr>
          <p:cNvSpPr>
            <a:spLocks noGrp="1"/>
          </p:cNvSpPr>
          <p:nvPr>
            <p:ph sz="quarter" idx="13"/>
          </p:nvPr>
        </p:nvSpPr>
        <p:spPr>
          <a:xfrm>
            <a:off x="447040" y="1172710"/>
            <a:ext cx="8265160" cy="3184485"/>
          </a:xfrm>
        </p:spPr>
        <p:txBody>
          <a:bodyPr wrap="square" lIns="0" tIns="18000" rIns="0" bIns="18000" anchor="ctr" anchorCtr="0">
            <a:spAutoFit/>
          </a:bodyPr>
          <a:lstStyle/>
          <a:p>
            <a:pPr marL="342000" indent="-342000">
              <a:spcBef>
                <a:spcPts val="600"/>
              </a:spcBef>
            </a:pPr>
            <a:r>
              <a:rPr lang="en-US" sz="2400" noProof="0" dirty="0">
                <a:solidFill>
                  <a:schemeClr val="tx1"/>
                </a:solidFill>
              </a:rPr>
              <a:t>Manual Linkage Adjustment</a:t>
            </a:r>
          </a:p>
          <a:p>
            <a:pPr lvl="1" indent="-342000"/>
            <a:r>
              <a:rPr lang="en-US" sz="2400" noProof="0" dirty="0">
                <a:solidFill>
                  <a:schemeClr val="tx1"/>
                </a:solidFill>
              </a:rPr>
              <a:t>Manual linkage should be adjusted if starter engagements occur in wrong position</a:t>
            </a:r>
          </a:p>
          <a:p>
            <a:pPr lvl="1" indent="-342000"/>
            <a:r>
              <a:rPr lang="en-US" sz="2400" noProof="0" dirty="0">
                <a:solidFill>
                  <a:schemeClr val="tx1"/>
                </a:solidFill>
              </a:rPr>
              <a:t>Transmission detents do not align correctly relative to gear range pointer</a:t>
            </a:r>
          </a:p>
          <a:p>
            <a:pPr marL="743850" lvl="1" indent="-342900">
              <a:buFont typeface="Arial" panose="020B0604020202020204" pitchFamily="34" charset="0"/>
              <a:buChar char="•"/>
            </a:pPr>
            <a:r>
              <a:rPr lang="en-US" sz="2400" noProof="0" dirty="0">
                <a:solidFill>
                  <a:schemeClr val="tx1"/>
                </a:solidFill>
              </a:rPr>
              <a:t>Shift Interlock Mechanism</a:t>
            </a:r>
          </a:p>
          <a:p>
            <a:pPr lvl="1" indent="-342000"/>
            <a:r>
              <a:rPr lang="en-US" sz="2400" noProof="0" dirty="0">
                <a:solidFill>
                  <a:schemeClr val="tx1"/>
                </a:solidFill>
              </a:rPr>
              <a:t>Locks shifter in park position when ignition key is removed</a:t>
            </a:r>
            <a:endParaRPr lang="en-US" noProof="0" dirty="0">
              <a:solidFill>
                <a:schemeClr val="tx1"/>
              </a:solidFill>
            </a:endParaRPr>
          </a:p>
        </p:txBody>
      </p:sp>
    </p:spTree>
    <p:extLst>
      <p:ext uri="{BB962C8B-B14F-4D97-AF65-F5344CB8AC3E}">
        <p14:creationId xmlns:p14="http://schemas.microsoft.com/office/powerpoint/2010/main" val="39571692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0" name="Title 9">
            <a:extLst>
              <a:ext uri="{FF2B5EF4-FFF2-40B4-BE49-F238E27FC236}">
                <a16:creationId xmlns:a16="http://schemas.microsoft.com/office/drawing/2014/main" id="{EC69F837-BAAE-F510-F43E-2C43EA48099E}"/>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16.8</a:t>
            </a:r>
          </a:p>
        </p:txBody>
      </p:sp>
      <p:sp>
        <p:nvSpPr>
          <p:cNvPr id="11" name="Content Placeholder 10">
            <a:extLst>
              <a:ext uri="{FF2B5EF4-FFF2-40B4-BE49-F238E27FC236}">
                <a16:creationId xmlns:a16="http://schemas.microsoft.com/office/drawing/2014/main" id="{1E5C8B00-C1C2-4501-F05E-A7CA5C4B65A2}"/>
              </a:ext>
            </a:extLst>
          </p:cNvPr>
          <p:cNvSpPr>
            <a:spLocks noGrp="1"/>
          </p:cNvSpPr>
          <p:nvPr>
            <p:ph sz="quarter" idx="13"/>
          </p:nvPr>
        </p:nvSpPr>
        <p:spPr>
          <a:xfrm>
            <a:off x="447040" y="1152355"/>
            <a:ext cx="8265160" cy="405683"/>
          </a:xfrm>
        </p:spPr>
        <p:txBody>
          <a:bodyPr wrap="square" lIns="0" tIns="18000" rIns="0" bIns="18000" anchor="ctr" anchorCtr="0">
            <a:spAutoFit/>
          </a:bodyPr>
          <a:lstStyle/>
          <a:p>
            <a:pPr marL="0" indent="0">
              <a:buNone/>
            </a:pPr>
            <a:r>
              <a:rPr lang="en-US" sz="2400" spc="-300" noProof="0" dirty="0"/>
              <a:t>P R N D </a:t>
            </a:r>
            <a:r>
              <a:rPr lang="en-US" sz="2400" noProof="0" dirty="0"/>
              <a:t>L Display Pointer</a:t>
            </a:r>
          </a:p>
        </p:txBody>
      </p:sp>
      <p:pic>
        <p:nvPicPr>
          <p:cNvPr id="3" name="Picture 2" descr="A close-up view shows a tap-handle-like structure labeled adjustment for P R N D L display behind the engine of a Dodge truck.">
            <a:extLst>
              <a:ext uri="{FF2B5EF4-FFF2-40B4-BE49-F238E27FC236}">
                <a16:creationId xmlns:a16="http://schemas.microsoft.com/office/drawing/2014/main" id="{2DF540F6-B3B6-EE26-9A91-F9D7862E396F}"/>
              </a:ext>
            </a:extLst>
          </p:cNvPr>
          <p:cNvPicPr>
            <a:picLocks noChangeAspect="1"/>
          </p:cNvPicPr>
          <p:nvPr/>
        </p:nvPicPr>
        <p:blipFill rotWithShape="1">
          <a:blip r:embed="rId3"/>
          <a:srcRect b="7477"/>
          <a:stretch/>
        </p:blipFill>
        <p:spPr>
          <a:xfrm>
            <a:off x="2175664" y="1792318"/>
            <a:ext cx="4792672" cy="3638426"/>
          </a:xfrm>
          <a:prstGeom prst="rect">
            <a:avLst/>
          </a:prstGeom>
        </p:spPr>
      </p:pic>
      <p:sp>
        <p:nvSpPr>
          <p:cNvPr id="12" name="Content Placeholder 11">
            <a:extLst>
              <a:ext uri="{FF2B5EF4-FFF2-40B4-BE49-F238E27FC236}">
                <a16:creationId xmlns:a16="http://schemas.microsoft.com/office/drawing/2014/main" id="{D6F9BC49-B6D7-052B-B6F9-E819EB32090E}"/>
              </a:ext>
            </a:extLst>
          </p:cNvPr>
          <p:cNvSpPr>
            <a:spLocks noGrp="1"/>
          </p:cNvSpPr>
          <p:nvPr>
            <p:ph sz="quarter" idx="14"/>
          </p:nvPr>
        </p:nvSpPr>
        <p:spPr>
          <a:xfrm>
            <a:off x="447040" y="5577847"/>
            <a:ext cx="8265160" cy="775015"/>
          </a:xfrm>
        </p:spPr>
        <p:txBody>
          <a:bodyPr wrap="square" lIns="0" tIns="18000" rIns="0" bIns="18000" anchor="ctr" anchorCtr="0">
            <a:spAutoFit/>
          </a:bodyPr>
          <a:lstStyle/>
          <a:p>
            <a:pPr marL="0" indent="0">
              <a:buNone/>
            </a:pPr>
            <a:r>
              <a:rPr lang="en-US" sz="2400" noProof="0" dirty="0"/>
              <a:t>The position for the pointer ("</a:t>
            </a:r>
            <a:r>
              <a:rPr lang="en-US" sz="2400" spc="-300" noProof="0" dirty="0"/>
              <a:t>P R N D </a:t>
            </a:r>
            <a:r>
              <a:rPr lang="en-US" sz="2400" noProof="0" dirty="0"/>
              <a:t>L" display) on this Dodge truck is adjustable.</a:t>
            </a:r>
            <a:endParaRPr lang="en-US" noProof="0" dirty="0"/>
          </a:p>
        </p:txBody>
      </p:sp>
    </p:spTree>
    <p:extLst>
      <p:ext uri="{BB962C8B-B14F-4D97-AF65-F5344CB8AC3E}">
        <p14:creationId xmlns:p14="http://schemas.microsoft.com/office/powerpoint/2010/main" val="1796742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16.9</a:t>
            </a:r>
          </a:p>
        </p:txBody>
      </p:sp>
      <p:sp>
        <p:nvSpPr>
          <p:cNvPr id="8" name="Content Placeholder 7">
            <a:extLst>
              <a:ext uri="{FF2B5EF4-FFF2-40B4-BE49-F238E27FC236}">
                <a16:creationId xmlns:a16="http://schemas.microsoft.com/office/drawing/2014/main" id="{1491220A-8400-545E-3A6A-3896C1ABDB84}"/>
              </a:ext>
            </a:extLst>
          </p:cNvPr>
          <p:cNvSpPr>
            <a:spLocks noGrp="1"/>
          </p:cNvSpPr>
          <p:nvPr>
            <p:ph sz="quarter" idx="13"/>
          </p:nvPr>
        </p:nvSpPr>
        <p:spPr>
          <a:xfrm>
            <a:off x="447040" y="1152355"/>
            <a:ext cx="8265160" cy="405683"/>
          </a:xfrm>
        </p:spPr>
        <p:txBody>
          <a:bodyPr wrap="square" lIns="0" tIns="18000" rIns="0" bIns="18000" anchor="ctr" anchorCtr="0">
            <a:spAutoFit/>
          </a:bodyPr>
          <a:lstStyle/>
          <a:p>
            <a:pPr marL="0" indent="0">
              <a:buNone/>
            </a:pPr>
            <a:r>
              <a:rPr lang="en-US" sz="2400" noProof="0" dirty="0"/>
              <a:t>Linkage Adjustment</a:t>
            </a:r>
          </a:p>
        </p:txBody>
      </p:sp>
      <p:pic>
        <p:nvPicPr>
          <p:cNvPr id="4" name="Picture 3" descr="A two-part illustration shows an external view of the manual shift lever in park and an internal view of it in lower position locking other interconnected parts and a hand releasing a shift interlock with a ratchet.">
            <a:extLst>
              <a:ext uri="{FF2B5EF4-FFF2-40B4-BE49-F238E27FC236}">
                <a16:creationId xmlns:a16="http://schemas.microsoft.com/office/drawing/2014/main" id="{34E14D78-B853-6392-1ED5-84D58BE7992A}"/>
              </a:ext>
            </a:extLst>
          </p:cNvPr>
          <p:cNvPicPr>
            <a:picLocks noChangeAspect="1"/>
          </p:cNvPicPr>
          <p:nvPr/>
        </p:nvPicPr>
        <p:blipFill rotWithShape="1">
          <a:blip r:embed="rId3"/>
          <a:srcRect b="8409"/>
          <a:stretch/>
        </p:blipFill>
        <p:spPr>
          <a:xfrm>
            <a:off x="1621024" y="1775921"/>
            <a:ext cx="5901953" cy="3235999"/>
          </a:xfrm>
          <a:prstGeom prst="rect">
            <a:avLst/>
          </a:prstGeom>
        </p:spPr>
      </p:pic>
      <p:sp>
        <p:nvSpPr>
          <p:cNvPr id="9" name="Content Placeholder 8">
            <a:extLst>
              <a:ext uri="{FF2B5EF4-FFF2-40B4-BE49-F238E27FC236}">
                <a16:creationId xmlns:a16="http://schemas.microsoft.com/office/drawing/2014/main" id="{E6E169B1-3618-B838-8BEC-77CA94DF9F1A}"/>
              </a:ext>
            </a:extLst>
          </p:cNvPr>
          <p:cNvSpPr>
            <a:spLocks noGrp="1"/>
          </p:cNvSpPr>
          <p:nvPr>
            <p:ph sz="quarter" idx="14"/>
          </p:nvPr>
        </p:nvSpPr>
        <p:spPr>
          <a:xfrm>
            <a:off x="447040" y="5201331"/>
            <a:ext cx="8265160" cy="1144347"/>
          </a:xfrm>
        </p:spPr>
        <p:txBody>
          <a:bodyPr wrap="square" lIns="0" tIns="18000" rIns="0" bIns="18000" anchor="ctr" anchorCtr="0">
            <a:spAutoFit/>
          </a:bodyPr>
          <a:lstStyle/>
          <a:p>
            <a:pPr marL="0" indent="0">
              <a:buNone/>
            </a:pPr>
            <a:r>
              <a:rPr lang="en-US" sz="2400" noProof="0" dirty="0"/>
              <a:t>The manual shift lever is in park. The linkage is being tightened to lock the adjustment in after making sure that the transmission is in park.</a:t>
            </a:r>
          </a:p>
        </p:txBody>
      </p:sp>
    </p:spTree>
    <p:extLst>
      <p:ext uri="{BB962C8B-B14F-4D97-AF65-F5344CB8AC3E}">
        <p14:creationId xmlns:p14="http://schemas.microsoft.com/office/powerpoint/2010/main" val="212114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16.10</a:t>
            </a:r>
          </a:p>
        </p:txBody>
      </p:sp>
      <p:sp>
        <p:nvSpPr>
          <p:cNvPr id="10" name="Content Placeholder 9">
            <a:extLst>
              <a:ext uri="{FF2B5EF4-FFF2-40B4-BE49-F238E27FC236}">
                <a16:creationId xmlns:a16="http://schemas.microsoft.com/office/drawing/2014/main" id="{7F3F3749-B44A-E002-EC3B-2EC82E976433}"/>
              </a:ext>
            </a:extLst>
          </p:cNvPr>
          <p:cNvSpPr>
            <a:spLocks noGrp="1"/>
          </p:cNvSpPr>
          <p:nvPr>
            <p:ph sz="quarter" idx="13"/>
          </p:nvPr>
        </p:nvSpPr>
        <p:spPr>
          <a:xfrm>
            <a:off x="447040" y="1152355"/>
            <a:ext cx="8265160" cy="405683"/>
          </a:xfrm>
        </p:spPr>
        <p:txBody>
          <a:bodyPr wrap="square" lIns="0" tIns="18000" rIns="0" bIns="18000" anchor="ctr" anchorCtr="0">
            <a:spAutoFit/>
          </a:bodyPr>
          <a:lstStyle/>
          <a:p>
            <a:pPr marL="0" indent="0">
              <a:buNone/>
            </a:pPr>
            <a:r>
              <a:rPr lang="en-US" sz="2400" noProof="0" dirty="0"/>
              <a:t>Shift Lock Mechanism</a:t>
            </a:r>
          </a:p>
        </p:txBody>
      </p:sp>
      <p:pic>
        <p:nvPicPr>
          <p:cNvPr id="4" name="Picture 3" descr="An illustration shows the internal parts of the shift lock mechanism.&#10;Long description is available in notes, Press F6.">
            <a:extLst>
              <a:ext uri="{FF2B5EF4-FFF2-40B4-BE49-F238E27FC236}">
                <a16:creationId xmlns:a16="http://schemas.microsoft.com/office/drawing/2014/main" id="{11D2D673-5FCF-3235-E7DA-7D378E667887}"/>
              </a:ext>
            </a:extLst>
          </p:cNvPr>
          <p:cNvPicPr>
            <a:picLocks noChangeAspect="1"/>
          </p:cNvPicPr>
          <p:nvPr/>
        </p:nvPicPr>
        <p:blipFill rotWithShape="1">
          <a:blip r:embed="rId3"/>
          <a:srcRect b="5067"/>
          <a:stretch/>
        </p:blipFill>
        <p:spPr>
          <a:xfrm>
            <a:off x="2697823" y="1731103"/>
            <a:ext cx="3748355" cy="3340930"/>
          </a:xfrm>
          <a:prstGeom prst="rect">
            <a:avLst/>
          </a:prstGeom>
        </p:spPr>
      </p:pic>
      <p:sp>
        <p:nvSpPr>
          <p:cNvPr id="11" name="Content Placeholder 10">
            <a:extLst>
              <a:ext uri="{FF2B5EF4-FFF2-40B4-BE49-F238E27FC236}">
                <a16:creationId xmlns:a16="http://schemas.microsoft.com/office/drawing/2014/main" id="{FD851CE0-E766-105D-11BC-205B41F38477}"/>
              </a:ext>
            </a:extLst>
          </p:cNvPr>
          <p:cNvSpPr>
            <a:spLocks noGrp="1"/>
          </p:cNvSpPr>
          <p:nvPr>
            <p:ph sz="quarter" idx="14"/>
          </p:nvPr>
        </p:nvSpPr>
        <p:spPr>
          <a:xfrm>
            <a:off x="447040" y="5201331"/>
            <a:ext cx="8265160" cy="1144347"/>
          </a:xfrm>
        </p:spPr>
        <p:txBody>
          <a:bodyPr wrap="square" lIns="0" tIns="18000" rIns="0" bIns="18000" anchor="ctr" anchorCtr="0">
            <a:spAutoFit/>
          </a:bodyPr>
          <a:lstStyle/>
          <a:p>
            <a:pPr marL="0" indent="0">
              <a:spcBef>
                <a:spcPts val="600"/>
              </a:spcBef>
              <a:buNone/>
            </a:pPr>
            <a:r>
              <a:rPr lang="en-US" sz="2400" noProof="0" dirty="0"/>
              <a:t>This shift lock mechanism includes a solenoid that can mechanically hold the shift lock plate. Note the shift lock override button that can be used to release the shift lock.</a:t>
            </a:r>
            <a:endParaRPr lang="en-US" noProof="0" dirty="0"/>
          </a:p>
        </p:txBody>
      </p:sp>
    </p:spTree>
    <p:extLst>
      <p:ext uri="{BB962C8B-B14F-4D97-AF65-F5344CB8AC3E}">
        <p14:creationId xmlns:p14="http://schemas.microsoft.com/office/powerpoint/2010/main" val="3615622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Powertrain Mounts</a:t>
            </a:r>
          </a:p>
        </p:txBody>
      </p:sp>
      <p:sp>
        <p:nvSpPr>
          <p:cNvPr id="5" name="Content Placeholder 4">
            <a:extLst>
              <a:ext uri="{FF2B5EF4-FFF2-40B4-BE49-F238E27FC236}">
                <a16:creationId xmlns:a16="http://schemas.microsoft.com/office/drawing/2014/main" id="{0FCC02AB-B132-AE8D-AA01-F46B4F0379CA}"/>
              </a:ext>
            </a:extLst>
          </p:cNvPr>
          <p:cNvSpPr>
            <a:spLocks noGrp="1"/>
          </p:cNvSpPr>
          <p:nvPr>
            <p:ph sz="quarter" idx="13"/>
          </p:nvPr>
        </p:nvSpPr>
        <p:spPr>
          <a:xfrm>
            <a:off x="447040" y="1141543"/>
            <a:ext cx="8265160" cy="1298235"/>
          </a:xfrm>
        </p:spPr>
        <p:txBody>
          <a:bodyPr wrap="square" lIns="0" tIns="18000" rIns="0" bIns="18000" anchor="ctr" anchorCtr="0">
            <a:spAutoFit/>
          </a:bodyPr>
          <a:lstStyle/>
          <a:p>
            <a:pPr marL="342900" indent="-342900">
              <a:spcBef>
                <a:spcPts val="600"/>
              </a:spcBef>
            </a:pPr>
            <a:r>
              <a:rPr lang="en-US" sz="2400" noProof="0" dirty="0"/>
              <a:t>Lift engine and/or transmission slightly to remove weight</a:t>
            </a:r>
          </a:p>
          <a:p>
            <a:pPr marL="342900" indent="-342900">
              <a:spcBef>
                <a:spcPts val="600"/>
              </a:spcBef>
            </a:pPr>
            <a:r>
              <a:rPr lang="en-US" sz="2400" noProof="0" dirty="0"/>
              <a:t>Then remove mounting bolts </a:t>
            </a:r>
          </a:p>
          <a:p>
            <a:pPr marL="342900" indent="-342900">
              <a:spcBef>
                <a:spcPts val="600"/>
              </a:spcBef>
            </a:pPr>
            <a:r>
              <a:rPr lang="en-US" sz="2400" noProof="0" dirty="0"/>
              <a:t>Old mount is then removed and new mount is installed</a:t>
            </a:r>
          </a:p>
        </p:txBody>
      </p:sp>
    </p:spTree>
    <p:extLst>
      <p:ext uri="{BB962C8B-B14F-4D97-AF65-F5344CB8AC3E}">
        <p14:creationId xmlns:p14="http://schemas.microsoft.com/office/powerpoint/2010/main" val="120115790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16.11</a:t>
            </a:r>
          </a:p>
        </p:txBody>
      </p:sp>
      <p:sp>
        <p:nvSpPr>
          <p:cNvPr id="8" name="Content Placeholder 7">
            <a:extLst>
              <a:ext uri="{FF2B5EF4-FFF2-40B4-BE49-F238E27FC236}">
                <a16:creationId xmlns:a16="http://schemas.microsoft.com/office/drawing/2014/main" id="{BBD68239-1D65-9006-242D-9A65B631D3C0}"/>
              </a:ext>
            </a:extLst>
          </p:cNvPr>
          <p:cNvSpPr>
            <a:spLocks noGrp="1"/>
          </p:cNvSpPr>
          <p:nvPr>
            <p:ph sz="quarter" idx="13"/>
          </p:nvPr>
        </p:nvSpPr>
        <p:spPr>
          <a:xfrm>
            <a:off x="447040" y="1152355"/>
            <a:ext cx="8265160" cy="405683"/>
          </a:xfrm>
        </p:spPr>
        <p:txBody>
          <a:bodyPr wrap="square" lIns="0" tIns="18000" rIns="0" bIns="18000" anchor="ctr" anchorCtr="0">
            <a:spAutoFit/>
          </a:bodyPr>
          <a:lstStyle/>
          <a:p>
            <a:pPr marL="0" indent="0">
              <a:buNone/>
            </a:pPr>
            <a:r>
              <a:rPr lang="en-US" sz="2400" noProof="0" dirty="0"/>
              <a:t>Cradle Alignment </a:t>
            </a:r>
          </a:p>
        </p:txBody>
      </p:sp>
      <p:pic>
        <p:nvPicPr>
          <p:cNvPr id="4" name="Picture 3" descr="An illustration shows transaxles mounted to C V joints on both sides and the engine in the middle. The C V joints are with driveshafts. Circles over the transaxles lead to two cylindrical shaped engines on both sides with transaxles in the middle.">
            <a:extLst>
              <a:ext uri="{FF2B5EF4-FFF2-40B4-BE49-F238E27FC236}">
                <a16:creationId xmlns:a16="http://schemas.microsoft.com/office/drawing/2014/main" id="{1C3845FD-0349-8341-8A5A-DDF50055AF48}"/>
              </a:ext>
            </a:extLst>
          </p:cNvPr>
          <p:cNvPicPr>
            <a:picLocks noChangeAspect="1"/>
          </p:cNvPicPr>
          <p:nvPr/>
        </p:nvPicPr>
        <p:blipFill rotWithShape="1">
          <a:blip r:embed="rId3"/>
          <a:srcRect b="5423"/>
          <a:stretch/>
        </p:blipFill>
        <p:spPr>
          <a:xfrm>
            <a:off x="2393832" y="1737360"/>
            <a:ext cx="4380718" cy="3328417"/>
          </a:xfrm>
          <a:prstGeom prst="rect">
            <a:avLst/>
          </a:prstGeom>
        </p:spPr>
      </p:pic>
      <p:sp>
        <p:nvSpPr>
          <p:cNvPr id="9" name="Content Placeholder 8">
            <a:extLst>
              <a:ext uri="{FF2B5EF4-FFF2-40B4-BE49-F238E27FC236}">
                <a16:creationId xmlns:a16="http://schemas.microsoft.com/office/drawing/2014/main" id="{C9655EDA-7835-E094-C77D-C406F90C4707}"/>
              </a:ext>
            </a:extLst>
          </p:cNvPr>
          <p:cNvSpPr>
            <a:spLocks noGrp="1"/>
          </p:cNvSpPr>
          <p:nvPr>
            <p:ph sz="quarter" idx="14"/>
          </p:nvPr>
        </p:nvSpPr>
        <p:spPr>
          <a:xfrm>
            <a:off x="447040" y="5201331"/>
            <a:ext cx="8265160" cy="1144347"/>
          </a:xfrm>
        </p:spPr>
        <p:txBody>
          <a:bodyPr wrap="square" lIns="0" tIns="18000" rIns="0" bIns="18000" anchor="ctr" anchorCtr="0">
            <a:spAutoFit/>
          </a:bodyPr>
          <a:lstStyle/>
          <a:p>
            <a:pPr marL="0" indent="0">
              <a:buNone/>
            </a:pPr>
            <a:r>
              <a:rPr lang="en-US" sz="2400" noProof="0" dirty="0">
                <a:solidFill>
                  <a:schemeClr val="tx1"/>
                </a:solidFill>
              </a:rPr>
              <a:t>Enlarged views of the inner </a:t>
            </a:r>
            <a:r>
              <a:rPr lang="en-US" sz="2400" spc="-300" noProof="0" dirty="0">
                <a:solidFill>
                  <a:schemeClr val="tx1"/>
                </a:solidFill>
              </a:rPr>
              <a:t>C </a:t>
            </a:r>
            <a:r>
              <a:rPr lang="en-US" sz="2400" noProof="0" dirty="0">
                <a:solidFill>
                  <a:schemeClr val="tx1"/>
                </a:solidFill>
              </a:rPr>
              <a:t>V joints show that the engine and transaxle are misaligned; they should be moved toward the right.</a:t>
            </a:r>
            <a:endParaRPr lang="en-US" sz="2400" noProof="0" dirty="0"/>
          </a:p>
        </p:txBody>
      </p:sp>
    </p:spTree>
    <p:extLst>
      <p:ext uri="{BB962C8B-B14F-4D97-AF65-F5344CB8AC3E}">
        <p14:creationId xmlns:p14="http://schemas.microsoft.com/office/powerpoint/2010/main" val="2094796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Figure 16.12</a:t>
            </a:r>
          </a:p>
        </p:txBody>
      </p:sp>
      <p:sp>
        <p:nvSpPr>
          <p:cNvPr id="8" name="Content Placeholder 7">
            <a:extLst>
              <a:ext uri="{FF2B5EF4-FFF2-40B4-BE49-F238E27FC236}">
                <a16:creationId xmlns:a16="http://schemas.microsoft.com/office/drawing/2014/main" id="{BBD68239-1D65-9006-242D-9A65B631D3C0}"/>
              </a:ext>
            </a:extLst>
          </p:cNvPr>
          <p:cNvSpPr>
            <a:spLocks noGrp="1"/>
          </p:cNvSpPr>
          <p:nvPr>
            <p:ph sz="quarter" idx="13"/>
          </p:nvPr>
        </p:nvSpPr>
        <p:spPr>
          <a:xfrm>
            <a:off x="447040" y="1152355"/>
            <a:ext cx="8265160" cy="405683"/>
          </a:xfrm>
        </p:spPr>
        <p:txBody>
          <a:bodyPr wrap="square" lIns="0" tIns="18000" rIns="0" bIns="18000" anchor="ctr" anchorCtr="0">
            <a:spAutoFit/>
          </a:bodyPr>
          <a:lstStyle/>
          <a:p>
            <a:pPr marL="0" indent="0">
              <a:buNone/>
            </a:pPr>
            <a:r>
              <a:rPr lang="en-US" sz="2400" noProof="0" dirty="0"/>
              <a:t>Leaking Mount</a:t>
            </a:r>
          </a:p>
        </p:txBody>
      </p:sp>
      <p:pic>
        <p:nvPicPr>
          <p:cNvPr id="4" name="Picture 3" descr="A close-up view (a) shows a technician unscrewing and holding a circular-shaped faulty mount having oil leaking from the split.">
            <a:extLst>
              <a:ext uri="{FF2B5EF4-FFF2-40B4-BE49-F238E27FC236}">
                <a16:creationId xmlns:a16="http://schemas.microsoft.com/office/drawing/2014/main" id="{6866BB43-BB6A-2247-08A9-FE3926312C57}"/>
              </a:ext>
            </a:extLst>
          </p:cNvPr>
          <p:cNvPicPr>
            <a:picLocks noChangeAspect="1"/>
          </p:cNvPicPr>
          <p:nvPr/>
        </p:nvPicPr>
        <p:blipFill rotWithShape="1">
          <a:blip r:embed="rId3"/>
          <a:srcRect b="5999"/>
          <a:stretch/>
        </p:blipFill>
        <p:spPr>
          <a:xfrm>
            <a:off x="609629" y="1853210"/>
            <a:ext cx="3657542" cy="3007393"/>
          </a:xfrm>
          <a:prstGeom prst="rect">
            <a:avLst/>
          </a:prstGeom>
        </p:spPr>
      </p:pic>
      <p:pic>
        <p:nvPicPr>
          <p:cNvPr id="9" name="Picture 8" descr="A close-up view (b) shows a technician screwing a new original equipment mount.">
            <a:extLst>
              <a:ext uri="{FF2B5EF4-FFF2-40B4-BE49-F238E27FC236}">
                <a16:creationId xmlns:a16="http://schemas.microsoft.com/office/drawing/2014/main" id="{94B99ABB-2BDA-A9DC-9269-35B653B7420F}"/>
              </a:ext>
            </a:extLst>
          </p:cNvPr>
          <p:cNvPicPr>
            <a:picLocks noChangeAspect="1"/>
          </p:cNvPicPr>
          <p:nvPr/>
        </p:nvPicPr>
        <p:blipFill rotWithShape="1">
          <a:blip r:embed="rId4"/>
          <a:srcRect b="5253"/>
          <a:stretch/>
        </p:blipFill>
        <p:spPr>
          <a:xfrm>
            <a:off x="4895269" y="1829347"/>
            <a:ext cx="3645045" cy="3031256"/>
          </a:xfrm>
          <a:prstGeom prst="rect">
            <a:avLst/>
          </a:prstGeom>
        </p:spPr>
      </p:pic>
    </p:spTree>
    <p:extLst>
      <p:ext uri="{BB962C8B-B14F-4D97-AF65-F5344CB8AC3E}">
        <p14:creationId xmlns:p14="http://schemas.microsoft.com/office/powerpoint/2010/main" val="301288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8C184E-E788-AF2B-EAC5-11F246FB91D1}"/>
              </a:ext>
            </a:extLst>
          </p:cNvPr>
          <p:cNvSpPr>
            <a:spLocks noGrp="1"/>
          </p:cNvSpPr>
          <p:nvPr>
            <p:ph type="title"/>
          </p:nvPr>
        </p:nvSpPr>
        <p:spPr>
          <a:xfrm>
            <a:off x="447040" y="231599"/>
            <a:ext cx="8229600" cy="590349"/>
          </a:xfrm>
        </p:spPr>
        <p:txBody>
          <a:bodyPr lIns="0" tIns="18000" rIns="0" bIns="18000" anchor="ctr" anchorCtr="0">
            <a:spAutoFit/>
          </a:bodyPr>
          <a:lstStyle/>
          <a:p>
            <a:r>
              <a:rPr lang="en-US" noProof="0" dirty="0"/>
              <a:t>Band Adjustments</a:t>
            </a:r>
          </a:p>
        </p:txBody>
      </p:sp>
      <p:sp>
        <p:nvSpPr>
          <p:cNvPr id="5" name="Content Placeholder 4">
            <a:extLst>
              <a:ext uri="{FF2B5EF4-FFF2-40B4-BE49-F238E27FC236}">
                <a16:creationId xmlns:a16="http://schemas.microsoft.com/office/drawing/2014/main" id="{BC95FFB8-B624-FD5B-93ED-DB1491F84B66}"/>
              </a:ext>
            </a:extLst>
          </p:cNvPr>
          <p:cNvSpPr>
            <a:spLocks noGrp="1"/>
          </p:cNvSpPr>
          <p:nvPr>
            <p:ph sz="quarter" idx="13"/>
          </p:nvPr>
        </p:nvSpPr>
        <p:spPr>
          <a:xfrm>
            <a:off x="447040" y="1082368"/>
            <a:ext cx="8265160" cy="3198756"/>
          </a:xfrm>
        </p:spPr>
        <p:txBody>
          <a:bodyPr wrap="square" lIns="0" tIns="18000" rIns="0" bIns="18000" anchor="ctr" anchorCtr="0">
            <a:spAutoFit/>
          </a:bodyPr>
          <a:lstStyle/>
          <a:p>
            <a:pPr marL="342000" indent="-342000">
              <a:spcBef>
                <a:spcPts val="600"/>
              </a:spcBef>
            </a:pPr>
            <a:r>
              <a:rPr lang="en-US" sz="2400" noProof="0" dirty="0"/>
              <a:t>At one time</a:t>
            </a:r>
          </a:p>
          <a:p>
            <a:pPr lvl="1" indent="-342000"/>
            <a:r>
              <a:rPr lang="en-US" sz="2400" noProof="0" dirty="0"/>
              <a:t>Common transmission maintenance procedure </a:t>
            </a:r>
          </a:p>
          <a:p>
            <a:pPr marL="342000" indent="-342000">
              <a:spcBef>
                <a:spcPts val="600"/>
              </a:spcBef>
            </a:pPr>
            <a:r>
              <a:rPr lang="en-US" sz="2400" noProof="0" dirty="0"/>
              <a:t>Readjust band clearance</a:t>
            </a:r>
          </a:p>
          <a:p>
            <a:pPr marL="342000" indent="-342000">
              <a:spcBef>
                <a:spcPts val="600"/>
              </a:spcBef>
            </a:pPr>
            <a:r>
              <a:rPr lang="en-US" sz="2400" noProof="0" dirty="0"/>
              <a:t>Wear of the friction material would increase </a:t>
            </a:r>
          </a:p>
          <a:p>
            <a:pPr lvl="1" indent="-342000"/>
            <a:r>
              <a:rPr lang="en-US" sz="2400" noProof="0" dirty="0"/>
              <a:t>Clearance to the point </a:t>
            </a:r>
          </a:p>
          <a:p>
            <a:pPr marL="342000" indent="-342000">
              <a:spcBef>
                <a:spcPts val="600"/>
              </a:spcBef>
            </a:pPr>
            <a:r>
              <a:rPr lang="en-US" sz="2400" noProof="0" dirty="0"/>
              <a:t>Engagement would not be complete</a:t>
            </a:r>
          </a:p>
          <a:p>
            <a:pPr lvl="1" indent="-342000"/>
            <a:r>
              <a:rPr lang="en-US" sz="2400" noProof="0" dirty="0"/>
              <a:t>Slippage would occur</a:t>
            </a:r>
            <a:endParaRPr lang="en-US" noProof="0" dirty="0"/>
          </a:p>
        </p:txBody>
      </p:sp>
    </p:spTree>
    <p:extLst>
      <p:ext uri="{BB962C8B-B14F-4D97-AF65-F5344CB8AC3E}">
        <p14:creationId xmlns:p14="http://schemas.microsoft.com/office/powerpoint/2010/main" val="27690824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43972" y="230697"/>
            <a:ext cx="8268228" cy="590349"/>
          </a:xfrm>
        </p:spPr>
        <p:txBody>
          <a:bodyPr wrap="square" lIns="0" tIns="18000" rIns="0" bIns="18000" anchor="ctr">
            <a:spAutoFit/>
          </a:bodyPr>
          <a:lstStyle/>
          <a:p>
            <a:r>
              <a:rPr lang="en-US" noProof="0" dirty="0"/>
              <a:t>In-Vehicle Service Items</a:t>
            </a:r>
            <a:endParaRPr lang="en-US" sz="2800" noProof="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43973" y="1144357"/>
            <a:ext cx="8268227" cy="2190788"/>
          </a:xfrm>
        </p:spPr>
        <p:txBody>
          <a:bodyPr wrap="square" lIns="0" tIns="18000" rIns="0" bIns="18000" anchor="ctr" anchorCtr="0">
            <a:spAutoFit/>
          </a:bodyPr>
          <a:lstStyle/>
          <a:p>
            <a:pPr marL="342000" indent="-342000">
              <a:spcBef>
                <a:spcPts val="600"/>
              </a:spcBef>
            </a:pPr>
            <a:r>
              <a:rPr lang="en-US" sz="2400" noProof="0" dirty="0"/>
              <a:t>Automatic transmissions/transaxles </a:t>
            </a:r>
          </a:p>
          <a:p>
            <a:pPr marL="828918" lvl="1" indent="-342000"/>
            <a:r>
              <a:rPr lang="en-US" sz="2400" noProof="0" dirty="0"/>
              <a:t>Can operate properly for many miles.</a:t>
            </a:r>
          </a:p>
          <a:p>
            <a:pPr marL="342000" indent="-342000">
              <a:spcBef>
                <a:spcPts val="600"/>
              </a:spcBef>
            </a:pPr>
            <a:r>
              <a:rPr lang="en-US" sz="2400" noProof="0" dirty="0"/>
              <a:t>Several surveys of transmission shops have shown</a:t>
            </a:r>
          </a:p>
          <a:p>
            <a:pPr marL="828918" lvl="1" indent="-342000"/>
            <a:r>
              <a:rPr lang="en-US" sz="2400" noProof="0" dirty="0"/>
              <a:t>Over 80% of transmission failures were result of neglecting to change fluid</a:t>
            </a:r>
            <a:endParaRPr lang="en-US" sz="2400" noProof="0" dirty="0">
              <a:solidFill>
                <a:schemeClr val="tx1"/>
              </a:solidFill>
            </a:endParaRP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AT Band &amp; Servo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t_band_and_servo">
            <a:hlinkClick r:id="" action="ppaction://media"/>
            <a:extLst>
              <a:ext uri="{FF2B5EF4-FFF2-40B4-BE49-F238E27FC236}">
                <a16:creationId xmlns:a16="http://schemas.microsoft.com/office/drawing/2014/main" id="{F958B8FF-8B61-56E0-FD55-1A69857D0E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430" y="1095718"/>
            <a:ext cx="8965618" cy="5043160"/>
          </a:xfrm>
          <a:prstGeom prst="rect">
            <a:avLst/>
          </a:prstGeom>
        </p:spPr>
      </p:pic>
    </p:spTree>
    <p:extLst>
      <p:ext uri="{BB962C8B-B14F-4D97-AF65-F5344CB8AC3E}">
        <p14:creationId xmlns:p14="http://schemas.microsoft.com/office/powerpoint/2010/main" val="25785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6401"/>
            <a:ext cx="8265160" cy="590349"/>
          </a:xfrm>
        </p:spPr>
        <p:txBody>
          <a:bodyPr wrap="square" lIns="0" tIns="18000" rIns="0" bIns="18000" anchor="ctr" anchorCtr="0">
            <a:spAutoFit/>
          </a:bodyPr>
          <a:lstStyle/>
          <a:p>
            <a:r>
              <a:rPr lang="en-US" noProof="0" dirty="0"/>
              <a:t>Figure 16.13</a:t>
            </a:r>
          </a:p>
        </p:txBody>
      </p:sp>
      <p:sp>
        <p:nvSpPr>
          <p:cNvPr id="6" name="Content Placeholder 5">
            <a:extLst>
              <a:ext uri="{FF2B5EF4-FFF2-40B4-BE49-F238E27FC236}">
                <a16:creationId xmlns:a16="http://schemas.microsoft.com/office/drawing/2014/main" id="{134A0132-EAF1-866D-8E42-2DD833B6CAAB}"/>
              </a:ext>
            </a:extLst>
          </p:cNvPr>
          <p:cNvSpPr>
            <a:spLocks noGrp="1"/>
          </p:cNvSpPr>
          <p:nvPr>
            <p:ph sz="quarter" idx="13"/>
          </p:nvPr>
        </p:nvSpPr>
        <p:spPr>
          <a:xfrm>
            <a:off x="447040" y="1147452"/>
            <a:ext cx="8265160" cy="775015"/>
          </a:xfrm>
        </p:spPr>
        <p:txBody>
          <a:bodyPr wrap="square" lIns="0" tIns="18000" rIns="0" bIns="18000" anchor="ctr" anchorCtr="0">
            <a:spAutoFit/>
          </a:bodyPr>
          <a:lstStyle/>
          <a:p>
            <a:pPr marL="0" indent="0">
              <a:buNone/>
            </a:pPr>
            <a:r>
              <a:rPr lang="en-US" sz="2400" noProof="0" dirty="0"/>
              <a:t>Adjusting the intermediate band on a Ford A4</a:t>
            </a:r>
            <a:r>
              <a:rPr lang="en-US" sz="2400" spc="-300" noProof="0" dirty="0"/>
              <a:t>L </a:t>
            </a:r>
            <a:r>
              <a:rPr lang="en-US" sz="2400" noProof="0" dirty="0"/>
              <a:t>D transmission.</a:t>
            </a:r>
          </a:p>
        </p:txBody>
      </p:sp>
      <p:pic>
        <p:nvPicPr>
          <p:cNvPr id="4" name="Picture 3" descr="An illustration shows a technician holding and loosening the lock nut of an intermediate band adjuster on a Ford transmission with ratchets.">
            <a:extLst>
              <a:ext uri="{FF2B5EF4-FFF2-40B4-BE49-F238E27FC236}">
                <a16:creationId xmlns:a16="http://schemas.microsoft.com/office/drawing/2014/main" id="{9CE4EF87-84F9-7537-85FB-6394C7C599AE}"/>
              </a:ext>
            </a:extLst>
          </p:cNvPr>
          <p:cNvPicPr>
            <a:picLocks noChangeAspect="1"/>
          </p:cNvPicPr>
          <p:nvPr/>
        </p:nvPicPr>
        <p:blipFill rotWithShape="1">
          <a:blip r:embed="rId3"/>
          <a:srcRect b="5244"/>
          <a:stretch/>
        </p:blipFill>
        <p:spPr>
          <a:xfrm>
            <a:off x="2005937" y="2072939"/>
            <a:ext cx="5156509" cy="4034955"/>
          </a:xfrm>
          <a:prstGeom prst="rect">
            <a:avLst/>
          </a:prstGeom>
        </p:spPr>
      </p:pic>
    </p:spTree>
    <p:extLst>
      <p:ext uri="{BB962C8B-B14F-4D97-AF65-F5344CB8AC3E}">
        <p14:creationId xmlns:p14="http://schemas.microsoft.com/office/powerpoint/2010/main" val="3182694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7040" y="2141278"/>
            <a:ext cx="8265160" cy="1267458"/>
          </a:xfrm>
        </p:spPr>
        <p:txBody>
          <a:bodyPr wrap="square" lIns="0" tIns="18000" rIns="0" bIns="18000" anchor="ctr" anchorCtr="0">
            <a:spAutoFit/>
          </a:bodyPr>
          <a:lstStyle/>
          <a:p>
            <a:r>
              <a:rPr lang="en-US" sz="4000" noProof="0" dirty="0"/>
              <a:t>Transmission Pan Replacement Photo Sequence</a:t>
            </a:r>
          </a:p>
        </p:txBody>
      </p:sp>
    </p:spTree>
    <p:extLst>
      <p:ext uri="{BB962C8B-B14F-4D97-AF65-F5344CB8AC3E}">
        <p14:creationId xmlns:p14="http://schemas.microsoft.com/office/powerpoint/2010/main" val="4116581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69630"/>
            <a:ext cx="8265160" cy="1513679"/>
          </a:xfrm>
        </p:spPr>
        <p:txBody>
          <a:bodyPr wrap="square" lIns="0" tIns="18000" rIns="0" bIns="18000" anchor="ctr" anchorCtr="0">
            <a:spAutoFit/>
          </a:bodyPr>
          <a:lstStyle/>
          <a:p>
            <a:r>
              <a:rPr lang="en-US" sz="3200" noProof="0" dirty="0"/>
              <a:t>1. The owner of this Dodge pickup complained that automatic transmission fluid was leaking from pan gasket.</a:t>
            </a:r>
          </a:p>
        </p:txBody>
      </p:sp>
      <p:pic>
        <p:nvPicPr>
          <p:cNvPr id="4" name="Picture 3" descr="A close-up view shows the pan of a Dodge transmission having fluid leaking all over its surface.">
            <a:extLst>
              <a:ext uri="{FF2B5EF4-FFF2-40B4-BE49-F238E27FC236}">
                <a16:creationId xmlns:a16="http://schemas.microsoft.com/office/drawing/2014/main" id="{347F3564-1E26-0582-F77D-FD61BDFCA9AF}"/>
              </a:ext>
            </a:extLst>
          </p:cNvPr>
          <p:cNvPicPr>
            <a:picLocks noChangeAspect="1"/>
          </p:cNvPicPr>
          <p:nvPr/>
        </p:nvPicPr>
        <p:blipFill rotWithShape="1">
          <a:blip r:embed="rId3"/>
          <a:srcRect b="9144"/>
          <a:stretch/>
        </p:blipFill>
        <p:spPr>
          <a:xfrm>
            <a:off x="1136988" y="1949134"/>
            <a:ext cx="6870024" cy="4394874"/>
          </a:xfrm>
          <a:prstGeom prst="rect">
            <a:avLst/>
          </a:prstGeom>
        </p:spPr>
      </p:pic>
    </p:spTree>
    <p:extLst>
      <p:ext uri="{BB962C8B-B14F-4D97-AF65-F5344CB8AC3E}">
        <p14:creationId xmlns:p14="http://schemas.microsoft.com/office/powerpoint/2010/main" val="2869937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75658"/>
            <a:ext cx="8265160" cy="1513679"/>
          </a:xfrm>
        </p:spPr>
        <p:txBody>
          <a:bodyPr wrap="square" lIns="0" tIns="18000" rIns="0" bIns="18000" anchor="ctr" anchorCtr="0">
            <a:spAutoFit/>
          </a:bodyPr>
          <a:lstStyle/>
          <a:p>
            <a:r>
              <a:rPr lang="en-US" sz="3200" noProof="0" dirty="0"/>
              <a:t>2. The transmission fluid leak is found to be from small holes that had rusted through the steel pan.</a:t>
            </a:r>
          </a:p>
        </p:txBody>
      </p:sp>
      <p:pic>
        <p:nvPicPr>
          <p:cNvPr id="5" name="Picture 4" descr="A close-up view shows the transmission fluid leak from rusted small holes on the steel pan.">
            <a:extLst>
              <a:ext uri="{FF2B5EF4-FFF2-40B4-BE49-F238E27FC236}">
                <a16:creationId xmlns:a16="http://schemas.microsoft.com/office/drawing/2014/main" id="{3B42CEEC-E31A-D33D-DD19-F8C9865D406E}"/>
              </a:ext>
            </a:extLst>
          </p:cNvPr>
          <p:cNvPicPr>
            <a:picLocks noChangeAspect="1"/>
          </p:cNvPicPr>
          <p:nvPr/>
        </p:nvPicPr>
        <p:blipFill rotWithShape="1">
          <a:blip r:embed="rId3"/>
          <a:srcRect b="9585"/>
          <a:stretch/>
        </p:blipFill>
        <p:spPr>
          <a:xfrm>
            <a:off x="1204672" y="1939666"/>
            <a:ext cx="6734657" cy="4394407"/>
          </a:xfrm>
          <a:prstGeom prst="rect">
            <a:avLst/>
          </a:prstGeom>
        </p:spPr>
      </p:pic>
    </p:spTree>
    <p:extLst>
      <p:ext uri="{BB962C8B-B14F-4D97-AF65-F5344CB8AC3E}">
        <p14:creationId xmlns:p14="http://schemas.microsoft.com/office/powerpoint/2010/main" val="1181563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94945"/>
            <a:ext cx="8265160" cy="1021237"/>
          </a:xfrm>
        </p:spPr>
        <p:txBody>
          <a:bodyPr wrap="square" lIns="0" tIns="18000" rIns="0" bIns="18000" anchor="ctr" anchorCtr="0">
            <a:spAutoFit/>
          </a:bodyPr>
          <a:lstStyle/>
          <a:p>
            <a:r>
              <a:rPr lang="en-US" sz="3200" noProof="0" dirty="0"/>
              <a:t>3. The retaining bolts being removed from the pan.</a:t>
            </a:r>
          </a:p>
        </p:txBody>
      </p:sp>
      <p:pic>
        <p:nvPicPr>
          <p:cNvPr id="5" name="Picture 4" descr="A close-up view shows a lug wrench on retaining bolts along the gasket of the pan.">
            <a:extLst>
              <a:ext uri="{FF2B5EF4-FFF2-40B4-BE49-F238E27FC236}">
                <a16:creationId xmlns:a16="http://schemas.microsoft.com/office/drawing/2014/main" id="{4416CBC5-3A14-5F36-B813-476BE2EC3BFD}"/>
              </a:ext>
            </a:extLst>
          </p:cNvPr>
          <p:cNvPicPr>
            <a:picLocks noChangeAspect="1"/>
          </p:cNvPicPr>
          <p:nvPr/>
        </p:nvPicPr>
        <p:blipFill rotWithShape="1">
          <a:blip r:embed="rId3"/>
          <a:srcRect b="9356"/>
          <a:stretch/>
        </p:blipFill>
        <p:spPr>
          <a:xfrm>
            <a:off x="1136989" y="1586010"/>
            <a:ext cx="6870023" cy="4591367"/>
          </a:xfrm>
          <a:prstGeom prst="rect">
            <a:avLst/>
          </a:prstGeom>
        </p:spPr>
      </p:pic>
    </p:spTree>
    <p:extLst>
      <p:ext uri="{BB962C8B-B14F-4D97-AF65-F5344CB8AC3E}">
        <p14:creationId xmlns:p14="http://schemas.microsoft.com/office/powerpoint/2010/main" val="1737532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76151"/>
            <a:ext cx="8265160" cy="1513679"/>
          </a:xfrm>
        </p:spPr>
        <p:txBody>
          <a:bodyPr wrap="square" lIns="0" tIns="18000" rIns="0" bIns="18000" anchor="ctr" anchorCtr="0">
            <a:spAutoFit/>
          </a:bodyPr>
          <a:lstStyle/>
          <a:p>
            <a:r>
              <a:rPr lang="en-US" sz="3200" noProof="0" dirty="0"/>
              <a:t>4. Retaining bolts on one side are kept attached and then loosened to allow fluid to drain from one side of the pan.</a:t>
            </a:r>
          </a:p>
        </p:txBody>
      </p:sp>
      <p:pic>
        <p:nvPicPr>
          <p:cNvPr id="5" name="Picture 4" descr="A close-up view shows few retaining bolts kept attached and loosened for draining the fluid from one side of the pan.">
            <a:extLst>
              <a:ext uri="{FF2B5EF4-FFF2-40B4-BE49-F238E27FC236}">
                <a16:creationId xmlns:a16="http://schemas.microsoft.com/office/drawing/2014/main" id="{64CA37A7-E035-A67F-DE4F-AAA29DCC84AB}"/>
              </a:ext>
            </a:extLst>
          </p:cNvPr>
          <p:cNvPicPr>
            <a:picLocks noChangeAspect="1"/>
          </p:cNvPicPr>
          <p:nvPr/>
        </p:nvPicPr>
        <p:blipFill rotWithShape="1">
          <a:blip r:embed="rId3"/>
          <a:srcRect b="10819"/>
          <a:stretch/>
        </p:blipFill>
        <p:spPr>
          <a:xfrm>
            <a:off x="1136989" y="1925181"/>
            <a:ext cx="6870023" cy="4248054"/>
          </a:xfrm>
          <a:prstGeom prst="rect">
            <a:avLst/>
          </a:prstGeom>
        </p:spPr>
      </p:pic>
    </p:spTree>
    <p:extLst>
      <p:ext uri="{BB962C8B-B14F-4D97-AF65-F5344CB8AC3E}">
        <p14:creationId xmlns:p14="http://schemas.microsoft.com/office/powerpoint/2010/main" val="818139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67379"/>
            <a:ext cx="8265160" cy="1513679"/>
          </a:xfrm>
        </p:spPr>
        <p:txBody>
          <a:bodyPr wrap="square" lIns="0" tIns="18000" rIns="0" bIns="18000" anchor="ctr" anchorCtr="0">
            <a:spAutoFit/>
          </a:bodyPr>
          <a:lstStyle/>
          <a:p>
            <a:r>
              <a:rPr lang="en-US" sz="3200" noProof="0" dirty="0"/>
              <a:t>5. The pan is then gently lowered and the </a:t>
            </a:r>
            <a:r>
              <a:rPr lang="en-US" sz="3200" spc="-420" noProof="0" dirty="0"/>
              <a:t>A T </a:t>
            </a:r>
            <a:r>
              <a:rPr lang="en-US" sz="3200" noProof="0" dirty="0"/>
              <a:t>F is caught dripping from the valve body.</a:t>
            </a:r>
          </a:p>
        </p:txBody>
      </p:sp>
      <p:pic>
        <p:nvPicPr>
          <p:cNvPr id="5" name="Picture 4" descr="A close-up view shows the fluid dripping from the valve body after the pan has been removed.">
            <a:extLst>
              <a:ext uri="{FF2B5EF4-FFF2-40B4-BE49-F238E27FC236}">
                <a16:creationId xmlns:a16="http://schemas.microsoft.com/office/drawing/2014/main" id="{3C06EEC3-A7DA-AC2F-7918-236F35C0DFB3}"/>
              </a:ext>
            </a:extLst>
          </p:cNvPr>
          <p:cNvPicPr>
            <a:picLocks noChangeAspect="1"/>
          </p:cNvPicPr>
          <p:nvPr/>
        </p:nvPicPr>
        <p:blipFill rotWithShape="1">
          <a:blip r:embed="rId3"/>
          <a:srcRect b="8978"/>
          <a:stretch/>
        </p:blipFill>
        <p:spPr>
          <a:xfrm>
            <a:off x="1507833" y="2049951"/>
            <a:ext cx="6152717" cy="4288195"/>
          </a:xfrm>
          <a:prstGeom prst="rect">
            <a:avLst/>
          </a:prstGeom>
        </p:spPr>
      </p:pic>
    </p:spTree>
    <p:extLst>
      <p:ext uri="{BB962C8B-B14F-4D97-AF65-F5344CB8AC3E}">
        <p14:creationId xmlns:p14="http://schemas.microsoft.com/office/powerpoint/2010/main" val="2673890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94945"/>
            <a:ext cx="8265160" cy="1021237"/>
          </a:xfrm>
        </p:spPr>
        <p:txBody>
          <a:bodyPr wrap="square" lIns="0" tIns="18000" rIns="0" bIns="18000" anchor="ctr" anchorCtr="0">
            <a:spAutoFit/>
          </a:bodyPr>
          <a:lstStyle/>
          <a:p>
            <a:r>
              <a:rPr lang="en-US" sz="3200" noProof="0" dirty="0"/>
              <a:t>6. The pan is then emptied into an oil drain unit.</a:t>
            </a:r>
          </a:p>
        </p:txBody>
      </p:sp>
      <p:pic>
        <p:nvPicPr>
          <p:cNvPr id="5" name="Picture 4" descr="A close-up view shows the fluid being emptied from the valve body to an oil drain unit.">
            <a:extLst>
              <a:ext uri="{FF2B5EF4-FFF2-40B4-BE49-F238E27FC236}">
                <a16:creationId xmlns:a16="http://schemas.microsoft.com/office/drawing/2014/main" id="{0A95848C-56A1-EDDA-C7FD-34FDAF466C78}"/>
              </a:ext>
            </a:extLst>
          </p:cNvPr>
          <p:cNvPicPr>
            <a:picLocks noChangeAspect="1"/>
          </p:cNvPicPr>
          <p:nvPr/>
        </p:nvPicPr>
        <p:blipFill rotWithShape="1">
          <a:blip r:embed="rId3"/>
          <a:srcRect b="8800"/>
          <a:stretch/>
        </p:blipFill>
        <p:spPr>
          <a:xfrm>
            <a:off x="1269369" y="1575168"/>
            <a:ext cx="6605262" cy="4640352"/>
          </a:xfrm>
          <a:prstGeom prst="rect">
            <a:avLst/>
          </a:prstGeom>
        </p:spPr>
      </p:pic>
    </p:spTree>
    <p:extLst>
      <p:ext uri="{BB962C8B-B14F-4D97-AF65-F5344CB8AC3E}">
        <p14:creationId xmlns:p14="http://schemas.microsoft.com/office/powerpoint/2010/main" val="3952124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60367"/>
            <a:ext cx="8265160" cy="528794"/>
          </a:xfrm>
        </p:spPr>
        <p:txBody>
          <a:bodyPr wrap="square" lIns="0" tIns="18000" rIns="0" bIns="18000" anchor="ctr" anchorCtr="0">
            <a:spAutoFit/>
          </a:bodyPr>
          <a:lstStyle/>
          <a:p>
            <a:r>
              <a:rPr lang="en-US" sz="3200" noProof="0" dirty="0"/>
              <a:t>7. The old filter is removed.</a:t>
            </a:r>
          </a:p>
        </p:txBody>
      </p:sp>
      <p:pic>
        <p:nvPicPr>
          <p:cNvPr id="5" name="Picture 4" descr="A close-up view shows a gloved hand removing an old filter, a plate-shaped structure, from the valve body. ">
            <a:extLst>
              <a:ext uri="{FF2B5EF4-FFF2-40B4-BE49-F238E27FC236}">
                <a16:creationId xmlns:a16="http://schemas.microsoft.com/office/drawing/2014/main" id="{CCD27E21-0DC5-BC37-9BC1-C3BC7CF975EA}"/>
              </a:ext>
            </a:extLst>
          </p:cNvPr>
          <p:cNvPicPr>
            <a:picLocks noChangeAspect="1"/>
          </p:cNvPicPr>
          <p:nvPr/>
        </p:nvPicPr>
        <p:blipFill rotWithShape="1">
          <a:blip r:embed="rId3"/>
          <a:srcRect b="7477"/>
          <a:stretch/>
        </p:blipFill>
        <p:spPr>
          <a:xfrm>
            <a:off x="1176921" y="1226640"/>
            <a:ext cx="6790157" cy="5111159"/>
          </a:xfrm>
          <a:prstGeom prst="rect">
            <a:avLst/>
          </a:prstGeom>
        </p:spPr>
      </p:pic>
    </p:spTree>
    <p:extLst>
      <p:ext uri="{BB962C8B-B14F-4D97-AF65-F5344CB8AC3E}">
        <p14:creationId xmlns:p14="http://schemas.microsoft.com/office/powerpoint/2010/main" val="146048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3972" y="228834"/>
            <a:ext cx="8268228" cy="590349"/>
          </a:xfrm>
        </p:spPr>
        <p:txBody>
          <a:bodyPr wrap="square" lIns="0" tIns="18000" rIns="0" bIns="18000" anchor="ctr" anchorCtr="0">
            <a:spAutoFit/>
          </a:bodyPr>
          <a:lstStyle/>
          <a:p>
            <a:r>
              <a:rPr lang="en-US" noProof="0" dirty="0"/>
              <a:t>Fluid Changes </a:t>
            </a:r>
            <a:r>
              <a:rPr lang="en-US" sz="2800" noProof="0" dirty="0"/>
              <a:t>(1 of 2)</a:t>
            </a:r>
            <a:endParaRPr lang="en-US" noProof="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43972" y="1138069"/>
            <a:ext cx="8268228" cy="2190788"/>
          </a:xfrm>
        </p:spPr>
        <p:txBody>
          <a:bodyPr wrap="square" lIns="0" tIns="18000" rIns="0" bIns="18000" anchor="ctr" anchorCtr="0">
            <a:spAutoFit/>
          </a:bodyPr>
          <a:lstStyle/>
          <a:p>
            <a:pPr marL="342900" indent="-342900">
              <a:spcBef>
                <a:spcPts val="600"/>
              </a:spcBef>
            </a:pPr>
            <a:r>
              <a:rPr lang="en-US" sz="2400" noProof="0" dirty="0"/>
              <a:t>Manufacturers recommend fluid changes </a:t>
            </a:r>
          </a:p>
          <a:p>
            <a:pPr marL="829818" lvl="1" indent="-342900"/>
            <a:r>
              <a:rPr lang="en-US" sz="2400" noProof="0" dirty="0"/>
              <a:t>Every 100,000 miles (160,000 k</a:t>
            </a:r>
            <a:r>
              <a:rPr lang="en-US" sz="100" noProof="0" dirty="0"/>
              <a:t> </a:t>
            </a:r>
            <a:r>
              <a:rPr lang="en-US" sz="2400" noProof="0" dirty="0"/>
              <a:t>m) </a:t>
            </a:r>
          </a:p>
          <a:p>
            <a:pPr marL="829818" lvl="1" indent="-342900"/>
            <a:r>
              <a:rPr lang="en-US" sz="2400" noProof="0" dirty="0"/>
              <a:t>Under normal driving conditions </a:t>
            </a:r>
          </a:p>
          <a:p>
            <a:pPr marL="342900" indent="-342900">
              <a:spcBef>
                <a:spcPts val="600"/>
              </a:spcBef>
            </a:pPr>
            <a:r>
              <a:rPr lang="en-US" sz="2400" noProof="0" dirty="0"/>
              <a:t>Some recommend a fluid change at </a:t>
            </a:r>
          </a:p>
          <a:p>
            <a:pPr marL="829818" lvl="1" indent="-342900"/>
            <a:r>
              <a:rPr lang="en-US" sz="2400" noProof="0" dirty="0"/>
              <a:t>50,000 miles (80,000 k</a:t>
            </a:r>
            <a:r>
              <a:rPr lang="en-US" sz="100" noProof="0" dirty="0"/>
              <a:t> </a:t>
            </a:r>
            <a:r>
              <a:rPr lang="en-US" sz="2400" noProof="0" dirty="0"/>
              <a:t>m)</a:t>
            </a:r>
            <a:endParaRPr lang="en-US" sz="2400" noProof="0" dirty="0">
              <a:solidFill>
                <a:schemeClr val="tx1"/>
              </a:solidFill>
            </a:endParaRPr>
          </a:p>
        </p:txBody>
      </p:sp>
    </p:spTree>
    <p:extLst>
      <p:ext uri="{BB962C8B-B14F-4D97-AF65-F5344CB8AC3E}">
        <p14:creationId xmlns:p14="http://schemas.microsoft.com/office/powerpoint/2010/main" val="1163545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75658"/>
            <a:ext cx="8265160" cy="1513679"/>
          </a:xfrm>
        </p:spPr>
        <p:txBody>
          <a:bodyPr wrap="square" lIns="0" tIns="18000" rIns="0" bIns="18000" anchor="ctr" anchorCtr="0">
            <a:spAutoFit/>
          </a:bodyPr>
          <a:lstStyle/>
          <a:p>
            <a:r>
              <a:rPr lang="en-US" sz="3200" noProof="0" dirty="0"/>
              <a:t>8. The shop purchased a new original equipment filter and a new, improved transmission pan gasket.</a:t>
            </a:r>
          </a:p>
        </p:txBody>
      </p:sp>
      <p:pic>
        <p:nvPicPr>
          <p:cNvPr id="5" name="Picture 4" descr="A close-up view shows a new original equipment filter, a plate-shaped structure, and a new, improved pan gasket.">
            <a:extLst>
              <a:ext uri="{FF2B5EF4-FFF2-40B4-BE49-F238E27FC236}">
                <a16:creationId xmlns:a16="http://schemas.microsoft.com/office/drawing/2014/main" id="{0CFE04AC-9F55-375E-9AA9-A3E81A1B0264}"/>
              </a:ext>
            </a:extLst>
          </p:cNvPr>
          <p:cNvPicPr>
            <a:picLocks noChangeAspect="1"/>
          </p:cNvPicPr>
          <p:nvPr/>
        </p:nvPicPr>
        <p:blipFill rotWithShape="1">
          <a:blip r:embed="rId3"/>
          <a:srcRect b="9318"/>
          <a:stretch/>
        </p:blipFill>
        <p:spPr>
          <a:xfrm>
            <a:off x="1449263" y="1983294"/>
            <a:ext cx="6245475" cy="4208922"/>
          </a:xfrm>
          <a:prstGeom prst="rect">
            <a:avLst/>
          </a:prstGeom>
        </p:spPr>
      </p:pic>
    </p:spTree>
    <p:extLst>
      <p:ext uri="{BB962C8B-B14F-4D97-AF65-F5344CB8AC3E}">
        <p14:creationId xmlns:p14="http://schemas.microsoft.com/office/powerpoint/2010/main" val="1538456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67807"/>
            <a:ext cx="8265160" cy="528794"/>
          </a:xfrm>
        </p:spPr>
        <p:txBody>
          <a:bodyPr wrap="square" lIns="0" tIns="18000" rIns="0" bIns="18000" anchor="ctr" anchorCtr="0">
            <a:spAutoFit/>
          </a:bodyPr>
          <a:lstStyle/>
          <a:p>
            <a:r>
              <a:rPr lang="en-US" sz="3200" noProof="0" dirty="0"/>
              <a:t>9. The new filter is installed.</a:t>
            </a:r>
          </a:p>
        </p:txBody>
      </p:sp>
      <p:pic>
        <p:nvPicPr>
          <p:cNvPr id="5" name="Picture 4" descr="A close-up view shows the new filter installed into the valve body.">
            <a:extLst>
              <a:ext uri="{FF2B5EF4-FFF2-40B4-BE49-F238E27FC236}">
                <a16:creationId xmlns:a16="http://schemas.microsoft.com/office/drawing/2014/main" id="{697656F4-4A7F-9010-280F-C695E0BD2FBD}"/>
              </a:ext>
            </a:extLst>
          </p:cNvPr>
          <p:cNvPicPr>
            <a:picLocks noChangeAspect="1"/>
          </p:cNvPicPr>
          <p:nvPr/>
        </p:nvPicPr>
        <p:blipFill rotWithShape="1">
          <a:blip r:embed="rId3"/>
          <a:srcRect b="7477"/>
          <a:stretch/>
        </p:blipFill>
        <p:spPr>
          <a:xfrm>
            <a:off x="1104565" y="1099260"/>
            <a:ext cx="6959252" cy="5243998"/>
          </a:xfrm>
          <a:prstGeom prst="rect">
            <a:avLst/>
          </a:prstGeom>
        </p:spPr>
      </p:pic>
    </p:spTree>
    <p:extLst>
      <p:ext uri="{BB962C8B-B14F-4D97-AF65-F5344CB8AC3E}">
        <p14:creationId xmlns:p14="http://schemas.microsoft.com/office/powerpoint/2010/main" val="3940888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0330" y="280418"/>
            <a:ext cx="8261870" cy="2006122"/>
          </a:xfrm>
        </p:spPr>
        <p:txBody>
          <a:bodyPr wrap="square" lIns="0" tIns="18000" rIns="0" bIns="18000" anchor="ctr" anchorCtr="0">
            <a:spAutoFit/>
          </a:bodyPr>
          <a:lstStyle/>
          <a:p>
            <a:r>
              <a:rPr lang="en-US" sz="3200" noProof="0" dirty="0"/>
              <a:t>10. Replacement pan installed and fasteners tightened to factory specifications. New pan galvanized steel compared to painted steel.</a:t>
            </a:r>
          </a:p>
        </p:txBody>
      </p:sp>
      <p:pic>
        <p:nvPicPr>
          <p:cNvPr id="5" name="Picture 4" descr="A close-up view shows the new, galvanized steel pan fixed to the valve body underneath it.">
            <a:extLst>
              <a:ext uri="{FF2B5EF4-FFF2-40B4-BE49-F238E27FC236}">
                <a16:creationId xmlns:a16="http://schemas.microsoft.com/office/drawing/2014/main" id="{0DA97AF7-F039-6745-3E97-DEF337C2B5AF}"/>
              </a:ext>
            </a:extLst>
          </p:cNvPr>
          <p:cNvPicPr>
            <a:picLocks noChangeAspect="1"/>
          </p:cNvPicPr>
          <p:nvPr/>
        </p:nvPicPr>
        <p:blipFill rotWithShape="1">
          <a:blip r:embed="rId3"/>
          <a:srcRect b="9661"/>
          <a:stretch/>
        </p:blipFill>
        <p:spPr>
          <a:xfrm>
            <a:off x="1733148" y="2618609"/>
            <a:ext cx="5677705" cy="3691624"/>
          </a:xfrm>
          <a:prstGeom prst="rect">
            <a:avLst/>
          </a:prstGeom>
        </p:spPr>
      </p:pic>
    </p:spTree>
    <p:extLst>
      <p:ext uri="{BB962C8B-B14F-4D97-AF65-F5344CB8AC3E}">
        <p14:creationId xmlns:p14="http://schemas.microsoft.com/office/powerpoint/2010/main" val="3039461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29590"/>
            <a:ext cx="8265160" cy="590349"/>
          </a:xfrm>
        </p:spPr>
        <p:txBody>
          <a:bodyPr wrap="square" lIns="0" tIns="18000" rIns="0" bIns="18000" anchor="ctr" anchorCtr="0">
            <a:spAutoFit/>
          </a:bodyPr>
          <a:lstStyle/>
          <a:p>
            <a:r>
              <a:rPr lang="en-US" noProof="0" dirty="0"/>
              <a:t>11. The specified </a:t>
            </a:r>
            <a:r>
              <a:rPr lang="en-US" spc="-500" noProof="0" dirty="0"/>
              <a:t>A T </a:t>
            </a:r>
            <a:r>
              <a:rPr lang="en-US" noProof="0" dirty="0"/>
              <a:t>F is installed.</a:t>
            </a:r>
          </a:p>
        </p:txBody>
      </p:sp>
      <p:pic>
        <p:nvPicPr>
          <p:cNvPr id="5" name="Picture 4" descr="A close-up view shows automatic transmission fluid poured through a funnel into the engine.">
            <a:extLst>
              <a:ext uri="{FF2B5EF4-FFF2-40B4-BE49-F238E27FC236}">
                <a16:creationId xmlns:a16="http://schemas.microsoft.com/office/drawing/2014/main" id="{F6681429-7A7F-434E-1EAD-2F9F1DDF4E21}"/>
              </a:ext>
            </a:extLst>
          </p:cNvPr>
          <p:cNvPicPr>
            <a:picLocks noChangeAspect="1"/>
          </p:cNvPicPr>
          <p:nvPr/>
        </p:nvPicPr>
        <p:blipFill rotWithShape="1">
          <a:blip r:embed="rId3"/>
          <a:srcRect b="7477"/>
          <a:stretch/>
        </p:blipFill>
        <p:spPr>
          <a:xfrm>
            <a:off x="1126705" y="1087068"/>
            <a:ext cx="6914973" cy="5243998"/>
          </a:xfrm>
          <a:prstGeom prst="rect">
            <a:avLst/>
          </a:prstGeom>
        </p:spPr>
      </p:pic>
    </p:spTree>
    <p:extLst>
      <p:ext uri="{BB962C8B-B14F-4D97-AF65-F5344CB8AC3E}">
        <p14:creationId xmlns:p14="http://schemas.microsoft.com/office/powerpoint/2010/main" val="343689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4848" y="291059"/>
            <a:ext cx="8277352" cy="1513679"/>
          </a:xfrm>
        </p:spPr>
        <p:txBody>
          <a:bodyPr wrap="square" lIns="0" tIns="18000" rIns="0" bIns="18000" anchor="ctr" anchorCtr="0">
            <a:spAutoFit/>
          </a:bodyPr>
          <a:lstStyle/>
          <a:p>
            <a:r>
              <a:rPr lang="en-US" sz="3200" noProof="0" dirty="0"/>
              <a:t>12. The level is checked with the engine running and gear selector in neutral as per the instructions on the dipstick.</a:t>
            </a:r>
          </a:p>
        </p:txBody>
      </p:sp>
      <p:pic>
        <p:nvPicPr>
          <p:cNvPr id="5" name="Picture 4" descr="A close-up view shows the dipstick reading, level hot idling in neutral; do not.">
            <a:extLst>
              <a:ext uri="{FF2B5EF4-FFF2-40B4-BE49-F238E27FC236}">
                <a16:creationId xmlns:a16="http://schemas.microsoft.com/office/drawing/2014/main" id="{F05C5D6C-C5FC-3BF7-CE37-D4087B373672}"/>
              </a:ext>
            </a:extLst>
          </p:cNvPr>
          <p:cNvPicPr>
            <a:picLocks noChangeAspect="1"/>
          </p:cNvPicPr>
          <p:nvPr/>
        </p:nvPicPr>
        <p:blipFill rotWithShape="1">
          <a:blip r:embed="rId3"/>
          <a:srcRect b="9049"/>
          <a:stretch/>
        </p:blipFill>
        <p:spPr>
          <a:xfrm>
            <a:off x="1449263" y="1997280"/>
            <a:ext cx="6245475" cy="4138196"/>
          </a:xfrm>
          <a:prstGeom prst="rect">
            <a:avLst/>
          </a:prstGeom>
        </p:spPr>
      </p:pic>
    </p:spTree>
    <p:extLst>
      <p:ext uri="{BB962C8B-B14F-4D97-AF65-F5344CB8AC3E}">
        <p14:creationId xmlns:p14="http://schemas.microsoft.com/office/powerpoint/2010/main" val="4182339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54" y="235664"/>
            <a:ext cx="8268026" cy="590349"/>
          </a:xfrm>
        </p:spPr>
        <p:txBody>
          <a:bodyPr wrap="square" lIns="0" tIns="18000" rIns="0" bIns="18000" anchor="ctr" anchorCtr="0">
            <a:spAutoFit/>
          </a:bodyPr>
          <a:lstStyle/>
          <a:p>
            <a:r>
              <a:rPr lang="en-US" noProof="0" dirty="0"/>
              <a:t>Question 1</a:t>
            </a:r>
          </a:p>
        </p:txBody>
      </p:sp>
      <p:sp>
        <p:nvSpPr>
          <p:cNvPr id="3" name="Content Placeholder 2"/>
          <p:cNvSpPr>
            <a:spLocks noGrp="1"/>
          </p:cNvSpPr>
          <p:nvPr>
            <p:ph sz="quarter" idx="13"/>
          </p:nvPr>
        </p:nvSpPr>
        <p:spPr>
          <a:xfrm>
            <a:off x="439094" y="1147332"/>
            <a:ext cx="8273106" cy="405683"/>
          </a:xfrm>
        </p:spPr>
        <p:txBody>
          <a:bodyPr wrap="square" lIns="0" tIns="18000" rIns="0" bIns="18000" anchor="ctr" anchorCtr="0">
            <a:spAutoFit/>
          </a:bodyPr>
          <a:lstStyle/>
          <a:p>
            <a:pPr marL="342000" indent="-342000">
              <a:spcBef>
                <a:spcPts val="600"/>
              </a:spcBef>
            </a:pPr>
            <a:r>
              <a:rPr lang="en-US" sz="2400" noProof="0" dirty="0"/>
              <a:t>Severe service includes             </a:t>
            </a:r>
            <a:r>
              <a:rPr lang="en-US" sz="100" noProof="0" dirty="0"/>
              <a:t>Fill in the blanks</a:t>
            </a:r>
            <a:r>
              <a:rPr lang="en-US" sz="2400" noProof="0" dirty="0"/>
              <a:t>                    .</a:t>
            </a:r>
          </a:p>
        </p:txBody>
      </p:sp>
      <p:cxnSp>
        <p:nvCxnSpPr>
          <p:cNvPr id="13" name="Straight Connector 12">
            <a:extLst>
              <a:ext uri="{FF2B5EF4-FFF2-40B4-BE49-F238E27FC236}">
                <a16:creationId xmlns:a16="http://schemas.microsoft.com/office/drawing/2014/main" id="{FEFEDDF9-CB36-ECA2-FE62-25987B147DA3}"/>
              </a:ext>
              <a:ext uri="{C183D7F6-B498-43B3-948B-1728B52AA6E4}">
                <adec:decorative xmlns:adec="http://schemas.microsoft.com/office/drawing/2017/decorative" val="1"/>
              </a:ext>
            </a:extLst>
          </p:cNvPr>
          <p:cNvCxnSpPr>
            <a:cxnSpLocks/>
          </p:cNvCxnSpPr>
          <p:nvPr/>
        </p:nvCxnSpPr>
        <p:spPr>
          <a:xfrm>
            <a:off x="4095113" y="1449483"/>
            <a:ext cx="266950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77F2FF1-077C-662B-FBCD-64D7186DF4AA}"/>
              </a:ext>
            </a:extLst>
          </p:cNvPr>
          <p:cNvSpPr>
            <a:spLocks noGrp="1"/>
          </p:cNvSpPr>
          <p:nvPr>
            <p:ph sz="quarter" idx="14"/>
          </p:nvPr>
        </p:nvSpPr>
        <p:spPr>
          <a:xfrm>
            <a:off x="449254" y="1791761"/>
            <a:ext cx="8262946" cy="1744511"/>
          </a:xfrm>
        </p:spPr>
        <p:txBody>
          <a:bodyPr wrap="square" lIns="0" tIns="18000" rIns="0" bIns="18000" anchor="ctr" anchorCtr="0">
            <a:spAutoFit/>
          </a:bodyPr>
          <a:lstStyle/>
          <a:p>
            <a:pPr marL="558800" lvl="1" indent="0">
              <a:buNone/>
            </a:pPr>
            <a:r>
              <a:rPr lang="en-US" sz="2400" noProof="0" dirty="0">
                <a:solidFill>
                  <a:srgbClr val="007FA3"/>
                </a:solidFill>
              </a:rPr>
              <a:t>A.</a:t>
            </a:r>
            <a:r>
              <a:rPr lang="en-US" sz="2400" noProof="0" dirty="0"/>
              <a:t> extensive highway driving</a:t>
            </a:r>
          </a:p>
          <a:p>
            <a:pPr marL="558800" lvl="1" indent="0">
              <a:buNone/>
            </a:pPr>
            <a:r>
              <a:rPr lang="en-US" sz="2400" noProof="0" dirty="0">
                <a:solidFill>
                  <a:srgbClr val="007FA3"/>
                </a:solidFill>
              </a:rPr>
              <a:t>B.</a:t>
            </a:r>
            <a:r>
              <a:rPr lang="en-US" sz="2400" noProof="0" dirty="0"/>
              <a:t> commercial use, such as police or taxi use</a:t>
            </a:r>
          </a:p>
          <a:p>
            <a:pPr marL="558800" lvl="1" indent="0">
              <a:buNone/>
            </a:pPr>
            <a:r>
              <a:rPr lang="en-US" sz="2400" noProof="0" dirty="0">
                <a:solidFill>
                  <a:srgbClr val="007FA3"/>
                </a:solidFill>
              </a:rPr>
              <a:t>C.</a:t>
            </a:r>
            <a:r>
              <a:rPr lang="en-US" sz="2400" noProof="0" dirty="0"/>
              <a:t> a combination of city and highway driving</a:t>
            </a:r>
          </a:p>
          <a:p>
            <a:pPr marL="558800" lvl="1" indent="0">
              <a:buNone/>
            </a:pPr>
            <a:r>
              <a:rPr lang="en-US" sz="2400" noProof="0" dirty="0">
                <a:solidFill>
                  <a:srgbClr val="007FA3"/>
                </a:solidFill>
              </a:rPr>
              <a:t>D.</a:t>
            </a:r>
            <a:r>
              <a:rPr lang="en-US" sz="2400" noProof="0" dirty="0"/>
              <a:t> driving in temperatures below freezing</a:t>
            </a:r>
          </a:p>
        </p:txBody>
      </p:sp>
    </p:spTree>
    <p:extLst>
      <p:ext uri="{BB962C8B-B14F-4D97-AF65-F5344CB8AC3E}">
        <p14:creationId xmlns:p14="http://schemas.microsoft.com/office/powerpoint/2010/main" val="4165688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54" y="235664"/>
            <a:ext cx="8268026" cy="590349"/>
          </a:xfrm>
        </p:spPr>
        <p:txBody>
          <a:bodyPr wrap="square" lIns="0" tIns="18000" rIns="0" bIns="18000" anchor="ctr" anchorCtr="0">
            <a:spAutoFit/>
          </a:bodyPr>
          <a:lstStyle/>
          <a:p>
            <a:r>
              <a:rPr lang="en-US" noProof="0" dirty="0"/>
              <a:t>Answer 1</a:t>
            </a:r>
          </a:p>
        </p:txBody>
      </p:sp>
      <p:sp>
        <p:nvSpPr>
          <p:cNvPr id="3" name="Content Placeholder 2"/>
          <p:cNvSpPr>
            <a:spLocks noGrp="1"/>
          </p:cNvSpPr>
          <p:nvPr>
            <p:ph sz="quarter" idx="13"/>
          </p:nvPr>
        </p:nvSpPr>
        <p:spPr>
          <a:xfrm>
            <a:off x="439094" y="1147332"/>
            <a:ext cx="8273106" cy="405683"/>
          </a:xfrm>
        </p:spPr>
        <p:txBody>
          <a:bodyPr wrap="square" lIns="0" tIns="18000" rIns="0" bIns="18000" anchor="ctr" anchorCtr="0">
            <a:spAutoFit/>
          </a:bodyPr>
          <a:lstStyle/>
          <a:p>
            <a:pPr marL="342000" indent="-342000">
              <a:spcBef>
                <a:spcPts val="600"/>
              </a:spcBef>
            </a:pPr>
            <a:r>
              <a:rPr lang="en-US" sz="2400" noProof="0" dirty="0"/>
              <a:t>Severe service includes             </a:t>
            </a:r>
            <a:r>
              <a:rPr lang="en-US" sz="100" noProof="0" dirty="0"/>
              <a:t>Fill in the blanks</a:t>
            </a:r>
            <a:r>
              <a:rPr lang="en-US" sz="2400" noProof="0" dirty="0"/>
              <a:t>                    .</a:t>
            </a:r>
          </a:p>
        </p:txBody>
      </p:sp>
      <p:cxnSp>
        <p:nvCxnSpPr>
          <p:cNvPr id="13" name="Straight Connector 12">
            <a:extLst>
              <a:ext uri="{FF2B5EF4-FFF2-40B4-BE49-F238E27FC236}">
                <a16:creationId xmlns:a16="http://schemas.microsoft.com/office/drawing/2014/main" id="{FEFEDDF9-CB36-ECA2-FE62-25987B147DA3}"/>
              </a:ext>
              <a:ext uri="{C183D7F6-B498-43B3-948B-1728B52AA6E4}">
                <adec:decorative xmlns:adec="http://schemas.microsoft.com/office/drawing/2017/decorative" val="1"/>
              </a:ext>
            </a:extLst>
          </p:cNvPr>
          <p:cNvCxnSpPr>
            <a:cxnSpLocks/>
          </p:cNvCxnSpPr>
          <p:nvPr/>
        </p:nvCxnSpPr>
        <p:spPr>
          <a:xfrm>
            <a:off x="4095113" y="1449483"/>
            <a:ext cx="266950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77F2FF1-077C-662B-FBCD-64D7186DF4AA}"/>
              </a:ext>
            </a:extLst>
          </p:cNvPr>
          <p:cNvSpPr>
            <a:spLocks noGrp="1"/>
          </p:cNvSpPr>
          <p:nvPr>
            <p:ph sz="quarter" idx="14"/>
          </p:nvPr>
        </p:nvSpPr>
        <p:spPr>
          <a:xfrm>
            <a:off x="449254" y="1871895"/>
            <a:ext cx="8268026" cy="405683"/>
          </a:xfrm>
        </p:spPr>
        <p:txBody>
          <a:bodyPr wrap="square" lIns="0" tIns="18000" rIns="0" bIns="18000" anchor="ctr" anchorCtr="0">
            <a:spAutoFit/>
          </a:bodyPr>
          <a:lstStyle/>
          <a:p>
            <a:pPr marL="558800" lvl="1" indent="0">
              <a:buNone/>
            </a:pPr>
            <a:r>
              <a:rPr lang="en-US" sz="2400" noProof="0" dirty="0">
                <a:solidFill>
                  <a:srgbClr val="007FA3"/>
                </a:solidFill>
              </a:rPr>
              <a:t>B.</a:t>
            </a:r>
            <a:r>
              <a:rPr lang="en-US" sz="2400" noProof="0" dirty="0"/>
              <a:t> commercial use, such as police or taxi use</a:t>
            </a:r>
          </a:p>
        </p:txBody>
      </p:sp>
    </p:spTree>
    <p:extLst>
      <p:ext uri="{BB962C8B-B14F-4D97-AF65-F5344CB8AC3E}">
        <p14:creationId xmlns:p14="http://schemas.microsoft.com/office/powerpoint/2010/main" val="1082961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8730F-849C-6574-4DC6-82985741080F}"/>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Summary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DAE7A411-57D8-B69B-6F30-701DEFBEF016}"/>
              </a:ext>
            </a:extLst>
          </p:cNvPr>
          <p:cNvSpPr>
            <a:spLocks noGrp="1"/>
          </p:cNvSpPr>
          <p:nvPr>
            <p:ph sz="quarter" idx="13"/>
          </p:nvPr>
        </p:nvSpPr>
        <p:spPr>
          <a:xfrm>
            <a:off x="447040" y="1140437"/>
            <a:ext cx="8265160" cy="2929451"/>
          </a:xfrm>
        </p:spPr>
        <p:txBody>
          <a:bodyPr wrap="square" lIns="0" tIns="18000" rIns="0" bIns="18000" anchor="ctr" anchorCtr="0">
            <a:spAutoFit/>
          </a:bodyPr>
          <a:lstStyle/>
          <a:p>
            <a:pPr marL="342900" indent="-342900">
              <a:spcBef>
                <a:spcPts val="600"/>
              </a:spcBef>
            </a:pPr>
            <a:r>
              <a:rPr lang="en-US" sz="2400" noProof="0" dirty="0"/>
              <a:t>Manufacturers recommend fluid changes every 100,000 miles (160,000 k</a:t>
            </a:r>
            <a:r>
              <a:rPr lang="en-US" sz="100" noProof="0" dirty="0"/>
              <a:t> </a:t>
            </a:r>
            <a:r>
              <a:rPr lang="en-US" sz="2400" noProof="0" dirty="0"/>
              <a:t>m) </a:t>
            </a:r>
          </a:p>
          <a:p>
            <a:pPr marL="829818" lvl="1" indent="-342900"/>
            <a:r>
              <a:rPr lang="en-US" sz="2400" noProof="0" dirty="0"/>
              <a:t>Under normal driving conditions</a:t>
            </a:r>
          </a:p>
          <a:p>
            <a:pPr marL="342900" indent="-342900">
              <a:spcBef>
                <a:spcPts val="600"/>
              </a:spcBef>
            </a:pPr>
            <a:r>
              <a:rPr lang="en-US" sz="2400" noProof="0" dirty="0"/>
              <a:t>The manual linkage should be adjusted if </a:t>
            </a:r>
          </a:p>
          <a:p>
            <a:pPr marL="829818" lvl="1" indent="-342900"/>
            <a:r>
              <a:rPr lang="en-US" sz="2400" noProof="0" dirty="0"/>
              <a:t>Starter engagement occurs in the wrong position or </a:t>
            </a:r>
          </a:p>
          <a:p>
            <a:pPr marL="829818" lvl="1" indent="-342900"/>
            <a:r>
              <a:rPr lang="en-US" sz="2400" noProof="0" dirty="0"/>
              <a:t>Transmission detents do not align correctly relative to the gear range pointer.</a:t>
            </a:r>
          </a:p>
        </p:txBody>
      </p:sp>
    </p:spTree>
    <p:extLst>
      <p:ext uri="{BB962C8B-B14F-4D97-AF65-F5344CB8AC3E}">
        <p14:creationId xmlns:p14="http://schemas.microsoft.com/office/powerpoint/2010/main" val="39894768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8730F-849C-6574-4DC6-82985741080F}"/>
              </a:ext>
            </a:extLst>
          </p:cNvPr>
          <p:cNvSpPr>
            <a:spLocks noGrp="1"/>
          </p:cNvSpPr>
          <p:nvPr>
            <p:ph type="title"/>
          </p:nvPr>
        </p:nvSpPr>
        <p:spPr>
          <a:xfrm>
            <a:off x="447040" y="231599"/>
            <a:ext cx="8265160" cy="590349"/>
          </a:xfrm>
        </p:spPr>
        <p:txBody>
          <a:bodyPr wrap="square" lIns="0" tIns="18000" rIns="0" bIns="18000" anchor="ctr" anchorCtr="0">
            <a:spAutoFit/>
          </a:bodyPr>
          <a:lstStyle/>
          <a:p>
            <a:r>
              <a:rPr lang="en-US" noProof="0" dirty="0"/>
              <a:t>Summary </a:t>
            </a:r>
            <a:r>
              <a:rPr lang="en-US" sz="2800" noProof="0" dirty="0"/>
              <a:t>(2 of 2)</a:t>
            </a:r>
            <a:endParaRPr lang="en-US" noProof="0" dirty="0"/>
          </a:p>
        </p:txBody>
      </p:sp>
      <p:sp>
        <p:nvSpPr>
          <p:cNvPr id="5" name="Content Placeholder 4">
            <a:extLst>
              <a:ext uri="{FF2B5EF4-FFF2-40B4-BE49-F238E27FC236}">
                <a16:creationId xmlns:a16="http://schemas.microsoft.com/office/drawing/2014/main" id="{DAE7A411-57D8-B69B-6F30-701DEFBEF016}"/>
              </a:ext>
            </a:extLst>
          </p:cNvPr>
          <p:cNvSpPr>
            <a:spLocks noGrp="1"/>
          </p:cNvSpPr>
          <p:nvPr>
            <p:ph sz="quarter" idx="13"/>
          </p:nvPr>
        </p:nvSpPr>
        <p:spPr>
          <a:xfrm>
            <a:off x="447040" y="911092"/>
            <a:ext cx="8265160" cy="3083340"/>
          </a:xfrm>
        </p:spPr>
        <p:txBody>
          <a:bodyPr wrap="square" lIns="0" tIns="18000" rIns="0" bIns="18000" anchor="ctr" anchorCtr="0">
            <a:spAutoFit/>
          </a:bodyPr>
          <a:lstStyle/>
          <a:p>
            <a:pPr marL="342900" indent="-342900">
              <a:spcBef>
                <a:spcPts val="600"/>
              </a:spcBef>
            </a:pPr>
            <a:r>
              <a:rPr lang="en-US" sz="2400" noProof="0" dirty="0"/>
              <a:t>A chisel, slide hammer, or seal puller can be used </a:t>
            </a:r>
          </a:p>
          <a:p>
            <a:pPr marL="829818" lvl="1" indent="-342900"/>
            <a:r>
              <a:rPr lang="en-US" sz="2400" noProof="0" dirty="0"/>
              <a:t>To remove a seal after shaft has been removed.</a:t>
            </a:r>
          </a:p>
          <a:p>
            <a:pPr marL="342900" indent="-342900">
              <a:spcBef>
                <a:spcPts val="600"/>
              </a:spcBef>
            </a:pPr>
            <a:r>
              <a:rPr lang="en-US" sz="2400" noProof="0" dirty="0"/>
              <a:t>Replace defective powertrain mounts </a:t>
            </a:r>
          </a:p>
          <a:p>
            <a:pPr marL="829818" lvl="1" indent="-342900"/>
            <a:r>
              <a:rPr lang="en-US" sz="2400" noProof="0" dirty="0"/>
              <a:t>by lifting engine </a:t>
            </a:r>
            <a:r>
              <a:rPr lang="en-US" sz="2400" dirty="0"/>
              <a:t>a</a:t>
            </a:r>
            <a:r>
              <a:rPr lang="en-US" sz="2400" noProof="0" dirty="0"/>
              <a:t>nd/or transmission slightly to remove te weight</a:t>
            </a:r>
          </a:p>
          <a:p>
            <a:pPr marL="829818" lvl="1" indent="-342900"/>
            <a:r>
              <a:rPr lang="en-US" sz="2400" noProof="0" dirty="0"/>
              <a:t>Then removing mounting bolts </a:t>
            </a:r>
          </a:p>
          <a:p>
            <a:pPr marL="342900" indent="-342900">
              <a:spcBef>
                <a:spcPts val="600"/>
              </a:spcBef>
            </a:pPr>
            <a:r>
              <a:rPr lang="en-US" sz="2400" noProof="0" dirty="0"/>
              <a:t>Old mount is then removed and new mount is installed.</a:t>
            </a:r>
          </a:p>
        </p:txBody>
      </p:sp>
    </p:spTree>
    <p:extLst>
      <p:ext uri="{BB962C8B-B14F-4D97-AF65-F5344CB8AC3E}">
        <p14:creationId xmlns:p14="http://schemas.microsoft.com/office/powerpoint/2010/main" val="189832443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47040" y="235156"/>
            <a:ext cx="8265160" cy="590349"/>
          </a:xfrm>
        </p:spPr>
        <p:txBody>
          <a:bodyPr wrap="square" lIns="0" tIns="18000" rIns="0" bIns="18000" anchor="ctr" anchorCtr="0">
            <a:spAutoFit/>
          </a:bodyPr>
          <a:lstStyle/>
          <a:p>
            <a:r>
              <a:rPr lang="en-US" noProof="0" dirty="0"/>
              <a:t>Fluid Changes </a:t>
            </a:r>
            <a:r>
              <a:rPr lang="en-US" sz="2800" noProof="0" dirty="0"/>
              <a:t>(2 of 2)</a:t>
            </a:r>
            <a:endParaRPr lang="en-US" sz="3200" noProof="0" dirty="0"/>
          </a:p>
        </p:txBody>
      </p:sp>
      <p:sp>
        <p:nvSpPr>
          <p:cNvPr id="8" name="Content Placeholder 7">
            <a:extLst>
              <a:ext uri="{FF2B5EF4-FFF2-40B4-BE49-F238E27FC236}">
                <a16:creationId xmlns:a16="http://schemas.microsoft.com/office/drawing/2014/main" id="{96438747-2232-EC84-B2D0-BEF09DFF8909}"/>
              </a:ext>
            </a:extLst>
          </p:cNvPr>
          <p:cNvSpPr>
            <a:spLocks noGrp="1"/>
          </p:cNvSpPr>
          <p:nvPr>
            <p:ph sz="quarter" idx="13"/>
          </p:nvPr>
        </p:nvSpPr>
        <p:spPr>
          <a:xfrm>
            <a:off x="447040" y="1139936"/>
            <a:ext cx="8265160" cy="1298235"/>
          </a:xfrm>
        </p:spPr>
        <p:txBody>
          <a:bodyPr wrap="square" lIns="0" tIns="18000" rIns="0" bIns="18000" anchor="ctr" anchorCtr="0">
            <a:spAutoFit/>
          </a:bodyPr>
          <a:lstStyle/>
          <a:p>
            <a:pPr marL="342900" indent="-342900">
              <a:spcBef>
                <a:spcPts val="600"/>
              </a:spcBef>
            </a:pPr>
            <a:r>
              <a:rPr lang="en-US" sz="2400" noProof="0" dirty="0"/>
              <a:t>Severe driving </a:t>
            </a:r>
            <a:r>
              <a:rPr lang="en-US" sz="2400" dirty="0"/>
              <a:t>c</a:t>
            </a:r>
            <a:r>
              <a:rPr lang="en-US" sz="2400" noProof="0" dirty="0"/>
              <a:t>onditions </a:t>
            </a:r>
            <a:r>
              <a:rPr lang="en-US" sz="2400" dirty="0"/>
              <a:t>d</a:t>
            </a:r>
            <a:r>
              <a:rPr lang="en-US" sz="2400" noProof="0" dirty="0"/>
              <a:t>escribed </a:t>
            </a:r>
            <a:r>
              <a:rPr lang="en-US" sz="2400" dirty="0"/>
              <a:t>a</a:t>
            </a:r>
            <a:r>
              <a:rPr lang="en-US" sz="2400" noProof="0" dirty="0"/>
              <a:t>s:</a:t>
            </a:r>
          </a:p>
          <a:p>
            <a:pPr marL="829818" lvl="1" indent="-342900"/>
            <a:r>
              <a:rPr lang="en-US" sz="2400" noProof="0" dirty="0"/>
              <a:t>Frequent trailer pulling</a:t>
            </a:r>
          </a:p>
          <a:p>
            <a:pPr marL="829818" lvl="1" indent="-342900"/>
            <a:r>
              <a:rPr lang="en-US" sz="2400" noProof="0" dirty="0"/>
              <a:t>Heavy city traffic, in areas where temperature exceeds</a:t>
            </a:r>
            <a:endParaRPr lang="en-US" noProof="0" dirty="0"/>
          </a:p>
        </p:txBody>
      </p:sp>
      <p:graphicFrame>
        <p:nvGraphicFramePr>
          <p:cNvPr id="15" name="Object 14" descr="90 degrees Fahrenheit or 32 degrees Celsius.">
            <a:extLst>
              <a:ext uri="{FF2B5EF4-FFF2-40B4-BE49-F238E27FC236}">
                <a16:creationId xmlns:a16="http://schemas.microsoft.com/office/drawing/2014/main" id="{6487ED9D-0C79-4E03-C038-1E853E17EF40}"/>
              </a:ext>
            </a:extLst>
          </p:cNvPr>
          <p:cNvGraphicFramePr>
            <a:graphicFrameLocks noChangeAspect="1"/>
          </p:cNvGraphicFramePr>
          <p:nvPr>
            <p:extLst>
              <p:ext uri="{D42A27DB-BD31-4B8C-83A1-F6EECF244321}">
                <p14:modId xmlns:p14="http://schemas.microsoft.com/office/powerpoint/2010/main" val="4118795512"/>
              </p:ext>
            </p:extLst>
          </p:nvPr>
        </p:nvGraphicFramePr>
        <p:xfrm>
          <a:off x="1259064" y="2506663"/>
          <a:ext cx="1658938" cy="461962"/>
        </p:xfrm>
        <a:graphic>
          <a:graphicData uri="http://schemas.openxmlformats.org/presentationml/2006/ole">
            <mc:AlternateContent xmlns:mc="http://schemas.openxmlformats.org/markup-compatibility/2006">
              <mc:Choice xmlns:v="urn:schemas-microsoft-com:vml" Requires="v">
                <p:oleObj name="Equation" r:id="rId3" imgW="901440" imgH="253800" progId="Equation.DSMT4">
                  <p:embed/>
                </p:oleObj>
              </mc:Choice>
              <mc:Fallback>
                <p:oleObj name="Equation" r:id="rId3" imgW="901440" imgH="253800" progId="Equation.DSMT4">
                  <p:embed/>
                  <p:pic>
                    <p:nvPicPr>
                      <p:cNvPr id="15" name="Object 14">
                        <a:extLst>
                          <a:ext uri="{FF2B5EF4-FFF2-40B4-BE49-F238E27FC236}">
                            <a16:creationId xmlns:a16="http://schemas.microsoft.com/office/drawing/2014/main" id="{6487ED9D-0C79-4E03-C038-1E853E17EF40}"/>
                          </a:ext>
                        </a:extLst>
                      </p:cNvPr>
                      <p:cNvPicPr>
                        <a:picLocks noChangeAspect="1" noChangeArrowheads="1"/>
                      </p:cNvPicPr>
                      <p:nvPr/>
                    </p:nvPicPr>
                    <p:blipFill>
                      <a:blip r:embed="rId4"/>
                      <a:srcRect/>
                      <a:stretch>
                        <a:fillRect/>
                      </a:stretch>
                    </p:blipFill>
                    <p:spPr bwMode="auto">
                      <a:xfrm>
                        <a:off x="1259064" y="2506663"/>
                        <a:ext cx="16589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a:extLst>
              <a:ext uri="{FF2B5EF4-FFF2-40B4-BE49-F238E27FC236}">
                <a16:creationId xmlns:a16="http://schemas.microsoft.com/office/drawing/2014/main" id="{DDD3380C-3674-1F27-E373-FDCB44322304}"/>
              </a:ext>
            </a:extLst>
          </p:cNvPr>
          <p:cNvSpPr>
            <a:spLocks noGrp="1"/>
          </p:cNvSpPr>
          <p:nvPr>
            <p:ph sz="quarter" idx="14"/>
          </p:nvPr>
        </p:nvSpPr>
        <p:spPr>
          <a:xfrm>
            <a:off x="447040" y="3047535"/>
            <a:ext cx="8265160" cy="1298235"/>
          </a:xfrm>
        </p:spPr>
        <p:txBody>
          <a:bodyPr wrap="square" lIns="0" tIns="18000" rIns="0" bIns="18000" anchor="ctr" anchorCtr="0">
            <a:spAutoFit/>
          </a:bodyPr>
          <a:lstStyle/>
          <a:p>
            <a:pPr marL="831600" lvl="1" indent="-342000"/>
            <a:r>
              <a:rPr lang="en-US" sz="2400" noProof="0" dirty="0"/>
              <a:t>Very hilly or mountainous conditions</a:t>
            </a:r>
          </a:p>
          <a:p>
            <a:pPr marL="831600" lvl="1" indent="-342000"/>
            <a:r>
              <a:rPr lang="en-US" sz="2400" noProof="0" dirty="0"/>
              <a:t>Commercial use such as taxi or delivery service</a:t>
            </a:r>
          </a:p>
          <a:p>
            <a:pPr marL="831600" lvl="1" indent="-342000"/>
            <a:r>
              <a:rPr lang="en-US" sz="2400" noProof="0" dirty="0"/>
              <a:t>Police or ambulance usage</a:t>
            </a:r>
          </a:p>
        </p:txBody>
      </p:sp>
    </p:spTree>
    <p:extLst>
      <p:ext uri="{BB962C8B-B14F-4D97-AF65-F5344CB8AC3E}">
        <p14:creationId xmlns:p14="http://schemas.microsoft.com/office/powerpoint/2010/main" val="665016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29600" cy="590349"/>
          </a:xfrm>
        </p:spPr>
        <p:txBody>
          <a:bodyPr lIns="0" tIns="18000" rIns="0" bIns="18000" anchor="ctr" anchorCtr="0">
            <a:spAutoFit/>
          </a:bodyPr>
          <a:lstStyle/>
          <a:p>
            <a:r>
              <a:rPr lang="en-US" noProof="0" dirty="0"/>
              <a:t>Chart 16.1</a:t>
            </a:r>
          </a:p>
        </p:txBody>
      </p:sp>
      <p:sp>
        <p:nvSpPr>
          <p:cNvPr id="3" name="Content Placeholder 2">
            <a:extLst>
              <a:ext uri="{FF2B5EF4-FFF2-40B4-BE49-F238E27FC236}">
                <a16:creationId xmlns:a16="http://schemas.microsoft.com/office/drawing/2014/main" id="{7A724DA2-01F9-C23B-1DF6-BF7DEA68DE21}"/>
              </a:ext>
            </a:extLst>
          </p:cNvPr>
          <p:cNvSpPr>
            <a:spLocks noGrp="1"/>
          </p:cNvSpPr>
          <p:nvPr>
            <p:ph sz="quarter" idx="13"/>
          </p:nvPr>
        </p:nvSpPr>
        <p:spPr>
          <a:xfrm>
            <a:off x="447040" y="1149238"/>
            <a:ext cx="8265160" cy="405683"/>
          </a:xfrm>
        </p:spPr>
        <p:txBody>
          <a:bodyPr wrap="square" lIns="0" tIns="18000" rIns="0" bIns="18000" anchor="ctr" anchorCtr="0">
            <a:spAutoFit/>
          </a:bodyPr>
          <a:lstStyle/>
          <a:p>
            <a:pPr marL="0" indent="0">
              <a:buNone/>
            </a:pPr>
            <a:r>
              <a:rPr lang="en-US" sz="2400" noProof="0" dirty="0"/>
              <a:t>Fluid Life/Temperature</a:t>
            </a:r>
          </a:p>
        </p:txBody>
      </p:sp>
      <p:graphicFrame>
        <p:nvGraphicFramePr>
          <p:cNvPr id="4" name="Table 4">
            <a:extLst>
              <a:ext uri="{FF2B5EF4-FFF2-40B4-BE49-F238E27FC236}">
                <a16:creationId xmlns:a16="http://schemas.microsoft.com/office/drawing/2014/main" id="{F971499F-2375-FC90-6A81-89BEA07FD899}"/>
              </a:ext>
            </a:extLst>
          </p:cNvPr>
          <p:cNvGraphicFramePr>
            <a:graphicFrameLocks noGrp="1"/>
          </p:cNvGraphicFramePr>
          <p:nvPr>
            <p:extLst>
              <p:ext uri="{D42A27DB-BD31-4B8C-83A1-F6EECF244321}">
                <p14:modId xmlns:p14="http://schemas.microsoft.com/office/powerpoint/2010/main" val="1901251356"/>
              </p:ext>
            </p:extLst>
          </p:nvPr>
        </p:nvGraphicFramePr>
        <p:xfrm>
          <a:off x="1521460" y="1882211"/>
          <a:ext cx="6096000" cy="3337560"/>
        </p:xfrm>
        <a:graphic>
          <a:graphicData uri="http://schemas.openxmlformats.org/drawingml/2006/table">
            <a:tbl>
              <a:tblPr firstRow="1" bandRow="1">
                <a:tableStyleId>{40F9630F-82C1-40B7-BC3A-925EFCFF5E92}</a:tableStyleId>
              </a:tblPr>
              <a:tblGrid>
                <a:gridCol w="3048000">
                  <a:extLst>
                    <a:ext uri="{9D8B030D-6E8A-4147-A177-3AD203B41FA5}">
                      <a16:colId xmlns:a16="http://schemas.microsoft.com/office/drawing/2014/main" val="3558642075"/>
                    </a:ext>
                  </a:extLst>
                </a:gridCol>
                <a:gridCol w="3048000">
                  <a:extLst>
                    <a:ext uri="{9D8B030D-6E8A-4147-A177-3AD203B41FA5}">
                      <a16:colId xmlns:a16="http://schemas.microsoft.com/office/drawing/2014/main" val="755323835"/>
                    </a:ext>
                  </a:extLst>
                </a:gridCol>
              </a:tblGrid>
              <a:tr h="370840">
                <a:tc>
                  <a:txBody>
                    <a:bodyPr/>
                    <a:lstStyle/>
                    <a:p>
                      <a:pPr algn="ctr"/>
                      <a:r>
                        <a:rPr lang="en-US" sz="1600" b="1" spc="-10"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Fluid</a:t>
                      </a:r>
                      <a:r>
                        <a:rPr lang="en-US" sz="1600" b="1" spc="-80"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spc="-10"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Life</a:t>
                      </a:r>
                      <a:r>
                        <a:rPr lang="en-US" sz="1600" b="1" spc="-65"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b="1" spc="-10"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(miles/</a:t>
                      </a:r>
                      <a:r>
                        <a:rPr lang="en-US" sz="1600" b="1" spc="-200" baseline="0"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 </a:t>
                      </a:r>
                      <a:r>
                        <a:rPr lang="en-US" sz="1600" b="1" spc="-10"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ctr"/>
                      <a:r>
                        <a:rPr lang="en-US" sz="1600" b="1"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Temperature (F/C)</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948014093"/>
                  </a:ext>
                </a:extLst>
              </a:tr>
              <a:tr h="370840">
                <a:tc>
                  <a:txBody>
                    <a:bodyPr/>
                    <a:lstStyle/>
                    <a:p>
                      <a:pPr algn="ct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100,</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000/160,</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175 degrees Fahrenheit or 80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931321338"/>
                  </a:ext>
                </a:extLst>
              </a:tr>
              <a:tr h="370840">
                <a:tc>
                  <a:txBody>
                    <a:bodyPr/>
                    <a:lstStyle/>
                    <a:p>
                      <a:pPr algn="ct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50,</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000/80,</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195 degrees Fahrenheit or 90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144831934"/>
                  </a:ext>
                </a:extLst>
              </a:tr>
              <a:tr h="370840">
                <a:tc>
                  <a:txBody>
                    <a:bodyPr/>
                    <a:lstStyle/>
                    <a:p>
                      <a:pPr algn="ct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25,</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000/40,</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215 degrees Fahrenheit or 100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283315087"/>
                  </a:ext>
                </a:extLst>
              </a:tr>
              <a:tr h="370840">
                <a:tc>
                  <a:txBody>
                    <a:bodyPr/>
                    <a:lstStyle/>
                    <a:p>
                      <a:pPr algn="ct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12,550/20,</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235 degrees Fahrenheit or 113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521459603"/>
                  </a:ext>
                </a:extLst>
              </a:tr>
              <a:tr h="370840">
                <a:tc>
                  <a:txBody>
                    <a:bodyPr/>
                    <a:lstStyle/>
                    <a:p>
                      <a:pPr algn="ct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250/10,</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255 degrees Fahrenheit or 124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288763846"/>
                  </a:ext>
                </a:extLst>
              </a:tr>
              <a:tr h="370840">
                <a:tc>
                  <a:txBody>
                    <a:bodyPr/>
                    <a:lstStyle/>
                    <a:p>
                      <a:pPr algn="ct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3,125/5,</a:t>
                      </a:r>
                      <a:r>
                        <a:rPr lang="en-US" sz="1600" spc="-17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275 degrees Fahrenheit or 1350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881073807"/>
                  </a:ext>
                </a:extLst>
              </a:tr>
              <a:tr h="370840">
                <a:tc>
                  <a:txBody>
                    <a:bodyPr/>
                    <a:lstStyle/>
                    <a:p>
                      <a:pPr algn="ctr"/>
                      <a:r>
                        <a:rPr lang="en-US" sz="1600" spc="-1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1,560/2,500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295 degrees Fahrenheit or 146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063894623"/>
                  </a:ext>
                </a:extLst>
              </a:tr>
              <a:tr h="370840">
                <a:tc>
                  <a:txBody>
                    <a:bodyPr/>
                    <a:lstStyle/>
                    <a:p>
                      <a:pPr algn="ct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780/1,</a:t>
                      </a:r>
                      <a:r>
                        <a:rPr lang="en-US" sz="1600" spc="-18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250</a:t>
                      </a:r>
                      <a:endParaRPr lang="en-US"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00" noProof="0" dirty="0"/>
                        <a:t>315 degrees Fahrenheit or 157 degrees Celsius.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511791648"/>
                  </a:ext>
                </a:extLst>
              </a:tr>
            </a:tbl>
          </a:graphicData>
        </a:graphic>
      </p:graphicFrame>
      <p:graphicFrame>
        <p:nvGraphicFramePr>
          <p:cNvPr id="5" name="Object 4">
            <a:extLst>
              <a:ext uri="{FF2B5EF4-FFF2-40B4-BE49-F238E27FC236}">
                <a16:creationId xmlns:a16="http://schemas.microsoft.com/office/drawing/2014/main" id="{BACD8573-2EB9-CA19-AF35-CC74E90ACEE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7413551"/>
              </p:ext>
            </p:extLst>
          </p:nvPr>
        </p:nvGraphicFramePr>
        <p:xfrm>
          <a:off x="5619311" y="2269692"/>
          <a:ext cx="940678" cy="242295"/>
        </p:xfrm>
        <a:graphic>
          <a:graphicData uri="http://schemas.openxmlformats.org/presentationml/2006/ole">
            <mc:AlternateContent xmlns:mc="http://schemas.openxmlformats.org/markup-compatibility/2006">
              <mc:Choice xmlns:v="urn:schemas-microsoft-com:vml" Requires="v">
                <p:oleObj name="Equation" r:id="rId3" imgW="685800" imgH="177480" progId="Equation.DSMT4">
                  <p:embed/>
                </p:oleObj>
              </mc:Choice>
              <mc:Fallback>
                <p:oleObj name="Equation" r:id="rId3" imgW="685800" imgH="177480" progId="Equation.DSMT4">
                  <p:embed/>
                  <p:pic>
                    <p:nvPicPr>
                      <p:cNvPr id="5" name="Object 4">
                        <a:extLst>
                          <a:ext uri="{FF2B5EF4-FFF2-40B4-BE49-F238E27FC236}">
                            <a16:creationId xmlns:a16="http://schemas.microsoft.com/office/drawing/2014/main" id="{BACD8573-2EB9-CA19-AF35-CC74E90ACEEF}"/>
                          </a:ext>
                        </a:extLst>
                      </p:cNvPr>
                      <p:cNvPicPr>
                        <a:picLocks noChangeAspect="1" noChangeArrowheads="1"/>
                      </p:cNvPicPr>
                      <p:nvPr/>
                    </p:nvPicPr>
                    <p:blipFill>
                      <a:blip r:embed="rId4"/>
                      <a:srcRect/>
                      <a:stretch>
                        <a:fillRect/>
                      </a:stretch>
                    </p:blipFill>
                    <p:spPr bwMode="auto">
                      <a:xfrm>
                        <a:off x="5619311" y="2269692"/>
                        <a:ext cx="940678" cy="242295"/>
                      </a:xfrm>
                      <a:prstGeom prst="rect">
                        <a:avLst/>
                      </a:prstGeom>
                      <a:solidFill>
                        <a:srgbClr val="D4EAE4"/>
                      </a:solidFill>
                    </p:spPr>
                  </p:pic>
                </p:oleObj>
              </mc:Fallback>
            </mc:AlternateContent>
          </a:graphicData>
        </a:graphic>
      </p:graphicFrame>
      <p:graphicFrame>
        <p:nvGraphicFramePr>
          <p:cNvPr id="7" name="Object 6">
            <a:extLst>
              <a:ext uri="{FF2B5EF4-FFF2-40B4-BE49-F238E27FC236}">
                <a16:creationId xmlns:a16="http://schemas.microsoft.com/office/drawing/2014/main" id="{51A8F039-106F-CE9B-0DAE-C3DEE266B9A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81249749"/>
              </p:ext>
            </p:extLst>
          </p:nvPr>
        </p:nvGraphicFramePr>
        <p:xfrm>
          <a:off x="5619311" y="2655772"/>
          <a:ext cx="940678" cy="242295"/>
        </p:xfrm>
        <a:graphic>
          <a:graphicData uri="http://schemas.openxmlformats.org/presentationml/2006/ole">
            <mc:AlternateContent xmlns:mc="http://schemas.openxmlformats.org/markup-compatibility/2006">
              <mc:Choice xmlns:v="urn:schemas-microsoft-com:vml" Requires="v">
                <p:oleObj name="Equation" r:id="rId5" imgW="685800" imgH="177480" progId="Equation.DSMT4">
                  <p:embed/>
                </p:oleObj>
              </mc:Choice>
              <mc:Fallback>
                <p:oleObj name="Equation" r:id="rId5" imgW="685800" imgH="177480" progId="Equation.DSMT4">
                  <p:embed/>
                  <p:pic>
                    <p:nvPicPr>
                      <p:cNvPr id="7" name="Object 6">
                        <a:extLst>
                          <a:ext uri="{FF2B5EF4-FFF2-40B4-BE49-F238E27FC236}">
                            <a16:creationId xmlns:a16="http://schemas.microsoft.com/office/drawing/2014/main" id="{51A8F039-106F-CE9B-0DAE-C3DEE266B9A5}"/>
                          </a:ext>
                        </a:extLst>
                      </p:cNvPr>
                      <p:cNvPicPr>
                        <a:picLocks noChangeAspect="1" noChangeArrowheads="1"/>
                      </p:cNvPicPr>
                      <p:nvPr/>
                    </p:nvPicPr>
                    <p:blipFill>
                      <a:blip r:embed="rId6"/>
                      <a:srcRect/>
                      <a:stretch>
                        <a:fillRect/>
                      </a:stretch>
                    </p:blipFill>
                    <p:spPr bwMode="auto">
                      <a:xfrm>
                        <a:off x="5619311" y="2655772"/>
                        <a:ext cx="940678" cy="242295"/>
                      </a:xfrm>
                      <a:prstGeom prst="rect">
                        <a:avLst/>
                      </a:prstGeom>
                      <a:solidFill>
                        <a:srgbClr val="D4EAE4"/>
                      </a:solidFill>
                    </p:spPr>
                  </p:pic>
                </p:oleObj>
              </mc:Fallback>
            </mc:AlternateContent>
          </a:graphicData>
        </a:graphic>
      </p:graphicFrame>
      <p:graphicFrame>
        <p:nvGraphicFramePr>
          <p:cNvPr id="9" name="Object 8">
            <a:extLst>
              <a:ext uri="{FF2B5EF4-FFF2-40B4-BE49-F238E27FC236}">
                <a16:creationId xmlns:a16="http://schemas.microsoft.com/office/drawing/2014/main" id="{37E5E228-497E-D754-842B-E7D9088CE23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65752268"/>
              </p:ext>
            </p:extLst>
          </p:nvPr>
        </p:nvGraphicFramePr>
        <p:xfrm>
          <a:off x="5608017" y="3039927"/>
          <a:ext cx="965488" cy="220806"/>
        </p:xfrm>
        <a:graphic>
          <a:graphicData uri="http://schemas.openxmlformats.org/presentationml/2006/ole">
            <mc:AlternateContent xmlns:mc="http://schemas.openxmlformats.org/markup-compatibility/2006">
              <mc:Choice xmlns:v="urn:schemas-microsoft-com:vml" Requires="v">
                <p:oleObj name="Equation" r:id="rId7" imgW="774360" imgH="177480" progId="Equation.DSMT4">
                  <p:embed/>
                </p:oleObj>
              </mc:Choice>
              <mc:Fallback>
                <p:oleObj name="Equation" r:id="rId7" imgW="774360" imgH="177480" progId="Equation.DSMT4">
                  <p:embed/>
                  <p:pic>
                    <p:nvPicPr>
                      <p:cNvPr id="9" name="Object 8">
                        <a:extLst>
                          <a:ext uri="{FF2B5EF4-FFF2-40B4-BE49-F238E27FC236}">
                            <a16:creationId xmlns:a16="http://schemas.microsoft.com/office/drawing/2014/main" id="{37E5E228-497E-D754-842B-E7D9088CE234}"/>
                          </a:ext>
                        </a:extLst>
                      </p:cNvPr>
                      <p:cNvPicPr>
                        <a:picLocks noChangeAspect="1" noChangeArrowheads="1"/>
                      </p:cNvPicPr>
                      <p:nvPr/>
                    </p:nvPicPr>
                    <p:blipFill>
                      <a:blip r:embed="rId8"/>
                      <a:srcRect/>
                      <a:stretch>
                        <a:fillRect/>
                      </a:stretch>
                    </p:blipFill>
                    <p:spPr bwMode="auto">
                      <a:xfrm>
                        <a:off x="5608017" y="3039927"/>
                        <a:ext cx="965488" cy="220806"/>
                      </a:xfrm>
                      <a:prstGeom prst="rect">
                        <a:avLst/>
                      </a:prstGeom>
                      <a:solidFill>
                        <a:srgbClr val="D4EAE4"/>
                      </a:solidFill>
                    </p:spPr>
                  </p:pic>
                </p:oleObj>
              </mc:Fallback>
            </mc:AlternateContent>
          </a:graphicData>
        </a:graphic>
      </p:graphicFrame>
      <p:graphicFrame>
        <p:nvGraphicFramePr>
          <p:cNvPr id="10" name="Object 9">
            <a:extLst>
              <a:ext uri="{FF2B5EF4-FFF2-40B4-BE49-F238E27FC236}">
                <a16:creationId xmlns:a16="http://schemas.microsoft.com/office/drawing/2014/main" id="{09692AA8-2465-728D-F9B2-556DFEDCC7C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787131453"/>
              </p:ext>
            </p:extLst>
          </p:nvPr>
        </p:nvGraphicFramePr>
        <p:xfrm>
          <a:off x="5608017" y="3413815"/>
          <a:ext cx="965488" cy="220806"/>
        </p:xfrm>
        <a:graphic>
          <a:graphicData uri="http://schemas.openxmlformats.org/presentationml/2006/ole">
            <mc:AlternateContent xmlns:mc="http://schemas.openxmlformats.org/markup-compatibility/2006">
              <mc:Choice xmlns:v="urn:schemas-microsoft-com:vml" Requires="v">
                <p:oleObj name="Equation" r:id="rId9" imgW="774360" imgH="177480" progId="Equation.DSMT4">
                  <p:embed/>
                </p:oleObj>
              </mc:Choice>
              <mc:Fallback>
                <p:oleObj name="Equation" r:id="rId9" imgW="774360" imgH="177480" progId="Equation.DSMT4">
                  <p:embed/>
                  <p:pic>
                    <p:nvPicPr>
                      <p:cNvPr id="10" name="Object 9">
                        <a:extLst>
                          <a:ext uri="{FF2B5EF4-FFF2-40B4-BE49-F238E27FC236}">
                            <a16:creationId xmlns:a16="http://schemas.microsoft.com/office/drawing/2014/main" id="{09692AA8-2465-728D-F9B2-556DFEDCC7C2}"/>
                          </a:ext>
                        </a:extLst>
                      </p:cNvPr>
                      <p:cNvPicPr>
                        <a:picLocks noChangeAspect="1" noChangeArrowheads="1"/>
                      </p:cNvPicPr>
                      <p:nvPr/>
                    </p:nvPicPr>
                    <p:blipFill>
                      <a:blip r:embed="rId10"/>
                      <a:srcRect/>
                      <a:stretch>
                        <a:fillRect/>
                      </a:stretch>
                    </p:blipFill>
                    <p:spPr bwMode="auto">
                      <a:xfrm>
                        <a:off x="5608017" y="3413815"/>
                        <a:ext cx="965488" cy="220806"/>
                      </a:xfrm>
                      <a:prstGeom prst="rect">
                        <a:avLst/>
                      </a:prstGeom>
                      <a:solidFill>
                        <a:srgbClr val="D4EAE4"/>
                      </a:solidFill>
                    </p:spPr>
                  </p:pic>
                </p:oleObj>
              </mc:Fallback>
            </mc:AlternateContent>
          </a:graphicData>
        </a:graphic>
      </p:graphicFrame>
      <p:graphicFrame>
        <p:nvGraphicFramePr>
          <p:cNvPr id="11" name="Object 10">
            <a:extLst>
              <a:ext uri="{FF2B5EF4-FFF2-40B4-BE49-F238E27FC236}">
                <a16:creationId xmlns:a16="http://schemas.microsoft.com/office/drawing/2014/main" id="{418D0273-6345-187D-49DC-44B8A223551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33820806"/>
              </p:ext>
            </p:extLst>
          </p:nvPr>
        </p:nvGraphicFramePr>
        <p:xfrm>
          <a:off x="5618177" y="3783639"/>
          <a:ext cx="965488" cy="220806"/>
        </p:xfrm>
        <a:graphic>
          <a:graphicData uri="http://schemas.openxmlformats.org/presentationml/2006/ole">
            <mc:AlternateContent xmlns:mc="http://schemas.openxmlformats.org/markup-compatibility/2006">
              <mc:Choice xmlns:v="urn:schemas-microsoft-com:vml" Requires="v">
                <p:oleObj name="Equation" r:id="rId11" imgW="774360" imgH="177480" progId="Equation.DSMT4">
                  <p:embed/>
                </p:oleObj>
              </mc:Choice>
              <mc:Fallback>
                <p:oleObj name="Equation" r:id="rId11" imgW="774360" imgH="177480" progId="Equation.DSMT4">
                  <p:embed/>
                  <p:pic>
                    <p:nvPicPr>
                      <p:cNvPr id="11" name="Object 10">
                        <a:extLst>
                          <a:ext uri="{FF2B5EF4-FFF2-40B4-BE49-F238E27FC236}">
                            <a16:creationId xmlns:a16="http://schemas.microsoft.com/office/drawing/2014/main" id="{418D0273-6345-187D-49DC-44B8A2235515}"/>
                          </a:ext>
                        </a:extLst>
                      </p:cNvPr>
                      <p:cNvPicPr>
                        <a:picLocks noChangeAspect="1" noChangeArrowheads="1"/>
                      </p:cNvPicPr>
                      <p:nvPr/>
                    </p:nvPicPr>
                    <p:blipFill>
                      <a:blip r:embed="rId12"/>
                      <a:srcRect/>
                      <a:stretch>
                        <a:fillRect/>
                      </a:stretch>
                    </p:blipFill>
                    <p:spPr bwMode="auto">
                      <a:xfrm>
                        <a:off x="5618177" y="3783639"/>
                        <a:ext cx="965488" cy="220806"/>
                      </a:xfrm>
                      <a:prstGeom prst="rect">
                        <a:avLst/>
                      </a:prstGeom>
                      <a:solidFill>
                        <a:srgbClr val="D4EAE4"/>
                      </a:solidFill>
                    </p:spPr>
                  </p:pic>
                </p:oleObj>
              </mc:Fallback>
            </mc:AlternateContent>
          </a:graphicData>
        </a:graphic>
      </p:graphicFrame>
      <p:graphicFrame>
        <p:nvGraphicFramePr>
          <p:cNvPr id="12" name="Object 11">
            <a:extLst>
              <a:ext uri="{FF2B5EF4-FFF2-40B4-BE49-F238E27FC236}">
                <a16:creationId xmlns:a16="http://schemas.microsoft.com/office/drawing/2014/main" id="{ECE89E88-93D1-435B-54F0-2FC9B1960F9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26103046"/>
              </p:ext>
            </p:extLst>
          </p:nvPr>
        </p:nvGraphicFramePr>
        <p:xfrm>
          <a:off x="5571187" y="4149082"/>
          <a:ext cx="1060739" cy="220807"/>
        </p:xfrm>
        <a:graphic>
          <a:graphicData uri="http://schemas.openxmlformats.org/presentationml/2006/ole">
            <mc:AlternateContent xmlns:mc="http://schemas.openxmlformats.org/markup-compatibility/2006">
              <mc:Choice xmlns:v="urn:schemas-microsoft-com:vml" Requires="v">
                <p:oleObj name="Equation" r:id="rId13" imgW="850680" imgH="177480" progId="Equation.DSMT4">
                  <p:embed/>
                </p:oleObj>
              </mc:Choice>
              <mc:Fallback>
                <p:oleObj name="Equation" r:id="rId13" imgW="850680" imgH="177480" progId="Equation.DSMT4">
                  <p:embed/>
                  <p:pic>
                    <p:nvPicPr>
                      <p:cNvPr id="12" name="Object 11">
                        <a:extLst>
                          <a:ext uri="{FF2B5EF4-FFF2-40B4-BE49-F238E27FC236}">
                            <a16:creationId xmlns:a16="http://schemas.microsoft.com/office/drawing/2014/main" id="{ECE89E88-93D1-435B-54F0-2FC9B1960F92}"/>
                          </a:ext>
                        </a:extLst>
                      </p:cNvPr>
                      <p:cNvPicPr>
                        <a:picLocks noChangeAspect="1" noChangeArrowheads="1"/>
                      </p:cNvPicPr>
                      <p:nvPr/>
                    </p:nvPicPr>
                    <p:blipFill>
                      <a:blip r:embed="rId14"/>
                      <a:srcRect/>
                      <a:stretch>
                        <a:fillRect/>
                      </a:stretch>
                    </p:blipFill>
                    <p:spPr bwMode="auto">
                      <a:xfrm>
                        <a:off x="5571187" y="4149082"/>
                        <a:ext cx="1060739" cy="220807"/>
                      </a:xfrm>
                      <a:prstGeom prst="rect">
                        <a:avLst/>
                      </a:prstGeom>
                      <a:solidFill>
                        <a:srgbClr val="D4EAE4"/>
                      </a:solidFill>
                    </p:spPr>
                  </p:pic>
                </p:oleObj>
              </mc:Fallback>
            </mc:AlternateContent>
          </a:graphicData>
        </a:graphic>
      </p:graphicFrame>
      <p:graphicFrame>
        <p:nvGraphicFramePr>
          <p:cNvPr id="13" name="Object 12">
            <a:extLst>
              <a:ext uri="{FF2B5EF4-FFF2-40B4-BE49-F238E27FC236}">
                <a16:creationId xmlns:a16="http://schemas.microsoft.com/office/drawing/2014/main" id="{F95528B8-02C0-EECD-4836-F736308B1F3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87073913"/>
              </p:ext>
            </p:extLst>
          </p:nvPr>
        </p:nvGraphicFramePr>
        <p:xfrm>
          <a:off x="5618177" y="4525319"/>
          <a:ext cx="965488" cy="220806"/>
        </p:xfrm>
        <a:graphic>
          <a:graphicData uri="http://schemas.openxmlformats.org/presentationml/2006/ole">
            <mc:AlternateContent xmlns:mc="http://schemas.openxmlformats.org/markup-compatibility/2006">
              <mc:Choice xmlns:v="urn:schemas-microsoft-com:vml" Requires="v">
                <p:oleObj name="Equation" r:id="rId15" imgW="774360" imgH="177480" progId="Equation.DSMT4">
                  <p:embed/>
                </p:oleObj>
              </mc:Choice>
              <mc:Fallback>
                <p:oleObj name="Equation" r:id="rId15" imgW="774360" imgH="177480" progId="Equation.DSMT4">
                  <p:embed/>
                  <p:pic>
                    <p:nvPicPr>
                      <p:cNvPr id="13" name="Object 12">
                        <a:extLst>
                          <a:ext uri="{FF2B5EF4-FFF2-40B4-BE49-F238E27FC236}">
                            <a16:creationId xmlns:a16="http://schemas.microsoft.com/office/drawing/2014/main" id="{F95528B8-02C0-EECD-4836-F736308B1F3D}"/>
                          </a:ext>
                        </a:extLst>
                      </p:cNvPr>
                      <p:cNvPicPr>
                        <a:picLocks noChangeAspect="1" noChangeArrowheads="1"/>
                      </p:cNvPicPr>
                      <p:nvPr/>
                    </p:nvPicPr>
                    <p:blipFill>
                      <a:blip r:embed="rId16"/>
                      <a:srcRect/>
                      <a:stretch>
                        <a:fillRect/>
                      </a:stretch>
                    </p:blipFill>
                    <p:spPr bwMode="auto">
                      <a:xfrm>
                        <a:off x="5618177" y="4525319"/>
                        <a:ext cx="965488" cy="220806"/>
                      </a:xfrm>
                      <a:prstGeom prst="rect">
                        <a:avLst/>
                      </a:prstGeom>
                      <a:solidFill>
                        <a:srgbClr val="D4EAE4"/>
                      </a:solidFill>
                    </p:spPr>
                  </p:pic>
                </p:oleObj>
              </mc:Fallback>
            </mc:AlternateContent>
          </a:graphicData>
        </a:graphic>
      </p:graphicFrame>
      <p:graphicFrame>
        <p:nvGraphicFramePr>
          <p:cNvPr id="14" name="Object 13">
            <a:extLst>
              <a:ext uri="{FF2B5EF4-FFF2-40B4-BE49-F238E27FC236}">
                <a16:creationId xmlns:a16="http://schemas.microsoft.com/office/drawing/2014/main" id="{68E181BA-A6C7-27EF-557B-861A2CAA4B9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32069707"/>
              </p:ext>
            </p:extLst>
          </p:nvPr>
        </p:nvGraphicFramePr>
        <p:xfrm>
          <a:off x="5635480" y="4891714"/>
          <a:ext cx="949614" cy="220806"/>
        </p:xfrm>
        <a:graphic>
          <a:graphicData uri="http://schemas.openxmlformats.org/presentationml/2006/ole">
            <mc:AlternateContent xmlns:mc="http://schemas.openxmlformats.org/markup-compatibility/2006">
              <mc:Choice xmlns:v="urn:schemas-microsoft-com:vml" Requires="v">
                <p:oleObj name="Equation" r:id="rId17" imgW="761760" imgH="177480" progId="Equation.DSMT4">
                  <p:embed/>
                </p:oleObj>
              </mc:Choice>
              <mc:Fallback>
                <p:oleObj name="Equation" r:id="rId17" imgW="761760" imgH="177480" progId="Equation.DSMT4">
                  <p:embed/>
                  <p:pic>
                    <p:nvPicPr>
                      <p:cNvPr id="14" name="Object 13">
                        <a:extLst>
                          <a:ext uri="{FF2B5EF4-FFF2-40B4-BE49-F238E27FC236}">
                            <a16:creationId xmlns:a16="http://schemas.microsoft.com/office/drawing/2014/main" id="{68E181BA-A6C7-27EF-557B-861A2CAA4B91}"/>
                          </a:ext>
                        </a:extLst>
                      </p:cNvPr>
                      <p:cNvPicPr>
                        <a:picLocks noChangeAspect="1" noChangeArrowheads="1"/>
                      </p:cNvPicPr>
                      <p:nvPr/>
                    </p:nvPicPr>
                    <p:blipFill>
                      <a:blip r:embed="rId18"/>
                      <a:srcRect/>
                      <a:stretch>
                        <a:fillRect/>
                      </a:stretch>
                    </p:blipFill>
                    <p:spPr bwMode="auto">
                      <a:xfrm>
                        <a:off x="5635480" y="4891714"/>
                        <a:ext cx="949614" cy="220806"/>
                      </a:xfrm>
                      <a:prstGeom prst="rect">
                        <a:avLst/>
                      </a:prstGeom>
                      <a:solidFill>
                        <a:srgbClr val="D4EAE4"/>
                      </a:solidFill>
                    </p:spPr>
                  </p:pic>
                </p:oleObj>
              </mc:Fallback>
            </mc:AlternateContent>
          </a:graphicData>
        </a:graphic>
      </p:graphicFrame>
    </p:spTree>
    <p:extLst>
      <p:ext uri="{BB962C8B-B14F-4D97-AF65-F5344CB8AC3E}">
        <p14:creationId xmlns:p14="http://schemas.microsoft.com/office/powerpoint/2010/main" val="160975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040" y="231599"/>
            <a:ext cx="8229600" cy="590349"/>
          </a:xfrm>
        </p:spPr>
        <p:txBody>
          <a:bodyPr lIns="0" tIns="18000" rIns="0" bIns="18000" anchor="ctr" anchorCtr="0">
            <a:spAutoFit/>
          </a:bodyPr>
          <a:lstStyle/>
          <a:p>
            <a:r>
              <a:rPr lang="en-US" noProof="0" dirty="0"/>
              <a:t>Figure 16.1</a:t>
            </a:r>
          </a:p>
        </p:txBody>
      </p:sp>
      <p:sp>
        <p:nvSpPr>
          <p:cNvPr id="7" name="Content Placeholder 6">
            <a:extLst>
              <a:ext uri="{FF2B5EF4-FFF2-40B4-BE49-F238E27FC236}">
                <a16:creationId xmlns:a16="http://schemas.microsoft.com/office/drawing/2014/main" id="{C54DE8E6-7945-736D-EDBC-CD423227DE18}"/>
              </a:ext>
            </a:extLst>
          </p:cNvPr>
          <p:cNvSpPr>
            <a:spLocks noGrp="1"/>
          </p:cNvSpPr>
          <p:nvPr>
            <p:ph sz="quarter" idx="13"/>
          </p:nvPr>
        </p:nvSpPr>
        <p:spPr>
          <a:xfrm>
            <a:off x="447040" y="1016887"/>
            <a:ext cx="8265160"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Draining Fluid</a:t>
            </a:r>
          </a:p>
        </p:txBody>
      </p:sp>
      <p:pic>
        <p:nvPicPr>
          <p:cNvPr id="6" name="Picture 5" descr="A close-up side view of the fluid from an automatic transaxle with most bolts removed, where the flow is behind a cylindrical housing from hoses.">
            <a:extLst>
              <a:ext uri="{FF2B5EF4-FFF2-40B4-BE49-F238E27FC236}">
                <a16:creationId xmlns:a16="http://schemas.microsoft.com/office/drawing/2014/main" id="{E9B4A681-C8A1-C42A-3C3B-C02C01E02145}"/>
              </a:ext>
            </a:extLst>
          </p:cNvPr>
          <p:cNvPicPr>
            <a:picLocks noChangeAspect="1"/>
          </p:cNvPicPr>
          <p:nvPr/>
        </p:nvPicPr>
        <p:blipFill rotWithShape="1">
          <a:blip r:embed="rId3"/>
          <a:srcRect b="9155"/>
          <a:stretch/>
        </p:blipFill>
        <p:spPr>
          <a:xfrm>
            <a:off x="2316945" y="1617040"/>
            <a:ext cx="4510110" cy="3361792"/>
          </a:xfrm>
          <a:prstGeom prst="rect">
            <a:avLst/>
          </a:prstGeom>
        </p:spPr>
      </p:pic>
      <p:sp>
        <p:nvSpPr>
          <p:cNvPr id="8" name="Content Placeholder 7">
            <a:extLst>
              <a:ext uri="{FF2B5EF4-FFF2-40B4-BE49-F238E27FC236}">
                <a16:creationId xmlns:a16="http://schemas.microsoft.com/office/drawing/2014/main" id="{85D687E0-8A33-1E5A-D47E-8203A699B270}"/>
              </a:ext>
            </a:extLst>
          </p:cNvPr>
          <p:cNvSpPr>
            <a:spLocks noGrp="1"/>
          </p:cNvSpPr>
          <p:nvPr>
            <p:ph sz="quarter" idx="14"/>
          </p:nvPr>
        </p:nvSpPr>
        <p:spPr>
          <a:xfrm>
            <a:off x="447040" y="5201331"/>
            <a:ext cx="8265160"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Draining the fluid from an automatic transaxle by allowing the fluid to flow into a container after most of the retaining bolts have been removed.</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83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52" y="216183"/>
            <a:ext cx="7701598" cy="1021237"/>
          </a:xfrm>
        </p:spPr>
        <p:txBody>
          <a:bodyPr wrap="square" lIns="0" tIns="18000" rIns="0" bIns="18000" anchor="ctr" anchorCtr="0">
            <a:spAutoFit/>
          </a:bodyPr>
          <a:lstStyle/>
          <a:p>
            <a:r>
              <a:rPr lang="en-US" noProof="0" dirty="0"/>
              <a:t>Fluid Changing, Dropping the Pan </a:t>
            </a:r>
            <a:r>
              <a:rPr lang="en-US" sz="2800" noProof="0" dirty="0"/>
              <a:t>(1 of 4)</a:t>
            </a:r>
            <a:endParaRPr lang="en-US" sz="3200" noProof="0" dirty="0"/>
          </a:p>
        </p:txBody>
      </p:sp>
      <p:sp>
        <p:nvSpPr>
          <p:cNvPr id="6" name="Content Placeholder 5">
            <a:extLst>
              <a:ext uri="{FF2B5EF4-FFF2-40B4-BE49-F238E27FC236}">
                <a16:creationId xmlns:a16="http://schemas.microsoft.com/office/drawing/2014/main" id="{0079F26E-689D-9333-E4D7-FD56CDBF769B}"/>
              </a:ext>
            </a:extLst>
          </p:cNvPr>
          <p:cNvSpPr>
            <a:spLocks noGrp="1"/>
          </p:cNvSpPr>
          <p:nvPr>
            <p:ph sz="quarter" idx="13"/>
          </p:nvPr>
        </p:nvSpPr>
        <p:spPr>
          <a:xfrm>
            <a:off x="447040" y="1442617"/>
            <a:ext cx="8265160" cy="851959"/>
          </a:xfrm>
        </p:spPr>
        <p:txBody>
          <a:bodyPr wrap="square" lIns="0" tIns="18000" rIns="0" bIns="18000" anchor="ctr" anchorCtr="0">
            <a:spAutoFit/>
          </a:bodyPr>
          <a:lstStyle/>
          <a:p>
            <a:pPr marL="342900" indent="-342900">
              <a:spcBef>
                <a:spcPts val="600"/>
              </a:spcBef>
            </a:pPr>
            <a:r>
              <a:rPr lang="en-US" sz="2400" noProof="0" dirty="0"/>
              <a:t>STEP 1 Safely hoist vehicle.</a:t>
            </a:r>
          </a:p>
          <a:p>
            <a:pPr marL="342900" indent="-342900">
              <a:spcBef>
                <a:spcPts val="600"/>
              </a:spcBef>
            </a:pPr>
            <a:r>
              <a:rPr lang="en-US" sz="2400" noProof="0" dirty="0"/>
              <a:t>STEP 2 Select best direction for fluid to spill from the pan.</a:t>
            </a:r>
          </a:p>
        </p:txBody>
      </p:sp>
      <p:sp>
        <p:nvSpPr>
          <p:cNvPr id="7" name="Content Placeholder 6">
            <a:extLst>
              <a:ext uri="{FF2B5EF4-FFF2-40B4-BE49-F238E27FC236}">
                <a16:creationId xmlns:a16="http://schemas.microsoft.com/office/drawing/2014/main" id="{FB45A0E6-479F-20CD-240E-03551A3FBFFD}"/>
              </a:ext>
            </a:extLst>
          </p:cNvPr>
          <p:cNvSpPr>
            <a:spLocks noGrp="1"/>
          </p:cNvSpPr>
          <p:nvPr>
            <p:ph sz="quarter" idx="14"/>
          </p:nvPr>
        </p:nvSpPr>
        <p:spPr>
          <a:xfrm>
            <a:off x="447040" y="2431305"/>
            <a:ext cx="6675120" cy="405683"/>
          </a:xfrm>
        </p:spPr>
        <p:txBody>
          <a:bodyPr wrap="square" lIns="0" tIns="18000" rIns="0" bIns="18000" anchor="ctr" anchorCtr="0">
            <a:spAutoFit/>
          </a:bodyPr>
          <a:lstStyle/>
          <a:p>
            <a:pPr marL="342900" indent="-342900">
              <a:spcBef>
                <a:spcPts val="600"/>
              </a:spcBef>
            </a:pPr>
            <a:r>
              <a:rPr lang="en-US" sz="2400" noProof="0" dirty="0"/>
              <a:t>STEP 3 When pan lowers to an angle of about</a:t>
            </a:r>
          </a:p>
        </p:txBody>
      </p:sp>
      <p:graphicFrame>
        <p:nvGraphicFramePr>
          <p:cNvPr id="14" name="Object 13" descr="30 degrees.">
            <a:extLst>
              <a:ext uri="{FF2B5EF4-FFF2-40B4-BE49-F238E27FC236}">
                <a16:creationId xmlns:a16="http://schemas.microsoft.com/office/drawing/2014/main" id="{C9B8D65F-1A02-1BDB-9007-0620FE9FB9A0}"/>
              </a:ext>
            </a:extLst>
          </p:cNvPr>
          <p:cNvGraphicFramePr>
            <a:graphicFrameLocks noChangeAspect="1"/>
          </p:cNvGraphicFramePr>
          <p:nvPr>
            <p:extLst>
              <p:ext uri="{D42A27DB-BD31-4B8C-83A1-F6EECF244321}">
                <p14:modId xmlns:p14="http://schemas.microsoft.com/office/powerpoint/2010/main" val="2460511406"/>
              </p:ext>
            </p:extLst>
          </p:nvPr>
        </p:nvGraphicFramePr>
        <p:xfrm>
          <a:off x="7235696" y="2494718"/>
          <a:ext cx="515560" cy="340370"/>
        </p:xfrm>
        <a:graphic>
          <a:graphicData uri="http://schemas.openxmlformats.org/presentationml/2006/ole">
            <mc:AlternateContent xmlns:mc="http://schemas.openxmlformats.org/markup-compatibility/2006">
              <mc:Choice xmlns:v="urn:schemas-microsoft-com:vml" Requires="v">
                <p:oleObj name="Equation" r:id="rId2" imgW="266400" imgH="177480" progId="Equation.DSMT4">
                  <p:embed/>
                </p:oleObj>
              </mc:Choice>
              <mc:Fallback>
                <p:oleObj name="Equation" r:id="rId2" imgW="266400" imgH="177480" progId="Equation.DSMT4">
                  <p:embed/>
                  <p:pic>
                    <p:nvPicPr>
                      <p:cNvPr id="14" name="Object 13">
                        <a:extLst>
                          <a:ext uri="{FF2B5EF4-FFF2-40B4-BE49-F238E27FC236}">
                            <a16:creationId xmlns:a16="http://schemas.microsoft.com/office/drawing/2014/main" id="{C9B8D65F-1A02-1BDB-9007-0620FE9FB9A0}"/>
                          </a:ext>
                        </a:extLst>
                      </p:cNvPr>
                      <p:cNvPicPr>
                        <a:picLocks noChangeAspect="1" noChangeArrowheads="1"/>
                      </p:cNvPicPr>
                      <p:nvPr/>
                    </p:nvPicPr>
                    <p:blipFill>
                      <a:blip r:embed="rId3"/>
                      <a:srcRect/>
                      <a:stretch>
                        <a:fillRect/>
                      </a:stretch>
                    </p:blipFill>
                    <p:spPr bwMode="auto">
                      <a:xfrm>
                        <a:off x="7235696" y="2494718"/>
                        <a:ext cx="515560" cy="3403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a:extLst>
              <a:ext uri="{FF2B5EF4-FFF2-40B4-BE49-F238E27FC236}">
                <a16:creationId xmlns:a16="http://schemas.microsoft.com/office/drawing/2014/main" id="{FB80D32D-8523-DB4F-FC86-D155B09B2A2D}"/>
              </a:ext>
            </a:extLst>
          </p:cNvPr>
          <p:cNvSpPr>
            <a:spLocks noGrp="1"/>
          </p:cNvSpPr>
          <p:nvPr>
            <p:ph sz="quarter" idx="16"/>
          </p:nvPr>
        </p:nvSpPr>
        <p:spPr>
          <a:xfrm>
            <a:off x="7874000" y="2458293"/>
            <a:ext cx="274638" cy="405683"/>
          </a:xfrm>
        </p:spPr>
        <p:txBody>
          <a:bodyPr wrap="square" lIns="0" tIns="18000" rIns="0" bIns="18000" anchor="ctr" anchorCtr="0">
            <a:spAutoFit/>
          </a:bodyPr>
          <a:lstStyle/>
          <a:p>
            <a:pPr marL="0" indent="0">
              <a:buNone/>
            </a:pPr>
            <a:r>
              <a:rPr lang="en-US" sz="2400" noProof="0" dirty="0"/>
              <a:t>to</a:t>
            </a:r>
          </a:p>
        </p:txBody>
      </p:sp>
      <p:graphicFrame>
        <p:nvGraphicFramePr>
          <p:cNvPr id="15" name="Object 14" descr="45 degrees.">
            <a:extLst>
              <a:ext uri="{FF2B5EF4-FFF2-40B4-BE49-F238E27FC236}">
                <a16:creationId xmlns:a16="http://schemas.microsoft.com/office/drawing/2014/main" id="{1ABDDEE5-2768-B2A8-7DC5-056574DA3437}"/>
              </a:ext>
            </a:extLst>
          </p:cNvPr>
          <p:cNvGraphicFramePr>
            <a:graphicFrameLocks noChangeAspect="1"/>
          </p:cNvGraphicFramePr>
          <p:nvPr>
            <p:extLst>
              <p:ext uri="{D42A27DB-BD31-4B8C-83A1-F6EECF244321}">
                <p14:modId xmlns:p14="http://schemas.microsoft.com/office/powerpoint/2010/main" val="845388847"/>
              </p:ext>
            </p:extLst>
          </p:nvPr>
        </p:nvGraphicFramePr>
        <p:xfrm>
          <a:off x="776923" y="2939417"/>
          <a:ext cx="612775" cy="363538"/>
        </p:xfrm>
        <a:graphic>
          <a:graphicData uri="http://schemas.openxmlformats.org/presentationml/2006/ole">
            <mc:AlternateContent xmlns:mc="http://schemas.openxmlformats.org/markup-compatibility/2006">
              <mc:Choice xmlns:v="urn:schemas-microsoft-com:vml" Requires="v">
                <p:oleObj name="Equation" r:id="rId4" imgW="317160" imgH="190440" progId="Equation.DSMT4">
                  <p:embed/>
                </p:oleObj>
              </mc:Choice>
              <mc:Fallback>
                <p:oleObj name="Equation" r:id="rId4" imgW="317160" imgH="190440" progId="Equation.DSMT4">
                  <p:embed/>
                  <p:pic>
                    <p:nvPicPr>
                      <p:cNvPr id="15" name="Object 14">
                        <a:extLst>
                          <a:ext uri="{FF2B5EF4-FFF2-40B4-BE49-F238E27FC236}">
                            <a16:creationId xmlns:a16="http://schemas.microsoft.com/office/drawing/2014/main" id="{1ABDDEE5-2768-B2A8-7DC5-056574DA3437}"/>
                          </a:ext>
                        </a:extLst>
                      </p:cNvPr>
                      <p:cNvPicPr>
                        <a:picLocks noChangeAspect="1" noChangeArrowheads="1"/>
                      </p:cNvPicPr>
                      <p:nvPr/>
                    </p:nvPicPr>
                    <p:blipFill>
                      <a:blip r:embed="rId5"/>
                      <a:srcRect/>
                      <a:stretch>
                        <a:fillRect/>
                      </a:stretch>
                    </p:blipFill>
                    <p:spPr bwMode="auto">
                      <a:xfrm>
                        <a:off x="776923" y="2939417"/>
                        <a:ext cx="612775"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ontent Placeholder 9">
            <a:extLst>
              <a:ext uri="{FF2B5EF4-FFF2-40B4-BE49-F238E27FC236}">
                <a16:creationId xmlns:a16="http://schemas.microsoft.com/office/drawing/2014/main" id="{0CAE20F4-088F-AFE1-7412-A702FDECF32F}"/>
              </a:ext>
            </a:extLst>
          </p:cNvPr>
          <p:cNvSpPr>
            <a:spLocks noGrp="1"/>
          </p:cNvSpPr>
          <p:nvPr>
            <p:ph sz="quarter" idx="17"/>
          </p:nvPr>
        </p:nvSpPr>
        <p:spPr>
          <a:xfrm>
            <a:off x="1574165" y="2895173"/>
            <a:ext cx="2560956" cy="405683"/>
          </a:xfrm>
        </p:spPr>
        <p:txBody>
          <a:bodyPr wrap="square" lIns="0" tIns="18000" rIns="0" bIns="18000" anchor="ctr" anchorCtr="0">
            <a:spAutoFit/>
          </a:bodyPr>
          <a:lstStyle/>
          <a:p>
            <a:pPr marL="0" indent="0">
              <a:buNone/>
            </a:pPr>
            <a:r>
              <a:rPr lang="en-US" sz="2400" noProof="0" dirty="0"/>
              <a:t>support it by hand</a:t>
            </a:r>
          </a:p>
        </p:txBody>
      </p:sp>
      <p:sp>
        <p:nvSpPr>
          <p:cNvPr id="11" name="Content Placeholder 10">
            <a:extLst>
              <a:ext uri="{FF2B5EF4-FFF2-40B4-BE49-F238E27FC236}">
                <a16:creationId xmlns:a16="http://schemas.microsoft.com/office/drawing/2014/main" id="{A0E83DF7-7E7D-AF4A-3BA0-25B6CC06B767}"/>
              </a:ext>
            </a:extLst>
          </p:cNvPr>
          <p:cNvSpPr>
            <a:spLocks noGrp="1"/>
          </p:cNvSpPr>
          <p:nvPr>
            <p:ph sz="quarter" idx="18"/>
          </p:nvPr>
        </p:nvSpPr>
        <p:spPr>
          <a:xfrm>
            <a:off x="447040" y="3412063"/>
            <a:ext cx="8265160" cy="405683"/>
          </a:xfrm>
        </p:spPr>
        <p:txBody>
          <a:bodyPr wrap="square" lIns="0" tIns="18000" rIns="0" bIns="18000" anchor="ctr" anchorCtr="0">
            <a:spAutoFit/>
          </a:bodyPr>
          <a:lstStyle/>
          <a:p>
            <a:pPr marL="829818" lvl="1" indent="-342900"/>
            <a:r>
              <a:rPr lang="en-US" sz="2400" noProof="0" dirty="0"/>
              <a:t>Remove remaining two bolts and finish draining pan.</a:t>
            </a:r>
          </a:p>
        </p:txBody>
      </p:sp>
    </p:spTree>
    <p:extLst>
      <p:ext uri="{BB962C8B-B14F-4D97-AF65-F5344CB8AC3E}">
        <p14:creationId xmlns:p14="http://schemas.microsoft.com/office/powerpoint/2010/main" val="126226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216183"/>
            <a:ext cx="7611110" cy="1021237"/>
          </a:xfrm>
        </p:spPr>
        <p:txBody>
          <a:bodyPr wrap="square" lIns="0" tIns="18000" rIns="0" bIns="18000" anchor="ctr" anchorCtr="0">
            <a:spAutoFit/>
          </a:bodyPr>
          <a:lstStyle/>
          <a:p>
            <a:r>
              <a:rPr lang="en-US" noProof="0" dirty="0"/>
              <a:t>Fluid Changing, Dropping the Pan </a:t>
            </a:r>
            <a:r>
              <a:rPr lang="en-US" sz="2800" noProof="0" dirty="0"/>
              <a:t>(2 of 4)</a:t>
            </a:r>
            <a:endParaRPr lang="en-US" sz="3200" noProof="0" dirty="0"/>
          </a:p>
        </p:txBody>
      </p:sp>
      <p:sp>
        <p:nvSpPr>
          <p:cNvPr id="4" name="Content Placeholder 3">
            <a:extLst>
              <a:ext uri="{FF2B5EF4-FFF2-40B4-BE49-F238E27FC236}">
                <a16:creationId xmlns:a16="http://schemas.microsoft.com/office/drawing/2014/main" id="{366BC30A-113F-149A-85EF-9671E54F545C}"/>
              </a:ext>
            </a:extLst>
          </p:cNvPr>
          <p:cNvSpPr>
            <a:spLocks noGrp="1"/>
          </p:cNvSpPr>
          <p:nvPr>
            <p:ph sz="quarter" idx="13"/>
          </p:nvPr>
        </p:nvSpPr>
        <p:spPr>
          <a:xfrm>
            <a:off x="447040" y="1490360"/>
            <a:ext cx="8265160" cy="3083340"/>
          </a:xfrm>
        </p:spPr>
        <p:txBody>
          <a:bodyPr wrap="square" lIns="0" tIns="18000" rIns="0" bIns="18000" anchor="ctr" anchorCtr="0">
            <a:spAutoFit/>
          </a:bodyPr>
          <a:lstStyle/>
          <a:p>
            <a:pPr marL="342000" indent="-342000">
              <a:spcBef>
                <a:spcPts val="600"/>
              </a:spcBef>
            </a:pPr>
            <a:r>
              <a:rPr lang="en-US" sz="2400" noProof="0" dirty="0"/>
              <a:t>STEP 4 Remove filter, attached to valve body</a:t>
            </a:r>
          </a:p>
          <a:p>
            <a:pPr lvl="1" indent="-342000"/>
            <a:r>
              <a:rPr lang="en-US" sz="2400" noProof="0" dirty="0"/>
              <a:t>Watch for any small parts that may come loose </a:t>
            </a:r>
          </a:p>
          <a:p>
            <a:pPr lvl="1" indent="-342000"/>
            <a:r>
              <a:rPr lang="en-US" sz="2400" noProof="0" dirty="0"/>
              <a:t>Set aside old filter for comparison with new filter</a:t>
            </a:r>
          </a:p>
          <a:p>
            <a:pPr marL="342000" indent="-342000">
              <a:spcBef>
                <a:spcPts val="600"/>
              </a:spcBef>
            </a:pPr>
            <a:r>
              <a:rPr lang="en-US" sz="2400" noProof="0" dirty="0"/>
              <a:t>STEP 5 Inspect pan, filter, and pan magnet </a:t>
            </a:r>
          </a:p>
          <a:p>
            <a:pPr lvl="1" indent="-342000"/>
            <a:r>
              <a:rPr lang="en-US" sz="2400" noProof="0" dirty="0"/>
              <a:t>For debris and varnish buildup</a:t>
            </a:r>
          </a:p>
          <a:p>
            <a:pPr marL="342000" indent="-342000">
              <a:spcBef>
                <a:spcPts val="600"/>
              </a:spcBef>
            </a:pPr>
            <a:r>
              <a:rPr lang="en-US" sz="2400" noProof="0" dirty="0"/>
              <a:t>STEP 6 Install new filter using new gasket or O-ring</a:t>
            </a:r>
          </a:p>
          <a:p>
            <a:pPr lvl="1" indent="-342000"/>
            <a:r>
              <a:rPr lang="en-US" sz="2400" noProof="0" dirty="0"/>
              <a:t>Tighten the mounting bolts to the correct torque</a:t>
            </a:r>
            <a:endParaRPr lang="en-US" noProof="0" dirty="0"/>
          </a:p>
        </p:txBody>
      </p:sp>
    </p:spTree>
    <p:extLst>
      <p:ext uri="{BB962C8B-B14F-4D97-AF65-F5344CB8AC3E}">
        <p14:creationId xmlns:p14="http://schemas.microsoft.com/office/powerpoint/2010/main" val="366404728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TotalTime>
  <Words>2290</Words>
  <Application>Microsoft Office PowerPoint</Application>
  <PresentationFormat>On-screen Show (4:3)</PresentationFormat>
  <Paragraphs>231</Paragraphs>
  <Slides>50</Slides>
  <Notes>38</Notes>
  <HiddenSlides>0</HiddenSlides>
  <MMClips>2</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7" baseType="lpstr">
      <vt:lpstr>Arial</vt:lpstr>
      <vt:lpstr>Verdana</vt:lpstr>
      <vt:lpstr>Times New Roman</vt:lpstr>
      <vt:lpstr>Arial Unicode MS</vt:lpstr>
      <vt:lpstr>1_USHE</vt:lpstr>
      <vt:lpstr>USHE_slide options</vt:lpstr>
      <vt:lpstr>Equation</vt:lpstr>
      <vt:lpstr>Automatic Transmissions and Transaxles</vt:lpstr>
      <vt:lpstr>Learning Objectives (1 of 2)</vt:lpstr>
      <vt:lpstr>In-Vehicle Service Items</vt:lpstr>
      <vt:lpstr>Fluid Changes (1 of 2)</vt:lpstr>
      <vt:lpstr>Fluid Changes (2 of 2)</vt:lpstr>
      <vt:lpstr>Chart 16.1</vt:lpstr>
      <vt:lpstr>Figure 16.1</vt:lpstr>
      <vt:lpstr>Fluid Changing, Dropping the Pan (1 of 4)</vt:lpstr>
      <vt:lpstr>Fluid Changing, Dropping the Pan (2 of 4)</vt:lpstr>
      <vt:lpstr>Figure 16.2</vt:lpstr>
      <vt:lpstr>Fluid Changing, Dropping the Pan (3 of 4)</vt:lpstr>
      <vt:lpstr>Figure 16.3</vt:lpstr>
      <vt:lpstr>Fluid Changing, Dropping the Pan (4 of 4)</vt:lpstr>
      <vt:lpstr>Fluid Exchange and Flush Units</vt:lpstr>
      <vt:lpstr>Figure 16.4</vt:lpstr>
      <vt:lpstr>Seal Replacement</vt:lpstr>
      <vt:lpstr>Animation: Transmission Fluid Exchange (Animation will automatically start)</vt:lpstr>
      <vt:lpstr>Figure 16.5</vt:lpstr>
      <vt:lpstr>Figure 16.6</vt:lpstr>
      <vt:lpstr>Figure 16.7</vt:lpstr>
      <vt:lpstr>Manual Linkage Checks (1 of 2)</vt:lpstr>
      <vt:lpstr>Manual Linkage Checks (2 of 2)</vt:lpstr>
      <vt:lpstr>Figure 16.8</vt:lpstr>
      <vt:lpstr>Figure 16.9</vt:lpstr>
      <vt:lpstr>Figure 16.10</vt:lpstr>
      <vt:lpstr>Powertrain Mounts</vt:lpstr>
      <vt:lpstr>Figure 16.11</vt:lpstr>
      <vt:lpstr>Figure 16.12</vt:lpstr>
      <vt:lpstr>Band Adjustments</vt:lpstr>
      <vt:lpstr>Animation: AT Band &amp; Servo Operation (Animation will automatically start)</vt:lpstr>
      <vt:lpstr>Figure 16.13</vt:lpstr>
      <vt:lpstr>Transmission Pan Replacement Photo Sequence</vt:lpstr>
      <vt:lpstr>1. The owner of this Dodge pickup complained that automatic transmission fluid was leaking from pan gasket.</vt:lpstr>
      <vt:lpstr>2. The transmission fluid leak is found to be from small holes that had rusted through the steel pan.</vt:lpstr>
      <vt:lpstr>3. The retaining bolts being removed from the pan.</vt:lpstr>
      <vt:lpstr>4. Retaining bolts on one side are kept attached and then loosened to allow fluid to drain from one side of the pan.</vt:lpstr>
      <vt:lpstr>5. The pan is then gently lowered and the A T F is caught dripping from the valve body.</vt:lpstr>
      <vt:lpstr>6. The pan is then emptied into an oil drain unit.</vt:lpstr>
      <vt:lpstr>7. The old filter is removed.</vt:lpstr>
      <vt:lpstr>8. The shop purchased a new original equipment filter and a new, improved transmission pan gasket.</vt:lpstr>
      <vt:lpstr>9. The new filter is installed.</vt:lpstr>
      <vt:lpstr>10. Replacement pan installed and fasteners tightened to factory specifications. New pan galvanized steel compared to painted steel.</vt:lpstr>
      <vt:lpstr>11. The specified A T F is installed.</vt:lpstr>
      <vt:lpstr>12. The level is checked with the engine running and gear selector in neutral as per the instructions on the dipstick.</vt:lpstr>
      <vt:lpstr>Question 1</vt:lpstr>
      <vt:lpstr>Answer 1</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16</dc:title>
  <dc:subject>Careers</dc:subject>
  <dc:creator>James D. Halderman</dc:creator>
  <cp:keywords/>
  <dc:description>Additional information may be found in the Notes Pane of each slide by pressing F6._x000d_
Alt text for images/ equations within table cells have been placed behind the object intentionally to provide a better screen reader user experience.</dc:description>
  <cp:lastModifiedBy>Glen Plants</cp:lastModifiedBy>
  <cp:revision>126</cp:revision>
  <dcterms:modified xsi:type="dcterms:W3CDTF">2023-08-07T17:08:20Z</dcterms:modified>
</cp:coreProperties>
</file>