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69"/>
  </p:notesMasterIdLst>
  <p:handoutMasterIdLst>
    <p:handoutMasterId r:id="rId70"/>
  </p:handoutMasterIdLst>
  <p:sldIdLst>
    <p:sldId id="384" r:id="rId3"/>
    <p:sldId id="272" r:id="rId4"/>
    <p:sldId id="805" r:id="rId5"/>
    <p:sldId id="806" r:id="rId6"/>
    <p:sldId id="807" r:id="rId7"/>
    <p:sldId id="1194" r:id="rId8"/>
    <p:sldId id="808" r:id="rId9"/>
    <p:sldId id="809" r:id="rId10"/>
    <p:sldId id="810" r:id="rId11"/>
    <p:sldId id="811" r:id="rId12"/>
    <p:sldId id="812" r:id="rId13"/>
    <p:sldId id="779" r:id="rId14"/>
    <p:sldId id="813" r:id="rId15"/>
    <p:sldId id="814" r:id="rId16"/>
    <p:sldId id="815" r:id="rId17"/>
    <p:sldId id="816" r:id="rId18"/>
    <p:sldId id="1195" r:id="rId19"/>
    <p:sldId id="817" r:id="rId20"/>
    <p:sldId id="861" r:id="rId21"/>
    <p:sldId id="819" r:id="rId22"/>
    <p:sldId id="820" r:id="rId23"/>
    <p:sldId id="821" r:id="rId24"/>
    <p:sldId id="822" r:id="rId25"/>
    <p:sldId id="823" r:id="rId26"/>
    <p:sldId id="824" r:id="rId27"/>
    <p:sldId id="825" r:id="rId28"/>
    <p:sldId id="826" r:id="rId29"/>
    <p:sldId id="827" r:id="rId30"/>
    <p:sldId id="828" r:id="rId31"/>
    <p:sldId id="829" r:id="rId32"/>
    <p:sldId id="830" r:id="rId33"/>
    <p:sldId id="831" r:id="rId34"/>
    <p:sldId id="832" r:id="rId35"/>
    <p:sldId id="833" r:id="rId36"/>
    <p:sldId id="834" r:id="rId37"/>
    <p:sldId id="835" r:id="rId38"/>
    <p:sldId id="836" r:id="rId39"/>
    <p:sldId id="837" r:id="rId40"/>
    <p:sldId id="838" r:id="rId41"/>
    <p:sldId id="839" r:id="rId42"/>
    <p:sldId id="1196" r:id="rId43"/>
    <p:sldId id="840" r:id="rId44"/>
    <p:sldId id="841" r:id="rId45"/>
    <p:sldId id="842" r:id="rId46"/>
    <p:sldId id="843" r:id="rId47"/>
    <p:sldId id="844" r:id="rId48"/>
    <p:sldId id="845" r:id="rId49"/>
    <p:sldId id="846" r:id="rId50"/>
    <p:sldId id="847" r:id="rId51"/>
    <p:sldId id="848" r:id="rId52"/>
    <p:sldId id="849" r:id="rId53"/>
    <p:sldId id="850" r:id="rId54"/>
    <p:sldId id="851" r:id="rId55"/>
    <p:sldId id="852" r:id="rId56"/>
    <p:sldId id="853" r:id="rId57"/>
    <p:sldId id="854" r:id="rId58"/>
    <p:sldId id="855" r:id="rId59"/>
    <p:sldId id="856" r:id="rId60"/>
    <p:sldId id="857" r:id="rId61"/>
    <p:sldId id="858" r:id="rId62"/>
    <p:sldId id="1198" r:id="rId63"/>
    <p:sldId id="1197" r:id="rId64"/>
    <p:sldId id="859" r:id="rId65"/>
    <p:sldId id="860" r:id="rId66"/>
    <p:sldId id="1192" r:id="rId67"/>
    <p:sldId id="687" r:id="rId68"/>
  </p:sldIdLst>
  <p:sldSz cx="9144000" cy="6858000" type="screen4x3"/>
  <p:notesSz cx="6858000" cy="9144000"/>
  <p:embeddedFontLst>
    <p:embeddedFont>
      <p:font typeface="Calibri" panose="020F0502020204030204" pitchFamily="34" charset="0"/>
      <p:regular r:id="rId71"/>
      <p:bold r:id="rId72"/>
      <p:italic r:id="rId73"/>
      <p:boldItalic r:id="rId74"/>
    </p:embeddedFont>
    <p:embeddedFont>
      <p:font typeface="Verdana" panose="020B0604030504040204" pitchFamily="34"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guide id="3" pos="5465" userDrawn="1">
          <p15:clr>
            <a:srgbClr val="A4A3A4"/>
          </p15:clr>
        </p15:guide>
        <p15:guide id="4" orient="horz" pos="436" userDrawn="1">
          <p15:clr>
            <a:srgbClr val="A4A3A4"/>
          </p15:clr>
        </p15:guide>
        <p15:guide id="5" orient="horz" pos="86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DBF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92" autoAdjust="0"/>
    <p:restoredTop sz="90760" autoAdjust="0"/>
  </p:normalViewPr>
  <p:slideViewPr>
    <p:cSldViewPr snapToGrid="0" snapToObjects="1">
      <p:cViewPr varScale="1">
        <p:scale>
          <a:sx n="104" d="100"/>
          <a:sy n="104" d="100"/>
        </p:scale>
        <p:origin x="1890" y="102"/>
      </p:cViewPr>
      <p:guideLst>
        <p:guide orient="horz" pos="4042"/>
        <p:guide pos="295"/>
        <p:guide pos="5465"/>
        <p:guide orient="horz" pos="436"/>
        <p:guide orient="horz" pos="867"/>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4.fntdata"/><Relationship Id="rId79"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77"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fntdata"/><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75" Type="http://schemas.openxmlformats.org/officeDocument/2006/relationships/font" Target="fonts/font5.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8/7/2023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38450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622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5115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The driver of a vehicle should periodically check the fluid level in an automatic transmission. A good time to check this is at every engine oil change. If the level is low, fluid of the correct type should be added. It usually takes 1 pint (0.5 L) to move the fluid level from low to the full mark on the dipstick. Most transmission dipsticks are marked for both cold and hot fluid temperatures. ● </a:t>
            </a:r>
            <a:r>
              <a:rPr lang="en-US" b="1" u="sng" dirty="0"/>
              <a:t>See Figure 15.2</a:t>
            </a:r>
            <a:r>
              <a:rPr lang="en-US" dirty="0"/>
              <a:t>.</a:t>
            </a:r>
          </a:p>
          <a:p>
            <a:r>
              <a:rPr lang="en-US" dirty="0"/>
              <a:t>The most obvious markings are for the hot level, which is the normal operating temperature, about 150°F to 170°F (66°C to 77°C). Room temperature of about 65°F to 85°F (18°C to 29°C) is considered cold for transmission fluid. If the fluid at the end of the dipstick </a:t>
            </a:r>
          </a:p>
          <a:p>
            <a:r>
              <a:rPr lang="en-US" dirty="0"/>
              <a:t>is too hot to hold, then the fluid is hot. When the fluid is cold, use the cold markings on the dipstick. Some transaxles use a thermostatic valve to raise the fluid level in the upper valve body pan as the transaxle warms up. These units have a lower hot level and a higher</a:t>
            </a:r>
          </a:p>
          <a:p>
            <a:r>
              <a:rPr lang="en-US" dirty="0"/>
              <a:t>cold level. The exact procedure for checking the fluid level can be found in the vehicle owner’s manual, or occasionally it is printed on the dipstick</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67724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r>
              <a:rPr lang="en-US" b="1" i="0" u="sng" dirty="0"/>
              <a:t>Case Study: The Slipping Dodge Truck</a:t>
            </a:r>
          </a:p>
          <a:p>
            <a:r>
              <a:rPr lang="en-US" dirty="0"/>
              <a:t>A Dodge Durango (89,000 m i) transmission slips when taking off and during the 1–2 shift when cold. </a:t>
            </a:r>
          </a:p>
          <a:p>
            <a:r>
              <a:rPr lang="en-US" dirty="0"/>
              <a:t>The fluid level was okay when it was checked with the transmission in park. However, the</a:t>
            </a:r>
          </a:p>
          <a:p>
            <a:r>
              <a:rPr lang="en-US" dirty="0"/>
              <a:t>fluid level has to be checked in neutral, not park, and was found to be 1.5 quarts low. Adding the </a:t>
            </a:r>
          </a:p>
          <a:p>
            <a:r>
              <a:rPr lang="en-US" dirty="0"/>
              <a:t>correct amount of fluid fixed this problem.</a:t>
            </a:r>
          </a:p>
          <a:p>
            <a:r>
              <a:rPr lang="en-US" b="1" dirty="0"/>
              <a:t>Summary:</a:t>
            </a:r>
          </a:p>
          <a:p>
            <a:r>
              <a:rPr lang="en-US" b="1" dirty="0"/>
              <a:t>Complaint—Owner complained that transmission slipped when cold.</a:t>
            </a:r>
          </a:p>
          <a:p>
            <a:r>
              <a:rPr lang="en-US" b="1" dirty="0"/>
              <a:t>Cause—The transmission fluid was low because it had been checked in park instead in neutral.</a:t>
            </a:r>
          </a:p>
          <a:p>
            <a:r>
              <a:rPr lang="en-US" b="1" dirty="0"/>
              <a:t>Correction—The transmission fluid was restored to the proper level which corrected the customer complaint.</a:t>
            </a:r>
          </a:p>
          <a:p>
            <a:r>
              <a:rPr lang="en-US" b="0" dirty="0"/>
              <a:t>Long Description:</a:t>
            </a:r>
          </a:p>
          <a:p>
            <a:r>
              <a:rPr lang="en-US" b="0" dirty="0"/>
              <a:t>One is labeled an A T F dipstick while the other is labeled an engine oil dipstick. The A T F dipstick has a lock symbol and one flower symbol which is half-filled. It is shaped like a rectangular box. The engine dipstick is a type of ring attached to the plugin.</a:t>
            </a:r>
          </a:p>
        </p:txBody>
      </p:sp>
    </p:spTree>
    <p:extLst>
      <p:ext uri="{BB962C8B-B14F-4D97-AF65-F5344CB8AC3E}">
        <p14:creationId xmlns:p14="http://schemas.microsoft.com/office/powerpoint/2010/main" val="694983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0392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r>
              <a:rPr lang="en-US" b="0" dirty="0"/>
              <a:t>Long Description:</a:t>
            </a:r>
          </a:p>
          <a:p>
            <a:r>
              <a:rPr lang="en-US" sz="1800" b="0" i="0" u="none" strike="noStrike" dirty="0">
                <a:solidFill>
                  <a:srgbClr val="000000"/>
                </a:solidFill>
                <a:effectLst/>
                <a:latin typeface="Calibri" panose="020F0502020204030204" pitchFamily="34" charset="0"/>
              </a:rPr>
              <a:t>It has a tapering end at one end and is shaped like a pencil. The middle part of the dipstick has a crisscross design. On the left of the crisscross design, a point is labeled as add and to the right of the crisscross design, a point is labeled as full hot.</a:t>
            </a:r>
            <a:endParaRPr lang="en-US" b="0" dirty="0"/>
          </a:p>
        </p:txBody>
      </p:sp>
    </p:spTree>
    <p:extLst>
      <p:ext uri="{BB962C8B-B14F-4D97-AF65-F5344CB8AC3E}">
        <p14:creationId xmlns:p14="http://schemas.microsoft.com/office/powerpoint/2010/main" val="3816770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US" dirty="0"/>
              <a:t>There are many shift quality and timing problems that can occur. The common terms used to describe abnormal shifts are described in ● </a:t>
            </a:r>
            <a:r>
              <a:rPr lang="en-US" b="1" u="sng" dirty="0"/>
              <a:t>Chart 15.1. </a:t>
            </a:r>
            <a:r>
              <a:rPr lang="en-US" dirty="0"/>
              <a:t>Typical automatic transmission/transaxle fault descriptions and their meaning</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44490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r>
              <a:rPr lang="en-US" dirty="0"/>
              <a:t>Manufacturers publish shift points. These are the vehicle speeds at which upshifts and downshifts should occur relative to the different throttle openings. To check the shift points, accelerate the vehicle using different throttle openings, and watch the tachometer or listen for the engine speed change that indicates a shift. Have an assistant record the speed for comparison with the specifications. If no specifications are available, the approximate shift points are shown in ● </a:t>
            </a:r>
            <a:r>
              <a:rPr lang="en-US" b="1" u="sng" dirty="0"/>
              <a:t>Chart 15.2.</a:t>
            </a:r>
          </a:p>
        </p:txBody>
      </p:sp>
    </p:spTree>
    <p:extLst>
      <p:ext uri="{BB962C8B-B14F-4D97-AF65-F5344CB8AC3E}">
        <p14:creationId xmlns:p14="http://schemas.microsoft.com/office/powerpoint/2010/main" val="3784901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2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60806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r>
              <a:rPr lang="en-US" b="0" dirty="0"/>
              <a:t>Long Description:</a:t>
            </a:r>
          </a:p>
          <a:p>
            <a:r>
              <a:rPr lang="en-US" sz="1800" b="0" i="0" u="none" strike="noStrike" dirty="0">
                <a:solidFill>
                  <a:srgbClr val="000000"/>
                </a:solidFill>
                <a:effectLst/>
                <a:latin typeface="Calibri" panose="020F0502020204030204" pitchFamily="34" charset="0"/>
              </a:rPr>
              <a:t>The first heading is transmission data 1. There is an upward arrow at one corner below this heading. The entries below this are as follows. 1 hyphen 2 sol. Open slash short to no; 1 hyphen 2 sol. Short to volts no; 2 hyphen 3 sol. Open slash short to no; 2 hyphen 3 sol. Short to volts no; 3 hyphen 2 sol. open slash short to no; and 3 hyphen 2 sol. Short to volts no. The next line is T F P sw. A slash B slash C, off, on, and off. The next heading is trans. Fluid temp. 145 degrees Fahrenheit. The entry under this heading is T F T sensor 3.10 volts. A line is shown with 19 slash 20 minus the downward arrow. The next line is trans. Fluid temp. The four options given in squares are select items, D T C, quick snapshot, and more.</a:t>
            </a:r>
            <a:r>
              <a:rPr lang="en-US" dirty="0"/>
              <a:t> </a:t>
            </a:r>
            <a:endParaRPr lang="en-US" b="0" dirty="0"/>
          </a:p>
        </p:txBody>
      </p:sp>
    </p:spTree>
    <p:extLst>
      <p:ext uri="{BB962C8B-B14F-4D97-AF65-F5344CB8AC3E}">
        <p14:creationId xmlns:p14="http://schemas.microsoft.com/office/powerpoint/2010/main" val="3409780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r>
              <a:rPr lang="en-US" sz="1200" b="0" i="0" u="none" strike="noStrike" kern="1200" cap="none" baseline="0" dirty="0">
                <a:solidFill>
                  <a:schemeClr val="dk1"/>
                </a:solidFill>
                <a:latin typeface="Arial"/>
                <a:ea typeface="Arial"/>
                <a:cs typeface="Arial"/>
                <a:sym typeface="Arial"/>
              </a:rPr>
              <a:t>(a) The fluid level indicator is reached from under the vehicle on this Ford 6R80 rear-wheel-drive transmission.</a:t>
            </a:r>
          </a:p>
          <a:p>
            <a:r>
              <a:rPr lang="en-US" sz="1200" b="0" i="0" u="none" strike="noStrike" kern="1200" cap="none" baseline="0" dirty="0">
                <a:solidFill>
                  <a:schemeClr val="dk1"/>
                </a:solidFill>
                <a:latin typeface="Arial"/>
                <a:ea typeface="Arial"/>
                <a:cs typeface="Arial"/>
                <a:sym typeface="Arial"/>
              </a:rPr>
              <a:t>(b) The level indicator can be removed after removing the plug, and then the fluid level can be read on the stick.</a:t>
            </a:r>
            <a:endParaRPr lang="en-US" b="0" dirty="0"/>
          </a:p>
          <a:p>
            <a:endParaRPr lang="en-US" b="0" dirty="0"/>
          </a:p>
        </p:txBody>
      </p:sp>
    </p:spTree>
    <p:extLst>
      <p:ext uri="{BB962C8B-B14F-4D97-AF65-F5344CB8AC3E}">
        <p14:creationId xmlns:p14="http://schemas.microsoft.com/office/powerpoint/2010/main" val="2779221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r>
              <a:rPr lang="en-US" b="0" dirty="0"/>
              <a:t>Long Description:</a:t>
            </a:r>
          </a:p>
          <a:p>
            <a:r>
              <a:rPr lang="en-US" b="0" dirty="0"/>
              <a:t>Two sealed units are shown. A dotted line marks the surface of the tanks filled with liquid. At the left end, a case hyphen mounted level plug is present. At the right end, a pan mounted level plug is present. A level plug is present between both tanks. A level plug is present at the bottom of the second tank. It is attached to a vertical drain plug or standpipe.</a:t>
            </a:r>
          </a:p>
        </p:txBody>
      </p:sp>
    </p:spTree>
    <p:extLst>
      <p:ext uri="{BB962C8B-B14F-4D97-AF65-F5344CB8AC3E}">
        <p14:creationId xmlns:p14="http://schemas.microsoft.com/office/powerpoint/2010/main" val="1787811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r>
              <a:rPr lang="en-US" b="1" u="sng" dirty="0"/>
              <a:t>Case Study: The Automatic V W</a:t>
            </a:r>
          </a:p>
          <a:p>
            <a:r>
              <a:rPr lang="en-US" dirty="0"/>
              <a:t>A shop drained the dirty transmission fluid and replaced the filter in the V W Passat and then noticed that there was no dipstick to check the fluid level. The problem was how to properly adjust the fluid level. On this vehicle, the recommended fluid level is to install 2 quarts of the proper fluid, start the engine, and monitor the transmission fluid temperature. At 96°F (35°C), fluid should flow from fluid level port. If no fluid flows, the level is low and more should be added. The exact procedure published by the manufacturer for each transmission should be followed.</a:t>
            </a:r>
          </a:p>
          <a:p>
            <a:r>
              <a:rPr lang="en-US" b="1" dirty="0"/>
              <a:t>Summary:</a:t>
            </a:r>
          </a:p>
          <a:p>
            <a:r>
              <a:rPr lang="en-US" b="1" dirty="0"/>
              <a:t>Complaint—The shop discovered that the transaxle did not have a dipstick.</a:t>
            </a:r>
          </a:p>
          <a:p>
            <a:r>
              <a:rPr lang="en-US" b="1" dirty="0"/>
              <a:t>Cause—Service information was used to find the recommended procedure.</a:t>
            </a:r>
          </a:p>
          <a:p>
            <a:r>
              <a:rPr lang="en-US" b="1" dirty="0"/>
              <a:t>Correction—The specified refill procedure was followed.</a:t>
            </a:r>
          </a:p>
        </p:txBody>
      </p:sp>
    </p:spTree>
    <p:extLst>
      <p:ext uri="{BB962C8B-B14F-4D97-AF65-F5344CB8AC3E}">
        <p14:creationId xmlns:p14="http://schemas.microsoft.com/office/powerpoint/2010/main" val="74889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1534671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r>
              <a:rPr lang="en-US" b="1" dirty="0"/>
              <a:t>What Is Wrong When the A T F Looks Like a Strawberry Milkshake? </a:t>
            </a:r>
            <a:r>
              <a:rPr lang="en-US" dirty="0"/>
              <a:t>If water or coolant gets into the automatic transmission fluid, it makes the A T F look like strawberry milkshake. Common reasons for this condition include the following: A leak in the A F T cooler inside the radiator. Water getting into the transmission/transaxle through the vent at the top of unit. This could be caused by driving through high water or due to a flood where the vehicle is under water or partially under water. The transmission/transaxle will require a complete overhaul because the clutch and band friction material are held to the steel backing using water-soluble glue. The water that is mixed with the A T F will loosen this glue and cause the friction material to be become detached from the steel backing making the transmission unable to transmit engine torque. </a:t>
            </a:r>
            <a:r>
              <a:rPr lang="en-US" b="1" u="sng" dirty="0"/>
              <a:t>Figure 15.8</a:t>
            </a:r>
          </a:p>
        </p:txBody>
      </p:sp>
    </p:spTree>
    <p:extLst>
      <p:ext uri="{BB962C8B-B14F-4D97-AF65-F5344CB8AC3E}">
        <p14:creationId xmlns:p14="http://schemas.microsoft.com/office/powerpoint/2010/main" val="2903905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r>
              <a:rPr lang="en-US" b="0" dirty="0"/>
              <a:t>Long Description:</a:t>
            </a:r>
          </a:p>
          <a:p>
            <a:r>
              <a:rPr lang="en-US" b="0" dirty="0"/>
              <a:t>The top of the format shows the sequence of P, 0, 3, 0, and 2. The components related to P are shown as an acronym B C P U with B for body, C for chassis, P for powertrain, and U for the network. The components related to the next 0 are 0 and 1 with 0 standing for generic (S A E) and 1 standing for manufacturer specific. The component related to 3 is a specific vehicle system. The component related to 0 and 2 is specific fault designation.</a:t>
            </a:r>
          </a:p>
        </p:txBody>
      </p:sp>
    </p:spTree>
    <p:extLst>
      <p:ext uri="{BB962C8B-B14F-4D97-AF65-F5344CB8AC3E}">
        <p14:creationId xmlns:p14="http://schemas.microsoft.com/office/powerpoint/2010/main" val="2671703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u="sng" dirty="0"/>
              <a:t>Chart 15.3</a:t>
            </a:r>
          </a:p>
          <a:p>
            <a:r>
              <a:rPr lang="en-US" dirty="0"/>
              <a:t>Transmission/transaxle-related diagnostic trouble codes (D T C s). For transmission-related diagnostic trouble codes for vehicles older than 1996, check service information on how to retrieve and read the codes.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46735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r>
              <a:rPr lang="en-US" dirty="0"/>
              <a:t>Tech Tip: Look for D T C s in “Body” and “Chassis” Whenever diagnosing a customer concern with a transmission, transfer case, or other driveline components, check for diagnostic trouble codes (D T C s) under chassis and body systems and do not just look under engines. Engine or emission control type codes are “P” codes, whereas module communications are “U” codes. These are most often found when looking for D T C s under chassis or body systems. Chassis-related codes are labeled “C” and body system-related codes are labeled “B” codes and these can cause drivetrain issues if they affect a sensor that is also used by the H V A C system, for example.</a:t>
            </a:r>
          </a:p>
          <a:p>
            <a:r>
              <a:rPr lang="en-US" dirty="0"/>
              <a:t>● </a:t>
            </a:r>
            <a:r>
              <a:rPr lang="en-US" b="1" u="sng" dirty="0"/>
              <a:t>See Figure 15.10</a:t>
            </a:r>
            <a:r>
              <a:rPr lang="en-US" dirty="0"/>
              <a:t>.</a:t>
            </a:r>
          </a:p>
          <a:p>
            <a:r>
              <a:rPr lang="en-US" dirty="0"/>
              <a:t>Long Description:</a:t>
            </a:r>
          </a:p>
          <a:p>
            <a:r>
              <a:rPr lang="en-US" dirty="0"/>
              <a:t>The heading is mentioned as D T C s sorted by priority. The entry in the next line is E B C M. The entry in the second line is C0561 and symptom 71. The next line mentions the sentence as system disabled information stored. It is followed by the following line: invalid serial data received. The M I L. Req. is yes blank and the D T C status is history. The right bottom corner shows 1 over 1. A square is present with the text clear D T C s.</a:t>
            </a:r>
          </a:p>
        </p:txBody>
      </p:sp>
    </p:spTree>
    <p:extLst>
      <p:ext uri="{BB962C8B-B14F-4D97-AF65-F5344CB8AC3E}">
        <p14:creationId xmlns:p14="http://schemas.microsoft.com/office/powerpoint/2010/main" val="57267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80808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82120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3778276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3041629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What Is Meant by Flashing a Module? </a:t>
            </a:r>
            <a:r>
              <a:rPr lang="en-US" sz="1200" dirty="0">
                <a:latin typeface="Arial" panose="020B0604020202020204" pitchFamily="34" charset="0"/>
                <a:cs typeface="Arial" panose="020B0604020202020204" pitchFamily="34" charset="0"/>
              </a:rPr>
              <a:t>Flashing a module is updating of programming of module such as P C M or T C M to solve an issue. Flashing P C M/T C M, also called programming, reprogramming, and calibrating, can be done to correct possible software problems. Occasionally there is a concern that a transmission has improper shift points, delayed shifts, or just does</a:t>
            </a:r>
          </a:p>
          <a:p>
            <a:r>
              <a:rPr lang="en-US" sz="1200" dirty="0">
                <a:latin typeface="Arial" panose="020B0604020202020204" pitchFamily="34" charset="0"/>
                <a:cs typeface="Arial" panose="020B0604020202020204" pitchFamily="34" charset="0"/>
              </a:rPr>
              <a:t>not work right, and a thorough diagnosis fails to locate any problems. T C M s use an electronically erasable programmable read- only memory (E E P R O M) that determines operating parameters of T C M. T C M determines when transmission upshifts or downshifts, when T C C applies or releases, hydraulic system pressures in some transmissions. Memory function can be changed by connecting </a:t>
            </a:r>
          </a:p>
          <a:p>
            <a:r>
              <a:rPr lang="en-US" sz="1200" dirty="0">
                <a:latin typeface="Arial" panose="020B0604020202020204" pitchFamily="34" charset="0"/>
                <a:cs typeface="Arial" panose="020B0604020202020204" pitchFamily="34" charset="0"/>
              </a:rPr>
              <a:t>a computer interface to T C M that will erase the old instructions and send new instructions to the vehicle T C M. Flashing will remove adaptive learned values. S A E J2534 compliant module is available that, with a computer and update program, can flash all vehicles. With some makes of vehicles, this will include all or most of E C M/P C M s, while other makes limit flashing to modules. Recalibration is often necessary when a new T C M is installed. The process must be performed exactly as directed by the manufacturer. The T C M </a:t>
            </a:r>
          </a:p>
          <a:p>
            <a:r>
              <a:rPr lang="en-US" sz="1200" dirty="0">
                <a:latin typeface="Arial" panose="020B0604020202020204" pitchFamily="34" charset="0"/>
                <a:cs typeface="Arial" panose="020B0604020202020204" pitchFamily="34" charset="0"/>
              </a:rPr>
              <a:t>can be recalibrated outside of the vehicle in some cases. The T C M in some vehicles has a learn strategy that can compensate for some </a:t>
            </a:r>
          </a:p>
          <a:p>
            <a:r>
              <a:rPr lang="en-US" sz="1200" dirty="0">
                <a:latin typeface="Arial" panose="020B0604020202020204" pitchFamily="34" charset="0"/>
                <a:cs typeface="Arial" panose="020B0604020202020204" pitchFamily="34" charset="0"/>
              </a:rPr>
              <a:t>transmission faults such as low line pressure. These units should be recalibrated after a major repair or overhaul. </a:t>
            </a:r>
            <a:r>
              <a:rPr lang="en-US" sz="1200" b="1" dirty="0">
                <a:latin typeface="Arial" panose="020B0604020202020204" pitchFamily="34" charset="0"/>
                <a:cs typeface="Arial" panose="020B0604020202020204" pitchFamily="34" charset="0"/>
              </a:rPr>
              <a:t>Figure 5.12</a:t>
            </a:r>
            <a:r>
              <a:rPr lang="en-US" sz="1200" dirty="0">
                <a:latin typeface="Arial" panose="020B0604020202020204" pitchFamily="34" charset="0"/>
                <a:cs typeface="Arial" panose="020B0604020202020204" pitchFamily="34" charset="0"/>
              </a:rPr>
              <a:t>.</a:t>
            </a: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outline of a computer desktop is shown. It is labeled as module programming. An arrow goes left to the internet and the P C cable is attached to the right. The P C cable goes through the S A E J2534 pass hyphen through device to connect to the vehicle. The cable that connects to the vehicle is called the vehicle cable. The D L C is the plug that connects to the vehicle.</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42169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989863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318269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5018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2960405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r>
              <a:rPr lang="en-US" b="0" dirty="0"/>
              <a:t>Long Description:</a:t>
            </a:r>
          </a:p>
          <a:p>
            <a:r>
              <a:rPr lang="en-US" b="0" dirty="0"/>
              <a:t>A person is shown holding an O T C Genisys with a gloved hand on either side of the instrument. The instrument shows a four-direction round switch. The top is enter, the bottom is the exit, the left is help, and the right is the menu. On either side, two arrows are pointing upwards. On the display screen, a graph is seen at the top. The line in the graph is zig zag and the values written at the end of the graph are 16384, 8711, and 64. The entries on the display screen are as follows. Engine speed 13043 rpm, T P sensor 80 percent, intake air temp 164 degrees centigrade, vehicle speed sensor 204 kilometers per hour, and spark 39 degrees. Another graph is seen below this text. The line in the graph is zig zag and the values written at the end of the graph are 65278, 34588, and 0. Below this graph, there are three entries. I A C position 51914 cnt, A slash C relay command as on, and A F O signal as Afecm. The remaining text is as follows from left to right. Frame 1, press the left arrow to freeze data. The next line includes a red circular button labeled record, a circular structure labeled analog, and an upward arrow labeled to top.</a:t>
            </a:r>
          </a:p>
        </p:txBody>
      </p:sp>
    </p:spTree>
    <p:extLst>
      <p:ext uri="{BB962C8B-B14F-4D97-AF65-F5344CB8AC3E}">
        <p14:creationId xmlns:p14="http://schemas.microsoft.com/office/powerpoint/2010/main" val="1387514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r>
              <a:rPr lang="en-US" dirty="0"/>
              <a:t>Observe the operation of the command for the shift solenoids and the T C C solenoid while driving the vehicle. This information confirms that the P C M is commanding the operation and it does not mean that the solenoids are working correctly. Therefore, if the scan data indicate that a particular solenoid is being commanded on and nothing occurs, then the problem could be caused by a defect with the following:</a:t>
            </a:r>
          </a:p>
          <a:p>
            <a:r>
              <a:rPr lang="en-US" dirty="0"/>
              <a:t>1. Hydraulic component (clutch, band, etc.)</a:t>
            </a:r>
          </a:p>
          <a:p>
            <a:r>
              <a:rPr lang="en-US" dirty="0"/>
              <a:t>2. Solenoid</a:t>
            </a:r>
          </a:p>
          <a:p>
            <a:r>
              <a:rPr lang="en-US" dirty="0"/>
              <a:t>3. Fault in the wiring to the solenoid or from the solenoid to the P C M or T C M </a:t>
            </a:r>
            <a:r>
              <a:rPr lang="en-US" b="1" u="sng" dirty="0"/>
              <a:t>See Figure 5.15</a:t>
            </a:r>
            <a:r>
              <a:rPr lang="en-US" dirty="0"/>
              <a:t>.</a:t>
            </a:r>
          </a:p>
          <a:p>
            <a:r>
              <a:rPr lang="en-US" dirty="0"/>
              <a:t>Long Description:</a:t>
            </a:r>
          </a:p>
          <a:p>
            <a:r>
              <a:rPr lang="en-US" dirty="0"/>
              <a:t>There are six options on the screen. They are as follows. 1 hyphen 2 shift solenoid (on or off), 2 hyphen 3 shift solenoid (on or off), 3 hyphen 2 downshift solenoid (on or off), P C solenoid amps, shift transmission, and T C C control solenoid (on or off). The shift transmission has been selected.</a:t>
            </a:r>
          </a:p>
        </p:txBody>
      </p:sp>
    </p:spTree>
    <p:extLst>
      <p:ext uri="{BB962C8B-B14F-4D97-AF65-F5344CB8AC3E}">
        <p14:creationId xmlns:p14="http://schemas.microsoft.com/office/powerpoint/2010/main" val="691490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96722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r>
              <a:rPr lang="en-US" b="1" u="sng" dirty="0">
                <a:effectLst/>
              </a:rPr>
              <a:t>Volume Index: </a:t>
            </a:r>
            <a:r>
              <a:rPr lang="en-US" dirty="0"/>
              <a:t>Some vehicles include a code for clutch volume index (C V I), also called transmission adapt pressure (T A P) or clutch fill volume index. The index monitors the time needed to fill a clutch as it applies. Each clutch should fill and stroke the clutch in a specified time. This time period usually increases with normal wear. The T C M determines C V I from the speed differential between the input and output speed sensors. The T C M can determine the actual ratio and how long it takes to complete a shift from the speed differential of the two speed sensors. A high C V I usually indicates a clutch with excessive slippage. </a:t>
            </a:r>
            <a:r>
              <a:rPr lang="en-US" b="1" u="sng" dirty="0"/>
              <a:t>See Figure 15.16</a:t>
            </a:r>
            <a:r>
              <a:rPr lang="en-US" dirty="0"/>
              <a:t>.</a:t>
            </a:r>
          </a:p>
          <a:p>
            <a:r>
              <a:rPr lang="en-US" dirty="0"/>
              <a:t>Long Description:</a:t>
            </a:r>
          </a:p>
          <a:p>
            <a:r>
              <a:rPr lang="en-US" dirty="0"/>
              <a:t>Seven tabs are shown on the screen and are given as follows. Flash, data, D T C s, actuators, system tests, misc functions, and E C U details. The data tab has been selected. The instructions given are double hyphen click row selection to graph data element or check multiple elements and press open quotes show graph close quotes. Click on the column heading to sort the table. Drag and drop row or multiple row selections to re hyphen order table elements. Five columns are given: graph, name, value, unit, and type. The graph column consists of checkboxes. For the T3 slash C3 switch, the value is closed and the type is sensors. For the T1 slash C4 switch, the value is open and the type is sensors. For the line pressure sensor, the value is 2.129, units are volts, and the type is sensors. For actual line pressure 1, the value is 115.0, units are pound hyphen force per square inch, and the type is sensors. For desired line pressure, the value is 135.0, units are pound hyphen force per square inch, and the type is sensors. For 2 hyphen 4 clutch fill volume index, the value is 54, and the type is sensors. For the LR clutch fill volume index, the value is 48, and the type is sensors. For the U D clutch fill volume index, the value is 46, and the type is sensors. For the O D clutch fill volume index, the value is 114, and the type is sensors. For the present gear T C C state, the value is T C C released, and the type is sensors. For the present gear, the value is neutral, and the type is sensors. For the target gear T C C state, the value is T C C released, and the type is sensors. For target gear, the value is neutral, and the type is sensors. For L R low reverse hyphen low slash lock hyphen up clutch, the value is applied, and the type is sensors. For 2 hyphen 4 kick down slash low reverse hyphen reverse clutch, the value is not applied, and the type is sensors. For O D overdrive clutch, the value is not applied, and the type is sensors. For U D underdrive clutch, the value is applied, and the type is sensors. The bottom of the screen has the following text. Login, off hyphen line, disconnect, warnings 0, and errors 0.</a:t>
            </a:r>
          </a:p>
        </p:txBody>
      </p:sp>
    </p:spTree>
    <p:extLst>
      <p:ext uri="{BB962C8B-B14F-4D97-AF65-F5344CB8AC3E}">
        <p14:creationId xmlns:p14="http://schemas.microsoft.com/office/powerpoint/2010/main" val="12036821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u="sng" dirty="0"/>
              <a:t>Case Study: The Starbucks Syndrome:</a:t>
            </a:r>
            <a:r>
              <a:rPr lang="en-US" b="1" u="sng" baseline="0" dirty="0"/>
              <a:t> </a:t>
            </a:r>
            <a:r>
              <a:rPr lang="en-US" dirty="0"/>
              <a:t>B M W 520i (122,000 miles) came in with only second gear, limp-in mode. The customer said car would operate normally one day and have only second gear the next day. The fluid level is correct and appears in good condition. The shop checked for fault codes and found two:</a:t>
            </a:r>
          </a:p>
          <a:p>
            <a:r>
              <a:rPr lang="en-US" dirty="0"/>
              <a:t>1. Gear position switch</a:t>
            </a:r>
          </a:p>
          <a:p>
            <a:r>
              <a:rPr lang="en-US" dirty="0"/>
              <a:t>2. Speed sensor</a:t>
            </a:r>
          </a:p>
          <a:p>
            <a:r>
              <a:rPr lang="en-US" dirty="0"/>
              <a:t>Testing revealed faults in the gear position switch and speed sensor circuits (called Starbucks syndrome). </a:t>
            </a:r>
            <a:r>
              <a:rPr lang="en-US" b="1" u="sng" dirty="0"/>
              <a:t>Starbucks syndrome</a:t>
            </a:r>
          </a:p>
          <a:p>
            <a:r>
              <a:rPr lang="en-US" b="1" u="sng" dirty="0"/>
              <a:t>is a name given to the results of coffee and food spills onto the center console control switches. </a:t>
            </a:r>
          </a:p>
          <a:p>
            <a:r>
              <a:rPr lang="en-US" dirty="0"/>
              <a:t>Corrosion caused by the spills increases resistance at the wire connections. Replacement of these 2 components fixed problem.</a:t>
            </a:r>
          </a:p>
          <a:p>
            <a:r>
              <a:rPr lang="en-US" b="1" dirty="0"/>
              <a:t>Summary:</a:t>
            </a:r>
          </a:p>
          <a:p>
            <a:r>
              <a:rPr lang="en-US" b="1" dirty="0"/>
              <a:t>Complaint—Customer complained that the transmission stuck in second gear at times. </a:t>
            </a:r>
          </a:p>
          <a:p>
            <a:r>
              <a:rPr lang="en-US" b="1" dirty="0"/>
              <a:t>Cause—Corrosion found at the electrical connections for two components.</a:t>
            </a:r>
          </a:p>
          <a:p>
            <a:r>
              <a:rPr lang="en-US" b="1" dirty="0"/>
              <a:t>Correction—The gear position and speed sensors were replaced.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811400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b="0"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70154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b="0"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785947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b="0"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822318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VIBRATION CHECKS Torque converter problems cause an engine-speed-related vibration problem. Output shaft vibration problems are vehicle-speed related. These are often accompanied by driveline clunk. F W D output shaft problems will usually be most noticeable on turns because of the increased differential and C V joint action.</a:t>
            </a:r>
          </a:p>
          <a:p>
            <a:pPr marL="171450" indent="-171450">
              <a:buFont typeface="Arial" panose="020B0604020202020204" pitchFamily="34" charset="0"/>
              <a:buChar char="•"/>
            </a:pPr>
            <a:r>
              <a:rPr lang="en-US" dirty="0"/>
              <a:t>Engine-speed-related vibrations occur during particular engine speed ranges and these vibrations change when the transmission shifts gears. There are several causes leading to this, for example, belt-driven accessories such as the fan, alternator, air-conditioning compressor, or internal engine unbalance. Belt-driven problems can be identified by running the engine with the belt removed. If the vibration is gone, then the source of the vibration is one of the units being driven by the accessory drive belt.</a:t>
            </a:r>
          </a:p>
          <a:p>
            <a:pPr marL="171450" indent="-171450">
              <a:buFont typeface="Arial" panose="020B0604020202020204" pitchFamily="34" charset="0"/>
              <a:buChar char="•"/>
            </a:pPr>
            <a:r>
              <a:rPr lang="en-US" dirty="0"/>
              <a:t>Identifying a torque converter problem begins with removing the converter cover and carefully inspecting the torque converter and flex plate. Look for a wobble (runout) of the converter during engine rotation. Torque converter runout can be caused by the following:</a:t>
            </a:r>
          </a:p>
          <a:p>
            <a:pPr marL="171450" indent="-171450">
              <a:buFont typeface="Arial" panose="020B0604020202020204" pitchFamily="34" charset="0"/>
              <a:buChar char="•"/>
            </a:pPr>
            <a:r>
              <a:rPr lang="en-US" dirty="0"/>
              <a:t>Improper tightening of the torque-converter-to-flex plate bolts.</a:t>
            </a:r>
          </a:p>
          <a:p>
            <a:pPr marL="171450" indent="-171450">
              <a:buFont typeface="Arial" panose="020B0604020202020204" pitchFamily="34" charset="0"/>
              <a:buChar char="•"/>
            </a:pPr>
            <a:r>
              <a:rPr lang="en-US" dirty="0"/>
              <a:t>A damaged flex plate. ● </a:t>
            </a:r>
            <a:r>
              <a:rPr lang="en-US" b="1" u="sng" dirty="0"/>
              <a:t>See Figure 15.18</a:t>
            </a:r>
            <a:r>
              <a:rPr lang="en-US" dirty="0"/>
              <a: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05605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1299177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u="sng" dirty="0"/>
              <a:t>Chart 15-4 Typical noise problem descriptions</a:t>
            </a:r>
            <a:r>
              <a:rPr lang="en-US" dirty="0"/>
              <a:t>.</a:t>
            </a:r>
          </a:p>
          <a:p>
            <a:r>
              <a:rPr lang="en-US" b="1" u="sng" dirty="0"/>
              <a:t>Case Study: The Case of the Noisy Dodge Grand Caravan</a:t>
            </a:r>
          </a:p>
          <a:p>
            <a:r>
              <a:rPr lang="en-US" dirty="0"/>
              <a:t>A Dodge Grand Caravan (87,000 m i) had a bad, tinny rattle noise coming from torque converter area. The noise occurs whenever the engine is running. Visual inspection through the inspection cover area does not show a problem. A cracked flexplate is suspected. Removal of the transaxle allowed inspection of the torque converter and flexplate. Visual inspection showed that a balance weight had come loose. Replacement of torque converter fixed this noise problem.</a:t>
            </a:r>
          </a:p>
          <a:p>
            <a:r>
              <a:rPr lang="en-US" b="1" dirty="0"/>
              <a:t>Summary:</a:t>
            </a:r>
          </a:p>
          <a:p>
            <a:r>
              <a:rPr lang="en-US" b="1" dirty="0"/>
              <a:t>Complaint—Customer complained about a rattle noise.</a:t>
            </a:r>
          </a:p>
          <a:p>
            <a:r>
              <a:rPr lang="en-US" b="1" dirty="0"/>
              <a:t>Cause—A balance weight on the torque converter was loose.</a:t>
            </a:r>
          </a:p>
          <a:p>
            <a:r>
              <a:rPr lang="en-US" b="1" dirty="0"/>
              <a:t>Correction—The torque converter was replaced.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973405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2177339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63583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764038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r>
              <a:rPr lang="en-US" dirty="0"/>
              <a:t>A small amount of debris with a blackish oil film is normal. A small amount of metal can be attributed to the wear that occurs during break-in and normal operation. </a:t>
            </a:r>
            <a:r>
              <a:rPr lang="en-US" b="1" u="sng" dirty="0"/>
              <a:t>Figure 5.19.</a:t>
            </a:r>
          </a:p>
        </p:txBody>
      </p:sp>
    </p:spTree>
    <p:extLst>
      <p:ext uri="{BB962C8B-B14F-4D97-AF65-F5344CB8AC3E}">
        <p14:creationId xmlns:p14="http://schemas.microsoft.com/office/powerpoint/2010/main" val="14292681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914833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38505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r>
              <a:rPr lang="en-US" b="0" dirty="0"/>
              <a:t>Long Description 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 square outline is present on the left of the connector. A force motor is present at the left border of the square. Red and green wires come out of the force motor. A chip is present in the middle of the connector. The P W M solenoid is attached to the side of the chip. A temperature sensor is also attached to the chip. Green and red wires from the force motor, P W M solenoid, and temperature sensor join together to form a cable. This cable then goes up to connect with a funnel-shaped structure. A P S M is present in the middle of the connector. Black, blue, and white wires go from the P S M and join the cable going to the funnel. A circular structure is present at the lower right of the connector. A solenoid A (blue) and a solenoid B (red) are present at the right border of the chip. The green, red, and blue wires from these solenoids join the cable going to the funnel.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Long Description 2:</a:t>
            </a:r>
          </a:p>
          <a:p>
            <a:r>
              <a:rPr lang="en-US" b="0" dirty="0"/>
              <a:t>A round structure is shown with three clamps at different positions around the border. Four small circles are present on the structure. The top and bottom part has four small squares and the left and right have two small squares. The middle of the structure also shows a circular structure. The left squares are labeled as (A) solenoid A ground hyphen blue and (B) solenoid B ground hyphen green. The top four squares are labeled as follows. (C) plus 12 volts shift solenoids hyphen red, (D) P S M hyphen black, (E) P S hyphen white, and (F) P S M hyphen blue. The right squares are labeled as (H) plus 5 temperature sensor hyphen red and (G) temperature sensor ground hyphen green. The bottom four squares are labeled as follows. (J) P W M solenoid ground hyphen black, (K) 12 volts P W M solenoid hyphen white, (L) force motor hyphen blue, and (M) force motor hyphen green.</a:t>
            </a:r>
          </a:p>
        </p:txBody>
      </p:sp>
    </p:spTree>
    <p:extLst>
      <p:ext uri="{BB962C8B-B14F-4D97-AF65-F5344CB8AC3E}">
        <p14:creationId xmlns:p14="http://schemas.microsoft.com/office/powerpoint/2010/main" val="30266714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r>
              <a:rPr lang="en-US" sz="1200" b="0" i="0" u="none" strike="noStrike" dirty="0">
                <a:solidFill>
                  <a:srgbClr val="000000"/>
                </a:solidFill>
                <a:effectLst/>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T C M is represented as a vertical rectangle. From top to bottom, the text is as follows. Direct battery 56, relay power 15, switched battery 16, switched battery 17, L hyphen R solenoid 20, 2 hyphen 4 solenoid 19, O D solenoid 60, U D solenoid 59, L R P slash S W 50, 2 hyphen 4 P slash S W 47, O D P slash SW 9. All four solenoids are connected by a vertical line which is connected to the earth ground symbol. A solenoid and pressure switch assembly is shown parallel to the T C M. An 8 hyphen way in hyphen line connector is present in between the T C M and the solenoid and pressure switch assembly. The A O is present above the solenoid and pressure switch assembly. A wire from A O goes through another horizontal instrument and joins the T C M terminal 56 which is labeled direct battery. A transmission control relay box is present above the 8 hyphen way in hyphen line connector. One wire joins the line going to terminal 56. Another line is connected to the arrow going to terminal 17 and then goes to connect to terminal 16. The T C M terminal 15 which is labeled relay power has an arrow that goes to the transmission control relay box which is labeled T15, 22LG. The arrow goes through the transmission control relay box to join the earth ground symbol labeled Z1. The T C M terminal 17 has an incoming arrow labeled T16 above it and 16RD labeled below it. The other end of the arrow shows a double arrowhead in the 8 hyphen way in hyphen line connector and enters the solenoid and pressure switch assembly as a horizontal line and bends to form a vertical line. The arrow from T C M terminal 20 is labeled T20 above and 22LB below. The arrow shows a double arrowhead facing right in the 8 hyphen way in hyphen line connector and enters the solenoid and pressure switch assembly as a curved arrow. The arrow from T C M terminal 19 is labeled T19 above and 22WT below. The arrow shows a double arrowhead facing right in the 8 hyphen way in hyphen line connector and enters the solenoid and pressure switch assembly as a curved arrow. The arrow from T C M terminal 60 is labeled T60 above and 22BR below. The arrow shows a double arrowhead facing right in the 8 hyphen way in hyphen line connector and enters the solenoid and pressure switch assembly as a curved arrow. The arrow from T C M terminal 59 is labeled T59 above and 22PK below. The arrow shows a double arrowhead facing right in the 8 hyphen way in hyphen line connector and enters the solenoid and pressure switch assembly as a curved arrow. All the curved arrows from terminals 20, 19, 60, and 59 join the straight line from terminal 17. The line then breaks into three zig-zag lines that are joined by arrows from the remaining three terminals. The T C M terminal 50 has an incoming arrow labeled T50 above it and 22DG labeled below it. The other end of the arrow shows a double arrowhead facing left in the 8 hyphen way in hyphen line connector that enters the solenoid and pressure switch assembly and joins the first zig-zag line. The T C M terminal 47 has an incoming arrow labeled T47 above it and 22YL slash BK labeled below it. The other end of the arrow shows a double arrowhead facing left in the 8 hyphen way in hyphen line connector that enters the solenoid and pressure switch assembly and joins the second zig-zag line. The T C M terminal 9 has an incoming arrow labeled T9 above it and 22OR slash B K labeled below it. The other end of the arrow shows a double arrowhead facing left in the 8 hyphen way in hyphen line connector that enters the solenoid and pressure switch assembly and joins the third zig-zag line. All these three zig-zag lines combine to join a single line that is attached to the earth ground symbol.</a:t>
            </a:r>
            <a:r>
              <a:rPr lang="en-US" sz="1200" dirty="0">
                <a:latin typeface="Arial" panose="020B0604020202020204" pitchFamily="34" charset="0"/>
                <a:cs typeface="Arial" panose="020B0604020202020204" pitchFamily="34" charset="0"/>
              </a:rPr>
              <a:t> </a:t>
            </a:r>
            <a:endParaRPr lang="en-US" sz="1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51353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33349636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r>
              <a:rPr lang="en-US" b="0" dirty="0"/>
              <a:t>Long Description:</a:t>
            </a:r>
          </a:p>
          <a:p>
            <a:r>
              <a:rPr lang="en-US" b="0" dirty="0"/>
              <a:t>A tube from the left joins the reverse servo. Another tube comes in from the left and joins a vertical tube to the line pressure tap. Another tube labeled L O hyphen 1st comes in from the left and joins the L O blow off valve. The valve has an exit labeled as ex. Three tubes are seen which come from the left and turn vertically down. They are labeled as 4th C L, 2nd C l, and 3rd C L. A dotted line comes in from the left, touches the line pressure tap, and then turns vertically down. A cooler is present close to the reverse servo. A pipe goes out from the cooler which is labeled lube. Another tube comes into the cooler and is labeled cooler. A manual valve is present below the line pressure tap. A pipe goes up from the manual valve and joins the line pressure tap. Two pipes labeled P R N and reverse go out of the manual valve and to the left. Two more pipes labeled D2 and D3 go out of the manual valve and to the left. Two other pipes labeled L O and D4 go out of the manual valve and to the left. An outlet of the manual valve is labeled as ex. A circle with a P inside is present close to the manual valve.</a:t>
            </a:r>
          </a:p>
        </p:txBody>
      </p:sp>
    </p:spTree>
    <p:extLst>
      <p:ext uri="{BB962C8B-B14F-4D97-AF65-F5344CB8AC3E}">
        <p14:creationId xmlns:p14="http://schemas.microsoft.com/office/powerpoint/2010/main" val="13713871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r>
              <a:rPr lang="en-US" b="0" dirty="0"/>
              <a:t>Long Description:</a:t>
            </a:r>
          </a:p>
          <a:p>
            <a:r>
              <a:rPr lang="en-US" b="0" dirty="0"/>
              <a:t>Seven symbols are shown for Chrysler, Ford, and General Motors. For the check valve, open, in Chrysler, the symbol is a square with a solid circle in the middle. The square has one opening at the upper left and another opening at the middle right. In Ford, a horizontal pipe forms a semicircle and connects to two terminals. A solid circle is present in the middle of the half circle. In General Motors, the shape is like a beaker with an outlet at the bottom. A solid circle is present in the left lower part of the container. For the check valve, closed, in Chrysler, the symbol is a square. The square has one opening at the upper left and another opening at the middle right. A solid circle is present at the middle right opening. In Ford, a horizontal pipe forms a semicircle and connects to two terminals. A solid circle is present in the gap between the two terminals. In General Motors, the shape is like a beaker with an outlet at the bottom. A solid circle is present at the inner opening of the beaker. For the shuttle valve, open, in Chrysler, the symbol is a square. The square has one opening at the top middle, one opening in the middle left, and another opening at the middle right. A solid circle is present in the middle of the square. In Ford, a horizontal pipe joins a dome-like structure. The dome has two outlets, one that goes left and one that goes right. The solid circle is present in the middle of the dome. In General Motors, a pentagon is shown. An outlet is shown at the top middle, left middle, and right middle. The solid circle is present in the middle of the pentagon touching the lower line. For the shuttle valve, closed, in Chrysler, the symbol is a square. The square has one opening at the top middle, one opening in the middle left, and another opening in the middle right. A solid circle is present in the right opening. In Ford, a horizontal pipe joins a dome-like structure. The dome has two outlets, one that goes left and one that goes right. The solid circle is present in the left opening. In General Motors, a pentagon is shown. An outlet is shown at the top middle, left middle, and right middle. The solid circle is present in the right opening. For the orifice, in Chrysler, two horizontal lines are shown with a clasp on each, parallel to each other. The clasps are on the inner side and face each other. In Ford, two horizontal lines are present. A smaller horizontal line is present with a vertical line attached in the middle. This arrangement is seen above the top line and below the top line. In General Motors, a horizontal pipe is shown with both sides open and the middle part narrowed. For the exhaust port, in Chrysler, a horizontal line is shown. Above it, an outlet is present that shows zig-zag steps on either side. In Ford, a horizontal line is shown. Another horizontal line is present above it that has a close outlet in its middle. In General Motors, a horizontal line is shown. Above it, another horizontal line is present with an outlet. For the screen, in Chrysler, a vertical oval is shown. An outlet is shown on the left and right. In Ford, a baseplate is shown. A rectangular structure is present with an outlet at the top middle. The rectangle shows dots inside. In General Motors, a rectangle is filled with dots. Two horizontal lines are present parallel to the horizontal lines of the rectangle. The ends of these lines are seen on either end of the rectangle.</a:t>
            </a:r>
          </a:p>
        </p:txBody>
      </p:sp>
    </p:spTree>
    <p:extLst>
      <p:ext uri="{BB962C8B-B14F-4D97-AF65-F5344CB8AC3E}">
        <p14:creationId xmlns:p14="http://schemas.microsoft.com/office/powerpoint/2010/main" val="41545240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1102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04FAF0-5ECD-441C-A4CC-436628526BB0}"/>
              </a:ext>
            </a:extLst>
          </p:cNvPr>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8794312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285265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92251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66</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8182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57142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65241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AB107330-86BD-4249-8CD3-801764577363}"/>
              </a:ext>
            </a:extLst>
          </p:cNvPr>
          <p:cNvSpPr>
            <a:spLocks noGrp="1"/>
          </p:cNvSpPr>
          <p:nvPr>
            <p:ph sz="quarter" idx="17"/>
          </p:nvPr>
        </p:nvSpPr>
        <p:spPr>
          <a:xfrm>
            <a:off x="825500" y="5064125"/>
            <a:ext cx="1406525" cy="241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CE28E9DE-01C7-4FE6-B05B-C6AA4A9DBBEB}"/>
              </a:ext>
            </a:extLst>
          </p:cNvPr>
          <p:cNvSpPr>
            <a:spLocks noGrp="1"/>
          </p:cNvSpPr>
          <p:nvPr>
            <p:ph sz="quarter" idx="18"/>
          </p:nvPr>
        </p:nvSpPr>
        <p:spPr>
          <a:xfrm>
            <a:off x="2711450" y="4994275"/>
            <a:ext cx="1014413" cy="2174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C137D9C1-1F4B-4E04-919C-F09AC2098974}"/>
              </a:ext>
            </a:extLst>
          </p:cNvPr>
          <p:cNvSpPr>
            <a:spLocks noGrp="1"/>
          </p:cNvSpPr>
          <p:nvPr>
            <p:ph sz="quarter" idx="19"/>
          </p:nvPr>
        </p:nvSpPr>
        <p:spPr>
          <a:xfrm>
            <a:off x="4459288" y="4994275"/>
            <a:ext cx="1292225" cy="311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30C5FEC6-3073-455A-BC3F-F8DB2938F348}"/>
              </a:ext>
            </a:extLst>
          </p:cNvPr>
          <p:cNvSpPr>
            <a:spLocks noGrp="1"/>
          </p:cNvSpPr>
          <p:nvPr>
            <p:ph sz="quarter" idx="20"/>
          </p:nvPr>
        </p:nvSpPr>
        <p:spPr>
          <a:xfrm>
            <a:off x="6126163" y="5064125"/>
            <a:ext cx="1524000" cy="441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15097EB5-B7D9-4A94-AD5B-2744C50AEC14}"/>
              </a:ext>
            </a:extLst>
          </p:cNvPr>
          <p:cNvSpPr>
            <a:spLocks noGrp="1"/>
          </p:cNvSpPr>
          <p:nvPr>
            <p:ph sz="quarter" idx="21"/>
          </p:nvPr>
        </p:nvSpPr>
        <p:spPr>
          <a:xfrm>
            <a:off x="8024813" y="5745163"/>
            <a:ext cx="996950" cy="485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214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8/7/2023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3922682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94890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093501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Picture Placeholder 5">
            <a:extLst>
              <a:ext uri="{FF2B5EF4-FFF2-40B4-BE49-F238E27FC236}">
                <a16:creationId xmlns:a16="http://schemas.microsoft.com/office/drawing/2014/main" id="{60CD5842-88C2-421D-9997-FED0CA4D6091}"/>
              </a:ext>
            </a:extLst>
          </p:cNvPr>
          <p:cNvSpPr>
            <a:spLocks noGrp="1"/>
          </p:cNvSpPr>
          <p:nvPr>
            <p:ph type="pic" sz="quarter" idx="17"/>
          </p:nvPr>
        </p:nvSpPr>
        <p:spPr>
          <a:xfrm>
            <a:off x="1230313" y="2316163"/>
            <a:ext cx="2401887" cy="1341437"/>
          </a:xfrm>
        </p:spPr>
        <p:txBody>
          <a:bodyPr/>
          <a:lstStyle/>
          <a:p>
            <a:endParaRPr lang="en-US" dirty="0"/>
          </a:p>
        </p:txBody>
      </p:sp>
    </p:spTree>
    <p:extLst>
      <p:ext uri="{BB962C8B-B14F-4D97-AF65-F5344CB8AC3E}">
        <p14:creationId xmlns:p14="http://schemas.microsoft.com/office/powerpoint/2010/main" val="2005242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image" Target="../media/image1.jpg"/><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18000" tIns="18000" rIns="18000" bIns="180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19"/>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81" r:id="rId4"/>
    <p:sldLayoutId id="2147483676" r:id="rId5"/>
    <p:sldLayoutId id="2147483677" r:id="rId6"/>
    <p:sldLayoutId id="2147483678" r:id="rId7"/>
    <p:sldLayoutId id="2147483687" r:id="rId8"/>
    <p:sldLayoutId id="2147483679" r:id="rId9"/>
    <p:sldLayoutId id="2147483671" r:id="rId10"/>
    <p:sldLayoutId id="2147483673" r:id="rId11"/>
    <p:sldLayoutId id="2147483670" r:id="rId12"/>
    <p:sldLayoutId id="2147483669" r:id="rId13"/>
    <p:sldLayoutId id="2147483655" r:id="rId14"/>
    <p:sldLayoutId id="2147483691" r:id="rId15"/>
    <p:sldLayoutId id="2147483692" r:id="rId16"/>
    <p:sldLayoutId id="214748369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15.w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5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31.jpg"/></Relationships>
</file>

<file path=ppt/slides/_rels/slide5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4.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5.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hyperlink" Target="https://jameshalderman.com/a2_vid_lib_page/" TargetMode="External"/><Relationship Id="rId2" Type="http://schemas.openxmlformats.org/officeDocument/2006/relationships/notesSlide" Target="../notesSlides/notesSlide65.xml"/><Relationship Id="rId1" Type="http://schemas.openxmlformats.org/officeDocument/2006/relationships/slideLayout" Target="../slideLayouts/slideLayout19.xml"/><Relationship Id="rId4" Type="http://schemas.openxmlformats.org/officeDocument/2006/relationships/hyperlink" Target="https://jameshalderman.com/a2_anim_lib_pag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220505"/>
            <a:ext cx="8229600" cy="1144347"/>
          </a:xfrm>
        </p:spPr>
        <p:txBody>
          <a:bodyPr lIns="0" tIns="18000" rIns="0" bIns="18000" anchor="ctr" anchorCtr="0">
            <a:spAutoFit/>
          </a:bodyPr>
          <a:lstStyle/>
          <a:p>
            <a:r>
              <a:rPr lang="en-US" dirty="0"/>
              <a:t>Automatic Transmissions and Transaxles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1462023"/>
            <a:ext cx="1802525" cy="307777"/>
          </a:xfrm>
        </p:spPr>
        <p:txBody>
          <a:bodyPr wrap="square" lIns="18000" tIns="0" rIns="18000" bIns="0" anchor="ctr" anchorCtr="0">
            <a:spAutoFit/>
          </a:bodyPr>
          <a:lstStyle/>
          <a:p>
            <a:r>
              <a:rPr lang="en-US" dirty="0"/>
              <a:t>Eighth Edition</a:t>
            </a:r>
          </a:p>
        </p:txBody>
      </p:sp>
      <p:pic>
        <p:nvPicPr>
          <p:cNvPr id="25" name="Picture Placeholder 24" descr="Front Cover: Automatic Transmissions and Transaxles Eighth Edition by James D. Halderman">
            <a:extLst>
              <a:ext uri="{FF2B5EF4-FFF2-40B4-BE49-F238E27FC236}">
                <a16:creationId xmlns:a16="http://schemas.microsoft.com/office/drawing/2014/main" id="{3A45D9D4-03F0-AB45-6AB1-86A2E72C53C8}"/>
              </a:ext>
            </a:extLst>
          </p:cNvPr>
          <p:cNvPicPr>
            <a:picLocks noGrp="1" noChangeAspect="1"/>
          </p:cNvPicPr>
          <p:nvPr>
            <p:ph type="pic" sz="quarter" idx="18"/>
          </p:nvPr>
        </p:nvPicPr>
        <p:blipFill rotWithShape="1">
          <a:blip r:embed="rId3"/>
          <a:stretch/>
        </p:blipFill>
        <p:spPr>
          <a:xfrm>
            <a:off x="482982" y="1892207"/>
            <a:ext cx="3452448" cy="4421885"/>
          </a:xfr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2068228"/>
            <a:ext cx="2077024" cy="498016"/>
          </a:xfrm>
        </p:spPr>
        <p:txBody>
          <a:bodyPr wrap="square" lIns="0" tIns="18000" rIns="0" bIns="18000" anchor="ctr">
            <a:spAutoFit/>
          </a:bodyPr>
          <a:lstStyle/>
          <a:p>
            <a:pPr marL="0"/>
            <a:r>
              <a:rPr lang="en-US" dirty="0"/>
              <a:t>Chapter 15</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2852960"/>
            <a:ext cx="4106170" cy="775015"/>
          </a:xfrm>
        </p:spPr>
        <p:txBody>
          <a:bodyPr wrap="square" lIns="0" tIns="18000" rIns="0" bIns="18000" anchor="ctr" anchorCtr="0">
            <a:spAutoFit/>
          </a:bodyPr>
          <a:lstStyle/>
          <a:p>
            <a:pPr marL="0"/>
            <a:r>
              <a:rPr lang="en-US" sz="2400" dirty="0"/>
              <a:t>Transmission Condition Diagnosis</a:t>
            </a:r>
          </a:p>
        </p:txBody>
      </p:sp>
      <p:pic>
        <p:nvPicPr>
          <p:cNvPr id="34" name="Picture Placeholder 33" descr="Pearson Logo">
            <a:extLst>
              <a:ext uri="{FF2B5EF4-FFF2-40B4-BE49-F238E27FC236}">
                <a16:creationId xmlns:a16="http://schemas.microsoft.com/office/drawing/2014/main" id="{AB68EB2D-4F0F-D7E1-842B-78F75D23D7C2}"/>
              </a:ext>
            </a:extLst>
          </p:cNvPr>
          <p:cNvPicPr>
            <a:picLocks noGrp="1" noChangeAspect="1"/>
          </p:cNvPicPr>
          <p:nvPr>
            <p:ph type="pic" sz="quarter" idx="19"/>
          </p:nvPr>
        </p:nvPicPr>
        <p:blipFill>
          <a:blip r:embed="rId4"/>
          <a:stretch>
            <a:fillRect/>
          </a:stretch>
        </p:blipFill>
        <p:spPr>
          <a:xfrm>
            <a:off x="473549" y="6427498"/>
            <a:ext cx="986560" cy="310866"/>
          </a:xfr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18000" tIns="18000" rIns="18000" bIns="18000" anchor="ctr">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60160"/>
            <a:ext cx="7617125" cy="959681"/>
          </a:xfrm>
        </p:spPr>
        <p:txBody>
          <a:bodyPr wrap="square" lIns="0" tIns="18000" rIns="0" bIns="18000" anchor="ctr">
            <a:spAutoFit/>
          </a:bodyPr>
          <a:lstStyle/>
          <a:p>
            <a:r>
              <a:rPr lang="en-US" sz="3400" dirty="0"/>
              <a:t>Step 1 Verify the Customer Concern </a:t>
            </a:r>
            <a:r>
              <a:rPr lang="en-US" sz="2600" dirty="0"/>
              <a:t>(4 of 5)</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474144"/>
            <a:ext cx="8212347" cy="2560119"/>
          </a:xfrm>
        </p:spPr>
        <p:txBody>
          <a:bodyPr lIns="0" tIns="18000" rIns="0" bIns="18000" anchor="ctr" anchorCtr="0">
            <a:spAutoFit/>
          </a:bodyPr>
          <a:lstStyle/>
          <a:p>
            <a:pPr marL="342900" indent="-342900">
              <a:spcBef>
                <a:spcPts val="600"/>
              </a:spcBef>
            </a:pPr>
            <a:r>
              <a:rPr lang="en-US" sz="2400" dirty="0"/>
              <a:t>Throttle Position Versus Shift Points</a:t>
            </a:r>
          </a:p>
          <a:p>
            <a:pPr marL="829818" lvl="1" indent="-342900"/>
            <a:r>
              <a:rPr lang="en-US" sz="2400" dirty="0"/>
              <a:t>Minimum—least throttle opening that produces acceleration</a:t>
            </a:r>
          </a:p>
          <a:p>
            <a:pPr marL="829818" lvl="1" indent="-342900"/>
            <a:r>
              <a:rPr lang="en-US" sz="2400" dirty="0"/>
              <a:t>Light—when throttle is about one-fourth open</a:t>
            </a:r>
          </a:p>
          <a:p>
            <a:pPr marL="829818" lvl="1" indent="-342900"/>
            <a:r>
              <a:rPr lang="en-US" sz="2400" dirty="0"/>
              <a:t>Medium—when throttle is about one-half open</a:t>
            </a:r>
          </a:p>
          <a:p>
            <a:pPr marL="829818" lvl="1" indent="-342900"/>
            <a:r>
              <a:rPr lang="en-US" sz="2400" dirty="0"/>
              <a:t>Heavy—when throttle is about three-fourths open</a:t>
            </a:r>
          </a:p>
        </p:txBody>
      </p:sp>
    </p:spTree>
    <p:extLst>
      <p:ext uri="{BB962C8B-B14F-4D97-AF65-F5344CB8AC3E}">
        <p14:creationId xmlns:p14="http://schemas.microsoft.com/office/powerpoint/2010/main" val="1804163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60157"/>
            <a:ext cx="7548114" cy="959681"/>
          </a:xfrm>
        </p:spPr>
        <p:txBody>
          <a:bodyPr wrap="square" lIns="0" tIns="18000" rIns="0" bIns="18000" anchor="ctr">
            <a:spAutoFit/>
          </a:bodyPr>
          <a:lstStyle/>
          <a:p>
            <a:r>
              <a:rPr lang="en-US" sz="3400" dirty="0"/>
              <a:t>Step 1 Verify the Customer Concern </a:t>
            </a:r>
            <a:r>
              <a:rPr lang="en-US" sz="2600" dirty="0"/>
              <a:t>(5 of 5)</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392504"/>
            <a:ext cx="8212347" cy="2852507"/>
          </a:xfrm>
        </p:spPr>
        <p:txBody>
          <a:bodyPr lIns="0" tIns="18000" rIns="0" bIns="18000" anchor="ctr" anchorCtr="0">
            <a:spAutoFit/>
          </a:bodyPr>
          <a:lstStyle/>
          <a:p>
            <a:pPr marL="829818" lvl="1" indent="-342900"/>
            <a:r>
              <a:rPr lang="en-US" sz="2400" dirty="0"/>
              <a:t>Wide-open throttle (</a:t>
            </a:r>
            <a:r>
              <a:rPr lang="en-US" sz="2400" spc="-300" dirty="0"/>
              <a:t>W O </a:t>
            </a:r>
            <a:r>
              <a:rPr lang="en-US" sz="2400" dirty="0"/>
              <a:t>T)—fully opened throttle without downshift</a:t>
            </a:r>
          </a:p>
          <a:p>
            <a:pPr marL="829818" lvl="1" indent="-342900"/>
            <a:r>
              <a:rPr lang="en-US" sz="2400" dirty="0"/>
              <a:t>Closed—a complete release of the throttle, which results in coasting</a:t>
            </a:r>
          </a:p>
          <a:p>
            <a:pPr marL="829818" lvl="1" indent="-342900"/>
            <a:r>
              <a:rPr lang="en-US" sz="2400" dirty="0"/>
              <a:t>Engine braking—a closed-throttle manual downshift to Produce a condition where engine compression slows vehicle</a:t>
            </a:r>
          </a:p>
        </p:txBody>
      </p:sp>
    </p:spTree>
    <p:extLst>
      <p:ext uri="{BB962C8B-B14F-4D97-AF65-F5344CB8AC3E}">
        <p14:creationId xmlns:p14="http://schemas.microsoft.com/office/powerpoint/2010/main" val="4169797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8313" y="225031"/>
            <a:ext cx="8229600" cy="590349"/>
          </a:xfrm>
        </p:spPr>
        <p:txBody>
          <a:bodyPr lIns="0" tIns="18000" rIns="0" bIns="18000" anchor="ctr" anchorCtr="0">
            <a:spAutoFit/>
          </a:bodyPr>
          <a:lstStyle/>
          <a:p>
            <a:r>
              <a:rPr lang="en-US" dirty="0"/>
              <a:t>Figure 15.1</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7474" y="1054389"/>
            <a:ext cx="8229600" cy="405683"/>
          </a:xfrm>
        </p:spPr>
        <p:txBody>
          <a:bodyPr wrap="square" lIns="0" tIns="18000" rIns="0" bIns="18000" anchor="ctr" anchorCtr="0">
            <a:spAutoFit/>
          </a:bodyPr>
          <a:lstStyle/>
          <a:p>
            <a:pPr marL="0" indent="0">
              <a:buNone/>
            </a:pPr>
            <a:r>
              <a:rPr lang="en-US" sz="2400" dirty="0"/>
              <a:t>Selecting Shift Modes</a:t>
            </a:r>
            <a:endParaRPr lang="en-US" sz="2400" dirty="0">
              <a:solidFill>
                <a:schemeClr val="tx1"/>
              </a:solidFill>
            </a:endParaRPr>
          </a:p>
        </p:txBody>
      </p:sp>
      <p:pic>
        <p:nvPicPr>
          <p:cNvPr id="11" name="Picture 10" descr="The image shows a meter with an indicator. The words P, R, N, D, and L are shown on the screen. The letter L has a square around it. The number on the screen under these letters is 4297.">
            <a:extLst>
              <a:ext uri="{FF2B5EF4-FFF2-40B4-BE49-F238E27FC236}">
                <a16:creationId xmlns:a16="http://schemas.microsoft.com/office/drawing/2014/main" id="{03C09B7C-1E90-8F69-292B-A06C576A26D5}"/>
              </a:ext>
            </a:extLst>
          </p:cNvPr>
          <p:cNvPicPr>
            <a:picLocks noChangeAspect="1"/>
          </p:cNvPicPr>
          <p:nvPr/>
        </p:nvPicPr>
        <p:blipFill rotWithShape="1">
          <a:blip r:embed="rId3"/>
          <a:srcRect b="7884"/>
          <a:stretch/>
        </p:blipFill>
        <p:spPr>
          <a:xfrm>
            <a:off x="2272771" y="1600965"/>
            <a:ext cx="4598466" cy="3475631"/>
          </a:xfrm>
          <a:prstGeom prst="rect">
            <a:avLst/>
          </a:prstGeom>
        </p:spPr>
      </p:pic>
      <p:sp>
        <p:nvSpPr>
          <p:cNvPr id="5" name="Content Placeholder 4">
            <a:extLst>
              <a:ext uri="{FF2B5EF4-FFF2-40B4-BE49-F238E27FC236}">
                <a16:creationId xmlns:a16="http://schemas.microsoft.com/office/drawing/2014/main" id="{F6302EC1-FE4C-4EF0-9E1F-F860F3A9B5E5}"/>
              </a:ext>
            </a:extLst>
          </p:cNvPr>
          <p:cNvSpPr>
            <a:spLocks noGrp="1"/>
          </p:cNvSpPr>
          <p:nvPr>
            <p:ph sz="quarter" idx="16"/>
          </p:nvPr>
        </p:nvSpPr>
        <p:spPr>
          <a:xfrm>
            <a:off x="478586" y="5222422"/>
            <a:ext cx="8207375" cy="1144347"/>
          </a:xfrm>
        </p:spPr>
        <p:txBody>
          <a:bodyPr wrap="square" lIns="0" tIns="18000" rIns="0" bIns="18000">
            <a:spAutoFit/>
          </a:bodyPr>
          <a:lstStyle/>
          <a:p>
            <a:pPr marL="342900" indent="-342900"/>
            <a:r>
              <a:rPr lang="en-US" sz="2400" dirty="0">
                <a:solidFill>
                  <a:schemeClr val="tx1"/>
                </a:solidFill>
              </a:rPr>
              <a:t>Selecting all of the shift modes of an automatic transmission/transaxle helps pinpoint the area where the fault is located.</a:t>
            </a:r>
            <a:endParaRPr lang="en-US" sz="2400" dirty="0"/>
          </a:p>
        </p:txBody>
      </p:sp>
    </p:spTree>
    <p:extLst>
      <p:ext uri="{BB962C8B-B14F-4D97-AF65-F5344CB8AC3E}">
        <p14:creationId xmlns:p14="http://schemas.microsoft.com/office/powerpoint/2010/main" val="2677677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61588"/>
            <a:ext cx="8212348" cy="528794"/>
          </a:xfrm>
        </p:spPr>
        <p:txBody>
          <a:bodyPr lIns="0" tIns="18000" rIns="0" bIns="18000" anchor="ctr">
            <a:spAutoFit/>
          </a:bodyPr>
          <a:lstStyle/>
          <a:p>
            <a:r>
              <a:rPr lang="en-US" sz="3200" dirty="0"/>
              <a:t>Step 2-Fluid Level and Condition </a:t>
            </a:r>
            <a:r>
              <a:rPr lang="en-US" sz="2400" dirty="0"/>
              <a:t>(1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145836"/>
            <a:ext cx="8212347" cy="2929451"/>
          </a:xfrm>
        </p:spPr>
        <p:txBody>
          <a:bodyPr lIns="0" tIns="18000" rIns="0" bIns="18000" anchor="ctr" anchorCtr="0">
            <a:spAutoFit/>
          </a:bodyPr>
          <a:lstStyle/>
          <a:p>
            <a:pPr marL="342900" indent="-342900">
              <a:spcBef>
                <a:spcPts val="600"/>
              </a:spcBef>
            </a:pPr>
            <a:r>
              <a:rPr lang="en-US" sz="2400" dirty="0"/>
              <a:t>Overfilled or Underfilled</a:t>
            </a:r>
          </a:p>
          <a:p>
            <a:pPr marL="829818" lvl="1" indent="-342900"/>
            <a:r>
              <a:rPr lang="en-US" sz="2400" dirty="0"/>
              <a:t>An underfill is below the low, cold level on dipstick sometimes marked "Do not drive”</a:t>
            </a:r>
          </a:p>
          <a:p>
            <a:pPr marL="829818" lvl="1" indent="-342900"/>
            <a:r>
              <a:rPr lang="en-US" sz="2400" dirty="0"/>
              <a:t>Overfilling can cause slippage and mushy operation  because of air in foamy fluid </a:t>
            </a:r>
          </a:p>
          <a:p>
            <a:pPr marL="829818" lvl="1" indent="-342900"/>
            <a:r>
              <a:rPr lang="en-US" sz="2400" dirty="0"/>
              <a:t>An overfill condition can bring the fluid level up to the point where it contacts the spinning gear sets</a:t>
            </a:r>
          </a:p>
        </p:txBody>
      </p:sp>
    </p:spTree>
    <p:extLst>
      <p:ext uri="{BB962C8B-B14F-4D97-AF65-F5344CB8AC3E}">
        <p14:creationId xmlns:p14="http://schemas.microsoft.com/office/powerpoint/2010/main" val="3152658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8313" y="225031"/>
            <a:ext cx="8229600" cy="590349"/>
          </a:xfrm>
        </p:spPr>
        <p:txBody>
          <a:bodyPr lIns="0" tIns="18000" rIns="0" bIns="18000" anchor="ctr" anchorCtr="0">
            <a:spAutoFit/>
          </a:bodyPr>
          <a:lstStyle/>
          <a:p>
            <a:r>
              <a:rPr lang="en-US" dirty="0"/>
              <a:t>Figure 15.2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7475" y="1085166"/>
            <a:ext cx="938632" cy="344128"/>
          </a:xfrm>
        </p:spPr>
        <p:txBody>
          <a:bodyPr wrap="square" lIns="0" tIns="18000" rIns="0" bIns="18000" anchor="ctr" anchorCtr="0">
            <a:spAutoFit/>
          </a:bodyPr>
          <a:lstStyle/>
          <a:p>
            <a:pPr marL="0" indent="0">
              <a:buNone/>
            </a:pPr>
            <a:r>
              <a:rPr lang="en-US" sz="2000" dirty="0"/>
              <a:t>Dipstick</a:t>
            </a:r>
            <a:endParaRPr lang="en-US" sz="2000" dirty="0">
              <a:solidFill>
                <a:schemeClr val="tx1"/>
              </a:solidFill>
            </a:endParaRPr>
          </a:p>
        </p:txBody>
      </p:sp>
      <p:pic>
        <p:nvPicPr>
          <p:cNvPr id="6" name="Picture 5" descr="Two dipsticks are shown.&#10;Long description is available in notes, Press F6.">
            <a:extLst>
              <a:ext uri="{FF2B5EF4-FFF2-40B4-BE49-F238E27FC236}">
                <a16:creationId xmlns:a16="http://schemas.microsoft.com/office/drawing/2014/main" id="{7E45F1C9-8BF0-8B96-CE94-8D4C09FEDCAC}"/>
              </a:ext>
            </a:extLst>
          </p:cNvPr>
          <p:cNvPicPr>
            <a:picLocks noChangeAspect="1"/>
          </p:cNvPicPr>
          <p:nvPr/>
        </p:nvPicPr>
        <p:blipFill rotWithShape="1">
          <a:blip r:embed="rId3"/>
          <a:srcRect b="6658"/>
          <a:stretch/>
        </p:blipFill>
        <p:spPr>
          <a:xfrm>
            <a:off x="2433798" y="1183216"/>
            <a:ext cx="4293655" cy="3284925"/>
          </a:xfrm>
          <a:prstGeom prst="rect">
            <a:avLst/>
          </a:prstGeom>
        </p:spPr>
      </p:pic>
      <p:sp>
        <p:nvSpPr>
          <p:cNvPr id="5" name="Content Placeholder 4">
            <a:extLst>
              <a:ext uri="{FF2B5EF4-FFF2-40B4-BE49-F238E27FC236}">
                <a16:creationId xmlns:a16="http://schemas.microsoft.com/office/drawing/2014/main" id="{F6302EC1-FE4C-4EF0-9E1F-F860F3A9B5E5}"/>
              </a:ext>
            </a:extLst>
          </p:cNvPr>
          <p:cNvSpPr>
            <a:spLocks noGrp="1"/>
          </p:cNvSpPr>
          <p:nvPr>
            <p:ph sz="quarter" idx="16"/>
          </p:nvPr>
        </p:nvSpPr>
        <p:spPr>
          <a:xfrm>
            <a:off x="490538" y="4611917"/>
            <a:ext cx="8207375" cy="1575234"/>
          </a:xfrm>
        </p:spPr>
        <p:txBody>
          <a:bodyPr wrap="square" lIns="0" tIns="18000" rIns="0" bIns="18000">
            <a:spAutoFit/>
          </a:bodyPr>
          <a:lstStyle/>
          <a:p>
            <a:pPr marL="342900" indent="-342900"/>
            <a:r>
              <a:rPr lang="en-US" sz="2000" dirty="0">
                <a:ea typeface="Verdana" panose="020B0604030504040204" pitchFamily="34" charset="0"/>
                <a:cs typeface="Verdana" panose="020B0604030504040204" pitchFamily="34" charset="0"/>
              </a:rPr>
              <a:t>A automatic transmission dipstick (fluid level indicator). Many use a clip to keep it from being forced upward due to pressure changes inside the automatic transmission. A firm seal also helps keep water from getting into the fluid, which can cause severe damage to the clutches and bands. </a:t>
            </a:r>
          </a:p>
        </p:txBody>
      </p:sp>
    </p:spTree>
    <p:extLst>
      <p:ext uri="{BB962C8B-B14F-4D97-AF65-F5344CB8AC3E}">
        <p14:creationId xmlns:p14="http://schemas.microsoft.com/office/powerpoint/2010/main" val="2231746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61588"/>
            <a:ext cx="8212348" cy="528794"/>
          </a:xfrm>
        </p:spPr>
        <p:txBody>
          <a:bodyPr lIns="0" tIns="18000" rIns="0" bIns="18000" anchor="ctr">
            <a:spAutoFit/>
          </a:bodyPr>
          <a:lstStyle/>
          <a:p>
            <a:r>
              <a:rPr lang="en-US" sz="3200" dirty="0"/>
              <a:t>Step 2-Fluid Level and Condition </a:t>
            </a:r>
            <a:r>
              <a:rPr lang="en-US" sz="2400" dirty="0"/>
              <a:t>(2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55725"/>
            <a:ext cx="8212347" cy="2637064"/>
          </a:xfrm>
        </p:spPr>
        <p:txBody>
          <a:bodyPr lIns="0" tIns="18000" rIns="0" bIns="18000" anchor="ctr" anchorCtr="0">
            <a:spAutoFit/>
          </a:bodyPr>
          <a:lstStyle/>
          <a:p>
            <a:pPr marL="342900" indent="-342900">
              <a:spcBef>
                <a:spcPts val="600"/>
              </a:spcBef>
            </a:pPr>
            <a:r>
              <a:rPr lang="en-US" sz="2400" dirty="0"/>
              <a:t>Checking Fluid Level with Dipstick</a:t>
            </a:r>
          </a:p>
          <a:p>
            <a:pPr marL="342900" indent="-342900">
              <a:spcBef>
                <a:spcPts val="600"/>
              </a:spcBef>
            </a:pPr>
            <a:r>
              <a:rPr lang="en-US" sz="2400" dirty="0"/>
              <a:t>Checking Fluid Level without Dipstick</a:t>
            </a:r>
          </a:p>
          <a:p>
            <a:pPr marL="342900" indent="-342900">
              <a:spcBef>
                <a:spcPts val="600"/>
              </a:spcBef>
            </a:pPr>
            <a:r>
              <a:rPr lang="en-US" sz="2400" dirty="0"/>
              <a:t>Fluid condition should always be checked </a:t>
            </a:r>
          </a:p>
          <a:p>
            <a:pPr marL="342900" indent="-342900">
              <a:spcBef>
                <a:spcPts val="600"/>
              </a:spcBef>
            </a:pPr>
            <a:r>
              <a:rPr lang="en-US" sz="2400" dirty="0"/>
              <a:t>When checking fluid level</a:t>
            </a:r>
          </a:p>
          <a:p>
            <a:pPr marL="829818" lvl="1" indent="-342900"/>
            <a:r>
              <a:rPr lang="en-US" sz="2400" dirty="0"/>
              <a:t>A transmission technician will normally smell fluid </a:t>
            </a:r>
          </a:p>
          <a:p>
            <a:pPr marL="829818" lvl="1" indent="-342900"/>
            <a:r>
              <a:rPr lang="en-US" sz="2400" dirty="0"/>
              <a:t>Check color for unusual characteristics</a:t>
            </a:r>
          </a:p>
        </p:txBody>
      </p:sp>
    </p:spTree>
    <p:extLst>
      <p:ext uri="{BB962C8B-B14F-4D97-AF65-F5344CB8AC3E}">
        <p14:creationId xmlns:p14="http://schemas.microsoft.com/office/powerpoint/2010/main" val="3091508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8313" y="225031"/>
            <a:ext cx="8229600" cy="590349"/>
          </a:xfrm>
        </p:spPr>
        <p:txBody>
          <a:bodyPr lIns="0" tIns="18000" rIns="0" bIns="18000" anchor="ctr" anchorCtr="0">
            <a:spAutoFit/>
          </a:bodyPr>
          <a:lstStyle/>
          <a:p>
            <a:r>
              <a:rPr lang="en-US" dirty="0"/>
              <a:t>Figure 15.3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7474" y="1085166"/>
            <a:ext cx="8229600" cy="344128"/>
          </a:xfrm>
        </p:spPr>
        <p:txBody>
          <a:bodyPr wrap="square" lIns="0" tIns="18000" rIns="0" bIns="18000" anchor="ctr" anchorCtr="0">
            <a:spAutoFit/>
          </a:bodyPr>
          <a:lstStyle/>
          <a:p>
            <a:pPr marL="0" indent="0">
              <a:buNone/>
            </a:pPr>
            <a:r>
              <a:rPr lang="en-US" sz="2000" dirty="0"/>
              <a:t>Dipstick Level</a:t>
            </a:r>
            <a:endParaRPr lang="en-US" sz="2000" dirty="0">
              <a:solidFill>
                <a:schemeClr val="tx1"/>
              </a:solidFill>
            </a:endParaRPr>
          </a:p>
        </p:txBody>
      </p:sp>
      <p:pic>
        <p:nvPicPr>
          <p:cNvPr id="6" name="Picture 5" descr="An automatic transmission dipstick is shown.&#10;Long description is available in notes, Press F6.">
            <a:extLst>
              <a:ext uri="{FF2B5EF4-FFF2-40B4-BE49-F238E27FC236}">
                <a16:creationId xmlns:a16="http://schemas.microsoft.com/office/drawing/2014/main" id="{8079684F-6F75-9EA2-4A09-959E65F3A2C8}"/>
              </a:ext>
            </a:extLst>
          </p:cNvPr>
          <p:cNvPicPr>
            <a:picLocks noChangeAspect="1"/>
          </p:cNvPicPr>
          <p:nvPr/>
        </p:nvPicPr>
        <p:blipFill rotWithShape="1">
          <a:blip r:embed="rId3"/>
          <a:srcRect b="42463"/>
          <a:stretch/>
        </p:blipFill>
        <p:spPr>
          <a:xfrm>
            <a:off x="802113" y="1902269"/>
            <a:ext cx="7557025" cy="675148"/>
          </a:xfrm>
          <a:prstGeom prst="rect">
            <a:avLst/>
          </a:prstGeom>
        </p:spPr>
      </p:pic>
      <p:sp>
        <p:nvSpPr>
          <p:cNvPr id="5" name="Content Placeholder 4">
            <a:extLst>
              <a:ext uri="{FF2B5EF4-FFF2-40B4-BE49-F238E27FC236}">
                <a16:creationId xmlns:a16="http://schemas.microsoft.com/office/drawing/2014/main" id="{F6302EC1-FE4C-4EF0-9E1F-F860F3A9B5E5}"/>
              </a:ext>
            </a:extLst>
          </p:cNvPr>
          <p:cNvSpPr>
            <a:spLocks noGrp="1"/>
          </p:cNvSpPr>
          <p:nvPr>
            <p:ph sz="quarter" idx="16"/>
          </p:nvPr>
        </p:nvSpPr>
        <p:spPr>
          <a:xfrm>
            <a:off x="473286" y="3161582"/>
            <a:ext cx="8207375" cy="959681"/>
          </a:xfrm>
        </p:spPr>
        <p:txBody>
          <a:bodyPr wrap="square" lIns="0" tIns="18000" rIns="0" bIns="18000">
            <a:spAutoFit/>
          </a:bodyPr>
          <a:lstStyle/>
          <a:p>
            <a:pPr marL="342900" indent="-342900"/>
            <a:r>
              <a:rPr lang="en-US" sz="2000" dirty="0">
                <a:ea typeface="Verdana" panose="020B0604030504040204" pitchFamily="34" charset="0"/>
                <a:cs typeface="Verdana" panose="020B0604030504040204" pitchFamily="34" charset="0"/>
              </a:rPr>
              <a:t>The “add” mark on most automatic transmission dipsticks indicates the level is down 0.5 quart (0.5 L). Always follow the instructions stamped or printed on the dipstick.</a:t>
            </a:r>
          </a:p>
        </p:txBody>
      </p:sp>
    </p:spTree>
    <p:extLst>
      <p:ext uri="{BB962C8B-B14F-4D97-AF65-F5344CB8AC3E}">
        <p14:creationId xmlns:p14="http://schemas.microsoft.com/office/powerpoint/2010/main" val="1559830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Check Fluid Level, No Dipstick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heck_fluid_level_no_dipstick">
            <a:hlinkClick r:id="" action="ppaction://media"/>
            <a:extLst>
              <a:ext uri="{FF2B5EF4-FFF2-40B4-BE49-F238E27FC236}">
                <a16:creationId xmlns:a16="http://schemas.microsoft.com/office/drawing/2014/main" id="{3491C497-8779-4E26-7518-7EB4CB6E6F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859" y="1206438"/>
            <a:ext cx="8948281" cy="5033408"/>
          </a:xfrm>
          <a:prstGeom prst="rect">
            <a:avLst/>
          </a:prstGeom>
        </p:spPr>
      </p:pic>
    </p:spTree>
    <p:extLst>
      <p:ext uri="{BB962C8B-B14F-4D97-AF65-F5344CB8AC3E}">
        <p14:creationId xmlns:p14="http://schemas.microsoft.com/office/powerpoint/2010/main" val="159015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82136"/>
            <a:ext cx="8212348" cy="528794"/>
          </a:xfrm>
        </p:spPr>
        <p:txBody>
          <a:bodyPr lIns="0" tIns="18000" rIns="0" bIns="18000" anchor="ctr">
            <a:spAutoFit/>
          </a:bodyPr>
          <a:lstStyle/>
          <a:p>
            <a:r>
              <a:rPr lang="en-US" sz="3200" dirty="0"/>
              <a:t>Chart 15.1</a:t>
            </a:r>
            <a:endParaRPr lang="en-US" sz="26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63341" y="917124"/>
            <a:ext cx="8212347" cy="344128"/>
          </a:xfrm>
        </p:spPr>
        <p:txBody>
          <a:bodyPr lIns="0" tIns="18000" rIns="0" bIns="18000" anchor="ctr" anchorCtr="0">
            <a:spAutoFit/>
          </a:bodyPr>
          <a:lstStyle/>
          <a:p>
            <a:pPr marL="0" indent="0">
              <a:buNone/>
            </a:pPr>
            <a:r>
              <a:rPr lang="en-US" sz="2000" dirty="0"/>
              <a:t>Fault Descriptions</a:t>
            </a:r>
          </a:p>
        </p:txBody>
      </p:sp>
      <p:graphicFrame>
        <p:nvGraphicFramePr>
          <p:cNvPr id="4" name="Table 3">
            <a:extLst>
              <a:ext uri="{FF2B5EF4-FFF2-40B4-BE49-F238E27FC236}">
                <a16:creationId xmlns:a16="http://schemas.microsoft.com/office/drawing/2014/main" id="{F9EBDAA1-4ABD-44B8-AE2F-D97E3614DF6C}"/>
              </a:ext>
            </a:extLst>
          </p:cNvPr>
          <p:cNvGraphicFramePr>
            <a:graphicFrameLocks noGrp="1"/>
          </p:cNvGraphicFramePr>
          <p:nvPr>
            <p:extLst>
              <p:ext uri="{D42A27DB-BD31-4B8C-83A1-F6EECF244321}">
                <p14:modId xmlns:p14="http://schemas.microsoft.com/office/powerpoint/2010/main" val="2194430126"/>
              </p:ext>
            </p:extLst>
          </p:nvPr>
        </p:nvGraphicFramePr>
        <p:xfrm>
          <a:off x="996593" y="1367447"/>
          <a:ext cx="6926007" cy="5049228"/>
        </p:xfrm>
        <a:graphic>
          <a:graphicData uri="http://schemas.openxmlformats.org/drawingml/2006/table">
            <a:tbl>
              <a:tblPr firstRow="1" bandRow="1"/>
              <a:tblGrid>
                <a:gridCol w="1613043">
                  <a:extLst>
                    <a:ext uri="{9D8B030D-6E8A-4147-A177-3AD203B41FA5}">
                      <a16:colId xmlns:a16="http://schemas.microsoft.com/office/drawing/2014/main" val="20000"/>
                    </a:ext>
                  </a:extLst>
                </a:gridCol>
                <a:gridCol w="5312964">
                  <a:extLst>
                    <a:ext uri="{9D8B030D-6E8A-4147-A177-3AD203B41FA5}">
                      <a16:colId xmlns:a16="http://schemas.microsoft.com/office/drawing/2014/main" val="20001"/>
                    </a:ext>
                  </a:extLst>
                </a:gridCol>
              </a:tblGrid>
              <a:tr h="207029">
                <a:tc>
                  <a:txBody>
                    <a:bodyPr/>
                    <a:lstStyle/>
                    <a:p>
                      <a:pPr marL="0" marR="0" algn="ctr">
                        <a:lnSpc>
                          <a:spcPct val="107000"/>
                        </a:lnSpc>
                        <a:spcBef>
                          <a:spcPts val="0"/>
                        </a:spcBef>
                        <a:spcAft>
                          <a:spcPts val="800"/>
                        </a:spcAft>
                      </a:pPr>
                      <a:r>
                        <a:rPr lang="en-US" sz="1200" b="1" noProof="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Term</a:t>
                      </a:r>
                      <a:endParaRPr lang="en-US" sz="12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200" b="1" noProof="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Meaning</a:t>
                      </a:r>
                      <a:endParaRPr lang="en-US" sz="12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207029">
                <a:tc>
                  <a:txBody>
                    <a:bodyPr/>
                    <a:lstStyle/>
                    <a:p>
                      <a:pPr marL="0" marR="0">
                        <a:lnSpc>
                          <a:spcPct val="107000"/>
                        </a:lnSpc>
                        <a:spcBef>
                          <a:spcPts val="0"/>
                        </a:spcBef>
                        <a:spcAft>
                          <a:spcPts val="800"/>
                        </a:spcAft>
                      </a:pPr>
                      <a:r>
                        <a:rPr lang="en-US" sz="1200" b="1" noProof="0" dirty="0">
                          <a:effectLst/>
                          <a:latin typeface="Arial" panose="020B0604020202020204" pitchFamily="34" charset="0"/>
                          <a:ea typeface="Calibri" panose="020F0502020204030204" pitchFamily="34" charset="0"/>
                          <a:cs typeface="Times New Roman" panose="02020603050405020304" pitchFamily="18" charset="0"/>
                        </a:rPr>
                        <a:t>Binding</a:t>
                      </a:r>
                      <a:endParaRPr lang="en-US" sz="12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200" noProof="0" dirty="0">
                          <a:effectLst/>
                          <a:latin typeface="Arial" panose="020B0604020202020204" pitchFamily="34" charset="0"/>
                          <a:ea typeface="Calibri" panose="020F0502020204030204" pitchFamily="34" charset="0"/>
                          <a:cs typeface="Times New Roman" panose="02020603050405020304" pitchFamily="18" charset="0"/>
                        </a:rPr>
                        <a:t>A very noticeable drag that causes the engine to slow down and labor.</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207029">
                <a:tc>
                  <a:txBody>
                    <a:bodyPr/>
                    <a:lstStyle/>
                    <a:p>
                      <a:pPr marL="0" marR="0">
                        <a:lnSpc>
                          <a:spcPct val="107000"/>
                        </a:lnSpc>
                        <a:spcBef>
                          <a:spcPts val="0"/>
                        </a:spcBef>
                        <a:spcAft>
                          <a:spcPts val="800"/>
                        </a:spcAft>
                      </a:pPr>
                      <a:r>
                        <a:rPr lang="en-US" sz="1200" b="1" noProof="0" dirty="0">
                          <a:effectLst/>
                          <a:latin typeface="Arial" panose="020B0604020202020204" pitchFamily="34" charset="0"/>
                          <a:ea typeface="Calibri" panose="020F0502020204030204" pitchFamily="34" charset="0"/>
                          <a:cs typeface="Times New Roman" panose="02020603050405020304" pitchFamily="18" charset="0"/>
                        </a:rPr>
                        <a:t>Bump</a:t>
                      </a:r>
                      <a:endParaRPr lang="en-US" sz="12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200" noProof="0" dirty="0">
                          <a:effectLst/>
                          <a:latin typeface="Arial" panose="020B0604020202020204" pitchFamily="34" charset="0"/>
                          <a:ea typeface="Calibri" panose="020F0502020204030204" pitchFamily="34" charset="0"/>
                          <a:cs typeface="Times New Roman" panose="02020603050405020304" pitchFamily="18" charset="0"/>
                        </a:rPr>
                        <a:t>A sudden, harsh application of a clutch or band.</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594567">
                <a:tc>
                  <a:txBody>
                    <a:bodyPr/>
                    <a:lstStyle/>
                    <a:p>
                      <a:pPr marL="0" marR="0">
                        <a:lnSpc>
                          <a:spcPct val="107000"/>
                        </a:lnSpc>
                        <a:spcBef>
                          <a:spcPts val="0"/>
                        </a:spcBef>
                        <a:spcAft>
                          <a:spcPts val="800"/>
                        </a:spcAft>
                      </a:pPr>
                      <a:r>
                        <a:rPr lang="en-US" sz="1200" b="1" noProof="0" dirty="0">
                          <a:effectLst/>
                          <a:latin typeface="Arial" panose="020B0604020202020204" pitchFamily="34" charset="0"/>
                          <a:ea typeface="Calibri" panose="020F0502020204030204" pitchFamily="34" charset="0"/>
                          <a:cs typeface="Times New Roman" panose="02020603050405020304" pitchFamily="18" charset="0"/>
                        </a:rPr>
                        <a:t>Chuggle</a:t>
                      </a:r>
                      <a:endParaRPr lang="en-US" sz="12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200" noProof="0" dirty="0">
                          <a:effectLst/>
                          <a:latin typeface="Arial" panose="020B0604020202020204" pitchFamily="34" charset="0"/>
                          <a:ea typeface="Calibri" panose="020F0502020204030204" pitchFamily="34" charset="0"/>
                          <a:cs typeface="Times New Roman" panose="02020603050405020304" pitchFamily="18" charset="0"/>
                        </a:rPr>
                        <a:t>A bucking or jerking condition, similar to the sensation of clutch chatter or acceleration in too high of a gear with a standard transmission (could be engine related).</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r h="338849">
                <a:tc>
                  <a:txBody>
                    <a:bodyPr/>
                    <a:lstStyle/>
                    <a:p>
                      <a:pPr marL="0" marR="0">
                        <a:lnSpc>
                          <a:spcPct val="107000"/>
                        </a:lnSpc>
                        <a:spcBef>
                          <a:spcPts val="0"/>
                        </a:spcBef>
                        <a:spcAft>
                          <a:spcPts val="800"/>
                        </a:spcAft>
                      </a:pPr>
                      <a:r>
                        <a:rPr lang="en-US" sz="1200" b="1" noProof="0" dirty="0">
                          <a:effectLst/>
                          <a:latin typeface="Arial" panose="020B0604020202020204" pitchFamily="34" charset="0"/>
                          <a:ea typeface="Calibri" panose="020F0502020204030204" pitchFamily="34" charset="0"/>
                          <a:cs typeface="Times New Roman" panose="02020603050405020304" pitchFamily="18" charset="0"/>
                        </a:rPr>
                        <a:t>Delayed or late shift</a:t>
                      </a:r>
                      <a:endParaRPr lang="en-US" sz="12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200" noProof="0" dirty="0">
                          <a:effectLst/>
                          <a:latin typeface="Arial" panose="020B0604020202020204" pitchFamily="34" charset="0"/>
                          <a:ea typeface="Calibri" panose="020F0502020204030204" pitchFamily="34" charset="0"/>
                          <a:cs typeface="Times New Roman" panose="02020603050405020304" pitchFamily="18" charset="0"/>
                        </a:rPr>
                        <a:t>The shift occurs some time after normally expected.</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4"/>
                  </a:ext>
                </a:extLst>
              </a:tr>
              <a:tr h="338849">
                <a:tc>
                  <a:txBody>
                    <a:bodyPr/>
                    <a:lstStyle/>
                    <a:p>
                      <a:pPr marL="0" marR="0">
                        <a:lnSpc>
                          <a:spcPct val="107000"/>
                        </a:lnSpc>
                        <a:spcBef>
                          <a:spcPts val="0"/>
                        </a:spcBef>
                        <a:spcAft>
                          <a:spcPts val="800"/>
                        </a:spcAft>
                      </a:pPr>
                      <a:r>
                        <a:rPr lang="en-US" sz="1200" b="1" noProof="0" dirty="0">
                          <a:effectLst/>
                          <a:latin typeface="Arial" panose="020B0604020202020204" pitchFamily="34" charset="0"/>
                          <a:ea typeface="Calibri" panose="020F0502020204030204" pitchFamily="34" charset="0"/>
                          <a:cs typeface="Times New Roman" panose="02020603050405020304" pitchFamily="18" charset="0"/>
                        </a:rPr>
                        <a:t>Double bump</a:t>
                      </a:r>
                      <a:endParaRPr lang="en-US" sz="12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200" noProof="0" dirty="0">
                          <a:effectLst/>
                          <a:latin typeface="Arial" panose="020B0604020202020204" pitchFamily="34" charset="0"/>
                          <a:ea typeface="Calibri" panose="020F0502020204030204" pitchFamily="34" charset="0"/>
                          <a:cs typeface="Times New Roman" panose="02020603050405020304" pitchFamily="18" charset="0"/>
                        </a:rPr>
                        <a:t>Two sudden, harsh applications of a clutch or band, also called “double feel.”</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5"/>
                  </a:ext>
                </a:extLst>
              </a:tr>
              <a:tr h="207029">
                <a:tc>
                  <a:txBody>
                    <a:bodyPr/>
                    <a:lstStyle/>
                    <a:p>
                      <a:pPr marL="0" marR="0">
                        <a:lnSpc>
                          <a:spcPct val="107000"/>
                        </a:lnSpc>
                        <a:spcBef>
                          <a:spcPts val="0"/>
                        </a:spcBef>
                        <a:spcAft>
                          <a:spcPts val="800"/>
                        </a:spcAft>
                      </a:pPr>
                      <a:r>
                        <a:rPr lang="en-US" sz="1200" b="1" noProof="0" dirty="0">
                          <a:effectLst/>
                          <a:latin typeface="Arial" panose="020B0604020202020204" pitchFamily="34" charset="0"/>
                          <a:ea typeface="Calibri" panose="020F0502020204030204" pitchFamily="34" charset="0"/>
                          <a:cs typeface="Times New Roman" panose="02020603050405020304" pitchFamily="18" charset="0"/>
                        </a:rPr>
                        <a:t>Dropout</a:t>
                      </a:r>
                      <a:endParaRPr lang="en-US" sz="12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200" noProof="0" dirty="0">
                          <a:effectLst/>
                          <a:latin typeface="Arial" panose="020B0604020202020204" pitchFamily="34" charset="0"/>
                          <a:ea typeface="Calibri" panose="020F0502020204030204" pitchFamily="34" charset="0"/>
                          <a:cs typeface="Times New Roman" panose="02020603050405020304" pitchFamily="18" charset="0"/>
                        </a:rPr>
                        <a:t>An unexpected shift to neutral or a lower gear, also called “fallout.”</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6"/>
                  </a:ext>
                </a:extLst>
              </a:tr>
              <a:tr h="400798">
                <a:tc>
                  <a:txBody>
                    <a:bodyPr/>
                    <a:lstStyle/>
                    <a:p>
                      <a:pPr marL="0" marR="0">
                        <a:lnSpc>
                          <a:spcPct val="107000"/>
                        </a:lnSpc>
                        <a:spcBef>
                          <a:spcPts val="0"/>
                        </a:spcBef>
                        <a:spcAft>
                          <a:spcPts val="800"/>
                        </a:spcAft>
                      </a:pPr>
                      <a:r>
                        <a:rPr lang="en-US" sz="1200" b="1" noProof="0" dirty="0">
                          <a:effectLst/>
                          <a:latin typeface="Arial" panose="020B0604020202020204" pitchFamily="34" charset="0"/>
                          <a:ea typeface="Calibri" panose="020F0502020204030204" pitchFamily="34" charset="0"/>
                          <a:cs typeface="Times New Roman" panose="02020603050405020304" pitchFamily="18" charset="0"/>
                        </a:rPr>
                        <a:t>Early</a:t>
                      </a:r>
                      <a:endParaRPr lang="en-US" sz="12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200" noProof="0" dirty="0">
                          <a:effectLst/>
                          <a:latin typeface="Arial" panose="020B0604020202020204" pitchFamily="34" charset="0"/>
                          <a:ea typeface="Calibri" panose="020F0502020204030204" pitchFamily="34" charset="0"/>
                          <a:cs typeface="Times New Roman" panose="02020603050405020304" pitchFamily="18" charset="0"/>
                        </a:rPr>
                        <a:t>The operation occurs before normally expected. An early shift results in a laboring engine, poor acceleration, and sometimes a chuggle.</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7"/>
                  </a:ext>
                </a:extLst>
              </a:tr>
              <a:tr h="400798">
                <a:tc>
                  <a:txBody>
                    <a:bodyPr/>
                    <a:lstStyle/>
                    <a:p>
                      <a:pPr marL="0" marR="0">
                        <a:lnSpc>
                          <a:spcPct val="107000"/>
                        </a:lnSpc>
                        <a:spcBef>
                          <a:spcPts val="0"/>
                        </a:spcBef>
                        <a:spcAft>
                          <a:spcPts val="800"/>
                        </a:spcAft>
                      </a:pPr>
                      <a:r>
                        <a:rPr lang="en-US" sz="1200" b="1" noProof="0" dirty="0">
                          <a:effectLst/>
                          <a:latin typeface="Arial" panose="020B0604020202020204" pitchFamily="34" charset="0"/>
                          <a:ea typeface="Calibri" panose="020F0502020204030204" pitchFamily="34" charset="0"/>
                          <a:cs typeface="Times New Roman" panose="02020603050405020304" pitchFamily="18" charset="0"/>
                        </a:rPr>
                        <a:t>End bump</a:t>
                      </a:r>
                      <a:endParaRPr lang="en-US" sz="12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200" noProof="0" dirty="0">
                          <a:effectLst/>
                          <a:latin typeface="Arial" panose="020B0604020202020204" pitchFamily="34" charset="0"/>
                          <a:ea typeface="Calibri" panose="020F0502020204030204" pitchFamily="34" charset="0"/>
                          <a:cs typeface="Times New Roman" panose="02020603050405020304" pitchFamily="18" charset="0"/>
                        </a:rPr>
                        <a:t>A shift feel that becomes noticeably firmer as it is completed, also called “end feel” or “slip bump.”</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8"/>
                  </a:ext>
                </a:extLst>
              </a:tr>
              <a:tr h="207029">
                <a:tc>
                  <a:txBody>
                    <a:bodyPr/>
                    <a:lstStyle/>
                    <a:p>
                      <a:pPr marL="0" marR="0">
                        <a:lnSpc>
                          <a:spcPct val="107000"/>
                        </a:lnSpc>
                        <a:spcBef>
                          <a:spcPts val="0"/>
                        </a:spcBef>
                        <a:spcAft>
                          <a:spcPts val="800"/>
                        </a:spcAft>
                      </a:pPr>
                      <a:r>
                        <a:rPr lang="en-US" sz="1200" b="1" noProof="0" dirty="0">
                          <a:effectLst/>
                          <a:latin typeface="Arial" panose="020B0604020202020204" pitchFamily="34" charset="0"/>
                          <a:ea typeface="Calibri" panose="020F0502020204030204" pitchFamily="34" charset="0"/>
                          <a:cs typeface="Times New Roman" panose="02020603050405020304" pitchFamily="18" charset="0"/>
                        </a:rPr>
                        <a:t>Firm shift</a:t>
                      </a:r>
                      <a:endParaRPr lang="en-US" sz="12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200" noProof="0" dirty="0">
                          <a:effectLst/>
                          <a:latin typeface="Arial" panose="020B0604020202020204" pitchFamily="34" charset="0"/>
                          <a:ea typeface="Calibri" panose="020F0502020204030204" pitchFamily="34" charset="0"/>
                          <a:cs typeface="Times New Roman" panose="02020603050405020304" pitchFamily="18" charset="0"/>
                        </a:rPr>
                        <a:t>A quick, easily felt shift that is not harsh or rough.</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9"/>
                  </a:ext>
                </a:extLst>
              </a:tr>
              <a:tr h="207029">
                <a:tc>
                  <a:txBody>
                    <a:bodyPr/>
                    <a:lstStyle/>
                    <a:p>
                      <a:pPr marL="0" marR="0">
                        <a:lnSpc>
                          <a:spcPct val="107000"/>
                        </a:lnSpc>
                        <a:spcBef>
                          <a:spcPts val="0"/>
                        </a:spcBef>
                        <a:spcAft>
                          <a:spcPts val="800"/>
                        </a:spcAft>
                      </a:pPr>
                      <a:r>
                        <a:rPr lang="en-US" sz="1200" b="1" noProof="0" dirty="0">
                          <a:effectLst/>
                          <a:latin typeface="Arial" panose="020B0604020202020204" pitchFamily="34" charset="0"/>
                          <a:ea typeface="Calibri" panose="020F0502020204030204" pitchFamily="34" charset="0"/>
                          <a:cs typeface="Times New Roman" panose="02020603050405020304" pitchFamily="18" charset="0"/>
                        </a:rPr>
                        <a:t>Flare</a:t>
                      </a:r>
                      <a:endParaRPr lang="en-US" sz="12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200" noProof="0" dirty="0">
                          <a:effectLst/>
                          <a:latin typeface="Arial" panose="020B0604020202020204" pitchFamily="34" charset="0"/>
                          <a:ea typeface="Calibri" panose="020F0502020204030204" pitchFamily="34" charset="0"/>
                          <a:cs typeface="Times New Roman" panose="02020603050405020304" pitchFamily="18" charset="0"/>
                        </a:rPr>
                        <a:t>A rapid increase in engine speed, usually caused by slippage.</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0"/>
                  </a:ext>
                </a:extLst>
              </a:tr>
              <a:tr h="338849">
                <a:tc>
                  <a:txBody>
                    <a:bodyPr/>
                    <a:lstStyle/>
                    <a:p>
                      <a:pPr marL="0" marR="0">
                        <a:lnSpc>
                          <a:spcPct val="107000"/>
                        </a:lnSpc>
                        <a:spcBef>
                          <a:spcPts val="0"/>
                        </a:spcBef>
                        <a:spcAft>
                          <a:spcPts val="800"/>
                        </a:spcAft>
                      </a:pPr>
                      <a:r>
                        <a:rPr lang="en-US" sz="1200" b="1" noProof="0" dirty="0">
                          <a:effectLst/>
                          <a:latin typeface="Arial" panose="020B0604020202020204" pitchFamily="34" charset="0"/>
                          <a:ea typeface="Calibri" panose="020F0502020204030204" pitchFamily="34" charset="0"/>
                          <a:cs typeface="Times New Roman" panose="02020603050405020304" pitchFamily="18" charset="0"/>
                        </a:rPr>
                        <a:t>Harsh or rough shift</a:t>
                      </a:r>
                      <a:endParaRPr lang="en-US" sz="12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200" noProof="0" dirty="0">
                          <a:effectLst/>
                          <a:latin typeface="Arial" panose="020B0604020202020204" pitchFamily="34" charset="0"/>
                          <a:ea typeface="Calibri" panose="020F0502020204030204" pitchFamily="34" charset="0"/>
                          <a:cs typeface="Times New Roman" panose="02020603050405020304" pitchFamily="18" charset="0"/>
                        </a:rPr>
                        <a:t>An unpleasantly firm band or clutch application.</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1"/>
                  </a:ext>
                </a:extLst>
              </a:tr>
              <a:tr h="400798">
                <a:tc>
                  <a:txBody>
                    <a:bodyPr/>
                    <a:lstStyle/>
                    <a:p>
                      <a:pPr marL="0" marR="0">
                        <a:lnSpc>
                          <a:spcPct val="107000"/>
                        </a:lnSpc>
                        <a:spcBef>
                          <a:spcPts val="0"/>
                        </a:spcBef>
                        <a:spcAft>
                          <a:spcPts val="800"/>
                        </a:spcAft>
                      </a:pPr>
                      <a:r>
                        <a:rPr lang="en-US" sz="1200" b="1" noProof="0" dirty="0">
                          <a:effectLst/>
                          <a:latin typeface="Arial" panose="020B0604020202020204" pitchFamily="34" charset="0"/>
                          <a:ea typeface="Calibri" panose="020F0502020204030204" pitchFamily="34" charset="0"/>
                          <a:cs typeface="Times New Roman" panose="02020603050405020304" pitchFamily="18" charset="0"/>
                        </a:rPr>
                        <a:t>Hunting</a:t>
                      </a:r>
                      <a:endParaRPr lang="en-US" sz="12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200" noProof="0" dirty="0">
                          <a:effectLst/>
                          <a:latin typeface="Arial" panose="020B0604020202020204" pitchFamily="34" charset="0"/>
                          <a:ea typeface="Calibri" panose="020F0502020204030204" pitchFamily="34" charset="0"/>
                          <a:cs typeface="Times New Roman" panose="02020603050405020304" pitchFamily="18" charset="0"/>
                        </a:rPr>
                        <a:t>A repeated up-and-then-down shifting sequence that produces noticeable repeated engine RPM changes.</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2"/>
                  </a:ext>
                </a:extLst>
              </a:tr>
              <a:tr h="207029">
                <a:tc>
                  <a:txBody>
                    <a:bodyPr/>
                    <a:lstStyle/>
                    <a:p>
                      <a:pPr marL="0" marR="0">
                        <a:lnSpc>
                          <a:spcPct val="107000"/>
                        </a:lnSpc>
                        <a:spcBef>
                          <a:spcPts val="0"/>
                        </a:spcBef>
                        <a:spcAft>
                          <a:spcPts val="800"/>
                        </a:spcAft>
                      </a:pPr>
                      <a:r>
                        <a:rPr lang="en-US" sz="1200" b="1" noProof="0" dirty="0">
                          <a:effectLst/>
                          <a:latin typeface="Arial" panose="020B0604020202020204" pitchFamily="34" charset="0"/>
                          <a:ea typeface="Calibri" panose="020F0502020204030204" pitchFamily="34" charset="0"/>
                          <a:cs typeface="Times New Roman" panose="02020603050405020304" pitchFamily="18" charset="0"/>
                        </a:rPr>
                        <a:t>Shudder</a:t>
                      </a:r>
                      <a:endParaRPr lang="en-US" sz="12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200" noProof="0" dirty="0">
                          <a:effectLst/>
                          <a:latin typeface="Arial" panose="020B0604020202020204" pitchFamily="34" charset="0"/>
                          <a:ea typeface="Calibri" panose="020F0502020204030204" pitchFamily="34" charset="0"/>
                          <a:cs typeface="Times New Roman" panose="02020603050405020304" pitchFamily="18" charset="0"/>
                        </a:rPr>
                        <a:t>A more severe form of chuggle.</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3"/>
                  </a:ext>
                </a:extLst>
              </a:tr>
              <a:tr h="338849">
                <a:tc>
                  <a:txBody>
                    <a:bodyPr/>
                    <a:lstStyle/>
                    <a:p>
                      <a:pPr marL="0" marR="0">
                        <a:lnSpc>
                          <a:spcPct val="107000"/>
                        </a:lnSpc>
                        <a:spcBef>
                          <a:spcPts val="0"/>
                        </a:spcBef>
                        <a:spcAft>
                          <a:spcPts val="800"/>
                        </a:spcAft>
                      </a:pPr>
                      <a:r>
                        <a:rPr lang="en-US" sz="1200" b="1" noProof="0" dirty="0">
                          <a:effectLst/>
                          <a:latin typeface="Arial" panose="020B0604020202020204" pitchFamily="34" charset="0"/>
                          <a:ea typeface="Calibri" panose="020F0502020204030204" pitchFamily="34" charset="0"/>
                          <a:cs typeface="Times New Roman" panose="02020603050405020304" pitchFamily="18" charset="0"/>
                        </a:rPr>
                        <a:t>Slipping</a:t>
                      </a:r>
                      <a:endParaRPr lang="en-US" sz="12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200" noProof="0" dirty="0">
                          <a:effectLst/>
                          <a:latin typeface="Arial" panose="020B0604020202020204" pitchFamily="34" charset="0"/>
                          <a:ea typeface="Calibri" panose="020F0502020204030204" pitchFamily="34" charset="0"/>
                          <a:cs typeface="Times New Roman" panose="02020603050405020304" pitchFamily="18" charset="0"/>
                        </a:rPr>
                        <a:t>A noticeable loss of power transfer that results in an increase in engine RPM.</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4"/>
                  </a:ext>
                </a:extLst>
              </a:tr>
              <a:tr h="207029">
                <a:tc>
                  <a:txBody>
                    <a:bodyPr/>
                    <a:lstStyle/>
                    <a:p>
                      <a:pPr marL="0" marR="0">
                        <a:lnSpc>
                          <a:spcPct val="107000"/>
                        </a:lnSpc>
                        <a:spcBef>
                          <a:spcPts val="0"/>
                        </a:spcBef>
                        <a:spcAft>
                          <a:spcPts val="800"/>
                        </a:spcAft>
                      </a:pPr>
                      <a:r>
                        <a:rPr lang="en-US" sz="1200" b="1" noProof="0" dirty="0">
                          <a:effectLst/>
                          <a:latin typeface="Arial" panose="020B0604020202020204" pitchFamily="34" charset="0"/>
                          <a:ea typeface="Calibri" panose="020F0502020204030204" pitchFamily="34" charset="0"/>
                          <a:cs typeface="Times New Roman" panose="02020603050405020304" pitchFamily="18" charset="0"/>
                        </a:rPr>
                        <a:t>Soft shift</a:t>
                      </a:r>
                      <a:endParaRPr lang="en-US" sz="12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200" noProof="0" dirty="0">
                          <a:effectLst/>
                          <a:latin typeface="Arial" panose="020B0604020202020204" pitchFamily="34" charset="0"/>
                          <a:ea typeface="Calibri" panose="020F0502020204030204" pitchFamily="34" charset="0"/>
                          <a:cs typeface="Times New Roman" panose="02020603050405020304" pitchFamily="18" charset="0"/>
                        </a:rPr>
                        <a:t>A very slow shift that is barely noticeable.</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5"/>
                  </a:ext>
                </a:extLst>
              </a:tr>
              <a:tr h="207029">
                <a:tc>
                  <a:txBody>
                    <a:bodyPr/>
                    <a:lstStyle/>
                    <a:p>
                      <a:pPr marL="0" marR="0">
                        <a:lnSpc>
                          <a:spcPct val="107000"/>
                        </a:lnSpc>
                        <a:spcBef>
                          <a:spcPts val="0"/>
                        </a:spcBef>
                        <a:spcAft>
                          <a:spcPts val="800"/>
                        </a:spcAft>
                      </a:pPr>
                      <a:r>
                        <a:rPr lang="en-US" sz="1200" b="1" noProof="0" dirty="0">
                          <a:effectLst/>
                          <a:latin typeface="Arial" panose="020B0604020202020204" pitchFamily="34" charset="0"/>
                          <a:ea typeface="Calibri" panose="020F0502020204030204" pitchFamily="34" charset="0"/>
                          <a:cs typeface="Times New Roman" panose="02020603050405020304" pitchFamily="18" charset="0"/>
                        </a:rPr>
                        <a:t>Stacked shifts</a:t>
                      </a:r>
                      <a:endParaRPr lang="en-US" sz="12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200" noProof="0" dirty="0">
                          <a:effectLst/>
                          <a:latin typeface="Arial" panose="020B0604020202020204" pitchFamily="34" charset="0"/>
                          <a:ea typeface="Calibri" panose="020F0502020204030204" pitchFamily="34" charset="0"/>
                          <a:cs typeface="Times New Roman" panose="02020603050405020304" pitchFamily="18" charset="0"/>
                        </a:rPr>
                        <a:t>An upshift that occurs immediately after a prior upshift.</a:t>
                      </a:r>
                      <a:endParaRPr lang="en-US" sz="12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1502" marB="11502">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2053524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8313" y="225031"/>
            <a:ext cx="8229600" cy="590349"/>
          </a:xfrm>
        </p:spPr>
        <p:txBody>
          <a:bodyPr lIns="0" tIns="18000" rIns="0" bIns="18000" anchor="ctr" anchorCtr="0">
            <a:spAutoFit/>
          </a:bodyPr>
          <a:lstStyle/>
          <a:p>
            <a:r>
              <a:rPr lang="en-US" sz="3600" dirty="0"/>
              <a:t>Chart 15.2</a:t>
            </a:r>
            <a:endParaRPr lang="en-US"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7474" y="1071642"/>
            <a:ext cx="8229600" cy="405683"/>
          </a:xfrm>
        </p:spPr>
        <p:txBody>
          <a:bodyPr wrap="square" lIns="0" tIns="18000" rIns="0" bIns="18000" anchor="ctr" anchorCtr="0">
            <a:spAutoFit/>
          </a:bodyPr>
          <a:lstStyle/>
          <a:p>
            <a:pPr marL="0" indent="0">
              <a:buNone/>
            </a:pPr>
            <a:r>
              <a:rPr lang="en-US" sz="2400" dirty="0"/>
              <a:t>Shift Points</a:t>
            </a:r>
          </a:p>
        </p:txBody>
      </p:sp>
      <p:graphicFrame>
        <p:nvGraphicFramePr>
          <p:cNvPr id="3" name="Table 3">
            <a:extLst>
              <a:ext uri="{FF2B5EF4-FFF2-40B4-BE49-F238E27FC236}">
                <a16:creationId xmlns:a16="http://schemas.microsoft.com/office/drawing/2014/main" id="{EE3507F3-2961-DDB4-5B10-79C01770FBE2}"/>
              </a:ext>
            </a:extLst>
          </p:cNvPr>
          <p:cNvGraphicFramePr>
            <a:graphicFrameLocks noGrp="1"/>
          </p:cNvGraphicFramePr>
          <p:nvPr>
            <p:extLst>
              <p:ext uri="{D42A27DB-BD31-4B8C-83A1-F6EECF244321}">
                <p14:modId xmlns:p14="http://schemas.microsoft.com/office/powerpoint/2010/main" val="1865805555"/>
              </p:ext>
            </p:extLst>
          </p:nvPr>
        </p:nvGraphicFramePr>
        <p:xfrm>
          <a:off x="474452" y="1875880"/>
          <a:ext cx="8201238" cy="2743200"/>
        </p:xfrm>
        <a:graphic>
          <a:graphicData uri="http://schemas.openxmlformats.org/drawingml/2006/table">
            <a:tbl>
              <a:tblPr firstRow="1" bandRow="1">
                <a:tableStyleId>{40F9630F-82C1-40B7-BC3A-925EFCFF5E92}</a:tableStyleId>
              </a:tblPr>
              <a:tblGrid>
                <a:gridCol w="1061271">
                  <a:extLst>
                    <a:ext uri="{9D8B030D-6E8A-4147-A177-3AD203B41FA5}">
                      <a16:colId xmlns:a16="http://schemas.microsoft.com/office/drawing/2014/main" val="851627472"/>
                    </a:ext>
                  </a:extLst>
                </a:gridCol>
                <a:gridCol w="1805354">
                  <a:extLst>
                    <a:ext uri="{9D8B030D-6E8A-4147-A177-3AD203B41FA5}">
                      <a16:colId xmlns:a16="http://schemas.microsoft.com/office/drawing/2014/main" val="2476697853"/>
                    </a:ext>
                  </a:extLst>
                </a:gridCol>
                <a:gridCol w="914400">
                  <a:extLst>
                    <a:ext uri="{9D8B030D-6E8A-4147-A177-3AD203B41FA5}">
                      <a16:colId xmlns:a16="http://schemas.microsoft.com/office/drawing/2014/main" val="3553502512"/>
                    </a:ext>
                  </a:extLst>
                </a:gridCol>
                <a:gridCol w="1828800">
                  <a:extLst>
                    <a:ext uri="{9D8B030D-6E8A-4147-A177-3AD203B41FA5}">
                      <a16:colId xmlns:a16="http://schemas.microsoft.com/office/drawing/2014/main" val="1855578617"/>
                    </a:ext>
                  </a:extLst>
                </a:gridCol>
                <a:gridCol w="855785">
                  <a:extLst>
                    <a:ext uri="{9D8B030D-6E8A-4147-A177-3AD203B41FA5}">
                      <a16:colId xmlns:a16="http://schemas.microsoft.com/office/drawing/2014/main" val="490709796"/>
                    </a:ext>
                  </a:extLst>
                </a:gridCol>
                <a:gridCol w="1735628">
                  <a:extLst>
                    <a:ext uri="{9D8B030D-6E8A-4147-A177-3AD203B41FA5}">
                      <a16:colId xmlns:a16="http://schemas.microsoft.com/office/drawing/2014/main" val="2670986891"/>
                    </a:ext>
                  </a:extLst>
                </a:gridCol>
              </a:tblGrid>
              <a:tr h="370840">
                <a:tc>
                  <a:txBody>
                    <a:bodyPr/>
                    <a:lstStyle/>
                    <a:p>
                      <a:pPr algn="l"/>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Minimum</a:t>
                      </a:r>
                      <a:r>
                        <a:rPr lang="en-US" sz="1400" b="1" spc="-45"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throttle</a:t>
                      </a:r>
                      <a:endParaRPr lang="en-IN"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algn="l"/>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Speed </a:t>
                      </a:r>
                      <a:r>
                        <a:rPr lang="en-US" sz="1400" b="1" spc="-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 P </a:t>
                      </a: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 (</a:t>
                      </a:r>
                      <a:r>
                        <a:rPr lang="en-US" sz="1400" b="1" spc="-16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k </a:t>
                      </a: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m/h)</a:t>
                      </a:r>
                      <a:endParaRPr lang="en-IN"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algn="l"/>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Part</a:t>
                      </a:r>
                      <a:r>
                        <a:rPr lang="en-US" sz="1400" b="1" spc="-35"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throttle</a:t>
                      </a:r>
                      <a:endParaRPr lang="en-IN"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algn="l"/>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Speed </a:t>
                      </a:r>
                      <a:r>
                        <a:rPr lang="en-US" sz="1400" b="1" spc="-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 P </a:t>
                      </a: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 (</a:t>
                      </a:r>
                      <a:r>
                        <a:rPr lang="en-US" sz="1400" b="1" spc="-16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k</a:t>
                      </a: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m/h)</a:t>
                      </a:r>
                      <a:endParaRPr lang="en-IN"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algn="l"/>
                      <a:r>
                        <a:rPr lang="en-US" sz="1400" b="1" spc="-16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 O </a:t>
                      </a:r>
                      <a:r>
                        <a:rPr lang="en-US" sz="1400" b="1" spc="-2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a:t>
                      </a:r>
                      <a:endParaRPr lang="en-IN"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algn="l"/>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Speed </a:t>
                      </a:r>
                      <a:r>
                        <a:rPr lang="en-US" sz="1400" b="1" spc="-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 P </a:t>
                      </a: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 (</a:t>
                      </a:r>
                      <a:r>
                        <a:rPr lang="en-US" sz="1400" b="1" spc="-16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k</a:t>
                      </a: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m/h)</a:t>
                      </a:r>
                      <a:endParaRPr lang="en-IN"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4225343033"/>
                  </a:ext>
                </a:extLst>
              </a:tr>
              <a:tr h="370840">
                <a:tc>
                  <a:txBody>
                    <a:bodyPr/>
                    <a:lstStyle/>
                    <a:p>
                      <a:pPr marL="24765" marR="110490" algn="ctr" eaLnBrk="0" hangingPunct="0">
                        <a:lnSpc>
                          <a:spcPts val="1255"/>
                        </a:lnSpc>
                        <a:spcBef>
                          <a:spcPts val="95"/>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35255" marR="103505" algn="ctr" eaLnBrk="0" hangingPunct="0">
                        <a:lnSpc>
                          <a:spcPts val="1255"/>
                        </a:lnSpc>
                        <a:spcBef>
                          <a:spcPts val="95"/>
                        </a:spcBef>
                        <a:spcAft>
                          <a:spcPts val="0"/>
                        </a:spcAft>
                      </a:pP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5–10</a:t>
                      </a:r>
                      <a:r>
                        <a:rPr lang="en-US" sz="14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(8–16)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14300" marR="107950" algn="ctr" eaLnBrk="0" hangingPunct="0">
                        <a:lnSpc>
                          <a:spcPts val="1255"/>
                        </a:lnSpc>
                        <a:spcBef>
                          <a:spcPts val="95"/>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07315" marR="143510" algn="ctr" eaLnBrk="0" hangingPunct="0">
                        <a:lnSpc>
                          <a:spcPts val="1255"/>
                        </a:lnSpc>
                        <a:spcBef>
                          <a:spcPts val="95"/>
                        </a:spcBef>
                        <a:spcAft>
                          <a:spcPts val="0"/>
                        </a:spcAft>
                      </a:pP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15–30</a:t>
                      </a:r>
                      <a:r>
                        <a:rPr lang="en-US" sz="14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(24–48)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53670" marR="158115" algn="ctr" eaLnBrk="0" hangingPunct="0">
                        <a:lnSpc>
                          <a:spcPts val="1255"/>
                        </a:lnSpc>
                        <a:spcBef>
                          <a:spcPts val="95"/>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198120" algn="ctr" eaLnBrk="0" hangingPunct="0">
                        <a:lnSpc>
                          <a:spcPts val="1255"/>
                        </a:lnSpc>
                        <a:spcBef>
                          <a:spcPts val="95"/>
                        </a:spcBef>
                        <a:spcAft>
                          <a:spcPts val="0"/>
                        </a:spcAft>
                      </a:pP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35–45</a:t>
                      </a:r>
                      <a:r>
                        <a:rPr lang="en-US" sz="14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(56–72)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418143730"/>
                  </a:ext>
                </a:extLst>
              </a:tr>
              <a:tr h="370840">
                <a:tc>
                  <a:txBody>
                    <a:bodyPr/>
                    <a:lstStyle/>
                    <a:p>
                      <a:pPr marL="24765" marR="110490" algn="ctr" eaLnBrk="0" hangingPunct="0">
                        <a:lnSpc>
                          <a:spcPts val="1255"/>
                        </a:lnSpc>
                        <a:spcBef>
                          <a:spcPts val="60"/>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35255" marR="103505" algn="ctr" eaLnBrk="0" hangingPunct="0">
                        <a:lnSpc>
                          <a:spcPts val="1255"/>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15–25</a:t>
                      </a:r>
                      <a:r>
                        <a:rPr lang="en-US" sz="14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(24–40)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14300" marR="107315" algn="ctr" eaLnBrk="0" hangingPunct="0">
                        <a:lnSpc>
                          <a:spcPts val="1255"/>
                        </a:lnSpc>
                        <a:spcBef>
                          <a:spcPts val="60"/>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07315" marR="143510" algn="ctr" eaLnBrk="0" hangingPunct="0">
                        <a:lnSpc>
                          <a:spcPts val="1255"/>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25–45</a:t>
                      </a:r>
                      <a:r>
                        <a:rPr lang="en-US" sz="14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(40–72)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53670" marR="158115" algn="ctr" eaLnBrk="0" hangingPunct="0">
                        <a:lnSpc>
                          <a:spcPts val="1255"/>
                        </a:lnSpc>
                        <a:spcBef>
                          <a:spcPts val="60"/>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165735" algn="ctr" eaLnBrk="0" hangingPunct="0">
                        <a:lnSpc>
                          <a:spcPts val="1255"/>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55–65</a:t>
                      </a:r>
                      <a:r>
                        <a:rPr lang="en-US" sz="14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(89–105)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953366208"/>
                  </a:ext>
                </a:extLst>
              </a:tr>
              <a:tr h="370840">
                <a:tc>
                  <a:txBody>
                    <a:bodyPr/>
                    <a:lstStyle/>
                    <a:p>
                      <a:pPr marL="25400" marR="110490" algn="ctr" eaLnBrk="0" hangingPunct="0">
                        <a:lnSpc>
                          <a:spcPct val="107000"/>
                        </a:lnSpc>
                        <a:spcBef>
                          <a:spcPts val="60"/>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3–4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35255" marR="103505" algn="ctr" eaLnBrk="0" hangingPunct="0">
                        <a:lnSpc>
                          <a:spcPct val="107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30–45</a:t>
                      </a:r>
                      <a:r>
                        <a:rPr lang="en-US" sz="14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(48–72)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14300" marR="107315" algn="ctr" eaLnBrk="0" hangingPunct="0">
                        <a:lnSpc>
                          <a:spcPct val="107000"/>
                        </a:lnSpc>
                        <a:spcBef>
                          <a:spcPts val="60"/>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3–4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07315" marR="143510" algn="ctr" eaLnBrk="0" hangingPunct="0">
                        <a:lnSpc>
                          <a:spcPct val="107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40–55</a:t>
                      </a:r>
                      <a:r>
                        <a:rPr lang="en-US" sz="14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(64–90)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54305" marR="158115" algn="ctr" eaLnBrk="0" hangingPunct="0">
                        <a:lnSpc>
                          <a:spcPct val="107000"/>
                        </a:lnSpc>
                        <a:spcBef>
                          <a:spcPts val="60"/>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3–4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177165" algn="ctr" eaLnBrk="0" hangingPunct="0">
                        <a:lnSpc>
                          <a:spcPts val="1255"/>
                        </a:lnSpc>
                        <a:spcBef>
                          <a:spcPts val="27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Above 60/100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516047933"/>
                  </a:ext>
                </a:extLst>
              </a:tr>
              <a:tr h="370840">
                <a:tc>
                  <a:txBody>
                    <a:bodyPr/>
                    <a:lstStyle/>
                    <a:p>
                      <a:pPr marL="25400" marR="110490" algn="ctr" eaLnBrk="0" hangingPunct="0">
                        <a:lnSpc>
                          <a:spcPct val="107000"/>
                        </a:lnSpc>
                        <a:spcBef>
                          <a:spcPts val="60"/>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4–3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35255" marR="103505" algn="ctr" eaLnBrk="0" hangingPunct="0">
                        <a:lnSpc>
                          <a:spcPct val="107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30–40</a:t>
                      </a:r>
                      <a:r>
                        <a:rPr lang="en-US" sz="14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(48–64)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14300" marR="107315" algn="ctr" eaLnBrk="0" hangingPunct="0">
                        <a:lnSpc>
                          <a:spcPct val="107000"/>
                        </a:lnSpc>
                        <a:spcBef>
                          <a:spcPts val="60"/>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4–3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07315" marR="143510" algn="ctr" eaLnBrk="0" hangingPunct="0">
                        <a:lnSpc>
                          <a:spcPct val="107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35–45</a:t>
                      </a:r>
                      <a:r>
                        <a:rPr lang="en-US" sz="14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(56–72)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53670" marR="158115" algn="ctr" eaLnBrk="0" hangingPunct="0">
                        <a:lnSpc>
                          <a:spcPct val="107000"/>
                        </a:lnSpc>
                        <a:spcBef>
                          <a:spcPts val="60"/>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4–3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178435" algn="ctr" eaLnBrk="0" hangingPunct="0">
                        <a:lnSpc>
                          <a:spcPts val="1255"/>
                        </a:lnSpc>
                        <a:spcBef>
                          <a:spcPts val="27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Above 60/100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512467280"/>
                  </a:ext>
                </a:extLst>
              </a:tr>
              <a:tr h="370840">
                <a:tc>
                  <a:txBody>
                    <a:bodyPr/>
                    <a:lstStyle/>
                    <a:p>
                      <a:pPr marL="25400" marR="110490" algn="ctr" eaLnBrk="0" hangingPunct="0">
                        <a:lnSpc>
                          <a:spcPts val="1255"/>
                        </a:lnSpc>
                        <a:spcBef>
                          <a:spcPts val="60"/>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3–2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35255" marR="103505" algn="ctr" eaLnBrk="0" hangingPunct="0">
                        <a:lnSpc>
                          <a:spcPts val="1255"/>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10–15</a:t>
                      </a:r>
                      <a:r>
                        <a:rPr lang="en-US" sz="14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(16–24)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14300" marR="107315" algn="ctr" eaLnBrk="0" hangingPunct="0">
                        <a:lnSpc>
                          <a:spcPts val="1255"/>
                        </a:lnSpc>
                        <a:spcBef>
                          <a:spcPts val="60"/>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3–2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07315" marR="143510" algn="ctr" eaLnBrk="0" hangingPunct="0">
                        <a:lnSpc>
                          <a:spcPts val="1255"/>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30–40</a:t>
                      </a:r>
                      <a:r>
                        <a:rPr lang="en-US" sz="14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(48–64)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53670" marR="158115" algn="ctr" eaLnBrk="0" hangingPunct="0">
                        <a:lnSpc>
                          <a:spcPts val="1255"/>
                        </a:lnSpc>
                        <a:spcBef>
                          <a:spcPts val="60"/>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3–2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165735" algn="ctr" eaLnBrk="0" hangingPunct="0">
                        <a:lnSpc>
                          <a:spcPts val="1255"/>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55–65</a:t>
                      </a:r>
                      <a:r>
                        <a:rPr lang="en-US" sz="14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(89–105)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616374352"/>
                  </a:ext>
                </a:extLst>
              </a:tr>
              <a:tr h="370840">
                <a:tc>
                  <a:txBody>
                    <a:bodyPr/>
                    <a:lstStyle/>
                    <a:p>
                      <a:pPr marL="25400" marR="110490" algn="ctr" eaLnBrk="0" hangingPunct="0">
                        <a:lnSpc>
                          <a:spcPct val="107000"/>
                        </a:lnSpc>
                        <a:spcBef>
                          <a:spcPts val="60"/>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3–1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35255" marR="103505" algn="ctr" eaLnBrk="0" hangingPunct="0">
                        <a:lnSpc>
                          <a:spcPct val="107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5–10</a:t>
                      </a:r>
                      <a:r>
                        <a:rPr lang="en-US" sz="14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(8–16)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14300" marR="107315" algn="ctr" eaLnBrk="0" hangingPunct="0">
                        <a:lnSpc>
                          <a:spcPct val="107000"/>
                        </a:lnSpc>
                        <a:spcBef>
                          <a:spcPts val="60"/>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07315" marR="143510" algn="ctr" eaLnBrk="0" hangingPunct="0">
                        <a:lnSpc>
                          <a:spcPct val="107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10–20</a:t>
                      </a:r>
                      <a:r>
                        <a:rPr lang="en-US" sz="14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(16–32)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153670" marR="158115" algn="ctr" eaLnBrk="0" hangingPunct="0">
                        <a:lnSpc>
                          <a:spcPct val="107000"/>
                        </a:lnSpc>
                        <a:spcBef>
                          <a:spcPts val="60"/>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198120" algn="ctr" eaLnBrk="0" hangingPunct="0">
                        <a:lnSpc>
                          <a:spcPct val="107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25–40</a:t>
                      </a:r>
                      <a:r>
                        <a:rPr lang="en-US" sz="14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4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(40–64)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312708692"/>
                  </a:ext>
                </a:extLst>
              </a:tr>
            </a:tbl>
          </a:graphicData>
        </a:graphic>
      </p:graphicFrame>
      <p:sp>
        <p:nvSpPr>
          <p:cNvPr id="5" name="Content Placeholder 4">
            <a:extLst>
              <a:ext uri="{FF2B5EF4-FFF2-40B4-BE49-F238E27FC236}">
                <a16:creationId xmlns:a16="http://schemas.microsoft.com/office/drawing/2014/main" id="{F6302EC1-FE4C-4EF0-9E1F-F860F3A9B5E5}"/>
              </a:ext>
            </a:extLst>
          </p:cNvPr>
          <p:cNvSpPr>
            <a:spLocks noGrp="1"/>
          </p:cNvSpPr>
          <p:nvPr>
            <p:ph sz="quarter" idx="16"/>
          </p:nvPr>
        </p:nvSpPr>
        <p:spPr>
          <a:xfrm>
            <a:off x="490539" y="5020217"/>
            <a:ext cx="8185150" cy="651905"/>
          </a:xfrm>
        </p:spPr>
        <p:txBody>
          <a:bodyPr wrap="square" lIns="0" tIns="18000" rIns="0" bIns="18000">
            <a:spAutoFit/>
          </a:bodyPr>
          <a:lstStyle/>
          <a:p>
            <a:pPr marL="0" indent="0">
              <a:buNone/>
            </a:pPr>
            <a:r>
              <a:rPr lang="en-US" sz="2000" dirty="0"/>
              <a:t>Typical shift points for a four-speed automatic transmission/transaxle. Always observe all speed limits and traffic regulations during a road test.</a:t>
            </a:r>
          </a:p>
        </p:txBody>
      </p:sp>
    </p:spTree>
    <p:extLst>
      <p:ext uri="{BB962C8B-B14F-4D97-AF65-F5344CB8AC3E}">
        <p14:creationId xmlns:p14="http://schemas.microsoft.com/office/powerpoint/2010/main" val="2593220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Learning Objectives </a:t>
            </a:r>
            <a:r>
              <a:rPr lang="en-US" sz="2800" dirty="0"/>
              <a:t>(1 of 2) </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38652"/>
            <a:ext cx="8212347" cy="3883559"/>
          </a:xfrm>
        </p:spPr>
        <p:txBody>
          <a:bodyPr lIns="0" tIns="18000" rIns="0" bIns="18000" anchor="ctr" anchorCtr="0">
            <a:spAutoFit/>
          </a:bodyPr>
          <a:lstStyle/>
          <a:p>
            <a:pPr marL="685800" lvl="0" indent="-685800">
              <a:spcBef>
                <a:spcPts val="600"/>
              </a:spcBef>
              <a:buClr>
                <a:schemeClr val="lt1"/>
              </a:buClr>
              <a:buSzPct val="25000"/>
              <a:buNone/>
            </a:pPr>
            <a:r>
              <a:rPr lang="en-US" sz="2400" b="1" dirty="0">
                <a:solidFill>
                  <a:srgbClr val="007FA3"/>
                </a:solidFill>
              </a:rPr>
              <a:t>15.1 </a:t>
            </a:r>
            <a:r>
              <a:rPr lang="en-US" sz="2400" dirty="0">
                <a:solidFill>
                  <a:schemeClr val="tx1"/>
                </a:solidFill>
              </a:rPr>
              <a:t>Outline the procedures involved in the first step of the automatic transmission diagnostic process—verifying customer concern</a:t>
            </a:r>
            <a:r>
              <a:rPr lang="en-US" sz="2400" b="1" dirty="0">
                <a:solidFill>
                  <a:srgbClr val="007FA3"/>
                </a:solidFill>
              </a:rPr>
              <a:t>.</a:t>
            </a:r>
          </a:p>
          <a:p>
            <a:pPr marL="685800" lvl="0" indent="-685800">
              <a:spcBef>
                <a:spcPts val="600"/>
              </a:spcBef>
              <a:buClr>
                <a:schemeClr val="lt1"/>
              </a:buClr>
              <a:buSzPct val="25000"/>
              <a:buNone/>
            </a:pPr>
            <a:r>
              <a:rPr lang="en-US" sz="2400" b="1" dirty="0">
                <a:solidFill>
                  <a:srgbClr val="007FA3"/>
                </a:solidFill>
              </a:rPr>
              <a:t>15.2 </a:t>
            </a:r>
            <a:r>
              <a:rPr lang="en-US" sz="2400" dirty="0">
                <a:solidFill>
                  <a:schemeClr val="tx1"/>
                </a:solidFill>
              </a:rPr>
              <a:t>Outline the procedures involved in the second step of the automatic transmission diagnostic process—fluid level and condition.</a:t>
            </a:r>
          </a:p>
          <a:p>
            <a:pPr marL="685800" lvl="0" indent="-685800">
              <a:spcBef>
                <a:spcPts val="600"/>
              </a:spcBef>
              <a:buClr>
                <a:schemeClr val="lt1"/>
              </a:buClr>
              <a:buSzPct val="25000"/>
              <a:buNone/>
            </a:pPr>
            <a:r>
              <a:rPr lang="en-US" sz="2400" b="1" dirty="0">
                <a:solidFill>
                  <a:srgbClr val="007FA3"/>
                </a:solidFill>
              </a:rPr>
              <a:t>15.3 </a:t>
            </a:r>
            <a:r>
              <a:rPr lang="en-US" sz="2400" dirty="0">
                <a:solidFill>
                  <a:schemeClr val="tx1"/>
                </a:solidFill>
              </a:rPr>
              <a:t>Outline the procedures involved in the third and fourth steps of the automatic transmission diagnostic process—retrieving diagnostic trouble codes and checking for technical service bulletins.</a:t>
            </a:r>
            <a:endParaRPr lang="en-US"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3" y="221742"/>
            <a:ext cx="8212348" cy="1144347"/>
          </a:xfrm>
        </p:spPr>
        <p:txBody>
          <a:bodyPr lIns="0" tIns="18000" rIns="0" bIns="18000" anchor="ctr">
            <a:spAutoFit/>
          </a:bodyPr>
          <a:lstStyle/>
          <a:p>
            <a:r>
              <a:rPr lang="en-US" dirty="0"/>
              <a:t>Step 3—Retrieve Diagnostic Trouble Codes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900070"/>
            <a:ext cx="8212347" cy="1667567"/>
          </a:xfrm>
        </p:spPr>
        <p:txBody>
          <a:bodyPr lIns="0" tIns="18000" rIns="0" bIns="18000" anchor="ctr" anchorCtr="0">
            <a:spAutoFit/>
          </a:bodyPr>
          <a:lstStyle/>
          <a:p>
            <a:pPr marL="342900" indent="-342900">
              <a:spcBef>
                <a:spcPts val="600"/>
              </a:spcBef>
            </a:pPr>
            <a:r>
              <a:rPr lang="en-US" sz="2400" dirty="0"/>
              <a:t>When problem has been detected</a:t>
            </a:r>
          </a:p>
          <a:p>
            <a:pPr marL="829818" lvl="1" indent="-342900"/>
            <a:r>
              <a:rPr lang="en-US" sz="2400" spc="-300" dirty="0"/>
              <a:t>P C </a:t>
            </a:r>
            <a:r>
              <a:rPr lang="en-US" sz="2400" dirty="0"/>
              <a:t>M will generate a diagnostic trouble code (</a:t>
            </a:r>
            <a:r>
              <a:rPr lang="en-US" sz="2400" spc="-300" dirty="0"/>
              <a:t>D T </a:t>
            </a:r>
            <a:r>
              <a:rPr lang="en-US" sz="2400" dirty="0"/>
              <a:t>C) </a:t>
            </a:r>
          </a:p>
          <a:p>
            <a:pPr marL="829818" lvl="1" indent="-342900"/>
            <a:r>
              <a:rPr lang="en-US" sz="2400" dirty="0"/>
              <a:t>May also place transmission in limp-home mode depending on what sort of problem has been detected</a:t>
            </a:r>
          </a:p>
        </p:txBody>
      </p:sp>
    </p:spTree>
    <p:extLst>
      <p:ext uri="{BB962C8B-B14F-4D97-AF65-F5344CB8AC3E}">
        <p14:creationId xmlns:p14="http://schemas.microsoft.com/office/powerpoint/2010/main" val="4065992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8313" y="225031"/>
            <a:ext cx="8229600" cy="590349"/>
          </a:xfrm>
        </p:spPr>
        <p:txBody>
          <a:bodyPr lIns="0" tIns="18000" rIns="0" bIns="18000" anchor="ctr" anchorCtr="0">
            <a:spAutoFit/>
          </a:bodyPr>
          <a:lstStyle/>
          <a:p>
            <a:r>
              <a:rPr lang="en-US" dirty="0"/>
              <a:t>Figure 15.4</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7474" y="1085166"/>
            <a:ext cx="8229600" cy="344128"/>
          </a:xfrm>
        </p:spPr>
        <p:txBody>
          <a:bodyPr wrap="square" lIns="0" tIns="18000" rIns="0" bIns="18000" anchor="ctr" anchorCtr="0">
            <a:spAutoFit/>
          </a:bodyPr>
          <a:lstStyle/>
          <a:p>
            <a:pPr marL="0" indent="0">
              <a:buNone/>
            </a:pPr>
            <a:r>
              <a:rPr lang="en-US" sz="2000" dirty="0"/>
              <a:t>Transmission Data</a:t>
            </a:r>
            <a:endParaRPr lang="en-US" sz="2000" dirty="0">
              <a:solidFill>
                <a:schemeClr val="tx1"/>
              </a:solidFill>
            </a:endParaRPr>
          </a:p>
        </p:txBody>
      </p:sp>
      <p:pic>
        <p:nvPicPr>
          <p:cNvPr id="6" name="Picture 5" descr="The display of a factory-level scan tool is shown.&#10;Long description is available in notes, Press F6.">
            <a:extLst>
              <a:ext uri="{FF2B5EF4-FFF2-40B4-BE49-F238E27FC236}">
                <a16:creationId xmlns:a16="http://schemas.microsoft.com/office/drawing/2014/main" id="{DA78C5BB-4FF6-9EDE-4FAD-7C9C3EAA47F9}"/>
              </a:ext>
            </a:extLst>
          </p:cNvPr>
          <p:cNvPicPr>
            <a:picLocks noChangeAspect="1"/>
          </p:cNvPicPr>
          <p:nvPr/>
        </p:nvPicPr>
        <p:blipFill rotWithShape="1">
          <a:blip r:embed="rId3"/>
          <a:srcRect b="7113"/>
          <a:stretch/>
        </p:blipFill>
        <p:spPr>
          <a:xfrm>
            <a:off x="2584687" y="1590089"/>
            <a:ext cx="3984684" cy="3367969"/>
          </a:xfrm>
          <a:prstGeom prst="rect">
            <a:avLst/>
          </a:prstGeom>
        </p:spPr>
      </p:pic>
      <p:sp>
        <p:nvSpPr>
          <p:cNvPr id="5" name="Content Placeholder 4">
            <a:extLst>
              <a:ext uri="{FF2B5EF4-FFF2-40B4-BE49-F238E27FC236}">
                <a16:creationId xmlns:a16="http://schemas.microsoft.com/office/drawing/2014/main" id="{F6302EC1-FE4C-4EF0-9E1F-F860F3A9B5E5}"/>
              </a:ext>
            </a:extLst>
          </p:cNvPr>
          <p:cNvSpPr>
            <a:spLocks noGrp="1"/>
          </p:cNvSpPr>
          <p:nvPr>
            <p:ph sz="quarter" idx="16"/>
          </p:nvPr>
        </p:nvSpPr>
        <p:spPr>
          <a:xfrm>
            <a:off x="490539" y="5089229"/>
            <a:ext cx="8185150" cy="1267458"/>
          </a:xfrm>
        </p:spPr>
        <p:txBody>
          <a:bodyPr wrap="square" lIns="0" tIns="18000" rIns="0" bIns="18000">
            <a:spAutoFit/>
          </a:bodyPr>
          <a:lstStyle/>
          <a:p>
            <a:pPr marL="342900" indent="-342900"/>
            <a:r>
              <a:rPr lang="en-US" sz="2000" dirty="0"/>
              <a:t>Temperature of automatic transmission fluid is displayed on a factory or factory-level scan tool. It may require that vehicle be driven under a load for the fluid to reach the specified temperature and can often not be achieved by simply allowing engine to idle</a:t>
            </a:r>
          </a:p>
        </p:txBody>
      </p:sp>
    </p:spTree>
    <p:extLst>
      <p:ext uri="{BB962C8B-B14F-4D97-AF65-F5344CB8AC3E}">
        <p14:creationId xmlns:p14="http://schemas.microsoft.com/office/powerpoint/2010/main" val="2502948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7474" y="225031"/>
            <a:ext cx="8229600" cy="590349"/>
          </a:xfrm>
        </p:spPr>
        <p:txBody>
          <a:bodyPr lIns="0" tIns="18000" rIns="0" bIns="18000" anchor="ctr" anchorCtr="0">
            <a:spAutoFit/>
          </a:bodyPr>
          <a:lstStyle/>
          <a:p>
            <a:r>
              <a:rPr lang="en-US" dirty="0"/>
              <a:t>Figure 15.5</a:t>
            </a:r>
          </a:p>
        </p:txBody>
      </p:sp>
      <p:sp>
        <p:nvSpPr>
          <p:cNvPr id="12" name="Content Placeholder 11">
            <a:extLst>
              <a:ext uri="{FF2B5EF4-FFF2-40B4-BE49-F238E27FC236}">
                <a16:creationId xmlns:a16="http://schemas.microsoft.com/office/drawing/2014/main" id="{087261CA-AC8C-456E-BEE9-184E70A806F0}"/>
              </a:ext>
            </a:extLst>
          </p:cNvPr>
          <p:cNvSpPr>
            <a:spLocks noGrp="1"/>
          </p:cNvSpPr>
          <p:nvPr>
            <p:ph sz="quarter" idx="13"/>
          </p:nvPr>
        </p:nvSpPr>
        <p:spPr>
          <a:xfrm>
            <a:off x="468313" y="1057802"/>
            <a:ext cx="8229600" cy="405683"/>
          </a:xfrm>
        </p:spPr>
        <p:txBody>
          <a:bodyPr lIns="0" tIns="18000" rIns="0" bIns="18000">
            <a:spAutoFit/>
          </a:bodyPr>
          <a:lstStyle/>
          <a:p>
            <a:pPr marL="0" indent="0">
              <a:buNone/>
            </a:pPr>
            <a:r>
              <a:rPr lang="en-US" sz="2400" dirty="0"/>
              <a:t>No Dipstick</a:t>
            </a:r>
          </a:p>
        </p:txBody>
      </p:sp>
      <p:pic>
        <p:nvPicPr>
          <p:cNvPr id="4" name="Picture 3" descr="The image shows a fluid level indicator attached to the transmission of a vehicle. The plug is shown at the top and the level indicator is screwed to it at the bottom.">
            <a:extLst>
              <a:ext uri="{FF2B5EF4-FFF2-40B4-BE49-F238E27FC236}">
                <a16:creationId xmlns:a16="http://schemas.microsoft.com/office/drawing/2014/main" id="{C76F3798-EEE7-20E2-D1BA-64E667A45D88}"/>
              </a:ext>
            </a:extLst>
          </p:cNvPr>
          <p:cNvPicPr>
            <a:picLocks noChangeAspect="1"/>
          </p:cNvPicPr>
          <p:nvPr/>
        </p:nvPicPr>
        <p:blipFill rotWithShape="1">
          <a:blip r:embed="rId3"/>
          <a:srcRect b="7097"/>
          <a:stretch/>
        </p:blipFill>
        <p:spPr>
          <a:xfrm>
            <a:off x="471161" y="1828880"/>
            <a:ext cx="3802207" cy="2702041"/>
          </a:xfrm>
          <a:prstGeom prst="rect">
            <a:avLst/>
          </a:prstGeom>
        </p:spPr>
      </p:pic>
      <p:pic>
        <p:nvPicPr>
          <p:cNvPr id="6" name="Picture 5" descr="The image shows a fluid level indicator like a long pipe with a round cup-like structure in the middle. The plug is removed from the fluid level indicator and shown separately.">
            <a:extLst>
              <a:ext uri="{FF2B5EF4-FFF2-40B4-BE49-F238E27FC236}">
                <a16:creationId xmlns:a16="http://schemas.microsoft.com/office/drawing/2014/main" id="{CBF62073-CDAC-62B0-3D1F-D26E23719F8A}"/>
              </a:ext>
            </a:extLst>
          </p:cNvPr>
          <p:cNvPicPr>
            <a:picLocks noChangeAspect="1"/>
          </p:cNvPicPr>
          <p:nvPr/>
        </p:nvPicPr>
        <p:blipFill rotWithShape="1">
          <a:blip r:embed="rId4"/>
          <a:srcRect b="5220"/>
          <a:stretch/>
        </p:blipFill>
        <p:spPr>
          <a:xfrm>
            <a:off x="5148289" y="1602248"/>
            <a:ext cx="2726494" cy="3335517"/>
          </a:xfrm>
          <a:prstGeom prst="rect">
            <a:avLst/>
          </a:prstGeom>
        </p:spPr>
      </p:pic>
    </p:spTree>
    <p:extLst>
      <p:ext uri="{BB962C8B-B14F-4D97-AF65-F5344CB8AC3E}">
        <p14:creationId xmlns:p14="http://schemas.microsoft.com/office/powerpoint/2010/main" val="2038424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8313" y="225031"/>
            <a:ext cx="8229600" cy="590349"/>
          </a:xfrm>
        </p:spPr>
        <p:txBody>
          <a:bodyPr lIns="0" tIns="18000" rIns="0" bIns="18000" anchor="ctr" anchorCtr="0">
            <a:spAutoFit/>
          </a:bodyPr>
          <a:lstStyle/>
          <a:p>
            <a:r>
              <a:rPr lang="en-US" dirty="0"/>
              <a:t>Figure 15.6</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7474" y="1085166"/>
            <a:ext cx="8229600" cy="344128"/>
          </a:xfrm>
        </p:spPr>
        <p:txBody>
          <a:bodyPr wrap="square" lIns="0" tIns="18000" rIns="0" bIns="18000" anchor="ctr" anchorCtr="0">
            <a:spAutoFit/>
          </a:bodyPr>
          <a:lstStyle/>
          <a:p>
            <a:pPr marL="0" indent="0">
              <a:buNone/>
            </a:pPr>
            <a:r>
              <a:rPr lang="en-US" sz="2000" dirty="0"/>
              <a:t>Fluid Level Sealed Units</a:t>
            </a:r>
            <a:endParaRPr lang="en-US" sz="2000" dirty="0">
              <a:solidFill>
                <a:schemeClr val="tx1"/>
              </a:solidFill>
            </a:endParaRPr>
          </a:p>
        </p:txBody>
      </p:sp>
      <p:pic>
        <p:nvPicPr>
          <p:cNvPr id="9" name="Picture 8" descr="The fluid level on sealed units is checked.&#10;Long description is available in notes, Press F6.">
            <a:extLst>
              <a:ext uri="{FF2B5EF4-FFF2-40B4-BE49-F238E27FC236}">
                <a16:creationId xmlns:a16="http://schemas.microsoft.com/office/drawing/2014/main" id="{728C0376-183E-358B-D114-004DE5F4A1A4}"/>
              </a:ext>
            </a:extLst>
          </p:cNvPr>
          <p:cNvPicPr>
            <a:picLocks noChangeAspect="1"/>
          </p:cNvPicPr>
          <p:nvPr/>
        </p:nvPicPr>
        <p:blipFill rotWithShape="1">
          <a:blip r:embed="rId3"/>
          <a:srcRect b="18280"/>
          <a:stretch/>
        </p:blipFill>
        <p:spPr>
          <a:xfrm>
            <a:off x="586438" y="1676483"/>
            <a:ext cx="7988368" cy="2320529"/>
          </a:xfrm>
          <a:prstGeom prst="rect">
            <a:avLst/>
          </a:prstGeom>
        </p:spPr>
      </p:pic>
      <p:sp>
        <p:nvSpPr>
          <p:cNvPr id="5" name="Content Placeholder 4">
            <a:extLst>
              <a:ext uri="{FF2B5EF4-FFF2-40B4-BE49-F238E27FC236}">
                <a16:creationId xmlns:a16="http://schemas.microsoft.com/office/drawing/2014/main" id="{F6302EC1-FE4C-4EF0-9E1F-F860F3A9B5E5}"/>
              </a:ext>
            </a:extLst>
          </p:cNvPr>
          <p:cNvSpPr>
            <a:spLocks noGrp="1"/>
          </p:cNvSpPr>
          <p:nvPr>
            <p:ph sz="quarter" idx="16"/>
          </p:nvPr>
        </p:nvSpPr>
        <p:spPr>
          <a:xfrm>
            <a:off x="490539" y="4301612"/>
            <a:ext cx="8185150" cy="1575234"/>
          </a:xfrm>
        </p:spPr>
        <p:txBody>
          <a:bodyPr wrap="square" lIns="0" tIns="18000" rIns="0" bIns="18000">
            <a:spAutoFit/>
          </a:bodyPr>
          <a:lstStyle/>
          <a:p>
            <a:pPr marL="342900" indent="-342900"/>
            <a:r>
              <a:rPr lang="en-US" sz="2000" dirty="0">
                <a:ea typeface="Verdana" panose="020B0604030504040204" pitchFamily="34" charset="0"/>
                <a:cs typeface="Verdana" panose="020B0604030504040204" pitchFamily="34" charset="0"/>
              </a:rPr>
              <a:t>Fluid level on sealed units (without a dipstick) is checked by removing the level plug, which can be mounted in the bottom or side of the pan or in the case. It is normal for some fluid to drip from this type of level indicator because normal operation of the transmission causes fluid to fill stand pipe.</a:t>
            </a:r>
          </a:p>
        </p:txBody>
      </p:sp>
    </p:spTree>
    <p:extLst>
      <p:ext uri="{BB962C8B-B14F-4D97-AF65-F5344CB8AC3E}">
        <p14:creationId xmlns:p14="http://schemas.microsoft.com/office/powerpoint/2010/main" val="3486025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7474" y="225031"/>
            <a:ext cx="8229600" cy="590349"/>
          </a:xfrm>
        </p:spPr>
        <p:txBody>
          <a:bodyPr lIns="0" tIns="18000" rIns="0" bIns="18000" anchor="ctr" anchorCtr="0">
            <a:spAutoFit/>
          </a:bodyPr>
          <a:lstStyle/>
          <a:p>
            <a:r>
              <a:rPr lang="en-US" dirty="0"/>
              <a:t>Figure 15.7</a:t>
            </a:r>
          </a:p>
        </p:txBody>
      </p:sp>
      <p:sp>
        <p:nvSpPr>
          <p:cNvPr id="12" name="Content Placeholder 11">
            <a:extLst>
              <a:ext uri="{FF2B5EF4-FFF2-40B4-BE49-F238E27FC236}">
                <a16:creationId xmlns:a16="http://schemas.microsoft.com/office/drawing/2014/main" id="{087261CA-AC8C-456E-BEE9-184E70A806F0}"/>
              </a:ext>
            </a:extLst>
          </p:cNvPr>
          <p:cNvSpPr>
            <a:spLocks noGrp="1"/>
          </p:cNvSpPr>
          <p:nvPr>
            <p:ph sz="quarter" idx="13"/>
          </p:nvPr>
        </p:nvSpPr>
        <p:spPr>
          <a:xfrm>
            <a:off x="468313" y="1057802"/>
            <a:ext cx="8229600" cy="1513679"/>
          </a:xfrm>
        </p:spPr>
        <p:txBody>
          <a:bodyPr lIns="0" tIns="18000" rIns="0" bIns="18000">
            <a:spAutoFit/>
          </a:bodyPr>
          <a:lstStyle/>
          <a:p>
            <a:pPr marL="0" indent="0">
              <a:buNone/>
            </a:pPr>
            <a:r>
              <a:rPr lang="en-US" sz="2400" dirty="0"/>
              <a:t>Fluid condition can be checked by placing a sample on clean, white, absorbent paper. Clean fluid will spread out and leave only a wet stain. Dirty fluid will leave deposits of foreign material.</a:t>
            </a:r>
          </a:p>
        </p:txBody>
      </p:sp>
      <p:pic>
        <p:nvPicPr>
          <p:cNvPr id="4" name="Picture 3" descr="A wet stick is shown with its tip touching a dry white paper. A stain is present on the paper near the tip of the stick. ">
            <a:extLst>
              <a:ext uri="{FF2B5EF4-FFF2-40B4-BE49-F238E27FC236}">
                <a16:creationId xmlns:a16="http://schemas.microsoft.com/office/drawing/2014/main" id="{C361BE31-1088-36BD-DED8-65AD4E6B6B45}"/>
              </a:ext>
            </a:extLst>
          </p:cNvPr>
          <p:cNvPicPr>
            <a:picLocks noChangeAspect="1"/>
          </p:cNvPicPr>
          <p:nvPr/>
        </p:nvPicPr>
        <p:blipFill rotWithShape="1">
          <a:blip r:embed="rId3"/>
          <a:srcRect b="6148"/>
          <a:stretch/>
        </p:blipFill>
        <p:spPr>
          <a:xfrm>
            <a:off x="1991228" y="2745258"/>
            <a:ext cx="5161550" cy="3576400"/>
          </a:xfrm>
          <a:prstGeom prst="rect">
            <a:avLst/>
          </a:prstGeom>
        </p:spPr>
      </p:pic>
    </p:spTree>
    <p:extLst>
      <p:ext uri="{BB962C8B-B14F-4D97-AF65-F5344CB8AC3E}">
        <p14:creationId xmlns:p14="http://schemas.microsoft.com/office/powerpoint/2010/main" val="422293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0539" y="221145"/>
            <a:ext cx="8229600" cy="1144347"/>
          </a:xfrm>
        </p:spPr>
        <p:txBody>
          <a:bodyPr lIns="0" tIns="18000" rIns="0" bIns="18000" anchor="ctr" anchorCtr="0">
            <a:spAutoFit/>
          </a:bodyPr>
          <a:lstStyle/>
          <a:p>
            <a:r>
              <a:rPr lang="en-US" dirty="0"/>
              <a:t>What Is Wrong When the </a:t>
            </a:r>
            <a:r>
              <a:rPr lang="en-US" spc="-500" dirty="0"/>
              <a:t>A T </a:t>
            </a:r>
            <a:r>
              <a:rPr lang="en-US" dirty="0"/>
              <a:t>F Looks Like a Strawberry Milkshake?</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90539" y="1513682"/>
            <a:ext cx="8185149" cy="344128"/>
          </a:xfrm>
        </p:spPr>
        <p:txBody>
          <a:bodyPr wrap="square" lIns="0" tIns="18000" rIns="0" bIns="18000" anchor="ctr" anchorCtr="0">
            <a:spAutoFit/>
          </a:bodyPr>
          <a:lstStyle/>
          <a:p>
            <a:pPr marL="0" indent="0">
              <a:buNone/>
            </a:pPr>
            <a:r>
              <a:rPr lang="en-US" sz="2000" b="1" dirty="0">
                <a:solidFill>
                  <a:schemeClr val="tx1"/>
                </a:solidFill>
              </a:rPr>
              <a:t>? Frequently Asked Question</a:t>
            </a:r>
          </a:p>
        </p:txBody>
      </p:sp>
      <p:sp>
        <p:nvSpPr>
          <p:cNvPr id="5" name="Content Placeholder 4">
            <a:extLst>
              <a:ext uri="{FF2B5EF4-FFF2-40B4-BE49-F238E27FC236}">
                <a16:creationId xmlns:a16="http://schemas.microsoft.com/office/drawing/2014/main" id="{F6302EC1-FE4C-4EF0-9E1F-F860F3A9B5E5}"/>
              </a:ext>
            </a:extLst>
          </p:cNvPr>
          <p:cNvSpPr>
            <a:spLocks noGrp="1"/>
          </p:cNvSpPr>
          <p:nvPr>
            <p:ph sz="quarter" idx="16"/>
          </p:nvPr>
        </p:nvSpPr>
        <p:spPr>
          <a:xfrm>
            <a:off x="490539" y="2006000"/>
            <a:ext cx="8185150" cy="4345223"/>
          </a:xfrm>
        </p:spPr>
        <p:txBody>
          <a:bodyPr wrap="square" lIns="0" tIns="18000" rIns="0" bIns="18000">
            <a:spAutoFit/>
          </a:bodyPr>
          <a:lstStyle/>
          <a:p>
            <a:pPr marL="342900" indent="-342900"/>
            <a:r>
              <a:rPr lang="en-US" sz="2000" b="1" dirty="0">
                <a:latin typeface="Arial" panose="020B0604020202020204" pitchFamily="34" charset="0"/>
                <a:cs typeface="Arial" panose="020B0604020202020204" pitchFamily="34" charset="0"/>
              </a:rPr>
              <a:t>What Is Wrong When the </a:t>
            </a:r>
            <a:r>
              <a:rPr lang="en-US" sz="2000" b="1" spc="-260" dirty="0">
                <a:latin typeface="Arial" panose="020B0604020202020204" pitchFamily="34" charset="0"/>
                <a:cs typeface="Arial" panose="020B0604020202020204" pitchFamily="34" charset="0"/>
              </a:rPr>
              <a:t>A T </a:t>
            </a:r>
            <a:r>
              <a:rPr lang="en-US" sz="2000" b="1" dirty="0">
                <a:latin typeface="Arial" panose="020B0604020202020204" pitchFamily="34" charset="0"/>
                <a:cs typeface="Arial" panose="020B0604020202020204" pitchFamily="34" charset="0"/>
              </a:rPr>
              <a:t>F Looks Like a Strawberry Milkshake? </a:t>
            </a:r>
            <a:r>
              <a:rPr lang="en-US" sz="2000" dirty="0">
                <a:latin typeface="Arial" panose="020B0604020202020204" pitchFamily="34" charset="0"/>
                <a:cs typeface="Arial" panose="020B0604020202020204" pitchFamily="34" charset="0"/>
              </a:rPr>
              <a:t>If water or coolant gets into the automatic transmission fluid, it makes the </a:t>
            </a:r>
            <a:r>
              <a:rPr lang="en-US" sz="2000" spc="-260" dirty="0">
                <a:latin typeface="Arial" panose="020B0604020202020204" pitchFamily="34" charset="0"/>
                <a:cs typeface="Arial" panose="020B0604020202020204" pitchFamily="34" charset="0"/>
              </a:rPr>
              <a:t>A T </a:t>
            </a:r>
            <a:r>
              <a:rPr lang="en-US" sz="2000" dirty="0">
                <a:latin typeface="Arial" panose="020B0604020202020204" pitchFamily="34" charset="0"/>
                <a:cs typeface="Arial" panose="020B0604020202020204" pitchFamily="34" charset="0"/>
              </a:rPr>
              <a:t>F look like strawberry milkshake. Common reasons for this condition include the following: A leak in the </a:t>
            </a:r>
            <a:r>
              <a:rPr lang="en-US" sz="2000" spc="-260" dirty="0">
                <a:latin typeface="Arial" panose="020B0604020202020204" pitchFamily="34" charset="0"/>
                <a:cs typeface="Arial" panose="020B0604020202020204" pitchFamily="34" charset="0"/>
              </a:rPr>
              <a:t>A F </a:t>
            </a:r>
            <a:r>
              <a:rPr lang="en-US" sz="2000" dirty="0">
                <a:latin typeface="Arial" panose="020B0604020202020204" pitchFamily="34" charset="0"/>
                <a:cs typeface="Arial" panose="020B0604020202020204" pitchFamily="34" charset="0"/>
              </a:rPr>
              <a:t>T cooler inside the radiator. Water getting into the transmission/transaxle through the vent at the top of unit. This could be caused by driving through high water or due to a flood where the vehicle is under water or partially under water. The transmission/transaxle will require a complete overhaul because the clutch and band friction material are held to the steel backing using water-soluble glue. The water that is mixed with the </a:t>
            </a:r>
            <a:r>
              <a:rPr lang="en-US" sz="2000" spc="-260" dirty="0">
                <a:latin typeface="Arial" panose="020B0604020202020204" pitchFamily="34" charset="0"/>
                <a:cs typeface="Arial" panose="020B0604020202020204" pitchFamily="34" charset="0"/>
              </a:rPr>
              <a:t>A T </a:t>
            </a:r>
            <a:r>
              <a:rPr lang="en-US" sz="2000" dirty="0">
                <a:latin typeface="Arial" panose="020B0604020202020204" pitchFamily="34" charset="0"/>
                <a:cs typeface="Arial" panose="020B0604020202020204" pitchFamily="34" charset="0"/>
              </a:rPr>
              <a:t>F will loosen this glue and cause the friction material to be become detached from the steel backing making the transmission unable to transmit engine torque. Figure 15.8</a:t>
            </a:r>
          </a:p>
        </p:txBody>
      </p:sp>
    </p:spTree>
    <p:extLst>
      <p:ext uri="{BB962C8B-B14F-4D97-AF65-F5344CB8AC3E}">
        <p14:creationId xmlns:p14="http://schemas.microsoft.com/office/powerpoint/2010/main" val="977234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7474" y="216405"/>
            <a:ext cx="8229600" cy="590349"/>
          </a:xfrm>
        </p:spPr>
        <p:txBody>
          <a:bodyPr lIns="0" tIns="18000" rIns="0" bIns="18000" anchor="ctr" anchorCtr="0">
            <a:spAutoFit/>
          </a:bodyPr>
          <a:lstStyle/>
          <a:p>
            <a:r>
              <a:rPr lang="en-US" dirty="0"/>
              <a:t>Figure 15.8</a:t>
            </a:r>
          </a:p>
        </p:txBody>
      </p:sp>
      <p:sp>
        <p:nvSpPr>
          <p:cNvPr id="12" name="Content Placeholder 11">
            <a:extLst>
              <a:ext uri="{FF2B5EF4-FFF2-40B4-BE49-F238E27FC236}">
                <a16:creationId xmlns:a16="http://schemas.microsoft.com/office/drawing/2014/main" id="{087261CA-AC8C-456E-BEE9-184E70A806F0}"/>
              </a:ext>
            </a:extLst>
          </p:cNvPr>
          <p:cNvSpPr>
            <a:spLocks noGrp="1"/>
          </p:cNvSpPr>
          <p:nvPr>
            <p:ph sz="quarter" idx="13"/>
          </p:nvPr>
        </p:nvSpPr>
        <p:spPr>
          <a:xfrm>
            <a:off x="468313" y="1057802"/>
            <a:ext cx="8229600" cy="1144347"/>
          </a:xfrm>
        </p:spPr>
        <p:txBody>
          <a:bodyPr lIns="0" tIns="18000" rIns="0" bIns="18000">
            <a:spAutoFit/>
          </a:bodyPr>
          <a:lstStyle/>
          <a:p>
            <a:pPr marL="0" indent="0">
              <a:buNone/>
            </a:pPr>
            <a:r>
              <a:rPr lang="en-US" sz="2400" dirty="0"/>
              <a:t>If </a:t>
            </a:r>
            <a:r>
              <a:rPr lang="en-US" sz="2400" spc="-300" dirty="0"/>
              <a:t>A T </a:t>
            </a:r>
            <a:r>
              <a:rPr lang="en-US" sz="2400" dirty="0"/>
              <a:t>F looks like a strawberry milkshake, then transmission/transaxle will require to be overhauled and source of coolant or water found and corrected.</a:t>
            </a:r>
          </a:p>
        </p:txBody>
      </p:sp>
      <p:pic>
        <p:nvPicPr>
          <p:cNvPr id="4" name="Picture 3" descr="The image shows a pink fluid in a vehicle transmission.">
            <a:extLst>
              <a:ext uri="{FF2B5EF4-FFF2-40B4-BE49-F238E27FC236}">
                <a16:creationId xmlns:a16="http://schemas.microsoft.com/office/drawing/2014/main" id="{6216B3AA-5E21-A05F-066B-A590CA34A7B1}"/>
              </a:ext>
            </a:extLst>
          </p:cNvPr>
          <p:cNvPicPr>
            <a:picLocks noChangeAspect="1"/>
          </p:cNvPicPr>
          <p:nvPr/>
        </p:nvPicPr>
        <p:blipFill rotWithShape="1">
          <a:blip r:embed="rId3"/>
          <a:srcRect t="-10464" b="10464"/>
          <a:stretch/>
        </p:blipFill>
        <p:spPr>
          <a:xfrm>
            <a:off x="1821304" y="2396722"/>
            <a:ext cx="5510725" cy="3960834"/>
          </a:xfrm>
          <a:prstGeom prst="rect">
            <a:avLst/>
          </a:prstGeom>
        </p:spPr>
      </p:pic>
    </p:spTree>
    <p:extLst>
      <p:ext uri="{BB962C8B-B14F-4D97-AF65-F5344CB8AC3E}">
        <p14:creationId xmlns:p14="http://schemas.microsoft.com/office/powerpoint/2010/main" val="3059797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11" name="Title 10">
            <a:extLst>
              <a:ext uri="{FF2B5EF4-FFF2-40B4-BE49-F238E27FC236}">
                <a16:creationId xmlns:a16="http://schemas.microsoft.com/office/drawing/2014/main" id="{BC95584B-2446-4E50-AF5F-6B079F87A667}"/>
              </a:ext>
            </a:extLst>
          </p:cNvPr>
          <p:cNvSpPr>
            <a:spLocks noGrp="1"/>
          </p:cNvSpPr>
          <p:nvPr>
            <p:ph type="title"/>
          </p:nvPr>
        </p:nvSpPr>
        <p:spPr>
          <a:xfrm>
            <a:off x="468313" y="218868"/>
            <a:ext cx="8207375" cy="590349"/>
          </a:xfrm>
        </p:spPr>
        <p:txBody>
          <a:bodyPr wrap="square" lIns="0" tIns="18000" rIns="0" bIns="18000">
            <a:spAutoFit/>
          </a:bodyPr>
          <a:lstStyle/>
          <a:p>
            <a:r>
              <a:rPr lang="en-US" dirty="0"/>
              <a:t>Figure 15.9</a:t>
            </a:r>
          </a:p>
        </p:txBody>
      </p:sp>
      <p:sp>
        <p:nvSpPr>
          <p:cNvPr id="12" name="Content Placeholder 11">
            <a:extLst>
              <a:ext uri="{FF2B5EF4-FFF2-40B4-BE49-F238E27FC236}">
                <a16:creationId xmlns:a16="http://schemas.microsoft.com/office/drawing/2014/main" id="{C3737987-A6E1-4904-B093-FA2E294549D5}"/>
              </a:ext>
            </a:extLst>
          </p:cNvPr>
          <p:cNvSpPr>
            <a:spLocks noGrp="1"/>
          </p:cNvSpPr>
          <p:nvPr>
            <p:ph sz="quarter" idx="13"/>
          </p:nvPr>
        </p:nvSpPr>
        <p:spPr>
          <a:xfrm>
            <a:off x="468313" y="1063168"/>
            <a:ext cx="8207375" cy="405683"/>
          </a:xfrm>
        </p:spPr>
        <p:txBody>
          <a:bodyPr wrap="square" lIns="0" tIns="18000" rIns="0" bIns="18000">
            <a:spAutoFit/>
          </a:bodyPr>
          <a:lstStyle/>
          <a:p>
            <a:pPr marL="0" indent="0">
              <a:buNone/>
            </a:pPr>
            <a:r>
              <a:rPr lang="en-US" sz="2400" spc="-300" dirty="0"/>
              <a:t>D T </a:t>
            </a:r>
            <a:r>
              <a:rPr lang="en-US" sz="2400" dirty="0"/>
              <a:t>C</a:t>
            </a:r>
          </a:p>
        </p:txBody>
      </p:sp>
      <p:pic>
        <p:nvPicPr>
          <p:cNvPr id="3" name="Picture 2" descr="The O B D-II D T C identification format is shown.&#10;Long description is available in notes, Press F6.">
            <a:extLst>
              <a:ext uri="{FF2B5EF4-FFF2-40B4-BE49-F238E27FC236}">
                <a16:creationId xmlns:a16="http://schemas.microsoft.com/office/drawing/2014/main" id="{6128274B-3057-2C0E-3109-0034178ADE94}"/>
              </a:ext>
            </a:extLst>
          </p:cNvPr>
          <p:cNvPicPr>
            <a:picLocks noChangeAspect="1"/>
          </p:cNvPicPr>
          <p:nvPr/>
        </p:nvPicPr>
        <p:blipFill rotWithShape="1">
          <a:blip r:embed="rId3"/>
          <a:srcRect b="9329"/>
          <a:stretch/>
        </p:blipFill>
        <p:spPr>
          <a:xfrm>
            <a:off x="793487" y="1654850"/>
            <a:ext cx="7557026" cy="3927878"/>
          </a:xfrm>
          <a:prstGeom prst="rect">
            <a:avLst/>
          </a:prstGeom>
        </p:spPr>
      </p:pic>
      <p:sp>
        <p:nvSpPr>
          <p:cNvPr id="13" name="Content Placeholder 12">
            <a:extLst>
              <a:ext uri="{FF2B5EF4-FFF2-40B4-BE49-F238E27FC236}">
                <a16:creationId xmlns:a16="http://schemas.microsoft.com/office/drawing/2014/main" id="{91A535DD-5F7A-438C-9E80-1D3CDEF2E5DE}"/>
              </a:ext>
            </a:extLst>
          </p:cNvPr>
          <p:cNvSpPr>
            <a:spLocks noGrp="1"/>
          </p:cNvSpPr>
          <p:nvPr>
            <p:ph sz="quarter" idx="14"/>
          </p:nvPr>
        </p:nvSpPr>
        <p:spPr>
          <a:xfrm>
            <a:off x="468314" y="5790254"/>
            <a:ext cx="867325" cy="405683"/>
          </a:xfrm>
        </p:spPr>
        <p:txBody>
          <a:bodyPr wrap="square" lIns="0" tIns="18000" rIns="0" bIns="18000">
            <a:spAutoFit/>
          </a:bodyPr>
          <a:lstStyle/>
          <a:p>
            <a:pPr marL="0" indent="0">
              <a:buNone/>
            </a:pPr>
            <a:r>
              <a:rPr lang="en-US" sz="2400" spc="-300" dirty="0">
                <a:solidFill>
                  <a:schemeClr val="tx1"/>
                </a:solidFill>
              </a:rPr>
              <a:t>O B </a:t>
            </a:r>
            <a:r>
              <a:rPr lang="en-US" sz="2400" dirty="0">
                <a:solidFill>
                  <a:schemeClr val="tx1"/>
                </a:solidFill>
              </a:rPr>
              <a:t>D-</a:t>
            </a:r>
            <a:endParaRPr lang="en-US" sz="2400" dirty="0"/>
          </a:p>
        </p:txBody>
      </p:sp>
      <p:graphicFrame>
        <p:nvGraphicFramePr>
          <p:cNvPr id="23" name="Object 22" descr="Roman number 2.">
            <a:extLst>
              <a:ext uri="{FF2B5EF4-FFF2-40B4-BE49-F238E27FC236}">
                <a16:creationId xmlns:a16="http://schemas.microsoft.com/office/drawing/2014/main" id="{6A56E64C-DA77-44B5-ABE9-8FDB85D39589}"/>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269629165"/>
              </p:ext>
            </p:extLst>
          </p:nvPr>
        </p:nvGraphicFramePr>
        <p:xfrm>
          <a:off x="1301099" y="5837137"/>
          <a:ext cx="217319" cy="311916"/>
        </p:xfrm>
        <a:graphic>
          <a:graphicData uri="http://schemas.openxmlformats.org/presentationml/2006/ole">
            <mc:AlternateContent xmlns:mc="http://schemas.openxmlformats.org/markup-compatibility/2006">
              <mc:Choice xmlns:v="urn:schemas-microsoft-com:vml" Requires="v">
                <p:oleObj name="Equation" r:id="rId4" imgW="114120" imgH="164880" progId="Equation.DSMT4">
                  <p:embed/>
                </p:oleObj>
              </mc:Choice>
              <mc:Fallback>
                <p:oleObj name="Equation" r:id="rId4" imgW="114120" imgH="164880" progId="Equation.DSMT4">
                  <p:embed/>
                  <p:pic>
                    <p:nvPicPr>
                      <p:cNvPr id="7" name="Object 6">
                        <a:extLst>
                          <a:ext uri="{FF2B5EF4-FFF2-40B4-BE49-F238E27FC236}">
                            <a16:creationId xmlns:a16="http://schemas.microsoft.com/office/drawing/2014/main" id="{21EB8F5D-9989-4744-8243-2E83B12446EF}"/>
                          </a:ext>
                          <a:ext uri="{C183D7F6-B498-43B3-948B-1728B52AA6E4}">
                            <adec:decorative xmlns:adec="http://schemas.microsoft.com/office/drawing/2017/decorative" val="1"/>
                          </a:ext>
                        </a:extLst>
                      </p:cNvPr>
                      <p:cNvPicPr/>
                      <p:nvPr/>
                    </p:nvPicPr>
                    <p:blipFill>
                      <a:blip r:embed="rId5"/>
                      <a:stretch>
                        <a:fillRect/>
                      </a:stretch>
                    </p:blipFill>
                    <p:spPr>
                      <a:xfrm>
                        <a:off x="1301099" y="5837137"/>
                        <a:ext cx="217319" cy="311916"/>
                      </a:xfrm>
                      <a:prstGeom prst="rect">
                        <a:avLst/>
                      </a:prstGeom>
                      <a:solidFill>
                        <a:schemeClr val="bg1"/>
                      </a:solidFill>
                    </p:spPr>
                  </p:pic>
                </p:oleObj>
              </mc:Fallback>
            </mc:AlternateContent>
          </a:graphicData>
        </a:graphic>
      </p:graphicFrame>
      <p:sp>
        <p:nvSpPr>
          <p:cNvPr id="15" name="Content Placeholder 14">
            <a:extLst>
              <a:ext uri="{FF2B5EF4-FFF2-40B4-BE49-F238E27FC236}">
                <a16:creationId xmlns:a16="http://schemas.microsoft.com/office/drawing/2014/main" id="{2836DC08-D8AA-4AD3-85F4-9A2EAE0C373A}"/>
              </a:ext>
            </a:extLst>
          </p:cNvPr>
          <p:cNvSpPr>
            <a:spLocks noGrp="1"/>
          </p:cNvSpPr>
          <p:nvPr>
            <p:ph sz="quarter" idx="16"/>
          </p:nvPr>
        </p:nvSpPr>
        <p:spPr>
          <a:xfrm>
            <a:off x="1590412" y="5793102"/>
            <a:ext cx="3637109" cy="405683"/>
          </a:xfrm>
        </p:spPr>
        <p:txBody>
          <a:bodyPr wrap="square" lIns="0" tIns="18000" rIns="0" bIns="18000">
            <a:spAutoFit/>
          </a:bodyPr>
          <a:lstStyle/>
          <a:p>
            <a:pPr marL="0" indent="0">
              <a:buNone/>
            </a:pPr>
            <a:r>
              <a:rPr lang="en-US" sz="2400" spc="-300" dirty="0">
                <a:solidFill>
                  <a:schemeClr val="tx1"/>
                </a:solidFill>
              </a:rPr>
              <a:t>D T </a:t>
            </a:r>
            <a:r>
              <a:rPr lang="en-US" sz="2400" dirty="0">
                <a:solidFill>
                  <a:schemeClr val="tx1"/>
                </a:solidFill>
              </a:rPr>
              <a:t>C identification format.</a:t>
            </a:r>
            <a:endParaRPr lang="en-US" sz="2400" dirty="0"/>
          </a:p>
        </p:txBody>
      </p:sp>
    </p:spTree>
    <p:extLst>
      <p:ext uri="{BB962C8B-B14F-4D97-AF65-F5344CB8AC3E}">
        <p14:creationId xmlns:p14="http://schemas.microsoft.com/office/powerpoint/2010/main" val="549314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25056"/>
            <a:ext cx="8229600" cy="590349"/>
          </a:xfrm>
        </p:spPr>
        <p:txBody>
          <a:bodyPr lIns="0" tIns="18000" rIns="0" bIns="18000" anchor="ctr">
            <a:spAutoFit/>
          </a:bodyPr>
          <a:lstStyle/>
          <a:p>
            <a:r>
              <a:rPr lang="en-US" dirty="0"/>
              <a:t>Chart 15.3</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68313" y="985073"/>
            <a:ext cx="8207375" cy="405683"/>
          </a:xfrm>
        </p:spPr>
        <p:txBody>
          <a:bodyPr wrap="square" lIns="0" tIns="18000" rIns="0" bIns="18000" anchor="ctr" anchorCtr="0">
            <a:spAutoFit/>
          </a:bodyPr>
          <a:lstStyle/>
          <a:p>
            <a:pPr marL="0" indent="0">
              <a:buNone/>
            </a:pPr>
            <a:r>
              <a:rPr lang="en-US" sz="2400" spc="-300" dirty="0"/>
              <a:t>D T C </a:t>
            </a:r>
            <a:r>
              <a:rPr lang="en-US" sz="2400" dirty="0"/>
              <a:t>s</a:t>
            </a:r>
          </a:p>
        </p:txBody>
      </p:sp>
      <p:sp>
        <p:nvSpPr>
          <p:cNvPr id="4" name="Content Placeholder 3">
            <a:extLst>
              <a:ext uri="{FF2B5EF4-FFF2-40B4-BE49-F238E27FC236}">
                <a16:creationId xmlns:a16="http://schemas.microsoft.com/office/drawing/2014/main" id="{A11FCD84-458C-4189-B063-2B55CE4F0BEF}"/>
              </a:ext>
            </a:extLst>
          </p:cNvPr>
          <p:cNvSpPr>
            <a:spLocks noGrp="1"/>
          </p:cNvSpPr>
          <p:nvPr>
            <p:ph sz="quarter" idx="15"/>
          </p:nvPr>
        </p:nvSpPr>
        <p:spPr>
          <a:xfrm>
            <a:off x="457200" y="1472933"/>
            <a:ext cx="8207375" cy="405683"/>
          </a:xfrm>
        </p:spPr>
        <p:txBody>
          <a:bodyPr wrap="square" lIns="0" tIns="18000" rIns="0" bIns="18000">
            <a:spAutoFit/>
          </a:bodyPr>
          <a:lstStyle/>
          <a:p>
            <a:pPr marL="342900" indent="-342900"/>
            <a:r>
              <a:rPr lang="en-US" sz="2400" dirty="0">
                <a:solidFill>
                  <a:schemeClr val="tx1"/>
                </a:solidFill>
                <a:latin typeface="Arial" panose="020B0604020202020204" pitchFamily="34" charset="0"/>
                <a:cs typeface="Arial" panose="020B0604020202020204" pitchFamily="34" charset="0"/>
              </a:rPr>
              <a:t>Transmission-Related </a:t>
            </a:r>
            <a:r>
              <a:rPr lang="en-US" sz="2400" spc="-300" dirty="0">
                <a:solidFill>
                  <a:schemeClr val="tx1"/>
                </a:solidFill>
                <a:latin typeface="Arial" panose="020B0604020202020204" pitchFamily="34" charset="0"/>
                <a:cs typeface="Arial" panose="020B0604020202020204" pitchFamily="34" charset="0"/>
              </a:rPr>
              <a:t>D T C s</a:t>
            </a:r>
            <a:endParaRPr lang="en-US" sz="2400" dirty="0">
              <a:solidFill>
                <a:schemeClr val="tx1"/>
              </a:solidFill>
              <a:latin typeface="Arial" panose="020B0604020202020204" pitchFamily="34" charset="0"/>
              <a:cs typeface="Arial" panose="020B0604020202020204" pitchFamily="34" charset="0"/>
            </a:endParaRPr>
          </a:p>
        </p:txBody>
      </p:sp>
      <p:graphicFrame>
        <p:nvGraphicFramePr>
          <p:cNvPr id="9" name="Table 8">
            <a:extLst>
              <a:ext uri="{FF2B5EF4-FFF2-40B4-BE49-F238E27FC236}">
                <a16:creationId xmlns:a16="http://schemas.microsoft.com/office/drawing/2014/main" id="{300F47E0-E87F-425B-8076-F9FC74E820E3}"/>
              </a:ext>
            </a:extLst>
          </p:cNvPr>
          <p:cNvGraphicFramePr>
            <a:graphicFrameLocks noGrp="1"/>
          </p:cNvGraphicFramePr>
          <p:nvPr>
            <p:extLst>
              <p:ext uri="{D42A27DB-BD31-4B8C-83A1-F6EECF244321}">
                <p14:modId xmlns:p14="http://schemas.microsoft.com/office/powerpoint/2010/main" val="1257926974"/>
              </p:ext>
            </p:extLst>
          </p:nvPr>
        </p:nvGraphicFramePr>
        <p:xfrm>
          <a:off x="762614" y="1960793"/>
          <a:ext cx="7432158" cy="4356380"/>
        </p:xfrm>
        <a:graphic>
          <a:graphicData uri="http://schemas.openxmlformats.org/drawingml/2006/table">
            <a:tbl>
              <a:tblPr firstRow="1"/>
              <a:tblGrid>
                <a:gridCol w="3761561">
                  <a:extLst>
                    <a:ext uri="{9D8B030D-6E8A-4147-A177-3AD203B41FA5}">
                      <a16:colId xmlns:a16="http://schemas.microsoft.com/office/drawing/2014/main" val="20000"/>
                    </a:ext>
                  </a:extLst>
                </a:gridCol>
                <a:gridCol w="57993">
                  <a:extLst>
                    <a:ext uri="{9D8B030D-6E8A-4147-A177-3AD203B41FA5}">
                      <a16:colId xmlns:a16="http://schemas.microsoft.com/office/drawing/2014/main" val="20001"/>
                    </a:ext>
                  </a:extLst>
                </a:gridCol>
                <a:gridCol w="3612604">
                  <a:extLst>
                    <a:ext uri="{9D8B030D-6E8A-4147-A177-3AD203B41FA5}">
                      <a16:colId xmlns:a16="http://schemas.microsoft.com/office/drawing/2014/main" val="20002"/>
                    </a:ext>
                  </a:extLst>
                </a:gridCol>
              </a:tblGrid>
              <a:tr h="154663">
                <a:tc>
                  <a:txBody>
                    <a:bodyPr/>
                    <a:lstStyle/>
                    <a:p>
                      <a:pPr marL="91440" marR="0" eaLnBrk="0" hangingPunct="0">
                        <a:lnSpc>
                          <a:spcPts val="1255"/>
                        </a:lnSpc>
                        <a:spcBef>
                          <a:spcPts val="235"/>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P0703</a:t>
                      </a:r>
                      <a:r>
                        <a:rPr lang="en-US" sz="1000" spc="40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Brake</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switch</a:t>
                      </a:r>
                      <a:r>
                        <a:rPr lang="en-US" sz="1000" spc="-8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input</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circuit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P0740 Torque converter clutch system problem</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00"/>
                  </a:ext>
                </a:extLst>
              </a:tr>
              <a:tr h="152723">
                <a:tc>
                  <a:txBody>
                    <a:bodyPr/>
                    <a:lstStyle/>
                    <a:p>
                      <a:pPr marL="786130" marR="0" indent="-704215" eaLnBrk="0" hangingPunct="0">
                        <a:lnSpc>
                          <a:spcPts val="1200"/>
                        </a:lnSpc>
                        <a:spcBef>
                          <a:spcPts val="90"/>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P0705 Transmission</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range</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sensor</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circuit problem (PRNDL input)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P0741 Torque converter clutch system performance or stuck off</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01"/>
                  </a:ext>
                </a:extLst>
              </a:tr>
              <a:tr h="152723">
                <a:tc>
                  <a:txBody>
                    <a:bodyPr/>
                    <a:lstStyle/>
                    <a:p>
                      <a:pPr marL="786130" marR="0" indent="-704215" eaLnBrk="0" hangingPunct="0">
                        <a:lnSpc>
                          <a:spcPts val="1200"/>
                        </a:lnSpc>
                        <a:spcBef>
                          <a:spcPts val="90"/>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P0706 Transmission</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range</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sensor</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circuit range or performance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P0742 Torque converter clutch system stuck 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02"/>
                  </a:ext>
                </a:extLst>
              </a:tr>
              <a:tr h="152723">
                <a:tc>
                  <a:txBody>
                    <a:bodyPr/>
                    <a:lstStyle/>
                    <a:p>
                      <a:pPr marL="786130" marR="100330" indent="-704215" eaLnBrk="0" hangingPunct="0">
                        <a:lnSpc>
                          <a:spcPts val="1200"/>
                        </a:lnSpc>
                        <a:spcBef>
                          <a:spcPts val="90"/>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P0707 Transmission</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range</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sensor</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circuit low input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P0743 Torque converter clutch system electrical</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03"/>
                  </a:ext>
                </a:extLst>
              </a:tr>
              <a:tr h="152723">
                <a:tc>
                  <a:txBody>
                    <a:bodyPr/>
                    <a:lstStyle/>
                    <a:p>
                      <a:pPr marL="786130" marR="100330" indent="-704215" eaLnBrk="0" hangingPunct="0">
                        <a:lnSpc>
                          <a:spcPts val="1200"/>
                        </a:lnSpc>
                        <a:spcBef>
                          <a:spcPts val="90"/>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P0708 Transmission</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range</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sensor</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circuit high input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P0745 Pressure control solenoid problem</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04"/>
                  </a:ext>
                </a:extLst>
              </a:tr>
              <a:tr h="152723">
                <a:tc>
                  <a:txBody>
                    <a:bodyPr/>
                    <a:lstStyle/>
                    <a:p>
                      <a:pPr marL="786130" marR="0" indent="-704215" eaLnBrk="0" hangingPunct="0">
                        <a:lnSpc>
                          <a:spcPts val="1200"/>
                        </a:lnSpc>
                        <a:spcBef>
                          <a:spcPts val="90"/>
                        </a:spcBef>
                        <a:spcAft>
                          <a:spcPts val="0"/>
                        </a:spcAft>
                      </a:pPr>
                      <a:r>
                        <a:rPr lang="en-US" sz="1000" spc="-3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P0710</a:t>
                      </a:r>
                      <a:r>
                        <a:rPr lang="en-US" sz="1000" spc="14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spc="-30" dirty="0">
                          <a:solidFill>
                            <a:srgbClr val="231F20"/>
                          </a:solidFill>
                          <a:effectLst/>
                          <a:latin typeface="Arial" panose="020B0604020202020204" pitchFamily="34" charset="0"/>
                          <a:ea typeface="Calibri" panose="020F0502020204030204" pitchFamily="34" charset="0"/>
                          <a:cs typeface="Arial" panose="020B0604020202020204" pitchFamily="34" charset="0"/>
                        </a:rPr>
                        <a:t>Transmission</a:t>
                      </a:r>
                      <a:r>
                        <a:rPr lang="en-US" sz="1000" spc="-4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spc="-30" dirty="0">
                          <a:solidFill>
                            <a:srgbClr val="231F20"/>
                          </a:solidFill>
                          <a:effectLst/>
                          <a:latin typeface="Arial" panose="020B0604020202020204" pitchFamily="34" charset="0"/>
                          <a:ea typeface="Calibri" panose="020F0502020204030204" pitchFamily="34" charset="0"/>
                          <a:cs typeface="Arial" panose="020B0604020202020204" pitchFamily="34" charset="0"/>
                        </a:rPr>
                        <a:t>fluid</a:t>
                      </a:r>
                      <a:r>
                        <a:rPr lang="en-US" sz="1000" spc="-4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spc="-30" dirty="0">
                          <a:solidFill>
                            <a:srgbClr val="231F20"/>
                          </a:solidFill>
                          <a:effectLst/>
                          <a:latin typeface="Arial" panose="020B0604020202020204" pitchFamily="34" charset="0"/>
                          <a:ea typeface="Calibri" panose="020F0502020204030204" pitchFamily="34" charset="0"/>
                          <a:cs typeface="Arial" panose="020B0604020202020204" pitchFamily="34" charset="0"/>
                        </a:rPr>
                        <a:t>temperature</a:t>
                      </a:r>
                      <a:r>
                        <a:rPr lang="en-US" sz="1000" spc="-4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spc="-30" dirty="0">
                          <a:solidFill>
                            <a:srgbClr val="231F20"/>
                          </a:solidFill>
                          <a:effectLst/>
                          <a:latin typeface="Arial" panose="020B0604020202020204" pitchFamily="34" charset="0"/>
                          <a:ea typeface="Calibri" panose="020F0502020204030204" pitchFamily="34" charset="0"/>
                          <a:cs typeface="Arial" panose="020B0604020202020204" pitchFamily="34" charset="0"/>
                        </a:rPr>
                        <a:t>sensor </a:t>
                      </a:r>
                      <a:r>
                        <a:rPr lang="en-US" sz="1000"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problem</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P0746 Pressure control solenoid performance or stuck off</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05"/>
                  </a:ext>
                </a:extLst>
              </a:tr>
              <a:tr h="152723">
                <a:tc>
                  <a:txBody>
                    <a:bodyPr/>
                    <a:lstStyle/>
                    <a:p>
                      <a:pPr marL="786130" marR="100330" indent="-704215" eaLnBrk="0" hangingPunct="0">
                        <a:lnSpc>
                          <a:spcPts val="1200"/>
                        </a:lnSpc>
                        <a:spcBef>
                          <a:spcPts val="90"/>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P0711</a:t>
                      </a:r>
                      <a:r>
                        <a:rPr lang="en-US" sz="1000" spc="20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Transmission</a:t>
                      </a:r>
                      <a:r>
                        <a:rPr lang="en-US" sz="1000" spc="-6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fluid</a:t>
                      </a:r>
                      <a:r>
                        <a:rPr lang="en-US" sz="1000" spc="-7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temperature </a:t>
                      </a:r>
                      <a:r>
                        <a:rPr lang="en-US" sz="1000"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sensor</a:t>
                      </a:r>
                      <a:r>
                        <a:rPr lang="en-US" sz="1000" spc="-6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range</a:t>
                      </a:r>
                      <a:r>
                        <a:rPr lang="en-US" sz="1000" spc="-6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P0747 Pressure control solenoid stuck 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06"/>
                  </a:ext>
                </a:extLst>
              </a:tr>
              <a:tr h="152723">
                <a:tc>
                  <a:txBody>
                    <a:bodyPr/>
                    <a:lstStyle/>
                    <a:p>
                      <a:pPr marL="786130" marR="100330" indent="-704215" eaLnBrk="0" hangingPunct="0">
                        <a:lnSpc>
                          <a:spcPts val="1200"/>
                        </a:lnSpc>
                        <a:spcBef>
                          <a:spcPts val="90"/>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P0712</a:t>
                      </a:r>
                      <a:r>
                        <a:rPr lang="en-US" sz="1000" spc="20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Transmission</a:t>
                      </a:r>
                      <a:r>
                        <a:rPr lang="en-US" sz="1000" spc="-6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fluid</a:t>
                      </a:r>
                      <a:r>
                        <a:rPr lang="en-US" sz="1000" spc="-7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temperature sensor low input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P0748 Pressure control solenoid electrical</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07"/>
                  </a:ext>
                </a:extLst>
              </a:tr>
              <a:tr h="152723">
                <a:tc>
                  <a:txBody>
                    <a:bodyPr/>
                    <a:lstStyle/>
                    <a:p>
                      <a:pPr marL="786130" marR="100330" indent="-704215" eaLnBrk="0" hangingPunct="0">
                        <a:lnSpc>
                          <a:spcPts val="1200"/>
                        </a:lnSpc>
                        <a:spcBef>
                          <a:spcPts val="85"/>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P0713</a:t>
                      </a:r>
                      <a:r>
                        <a:rPr lang="en-US" sz="1000" spc="20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Transmission</a:t>
                      </a:r>
                      <a:r>
                        <a:rPr lang="en-US" sz="1000" spc="-6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fluid</a:t>
                      </a:r>
                      <a:r>
                        <a:rPr lang="en-US" sz="1000" spc="-7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temperature sensor high input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P0750 Shift solenoid A problem</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08"/>
                  </a:ext>
                </a:extLst>
              </a:tr>
              <a:tr h="152723">
                <a:tc>
                  <a:txBody>
                    <a:bodyPr/>
                    <a:lstStyle/>
                    <a:p>
                      <a:pPr marL="786130" marR="0" indent="-704215" eaLnBrk="0" hangingPunct="0">
                        <a:lnSpc>
                          <a:spcPts val="1200"/>
                        </a:lnSpc>
                        <a:spcBef>
                          <a:spcPts val="85"/>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P0715</a:t>
                      </a:r>
                      <a:r>
                        <a:rPr lang="en-US" sz="1000" spc="20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Input</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or</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turbine</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speed</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sensor</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circuit </a:t>
                      </a:r>
                      <a:r>
                        <a:rPr lang="en-US" sz="1000"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problem</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P0751 Shift solenoid A performance or stuck off</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09"/>
                  </a:ext>
                </a:extLst>
              </a:tr>
              <a:tr h="152723">
                <a:tc>
                  <a:txBody>
                    <a:bodyPr/>
                    <a:lstStyle/>
                    <a:p>
                      <a:pPr marL="786130" marR="0" indent="-704215" eaLnBrk="0" hangingPunct="0">
                        <a:lnSpc>
                          <a:spcPts val="1200"/>
                        </a:lnSpc>
                        <a:spcBef>
                          <a:spcPts val="85"/>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P0716</a:t>
                      </a:r>
                      <a:r>
                        <a:rPr lang="en-US" sz="1000" spc="20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Input</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or</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turbine</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speed</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sensor</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circuit range or performance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P0752 Shift solenoid A stuck 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10"/>
                  </a:ext>
                </a:extLst>
              </a:tr>
              <a:tr h="152723">
                <a:tc>
                  <a:txBody>
                    <a:bodyPr/>
                    <a:lstStyle/>
                    <a:p>
                      <a:pPr marL="786130" marR="100330" indent="-704215" eaLnBrk="0" hangingPunct="0">
                        <a:lnSpc>
                          <a:spcPts val="1200"/>
                        </a:lnSpc>
                        <a:spcBef>
                          <a:spcPts val="85"/>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P0717</a:t>
                      </a:r>
                      <a:r>
                        <a:rPr lang="en-US" sz="1000" spc="20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Input</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or</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turbine</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speed</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sensor</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circuit no signal</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P0753 Shift solenoid A electrical</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11"/>
                  </a:ext>
                </a:extLst>
              </a:tr>
              <a:tr h="154663">
                <a:tc>
                  <a:txBody>
                    <a:bodyPr/>
                    <a:lstStyle/>
                    <a:p>
                      <a:pPr marL="91440" marR="0" eaLnBrk="0" hangingPunct="0">
                        <a:lnSpc>
                          <a:spcPts val="1255"/>
                        </a:lnSpc>
                        <a:spcBef>
                          <a:spcPts val="55"/>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P0720</a:t>
                      </a:r>
                      <a:r>
                        <a:rPr lang="en-US" sz="1000" spc="25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Output</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speed</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sensor</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circuit</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problem</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P0755 Shift solenoid B problem</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12"/>
                  </a:ext>
                </a:extLst>
              </a:tr>
              <a:tr h="152723">
                <a:tc>
                  <a:txBody>
                    <a:bodyPr/>
                    <a:lstStyle/>
                    <a:p>
                      <a:pPr marL="786130" marR="182880" indent="-704215" eaLnBrk="0" hangingPunct="0">
                        <a:lnSpc>
                          <a:spcPts val="1200"/>
                        </a:lnSpc>
                        <a:spcBef>
                          <a:spcPts val="85"/>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P0721</a:t>
                      </a:r>
                      <a:r>
                        <a:rPr lang="en-US" sz="1000" spc="20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Output</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speed</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sensor</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circuit</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range or performance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P0756 Shift solenoid B performance or stuck off</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13"/>
                  </a:ext>
                </a:extLst>
              </a:tr>
              <a:tr h="154663">
                <a:tc>
                  <a:txBody>
                    <a:bodyPr/>
                    <a:lstStyle/>
                    <a:p>
                      <a:pPr marL="91440" marR="0" eaLnBrk="0" hangingPunct="0">
                        <a:lnSpc>
                          <a:spcPts val="1255"/>
                        </a:lnSpc>
                        <a:spcBef>
                          <a:spcPts val="55"/>
                        </a:spcBef>
                        <a:spcAft>
                          <a:spcPts val="0"/>
                        </a:spcAft>
                      </a:pPr>
                      <a:r>
                        <a:rPr lang="en-US" sz="1000"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P0722</a:t>
                      </a:r>
                      <a:r>
                        <a:rPr lang="en-US" sz="1000" spc="38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Output</a:t>
                      </a:r>
                      <a:r>
                        <a:rPr lang="en-US" sz="1000" spc="-6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speed</a:t>
                      </a:r>
                      <a:r>
                        <a:rPr lang="en-US" sz="1000" spc="-7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sensor</a:t>
                      </a:r>
                      <a:r>
                        <a:rPr lang="en-US" sz="1000" spc="-7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circuit</a:t>
                      </a:r>
                      <a:r>
                        <a:rPr lang="en-US" sz="1000" spc="-7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no</a:t>
                      </a:r>
                      <a:r>
                        <a:rPr lang="en-US" sz="1000" spc="-7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signal</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P0757 Shift solenoid B stuck 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14"/>
                  </a:ext>
                </a:extLst>
              </a:tr>
              <a:tr h="154663">
                <a:tc>
                  <a:txBody>
                    <a:bodyPr/>
                    <a:lstStyle/>
                    <a:p>
                      <a:pPr marL="91440" marR="0" eaLnBrk="0" hangingPunct="0">
                        <a:lnSpc>
                          <a:spcPts val="1255"/>
                        </a:lnSpc>
                        <a:spcBef>
                          <a:spcPts val="55"/>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P0725</a:t>
                      </a:r>
                      <a:r>
                        <a:rPr lang="en-US" sz="1000" spc="40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Engine</a:t>
                      </a:r>
                      <a:r>
                        <a:rPr lang="en-US" sz="1000" spc="-4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speed</a:t>
                      </a:r>
                      <a:r>
                        <a:rPr lang="en-US" sz="1000" spc="-4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input</a:t>
                      </a:r>
                      <a:r>
                        <a:rPr lang="en-US" sz="1000" spc="-4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circuit</a:t>
                      </a:r>
                      <a:r>
                        <a:rPr lang="en-US" sz="1000" spc="-4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problem</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P0758 Shift solenoid B electrical</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15"/>
                  </a:ext>
                </a:extLst>
              </a:tr>
              <a:tr h="152723">
                <a:tc>
                  <a:txBody>
                    <a:bodyPr/>
                    <a:lstStyle/>
                    <a:p>
                      <a:pPr marL="786130" marR="283210" indent="-704215" eaLnBrk="0" hangingPunct="0">
                        <a:lnSpc>
                          <a:spcPts val="1200"/>
                        </a:lnSpc>
                        <a:spcBef>
                          <a:spcPts val="85"/>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P0726 Engine</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speed</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input</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circuit</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range or performance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P0760 Shift solenoid C problem</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16"/>
                  </a:ext>
                </a:extLst>
              </a:tr>
              <a:tr h="154663">
                <a:tc>
                  <a:txBody>
                    <a:bodyPr/>
                    <a:lstStyle/>
                    <a:p>
                      <a:pPr marL="91440" marR="0" eaLnBrk="0" hangingPunct="0">
                        <a:lnSpc>
                          <a:spcPts val="1255"/>
                        </a:lnSpc>
                        <a:spcBef>
                          <a:spcPts val="55"/>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P0727</a:t>
                      </a:r>
                      <a:r>
                        <a:rPr lang="en-US" sz="1000" spc="40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Engine</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speed</a:t>
                      </a:r>
                      <a:r>
                        <a:rPr lang="en-US" sz="1000" spc="-8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input</a:t>
                      </a:r>
                      <a:r>
                        <a:rPr lang="en-US" sz="1000" spc="-8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circuit</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no</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signal</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P0761 Shift solenoid C performance or stuck off</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17"/>
                  </a:ext>
                </a:extLst>
              </a:tr>
              <a:tr h="154663">
                <a:tc>
                  <a:txBody>
                    <a:bodyPr/>
                    <a:lstStyle/>
                    <a:p>
                      <a:pPr marL="91440" marR="0" eaLnBrk="0" hangingPunct="0">
                        <a:lnSpc>
                          <a:spcPts val="1255"/>
                        </a:lnSpc>
                        <a:spcBef>
                          <a:spcPts val="55"/>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P0728</a:t>
                      </a:r>
                      <a:r>
                        <a:rPr lang="en-US" sz="1000" spc="40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Gear</a:t>
                      </a:r>
                      <a:r>
                        <a:rPr lang="en-US" sz="1000" spc="-6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6</a:t>
                      </a:r>
                      <a:r>
                        <a:rPr lang="en-US" sz="1000" spc="-7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incorrect</a:t>
                      </a:r>
                      <a:r>
                        <a:rPr lang="en-US" sz="1000" spc="-6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ratio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P0762 Shift solenoid C stuck 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18"/>
                  </a:ext>
                </a:extLst>
              </a:tr>
              <a:tr h="154663">
                <a:tc>
                  <a:txBody>
                    <a:bodyPr/>
                    <a:lstStyle/>
                    <a:p>
                      <a:pPr marL="91440" marR="0" eaLnBrk="0" hangingPunct="0">
                        <a:lnSpc>
                          <a:spcPts val="1255"/>
                        </a:lnSpc>
                        <a:spcBef>
                          <a:spcPts val="55"/>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P0730</a:t>
                      </a:r>
                      <a:r>
                        <a:rPr lang="en-US" sz="1000" spc="40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Incorrect</a:t>
                      </a:r>
                      <a:r>
                        <a:rPr lang="en-US" sz="1000" spc="-6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gear</a:t>
                      </a:r>
                      <a:r>
                        <a:rPr lang="en-US" sz="1000" spc="-6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ratio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P0763 Shift solenoid C electrical</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19"/>
                  </a:ext>
                </a:extLst>
              </a:tr>
              <a:tr h="154663">
                <a:tc>
                  <a:txBody>
                    <a:bodyPr/>
                    <a:lstStyle/>
                    <a:p>
                      <a:pPr marL="91440" marR="0" eaLnBrk="0" hangingPunct="0">
                        <a:lnSpc>
                          <a:spcPts val="1255"/>
                        </a:lnSpc>
                        <a:spcBef>
                          <a:spcPts val="55"/>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P0731</a:t>
                      </a:r>
                      <a:r>
                        <a:rPr lang="en-US" sz="1000" spc="40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Gear</a:t>
                      </a:r>
                      <a:r>
                        <a:rPr lang="en-US" sz="1000" spc="-6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1</a:t>
                      </a:r>
                      <a:r>
                        <a:rPr lang="en-US" sz="1000" spc="-7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incorrect</a:t>
                      </a:r>
                      <a:r>
                        <a:rPr lang="en-US" sz="1000" spc="-6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ratio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P0765 Shift solenoid D problem</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20"/>
                  </a:ext>
                </a:extLst>
              </a:tr>
              <a:tr h="154663">
                <a:tc>
                  <a:txBody>
                    <a:bodyPr/>
                    <a:lstStyle/>
                    <a:p>
                      <a:pPr marL="91440" marR="0" eaLnBrk="0" hangingPunct="0">
                        <a:lnSpc>
                          <a:spcPts val="1255"/>
                        </a:lnSpc>
                        <a:spcBef>
                          <a:spcPts val="55"/>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P0732</a:t>
                      </a:r>
                      <a:r>
                        <a:rPr lang="en-US" sz="1000" spc="40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Gear</a:t>
                      </a:r>
                      <a:r>
                        <a:rPr lang="en-US" sz="1000" spc="-6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2</a:t>
                      </a:r>
                      <a:r>
                        <a:rPr lang="en-US" sz="1000" spc="-7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incorrect</a:t>
                      </a:r>
                      <a:r>
                        <a:rPr lang="en-US" sz="1000" spc="-6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ratio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P0766 Shift solenoid D performance or stuck off</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21"/>
                  </a:ext>
                </a:extLst>
              </a:tr>
              <a:tr h="154663">
                <a:tc>
                  <a:txBody>
                    <a:bodyPr/>
                    <a:lstStyle/>
                    <a:p>
                      <a:pPr marL="91440" marR="0" eaLnBrk="0" hangingPunct="0">
                        <a:lnSpc>
                          <a:spcPts val="1255"/>
                        </a:lnSpc>
                        <a:spcBef>
                          <a:spcPts val="55"/>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P0733 Gear</a:t>
                      </a:r>
                      <a:r>
                        <a:rPr lang="en-US" sz="1000" spc="-6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3</a:t>
                      </a:r>
                      <a:r>
                        <a:rPr lang="en-US" sz="1000" spc="-7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incorrect</a:t>
                      </a:r>
                      <a:r>
                        <a:rPr lang="en-US" sz="1000" spc="-6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ratio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P0767 Shift solenoid D stuck 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22"/>
                  </a:ext>
                </a:extLst>
              </a:tr>
              <a:tr h="154663">
                <a:tc>
                  <a:txBody>
                    <a:bodyPr/>
                    <a:lstStyle/>
                    <a:p>
                      <a:pPr marL="91440" marR="0" eaLnBrk="0" hangingPunct="0">
                        <a:lnSpc>
                          <a:spcPts val="1255"/>
                        </a:lnSpc>
                        <a:spcBef>
                          <a:spcPts val="55"/>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P0734</a:t>
                      </a:r>
                      <a:r>
                        <a:rPr lang="en-US" sz="1000" spc="40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Gear</a:t>
                      </a:r>
                      <a:r>
                        <a:rPr lang="en-US" sz="1000" spc="-6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4</a:t>
                      </a:r>
                      <a:r>
                        <a:rPr lang="en-US" sz="1000" spc="-7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incorrect</a:t>
                      </a:r>
                      <a:r>
                        <a:rPr lang="en-US" sz="1000" spc="-6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ratio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P0768 Shift solenoid D electrical</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23"/>
                  </a:ext>
                </a:extLst>
              </a:tr>
              <a:tr h="154663">
                <a:tc>
                  <a:txBody>
                    <a:bodyPr/>
                    <a:lstStyle/>
                    <a:p>
                      <a:pPr marL="91440" marR="0" eaLnBrk="0" hangingPunct="0">
                        <a:lnSpc>
                          <a:spcPts val="1255"/>
                        </a:lnSpc>
                        <a:spcBef>
                          <a:spcPts val="55"/>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P0735</a:t>
                      </a:r>
                      <a:r>
                        <a:rPr lang="en-US" sz="1000" spc="40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Gear</a:t>
                      </a:r>
                      <a:r>
                        <a:rPr lang="en-US" sz="1000" spc="-6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5</a:t>
                      </a:r>
                      <a:r>
                        <a:rPr lang="en-US" sz="1000" spc="-7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incorrect</a:t>
                      </a:r>
                      <a:r>
                        <a:rPr lang="en-US" sz="1000" spc="-6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ratio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P0770 Shift solenoid E problem</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24"/>
                  </a:ext>
                </a:extLst>
              </a:tr>
              <a:tr h="154663">
                <a:tc>
                  <a:txBody>
                    <a:bodyPr/>
                    <a:lstStyle/>
                    <a:p>
                      <a:pPr marL="91440" marR="0" eaLnBrk="0" hangingPunct="0">
                        <a:lnSpc>
                          <a:spcPts val="1255"/>
                        </a:lnSpc>
                        <a:spcBef>
                          <a:spcPts val="55"/>
                        </a:spcBef>
                        <a:spcAft>
                          <a:spcPts val="0"/>
                        </a:spcAft>
                      </a:pP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P0736</a:t>
                      </a:r>
                      <a:r>
                        <a:rPr lang="en-US" sz="1000" spc="40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Reverse</a:t>
                      </a:r>
                      <a:r>
                        <a:rPr lang="en-US" sz="1000" spc="-7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incorrect</a:t>
                      </a:r>
                      <a:r>
                        <a:rPr lang="en-US" sz="10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rgbClr val="231F20"/>
                          </a:solidFill>
                          <a:effectLst/>
                          <a:latin typeface="Arial" panose="020B0604020202020204" pitchFamily="34" charset="0"/>
                          <a:ea typeface="Calibri" panose="020F0502020204030204" pitchFamily="34" charset="0"/>
                          <a:cs typeface="Arial" panose="020B0604020202020204" pitchFamily="34" charset="0"/>
                        </a:rPr>
                        <a:t>ratio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P0771 Shift solenoid E performance or stuck off</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25"/>
                  </a:ext>
                </a:extLst>
              </a:tr>
              <a:tr h="154663">
                <a:tc>
                  <a:txBody>
                    <a:bodyPr/>
                    <a:lstStyle/>
                    <a:p>
                      <a:pPr marL="91440" marR="0" eaLnBrk="0" hangingPunct="0">
                        <a:lnSpc>
                          <a:spcPts val="1255"/>
                        </a:lnSpc>
                        <a:spcBef>
                          <a:spcPts val="55"/>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P0772 Shift solenoid E stuck 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26"/>
                  </a:ext>
                </a:extLst>
              </a:tr>
              <a:tr h="153917">
                <a:tc>
                  <a:txBody>
                    <a:bodyPr/>
                    <a:lstStyle/>
                    <a:p>
                      <a:pPr marL="91440" marR="0" eaLnBrk="0" hangingPunct="0">
                        <a:lnSpc>
                          <a:spcPts val="12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AF5EC"/>
                    </a:solidFill>
                  </a:tcPr>
                </a:tc>
                <a:tc>
                  <a:txBody>
                    <a:bodyPr/>
                    <a:lstStyle/>
                    <a:p>
                      <a:pPr>
                        <a:lnSpc>
                          <a:spcPct val="107000"/>
                        </a:lnSpc>
                      </a:pPr>
                      <a:endParaRPr lang="en-US" sz="1000" dirty="0">
                        <a:effectLst/>
                        <a:latin typeface="Arial" panose="020B0604020202020204" pitchFamily="34" charset="0"/>
                        <a:cs typeface="Arial" panose="020B0604020202020204" pitchFamily="34" charset="0"/>
                      </a:endParaRPr>
                    </a:p>
                  </a:txBody>
                  <a:tcPr marL="3879" marR="3879" marT="3026"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AF5EC"/>
                    </a:solidFill>
                  </a:tcPr>
                </a:tc>
                <a:tc>
                  <a:txBody>
                    <a:bodyPr/>
                    <a:lstStyle/>
                    <a:p>
                      <a:pPr marL="0" marR="0">
                        <a:lnSpc>
                          <a:spcPct val="105000"/>
                        </a:lnSpc>
                        <a:spcBef>
                          <a:spcPts val="0"/>
                        </a:spcBef>
                        <a:spcAft>
                          <a:spcPts val="80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P0773 Shift solenoid E electrical</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72" marR="5172" marT="4033"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AF5EC"/>
                    </a:solidFill>
                  </a:tcPr>
                </a:tc>
                <a:extLst>
                  <a:ext uri="{0D108BD9-81ED-4DB2-BD59-A6C34878D82A}">
                    <a16:rowId xmlns:a16="http://schemas.microsoft.com/office/drawing/2014/main" val="10027"/>
                  </a:ext>
                </a:extLst>
              </a:tr>
            </a:tbl>
          </a:graphicData>
        </a:graphic>
      </p:graphicFrame>
    </p:spTree>
    <p:extLst>
      <p:ext uri="{BB962C8B-B14F-4D97-AF65-F5344CB8AC3E}">
        <p14:creationId xmlns:p14="http://schemas.microsoft.com/office/powerpoint/2010/main" val="1202177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7474" y="225031"/>
            <a:ext cx="8229600" cy="590349"/>
          </a:xfrm>
        </p:spPr>
        <p:txBody>
          <a:bodyPr lIns="0" tIns="18000" rIns="0" bIns="18000" anchor="ctr" anchorCtr="0">
            <a:spAutoFit/>
          </a:bodyPr>
          <a:lstStyle/>
          <a:p>
            <a:r>
              <a:rPr lang="en-US" dirty="0"/>
              <a:t>Figure 15.10</a:t>
            </a:r>
          </a:p>
        </p:txBody>
      </p:sp>
      <p:sp>
        <p:nvSpPr>
          <p:cNvPr id="12" name="Content Placeholder 11">
            <a:extLst>
              <a:ext uri="{FF2B5EF4-FFF2-40B4-BE49-F238E27FC236}">
                <a16:creationId xmlns:a16="http://schemas.microsoft.com/office/drawing/2014/main" id="{087261CA-AC8C-456E-BEE9-184E70A806F0}"/>
              </a:ext>
            </a:extLst>
          </p:cNvPr>
          <p:cNvSpPr>
            <a:spLocks noGrp="1"/>
          </p:cNvSpPr>
          <p:nvPr>
            <p:ph sz="quarter" idx="13"/>
          </p:nvPr>
        </p:nvSpPr>
        <p:spPr>
          <a:xfrm>
            <a:off x="468313" y="1057802"/>
            <a:ext cx="8229600" cy="1144347"/>
          </a:xfrm>
        </p:spPr>
        <p:txBody>
          <a:bodyPr lIns="0" tIns="18000" rIns="0" bIns="18000">
            <a:spAutoFit/>
          </a:bodyPr>
          <a:lstStyle/>
          <a:p>
            <a:pPr marL="0" indent="0">
              <a:buNone/>
            </a:pPr>
            <a:r>
              <a:rPr lang="en-US" sz="2400" dirty="0"/>
              <a:t>“C” diagnostic trouble code stored along with note “symptom 71” which gives additional information about possible cause of this serial data fault code being set.</a:t>
            </a:r>
          </a:p>
        </p:txBody>
      </p:sp>
      <p:pic>
        <p:nvPicPr>
          <p:cNvPr id="5" name="Picture 4" descr="The display of a tool is shown.&#10;Long description is available in notes, Press F6.">
            <a:extLst>
              <a:ext uri="{FF2B5EF4-FFF2-40B4-BE49-F238E27FC236}">
                <a16:creationId xmlns:a16="http://schemas.microsoft.com/office/drawing/2014/main" id="{A09F064A-5478-9CF5-FFF2-9705E226AF57}"/>
              </a:ext>
            </a:extLst>
          </p:cNvPr>
          <p:cNvPicPr>
            <a:picLocks noChangeAspect="1"/>
          </p:cNvPicPr>
          <p:nvPr/>
        </p:nvPicPr>
        <p:blipFill rotWithShape="1">
          <a:blip r:embed="rId3"/>
          <a:srcRect b="5460"/>
          <a:stretch/>
        </p:blipFill>
        <p:spPr>
          <a:xfrm>
            <a:off x="2032559" y="2311095"/>
            <a:ext cx="5078885" cy="4025777"/>
          </a:xfrm>
          <a:prstGeom prst="rect">
            <a:avLst/>
          </a:prstGeom>
        </p:spPr>
      </p:pic>
    </p:spTree>
    <p:extLst>
      <p:ext uri="{BB962C8B-B14F-4D97-AF65-F5344CB8AC3E}">
        <p14:creationId xmlns:p14="http://schemas.microsoft.com/office/powerpoint/2010/main" val="2131641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Learning Objectives </a:t>
            </a:r>
            <a:r>
              <a:rPr lang="en-US" sz="2800" dirty="0"/>
              <a:t>(2 of 2) </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6258"/>
            <a:ext cx="8212347" cy="3745059"/>
          </a:xfrm>
        </p:spPr>
        <p:txBody>
          <a:bodyPr lIns="0" tIns="18000" rIns="0" bIns="18000" anchor="ctr" anchorCtr="0">
            <a:spAutoFit/>
          </a:bodyPr>
          <a:lstStyle/>
          <a:p>
            <a:pPr marL="685800" lvl="0" indent="-685800">
              <a:buClr>
                <a:schemeClr val="lt1"/>
              </a:buClr>
              <a:buSzPct val="25000"/>
              <a:buNone/>
            </a:pPr>
            <a:r>
              <a:rPr lang="en-US" sz="2400" b="1" dirty="0">
                <a:solidFill>
                  <a:srgbClr val="007FA3"/>
                </a:solidFill>
              </a:rPr>
              <a:t>15.4 </a:t>
            </a:r>
            <a:r>
              <a:rPr lang="en-US" sz="2400" dirty="0">
                <a:solidFill>
                  <a:schemeClr val="tx1"/>
                </a:solidFill>
              </a:rPr>
              <a:t>Outline the procedures involved in the fifth step of the automatic transmission diagnostic process—scan tool testing.</a:t>
            </a:r>
          </a:p>
          <a:p>
            <a:pPr marL="685800" lvl="0" indent="-685800">
              <a:buClr>
                <a:schemeClr val="lt1"/>
              </a:buClr>
              <a:buSzPct val="25000"/>
              <a:buNone/>
            </a:pPr>
            <a:r>
              <a:rPr lang="en-US" sz="2400" b="1" dirty="0">
                <a:solidFill>
                  <a:srgbClr val="007FA3"/>
                </a:solidFill>
              </a:rPr>
              <a:t>15.5 </a:t>
            </a:r>
            <a:r>
              <a:rPr lang="en-US" sz="2400" dirty="0">
                <a:solidFill>
                  <a:schemeClr val="tx1"/>
                </a:solidFill>
              </a:rPr>
              <a:t>Outline the procedures involved in the sixth step of the automatic transmission diagnostic process—visual inspections.</a:t>
            </a:r>
          </a:p>
          <a:p>
            <a:pPr marL="685800" lvl="0" indent="-685800">
              <a:buClr>
                <a:schemeClr val="lt1"/>
              </a:buClr>
              <a:buSzPct val="25000"/>
              <a:buNone/>
            </a:pPr>
            <a:r>
              <a:rPr lang="en-US" sz="2400" b="1" dirty="0">
                <a:solidFill>
                  <a:srgbClr val="007FA3"/>
                </a:solidFill>
              </a:rPr>
              <a:t>15.6 </a:t>
            </a:r>
            <a:r>
              <a:rPr lang="en-US" sz="2400" dirty="0">
                <a:solidFill>
                  <a:schemeClr val="tx1"/>
                </a:solidFill>
              </a:rPr>
              <a:t>Outline the procedures involved in the seventh step of the automatic transmission diagnostic process—finding the root cause</a:t>
            </a:r>
          </a:p>
        </p:txBody>
      </p:sp>
    </p:spTree>
    <p:extLst>
      <p:ext uri="{BB962C8B-B14F-4D97-AF65-F5344CB8AC3E}">
        <p14:creationId xmlns:p14="http://schemas.microsoft.com/office/powerpoint/2010/main" val="3873560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3" y="221742"/>
            <a:ext cx="8212348" cy="1144347"/>
          </a:xfrm>
        </p:spPr>
        <p:txBody>
          <a:bodyPr lIns="0" tIns="18000" rIns="0" bIns="18000" anchor="ctr">
            <a:spAutoFit/>
          </a:bodyPr>
          <a:lstStyle/>
          <a:p>
            <a:r>
              <a:rPr lang="en-US" dirty="0"/>
              <a:t>Step 4—Check for Technical Service Bulletins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4" y="1640591"/>
            <a:ext cx="8212347" cy="1590623"/>
          </a:xfrm>
        </p:spPr>
        <p:txBody>
          <a:bodyPr lIns="0" tIns="18000" rIns="0" bIns="18000" anchor="ctr" anchorCtr="0">
            <a:spAutoFit/>
          </a:bodyPr>
          <a:lstStyle/>
          <a:p>
            <a:pPr marL="342900" indent="-342900">
              <a:spcBef>
                <a:spcPts val="600"/>
              </a:spcBef>
            </a:pPr>
            <a:r>
              <a:rPr lang="en-US" sz="2400" dirty="0"/>
              <a:t>Check for corrections or repair procedures in technical service bulletins (</a:t>
            </a:r>
            <a:r>
              <a:rPr lang="en-US" sz="2400" spc="-300" dirty="0"/>
              <a:t>T S B </a:t>
            </a:r>
            <a:r>
              <a:rPr lang="en-US" sz="2400" dirty="0"/>
              <a:t>s) that match the symptoms.</a:t>
            </a:r>
          </a:p>
          <a:p>
            <a:pPr marL="342900" indent="-342900">
              <a:spcBef>
                <a:spcPts val="600"/>
              </a:spcBef>
            </a:pPr>
            <a:r>
              <a:rPr lang="en-US" sz="2400" dirty="0"/>
              <a:t>Bulletins often include information on solving problems that involve a stored diagnostic trouble code.</a:t>
            </a:r>
          </a:p>
        </p:txBody>
      </p:sp>
    </p:spTree>
    <p:extLst>
      <p:ext uri="{BB962C8B-B14F-4D97-AF65-F5344CB8AC3E}">
        <p14:creationId xmlns:p14="http://schemas.microsoft.com/office/powerpoint/2010/main" val="3395964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8313" y="225031"/>
            <a:ext cx="8229600" cy="590349"/>
          </a:xfrm>
        </p:spPr>
        <p:txBody>
          <a:bodyPr lIns="0" tIns="18000" rIns="0" bIns="18000" anchor="ctr" anchorCtr="0">
            <a:spAutoFit/>
          </a:bodyPr>
          <a:lstStyle/>
          <a:p>
            <a:r>
              <a:rPr lang="en-US" dirty="0"/>
              <a:t>Figure 15.11</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7474" y="1085166"/>
            <a:ext cx="584949" cy="344128"/>
          </a:xfrm>
        </p:spPr>
        <p:txBody>
          <a:bodyPr wrap="square" lIns="0" tIns="18000" rIns="0" bIns="18000" anchor="ctr" anchorCtr="0">
            <a:spAutoFit/>
          </a:bodyPr>
          <a:lstStyle/>
          <a:p>
            <a:pPr marL="0" indent="0">
              <a:buNone/>
            </a:pPr>
            <a:r>
              <a:rPr lang="en-US" sz="2000" spc="-300" dirty="0"/>
              <a:t>T S </a:t>
            </a:r>
            <a:r>
              <a:rPr lang="en-US" sz="2000" dirty="0"/>
              <a:t>B</a:t>
            </a:r>
            <a:endParaRPr lang="en-US" sz="2000" dirty="0">
              <a:solidFill>
                <a:schemeClr val="tx1"/>
              </a:solidFill>
            </a:endParaRPr>
          </a:p>
        </p:txBody>
      </p:sp>
      <p:pic>
        <p:nvPicPr>
          <p:cNvPr id="7" name="Picture 6" descr="The image shows a gloved hand pointing to a service bulletin on the screen of a laptop. There is an instrument near the laptop that has some keys and a display screen.">
            <a:extLst>
              <a:ext uri="{FF2B5EF4-FFF2-40B4-BE49-F238E27FC236}">
                <a16:creationId xmlns:a16="http://schemas.microsoft.com/office/drawing/2014/main" id="{254558DE-536A-F341-7FBE-D99BFC4F003E}"/>
              </a:ext>
            </a:extLst>
          </p:cNvPr>
          <p:cNvPicPr>
            <a:picLocks noChangeAspect="1"/>
          </p:cNvPicPr>
          <p:nvPr/>
        </p:nvPicPr>
        <p:blipFill rotWithShape="1">
          <a:blip r:embed="rId3"/>
          <a:srcRect b="8738"/>
          <a:stretch/>
        </p:blipFill>
        <p:spPr>
          <a:xfrm>
            <a:off x="1880175" y="1128044"/>
            <a:ext cx="5383650" cy="4027058"/>
          </a:xfrm>
          <a:prstGeom prst="rect">
            <a:avLst/>
          </a:prstGeom>
        </p:spPr>
      </p:pic>
      <p:sp>
        <p:nvSpPr>
          <p:cNvPr id="5" name="Content Placeholder 4">
            <a:extLst>
              <a:ext uri="{FF2B5EF4-FFF2-40B4-BE49-F238E27FC236}">
                <a16:creationId xmlns:a16="http://schemas.microsoft.com/office/drawing/2014/main" id="{F6302EC1-FE4C-4EF0-9E1F-F860F3A9B5E5}"/>
              </a:ext>
            </a:extLst>
          </p:cNvPr>
          <p:cNvSpPr>
            <a:spLocks noGrp="1"/>
          </p:cNvSpPr>
          <p:nvPr>
            <p:ph sz="quarter" idx="16"/>
          </p:nvPr>
        </p:nvSpPr>
        <p:spPr>
          <a:xfrm>
            <a:off x="490539" y="5319678"/>
            <a:ext cx="8185150" cy="959681"/>
          </a:xfrm>
        </p:spPr>
        <p:txBody>
          <a:bodyPr wrap="square" lIns="0" tIns="18000" rIns="0" bIns="18000">
            <a:spAutoFit/>
          </a:bodyPr>
          <a:lstStyle/>
          <a:p>
            <a:pPr marL="342900" indent="-342900"/>
            <a:r>
              <a:rPr lang="en-US" sz="2000" dirty="0">
                <a:solidFill>
                  <a:schemeClr val="tx1"/>
                </a:solidFill>
              </a:rPr>
              <a:t>After checking for stored diagnostic trouble codes (</a:t>
            </a:r>
            <a:r>
              <a:rPr lang="en-US" sz="2000" spc="-300" dirty="0">
                <a:solidFill>
                  <a:schemeClr val="tx1"/>
                </a:solidFill>
              </a:rPr>
              <a:t>D T C </a:t>
            </a:r>
            <a:r>
              <a:rPr lang="en-US" sz="2000" dirty="0">
                <a:solidFill>
                  <a:schemeClr val="tx1"/>
                </a:solidFill>
              </a:rPr>
              <a:t>s), the wise technician checks service information for any technical service bulletins (</a:t>
            </a:r>
            <a:r>
              <a:rPr lang="en-US" sz="2000" spc="-300" dirty="0">
                <a:solidFill>
                  <a:schemeClr val="tx1"/>
                </a:solidFill>
              </a:rPr>
              <a:t>T S B </a:t>
            </a:r>
            <a:r>
              <a:rPr lang="en-US" sz="2000" dirty="0">
                <a:solidFill>
                  <a:schemeClr val="tx1"/>
                </a:solidFill>
              </a:rPr>
              <a:t>s) that may relate to the vehicle being serviced.</a:t>
            </a:r>
            <a:endParaRPr lang="en-US" sz="200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9781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0539" y="221145"/>
            <a:ext cx="8229600" cy="1144347"/>
          </a:xfrm>
        </p:spPr>
        <p:txBody>
          <a:bodyPr lIns="0" tIns="18000" rIns="0" bIns="18000" anchor="ctr" anchorCtr="0">
            <a:spAutoFit/>
          </a:bodyPr>
          <a:lstStyle/>
          <a:p>
            <a:r>
              <a:rPr lang="en-US" dirty="0"/>
              <a:t>Frequently Asked Question: What Is Meant by Flashing a Module? </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90539" y="1544459"/>
            <a:ext cx="8185149" cy="282573"/>
          </a:xfrm>
        </p:spPr>
        <p:txBody>
          <a:bodyPr wrap="square" lIns="0" tIns="18000" rIns="0" bIns="18000" anchor="ctr" anchorCtr="0">
            <a:spAutoFit/>
          </a:bodyPr>
          <a:lstStyle/>
          <a:p>
            <a:pPr marL="0" indent="0">
              <a:buNone/>
            </a:pPr>
            <a:r>
              <a:rPr lang="en-US" b="1" dirty="0">
                <a:solidFill>
                  <a:schemeClr val="tx1"/>
                </a:solidFill>
              </a:rPr>
              <a:t>? Frequently Asked Question</a:t>
            </a:r>
          </a:p>
        </p:txBody>
      </p:sp>
      <p:sp>
        <p:nvSpPr>
          <p:cNvPr id="5" name="Content Placeholder 4">
            <a:extLst>
              <a:ext uri="{FF2B5EF4-FFF2-40B4-BE49-F238E27FC236}">
                <a16:creationId xmlns:a16="http://schemas.microsoft.com/office/drawing/2014/main" id="{F6302EC1-FE4C-4EF0-9E1F-F860F3A9B5E5}"/>
              </a:ext>
            </a:extLst>
          </p:cNvPr>
          <p:cNvSpPr>
            <a:spLocks noGrp="1"/>
          </p:cNvSpPr>
          <p:nvPr>
            <p:ph sz="quarter" idx="16"/>
          </p:nvPr>
        </p:nvSpPr>
        <p:spPr>
          <a:xfrm>
            <a:off x="490539" y="1880942"/>
            <a:ext cx="8185150" cy="4468334"/>
          </a:xfrm>
        </p:spPr>
        <p:txBody>
          <a:bodyPr wrap="square" lIns="0" tIns="18000" rIns="0" bIns="18000">
            <a:spAutoFit/>
          </a:bodyPr>
          <a:lstStyle/>
          <a:p>
            <a:pPr marL="285750" indent="-285750"/>
            <a:r>
              <a:rPr lang="en-US" b="1" dirty="0"/>
              <a:t>What Is Meant by Flashing a Module? </a:t>
            </a:r>
            <a:r>
              <a:rPr lang="en-US" dirty="0"/>
              <a:t>Flashing a module is updating programming of </a:t>
            </a:r>
            <a:r>
              <a:rPr lang="en-US" spc="-200" dirty="0"/>
              <a:t>P C </a:t>
            </a:r>
            <a:r>
              <a:rPr lang="en-US" dirty="0"/>
              <a:t>M or </a:t>
            </a:r>
            <a:r>
              <a:rPr lang="en-US" spc="-200" dirty="0"/>
              <a:t>T C </a:t>
            </a:r>
            <a:r>
              <a:rPr lang="en-US" dirty="0"/>
              <a:t>M to solve an issue. Flashing </a:t>
            </a:r>
            <a:r>
              <a:rPr lang="en-US" spc="-200" dirty="0"/>
              <a:t>P C </a:t>
            </a:r>
            <a:r>
              <a:rPr lang="en-US" dirty="0"/>
              <a:t>M/</a:t>
            </a:r>
            <a:r>
              <a:rPr lang="en-US" spc="-200" dirty="0"/>
              <a:t>T C </a:t>
            </a:r>
            <a:r>
              <a:rPr lang="en-US" dirty="0"/>
              <a:t>M, also called programming, can be done to correct possible software problems. Occasionally there is a concern that a transmission has improper shift points, delayed shifts, or just does not work right, and a thorough diagnosis fails to locate any problems. </a:t>
            </a:r>
            <a:r>
              <a:rPr lang="en-US" spc="-200" dirty="0"/>
              <a:t>T C M </a:t>
            </a:r>
            <a:r>
              <a:rPr lang="en-US" dirty="0"/>
              <a:t>s use an electronically erasable programmable read- only memory (</a:t>
            </a:r>
            <a:r>
              <a:rPr lang="en-US" spc="-200" dirty="0"/>
              <a:t>E E P R O </a:t>
            </a:r>
            <a:r>
              <a:rPr lang="en-US" dirty="0"/>
              <a:t>M) that determines operating parameters of </a:t>
            </a:r>
            <a:r>
              <a:rPr lang="en-US" spc="-200" dirty="0"/>
              <a:t>T C </a:t>
            </a:r>
            <a:r>
              <a:rPr lang="en-US" dirty="0"/>
              <a:t>M. </a:t>
            </a:r>
            <a:r>
              <a:rPr lang="en-US" spc="-200" dirty="0"/>
              <a:t>T C </a:t>
            </a:r>
            <a:r>
              <a:rPr lang="en-US" dirty="0"/>
              <a:t>M determines when transmission upshifts or downshifts, when </a:t>
            </a:r>
            <a:r>
              <a:rPr lang="en-US" spc="-200" dirty="0"/>
              <a:t>T C </a:t>
            </a:r>
            <a:r>
              <a:rPr lang="en-US" dirty="0"/>
              <a:t>C applies or releases, hydraulic system pressures in some transmissions. Memory function can be changed by connecting a computer interface to </a:t>
            </a:r>
            <a:r>
              <a:rPr lang="en-US" spc="-200" dirty="0"/>
              <a:t>T C </a:t>
            </a:r>
            <a:r>
              <a:rPr lang="en-US" dirty="0"/>
              <a:t>M that will erase the old instructions and send new instructions to the vehicle </a:t>
            </a:r>
            <a:r>
              <a:rPr lang="en-US" spc="-200" dirty="0"/>
              <a:t>T C </a:t>
            </a:r>
            <a:r>
              <a:rPr lang="en-US" dirty="0"/>
              <a:t>M. Flashing will remove adaptive learned values. </a:t>
            </a:r>
            <a:r>
              <a:rPr lang="en-US" spc="-200" dirty="0"/>
              <a:t>S A </a:t>
            </a:r>
            <a:r>
              <a:rPr lang="en-US" dirty="0"/>
              <a:t>E J2534 compliant module is available that, with a computer and update program, can flash all vehicles. With some makes of vehicles, this will include all or most of </a:t>
            </a:r>
            <a:r>
              <a:rPr lang="en-US" spc="-200" dirty="0"/>
              <a:t>E C </a:t>
            </a:r>
            <a:r>
              <a:rPr lang="en-US" dirty="0"/>
              <a:t>M/</a:t>
            </a:r>
            <a:r>
              <a:rPr lang="en-US" spc="-200" dirty="0"/>
              <a:t>P C M </a:t>
            </a:r>
            <a:r>
              <a:rPr lang="en-US" dirty="0"/>
              <a:t>s, while other makes limit flashing to modules. Recalibration is often necessary when a new </a:t>
            </a:r>
            <a:r>
              <a:rPr lang="en-US" spc="-200" dirty="0"/>
              <a:t>T C </a:t>
            </a:r>
            <a:r>
              <a:rPr lang="en-US" dirty="0"/>
              <a:t>M is installed. The process must be performed exactly as directed by the manufacturer. </a:t>
            </a:r>
            <a:r>
              <a:rPr lang="en-US" spc="-200" dirty="0"/>
              <a:t>T C </a:t>
            </a:r>
            <a:r>
              <a:rPr lang="en-US" dirty="0"/>
              <a:t>M can be recalibrated outside of the vehicle in some cases. The </a:t>
            </a:r>
            <a:r>
              <a:rPr lang="en-US" spc="-200" dirty="0"/>
              <a:t>T C </a:t>
            </a:r>
            <a:r>
              <a:rPr lang="en-US" dirty="0"/>
              <a:t>M in some vehicles has a learn strategy that can compensate for some transmission faults such as low line pressure. These units should be recalibrated after a major repair or overhaul. </a:t>
            </a:r>
            <a:r>
              <a:rPr lang="en-US" b="1" dirty="0"/>
              <a:t>Figure 15.12.</a:t>
            </a:r>
          </a:p>
        </p:txBody>
      </p:sp>
    </p:spTree>
    <p:extLst>
      <p:ext uri="{BB962C8B-B14F-4D97-AF65-F5344CB8AC3E}">
        <p14:creationId xmlns:p14="http://schemas.microsoft.com/office/powerpoint/2010/main" val="454412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8313" y="225031"/>
            <a:ext cx="8229600" cy="590349"/>
          </a:xfrm>
        </p:spPr>
        <p:txBody>
          <a:bodyPr lIns="0" tIns="18000" rIns="0" bIns="18000" anchor="ctr" anchorCtr="0">
            <a:spAutoFit/>
          </a:bodyPr>
          <a:lstStyle/>
          <a:p>
            <a:r>
              <a:rPr lang="en-US" dirty="0"/>
              <a:t>Figure 15.12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3" y="1105941"/>
            <a:ext cx="8229600" cy="651905"/>
          </a:xfrm>
        </p:spPr>
        <p:txBody>
          <a:bodyPr wrap="square" lIns="0" tIns="18000" rIns="0" bIns="18000" anchor="ctr" anchorCtr="0">
            <a:spAutoFit/>
          </a:bodyPr>
          <a:lstStyle/>
          <a:p>
            <a:pPr marL="0" indent="0">
              <a:buNone/>
            </a:pPr>
            <a:r>
              <a:rPr lang="en-US" sz="2000" dirty="0"/>
              <a:t>J2534 pass-through reprogramming system does not need a scan tool to flash the </a:t>
            </a:r>
            <a:r>
              <a:rPr lang="en-US" sz="2000" spc="-300" dirty="0"/>
              <a:t>P C </a:t>
            </a:r>
            <a:r>
              <a:rPr lang="en-US" sz="2000" dirty="0"/>
              <a:t>M on most 2004 and newer vehicles.</a:t>
            </a:r>
            <a:endParaRPr lang="en-US" sz="2000" dirty="0">
              <a:solidFill>
                <a:schemeClr val="tx1"/>
              </a:solidFill>
            </a:endParaRPr>
          </a:p>
        </p:txBody>
      </p:sp>
      <p:pic>
        <p:nvPicPr>
          <p:cNvPr id="7" name="Picture 6" descr="The J2534 pass hyphen through reprogramming system is shown.&#10;Long description is available in notes, Press F6.">
            <a:extLst>
              <a:ext uri="{FF2B5EF4-FFF2-40B4-BE49-F238E27FC236}">
                <a16:creationId xmlns:a16="http://schemas.microsoft.com/office/drawing/2014/main" id="{B93CDB1A-4F2E-3A07-B4CE-133EFB50D20E}"/>
              </a:ext>
            </a:extLst>
          </p:cNvPr>
          <p:cNvPicPr>
            <a:picLocks noChangeAspect="1"/>
          </p:cNvPicPr>
          <p:nvPr/>
        </p:nvPicPr>
        <p:blipFill rotWithShape="1">
          <a:blip r:embed="rId3"/>
          <a:srcRect b="5133"/>
          <a:stretch/>
        </p:blipFill>
        <p:spPr>
          <a:xfrm>
            <a:off x="2328550" y="1965469"/>
            <a:ext cx="4492800" cy="4399660"/>
          </a:xfrm>
          <a:prstGeom prst="rect">
            <a:avLst/>
          </a:prstGeom>
        </p:spPr>
      </p:pic>
    </p:spTree>
    <p:extLst>
      <p:ext uri="{BB962C8B-B14F-4D97-AF65-F5344CB8AC3E}">
        <p14:creationId xmlns:p14="http://schemas.microsoft.com/office/powerpoint/2010/main" val="965129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4" y="234388"/>
            <a:ext cx="8212348" cy="590349"/>
          </a:xfrm>
        </p:spPr>
        <p:txBody>
          <a:bodyPr lIns="0" tIns="18000" rIns="0" bIns="18000" anchor="ctr">
            <a:spAutoFit/>
          </a:bodyPr>
          <a:lstStyle/>
          <a:p>
            <a:r>
              <a:rPr lang="en-US" dirty="0"/>
              <a:t>Step 5—Scan Tool Testing </a:t>
            </a:r>
            <a:r>
              <a:rPr lang="en-US" sz="2800" dirty="0"/>
              <a:t>(1 of 3)</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5" y="1049939"/>
            <a:ext cx="8212347" cy="1744511"/>
          </a:xfrm>
        </p:spPr>
        <p:txBody>
          <a:bodyPr lIns="0" tIns="18000" rIns="0" bIns="18000" anchor="ctr" anchorCtr="0">
            <a:spAutoFit/>
          </a:bodyPr>
          <a:lstStyle/>
          <a:p>
            <a:pPr marL="342900" indent="-342900">
              <a:spcBef>
                <a:spcPts val="600"/>
              </a:spcBef>
            </a:pPr>
            <a:r>
              <a:rPr lang="en-US" sz="2400" dirty="0"/>
              <a:t>Types of Scan Tools</a:t>
            </a:r>
          </a:p>
          <a:p>
            <a:pPr marL="829818" lvl="1" indent="-342900"/>
            <a:r>
              <a:rPr lang="en-US" sz="2400" dirty="0"/>
              <a:t>Factory scan tools</a:t>
            </a:r>
          </a:p>
          <a:p>
            <a:pPr marL="829818" lvl="1" indent="-342900"/>
            <a:r>
              <a:rPr lang="en-US" sz="2400" dirty="0"/>
              <a:t>Aftermarket scan tools</a:t>
            </a:r>
          </a:p>
          <a:p>
            <a:pPr marL="829818" lvl="1" indent="-342900"/>
            <a:r>
              <a:rPr lang="en-US" sz="2400" dirty="0"/>
              <a:t>Global scan tools</a:t>
            </a:r>
          </a:p>
        </p:txBody>
      </p:sp>
    </p:spTree>
    <p:extLst>
      <p:ext uri="{BB962C8B-B14F-4D97-AF65-F5344CB8AC3E}">
        <p14:creationId xmlns:p14="http://schemas.microsoft.com/office/powerpoint/2010/main" val="192742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4" y="234388"/>
            <a:ext cx="8212348" cy="590349"/>
          </a:xfrm>
        </p:spPr>
        <p:txBody>
          <a:bodyPr lIns="0" tIns="18000" rIns="0" bIns="18000" anchor="ctr">
            <a:spAutoFit/>
          </a:bodyPr>
          <a:lstStyle/>
          <a:p>
            <a:r>
              <a:rPr lang="en-US" dirty="0"/>
              <a:t>Step 5—Scan Tool Testing </a:t>
            </a:r>
            <a:r>
              <a:rPr lang="en-US" sz="2800" dirty="0"/>
              <a:t>(2 of 3)</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5" y="1045989"/>
            <a:ext cx="8212347" cy="3375727"/>
          </a:xfrm>
        </p:spPr>
        <p:txBody>
          <a:bodyPr lIns="0" tIns="18000" rIns="0" bIns="18000" anchor="ctr" anchorCtr="0">
            <a:spAutoFit/>
          </a:bodyPr>
          <a:lstStyle/>
          <a:p>
            <a:pPr marL="342900" indent="-342900">
              <a:spcBef>
                <a:spcPts val="600"/>
              </a:spcBef>
            </a:pPr>
            <a:r>
              <a:rPr lang="en-US" sz="2400" dirty="0"/>
              <a:t>Sensor Values</a:t>
            </a:r>
          </a:p>
          <a:p>
            <a:pPr marL="829818" lvl="1" indent="-342900"/>
            <a:r>
              <a:rPr lang="en-US" sz="2400" dirty="0"/>
              <a:t>A properly operating engine should display the following readings with the engine at idle and operating in closed loop.</a:t>
            </a:r>
          </a:p>
          <a:p>
            <a:pPr marL="1229868" lvl="2" indent="-342900"/>
            <a:r>
              <a:rPr lang="en-US" sz="2400" dirty="0"/>
              <a:t>Engine coolant temperature (</a:t>
            </a:r>
            <a:r>
              <a:rPr lang="en-US" sz="2400" spc="-300" dirty="0"/>
              <a:t>E C </a:t>
            </a:r>
            <a:r>
              <a:rPr lang="en-US" sz="2400" dirty="0"/>
              <a:t>T)</a:t>
            </a:r>
          </a:p>
          <a:p>
            <a:pPr marL="1229868" lvl="2" indent="-342900"/>
            <a:r>
              <a:rPr lang="en-US" sz="2400" dirty="0"/>
              <a:t>Throttle position (</a:t>
            </a:r>
            <a:r>
              <a:rPr lang="en-US" sz="2400" spc="-300" dirty="0"/>
              <a:t>T </a:t>
            </a:r>
            <a:r>
              <a:rPr lang="en-US" sz="2400" dirty="0"/>
              <a:t>P) sensor</a:t>
            </a:r>
          </a:p>
          <a:p>
            <a:pPr marL="1229868" lvl="2" indent="-342900"/>
            <a:r>
              <a:rPr lang="en-US" sz="2400" dirty="0"/>
              <a:t>Accelerator pedal position sensor (</a:t>
            </a:r>
            <a:r>
              <a:rPr lang="en-US" sz="2400" spc="-300" dirty="0"/>
              <a:t>A P P </a:t>
            </a:r>
            <a:r>
              <a:rPr lang="en-US" sz="2400" dirty="0"/>
              <a:t>S)</a:t>
            </a:r>
          </a:p>
          <a:p>
            <a:pPr marL="1229868" lvl="2" indent="-342900"/>
            <a:r>
              <a:rPr lang="en-US" sz="2400" dirty="0"/>
              <a:t>Fuel injector pulse width</a:t>
            </a:r>
          </a:p>
        </p:txBody>
      </p:sp>
    </p:spTree>
    <p:extLst>
      <p:ext uri="{BB962C8B-B14F-4D97-AF65-F5344CB8AC3E}">
        <p14:creationId xmlns:p14="http://schemas.microsoft.com/office/powerpoint/2010/main" val="1379053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4" y="234388"/>
            <a:ext cx="8212348" cy="590349"/>
          </a:xfrm>
        </p:spPr>
        <p:txBody>
          <a:bodyPr lIns="0" tIns="18000" rIns="0" bIns="18000" anchor="ctr">
            <a:spAutoFit/>
          </a:bodyPr>
          <a:lstStyle/>
          <a:p>
            <a:r>
              <a:rPr lang="en-US" dirty="0"/>
              <a:t>Step 5—Scan Tool Testing </a:t>
            </a:r>
            <a:r>
              <a:rPr lang="en-US" sz="2800" dirty="0"/>
              <a:t>(3 of 3)</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5" y="1036477"/>
            <a:ext cx="8212347" cy="4422168"/>
          </a:xfrm>
        </p:spPr>
        <p:txBody>
          <a:bodyPr lIns="0" tIns="18000" rIns="0" bIns="18000" anchor="ctr" anchorCtr="0">
            <a:spAutoFit/>
          </a:bodyPr>
          <a:lstStyle/>
          <a:p>
            <a:pPr marL="1229868" lvl="2" indent="-342900"/>
            <a:r>
              <a:rPr lang="en-US" sz="2400" dirty="0"/>
              <a:t>Upstream oxygen sensor (O2S)</a:t>
            </a:r>
          </a:p>
          <a:p>
            <a:pPr marL="1229868" lvl="2" indent="-342900"/>
            <a:r>
              <a:rPr lang="en-US" sz="2400" dirty="0"/>
              <a:t>Air–fuel ratio sensor(s)</a:t>
            </a:r>
          </a:p>
          <a:p>
            <a:pPr marL="1229868" lvl="2" indent="-342900"/>
            <a:r>
              <a:rPr lang="en-US" sz="2400" dirty="0"/>
              <a:t>Transmission fluid temperature (</a:t>
            </a:r>
            <a:r>
              <a:rPr lang="en-US" sz="2400" spc="-300" dirty="0"/>
              <a:t>T F </a:t>
            </a:r>
            <a:r>
              <a:rPr lang="en-US" sz="2400" dirty="0"/>
              <a:t>T)</a:t>
            </a:r>
          </a:p>
          <a:p>
            <a:pPr marL="1229868" lvl="2" indent="-342900"/>
            <a:r>
              <a:rPr lang="en-US" sz="2400" dirty="0"/>
              <a:t>Brake switch</a:t>
            </a:r>
          </a:p>
          <a:p>
            <a:pPr marL="1229868" lvl="2" indent="-342900"/>
            <a:r>
              <a:rPr lang="en-US" sz="2400" dirty="0"/>
              <a:t>Manifold absolute pressure (</a:t>
            </a:r>
            <a:r>
              <a:rPr lang="en-US" sz="2400" spc="-300" dirty="0"/>
              <a:t>M A </a:t>
            </a:r>
            <a:r>
              <a:rPr lang="en-US" sz="2400" dirty="0"/>
              <a:t>P) sensor</a:t>
            </a:r>
          </a:p>
          <a:p>
            <a:pPr marL="1229868" lvl="2" indent="-342900"/>
            <a:r>
              <a:rPr lang="en-US" sz="2400" dirty="0"/>
              <a:t>Mass airflow sensor (</a:t>
            </a:r>
            <a:r>
              <a:rPr lang="en-US" sz="2400" spc="-300" dirty="0"/>
              <a:t>M A </a:t>
            </a:r>
            <a:r>
              <a:rPr lang="en-US" sz="2400" dirty="0"/>
              <a:t>F)</a:t>
            </a:r>
          </a:p>
          <a:p>
            <a:pPr marL="1229868" lvl="2" indent="-342900"/>
            <a:r>
              <a:rPr lang="en-US" sz="2400" dirty="0"/>
              <a:t>Vehicle speed (</a:t>
            </a:r>
            <a:r>
              <a:rPr lang="en-US" sz="2400" spc="-300" dirty="0"/>
              <a:t>V </a:t>
            </a:r>
            <a:r>
              <a:rPr lang="en-US" sz="2400" dirty="0"/>
              <a:t>S) sensor</a:t>
            </a:r>
          </a:p>
          <a:p>
            <a:pPr marL="1229868" lvl="2" indent="-342900"/>
            <a:r>
              <a:rPr lang="en-US" sz="2400" dirty="0"/>
              <a:t>Idle speed</a:t>
            </a:r>
          </a:p>
          <a:p>
            <a:pPr marL="1229868" lvl="2" indent="-342900"/>
            <a:r>
              <a:rPr lang="en-US" sz="2400" dirty="0"/>
              <a:t>Shift solenoids</a:t>
            </a:r>
          </a:p>
          <a:p>
            <a:pPr marL="342900" indent="-342900">
              <a:spcBef>
                <a:spcPts val="600"/>
              </a:spcBef>
            </a:pPr>
            <a:r>
              <a:rPr lang="en-US" sz="2400" dirty="0"/>
              <a:t>Clutch Volume Index</a:t>
            </a:r>
          </a:p>
        </p:txBody>
      </p:sp>
    </p:spTree>
    <p:extLst>
      <p:ext uri="{BB962C8B-B14F-4D97-AF65-F5344CB8AC3E}">
        <p14:creationId xmlns:p14="http://schemas.microsoft.com/office/powerpoint/2010/main" val="2410214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8313" y="225031"/>
            <a:ext cx="8229600" cy="590349"/>
          </a:xfrm>
        </p:spPr>
        <p:txBody>
          <a:bodyPr lIns="0" tIns="18000" rIns="0" bIns="18000" anchor="ctr" anchorCtr="0">
            <a:spAutoFit/>
          </a:bodyPr>
          <a:lstStyle/>
          <a:p>
            <a:r>
              <a:rPr lang="en-US" dirty="0"/>
              <a:t>Figure 15.13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7474" y="1054389"/>
            <a:ext cx="8229600" cy="405683"/>
          </a:xfrm>
        </p:spPr>
        <p:txBody>
          <a:bodyPr wrap="square" lIns="0" tIns="18000" rIns="0" bIns="18000" anchor="ctr" anchorCtr="0">
            <a:spAutoFit/>
          </a:bodyPr>
          <a:lstStyle/>
          <a:p>
            <a:pPr marL="0" indent="0">
              <a:buNone/>
            </a:pPr>
            <a:r>
              <a:rPr lang="en-US" sz="2400" dirty="0"/>
              <a:t>Scan Tool</a:t>
            </a:r>
            <a:endParaRPr lang="en-US" sz="2400" dirty="0">
              <a:solidFill>
                <a:schemeClr val="tx1"/>
              </a:solidFill>
            </a:endParaRPr>
          </a:p>
        </p:txBody>
      </p:sp>
      <p:pic>
        <p:nvPicPr>
          <p:cNvPr id="9" name="Picture 8" descr="A TECH 2 scan tool is shown. The fingers of a person is shown pressing some buttons on the scan tool. The person is sitting in the passenger seat in the front of the vehicle.">
            <a:extLst>
              <a:ext uri="{FF2B5EF4-FFF2-40B4-BE49-F238E27FC236}">
                <a16:creationId xmlns:a16="http://schemas.microsoft.com/office/drawing/2014/main" id="{E8037AB7-570A-E8BB-A3BA-9D881C9EC745}"/>
              </a:ext>
            </a:extLst>
          </p:cNvPr>
          <p:cNvPicPr>
            <a:picLocks noChangeAspect="1"/>
          </p:cNvPicPr>
          <p:nvPr/>
        </p:nvPicPr>
        <p:blipFill rotWithShape="1">
          <a:blip r:embed="rId3"/>
          <a:srcRect b="7425"/>
          <a:stretch/>
        </p:blipFill>
        <p:spPr>
          <a:xfrm>
            <a:off x="2138732" y="1625501"/>
            <a:ext cx="4883782" cy="3713643"/>
          </a:xfrm>
          <a:prstGeom prst="rect">
            <a:avLst/>
          </a:prstGeom>
        </p:spPr>
      </p:pic>
      <p:sp>
        <p:nvSpPr>
          <p:cNvPr id="5" name="Content Placeholder 4">
            <a:extLst>
              <a:ext uri="{FF2B5EF4-FFF2-40B4-BE49-F238E27FC236}">
                <a16:creationId xmlns:a16="http://schemas.microsoft.com/office/drawing/2014/main" id="{F6302EC1-FE4C-4EF0-9E1F-F860F3A9B5E5}"/>
              </a:ext>
            </a:extLst>
          </p:cNvPr>
          <p:cNvSpPr>
            <a:spLocks noGrp="1"/>
          </p:cNvSpPr>
          <p:nvPr>
            <p:ph sz="quarter" idx="16"/>
          </p:nvPr>
        </p:nvSpPr>
        <p:spPr>
          <a:xfrm>
            <a:off x="489699" y="5480529"/>
            <a:ext cx="8185150" cy="775015"/>
          </a:xfrm>
        </p:spPr>
        <p:txBody>
          <a:bodyPr wrap="square" lIns="0" tIns="18000" rIns="0" bIns="18000">
            <a:spAutoFit/>
          </a:bodyPr>
          <a:lstStyle/>
          <a:p>
            <a:pPr marL="342900" indent="-342900"/>
            <a:r>
              <a:rPr lang="en-US" sz="2400" dirty="0">
                <a:solidFill>
                  <a:schemeClr val="tx1"/>
                </a:solidFill>
              </a:rPr>
              <a:t>TECH 2 scan tool is the factory scan tool used on </a:t>
            </a:r>
            <a:r>
              <a:rPr lang="en-US" sz="2400" spc="-300" dirty="0">
                <a:solidFill>
                  <a:schemeClr val="tx1"/>
                </a:solidFill>
              </a:rPr>
              <a:t>G </a:t>
            </a:r>
            <a:r>
              <a:rPr lang="en-US" sz="2400" dirty="0">
                <a:solidFill>
                  <a:schemeClr val="tx1"/>
                </a:solidFill>
              </a:rPr>
              <a:t>M vehicles.</a:t>
            </a:r>
            <a:endParaRPr lang="en-US" sz="240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18960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8313" y="225031"/>
            <a:ext cx="8229600" cy="590349"/>
          </a:xfrm>
        </p:spPr>
        <p:txBody>
          <a:bodyPr lIns="0" tIns="18000" rIns="0" bIns="18000" anchor="ctr" anchorCtr="0">
            <a:spAutoFit/>
          </a:bodyPr>
          <a:lstStyle/>
          <a:p>
            <a:r>
              <a:rPr lang="en-US" dirty="0"/>
              <a:t>Figure 15.14</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7474" y="1054389"/>
            <a:ext cx="8229600" cy="405683"/>
          </a:xfrm>
        </p:spPr>
        <p:txBody>
          <a:bodyPr wrap="square" lIns="0" tIns="18000" rIns="0" bIns="18000" anchor="ctr" anchorCtr="0">
            <a:spAutoFit/>
          </a:bodyPr>
          <a:lstStyle/>
          <a:p>
            <a:pPr marL="0" indent="0">
              <a:buNone/>
            </a:pPr>
            <a:r>
              <a:rPr lang="en-US" sz="2400" dirty="0"/>
              <a:t>Genisys Scan Tool</a:t>
            </a:r>
            <a:endParaRPr lang="en-US" sz="2400" dirty="0">
              <a:solidFill>
                <a:schemeClr val="tx1"/>
              </a:solidFill>
            </a:endParaRPr>
          </a:p>
        </p:txBody>
      </p:sp>
      <p:pic>
        <p:nvPicPr>
          <p:cNvPr id="7" name="Picture 6" descr="An O T C Genisys is shown.&#10;Long description is available in notes, Press F6.">
            <a:extLst>
              <a:ext uri="{FF2B5EF4-FFF2-40B4-BE49-F238E27FC236}">
                <a16:creationId xmlns:a16="http://schemas.microsoft.com/office/drawing/2014/main" id="{6EA43529-A301-92AE-EC05-8AEAE1B48C23}"/>
              </a:ext>
            </a:extLst>
          </p:cNvPr>
          <p:cNvPicPr>
            <a:picLocks noChangeAspect="1"/>
          </p:cNvPicPr>
          <p:nvPr/>
        </p:nvPicPr>
        <p:blipFill rotWithShape="1">
          <a:blip r:embed="rId3"/>
          <a:srcRect b="7103"/>
          <a:stretch/>
        </p:blipFill>
        <p:spPr>
          <a:xfrm>
            <a:off x="2547234" y="1602210"/>
            <a:ext cx="4057477" cy="3092714"/>
          </a:xfrm>
          <a:prstGeom prst="rect">
            <a:avLst/>
          </a:prstGeom>
        </p:spPr>
      </p:pic>
      <p:sp>
        <p:nvSpPr>
          <p:cNvPr id="5" name="Content Placeholder 4">
            <a:extLst>
              <a:ext uri="{FF2B5EF4-FFF2-40B4-BE49-F238E27FC236}">
                <a16:creationId xmlns:a16="http://schemas.microsoft.com/office/drawing/2014/main" id="{F6302EC1-FE4C-4EF0-9E1F-F860F3A9B5E5}"/>
              </a:ext>
            </a:extLst>
          </p:cNvPr>
          <p:cNvSpPr>
            <a:spLocks noGrp="1"/>
          </p:cNvSpPr>
          <p:nvPr>
            <p:ph sz="quarter" idx="16"/>
          </p:nvPr>
        </p:nvSpPr>
        <p:spPr>
          <a:xfrm>
            <a:off x="512763" y="4812709"/>
            <a:ext cx="8185150" cy="1513679"/>
          </a:xfrm>
        </p:spPr>
        <p:txBody>
          <a:bodyPr wrap="square" lIns="0" tIns="18000" rIns="0" bIns="18000">
            <a:spAutoFit/>
          </a:bodyPr>
          <a:lstStyle/>
          <a:p>
            <a:pPr marL="0" indent="0">
              <a:buNone/>
            </a:pPr>
            <a:r>
              <a:rPr lang="en-US" sz="2400" dirty="0"/>
              <a:t>OTC Genisys being used to troubleshoot a vehicle. This scan tool can be used on most makes and models of vehicles and is capable of diagnosing other computer systems in the vehicles such as automatic transmissions.</a:t>
            </a:r>
          </a:p>
        </p:txBody>
      </p:sp>
    </p:spTree>
    <p:extLst>
      <p:ext uri="{BB962C8B-B14F-4D97-AF65-F5344CB8AC3E}">
        <p14:creationId xmlns:p14="http://schemas.microsoft.com/office/powerpoint/2010/main" val="1325813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8313" y="225031"/>
            <a:ext cx="8229600" cy="590349"/>
          </a:xfrm>
        </p:spPr>
        <p:txBody>
          <a:bodyPr lIns="0" tIns="18000" rIns="0" bIns="18000" anchor="ctr" anchorCtr="0">
            <a:spAutoFit/>
          </a:bodyPr>
          <a:lstStyle/>
          <a:p>
            <a:r>
              <a:rPr lang="en-US" dirty="0"/>
              <a:t>Figure 15.15</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3" y="1054659"/>
            <a:ext cx="8229600" cy="775015"/>
          </a:xfrm>
        </p:spPr>
        <p:txBody>
          <a:bodyPr wrap="square" lIns="0" tIns="18000" rIns="0" bIns="18000" anchor="ctr" anchorCtr="0">
            <a:spAutoFit/>
          </a:bodyPr>
          <a:lstStyle/>
          <a:p>
            <a:pPr marL="0" indent="0">
              <a:buNone/>
            </a:pPr>
            <a:r>
              <a:rPr lang="en-US" sz="2400" dirty="0"/>
              <a:t>A Snap-on scan tool is able to shift the transmission and display pressure control (</a:t>
            </a:r>
            <a:r>
              <a:rPr lang="en-US" sz="2400" spc="-300" dirty="0"/>
              <a:t>P </a:t>
            </a:r>
            <a:r>
              <a:rPr lang="en-US" sz="2400" dirty="0"/>
              <a:t>C) solenoid current (amperes).</a:t>
            </a:r>
            <a:endParaRPr lang="en-US" sz="2400" dirty="0">
              <a:solidFill>
                <a:schemeClr val="tx1"/>
              </a:solidFill>
            </a:endParaRPr>
          </a:p>
        </p:txBody>
      </p:sp>
      <p:pic>
        <p:nvPicPr>
          <p:cNvPr id="7" name="Picture 6" descr="The image shows the display for a 1997 Chevrolet Blazer (4W D) 4.3 L V6 Chevrolet C S F I.&#10;Long description is available in notes, Press F6.">
            <a:extLst>
              <a:ext uri="{FF2B5EF4-FFF2-40B4-BE49-F238E27FC236}">
                <a16:creationId xmlns:a16="http://schemas.microsoft.com/office/drawing/2014/main" id="{05B8FDF5-C5C2-7045-ACDD-A1F945F379EB}"/>
              </a:ext>
            </a:extLst>
          </p:cNvPr>
          <p:cNvPicPr>
            <a:picLocks noChangeAspect="1"/>
          </p:cNvPicPr>
          <p:nvPr/>
        </p:nvPicPr>
        <p:blipFill rotWithShape="1">
          <a:blip r:embed="rId3"/>
          <a:srcRect b="8909"/>
          <a:stretch/>
        </p:blipFill>
        <p:spPr>
          <a:xfrm>
            <a:off x="1473235" y="1947040"/>
            <a:ext cx="6214781" cy="4396089"/>
          </a:xfrm>
          <a:prstGeom prst="rect">
            <a:avLst/>
          </a:prstGeom>
        </p:spPr>
      </p:pic>
    </p:spTree>
    <p:extLst>
      <p:ext uri="{BB962C8B-B14F-4D97-AF65-F5344CB8AC3E}">
        <p14:creationId xmlns:p14="http://schemas.microsoft.com/office/powerpoint/2010/main" val="494313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The Diagnostic Process </a:t>
            </a:r>
            <a:r>
              <a:rPr lang="en-US" sz="2800" dirty="0"/>
              <a:t>(1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63373"/>
            <a:ext cx="8212347" cy="2560119"/>
          </a:xfrm>
        </p:spPr>
        <p:txBody>
          <a:bodyPr lIns="0" tIns="18000" rIns="0" bIns="18000" anchor="ctr" anchorCtr="0">
            <a:spAutoFit/>
          </a:bodyPr>
          <a:lstStyle/>
          <a:p>
            <a:pPr marL="342900" indent="-342900">
              <a:spcBef>
                <a:spcPts val="600"/>
              </a:spcBef>
            </a:pPr>
            <a:r>
              <a:rPr lang="en-US" sz="2400" dirty="0"/>
              <a:t>STEP 1 Verify the customer complaint. </a:t>
            </a:r>
          </a:p>
          <a:p>
            <a:pPr marL="342900" indent="-342900">
              <a:spcBef>
                <a:spcPts val="600"/>
              </a:spcBef>
            </a:pPr>
            <a:r>
              <a:rPr lang="en-US" sz="2400" dirty="0"/>
              <a:t>STEP 2 Check fluid level and condition.</a:t>
            </a:r>
          </a:p>
          <a:p>
            <a:pPr marL="342900" indent="-342900">
              <a:spcBef>
                <a:spcPts val="600"/>
              </a:spcBef>
            </a:pPr>
            <a:r>
              <a:rPr lang="en-US" sz="2400" dirty="0"/>
              <a:t>STEP 3 Check for diagnostic trouble codes (</a:t>
            </a:r>
            <a:r>
              <a:rPr lang="en-US" sz="2400" spc="-300" dirty="0"/>
              <a:t>D T </a:t>
            </a:r>
            <a:r>
              <a:rPr lang="en-US" sz="2400" dirty="0"/>
              <a:t>Cs).</a:t>
            </a:r>
          </a:p>
          <a:p>
            <a:pPr marL="342900" indent="-342900">
              <a:spcBef>
                <a:spcPts val="600"/>
              </a:spcBef>
            </a:pPr>
            <a:r>
              <a:rPr lang="en-US" sz="2400" dirty="0"/>
              <a:t>STEP 4 Check for technical service bulletins (</a:t>
            </a:r>
            <a:r>
              <a:rPr lang="en-US" sz="2400" spc="-300" dirty="0"/>
              <a:t>T S </a:t>
            </a:r>
            <a:r>
              <a:rPr lang="en-US" sz="2400" dirty="0"/>
              <a:t>Bs).</a:t>
            </a:r>
          </a:p>
          <a:p>
            <a:pPr marL="342900" indent="-342900">
              <a:spcBef>
                <a:spcPts val="600"/>
              </a:spcBef>
            </a:pPr>
            <a:r>
              <a:rPr lang="en-US" sz="2400" dirty="0"/>
              <a:t>STEP 5 Check scan tool data including checking the adaptive values.</a:t>
            </a:r>
          </a:p>
        </p:txBody>
      </p:sp>
    </p:spTree>
    <p:extLst>
      <p:ext uri="{BB962C8B-B14F-4D97-AF65-F5344CB8AC3E}">
        <p14:creationId xmlns:p14="http://schemas.microsoft.com/office/powerpoint/2010/main" val="645651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8313" y="225031"/>
            <a:ext cx="8229600" cy="590349"/>
          </a:xfrm>
        </p:spPr>
        <p:txBody>
          <a:bodyPr lIns="0" tIns="18000" rIns="0" bIns="18000" anchor="ctr" anchorCtr="0">
            <a:spAutoFit/>
          </a:bodyPr>
          <a:lstStyle/>
          <a:p>
            <a:r>
              <a:rPr lang="en-US" dirty="0"/>
              <a:t>Figure 15.16</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3" y="1054659"/>
            <a:ext cx="8229600" cy="775015"/>
          </a:xfrm>
        </p:spPr>
        <p:txBody>
          <a:bodyPr wrap="square" lIns="0" tIns="18000" rIns="0" bIns="18000" anchor="ctr" anchorCtr="0">
            <a:spAutoFit/>
          </a:bodyPr>
          <a:lstStyle/>
          <a:p>
            <a:pPr marL="0" indent="0">
              <a:buNone/>
            </a:pPr>
            <a:r>
              <a:rPr lang="en-US" sz="2400" dirty="0"/>
              <a:t>The clutch fill volume index as is displayed on a Chrysler wiTECH scan tool.</a:t>
            </a:r>
            <a:endParaRPr lang="en-US" sz="2400" dirty="0">
              <a:solidFill>
                <a:schemeClr val="tx1"/>
              </a:solidFill>
            </a:endParaRPr>
          </a:p>
        </p:txBody>
      </p:sp>
      <p:pic>
        <p:nvPicPr>
          <p:cNvPr id="6" name="Picture 5" descr="The image shows the display of a scan tool.&#10;Long description is available in notes, Press F6.">
            <a:extLst>
              <a:ext uri="{FF2B5EF4-FFF2-40B4-BE49-F238E27FC236}">
                <a16:creationId xmlns:a16="http://schemas.microsoft.com/office/drawing/2014/main" id="{5E221B13-6F02-FE25-FF0F-BFB8562023DE}"/>
              </a:ext>
            </a:extLst>
          </p:cNvPr>
          <p:cNvPicPr>
            <a:picLocks noChangeAspect="1"/>
          </p:cNvPicPr>
          <p:nvPr/>
        </p:nvPicPr>
        <p:blipFill rotWithShape="1">
          <a:blip r:embed="rId3"/>
          <a:srcRect b="8522"/>
          <a:stretch/>
        </p:blipFill>
        <p:spPr>
          <a:xfrm>
            <a:off x="1240499" y="1982613"/>
            <a:ext cx="6667977" cy="4366286"/>
          </a:xfrm>
          <a:prstGeom prst="rect">
            <a:avLst/>
          </a:prstGeom>
        </p:spPr>
      </p:pic>
    </p:spTree>
    <p:extLst>
      <p:ext uri="{BB962C8B-B14F-4D97-AF65-F5344CB8AC3E}">
        <p14:creationId xmlns:p14="http://schemas.microsoft.com/office/powerpoint/2010/main" val="1133325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Scan Tools, Automatic Transmission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uto_transmission_scan_tool">
            <a:hlinkClick r:id="" action="ppaction://media"/>
            <a:extLst>
              <a:ext uri="{FF2B5EF4-FFF2-40B4-BE49-F238E27FC236}">
                <a16:creationId xmlns:a16="http://schemas.microsoft.com/office/drawing/2014/main" id="{512C0528-24F9-BCBE-48ED-EE59698863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719" y="1180549"/>
            <a:ext cx="8976562" cy="5049316"/>
          </a:xfrm>
          <a:prstGeom prst="rect">
            <a:avLst/>
          </a:prstGeom>
        </p:spPr>
      </p:pic>
    </p:spTree>
    <p:extLst>
      <p:ext uri="{BB962C8B-B14F-4D97-AF65-F5344CB8AC3E}">
        <p14:creationId xmlns:p14="http://schemas.microsoft.com/office/powerpoint/2010/main" val="159044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4" y="234388"/>
            <a:ext cx="8212348" cy="590349"/>
          </a:xfrm>
        </p:spPr>
        <p:txBody>
          <a:bodyPr lIns="0" tIns="18000" rIns="0" bIns="18000" anchor="ctr">
            <a:spAutoFit/>
          </a:bodyPr>
          <a:lstStyle/>
          <a:p>
            <a:r>
              <a:rPr lang="en-US" dirty="0"/>
              <a:t>Step 6—Visual Inspections </a:t>
            </a:r>
            <a:r>
              <a:rPr lang="en-US" sz="2800" dirty="0"/>
              <a:t>(1 of 5)</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5" y="1035177"/>
            <a:ext cx="8212347" cy="2637064"/>
          </a:xfrm>
        </p:spPr>
        <p:txBody>
          <a:bodyPr lIns="0" tIns="18000" rIns="0" bIns="18000" anchor="ctr" anchorCtr="0">
            <a:spAutoFit/>
          </a:bodyPr>
          <a:lstStyle/>
          <a:p>
            <a:pPr marL="342900" indent="-342900">
              <a:spcBef>
                <a:spcPts val="600"/>
              </a:spcBef>
            </a:pPr>
            <a:r>
              <a:rPr lang="en-US" sz="2400" dirty="0"/>
              <a:t>Many technicians begin their diagnosis by making visual check of battery and wiring</a:t>
            </a:r>
          </a:p>
          <a:p>
            <a:pPr marL="342900" indent="-342900">
              <a:spcBef>
                <a:spcPts val="600"/>
              </a:spcBef>
            </a:pPr>
            <a:r>
              <a:rPr lang="en-US" sz="2400" dirty="0"/>
              <a:t>Three most common sources of transmission noise are</a:t>
            </a:r>
          </a:p>
          <a:p>
            <a:pPr marL="829818" lvl="1" indent="-342900"/>
            <a:r>
              <a:rPr lang="en-US" sz="2400" dirty="0"/>
              <a:t>Bearings</a:t>
            </a:r>
          </a:p>
          <a:p>
            <a:pPr marL="829818" lvl="1" indent="-342900"/>
            <a:r>
              <a:rPr lang="en-US" sz="2400" dirty="0"/>
              <a:t>Gears</a:t>
            </a:r>
          </a:p>
          <a:p>
            <a:pPr marL="829818" lvl="1" indent="-342900"/>
            <a:r>
              <a:rPr lang="en-US" sz="2400" dirty="0"/>
              <a:t>Hydraulic system</a:t>
            </a:r>
          </a:p>
        </p:txBody>
      </p:sp>
    </p:spTree>
    <p:extLst>
      <p:ext uri="{BB962C8B-B14F-4D97-AF65-F5344CB8AC3E}">
        <p14:creationId xmlns:p14="http://schemas.microsoft.com/office/powerpoint/2010/main" val="3870324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4" y="234388"/>
            <a:ext cx="8212348" cy="590349"/>
          </a:xfrm>
        </p:spPr>
        <p:txBody>
          <a:bodyPr lIns="0" tIns="18000" rIns="0" bIns="18000" anchor="ctr">
            <a:spAutoFit/>
          </a:bodyPr>
          <a:lstStyle/>
          <a:p>
            <a:r>
              <a:rPr lang="en-US" dirty="0"/>
              <a:t>Step 6—Visual Inspections </a:t>
            </a:r>
            <a:r>
              <a:rPr lang="en-US" sz="2800" dirty="0"/>
              <a:t>(2 of 5)</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63341" y="1058619"/>
            <a:ext cx="8212347" cy="3083340"/>
          </a:xfrm>
        </p:spPr>
        <p:txBody>
          <a:bodyPr lIns="0" tIns="18000" rIns="0" bIns="18000" anchor="ctr" anchorCtr="0">
            <a:spAutoFit/>
          </a:bodyPr>
          <a:lstStyle/>
          <a:p>
            <a:pPr marL="342900" indent="-342900">
              <a:spcBef>
                <a:spcPts val="600"/>
              </a:spcBef>
            </a:pPr>
            <a:r>
              <a:rPr lang="en-US" sz="2400" dirty="0"/>
              <a:t>When troubleshooting noise problems, it helps to determine how noise fits into following:</a:t>
            </a:r>
          </a:p>
          <a:p>
            <a:pPr marL="829818" lvl="1" indent="-342900"/>
            <a:r>
              <a:rPr lang="en-US" sz="2400" dirty="0"/>
              <a:t>Speed relation</a:t>
            </a:r>
          </a:p>
          <a:p>
            <a:pPr marL="829818" lvl="1" indent="-342900"/>
            <a:r>
              <a:rPr lang="en-US" sz="2400" dirty="0"/>
              <a:t>Gear range</a:t>
            </a:r>
          </a:p>
          <a:p>
            <a:pPr marL="829818" lvl="1" indent="-342900"/>
            <a:r>
              <a:rPr lang="en-US" sz="2400" dirty="0"/>
              <a:t>Pitch/frequency</a:t>
            </a:r>
          </a:p>
          <a:p>
            <a:pPr marL="829818" lvl="1" indent="-342900"/>
            <a:r>
              <a:rPr lang="en-US" sz="2400" dirty="0"/>
              <a:t>Load sensitive</a:t>
            </a:r>
          </a:p>
          <a:p>
            <a:pPr marL="829818" lvl="1" indent="-342900"/>
            <a:r>
              <a:rPr lang="en-US" sz="2400" dirty="0"/>
              <a:t>Direction</a:t>
            </a:r>
          </a:p>
        </p:txBody>
      </p:sp>
    </p:spTree>
    <p:extLst>
      <p:ext uri="{BB962C8B-B14F-4D97-AF65-F5344CB8AC3E}">
        <p14:creationId xmlns:p14="http://schemas.microsoft.com/office/powerpoint/2010/main" val="2266395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4" y="234388"/>
            <a:ext cx="8212348" cy="590349"/>
          </a:xfrm>
        </p:spPr>
        <p:txBody>
          <a:bodyPr lIns="0" tIns="18000" rIns="0" bIns="18000" anchor="ctr">
            <a:spAutoFit/>
          </a:bodyPr>
          <a:lstStyle/>
          <a:p>
            <a:r>
              <a:rPr lang="en-US" dirty="0"/>
              <a:t>Step 6—Visual Inspections </a:t>
            </a:r>
            <a:r>
              <a:rPr lang="en-US" sz="2800" dirty="0"/>
              <a:t>(3 of 5)</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4" y="1043097"/>
            <a:ext cx="8201234" cy="2929451"/>
          </a:xfrm>
        </p:spPr>
        <p:txBody>
          <a:bodyPr wrap="square" lIns="0" tIns="18000" rIns="0" bIns="18000" anchor="ctr" anchorCtr="0">
            <a:spAutoFit/>
          </a:bodyPr>
          <a:lstStyle/>
          <a:p>
            <a:pPr marL="342900" indent="-342900">
              <a:spcBef>
                <a:spcPts val="600"/>
              </a:spcBef>
            </a:pPr>
            <a:r>
              <a:rPr lang="en-US" sz="2400" dirty="0"/>
              <a:t>Locating Source of Noise</a:t>
            </a:r>
          </a:p>
          <a:p>
            <a:pPr marL="829818" lvl="1" indent="-342900"/>
            <a:r>
              <a:rPr lang="en-US" sz="2400" dirty="0"/>
              <a:t>STEP 1 Raise vehicle so you have access to transmission mounts.</a:t>
            </a:r>
          </a:p>
          <a:p>
            <a:pPr marL="1229868" lvl="2" indent="-342900"/>
            <a:r>
              <a:rPr lang="en-US" sz="2400" dirty="0"/>
              <a:t>Visually check their condition</a:t>
            </a:r>
          </a:p>
          <a:p>
            <a:pPr marL="829818" lvl="1" indent="-342900"/>
            <a:r>
              <a:rPr lang="en-US" sz="2400" dirty="0"/>
              <a:t>STEP 2 Start engine and shift transmission through its gear ranges </a:t>
            </a:r>
          </a:p>
          <a:p>
            <a:pPr marL="1229868" lvl="2" indent="-342900"/>
            <a:r>
              <a:rPr lang="en-US" sz="2400" dirty="0"/>
              <a:t>While observing for any mount problems.</a:t>
            </a:r>
          </a:p>
        </p:txBody>
      </p:sp>
    </p:spTree>
    <p:extLst>
      <p:ext uri="{BB962C8B-B14F-4D97-AF65-F5344CB8AC3E}">
        <p14:creationId xmlns:p14="http://schemas.microsoft.com/office/powerpoint/2010/main" val="16708195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4" y="234388"/>
            <a:ext cx="8212348" cy="590349"/>
          </a:xfrm>
        </p:spPr>
        <p:txBody>
          <a:bodyPr lIns="0" tIns="18000" rIns="0" bIns="18000" anchor="ctr">
            <a:spAutoFit/>
          </a:bodyPr>
          <a:lstStyle/>
          <a:p>
            <a:r>
              <a:rPr lang="en-US" dirty="0"/>
              <a:t>Step 6—Visual Inspections </a:t>
            </a:r>
            <a:r>
              <a:rPr lang="en-US" sz="2800" dirty="0"/>
              <a:t>(4 of 5)</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4" y="1023086"/>
            <a:ext cx="8201234" cy="3668115"/>
          </a:xfrm>
        </p:spPr>
        <p:txBody>
          <a:bodyPr wrap="square" lIns="0" tIns="18000" rIns="0" bIns="18000" anchor="ctr" anchorCtr="0">
            <a:spAutoFit/>
          </a:bodyPr>
          <a:lstStyle/>
          <a:p>
            <a:pPr marL="342900" indent="-342900">
              <a:spcBef>
                <a:spcPts val="600"/>
              </a:spcBef>
            </a:pPr>
            <a:r>
              <a:rPr lang="en-US" sz="2400" dirty="0"/>
              <a:t>Locating Source of Noise</a:t>
            </a:r>
          </a:p>
          <a:p>
            <a:pPr marL="829818" lvl="1" indent="-342900"/>
            <a:r>
              <a:rPr lang="en-US" sz="2400" dirty="0"/>
              <a:t>STEP 3 With engine running gear selector in P or N, listen for noise.</a:t>
            </a:r>
          </a:p>
          <a:p>
            <a:pPr marL="1229868" lvl="2" indent="-342900"/>
            <a:r>
              <a:rPr lang="en-US" sz="2400" dirty="0"/>
              <a:t>Shift into D, and with brake firmly applied, listen for noise</a:t>
            </a:r>
          </a:p>
          <a:p>
            <a:pPr marL="829818" lvl="1" indent="-342900"/>
            <a:r>
              <a:rPr lang="en-US" sz="2400" dirty="0"/>
              <a:t>STEP 4 With engine running, shift from N to R while listening for noise.</a:t>
            </a:r>
          </a:p>
          <a:p>
            <a:pPr marL="1229868" lvl="2" indent="-342900"/>
            <a:r>
              <a:rPr lang="en-US" sz="2400" dirty="0"/>
              <a:t>Hydraulic problem indicated if noise increases when shifted into R</a:t>
            </a:r>
          </a:p>
        </p:txBody>
      </p:sp>
    </p:spTree>
    <p:extLst>
      <p:ext uri="{BB962C8B-B14F-4D97-AF65-F5344CB8AC3E}">
        <p14:creationId xmlns:p14="http://schemas.microsoft.com/office/powerpoint/2010/main" val="32869647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4" y="234388"/>
            <a:ext cx="8212348" cy="590349"/>
          </a:xfrm>
        </p:spPr>
        <p:txBody>
          <a:bodyPr lIns="0" tIns="18000" rIns="0" bIns="18000" anchor="ctr">
            <a:spAutoFit/>
          </a:bodyPr>
          <a:lstStyle/>
          <a:p>
            <a:r>
              <a:rPr lang="en-US" dirty="0"/>
              <a:t>Step 6—Visual Inspections </a:t>
            </a:r>
            <a:r>
              <a:rPr lang="en-US" sz="2800" dirty="0"/>
              <a:t>(5 of 5)</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85568" y="1286782"/>
            <a:ext cx="8201234" cy="2483175"/>
          </a:xfrm>
        </p:spPr>
        <p:txBody>
          <a:bodyPr wrap="square" lIns="0" tIns="18000" rIns="0" bIns="18000" anchor="ctr" anchorCtr="0">
            <a:spAutoFit/>
          </a:bodyPr>
          <a:lstStyle/>
          <a:p>
            <a:pPr marL="342900" indent="-342900">
              <a:spcBef>
                <a:spcPts val="600"/>
              </a:spcBef>
            </a:pPr>
            <a:r>
              <a:rPr lang="en-US" sz="2400" dirty="0"/>
              <a:t>Locating Source of Noise</a:t>
            </a:r>
          </a:p>
          <a:p>
            <a:pPr marL="829818" lvl="1" indent="-342900"/>
            <a:r>
              <a:rPr lang="en-US" sz="2400" dirty="0"/>
              <a:t>STEP 5 Perform road test and listen for noise changes as transmission shifts through the gear ranges.</a:t>
            </a:r>
          </a:p>
          <a:p>
            <a:pPr marL="829818" lvl="1" indent="-342900"/>
            <a:r>
              <a:rPr lang="en-US" sz="2400" dirty="0"/>
              <a:t>STEP 6 Repeat step 5 and listen for noise increases as vehicle speed increases.</a:t>
            </a:r>
          </a:p>
          <a:p>
            <a:pPr marL="342900" indent="-342900">
              <a:spcBef>
                <a:spcPts val="600"/>
              </a:spcBef>
            </a:pPr>
            <a:r>
              <a:rPr lang="en-US" sz="2400" dirty="0"/>
              <a:t>Vibration Checks </a:t>
            </a:r>
          </a:p>
        </p:txBody>
      </p:sp>
    </p:spTree>
    <p:extLst>
      <p:ext uri="{BB962C8B-B14F-4D97-AF65-F5344CB8AC3E}">
        <p14:creationId xmlns:p14="http://schemas.microsoft.com/office/powerpoint/2010/main" val="3834985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8313" y="225031"/>
            <a:ext cx="8229600" cy="590349"/>
          </a:xfrm>
        </p:spPr>
        <p:txBody>
          <a:bodyPr lIns="0" tIns="18000" rIns="0" bIns="18000" anchor="ctr" anchorCtr="0">
            <a:spAutoFit/>
          </a:bodyPr>
          <a:lstStyle/>
          <a:p>
            <a:r>
              <a:rPr lang="en-US" dirty="0"/>
              <a:t>Figure 15.17</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7474" y="1085166"/>
            <a:ext cx="1585613" cy="344128"/>
          </a:xfrm>
        </p:spPr>
        <p:txBody>
          <a:bodyPr wrap="square" lIns="0" tIns="18000" rIns="0" bIns="18000" anchor="ctr" anchorCtr="0">
            <a:spAutoFit/>
          </a:bodyPr>
          <a:lstStyle/>
          <a:p>
            <a:pPr marL="0" indent="0">
              <a:buNone/>
            </a:pPr>
            <a:r>
              <a:rPr lang="en-US" sz="2000" dirty="0"/>
              <a:t>Chassis Ears</a:t>
            </a:r>
            <a:endParaRPr lang="en-US" sz="2000" dirty="0">
              <a:solidFill>
                <a:schemeClr val="tx1"/>
              </a:solidFill>
            </a:endParaRPr>
          </a:p>
        </p:txBody>
      </p:sp>
      <p:pic>
        <p:nvPicPr>
          <p:cNvPr id="6" name="Picture 5" descr="The image shows microphones attached to various parts of the chassis. The microphones have alligator clips. The wires of the microphones are attached to three wireless transmitters.">
            <a:extLst>
              <a:ext uri="{FF2B5EF4-FFF2-40B4-BE49-F238E27FC236}">
                <a16:creationId xmlns:a16="http://schemas.microsoft.com/office/drawing/2014/main" id="{C78ECBE6-31F6-3D20-814E-844610338EBC}"/>
              </a:ext>
            </a:extLst>
          </p:cNvPr>
          <p:cNvPicPr>
            <a:picLocks noChangeAspect="1"/>
          </p:cNvPicPr>
          <p:nvPr/>
        </p:nvPicPr>
        <p:blipFill rotWithShape="1">
          <a:blip r:embed="rId3"/>
          <a:srcRect b="8141"/>
          <a:stretch/>
        </p:blipFill>
        <p:spPr>
          <a:xfrm>
            <a:off x="2417760" y="1443050"/>
            <a:ext cx="4325732" cy="3277467"/>
          </a:xfrm>
          <a:prstGeom prst="rect">
            <a:avLst/>
          </a:prstGeom>
        </p:spPr>
      </p:pic>
      <p:sp>
        <p:nvSpPr>
          <p:cNvPr id="5" name="Content Placeholder 4">
            <a:extLst>
              <a:ext uri="{FF2B5EF4-FFF2-40B4-BE49-F238E27FC236}">
                <a16:creationId xmlns:a16="http://schemas.microsoft.com/office/drawing/2014/main" id="{F6302EC1-FE4C-4EF0-9E1F-F860F3A9B5E5}"/>
              </a:ext>
            </a:extLst>
          </p:cNvPr>
          <p:cNvSpPr>
            <a:spLocks noGrp="1"/>
          </p:cNvSpPr>
          <p:nvPr>
            <p:ph sz="quarter" idx="16"/>
          </p:nvPr>
        </p:nvSpPr>
        <p:spPr>
          <a:xfrm>
            <a:off x="467474" y="4856089"/>
            <a:ext cx="8185150" cy="1267458"/>
          </a:xfrm>
        </p:spPr>
        <p:txBody>
          <a:bodyPr wrap="square" lIns="0" tIns="18000" rIns="0" bIns="18000">
            <a:spAutoFit/>
          </a:bodyPr>
          <a:lstStyle/>
          <a:p>
            <a:pPr marL="342900" indent="-342900"/>
            <a:r>
              <a:rPr lang="en-US" sz="2000" dirty="0"/>
              <a:t>Chassis ear microphones attached to various under-vehicle components using the integral clamps. The sound is transmitted wirelessly to the receiver inside the vehicle where an assistant technician can listen for noises while the vehicle is being driven. </a:t>
            </a:r>
          </a:p>
        </p:txBody>
      </p:sp>
    </p:spTree>
    <p:extLst>
      <p:ext uri="{BB962C8B-B14F-4D97-AF65-F5344CB8AC3E}">
        <p14:creationId xmlns:p14="http://schemas.microsoft.com/office/powerpoint/2010/main" val="27761185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25056"/>
            <a:ext cx="8229600" cy="590349"/>
          </a:xfrm>
        </p:spPr>
        <p:txBody>
          <a:bodyPr lIns="0" tIns="18000" rIns="0" bIns="18000" anchor="ctr">
            <a:spAutoFit/>
          </a:bodyPr>
          <a:lstStyle/>
          <a:p>
            <a:r>
              <a:rPr lang="en-US" dirty="0"/>
              <a:t>Chart 15.4</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68313" y="985073"/>
            <a:ext cx="8207375" cy="405683"/>
          </a:xfrm>
        </p:spPr>
        <p:txBody>
          <a:bodyPr wrap="square" lIns="0" tIns="18000" rIns="0" bIns="18000" anchor="ctr" anchorCtr="0">
            <a:spAutoFit/>
          </a:bodyPr>
          <a:lstStyle/>
          <a:p>
            <a:pPr marL="0" indent="0">
              <a:buNone/>
            </a:pPr>
            <a:r>
              <a:rPr lang="en-US" sz="2400" dirty="0"/>
              <a:t>Noise Diagnosis</a:t>
            </a:r>
          </a:p>
        </p:txBody>
      </p:sp>
      <p:graphicFrame>
        <p:nvGraphicFramePr>
          <p:cNvPr id="8" name="Table 7">
            <a:extLst>
              <a:ext uri="{FF2B5EF4-FFF2-40B4-BE49-F238E27FC236}">
                <a16:creationId xmlns:a16="http://schemas.microsoft.com/office/drawing/2014/main" id="{E799D1F8-1240-4706-B76F-6E69760BD33B}"/>
              </a:ext>
            </a:extLst>
          </p:cNvPr>
          <p:cNvGraphicFramePr>
            <a:graphicFrameLocks noGrp="1"/>
          </p:cNvGraphicFramePr>
          <p:nvPr>
            <p:extLst>
              <p:ext uri="{D42A27DB-BD31-4B8C-83A1-F6EECF244321}">
                <p14:modId xmlns:p14="http://schemas.microsoft.com/office/powerpoint/2010/main" val="27060118"/>
              </p:ext>
            </p:extLst>
          </p:nvPr>
        </p:nvGraphicFramePr>
        <p:xfrm>
          <a:off x="1237733" y="1647190"/>
          <a:ext cx="7023765" cy="3635574"/>
        </p:xfrm>
        <a:graphic>
          <a:graphicData uri="http://schemas.openxmlformats.org/drawingml/2006/table">
            <a:tbl>
              <a:tblPr firstRow="1" firstCol="1" bandRow="1"/>
              <a:tblGrid>
                <a:gridCol w="1792546">
                  <a:extLst>
                    <a:ext uri="{9D8B030D-6E8A-4147-A177-3AD203B41FA5}">
                      <a16:colId xmlns:a16="http://schemas.microsoft.com/office/drawing/2014/main" val="20000"/>
                    </a:ext>
                  </a:extLst>
                </a:gridCol>
                <a:gridCol w="5231219">
                  <a:extLst>
                    <a:ext uri="{9D8B030D-6E8A-4147-A177-3AD203B41FA5}">
                      <a16:colId xmlns:a16="http://schemas.microsoft.com/office/drawing/2014/main" val="20001"/>
                    </a:ext>
                  </a:extLst>
                </a:gridCol>
              </a:tblGrid>
              <a:tr h="322287">
                <a:tc>
                  <a:txBody>
                    <a:bodyPr/>
                    <a:lstStyle/>
                    <a:p>
                      <a:pPr marL="0" marR="0" algn="ctr">
                        <a:lnSpc>
                          <a:spcPct val="107000"/>
                        </a:lnSpc>
                        <a:spcBef>
                          <a:spcPts val="0"/>
                        </a:spcBef>
                        <a:spcAft>
                          <a:spcPts val="800"/>
                        </a:spcAft>
                      </a:pPr>
                      <a:r>
                        <a:rPr lang="en-US"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Noise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8000" marB="1800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Probable Cause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8000" marB="1800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884256">
                <a:tc>
                  <a:txBody>
                    <a:bodyPr/>
                    <a:lstStyle/>
                    <a:p>
                      <a:pPr marL="0" marR="0">
                        <a:lnSpc>
                          <a:spcPct val="107000"/>
                        </a:lnSpc>
                        <a:spcBef>
                          <a:spcPts val="0"/>
                        </a:spcBef>
                        <a:spcAft>
                          <a:spcPts val="80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Chain noise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8000" marB="18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 whine or growl that increases in frequency and amplitude with vehicle speed. Most noticeable under light acceleration. Input chain noise can be heard in park and neutral.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8000" marB="18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371345">
                <a:tc>
                  <a:txBody>
                    <a:bodyPr/>
                    <a:lstStyle/>
                    <a:p>
                      <a:pPr marL="0" marR="0">
                        <a:lnSpc>
                          <a:spcPct val="107000"/>
                        </a:lnSpc>
                        <a:spcBef>
                          <a:spcPts val="0"/>
                        </a:spcBef>
                        <a:spcAft>
                          <a:spcPts val="80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Final drive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8000" marB="18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 hum related to vehicle speed. Usually torque sensitive.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8000" marB="18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542078">
                <a:tc>
                  <a:txBody>
                    <a:bodyPr/>
                    <a:lstStyle/>
                    <a:p>
                      <a:pPr marL="0" marR="0">
                        <a:lnSpc>
                          <a:spcPct val="107000"/>
                        </a:lnSpc>
                        <a:spcBef>
                          <a:spcPts val="0"/>
                        </a:spcBef>
                        <a:spcAft>
                          <a:spcPts val="80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Gear noise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8000" marB="18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 whine or growl related to vehicle speed. Usually torque and gear-range sensitive.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8000" marB="18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r h="766877">
                <a:tc>
                  <a:txBody>
                    <a:bodyPr/>
                    <a:lstStyle/>
                    <a:p>
                      <a:pPr marL="0" marR="0">
                        <a:lnSpc>
                          <a:spcPct val="107000"/>
                        </a:lnSpc>
                        <a:spcBef>
                          <a:spcPts val="0"/>
                        </a:spcBef>
                        <a:spcAft>
                          <a:spcPts val="80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Pump noise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8000" marB="1800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 high-pitched whine that increases in amplitude with engine speed. Most noticeable in park or neutral with cold transmission fluid.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6800" marR="46800" marT="18000" marB="1800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015931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8313" y="225031"/>
            <a:ext cx="8229600" cy="590349"/>
          </a:xfrm>
        </p:spPr>
        <p:txBody>
          <a:bodyPr lIns="0" tIns="18000" rIns="0" bIns="18000" anchor="ctr" anchorCtr="0">
            <a:spAutoFit/>
          </a:bodyPr>
          <a:lstStyle/>
          <a:p>
            <a:r>
              <a:rPr lang="en-US" dirty="0"/>
              <a:t>Figure 15.18</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7474" y="1054389"/>
            <a:ext cx="8229600" cy="405683"/>
          </a:xfrm>
        </p:spPr>
        <p:txBody>
          <a:bodyPr wrap="square" lIns="0" tIns="18000" rIns="0" bIns="18000" anchor="ctr" anchorCtr="0">
            <a:spAutoFit/>
          </a:bodyPr>
          <a:lstStyle/>
          <a:p>
            <a:pPr marL="0" indent="0">
              <a:buNone/>
            </a:pPr>
            <a:r>
              <a:rPr lang="en-US" sz="2400" dirty="0"/>
              <a:t>Broken Flexplate</a:t>
            </a:r>
            <a:endParaRPr lang="en-US" sz="2400" dirty="0">
              <a:solidFill>
                <a:schemeClr val="tx1"/>
              </a:solidFill>
            </a:endParaRPr>
          </a:p>
        </p:txBody>
      </p:sp>
      <p:pic>
        <p:nvPicPr>
          <p:cNvPr id="7" name="Picture 6" descr="A flexplate is shown with gear teeth on its outside border. There are six round openings on the body of the flexplate. The middle has a metal structure that has been broken. There are many small holes in different areas on the flexplate.">
            <a:extLst>
              <a:ext uri="{FF2B5EF4-FFF2-40B4-BE49-F238E27FC236}">
                <a16:creationId xmlns:a16="http://schemas.microsoft.com/office/drawing/2014/main" id="{AF507AB5-CB92-3D30-76E6-B5C6F6BB6412}"/>
              </a:ext>
            </a:extLst>
          </p:cNvPr>
          <p:cNvPicPr>
            <a:picLocks noChangeAspect="1"/>
          </p:cNvPicPr>
          <p:nvPr/>
        </p:nvPicPr>
        <p:blipFill rotWithShape="1">
          <a:blip r:embed="rId3"/>
          <a:srcRect b="6344"/>
          <a:stretch/>
        </p:blipFill>
        <p:spPr>
          <a:xfrm>
            <a:off x="2495946" y="1591578"/>
            <a:ext cx="4152121" cy="3848618"/>
          </a:xfrm>
          <a:prstGeom prst="rect">
            <a:avLst/>
          </a:prstGeom>
        </p:spPr>
      </p:pic>
      <p:sp>
        <p:nvSpPr>
          <p:cNvPr id="5" name="Content Placeholder 4">
            <a:extLst>
              <a:ext uri="{FF2B5EF4-FFF2-40B4-BE49-F238E27FC236}">
                <a16:creationId xmlns:a16="http://schemas.microsoft.com/office/drawing/2014/main" id="{F6302EC1-FE4C-4EF0-9E1F-F860F3A9B5E5}"/>
              </a:ext>
            </a:extLst>
          </p:cNvPr>
          <p:cNvSpPr>
            <a:spLocks noGrp="1"/>
          </p:cNvSpPr>
          <p:nvPr>
            <p:ph sz="quarter" idx="16"/>
          </p:nvPr>
        </p:nvSpPr>
        <p:spPr>
          <a:xfrm>
            <a:off x="490538" y="5544457"/>
            <a:ext cx="8185150" cy="775015"/>
          </a:xfrm>
        </p:spPr>
        <p:txBody>
          <a:bodyPr wrap="square" lIns="0" tIns="18000" rIns="0" bIns="18000">
            <a:spAutoFit/>
          </a:bodyPr>
          <a:lstStyle/>
          <a:p>
            <a:pPr marL="342900" indent="-342900"/>
            <a:r>
              <a:rPr lang="en-US" sz="2400" dirty="0">
                <a:solidFill>
                  <a:schemeClr val="tx1"/>
                </a:solidFill>
              </a:rPr>
              <a:t>A broken flexplate that made a lot of noise and then the engine would not crank when it finally broke.</a:t>
            </a:r>
            <a:endParaRPr lang="en-US" sz="2400" dirty="0"/>
          </a:p>
        </p:txBody>
      </p:sp>
    </p:spTree>
    <p:extLst>
      <p:ext uri="{BB962C8B-B14F-4D97-AF65-F5344CB8AC3E}">
        <p14:creationId xmlns:p14="http://schemas.microsoft.com/office/powerpoint/2010/main" val="2487501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The Diagnostic Process </a:t>
            </a:r>
            <a:r>
              <a:rPr lang="en-US" sz="2800" dirty="0"/>
              <a:t>(2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32820"/>
            <a:ext cx="8212347" cy="2929451"/>
          </a:xfrm>
        </p:spPr>
        <p:txBody>
          <a:bodyPr lIns="0" tIns="18000" rIns="0" bIns="18000" anchor="ctr" anchorCtr="0">
            <a:spAutoFit/>
          </a:bodyPr>
          <a:lstStyle/>
          <a:p>
            <a:pPr marL="342900" indent="-342900">
              <a:spcBef>
                <a:spcPts val="600"/>
              </a:spcBef>
            </a:pPr>
            <a:r>
              <a:rPr lang="en-US" sz="2400" dirty="0"/>
              <a:t>STEP 6 Visual inspections,</a:t>
            </a:r>
          </a:p>
          <a:p>
            <a:pPr marL="342900" indent="-342900">
              <a:spcBef>
                <a:spcPts val="600"/>
              </a:spcBef>
            </a:pPr>
            <a:r>
              <a:rPr lang="en-US" sz="2400" dirty="0"/>
              <a:t>STEP 7 Locate root cause of problem. </a:t>
            </a:r>
          </a:p>
          <a:p>
            <a:pPr marL="342900" indent="-342900">
              <a:spcBef>
                <a:spcPts val="600"/>
              </a:spcBef>
            </a:pPr>
            <a:r>
              <a:rPr lang="en-US" sz="2400" dirty="0"/>
              <a:t>STEP 8 Replace all components that do not meet factory specifications.</a:t>
            </a:r>
          </a:p>
          <a:p>
            <a:pPr marL="342900" indent="-342900">
              <a:spcBef>
                <a:spcPts val="600"/>
              </a:spcBef>
            </a:pPr>
            <a:r>
              <a:rPr lang="en-US" sz="2400" dirty="0"/>
              <a:t>STEP 9 Perform an adaptive relearn</a:t>
            </a:r>
          </a:p>
          <a:p>
            <a:pPr marL="829818" lvl="1" indent="-342900"/>
            <a:r>
              <a:rPr lang="en-US" sz="2400" dirty="0"/>
              <a:t>Drive vehicle to verify that repairs corrected customer concern.</a:t>
            </a:r>
          </a:p>
        </p:txBody>
      </p:sp>
    </p:spTree>
    <p:extLst>
      <p:ext uri="{BB962C8B-B14F-4D97-AF65-F5344CB8AC3E}">
        <p14:creationId xmlns:p14="http://schemas.microsoft.com/office/powerpoint/2010/main" val="2001269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4" y="234388"/>
            <a:ext cx="8212348" cy="590349"/>
          </a:xfrm>
        </p:spPr>
        <p:txBody>
          <a:bodyPr lIns="0" tIns="18000" rIns="0" bIns="18000" anchor="ctr">
            <a:spAutoFit/>
          </a:bodyPr>
          <a:lstStyle/>
          <a:p>
            <a:r>
              <a:rPr lang="en-US" dirty="0"/>
              <a:t>Step 7—Find the Root Cause </a:t>
            </a:r>
            <a:r>
              <a:rPr lang="en-US" sz="2800" dirty="0"/>
              <a:t>(1 of 3)</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85568" y="1116608"/>
            <a:ext cx="8201234" cy="1590623"/>
          </a:xfrm>
        </p:spPr>
        <p:txBody>
          <a:bodyPr wrap="square" lIns="0" tIns="18000" rIns="0" bIns="18000" anchor="ctr" anchorCtr="0">
            <a:spAutoFit/>
          </a:bodyPr>
          <a:lstStyle/>
          <a:p>
            <a:pPr marL="342900" indent="-342900">
              <a:spcBef>
                <a:spcPts val="600"/>
              </a:spcBef>
            </a:pPr>
            <a:r>
              <a:rPr lang="en-US" sz="2400" dirty="0"/>
              <a:t>If something wrong with transmission/transaxle, drain oil and remove pan for inspection</a:t>
            </a:r>
          </a:p>
          <a:p>
            <a:pPr marL="342900" indent="-342900">
              <a:spcBef>
                <a:spcPts val="600"/>
              </a:spcBef>
            </a:pPr>
            <a:r>
              <a:rPr lang="en-US" sz="2400" dirty="0"/>
              <a:t>A technician will check B+ voltage at the battery and then at </a:t>
            </a:r>
            <a:r>
              <a:rPr lang="en-US" sz="2400" spc="-300" dirty="0"/>
              <a:t>T C </a:t>
            </a:r>
            <a:r>
              <a:rPr lang="en-US" sz="2400" dirty="0"/>
              <a:t>M and transmission power relay if there is one</a:t>
            </a:r>
          </a:p>
        </p:txBody>
      </p:sp>
    </p:spTree>
    <p:extLst>
      <p:ext uri="{BB962C8B-B14F-4D97-AF65-F5344CB8AC3E}">
        <p14:creationId xmlns:p14="http://schemas.microsoft.com/office/powerpoint/2010/main" val="15469635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8313" y="225031"/>
            <a:ext cx="8229600" cy="590349"/>
          </a:xfrm>
        </p:spPr>
        <p:txBody>
          <a:bodyPr lIns="0" tIns="18000" rIns="0" bIns="18000" anchor="ctr" anchorCtr="0">
            <a:spAutoFit/>
          </a:bodyPr>
          <a:lstStyle/>
          <a:p>
            <a:r>
              <a:rPr lang="en-US" dirty="0"/>
              <a:t>Figure 15.19</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3" y="1075207"/>
            <a:ext cx="8229600" cy="775015"/>
          </a:xfrm>
        </p:spPr>
        <p:txBody>
          <a:bodyPr wrap="square" lIns="0" tIns="18000" rIns="0" bIns="18000" anchor="ctr" anchorCtr="0">
            <a:spAutoFit/>
          </a:bodyPr>
          <a:lstStyle/>
          <a:p>
            <a:pPr marL="0" indent="0">
              <a:buNone/>
            </a:pPr>
            <a:r>
              <a:rPr lang="en-US" sz="2400" dirty="0"/>
              <a:t>This is a normal amount of wear material in the bottom of an automatic transmission pan.</a:t>
            </a:r>
            <a:endParaRPr lang="en-US" sz="2400" dirty="0">
              <a:solidFill>
                <a:schemeClr val="tx1"/>
              </a:solidFill>
            </a:endParaRPr>
          </a:p>
        </p:txBody>
      </p:sp>
      <p:pic>
        <p:nvPicPr>
          <p:cNvPr id="5" name="Picture 4" descr="An automatic transmission pan is shown. It has a dark red colored fluid inside. Sediments are seen at the bottom of the pan.">
            <a:extLst>
              <a:ext uri="{FF2B5EF4-FFF2-40B4-BE49-F238E27FC236}">
                <a16:creationId xmlns:a16="http://schemas.microsoft.com/office/drawing/2014/main" id="{95B2783C-AE83-A894-7DE0-B4A01A8F8100}"/>
              </a:ext>
            </a:extLst>
          </p:cNvPr>
          <p:cNvPicPr>
            <a:picLocks noChangeAspect="1"/>
          </p:cNvPicPr>
          <p:nvPr/>
        </p:nvPicPr>
        <p:blipFill rotWithShape="1">
          <a:blip r:embed="rId3"/>
          <a:srcRect b="7113"/>
          <a:stretch/>
        </p:blipFill>
        <p:spPr>
          <a:xfrm>
            <a:off x="1773867" y="2095271"/>
            <a:ext cx="5596270" cy="4265172"/>
          </a:xfrm>
          <a:prstGeom prst="rect">
            <a:avLst/>
          </a:prstGeom>
        </p:spPr>
      </p:pic>
    </p:spTree>
    <p:extLst>
      <p:ext uri="{BB962C8B-B14F-4D97-AF65-F5344CB8AC3E}">
        <p14:creationId xmlns:p14="http://schemas.microsoft.com/office/powerpoint/2010/main" val="36118327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4" y="234388"/>
            <a:ext cx="8212348" cy="590349"/>
          </a:xfrm>
        </p:spPr>
        <p:txBody>
          <a:bodyPr lIns="0" tIns="18000" rIns="0" bIns="18000" anchor="ctr">
            <a:spAutoFit/>
          </a:bodyPr>
          <a:lstStyle/>
          <a:p>
            <a:r>
              <a:rPr lang="en-US" dirty="0"/>
              <a:t>Step 7—Find the Root Cause </a:t>
            </a:r>
            <a:r>
              <a:rPr lang="en-US" sz="2800" dirty="0"/>
              <a:t>(2 of 3)</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85568" y="1035177"/>
            <a:ext cx="8201234" cy="2637064"/>
          </a:xfrm>
        </p:spPr>
        <p:txBody>
          <a:bodyPr wrap="square" lIns="0" tIns="18000" rIns="0" bIns="18000" anchor="ctr" anchorCtr="0">
            <a:spAutoFit/>
          </a:bodyPr>
          <a:lstStyle/>
          <a:p>
            <a:pPr marL="342900" indent="-342900">
              <a:spcBef>
                <a:spcPts val="600"/>
              </a:spcBef>
            </a:pPr>
            <a:r>
              <a:rPr lang="en-US" sz="2400" dirty="0"/>
              <a:t>Technician uses pressure gauge to check </a:t>
            </a:r>
          </a:p>
          <a:p>
            <a:pPr marL="829818" lvl="1" indent="-342900"/>
            <a:r>
              <a:rPr lang="en-US" sz="2400" dirty="0"/>
              <a:t>Condition of hydraulic system.</a:t>
            </a:r>
          </a:p>
          <a:p>
            <a:pPr marL="342900" indent="-342900">
              <a:spcBef>
                <a:spcPts val="600"/>
              </a:spcBef>
            </a:pPr>
            <a:r>
              <a:rPr lang="en-US" sz="2400" dirty="0"/>
              <a:t>Analog hydraulic pressure gauge is normally dampened</a:t>
            </a:r>
          </a:p>
          <a:p>
            <a:pPr marL="829818" lvl="1" indent="-342900"/>
            <a:r>
              <a:rPr lang="en-US" sz="2400" dirty="0"/>
              <a:t>So minor pressure fluctuations are lost</a:t>
            </a:r>
          </a:p>
          <a:p>
            <a:pPr marL="342900" indent="-342900">
              <a:spcBef>
                <a:spcPts val="600"/>
              </a:spcBef>
            </a:pPr>
            <a:r>
              <a:rPr lang="en-US" sz="2400" dirty="0"/>
              <a:t>Technician compares pressure readings to specifications</a:t>
            </a:r>
          </a:p>
          <a:p>
            <a:pPr marL="829818" lvl="1" indent="-342900"/>
            <a:r>
              <a:rPr lang="en-US" sz="2400" dirty="0"/>
              <a:t>To determine if system is operating correctly</a:t>
            </a:r>
          </a:p>
        </p:txBody>
      </p:sp>
    </p:spTree>
    <p:extLst>
      <p:ext uri="{BB962C8B-B14F-4D97-AF65-F5344CB8AC3E}">
        <p14:creationId xmlns:p14="http://schemas.microsoft.com/office/powerpoint/2010/main" val="38495152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4" y="234388"/>
            <a:ext cx="8212348" cy="590349"/>
          </a:xfrm>
        </p:spPr>
        <p:txBody>
          <a:bodyPr lIns="0" tIns="18000" rIns="0" bIns="18000" anchor="ctr">
            <a:spAutoFit/>
          </a:bodyPr>
          <a:lstStyle/>
          <a:p>
            <a:r>
              <a:rPr lang="en-US" dirty="0"/>
              <a:t>Step 7—Find the Root Cause </a:t>
            </a:r>
            <a:r>
              <a:rPr lang="en-US" sz="2800" dirty="0"/>
              <a:t>(3 of 3)</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68313" y="1051077"/>
            <a:ext cx="8201234" cy="2483175"/>
          </a:xfrm>
        </p:spPr>
        <p:txBody>
          <a:bodyPr wrap="square" lIns="0" tIns="18000" rIns="0" bIns="18000" anchor="ctr" anchorCtr="0">
            <a:spAutoFit/>
          </a:bodyPr>
          <a:lstStyle/>
          <a:p>
            <a:pPr marL="342900" indent="-342900">
              <a:spcBef>
                <a:spcPts val="600"/>
              </a:spcBef>
            </a:pPr>
            <a:r>
              <a:rPr lang="en-US" sz="2400" dirty="0"/>
              <a:t>Test ports for individual apply circuits as well as </a:t>
            </a:r>
          </a:p>
          <a:p>
            <a:pPr marL="829818" lvl="1" indent="-342900"/>
            <a:r>
              <a:rPr lang="en-US" sz="2400" dirty="0"/>
              <a:t>Line determined by comparing its pressure with line pressure</a:t>
            </a:r>
          </a:p>
          <a:p>
            <a:pPr marL="342900" indent="-342900">
              <a:spcBef>
                <a:spcPts val="600"/>
              </a:spcBef>
            </a:pPr>
            <a:r>
              <a:rPr lang="en-US" sz="2400" dirty="0"/>
              <a:t>Manufacturers provide hydraulic schematics/fluid diagrams </a:t>
            </a:r>
          </a:p>
          <a:p>
            <a:pPr marL="829818" lvl="1" indent="-342900"/>
            <a:r>
              <a:rPr lang="en-US" sz="2400" dirty="0"/>
              <a:t>Of the fluid passages and valves.</a:t>
            </a:r>
          </a:p>
        </p:txBody>
      </p:sp>
    </p:spTree>
    <p:extLst>
      <p:ext uri="{BB962C8B-B14F-4D97-AF65-F5344CB8AC3E}">
        <p14:creationId xmlns:p14="http://schemas.microsoft.com/office/powerpoint/2010/main" val="11287470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8313" y="225031"/>
            <a:ext cx="8229600" cy="590349"/>
          </a:xfrm>
        </p:spPr>
        <p:txBody>
          <a:bodyPr lIns="0" tIns="18000" rIns="0" bIns="18000" anchor="ctr" anchorCtr="0">
            <a:spAutoFit/>
          </a:bodyPr>
          <a:lstStyle/>
          <a:p>
            <a:r>
              <a:rPr lang="en-US" dirty="0"/>
              <a:t>Figure 15.20</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7474" y="1054389"/>
            <a:ext cx="8229600" cy="405683"/>
          </a:xfrm>
        </p:spPr>
        <p:txBody>
          <a:bodyPr wrap="square" lIns="0" tIns="18000" rIns="0" bIns="18000" anchor="ctr" anchorCtr="0">
            <a:spAutoFit/>
          </a:bodyPr>
          <a:lstStyle/>
          <a:p>
            <a:pPr marL="0" indent="0">
              <a:buNone/>
            </a:pPr>
            <a:r>
              <a:rPr lang="en-US" sz="2400" dirty="0"/>
              <a:t>Visual Inspection</a:t>
            </a:r>
            <a:endParaRPr lang="en-US" sz="2400" dirty="0">
              <a:solidFill>
                <a:schemeClr val="tx1"/>
              </a:solidFill>
            </a:endParaRPr>
          </a:p>
        </p:txBody>
      </p:sp>
      <p:pic>
        <p:nvPicPr>
          <p:cNvPr id="6" name="Picture 5" descr="The image of the transmission electrical connector is shown.&#10;Long description 1 is available in notes, Press F6.">
            <a:extLst>
              <a:ext uri="{FF2B5EF4-FFF2-40B4-BE49-F238E27FC236}">
                <a16:creationId xmlns:a16="http://schemas.microsoft.com/office/drawing/2014/main" id="{E9BB93C8-B0E9-4EDD-E3D1-BF4B3315115A}"/>
              </a:ext>
            </a:extLst>
          </p:cNvPr>
          <p:cNvPicPr>
            <a:picLocks noChangeAspect="1"/>
          </p:cNvPicPr>
          <p:nvPr/>
        </p:nvPicPr>
        <p:blipFill rotWithShape="1">
          <a:blip r:embed="rId3"/>
          <a:srcRect b="8122"/>
          <a:stretch/>
        </p:blipFill>
        <p:spPr>
          <a:xfrm>
            <a:off x="464279" y="1918679"/>
            <a:ext cx="3877949" cy="2209459"/>
          </a:xfrm>
          <a:prstGeom prst="rect">
            <a:avLst/>
          </a:prstGeom>
        </p:spPr>
      </p:pic>
      <p:pic>
        <p:nvPicPr>
          <p:cNvPr id="8" name="Picture 7" descr="The image of the transmission electrical connector is shown.&#10;Long description 2 is available in notes, Press F6.">
            <a:extLst>
              <a:ext uri="{FF2B5EF4-FFF2-40B4-BE49-F238E27FC236}">
                <a16:creationId xmlns:a16="http://schemas.microsoft.com/office/drawing/2014/main" id="{8CB2B785-071C-1DBE-6C05-32936C7D4EAF}"/>
              </a:ext>
            </a:extLst>
          </p:cNvPr>
          <p:cNvPicPr>
            <a:picLocks noChangeAspect="1"/>
          </p:cNvPicPr>
          <p:nvPr/>
        </p:nvPicPr>
        <p:blipFill rotWithShape="1">
          <a:blip r:embed="rId4"/>
          <a:srcRect b="11707"/>
          <a:stretch/>
        </p:blipFill>
        <p:spPr>
          <a:xfrm>
            <a:off x="4581509" y="1931403"/>
            <a:ext cx="4035409" cy="2136399"/>
          </a:xfrm>
          <a:prstGeom prst="rect">
            <a:avLst/>
          </a:prstGeom>
        </p:spPr>
      </p:pic>
      <p:sp>
        <p:nvSpPr>
          <p:cNvPr id="5" name="Content Placeholder 4">
            <a:extLst>
              <a:ext uri="{FF2B5EF4-FFF2-40B4-BE49-F238E27FC236}">
                <a16:creationId xmlns:a16="http://schemas.microsoft.com/office/drawing/2014/main" id="{F6302EC1-FE4C-4EF0-9E1F-F860F3A9B5E5}"/>
              </a:ext>
            </a:extLst>
          </p:cNvPr>
          <p:cNvSpPr>
            <a:spLocks noGrp="1"/>
          </p:cNvSpPr>
          <p:nvPr>
            <p:ph sz="quarter" idx="16"/>
          </p:nvPr>
        </p:nvSpPr>
        <p:spPr>
          <a:xfrm>
            <a:off x="512763" y="5231437"/>
            <a:ext cx="8185150" cy="1144347"/>
          </a:xfrm>
        </p:spPr>
        <p:txBody>
          <a:bodyPr wrap="square" lIns="0" tIns="18000" rIns="0" bIns="18000">
            <a:spAutoFit/>
          </a:bodyPr>
          <a:lstStyle/>
          <a:p>
            <a:pPr marL="342900" indent="-342900"/>
            <a:r>
              <a:rPr lang="en-US" sz="2400" dirty="0"/>
              <a:t>A visual inspection of the transmission electrical connector ensures that the terminals are clean and in good condition as well as being completely engaged.</a:t>
            </a:r>
          </a:p>
        </p:txBody>
      </p:sp>
    </p:spTree>
    <p:extLst>
      <p:ext uri="{BB962C8B-B14F-4D97-AF65-F5344CB8AC3E}">
        <p14:creationId xmlns:p14="http://schemas.microsoft.com/office/powerpoint/2010/main" val="6281224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8313" y="225031"/>
            <a:ext cx="8229600" cy="590349"/>
          </a:xfrm>
        </p:spPr>
        <p:txBody>
          <a:bodyPr lIns="0" tIns="18000" rIns="0" bIns="18000" anchor="ctr" anchorCtr="0">
            <a:spAutoFit/>
          </a:bodyPr>
          <a:lstStyle/>
          <a:p>
            <a:r>
              <a:rPr lang="en-US" dirty="0"/>
              <a:t>Figure 15.21</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7474" y="1054389"/>
            <a:ext cx="8229600" cy="405683"/>
          </a:xfrm>
        </p:spPr>
        <p:txBody>
          <a:bodyPr wrap="square" lIns="0" tIns="18000" rIns="0" bIns="18000" anchor="ctr" anchorCtr="0">
            <a:spAutoFit/>
          </a:bodyPr>
          <a:lstStyle/>
          <a:p>
            <a:pPr marL="0" indent="0">
              <a:buNone/>
            </a:pPr>
            <a:r>
              <a:rPr lang="en-US" sz="2400" dirty="0"/>
              <a:t>Electrical Terminals</a:t>
            </a:r>
            <a:endParaRPr lang="en-US" sz="2400" dirty="0">
              <a:solidFill>
                <a:schemeClr val="tx1"/>
              </a:solidFill>
            </a:endParaRPr>
          </a:p>
        </p:txBody>
      </p:sp>
      <p:pic>
        <p:nvPicPr>
          <p:cNvPr id="7" name="Picture 6" descr="A T C M terminal is shown.&#10;Long description is available in notes, Press F6.">
            <a:extLst>
              <a:ext uri="{FF2B5EF4-FFF2-40B4-BE49-F238E27FC236}">
                <a16:creationId xmlns:a16="http://schemas.microsoft.com/office/drawing/2014/main" id="{FEEDC728-8003-A569-3763-904C4BC94721}"/>
              </a:ext>
            </a:extLst>
          </p:cNvPr>
          <p:cNvPicPr>
            <a:picLocks noChangeAspect="1"/>
          </p:cNvPicPr>
          <p:nvPr/>
        </p:nvPicPr>
        <p:blipFill rotWithShape="1">
          <a:blip r:embed="rId3"/>
          <a:srcRect b="4515"/>
          <a:stretch/>
        </p:blipFill>
        <p:spPr>
          <a:xfrm>
            <a:off x="2794256" y="1602333"/>
            <a:ext cx="3572734" cy="3830365"/>
          </a:xfrm>
          <a:prstGeom prst="rect">
            <a:avLst/>
          </a:prstGeom>
        </p:spPr>
      </p:pic>
      <p:sp>
        <p:nvSpPr>
          <p:cNvPr id="5" name="Content Placeholder 4">
            <a:extLst>
              <a:ext uri="{FF2B5EF4-FFF2-40B4-BE49-F238E27FC236}">
                <a16:creationId xmlns:a16="http://schemas.microsoft.com/office/drawing/2014/main" id="{F6302EC1-FE4C-4EF0-9E1F-F860F3A9B5E5}"/>
              </a:ext>
            </a:extLst>
          </p:cNvPr>
          <p:cNvSpPr>
            <a:spLocks noGrp="1"/>
          </p:cNvSpPr>
          <p:nvPr>
            <p:ph sz="quarter" idx="16"/>
          </p:nvPr>
        </p:nvSpPr>
        <p:spPr>
          <a:xfrm>
            <a:off x="468313" y="5592386"/>
            <a:ext cx="8185150" cy="775015"/>
          </a:xfrm>
        </p:spPr>
        <p:txBody>
          <a:bodyPr wrap="square" lIns="0" tIns="18000" rIns="0" bIns="18000">
            <a:spAutoFit/>
          </a:bodyPr>
          <a:lstStyle/>
          <a:p>
            <a:pPr marL="342900" indent="-342900"/>
            <a:r>
              <a:rPr lang="en-US" sz="2400" spc="-300" dirty="0"/>
              <a:t>T C </a:t>
            </a:r>
            <a:r>
              <a:rPr lang="en-US" sz="2400" dirty="0"/>
              <a:t>M terminals 16 and 17 receive B+ when transmission relay is energized.</a:t>
            </a:r>
          </a:p>
        </p:txBody>
      </p:sp>
    </p:spTree>
    <p:extLst>
      <p:ext uri="{BB962C8B-B14F-4D97-AF65-F5344CB8AC3E}">
        <p14:creationId xmlns:p14="http://schemas.microsoft.com/office/powerpoint/2010/main" val="2961141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8313" y="225031"/>
            <a:ext cx="8229600" cy="590349"/>
          </a:xfrm>
        </p:spPr>
        <p:txBody>
          <a:bodyPr lIns="0" tIns="18000" rIns="0" bIns="18000" anchor="ctr" anchorCtr="0">
            <a:spAutoFit/>
          </a:bodyPr>
          <a:lstStyle/>
          <a:p>
            <a:r>
              <a:rPr lang="en-US" dirty="0"/>
              <a:t>Pressure Testing</a:t>
            </a:r>
          </a:p>
        </p:txBody>
      </p:sp>
      <p:pic>
        <p:nvPicPr>
          <p:cNvPr id="6" name="Picture 5" descr="The image shows three taps on the automatic transmission labeled pressure taps. ">
            <a:extLst>
              <a:ext uri="{FF2B5EF4-FFF2-40B4-BE49-F238E27FC236}">
                <a16:creationId xmlns:a16="http://schemas.microsoft.com/office/drawing/2014/main" id="{CB63F88C-5612-21CF-3066-DDD900ABE693}"/>
              </a:ext>
            </a:extLst>
          </p:cNvPr>
          <p:cNvPicPr>
            <a:picLocks noChangeAspect="1"/>
          </p:cNvPicPr>
          <p:nvPr/>
        </p:nvPicPr>
        <p:blipFill rotWithShape="1">
          <a:blip r:embed="rId3"/>
          <a:srcRect b="6364"/>
          <a:stretch/>
        </p:blipFill>
        <p:spPr>
          <a:xfrm>
            <a:off x="475011" y="1009937"/>
            <a:ext cx="3621980" cy="2576338"/>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90537" y="3833616"/>
            <a:ext cx="3980397" cy="2498564"/>
          </a:xfrm>
        </p:spPr>
        <p:txBody>
          <a:bodyPr wrap="square" lIns="0" tIns="18000" rIns="0" bIns="18000" anchor="ctr" anchorCtr="0">
            <a:spAutoFit/>
          </a:bodyPr>
          <a:lstStyle/>
          <a:p>
            <a:pPr marL="0" indent="0">
              <a:buNone/>
            </a:pPr>
            <a:r>
              <a:rPr lang="en-US" sz="2000" b="1" dirty="0"/>
              <a:t>Figure 15.22 </a:t>
            </a:r>
            <a:r>
              <a:rPr lang="en-US" sz="2000" dirty="0"/>
              <a:t>Locations (taps) for connecting pressure gauge to measure pressure of various hydraulic circuits are usually found on side of automatic transmission/transaxle. Check service information for exact locations for vehicle being tested.</a:t>
            </a:r>
          </a:p>
        </p:txBody>
      </p:sp>
      <p:pic>
        <p:nvPicPr>
          <p:cNvPr id="10" name="Picture 9" descr="The image shows six pressure gauges labeled in a transmission.  The top three labels are KD res, cooler, and gov. The bottom three labels are KD apply, line, and LO slash rev. All six gauges show the same value.">
            <a:extLst>
              <a:ext uri="{FF2B5EF4-FFF2-40B4-BE49-F238E27FC236}">
                <a16:creationId xmlns:a16="http://schemas.microsoft.com/office/drawing/2014/main" id="{28E24A09-4915-584D-71FC-0EC3E9C15861}"/>
              </a:ext>
            </a:extLst>
          </p:cNvPr>
          <p:cNvPicPr>
            <a:picLocks noChangeAspect="1"/>
          </p:cNvPicPr>
          <p:nvPr/>
        </p:nvPicPr>
        <p:blipFill rotWithShape="1">
          <a:blip r:embed="rId4"/>
          <a:srcRect b="7357"/>
          <a:stretch/>
        </p:blipFill>
        <p:spPr>
          <a:xfrm>
            <a:off x="4581563" y="960512"/>
            <a:ext cx="3712438" cy="2615237"/>
          </a:xfrm>
          <a:prstGeom prst="rect">
            <a:avLst/>
          </a:prstGeom>
        </p:spPr>
      </p:pic>
      <p:sp>
        <p:nvSpPr>
          <p:cNvPr id="5" name="Content Placeholder 4">
            <a:extLst>
              <a:ext uri="{FF2B5EF4-FFF2-40B4-BE49-F238E27FC236}">
                <a16:creationId xmlns:a16="http://schemas.microsoft.com/office/drawing/2014/main" id="{F6302EC1-FE4C-4EF0-9E1F-F860F3A9B5E5}"/>
              </a:ext>
            </a:extLst>
          </p:cNvPr>
          <p:cNvSpPr>
            <a:spLocks noGrp="1"/>
          </p:cNvSpPr>
          <p:nvPr>
            <p:ph sz="quarter" idx="16"/>
          </p:nvPr>
        </p:nvSpPr>
        <p:spPr>
          <a:xfrm>
            <a:off x="4577430" y="3845486"/>
            <a:ext cx="4098258" cy="2190788"/>
          </a:xfrm>
        </p:spPr>
        <p:txBody>
          <a:bodyPr wrap="square" lIns="0" tIns="18000" rIns="0" bIns="18000">
            <a:spAutoFit/>
          </a:bodyPr>
          <a:lstStyle/>
          <a:p>
            <a:pPr marL="0" indent="0">
              <a:buNone/>
            </a:pPr>
            <a:r>
              <a:rPr lang="en-US" sz="2000" b="1" dirty="0"/>
              <a:t>Figure 15.23 </a:t>
            </a:r>
            <a:r>
              <a:rPr lang="en-US" sz="2000" dirty="0"/>
              <a:t>Six pressure gauges are installed on this vehicle to show students how pressures vary and how gauges can be used to find faults or possible problem areas before unit is removed and disassembled</a:t>
            </a:r>
          </a:p>
        </p:txBody>
      </p:sp>
    </p:spTree>
    <p:extLst>
      <p:ext uri="{BB962C8B-B14F-4D97-AF65-F5344CB8AC3E}">
        <p14:creationId xmlns:p14="http://schemas.microsoft.com/office/powerpoint/2010/main" val="12540968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8313" y="216405"/>
            <a:ext cx="8229600" cy="590349"/>
          </a:xfrm>
        </p:spPr>
        <p:txBody>
          <a:bodyPr lIns="0" tIns="18000" rIns="0" bIns="18000" anchor="ctr" anchorCtr="0">
            <a:spAutoFit/>
          </a:bodyPr>
          <a:lstStyle/>
          <a:p>
            <a:r>
              <a:rPr lang="en-US" dirty="0"/>
              <a:t>Figure 15.24</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7474" y="1059125"/>
            <a:ext cx="8229600" cy="775015"/>
          </a:xfrm>
        </p:spPr>
        <p:txBody>
          <a:bodyPr wrap="square" lIns="0" tIns="18000" rIns="0" bIns="18000" anchor="ctr" anchorCtr="0">
            <a:spAutoFit/>
          </a:bodyPr>
          <a:lstStyle/>
          <a:p>
            <a:pPr marL="0" indent="0">
              <a:buNone/>
            </a:pPr>
            <a:r>
              <a:rPr lang="en-US" sz="2400" dirty="0"/>
              <a:t>Portion of a typical hydraulic schematic showing part of hydraulic system and pressure tap.</a:t>
            </a:r>
            <a:endParaRPr lang="en-US" sz="2400" dirty="0">
              <a:solidFill>
                <a:schemeClr val="tx1"/>
              </a:solidFill>
            </a:endParaRPr>
          </a:p>
        </p:txBody>
      </p:sp>
      <p:pic>
        <p:nvPicPr>
          <p:cNvPr id="5" name="Picture 4" descr="A portion of a hydraulic schematic is shown.&#10;Long description is available in notes, Press F6.">
            <a:extLst>
              <a:ext uri="{FF2B5EF4-FFF2-40B4-BE49-F238E27FC236}">
                <a16:creationId xmlns:a16="http://schemas.microsoft.com/office/drawing/2014/main" id="{B450E5E1-DCEB-8970-C20C-BCDE05C91FEB}"/>
              </a:ext>
            </a:extLst>
          </p:cNvPr>
          <p:cNvPicPr>
            <a:picLocks noChangeAspect="1"/>
          </p:cNvPicPr>
          <p:nvPr/>
        </p:nvPicPr>
        <p:blipFill rotWithShape="1">
          <a:blip r:embed="rId3"/>
          <a:srcRect b="4813"/>
          <a:stretch/>
        </p:blipFill>
        <p:spPr>
          <a:xfrm>
            <a:off x="2498308" y="2071952"/>
            <a:ext cx="4147385" cy="4053308"/>
          </a:xfrm>
          <a:prstGeom prst="rect">
            <a:avLst/>
          </a:prstGeom>
        </p:spPr>
      </p:pic>
    </p:spTree>
    <p:extLst>
      <p:ext uri="{BB962C8B-B14F-4D97-AF65-F5344CB8AC3E}">
        <p14:creationId xmlns:p14="http://schemas.microsoft.com/office/powerpoint/2010/main" val="30079711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8313" y="216405"/>
            <a:ext cx="8229600" cy="590349"/>
          </a:xfrm>
        </p:spPr>
        <p:txBody>
          <a:bodyPr lIns="0" tIns="18000" rIns="0" bIns="18000" anchor="ctr" anchorCtr="0">
            <a:spAutoFit/>
          </a:bodyPr>
          <a:lstStyle/>
          <a:p>
            <a:r>
              <a:rPr lang="en-US" dirty="0"/>
              <a:t>Figure 15.25</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3" y="1073419"/>
            <a:ext cx="8229600" cy="405683"/>
          </a:xfrm>
        </p:spPr>
        <p:txBody>
          <a:bodyPr wrap="square" lIns="0" tIns="18000" rIns="0" bIns="18000" anchor="ctr" anchorCtr="0">
            <a:spAutoFit/>
          </a:bodyPr>
          <a:lstStyle/>
          <a:p>
            <a:pPr marL="0" indent="0">
              <a:buNone/>
            </a:pPr>
            <a:r>
              <a:rPr lang="en-US" sz="2400" dirty="0"/>
              <a:t>Hydraulic symbols used by domestic vehicle manufacturers</a:t>
            </a:r>
            <a:endParaRPr lang="en-US" sz="2400" dirty="0">
              <a:solidFill>
                <a:schemeClr val="tx1"/>
              </a:solidFill>
            </a:endParaRPr>
          </a:p>
        </p:txBody>
      </p:sp>
      <p:pic>
        <p:nvPicPr>
          <p:cNvPr id="6" name="Picture 5" descr="A list of hydraulic symbols is shown.&#10;Long description is available in notes, Press F6.">
            <a:extLst>
              <a:ext uri="{FF2B5EF4-FFF2-40B4-BE49-F238E27FC236}">
                <a16:creationId xmlns:a16="http://schemas.microsoft.com/office/drawing/2014/main" id="{54C6A3B9-83F9-46BE-2CF2-ED3F99451876}"/>
              </a:ext>
            </a:extLst>
          </p:cNvPr>
          <p:cNvPicPr>
            <a:picLocks noChangeAspect="1"/>
          </p:cNvPicPr>
          <p:nvPr/>
        </p:nvPicPr>
        <p:blipFill rotWithShape="1">
          <a:blip r:embed="rId3"/>
          <a:srcRect b="3376"/>
          <a:stretch/>
        </p:blipFill>
        <p:spPr>
          <a:xfrm>
            <a:off x="3017049" y="1621218"/>
            <a:ext cx="3109905" cy="4709737"/>
          </a:xfrm>
          <a:prstGeom prst="rect">
            <a:avLst/>
          </a:prstGeom>
        </p:spPr>
      </p:pic>
    </p:spTree>
    <p:extLst>
      <p:ext uri="{BB962C8B-B14F-4D97-AF65-F5344CB8AC3E}">
        <p14:creationId xmlns:p14="http://schemas.microsoft.com/office/powerpoint/2010/main" val="41525520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8313" y="225031"/>
            <a:ext cx="8229600" cy="590349"/>
          </a:xfrm>
        </p:spPr>
        <p:txBody>
          <a:bodyPr lIns="0" tIns="18000" rIns="0" bIns="18000" anchor="ctr" anchorCtr="0">
            <a:spAutoFit/>
          </a:bodyPr>
          <a:lstStyle/>
          <a:p>
            <a:r>
              <a:rPr lang="en-US" dirty="0"/>
              <a:t>Question 1</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7474" y="1046695"/>
            <a:ext cx="8229600" cy="421072"/>
          </a:xfrm>
        </p:spPr>
        <p:txBody>
          <a:bodyPr wrap="square" lIns="0" tIns="18000" rIns="0" bIns="18000" anchor="ctr" anchorCtr="0">
            <a:spAutoFit/>
          </a:bodyPr>
          <a:lstStyle/>
          <a:p>
            <a:pPr marL="342900" marR="0" lvl="0" indent="-342900"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A factory or factory-level scan tool can		       .  </a:t>
            </a:r>
            <a:r>
              <a:rPr kumimoji="0" lang="en-US" sz="100" b="0" i="0" u="none" strike="noStrike" kern="0" cap="none" spc="0" normalizeH="0" baseline="0" noProof="0" dirty="0">
                <a:ln>
                  <a:noFill/>
                </a:ln>
                <a:solidFill>
                  <a:srgbClr val="000000"/>
                </a:solidFill>
                <a:effectLst/>
                <a:uLnTx/>
                <a:uFillTx/>
                <a:latin typeface="Arial"/>
                <a:cs typeface="Arial"/>
                <a:sym typeface="Arial"/>
              </a:rPr>
              <a:t>F                                                                                                                                                                                                                            ill in the blanks</a:t>
            </a:r>
          </a:p>
        </p:txBody>
      </p:sp>
      <p:sp>
        <p:nvSpPr>
          <p:cNvPr id="5" name="Content Placeholder 4">
            <a:extLst>
              <a:ext uri="{FF2B5EF4-FFF2-40B4-BE49-F238E27FC236}">
                <a16:creationId xmlns:a16="http://schemas.microsoft.com/office/drawing/2014/main" id="{F6302EC1-FE4C-4EF0-9E1F-F860F3A9B5E5}"/>
              </a:ext>
            </a:extLst>
          </p:cNvPr>
          <p:cNvSpPr>
            <a:spLocks noGrp="1"/>
          </p:cNvSpPr>
          <p:nvPr>
            <p:ph sz="quarter" idx="16"/>
          </p:nvPr>
        </p:nvSpPr>
        <p:spPr>
          <a:xfrm>
            <a:off x="467474" y="1585465"/>
            <a:ext cx="8185150" cy="1744511"/>
          </a:xfrm>
        </p:spPr>
        <p:txBody>
          <a:bodyPr wrap="square" lIns="0" tIns="18000" rIns="0" bIns="18000">
            <a:spAutoFit/>
          </a:bodyPr>
          <a:lstStyle/>
          <a:p>
            <a:pPr marL="486918" lvl="1" indent="0">
              <a:buNone/>
            </a:pPr>
            <a:r>
              <a:rPr lang="en-US" sz="2400" dirty="0">
                <a:solidFill>
                  <a:srgbClr val="007FA3"/>
                </a:solidFill>
              </a:rPr>
              <a:t>A. </a:t>
            </a:r>
            <a:r>
              <a:rPr lang="en-US" sz="2400" dirty="0"/>
              <a:t>read </a:t>
            </a:r>
            <a:r>
              <a:rPr lang="en-US" sz="2400" spc="-300" dirty="0"/>
              <a:t>D T C </a:t>
            </a:r>
            <a:r>
              <a:rPr lang="en-US" sz="2400" dirty="0"/>
              <a:t>s</a:t>
            </a:r>
          </a:p>
          <a:p>
            <a:pPr marL="486918" lvl="1" indent="0">
              <a:buNone/>
            </a:pPr>
            <a:r>
              <a:rPr lang="en-US" sz="2400" dirty="0">
                <a:solidFill>
                  <a:srgbClr val="007FA3"/>
                </a:solidFill>
              </a:rPr>
              <a:t>B. </a:t>
            </a:r>
            <a:r>
              <a:rPr lang="en-US" sz="2400" dirty="0"/>
              <a:t>read </a:t>
            </a:r>
            <a:r>
              <a:rPr lang="en-US" sz="2400" spc="-300" dirty="0"/>
              <a:t>T S B </a:t>
            </a:r>
            <a:r>
              <a:rPr lang="en-US" sz="2400" dirty="0"/>
              <a:t>s</a:t>
            </a:r>
          </a:p>
          <a:p>
            <a:pPr marL="486918" lvl="1" indent="0">
              <a:buNone/>
            </a:pPr>
            <a:r>
              <a:rPr lang="en-US" sz="2400" dirty="0">
                <a:solidFill>
                  <a:srgbClr val="007FA3"/>
                </a:solidFill>
              </a:rPr>
              <a:t>C. </a:t>
            </a:r>
            <a:r>
              <a:rPr lang="en-US" sz="2400" dirty="0"/>
              <a:t>command shifts</a:t>
            </a:r>
          </a:p>
          <a:p>
            <a:pPr marL="486918" lvl="1" indent="0">
              <a:buNone/>
            </a:pPr>
            <a:r>
              <a:rPr lang="en-US" sz="2400" dirty="0">
                <a:solidFill>
                  <a:srgbClr val="007FA3"/>
                </a:solidFill>
              </a:rPr>
              <a:t>D. </a:t>
            </a:r>
            <a:r>
              <a:rPr lang="en-US" sz="2400" dirty="0"/>
              <a:t>Both a and c</a:t>
            </a:r>
          </a:p>
        </p:txBody>
      </p:sp>
      <p:cxnSp>
        <p:nvCxnSpPr>
          <p:cNvPr id="3" name="Straight Connector 2">
            <a:extLst>
              <a:ext uri="{FF2B5EF4-FFF2-40B4-BE49-F238E27FC236}">
                <a16:creationId xmlns:a16="http://schemas.microsoft.com/office/drawing/2014/main" id="{0BD5E6A1-74BA-7B32-DA03-3A543C41F655}"/>
              </a:ext>
              <a:ext uri="{C183D7F6-B498-43B3-948B-1728B52AA6E4}">
                <adec:decorative xmlns:adec="http://schemas.microsoft.com/office/drawing/2017/decorative" val="1"/>
              </a:ext>
            </a:extLst>
          </p:cNvPr>
          <p:cNvCxnSpPr>
            <a:cxnSpLocks/>
          </p:cNvCxnSpPr>
          <p:nvPr/>
        </p:nvCxnSpPr>
        <p:spPr>
          <a:xfrm>
            <a:off x="6174404" y="1360857"/>
            <a:ext cx="216272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906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8-Step Diagnostic Procedure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8_Step_Diag_Proced-Chapter_88-A8">
            <a:hlinkClick r:id="" action="ppaction://media"/>
            <a:extLst>
              <a:ext uri="{FF2B5EF4-FFF2-40B4-BE49-F238E27FC236}">
                <a16:creationId xmlns:a16="http://schemas.microsoft.com/office/drawing/2014/main" id="{40924D37-921A-3E41-A3AE-F735C57858A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741" y="1282149"/>
            <a:ext cx="8630659" cy="4854746"/>
          </a:xfrm>
          <a:prstGeom prst="rect">
            <a:avLst/>
          </a:prstGeom>
        </p:spPr>
      </p:pic>
    </p:spTree>
    <p:extLst>
      <p:ext uri="{BB962C8B-B14F-4D97-AF65-F5344CB8AC3E}">
        <p14:creationId xmlns:p14="http://schemas.microsoft.com/office/powerpoint/2010/main" val="259147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8313" y="225031"/>
            <a:ext cx="8229600" cy="590349"/>
          </a:xfrm>
        </p:spPr>
        <p:txBody>
          <a:bodyPr lIns="0" tIns="18000" rIns="0" bIns="18000" anchor="ctr" anchorCtr="0">
            <a:spAutoFit/>
          </a:bodyPr>
          <a:lstStyle/>
          <a:p>
            <a:r>
              <a:rPr lang="en-US" dirty="0"/>
              <a:t>Answer 1</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7474" y="1046695"/>
            <a:ext cx="8229600" cy="421072"/>
          </a:xfrm>
        </p:spPr>
        <p:txBody>
          <a:bodyPr wrap="square" lIns="0" tIns="18000" rIns="0" bIns="18000" anchor="ctr" anchorCtr="0">
            <a:spAutoFit/>
          </a:bodyPr>
          <a:lstStyle/>
          <a:p>
            <a:pPr marL="342900" indent="-342900"/>
            <a:r>
              <a:rPr lang="en-US" sz="2400" dirty="0"/>
              <a:t>A factory or factory-level scan tool can		       .  </a:t>
            </a:r>
            <a:r>
              <a:rPr lang="en-US" sz="100" dirty="0"/>
              <a:t>F                                                                                                                                                                                                                            ill in the blanks</a:t>
            </a:r>
            <a:endParaRPr lang="en-US" sz="100" dirty="0">
              <a:solidFill>
                <a:schemeClr val="tx1"/>
              </a:solidFill>
            </a:endParaRPr>
          </a:p>
        </p:txBody>
      </p:sp>
      <p:cxnSp>
        <p:nvCxnSpPr>
          <p:cNvPr id="8" name="Straight Connector 7">
            <a:extLst>
              <a:ext uri="{FF2B5EF4-FFF2-40B4-BE49-F238E27FC236}">
                <a16:creationId xmlns:a16="http://schemas.microsoft.com/office/drawing/2014/main" id="{47E6AACE-C13D-A08E-47BC-32518FD201CD}"/>
              </a:ext>
              <a:ext uri="{C183D7F6-B498-43B3-948B-1728B52AA6E4}">
                <adec:decorative xmlns:adec="http://schemas.microsoft.com/office/drawing/2017/decorative" val="1"/>
              </a:ext>
            </a:extLst>
          </p:cNvPr>
          <p:cNvCxnSpPr>
            <a:cxnSpLocks/>
          </p:cNvCxnSpPr>
          <p:nvPr/>
        </p:nvCxnSpPr>
        <p:spPr>
          <a:xfrm>
            <a:off x="6173882" y="1361318"/>
            <a:ext cx="216611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F6302EC1-FE4C-4EF0-9E1F-F860F3A9B5E5}"/>
              </a:ext>
            </a:extLst>
          </p:cNvPr>
          <p:cNvSpPr>
            <a:spLocks noGrp="1"/>
          </p:cNvSpPr>
          <p:nvPr>
            <p:ph sz="quarter" idx="16"/>
          </p:nvPr>
        </p:nvSpPr>
        <p:spPr>
          <a:xfrm>
            <a:off x="467474" y="1585465"/>
            <a:ext cx="8185150" cy="405683"/>
          </a:xfrm>
        </p:spPr>
        <p:txBody>
          <a:bodyPr wrap="square" lIns="0" tIns="18000" rIns="0" bIns="18000">
            <a:spAutoFit/>
          </a:bodyPr>
          <a:lstStyle/>
          <a:p>
            <a:pPr marL="486918" lvl="1" indent="0">
              <a:buNone/>
            </a:pPr>
            <a:r>
              <a:rPr lang="en-US" sz="2400" dirty="0">
                <a:solidFill>
                  <a:srgbClr val="007FA3"/>
                </a:solidFill>
              </a:rPr>
              <a:t>A. </a:t>
            </a:r>
            <a:r>
              <a:rPr lang="en-US" sz="2400" dirty="0"/>
              <a:t>read </a:t>
            </a:r>
            <a:r>
              <a:rPr lang="en-US" sz="2400" spc="-300" dirty="0"/>
              <a:t>D T C </a:t>
            </a:r>
            <a:r>
              <a:rPr lang="en-US" sz="2400" dirty="0"/>
              <a:t>s</a:t>
            </a:r>
          </a:p>
        </p:txBody>
      </p:sp>
    </p:spTree>
    <p:extLst>
      <p:ext uri="{BB962C8B-B14F-4D97-AF65-F5344CB8AC3E}">
        <p14:creationId xmlns:p14="http://schemas.microsoft.com/office/powerpoint/2010/main" val="26808769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Transmission Pressure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mission_pressure_test_no_electrical_controls">
            <a:hlinkClick r:id="" action="ppaction://media"/>
            <a:extLst>
              <a:ext uri="{FF2B5EF4-FFF2-40B4-BE49-F238E27FC236}">
                <a16:creationId xmlns:a16="http://schemas.microsoft.com/office/drawing/2014/main" id="{CD0033D4-14C3-EDB5-4C5E-C9FFC46B3BB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60" y="1092757"/>
            <a:ext cx="9144000" cy="5143500"/>
          </a:xfrm>
          <a:prstGeom prst="rect">
            <a:avLst/>
          </a:prstGeom>
        </p:spPr>
      </p:pic>
    </p:spTree>
    <p:extLst>
      <p:ext uri="{BB962C8B-B14F-4D97-AF65-F5344CB8AC3E}">
        <p14:creationId xmlns:p14="http://schemas.microsoft.com/office/powerpoint/2010/main" val="30443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76898"/>
            <a:ext cx="8229600" cy="707886"/>
          </a:xfrm>
        </p:spPr>
        <p:txBody>
          <a:bodyPr wrap="square" tIns="45720" bIns="45720">
            <a:spAutoFit/>
          </a:bodyPr>
          <a:lstStyle/>
          <a:p>
            <a:r>
              <a:rPr lang="en-US" sz="2000" dirty="0"/>
              <a:t>Animation: Transmission Pressure Test, Electronic Controls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_pressure_test">
            <a:hlinkClick r:id="" action="ppaction://media"/>
            <a:extLst>
              <a:ext uri="{FF2B5EF4-FFF2-40B4-BE49-F238E27FC236}">
                <a16:creationId xmlns:a16="http://schemas.microsoft.com/office/drawing/2014/main" id="{684988C8-5D0C-98EB-F051-1870E5547DD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49" y="1305966"/>
            <a:ext cx="8913091" cy="5013614"/>
          </a:xfrm>
          <a:prstGeom prst="rect">
            <a:avLst/>
          </a:prstGeom>
        </p:spPr>
      </p:pic>
    </p:spTree>
    <p:extLst>
      <p:ext uri="{BB962C8B-B14F-4D97-AF65-F5344CB8AC3E}">
        <p14:creationId xmlns:p14="http://schemas.microsoft.com/office/powerpoint/2010/main" val="276719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4" y="234388"/>
            <a:ext cx="8212348" cy="590349"/>
          </a:xfrm>
        </p:spPr>
        <p:txBody>
          <a:bodyPr lIns="0" tIns="18000" rIns="0" bIns="18000" anchor="ctr">
            <a:spAutoFit/>
          </a:bodyPr>
          <a:lstStyle/>
          <a:p>
            <a:r>
              <a:rPr lang="en-US" dirty="0"/>
              <a:t>Summary </a:t>
            </a:r>
            <a:r>
              <a:rPr lang="en-US" sz="2800" dirty="0"/>
              <a:t>(1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68313" y="1046051"/>
            <a:ext cx="8201234" cy="2637064"/>
          </a:xfrm>
        </p:spPr>
        <p:txBody>
          <a:bodyPr wrap="square" lIns="0" tIns="18000" rIns="0" bIns="18000" anchor="ctr" anchorCtr="0">
            <a:spAutoFit/>
          </a:bodyPr>
          <a:lstStyle/>
          <a:p>
            <a:pPr marL="342900" indent="-342900">
              <a:spcBef>
                <a:spcPts val="600"/>
              </a:spcBef>
            </a:pPr>
            <a:r>
              <a:rPr lang="en-US" sz="2400" dirty="0"/>
              <a:t>Diagnostic process includes following steps:</a:t>
            </a:r>
          </a:p>
          <a:p>
            <a:pPr marL="829818" lvl="1" indent="-342900"/>
            <a:r>
              <a:rPr lang="en-US" sz="2400" dirty="0"/>
              <a:t>Verify customer complaint.</a:t>
            </a:r>
          </a:p>
          <a:p>
            <a:pPr marL="829818" lvl="1" indent="-342900"/>
            <a:r>
              <a:rPr lang="en-US" sz="2400" dirty="0"/>
              <a:t>Check fluid level and condition.</a:t>
            </a:r>
          </a:p>
          <a:p>
            <a:pPr marL="829818" lvl="1" indent="-342900"/>
            <a:r>
              <a:rPr lang="en-US" sz="2400" dirty="0"/>
              <a:t>Check for stored diagnostic trouble codes (DTCs).</a:t>
            </a:r>
          </a:p>
          <a:p>
            <a:pPr marL="829818" lvl="1" indent="-342900"/>
            <a:r>
              <a:rPr lang="en-US" sz="2400" dirty="0"/>
              <a:t>Check for related technical service bulletins (</a:t>
            </a:r>
            <a:r>
              <a:rPr lang="en-US" sz="2400" spc="-300" dirty="0"/>
              <a:t>T S B </a:t>
            </a:r>
            <a:r>
              <a:rPr lang="en-US" sz="2400" dirty="0"/>
              <a:t>s).</a:t>
            </a:r>
          </a:p>
          <a:p>
            <a:pPr marL="829818" lvl="1" indent="-342900"/>
            <a:r>
              <a:rPr lang="en-US" sz="2400" dirty="0"/>
              <a:t>Check scan tool data including the adaptive values.</a:t>
            </a:r>
          </a:p>
        </p:txBody>
      </p:sp>
    </p:spTree>
    <p:extLst>
      <p:ext uri="{BB962C8B-B14F-4D97-AF65-F5344CB8AC3E}">
        <p14:creationId xmlns:p14="http://schemas.microsoft.com/office/powerpoint/2010/main" val="40361953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4" y="234388"/>
            <a:ext cx="8212348" cy="590349"/>
          </a:xfrm>
        </p:spPr>
        <p:txBody>
          <a:bodyPr lIns="0" tIns="18000" rIns="0" bIns="18000" anchor="ctr">
            <a:spAutoFit/>
          </a:bodyPr>
          <a:lstStyle/>
          <a:p>
            <a:r>
              <a:rPr lang="en-US" dirty="0"/>
              <a:t>Summary </a:t>
            </a:r>
            <a:r>
              <a:rPr lang="en-US" sz="2800" dirty="0"/>
              <a:t>(2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68313" y="934068"/>
            <a:ext cx="8201234" cy="4052836"/>
          </a:xfrm>
        </p:spPr>
        <p:txBody>
          <a:bodyPr wrap="square" lIns="0" tIns="18000" rIns="0" bIns="18000" anchor="ctr" anchorCtr="0">
            <a:spAutoFit/>
          </a:bodyPr>
          <a:lstStyle/>
          <a:p>
            <a:pPr marL="829818" lvl="1" indent="-342900"/>
            <a:r>
              <a:rPr lang="en-US" sz="2400" dirty="0"/>
              <a:t>Visual inspections.</a:t>
            </a:r>
          </a:p>
          <a:p>
            <a:pPr marL="829818" lvl="1" indent="-342900"/>
            <a:r>
              <a:rPr lang="en-US" sz="2400" dirty="0"/>
              <a:t>Locate root cause of problem.</a:t>
            </a:r>
          </a:p>
          <a:p>
            <a:pPr marL="829818" lvl="1" indent="-342900"/>
            <a:r>
              <a:rPr lang="en-US" sz="2400" dirty="0"/>
              <a:t>Replace all components that do not meet factory specifications.</a:t>
            </a:r>
          </a:p>
          <a:p>
            <a:pPr marL="829818" lvl="1" indent="-342900"/>
            <a:r>
              <a:rPr lang="en-US" sz="2400" dirty="0"/>
              <a:t>Clear all codes and reset all adaptive factors.</a:t>
            </a:r>
          </a:p>
          <a:p>
            <a:pPr marL="829818" lvl="1" indent="-342900"/>
            <a:r>
              <a:rPr lang="en-US" sz="2400" dirty="0"/>
              <a:t>Test drive vehicle to verify that repairs corrected concern.</a:t>
            </a:r>
          </a:p>
          <a:p>
            <a:pPr marL="715963" indent="0"/>
            <a:r>
              <a:rPr lang="en-US" sz="2400" dirty="0"/>
              <a:t>  Check transmission fluid with a dipstick.</a:t>
            </a:r>
          </a:p>
          <a:p>
            <a:pPr marL="715963" indent="0"/>
            <a:r>
              <a:rPr lang="en-US" sz="2400" dirty="0"/>
              <a:t>  Check the procedure stamped on dipstick.</a:t>
            </a:r>
          </a:p>
        </p:txBody>
      </p:sp>
    </p:spTree>
    <p:extLst>
      <p:ext uri="{BB962C8B-B14F-4D97-AF65-F5344CB8AC3E}">
        <p14:creationId xmlns:p14="http://schemas.microsoft.com/office/powerpoint/2010/main" val="26192239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Automatic Transmissions and Transaxles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769441"/>
          </a:xfrm>
          <a:prstGeom prst="rect">
            <a:avLst/>
          </a:prstGeom>
          <a:noFill/>
        </p:spPr>
        <p:txBody>
          <a:bodyPr wrap="square" rtlCol="0">
            <a:spAutoFit/>
          </a:bodyPr>
          <a:lstStyle/>
          <a:p>
            <a:r>
              <a:rPr lang="en-US" sz="2200" dirty="0"/>
              <a:t>Videos Link: </a:t>
            </a:r>
            <a:r>
              <a:rPr lang="en-US" sz="2200" dirty="0">
                <a:hlinkClick r:id="rId3"/>
              </a:rPr>
              <a:t>(A2) Automatic Transmissions and Transaxles Videos</a:t>
            </a:r>
            <a:endParaRPr lang="en-US" sz="22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0074" y="3269397"/>
            <a:ext cx="8305800" cy="707886"/>
          </a:xfrm>
          <a:prstGeom prst="rect">
            <a:avLst/>
          </a:prstGeom>
          <a:noFill/>
        </p:spPr>
        <p:txBody>
          <a:bodyPr wrap="square" rtlCol="0">
            <a:spAutoFit/>
          </a:bodyPr>
          <a:lstStyle/>
          <a:p>
            <a:r>
              <a:rPr lang="en-US" sz="2000" dirty="0"/>
              <a:t>Animations Link: </a:t>
            </a:r>
            <a:r>
              <a:rPr lang="en-US" sz="2000" dirty="0">
                <a:hlinkClick r:id="rId4"/>
              </a:rPr>
              <a:t>(A2) Automatic Transmissions and Transaxles Animations</a:t>
            </a:r>
            <a:endParaRPr lang="en-US" sz="2000" dirty="0"/>
          </a:p>
        </p:txBody>
      </p:sp>
    </p:spTree>
    <p:extLst>
      <p:ext uri="{BB962C8B-B14F-4D97-AF65-F5344CB8AC3E}">
        <p14:creationId xmlns:p14="http://schemas.microsoft.com/office/powerpoint/2010/main" val="33809045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60158"/>
            <a:ext cx="7565367" cy="959681"/>
          </a:xfrm>
        </p:spPr>
        <p:txBody>
          <a:bodyPr wrap="square" lIns="0" tIns="18000" rIns="0" bIns="18000" anchor="ctr">
            <a:spAutoFit/>
          </a:bodyPr>
          <a:lstStyle/>
          <a:p>
            <a:r>
              <a:rPr lang="en-US" sz="3400" dirty="0"/>
              <a:t>Step 1 Verify the Customer Concern </a:t>
            </a:r>
            <a:r>
              <a:rPr lang="en-US" sz="2600" dirty="0"/>
              <a:t>(1 of 5)</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432663"/>
            <a:ext cx="8212347" cy="2560119"/>
          </a:xfrm>
        </p:spPr>
        <p:txBody>
          <a:bodyPr lIns="0" tIns="18000" rIns="0" bIns="18000" anchor="ctr" anchorCtr="0">
            <a:spAutoFit/>
          </a:bodyPr>
          <a:lstStyle/>
          <a:p>
            <a:pPr marL="342900" indent="-342900">
              <a:spcBef>
                <a:spcPts val="600"/>
              </a:spcBef>
            </a:pPr>
            <a:r>
              <a:rPr lang="en-US" sz="2400" dirty="0"/>
              <a:t>Road Test</a:t>
            </a:r>
          </a:p>
          <a:p>
            <a:pPr marL="342900" indent="-342900">
              <a:spcBef>
                <a:spcPts val="600"/>
              </a:spcBef>
            </a:pPr>
            <a:r>
              <a:rPr lang="en-US" sz="2400" dirty="0"/>
              <a:t>Items to Check</a:t>
            </a:r>
          </a:p>
          <a:p>
            <a:pPr marL="829818" lvl="1" indent="-342900"/>
            <a:r>
              <a:rPr lang="en-US" sz="2400" dirty="0"/>
              <a:t>Quality of the garage shifts (neutral–drive and neutral– reverse)</a:t>
            </a:r>
          </a:p>
          <a:p>
            <a:pPr marL="829818" lvl="1" indent="-342900"/>
            <a:r>
              <a:rPr lang="en-US" sz="2400" dirty="0"/>
              <a:t>Engagement time for the garage shifts</a:t>
            </a:r>
          </a:p>
          <a:p>
            <a:pPr marL="829818" lvl="1" indent="-342900"/>
            <a:r>
              <a:rPr lang="en-US" sz="2400" dirty="0"/>
              <a:t>Quality of each upshift and downshift at various loads</a:t>
            </a:r>
          </a:p>
        </p:txBody>
      </p:sp>
    </p:spTree>
    <p:extLst>
      <p:ext uri="{BB962C8B-B14F-4D97-AF65-F5344CB8AC3E}">
        <p14:creationId xmlns:p14="http://schemas.microsoft.com/office/powerpoint/2010/main" val="4004933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60159"/>
            <a:ext cx="7668884" cy="959681"/>
          </a:xfrm>
        </p:spPr>
        <p:txBody>
          <a:bodyPr wrap="square" lIns="0" tIns="18000" rIns="0" bIns="18000" anchor="ctr">
            <a:spAutoFit/>
          </a:bodyPr>
          <a:lstStyle/>
          <a:p>
            <a:r>
              <a:rPr lang="en-US" sz="3400" dirty="0"/>
              <a:t>Step 1 Verify the Customer Concern </a:t>
            </a:r>
            <a:r>
              <a:rPr lang="en-US" sz="2600" dirty="0"/>
              <a:t>(2 of 5)</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494290"/>
            <a:ext cx="8212347" cy="3006395"/>
          </a:xfrm>
        </p:spPr>
        <p:txBody>
          <a:bodyPr lIns="0" tIns="18000" rIns="0" bIns="18000" anchor="ctr" anchorCtr="0">
            <a:spAutoFit/>
          </a:bodyPr>
          <a:lstStyle/>
          <a:p>
            <a:pPr marL="829818" lvl="1" indent="-342900"/>
            <a:r>
              <a:rPr lang="en-US" sz="2400" dirty="0"/>
              <a:t>Timing of each upshift and downshift at various loads</a:t>
            </a:r>
          </a:p>
          <a:p>
            <a:pPr marL="829818" lvl="1" indent="-342900"/>
            <a:r>
              <a:rPr lang="en-US" sz="2400" dirty="0"/>
              <a:t>Any hunting between gear ranges</a:t>
            </a:r>
          </a:p>
          <a:p>
            <a:pPr marL="829818" lvl="1" indent="-342900"/>
            <a:r>
              <a:rPr lang="en-US" sz="2400" dirty="0"/>
              <a:t>Operation of the torque converter and torque converter clutch (</a:t>
            </a:r>
            <a:r>
              <a:rPr lang="en-US" sz="2400" spc="-300" dirty="0"/>
              <a:t>T C </a:t>
            </a:r>
            <a:r>
              <a:rPr lang="en-US" sz="2400" dirty="0"/>
              <a:t>C)</a:t>
            </a:r>
          </a:p>
          <a:p>
            <a:pPr marL="829818" lvl="1" indent="-342900"/>
            <a:r>
              <a:rPr lang="en-US" sz="2400" dirty="0"/>
              <a:t>Slipping in any gear range</a:t>
            </a:r>
          </a:p>
          <a:p>
            <a:pPr marL="829818" lvl="1" indent="-342900"/>
            <a:r>
              <a:rPr lang="en-US" sz="2400" dirty="0"/>
              <a:t>Binding or tie-up in any gear range</a:t>
            </a:r>
          </a:p>
          <a:p>
            <a:pPr marL="829818" lvl="1" indent="-342900"/>
            <a:r>
              <a:rPr lang="en-US" sz="2400" dirty="0"/>
              <a:t>Noise or vibration in any gear range</a:t>
            </a:r>
          </a:p>
        </p:txBody>
      </p:sp>
    </p:spTree>
    <p:extLst>
      <p:ext uri="{BB962C8B-B14F-4D97-AF65-F5344CB8AC3E}">
        <p14:creationId xmlns:p14="http://schemas.microsoft.com/office/powerpoint/2010/main" val="1485044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60160"/>
            <a:ext cx="7634378" cy="959681"/>
          </a:xfrm>
        </p:spPr>
        <p:txBody>
          <a:bodyPr wrap="square" lIns="0" tIns="18000" rIns="0" bIns="18000" anchor="ctr">
            <a:spAutoFit/>
          </a:bodyPr>
          <a:lstStyle/>
          <a:p>
            <a:r>
              <a:rPr lang="en-US" sz="3400" dirty="0"/>
              <a:t>Step 1 Verify the Customer Concern </a:t>
            </a:r>
            <a:r>
              <a:rPr lang="en-US" sz="2600" dirty="0"/>
              <a:t>(3 of 5)</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471254"/>
            <a:ext cx="8212347" cy="2113843"/>
          </a:xfrm>
        </p:spPr>
        <p:txBody>
          <a:bodyPr lIns="0" tIns="18000" rIns="0" bIns="18000" anchor="ctr" anchorCtr="0">
            <a:spAutoFit/>
          </a:bodyPr>
          <a:lstStyle/>
          <a:p>
            <a:pPr marL="829818" lvl="1" indent="-342900"/>
            <a:r>
              <a:rPr lang="en-US" sz="2400" dirty="0"/>
              <a:t>Engine (compression) braking during deceleration in drive and manual gear ranges</a:t>
            </a:r>
          </a:p>
          <a:p>
            <a:pPr marL="829818" lvl="1" indent="-342900"/>
            <a:r>
              <a:rPr lang="en-US" sz="2400" dirty="0"/>
              <a:t>Speedometer operation (shows output from vehicle speed (</a:t>
            </a:r>
            <a:r>
              <a:rPr lang="en-US" sz="2400" spc="-300" dirty="0"/>
              <a:t>V </a:t>
            </a:r>
            <a:r>
              <a:rPr lang="en-US" sz="2400" dirty="0"/>
              <a:t>S) sensor)</a:t>
            </a:r>
          </a:p>
          <a:p>
            <a:pPr marL="829818" lvl="1" indent="-342900"/>
            <a:r>
              <a:rPr lang="en-US" sz="2400" dirty="0"/>
              <a:t>Proper engine operation</a:t>
            </a:r>
          </a:p>
        </p:txBody>
      </p:sp>
    </p:spTree>
    <p:extLst>
      <p:ext uri="{BB962C8B-B14F-4D97-AF65-F5344CB8AC3E}">
        <p14:creationId xmlns:p14="http://schemas.microsoft.com/office/powerpoint/2010/main" val="2046463023"/>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TotalTime>
  <Words>9660</Words>
  <Application>Microsoft Office PowerPoint</Application>
  <PresentationFormat>On-screen Show (4:3)</PresentationFormat>
  <Paragraphs>526</Paragraphs>
  <Slides>66</Slides>
  <Notes>66</Notes>
  <HiddenSlides>0</HiddenSlides>
  <MMClips>5</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66</vt:i4>
      </vt:variant>
    </vt:vector>
  </HeadingPairs>
  <TitlesOfParts>
    <vt:vector size="73" baseType="lpstr">
      <vt:lpstr>Arial</vt:lpstr>
      <vt:lpstr>Verdana</vt:lpstr>
      <vt:lpstr>Times New Roman</vt:lpstr>
      <vt:lpstr>Calibri</vt:lpstr>
      <vt:lpstr>1_USHE</vt:lpstr>
      <vt:lpstr>USHE_slide options</vt:lpstr>
      <vt:lpstr>Equation</vt:lpstr>
      <vt:lpstr>Automatic Transmissions and Transaxles</vt:lpstr>
      <vt:lpstr>Learning Objectives (1 of 2) </vt:lpstr>
      <vt:lpstr>Learning Objectives (2 of 2) </vt:lpstr>
      <vt:lpstr>The Diagnostic Process (1 of 2)</vt:lpstr>
      <vt:lpstr>The Diagnostic Process (2 of 2)</vt:lpstr>
      <vt:lpstr>Animation: 8-Step Diagnostic Procedure (Animation will automatically start)</vt:lpstr>
      <vt:lpstr>Step 1 Verify the Customer Concern (1 of 5)</vt:lpstr>
      <vt:lpstr>Step 1 Verify the Customer Concern (2 of 5)</vt:lpstr>
      <vt:lpstr>Step 1 Verify the Customer Concern (3 of 5)</vt:lpstr>
      <vt:lpstr>Step 1 Verify the Customer Concern (4 of 5)</vt:lpstr>
      <vt:lpstr>Step 1 Verify the Customer Concern (5 of 5)</vt:lpstr>
      <vt:lpstr>Figure 15.1</vt:lpstr>
      <vt:lpstr>Step 2-Fluid Level and Condition (1 of 2)</vt:lpstr>
      <vt:lpstr>Figure 15.2</vt:lpstr>
      <vt:lpstr>Step 2-Fluid Level and Condition (2 of 2)</vt:lpstr>
      <vt:lpstr>Figure 15.3</vt:lpstr>
      <vt:lpstr>Animation: Check Fluid Level, No Dipstick (Animation will automatically start)</vt:lpstr>
      <vt:lpstr>Chart 15.1</vt:lpstr>
      <vt:lpstr>Chart 15.2</vt:lpstr>
      <vt:lpstr>Step 3—Retrieve Diagnostic Trouble Codes</vt:lpstr>
      <vt:lpstr>Figure 15.4</vt:lpstr>
      <vt:lpstr>Figure 15.5</vt:lpstr>
      <vt:lpstr>Figure 15.6</vt:lpstr>
      <vt:lpstr>Figure 15.7</vt:lpstr>
      <vt:lpstr>What Is Wrong When the A T F Looks Like a Strawberry Milkshake?</vt:lpstr>
      <vt:lpstr>Figure 15.8</vt:lpstr>
      <vt:lpstr>Figure 15.9</vt:lpstr>
      <vt:lpstr>Chart 15.3</vt:lpstr>
      <vt:lpstr>Figure 15.10</vt:lpstr>
      <vt:lpstr>Step 4—Check for Technical Service Bulletins</vt:lpstr>
      <vt:lpstr>Figure 15.11</vt:lpstr>
      <vt:lpstr>Frequently Asked Question: What Is Meant by Flashing a Module? </vt:lpstr>
      <vt:lpstr>Figure 15.12</vt:lpstr>
      <vt:lpstr>Step 5—Scan Tool Testing (1 of 3)</vt:lpstr>
      <vt:lpstr>Step 5—Scan Tool Testing (2 of 3)</vt:lpstr>
      <vt:lpstr>Step 5—Scan Tool Testing (3 of 3)</vt:lpstr>
      <vt:lpstr>Figure 15.13</vt:lpstr>
      <vt:lpstr>Figure 15.14</vt:lpstr>
      <vt:lpstr>Figure 15.15</vt:lpstr>
      <vt:lpstr>Figure 15.16</vt:lpstr>
      <vt:lpstr>Animation: Scan Tools, Automatic Transmission (Animation will automatically start)</vt:lpstr>
      <vt:lpstr>Step 6—Visual Inspections (1 of 5)</vt:lpstr>
      <vt:lpstr>Step 6—Visual Inspections (2 of 5)</vt:lpstr>
      <vt:lpstr>Step 6—Visual Inspections (3 of 5)</vt:lpstr>
      <vt:lpstr>Step 6—Visual Inspections (4 of 5)</vt:lpstr>
      <vt:lpstr>Step 6—Visual Inspections (5 of 5)</vt:lpstr>
      <vt:lpstr>Figure 15.17</vt:lpstr>
      <vt:lpstr>Chart 15.4</vt:lpstr>
      <vt:lpstr>Figure 15.18</vt:lpstr>
      <vt:lpstr>Step 7—Find the Root Cause (1 of 3)</vt:lpstr>
      <vt:lpstr>Figure 15.19</vt:lpstr>
      <vt:lpstr>Step 7—Find the Root Cause (2 of 3)</vt:lpstr>
      <vt:lpstr>Step 7—Find the Root Cause (3 of 3)</vt:lpstr>
      <vt:lpstr>Figure 15.20</vt:lpstr>
      <vt:lpstr>Figure 15.21</vt:lpstr>
      <vt:lpstr>Pressure Testing</vt:lpstr>
      <vt:lpstr>Figure 15.24</vt:lpstr>
      <vt:lpstr>Figure 15.25</vt:lpstr>
      <vt:lpstr>Question 1</vt:lpstr>
      <vt:lpstr>Answer 1</vt:lpstr>
      <vt:lpstr>Animation: Transmission Pressure Test (Animation will automatically start)</vt:lpstr>
      <vt:lpstr>Animation: Transmission Pressure Test, Electronic Controls (Animation will automatically start)</vt:lpstr>
      <vt:lpstr>Summary (1 of 2)</vt:lpstr>
      <vt:lpstr>Summary (2 of 2)</vt:lpstr>
      <vt:lpstr>Automatic Transmissions and Transaxles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Automatic Transmissions &amp; Transaxles, Eighth Edition, Chapter 15</dc:title>
  <dc:subject>Careers</dc:subject>
  <dc:creator>James D. Halderman</dc:creator>
  <cp:keywords/>
  <dc:description>Additional information may be found in the Notes Pane of each slide by pressing F6.</dc:description>
  <cp:lastModifiedBy>Glen Plants</cp:lastModifiedBy>
  <cp:revision>38</cp:revision>
  <dcterms:modified xsi:type="dcterms:W3CDTF">2023-08-07T18:57:01Z</dcterms:modified>
</cp:coreProperties>
</file>