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3" r:id="rId1"/>
    <p:sldMasterId id="2147483659" r:id="rId2"/>
  </p:sldMasterIdLst>
  <p:notesMasterIdLst>
    <p:notesMasterId r:id="rId30"/>
  </p:notesMasterIdLst>
  <p:handoutMasterIdLst>
    <p:handoutMasterId r:id="rId31"/>
  </p:handoutMasterIdLst>
  <p:sldIdLst>
    <p:sldId id="384" r:id="rId3"/>
    <p:sldId id="272" r:id="rId4"/>
    <p:sldId id="389" r:id="rId5"/>
    <p:sldId id="362" r:id="rId6"/>
    <p:sldId id="1194" r:id="rId7"/>
    <p:sldId id="689" r:id="rId8"/>
    <p:sldId id="700" r:id="rId9"/>
    <p:sldId id="701" r:id="rId10"/>
    <p:sldId id="332" r:id="rId11"/>
    <p:sldId id="702" r:id="rId12"/>
    <p:sldId id="1195" r:id="rId13"/>
    <p:sldId id="703" r:id="rId14"/>
    <p:sldId id="390" r:id="rId15"/>
    <p:sldId id="391" r:id="rId16"/>
    <p:sldId id="704" r:id="rId17"/>
    <p:sldId id="705" r:id="rId18"/>
    <p:sldId id="706" r:id="rId19"/>
    <p:sldId id="707" r:id="rId20"/>
    <p:sldId id="1196" r:id="rId21"/>
    <p:sldId id="708" r:id="rId22"/>
    <p:sldId id="382" r:id="rId23"/>
    <p:sldId id="710" r:id="rId24"/>
    <p:sldId id="709" r:id="rId25"/>
    <p:sldId id="411" r:id="rId26"/>
    <p:sldId id="412" r:id="rId27"/>
    <p:sldId id="1192" r:id="rId28"/>
    <p:sldId id="687" r:id="rId29"/>
  </p:sldIdLst>
  <p:sldSz cx="9144000" cy="6858000" type="screen4x3"/>
  <p:notesSz cx="6858000" cy="9144000"/>
  <p:embeddedFontLst>
    <p:embeddedFont>
      <p:font typeface="Calibri" panose="020F0502020204030204" pitchFamily="34" charset="0"/>
      <p:regular r:id="rId32"/>
      <p:bold r:id="rId33"/>
      <p:italic r:id="rId34"/>
      <p:boldItalic r:id="rId35"/>
    </p:embeddedFont>
    <p:embeddedFont>
      <p:font typeface="Verdana" panose="020B0604030504040204" pitchFamily="3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42" userDrawn="1">
          <p15:clr>
            <a:srgbClr val="A4A3A4"/>
          </p15:clr>
        </p15:guide>
        <p15:guide id="2" pos="29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BF9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82" autoAdjust="0"/>
    <p:restoredTop sz="93450" autoAdjust="0"/>
  </p:normalViewPr>
  <p:slideViewPr>
    <p:cSldViewPr snapToGrid="0" snapToObjects="1">
      <p:cViewPr varScale="1">
        <p:scale>
          <a:sx n="107" d="100"/>
          <a:sy n="107" d="100"/>
        </p:scale>
        <p:origin x="1554" y="102"/>
      </p:cViewPr>
      <p:guideLst>
        <p:guide orient="horz" pos="4042"/>
        <p:guide pos="295"/>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8/7/2023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Step 5 of Operation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An outline of a car is shown at the extreme left of the image. Inside the car, a central shaft is shown with two attachments, one on the left and one on the right. The top branch is attached to c 2 and c 1. The bottom branch has two structures similar to C 1 and C 2 but they are not labeled. A line from C 1 goes to the center shaft which then goes to input 2 and then to input 1. Inputs 1 and 2 are horizontal bands that have vertical bars at their edges. The line then turns through a parallel structure called output 1. The line then turns again and goes down into the inner shaft. Above input 1 and input 2, the structure of output 2 is present.</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66391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SHIFT FORKS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There are four gearshift forks in this Getrag </a:t>
            </a:r>
            <a:r>
              <a:rPr lang="en-US" sz="1200" b="0" i="0" u="none" strike="noStrike" cap="none" spc="0" baseline="0" dirty="0">
                <a:solidFill>
                  <a:schemeClr val="dk1"/>
                </a:solidFill>
                <a:latin typeface="Arial" panose="020B0604020202020204" pitchFamily="34" charset="0"/>
                <a:ea typeface="Arial"/>
                <a:cs typeface="Arial" panose="020B0604020202020204" pitchFamily="34" charset="0"/>
                <a:sym typeface="Arial"/>
              </a:rPr>
              <a:t>D C </a:t>
            </a:r>
            <a:r>
              <a:rPr lang="en-US" sz="1200" b="0" i="0" u="none" strike="noStrike" cap="none" spc="0" dirty="0">
                <a:solidFill>
                  <a:schemeClr val="dk1"/>
                </a:solidFill>
                <a:latin typeface="Arial" panose="020B0604020202020204" pitchFamily="34" charset="0"/>
                <a:ea typeface="Arial"/>
                <a:cs typeface="Arial" panose="020B0604020202020204" pitchFamily="34" charset="0"/>
                <a:sym typeface="Arial"/>
              </a:rPr>
              <a:t>T</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450 transaxle. The gear positions per gearshift fork include the following: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Gearshift fork 1 (odd): R-N-5</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Gearshift fork 2 (odd): 3-N-1</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Gearshift fork 3 (even): 2-N-4</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Gearshift fork 4 (even): P-N-6</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gearshift forks mechanically engage the gears. The forks are moved by hydraulic pistons, which are controlled by shift solenoids. The transmission control module (</a:t>
            </a:r>
            <a:r>
              <a:rPr lang="en-US" sz="1200" b="0" i="0" u="none" strike="noStrike" cap="none" spc="0" baseline="0" dirty="0">
                <a:solidFill>
                  <a:schemeClr val="dk1"/>
                </a:solidFill>
                <a:latin typeface="Arial" panose="020B0604020202020204" pitchFamily="34" charset="0"/>
                <a:ea typeface="Arial"/>
                <a:cs typeface="Arial" panose="020B0604020202020204" pitchFamily="34" charset="0"/>
                <a:sym typeface="Arial"/>
              </a:rPr>
              <a:t>T C </a:t>
            </a:r>
            <a:r>
              <a:rPr lang="en-US" sz="1200" b="0" i="0" u="none" strike="noStrike" cap="none" spc="0" dirty="0">
                <a:solidFill>
                  <a:schemeClr val="dk1"/>
                </a:solidFill>
                <a:latin typeface="Arial" panose="020B0604020202020204" pitchFamily="34" charset="0"/>
                <a:ea typeface="Arial"/>
                <a:cs typeface="Arial" panose="020B0604020202020204" pitchFamily="34" charset="0"/>
                <a:sym typeface="Arial"/>
              </a:rPr>
              <a:t>M</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operates shift solenoids. The solenoids move pistons, which in turn apply force to the shift forks through lever points to help increase the force applied. Both an even and an odd gear can be commanded at the same time in parallel.</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Fifth gear and neutral are blocked if the reverse gear is engaged.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Neutral and first gear are blocked if third gear is engaged. </a:t>
            </a:r>
            <a:r>
              <a:rPr lang="en-US" sz="1200" b="1" i="0" u="none" strike="noStrike" cap="none" dirty="0">
                <a:solidFill>
                  <a:schemeClr val="dk1"/>
                </a:solidFill>
                <a:latin typeface="Arial" panose="020B0604020202020204" pitchFamily="34" charset="0"/>
                <a:ea typeface="Arial"/>
                <a:cs typeface="Arial" panose="020B0604020202020204" pitchFamily="34" charset="0"/>
                <a:sym typeface="Arial"/>
              </a:rPr>
              <a:t>FIGURE 14.7.</a:t>
            </a:r>
          </a:p>
          <a:p>
            <a:pPr marL="0" marR="0" lvl="0" indent="0" algn="l" rtl="0">
              <a:lnSpc>
                <a:spcPct val="100000"/>
              </a:lnSpc>
              <a:spcBef>
                <a:spcPts val="0"/>
              </a:spcBef>
              <a:spcAft>
                <a:spcPts val="0"/>
              </a:spcAft>
              <a:buClr>
                <a:schemeClr val="dk1"/>
              </a:buClr>
              <a:buSzPct val="25000"/>
              <a:buFont typeface="Arial"/>
              <a:buNone/>
            </a:pPr>
            <a:endParaRPr lang="en-US" sz="1200" b="1"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A long vertical rod is shown attached to a base at the bottom. It is labeled as the lever shaft. The top of the lever shaft has a support structure from which many tube-shaped pistons are seen. They are labeled as pistons operate levers to engage and disengage gear shift forks. The bottom of the lever shaft has half-circle structures with the curved part attached to the bottom. They are labeled as gearshift fork guides.</a:t>
            </a:r>
            <a:endParaRPr lang="en-US" sz="1200" b="1"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60478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SPEED SENSORS </a:t>
            </a:r>
            <a:r>
              <a:rPr lang="en-US" dirty="0"/>
              <a:t>Speed sensors include the following:</a:t>
            </a:r>
          </a:p>
          <a:p>
            <a:pPr marL="171450" indent="-171450">
              <a:buFont typeface="Arial" panose="020B0604020202020204" pitchFamily="34" charset="0"/>
              <a:buChar char="•"/>
            </a:pPr>
            <a:r>
              <a:rPr lang="en-US" dirty="0"/>
              <a:t>Engine speed sensor. Inputs the engine speed to the </a:t>
            </a:r>
            <a:r>
              <a:rPr lang="en-US" spc="0" baseline="0" dirty="0"/>
              <a:t>T C </a:t>
            </a:r>
            <a:r>
              <a:rPr lang="en-US" spc="0" dirty="0"/>
              <a:t>M</a:t>
            </a:r>
            <a:r>
              <a:rPr lang="en-US" dirty="0"/>
              <a:t> from the sensor located on the clutch drum housing.</a:t>
            </a:r>
          </a:p>
          <a:p>
            <a:pPr marL="171450" indent="-171450">
              <a:buFont typeface="Arial" panose="020B0604020202020204" pitchFamily="34" charset="0"/>
              <a:buChar char="•"/>
            </a:pPr>
            <a:r>
              <a:rPr lang="en-US" dirty="0"/>
              <a:t>Speed sensor input shaft odd gears. Gives the </a:t>
            </a:r>
            <a:r>
              <a:rPr lang="en-US" spc="0" baseline="0" dirty="0"/>
              <a:t>T C </a:t>
            </a:r>
            <a:r>
              <a:rPr lang="en-US" spc="0" dirty="0"/>
              <a:t>M</a:t>
            </a:r>
            <a:r>
              <a:rPr lang="en-US" dirty="0"/>
              <a:t> information on input shaft </a:t>
            </a:r>
            <a:r>
              <a:rPr lang="en-US" baseline="0" dirty="0"/>
              <a:t>R P M</a:t>
            </a:r>
            <a:r>
              <a:rPr lang="en-US" dirty="0"/>
              <a:t> (after the </a:t>
            </a:r>
            <a:r>
              <a:rPr lang="en-US" spc="0" baseline="0" dirty="0"/>
              <a:t>C </a:t>
            </a:r>
            <a:r>
              <a:rPr lang="en-US" spc="0" dirty="0"/>
              <a:t>1</a:t>
            </a:r>
            <a:r>
              <a:rPr lang="en-US" dirty="0"/>
              <a:t> clutch) for odd gears, 1, 3, 5, and R.</a:t>
            </a:r>
          </a:p>
          <a:p>
            <a:pPr marL="171450" indent="-171450">
              <a:buFont typeface="Arial" panose="020B0604020202020204" pitchFamily="34" charset="0"/>
              <a:buChar char="•"/>
            </a:pPr>
            <a:r>
              <a:rPr lang="en-US" dirty="0"/>
              <a:t>Speed sensor input shaft even gears. Gives the </a:t>
            </a:r>
            <a:r>
              <a:rPr lang="en-US" spc="-100" baseline="0" dirty="0"/>
              <a:t>T C </a:t>
            </a:r>
            <a:r>
              <a:rPr lang="en-US" dirty="0"/>
              <a:t>M information on input shaft R P M (after the </a:t>
            </a:r>
            <a:r>
              <a:rPr lang="en-US" spc="0" baseline="0" dirty="0"/>
              <a:t>C </a:t>
            </a:r>
            <a:r>
              <a:rPr lang="en-US" spc="0" dirty="0"/>
              <a:t>2</a:t>
            </a:r>
            <a:r>
              <a:rPr lang="en-US" dirty="0"/>
              <a:t> clutch) for even gears, 2, 4, and 6.</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65110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9CEDE52-2161-BE52-522D-066061DD9E0E}"/>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60055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6279AF1-E3F0-7D3B-4F47-8F9A5DB9B347}"/>
              </a:ext>
            </a:extLst>
          </p:cNvPr>
          <p:cNvSpPr>
            <a:spLocks noGrp="1"/>
          </p:cNvSpPr>
          <p:nvPr>
            <p:ph type="body" idx="1"/>
          </p:nvPr>
        </p:nvSpPr>
        <p:spPr/>
        <p:txBody>
          <a:bodyPr/>
          <a:lstStyle/>
          <a:p>
            <a:r>
              <a:rPr lang="en-US" dirty="0"/>
              <a:t>TEMPERATURE SENSORS The </a:t>
            </a:r>
            <a:r>
              <a:rPr lang="en-US" spc="0" baseline="0" dirty="0"/>
              <a:t>T C </a:t>
            </a:r>
            <a:r>
              <a:rPr lang="en-US" spc="0" dirty="0"/>
              <a:t>M</a:t>
            </a:r>
            <a:r>
              <a:rPr lang="en-US" dirty="0"/>
              <a:t> uses temperature information to determine correct system pressure, for controlling the clutch, for cold starts, and for overheating protection.</a:t>
            </a:r>
          </a:p>
        </p:txBody>
      </p:sp>
    </p:spTree>
    <p:extLst>
      <p:ext uri="{BB962C8B-B14F-4D97-AF65-F5344CB8AC3E}">
        <p14:creationId xmlns:p14="http://schemas.microsoft.com/office/powerpoint/2010/main" val="3390106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8081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2AD32CE-54D2-4DDF-A8DF-19F31D0C0E9F}"/>
              </a:ext>
            </a:extLst>
          </p:cNvPr>
          <p:cNvSpPr>
            <a:spLocks noGrp="1"/>
          </p:cNvSpPr>
          <p:nvPr>
            <p:ph type="body" idx="1"/>
          </p:nvPr>
        </p:nvSpPr>
        <p:spPr/>
        <p:txBody>
          <a:bodyPr/>
          <a:lstStyle/>
          <a:p>
            <a:r>
              <a:rPr lang="en-US" b="1" dirty="0"/>
              <a:t>Pressure sensors </a:t>
            </a:r>
            <a:r>
              <a:rPr lang="en-US" dirty="0"/>
              <a:t>give the </a:t>
            </a:r>
            <a:r>
              <a:rPr lang="en-US" spc="0" baseline="0" dirty="0"/>
              <a:t>T C </a:t>
            </a:r>
            <a:r>
              <a:rPr lang="en-US" spc="0" dirty="0"/>
              <a:t>M</a:t>
            </a:r>
            <a:r>
              <a:rPr lang="en-US" dirty="0"/>
              <a:t> information on hydraulic pressure of clutches. The </a:t>
            </a:r>
            <a:r>
              <a:rPr lang="en-US" spc="0" baseline="0" dirty="0"/>
              <a:t>T C </a:t>
            </a:r>
            <a:r>
              <a:rPr lang="en-US" spc="0" dirty="0"/>
              <a:t>M</a:t>
            </a:r>
            <a:r>
              <a:rPr lang="en-US" dirty="0"/>
              <a:t> supplies the sensors with </a:t>
            </a:r>
            <a:r>
              <a:rPr lang="en-US" spc="-100" baseline="0" dirty="0"/>
              <a:t>5 </a:t>
            </a:r>
            <a:r>
              <a:rPr lang="en-US" dirty="0"/>
              <a:t>V. The sensors register the oil pressure to control clutch pressure so that the </a:t>
            </a:r>
            <a:r>
              <a:rPr lang="en-US" baseline="0" dirty="0"/>
              <a:t>T C M</a:t>
            </a:r>
            <a:r>
              <a:rPr lang="en-US" dirty="0"/>
              <a:t> can control the solenoids to provide correct clutch pressure for each clutch.</a:t>
            </a:r>
          </a:p>
          <a:p>
            <a:r>
              <a:rPr lang="en-US" b="1" dirty="0"/>
              <a:t>Position sensors </a:t>
            </a:r>
            <a:r>
              <a:rPr lang="en-US" dirty="0"/>
              <a:t>include the following:</a:t>
            </a:r>
          </a:p>
          <a:p>
            <a:pPr marL="171450" indent="-171450">
              <a:buFont typeface="Arial" panose="020B0604020202020204" pitchFamily="34" charset="0"/>
              <a:buChar char="•"/>
            </a:pPr>
            <a:r>
              <a:rPr lang="en-US" dirty="0"/>
              <a:t>Fork position sensors—sensors give </a:t>
            </a:r>
            <a:r>
              <a:rPr lang="en-US" spc="0" baseline="0" dirty="0"/>
              <a:t>T C </a:t>
            </a:r>
            <a:r>
              <a:rPr lang="en-US" spc="0" dirty="0"/>
              <a:t>M</a:t>
            </a:r>
            <a:r>
              <a:rPr lang="en-US" dirty="0"/>
              <a:t> information on position of 4 gear shift forks that handle shifting 1-R; 3-5; 2-4; and 6-N.</a:t>
            </a:r>
          </a:p>
          <a:p>
            <a:pPr marL="171450" indent="-171450">
              <a:buFont typeface="Arial" panose="020B0604020202020204" pitchFamily="34" charset="0"/>
              <a:buChar char="•"/>
            </a:pPr>
            <a:r>
              <a:rPr lang="en-US" dirty="0"/>
              <a:t>Transmissions Range Sensor (</a:t>
            </a:r>
            <a:r>
              <a:rPr lang="en-US" spc="0" baseline="0" dirty="0"/>
              <a:t>T R </a:t>
            </a:r>
            <a:r>
              <a:rPr lang="en-US" spc="0" dirty="0"/>
              <a:t>S</a:t>
            </a:r>
            <a:r>
              <a:rPr lang="en-US" dirty="0"/>
              <a:t>)—This sensor provides the actual </a:t>
            </a:r>
            <a:r>
              <a:rPr lang="en-US" spc="0" baseline="0" dirty="0"/>
              <a:t>P R N </a:t>
            </a:r>
            <a:r>
              <a:rPr lang="en-US" spc="0" dirty="0"/>
              <a:t>D</a:t>
            </a:r>
            <a:r>
              <a:rPr lang="en-US" dirty="0"/>
              <a:t> gear selection.</a:t>
            </a:r>
          </a:p>
          <a:p>
            <a:pPr marL="171450" indent="-171450">
              <a:buFont typeface="Arial" panose="020B0604020202020204" pitchFamily="34" charset="0"/>
              <a:buChar char="•"/>
            </a:pPr>
            <a:r>
              <a:rPr lang="en-US" dirty="0"/>
              <a:t>The transmission electronic control module uses information from the sensors to determine proper clutch and shift servo operation. Once the </a:t>
            </a:r>
            <a:r>
              <a:rPr lang="en-US" spc="0" baseline="0" dirty="0"/>
              <a:t>T C </a:t>
            </a:r>
            <a:r>
              <a:rPr lang="en-US" spc="0" dirty="0"/>
              <a:t>M </a:t>
            </a:r>
            <a:r>
              <a:rPr lang="en-US" dirty="0"/>
              <a:t>determines the required gear range and driving conditions, actuators are turned on or off to control hydraulic pressure, gear selection, clutch control shift lock.</a:t>
            </a:r>
          </a:p>
        </p:txBody>
      </p:sp>
    </p:spTree>
    <p:extLst>
      <p:ext uri="{BB962C8B-B14F-4D97-AF65-F5344CB8AC3E}">
        <p14:creationId xmlns:p14="http://schemas.microsoft.com/office/powerpoint/2010/main" val="3814820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A0049AA-B076-445D-9C35-4E13B2D35950}"/>
              </a:ext>
            </a:extLst>
          </p:cNvPr>
          <p:cNvSpPr>
            <a:spLocks noGrp="1"/>
          </p:cNvSpPr>
          <p:nvPr>
            <p:ph type="body" idx="1"/>
          </p:nvPr>
        </p:nvSpPr>
        <p:spPr/>
        <p:txBody>
          <a:bodyPr/>
          <a:lstStyle/>
          <a:p>
            <a:pPr marR="47180" algn="just"/>
            <a:r>
              <a:rPr lang="en-US" sz="1200" b="0" i="0" u="none" strike="noStrike" baseline="0" dirty="0">
                <a:solidFill>
                  <a:srgbClr val="231F20"/>
                </a:solidFill>
                <a:latin typeface="Arial" panose="020B0604020202020204" pitchFamily="34" charset="0"/>
                <a:cs typeface="Arial" panose="020B0604020202020204" pitchFamily="34" charset="0"/>
              </a:rPr>
              <a:t>The transmission control module (</a:t>
            </a:r>
            <a:r>
              <a:rPr lang="en-US" sz="1200" b="0" i="0" u="none" strike="noStrike" spc="0" baseline="0" dirty="0">
                <a:solidFill>
                  <a:srgbClr val="231F20"/>
                </a:solidFill>
                <a:latin typeface="Arial" panose="020B0604020202020204" pitchFamily="34" charset="0"/>
                <a:cs typeface="Arial" panose="020B0604020202020204" pitchFamily="34" charset="0"/>
              </a:rPr>
              <a:t>T C M</a:t>
            </a:r>
            <a:r>
              <a:rPr lang="en-US" sz="1200" b="0" i="0" u="none" strike="noStrike" baseline="0" dirty="0">
                <a:solidFill>
                  <a:srgbClr val="231F20"/>
                </a:solidFill>
                <a:latin typeface="Arial" panose="020B0604020202020204" pitchFamily="34" charset="0"/>
                <a:cs typeface="Arial" panose="020B0604020202020204" pitchFamily="34" charset="0"/>
              </a:rPr>
              <a:t>) operates shift solenoids. These pistons apply force to the shift forks through lever points to help increase the force applied. Both an even and an odd gear can be commanded at the same time in parallel. Position sensors are located inside the case and this information is used by the </a:t>
            </a:r>
            <a:r>
              <a:rPr lang="en-US" sz="1200" b="0" i="0" u="none" strike="noStrike" spc="0" baseline="0" dirty="0">
                <a:solidFill>
                  <a:srgbClr val="231F20"/>
                </a:solidFill>
                <a:latin typeface="Arial" panose="020B0604020202020204" pitchFamily="34" charset="0"/>
                <a:cs typeface="Arial" panose="020B0604020202020204" pitchFamily="34" charset="0"/>
              </a:rPr>
              <a:t>T C M </a:t>
            </a:r>
            <a:r>
              <a:rPr lang="en-US" sz="1200" b="0" i="0" u="none" strike="noStrike" baseline="0" dirty="0">
                <a:solidFill>
                  <a:srgbClr val="231F20"/>
                </a:solidFill>
                <a:latin typeface="Arial" panose="020B0604020202020204" pitchFamily="34" charset="0"/>
                <a:cs typeface="Arial" panose="020B0604020202020204" pitchFamily="34" charset="0"/>
              </a:rPr>
              <a:t>to determine the actual position of each shift fork. See Figure 14.8</a:t>
            </a:r>
          </a:p>
          <a:p>
            <a:pPr marR="47180" algn="just"/>
            <a:endParaRPr lang="en-US" sz="1200" b="0" i="0" u="none" strike="noStrike" baseline="0" dirty="0">
              <a:solidFill>
                <a:srgbClr val="231F20"/>
              </a:solidFill>
              <a:latin typeface="Arial" panose="020B0604020202020204" pitchFamily="34" charset="0"/>
              <a:cs typeface="Arial" panose="020B0604020202020204" pitchFamily="34" charset="0"/>
            </a:endParaRPr>
          </a:p>
          <a:p>
            <a:pPr marR="47180" algn="just"/>
            <a:r>
              <a:rPr lang="en-US" sz="1200" b="0" i="0" u="none" strike="noStrike" kern="1200" cap="none" baseline="0" dirty="0">
                <a:solidFill>
                  <a:srgbClr val="231F20"/>
                </a:solidFill>
                <a:latin typeface="Arial" panose="020B0604020202020204" pitchFamily="34" charset="0"/>
                <a:cs typeface="Arial" panose="020B0604020202020204" pitchFamily="34" charset="0"/>
                <a:sym typeface="Arial"/>
              </a:rPr>
              <a:t>Long Description:</a:t>
            </a:r>
          </a:p>
          <a:p>
            <a:pPr marR="47180" algn="just"/>
            <a:r>
              <a:rPr lang="en-US" sz="1200" b="0" i="0" u="none" strike="noStrike" dirty="0">
                <a:solidFill>
                  <a:srgbClr val="000000"/>
                </a:solidFill>
                <a:effectLst/>
                <a:latin typeface="Arial" panose="020B0604020202020204" pitchFamily="34" charset="0"/>
                <a:cs typeface="Arial" panose="020B0604020202020204" pitchFamily="34" charset="0"/>
              </a:rPr>
              <a:t>There are five shift solenoids present on the surface of the T C M. From left to right, they read as follows. Reads first to third fork positions, reads second to fourth fork position, reads input shaft 2 speed, reads sixth to N fork position, reads input shaft 1 speed via output 2 shaft, and reads fifth reverse fork position.</a:t>
            </a:r>
            <a:r>
              <a:rPr lang="en-US" sz="1200" dirty="0">
                <a:latin typeface="Arial" panose="020B0604020202020204" pitchFamily="34" charset="0"/>
                <a:cs typeface="Arial" panose="020B0604020202020204" pitchFamily="34" charset="0"/>
              </a:rPr>
              <a:t> </a:t>
            </a:r>
            <a:endParaRPr lang="en-US" sz="1200" b="0" i="0" u="none" strike="noStrike" baseline="30000" dirty="0">
              <a:solidFill>
                <a:srgbClr val="231F2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3230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35729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R="1070" algn="just"/>
            <a:r>
              <a:rPr lang="en-US" sz="1200" b="1" i="0" u="none" strike="noStrike" baseline="0" dirty="0">
                <a:solidFill>
                  <a:srgbClr val="231F20"/>
                </a:solidFill>
                <a:latin typeface="Arial" panose="020B0604020202020204" pitchFamily="34" charset="0"/>
                <a:cs typeface="Arial" panose="020B0604020202020204" pitchFamily="34" charset="0"/>
              </a:rPr>
              <a:t>STEP 1 </a:t>
            </a:r>
            <a:r>
              <a:rPr lang="en-US" sz="1200" b="0" i="0" u="none" strike="noStrike" baseline="0" dirty="0">
                <a:solidFill>
                  <a:srgbClr val="231F20"/>
                </a:solidFill>
                <a:latin typeface="Arial" panose="020B0604020202020204" pitchFamily="34" charset="0"/>
                <a:cs typeface="Arial" panose="020B0604020202020204" pitchFamily="34" charset="0"/>
              </a:rPr>
              <a:t>Verify the customer concern (complaint). This step includes trying to duplicate what the customer or driver is concerned about.</a:t>
            </a:r>
          </a:p>
          <a:p>
            <a:pPr marR="1080" algn="just"/>
            <a:r>
              <a:rPr lang="en-US" sz="1200" b="1" i="0" u="none" strike="noStrike" baseline="0" dirty="0">
                <a:solidFill>
                  <a:srgbClr val="231F20"/>
                </a:solidFill>
                <a:latin typeface="Arial" panose="020B0604020202020204" pitchFamily="34" charset="0"/>
                <a:cs typeface="Arial" panose="020B0604020202020204" pitchFamily="34" charset="0"/>
              </a:rPr>
              <a:t>STEP 2 </a:t>
            </a:r>
            <a:r>
              <a:rPr lang="en-US" sz="1200" b="0" i="0" u="none" strike="noStrike" baseline="0" dirty="0">
                <a:solidFill>
                  <a:srgbClr val="231F20"/>
                </a:solidFill>
                <a:latin typeface="Arial" panose="020B0604020202020204" pitchFamily="34" charset="0"/>
                <a:cs typeface="Arial" panose="020B0604020202020204" pitchFamily="34" charset="0"/>
              </a:rPr>
              <a:t>Perform a thorough visual inspection, including the following:</a:t>
            </a:r>
          </a:p>
          <a:p>
            <a:pPr marR="1080" algn="just"/>
            <a:endParaRPr lang="en-US" sz="1200" b="0" i="0" u="none" strike="noStrike" baseline="30000" dirty="0">
              <a:solidFill>
                <a:srgbClr val="231F20"/>
              </a:solidFill>
              <a:latin typeface="Arial" panose="020B0604020202020204" pitchFamily="34" charset="0"/>
              <a:cs typeface="Arial" panose="020B0604020202020204" pitchFamily="34" charset="0"/>
            </a:endParaRPr>
          </a:p>
          <a:p>
            <a:pPr marR="1080" algn="just"/>
            <a:r>
              <a:rPr lang="en-US" sz="1200" b="0" i="0" u="none" strike="noStrike" baseline="30000" dirty="0">
                <a:solidFill>
                  <a:srgbClr val="231F20"/>
                </a:solidFill>
                <a:latin typeface="Arial" panose="020B0604020202020204" pitchFamily="34" charset="0"/>
                <a:cs typeface="Arial" panose="020B0604020202020204" pitchFamily="34" charset="0"/>
              </a:rPr>
              <a:t>Checking level and condition of the fluid</a:t>
            </a:r>
          </a:p>
          <a:p>
            <a:pPr marR="1080" algn="just"/>
            <a:r>
              <a:rPr lang="en-US" sz="1200" b="0" i="0" u="none" strike="noStrike" baseline="30000" dirty="0">
                <a:solidFill>
                  <a:srgbClr val="231F20"/>
                </a:solidFill>
                <a:latin typeface="Arial" panose="020B0604020202020204" pitchFamily="34" charset="0"/>
                <a:cs typeface="Arial" panose="020B0604020202020204" pitchFamily="34" charset="0"/>
              </a:rPr>
              <a:t>Checking drivetrain mounts for damage or faults</a:t>
            </a:r>
          </a:p>
          <a:p>
            <a:pPr marR="1070" algn="just"/>
            <a:r>
              <a:rPr lang="en-US" sz="1200" b="1" i="0" u="none" strike="noStrike" baseline="0" dirty="0">
                <a:solidFill>
                  <a:srgbClr val="231F20"/>
                </a:solidFill>
                <a:latin typeface="Arial" panose="020B0604020202020204" pitchFamily="34" charset="0"/>
                <a:cs typeface="Arial" panose="020B0604020202020204" pitchFamily="34" charset="0"/>
              </a:rPr>
              <a:t>STEP 3 </a:t>
            </a:r>
            <a:r>
              <a:rPr lang="en-US" sz="1200" b="0" i="0" u="none" strike="noStrike" baseline="0" dirty="0">
                <a:solidFill>
                  <a:srgbClr val="231F20"/>
                </a:solidFill>
                <a:latin typeface="Arial" panose="020B0604020202020204" pitchFamily="34" charset="0"/>
                <a:cs typeface="Arial" panose="020B0604020202020204" pitchFamily="34" charset="0"/>
              </a:rPr>
              <a:t>Check service information for the specified procedure to follow. Most vehicles require the use of a factory-brand scan tool.</a:t>
            </a:r>
          </a:p>
          <a:p>
            <a:pPr marR="50870" algn="just"/>
            <a:r>
              <a:rPr lang="en-US" sz="1200" b="1" i="0" u="none" strike="noStrike" baseline="0" dirty="0">
                <a:solidFill>
                  <a:srgbClr val="231F20"/>
                </a:solidFill>
                <a:latin typeface="Arial" panose="020B0604020202020204" pitchFamily="34" charset="0"/>
                <a:cs typeface="Arial" panose="020B0604020202020204" pitchFamily="34" charset="0"/>
              </a:rPr>
              <a:t>STEP 4 </a:t>
            </a:r>
            <a:r>
              <a:rPr lang="en-US" sz="1200" b="0" i="0" u="none" strike="noStrike" baseline="0" dirty="0">
                <a:solidFill>
                  <a:srgbClr val="231F20"/>
                </a:solidFill>
                <a:latin typeface="Arial" panose="020B0604020202020204" pitchFamily="34" charset="0"/>
                <a:cs typeface="Arial" panose="020B0604020202020204" pitchFamily="34" charset="0"/>
              </a:rPr>
              <a:t>Follow the troubleshooting procedure as specified to fix the root cause of the problem. This means following the instructions displayed on the scan tool or service information.</a:t>
            </a:r>
          </a:p>
          <a:p>
            <a:pPr marR="50870" algn="just"/>
            <a:r>
              <a:rPr lang="en-US" sz="1200" b="1" i="0" u="none" strike="noStrike" baseline="0" dirty="0">
                <a:solidFill>
                  <a:srgbClr val="231F20"/>
                </a:solidFill>
                <a:latin typeface="Arial" panose="020B0604020202020204" pitchFamily="34" charset="0"/>
                <a:cs typeface="Arial" panose="020B0604020202020204" pitchFamily="34" charset="0"/>
              </a:rPr>
              <a:t>STEP 5 </a:t>
            </a:r>
            <a:r>
              <a:rPr lang="en-US" sz="1200" b="0" i="0" u="none" strike="noStrike" baseline="0" dirty="0">
                <a:solidFill>
                  <a:srgbClr val="231F20"/>
                </a:solidFill>
                <a:latin typeface="Arial" panose="020B0604020202020204" pitchFamily="34" charset="0"/>
                <a:cs typeface="Arial" panose="020B0604020202020204" pitchFamily="34" charset="0"/>
              </a:rPr>
              <a:t>Repair the fault.</a:t>
            </a:r>
          </a:p>
          <a:p>
            <a:pPr marR="50870" algn="just"/>
            <a:r>
              <a:rPr lang="en-US" sz="1200" b="1" i="0" u="none" strike="noStrike" baseline="0" dirty="0">
                <a:solidFill>
                  <a:srgbClr val="231F20"/>
                </a:solidFill>
                <a:latin typeface="Arial" panose="020B0604020202020204" pitchFamily="34" charset="0"/>
                <a:cs typeface="Arial" panose="020B0604020202020204" pitchFamily="34" charset="0"/>
              </a:rPr>
              <a:t>STEP 6 </a:t>
            </a:r>
            <a:r>
              <a:rPr lang="en-US" sz="1200" b="0" i="0" u="none" strike="noStrike" baseline="0" dirty="0">
                <a:solidFill>
                  <a:srgbClr val="231F20"/>
                </a:solidFill>
                <a:latin typeface="Arial" panose="020B0604020202020204" pitchFamily="34" charset="0"/>
                <a:cs typeface="Arial" panose="020B0604020202020204" pitchFamily="34" charset="0"/>
              </a:rPr>
              <a:t>Road test the vehicle under the same conditions that were performed to verify the fault to ensure that the repair is completed.</a:t>
            </a:r>
          </a:p>
          <a:p>
            <a:pPr marR="1070" algn="just"/>
            <a:endParaRPr lang="en-US" sz="1200" b="1"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R="1070" algn="just"/>
            <a:r>
              <a:rPr lang="en-US" sz="1200" b="1" i="0" u="none" strike="noStrike" cap="none" dirty="0">
                <a:solidFill>
                  <a:schemeClr val="dk1"/>
                </a:solidFill>
                <a:latin typeface="Arial" panose="020B0604020202020204" pitchFamily="34" charset="0"/>
                <a:ea typeface="Arial"/>
                <a:cs typeface="Arial" panose="020B0604020202020204" pitchFamily="34" charset="0"/>
                <a:sym typeface="Arial"/>
              </a:rPr>
              <a:t>Fluid Maintenance</a:t>
            </a:r>
          </a:p>
          <a:p>
            <a:r>
              <a:rPr lang="en-US" sz="1200" b="0" i="0" u="none" strike="noStrike" baseline="0" dirty="0">
                <a:solidFill>
                  <a:srgbClr val="231F20"/>
                </a:solidFill>
                <a:latin typeface="Arial" panose="020B0604020202020204" pitchFamily="34" charset="0"/>
                <a:cs typeface="Arial" panose="020B0604020202020204" pitchFamily="34" charset="0"/>
              </a:rPr>
              <a:t>The transmission fluid is usually high-quality synthetic oil, which is unique for this type of transmission. Dual clutch transmission fluid is usually green to help identify it as a unique fluid and to help prevent someone from using conventional automatic transmission fluid. Always use the specified fluid. For example, the Ford dry dual clutch fluid is specifically formulated for use in the </a:t>
            </a:r>
            <a:r>
              <a:rPr lang="en-US" sz="1200" b="0" i="0" u="none" strike="noStrike" spc="0" baseline="0" dirty="0">
                <a:solidFill>
                  <a:srgbClr val="231F20"/>
                </a:solidFill>
                <a:latin typeface="Arial" panose="020B0604020202020204" pitchFamily="34" charset="0"/>
                <a:cs typeface="Arial" panose="020B0604020202020204" pitchFamily="34" charset="0"/>
              </a:rPr>
              <a:t>D P S 6 </a:t>
            </a:r>
            <a:r>
              <a:rPr lang="en-US" sz="1200" b="0" i="0" u="none" strike="noStrike" baseline="0" dirty="0">
                <a:solidFill>
                  <a:srgbClr val="231F20"/>
                </a:solidFill>
                <a:latin typeface="Arial" panose="020B0604020202020204" pitchFamily="34" charset="0"/>
                <a:cs typeface="Arial" panose="020B0604020202020204" pitchFamily="34" charset="0"/>
              </a:rPr>
              <a:t>power shift twin dry clutch transmission. This fluid is manufactured with synthetic base oils and performance additives, providing improved shifting at all ambient temperatures. This fluid is used only in transmissions requiring a fluid meeting </a:t>
            </a:r>
            <a:r>
              <a:rPr lang="en-US" sz="1200" b="0" i="0" u="none" strike="noStrike" spc="0" baseline="0" dirty="0">
                <a:solidFill>
                  <a:srgbClr val="231F20"/>
                </a:solidFill>
                <a:latin typeface="Arial" panose="020B0604020202020204" pitchFamily="34" charset="0"/>
                <a:cs typeface="Arial" panose="020B0604020202020204" pitchFamily="34" charset="0"/>
              </a:rPr>
              <a:t>W S S-M 2 C 2 0 0-D 2</a:t>
            </a:r>
            <a:r>
              <a:rPr lang="en-US" sz="1200" b="0" i="0" u="none" strike="noStrike" baseline="0" dirty="0">
                <a:solidFill>
                  <a:srgbClr val="231F20"/>
                </a:solidFill>
                <a:latin typeface="Arial" panose="020B0604020202020204" pitchFamily="34" charset="0"/>
                <a:cs typeface="Arial" panose="020B0604020202020204" pitchFamily="34" charset="0"/>
              </a:rPr>
              <a:t>.</a:t>
            </a:r>
          </a:p>
          <a:p>
            <a:r>
              <a:rPr lang="en-US" sz="1200" b="0" i="0" u="none" strike="noStrike" baseline="0" dirty="0">
                <a:solidFill>
                  <a:srgbClr val="231F20"/>
                </a:solidFill>
                <a:latin typeface="Arial" panose="020B0604020202020204" pitchFamily="34" charset="0"/>
                <a:cs typeface="Arial" panose="020B0604020202020204" pitchFamily="34" charset="0"/>
              </a:rPr>
              <a:t>Most dual clutch automatic transmissions/transaxles use an external filter that is serviceable and an internal filter that is a non serviceable part unless the unit is totally disassembled. Always follow the vehicle manufacturer’s recommended fluid and filter service intervals.</a:t>
            </a:r>
          </a:p>
        </p:txBody>
      </p:sp>
    </p:spTree>
    <p:extLst>
      <p:ext uri="{BB962C8B-B14F-4D97-AF65-F5344CB8AC3E}">
        <p14:creationId xmlns:p14="http://schemas.microsoft.com/office/powerpoint/2010/main" val="2977057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spc="0" baseline="0" dirty="0">
                <a:solidFill>
                  <a:srgbClr val="007C94"/>
                </a:solidFill>
                <a:latin typeface="Arial" panose="020B0604020202020204" pitchFamily="34" charset="0"/>
                <a:cs typeface="Arial" panose="020B0604020202020204" pitchFamily="34" charset="0"/>
              </a:rPr>
              <a:t>D T C s</a:t>
            </a:r>
          </a:p>
          <a:p>
            <a:pPr marR="50870" algn="just"/>
            <a:r>
              <a:rPr lang="en-US" sz="1200" b="0" i="0" u="none" strike="noStrike" baseline="0" dirty="0">
                <a:solidFill>
                  <a:srgbClr val="231F20"/>
                </a:solidFill>
                <a:latin typeface="Arial" panose="020B0604020202020204" pitchFamily="34" charset="0"/>
                <a:cs typeface="Arial" panose="020B0604020202020204" pitchFamily="34" charset="0"/>
              </a:rPr>
              <a:t>As part of any diagnostics, checking for diagnostic trouble codes is one of the first steps. See Chart 7.1</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66896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905802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468448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just">
              <a:buFont typeface="Arial" panose="020B0604020202020204" pitchFamily="34" charset="0"/>
              <a:buChar char="•"/>
            </a:pPr>
            <a:r>
              <a:rPr lang="en-US" sz="1200" b="0" i="0" u="none" strike="noStrike" baseline="0" dirty="0">
                <a:solidFill>
                  <a:srgbClr val="231F20"/>
                </a:solidFill>
                <a:latin typeface="Arial" panose="020B0604020202020204" pitchFamily="34" charset="0"/>
                <a:cs typeface="Arial" panose="020B0604020202020204" pitchFamily="34" charset="0"/>
              </a:rPr>
              <a:t>A dual clutch automatic transmission or transaxle uses a manual-type transmission and two clutches that engage either the inner or outer transmission shaft.</a:t>
            </a:r>
          </a:p>
          <a:p>
            <a:pPr marL="171450" marR="53870" indent="-171450" algn="just">
              <a:buFont typeface="Arial" panose="020B0604020202020204" pitchFamily="34" charset="0"/>
              <a:buChar char="•"/>
            </a:pPr>
            <a:r>
              <a:rPr lang="en-US" sz="1200" b="0" i="0" u="none" strike="noStrike" baseline="0" dirty="0">
                <a:solidFill>
                  <a:srgbClr val="231F20"/>
                </a:solidFill>
                <a:latin typeface="Arial" panose="020B0604020202020204" pitchFamily="34" charset="0"/>
                <a:cs typeface="Arial" panose="020B0604020202020204" pitchFamily="34" charset="0"/>
              </a:rPr>
              <a:t>A dual clutch automatic transmission can also be referred to as direct shift gearbox (</a:t>
            </a:r>
            <a:r>
              <a:rPr lang="en-US" sz="1200" b="0" i="0" u="none" strike="noStrike" spc="0" baseline="0" dirty="0">
                <a:solidFill>
                  <a:srgbClr val="231F20"/>
                </a:solidFill>
                <a:latin typeface="Arial" panose="020B0604020202020204" pitchFamily="34" charset="0"/>
                <a:cs typeface="Arial" panose="020B0604020202020204" pitchFamily="34" charset="0"/>
              </a:rPr>
              <a:t>D S G</a:t>
            </a:r>
            <a:r>
              <a:rPr lang="en-US" sz="1200" b="0" i="0" u="none" strike="noStrike" baseline="0" dirty="0">
                <a:solidFill>
                  <a:srgbClr val="231F20"/>
                </a:solidFill>
                <a:latin typeface="Arial" panose="020B0604020202020204" pitchFamily="34" charset="0"/>
                <a:cs typeface="Arial" panose="020B0604020202020204" pitchFamily="34" charset="0"/>
              </a:rPr>
              <a:t>), Porsche Doppelkupplung (</a:t>
            </a:r>
            <a:r>
              <a:rPr lang="en-US" sz="1200" b="0" i="0" u="none" strike="noStrike" spc="0" baseline="0" dirty="0">
                <a:solidFill>
                  <a:srgbClr val="231F20"/>
                </a:solidFill>
                <a:latin typeface="Arial" panose="020B0604020202020204" pitchFamily="34" charset="0"/>
                <a:cs typeface="Arial" panose="020B0604020202020204" pitchFamily="34" charset="0"/>
              </a:rPr>
              <a:t>P D K</a:t>
            </a:r>
            <a:r>
              <a:rPr lang="en-US" sz="1200" b="0" i="0" u="none" strike="noStrike" baseline="0" dirty="0">
                <a:solidFill>
                  <a:srgbClr val="231F20"/>
                </a:solidFill>
                <a:latin typeface="Arial" panose="020B0604020202020204" pitchFamily="34" charset="0"/>
                <a:cs typeface="Arial" panose="020B0604020202020204" pitchFamily="34" charset="0"/>
              </a:rPr>
              <a:t>), automated manual transmission (</a:t>
            </a:r>
            <a:r>
              <a:rPr lang="en-US" sz="1200" b="0" i="0" u="none" strike="noStrike" spc="0" baseline="0" dirty="0">
                <a:solidFill>
                  <a:srgbClr val="231F20"/>
                </a:solidFill>
                <a:latin typeface="Arial" panose="020B0604020202020204" pitchFamily="34" charset="0"/>
                <a:cs typeface="Arial" panose="020B0604020202020204" pitchFamily="34" charset="0"/>
              </a:rPr>
              <a:t>A M T</a:t>
            </a:r>
            <a:r>
              <a:rPr lang="en-US" sz="1200" b="0" i="0" u="none" strike="noStrike" baseline="0" dirty="0">
                <a:solidFill>
                  <a:srgbClr val="231F20"/>
                </a:solidFill>
                <a:latin typeface="Arial" panose="020B0604020202020204" pitchFamily="34" charset="0"/>
                <a:cs typeface="Arial" panose="020B0604020202020204" pitchFamily="34" charset="0"/>
              </a:rPr>
              <a:t>), or a twin clutch transmission.</a:t>
            </a:r>
          </a:p>
          <a:p>
            <a:pPr marL="171450" marR="53860" indent="-171450" algn="just">
              <a:buFont typeface="Arial" panose="020B0604020202020204" pitchFamily="34" charset="0"/>
              <a:buChar char="•"/>
            </a:pPr>
            <a:r>
              <a:rPr lang="en-US" sz="1200" b="0" i="0" u="none" strike="noStrike" baseline="0" dirty="0">
                <a:solidFill>
                  <a:srgbClr val="231F20"/>
                </a:solidFill>
                <a:latin typeface="Arial" panose="020B0604020202020204" pitchFamily="34" charset="0"/>
                <a:cs typeface="Arial" panose="020B0604020202020204" pitchFamily="34" charset="0"/>
              </a:rPr>
              <a:t>A dual dry clutch system is mostly used for lower-powered front-wheel-drive vehicles, whereas dual wet clutches are used for most high-powered front- and rear-wheel-drive vehicles. 2 basic wet clutch designs used in dual clutch automatic transmissions.</a:t>
            </a:r>
          </a:p>
          <a:p>
            <a:pPr marL="628650" marR="53860" lvl="1" indent="-171450" algn="just">
              <a:buFont typeface="Arial" panose="020B0604020202020204" pitchFamily="34" charset="0"/>
              <a:buChar char="•"/>
            </a:pPr>
            <a:r>
              <a:rPr lang="en-US" sz="1200" b="0" i="0" u="none" strike="noStrike" baseline="0" dirty="0">
                <a:solidFill>
                  <a:srgbClr val="231F20"/>
                </a:solidFill>
                <a:latin typeface="Arial" panose="020B0604020202020204" pitchFamily="34" charset="0"/>
                <a:cs typeface="Arial" panose="020B0604020202020204" pitchFamily="34" charset="0"/>
              </a:rPr>
              <a:t>A concentric clutch (also called a nested-type clutch) is a design where both plates share the same vertical plane and provides a shorter assembly.</a:t>
            </a:r>
          </a:p>
          <a:p>
            <a:pPr marL="628650" marR="53860" lvl="1" indent="-171450" algn="just">
              <a:buFont typeface="Arial" panose="020B0604020202020204" pitchFamily="34" charset="0"/>
              <a:buChar char="•"/>
            </a:pPr>
            <a:r>
              <a:rPr lang="en-US" sz="1200" b="0" i="0" u="none" strike="noStrike" baseline="0" dirty="0">
                <a:solidFill>
                  <a:srgbClr val="231F20"/>
                </a:solidFill>
                <a:latin typeface="Arial" panose="020B0604020202020204" pitchFamily="34" charset="0"/>
                <a:cs typeface="Arial" panose="020B0604020202020204" pitchFamily="34" charset="0"/>
              </a:rPr>
              <a:t>A parallel clutch design is used in a side-by-side arrangement.</a:t>
            </a:r>
          </a:p>
          <a:p>
            <a:pPr marL="171450" marR="53860" indent="-171450" algn="just">
              <a:buFont typeface="Arial" panose="020B0604020202020204" pitchFamily="34" charset="0"/>
              <a:buChar char="•"/>
            </a:pPr>
            <a:r>
              <a:rPr lang="en-US" sz="1200" b="0" i="0" u="none" strike="noStrike" baseline="0" dirty="0">
                <a:solidFill>
                  <a:srgbClr val="231F20"/>
                </a:solidFill>
                <a:latin typeface="Arial" panose="020B0604020202020204" pitchFamily="34" charset="0"/>
                <a:cs typeface="Arial" panose="020B0604020202020204" pitchFamily="34" charset="0"/>
              </a:rPr>
              <a:t>Speed sensors are used to measure the speed of the odd gear shaft and the even gear shaft.</a:t>
            </a:r>
          </a:p>
          <a:p>
            <a:pPr marL="171450" marR="53860" indent="-171450" algn="just">
              <a:buFont typeface="Arial" panose="020B0604020202020204" pitchFamily="34" charset="0"/>
              <a:buChar char="•"/>
            </a:pPr>
            <a:r>
              <a:rPr lang="en-US" sz="1200" b="0" i="0" u="none" strike="noStrike" baseline="0" dirty="0">
                <a:solidFill>
                  <a:srgbClr val="231F20"/>
                </a:solidFill>
                <a:latin typeface="Arial" panose="020B0604020202020204" pitchFamily="34" charset="0"/>
                <a:cs typeface="Arial" panose="020B0604020202020204" pitchFamily="34" charset="0"/>
              </a:rPr>
              <a:t>Position sensors are used to detect the positions of the shift forks.</a:t>
            </a:r>
          </a:p>
          <a:p>
            <a:pPr marL="171450" marR="53860" indent="-171450" algn="just">
              <a:buFont typeface="Arial" panose="020B0604020202020204" pitchFamily="34" charset="0"/>
              <a:buChar char="•"/>
            </a:pPr>
            <a:r>
              <a:rPr lang="en-US" sz="1200" b="0" i="0" u="none" strike="noStrike" baseline="0" dirty="0">
                <a:solidFill>
                  <a:srgbClr val="231F20"/>
                </a:solidFill>
                <a:latin typeface="Arial" panose="020B0604020202020204" pitchFamily="34" charset="0"/>
                <a:cs typeface="Arial" panose="020B0604020202020204" pitchFamily="34" charset="0"/>
              </a:rPr>
              <a:t>Solenoids are used to make the actual shifts by moving the shift forks.</a:t>
            </a:r>
          </a:p>
          <a:p>
            <a:pPr marL="171450" marR="53860" indent="-171450" algn="just">
              <a:buFont typeface="Arial" panose="020B0604020202020204" pitchFamily="34" charset="0"/>
              <a:buChar char="•"/>
            </a:pPr>
            <a:r>
              <a:rPr lang="en-US" sz="1200" b="0" i="0" u="none" strike="noStrike" baseline="0" dirty="0">
                <a:solidFill>
                  <a:srgbClr val="231F20"/>
                </a:solidFill>
                <a:latin typeface="Arial" panose="020B0604020202020204" pitchFamily="34" charset="0"/>
                <a:cs typeface="Arial" panose="020B0604020202020204" pitchFamily="34" charset="0"/>
              </a:rPr>
              <a:t>Dual clutch automatic transmissions use a unique fluid.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91046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just">
              <a:buFont typeface="Arial" panose="020B0604020202020204" pitchFamily="34" charset="0"/>
              <a:buChar char="•"/>
            </a:pPr>
            <a:r>
              <a:rPr lang="en-US" sz="1200" b="0" i="0" u="none" strike="noStrike" baseline="0" dirty="0">
                <a:solidFill>
                  <a:srgbClr val="231F20"/>
                </a:solidFill>
                <a:latin typeface="Arial" panose="020B0604020202020204" pitchFamily="34" charset="0"/>
                <a:cs typeface="Arial" panose="020B0604020202020204" pitchFamily="34" charset="0"/>
              </a:rPr>
              <a:t>A dual clutch automatic transmission or transaxle uses a manual-type transmission and two clutches that engage either the inner or outer transmission shaft.</a:t>
            </a:r>
          </a:p>
          <a:p>
            <a:pPr marL="171450" marR="53870" indent="-171450" algn="just">
              <a:buFont typeface="Arial" panose="020B0604020202020204" pitchFamily="34" charset="0"/>
              <a:buChar char="•"/>
            </a:pPr>
            <a:r>
              <a:rPr lang="en-US" sz="1200" b="0" i="0" u="none" strike="noStrike" baseline="0" dirty="0">
                <a:solidFill>
                  <a:srgbClr val="231F20"/>
                </a:solidFill>
                <a:latin typeface="Arial" panose="020B0604020202020204" pitchFamily="34" charset="0"/>
                <a:cs typeface="Arial" panose="020B0604020202020204" pitchFamily="34" charset="0"/>
              </a:rPr>
              <a:t>A dual clutch automatic transmission can also be referred to as direct shift gearbox (</a:t>
            </a:r>
            <a:r>
              <a:rPr lang="en-US" sz="1200" b="0" i="0" u="none" strike="noStrike" spc="0" baseline="0" dirty="0">
                <a:solidFill>
                  <a:srgbClr val="231F20"/>
                </a:solidFill>
                <a:latin typeface="Arial" panose="020B0604020202020204" pitchFamily="34" charset="0"/>
                <a:cs typeface="Arial" panose="020B0604020202020204" pitchFamily="34" charset="0"/>
              </a:rPr>
              <a:t>D S G</a:t>
            </a:r>
            <a:r>
              <a:rPr lang="en-US" sz="1200" b="0" i="0" u="none" strike="noStrike" baseline="0" dirty="0">
                <a:solidFill>
                  <a:srgbClr val="231F20"/>
                </a:solidFill>
                <a:latin typeface="Arial" panose="020B0604020202020204" pitchFamily="34" charset="0"/>
                <a:cs typeface="Arial" panose="020B0604020202020204" pitchFamily="34" charset="0"/>
              </a:rPr>
              <a:t>), Porsche Doppelkupplung (</a:t>
            </a:r>
            <a:r>
              <a:rPr lang="en-US" sz="1200" b="0" i="0" u="none" strike="noStrike" spc="0" baseline="0" dirty="0">
                <a:solidFill>
                  <a:srgbClr val="231F20"/>
                </a:solidFill>
                <a:latin typeface="Arial" panose="020B0604020202020204" pitchFamily="34" charset="0"/>
                <a:cs typeface="Arial" panose="020B0604020202020204" pitchFamily="34" charset="0"/>
              </a:rPr>
              <a:t>P D K</a:t>
            </a:r>
            <a:r>
              <a:rPr lang="en-US" sz="1200" b="0" i="0" u="none" strike="noStrike" baseline="0" dirty="0">
                <a:solidFill>
                  <a:srgbClr val="231F20"/>
                </a:solidFill>
                <a:latin typeface="Arial" panose="020B0604020202020204" pitchFamily="34" charset="0"/>
                <a:cs typeface="Arial" panose="020B0604020202020204" pitchFamily="34" charset="0"/>
              </a:rPr>
              <a:t>), automated manual transmission (</a:t>
            </a:r>
            <a:r>
              <a:rPr lang="en-US" sz="1200" b="0" i="0" u="none" strike="noStrike" spc="0" baseline="0" dirty="0">
                <a:solidFill>
                  <a:srgbClr val="231F20"/>
                </a:solidFill>
                <a:latin typeface="Arial" panose="020B0604020202020204" pitchFamily="34" charset="0"/>
                <a:cs typeface="Arial" panose="020B0604020202020204" pitchFamily="34" charset="0"/>
              </a:rPr>
              <a:t>A M T</a:t>
            </a:r>
            <a:r>
              <a:rPr lang="en-US" sz="1200" b="0" i="0" u="none" strike="noStrike" baseline="0" dirty="0">
                <a:solidFill>
                  <a:srgbClr val="231F20"/>
                </a:solidFill>
                <a:latin typeface="Arial" panose="020B0604020202020204" pitchFamily="34" charset="0"/>
                <a:cs typeface="Arial" panose="020B0604020202020204" pitchFamily="34" charset="0"/>
              </a:rPr>
              <a:t>), or a twin clutch transmission.</a:t>
            </a:r>
          </a:p>
          <a:p>
            <a:pPr marL="171450" marR="53860" indent="-171450" algn="just">
              <a:buFont typeface="Arial" panose="020B0604020202020204" pitchFamily="34" charset="0"/>
              <a:buChar char="•"/>
            </a:pPr>
            <a:r>
              <a:rPr lang="en-US" sz="1200" b="0" i="0" u="none" strike="noStrike" baseline="0" dirty="0">
                <a:solidFill>
                  <a:srgbClr val="231F20"/>
                </a:solidFill>
                <a:latin typeface="Arial" panose="020B0604020202020204" pitchFamily="34" charset="0"/>
                <a:cs typeface="Arial" panose="020B0604020202020204" pitchFamily="34" charset="0"/>
              </a:rPr>
              <a:t>A dual dry clutch system is mostly used for lower-powered front-wheel-drive vehicles, whereas dual wet clutches are used for most high-powered front- and rear-wheel-drive vehicles. 2 basic wet clutch designs used in dual clutch automatic transmissions.</a:t>
            </a:r>
          </a:p>
          <a:p>
            <a:pPr marL="628650" marR="53860" lvl="1" indent="-171450" algn="just">
              <a:buFont typeface="Arial" panose="020B0604020202020204" pitchFamily="34" charset="0"/>
              <a:buChar char="•"/>
            </a:pPr>
            <a:r>
              <a:rPr lang="en-US" sz="1200" b="0" i="0" u="none" strike="noStrike" baseline="0" dirty="0">
                <a:solidFill>
                  <a:srgbClr val="231F20"/>
                </a:solidFill>
                <a:latin typeface="Arial" panose="020B0604020202020204" pitchFamily="34" charset="0"/>
                <a:cs typeface="Arial" panose="020B0604020202020204" pitchFamily="34" charset="0"/>
              </a:rPr>
              <a:t>A concentric clutch (also called a nested-type clutch) is a design where both plates share the same vertical plane and provides a shorter assembly.</a:t>
            </a:r>
          </a:p>
          <a:p>
            <a:pPr marL="628650" marR="53860" lvl="1" indent="-171450" algn="just">
              <a:buFont typeface="Arial" panose="020B0604020202020204" pitchFamily="34" charset="0"/>
              <a:buChar char="•"/>
            </a:pPr>
            <a:r>
              <a:rPr lang="en-US" sz="1200" b="0" i="0" u="none" strike="noStrike" baseline="0" dirty="0">
                <a:solidFill>
                  <a:srgbClr val="231F20"/>
                </a:solidFill>
                <a:latin typeface="Arial" panose="020B0604020202020204" pitchFamily="34" charset="0"/>
                <a:cs typeface="Arial" panose="020B0604020202020204" pitchFamily="34" charset="0"/>
              </a:rPr>
              <a:t>A parallel clutch design is used in a side-by-side arrangement.</a:t>
            </a:r>
          </a:p>
          <a:p>
            <a:pPr marL="171450" marR="53860" indent="-171450" algn="just">
              <a:buFont typeface="Arial" panose="020B0604020202020204" pitchFamily="34" charset="0"/>
              <a:buChar char="•"/>
            </a:pPr>
            <a:r>
              <a:rPr lang="en-US" sz="1200" b="0" i="0" u="none" strike="noStrike" baseline="0" dirty="0">
                <a:solidFill>
                  <a:srgbClr val="231F20"/>
                </a:solidFill>
                <a:latin typeface="Arial" panose="020B0604020202020204" pitchFamily="34" charset="0"/>
                <a:cs typeface="Arial" panose="020B0604020202020204" pitchFamily="34" charset="0"/>
              </a:rPr>
              <a:t>Speed sensors are used to measure the speed of the odd gear shaft and the even gear shaft.</a:t>
            </a:r>
          </a:p>
          <a:p>
            <a:pPr marL="171450" marR="53860" indent="-171450" algn="just">
              <a:buFont typeface="Arial" panose="020B0604020202020204" pitchFamily="34" charset="0"/>
              <a:buChar char="•"/>
            </a:pPr>
            <a:r>
              <a:rPr lang="en-US" sz="1200" b="0" i="0" u="none" strike="noStrike" baseline="0" dirty="0">
                <a:solidFill>
                  <a:srgbClr val="231F20"/>
                </a:solidFill>
                <a:latin typeface="Arial" panose="020B0604020202020204" pitchFamily="34" charset="0"/>
                <a:cs typeface="Arial" panose="020B0604020202020204" pitchFamily="34" charset="0"/>
              </a:rPr>
              <a:t>Position sensors are used to detect the positions of the shift forks.</a:t>
            </a:r>
          </a:p>
          <a:p>
            <a:pPr marL="171450" marR="53860" indent="-171450" algn="just">
              <a:buFont typeface="Arial" panose="020B0604020202020204" pitchFamily="34" charset="0"/>
              <a:buChar char="•"/>
            </a:pPr>
            <a:r>
              <a:rPr lang="en-US" sz="1200" b="0" i="0" u="none" strike="noStrike" baseline="0" dirty="0">
                <a:solidFill>
                  <a:srgbClr val="231F20"/>
                </a:solidFill>
                <a:latin typeface="Arial" panose="020B0604020202020204" pitchFamily="34" charset="0"/>
                <a:cs typeface="Arial" panose="020B0604020202020204" pitchFamily="34" charset="0"/>
              </a:rPr>
              <a:t>Solenoids are used to make the actual shifts by moving the shift forks.</a:t>
            </a:r>
          </a:p>
          <a:p>
            <a:pPr marL="171450" marR="53860" indent="-171450" algn="just">
              <a:buFont typeface="Arial" panose="020B0604020202020204" pitchFamily="34" charset="0"/>
              <a:buChar char="•"/>
            </a:pPr>
            <a:r>
              <a:rPr lang="en-US" sz="1200" b="0" i="0" u="none" strike="noStrike" baseline="0" dirty="0">
                <a:solidFill>
                  <a:srgbClr val="231F20"/>
                </a:solidFill>
                <a:latin typeface="Arial" panose="020B0604020202020204" pitchFamily="34" charset="0"/>
                <a:cs typeface="Arial" panose="020B0604020202020204" pitchFamily="34" charset="0"/>
              </a:rPr>
              <a:t>Dual clutch automatic transmissions use a unique fluid.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011815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27</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A dual clutch transaxle is essentially two transmissions built into one case. Each portion is driven by one of the clutches, and these </a:t>
            </a:r>
          </a:p>
          <a:p>
            <a:r>
              <a:rPr lang="en-US" dirty="0"/>
              <a:t>clutches are applied, one at a time, to transfer power. A dual clutch transmission is essentially an automatic transmission that uses manual transmission-style gear layout and synchronizers with two countershafts. The shifts can occur vary rapidly, being controlled by how fast each clutch can be applied and with partially engaging one clutch while slipping the other during shifts.</a:t>
            </a:r>
          </a:p>
          <a:p>
            <a:endParaRPr lang="en-US" dirty="0"/>
          </a:p>
          <a:p>
            <a:r>
              <a:rPr lang="en-US" dirty="0"/>
              <a:t>DESCRIPTION An electronically controlled manual transmission/transaxle uses a manual transmission or transaxle as the basic framework and then uses hydraulic actuators to make the shifts all controlled by an electronic control module. While some use a single clutch disc like the </a:t>
            </a:r>
          </a:p>
          <a:p>
            <a:r>
              <a:rPr lang="en-US" dirty="0"/>
              <a:t>RAM M 4 0 M T A, most use a dual clutch design.</a:t>
            </a:r>
          </a:p>
          <a:p>
            <a:endParaRPr lang="en-US" dirty="0"/>
          </a:p>
          <a:p>
            <a:r>
              <a:rPr lang="en-US" dirty="0"/>
              <a:t>PURPOSE AND FUNCTION A dual clutch automatic transmission or transaxle uses a manual-type transmission and two clutches that engage either the inner or outer transmission shaft. This type of transmission is designed to achieve ls, compared to a conventional automatic</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37747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843A914-2A3E-4AAE-F07A-5772835ABF3A}"/>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Dual clutch automatic transmission/ transaxle can also be referred to as</a:t>
            </a:r>
          </a:p>
          <a:p>
            <a:r>
              <a:rPr lang="en-US" sz="1200" dirty="0">
                <a:latin typeface="Arial" panose="020B0604020202020204" pitchFamily="34" charset="0"/>
                <a:cs typeface="Arial" panose="020B0604020202020204" pitchFamily="34" charset="0"/>
              </a:rPr>
              <a:t>■ Direct shift gearbox (</a:t>
            </a:r>
            <a:r>
              <a:rPr lang="en-US" sz="1200" spc="0" baseline="0" dirty="0">
                <a:latin typeface="Arial" panose="020B0604020202020204" pitchFamily="34" charset="0"/>
                <a:cs typeface="Arial" panose="020B0604020202020204" pitchFamily="34" charset="0"/>
              </a:rPr>
              <a:t>D S </a:t>
            </a:r>
            <a:r>
              <a:rPr lang="en-US" sz="1200" spc="0" dirty="0">
                <a:latin typeface="Arial" panose="020B0604020202020204" pitchFamily="34" charset="0"/>
                <a:cs typeface="Arial" panose="020B0604020202020204" pitchFamily="34" charset="0"/>
              </a:rPr>
              <a:t>G</a:t>
            </a:r>
            <a:r>
              <a:rPr lang="en-US" sz="1200" dirty="0">
                <a:latin typeface="Arial" panose="020B0604020202020204" pitchFamily="34" charset="0"/>
                <a:cs typeface="Arial" panose="020B0604020202020204" pitchFamily="34" charset="0"/>
              </a:rPr>
              <a:t>). Most commonly used by the VW/Audi Group (</a:t>
            </a:r>
            <a:r>
              <a:rPr lang="en-US" sz="1200" spc="-100" baseline="0" dirty="0">
                <a:latin typeface="Arial" panose="020B0604020202020204" pitchFamily="34" charset="0"/>
                <a:cs typeface="Arial" panose="020B0604020202020204" pitchFamily="34" charset="0"/>
              </a:rPr>
              <a:t>V A </a:t>
            </a:r>
            <a:r>
              <a:rPr lang="en-US" sz="1200" dirty="0">
                <a:latin typeface="Arial" panose="020B0604020202020204" pitchFamily="34" charset="0"/>
                <a:cs typeface="Arial" panose="020B0604020202020204" pitchFamily="34" charset="0"/>
              </a:rPr>
              <a:t>G) of vehicles.</a:t>
            </a:r>
          </a:p>
          <a:p>
            <a:r>
              <a:rPr lang="en-US" sz="1200" dirty="0">
                <a:latin typeface="Arial" panose="020B0604020202020204" pitchFamily="34" charset="0"/>
                <a:cs typeface="Arial" panose="020B0604020202020204" pitchFamily="34" charset="0"/>
              </a:rPr>
              <a:t>■ Porsche Doppelkupplung (</a:t>
            </a:r>
            <a:r>
              <a:rPr lang="en-US" sz="1200" spc="0" baseline="0" dirty="0">
                <a:latin typeface="Arial" panose="020B0604020202020204" pitchFamily="34" charset="0"/>
                <a:cs typeface="Arial" panose="020B0604020202020204" pitchFamily="34" charset="0"/>
              </a:rPr>
              <a:t>P D </a:t>
            </a:r>
            <a:r>
              <a:rPr lang="en-US" sz="1200" spc="0" dirty="0">
                <a:latin typeface="Arial" panose="020B0604020202020204" pitchFamily="34" charset="0"/>
                <a:cs typeface="Arial" panose="020B0604020202020204" pitchFamily="34" charset="0"/>
              </a:rPr>
              <a:t>K</a:t>
            </a:r>
            <a:r>
              <a:rPr lang="en-US" sz="1200" dirty="0">
                <a:latin typeface="Arial" panose="020B0604020202020204" pitchFamily="34" charset="0"/>
                <a:cs typeface="Arial" panose="020B0604020202020204" pitchFamily="34" charset="0"/>
              </a:rPr>
              <a:t>). The Porsche term used to describe their dual clutch automatic.</a:t>
            </a:r>
          </a:p>
          <a:p>
            <a:r>
              <a:rPr lang="en-US" sz="1200" dirty="0">
                <a:latin typeface="Arial" panose="020B0604020202020204" pitchFamily="34" charset="0"/>
                <a:cs typeface="Arial" panose="020B0604020202020204" pitchFamily="34" charset="0"/>
              </a:rPr>
              <a:t>■ Automated manual transmission (</a:t>
            </a:r>
            <a:r>
              <a:rPr lang="en-US" sz="1200" spc="0" baseline="0" dirty="0">
                <a:latin typeface="Arial" panose="020B0604020202020204" pitchFamily="34" charset="0"/>
                <a:cs typeface="Arial" panose="020B0604020202020204" pitchFamily="34" charset="0"/>
              </a:rPr>
              <a:t>A M </a:t>
            </a:r>
            <a:r>
              <a:rPr lang="en-US" sz="1200" spc="0" dirty="0">
                <a:latin typeface="Arial" panose="020B0604020202020204" pitchFamily="34" charset="0"/>
                <a:cs typeface="Arial" panose="020B0604020202020204" pitchFamily="34" charset="0"/>
              </a:rPr>
              <a:t>T</a:t>
            </a:r>
            <a:r>
              <a:rPr lang="en-US" sz="1200" dirty="0">
                <a:latin typeface="Arial" panose="020B0604020202020204" pitchFamily="34" charset="0"/>
                <a:cs typeface="Arial" panose="020B0604020202020204" pitchFamily="34" charset="0"/>
              </a:rPr>
              <a:t>). Original term no longer commonly used.</a:t>
            </a:r>
          </a:p>
          <a:p>
            <a:r>
              <a:rPr lang="en-US" sz="1200" dirty="0">
                <a:latin typeface="Arial" panose="020B0604020202020204" pitchFamily="34" charset="0"/>
                <a:cs typeface="Arial" panose="020B0604020202020204" pitchFamily="34" charset="0"/>
              </a:rPr>
              <a:t>■ Twin clutch transmission. Another variation of the term used for a dual clutch automatic transmission.</a:t>
            </a:r>
          </a:p>
          <a:p>
            <a:endParaRPr lang="en-US" sz="1200" dirty="0">
              <a:latin typeface="Arial" panose="020B0604020202020204" pitchFamily="34" charset="0"/>
              <a:cs typeface="Arial" panose="020B0604020202020204" pitchFamily="34" charset="0"/>
            </a:endParaRPr>
          </a:p>
          <a:p>
            <a:r>
              <a:rPr lang="en-IN"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outer transmission shaft is attached to the inner transmission shaft. Clutch 1 is present below the right end of the outer transmission shaft. Clutch 2 is present above the outer transmission shaft parallel to clutch 1. An arrow labeled from the engine is present near the right end of the outer transmission shaft. The outer transmission shaft has two vertical bands, one labeled 2 and one labeled 4. The inner transmission shaft has three vertical bands, one labeled 5, one labeled 3, and one labeled 1. A horizontal bar is also present parallel to the outer and inner transmission shafts. This horizontal bar goes to the differential. </a:t>
            </a:r>
            <a:endParaRPr lang="en-IN"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8420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PARTS AND OPERATION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 dual clutch automatic transmission/transaxle uses two clutches that are mounted together. One clutch drives the odd number gears (first, third, fifth, and seventh). The other clutch drives the even number gears (second, fourth, and sixth). ● </a:t>
            </a:r>
            <a:r>
              <a:rPr lang="en-US" sz="1200" b="1" i="0" u="none" strike="noStrike" cap="none" dirty="0">
                <a:solidFill>
                  <a:schemeClr val="dk1"/>
                </a:solidFill>
                <a:latin typeface="Arial"/>
                <a:ea typeface="Arial"/>
                <a:cs typeface="Arial"/>
                <a:sym typeface="Arial"/>
              </a:rPr>
              <a:t>Figure 14.1</a:t>
            </a:r>
            <a:r>
              <a:rPr lang="en-US" sz="1200" b="0" i="0" u="none" strike="noStrike" cap="none" dirty="0">
                <a:solidFill>
                  <a:schemeClr val="dk1"/>
                </a:solidFill>
                <a:latin typeface="Arial"/>
                <a:ea typeface="Arial"/>
                <a:cs typeface="Arial"/>
                <a:sym typeface="Arial"/>
              </a:rPr>
              <a: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shifts occur without interrupting the torque from the engine by applying torque to the clutch while at the same time disconnecting the other clutch. These actions result in a rapid shift without the slight delay usually associated with an automatic transmission.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There are two types of clutches used depending on application.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1. Dual dry clutches are used in low powered vehicles, such as small front-wheel-drive vehicles. ● </a:t>
            </a:r>
            <a:r>
              <a:rPr lang="en-US" sz="1200" b="1" i="0" u="none" strike="noStrike" cap="none" dirty="0">
                <a:solidFill>
                  <a:schemeClr val="dk1"/>
                </a:solidFill>
                <a:latin typeface="Arial"/>
                <a:ea typeface="Arial"/>
                <a:cs typeface="Arial"/>
                <a:sym typeface="Arial"/>
              </a:rPr>
              <a:t>Figure 7.2.</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2. Dual wet clutches are often used in higher powered vehicles.</a:t>
            </a:r>
          </a:p>
        </p:txBody>
      </p:sp>
    </p:spTree>
    <p:extLst>
      <p:ext uri="{BB962C8B-B14F-4D97-AF65-F5344CB8AC3E}">
        <p14:creationId xmlns:p14="http://schemas.microsoft.com/office/powerpoint/2010/main" val="958365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There are two basic </a:t>
            </a:r>
            <a:r>
              <a:rPr lang="en-US" sz="1200" b="1" i="0" u="none" strike="noStrike" cap="none" dirty="0">
                <a:solidFill>
                  <a:schemeClr val="dk1"/>
                </a:solidFill>
                <a:latin typeface="Arial"/>
                <a:ea typeface="Arial"/>
                <a:cs typeface="Arial"/>
                <a:sym typeface="Arial"/>
              </a:rPr>
              <a:t>Wet Clutch Designs </a:t>
            </a:r>
            <a:r>
              <a:rPr lang="en-US" sz="1200" b="0" i="0" u="none" strike="noStrike" cap="none" dirty="0">
                <a:solidFill>
                  <a:schemeClr val="dk1"/>
                </a:solidFill>
                <a:latin typeface="Arial"/>
                <a:ea typeface="Arial"/>
                <a:cs typeface="Arial"/>
                <a:sym typeface="Arial"/>
              </a:rPr>
              <a:t>used in dual clutch automatic transmissions.</a:t>
            </a:r>
          </a:p>
          <a:p>
            <a:pPr marL="228600" marR="0" lvl="0" indent="-228600" algn="l" rtl="0">
              <a:lnSpc>
                <a:spcPct val="100000"/>
              </a:lnSpc>
              <a:spcBef>
                <a:spcPts val="0"/>
              </a:spcBef>
              <a:spcAft>
                <a:spcPts val="0"/>
              </a:spcAft>
              <a:buClr>
                <a:schemeClr val="dk1"/>
              </a:buClr>
              <a:buSzPct val="110000"/>
              <a:buFont typeface="+mj-lt"/>
              <a:buAutoNum type="arabicPeriod"/>
            </a:pPr>
            <a:r>
              <a:rPr lang="en-US" sz="1200" b="0" i="0" u="none" strike="noStrike" cap="none" dirty="0">
                <a:solidFill>
                  <a:schemeClr val="dk1"/>
                </a:solidFill>
                <a:latin typeface="Arial"/>
                <a:ea typeface="Arial"/>
                <a:cs typeface="Arial"/>
                <a:sym typeface="Arial"/>
              </a:rPr>
              <a:t>(a) Concentric clutch (also called a nested-type clutch) is a design where both plates share the same vertical plane and provides a shorter assembly.</a:t>
            </a:r>
          </a:p>
          <a:p>
            <a:pPr marL="228600" marR="0" lvl="0" indent="-228600" algn="l" rtl="0">
              <a:lnSpc>
                <a:spcPct val="100000"/>
              </a:lnSpc>
              <a:spcBef>
                <a:spcPts val="0"/>
              </a:spcBef>
              <a:spcAft>
                <a:spcPts val="0"/>
              </a:spcAft>
              <a:buClr>
                <a:schemeClr val="dk1"/>
              </a:buClr>
              <a:buSzPct val="110000"/>
              <a:buFont typeface="+mj-lt"/>
              <a:buAutoNum type="arabicPeriod"/>
            </a:pPr>
            <a:r>
              <a:rPr lang="en-US" sz="1200" b="0" i="0" u="none" strike="noStrike" cap="none" dirty="0">
                <a:solidFill>
                  <a:schemeClr val="dk1"/>
                </a:solidFill>
                <a:latin typeface="Arial"/>
                <a:ea typeface="Arial"/>
                <a:cs typeface="Arial"/>
                <a:sym typeface="Arial"/>
              </a:rPr>
              <a:t>(b)</a:t>
            </a:r>
            <a:r>
              <a:rPr lang="en-US" sz="1200" b="0" i="0" u="none" strike="noStrike" cap="none" baseline="0" dirty="0">
                <a:solidFill>
                  <a:schemeClr val="dk1"/>
                </a:solidFill>
                <a:latin typeface="Arial"/>
                <a:ea typeface="Arial"/>
                <a:cs typeface="Arial"/>
                <a:sym typeface="Arial"/>
              </a:rPr>
              <a:t> </a:t>
            </a:r>
            <a:r>
              <a:rPr lang="en-US" sz="1200" b="0" i="0" u="none" strike="noStrike" cap="none" dirty="0">
                <a:solidFill>
                  <a:schemeClr val="dk1"/>
                </a:solidFill>
                <a:latin typeface="Arial"/>
                <a:ea typeface="Arial"/>
                <a:cs typeface="Arial"/>
                <a:sym typeface="Arial"/>
              </a:rPr>
              <a:t>Parallel clutch design is used in a side-by-side arrangement.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66163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panose="020B0604020202020204" pitchFamily="34" charset="0"/>
                <a:ea typeface="Arial"/>
                <a:cs typeface="Arial" panose="020B0604020202020204" pitchFamily="34" charset="0"/>
                <a:sym typeface="Arial"/>
              </a:rPr>
              <a:t>Gear Arrangements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1–3 and 5 synchronizer assemblies are driven by clutch 1 and the 2–4 and 6-reverse synchronizers are driven by clutch 2. Vehicle movement begins with the 1–3 synchronizer shifted to first gear and clutch 1 applied. The 2–4 synchronizer is then shifted into second gear by a hydraulic servo, and the 1–2 upshift will occur when clutch 1 is released and clutch 2 is applied.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remaining upshifts occur in the same manner, with the synchronizer pre-shifted or shifted early, and the actual shift occurring when the clutches are cycled. </a:t>
            </a:r>
            <a:r>
              <a:rPr lang="en-US" sz="1200" b="1" i="0" u="none" strike="noStrike" cap="none" dirty="0">
                <a:solidFill>
                  <a:schemeClr val="dk1"/>
                </a:solidFill>
                <a:latin typeface="Arial" panose="020B0604020202020204" pitchFamily="34" charset="0"/>
                <a:ea typeface="Arial"/>
                <a:cs typeface="Arial" panose="020B0604020202020204" pitchFamily="34" charset="0"/>
                <a:sym typeface="Arial"/>
              </a:rPr>
              <a:t>● Figure 14.4.</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driver can control the transmission/transaxle using a floor-mounted shift lever or one of a pair of paddles mounted on the steering wheel.</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Clutches 1 and 2 are applied by hydraulic pressure, similar to automatic transmission clutches.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The hydraulic flow to the clutches and servos is controlled electronically by a control module.</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An elongated tube shows the inner input shaft at the top which is splined into a clutch. The outer covering of the input shaft is the outer input shaft which is also splined into a clutch. The final drive is present adjacent to the input shaft. It is shown as a rounded tube with a round hole at the top. It has a gear wheel around the middle portion. There are two smaller openings near the final drive which have gear teeth around them. The rest of the image shows many other discs with gear teeth on their edges below the input shafts and also below the final drive.</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88544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A Getrag </a:t>
            </a:r>
            <a:r>
              <a:rPr lang="en-US" sz="1200" b="0" i="0" u="none" strike="noStrike" cap="none" spc="0" baseline="0" dirty="0">
                <a:solidFill>
                  <a:schemeClr val="dk1"/>
                </a:solidFill>
                <a:latin typeface="Arial" panose="020B0604020202020204" pitchFamily="34" charset="0"/>
                <a:ea typeface="Arial"/>
                <a:cs typeface="Arial" panose="020B0604020202020204" pitchFamily="34" charset="0"/>
                <a:sym typeface="Arial"/>
              </a:rPr>
              <a:t>D C </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 450 transaxle is a dual clutch automatic trans-axle commonly used in a number of Ford and Volvo vehicles starting in 2008. This is a six-speed unit and uses clutch 1 for the odd-numbered gears (1, 3, 5) and clutch 2 for the even-numbered gears (2, 4, 6).</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panose="020B0604020202020204" pitchFamily="34" charset="0"/>
                <a:ea typeface="Arial"/>
                <a:cs typeface="Arial" panose="020B0604020202020204" pitchFamily="34" charset="0"/>
                <a:sym typeface="Arial"/>
              </a:rPr>
              <a:t>Gear Change Example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Using the </a:t>
            </a:r>
            <a:r>
              <a:rPr lang="en-US" sz="1200" b="0" i="0" u="none" strike="noStrike" cap="none" spc="0" baseline="0" dirty="0">
                <a:solidFill>
                  <a:schemeClr val="dk1"/>
                </a:solidFill>
                <a:latin typeface="Arial" panose="020B0604020202020204" pitchFamily="34" charset="0"/>
                <a:ea typeface="Arial"/>
                <a:cs typeface="Arial" panose="020B0604020202020204" pitchFamily="34" charset="0"/>
                <a:sym typeface="Arial"/>
              </a:rPr>
              <a:t>D C </a:t>
            </a:r>
            <a:r>
              <a:rPr lang="en-US" sz="1200" b="0" i="0" u="none" strike="noStrike" cap="none" spc="0" dirty="0">
                <a:solidFill>
                  <a:schemeClr val="dk1"/>
                </a:solidFill>
                <a:latin typeface="Arial" panose="020B0604020202020204" pitchFamily="34" charset="0"/>
                <a:ea typeface="Arial"/>
                <a:cs typeface="Arial" panose="020B0604020202020204" pitchFamily="34" charset="0"/>
                <a:sym typeface="Arial"/>
              </a:rPr>
              <a:t>T</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450 as the example, the shift from the first to the second includes the following actions: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STEP 1 Clutch 1 is on and drives the inner shaft. ● Figure 7.5.</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STEP 2 Second gear control device is pressurized to get ready to shift to second gear.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STEP 3 Clutch 2 is starting to be filled with hydraulic pressure (both clutches work at same time during shifting).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STEP 4 First gear torque delivery through clutch 1 is being reduced as clutch 2 is being applied and starting to transmit</a:t>
            </a:r>
            <a:r>
              <a:rPr lang="en-US" sz="1200" b="0" i="0" u="none" strike="noStrike" cap="none" baseline="0" dirty="0">
                <a:solidFill>
                  <a:schemeClr val="dk1"/>
                </a:solidFill>
                <a:latin typeface="Arial" panose="020B0604020202020204" pitchFamily="34" charset="0"/>
                <a:ea typeface="Arial"/>
                <a:cs typeface="Arial" panose="020B0604020202020204" pitchFamily="34" charset="0"/>
                <a:sym typeface="Arial"/>
              </a:rPr>
              <a:t> </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engine torque.</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An outline of a car is shown at the extreme left of the image. Inside the car, a central shaft is shown with two attachments, one on the left and one on the right. The top branch is attached to c 2 and c 1. The bottom branch has two structures similar to C 1 and C 2 but they are not labeled. A line from C 2 goes to the center shaft which then goes to input 2. Inputs 1 and 2 are horizontal bands that have vertical bars at their edges. The line then goes down to a parallel structure called output 1. The line then turns again and goes down into the inner shaft. Above input 1 and input 2, the structure of output 2 is present.</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39007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dirty="0"/>
          </a:p>
        </p:txBody>
      </p:sp>
    </p:spTree>
    <p:extLst>
      <p:ext uri="{BB962C8B-B14F-4D97-AF65-F5344CB8AC3E}">
        <p14:creationId xmlns:p14="http://schemas.microsoft.com/office/powerpoint/2010/main" val="3920751522"/>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53363481-E945-D1B6-D06A-DA0F900B8E96}"/>
              </a:ext>
            </a:extLst>
          </p:cNvPr>
          <p:cNvSpPr>
            <a:spLocks noGrp="1"/>
          </p:cNvSpPr>
          <p:nvPr>
            <p:ph sz="quarter" idx="13"/>
          </p:nvPr>
        </p:nvSpPr>
        <p:spPr>
          <a:xfrm>
            <a:off x="457200" y="1579563"/>
            <a:ext cx="8154988" cy="2917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784886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a:extLst>
              <a:ext uri="{FF2B5EF4-FFF2-40B4-BE49-F238E27FC236}">
                <a16:creationId xmlns:a16="http://schemas.microsoft.com/office/drawing/2014/main" id="{6F503D41-401A-43DB-9BC0-38F51965B892}"/>
              </a:ext>
            </a:extLst>
          </p:cNvPr>
          <p:cNvSpPr>
            <a:spLocks noGrp="1"/>
          </p:cNvSpPr>
          <p:nvPr>
            <p:ph sz="quarter" idx="15"/>
          </p:nvPr>
        </p:nvSpPr>
        <p:spPr>
          <a:xfrm>
            <a:off x="457200" y="1556327"/>
            <a:ext cx="3635375" cy="4520623"/>
          </a:xfrm>
        </p:spPr>
        <p:txBody>
          <a:bodyPr/>
          <a:lstStyle/>
          <a:p>
            <a:pPr lvl="0"/>
            <a:r>
              <a:rPr lang="en-US" dirty="0"/>
              <a:t>Edit Master text styles</a:t>
            </a: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234542" y="1556327"/>
            <a:ext cx="4452257"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234542" y="3971925"/>
            <a:ext cx="4452258"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769062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399197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694830" y="1552575"/>
            <a:ext cx="3991970"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26110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1" y="1552575"/>
            <a:ext cx="2595603" cy="4438650"/>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3274199" y="1552575"/>
            <a:ext cx="2595602" cy="4438650"/>
          </a:xfrm>
        </p:spPr>
        <p:txBody>
          <a:bodyPr/>
          <a:lstStyle>
            <a:lvl1pPr>
              <a:defRPr/>
            </a:lvl1p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6091197" y="1552575"/>
            <a:ext cx="2595603"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64433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0" y="1552575"/>
            <a:ext cx="8229599" cy="82117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DA0A4A79-F858-253A-DDFD-479E67FF3B2C}"/>
              </a:ext>
            </a:extLst>
          </p:cNvPr>
          <p:cNvSpPr>
            <a:spLocks noGrp="1"/>
          </p:cNvSpPr>
          <p:nvPr>
            <p:ph type="pic" sz="quarter" idx="15"/>
          </p:nvPr>
        </p:nvSpPr>
        <p:spPr>
          <a:xfrm>
            <a:off x="457200" y="2503488"/>
            <a:ext cx="8229600" cy="3241675"/>
          </a:xfrm>
        </p:spPr>
        <p:txBody>
          <a:bodyPr/>
          <a:lstStyle/>
          <a:p>
            <a:endParaRPr lang="en-IN" dirty="0"/>
          </a:p>
        </p:txBody>
      </p:sp>
    </p:spTree>
    <p:extLst>
      <p:ext uri="{BB962C8B-B14F-4D97-AF65-F5344CB8AC3E}">
        <p14:creationId xmlns:p14="http://schemas.microsoft.com/office/powerpoint/2010/main" val="1278838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188595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2572593" y="1552575"/>
            <a:ext cx="1885950" cy="4438650"/>
          </a:xfrm>
        </p:spPr>
        <p:txBody>
          <a:body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4687986" y="1552575"/>
            <a:ext cx="1885950" cy="4438650"/>
          </a:xfrm>
        </p:spPr>
        <p:txBody>
          <a:bodyPr/>
          <a:lstStyle/>
          <a:p>
            <a:pPr lvl="0"/>
            <a:r>
              <a:rPr lang="en-US" dirty="0"/>
              <a:t>Click to add text</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hasCustomPrompt="1"/>
          </p:nvPr>
        </p:nvSpPr>
        <p:spPr>
          <a:xfrm>
            <a:off x="6803378" y="1552575"/>
            <a:ext cx="1885950" cy="4438650"/>
          </a:xfrm>
        </p:spPr>
        <p:txBody>
          <a:bodyPr/>
          <a:lstStyle/>
          <a:p>
            <a:pPr marL="256032" marR="0" lvl="0" indent="-154432" algn="l" defTabSz="914400" rtl="0" eaLnBrk="1" fontAlgn="auto" latinLnBrk="0" hangingPunct="1">
              <a:lnSpc>
                <a:spcPct val="100000"/>
              </a:lnSpc>
              <a:spcBef>
                <a:spcPts val="1500"/>
              </a:spcBef>
              <a:spcAft>
                <a:spcPts val="0"/>
              </a:spcAft>
              <a:buClr>
                <a:srgbClr val="007FA3"/>
              </a:buClr>
              <a:buSzPct val="100000"/>
              <a:buFont typeface="Arial"/>
              <a:buChar char="•"/>
              <a:tabLst/>
              <a:defRPr/>
            </a:pPr>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0112147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5097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754437"/>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660428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bel Layout 1">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065091D3-E16C-46AB-9A90-0F52CA812534}"/>
              </a:ext>
            </a:extLst>
          </p:cNvPr>
          <p:cNvSpPr>
            <a:spLocks noGrp="1"/>
          </p:cNvSpPr>
          <p:nvPr>
            <p:ph type="title" hasCustomPrompt="1"/>
          </p:nvPr>
        </p:nvSpPr>
        <p:spPr/>
        <p:txBody>
          <a:bodyPr/>
          <a:lstStyle>
            <a:lvl1pPr>
              <a:defRPr sz="3600">
                <a:latin typeface="+mj-lt"/>
              </a:defRPr>
            </a:lvl1pPr>
          </a:lstStyle>
          <a:p>
            <a:r>
              <a:rPr lang="en-US" dirty="0"/>
              <a:t>Click to add title</a:t>
            </a:r>
          </a:p>
        </p:txBody>
      </p:sp>
      <p:sp>
        <p:nvSpPr>
          <p:cNvPr id="7" name="Image title">
            <a:extLst>
              <a:ext uri="{FF2B5EF4-FFF2-40B4-BE49-F238E27FC236}">
                <a16:creationId xmlns:a16="http://schemas.microsoft.com/office/drawing/2014/main" id="{CB345607-C53C-44AF-8929-3BDC4C617AB6}"/>
              </a:ext>
            </a:extLst>
          </p:cNvPr>
          <p:cNvSpPr>
            <a:spLocks noGrp="1"/>
          </p:cNvSpPr>
          <p:nvPr>
            <p:ph type="body" sz="quarter" idx="13" hasCustomPrompt="1"/>
          </p:nvPr>
        </p:nvSpPr>
        <p:spPr>
          <a:xfrm>
            <a:off x="2982913" y="4359275"/>
            <a:ext cx="3482975" cy="600075"/>
          </a:xfrm>
        </p:spPr>
        <p:txBody>
          <a:bodyPr/>
          <a:lstStyle>
            <a:lvl1pPr marL="101600" indent="0">
              <a:buNone/>
              <a:defRPr/>
            </a:lvl1pPr>
          </a:lstStyle>
          <a:p>
            <a:pPr lvl="0"/>
            <a:r>
              <a:rPr lang="en-US" dirty="0"/>
              <a:t>Image title</a:t>
            </a:r>
          </a:p>
        </p:txBody>
      </p:sp>
      <p:sp>
        <p:nvSpPr>
          <p:cNvPr id="9" name="Image">
            <a:extLst>
              <a:ext uri="{FF2B5EF4-FFF2-40B4-BE49-F238E27FC236}">
                <a16:creationId xmlns:a16="http://schemas.microsoft.com/office/drawing/2014/main" id="{C2661E64-2E71-47E6-A5A0-AC5348C08F51}"/>
              </a:ext>
            </a:extLst>
          </p:cNvPr>
          <p:cNvSpPr>
            <a:spLocks noGrp="1"/>
          </p:cNvSpPr>
          <p:nvPr>
            <p:ph type="pic" sz="quarter" idx="14" hasCustomPrompt="1"/>
          </p:nvPr>
        </p:nvSpPr>
        <p:spPr>
          <a:xfrm>
            <a:off x="2982912" y="1681163"/>
            <a:ext cx="3482975" cy="2559050"/>
          </a:xfrm>
        </p:spPr>
        <p:txBody>
          <a:bodyPr/>
          <a:lstStyle>
            <a:lvl1pPr marL="101600" indent="0">
              <a:buNone/>
              <a:defRPr/>
            </a:lvl1pPr>
          </a:lstStyle>
          <a:p>
            <a:r>
              <a:rPr lang="en-US" dirty="0"/>
              <a:t>Image</a:t>
            </a:r>
          </a:p>
        </p:txBody>
      </p:sp>
      <p:sp>
        <p:nvSpPr>
          <p:cNvPr id="11" name="Label 1">
            <a:extLst>
              <a:ext uri="{FF2B5EF4-FFF2-40B4-BE49-F238E27FC236}">
                <a16:creationId xmlns:a16="http://schemas.microsoft.com/office/drawing/2014/main" id="{3D0F2ED9-E212-40DC-A528-BE4A28DE88FD}"/>
              </a:ext>
            </a:extLst>
          </p:cNvPr>
          <p:cNvSpPr>
            <a:spLocks noGrp="1"/>
          </p:cNvSpPr>
          <p:nvPr>
            <p:ph type="body" sz="quarter" idx="15" hasCustomPrompt="1"/>
          </p:nvPr>
        </p:nvSpPr>
        <p:spPr>
          <a:xfrm>
            <a:off x="808109" y="1681163"/>
            <a:ext cx="1220716" cy="627062"/>
          </a:xfrm>
        </p:spPr>
        <p:txBody>
          <a:bodyPr/>
          <a:lstStyle>
            <a:lvl1pPr marL="101600" indent="0">
              <a:buNone/>
              <a:defRPr/>
            </a:lvl1pPr>
          </a:lstStyle>
          <a:p>
            <a:pPr lvl="0"/>
            <a:r>
              <a:rPr lang="en-US" dirty="0"/>
              <a:t>Label 1</a:t>
            </a:r>
          </a:p>
        </p:txBody>
      </p:sp>
      <p:sp>
        <p:nvSpPr>
          <p:cNvPr id="13" name="Label 2">
            <a:extLst>
              <a:ext uri="{FF2B5EF4-FFF2-40B4-BE49-F238E27FC236}">
                <a16:creationId xmlns:a16="http://schemas.microsoft.com/office/drawing/2014/main" id="{E8D9AEEF-5E99-48D4-B8C3-C5A995764DCA}"/>
              </a:ext>
            </a:extLst>
          </p:cNvPr>
          <p:cNvSpPr>
            <a:spLocks noGrp="1"/>
          </p:cNvSpPr>
          <p:nvPr>
            <p:ph type="body" sz="quarter" idx="16" hasCustomPrompt="1"/>
          </p:nvPr>
        </p:nvSpPr>
        <p:spPr>
          <a:xfrm>
            <a:off x="808109" y="2647157"/>
            <a:ext cx="1206500" cy="627062"/>
          </a:xfrm>
        </p:spPr>
        <p:txBody>
          <a:bodyPr/>
          <a:lstStyle>
            <a:lvl1pPr marL="101600" indent="0">
              <a:buNone/>
              <a:defRPr/>
            </a:lvl1pPr>
          </a:lstStyle>
          <a:p>
            <a:pPr lvl="0"/>
            <a:r>
              <a:rPr lang="en-US" dirty="0"/>
              <a:t>Label 2</a:t>
            </a:r>
          </a:p>
        </p:txBody>
      </p:sp>
      <p:sp>
        <p:nvSpPr>
          <p:cNvPr id="15" name="Label 3">
            <a:extLst>
              <a:ext uri="{FF2B5EF4-FFF2-40B4-BE49-F238E27FC236}">
                <a16:creationId xmlns:a16="http://schemas.microsoft.com/office/drawing/2014/main" id="{99D329CE-18C4-40A9-A508-1684979AC205}"/>
              </a:ext>
            </a:extLst>
          </p:cNvPr>
          <p:cNvSpPr>
            <a:spLocks noGrp="1"/>
          </p:cNvSpPr>
          <p:nvPr>
            <p:ph type="body" sz="quarter" idx="17" hasCustomPrompt="1"/>
          </p:nvPr>
        </p:nvSpPr>
        <p:spPr>
          <a:xfrm>
            <a:off x="808109" y="3613151"/>
            <a:ext cx="1206500" cy="627062"/>
          </a:xfrm>
        </p:spPr>
        <p:txBody>
          <a:bodyPr/>
          <a:lstStyle>
            <a:lvl1pPr marL="101600" indent="0">
              <a:buNone/>
              <a:defRPr/>
            </a:lvl1pPr>
          </a:lstStyle>
          <a:p>
            <a:pPr lvl="0"/>
            <a:r>
              <a:rPr lang="en-US" dirty="0"/>
              <a:t>Label 3</a:t>
            </a:r>
          </a:p>
        </p:txBody>
      </p:sp>
      <p:sp>
        <p:nvSpPr>
          <p:cNvPr id="17" name="Label 4">
            <a:extLst>
              <a:ext uri="{FF2B5EF4-FFF2-40B4-BE49-F238E27FC236}">
                <a16:creationId xmlns:a16="http://schemas.microsoft.com/office/drawing/2014/main" id="{AAE735D1-F9F4-4525-9ED5-F10A99DECCB8}"/>
              </a:ext>
            </a:extLst>
          </p:cNvPr>
          <p:cNvSpPr>
            <a:spLocks noGrp="1"/>
          </p:cNvSpPr>
          <p:nvPr>
            <p:ph type="body" sz="quarter" idx="18" hasCustomPrompt="1"/>
          </p:nvPr>
        </p:nvSpPr>
        <p:spPr>
          <a:xfrm>
            <a:off x="7381874" y="1681163"/>
            <a:ext cx="1304925" cy="627062"/>
          </a:xfrm>
        </p:spPr>
        <p:txBody>
          <a:bodyPr/>
          <a:lstStyle>
            <a:lvl1pPr marL="101600" indent="0">
              <a:buNone/>
              <a:defRPr/>
            </a:lvl1pPr>
          </a:lstStyle>
          <a:p>
            <a:pPr lvl="0"/>
            <a:r>
              <a:rPr lang="en-US" dirty="0"/>
              <a:t>Label 4</a:t>
            </a:r>
          </a:p>
        </p:txBody>
      </p:sp>
      <p:sp>
        <p:nvSpPr>
          <p:cNvPr id="19" name="Label 5">
            <a:extLst>
              <a:ext uri="{FF2B5EF4-FFF2-40B4-BE49-F238E27FC236}">
                <a16:creationId xmlns:a16="http://schemas.microsoft.com/office/drawing/2014/main" id="{43259E0C-9247-446E-9183-FBF70F8FD41C}"/>
              </a:ext>
            </a:extLst>
          </p:cNvPr>
          <p:cNvSpPr>
            <a:spLocks noGrp="1"/>
          </p:cNvSpPr>
          <p:nvPr>
            <p:ph type="body" sz="quarter" idx="19" hasCustomPrompt="1"/>
          </p:nvPr>
        </p:nvSpPr>
        <p:spPr>
          <a:xfrm>
            <a:off x="7381874" y="2651590"/>
            <a:ext cx="1304925" cy="618196"/>
          </a:xfrm>
        </p:spPr>
        <p:txBody>
          <a:bodyPr/>
          <a:lstStyle>
            <a:lvl1pPr marL="101600" indent="0">
              <a:buNone/>
              <a:defRPr/>
            </a:lvl1pPr>
          </a:lstStyle>
          <a:p>
            <a:pPr lvl="0"/>
            <a:r>
              <a:rPr lang="en-US" dirty="0"/>
              <a:t>Label 5</a:t>
            </a:r>
          </a:p>
        </p:txBody>
      </p:sp>
      <p:sp>
        <p:nvSpPr>
          <p:cNvPr id="21" name="Label 6">
            <a:extLst>
              <a:ext uri="{FF2B5EF4-FFF2-40B4-BE49-F238E27FC236}">
                <a16:creationId xmlns:a16="http://schemas.microsoft.com/office/drawing/2014/main" id="{111F58DF-A1C1-4DD6-ADE5-FC54A39F6757}"/>
              </a:ext>
            </a:extLst>
          </p:cNvPr>
          <p:cNvSpPr>
            <a:spLocks noGrp="1"/>
          </p:cNvSpPr>
          <p:nvPr>
            <p:ph type="body" sz="quarter" idx="20" hasCustomPrompt="1"/>
          </p:nvPr>
        </p:nvSpPr>
        <p:spPr>
          <a:xfrm>
            <a:off x="7381874" y="3613151"/>
            <a:ext cx="1304925" cy="627063"/>
          </a:xfrm>
        </p:spPr>
        <p:txBody>
          <a:bodyPr/>
          <a:lstStyle>
            <a:lvl1pPr marL="101600" indent="0">
              <a:buNone/>
              <a:defRPr/>
            </a:lvl1pPr>
          </a:lstStyle>
          <a:p>
            <a:pPr lvl="0"/>
            <a:r>
              <a:rPr lang="en-US" dirty="0"/>
              <a:t>Label 6</a:t>
            </a:r>
          </a:p>
        </p:txBody>
      </p:sp>
      <p:sp>
        <p:nvSpPr>
          <p:cNvPr id="3" name="Date Placeholder 2">
            <a:extLst>
              <a:ext uri="{FF2B5EF4-FFF2-40B4-BE49-F238E27FC236}">
                <a16:creationId xmlns:a16="http://schemas.microsoft.com/office/drawing/2014/main" id="{D0CEC9E9-2CDA-42DF-A6E1-55B455A7E67B}"/>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5429F10E-ACBA-4EA4-B23A-AC32FC5A681B}"/>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0278991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bel Layout 2">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5AF36A59-5DE4-46F3-8035-460E546D5673}"/>
              </a:ext>
            </a:extLst>
          </p:cNvPr>
          <p:cNvSpPr>
            <a:spLocks noGrp="1"/>
          </p:cNvSpPr>
          <p:nvPr>
            <p:ph type="title"/>
          </p:nvPr>
        </p:nvSpPr>
        <p:spPr/>
        <p:txBody>
          <a:bodyPr/>
          <a:lstStyle>
            <a:lvl1pPr>
              <a:defRPr sz="3600">
                <a:latin typeface="+mj-lt"/>
              </a:defRPr>
            </a:lvl1pPr>
          </a:lstStyle>
          <a:p>
            <a:r>
              <a:rPr lang="en-US" dirty="0"/>
              <a:t>Click to edit Master title style</a:t>
            </a:r>
          </a:p>
        </p:txBody>
      </p:sp>
      <p:sp>
        <p:nvSpPr>
          <p:cNvPr id="7" name="Image 1 title">
            <a:extLst>
              <a:ext uri="{FF2B5EF4-FFF2-40B4-BE49-F238E27FC236}">
                <a16:creationId xmlns:a16="http://schemas.microsoft.com/office/drawing/2014/main" id="{2BEC12FB-EC67-436F-875F-0A306862EF78}"/>
              </a:ext>
            </a:extLst>
          </p:cNvPr>
          <p:cNvSpPr>
            <a:spLocks noGrp="1"/>
          </p:cNvSpPr>
          <p:nvPr>
            <p:ph type="body" sz="quarter" idx="13" hasCustomPrompt="1"/>
          </p:nvPr>
        </p:nvSpPr>
        <p:spPr>
          <a:xfrm>
            <a:off x="457201" y="4392613"/>
            <a:ext cx="2107323" cy="504825"/>
          </a:xfrm>
        </p:spPr>
        <p:txBody>
          <a:bodyPr/>
          <a:lstStyle>
            <a:lvl1pPr marL="101600" indent="0">
              <a:buNone/>
              <a:defRPr/>
            </a:lvl1pPr>
          </a:lstStyle>
          <a:p>
            <a:pPr lvl="0"/>
            <a:r>
              <a:rPr lang="en-US" dirty="0"/>
              <a:t>Image 1 title</a:t>
            </a:r>
          </a:p>
        </p:txBody>
      </p:sp>
      <p:sp>
        <p:nvSpPr>
          <p:cNvPr id="9" name="Image 1">
            <a:extLst>
              <a:ext uri="{FF2B5EF4-FFF2-40B4-BE49-F238E27FC236}">
                <a16:creationId xmlns:a16="http://schemas.microsoft.com/office/drawing/2014/main" id="{1E9C9C32-F8ED-4AA8-AA00-26A2357E73E9}"/>
              </a:ext>
            </a:extLst>
          </p:cNvPr>
          <p:cNvSpPr>
            <a:spLocks noGrp="1"/>
          </p:cNvSpPr>
          <p:nvPr>
            <p:ph type="pic" sz="quarter" idx="14" hasCustomPrompt="1"/>
          </p:nvPr>
        </p:nvSpPr>
        <p:spPr>
          <a:xfrm>
            <a:off x="457200" y="1817688"/>
            <a:ext cx="2107324" cy="2386012"/>
          </a:xfrm>
        </p:spPr>
        <p:txBody>
          <a:bodyPr/>
          <a:lstStyle>
            <a:lvl1pPr marL="101600" indent="0">
              <a:buNone/>
              <a:defRPr/>
            </a:lvl1pPr>
          </a:lstStyle>
          <a:p>
            <a:r>
              <a:rPr lang="en-US" dirty="0"/>
              <a:t>Image 1</a:t>
            </a:r>
          </a:p>
        </p:txBody>
      </p:sp>
      <p:sp>
        <p:nvSpPr>
          <p:cNvPr id="11" name="Label 1.1">
            <a:extLst>
              <a:ext uri="{FF2B5EF4-FFF2-40B4-BE49-F238E27FC236}">
                <a16:creationId xmlns:a16="http://schemas.microsoft.com/office/drawing/2014/main" id="{BD50A136-2F5A-4764-ADDC-D48D703981CC}"/>
              </a:ext>
            </a:extLst>
          </p:cNvPr>
          <p:cNvSpPr>
            <a:spLocks noGrp="1"/>
          </p:cNvSpPr>
          <p:nvPr>
            <p:ph type="body" sz="quarter" idx="15" hasCustomPrompt="1"/>
          </p:nvPr>
        </p:nvSpPr>
        <p:spPr>
          <a:xfrm>
            <a:off x="2774622" y="1794947"/>
            <a:ext cx="1534619" cy="591855"/>
          </a:xfrm>
        </p:spPr>
        <p:txBody>
          <a:bodyPr/>
          <a:lstStyle>
            <a:lvl1pPr marL="101600" indent="0">
              <a:buNone/>
              <a:defRPr/>
            </a:lvl1pPr>
          </a:lstStyle>
          <a:p>
            <a:pPr lvl="0"/>
            <a:r>
              <a:rPr lang="en-US" dirty="0"/>
              <a:t>Label 1.1</a:t>
            </a:r>
          </a:p>
        </p:txBody>
      </p:sp>
      <p:sp>
        <p:nvSpPr>
          <p:cNvPr id="13" name="Label 1.2">
            <a:extLst>
              <a:ext uri="{FF2B5EF4-FFF2-40B4-BE49-F238E27FC236}">
                <a16:creationId xmlns:a16="http://schemas.microsoft.com/office/drawing/2014/main" id="{16926224-3F90-4884-9AC1-A5381D78801B}"/>
              </a:ext>
            </a:extLst>
          </p:cNvPr>
          <p:cNvSpPr>
            <a:spLocks noGrp="1"/>
          </p:cNvSpPr>
          <p:nvPr>
            <p:ph type="body" sz="quarter" idx="16" hasCustomPrompt="1"/>
          </p:nvPr>
        </p:nvSpPr>
        <p:spPr>
          <a:xfrm>
            <a:off x="2774622" y="2707481"/>
            <a:ext cx="1534619" cy="606425"/>
          </a:xfrm>
        </p:spPr>
        <p:txBody>
          <a:bodyPr/>
          <a:lstStyle>
            <a:lvl1pPr marL="101600" indent="0">
              <a:buNone/>
              <a:defRPr/>
            </a:lvl1pPr>
          </a:lstStyle>
          <a:p>
            <a:pPr lvl="0"/>
            <a:r>
              <a:rPr lang="en-US" dirty="0"/>
              <a:t>Label 1.2</a:t>
            </a:r>
          </a:p>
        </p:txBody>
      </p:sp>
      <p:sp>
        <p:nvSpPr>
          <p:cNvPr id="15" name="Label 1.3">
            <a:extLst>
              <a:ext uri="{FF2B5EF4-FFF2-40B4-BE49-F238E27FC236}">
                <a16:creationId xmlns:a16="http://schemas.microsoft.com/office/drawing/2014/main" id="{D4719473-9C3F-493C-B20E-27CDBBA38B68}"/>
              </a:ext>
            </a:extLst>
          </p:cNvPr>
          <p:cNvSpPr>
            <a:spLocks noGrp="1"/>
          </p:cNvSpPr>
          <p:nvPr>
            <p:ph type="body" sz="quarter" idx="17" hasCustomPrompt="1"/>
          </p:nvPr>
        </p:nvSpPr>
        <p:spPr>
          <a:xfrm>
            <a:off x="2774622" y="3597275"/>
            <a:ext cx="1534619" cy="606425"/>
          </a:xfrm>
        </p:spPr>
        <p:txBody>
          <a:bodyPr/>
          <a:lstStyle>
            <a:lvl1pPr marL="101600" indent="0">
              <a:buNone/>
              <a:defRPr/>
            </a:lvl1pPr>
          </a:lstStyle>
          <a:p>
            <a:pPr lvl="0"/>
            <a:r>
              <a:rPr lang="en-US" dirty="0"/>
              <a:t>Label 1.3</a:t>
            </a:r>
          </a:p>
        </p:txBody>
      </p:sp>
      <p:sp>
        <p:nvSpPr>
          <p:cNvPr id="17" name="Image 2 title">
            <a:extLst>
              <a:ext uri="{FF2B5EF4-FFF2-40B4-BE49-F238E27FC236}">
                <a16:creationId xmlns:a16="http://schemas.microsoft.com/office/drawing/2014/main" id="{DC526974-AF8C-4228-AAAA-33D0B8AB71C7}"/>
              </a:ext>
            </a:extLst>
          </p:cNvPr>
          <p:cNvSpPr>
            <a:spLocks noGrp="1"/>
          </p:cNvSpPr>
          <p:nvPr>
            <p:ph type="body" sz="quarter" idx="18" hasCustomPrompt="1"/>
          </p:nvPr>
        </p:nvSpPr>
        <p:spPr>
          <a:xfrm>
            <a:off x="4931596" y="4347439"/>
            <a:ext cx="2107323" cy="504825"/>
          </a:xfrm>
        </p:spPr>
        <p:txBody>
          <a:bodyPr/>
          <a:lstStyle>
            <a:lvl1pPr marL="101600" indent="0">
              <a:buNone/>
              <a:defRPr/>
            </a:lvl1pPr>
          </a:lstStyle>
          <a:p>
            <a:pPr lvl="0"/>
            <a:r>
              <a:rPr lang="en-US" dirty="0"/>
              <a:t>Image 2 title</a:t>
            </a:r>
          </a:p>
        </p:txBody>
      </p:sp>
      <p:sp>
        <p:nvSpPr>
          <p:cNvPr id="19" name="Image 2">
            <a:extLst>
              <a:ext uri="{FF2B5EF4-FFF2-40B4-BE49-F238E27FC236}">
                <a16:creationId xmlns:a16="http://schemas.microsoft.com/office/drawing/2014/main" id="{812D2BB4-4991-47F8-9E82-9C9B41B052FB}"/>
              </a:ext>
            </a:extLst>
          </p:cNvPr>
          <p:cNvSpPr>
            <a:spLocks noGrp="1"/>
          </p:cNvSpPr>
          <p:nvPr>
            <p:ph type="pic" sz="quarter" idx="19" hasCustomPrompt="1"/>
          </p:nvPr>
        </p:nvSpPr>
        <p:spPr>
          <a:xfrm>
            <a:off x="4931596" y="1806537"/>
            <a:ext cx="2107323" cy="2397164"/>
          </a:xfrm>
        </p:spPr>
        <p:txBody>
          <a:bodyPr/>
          <a:lstStyle>
            <a:lvl1pPr marL="101600" indent="0">
              <a:buNone/>
              <a:defRPr/>
            </a:lvl1pPr>
          </a:lstStyle>
          <a:p>
            <a:r>
              <a:rPr lang="en-US" dirty="0"/>
              <a:t>Image 2</a:t>
            </a:r>
          </a:p>
        </p:txBody>
      </p:sp>
      <p:sp>
        <p:nvSpPr>
          <p:cNvPr id="21" name="Label 2.1">
            <a:extLst>
              <a:ext uri="{FF2B5EF4-FFF2-40B4-BE49-F238E27FC236}">
                <a16:creationId xmlns:a16="http://schemas.microsoft.com/office/drawing/2014/main" id="{15D9E78D-62D4-4D7C-8E37-E1A000DA23A2}"/>
              </a:ext>
            </a:extLst>
          </p:cNvPr>
          <p:cNvSpPr>
            <a:spLocks noGrp="1"/>
          </p:cNvSpPr>
          <p:nvPr>
            <p:ph type="body" sz="quarter" idx="20" hasCustomPrompt="1"/>
          </p:nvPr>
        </p:nvSpPr>
        <p:spPr>
          <a:xfrm>
            <a:off x="7304580" y="1794947"/>
            <a:ext cx="1534619" cy="608524"/>
          </a:xfrm>
        </p:spPr>
        <p:txBody>
          <a:bodyPr/>
          <a:lstStyle>
            <a:lvl1pPr marL="101600" indent="0">
              <a:buNone/>
              <a:defRPr/>
            </a:lvl1pPr>
          </a:lstStyle>
          <a:p>
            <a:pPr lvl="0"/>
            <a:r>
              <a:rPr lang="en-US" dirty="0"/>
              <a:t>Label 2.1</a:t>
            </a:r>
          </a:p>
        </p:txBody>
      </p:sp>
      <p:sp>
        <p:nvSpPr>
          <p:cNvPr id="23" name="Label 2.2">
            <a:extLst>
              <a:ext uri="{FF2B5EF4-FFF2-40B4-BE49-F238E27FC236}">
                <a16:creationId xmlns:a16="http://schemas.microsoft.com/office/drawing/2014/main" id="{0ECEA5DA-0702-46DA-A4DD-66B7E7FF424B}"/>
              </a:ext>
            </a:extLst>
          </p:cNvPr>
          <p:cNvSpPr>
            <a:spLocks noGrp="1"/>
          </p:cNvSpPr>
          <p:nvPr>
            <p:ph type="body" sz="quarter" idx="21" hasCustomPrompt="1"/>
          </p:nvPr>
        </p:nvSpPr>
        <p:spPr>
          <a:xfrm>
            <a:off x="7304579" y="2707481"/>
            <a:ext cx="1534619" cy="608524"/>
          </a:xfrm>
        </p:spPr>
        <p:txBody>
          <a:bodyPr/>
          <a:lstStyle>
            <a:lvl1pPr marL="101600" indent="0">
              <a:buNone/>
              <a:defRPr/>
            </a:lvl1pPr>
          </a:lstStyle>
          <a:p>
            <a:pPr lvl="0"/>
            <a:r>
              <a:rPr lang="en-US" dirty="0"/>
              <a:t>Label 2.2</a:t>
            </a:r>
          </a:p>
        </p:txBody>
      </p:sp>
      <p:sp>
        <p:nvSpPr>
          <p:cNvPr id="25" name="Label 2.3">
            <a:extLst>
              <a:ext uri="{FF2B5EF4-FFF2-40B4-BE49-F238E27FC236}">
                <a16:creationId xmlns:a16="http://schemas.microsoft.com/office/drawing/2014/main" id="{64C63D68-E200-46DF-8E34-92DC66FE879B}"/>
              </a:ext>
            </a:extLst>
          </p:cNvPr>
          <p:cNvSpPr>
            <a:spLocks noGrp="1"/>
          </p:cNvSpPr>
          <p:nvPr>
            <p:ph type="body" sz="quarter" idx="22" hasCustomPrompt="1"/>
          </p:nvPr>
        </p:nvSpPr>
        <p:spPr>
          <a:xfrm>
            <a:off x="7304579" y="3579818"/>
            <a:ext cx="1534620" cy="608524"/>
          </a:xfrm>
        </p:spPr>
        <p:txBody>
          <a:bodyPr/>
          <a:lstStyle>
            <a:lvl1pPr marL="101600" indent="0">
              <a:buNone/>
              <a:defRPr/>
            </a:lvl1pPr>
          </a:lstStyle>
          <a:p>
            <a:pPr lvl="0"/>
            <a:r>
              <a:rPr lang="en-US" dirty="0"/>
              <a:t>Label 2.3</a:t>
            </a:r>
          </a:p>
        </p:txBody>
      </p:sp>
      <p:sp>
        <p:nvSpPr>
          <p:cNvPr id="3" name="Date Placeholder 2">
            <a:extLst>
              <a:ext uri="{FF2B5EF4-FFF2-40B4-BE49-F238E27FC236}">
                <a16:creationId xmlns:a16="http://schemas.microsoft.com/office/drawing/2014/main" id="{D8A4DA0A-BA94-4C4E-A521-FB23D113A856}"/>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44569933-5FC5-4C73-96ED-E1AC0FC867FE}"/>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648721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109093502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Title Placeholder"/>
          <p:cNvSpPr txBox="1">
            <a:spLocks noGrp="1"/>
          </p:cNvSpPr>
          <p:nvPr>
            <p:ph type="title" hasCustomPrompt="1"/>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Content Placeholder"/>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8/7/2023</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Tree>
    <p:extLst>
      <p:ext uri="{BB962C8B-B14F-4D97-AF65-F5344CB8AC3E}">
        <p14:creationId xmlns:p14="http://schemas.microsoft.com/office/powerpoint/2010/main" val="39226820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90ACF9FC-CB6A-1DCC-E808-4755F8A8B235}"/>
              </a:ext>
            </a:extLst>
          </p:cNvPr>
          <p:cNvSpPr>
            <a:spLocks noGrp="1"/>
          </p:cNvSpPr>
          <p:nvPr>
            <p:ph sz="quarter" idx="17"/>
          </p:nvPr>
        </p:nvSpPr>
        <p:spPr>
          <a:xfrm>
            <a:off x="4073525" y="4710113"/>
            <a:ext cx="1727200" cy="1246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8">
            <a:extLst>
              <a:ext uri="{FF2B5EF4-FFF2-40B4-BE49-F238E27FC236}">
                <a16:creationId xmlns:a16="http://schemas.microsoft.com/office/drawing/2014/main" id="{EBCCE32F-7B84-D473-5B93-ED0C58CF8F90}"/>
              </a:ext>
            </a:extLst>
          </p:cNvPr>
          <p:cNvSpPr>
            <a:spLocks noGrp="1"/>
          </p:cNvSpPr>
          <p:nvPr>
            <p:ph sz="quarter" idx="18"/>
          </p:nvPr>
        </p:nvSpPr>
        <p:spPr>
          <a:xfrm>
            <a:off x="6604000" y="4830763"/>
            <a:ext cx="425450" cy="8397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a:extLst>
              <a:ext uri="{FF2B5EF4-FFF2-40B4-BE49-F238E27FC236}">
                <a16:creationId xmlns:a16="http://schemas.microsoft.com/office/drawing/2014/main" id="{AA40ED2A-6A9F-58AC-71D8-EF99051B8632}"/>
              </a:ext>
            </a:extLst>
          </p:cNvPr>
          <p:cNvSpPr>
            <a:spLocks noGrp="1"/>
          </p:cNvSpPr>
          <p:nvPr>
            <p:ph sz="quarter" idx="19"/>
          </p:nvPr>
        </p:nvSpPr>
        <p:spPr>
          <a:xfrm>
            <a:off x="7772400" y="4913313"/>
            <a:ext cx="425450" cy="1042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Picture Placeholder 7">
            <a:extLst>
              <a:ext uri="{FF2B5EF4-FFF2-40B4-BE49-F238E27FC236}">
                <a16:creationId xmlns:a16="http://schemas.microsoft.com/office/drawing/2014/main" id="{A3A649BA-CDC6-3959-403D-0D58F10D93AD}"/>
              </a:ext>
            </a:extLst>
          </p:cNvPr>
          <p:cNvSpPr>
            <a:spLocks noGrp="1"/>
          </p:cNvSpPr>
          <p:nvPr>
            <p:ph type="pic" sz="quarter" idx="20"/>
          </p:nvPr>
        </p:nvSpPr>
        <p:spPr>
          <a:xfrm>
            <a:off x="93663" y="3230563"/>
            <a:ext cx="3176587" cy="2725737"/>
          </a:xfrm>
        </p:spPr>
        <p:txBody>
          <a:bodyPr/>
          <a:lstStyle/>
          <a:p>
            <a:endParaRPr lang="en-IN" dirty="0"/>
          </a:p>
        </p:txBody>
      </p:sp>
    </p:spTree>
    <p:extLst>
      <p:ext uri="{BB962C8B-B14F-4D97-AF65-F5344CB8AC3E}">
        <p14:creationId xmlns:p14="http://schemas.microsoft.com/office/powerpoint/2010/main" val="1236485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Tree>
    <p:extLst>
      <p:ext uri="{BB962C8B-B14F-4D97-AF65-F5344CB8AC3E}">
        <p14:creationId xmlns:p14="http://schemas.microsoft.com/office/powerpoint/2010/main" val="23961098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457200" y="1600200"/>
            <a:ext cx="8229600" cy="2769989"/>
          </a:xfrm>
        </p:spPr>
        <p:txBody>
          <a:bodyPr tIns="45720" bIns="45720">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591926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84749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86910917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3029484" cy="85736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CA2D66DA-8745-1239-2EF2-8DD082A7D1F7}"/>
              </a:ext>
            </a:extLst>
          </p:cNvPr>
          <p:cNvSpPr>
            <a:spLocks noGrp="1"/>
          </p:cNvSpPr>
          <p:nvPr>
            <p:ph sz="quarter" idx="14"/>
          </p:nvPr>
        </p:nvSpPr>
        <p:spPr>
          <a:xfrm>
            <a:off x="3887788" y="1414463"/>
            <a:ext cx="1709737" cy="884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D09087CD-7255-5BFF-FCF9-8C5B3200818A}"/>
              </a:ext>
            </a:extLst>
          </p:cNvPr>
          <p:cNvSpPr>
            <a:spLocks noGrp="1"/>
          </p:cNvSpPr>
          <p:nvPr>
            <p:ph sz="quarter" idx="15"/>
          </p:nvPr>
        </p:nvSpPr>
        <p:spPr>
          <a:xfrm>
            <a:off x="5999163" y="1441450"/>
            <a:ext cx="1778000" cy="884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7">
            <a:extLst>
              <a:ext uri="{FF2B5EF4-FFF2-40B4-BE49-F238E27FC236}">
                <a16:creationId xmlns:a16="http://schemas.microsoft.com/office/drawing/2014/main" id="{C88662FD-7ABD-505E-D05E-72C2363486B2}"/>
              </a:ext>
            </a:extLst>
          </p:cNvPr>
          <p:cNvSpPr>
            <a:spLocks noGrp="1"/>
          </p:cNvSpPr>
          <p:nvPr>
            <p:ph sz="quarter" idx="16"/>
          </p:nvPr>
        </p:nvSpPr>
        <p:spPr>
          <a:xfrm>
            <a:off x="366713" y="2538413"/>
            <a:ext cx="3197225" cy="890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9">
            <a:extLst>
              <a:ext uri="{FF2B5EF4-FFF2-40B4-BE49-F238E27FC236}">
                <a16:creationId xmlns:a16="http://schemas.microsoft.com/office/drawing/2014/main" id="{35CD02F3-4507-82D9-878A-997991AEEB26}"/>
              </a:ext>
            </a:extLst>
          </p:cNvPr>
          <p:cNvSpPr>
            <a:spLocks noGrp="1"/>
          </p:cNvSpPr>
          <p:nvPr>
            <p:ph sz="quarter" idx="17"/>
          </p:nvPr>
        </p:nvSpPr>
        <p:spPr>
          <a:xfrm>
            <a:off x="3887788" y="2325688"/>
            <a:ext cx="1778000" cy="1033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2" name="Content Placeholder 11">
            <a:extLst>
              <a:ext uri="{FF2B5EF4-FFF2-40B4-BE49-F238E27FC236}">
                <a16:creationId xmlns:a16="http://schemas.microsoft.com/office/drawing/2014/main" id="{4D6A594F-E3A4-9D62-55C3-B6C36E836709}"/>
              </a:ext>
            </a:extLst>
          </p:cNvPr>
          <p:cNvSpPr>
            <a:spLocks noGrp="1"/>
          </p:cNvSpPr>
          <p:nvPr>
            <p:ph sz="quarter" idx="18"/>
          </p:nvPr>
        </p:nvSpPr>
        <p:spPr>
          <a:xfrm>
            <a:off x="5784850" y="2468563"/>
            <a:ext cx="2136775" cy="1171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4" name="Content Placeholder 13">
            <a:extLst>
              <a:ext uri="{FF2B5EF4-FFF2-40B4-BE49-F238E27FC236}">
                <a16:creationId xmlns:a16="http://schemas.microsoft.com/office/drawing/2014/main" id="{D46AAF66-530C-79CF-E3BF-3566F8D3AB26}"/>
              </a:ext>
            </a:extLst>
          </p:cNvPr>
          <p:cNvSpPr>
            <a:spLocks noGrp="1"/>
          </p:cNvSpPr>
          <p:nvPr>
            <p:ph sz="quarter" idx="19"/>
          </p:nvPr>
        </p:nvSpPr>
        <p:spPr>
          <a:xfrm>
            <a:off x="457200" y="3783013"/>
            <a:ext cx="3738563" cy="871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6" name="Content Placeholder 15">
            <a:extLst>
              <a:ext uri="{FF2B5EF4-FFF2-40B4-BE49-F238E27FC236}">
                <a16:creationId xmlns:a16="http://schemas.microsoft.com/office/drawing/2014/main" id="{026CD763-4B47-3BED-03E8-A015075F912A}"/>
              </a:ext>
            </a:extLst>
          </p:cNvPr>
          <p:cNvSpPr>
            <a:spLocks noGrp="1"/>
          </p:cNvSpPr>
          <p:nvPr>
            <p:ph sz="quarter" idx="20"/>
          </p:nvPr>
        </p:nvSpPr>
        <p:spPr>
          <a:xfrm>
            <a:off x="4400550" y="3852863"/>
            <a:ext cx="1778000" cy="801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8" name="Content Placeholder 17">
            <a:extLst>
              <a:ext uri="{FF2B5EF4-FFF2-40B4-BE49-F238E27FC236}">
                <a16:creationId xmlns:a16="http://schemas.microsoft.com/office/drawing/2014/main" id="{37435A11-1068-C976-868E-4FFD73A171FE}"/>
              </a:ext>
            </a:extLst>
          </p:cNvPr>
          <p:cNvSpPr>
            <a:spLocks noGrp="1"/>
          </p:cNvSpPr>
          <p:nvPr>
            <p:ph sz="quarter" idx="21"/>
          </p:nvPr>
        </p:nvSpPr>
        <p:spPr>
          <a:xfrm>
            <a:off x="6742113" y="3913188"/>
            <a:ext cx="1944687" cy="801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0" name="Content Placeholder 19">
            <a:extLst>
              <a:ext uri="{FF2B5EF4-FFF2-40B4-BE49-F238E27FC236}">
                <a16:creationId xmlns:a16="http://schemas.microsoft.com/office/drawing/2014/main" id="{B7DE3A11-D119-F138-2FF9-A252FFBC5291}"/>
              </a:ext>
            </a:extLst>
          </p:cNvPr>
          <p:cNvSpPr>
            <a:spLocks noGrp="1"/>
          </p:cNvSpPr>
          <p:nvPr>
            <p:ph sz="quarter" idx="22"/>
          </p:nvPr>
        </p:nvSpPr>
        <p:spPr>
          <a:xfrm>
            <a:off x="457200" y="5084763"/>
            <a:ext cx="2790825" cy="957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2" name="Content Placeholder 21">
            <a:extLst>
              <a:ext uri="{FF2B5EF4-FFF2-40B4-BE49-F238E27FC236}">
                <a16:creationId xmlns:a16="http://schemas.microsoft.com/office/drawing/2014/main" id="{4BD92085-FE83-F33F-00E2-EED3E274BAC5}"/>
              </a:ext>
            </a:extLst>
          </p:cNvPr>
          <p:cNvSpPr>
            <a:spLocks noGrp="1"/>
          </p:cNvSpPr>
          <p:nvPr>
            <p:ph sz="quarter" idx="23"/>
          </p:nvPr>
        </p:nvSpPr>
        <p:spPr>
          <a:xfrm>
            <a:off x="3708400" y="5008563"/>
            <a:ext cx="1778000" cy="657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4" name="Picture Placeholder 23">
            <a:extLst>
              <a:ext uri="{FF2B5EF4-FFF2-40B4-BE49-F238E27FC236}">
                <a16:creationId xmlns:a16="http://schemas.microsoft.com/office/drawing/2014/main" id="{E45B0F07-C370-429F-108F-D6065F405938}"/>
              </a:ext>
            </a:extLst>
          </p:cNvPr>
          <p:cNvSpPr>
            <a:spLocks noGrp="1"/>
          </p:cNvSpPr>
          <p:nvPr>
            <p:ph type="pic" sz="quarter" idx="24"/>
          </p:nvPr>
        </p:nvSpPr>
        <p:spPr>
          <a:xfrm>
            <a:off x="5999163" y="4938713"/>
            <a:ext cx="1050925" cy="1241425"/>
          </a:xfrm>
        </p:spPr>
        <p:txBody>
          <a:bodyPr/>
          <a:lstStyle/>
          <a:p>
            <a:endParaRPr lang="en-IN" dirty="0"/>
          </a:p>
        </p:txBody>
      </p:sp>
    </p:spTree>
    <p:extLst>
      <p:ext uri="{BB962C8B-B14F-4D97-AF65-F5344CB8AC3E}">
        <p14:creationId xmlns:p14="http://schemas.microsoft.com/office/powerpoint/2010/main" val="2372258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Tree>
    <p:extLst>
      <p:ext uri="{BB962C8B-B14F-4D97-AF65-F5344CB8AC3E}">
        <p14:creationId xmlns:p14="http://schemas.microsoft.com/office/powerpoint/2010/main" val="1724115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005242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90ACF9FC-CB6A-1DCC-E808-4755F8A8B235}"/>
              </a:ext>
            </a:extLst>
          </p:cNvPr>
          <p:cNvSpPr>
            <a:spLocks noGrp="1"/>
          </p:cNvSpPr>
          <p:nvPr>
            <p:ph sz="quarter" idx="17"/>
          </p:nvPr>
        </p:nvSpPr>
        <p:spPr>
          <a:xfrm>
            <a:off x="4073525" y="4710113"/>
            <a:ext cx="1727200" cy="1246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8">
            <a:extLst>
              <a:ext uri="{FF2B5EF4-FFF2-40B4-BE49-F238E27FC236}">
                <a16:creationId xmlns:a16="http://schemas.microsoft.com/office/drawing/2014/main" id="{EBCCE32F-7B84-D473-5B93-ED0C58CF8F90}"/>
              </a:ext>
            </a:extLst>
          </p:cNvPr>
          <p:cNvSpPr>
            <a:spLocks noGrp="1"/>
          </p:cNvSpPr>
          <p:nvPr>
            <p:ph sz="quarter" idx="18"/>
          </p:nvPr>
        </p:nvSpPr>
        <p:spPr>
          <a:xfrm>
            <a:off x="6604000" y="4830763"/>
            <a:ext cx="425450" cy="8397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a:extLst>
              <a:ext uri="{FF2B5EF4-FFF2-40B4-BE49-F238E27FC236}">
                <a16:creationId xmlns:a16="http://schemas.microsoft.com/office/drawing/2014/main" id="{AA40ED2A-6A9F-58AC-71D8-EF99051B8632}"/>
              </a:ext>
            </a:extLst>
          </p:cNvPr>
          <p:cNvSpPr>
            <a:spLocks noGrp="1"/>
          </p:cNvSpPr>
          <p:nvPr>
            <p:ph sz="quarter" idx="19"/>
          </p:nvPr>
        </p:nvSpPr>
        <p:spPr>
          <a:xfrm>
            <a:off x="7772400" y="4913313"/>
            <a:ext cx="425450" cy="1042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6750870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image" Target="../media/image1.jpg"/><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2391912839"/>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2" name="Content Placeholder 26">
            <a:extLst>
              <a:ext uri="{FF2B5EF4-FFF2-40B4-BE49-F238E27FC236}">
                <a16:creationId xmlns:a16="http://schemas.microsoft.com/office/drawing/2014/main" id="{96113423-EA10-0216-69C8-A2BA11BC1953}"/>
              </a:ext>
            </a:extLst>
          </p:cNvPr>
          <p:cNvSpPr txBox="1">
            <a:spLocks/>
          </p:cNvSpPr>
          <p:nvPr userDrawn="1"/>
        </p:nvSpPr>
        <p:spPr>
          <a:xfrm>
            <a:off x="2097088" y="6456347"/>
            <a:ext cx="6589712" cy="221018"/>
          </a:xfrm>
          <a:prstGeom prst="rect">
            <a:avLst/>
          </a:prstGeom>
        </p:spPr>
        <p:txBody>
          <a:bodyPr lIns="0" tIns="18000" rIns="0" bIns="180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2024, 2018, 2015 Pearson Education, Inc. All Rights Reserved</a:t>
            </a:r>
          </a:p>
        </p:txBody>
      </p:sp>
      <p:pic>
        <p:nvPicPr>
          <p:cNvPr id="3" name="Picture Placeholder 33">
            <a:extLst>
              <a:ext uri="{FF2B5EF4-FFF2-40B4-BE49-F238E27FC236}">
                <a16:creationId xmlns:a16="http://schemas.microsoft.com/office/drawing/2014/main" id="{6A23DD75-23F5-C38A-1DB9-303907CF25CB}"/>
              </a:ext>
            </a:extLst>
          </p:cNvPr>
          <p:cNvPicPr>
            <a:picLocks noChangeAspect="1"/>
          </p:cNvPicPr>
          <p:nvPr userDrawn="1"/>
        </p:nvPicPr>
        <p:blipFill>
          <a:blip r:embed="rId23"/>
          <a:stretch>
            <a:fillRect/>
          </a:stretch>
        </p:blipFill>
        <p:spPr>
          <a:xfrm>
            <a:off x="473549" y="6427498"/>
            <a:ext cx="986560" cy="310866"/>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93" r:id="rId2"/>
    <p:sldLayoutId id="2147483650" r:id="rId3"/>
    <p:sldLayoutId id="2147483688" r:id="rId4"/>
    <p:sldLayoutId id="2147483689" r:id="rId5"/>
    <p:sldLayoutId id="2147483690" r:id="rId6"/>
    <p:sldLayoutId id="2147483681" r:id="rId7"/>
    <p:sldLayoutId id="2147483676" r:id="rId8"/>
    <p:sldLayoutId id="2147483677" r:id="rId9"/>
    <p:sldLayoutId id="2147483678" r:id="rId10"/>
    <p:sldLayoutId id="2147483687" r:id="rId11"/>
    <p:sldLayoutId id="2147483679" r:id="rId12"/>
    <p:sldLayoutId id="2147483671" r:id="rId13"/>
    <p:sldLayoutId id="2147483673" r:id="rId14"/>
    <p:sldLayoutId id="2147483670" r:id="rId15"/>
    <p:sldLayoutId id="2147483669" r:id="rId16"/>
    <p:sldLayoutId id="2147483655" r:id="rId17"/>
    <p:sldLayoutId id="2147483691" r:id="rId18"/>
    <p:sldLayoutId id="2147483692" r:id="rId19"/>
    <p:sldLayoutId id="2147483694" r:id="rId20"/>
    <p:sldLayoutId id="2147483695"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jameshalderman.com/a2_vid_lib_page/" TargetMode="External"/><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hyperlink" Target="https://jameshalderman.com/a2_anim_lib_pag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2.xml"/><Relationship Id="rId5" Type="http://schemas.openxmlformats.org/officeDocument/2006/relationships/image" Target="../media/image8.w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image" Target="../media/image9.jpg"/><Relationship Id="rId7" Type="http://schemas.openxmlformats.org/officeDocument/2006/relationships/oleObject" Target="../embeddings/oleObject4.bin"/><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oleObject" Target="../embeddings/oleObject3.bin"/><Relationship Id="rId5" Type="http://schemas.openxmlformats.org/officeDocument/2006/relationships/image" Target="../media/image10.wmf"/><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65826" y="220505"/>
            <a:ext cx="8229600" cy="1144347"/>
          </a:xfrm>
        </p:spPr>
        <p:txBody>
          <a:bodyPr lIns="0" tIns="18000" rIns="0" bIns="18000" anchor="ctr" anchorCtr="0">
            <a:spAutoFit/>
          </a:bodyPr>
          <a:lstStyle/>
          <a:p>
            <a:r>
              <a:rPr lang="en-US" dirty="0"/>
              <a:t>Automatic Transmissions and Transaxles</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8220" y="1443848"/>
            <a:ext cx="1802525" cy="344128"/>
          </a:xfrm>
        </p:spPr>
        <p:txBody>
          <a:bodyPr wrap="square" lIns="0" tIns="18000" rIns="0" bIns="18000" anchor="ctr" anchorCtr="0">
            <a:spAutoFit/>
          </a:bodyPr>
          <a:lstStyle/>
          <a:p>
            <a:r>
              <a:rPr lang="en-US" dirty="0"/>
              <a:t>Eighth Edition</a:t>
            </a:r>
          </a:p>
        </p:txBody>
      </p:sp>
      <p:pic>
        <p:nvPicPr>
          <p:cNvPr id="8" name="Picture 7" descr="Front Cover: Automatic Transmissions and Transaxles Eighth Edition by James D. Halderman">
            <a:extLst>
              <a:ext uri="{FF2B5EF4-FFF2-40B4-BE49-F238E27FC236}">
                <a16:creationId xmlns:a16="http://schemas.microsoft.com/office/drawing/2014/main" id="{285F37ED-FA90-3BC1-BA62-EF957C4606BA}"/>
              </a:ext>
            </a:extLst>
          </p:cNvPr>
          <p:cNvPicPr>
            <a:picLocks noChangeAspect="1"/>
          </p:cNvPicPr>
          <p:nvPr/>
        </p:nvPicPr>
        <p:blipFill>
          <a:blip r:embed="rId3"/>
          <a:stretch>
            <a:fillRect/>
          </a:stretch>
        </p:blipFill>
        <p:spPr>
          <a:xfrm>
            <a:off x="486705" y="1931223"/>
            <a:ext cx="3422210" cy="4381877"/>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580630" y="2640874"/>
            <a:ext cx="1949566" cy="498016"/>
          </a:xfrm>
        </p:spPr>
        <p:txBody>
          <a:bodyPr wrap="square" lIns="0" tIns="18000" rIns="0" bIns="18000" anchor="ctr">
            <a:spAutoFit/>
          </a:bodyPr>
          <a:lstStyle/>
          <a:p>
            <a:pPr marL="0"/>
            <a:r>
              <a:rPr lang="en-US" dirty="0"/>
              <a:t>Chapter 14</a:t>
            </a:r>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580631" y="3761717"/>
            <a:ext cx="4106170" cy="713460"/>
          </a:xfrm>
        </p:spPr>
        <p:txBody>
          <a:bodyPr wrap="square" lIns="0" tIns="18000" rIns="0" bIns="18000" anchor="ctr" anchorCtr="0">
            <a:spAutoFit/>
          </a:bodyPr>
          <a:lstStyle/>
          <a:p>
            <a:pPr marL="0"/>
            <a:r>
              <a:rPr lang="en-US" dirty="0"/>
              <a:t>Dual Clutch Automatic Transmissions/Transaxles</a:t>
            </a:r>
          </a:p>
        </p:txBody>
      </p:sp>
      <p:pic>
        <p:nvPicPr>
          <p:cNvPr id="34" name="Picture Placeholder 33" descr="Pearson Logo">
            <a:extLst>
              <a:ext uri="{FF2B5EF4-FFF2-40B4-BE49-F238E27FC236}">
                <a16:creationId xmlns:a16="http://schemas.microsoft.com/office/drawing/2014/main" id="{AB68EB2D-4F0F-D7E1-842B-78F75D23D7C2}"/>
              </a:ext>
            </a:extLst>
          </p:cNvPr>
          <p:cNvPicPr>
            <a:picLocks noGrp="1" noChangeAspect="1"/>
          </p:cNvPicPr>
          <p:nvPr>
            <p:ph type="pic" sz="quarter" idx="19"/>
          </p:nvPr>
        </p:nvPicPr>
        <p:blipFill>
          <a:blip r:embed="rId4"/>
          <a:stretch>
            <a:fillRect/>
          </a:stretch>
        </p:blipFill>
        <p:spPr>
          <a:xfrm>
            <a:off x="473549" y="6427498"/>
            <a:ext cx="986560" cy="310866"/>
          </a:xfrm>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097088" y="6456347"/>
            <a:ext cx="6589712" cy="221018"/>
          </a:xfrm>
        </p:spPr>
        <p:txBody>
          <a:bodyPr lIns="0" tIns="18000" rIns="0" bIns="18000" anchor="ctr">
            <a:spAutoFit/>
          </a:bodyPr>
          <a:lstStyle/>
          <a:p>
            <a:r>
              <a:rPr lang="en-US" dirty="0"/>
              <a:t>Copyright © 2024, 2018, 2015 Pearson Education, Inc. All Rights Reserved</a:t>
            </a:r>
          </a:p>
        </p:txBody>
      </p:sp>
    </p:spTree>
    <p:extLst>
      <p:ext uri="{BB962C8B-B14F-4D97-AF65-F5344CB8AC3E}">
        <p14:creationId xmlns:p14="http://schemas.microsoft.com/office/powerpoint/2010/main" val="3173379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75130" y="217824"/>
            <a:ext cx="8229600" cy="590349"/>
          </a:xfrm>
        </p:spPr>
        <p:txBody>
          <a:bodyPr lIns="0" tIns="18000" rIns="0" bIns="18000" anchor="ctr" anchorCtr="0">
            <a:spAutoFit/>
          </a:bodyPr>
          <a:lstStyle/>
          <a:p>
            <a:r>
              <a:rPr lang="en-US" dirty="0"/>
              <a:t>Figure 14.6</a:t>
            </a:r>
            <a:endParaRPr lang="en-US" sz="3200" dirty="0"/>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75130" y="1097435"/>
            <a:ext cx="3029484" cy="344128"/>
          </a:xfrm>
        </p:spPr>
        <p:txBody>
          <a:bodyPr wrap="square" lIns="0" tIns="18000" rIns="0" bIns="18000" anchor="ctr" anchorCtr="0">
            <a:spAutoFit/>
          </a:bodyPr>
          <a:lstStyle/>
          <a:p>
            <a:pPr marL="0" indent="0">
              <a:spcBef>
                <a:spcPts val="600"/>
              </a:spcBef>
              <a:buNone/>
            </a:pPr>
            <a:r>
              <a:rPr lang="en-US" sz="2000" spc="-250" dirty="0">
                <a:solidFill>
                  <a:schemeClr val="tx1"/>
                </a:solidFill>
              </a:rPr>
              <a:t>G E T R A </a:t>
            </a:r>
            <a:r>
              <a:rPr lang="en-US" sz="2000" dirty="0">
                <a:solidFill>
                  <a:schemeClr val="tx1"/>
                </a:solidFill>
              </a:rPr>
              <a:t>G </a:t>
            </a:r>
            <a:r>
              <a:rPr lang="en-US" sz="2000" spc="-250" dirty="0">
                <a:solidFill>
                  <a:schemeClr val="tx1"/>
                </a:solidFill>
              </a:rPr>
              <a:t>D C </a:t>
            </a:r>
            <a:r>
              <a:rPr lang="en-US" sz="2000" dirty="0">
                <a:solidFill>
                  <a:schemeClr val="tx1"/>
                </a:solidFill>
              </a:rPr>
              <a:t>T 450 </a:t>
            </a:r>
          </a:p>
        </p:txBody>
      </p:sp>
      <p:pic>
        <p:nvPicPr>
          <p:cNvPr id="7" name="Picture 6" descr="The image shows clutch 1 engaged.&#10;Long description is available in notes, Press F6.">
            <a:extLst>
              <a:ext uri="{FF2B5EF4-FFF2-40B4-BE49-F238E27FC236}">
                <a16:creationId xmlns:a16="http://schemas.microsoft.com/office/drawing/2014/main" id="{DBB6B3B7-4CB3-F130-C8D2-D6651B15558F}"/>
              </a:ext>
            </a:extLst>
          </p:cNvPr>
          <p:cNvPicPr>
            <a:picLocks noChangeAspect="1"/>
          </p:cNvPicPr>
          <p:nvPr/>
        </p:nvPicPr>
        <p:blipFill rotWithShape="1">
          <a:blip r:embed="rId3"/>
          <a:srcRect b="4724"/>
          <a:stretch/>
        </p:blipFill>
        <p:spPr>
          <a:xfrm>
            <a:off x="477190" y="1586891"/>
            <a:ext cx="3755638" cy="4138691"/>
          </a:xfrm>
          <a:prstGeom prst="rect">
            <a:avLst/>
          </a:prstGeom>
        </p:spPr>
      </p:pic>
      <p:sp>
        <p:nvSpPr>
          <p:cNvPr id="4" name="Content Placeholder 3">
            <a:extLst>
              <a:ext uri="{FF2B5EF4-FFF2-40B4-BE49-F238E27FC236}">
                <a16:creationId xmlns:a16="http://schemas.microsoft.com/office/drawing/2014/main" id="{1C4A204B-234B-AE58-E238-FFCC54E3DA82}"/>
              </a:ext>
            </a:extLst>
          </p:cNvPr>
          <p:cNvSpPr>
            <a:spLocks noGrp="1"/>
          </p:cNvSpPr>
          <p:nvPr>
            <p:ph sz="quarter" idx="14"/>
          </p:nvPr>
        </p:nvSpPr>
        <p:spPr>
          <a:xfrm>
            <a:off x="4578071" y="1097346"/>
            <a:ext cx="4108729" cy="1267458"/>
          </a:xfrm>
        </p:spPr>
        <p:txBody>
          <a:bodyPr wrap="square" lIns="0" tIns="18000" rIns="0" bIns="18000" anchor="ctr" anchorCtr="0">
            <a:spAutoFit/>
          </a:bodyPr>
          <a:lstStyle/>
          <a:p>
            <a:pPr marL="457200" indent="-457200">
              <a:buFont typeface="+mj-lt"/>
              <a:buAutoNum type="arabicPeriod" startAt="5"/>
            </a:pPr>
            <a:r>
              <a:rPr lang="en-US" sz="2000" dirty="0"/>
              <a:t>Engine torque through clutch 1 is zero and full engine torque being transmitted through clutch 2.</a:t>
            </a:r>
          </a:p>
        </p:txBody>
      </p:sp>
      <p:sp>
        <p:nvSpPr>
          <p:cNvPr id="5" name="Content Placeholder 4">
            <a:extLst>
              <a:ext uri="{FF2B5EF4-FFF2-40B4-BE49-F238E27FC236}">
                <a16:creationId xmlns:a16="http://schemas.microsoft.com/office/drawing/2014/main" id="{41181960-9913-F584-6472-0A7DEF797759}"/>
              </a:ext>
            </a:extLst>
          </p:cNvPr>
          <p:cNvSpPr>
            <a:spLocks noGrp="1"/>
          </p:cNvSpPr>
          <p:nvPr>
            <p:ph sz="quarter" idx="15"/>
          </p:nvPr>
        </p:nvSpPr>
        <p:spPr>
          <a:xfrm>
            <a:off x="474454" y="5983768"/>
            <a:ext cx="8212345" cy="344128"/>
          </a:xfrm>
        </p:spPr>
        <p:txBody>
          <a:bodyPr wrap="square" lIns="0" tIns="18000" rIns="0" bIns="18000" anchor="ctr" anchorCtr="0">
            <a:spAutoFit/>
          </a:bodyPr>
          <a:lstStyle/>
          <a:p>
            <a:pPr marL="342900" indent="-342900"/>
            <a:r>
              <a:rPr lang="en-US" sz="2000" dirty="0"/>
              <a:t>Second gear engaged using clutch 2 (</a:t>
            </a:r>
            <a:r>
              <a:rPr lang="en-US" sz="2000" spc="-200" dirty="0"/>
              <a:t>C </a:t>
            </a:r>
            <a:r>
              <a:rPr lang="en-US" sz="2000" dirty="0"/>
              <a:t>2) to transmit engine torque.</a:t>
            </a:r>
          </a:p>
        </p:txBody>
      </p:sp>
    </p:spTree>
    <p:extLst>
      <p:ext uri="{BB962C8B-B14F-4D97-AF65-F5344CB8AC3E}">
        <p14:creationId xmlns:p14="http://schemas.microsoft.com/office/powerpoint/2010/main" val="4266036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Dual Clutch Transaxle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dual_clutch_transaxle">
            <a:hlinkClick r:id="" action="ppaction://media"/>
            <a:extLst>
              <a:ext uri="{FF2B5EF4-FFF2-40B4-BE49-F238E27FC236}">
                <a16:creationId xmlns:a16="http://schemas.microsoft.com/office/drawing/2014/main" id="{16F89FB0-2775-11B8-632A-39AF6AD4490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4470" y="1143000"/>
            <a:ext cx="9009529" cy="5067860"/>
          </a:xfrm>
          <a:prstGeom prst="rect">
            <a:avLst/>
          </a:prstGeom>
        </p:spPr>
      </p:pic>
    </p:spTree>
    <p:extLst>
      <p:ext uri="{BB962C8B-B14F-4D97-AF65-F5344CB8AC3E}">
        <p14:creationId xmlns:p14="http://schemas.microsoft.com/office/powerpoint/2010/main" val="406993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75130" y="217824"/>
            <a:ext cx="8229600" cy="590349"/>
          </a:xfrm>
        </p:spPr>
        <p:txBody>
          <a:bodyPr lIns="0" tIns="18000" rIns="0" bIns="18000" anchor="ctr" anchorCtr="0">
            <a:spAutoFit/>
          </a:bodyPr>
          <a:lstStyle/>
          <a:p>
            <a:r>
              <a:rPr lang="en-US" dirty="0"/>
              <a:t>Figure 14.7</a:t>
            </a:r>
            <a:endParaRPr lang="en-US" sz="3200" dirty="0"/>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75129" y="1097435"/>
            <a:ext cx="3631045" cy="344128"/>
          </a:xfrm>
        </p:spPr>
        <p:txBody>
          <a:bodyPr wrap="square" lIns="0" tIns="18000" rIns="0" bIns="18000" anchor="ctr" anchorCtr="0">
            <a:spAutoFit/>
          </a:bodyPr>
          <a:lstStyle/>
          <a:p>
            <a:pPr marL="0" indent="0">
              <a:spcBef>
                <a:spcPts val="600"/>
              </a:spcBef>
              <a:buNone/>
            </a:pPr>
            <a:r>
              <a:rPr lang="en-US" sz="2000" spc="-200" dirty="0">
                <a:solidFill>
                  <a:schemeClr val="tx1"/>
                </a:solidFill>
              </a:rPr>
              <a:t>G</a:t>
            </a:r>
            <a:r>
              <a:rPr lang="en-US" sz="2000" spc="-250" dirty="0">
                <a:solidFill>
                  <a:schemeClr val="tx1"/>
                </a:solidFill>
              </a:rPr>
              <a:t> E T R A </a:t>
            </a:r>
            <a:r>
              <a:rPr lang="en-US" sz="2000" dirty="0">
                <a:solidFill>
                  <a:schemeClr val="tx1"/>
                </a:solidFill>
              </a:rPr>
              <a:t>G </a:t>
            </a:r>
            <a:r>
              <a:rPr lang="en-US" sz="2000" spc="-250" dirty="0">
                <a:solidFill>
                  <a:schemeClr val="tx1"/>
                </a:solidFill>
              </a:rPr>
              <a:t>D C </a:t>
            </a:r>
            <a:r>
              <a:rPr lang="en-US" sz="2000" dirty="0">
                <a:solidFill>
                  <a:schemeClr val="tx1"/>
                </a:solidFill>
              </a:rPr>
              <a:t>T 450 Shift Forks</a:t>
            </a:r>
          </a:p>
        </p:txBody>
      </p:sp>
      <p:pic>
        <p:nvPicPr>
          <p:cNvPr id="7" name="Picture 6" descr="The method of engaging and disengaging gear shift forks is shown.&#10;Long description is available in notes, Press F6.">
            <a:extLst>
              <a:ext uri="{FF2B5EF4-FFF2-40B4-BE49-F238E27FC236}">
                <a16:creationId xmlns:a16="http://schemas.microsoft.com/office/drawing/2014/main" id="{AC165398-3DB9-A991-786A-FC28977CA024}"/>
              </a:ext>
            </a:extLst>
          </p:cNvPr>
          <p:cNvPicPr>
            <a:picLocks noChangeAspect="1"/>
          </p:cNvPicPr>
          <p:nvPr/>
        </p:nvPicPr>
        <p:blipFill rotWithShape="1">
          <a:blip r:embed="rId3"/>
          <a:srcRect r="-303" b="5106"/>
          <a:stretch/>
        </p:blipFill>
        <p:spPr>
          <a:xfrm>
            <a:off x="463168" y="1654106"/>
            <a:ext cx="3915448" cy="3273744"/>
          </a:xfrm>
          <a:prstGeom prst="rect">
            <a:avLst/>
          </a:prstGeom>
        </p:spPr>
      </p:pic>
      <p:sp>
        <p:nvSpPr>
          <p:cNvPr id="4" name="Content Placeholder 3">
            <a:extLst>
              <a:ext uri="{FF2B5EF4-FFF2-40B4-BE49-F238E27FC236}">
                <a16:creationId xmlns:a16="http://schemas.microsoft.com/office/drawing/2014/main" id="{1C4A204B-234B-AE58-E238-FFCC54E3DA82}"/>
              </a:ext>
            </a:extLst>
          </p:cNvPr>
          <p:cNvSpPr>
            <a:spLocks noGrp="1"/>
          </p:cNvSpPr>
          <p:nvPr>
            <p:ph sz="quarter" idx="14"/>
          </p:nvPr>
        </p:nvSpPr>
        <p:spPr>
          <a:xfrm>
            <a:off x="4578071" y="981929"/>
            <a:ext cx="4108729" cy="1498290"/>
          </a:xfrm>
        </p:spPr>
        <p:txBody>
          <a:bodyPr wrap="square" lIns="0" tIns="18000" rIns="0" bIns="18000" anchor="ctr" anchorCtr="0">
            <a:spAutoFit/>
          </a:bodyPr>
          <a:lstStyle/>
          <a:p>
            <a:pPr marL="342900" indent="-342900">
              <a:spcBef>
                <a:spcPts val="600"/>
              </a:spcBef>
            </a:pPr>
            <a:r>
              <a:rPr lang="en-US" sz="2000" dirty="0"/>
              <a:t>Gearshift fork 1 (odd): R-N-5</a:t>
            </a:r>
          </a:p>
          <a:p>
            <a:pPr marL="342900" indent="-342900">
              <a:spcBef>
                <a:spcPts val="600"/>
              </a:spcBef>
            </a:pPr>
            <a:r>
              <a:rPr lang="en-US" sz="2000" dirty="0"/>
              <a:t>Gearshift fork 2 (odd): 3-N-1</a:t>
            </a:r>
          </a:p>
          <a:p>
            <a:pPr marL="342900" indent="-342900">
              <a:spcBef>
                <a:spcPts val="600"/>
              </a:spcBef>
            </a:pPr>
            <a:r>
              <a:rPr lang="en-US" sz="2000" dirty="0"/>
              <a:t>Gearshift fork 3 (even): 2-N-4</a:t>
            </a:r>
          </a:p>
          <a:p>
            <a:pPr marL="342900" indent="-342900">
              <a:spcBef>
                <a:spcPts val="600"/>
              </a:spcBef>
            </a:pPr>
            <a:r>
              <a:rPr lang="en-US" sz="2000" dirty="0"/>
              <a:t>Gearshift fork 4 (even): P-N-6</a:t>
            </a:r>
          </a:p>
        </p:txBody>
      </p:sp>
      <p:sp>
        <p:nvSpPr>
          <p:cNvPr id="5" name="Content Placeholder 4">
            <a:extLst>
              <a:ext uri="{FF2B5EF4-FFF2-40B4-BE49-F238E27FC236}">
                <a16:creationId xmlns:a16="http://schemas.microsoft.com/office/drawing/2014/main" id="{41181960-9913-F584-6472-0A7DEF797759}"/>
              </a:ext>
            </a:extLst>
          </p:cNvPr>
          <p:cNvSpPr>
            <a:spLocks noGrp="1"/>
          </p:cNvSpPr>
          <p:nvPr>
            <p:ph sz="quarter" idx="15"/>
          </p:nvPr>
        </p:nvSpPr>
        <p:spPr>
          <a:xfrm>
            <a:off x="474454" y="5217407"/>
            <a:ext cx="8212345" cy="651905"/>
          </a:xfrm>
        </p:spPr>
        <p:txBody>
          <a:bodyPr wrap="square" lIns="0" tIns="18000" rIns="0" bIns="18000" anchor="ctr" anchorCtr="0">
            <a:spAutoFit/>
          </a:bodyPr>
          <a:lstStyle/>
          <a:p>
            <a:pPr marL="342900" indent="-342900"/>
            <a:r>
              <a:rPr lang="en-US" sz="2000" dirty="0"/>
              <a:t>Shift forks are similar to those used in a manual transmission but are moved using hydraulic pistons.</a:t>
            </a:r>
          </a:p>
        </p:txBody>
      </p:sp>
    </p:spTree>
    <p:extLst>
      <p:ext uri="{BB962C8B-B14F-4D97-AF65-F5344CB8AC3E}">
        <p14:creationId xmlns:p14="http://schemas.microsoft.com/office/powerpoint/2010/main" val="40067841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908" y="219455"/>
            <a:ext cx="8229600" cy="590349"/>
          </a:xfrm>
        </p:spPr>
        <p:txBody>
          <a:bodyPr lIns="0" tIns="18000" rIns="0" bIns="18000" anchor="ctr" anchorCtr="0">
            <a:spAutoFit/>
          </a:bodyPr>
          <a:lstStyle/>
          <a:p>
            <a:r>
              <a:rPr lang="en-US" spc="-500" dirty="0"/>
              <a:t>G E T R A </a:t>
            </a:r>
            <a:r>
              <a:rPr lang="en-US" dirty="0"/>
              <a:t>G </a:t>
            </a:r>
            <a:r>
              <a:rPr lang="en-US" spc="-500" dirty="0"/>
              <a:t>D C </a:t>
            </a:r>
            <a:r>
              <a:rPr lang="en-US" dirty="0"/>
              <a:t>T 450 Speed Sensors</a:t>
            </a:r>
            <a:endParaRPr lang="en-US" sz="3200" dirty="0"/>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1038203"/>
            <a:ext cx="8215747" cy="3898947"/>
          </a:xfrm>
        </p:spPr>
        <p:txBody>
          <a:bodyPr wrap="square" lIns="0" tIns="18000" rIns="0" bIns="18000" anchor="ctr" anchorCtr="0">
            <a:spAutoFit/>
          </a:bodyPr>
          <a:lstStyle/>
          <a:p>
            <a:pPr marL="342900" indent="-342900">
              <a:spcBef>
                <a:spcPts val="600"/>
              </a:spcBef>
            </a:pPr>
            <a:r>
              <a:rPr lang="en-US" sz="2400" dirty="0">
                <a:solidFill>
                  <a:schemeClr val="tx1"/>
                </a:solidFill>
              </a:rPr>
              <a:t>Engine Speed Sensor</a:t>
            </a:r>
          </a:p>
          <a:p>
            <a:pPr marL="829818" lvl="1" indent="-342900"/>
            <a:r>
              <a:rPr lang="en-US" sz="2400" dirty="0">
                <a:solidFill>
                  <a:schemeClr val="tx1"/>
                </a:solidFill>
              </a:rPr>
              <a:t>Inputs engine speed to </a:t>
            </a:r>
            <a:r>
              <a:rPr lang="en-US" sz="2400" spc="-300" dirty="0">
                <a:solidFill>
                  <a:schemeClr val="tx1"/>
                </a:solidFill>
              </a:rPr>
              <a:t>T C </a:t>
            </a:r>
            <a:r>
              <a:rPr lang="en-US" sz="2400" dirty="0">
                <a:solidFill>
                  <a:schemeClr val="tx1"/>
                </a:solidFill>
              </a:rPr>
              <a:t>M from clutch housing sensor </a:t>
            </a:r>
          </a:p>
          <a:p>
            <a:pPr marL="829818" lvl="1" indent="-342900"/>
            <a:r>
              <a:rPr lang="en-US" sz="2400" dirty="0">
                <a:solidFill>
                  <a:schemeClr val="tx1"/>
                </a:solidFill>
              </a:rPr>
              <a:t>Speed sensor input shaft odd gears </a:t>
            </a:r>
          </a:p>
          <a:p>
            <a:pPr marL="1229868" lvl="2" indent="-342900"/>
            <a:r>
              <a:rPr lang="en-US" sz="2400" dirty="0">
                <a:solidFill>
                  <a:schemeClr val="tx1"/>
                </a:solidFill>
              </a:rPr>
              <a:t>Gives </a:t>
            </a:r>
            <a:r>
              <a:rPr lang="en-US" sz="2400" spc="-300" dirty="0">
                <a:solidFill>
                  <a:schemeClr val="tx1"/>
                </a:solidFill>
              </a:rPr>
              <a:t>T C </a:t>
            </a:r>
            <a:r>
              <a:rPr lang="en-US" sz="2400" dirty="0">
                <a:solidFill>
                  <a:schemeClr val="tx1"/>
                </a:solidFill>
              </a:rPr>
              <a:t>M information on input shaft </a:t>
            </a:r>
            <a:r>
              <a:rPr lang="en-US" sz="2400" spc="-300" dirty="0">
                <a:solidFill>
                  <a:schemeClr val="tx1"/>
                </a:solidFill>
              </a:rPr>
              <a:t>R P </a:t>
            </a:r>
            <a:r>
              <a:rPr lang="en-US" sz="2400" dirty="0">
                <a:solidFill>
                  <a:schemeClr val="tx1"/>
                </a:solidFill>
              </a:rPr>
              <a:t>M </a:t>
            </a:r>
          </a:p>
          <a:p>
            <a:pPr marL="1229868" lvl="2" indent="-342900"/>
            <a:r>
              <a:rPr lang="en-US" sz="2400" dirty="0">
                <a:solidFill>
                  <a:schemeClr val="tx1"/>
                </a:solidFill>
              </a:rPr>
              <a:t>(after </a:t>
            </a:r>
            <a:r>
              <a:rPr lang="en-US" sz="2400" spc="-300" dirty="0">
                <a:solidFill>
                  <a:schemeClr val="tx1"/>
                </a:solidFill>
              </a:rPr>
              <a:t>C </a:t>
            </a:r>
            <a:r>
              <a:rPr lang="en-US" sz="2400" dirty="0">
                <a:solidFill>
                  <a:schemeClr val="tx1"/>
                </a:solidFill>
              </a:rPr>
              <a:t>1 clutch) for odd gears, 1, 3, 5, and R</a:t>
            </a:r>
          </a:p>
          <a:p>
            <a:pPr marL="829818" lvl="1" indent="-342900"/>
            <a:r>
              <a:rPr lang="en-US" sz="2400" dirty="0">
                <a:solidFill>
                  <a:schemeClr val="tx1"/>
                </a:solidFill>
              </a:rPr>
              <a:t>Speed sensor input shaft even gears</a:t>
            </a:r>
          </a:p>
          <a:p>
            <a:pPr marL="1229868" lvl="2" indent="-342900"/>
            <a:r>
              <a:rPr lang="en-US" sz="2400" dirty="0">
                <a:solidFill>
                  <a:schemeClr val="tx1"/>
                </a:solidFill>
              </a:rPr>
              <a:t>Gives </a:t>
            </a:r>
            <a:r>
              <a:rPr lang="en-US" sz="2400" spc="-300" dirty="0">
                <a:solidFill>
                  <a:schemeClr val="tx1"/>
                </a:solidFill>
              </a:rPr>
              <a:t>T C </a:t>
            </a:r>
            <a:r>
              <a:rPr lang="en-US" sz="2400" dirty="0">
                <a:solidFill>
                  <a:schemeClr val="tx1"/>
                </a:solidFill>
              </a:rPr>
              <a:t>M information on input shaft </a:t>
            </a:r>
            <a:r>
              <a:rPr lang="en-US" sz="2400" spc="-300" dirty="0">
                <a:solidFill>
                  <a:schemeClr val="tx1"/>
                </a:solidFill>
              </a:rPr>
              <a:t>R P </a:t>
            </a:r>
            <a:r>
              <a:rPr lang="en-US" sz="2400" dirty="0">
                <a:solidFill>
                  <a:schemeClr val="tx1"/>
                </a:solidFill>
              </a:rPr>
              <a:t>M </a:t>
            </a:r>
          </a:p>
          <a:p>
            <a:pPr marL="1229868" lvl="2" indent="-342900"/>
            <a:r>
              <a:rPr lang="en-US" sz="2400" dirty="0">
                <a:solidFill>
                  <a:schemeClr val="tx1"/>
                </a:solidFill>
              </a:rPr>
              <a:t>(after the </a:t>
            </a:r>
            <a:r>
              <a:rPr lang="en-US" sz="2400" spc="-300" dirty="0">
                <a:solidFill>
                  <a:schemeClr val="tx1"/>
                </a:solidFill>
              </a:rPr>
              <a:t>C </a:t>
            </a:r>
            <a:r>
              <a:rPr lang="en-US" sz="2400" dirty="0">
                <a:solidFill>
                  <a:schemeClr val="tx1"/>
                </a:solidFill>
              </a:rPr>
              <a:t>2 clutch) for even gears, 2, 4, and 6</a:t>
            </a:r>
          </a:p>
        </p:txBody>
      </p:sp>
    </p:spTree>
    <p:extLst>
      <p:ext uri="{BB962C8B-B14F-4D97-AF65-F5344CB8AC3E}">
        <p14:creationId xmlns:p14="http://schemas.microsoft.com/office/powerpoint/2010/main" val="398396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7546"/>
            <a:ext cx="8229600" cy="1698345"/>
          </a:xfrm>
        </p:spPr>
        <p:txBody>
          <a:bodyPr lIns="0" tIns="18000" rIns="0" bIns="18000" anchor="ctr" anchorCtr="0">
            <a:spAutoFit/>
          </a:bodyPr>
          <a:lstStyle/>
          <a:p>
            <a:r>
              <a:rPr lang="en-US" dirty="0"/>
              <a:t>Frequently Asked Question: How Does Dual Clutch Type Transmission Achieve Better Fuel Economy?</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2074134"/>
            <a:ext cx="4475281" cy="405683"/>
          </a:xfrm>
        </p:spPr>
        <p:txBody>
          <a:bodyPr wrap="square" lIns="0" tIns="18000" rIns="0" bIns="18000" anchor="ctr" anchorCtr="0">
            <a:spAutoFit/>
          </a:bodyPr>
          <a:lstStyle/>
          <a:p>
            <a:pPr marL="0" indent="0">
              <a:buNone/>
            </a:pPr>
            <a:r>
              <a:rPr lang="en-US" sz="2400" b="1" dirty="0">
                <a:solidFill>
                  <a:schemeClr val="tx1"/>
                </a:solidFill>
              </a:rPr>
              <a:t>? Frequently Asked Question</a:t>
            </a:r>
          </a:p>
        </p:txBody>
      </p:sp>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2623025"/>
            <a:ext cx="8229600" cy="3729670"/>
          </a:xfrm>
        </p:spPr>
        <p:txBody>
          <a:bodyPr lIns="0" tIns="18000" rIns="0" bIns="18000" anchor="ctr" anchorCtr="0">
            <a:spAutoFit/>
          </a:bodyPr>
          <a:lstStyle/>
          <a:p>
            <a:pPr marL="0" indent="0">
              <a:buNone/>
            </a:pPr>
            <a:r>
              <a:rPr lang="en-US" sz="2400" b="1" dirty="0">
                <a:solidFill>
                  <a:schemeClr val="tx1"/>
                </a:solidFill>
              </a:rPr>
              <a:t>How Does a Dual Clutch Type Transmission Achieve Better Fuel Economy?</a:t>
            </a:r>
            <a:r>
              <a:rPr lang="en-US" sz="2400" dirty="0">
                <a:solidFill>
                  <a:schemeClr val="tx1"/>
                </a:solidFill>
              </a:rPr>
              <a:t> One of advantages of a dual clutch automatic is that it is able to provide improved fuel economy over a conventional torque converter-type automatic. One strategy is to have the unit go into neutral when the vehicle is stopped by disengaging the clutches. This allows the engine to remain running but reduces the load on the engine, which improves fuel economy and reduces vibrations. The clutch is engaged when driver releases the brake.</a:t>
            </a:r>
          </a:p>
        </p:txBody>
      </p:sp>
    </p:spTree>
    <p:extLst>
      <p:ext uri="{BB962C8B-B14F-4D97-AF65-F5344CB8AC3E}">
        <p14:creationId xmlns:p14="http://schemas.microsoft.com/office/powerpoint/2010/main" val="2306714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8497"/>
            <a:ext cx="8229600" cy="1144347"/>
          </a:xfrm>
        </p:spPr>
        <p:txBody>
          <a:bodyPr lIns="0" tIns="18000" rIns="0" bIns="18000" anchor="ctr" anchorCtr="0">
            <a:spAutoFit/>
          </a:bodyPr>
          <a:lstStyle/>
          <a:p>
            <a:r>
              <a:rPr lang="en-US" spc="-500" dirty="0"/>
              <a:t>G E T R A </a:t>
            </a:r>
            <a:r>
              <a:rPr lang="en-US" dirty="0"/>
              <a:t>G </a:t>
            </a:r>
            <a:r>
              <a:rPr lang="en-US" spc="-500" dirty="0"/>
              <a:t>D C </a:t>
            </a:r>
            <a:r>
              <a:rPr lang="en-US" dirty="0"/>
              <a:t>T 450 Temperature Sensors</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735962"/>
            <a:ext cx="8229600" cy="3083340"/>
          </a:xfrm>
        </p:spPr>
        <p:txBody>
          <a:bodyPr wrap="square" lIns="0" tIns="18000" rIns="0" bIns="18000" anchor="ctr" anchorCtr="0">
            <a:spAutoFit/>
          </a:bodyPr>
          <a:lstStyle/>
          <a:p>
            <a:pPr marL="342900" indent="-342900">
              <a:spcBef>
                <a:spcPts val="600"/>
              </a:spcBef>
            </a:pPr>
            <a:r>
              <a:rPr lang="en-US" sz="2400" dirty="0">
                <a:solidFill>
                  <a:schemeClr val="tx1"/>
                </a:solidFill>
              </a:rPr>
              <a:t>Clutch Fluid Temperature </a:t>
            </a:r>
          </a:p>
          <a:p>
            <a:pPr marL="829818" lvl="1" indent="-342900"/>
            <a:r>
              <a:rPr lang="en-US" sz="2400" dirty="0">
                <a:solidFill>
                  <a:schemeClr val="tx1"/>
                </a:solidFill>
              </a:rPr>
              <a:t>Measure temperature of fluid leaving clutches</a:t>
            </a:r>
          </a:p>
          <a:p>
            <a:pPr marL="342900" indent="-342900">
              <a:spcBef>
                <a:spcPts val="600"/>
              </a:spcBef>
            </a:pPr>
            <a:r>
              <a:rPr lang="en-US" sz="2400" dirty="0">
                <a:solidFill>
                  <a:schemeClr val="tx1"/>
                </a:solidFill>
              </a:rPr>
              <a:t>Transmission Fluid Temperature </a:t>
            </a:r>
          </a:p>
          <a:p>
            <a:pPr marL="829818" lvl="1" indent="-342900"/>
            <a:r>
              <a:rPr lang="en-US" sz="2400" dirty="0">
                <a:solidFill>
                  <a:schemeClr val="tx1"/>
                </a:solidFill>
              </a:rPr>
              <a:t>Measure temperature of fluid in transmission</a:t>
            </a:r>
          </a:p>
          <a:p>
            <a:pPr marL="342900" indent="-342900">
              <a:spcBef>
                <a:spcPts val="600"/>
              </a:spcBef>
            </a:pPr>
            <a:r>
              <a:rPr lang="en-US" sz="2400" dirty="0">
                <a:solidFill>
                  <a:schemeClr val="tx1"/>
                </a:solidFill>
              </a:rPr>
              <a:t>Oil Temperature Sensor</a:t>
            </a:r>
          </a:p>
          <a:p>
            <a:pPr marL="829818" lvl="1" indent="-342900"/>
            <a:r>
              <a:rPr lang="en-US" sz="2400" dirty="0">
                <a:solidFill>
                  <a:schemeClr val="tx1"/>
                </a:solidFill>
              </a:rPr>
              <a:t>Located on </a:t>
            </a:r>
            <a:r>
              <a:rPr lang="en-US" sz="2400" spc="-300" dirty="0">
                <a:solidFill>
                  <a:schemeClr val="tx1"/>
                </a:solidFill>
              </a:rPr>
              <a:t>T C </a:t>
            </a:r>
            <a:r>
              <a:rPr lang="en-US" sz="2400" dirty="0">
                <a:solidFill>
                  <a:schemeClr val="tx1"/>
                </a:solidFill>
              </a:rPr>
              <a:t>M</a:t>
            </a:r>
          </a:p>
          <a:p>
            <a:pPr marL="829818" lvl="1" indent="-342900"/>
            <a:r>
              <a:rPr lang="en-US" sz="2400" dirty="0">
                <a:solidFill>
                  <a:schemeClr val="tx1"/>
                </a:solidFill>
              </a:rPr>
              <a:t>Provides information on transmission oil temperature</a:t>
            </a:r>
          </a:p>
        </p:txBody>
      </p:sp>
    </p:spTree>
    <p:extLst>
      <p:ext uri="{BB962C8B-B14F-4D97-AF65-F5344CB8AC3E}">
        <p14:creationId xmlns:p14="http://schemas.microsoft.com/office/powerpoint/2010/main" val="2416550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71425"/>
            <a:ext cx="8193266" cy="1021237"/>
          </a:xfrm>
        </p:spPr>
        <p:txBody>
          <a:bodyPr wrap="square" lIns="0" tIns="18000" rIns="0" bIns="18000" anchor="ctr" anchorCtr="0">
            <a:spAutoFit/>
          </a:bodyPr>
          <a:lstStyle/>
          <a:p>
            <a:r>
              <a:rPr lang="en-US" sz="3200" dirty="0"/>
              <a:t>Frequently Asked Question: Why Is </a:t>
            </a:r>
            <a:r>
              <a:rPr lang="en-US" sz="3200" spc="-500" dirty="0"/>
              <a:t>T C </a:t>
            </a:r>
            <a:r>
              <a:rPr lang="en-US" sz="3200" dirty="0"/>
              <a:t>M Using Position of Steering Wheel?</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746334"/>
            <a:ext cx="4475281" cy="405683"/>
          </a:xfrm>
        </p:spPr>
        <p:txBody>
          <a:bodyPr wrap="square" lIns="0" tIns="18000" rIns="0" bIns="18000" anchor="ctr" anchorCtr="0">
            <a:spAutoFit/>
          </a:bodyPr>
          <a:lstStyle/>
          <a:p>
            <a:pPr marL="0" indent="0">
              <a:buNone/>
            </a:pPr>
            <a:r>
              <a:rPr lang="en-US" sz="2400" b="1" dirty="0">
                <a:solidFill>
                  <a:schemeClr val="tx1"/>
                </a:solidFill>
              </a:rPr>
              <a:t>? Frequently Asked Question</a:t>
            </a:r>
          </a:p>
        </p:txBody>
      </p:sp>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2295225"/>
            <a:ext cx="8229600" cy="3729670"/>
          </a:xfrm>
        </p:spPr>
        <p:txBody>
          <a:bodyPr lIns="0" tIns="18000" rIns="0" bIns="18000" anchor="ctr" anchorCtr="0">
            <a:spAutoFit/>
          </a:bodyPr>
          <a:lstStyle/>
          <a:p>
            <a:pPr marL="0" indent="0">
              <a:buNone/>
            </a:pPr>
            <a:r>
              <a:rPr lang="en-US" sz="2400" b="1" dirty="0">
                <a:solidFill>
                  <a:schemeClr val="tx1"/>
                </a:solidFill>
              </a:rPr>
              <a:t>Why Is the </a:t>
            </a:r>
            <a:r>
              <a:rPr lang="en-US" sz="2400" b="1" spc="-300" dirty="0">
                <a:solidFill>
                  <a:schemeClr val="tx1"/>
                </a:solidFill>
              </a:rPr>
              <a:t>T C </a:t>
            </a:r>
            <a:r>
              <a:rPr lang="en-US" sz="2400" b="1" dirty="0">
                <a:solidFill>
                  <a:schemeClr val="tx1"/>
                </a:solidFill>
              </a:rPr>
              <a:t>M Using the Position of the Steering Wheel? </a:t>
            </a:r>
            <a:r>
              <a:rPr lang="en-US" sz="2400" dirty="0">
                <a:solidFill>
                  <a:schemeClr val="tx1"/>
                </a:solidFill>
              </a:rPr>
              <a:t>The steering wheel position (</a:t>
            </a:r>
            <a:r>
              <a:rPr lang="en-US" sz="2400" spc="-300" dirty="0">
                <a:solidFill>
                  <a:schemeClr val="tx1"/>
                </a:solidFill>
              </a:rPr>
              <a:t>S W </a:t>
            </a:r>
            <a:r>
              <a:rPr lang="en-US" sz="2400" dirty="0">
                <a:solidFill>
                  <a:schemeClr val="tx1"/>
                </a:solidFill>
              </a:rPr>
              <a:t>P) sensor information is sent to the transmission control module (</a:t>
            </a:r>
            <a:r>
              <a:rPr lang="en-US" sz="2400" spc="-300" dirty="0">
                <a:solidFill>
                  <a:schemeClr val="tx1"/>
                </a:solidFill>
              </a:rPr>
              <a:t>T C </a:t>
            </a:r>
            <a:r>
              <a:rPr lang="en-US" sz="2400" dirty="0">
                <a:solidFill>
                  <a:schemeClr val="tx1"/>
                </a:solidFill>
              </a:rPr>
              <a:t>M) over the network to prevent the transmission from upshifting when cornering. This helps the driver by allowing the vehicle to be accelerated when exiting a corner. If the steering wheel position was not part of the shift program, the transmission might likely upshift to a higher gear as the vehicle slows then the transmission may have to downshift again when the vehicle exits the corner.</a:t>
            </a:r>
          </a:p>
        </p:txBody>
      </p:sp>
    </p:spTree>
    <p:extLst>
      <p:ext uri="{BB962C8B-B14F-4D97-AF65-F5344CB8AC3E}">
        <p14:creationId xmlns:p14="http://schemas.microsoft.com/office/powerpoint/2010/main" val="3747818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8497"/>
            <a:ext cx="8229600" cy="1144347"/>
          </a:xfrm>
        </p:spPr>
        <p:txBody>
          <a:bodyPr lIns="0" tIns="18000" rIns="0" bIns="18000" anchor="ctr" anchorCtr="0">
            <a:spAutoFit/>
          </a:bodyPr>
          <a:lstStyle/>
          <a:p>
            <a:r>
              <a:rPr lang="en-US" spc="-500" dirty="0"/>
              <a:t>G E T R A </a:t>
            </a:r>
            <a:r>
              <a:rPr lang="en-US" dirty="0"/>
              <a:t>G </a:t>
            </a:r>
            <a:r>
              <a:rPr lang="en-US" spc="-500" dirty="0"/>
              <a:t>D C </a:t>
            </a:r>
            <a:r>
              <a:rPr lang="en-US" dirty="0"/>
              <a:t>T 450 Pressure and Position Sensors </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516265"/>
            <a:ext cx="8229600" cy="4868444"/>
          </a:xfrm>
        </p:spPr>
        <p:txBody>
          <a:bodyPr wrap="square" lIns="0" tIns="18000" rIns="0" bIns="18000" anchor="ctr" anchorCtr="0">
            <a:spAutoFit/>
          </a:bodyPr>
          <a:lstStyle/>
          <a:p>
            <a:pPr marL="342900" indent="-342900">
              <a:spcBef>
                <a:spcPts val="600"/>
              </a:spcBef>
            </a:pPr>
            <a:r>
              <a:rPr lang="en-US" sz="2200" dirty="0">
                <a:solidFill>
                  <a:schemeClr val="tx1"/>
                </a:solidFill>
              </a:rPr>
              <a:t>Pressure Sensors</a:t>
            </a:r>
          </a:p>
          <a:p>
            <a:pPr marL="829818" lvl="1" indent="-342900"/>
            <a:r>
              <a:rPr lang="en-US" sz="2200" dirty="0">
                <a:solidFill>
                  <a:schemeClr val="tx1"/>
                </a:solidFill>
              </a:rPr>
              <a:t>Give </a:t>
            </a:r>
            <a:r>
              <a:rPr lang="en-US" sz="2200" spc="-300" dirty="0">
                <a:solidFill>
                  <a:schemeClr val="tx1"/>
                </a:solidFill>
              </a:rPr>
              <a:t>T C </a:t>
            </a:r>
            <a:r>
              <a:rPr lang="en-US" sz="2200" dirty="0">
                <a:solidFill>
                  <a:schemeClr val="tx1"/>
                </a:solidFill>
              </a:rPr>
              <a:t>M information on hydraulic pressure of clutches. </a:t>
            </a:r>
          </a:p>
          <a:p>
            <a:pPr marL="829818" lvl="1" indent="-342900"/>
            <a:r>
              <a:rPr lang="en-US" sz="2200" spc="-300" dirty="0">
                <a:solidFill>
                  <a:schemeClr val="tx1"/>
                </a:solidFill>
              </a:rPr>
              <a:t>T C </a:t>
            </a:r>
            <a:r>
              <a:rPr lang="en-US" sz="2200" dirty="0">
                <a:solidFill>
                  <a:schemeClr val="tx1"/>
                </a:solidFill>
              </a:rPr>
              <a:t>M supplies sensors with </a:t>
            </a:r>
            <a:r>
              <a:rPr lang="en-US" sz="2200" spc="-300" dirty="0">
                <a:solidFill>
                  <a:schemeClr val="tx1"/>
                </a:solidFill>
              </a:rPr>
              <a:t>5 </a:t>
            </a:r>
            <a:r>
              <a:rPr lang="en-US" sz="2200" dirty="0">
                <a:solidFill>
                  <a:schemeClr val="tx1"/>
                </a:solidFill>
              </a:rPr>
              <a:t>V. </a:t>
            </a:r>
          </a:p>
          <a:p>
            <a:pPr marL="829818" lvl="1" indent="-342900"/>
            <a:r>
              <a:rPr lang="en-US" sz="2200" dirty="0">
                <a:solidFill>
                  <a:schemeClr val="tx1"/>
                </a:solidFill>
              </a:rPr>
              <a:t>Register oil pressure to control clutch pressure </a:t>
            </a:r>
          </a:p>
          <a:p>
            <a:pPr marL="829818" lvl="1" indent="-342900"/>
            <a:r>
              <a:rPr lang="en-US" sz="2200" spc="-300" dirty="0">
                <a:solidFill>
                  <a:schemeClr val="tx1"/>
                </a:solidFill>
              </a:rPr>
              <a:t>T C </a:t>
            </a:r>
            <a:r>
              <a:rPr lang="en-US" sz="2200" dirty="0">
                <a:solidFill>
                  <a:schemeClr val="tx1"/>
                </a:solidFill>
              </a:rPr>
              <a:t>M controls solenoids to provide correct clutch pressure</a:t>
            </a:r>
          </a:p>
          <a:p>
            <a:pPr marL="342900" indent="-342900">
              <a:spcBef>
                <a:spcPts val="600"/>
              </a:spcBef>
            </a:pPr>
            <a:r>
              <a:rPr lang="en-US" sz="2200" dirty="0">
                <a:solidFill>
                  <a:schemeClr val="tx1"/>
                </a:solidFill>
              </a:rPr>
              <a:t>Position Sensors </a:t>
            </a:r>
          </a:p>
          <a:p>
            <a:pPr marL="829818" lvl="1" indent="-342900"/>
            <a:r>
              <a:rPr lang="en-US" sz="2200" dirty="0">
                <a:solidFill>
                  <a:schemeClr val="tx1"/>
                </a:solidFill>
              </a:rPr>
              <a:t>Fork position sensors</a:t>
            </a:r>
          </a:p>
          <a:p>
            <a:pPr marL="1229868" lvl="2" indent="-342900"/>
            <a:r>
              <a:rPr lang="en-US" sz="2200" dirty="0">
                <a:solidFill>
                  <a:schemeClr val="tx1"/>
                </a:solidFill>
              </a:rPr>
              <a:t>Give </a:t>
            </a:r>
            <a:r>
              <a:rPr lang="en-US" sz="2200" spc="-300" dirty="0">
                <a:solidFill>
                  <a:schemeClr val="tx1"/>
                </a:solidFill>
              </a:rPr>
              <a:t>T C </a:t>
            </a:r>
            <a:r>
              <a:rPr lang="en-US" sz="2200" dirty="0">
                <a:solidFill>
                  <a:schemeClr val="tx1"/>
                </a:solidFill>
              </a:rPr>
              <a:t>M information on position of four gear shift forks </a:t>
            </a:r>
          </a:p>
          <a:p>
            <a:pPr marL="1229868" lvl="2" indent="-342900"/>
            <a:r>
              <a:rPr lang="en-US" sz="2200" dirty="0">
                <a:solidFill>
                  <a:schemeClr val="tx1"/>
                </a:solidFill>
              </a:rPr>
              <a:t>Handle shifting in transmission includes 1-R; 3-5; 2-4; and 6-N</a:t>
            </a:r>
          </a:p>
          <a:p>
            <a:pPr marL="829818" lvl="1" indent="-342900"/>
            <a:r>
              <a:rPr lang="en-US" sz="2200" dirty="0">
                <a:solidFill>
                  <a:schemeClr val="tx1"/>
                </a:solidFill>
              </a:rPr>
              <a:t>Transmissions Range Sensor (</a:t>
            </a:r>
            <a:r>
              <a:rPr lang="en-US" sz="2200" spc="-300" dirty="0">
                <a:solidFill>
                  <a:schemeClr val="tx1"/>
                </a:solidFill>
              </a:rPr>
              <a:t>T R </a:t>
            </a:r>
            <a:r>
              <a:rPr lang="en-US" sz="2200" dirty="0">
                <a:solidFill>
                  <a:schemeClr val="tx1"/>
                </a:solidFill>
              </a:rPr>
              <a:t>S)</a:t>
            </a:r>
          </a:p>
          <a:p>
            <a:pPr marL="1229868" lvl="2" indent="-342900"/>
            <a:r>
              <a:rPr lang="en-US" sz="2200" dirty="0">
                <a:solidFill>
                  <a:schemeClr val="tx1"/>
                </a:solidFill>
              </a:rPr>
              <a:t>Sensor provides the actual </a:t>
            </a:r>
            <a:r>
              <a:rPr lang="en-US" sz="2200" spc="-300" dirty="0">
                <a:solidFill>
                  <a:schemeClr val="tx1"/>
                </a:solidFill>
              </a:rPr>
              <a:t>P R N </a:t>
            </a:r>
            <a:r>
              <a:rPr lang="en-US" sz="2200" dirty="0">
                <a:solidFill>
                  <a:schemeClr val="tx1"/>
                </a:solidFill>
              </a:rPr>
              <a:t>D gear selection</a:t>
            </a:r>
          </a:p>
        </p:txBody>
      </p:sp>
    </p:spTree>
    <p:extLst>
      <p:ext uri="{BB962C8B-B14F-4D97-AF65-F5344CB8AC3E}">
        <p14:creationId xmlns:p14="http://schemas.microsoft.com/office/powerpoint/2010/main" val="241890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4"/>
            <a:ext cx="8229600" cy="590349"/>
          </a:xfrm>
        </p:spPr>
        <p:txBody>
          <a:bodyPr lIns="0" tIns="18000" rIns="0" bIns="18000" anchor="ctr" anchorCtr="0">
            <a:spAutoFit/>
          </a:bodyPr>
          <a:lstStyle/>
          <a:p>
            <a:r>
              <a:rPr lang="en-US" dirty="0"/>
              <a:t>Figure 14.8</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8312" y="1063966"/>
            <a:ext cx="1481257" cy="405683"/>
          </a:xfrm>
        </p:spPr>
        <p:txBody>
          <a:bodyPr wrap="square" lIns="0" tIns="18000" rIns="0" bIns="18000" anchor="ctr" anchorCtr="0">
            <a:spAutoFit/>
          </a:bodyPr>
          <a:lstStyle/>
          <a:p>
            <a:pPr marL="0" indent="0">
              <a:buNone/>
            </a:pPr>
            <a:r>
              <a:rPr lang="en-US" sz="2400" dirty="0">
                <a:solidFill>
                  <a:schemeClr val="tx1"/>
                </a:solidFill>
              </a:rPr>
              <a:t>Solenoids</a:t>
            </a:r>
          </a:p>
        </p:txBody>
      </p:sp>
      <p:pic>
        <p:nvPicPr>
          <p:cNvPr id="5" name="Picture 4" descr="A transmission control module is shown.&#10;Long description is available in notes, Press F6.">
            <a:extLst>
              <a:ext uri="{FF2B5EF4-FFF2-40B4-BE49-F238E27FC236}">
                <a16:creationId xmlns:a16="http://schemas.microsoft.com/office/drawing/2014/main" id="{6C5A0BA4-4D59-F4A4-6A3A-426B572EFC60}"/>
              </a:ext>
            </a:extLst>
          </p:cNvPr>
          <p:cNvPicPr>
            <a:picLocks noChangeAspect="1"/>
          </p:cNvPicPr>
          <p:nvPr/>
        </p:nvPicPr>
        <p:blipFill rotWithShape="1">
          <a:blip r:embed="rId3"/>
          <a:srcRect b="8213"/>
          <a:stretch/>
        </p:blipFill>
        <p:spPr>
          <a:xfrm>
            <a:off x="1519418" y="1618993"/>
            <a:ext cx="6122416" cy="3753715"/>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7200" y="5493991"/>
            <a:ext cx="8229600" cy="775015"/>
          </a:xfrm>
        </p:spPr>
        <p:txBody>
          <a:bodyPr lIns="0" tIns="18000" rIns="0" bIns="18000" anchor="ctr" anchorCtr="0">
            <a:spAutoFit/>
          </a:bodyPr>
          <a:lstStyle/>
          <a:p>
            <a:pPr marL="0" indent="0">
              <a:buNone/>
            </a:pPr>
            <a:r>
              <a:rPr lang="en-US" sz="2400" dirty="0"/>
              <a:t>Fork position and shaft speed sensors are used as inputs to the </a:t>
            </a:r>
            <a:r>
              <a:rPr lang="en-US" sz="2400" spc="-300" dirty="0"/>
              <a:t>T C </a:t>
            </a:r>
            <a:r>
              <a:rPr lang="en-US" sz="2400" dirty="0"/>
              <a:t>M.</a:t>
            </a:r>
          </a:p>
        </p:txBody>
      </p:sp>
    </p:spTree>
    <p:extLst>
      <p:ext uri="{BB962C8B-B14F-4D97-AF65-F5344CB8AC3E}">
        <p14:creationId xmlns:p14="http://schemas.microsoft.com/office/powerpoint/2010/main" val="3657222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7676"/>
            <a:ext cx="8229600" cy="677108"/>
          </a:xfrm>
        </p:spPr>
        <p:txBody>
          <a:bodyPr wrap="square" tIns="45720" bIns="45720">
            <a:spAutoFit/>
          </a:bodyPr>
          <a:lstStyle/>
          <a:p>
            <a:r>
              <a:rPr lang="en-US" sz="1800" dirty="0"/>
              <a:t>Animation: Dual Clutch Transmission Hydraulic &amp; Electronic Control</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Dual_Clutch_Trans_hyd_electronic_control">
            <a:hlinkClick r:id="" action="ppaction://media"/>
            <a:extLst>
              <a:ext uri="{FF2B5EF4-FFF2-40B4-BE49-F238E27FC236}">
                <a16:creationId xmlns:a16="http://schemas.microsoft.com/office/drawing/2014/main" id="{68AF76D9-FB5E-63A9-0FEC-E0B4A1C70CC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8137" y="1282148"/>
            <a:ext cx="8920364" cy="5017705"/>
          </a:xfrm>
          <a:prstGeom prst="rect">
            <a:avLst/>
          </a:prstGeom>
        </p:spPr>
      </p:pic>
    </p:spTree>
    <p:extLst>
      <p:ext uri="{BB962C8B-B14F-4D97-AF65-F5344CB8AC3E}">
        <p14:creationId xmlns:p14="http://schemas.microsoft.com/office/powerpoint/2010/main" val="289482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7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Learning Objectives</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50991"/>
            <a:ext cx="8212347" cy="2637064"/>
          </a:xfrm>
        </p:spPr>
        <p:txBody>
          <a:bodyPr lIns="0" tIns="18000" rIns="0" bIns="18000" anchor="ctr" anchorCtr="0">
            <a:spAutoFit/>
          </a:bodyPr>
          <a:lstStyle/>
          <a:p>
            <a:pPr marL="715963" indent="-715963">
              <a:buNone/>
            </a:pPr>
            <a:r>
              <a:rPr lang="en-US" sz="2400" b="1" dirty="0">
                <a:solidFill>
                  <a:srgbClr val="007FA3"/>
                </a:solidFill>
              </a:rPr>
              <a:t>14.1</a:t>
            </a:r>
            <a:r>
              <a:rPr lang="en-US" sz="2400" dirty="0">
                <a:solidFill>
                  <a:schemeClr val="tx1"/>
                </a:solidFill>
              </a:rPr>
              <a:t> Discuss parts and operation of a dual clutch transmission/transaxle.</a:t>
            </a:r>
          </a:p>
          <a:p>
            <a:pPr marL="715963" indent="-715963">
              <a:buNone/>
            </a:pPr>
            <a:r>
              <a:rPr lang="en-US" sz="2400" b="1" dirty="0">
                <a:solidFill>
                  <a:srgbClr val="007FA3"/>
                </a:solidFill>
              </a:rPr>
              <a:t>14.2</a:t>
            </a:r>
            <a:r>
              <a:rPr lang="en-US" sz="2400" dirty="0">
                <a:solidFill>
                  <a:schemeClr val="tx1"/>
                </a:solidFill>
              </a:rPr>
              <a:t> Explain the construction of a </a:t>
            </a:r>
            <a:r>
              <a:rPr lang="en-US" sz="2400" spc="-300" dirty="0">
                <a:solidFill>
                  <a:schemeClr val="tx1"/>
                </a:solidFill>
              </a:rPr>
              <a:t>G E T R A </a:t>
            </a:r>
            <a:r>
              <a:rPr lang="en-US" sz="2400" dirty="0">
                <a:solidFill>
                  <a:schemeClr val="tx1"/>
                </a:solidFill>
              </a:rPr>
              <a:t>G </a:t>
            </a:r>
            <a:r>
              <a:rPr lang="en-US" sz="2400" spc="-300" dirty="0">
                <a:solidFill>
                  <a:schemeClr val="tx1"/>
                </a:solidFill>
              </a:rPr>
              <a:t>D C </a:t>
            </a:r>
            <a:r>
              <a:rPr lang="en-US" sz="2400" dirty="0">
                <a:solidFill>
                  <a:schemeClr val="tx1"/>
                </a:solidFill>
              </a:rPr>
              <a:t>T 450 transaxle.</a:t>
            </a:r>
          </a:p>
          <a:p>
            <a:pPr marL="715963" indent="-715963">
              <a:buNone/>
            </a:pPr>
            <a:r>
              <a:rPr lang="en-US" sz="2400" b="1" dirty="0">
                <a:solidFill>
                  <a:srgbClr val="007FA3"/>
                </a:solidFill>
              </a:rPr>
              <a:t>14.3</a:t>
            </a:r>
            <a:r>
              <a:rPr lang="en-US" sz="2400" dirty="0">
                <a:solidFill>
                  <a:schemeClr val="tx1"/>
                </a:solidFill>
              </a:rPr>
              <a:t> Describe the diagnostic and service procedures for a dual clutch transmission/transaxle system</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876" y="221186"/>
            <a:ext cx="8229600" cy="590349"/>
          </a:xfrm>
        </p:spPr>
        <p:txBody>
          <a:bodyPr lIns="0" tIns="18000" rIns="0" bIns="18000" anchor="ctr" anchorCtr="0">
            <a:spAutoFit/>
          </a:bodyPr>
          <a:lstStyle/>
          <a:p>
            <a:r>
              <a:rPr lang="en-US" dirty="0"/>
              <a:t>Figure 14.10</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5775" y="1082513"/>
            <a:ext cx="2919897" cy="374906"/>
          </a:xfrm>
        </p:spPr>
        <p:txBody>
          <a:bodyPr wrap="square" lIns="0" tIns="18000" rIns="0" bIns="18000" anchor="ctr" anchorCtr="0">
            <a:spAutoFit/>
          </a:bodyPr>
          <a:lstStyle/>
          <a:p>
            <a:pPr marL="0" indent="0">
              <a:buNone/>
            </a:pPr>
            <a:r>
              <a:rPr lang="en-US" sz="2200" dirty="0">
                <a:solidFill>
                  <a:schemeClr val="tx1"/>
                </a:solidFill>
              </a:rPr>
              <a:t>Diagnosis and Service</a:t>
            </a:r>
          </a:p>
        </p:txBody>
      </p:sp>
      <p:pic>
        <p:nvPicPr>
          <p:cNvPr id="7" name="Picture 6" descr="The image shows the driver’s seat in a car. A box-shaped tool with a large screen is placed on the driver’s seat and its wires are connected to a point in the car. The steering wheel is also seen in the image.">
            <a:extLst>
              <a:ext uri="{FF2B5EF4-FFF2-40B4-BE49-F238E27FC236}">
                <a16:creationId xmlns:a16="http://schemas.microsoft.com/office/drawing/2014/main" id="{C9AE345B-BB92-01C6-ADA5-B2380D5A6A19}"/>
              </a:ext>
            </a:extLst>
          </p:cNvPr>
          <p:cNvPicPr>
            <a:picLocks noChangeAspect="1"/>
          </p:cNvPicPr>
          <p:nvPr/>
        </p:nvPicPr>
        <p:blipFill rotWithShape="1">
          <a:blip r:embed="rId3"/>
          <a:srcRect l="1" r="272" b="5655"/>
          <a:stretch/>
        </p:blipFill>
        <p:spPr>
          <a:xfrm>
            <a:off x="471851" y="1660991"/>
            <a:ext cx="3966702" cy="3079042"/>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951562" y="1083262"/>
            <a:ext cx="3753388" cy="1128958"/>
          </a:xfrm>
        </p:spPr>
        <p:txBody>
          <a:bodyPr wrap="square" lIns="0" tIns="18000" rIns="0" bIns="18000" anchor="ctr" anchorCtr="0">
            <a:spAutoFit/>
          </a:bodyPr>
          <a:lstStyle/>
          <a:p>
            <a:pPr marL="457200" indent="-457200">
              <a:spcBef>
                <a:spcPts val="600"/>
              </a:spcBef>
              <a:buFont typeface="+mj-lt"/>
              <a:buAutoNum type="arabicPeriod"/>
            </a:pPr>
            <a:r>
              <a:rPr lang="en-US" sz="2200" dirty="0"/>
              <a:t>Verify customer concern </a:t>
            </a:r>
          </a:p>
          <a:p>
            <a:pPr marL="457200" indent="-457200">
              <a:spcBef>
                <a:spcPts val="600"/>
              </a:spcBef>
              <a:buFont typeface="+mj-lt"/>
              <a:buAutoNum type="arabicPeriod"/>
            </a:pPr>
            <a:r>
              <a:rPr lang="en-US" sz="2200" dirty="0"/>
              <a:t>Perform thorough visual inspection, including:</a:t>
            </a:r>
          </a:p>
        </p:txBody>
      </p:sp>
      <p:sp>
        <p:nvSpPr>
          <p:cNvPr id="3" name="Content Placeholder 2">
            <a:extLst>
              <a:ext uri="{FF2B5EF4-FFF2-40B4-BE49-F238E27FC236}">
                <a16:creationId xmlns:a16="http://schemas.microsoft.com/office/drawing/2014/main" id="{8FB76177-E163-4719-FD59-55FAB9726C0F}"/>
              </a:ext>
            </a:extLst>
          </p:cNvPr>
          <p:cNvSpPr>
            <a:spLocks noGrp="1"/>
          </p:cNvSpPr>
          <p:nvPr>
            <p:ph sz="quarter" idx="16"/>
          </p:nvPr>
        </p:nvSpPr>
        <p:spPr>
          <a:xfrm>
            <a:off x="4951562" y="2303947"/>
            <a:ext cx="3753387" cy="1467513"/>
          </a:xfrm>
        </p:spPr>
        <p:txBody>
          <a:bodyPr wrap="square" lIns="0" tIns="18000" rIns="0" bIns="18000" anchor="ctr" anchorCtr="0">
            <a:spAutoFit/>
          </a:bodyPr>
          <a:lstStyle/>
          <a:p>
            <a:pPr marL="829818" lvl="1" indent="-342900"/>
            <a:r>
              <a:rPr lang="en-US" sz="2200" dirty="0"/>
              <a:t>Checking fluid level and condition </a:t>
            </a:r>
          </a:p>
          <a:p>
            <a:pPr marL="829818" lvl="1" indent="-342900"/>
            <a:r>
              <a:rPr lang="en-US" sz="2200" dirty="0"/>
              <a:t>Checking drivetrain mounts</a:t>
            </a:r>
          </a:p>
        </p:txBody>
      </p:sp>
      <p:sp>
        <p:nvSpPr>
          <p:cNvPr id="5" name="Content Placeholder 4">
            <a:extLst>
              <a:ext uri="{FF2B5EF4-FFF2-40B4-BE49-F238E27FC236}">
                <a16:creationId xmlns:a16="http://schemas.microsoft.com/office/drawing/2014/main" id="{BE770D4D-D26B-4BF2-71E4-255567B15DE1}"/>
              </a:ext>
            </a:extLst>
          </p:cNvPr>
          <p:cNvSpPr>
            <a:spLocks noGrp="1"/>
          </p:cNvSpPr>
          <p:nvPr>
            <p:ph sz="quarter" idx="17"/>
          </p:nvPr>
        </p:nvSpPr>
        <p:spPr>
          <a:xfrm>
            <a:off x="4940949" y="3880914"/>
            <a:ext cx="3753388" cy="1205903"/>
          </a:xfrm>
        </p:spPr>
        <p:txBody>
          <a:bodyPr wrap="square" lIns="0" tIns="18000" rIns="0" bIns="18000" anchor="ctr" anchorCtr="0">
            <a:spAutoFit/>
          </a:bodyPr>
          <a:lstStyle/>
          <a:p>
            <a:pPr marL="457200" indent="-457200">
              <a:spcBef>
                <a:spcPts val="600"/>
              </a:spcBef>
              <a:buFont typeface="+mj-lt"/>
              <a:buAutoNum type="arabicPeriod" startAt="3"/>
            </a:pPr>
            <a:r>
              <a:rPr lang="en-US" sz="2200" dirty="0"/>
              <a:t>Check for procedure </a:t>
            </a:r>
          </a:p>
          <a:p>
            <a:pPr marL="457200" indent="-457200">
              <a:spcBef>
                <a:spcPts val="600"/>
              </a:spcBef>
              <a:buFont typeface="+mj-lt"/>
              <a:buAutoNum type="arabicPeriod" startAt="3"/>
            </a:pPr>
            <a:r>
              <a:rPr lang="en-US" sz="2200" dirty="0"/>
              <a:t>Follow it</a:t>
            </a:r>
          </a:p>
          <a:p>
            <a:pPr marL="457200" indent="-457200">
              <a:spcBef>
                <a:spcPts val="600"/>
              </a:spcBef>
              <a:buFont typeface="+mj-lt"/>
              <a:buAutoNum type="arabicPeriod" startAt="3"/>
            </a:pPr>
            <a:r>
              <a:rPr lang="en-US" sz="2200" dirty="0"/>
              <a:t>Repair and road test</a:t>
            </a:r>
          </a:p>
        </p:txBody>
      </p:sp>
      <p:sp>
        <p:nvSpPr>
          <p:cNvPr id="11" name="Content Placeholder 10">
            <a:extLst>
              <a:ext uri="{FF2B5EF4-FFF2-40B4-BE49-F238E27FC236}">
                <a16:creationId xmlns:a16="http://schemas.microsoft.com/office/drawing/2014/main" id="{09313CFE-38D6-5EB1-D9F3-113286668C9C}"/>
              </a:ext>
            </a:extLst>
          </p:cNvPr>
          <p:cNvSpPr>
            <a:spLocks noGrp="1"/>
          </p:cNvSpPr>
          <p:nvPr>
            <p:ph sz="quarter" idx="18"/>
          </p:nvPr>
        </p:nvSpPr>
        <p:spPr>
          <a:xfrm>
            <a:off x="468313" y="5493603"/>
            <a:ext cx="8237536" cy="713460"/>
          </a:xfrm>
        </p:spPr>
        <p:txBody>
          <a:bodyPr wrap="square" lIns="0" tIns="18000" rIns="0" bIns="18000" anchor="ctr" anchorCtr="0">
            <a:spAutoFit/>
          </a:bodyPr>
          <a:lstStyle/>
          <a:p>
            <a:pPr marL="342900" indent="-342900"/>
            <a:r>
              <a:rPr lang="en-US" sz="2200" dirty="0"/>
              <a:t>The use of a factory or a factory-level aftermarket scan tool is often needed to diagnose the dual clutch transmission system.</a:t>
            </a:r>
          </a:p>
        </p:txBody>
      </p:sp>
    </p:spTree>
    <p:extLst>
      <p:ext uri="{BB962C8B-B14F-4D97-AF65-F5344CB8AC3E}">
        <p14:creationId xmlns:p14="http://schemas.microsoft.com/office/powerpoint/2010/main" val="3793432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Diagnostic Trouble Codes</a:t>
            </a:r>
          </a:p>
        </p:txBody>
      </p:sp>
      <p:graphicFrame>
        <p:nvGraphicFramePr>
          <p:cNvPr id="7" name="Table 4">
            <a:extLst>
              <a:ext uri="{FF2B5EF4-FFF2-40B4-BE49-F238E27FC236}">
                <a16:creationId xmlns:a16="http://schemas.microsoft.com/office/drawing/2014/main" id="{013B6491-3DA2-1DBD-2CF7-675679AB78D4}"/>
              </a:ext>
            </a:extLst>
          </p:cNvPr>
          <p:cNvGraphicFramePr>
            <a:graphicFrameLocks noGrp="1"/>
          </p:cNvGraphicFramePr>
          <p:nvPr>
            <p:extLst>
              <p:ext uri="{D42A27DB-BD31-4B8C-83A1-F6EECF244321}">
                <p14:modId xmlns:p14="http://schemas.microsoft.com/office/powerpoint/2010/main" val="1094374714"/>
              </p:ext>
            </p:extLst>
          </p:nvPr>
        </p:nvGraphicFramePr>
        <p:xfrm>
          <a:off x="507364" y="1240663"/>
          <a:ext cx="8136303" cy="3482182"/>
        </p:xfrm>
        <a:graphic>
          <a:graphicData uri="http://schemas.openxmlformats.org/drawingml/2006/table">
            <a:tbl>
              <a:tblPr firstRow="1" firstCol="1" bandRow="1">
                <a:tableStyleId>{40F9630F-82C1-40B7-BC3A-925EFCFF5E92}</a:tableStyleId>
              </a:tblPr>
              <a:tblGrid>
                <a:gridCol w="959494">
                  <a:extLst>
                    <a:ext uri="{9D8B030D-6E8A-4147-A177-3AD203B41FA5}">
                      <a16:colId xmlns:a16="http://schemas.microsoft.com/office/drawing/2014/main" val="1965988164"/>
                    </a:ext>
                  </a:extLst>
                </a:gridCol>
                <a:gridCol w="7176809">
                  <a:extLst>
                    <a:ext uri="{9D8B030D-6E8A-4147-A177-3AD203B41FA5}">
                      <a16:colId xmlns:a16="http://schemas.microsoft.com/office/drawing/2014/main" val="3493008066"/>
                    </a:ext>
                  </a:extLst>
                </a:gridCol>
              </a:tblGrid>
              <a:tr h="340116">
                <a:tc>
                  <a:txBody>
                    <a:bodyPr/>
                    <a:lstStyle/>
                    <a:p>
                      <a:pPr marL="0" marR="0" algn="ctr">
                        <a:lnSpc>
                          <a:spcPct val="107000"/>
                        </a:lnSpc>
                        <a:spcBef>
                          <a:spcPts val="0"/>
                        </a:spcBef>
                        <a:spcAft>
                          <a:spcPts val="800"/>
                        </a:spcAft>
                      </a:pPr>
                      <a:r>
                        <a:rPr lang="en-US" sz="1600" b="1" i="0" u="none" strike="noStrike" cap="none" dirty="0">
                          <a:solidFill>
                            <a:schemeClr val="bg1"/>
                          </a:solidFill>
                          <a:effectLst/>
                          <a:latin typeface="Arial" panose="020B0604020202020204" pitchFamily="34" charset="0"/>
                          <a:ea typeface="Calibri" panose="020F0502020204030204" pitchFamily="34" charset="0"/>
                          <a:cs typeface="Times New Roman" panose="02020603050405020304" pitchFamily="18" charset="0"/>
                          <a:sym typeface="Arial"/>
                        </a:rPr>
                        <a:t>P0715</a:t>
                      </a:r>
                    </a:p>
                  </a:txBody>
                  <a:tcPr marL="68580" marR="6858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algn="l" eaLnBrk="0" hangingPunct="0">
                        <a:lnSpc>
                          <a:spcPct val="95000"/>
                        </a:lnSpc>
                        <a:spcBef>
                          <a:spcPts val="20"/>
                        </a:spcBef>
                        <a:spcAft>
                          <a:spcPts val="0"/>
                        </a:spcAft>
                      </a:pP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Input</a:t>
                      </a:r>
                      <a:r>
                        <a:rPr lang="en-US" sz="16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shaft</a:t>
                      </a:r>
                      <a:r>
                        <a:rPr lang="en-US" sz="16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a:t>
                      </a:r>
                      <a:r>
                        <a:rPr lang="en-US" sz="16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(odd</a:t>
                      </a:r>
                      <a:r>
                        <a:rPr lang="en-US" sz="16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number</a:t>
                      </a:r>
                      <a:r>
                        <a:rPr lang="en-US" sz="16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gear</a:t>
                      </a:r>
                      <a:r>
                        <a:rPr lang="en-US" sz="16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axle)</a:t>
                      </a:r>
                      <a:r>
                        <a:rPr lang="en-US" sz="16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speed sensor</a:t>
                      </a:r>
                      <a:r>
                        <a:rPr lang="en-US" sz="16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system</a:t>
                      </a:r>
                      <a:r>
                        <a:rPr lang="en-US" sz="16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(output</a:t>
                      </a:r>
                      <a:r>
                        <a:rPr lang="en-US" sz="16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high</a:t>
                      </a:r>
                      <a:r>
                        <a:rPr lang="en-US" sz="16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range</a:t>
                      </a:r>
                      <a:r>
                        <a:rPr lang="en-US" sz="16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out)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850337784"/>
                  </a:ext>
                </a:extLst>
              </a:tr>
              <a:tr h="340116">
                <a:tc>
                  <a:txBody>
                    <a:bodyPr/>
                    <a:lstStyle/>
                    <a:p>
                      <a:pPr marL="0" marR="0" algn="ctr">
                        <a:lnSpc>
                          <a:spcPct val="107000"/>
                        </a:lnSpc>
                        <a:spcBef>
                          <a:spcPts val="0"/>
                        </a:spcBef>
                        <a:spcAft>
                          <a:spcPts val="0"/>
                        </a:spcAft>
                      </a:pPr>
                      <a:r>
                        <a:rPr lang="en-US" sz="1600" b="1" i="0" u="none" strike="noStrike" cap="none" dirty="0">
                          <a:solidFill>
                            <a:schemeClr val="bg1"/>
                          </a:solidFill>
                          <a:effectLst/>
                          <a:latin typeface="Arial" panose="020B0604020202020204" pitchFamily="34" charset="0"/>
                          <a:ea typeface="Calibri" panose="020F0502020204030204" pitchFamily="34" charset="0"/>
                          <a:cs typeface="Times New Roman" panose="02020603050405020304" pitchFamily="18" charset="0"/>
                          <a:sym typeface="Arial"/>
                        </a:rPr>
                        <a:t>P0716</a:t>
                      </a:r>
                    </a:p>
                  </a:txBody>
                  <a:tcPr marL="68580" marR="6858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algn="l" eaLnBrk="0" hangingPunct="0">
                        <a:lnSpc>
                          <a:spcPct val="95000"/>
                        </a:lnSpc>
                        <a:spcBef>
                          <a:spcPts val="275"/>
                        </a:spcBef>
                        <a:spcAft>
                          <a:spcPts val="0"/>
                        </a:spcAft>
                      </a:pP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Input</a:t>
                      </a:r>
                      <a:r>
                        <a:rPr lang="en-US" sz="1600" b="1"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shaft</a:t>
                      </a:r>
                      <a:r>
                        <a:rPr lang="en-US" sz="1600" b="1"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a:t>
                      </a:r>
                      <a:r>
                        <a:rPr lang="en-US" sz="1600" b="1"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(odd</a:t>
                      </a:r>
                      <a:r>
                        <a:rPr lang="en-US" sz="1600" b="1"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number</a:t>
                      </a:r>
                      <a:r>
                        <a:rPr lang="en-US" sz="1600" b="1"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gear</a:t>
                      </a:r>
                      <a:r>
                        <a:rPr lang="en-US" sz="1600" b="1"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axle)</a:t>
                      </a:r>
                      <a:r>
                        <a:rPr lang="en-US" sz="1600" b="1"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speed sensor</a:t>
                      </a:r>
                      <a:r>
                        <a:rPr lang="en-US" sz="1600" b="1"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system</a:t>
                      </a:r>
                      <a:r>
                        <a:rPr lang="en-US" sz="1600" b="1"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(poor</a:t>
                      </a:r>
                      <a:r>
                        <a:rPr lang="en-US" sz="1600" b="1"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performance)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335652351"/>
                  </a:ext>
                </a:extLst>
              </a:tr>
              <a:tr h="340116">
                <a:tc>
                  <a:txBody>
                    <a:bodyPr/>
                    <a:lstStyle/>
                    <a:p>
                      <a:pPr marL="0" marR="0" algn="ctr">
                        <a:lnSpc>
                          <a:spcPct val="107000"/>
                        </a:lnSpc>
                        <a:spcBef>
                          <a:spcPts val="0"/>
                        </a:spcBef>
                        <a:spcAft>
                          <a:spcPts val="0"/>
                        </a:spcAft>
                      </a:pPr>
                      <a:r>
                        <a:rPr lang="en-US" sz="1600" b="1" i="0" u="none" strike="noStrike" cap="none" dirty="0">
                          <a:solidFill>
                            <a:schemeClr val="bg1"/>
                          </a:solidFill>
                          <a:effectLst/>
                          <a:latin typeface="Arial" panose="020B0604020202020204" pitchFamily="34" charset="0"/>
                          <a:ea typeface="Calibri" panose="020F0502020204030204" pitchFamily="34" charset="0"/>
                          <a:cs typeface="Times New Roman" panose="02020603050405020304" pitchFamily="18" charset="0"/>
                          <a:sym typeface="Arial"/>
                        </a:rPr>
                        <a:t>P0717</a:t>
                      </a:r>
                    </a:p>
                  </a:txBody>
                  <a:tcPr marL="68580" marR="6858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algn="l" eaLnBrk="0" hangingPunct="0">
                        <a:lnSpc>
                          <a:spcPct val="95000"/>
                        </a:lnSpc>
                        <a:spcBef>
                          <a:spcPts val="280"/>
                        </a:spcBef>
                        <a:spcAft>
                          <a:spcPts val="0"/>
                        </a:spcAft>
                      </a:pP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Input</a:t>
                      </a:r>
                      <a:r>
                        <a:rPr lang="en-US" sz="16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shaft</a:t>
                      </a:r>
                      <a:r>
                        <a:rPr lang="en-US" sz="16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a:t>
                      </a:r>
                      <a:r>
                        <a:rPr lang="en-US" sz="16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(odd</a:t>
                      </a:r>
                      <a:r>
                        <a:rPr lang="en-US" sz="16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number</a:t>
                      </a:r>
                      <a:r>
                        <a:rPr lang="en-US" sz="16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gear</a:t>
                      </a:r>
                      <a:r>
                        <a:rPr lang="en-US" sz="16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axle)</a:t>
                      </a:r>
                      <a:r>
                        <a:rPr lang="en-US" sz="16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speed sensor</a:t>
                      </a:r>
                      <a:r>
                        <a:rPr lang="en-US" sz="16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system</a:t>
                      </a:r>
                      <a:r>
                        <a:rPr lang="en-US" sz="16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(output</a:t>
                      </a:r>
                      <a:r>
                        <a:rPr lang="en-US" sz="16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low</a:t>
                      </a:r>
                      <a:r>
                        <a:rPr lang="en-US" sz="16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range</a:t>
                      </a:r>
                      <a:r>
                        <a:rPr lang="en-US" sz="16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out)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852689116"/>
                  </a:ext>
                </a:extLst>
              </a:tr>
              <a:tr h="340116">
                <a:tc>
                  <a:txBody>
                    <a:bodyPr/>
                    <a:lstStyle/>
                    <a:p>
                      <a:pPr marL="0" marR="0" algn="ctr">
                        <a:lnSpc>
                          <a:spcPct val="107000"/>
                        </a:lnSpc>
                        <a:spcBef>
                          <a:spcPts val="0"/>
                        </a:spcBef>
                        <a:spcAft>
                          <a:spcPts val="0"/>
                        </a:spcAft>
                      </a:pPr>
                      <a:r>
                        <a:rPr lang="en-US" sz="1600" b="1" i="0" u="none" strike="noStrike" cap="none" dirty="0">
                          <a:solidFill>
                            <a:schemeClr val="bg1"/>
                          </a:solidFill>
                          <a:effectLst/>
                          <a:latin typeface="Arial" panose="020B0604020202020204" pitchFamily="34" charset="0"/>
                          <a:ea typeface="Calibri" panose="020F0502020204030204" pitchFamily="34" charset="0"/>
                          <a:cs typeface="Times New Roman" panose="02020603050405020304" pitchFamily="18" charset="0"/>
                          <a:sym typeface="Arial"/>
                        </a:rPr>
                        <a:t>P0746</a:t>
                      </a:r>
                    </a:p>
                  </a:txBody>
                  <a:tcPr marL="68580" marR="6858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algn="l" eaLnBrk="0" hangingPunct="0">
                        <a:lnSpc>
                          <a:spcPct val="95000"/>
                        </a:lnSpc>
                        <a:spcBef>
                          <a:spcPts val="275"/>
                        </a:spcBef>
                        <a:spcAft>
                          <a:spcPts val="0"/>
                        </a:spcAft>
                      </a:pP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Line</a:t>
                      </a:r>
                      <a:r>
                        <a:rPr lang="en-US" sz="16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pressure</a:t>
                      </a:r>
                      <a:r>
                        <a:rPr lang="en-US" sz="16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solenoid</a:t>
                      </a:r>
                      <a:r>
                        <a:rPr lang="en-US" sz="16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system</a:t>
                      </a:r>
                      <a:r>
                        <a:rPr lang="en-US" sz="16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(drive current</a:t>
                      </a:r>
                      <a:r>
                        <a:rPr lang="en-US" sz="16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range</a:t>
                      </a:r>
                      <a:r>
                        <a:rPr lang="en-US" sz="16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out)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466129910"/>
                  </a:ext>
                </a:extLst>
              </a:tr>
              <a:tr h="340116">
                <a:tc>
                  <a:txBody>
                    <a:bodyPr/>
                    <a:lstStyle/>
                    <a:p>
                      <a:pPr marL="0" marR="0" algn="ctr">
                        <a:lnSpc>
                          <a:spcPct val="107000"/>
                        </a:lnSpc>
                        <a:spcBef>
                          <a:spcPts val="0"/>
                        </a:spcBef>
                        <a:spcAft>
                          <a:spcPts val="0"/>
                        </a:spcAft>
                      </a:pPr>
                      <a:r>
                        <a:rPr lang="en-US" sz="1600" b="1" i="0" u="none" strike="noStrike" cap="none" dirty="0">
                          <a:solidFill>
                            <a:schemeClr val="bg1"/>
                          </a:solidFill>
                          <a:effectLst/>
                          <a:latin typeface="Arial" panose="020B0604020202020204" pitchFamily="34" charset="0"/>
                          <a:ea typeface="Calibri" panose="020F0502020204030204" pitchFamily="34" charset="0"/>
                          <a:cs typeface="Times New Roman" panose="02020603050405020304" pitchFamily="18" charset="0"/>
                          <a:sym typeface="Arial"/>
                        </a:rPr>
                        <a:t>P0753</a:t>
                      </a:r>
                    </a:p>
                  </a:txBody>
                  <a:tcPr marL="68580" marR="6858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algn="l" eaLnBrk="0" hangingPunct="0">
                        <a:lnSpc>
                          <a:spcPct val="116000"/>
                        </a:lnSpc>
                        <a:spcBef>
                          <a:spcPts val="230"/>
                        </a:spcBef>
                        <a:spcAft>
                          <a:spcPts val="0"/>
                        </a:spcAft>
                      </a:pP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Shift</a:t>
                      </a:r>
                      <a:r>
                        <a:rPr lang="en-US" sz="1600" b="1" spc="-4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select</a:t>
                      </a:r>
                      <a:r>
                        <a:rPr lang="en-US" sz="1600" b="1" spc="-4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solenoid</a:t>
                      </a:r>
                      <a:r>
                        <a:rPr lang="en-US" sz="1600" b="1" spc="-4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a:t>
                      </a:r>
                      <a:r>
                        <a:rPr lang="en-US" sz="1600" b="1" spc="-4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system</a:t>
                      </a:r>
                      <a:r>
                        <a:rPr lang="en-US" sz="1600" b="1" spc="-4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(open</a:t>
                      </a:r>
                      <a:r>
                        <a:rPr lang="en-US" sz="1600" b="1" spc="-4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circuit)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657517938"/>
                  </a:ext>
                </a:extLst>
              </a:tr>
              <a:tr h="340116">
                <a:tc>
                  <a:txBody>
                    <a:bodyPr/>
                    <a:lstStyle/>
                    <a:p>
                      <a:pPr marL="0" marR="0" algn="ctr">
                        <a:lnSpc>
                          <a:spcPct val="107000"/>
                        </a:lnSpc>
                        <a:spcBef>
                          <a:spcPts val="0"/>
                        </a:spcBef>
                        <a:spcAft>
                          <a:spcPts val="0"/>
                        </a:spcAft>
                      </a:pPr>
                      <a:r>
                        <a:rPr lang="en-US" sz="1600" b="1" i="0" u="none" strike="noStrike" cap="none" dirty="0">
                          <a:solidFill>
                            <a:schemeClr val="bg1"/>
                          </a:solidFill>
                          <a:effectLst/>
                          <a:latin typeface="Arial" panose="020B0604020202020204" pitchFamily="34" charset="0"/>
                          <a:ea typeface="Calibri" panose="020F0502020204030204" pitchFamily="34" charset="0"/>
                          <a:cs typeface="Times New Roman" panose="02020603050405020304" pitchFamily="18" charset="0"/>
                          <a:sym typeface="Arial"/>
                        </a:rPr>
                        <a:t>P0758</a:t>
                      </a:r>
                    </a:p>
                  </a:txBody>
                  <a:tcPr marL="68580" marR="6858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algn="l" eaLnBrk="0" hangingPunct="0">
                        <a:lnSpc>
                          <a:spcPct val="116000"/>
                        </a:lnSpc>
                        <a:spcBef>
                          <a:spcPts val="23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Shift select solenoid 2 system (open circuit)</a:t>
                      </a:r>
                    </a:p>
                  </a:txBody>
                  <a:tcPr marL="68580" marR="6858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49615137"/>
                  </a:ext>
                </a:extLst>
              </a:tr>
              <a:tr h="340116">
                <a:tc>
                  <a:txBody>
                    <a:bodyPr/>
                    <a:lstStyle/>
                    <a:p>
                      <a:pPr marL="0" marR="0" algn="ctr">
                        <a:lnSpc>
                          <a:spcPct val="107000"/>
                        </a:lnSpc>
                        <a:spcBef>
                          <a:spcPts val="0"/>
                        </a:spcBef>
                        <a:spcAft>
                          <a:spcPts val="0"/>
                        </a:spcAft>
                      </a:pPr>
                      <a:r>
                        <a:rPr lang="en-US" sz="1600" b="1" i="0" u="none" strike="noStrike" cap="none" dirty="0">
                          <a:solidFill>
                            <a:schemeClr val="bg1"/>
                          </a:solidFill>
                          <a:effectLst/>
                          <a:latin typeface="Arial" panose="020B0604020202020204" pitchFamily="34" charset="0"/>
                          <a:ea typeface="Calibri" panose="020F0502020204030204" pitchFamily="34" charset="0"/>
                          <a:cs typeface="Times New Roman" panose="02020603050405020304" pitchFamily="18" charset="0"/>
                          <a:sym typeface="Arial"/>
                        </a:rPr>
                        <a:t>P0776</a:t>
                      </a:r>
                    </a:p>
                  </a:txBody>
                  <a:tcPr marL="68580" marR="6858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algn="l" eaLnBrk="0" hangingPunct="0">
                        <a:lnSpc>
                          <a:spcPct val="95000"/>
                        </a:lnSpc>
                        <a:spcBef>
                          <a:spcPts val="55"/>
                        </a:spcBef>
                        <a:spcAft>
                          <a:spcPts val="0"/>
                        </a:spcAft>
                      </a:pP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Clutch</a:t>
                      </a:r>
                      <a:r>
                        <a:rPr lang="en-US" sz="1600" b="1" spc="-3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cooling</a:t>
                      </a:r>
                      <a:r>
                        <a:rPr lang="en-US" sz="1600" b="1" spc="-3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flow</a:t>
                      </a:r>
                      <a:r>
                        <a:rPr lang="en-US" sz="1600" b="1" spc="-3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solenoid</a:t>
                      </a:r>
                      <a:r>
                        <a:rPr lang="en-US" sz="1600" b="1" spc="-3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system</a:t>
                      </a:r>
                      <a:r>
                        <a:rPr lang="en-US" sz="1600" b="1" spc="-3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(drive current</a:t>
                      </a:r>
                      <a:r>
                        <a:rPr lang="en-US" sz="1600" b="1" spc="-3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range</a:t>
                      </a:r>
                      <a:r>
                        <a:rPr lang="en-US" sz="1600" b="1" spc="-3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out)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525861233"/>
                  </a:ext>
                </a:extLst>
              </a:tr>
              <a:tr h="340116">
                <a:tc>
                  <a:txBody>
                    <a:bodyPr/>
                    <a:lstStyle/>
                    <a:p>
                      <a:pPr marL="0" marR="0" algn="ctr">
                        <a:lnSpc>
                          <a:spcPct val="107000"/>
                        </a:lnSpc>
                        <a:spcBef>
                          <a:spcPts val="0"/>
                        </a:spcBef>
                        <a:spcAft>
                          <a:spcPts val="800"/>
                        </a:spcAft>
                      </a:pPr>
                      <a:r>
                        <a:rPr lang="en-US" sz="1600" b="1" i="0" u="none" strike="noStrike" cap="none" dirty="0">
                          <a:solidFill>
                            <a:schemeClr val="bg1"/>
                          </a:solidFill>
                          <a:effectLst/>
                          <a:latin typeface="Arial" panose="020B0604020202020204" pitchFamily="34" charset="0"/>
                          <a:ea typeface="Calibri" panose="020F0502020204030204" pitchFamily="34" charset="0"/>
                          <a:cs typeface="Times New Roman" panose="02020603050405020304" pitchFamily="18" charset="0"/>
                          <a:sym typeface="Arial"/>
                        </a:rPr>
                        <a:t>P0842</a:t>
                      </a:r>
                    </a:p>
                  </a:txBody>
                  <a:tcPr marL="68580" marR="6858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algn="l" eaLnBrk="0" hangingPunct="0">
                        <a:lnSpc>
                          <a:spcPct val="95000"/>
                        </a:lnSpc>
                        <a:spcBef>
                          <a:spcPts val="275"/>
                        </a:spcBef>
                        <a:spcAft>
                          <a:spcPts val="0"/>
                        </a:spcAft>
                      </a:pP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Clutch</a:t>
                      </a:r>
                      <a:r>
                        <a:rPr lang="en-US" sz="16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a:t>
                      </a:r>
                      <a:r>
                        <a:rPr lang="en-US" sz="16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pressure</a:t>
                      </a:r>
                      <a:r>
                        <a:rPr lang="en-US" sz="16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sensor</a:t>
                      </a:r>
                      <a:r>
                        <a:rPr lang="en-US" sz="16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system</a:t>
                      </a:r>
                      <a:r>
                        <a:rPr lang="en-US" sz="16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(output low</a:t>
                      </a:r>
                      <a:r>
                        <a:rPr lang="en-US" sz="16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range</a:t>
                      </a:r>
                      <a:r>
                        <a:rPr lang="en-US" sz="16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out)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175150433"/>
                  </a:ext>
                </a:extLst>
              </a:tr>
              <a:tr h="0">
                <a:tc>
                  <a:txBody>
                    <a:bodyPr/>
                    <a:lstStyle/>
                    <a:p>
                      <a:pPr marL="0" marR="0" algn="ctr">
                        <a:lnSpc>
                          <a:spcPct val="107000"/>
                        </a:lnSpc>
                        <a:spcBef>
                          <a:spcPts val="0"/>
                        </a:spcBef>
                        <a:spcAft>
                          <a:spcPts val="800"/>
                        </a:spcAft>
                      </a:pPr>
                      <a:r>
                        <a:rPr lang="en-US" sz="1600" b="1" i="0" u="none" strike="noStrike" cap="none" dirty="0">
                          <a:solidFill>
                            <a:schemeClr val="bg1"/>
                          </a:solidFill>
                          <a:effectLst/>
                          <a:latin typeface="Arial" panose="020B0604020202020204" pitchFamily="34" charset="0"/>
                          <a:ea typeface="Calibri" panose="020F0502020204030204" pitchFamily="34" charset="0"/>
                          <a:cs typeface="Times New Roman" panose="02020603050405020304" pitchFamily="18" charset="0"/>
                          <a:sym typeface="Arial"/>
                        </a:rPr>
                        <a:t>P0960</a:t>
                      </a:r>
                    </a:p>
                  </a:txBody>
                  <a:tcPr marL="68580" marR="6858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algn="l" eaLnBrk="0" hangingPunct="0">
                        <a:lnSpc>
                          <a:spcPct val="107000"/>
                        </a:lnSpc>
                        <a:spcBef>
                          <a:spcPts val="230"/>
                        </a:spcBef>
                        <a:spcAft>
                          <a:spcPts val="0"/>
                        </a:spcAft>
                      </a:pP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Line</a:t>
                      </a:r>
                      <a:r>
                        <a:rPr lang="en-US" sz="1600" b="1" spc="-5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pressure</a:t>
                      </a:r>
                      <a:r>
                        <a:rPr lang="en-US" sz="1600" b="1" spc="-5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solenoid</a:t>
                      </a:r>
                      <a:r>
                        <a:rPr lang="en-US" sz="1600" b="1" spc="-5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system</a:t>
                      </a:r>
                      <a:r>
                        <a:rPr lang="en-US" sz="1600" b="1" spc="-5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(open</a:t>
                      </a:r>
                      <a:r>
                        <a:rPr lang="en-US" sz="1600" b="1" spc="-5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circuit)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769118646"/>
                  </a:ext>
                </a:extLst>
              </a:tr>
            </a:tbl>
          </a:graphicData>
        </a:graphic>
      </p:graphicFrame>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68313" y="5186833"/>
            <a:ext cx="8227723" cy="775015"/>
          </a:xfrm>
        </p:spPr>
        <p:txBody>
          <a:bodyPr wrap="square" lIns="0" tIns="18000" rIns="0" bIns="18000" anchor="ctr" anchorCtr="0">
            <a:spAutoFit/>
          </a:bodyPr>
          <a:lstStyle/>
          <a:p>
            <a:pPr marL="342900" indent="-342900">
              <a:spcBef>
                <a:spcPts val="600"/>
              </a:spcBef>
            </a:pPr>
            <a:r>
              <a:rPr lang="en-US" sz="2400" dirty="0">
                <a:solidFill>
                  <a:schemeClr val="tx1"/>
                </a:solidFill>
              </a:rPr>
              <a:t>Chart 14.1 found on Page 201 of the text showing some common </a:t>
            </a:r>
            <a:r>
              <a:rPr lang="en-US" sz="2400" spc="-300" dirty="0">
                <a:solidFill>
                  <a:schemeClr val="tx1"/>
                </a:solidFill>
              </a:rPr>
              <a:t>D T C </a:t>
            </a:r>
            <a:r>
              <a:rPr lang="en-US" sz="2400" dirty="0">
                <a:solidFill>
                  <a:schemeClr val="tx1"/>
                </a:solidFill>
              </a:rPr>
              <a:t>s.</a:t>
            </a:r>
          </a:p>
        </p:txBody>
      </p:sp>
    </p:spTree>
    <p:extLst>
      <p:ext uri="{BB962C8B-B14F-4D97-AF65-F5344CB8AC3E}">
        <p14:creationId xmlns:p14="http://schemas.microsoft.com/office/powerpoint/2010/main" val="455932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Question 1</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9" y="1056220"/>
            <a:ext cx="8212340" cy="405683"/>
          </a:xfrm>
        </p:spPr>
        <p:txBody>
          <a:bodyPr wrap="square" lIns="0" tIns="18000" rIns="0" bIns="18000" anchor="ctr" anchorCtr="0">
            <a:spAutoFit/>
          </a:bodyPr>
          <a:lstStyle/>
          <a:p>
            <a:pPr marL="342900" indent="-342900"/>
            <a:r>
              <a:rPr lang="en-US" sz="2400" dirty="0">
                <a:solidFill>
                  <a:schemeClr val="tx1"/>
                </a:solidFill>
              </a:rPr>
              <a:t>A concentric clutch </a:t>
            </a:r>
            <a:r>
              <a:rPr lang="en-US" sz="100" dirty="0">
                <a:solidFill>
                  <a:schemeClr val="tx1"/>
                </a:solidFill>
              </a:rPr>
              <a:t>Fill in the blanks </a:t>
            </a:r>
          </a:p>
        </p:txBody>
      </p:sp>
      <p:cxnSp>
        <p:nvCxnSpPr>
          <p:cNvPr id="3" name="Straight Connector 2">
            <a:extLst>
              <a:ext uri="{FF2B5EF4-FFF2-40B4-BE49-F238E27FC236}">
                <a16:creationId xmlns:a16="http://schemas.microsoft.com/office/drawing/2014/main" id="{FF102BE3-9E35-441C-4008-BCCAF760A475}"/>
              </a:ext>
              <a:ext uri="{C183D7F6-B498-43B3-948B-1728B52AA6E4}">
                <adec:decorative xmlns:adec="http://schemas.microsoft.com/office/drawing/2017/decorative" val="1"/>
              </a:ext>
            </a:extLst>
          </p:cNvPr>
          <p:cNvCxnSpPr/>
          <p:nvPr/>
        </p:nvCxnSpPr>
        <p:spPr>
          <a:xfrm>
            <a:off x="3483634" y="1365849"/>
            <a:ext cx="8838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62181901-2540-000E-A1BE-78E88B3AF280}"/>
              </a:ext>
            </a:extLst>
          </p:cNvPr>
          <p:cNvSpPr>
            <a:spLocks noGrp="1"/>
          </p:cNvSpPr>
          <p:nvPr>
            <p:ph sz="quarter" idx="14"/>
          </p:nvPr>
        </p:nvSpPr>
        <p:spPr>
          <a:xfrm>
            <a:off x="468312" y="1740300"/>
            <a:ext cx="8218487" cy="1744511"/>
          </a:xfrm>
        </p:spPr>
        <p:txBody>
          <a:bodyPr lIns="0" tIns="18000" rIns="0" bIns="18000" anchor="ctr" anchorCtr="0">
            <a:spAutoFit/>
          </a:bodyPr>
          <a:lstStyle/>
          <a:p>
            <a:pPr marL="486918" lvl="1" indent="0">
              <a:buNone/>
            </a:pPr>
            <a:r>
              <a:rPr lang="en-US" sz="2400" dirty="0">
                <a:solidFill>
                  <a:srgbClr val="007FA3"/>
                </a:solidFill>
              </a:rPr>
              <a:t>A.</a:t>
            </a:r>
            <a:r>
              <a:rPr lang="en-US" sz="2400" dirty="0">
                <a:solidFill>
                  <a:schemeClr val="tx1"/>
                </a:solidFill>
              </a:rPr>
              <a:t> has a smaller drum diameter</a:t>
            </a:r>
          </a:p>
          <a:p>
            <a:pPr marL="486918" lvl="1" indent="0">
              <a:buNone/>
            </a:pPr>
            <a:r>
              <a:rPr lang="en-US" sz="2400" dirty="0">
                <a:solidFill>
                  <a:srgbClr val="007FA3"/>
                </a:solidFill>
              </a:rPr>
              <a:t>B.</a:t>
            </a:r>
            <a:r>
              <a:rPr lang="en-US" sz="2400" dirty="0">
                <a:solidFill>
                  <a:schemeClr val="tx1"/>
                </a:solidFill>
              </a:rPr>
              <a:t> is a type of dry clutch</a:t>
            </a:r>
          </a:p>
          <a:p>
            <a:pPr marL="486918" lvl="1" indent="0">
              <a:buNone/>
            </a:pPr>
            <a:r>
              <a:rPr lang="en-US" sz="2400" dirty="0">
                <a:solidFill>
                  <a:srgbClr val="007FA3"/>
                </a:solidFill>
              </a:rPr>
              <a:t>C.</a:t>
            </a:r>
            <a:r>
              <a:rPr lang="en-US" sz="2400" dirty="0">
                <a:solidFill>
                  <a:schemeClr val="tx1"/>
                </a:solidFill>
              </a:rPr>
              <a:t> is shorter in length</a:t>
            </a:r>
          </a:p>
          <a:p>
            <a:pPr marL="486918" lvl="1" indent="0">
              <a:buNone/>
            </a:pPr>
            <a:r>
              <a:rPr lang="en-US" sz="2400" dirty="0">
                <a:solidFill>
                  <a:srgbClr val="007FA3"/>
                </a:solidFill>
              </a:rPr>
              <a:t>D.</a:t>
            </a:r>
            <a:r>
              <a:rPr lang="en-US" sz="2400" dirty="0">
                <a:solidFill>
                  <a:schemeClr val="tx1"/>
                </a:solidFill>
              </a:rPr>
              <a:t> is taller in height</a:t>
            </a:r>
          </a:p>
        </p:txBody>
      </p:sp>
    </p:spTree>
    <p:extLst>
      <p:ext uri="{BB962C8B-B14F-4D97-AF65-F5344CB8AC3E}">
        <p14:creationId xmlns:p14="http://schemas.microsoft.com/office/powerpoint/2010/main" val="803320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Answer 1</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9" y="1056220"/>
            <a:ext cx="8212340" cy="405683"/>
          </a:xfrm>
        </p:spPr>
        <p:txBody>
          <a:bodyPr wrap="square" lIns="0" tIns="18000" rIns="0" bIns="18000" anchor="ctr" anchorCtr="0">
            <a:spAutoFit/>
          </a:bodyPr>
          <a:lstStyle/>
          <a:p>
            <a:pPr marL="342900" indent="-342900"/>
            <a:r>
              <a:rPr lang="en-US" sz="2400" dirty="0">
                <a:solidFill>
                  <a:schemeClr val="tx1"/>
                </a:solidFill>
              </a:rPr>
              <a:t>A concentric clutch </a:t>
            </a:r>
            <a:r>
              <a:rPr lang="en-US" sz="100" dirty="0">
                <a:solidFill>
                  <a:schemeClr val="tx1"/>
                </a:solidFill>
              </a:rPr>
              <a:t>Fill in the blanks </a:t>
            </a:r>
          </a:p>
        </p:txBody>
      </p:sp>
      <p:cxnSp>
        <p:nvCxnSpPr>
          <p:cNvPr id="3" name="Straight Connector 2">
            <a:extLst>
              <a:ext uri="{FF2B5EF4-FFF2-40B4-BE49-F238E27FC236}">
                <a16:creationId xmlns:a16="http://schemas.microsoft.com/office/drawing/2014/main" id="{FF102BE3-9E35-441C-4008-BCCAF760A475}"/>
              </a:ext>
              <a:ext uri="{C183D7F6-B498-43B3-948B-1728B52AA6E4}">
                <adec:decorative xmlns:adec="http://schemas.microsoft.com/office/drawing/2017/decorative" val="1"/>
              </a:ext>
            </a:extLst>
          </p:cNvPr>
          <p:cNvCxnSpPr/>
          <p:nvPr/>
        </p:nvCxnSpPr>
        <p:spPr>
          <a:xfrm>
            <a:off x="3483634" y="1365849"/>
            <a:ext cx="8838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62181901-2540-000E-A1BE-78E88B3AF280}"/>
              </a:ext>
            </a:extLst>
          </p:cNvPr>
          <p:cNvSpPr>
            <a:spLocks noGrp="1"/>
          </p:cNvSpPr>
          <p:nvPr>
            <p:ph sz="quarter" idx="14"/>
          </p:nvPr>
        </p:nvSpPr>
        <p:spPr>
          <a:xfrm>
            <a:off x="468312" y="1749314"/>
            <a:ext cx="8218487" cy="405683"/>
          </a:xfrm>
        </p:spPr>
        <p:txBody>
          <a:bodyPr lIns="0" tIns="18000" rIns="0" bIns="18000" anchor="ctr" anchorCtr="0">
            <a:spAutoFit/>
          </a:bodyPr>
          <a:lstStyle/>
          <a:p>
            <a:pPr marL="486918" lvl="1" indent="0">
              <a:buNone/>
            </a:pPr>
            <a:r>
              <a:rPr lang="en-US" sz="2400" dirty="0">
                <a:solidFill>
                  <a:srgbClr val="007FA3"/>
                </a:solidFill>
              </a:rPr>
              <a:t>C.</a:t>
            </a:r>
            <a:r>
              <a:rPr lang="en-US" sz="2400" dirty="0">
                <a:solidFill>
                  <a:schemeClr val="tx1"/>
                </a:solidFill>
              </a:rPr>
              <a:t> is shorter in length</a:t>
            </a:r>
          </a:p>
        </p:txBody>
      </p:sp>
    </p:spTree>
    <p:extLst>
      <p:ext uri="{BB962C8B-B14F-4D97-AF65-F5344CB8AC3E}">
        <p14:creationId xmlns:p14="http://schemas.microsoft.com/office/powerpoint/2010/main" val="22202510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Summary </a:t>
            </a:r>
            <a:r>
              <a:rPr lang="en-US" sz="2800" dirty="0"/>
              <a:t>(1 of 2)</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8" y="1039980"/>
            <a:ext cx="8229600" cy="4268279"/>
          </a:xfrm>
        </p:spPr>
        <p:txBody>
          <a:bodyPr wrap="square" lIns="0" tIns="18000" rIns="0" bIns="18000" anchor="ctr" anchorCtr="0">
            <a:spAutoFit/>
          </a:bodyPr>
          <a:lstStyle/>
          <a:p>
            <a:pPr marL="342900" indent="-342900">
              <a:spcBef>
                <a:spcPts val="600"/>
              </a:spcBef>
            </a:pPr>
            <a:r>
              <a:rPr lang="en-US" sz="2400" dirty="0">
                <a:solidFill>
                  <a:schemeClr val="tx1"/>
                </a:solidFill>
              </a:rPr>
              <a:t>Dual clutch automatic transmission/transaxle uses a manual-type transmission and two clutches that engage either inner or outer transmission shaft.</a:t>
            </a:r>
          </a:p>
          <a:p>
            <a:pPr marL="342900" indent="-342900">
              <a:spcBef>
                <a:spcPts val="600"/>
              </a:spcBef>
            </a:pPr>
            <a:r>
              <a:rPr lang="en-US" sz="2400" dirty="0">
                <a:solidFill>
                  <a:schemeClr val="tx1"/>
                </a:solidFill>
              </a:rPr>
              <a:t>Dual dry clutch system used for </a:t>
            </a:r>
          </a:p>
          <a:p>
            <a:pPr marL="829818" lvl="1" indent="-342900"/>
            <a:r>
              <a:rPr lang="en-US" sz="2400" dirty="0">
                <a:solidFill>
                  <a:schemeClr val="tx1"/>
                </a:solidFill>
              </a:rPr>
              <a:t>Lower-powered front-wheel-drive vehicles </a:t>
            </a:r>
          </a:p>
          <a:p>
            <a:pPr marL="342900" indent="-342900">
              <a:spcBef>
                <a:spcPts val="600"/>
              </a:spcBef>
            </a:pPr>
            <a:r>
              <a:rPr lang="en-US" sz="2400" dirty="0">
                <a:solidFill>
                  <a:schemeClr val="tx1"/>
                </a:solidFill>
              </a:rPr>
              <a:t>Dual wet clutches used for most </a:t>
            </a:r>
          </a:p>
          <a:p>
            <a:pPr marL="829818" lvl="1" indent="-342900"/>
            <a:r>
              <a:rPr lang="en-US" sz="2400" dirty="0">
                <a:solidFill>
                  <a:schemeClr val="tx1"/>
                </a:solidFill>
              </a:rPr>
              <a:t>High-powered vehicles. </a:t>
            </a:r>
          </a:p>
          <a:p>
            <a:pPr marL="829818" lvl="1" indent="-342900"/>
            <a:r>
              <a:rPr lang="en-US" sz="2400" dirty="0">
                <a:solidFill>
                  <a:schemeClr val="tx1"/>
                </a:solidFill>
              </a:rPr>
              <a:t>Two types used:</a:t>
            </a:r>
          </a:p>
          <a:p>
            <a:pPr marL="1229868" lvl="2" indent="-342900"/>
            <a:r>
              <a:rPr lang="en-US" sz="2400" dirty="0">
                <a:solidFill>
                  <a:schemeClr val="tx1"/>
                </a:solidFill>
              </a:rPr>
              <a:t>Concentric design</a:t>
            </a:r>
          </a:p>
          <a:p>
            <a:pPr marL="1229868" lvl="2" indent="-342900"/>
            <a:r>
              <a:rPr lang="en-US" sz="2400" dirty="0">
                <a:solidFill>
                  <a:schemeClr val="tx1"/>
                </a:solidFill>
              </a:rPr>
              <a:t>Parallel design</a:t>
            </a:r>
          </a:p>
        </p:txBody>
      </p:sp>
    </p:spTree>
    <p:extLst>
      <p:ext uri="{BB962C8B-B14F-4D97-AF65-F5344CB8AC3E}">
        <p14:creationId xmlns:p14="http://schemas.microsoft.com/office/powerpoint/2010/main" val="3062757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Summary </a:t>
            </a:r>
            <a:r>
              <a:rPr lang="en-US" sz="2800" dirty="0"/>
              <a:t>(2 of 2)</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8" y="1048337"/>
            <a:ext cx="8240050" cy="2637064"/>
          </a:xfrm>
        </p:spPr>
        <p:txBody>
          <a:bodyPr wrap="square" lIns="0" tIns="18000" rIns="0" bIns="18000" anchor="ctr" anchorCtr="0">
            <a:spAutoFit/>
          </a:bodyPr>
          <a:lstStyle/>
          <a:p>
            <a:pPr marL="342900" indent="-342900">
              <a:spcBef>
                <a:spcPts val="600"/>
              </a:spcBef>
            </a:pPr>
            <a:r>
              <a:rPr lang="en-US" sz="2400" dirty="0">
                <a:solidFill>
                  <a:schemeClr val="tx1"/>
                </a:solidFill>
              </a:rPr>
              <a:t>Speed sensors used to measure speed of</a:t>
            </a:r>
          </a:p>
          <a:p>
            <a:pPr marL="829818" lvl="1" indent="-342900"/>
            <a:r>
              <a:rPr lang="en-US" sz="2400" dirty="0">
                <a:solidFill>
                  <a:schemeClr val="tx1"/>
                </a:solidFill>
              </a:rPr>
              <a:t> odd gear shaft and even gear shaft</a:t>
            </a:r>
          </a:p>
          <a:p>
            <a:pPr marL="342900" indent="-342900">
              <a:spcBef>
                <a:spcPts val="600"/>
              </a:spcBef>
            </a:pPr>
            <a:r>
              <a:rPr lang="en-US" sz="2400" dirty="0">
                <a:solidFill>
                  <a:schemeClr val="tx1"/>
                </a:solidFill>
              </a:rPr>
              <a:t>Position sensors used to detect positions of shift forks</a:t>
            </a:r>
          </a:p>
          <a:p>
            <a:pPr marL="342900" indent="-342900">
              <a:spcBef>
                <a:spcPts val="600"/>
              </a:spcBef>
            </a:pPr>
            <a:r>
              <a:rPr lang="en-US" sz="2400" dirty="0">
                <a:solidFill>
                  <a:schemeClr val="tx1"/>
                </a:solidFill>
              </a:rPr>
              <a:t>Solenoids used to make actual shifts by </a:t>
            </a:r>
          </a:p>
          <a:p>
            <a:pPr marL="829818" lvl="1" indent="-342900"/>
            <a:r>
              <a:rPr lang="en-US" sz="2400" dirty="0">
                <a:solidFill>
                  <a:schemeClr val="tx1"/>
                </a:solidFill>
              </a:rPr>
              <a:t>Moving shift forks</a:t>
            </a:r>
          </a:p>
          <a:p>
            <a:pPr marL="342900" indent="-342900">
              <a:spcBef>
                <a:spcPts val="600"/>
              </a:spcBef>
            </a:pPr>
            <a:r>
              <a:rPr lang="en-US" sz="2400" dirty="0">
                <a:solidFill>
                  <a:schemeClr val="tx1"/>
                </a:solidFill>
              </a:rPr>
              <a:t>Dual clutch automatic transmissions use a unique fluid.</a:t>
            </a:r>
          </a:p>
        </p:txBody>
      </p:sp>
    </p:spTree>
    <p:extLst>
      <p:ext uri="{BB962C8B-B14F-4D97-AF65-F5344CB8AC3E}">
        <p14:creationId xmlns:p14="http://schemas.microsoft.com/office/powerpoint/2010/main" val="3967447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Automatic Transmissions and Transaxles Videos and Animations</a:t>
            </a:r>
          </a:p>
        </p:txBody>
      </p:sp>
      <p:sp>
        <p:nvSpPr>
          <p:cNvPr id="4" name="TextBox 3">
            <a:extLst>
              <a:ext uri="{FF2B5EF4-FFF2-40B4-BE49-F238E27FC236}">
                <a16:creationId xmlns:a16="http://schemas.microsoft.com/office/drawing/2014/main" id="{41055372-B073-AA11-A0E7-1B98DA28FD9A}"/>
              </a:ext>
            </a:extLst>
          </p:cNvPr>
          <p:cNvSpPr txBox="1"/>
          <p:nvPr/>
        </p:nvSpPr>
        <p:spPr>
          <a:xfrm>
            <a:off x="381000" y="2438400"/>
            <a:ext cx="8305800" cy="769441"/>
          </a:xfrm>
          <a:prstGeom prst="rect">
            <a:avLst/>
          </a:prstGeom>
          <a:noFill/>
        </p:spPr>
        <p:txBody>
          <a:bodyPr wrap="square" rtlCol="0">
            <a:spAutoFit/>
          </a:bodyPr>
          <a:lstStyle/>
          <a:p>
            <a:r>
              <a:rPr lang="en-US" sz="2200" dirty="0"/>
              <a:t>Videos Link: </a:t>
            </a:r>
            <a:r>
              <a:rPr lang="en-US" sz="2200" dirty="0">
                <a:hlinkClick r:id="rId3"/>
              </a:rPr>
              <a:t>(A2) Automatic Transmissions and Transaxles Videos</a:t>
            </a:r>
            <a:endParaRPr lang="en-US" sz="2200" dirty="0"/>
          </a:p>
        </p:txBody>
      </p:sp>
      <p:sp>
        <p:nvSpPr>
          <p:cNvPr id="2" name="TextBox 1">
            <a:extLst>
              <a:ext uri="{FF2B5EF4-FFF2-40B4-BE49-F238E27FC236}">
                <a16:creationId xmlns:a16="http://schemas.microsoft.com/office/drawing/2014/main" id="{BB444EDD-99FE-DD4C-8EED-63C74DF64ED4}"/>
              </a:ext>
            </a:extLst>
          </p:cNvPr>
          <p:cNvSpPr txBox="1"/>
          <p:nvPr/>
        </p:nvSpPr>
        <p:spPr>
          <a:xfrm>
            <a:off x="380074" y="3269397"/>
            <a:ext cx="8305800" cy="707886"/>
          </a:xfrm>
          <a:prstGeom prst="rect">
            <a:avLst/>
          </a:prstGeom>
          <a:noFill/>
        </p:spPr>
        <p:txBody>
          <a:bodyPr wrap="square" rtlCol="0">
            <a:spAutoFit/>
          </a:bodyPr>
          <a:lstStyle/>
          <a:p>
            <a:r>
              <a:rPr lang="en-US" sz="2000" dirty="0"/>
              <a:t>Animations Link: </a:t>
            </a:r>
            <a:r>
              <a:rPr lang="en-US" sz="2000" dirty="0">
                <a:hlinkClick r:id="rId4"/>
              </a:rPr>
              <a:t>(A2) Automatic Transmissions and Transaxles Animations</a:t>
            </a:r>
            <a:endParaRPr lang="en-US" sz="2000" dirty="0"/>
          </a:p>
        </p:txBody>
      </p:sp>
    </p:spTree>
    <p:extLst>
      <p:ext uri="{BB962C8B-B14F-4D97-AF65-F5344CB8AC3E}">
        <p14:creationId xmlns:p14="http://schemas.microsoft.com/office/powerpoint/2010/main" val="33809045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75546" y="222471"/>
            <a:ext cx="8236654" cy="590349"/>
          </a:xfrm>
        </p:spPr>
        <p:txBody>
          <a:bodyPr wrap="square" lIns="0" tIns="18000" rIns="0" bIns="18000" rtlCol="0" anchor="ctr">
            <a:spAutoFit/>
          </a:bodyPr>
          <a:lstStyle/>
          <a:p>
            <a:pPr eaLnBrk="1" fontAlgn="auto" hangingPunct="1">
              <a:spcAft>
                <a:spcPts val="0"/>
              </a:spcAft>
              <a:defRPr/>
            </a:pPr>
            <a:r>
              <a:rPr lang="en-US" sz="3600" b="1"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46" y="2159323"/>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18484" y="1599712"/>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83078" y="217715"/>
            <a:ext cx="8229600" cy="1144347"/>
          </a:xfrm>
        </p:spPr>
        <p:txBody>
          <a:bodyPr lIns="0" tIns="18000" rIns="0" bIns="18000" anchor="ctr" anchorCtr="0">
            <a:spAutoFit/>
          </a:bodyPr>
          <a:lstStyle/>
          <a:p>
            <a:r>
              <a:rPr lang="en-US" dirty="0"/>
              <a:t>Electronically Controlled Manual Transmissions/Transaxle</a:t>
            </a:r>
            <a:endParaRPr lang="en-US" sz="2800" dirty="0"/>
          </a:p>
        </p:txBody>
      </p:sp>
      <p:sp>
        <p:nvSpPr>
          <p:cNvPr id="3" name="Content Placeholder 2">
            <a:extLst>
              <a:ext uri="{FF2B5EF4-FFF2-40B4-BE49-F238E27FC236}">
                <a16:creationId xmlns:a16="http://schemas.microsoft.com/office/drawing/2014/main" id="{0AF10275-78E4-EA0E-6513-129AE1879EDC}"/>
              </a:ext>
            </a:extLst>
          </p:cNvPr>
          <p:cNvSpPr>
            <a:spLocks noGrp="1"/>
          </p:cNvSpPr>
          <p:nvPr>
            <p:ph sz="quarter" idx="13"/>
          </p:nvPr>
        </p:nvSpPr>
        <p:spPr>
          <a:xfrm>
            <a:off x="466165" y="1760998"/>
            <a:ext cx="8212347" cy="2867896"/>
          </a:xfrm>
        </p:spPr>
        <p:txBody>
          <a:bodyPr wrap="square" lIns="0" tIns="18000" rIns="0" bIns="18000" anchor="ctr" anchorCtr="0">
            <a:spAutoFit/>
          </a:bodyPr>
          <a:lstStyle/>
          <a:p>
            <a:pPr marL="342900" indent="-342900">
              <a:spcBef>
                <a:spcPts val="600"/>
              </a:spcBef>
            </a:pPr>
            <a:r>
              <a:rPr lang="en-US" sz="2200" dirty="0">
                <a:solidFill>
                  <a:schemeClr val="tx1"/>
                </a:solidFill>
              </a:rPr>
              <a:t>Manual Transmission/Transaxle Framework</a:t>
            </a:r>
          </a:p>
          <a:p>
            <a:pPr marL="829818" lvl="1" indent="-342900"/>
            <a:r>
              <a:rPr lang="en-US" sz="2200" dirty="0">
                <a:solidFill>
                  <a:schemeClr val="tx1"/>
                </a:solidFill>
              </a:rPr>
              <a:t>Hydraulic Actuators Make Shifts</a:t>
            </a:r>
          </a:p>
          <a:p>
            <a:pPr marL="829818" lvl="1" indent="-342900"/>
            <a:r>
              <a:rPr lang="en-US" sz="2200" dirty="0">
                <a:solidFill>
                  <a:schemeClr val="tx1"/>
                </a:solidFill>
              </a:rPr>
              <a:t>Controlled by Electronic Control Module</a:t>
            </a:r>
          </a:p>
          <a:p>
            <a:pPr marL="829818" lvl="1" indent="-342900"/>
            <a:r>
              <a:rPr lang="en-US" sz="2200" dirty="0">
                <a:solidFill>
                  <a:schemeClr val="tx1"/>
                </a:solidFill>
              </a:rPr>
              <a:t>Single or Dual Clutch Design</a:t>
            </a:r>
          </a:p>
          <a:p>
            <a:pPr marL="342900" indent="-342900">
              <a:spcBef>
                <a:spcPts val="600"/>
              </a:spcBef>
            </a:pPr>
            <a:r>
              <a:rPr lang="en-US" sz="2200" dirty="0">
                <a:solidFill>
                  <a:schemeClr val="tx1"/>
                </a:solidFill>
              </a:rPr>
              <a:t>Dual Clutch Design</a:t>
            </a:r>
          </a:p>
          <a:p>
            <a:pPr marL="829818" lvl="1" indent="-342900"/>
            <a:r>
              <a:rPr lang="en-US" sz="2200" dirty="0">
                <a:solidFill>
                  <a:schemeClr val="tx1"/>
                </a:solidFill>
              </a:rPr>
              <a:t>Two clutches engage inner or outer transmission shaft</a:t>
            </a:r>
          </a:p>
          <a:p>
            <a:pPr marL="829818" lvl="1" indent="-342900"/>
            <a:r>
              <a:rPr lang="en-US" sz="2200" dirty="0">
                <a:solidFill>
                  <a:schemeClr val="tx1"/>
                </a:solidFill>
              </a:rPr>
              <a:t>Like conventional automatic</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2" y="4714058"/>
            <a:ext cx="8212347" cy="1621401"/>
          </a:xfrm>
        </p:spPr>
        <p:txBody>
          <a:bodyPr wrap="square" lIns="0" tIns="18000" rIns="0" bIns="18000" anchor="ctr" anchorCtr="0">
            <a:spAutoFit/>
          </a:bodyPr>
          <a:lstStyle/>
          <a:p>
            <a:pPr marL="1344168" lvl="2" indent="-457200">
              <a:buFont typeface="+mj-lt"/>
              <a:buAutoNum type="arabicPeriod"/>
            </a:pPr>
            <a:r>
              <a:rPr lang="en-US" sz="2200" dirty="0">
                <a:solidFill>
                  <a:schemeClr val="tx1"/>
                </a:solidFill>
              </a:rPr>
              <a:t>Improve fuel economy</a:t>
            </a:r>
          </a:p>
          <a:p>
            <a:pPr marL="1344168" lvl="2" indent="-457200">
              <a:buFont typeface="+mj-lt"/>
              <a:buAutoNum type="arabicPeriod"/>
            </a:pPr>
            <a:r>
              <a:rPr lang="en-US" sz="2200" dirty="0">
                <a:solidFill>
                  <a:schemeClr val="tx1"/>
                </a:solidFill>
              </a:rPr>
              <a:t>Reduce cost of assembly</a:t>
            </a:r>
          </a:p>
          <a:p>
            <a:pPr marL="1344168" lvl="2" indent="-457200">
              <a:buFont typeface="+mj-lt"/>
              <a:buAutoNum type="arabicPeriod"/>
            </a:pPr>
            <a:r>
              <a:rPr lang="en-US" sz="2200" dirty="0">
                <a:solidFill>
                  <a:schemeClr val="tx1"/>
                </a:solidFill>
              </a:rPr>
              <a:t>Improve speed of gear changes</a:t>
            </a:r>
          </a:p>
          <a:p>
            <a:pPr marL="1344168" lvl="2" indent="-457200">
              <a:buFont typeface="+mj-lt"/>
              <a:buAutoNum type="arabicPeriod"/>
            </a:pPr>
            <a:r>
              <a:rPr lang="en-US" sz="2200" dirty="0">
                <a:solidFill>
                  <a:schemeClr val="tx1"/>
                </a:solidFill>
              </a:rPr>
              <a:t>Provide smoother operation</a:t>
            </a:r>
          </a:p>
        </p:txBody>
      </p:sp>
    </p:spTree>
    <p:extLst>
      <p:ext uri="{BB962C8B-B14F-4D97-AF65-F5344CB8AC3E}">
        <p14:creationId xmlns:p14="http://schemas.microsoft.com/office/powerpoint/2010/main" val="568791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452" y="218674"/>
            <a:ext cx="8229600" cy="590349"/>
          </a:xfrm>
        </p:spPr>
        <p:txBody>
          <a:bodyPr lIns="0" tIns="18000" rIns="0" bIns="18000" anchor="ctr" anchorCtr="0">
            <a:spAutoFit/>
          </a:bodyPr>
          <a:lstStyle/>
          <a:p>
            <a:r>
              <a:rPr lang="en-US" dirty="0"/>
              <a:t>Figure 14.1</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52" y="1055261"/>
            <a:ext cx="3045125" cy="405683"/>
          </a:xfrm>
        </p:spPr>
        <p:txBody>
          <a:bodyPr wrap="square" lIns="0" tIns="18000" rIns="0" bIns="18000" anchor="ctr" anchorCtr="0">
            <a:spAutoFit/>
          </a:bodyPr>
          <a:lstStyle/>
          <a:p>
            <a:pPr marL="0" indent="0">
              <a:buNone/>
            </a:pPr>
            <a:r>
              <a:rPr lang="en-US" sz="2400" dirty="0">
                <a:solidFill>
                  <a:schemeClr val="tx1"/>
                </a:solidFill>
              </a:rPr>
              <a:t>Dual-Clutch Automatic</a:t>
            </a:r>
          </a:p>
        </p:txBody>
      </p:sp>
      <p:pic>
        <p:nvPicPr>
          <p:cNvPr id="6" name="Picture 5" descr="The elements of a dual clutch automatic transmission are shown.&#10;Long description is available in notes, Press F6.">
            <a:extLst>
              <a:ext uri="{FF2B5EF4-FFF2-40B4-BE49-F238E27FC236}">
                <a16:creationId xmlns:a16="http://schemas.microsoft.com/office/drawing/2014/main" id="{9202A97D-68CF-B782-4418-E81CC9272D33}"/>
              </a:ext>
            </a:extLst>
          </p:cNvPr>
          <p:cNvPicPr>
            <a:picLocks noChangeAspect="1"/>
          </p:cNvPicPr>
          <p:nvPr/>
        </p:nvPicPr>
        <p:blipFill rotWithShape="1">
          <a:blip r:embed="rId3"/>
          <a:srcRect b="6833"/>
          <a:stretch/>
        </p:blipFill>
        <p:spPr>
          <a:xfrm>
            <a:off x="1449262" y="1677607"/>
            <a:ext cx="6245476" cy="3392360"/>
          </a:xfrm>
          <a:prstGeom prst="rect">
            <a:avLst/>
          </a:prstGeom>
        </p:spPr>
      </p:pic>
      <p:sp>
        <p:nvSpPr>
          <p:cNvPr id="3" name="Content Placeholder 2">
            <a:extLst>
              <a:ext uri="{FF2B5EF4-FFF2-40B4-BE49-F238E27FC236}">
                <a16:creationId xmlns:a16="http://schemas.microsoft.com/office/drawing/2014/main" id="{22B65A9D-AD9D-E8B2-72C9-DC104A8EEAD6}"/>
              </a:ext>
            </a:extLst>
          </p:cNvPr>
          <p:cNvSpPr>
            <a:spLocks noGrp="1"/>
          </p:cNvSpPr>
          <p:nvPr>
            <p:ph sz="quarter" idx="14"/>
          </p:nvPr>
        </p:nvSpPr>
        <p:spPr>
          <a:xfrm>
            <a:off x="474452" y="5230565"/>
            <a:ext cx="8229600" cy="1144347"/>
          </a:xfrm>
        </p:spPr>
        <p:txBody>
          <a:bodyPr lIns="0" tIns="18000" rIns="0" bIns="18000" anchor="ctr" anchorCtr="0">
            <a:spAutoFit/>
          </a:bodyPr>
          <a:lstStyle/>
          <a:p>
            <a:pPr marL="0" indent="0">
              <a:buNone/>
            </a:pPr>
            <a:r>
              <a:rPr lang="en-US" sz="2400" dirty="0">
                <a:solidFill>
                  <a:schemeClr val="tx1"/>
                </a:solidFill>
              </a:rPr>
              <a:t>A dual clutch automatic uses the best features of an automatic transmission without the power loss of a torque converter.</a:t>
            </a:r>
          </a:p>
        </p:txBody>
      </p:sp>
    </p:spTree>
    <p:extLst>
      <p:ext uri="{BB962C8B-B14F-4D97-AF65-F5344CB8AC3E}">
        <p14:creationId xmlns:p14="http://schemas.microsoft.com/office/powerpoint/2010/main" val="1163545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Dual Clutch Transmission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Dual_Clutch_Transmission">
            <a:hlinkClick r:id="" action="ppaction://media"/>
            <a:extLst>
              <a:ext uri="{FF2B5EF4-FFF2-40B4-BE49-F238E27FC236}">
                <a16:creationId xmlns:a16="http://schemas.microsoft.com/office/drawing/2014/main" id="{51FB9576-AB27-0C70-06E1-19748B2DD1E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6541" y="1260942"/>
            <a:ext cx="8910918" cy="5012391"/>
          </a:xfrm>
          <a:prstGeom prst="rect">
            <a:avLst/>
          </a:prstGeom>
        </p:spPr>
      </p:pic>
    </p:spTree>
    <p:extLst>
      <p:ext uri="{BB962C8B-B14F-4D97-AF65-F5344CB8AC3E}">
        <p14:creationId xmlns:p14="http://schemas.microsoft.com/office/powerpoint/2010/main" val="259147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14.2</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55324"/>
            <a:ext cx="2827459" cy="405683"/>
          </a:xfrm>
        </p:spPr>
        <p:txBody>
          <a:bodyPr wrap="square" lIns="0" tIns="18000" rIns="0" bIns="18000" anchor="ctr" anchorCtr="0">
            <a:spAutoFit/>
          </a:bodyPr>
          <a:lstStyle/>
          <a:p>
            <a:pPr marL="0" indent="0">
              <a:buNone/>
            </a:pPr>
            <a:r>
              <a:rPr lang="en-US" sz="2400" dirty="0">
                <a:solidFill>
                  <a:schemeClr val="tx1"/>
                </a:solidFill>
              </a:rPr>
              <a:t>Parts and Operation</a:t>
            </a:r>
          </a:p>
        </p:txBody>
      </p:sp>
      <p:pic>
        <p:nvPicPr>
          <p:cNvPr id="6" name="Picture 5" descr="An automatic transaxle is shown. The left of the transaxle shows two dry clutches, one is small and one is big.">
            <a:extLst>
              <a:ext uri="{FF2B5EF4-FFF2-40B4-BE49-F238E27FC236}">
                <a16:creationId xmlns:a16="http://schemas.microsoft.com/office/drawing/2014/main" id="{B4823481-DF8B-2758-3B8A-FF0B12BA2431}"/>
              </a:ext>
            </a:extLst>
          </p:cNvPr>
          <p:cNvPicPr>
            <a:picLocks noChangeAspect="1"/>
          </p:cNvPicPr>
          <p:nvPr/>
        </p:nvPicPr>
        <p:blipFill rotWithShape="1">
          <a:blip r:embed="rId3"/>
          <a:srcRect b="10497"/>
          <a:stretch/>
        </p:blipFill>
        <p:spPr>
          <a:xfrm>
            <a:off x="471477" y="1696700"/>
            <a:ext cx="4265744" cy="2844848"/>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5055079" y="1043186"/>
            <a:ext cx="3640956" cy="3514227"/>
          </a:xfrm>
        </p:spPr>
        <p:txBody>
          <a:bodyPr wrap="square" lIns="0" tIns="18000" rIns="0" bIns="18000" anchor="ctr" anchorCtr="0">
            <a:spAutoFit/>
          </a:bodyPr>
          <a:lstStyle/>
          <a:p>
            <a:pPr marL="342900" indent="-342900">
              <a:spcBef>
                <a:spcPts val="600"/>
              </a:spcBef>
            </a:pPr>
            <a:r>
              <a:rPr lang="en-US" sz="2400" dirty="0"/>
              <a:t>Two Types Dual Clutch</a:t>
            </a:r>
          </a:p>
          <a:p>
            <a:pPr marL="829818" lvl="1" indent="-342900"/>
            <a:r>
              <a:rPr lang="en-US" sz="2400" dirty="0"/>
              <a:t>Dual Dry Clutches used in low powered vehicles, such as small front-wheel-drive vehicles.</a:t>
            </a:r>
          </a:p>
          <a:p>
            <a:pPr marL="829818" lvl="1" indent="-342900"/>
            <a:r>
              <a:rPr lang="en-US" sz="2400" dirty="0"/>
              <a:t>Dual Wet Clutches used in higher powered vehicles.</a:t>
            </a:r>
          </a:p>
        </p:txBody>
      </p:sp>
      <p:sp>
        <p:nvSpPr>
          <p:cNvPr id="3" name="Content Placeholder 2">
            <a:extLst>
              <a:ext uri="{FF2B5EF4-FFF2-40B4-BE49-F238E27FC236}">
                <a16:creationId xmlns:a16="http://schemas.microsoft.com/office/drawing/2014/main" id="{8FB76177-E163-4719-FD59-55FAB9726C0F}"/>
              </a:ext>
            </a:extLst>
          </p:cNvPr>
          <p:cNvSpPr>
            <a:spLocks noGrp="1"/>
          </p:cNvSpPr>
          <p:nvPr>
            <p:ph sz="quarter" idx="16"/>
          </p:nvPr>
        </p:nvSpPr>
        <p:spPr>
          <a:xfrm>
            <a:off x="475673" y="4810170"/>
            <a:ext cx="8220362" cy="1513679"/>
          </a:xfrm>
        </p:spPr>
        <p:txBody>
          <a:bodyPr wrap="square" lIns="0" tIns="18000" rIns="0" bIns="18000" anchor="ctr" anchorCtr="0">
            <a:spAutoFit/>
          </a:bodyPr>
          <a:lstStyle/>
          <a:p>
            <a:pPr marL="342900" indent="-342900"/>
            <a:r>
              <a:rPr lang="en-US" sz="2400" dirty="0"/>
              <a:t>Dual clutch automatic transaxles that use two dry clutches. Larger clutch drives the odd number gear ratios (first, third, and fifth) and the smaller clutch drives even numbered gear ratios (second, fourth, and sixth).</a:t>
            </a:r>
          </a:p>
        </p:txBody>
      </p:sp>
    </p:spTree>
    <p:extLst>
      <p:ext uri="{BB962C8B-B14F-4D97-AF65-F5344CB8AC3E}">
        <p14:creationId xmlns:p14="http://schemas.microsoft.com/office/powerpoint/2010/main" val="2268458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74452" y="218670"/>
            <a:ext cx="8229600" cy="590349"/>
          </a:xfrm>
        </p:spPr>
        <p:txBody>
          <a:bodyPr lIns="0" tIns="18000" rIns="0" bIns="18000" anchor="ctr" anchorCtr="0">
            <a:spAutoFit/>
          </a:bodyPr>
          <a:lstStyle/>
          <a:p>
            <a:r>
              <a:rPr lang="en-US" dirty="0"/>
              <a:t>Figure 14.3</a:t>
            </a:r>
            <a:endParaRPr lang="en-US" sz="3200" dirty="0"/>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75063" y="1055099"/>
            <a:ext cx="8211735" cy="405683"/>
          </a:xfrm>
        </p:spPr>
        <p:txBody>
          <a:bodyPr wrap="square" lIns="0" tIns="18000" rIns="0" bIns="18000" anchor="ctr" anchorCtr="0">
            <a:spAutoFit/>
          </a:bodyPr>
          <a:lstStyle/>
          <a:p>
            <a:pPr marL="0" indent="0">
              <a:buNone/>
            </a:pPr>
            <a:r>
              <a:rPr lang="en-US" sz="2400" dirty="0">
                <a:solidFill>
                  <a:schemeClr val="tx1"/>
                </a:solidFill>
              </a:rPr>
              <a:t>Dual Clutch Transaxle: Concentric &amp; Parallel Wet Clutches</a:t>
            </a:r>
          </a:p>
        </p:txBody>
      </p:sp>
      <p:pic>
        <p:nvPicPr>
          <p:cNvPr id="6" name="Picture 5" descr="Diagram (a) of the concentric clutch design shows a drive input on top. Bellow this is clutch 1 followed by clutch 2. To the left at the bottom is drum support.">
            <a:extLst>
              <a:ext uri="{FF2B5EF4-FFF2-40B4-BE49-F238E27FC236}">
                <a16:creationId xmlns:a16="http://schemas.microsoft.com/office/drawing/2014/main" id="{CD29AA9D-391D-883C-C199-62F180C34823}"/>
              </a:ext>
            </a:extLst>
          </p:cNvPr>
          <p:cNvPicPr>
            <a:picLocks noChangeAspect="1"/>
          </p:cNvPicPr>
          <p:nvPr/>
        </p:nvPicPr>
        <p:blipFill rotWithShape="1">
          <a:blip r:embed="rId3"/>
          <a:srcRect t="-6231" r="49623" b="9840"/>
          <a:stretch/>
        </p:blipFill>
        <p:spPr>
          <a:xfrm>
            <a:off x="474176" y="1693357"/>
            <a:ext cx="3460936" cy="2942432"/>
          </a:xfrm>
          <a:prstGeom prst="rect">
            <a:avLst/>
          </a:prstGeom>
        </p:spPr>
      </p:pic>
      <p:pic>
        <p:nvPicPr>
          <p:cNvPr id="8" name="Picture 7" descr="Diagram (b) of the parallel clutch design shows a drive input on top. Bellow this are clutch 1 and 2 to the left and right respectively. To the left at bottom of clutch 1 is drum support. drum support.">
            <a:extLst>
              <a:ext uri="{FF2B5EF4-FFF2-40B4-BE49-F238E27FC236}">
                <a16:creationId xmlns:a16="http://schemas.microsoft.com/office/drawing/2014/main" id="{B2EB9DE8-899B-FF9D-5592-0F5EB491CADD}"/>
              </a:ext>
            </a:extLst>
          </p:cNvPr>
          <p:cNvPicPr>
            <a:picLocks noChangeAspect="1"/>
          </p:cNvPicPr>
          <p:nvPr/>
        </p:nvPicPr>
        <p:blipFill rotWithShape="1">
          <a:blip r:embed="rId3"/>
          <a:srcRect l="50000" b="11610"/>
          <a:stretch/>
        </p:blipFill>
        <p:spPr>
          <a:xfrm>
            <a:off x="4580557" y="1576864"/>
            <a:ext cx="3778513" cy="2968016"/>
          </a:xfrm>
          <a:prstGeom prst="rect">
            <a:avLst/>
          </a:prstGeom>
        </p:spPr>
      </p:pic>
      <p:sp>
        <p:nvSpPr>
          <p:cNvPr id="4" name="Content Placeholder 3">
            <a:extLst>
              <a:ext uri="{FF2B5EF4-FFF2-40B4-BE49-F238E27FC236}">
                <a16:creationId xmlns:a16="http://schemas.microsoft.com/office/drawing/2014/main" id="{A30EDE85-1CF5-D01C-DDDD-65DAD245151D}"/>
              </a:ext>
            </a:extLst>
          </p:cNvPr>
          <p:cNvSpPr>
            <a:spLocks noGrp="1"/>
          </p:cNvSpPr>
          <p:nvPr>
            <p:ph sz="quarter" idx="14"/>
          </p:nvPr>
        </p:nvSpPr>
        <p:spPr>
          <a:xfrm>
            <a:off x="475064" y="4817818"/>
            <a:ext cx="8211735" cy="1144347"/>
          </a:xfrm>
        </p:spPr>
        <p:txBody>
          <a:bodyPr wrap="square" lIns="0" tIns="18000" rIns="0" bIns="18000" anchor="ctr" anchorCtr="0">
            <a:spAutoFit/>
          </a:bodyPr>
          <a:lstStyle/>
          <a:p>
            <a:pPr marL="342900" indent="-342900"/>
            <a:r>
              <a:rPr lang="en-US" sz="2400" dirty="0">
                <a:solidFill>
                  <a:schemeClr val="tx1"/>
                </a:solidFill>
              </a:rPr>
              <a:t>(a) concentric (nested) clutch design, assembly is shorter in length but taller in height. (b) parallel clutch design is longer but has a smaller diameter drum assembly.</a:t>
            </a:r>
          </a:p>
        </p:txBody>
      </p:sp>
    </p:spTree>
    <p:extLst>
      <p:ext uri="{BB962C8B-B14F-4D97-AF65-F5344CB8AC3E}">
        <p14:creationId xmlns:p14="http://schemas.microsoft.com/office/powerpoint/2010/main" val="650672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75469" y="217824"/>
            <a:ext cx="8229600" cy="590349"/>
          </a:xfrm>
        </p:spPr>
        <p:txBody>
          <a:bodyPr lIns="0" tIns="18000" rIns="0" bIns="18000" anchor="ctr" anchorCtr="0">
            <a:spAutoFit/>
          </a:bodyPr>
          <a:lstStyle/>
          <a:p>
            <a:r>
              <a:rPr lang="en-US" dirty="0"/>
              <a:t>Figure 14.4</a:t>
            </a:r>
            <a:endParaRPr lang="en-US" sz="3200" dirty="0"/>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75130" y="1104988"/>
            <a:ext cx="2734574" cy="344128"/>
          </a:xfrm>
        </p:spPr>
        <p:txBody>
          <a:bodyPr wrap="square" lIns="0" tIns="18000" rIns="0" bIns="18000" anchor="ctr" anchorCtr="0">
            <a:spAutoFit/>
          </a:bodyPr>
          <a:lstStyle/>
          <a:p>
            <a:pPr marL="0" indent="0">
              <a:buNone/>
            </a:pPr>
            <a:r>
              <a:rPr lang="en-US" sz="2000" dirty="0">
                <a:solidFill>
                  <a:schemeClr val="tx1"/>
                </a:solidFill>
              </a:rPr>
              <a:t>Gear Arrangements</a:t>
            </a:r>
          </a:p>
        </p:txBody>
      </p:sp>
      <p:pic>
        <p:nvPicPr>
          <p:cNvPr id="12" name="Picture 11" descr="The image shows concentric input shafts.&#10;Long description is available in notes, Press F6.">
            <a:extLst>
              <a:ext uri="{FF2B5EF4-FFF2-40B4-BE49-F238E27FC236}">
                <a16:creationId xmlns:a16="http://schemas.microsoft.com/office/drawing/2014/main" id="{FAF138D6-9856-B6BC-7212-C29A67DF897E}"/>
              </a:ext>
            </a:extLst>
          </p:cNvPr>
          <p:cNvPicPr>
            <a:picLocks noChangeAspect="1"/>
          </p:cNvPicPr>
          <p:nvPr/>
        </p:nvPicPr>
        <p:blipFill rotWithShape="1">
          <a:blip r:embed="rId3"/>
          <a:srcRect b="8514"/>
          <a:stretch/>
        </p:blipFill>
        <p:spPr>
          <a:xfrm>
            <a:off x="470675" y="1688668"/>
            <a:ext cx="3877949" cy="2515315"/>
          </a:xfrm>
          <a:prstGeom prst="rect">
            <a:avLst/>
          </a:prstGeom>
        </p:spPr>
      </p:pic>
      <p:sp>
        <p:nvSpPr>
          <p:cNvPr id="4" name="Content Placeholder 3">
            <a:extLst>
              <a:ext uri="{FF2B5EF4-FFF2-40B4-BE49-F238E27FC236}">
                <a16:creationId xmlns:a16="http://schemas.microsoft.com/office/drawing/2014/main" id="{A30EDE85-1CF5-D01C-DDDD-65DAD245151D}"/>
              </a:ext>
            </a:extLst>
          </p:cNvPr>
          <p:cNvSpPr>
            <a:spLocks noGrp="1"/>
          </p:cNvSpPr>
          <p:nvPr>
            <p:ph sz="quarter" idx="14"/>
          </p:nvPr>
        </p:nvSpPr>
        <p:spPr>
          <a:xfrm>
            <a:off x="4509248" y="1192588"/>
            <a:ext cx="4204448" cy="2729396"/>
          </a:xfrm>
        </p:spPr>
        <p:txBody>
          <a:bodyPr wrap="square" lIns="0" tIns="18000" rIns="0" bIns="18000" anchor="ctr" anchorCtr="0">
            <a:spAutoFit/>
          </a:bodyPr>
          <a:lstStyle/>
          <a:p>
            <a:pPr marL="342900" indent="-342900">
              <a:spcBef>
                <a:spcPts val="600"/>
              </a:spcBef>
            </a:pPr>
            <a:r>
              <a:rPr lang="en-US" sz="2000" dirty="0">
                <a:solidFill>
                  <a:schemeClr val="tx1"/>
                </a:solidFill>
              </a:rPr>
              <a:t>1–3 &amp; 5 synchronizer assemblies driven by clutch 1 </a:t>
            </a:r>
          </a:p>
          <a:p>
            <a:pPr marL="342900" indent="-342900">
              <a:spcBef>
                <a:spcPts val="600"/>
              </a:spcBef>
            </a:pPr>
            <a:r>
              <a:rPr lang="en-US" sz="2000" dirty="0">
                <a:solidFill>
                  <a:schemeClr val="tx1"/>
                </a:solidFill>
              </a:rPr>
              <a:t>2–4 &amp; 6-reverse synchronizers driven by clutch 2. </a:t>
            </a:r>
          </a:p>
          <a:p>
            <a:pPr marL="342900" indent="-342900">
              <a:spcBef>
                <a:spcPts val="600"/>
              </a:spcBef>
            </a:pPr>
            <a:r>
              <a:rPr lang="en-US" sz="2000" dirty="0">
                <a:solidFill>
                  <a:schemeClr val="tx1"/>
                </a:solidFill>
              </a:rPr>
              <a:t>Movement begins with 1–3 synchronizer shifted to first gear and clutch 1 applied. </a:t>
            </a:r>
          </a:p>
          <a:p>
            <a:pPr marL="342900" indent="-342900">
              <a:spcBef>
                <a:spcPts val="600"/>
              </a:spcBef>
            </a:pPr>
            <a:r>
              <a:rPr lang="en-US" sz="2000" dirty="0">
                <a:solidFill>
                  <a:schemeClr val="tx1"/>
                </a:solidFill>
              </a:rPr>
              <a:t>2–4 synchronizer is then shifted</a:t>
            </a:r>
          </a:p>
        </p:txBody>
      </p:sp>
      <p:sp>
        <p:nvSpPr>
          <p:cNvPr id="5" name="Content Placeholder 4">
            <a:extLst>
              <a:ext uri="{FF2B5EF4-FFF2-40B4-BE49-F238E27FC236}">
                <a16:creationId xmlns:a16="http://schemas.microsoft.com/office/drawing/2014/main" id="{E02372BB-818D-007B-66DE-8490A9A89E39}"/>
              </a:ext>
            </a:extLst>
          </p:cNvPr>
          <p:cNvSpPr>
            <a:spLocks noGrp="1"/>
          </p:cNvSpPr>
          <p:nvPr>
            <p:ph sz="quarter" idx="16"/>
          </p:nvPr>
        </p:nvSpPr>
        <p:spPr>
          <a:xfrm>
            <a:off x="4858866" y="4010555"/>
            <a:ext cx="452971" cy="344128"/>
          </a:xfrm>
        </p:spPr>
        <p:txBody>
          <a:bodyPr wrap="square" lIns="0" tIns="18000" rIns="0" bIns="18000" anchor="ctr" anchorCtr="0">
            <a:spAutoFit/>
          </a:bodyPr>
          <a:lstStyle/>
          <a:p>
            <a:pPr marL="0" indent="0">
              <a:buNone/>
            </a:pPr>
            <a:r>
              <a:rPr lang="en-US" sz="2000" dirty="0">
                <a:solidFill>
                  <a:schemeClr val="tx1"/>
                </a:solidFill>
              </a:rPr>
              <a:t>into</a:t>
            </a:r>
          </a:p>
        </p:txBody>
      </p:sp>
      <p:graphicFrame>
        <p:nvGraphicFramePr>
          <p:cNvPr id="17" name="Object 16" descr="Second">
            <a:extLst>
              <a:ext uri="{FF2B5EF4-FFF2-40B4-BE49-F238E27FC236}">
                <a16:creationId xmlns:a16="http://schemas.microsoft.com/office/drawing/2014/main" id="{5686F987-28AF-B663-880D-3A3D863CA486}"/>
              </a:ext>
            </a:extLst>
          </p:cNvPr>
          <p:cNvGraphicFramePr>
            <a:graphicFrameLocks noChangeAspect="1"/>
          </p:cNvGraphicFramePr>
          <p:nvPr>
            <p:extLst>
              <p:ext uri="{D42A27DB-BD31-4B8C-83A1-F6EECF244321}">
                <p14:modId xmlns:p14="http://schemas.microsoft.com/office/powerpoint/2010/main" val="4126845213"/>
              </p:ext>
            </p:extLst>
          </p:nvPr>
        </p:nvGraphicFramePr>
        <p:xfrm>
          <a:off x="5375688" y="4022326"/>
          <a:ext cx="366043" cy="301756"/>
        </p:xfrm>
        <a:graphic>
          <a:graphicData uri="http://schemas.openxmlformats.org/presentationml/2006/ole">
            <mc:AlternateContent xmlns:mc="http://schemas.openxmlformats.org/markup-compatibility/2006">
              <mc:Choice xmlns:v="urn:schemas-microsoft-com:vml" Requires="v">
                <p:oleObj name="Equation" r:id="rId4" imgW="228600" imgH="190440" progId="Equation.DSMT4">
                  <p:embed/>
                </p:oleObj>
              </mc:Choice>
              <mc:Fallback>
                <p:oleObj name="Equation" r:id="rId4" imgW="228600" imgH="190440" progId="Equation.DSMT4">
                  <p:embed/>
                  <p:pic>
                    <p:nvPicPr>
                      <p:cNvPr id="6" name="Object 5">
                        <a:extLst>
                          <a:ext uri="{FF2B5EF4-FFF2-40B4-BE49-F238E27FC236}">
                            <a16:creationId xmlns:a16="http://schemas.microsoft.com/office/drawing/2014/main" id="{B00D0CDA-D67D-0A7C-0C9C-EE9DA163EE17}"/>
                          </a:ext>
                        </a:extLst>
                      </p:cNvPr>
                      <p:cNvPicPr>
                        <a:picLocks noChangeAspect="1" noChangeArrowheads="1"/>
                      </p:cNvPicPr>
                      <p:nvPr/>
                    </p:nvPicPr>
                    <p:blipFill>
                      <a:blip r:embed="rId5"/>
                      <a:srcRect/>
                      <a:stretch>
                        <a:fillRect/>
                      </a:stretch>
                    </p:blipFill>
                    <p:spPr bwMode="auto">
                      <a:xfrm>
                        <a:off x="5375688" y="4022326"/>
                        <a:ext cx="366043" cy="301756"/>
                      </a:xfrm>
                      <a:prstGeom prst="rect">
                        <a:avLst/>
                      </a:prstGeom>
                      <a:noFill/>
                    </p:spPr>
                  </p:pic>
                </p:oleObj>
              </mc:Fallback>
            </mc:AlternateContent>
          </a:graphicData>
        </a:graphic>
      </p:graphicFrame>
      <p:sp>
        <p:nvSpPr>
          <p:cNvPr id="6" name="Content Placeholder 5">
            <a:extLst>
              <a:ext uri="{FF2B5EF4-FFF2-40B4-BE49-F238E27FC236}">
                <a16:creationId xmlns:a16="http://schemas.microsoft.com/office/drawing/2014/main" id="{88212F09-0DBA-5CD8-280D-B14807C8473F}"/>
              </a:ext>
            </a:extLst>
          </p:cNvPr>
          <p:cNvSpPr>
            <a:spLocks noGrp="1"/>
          </p:cNvSpPr>
          <p:nvPr>
            <p:ph sz="quarter" idx="17"/>
          </p:nvPr>
        </p:nvSpPr>
        <p:spPr>
          <a:xfrm>
            <a:off x="5822834" y="3994923"/>
            <a:ext cx="2778383" cy="344128"/>
          </a:xfrm>
        </p:spPr>
        <p:txBody>
          <a:bodyPr wrap="square" lIns="0" tIns="18000" rIns="0" bIns="18000" anchor="ctr" anchorCtr="0">
            <a:spAutoFit/>
          </a:bodyPr>
          <a:lstStyle/>
          <a:p>
            <a:pPr marL="0" indent="0">
              <a:buNone/>
            </a:pPr>
            <a:r>
              <a:rPr lang="en-US" sz="2000" dirty="0">
                <a:solidFill>
                  <a:schemeClr val="tx1"/>
                </a:solidFill>
              </a:rPr>
              <a:t>gear by hydraulic servo</a:t>
            </a:r>
          </a:p>
        </p:txBody>
      </p:sp>
      <p:sp>
        <p:nvSpPr>
          <p:cNvPr id="7" name="Content Placeholder 6">
            <a:extLst>
              <a:ext uri="{FF2B5EF4-FFF2-40B4-BE49-F238E27FC236}">
                <a16:creationId xmlns:a16="http://schemas.microsoft.com/office/drawing/2014/main" id="{83CCC13A-9F1C-9F99-79F3-F6603D4B29E9}"/>
              </a:ext>
            </a:extLst>
          </p:cNvPr>
          <p:cNvSpPr>
            <a:spLocks noGrp="1"/>
          </p:cNvSpPr>
          <p:nvPr>
            <p:ph sz="quarter" idx="18"/>
          </p:nvPr>
        </p:nvSpPr>
        <p:spPr>
          <a:xfrm>
            <a:off x="4500283" y="4438415"/>
            <a:ext cx="4186518" cy="651905"/>
          </a:xfrm>
        </p:spPr>
        <p:txBody>
          <a:bodyPr wrap="square" lIns="0" tIns="18000" rIns="0" bIns="18000" anchor="ctr" anchorCtr="0">
            <a:spAutoFit/>
          </a:bodyPr>
          <a:lstStyle/>
          <a:p>
            <a:pPr marL="342900" indent="-342900"/>
            <a:r>
              <a:rPr lang="en-US" sz="2000" dirty="0">
                <a:solidFill>
                  <a:schemeClr val="tx1"/>
                </a:solidFill>
              </a:rPr>
              <a:t>1–2 upshift occurs when clutch 1 is released and clutch 2 applied</a:t>
            </a:r>
          </a:p>
        </p:txBody>
      </p:sp>
      <p:sp>
        <p:nvSpPr>
          <p:cNvPr id="8" name="Content Placeholder 7">
            <a:extLst>
              <a:ext uri="{FF2B5EF4-FFF2-40B4-BE49-F238E27FC236}">
                <a16:creationId xmlns:a16="http://schemas.microsoft.com/office/drawing/2014/main" id="{6D24594F-8D2D-9C04-D714-2F9AE4979CB7}"/>
              </a:ext>
            </a:extLst>
          </p:cNvPr>
          <p:cNvSpPr>
            <a:spLocks noGrp="1"/>
          </p:cNvSpPr>
          <p:nvPr>
            <p:ph sz="quarter" idx="19"/>
          </p:nvPr>
        </p:nvSpPr>
        <p:spPr>
          <a:xfrm>
            <a:off x="475129" y="5499379"/>
            <a:ext cx="8370291" cy="344128"/>
          </a:xfrm>
        </p:spPr>
        <p:txBody>
          <a:bodyPr wrap="square" lIns="0" tIns="18000" rIns="0" bIns="18000" anchor="ctr" anchorCtr="0">
            <a:spAutoFit/>
          </a:bodyPr>
          <a:lstStyle/>
          <a:p>
            <a:pPr marL="342900" indent="-342900"/>
            <a:r>
              <a:rPr lang="en-US" sz="2000" dirty="0">
                <a:solidFill>
                  <a:schemeClr val="tx1"/>
                </a:solidFill>
              </a:rPr>
              <a:t>Notice the two concentric input shafts. Each shaft is splined to a clutch.</a:t>
            </a:r>
          </a:p>
        </p:txBody>
      </p:sp>
    </p:spTree>
    <p:extLst>
      <p:ext uri="{BB962C8B-B14F-4D97-AF65-F5344CB8AC3E}">
        <p14:creationId xmlns:p14="http://schemas.microsoft.com/office/powerpoint/2010/main" val="769660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75130" y="217824"/>
            <a:ext cx="8229600" cy="590349"/>
          </a:xfrm>
        </p:spPr>
        <p:txBody>
          <a:bodyPr lIns="0" tIns="18000" rIns="0" bIns="18000" anchor="ctr" anchorCtr="0">
            <a:spAutoFit/>
          </a:bodyPr>
          <a:lstStyle/>
          <a:p>
            <a:r>
              <a:rPr lang="en-US" dirty="0"/>
              <a:t>Figure 14.5</a:t>
            </a:r>
            <a:endParaRPr lang="en-US" sz="3200" dirty="0"/>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75130" y="1097435"/>
            <a:ext cx="3029484" cy="344128"/>
          </a:xfrm>
        </p:spPr>
        <p:txBody>
          <a:bodyPr wrap="square" lIns="0" tIns="18000" rIns="0" bIns="18000" anchor="ctr" anchorCtr="0">
            <a:spAutoFit/>
          </a:bodyPr>
          <a:lstStyle/>
          <a:p>
            <a:pPr marL="0" indent="0">
              <a:spcBef>
                <a:spcPts val="600"/>
              </a:spcBef>
              <a:buNone/>
            </a:pPr>
            <a:r>
              <a:rPr lang="en-US" sz="2000" spc="-250" dirty="0">
                <a:solidFill>
                  <a:schemeClr val="tx1"/>
                </a:solidFill>
              </a:rPr>
              <a:t>G E T R A </a:t>
            </a:r>
            <a:r>
              <a:rPr lang="en-US" sz="2000" dirty="0">
                <a:solidFill>
                  <a:schemeClr val="tx1"/>
                </a:solidFill>
              </a:rPr>
              <a:t>G </a:t>
            </a:r>
            <a:r>
              <a:rPr lang="en-US" sz="2000" spc="-250" dirty="0">
                <a:solidFill>
                  <a:schemeClr val="tx1"/>
                </a:solidFill>
              </a:rPr>
              <a:t>D C </a:t>
            </a:r>
            <a:r>
              <a:rPr lang="en-US" sz="2000" dirty="0">
                <a:solidFill>
                  <a:schemeClr val="tx1"/>
                </a:solidFill>
              </a:rPr>
              <a:t>T 450 </a:t>
            </a:r>
          </a:p>
        </p:txBody>
      </p:sp>
      <p:pic>
        <p:nvPicPr>
          <p:cNvPr id="15" name="Picture 14" descr="The image shows clutch 2 engaged.&#10;Long description is available in notes, Press F6.">
            <a:extLst>
              <a:ext uri="{FF2B5EF4-FFF2-40B4-BE49-F238E27FC236}">
                <a16:creationId xmlns:a16="http://schemas.microsoft.com/office/drawing/2014/main" id="{EC6B0365-CF1C-B520-A19D-5F3EFEA5ACCF}"/>
              </a:ext>
            </a:extLst>
          </p:cNvPr>
          <p:cNvPicPr>
            <a:picLocks noChangeAspect="1"/>
          </p:cNvPicPr>
          <p:nvPr/>
        </p:nvPicPr>
        <p:blipFill rotWithShape="1">
          <a:blip r:embed="rId3"/>
          <a:srcRect b="3256"/>
          <a:stretch/>
        </p:blipFill>
        <p:spPr>
          <a:xfrm>
            <a:off x="475635" y="1621164"/>
            <a:ext cx="3742627" cy="4119625"/>
          </a:xfrm>
          <a:prstGeom prst="rect">
            <a:avLst/>
          </a:prstGeom>
        </p:spPr>
      </p:pic>
      <p:sp>
        <p:nvSpPr>
          <p:cNvPr id="4" name="Content Placeholder 3">
            <a:extLst>
              <a:ext uri="{FF2B5EF4-FFF2-40B4-BE49-F238E27FC236}">
                <a16:creationId xmlns:a16="http://schemas.microsoft.com/office/drawing/2014/main" id="{1C4A204B-234B-AE58-E238-FFCC54E3DA82}"/>
              </a:ext>
            </a:extLst>
          </p:cNvPr>
          <p:cNvSpPr>
            <a:spLocks noGrp="1"/>
          </p:cNvSpPr>
          <p:nvPr>
            <p:ph sz="quarter" idx="14"/>
          </p:nvPr>
        </p:nvSpPr>
        <p:spPr>
          <a:xfrm>
            <a:off x="4578071" y="1101813"/>
            <a:ext cx="3889375" cy="344128"/>
          </a:xfrm>
        </p:spPr>
        <p:txBody>
          <a:bodyPr wrap="square" lIns="0" tIns="18000" rIns="0" bIns="18000" anchor="ctr" anchorCtr="0">
            <a:spAutoFit/>
          </a:bodyPr>
          <a:lstStyle/>
          <a:p>
            <a:pPr marL="457200" indent="-457200">
              <a:buFont typeface="+mj-lt"/>
              <a:buAutoNum type="arabicPeriod"/>
            </a:pPr>
            <a:r>
              <a:rPr lang="en-US" sz="2000" dirty="0"/>
              <a:t>Clutch 1 on drives inner shaft.</a:t>
            </a:r>
          </a:p>
        </p:txBody>
      </p:sp>
      <p:sp>
        <p:nvSpPr>
          <p:cNvPr id="5" name="Content Placeholder 4">
            <a:extLst>
              <a:ext uri="{FF2B5EF4-FFF2-40B4-BE49-F238E27FC236}">
                <a16:creationId xmlns:a16="http://schemas.microsoft.com/office/drawing/2014/main" id="{41181960-9913-F584-6472-0A7DEF797759}"/>
              </a:ext>
            </a:extLst>
          </p:cNvPr>
          <p:cNvSpPr>
            <a:spLocks noGrp="1"/>
          </p:cNvSpPr>
          <p:nvPr>
            <p:ph sz="quarter" idx="15"/>
          </p:nvPr>
        </p:nvSpPr>
        <p:spPr>
          <a:xfrm>
            <a:off x="4578071" y="1541176"/>
            <a:ext cx="406305" cy="344128"/>
          </a:xfrm>
        </p:spPr>
        <p:txBody>
          <a:bodyPr wrap="square" lIns="0" tIns="18000" rIns="0" bIns="18000" anchor="ctr" anchorCtr="0">
            <a:spAutoFit/>
          </a:bodyPr>
          <a:lstStyle/>
          <a:p>
            <a:pPr marL="233363" indent="-233363">
              <a:buFont typeface="+mj-lt"/>
              <a:buAutoNum type="arabicPeriod" startAt="2"/>
            </a:pPr>
            <a:r>
              <a:rPr lang="en-US" sz="2000" dirty="0"/>
              <a:t> </a:t>
            </a:r>
          </a:p>
        </p:txBody>
      </p:sp>
      <p:graphicFrame>
        <p:nvGraphicFramePr>
          <p:cNvPr id="22" name="Object 21" descr="Second">
            <a:extLst>
              <a:ext uri="{FF2B5EF4-FFF2-40B4-BE49-F238E27FC236}">
                <a16:creationId xmlns:a16="http://schemas.microsoft.com/office/drawing/2014/main" id="{00464978-5621-69CC-86B8-AF0512B3B072}"/>
              </a:ext>
            </a:extLst>
          </p:cNvPr>
          <p:cNvGraphicFramePr>
            <a:graphicFrameLocks noChangeAspect="1"/>
          </p:cNvGraphicFramePr>
          <p:nvPr>
            <p:extLst>
              <p:ext uri="{D42A27DB-BD31-4B8C-83A1-F6EECF244321}">
                <p14:modId xmlns:p14="http://schemas.microsoft.com/office/powerpoint/2010/main" val="218064478"/>
              </p:ext>
            </p:extLst>
          </p:nvPr>
        </p:nvGraphicFramePr>
        <p:xfrm>
          <a:off x="5066997" y="1549390"/>
          <a:ext cx="400050" cy="331787"/>
        </p:xfrm>
        <a:graphic>
          <a:graphicData uri="http://schemas.openxmlformats.org/presentationml/2006/ole">
            <mc:AlternateContent xmlns:mc="http://schemas.openxmlformats.org/markup-compatibility/2006">
              <mc:Choice xmlns:v="urn:schemas-microsoft-com:vml" Requires="v">
                <p:oleObj name="Equation" r:id="rId4" imgW="228600" imgH="190440" progId="Equation.DSMT4">
                  <p:embed/>
                </p:oleObj>
              </mc:Choice>
              <mc:Fallback>
                <p:oleObj name="Equation" r:id="rId4" imgW="228600" imgH="190440" progId="Equation.DSMT4">
                  <p:embed/>
                  <p:pic>
                    <p:nvPicPr>
                      <p:cNvPr id="21" name="Object 20">
                        <a:extLst>
                          <a:ext uri="{FF2B5EF4-FFF2-40B4-BE49-F238E27FC236}">
                            <a16:creationId xmlns:a16="http://schemas.microsoft.com/office/drawing/2014/main" id="{85659959-F27F-885B-B3A6-8981E2863E8C}"/>
                          </a:ext>
                        </a:extLst>
                      </p:cNvPr>
                      <p:cNvPicPr>
                        <a:picLocks noChangeAspect="1" noChangeArrowheads="1"/>
                      </p:cNvPicPr>
                      <p:nvPr/>
                    </p:nvPicPr>
                    <p:blipFill>
                      <a:blip r:embed="rId5"/>
                      <a:srcRect/>
                      <a:stretch>
                        <a:fillRect/>
                      </a:stretch>
                    </p:blipFill>
                    <p:spPr bwMode="auto">
                      <a:xfrm>
                        <a:off x="5066997" y="1549390"/>
                        <a:ext cx="400050" cy="331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Content Placeholder 5">
            <a:extLst>
              <a:ext uri="{FF2B5EF4-FFF2-40B4-BE49-F238E27FC236}">
                <a16:creationId xmlns:a16="http://schemas.microsoft.com/office/drawing/2014/main" id="{811CE39E-7AF8-AE06-F933-3A41EBD901FD}"/>
              </a:ext>
            </a:extLst>
          </p:cNvPr>
          <p:cNvSpPr>
            <a:spLocks noGrp="1"/>
          </p:cNvSpPr>
          <p:nvPr>
            <p:ph sz="quarter" idx="16"/>
          </p:nvPr>
        </p:nvSpPr>
        <p:spPr>
          <a:xfrm>
            <a:off x="5549668" y="1538650"/>
            <a:ext cx="2250981" cy="344128"/>
          </a:xfrm>
        </p:spPr>
        <p:txBody>
          <a:bodyPr wrap="square" lIns="0" tIns="18000" rIns="0" bIns="18000" anchor="ctr" anchorCtr="0">
            <a:spAutoFit/>
          </a:bodyPr>
          <a:lstStyle/>
          <a:p>
            <a:pPr marL="0" indent="0">
              <a:buNone/>
            </a:pPr>
            <a:r>
              <a:rPr lang="en-US" sz="2000" dirty="0"/>
              <a:t>gear control device</a:t>
            </a:r>
          </a:p>
        </p:txBody>
      </p:sp>
      <p:sp>
        <p:nvSpPr>
          <p:cNvPr id="7" name="Content Placeholder 6">
            <a:extLst>
              <a:ext uri="{FF2B5EF4-FFF2-40B4-BE49-F238E27FC236}">
                <a16:creationId xmlns:a16="http://schemas.microsoft.com/office/drawing/2014/main" id="{B53FB2F3-8890-6909-2561-CBD21906024D}"/>
              </a:ext>
            </a:extLst>
          </p:cNvPr>
          <p:cNvSpPr>
            <a:spLocks noGrp="1"/>
          </p:cNvSpPr>
          <p:nvPr>
            <p:ph sz="quarter" idx="17"/>
          </p:nvPr>
        </p:nvSpPr>
        <p:spPr>
          <a:xfrm>
            <a:off x="5098026" y="1953177"/>
            <a:ext cx="2432330" cy="344128"/>
          </a:xfrm>
        </p:spPr>
        <p:txBody>
          <a:bodyPr wrap="square" lIns="0" tIns="18000" rIns="0" bIns="18000" anchor="ctr" anchorCtr="0">
            <a:spAutoFit/>
          </a:bodyPr>
          <a:lstStyle/>
          <a:p>
            <a:pPr marL="0" indent="0">
              <a:buNone/>
            </a:pPr>
            <a:r>
              <a:rPr lang="en-US" sz="2000" dirty="0"/>
              <a:t>pressurized to shift to</a:t>
            </a:r>
          </a:p>
        </p:txBody>
      </p:sp>
      <p:graphicFrame>
        <p:nvGraphicFramePr>
          <p:cNvPr id="23" name="Object 22" descr="Second">
            <a:extLst>
              <a:ext uri="{FF2B5EF4-FFF2-40B4-BE49-F238E27FC236}">
                <a16:creationId xmlns:a16="http://schemas.microsoft.com/office/drawing/2014/main" id="{B21E8C3A-D588-471D-9BD8-D9A5FA5786C7}"/>
              </a:ext>
            </a:extLst>
          </p:cNvPr>
          <p:cNvGraphicFramePr>
            <a:graphicFrameLocks noChangeAspect="1"/>
          </p:cNvGraphicFramePr>
          <p:nvPr>
            <p:extLst>
              <p:ext uri="{D42A27DB-BD31-4B8C-83A1-F6EECF244321}">
                <p14:modId xmlns:p14="http://schemas.microsoft.com/office/powerpoint/2010/main" val="1201783077"/>
              </p:ext>
            </p:extLst>
          </p:nvPr>
        </p:nvGraphicFramePr>
        <p:xfrm>
          <a:off x="7601655" y="1952200"/>
          <a:ext cx="400050" cy="331787"/>
        </p:xfrm>
        <a:graphic>
          <a:graphicData uri="http://schemas.openxmlformats.org/presentationml/2006/ole">
            <mc:AlternateContent xmlns:mc="http://schemas.openxmlformats.org/markup-compatibility/2006">
              <mc:Choice xmlns:v="urn:schemas-microsoft-com:vml" Requires="v">
                <p:oleObj name="Equation" r:id="rId6" imgW="228600" imgH="190440" progId="Equation.DSMT4">
                  <p:embed/>
                </p:oleObj>
              </mc:Choice>
              <mc:Fallback>
                <p:oleObj name="Equation" r:id="rId6" imgW="228600" imgH="190440" progId="Equation.DSMT4">
                  <p:embed/>
                  <p:pic>
                    <p:nvPicPr>
                      <p:cNvPr id="22" name="Object 21">
                        <a:extLst>
                          <a:ext uri="{FF2B5EF4-FFF2-40B4-BE49-F238E27FC236}">
                            <a16:creationId xmlns:a16="http://schemas.microsoft.com/office/drawing/2014/main" id="{00464978-5621-69CC-86B8-AF0512B3B072}"/>
                          </a:ext>
                        </a:extLst>
                      </p:cNvPr>
                      <p:cNvPicPr>
                        <a:picLocks noChangeAspect="1" noChangeArrowheads="1"/>
                      </p:cNvPicPr>
                      <p:nvPr/>
                    </p:nvPicPr>
                    <p:blipFill>
                      <a:blip r:embed="rId5"/>
                      <a:srcRect/>
                      <a:stretch>
                        <a:fillRect/>
                      </a:stretch>
                    </p:blipFill>
                    <p:spPr bwMode="auto">
                      <a:xfrm>
                        <a:off x="7601655" y="1952200"/>
                        <a:ext cx="400050" cy="331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Content Placeholder 7">
            <a:extLst>
              <a:ext uri="{FF2B5EF4-FFF2-40B4-BE49-F238E27FC236}">
                <a16:creationId xmlns:a16="http://schemas.microsoft.com/office/drawing/2014/main" id="{6869673D-9EFE-824C-78EB-3BAC61812030}"/>
              </a:ext>
            </a:extLst>
          </p:cNvPr>
          <p:cNvSpPr>
            <a:spLocks noGrp="1"/>
          </p:cNvSpPr>
          <p:nvPr>
            <p:ph sz="quarter" idx="18"/>
          </p:nvPr>
        </p:nvSpPr>
        <p:spPr>
          <a:xfrm>
            <a:off x="8077204" y="1958919"/>
            <a:ext cx="606425" cy="344128"/>
          </a:xfrm>
        </p:spPr>
        <p:txBody>
          <a:bodyPr wrap="square" lIns="0" tIns="18000" rIns="0" bIns="18000" anchor="ctr" anchorCtr="0">
            <a:spAutoFit/>
          </a:bodyPr>
          <a:lstStyle/>
          <a:p>
            <a:pPr marL="0" indent="0">
              <a:buNone/>
            </a:pPr>
            <a:r>
              <a:rPr lang="en-US" sz="2000" dirty="0"/>
              <a:t>gear.</a:t>
            </a:r>
          </a:p>
        </p:txBody>
      </p:sp>
      <p:sp>
        <p:nvSpPr>
          <p:cNvPr id="9" name="Content Placeholder 8">
            <a:extLst>
              <a:ext uri="{FF2B5EF4-FFF2-40B4-BE49-F238E27FC236}">
                <a16:creationId xmlns:a16="http://schemas.microsoft.com/office/drawing/2014/main" id="{DF761931-588B-3369-3F9E-07EA43C05050}"/>
              </a:ext>
            </a:extLst>
          </p:cNvPr>
          <p:cNvSpPr>
            <a:spLocks noGrp="1"/>
          </p:cNvSpPr>
          <p:nvPr>
            <p:ph sz="quarter" idx="19"/>
          </p:nvPr>
        </p:nvSpPr>
        <p:spPr>
          <a:xfrm>
            <a:off x="4572001" y="2404688"/>
            <a:ext cx="4114800" cy="651905"/>
          </a:xfrm>
        </p:spPr>
        <p:txBody>
          <a:bodyPr wrap="square" lIns="0" tIns="18000" rIns="0" bIns="18000" anchor="ctr" anchorCtr="0">
            <a:spAutoFit/>
          </a:bodyPr>
          <a:lstStyle/>
          <a:p>
            <a:pPr marL="457200" indent="-457200">
              <a:buFont typeface="+mj-lt"/>
              <a:buAutoNum type="arabicPeriod" startAt="3"/>
            </a:pPr>
            <a:r>
              <a:rPr lang="en-US" sz="2000" dirty="0"/>
              <a:t>Clutch 2 filled with hydraulic pressure</a:t>
            </a:r>
          </a:p>
        </p:txBody>
      </p:sp>
      <p:sp>
        <p:nvSpPr>
          <p:cNvPr id="10" name="Content Placeholder 9">
            <a:extLst>
              <a:ext uri="{FF2B5EF4-FFF2-40B4-BE49-F238E27FC236}">
                <a16:creationId xmlns:a16="http://schemas.microsoft.com/office/drawing/2014/main" id="{68F2F7C4-BE6E-BABC-4996-4D41763F6CCF}"/>
              </a:ext>
            </a:extLst>
          </p:cNvPr>
          <p:cNvSpPr>
            <a:spLocks noGrp="1"/>
          </p:cNvSpPr>
          <p:nvPr>
            <p:ph sz="quarter" idx="20"/>
          </p:nvPr>
        </p:nvSpPr>
        <p:spPr>
          <a:xfrm>
            <a:off x="4578070" y="3149312"/>
            <a:ext cx="406305" cy="344128"/>
          </a:xfrm>
        </p:spPr>
        <p:txBody>
          <a:bodyPr wrap="square" lIns="0" tIns="18000" rIns="0" bIns="18000" anchor="ctr" anchorCtr="0">
            <a:spAutoFit/>
          </a:bodyPr>
          <a:lstStyle/>
          <a:p>
            <a:pPr marL="268288" indent="-268288">
              <a:buFont typeface="+mj-lt"/>
              <a:buAutoNum type="arabicPeriod" startAt="4"/>
            </a:pPr>
            <a:r>
              <a:rPr lang="en-US" sz="2000" dirty="0"/>
              <a:t> </a:t>
            </a:r>
          </a:p>
        </p:txBody>
      </p:sp>
      <p:graphicFrame>
        <p:nvGraphicFramePr>
          <p:cNvPr id="21" name="Object 20" descr="First">
            <a:extLst>
              <a:ext uri="{FF2B5EF4-FFF2-40B4-BE49-F238E27FC236}">
                <a16:creationId xmlns:a16="http://schemas.microsoft.com/office/drawing/2014/main" id="{85659959-F27F-885B-B3A6-8981E2863E8C}"/>
              </a:ext>
            </a:extLst>
          </p:cNvPr>
          <p:cNvGraphicFramePr>
            <a:graphicFrameLocks noChangeAspect="1"/>
          </p:cNvGraphicFramePr>
          <p:nvPr>
            <p:extLst>
              <p:ext uri="{D42A27DB-BD31-4B8C-83A1-F6EECF244321}">
                <p14:modId xmlns:p14="http://schemas.microsoft.com/office/powerpoint/2010/main" val="878717999"/>
              </p:ext>
            </p:extLst>
          </p:nvPr>
        </p:nvGraphicFramePr>
        <p:xfrm>
          <a:off x="5030124" y="3148496"/>
          <a:ext cx="312578" cy="331788"/>
        </p:xfrm>
        <a:graphic>
          <a:graphicData uri="http://schemas.openxmlformats.org/presentationml/2006/ole">
            <mc:AlternateContent xmlns:mc="http://schemas.openxmlformats.org/markup-compatibility/2006">
              <mc:Choice xmlns:v="urn:schemas-microsoft-com:vml" Requires="v">
                <p:oleObj name="Equation" r:id="rId7" imgW="177480" imgH="190440" progId="Equation.DSMT4">
                  <p:embed/>
                </p:oleObj>
              </mc:Choice>
              <mc:Fallback>
                <p:oleObj name="Equation" r:id="rId7" imgW="177480" imgH="190440" progId="Equation.DSMT4">
                  <p:embed/>
                  <p:pic>
                    <p:nvPicPr>
                      <p:cNvPr id="6" name="Object 5">
                        <a:extLst>
                          <a:ext uri="{FF2B5EF4-FFF2-40B4-BE49-F238E27FC236}">
                            <a16:creationId xmlns:a16="http://schemas.microsoft.com/office/drawing/2014/main" id="{B00D0CDA-D67D-0A7C-0C9C-EE9DA163EE17}"/>
                          </a:ext>
                        </a:extLst>
                      </p:cNvPr>
                      <p:cNvPicPr>
                        <a:picLocks noChangeAspect="1" noChangeArrowheads="1"/>
                      </p:cNvPicPr>
                      <p:nvPr/>
                    </p:nvPicPr>
                    <p:blipFill>
                      <a:blip r:embed="rId8"/>
                      <a:srcRect/>
                      <a:stretch>
                        <a:fillRect/>
                      </a:stretch>
                    </p:blipFill>
                    <p:spPr bwMode="auto">
                      <a:xfrm>
                        <a:off x="5030124" y="3148496"/>
                        <a:ext cx="312578" cy="331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Content Placeholder 10">
            <a:extLst>
              <a:ext uri="{FF2B5EF4-FFF2-40B4-BE49-F238E27FC236}">
                <a16:creationId xmlns:a16="http://schemas.microsoft.com/office/drawing/2014/main" id="{E8594308-634C-1ADE-7FAE-FCAFC5D2028B}"/>
              </a:ext>
            </a:extLst>
          </p:cNvPr>
          <p:cNvSpPr>
            <a:spLocks noGrp="1"/>
          </p:cNvSpPr>
          <p:nvPr>
            <p:ph sz="quarter" idx="21"/>
          </p:nvPr>
        </p:nvSpPr>
        <p:spPr>
          <a:xfrm>
            <a:off x="5423650" y="3146885"/>
            <a:ext cx="3254188" cy="344128"/>
          </a:xfrm>
        </p:spPr>
        <p:txBody>
          <a:bodyPr wrap="square" lIns="0" tIns="18000" rIns="0" bIns="18000" anchor="ctr" anchorCtr="0">
            <a:spAutoFit/>
          </a:bodyPr>
          <a:lstStyle/>
          <a:p>
            <a:pPr marL="0" indent="0">
              <a:buNone/>
            </a:pPr>
            <a:r>
              <a:rPr lang="en-US" sz="2000" dirty="0"/>
              <a:t>gear torque delivery through</a:t>
            </a:r>
          </a:p>
        </p:txBody>
      </p:sp>
      <p:sp>
        <p:nvSpPr>
          <p:cNvPr id="12" name="Content Placeholder 11">
            <a:extLst>
              <a:ext uri="{FF2B5EF4-FFF2-40B4-BE49-F238E27FC236}">
                <a16:creationId xmlns:a16="http://schemas.microsoft.com/office/drawing/2014/main" id="{8C6128C7-800D-CABB-7F0B-8F4CD147E934}"/>
              </a:ext>
            </a:extLst>
          </p:cNvPr>
          <p:cNvSpPr>
            <a:spLocks noGrp="1"/>
          </p:cNvSpPr>
          <p:nvPr>
            <p:ph sz="quarter" idx="22"/>
          </p:nvPr>
        </p:nvSpPr>
        <p:spPr>
          <a:xfrm>
            <a:off x="5030124" y="3586652"/>
            <a:ext cx="3647714" cy="1267458"/>
          </a:xfrm>
        </p:spPr>
        <p:txBody>
          <a:bodyPr wrap="square" lIns="0" tIns="18000" rIns="0" bIns="18000" anchor="ctr" anchorCtr="0">
            <a:spAutoFit/>
          </a:bodyPr>
          <a:lstStyle/>
          <a:p>
            <a:pPr marL="0" indent="0">
              <a:buNone/>
            </a:pPr>
            <a:r>
              <a:rPr lang="en-US" sz="2000" dirty="0"/>
              <a:t>clutch 1 is being reduced as clutch 2 is being applied and starting to transmit engine torque.</a:t>
            </a:r>
          </a:p>
        </p:txBody>
      </p:sp>
      <p:sp>
        <p:nvSpPr>
          <p:cNvPr id="13" name="Content Placeholder 12">
            <a:extLst>
              <a:ext uri="{FF2B5EF4-FFF2-40B4-BE49-F238E27FC236}">
                <a16:creationId xmlns:a16="http://schemas.microsoft.com/office/drawing/2014/main" id="{D3392D07-849C-1475-AF9A-48306C418E9F}"/>
              </a:ext>
            </a:extLst>
          </p:cNvPr>
          <p:cNvSpPr>
            <a:spLocks noGrp="1"/>
          </p:cNvSpPr>
          <p:nvPr>
            <p:ph sz="quarter" idx="23"/>
          </p:nvPr>
        </p:nvSpPr>
        <p:spPr>
          <a:xfrm>
            <a:off x="475130" y="6016759"/>
            <a:ext cx="8202708" cy="344128"/>
          </a:xfrm>
        </p:spPr>
        <p:txBody>
          <a:bodyPr wrap="square" lIns="0" tIns="18000" rIns="0" bIns="18000" anchor="ctr" anchorCtr="0">
            <a:spAutoFit/>
          </a:bodyPr>
          <a:lstStyle/>
          <a:p>
            <a:pPr marL="342900" indent="-342900"/>
            <a:r>
              <a:rPr lang="en-US" sz="2000" dirty="0"/>
              <a:t>First gear engaged using clutch 1 (</a:t>
            </a:r>
            <a:r>
              <a:rPr lang="en-US" sz="2000" spc="-250" dirty="0"/>
              <a:t>C </a:t>
            </a:r>
            <a:r>
              <a:rPr lang="en-US" sz="2000" dirty="0"/>
              <a:t>1) to transmit engine torque.</a:t>
            </a:r>
          </a:p>
        </p:txBody>
      </p:sp>
    </p:spTree>
    <p:extLst>
      <p:ext uri="{BB962C8B-B14F-4D97-AF65-F5344CB8AC3E}">
        <p14:creationId xmlns:p14="http://schemas.microsoft.com/office/powerpoint/2010/main" val="665016973"/>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297</TotalTime>
  <Words>4416</Words>
  <Application>Microsoft Office PowerPoint</Application>
  <PresentationFormat>On-screen Show (4:3)</PresentationFormat>
  <Paragraphs>298</Paragraphs>
  <Slides>27</Slides>
  <Notes>27</Notes>
  <HiddenSlides>0</HiddenSlides>
  <MMClips>3</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27</vt:i4>
      </vt:variant>
    </vt:vector>
  </HeadingPairs>
  <TitlesOfParts>
    <vt:vector size="34" baseType="lpstr">
      <vt:lpstr>Arial</vt:lpstr>
      <vt:lpstr>Verdana</vt:lpstr>
      <vt:lpstr>Times New Roman</vt:lpstr>
      <vt:lpstr>Calibri</vt:lpstr>
      <vt:lpstr>1_USHE</vt:lpstr>
      <vt:lpstr>USHE_slide options</vt:lpstr>
      <vt:lpstr>Equation</vt:lpstr>
      <vt:lpstr>Automatic Transmissions and Transaxles</vt:lpstr>
      <vt:lpstr>Learning Objectives</vt:lpstr>
      <vt:lpstr>Electronically Controlled Manual Transmissions/Transaxle</vt:lpstr>
      <vt:lpstr>Figure 14.1</vt:lpstr>
      <vt:lpstr>Animation: Dual Clutch Transmission (Animation will automatically start)</vt:lpstr>
      <vt:lpstr>Figure 14.2</vt:lpstr>
      <vt:lpstr>Figure 14.3</vt:lpstr>
      <vt:lpstr>Figure 14.4</vt:lpstr>
      <vt:lpstr>Figure 14.5</vt:lpstr>
      <vt:lpstr>Figure 14.6</vt:lpstr>
      <vt:lpstr>Animation: Dual Clutch Transaxle (Animation will automatically start)</vt:lpstr>
      <vt:lpstr>Figure 14.7</vt:lpstr>
      <vt:lpstr>G E T R A G D C T 450 Speed Sensors</vt:lpstr>
      <vt:lpstr>Frequently Asked Question: How Does Dual Clutch Type Transmission Achieve Better Fuel Economy?</vt:lpstr>
      <vt:lpstr>G E T R A G D C T 450 Temperature Sensors</vt:lpstr>
      <vt:lpstr>Frequently Asked Question: Why Is T C M Using Position of Steering Wheel?</vt:lpstr>
      <vt:lpstr>G E T R A G D C T 450 Pressure and Position Sensors </vt:lpstr>
      <vt:lpstr>Figure 14.8</vt:lpstr>
      <vt:lpstr>Animation: Dual Clutch Transmission Hydraulic &amp; Electronic Control (Animation will automatically start)</vt:lpstr>
      <vt:lpstr>Figure 14.10</vt:lpstr>
      <vt:lpstr>Diagnostic Trouble Codes</vt:lpstr>
      <vt:lpstr>Question 1</vt:lpstr>
      <vt:lpstr>Answer 1</vt:lpstr>
      <vt:lpstr>Summary (1 of 2)</vt:lpstr>
      <vt:lpstr>Summary (2 of 2)</vt:lpstr>
      <vt:lpstr>Automatic Transmissions and Transaxles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Automatic Transmissions and Transaxles, Eighth Edition, Chapter 14</dc:title>
  <dc:subject>Careers</dc:subject>
  <dc:creator>James D. Halderman</dc:creator>
  <cp:keywords/>
  <dc:description>Additional information may be found in the Notes Pane of each slide by pressing F6.</dc:description>
  <cp:lastModifiedBy>Glen Plants</cp:lastModifiedBy>
  <cp:revision>137</cp:revision>
  <dcterms:modified xsi:type="dcterms:W3CDTF">2023-08-07T16:49:09Z</dcterms:modified>
</cp:coreProperties>
</file>