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3" r:id="rId1"/>
    <p:sldMasterId id="2147483659" r:id="rId2"/>
  </p:sldMasterIdLst>
  <p:notesMasterIdLst>
    <p:notesMasterId r:id="rId43"/>
  </p:notesMasterIdLst>
  <p:handoutMasterIdLst>
    <p:handoutMasterId r:id="rId44"/>
  </p:handoutMasterIdLst>
  <p:sldIdLst>
    <p:sldId id="384" r:id="rId3"/>
    <p:sldId id="272" r:id="rId4"/>
    <p:sldId id="742" r:id="rId5"/>
    <p:sldId id="774" r:id="rId6"/>
    <p:sldId id="752" r:id="rId7"/>
    <p:sldId id="775" r:id="rId8"/>
    <p:sldId id="1194" r:id="rId9"/>
    <p:sldId id="776" r:id="rId10"/>
    <p:sldId id="777" r:id="rId11"/>
    <p:sldId id="778" r:id="rId12"/>
    <p:sldId id="779" r:id="rId13"/>
    <p:sldId id="1196" r:id="rId14"/>
    <p:sldId id="780" r:id="rId15"/>
    <p:sldId id="781" r:id="rId16"/>
    <p:sldId id="782" r:id="rId17"/>
    <p:sldId id="783" r:id="rId18"/>
    <p:sldId id="784" r:id="rId19"/>
    <p:sldId id="785" r:id="rId20"/>
    <p:sldId id="786" r:id="rId21"/>
    <p:sldId id="787" r:id="rId22"/>
    <p:sldId id="788" r:id="rId23"/>
    <p:sldId id="789" r:id="rId24"/>
    <p:sldId id="1195" r:id="rId25"/>
    <p:sldId id="790" r:id="rId26"/>
    <p:sldId id="791" r:id="rId27"/>
    <p:sldId id="792" r:id="rId28"/>
    <p:sldId id="793" r:id="rId29"/>
    <p:sldId id="794" r:id="rId30"/>
    <p:sldId id="795" r:id="rId31"/>
    <p:sldId id="796" r:id="rId32"/>
    <p:sldId id="797" r:id="rId33"/>
    <p:sldId id="798" r:id="rId34"/>
    <p:sldId id="799" r:id="rId35"/>
    <p:sldId id="800" r:id="rId36"/>
    <p:sldId id="801" r:id="rId37"/>
    <p:sldId id="802" r:id="rId38"/>
    <p:sldId id="803" r:id="rId39"/>
    <p:sldId id="804" r:id="rId40"/>
    <p:sldId id="1192" r:id="rId41"/>
    <p:sldId id="687" r:id="rId42"/>
  </p:sldIdLst>
  <p:sldSz cx="9144000" cy="6858000" type="screen4x3"/>
  <p:notesSz cx="6858000" cy="9144000"/>
  <p:embeddedFontLst>
    <p:embeddedFont>
      <p:font typeface="Verdana" panose="020B060403050404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42" userDrawn="1">
          <p15:clr>
            <a:srgbClr val="A4A3A4"/>
          </p15:clr>
        </p15:guide>
        <p15:guide id="2" pos="295" userDrawn="1">
          <p15:clr>
            <a:srgbClr val="A4A3A4"/>
          </p15:clr>
        </p15:guide>
        <p15:guide id="3" pos="5465" userDrawn="1">
          <p15:clr>
            <a:srgbClr val="A4A3A4"/>
          </p15:clr>
        </p15:guide>
        <p15:guide id="4" orient="horz" pos="436" userDrawn="1">
          <p15:clr>
            <a:srgbClr val="A4A3A4"/>
          </p15:clr>
        </p15:guide>
        <p15:guide id="5" orient="horz" pos="86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DBF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74" autoAdjust="0"/>
  </p:normalViewPr>
  <p:slideViewPr>
    <p:cSldViewPr snapToGrid="0" snapToObjects="1">
      <p:cViewPr varScale="1">
        <p:scale>
          <a:sx n="110" d="100"/>
          <a:sy n="110" d="100"/>
        </p:scale>
        <p:origin x="1626" y="108"/>
      </p:cViewPr>
      <p:guideLst>
        <p:guide orient="horz" pos="4042"/>
        <p:guide pos="295"/>
        <p:guide pos="5465"/>
        <p:guide orient="horz" pos="436"/>
        <p:guide orient="horz" pos="867"/>
      </p:guideLst>
    </p:cSldViewPr>
  </p:slideViewPr>
  <p:outlineViewPr>
    <p:cViewPr>
      <p:scale>
        <a:sx n="33" d="100"/>
        <a:sy n="33" d="100"/>
      </p:scale>
      <p:origin x="0" y="-67"/>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8/7/2023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9341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2A434A-F5C0-4E8E-BF67-DBC52FB27216}"/>
              </a:ext>
            </a:extLst>
          </p:cNvPr>
          <p:cNvSpPr>
            <a:spLocks noGrp="1"/>
          </p:cNvSpPr>
          <p:nvPr>
            <p:ph type="body" idx="1"/>
          </p:nvPr>
        </p:nvSpPr>
        <p:spPr/>
        <p:txBody>
          <a:bodyPr/>
          <a:lstStyle/>
          <a:p>
            <a:r>
              <a:rPr lang="en-US" dirty="0"/>
              <a:t>Instead of using three or more gears, a C V T uses two variable-width pulleys, sometimes called </a:t>
            </a:r>
            <a:r>
              <a:rPr lang="en-US" b="1" dirty="0"/>
              <a:t>variators</a:t>
            </a:r>
            <a:r>
              <a:rPr lang="en-US" dirty="0"/>
              <a:t>, to change the gear ratio.</a:t>
            </a:r>
          </a:p>
          <a:p>
            <a:r>
              <a:rPr lang="en-US" dirty="0"/>
              <a:t>The pulleys used in C V T design can vary their width by varying the hydraulic pressure applied to them. Each pulley has a movable face and a fixed face.</a:t>
            </a:r>
          </a:p>
          <a:p>
            <a:pPr marL="171450" indent="-171450">
              <a:buFont typeface="Arial" panose="020B0604020202020204" pitchFamily="34" charset="0"/>
              <a:buChar char="•"/>
            </a:pPr>
            <a:r>
              <a:rPr lang="en-US" dirty="0"/>
              <a:t>The movable face for each pulley is attached to a piston that has hydraulic control pressure applied to it.</a:t>
            </a:r>
          </a:p>
          <a:p>
            <a:pPr marL="171450" indent="-171450">
              <a:buFont typeface="Arial" panose="020B0604020202020204" pitchFamily="34" charset="0"/>
              <a:buChar char="•"/>
            </a:pPr>
            <a:r>
              <a:rPr lang="en-US" dirty="0"/>
              <a:t>Higher application pressure on the movable face causes the pulley to become narrow and this makes the steel belt ride closer to the outside diameter of the pulley. A lower application pressure will allow the pulley to become wider and the belt will ride closer to the pulley axis. If a low hydraulic pressure is applied to the drive pulley and a high hydraulic pressure is applied to the driven pulley, a low speed ratio is achieved.</a:t>
            </a:r>
          </a:p>
          <a:p>
            <a:r>
              <a:rPr lang="en-US" dirty="0"/>
              <a:t>C V T (continuously variable transmission) has an infinite number of gear ratios between its lowest ratio (about 3.7:1) and highest ratio, which is a 0.27:1 overdrive.</a:t>
            </a:r>
          </a:p>
          <a:p>
            <a:r>
              <a:rPr lang="en-US" dirty="0"/>
              <a:t>C V T improves efficiency by changing ratios from underdrive/reduction to overdrive in a gradual, continuous manner. The primary/drive pulley is attached to the input shaft. The secondary/driven pulley is on the output shaft and drives the final drive gears. Each pulley, also called a sheave, has two sides:</a:t>
            </a:r>
          </a:p>
          <a:p>
            <a:r>
              <a:rPr lang="en-US" dirty="0"/>
              <a:t>1. One is fixed so it cannot move.</a:t>
            </a:r>
          </a:p>
          <a:p>
            <a:r>
              <a:rPr lang="en-US" dirty="0"/>
              <a:t>2. The other can float sideways to change pulley width.</a:t>
            </a:r>
          </a:p>
        </p:txBody>
      </p:sp>
    </p:spTree>
    <p:extLst>
      <p:ext uri="{BB962C8B-B14F-4D97-AF65-F5344CB8AC3E}">
        <p14:creationId xmlns:p14="http://schemas.microsoft.com/office/powerpoint/2010/main" val="22747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When the vehicle is at rest, the primary pulley is wide so the belt sits low on the pulley, and the secondary pulley is narrow so the belt sits high. This produces the lowest under-drive ratio. ● </a:t>
            </a:r>
            <a:r>
              <a:rPr lang="en-US" sz="1200" b="1" u="sng" dirty="0">
                <a:latin typeface="Arial" panose="020B0604020202020204" pitchFamily="34" charset="0"/>
                <a:cs typeface="Arial" panose="020B0604020202020204" pitchFamily="34" charset="0"/>
              </a:rPr>
              <a:t>See Figure 13.4.</a:t>
            </a:r>
          </a:p>
          <a:p>
            <a:r>
              <a:rPr lang="en-US" sz="1200" dirty="0">
                <a:latin typeface="Arial" panose="020B0604020202020204" pitchFamily="34" charset="0"/>
                <a:cs typeface="Arial" panose="020B0604020202020204" pitchFamily="34" charset="0"/>
              </a:rPr>
              <a:t>The secondary pulley is spring loaded to force it to a narrow position. The primary pulley is adjusted to control the gear ratio, and the secondary pulley is adjusted to maintain tension on the belt. The belt must never be loose between the pulleys.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At start, pulley halves/discs on the input (primary) shaft are spread apart, and the pair of pulley halves on the output (secondary) shaft are pushed together. This produces a small pulley driving a large pulley, which produces the lowest drive ratio.</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As vehicle moves, the floating side of the primary pulley moves inward, making pulley narrower and forcing belt to move out to a wider diameter. This produces a higher gear ratio.</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Both pulleys must maintain enough pressure on drive belt to transfer required torque. Fluid pressure is used to force drive piston/pulley to a narrower position and driven pulley to a wider position. The secondary pulley is spring loaded to force it to a narrow position. The primary pulley is adjusted to control the gear ratio, and the secondary pulley is adjusted to maintain tension on the belt. The belt must never be loose between the pulleys. A reverse gear set, controlled by a multi-plate clutch pack, is used to produce reverse.</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Long Description:</a:t>
            </a:r>
          </a:p>
          <a:p>
            <a:pPr marL="0" indent="0">
              <a:buFont typeface="Arial" panose="020B0604020202020204" pitchFamily="34" charset="0"/>
              <a:buNone/>
            </a:pPr>
            <a:r>
              <a:rPr lang="en-US" sz="1200" b="0" i="0" u="none" strike="noStrike" dirty="0">
                <a:solidFill>
                  <a:srgbClr val="000000"/>
                </a:solidFill>
                <a:effectLst/>
                <a:latin typeface="Arial" panose="020B0604020202020204" pitchFamily="34" charset="0"/>
                <a:cs typeface="Arial" panose="020B0604020202020204" pitchFamily="34" charset="0"/>
              </a:rPr>
              <a:t>There are three ratios: low ratio reduction, mid ratio, and high ratio overdrive. For the low ratio reduction, the drive pulley slash variator is broad and the driven pulley slash variator is narrow. For the mid ratio, the drive pulley slash variator is medium and the driven pulley slash variator is medium. For the high ratio overdrive, the drive pulley slash variator is narrow and the driven pulley slash variator is broad.</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05115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139081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There are three subparts in the image. The first subpart is labeled as an element. It is shaped like a long horizontal bar with a tree-shaped attachment on the top. The second subpart shows one element along with the steel loops on either side. These steel loops are inserted in the space between the bar and the tree-shaped attachment of the element. The lower part of the element is labeled as the pulley contact area. The third subpart shows many parallel elements with many steel loops on either end.</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04380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124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b="0" i="0" u="none" strike="noStrike" baseline="0" dirty="0">
                <a:solidFill>
                  <a:srgbClr val="6D6E71"/>
                </a:solidFill>
                <a:latin typeface="Arial" panose="020B0604020202020204" pitchFamily="34" charset="0"/>
              </a:rPr>
              <a:t>Vehicles that use a C V T transaxle, separated by type: either push-type (belt) or pull-type (chain). Check service information for the exact years and types of transmissions used for each model.</a:t>
            </a:r>
          </a:p>
        </p:txBody>
      </p:sp>
    </p:spTree>
    <p:extLst>
      <p:ext uri="{BB962C8B-B14F-4D97-AF65-F5344CB8AC3E}">
        <p14:creationId xmlns:p14="http://schemas.microsoft.com/office/powerpoint/2010/main" val="1326398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2A434A-F5C0-4E8E-BF67-DBC52FB2721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7865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2A434A-F5C0-4E8E-BF67-DBC52FB2721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5522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2A434A-F5C0-4E8E-BF67-DBC52FB2721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3234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top block is the filter and the next below it is the oil pump. The arrow from the oil pump goes straight through the pressure regulator and T C C pressure regulator in the valve body down to lubrication and cooling. The right side of the valve body shows many blocks which are as follows from top to bottom. Primary variator, secondary variator, forward clutch, reverse brake, and a circle with T C C lock hyphen up on and lock hyphen up off. The primary variator joins the ratio control valve which joins the main line from the oil pump. The secondary variator joins the secondary valve which joins the line from the ratio control valve to the oil pump line. The next two blocks are the forward clutch and reverse brake which joins the manual valve which joins the oil pump line. The circle with the T C C lock on and off joins the T C C control valve which joins the oil pump line. The ratio control valve, secondary valve, manual valve, T C C control valve, pressure regulator, and T C C pressure regulator are inside the valve body. The left side of the valve body shows many blocks which are as follows from top to bottom. Primary pulley rpm, secondary pulley rpm, T R S, fluid temperature, primary pressure, secondary pressure, engine rpm, and throttle position. All these eight blocks join a single long block labeled T C M. Four arrows go out from the T C M block to four different blocks labeled stepper motor, secondary pressure V F S, line pressure V F S, and T C C solenoid control which are inside the valve body. A dotted arrow goes from the stepper motor to the ratio control valve. An arrow goes from the secondary pressure V F S to the secondary valve through the main line from the oil pump. The line pressure V F S goes to the pressure regulator. The T C C solenoid control goes to the T C C control valve through the main line from the oil pump.</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0129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5729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first image shows a pulley attached to a pulley ratio link. The pulley ratio link is shown as a rod that is attached at one end to the pulley and the other end to the stepper motor. The stepper motor is shown as a rectangle that is fixed to the pulley ratio link by a screw. Below the stepper motor, the ratio control valve is present which is also connected to the pulley and the rod of the pulley ratio link. The second image shows a pulley attached to a pulley ratio link. The pulley ratio link is shown as a rod that is attached at one end to the pulley and the other end to the stepper motor. The stepper motor is shown as a rectangle that is fixed to the pulley ratio link by a screw. Below the stepper motor, the ratio control valve is present which is also connected to the pulley and the rod of the pulley ratio link. The stepper motor is shown to be extended. This causes the movement of both the pulley ratio link and the ratio control valve.</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9403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image shows a pulley attached to a pulley ratio link. The pulley ratio link is shown as a rod that is attached at one end to the pulley and the other end to the stepper motor. The stepper motor is shown as a rectangle that is fixed to the pulley ratio link by a screw. Below the stepper motor, the ratio control valve is present which is also connected to the pulley and the rod of the pulley ratio link. The floating sheave is present at the junction of the attachment of the pulley ratio link to the primary pulley. The primary pulley has a fixed sheave at the side which attaches to the ratio control valve. A drive belt is shown at the lower end of the primary pulley. This drive belt connects the primary pulley to the secondary pulley. The drive belt attaches to a point where the fixed sheave and the floating sheave of the second pulley meet. Below the fixed sheave, the secondary pulley is present. The secondary valve connects to the secondary pulley and also connects to the ratio control valve.</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98208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1587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2139081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2A434A-F5C0-4E8E-BF67-DBC52FB2721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3430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Two shafts are seen, the top is the drive pulley shaft and the bottom is the driven pulley shaft. The drive pulley shaft is attached to the flywheel on the right. The drive pulley is located in the middle of the drive pulley shaft which connects to the steel belt of the driven pulley shaft. The forward clutch is present next to the drive pulley of the drive pulley shaft. A vertical bar is present in the shaft to the left of the forward shift. On the left of the vertical bar, the end of the shaft is seen. The end of the shaft is labeled as the input shaft. The sun gear and the reverse brake are present above the input shaft. A steel belt is present in the middle of the driven pulley shaft. A start clutch is present at the front of the driven pulley shaft. The clutch is present as a vertical bar at the end of the horizontal shaft. A curved arrow is shown inside the clutch that turns inward into the park gear. The park gear is connected to the final drive shaft below it. The final drive shaft is connected to the final driven gear below it.</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32029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 forward clutch and the start clutch are in operation whenever the transmission is placed in a forward gear position (D or L). ● See </a:t>
            </a:r>
            <a:r>
              <a:rPr lang="en-US" sz="1200" b="1" dirty="0">
                <a:latin typeface="Arial" panose="020B0604020202020204" pitchFamily="34" charset="0"/>
                <a:cs typeface="Arial" panose="020B0604020202020204" pitchFamily="34" charset="0"/>
              </a:rPr>
              <a:t>Figure 13.11. </a:t>
            </a:r>
            <a:r>
              <a:rPr lang="en-US" sz="1200" dirty="0">
                <a:latin typeface="Arial" panose="020B0604020202020204" pitchFamily="34" charset="0"/>
                <a:cs typeface="Arial" panose="020B0604020202020204" pitchFamily="34" charset="0"/>
              </a:rPr>
              <a:t>For the reverse function, a planetary gear set is used in conjunction with the reverse brake. When the reverse brake is applied, the planet carrier is held and the sun gear (splined to the input shaft) causes the ring gear to turn backward. The ring gear is attached to the drive pulley through forward clutch drum, so the drive pulley also turns backward. This torque is sent through the start clutch and the vehicle moves in reverse.</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Two shafts are seen, the top is the drive pulley shaft and the bottom is the driven pulley shaft. The drive pulley shaft is attached to the flywheel on the right. The drive pulley is located in the middle of the drive pulley shaft which connects to the steel belt of the driven pulley shaft. The forward clutch is present next to the drive pulley of the drive pulley shaft. A vertical bar is present in the shaft to the left of the forward shift. On the left of the vertical bar, the end of the shaft is seen. The end of the shaft is labeled as the input shaft. The sun gear and the reverse brake are present above the input shaft. A steel belt is present in the middle of the driven pulley shaft. A start clutch is present at the front of the driven pulley shaft. The clutch is present as a vertical bar at the end of the horizontal shaft. A curved arrow is shown inside the clutch that turns inward into the secondary drive gear. The secondary drive gear is connected to the final driven gear below it. Arrows are shown inside the drive pulley shaft from the flywheel to the input shaft. Arrows also go down inside the drive pulley of the drive pulley shaft and go into the steel belt and turn right into the start clutch. The arrows then turn again and into the secondary drive gear. The arrows enter the final driven gear. An arrow is shown in the left and right parts of the final driven gear.</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60457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dirty="0"/>
              <a:t>Start clutch has multiple responsibilities, including the following:</a:t>
            </a:r>
          </a:p>
          <a:p>
            <a:pPr marL="228600" indent="-228600">
              <a:buFont typeface="+mj-lt"/>
              <a:buAutoNum type="arabicPeriod"/>
            </a:pPr>
            <a:r>
              <a:rPr lang="en-US" dirty="0"/>
              <a:t>The start clutch is engaged whenever the vehicle is moving, in either forward or reverse.</a:t>
            </a:r>
          </a:p>
          <a:p>
            <a:pPr marL="228600" indent="-228600">
              <a:buFont typeface="+mj-lt"/>
              <a:buAutoNum type="arabicPeriod"/>
            </a:pPr>
            <a:r>
              <a:rPr lang="en-US" dirty="0"/>
              <a:t>It helps the vehicle accelerate from a standstill by slipping and then fully engaging once the vehicle is moving, similar to a manually operated clutch. ● </a:t>
            </a:r>
            <a:r>
              <a:rPr lang="en-US" b="1" u="sng" dirty="0"/>
              <a:t>See Figure 13.12.</a:t>
            </a:r>
          </a:p>
          <a:p>
            <a:r>
              <a:rPr lang="en-US" dirty="0"/>
              <a:t>The Honda C V T, like any other automatic transmission, uses hydraulic pressure to perform its various functions. The belt drive, the multiple-disc clutches, and the control system will all stop functioning without hydraulic pressure. This pressure is supplied by a chain-driven pump that is driven by transmission input shaft.</a:t>
            </a:r>
          </a:p>
          <a:p>
            <a:endParaRPr lang="en-US" dirty="0"/>
          </a:p>
        </p:txBody>
      </p:sp>
    </p:spTree>
    <p:extLst>
      <p:ext uri="{BB962C8B-B14F-4D97-AF65-F5344CB8AC3E}">
        <p14:creationId xmlns:p14="http://schemas.microsoft.com/office/powerpoint/2010/main" val="1201967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2A434A-F5C0-4E8E-BF67-DBC52FB27216}"/>
              </a:ext>
            </a:extLst>
          </p:cNvPr>
          <p:cNvSpPr>
            <a:spLocks noGrp="1"/>
          </p:cNvSpPr>
          <p:nvPr>
            <p:ph type="body" idx="1"/>
          </p:nvPr>
        </p:nvSpPr>
        <p:spPr/>
        <p:txBody>
          <a:bodyPr/>
          <a:lstStyle/>
          <a:p>
            <a:r>
              <a:rPr lang="en-US" dirty="0"/>
              <a:t>Measuring the C V T oil pressures is</a:t>
            </a:r>
          </a:p>
          <a:p>
            <a:r>
              <a:rPr lang="en-US" dirty="0"/>
              <a:t>similar to performing pressure testing on conventional automatic transmissions/transaxles. Always check service information for the exact procedures to follow and the location of the pressure tap. ● </a:t>
            </a:r>
            <a:r>
              <a:rPr lang="en-US" b="1" u="sng" dirty="0"/>
              <a:t>See Figure 13.13.</a:t>
            </a:r>
          </a:p>
        </p:txBody>
      </p:sp>
    </p:spTree>
    <p:extLst>
      <p:ext uri="{BB962C8B-B14F-4D97-AF65-F5344CB8AC3E}">
        <p14:creationId xmlns:p14="http://schemas.microsoft.com/office/powerpoint/2010/main" val="744669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dirty="0"/>
              <a:t> </a:t>
            </a:r>
            <a:r>
              <a:rPr lang="en-US" b="1" u="sng" dirty="0"/>
              <a:t>Warning</a:t>
            </a:r>
            <a:r>
              <a:rPr lang="en-US" dirty="0"/>
              <a:t>: The pressure can exceed 1,000 P S I (6,900 k P a) and a leak from the tester could cause personal injury. </a:t>
            </a:r>
          </a:p>
          <a:p>
            <a:r>
              <a:rPr lang="en-US" dirty="0"/>
              <a:t> Always uses a high-pressure gauge and follow the vehicle manufacturer’s recommended procedures. </a:t>
            </a:r>
          </a:p>
        </p:txBody>
      </p:sp>
    </p:spTree>
    <p:extLst>
      <p:ext uri="{BB962C8B-B14F-4D97-AF65-F5344CB8AC3E}">
        <p14:creationId xmlns:p14="http://schemas.microsoft.com/office/powerpoint/2010/main" val="1013475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2A434A-F5C0-4E8E-BF67-DBC52FB27216}"/>
              </a:ext>
            </a:extLst>
          </p:cNvPr>
          <p:cNvSpPr>
            <a:spLocks noGrp="1"/>
          </p:cNvSpPr>
          <p:nvPr>
            <p:ph type="body" idx="1"/>
          </p:nvPr>
        </p:nvSpPr>
        <p:spPr/>
        <p:txBody>
          <a:bodyPr/>
          <a:lstStyle/>
          <a:p>
            <a:r>
              <a:rPr lang="en-US" dirty="0"/>
              <a:t>C V T offers the following advantages over planetary-gear automatic transmission.</a:t>
            </a:r>
          </a:p>
          <a:p>
            <a:r>
              <a:rPr lang="en-US" dirty="0"/>
              <a:t>■ Compact, very short</a:t>
            </a:r>
          </a:p>
          <a:p>
            <a:r>
              <a:rPr lang="en-US" dirty="0"/>
              <a:t>■ Lighter weight</a:t>
            </a:r>
          </a:p>
          <a:p>
            <a:r>
              <a:rPr lang="en-US" dirty="0"/>
              <a:t>■ Constant, stepless acceleration with engine staying at the R P M for maximum power</a:t>
            </a:r>
          </a:p>
          <a:p>
            <a:r>
              <a:rPr lang="en-US" dirty="0"/>
              <a:t>■ Efficient fuel use and emissions, cruise with engine staying at the R P M for maximum efficiency</a:t>
            </a:r>
          </a:p>
          <a:p>
            <a:r>
              <a:rPr lang="en-US" dirty="0"/>
              <a:t>■ Lower</a:t>
            </a:r>
            <a:r>
              <a:rPr lang="en-US" baseline="0" dirty="0"/>
              <a:t> internal power</a:t>
            </a:r>
            <a:r>
              <a:rPr lang="en-US" dirty="0"/>
              <a:t> loss</a:t>
            </a:r>
          </a:p>
          <a:p>
            <a:endParaRPr lang="en-US" dirty="0"/>
          </a:p>
          <a:p>
            <a:r>
              <a:rPr lang="en-US" dirty="0"/>
              <a:t>Disadvantages of a C V T compared to conventional automatic transmission include the following:</a:t>
            </a:r>
          </a:p>
          <a:p>
            <a:r>
              <a:rPr lang="en-US" dirty="0"/>
              <a:t>■ High and constant engine speed when accelerating rapidly</a:t>
            </a:r>
          </a:p>
          <a:p>
            <a:r>
              <a:rPr lang="en-US" dirty="0"/>
              <a:t>■ Requires special fluid that may not be readily available</a:t>
            </a:r>
          </a:p>
          <a:p>
            <a:r>
              <a:rPr lang="en-US" dirty="0"/>
              <a:t>■ Often not repaired but instead replaced as an assembly if the unit fails</a:t>
            </a:r>
          </a:p>
        </p:txBody>
      </p:sp>
    </p:spTree>
    <p:extLst>
      <p:ext uri="{BB962C8B-B14F-4D97-AF65-F5344CB8AC3E}">
        <p14:creationId xmlns:p14="http://schemas.microsoft.com/office/powerpoint/2010/main" val="2767378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2A434A-F5C0-4E8E-BF67-DBC52FB27216}"/>
              </a:ext>
            </a:extLst>
          </p:cNvPr>
          <p:cNvSpPr>
            <a:spLocks noGrp="1"/>
          </p:cNvSpPr>
          <p:nvPr>
            <p:ph type="body" idx="1"/>
          </p:nvPr>
        </p:nvSpPr>
        <p:spPr/>
        <p:txBody>
          <a:bodyPr/>
          <a:lstStyle/>
          <a:p>
            <a:endParaRPr lang="en-US" b="1" u="sng" dirty="0"/>
          </a:p>
        </p:txBody>
      </p:sp>
    </p:spTree>
    <p:extLst>
      <p:ext uri="{BB962C8B-B14F-4D97-AF65-F5344CB8AC3E}">
        <p14:creationId xmlns:p14="http://schemas.microsoft.com/office/powerpoint/2010/main" val="2350666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9551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b="1" u="sng" dirty="0"/>
              <a:t>Case Study The Case of the Delayed Shift Subaru</a:t>
            </a:r>
          </a:p>
          <a:p>
            <a:r>
              <a:rPr lang="en-US" dirty="0"/>
              <a:t>The owner of a Subaru Legacy complained that the C V T (T R 5 8 0) transmission was slow to engage from park to reverse and from drive to reverse. The technician assigned to the vehicle was able to verify that it required as long as four seconds to shift from drive to reverse or from neutral to reverse. After performing a through visual inspection, including a fluid level check, and not finding any issues, a scan tool was used to see if there were any transmission related diagnostic trouble codes. There were none so the technician checked for any T S B s and found one (#16-97-15) that did address customer complaint. In the T S B, there was a procedure to follow to relearn the T C M, which stated that this should be performed if there is a lag time greater than 1.5 seconds. The technician performed the relearn control procedure that included the following steps:</a:t>
            </a:r>
          </a:p>
          <a:p>
            <a:r>
              <a:rPr lang="en-US" dirty="0"/>
              <a:t>• Shift into “N” for 5 second, then shift into “R” for 3 seconds, and then shift back into “N”</a:t>
            </a:r>
            <a:r>
              <a:rPr lang="en-US" baseline="0" dirty="0"/>
              <a:t> </a:t>
            </a:r>
            <a:r>
              <a:rPr lang="en-US" dirty="0"/>
              <a:t>Repeat 10 times.</a:t>
            </a:r>
          </a:p>
          <a:p>
            <a:r>
              <a:rPr lang="en-US" dirty="0"/>
              <a:t>• Stay in “N” for 5 seconds, then shift into “D” for 3 seconds, and then shift back into “N”</a:t>
            </a:r>
            <a:r>
              <a:rPr lang="en-US" baseline="0" dirty="0"/>
              <a:t> </a:t>
            </a:r>
            <a:r>
              <a:rPr lang="en-US" dirty="0"/>
              <a:t>Repeat 10 times.</a:t>
            </a:r>
          </a:p>
          <a:p>
            <a:r>
              <a:rPr lang="en-US" dirty="0"/>
              <a:t>After 10 times, perform the “time lag test” again to confirm if this procedure corrected customer complain.</a:t>
            </a:r>
          </a:p>
          <a:p>
            <a:r>
              <a:rPr lang="en-US" dirty="0"/>
              <a:t>The technician was pleased that the relearn procedure did result in a delay time of less than a second. The customer was very pleased too because it did not require an expensive repair.</a:t>
            </a:r>
          </a:p>
          <a:p>
            <a:r>
              <a:rPr lang="en-US" b="1" dirty="0"/>
              <a:t>Summary:</a:t>
            </a:r>
          </a:p>
          <a:p>
            <a:r>
              <a:rPr lang="en-US" b="1" dirty="0"/>
              <a:t>Complaint—Customer complained of excessive time into a drive gear.</a:t>
            </a:r>
          </a:p>
          <a:p>
            <a:r>
              <a:rPr lang="en-US" b="1" dirty="0"/>
              <a:t>Cause—The transmission needed to be relearned. </a:t>
            </a:r>
          </a:p>
          <a:p>
            <a:r>
              <a:rPr lang="en-US" b="1" dirty="0"/>
              <a:t>Correction—The relearn procedure as found in a T S B was used to relearn the shifting of the C V T.</a:t>
            </a:r>
          </a:p>
          <a:p>
            <a:r>
              <a:rPr lang="en-US" b="1" dirty="0"/>
              <a:t>● Figure 13.15.</a:t>
            </a:r>
          </a:p>
        </p:txBody>
      </p:sp>
    </p:spTree>
    <p:extLst>
      <p:ext uri="{BB962C8B-B14F-4D97-AF65-F5344CB8AC3E}">
        <p14:creationId xmlns:p14="http://schemas.microsoft.com/office/powerpoint/2010/main" val="2578804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1662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b="0" i="0" u="none" strike="noStrike" kern="1200" cap="none" baseline="0" dirty="0">
                <a:solidFill>
                  <a:schemeClr val="tx1"/>
                </a:solidFill>
                <a:latin typeface="Arial"/>
                <a:ea typeface="Arial"/>
                <a:cs typeface="Arial"/>
                <a:sym typeface="Arial"/>
              </a:rPr>
              <a:t>Typical continuously variable transmission (C V T) diagnostic trouble codes (D T C s) and code description. Transmission-related D T Cs are usually P 0 7 X X or P 0 8 X X, where X X represents the specific fault code.</a:t>
            </a:r>
            <a:endParaRPr lang="en-US" dirty="0"/>
          </a:p>
        </p:txBody>
      </p:sp>
    </p:spTree>
    <p:extLst>
      <p:ext uri="{BB962C8B-B14F-4D97-AF65-F5344CB8AC3E}">
        <p14:creationId xmlns:p14="http://schemas.microsoft.com/office/powerpoint/2010/main" val="3654156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4513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14076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2A434A-F5C0-4E8E-BF67-DBC52FB27216}"/>
              </a:ext>
            </a:extLst>
          </p:cNvPr>
          <p:cNvSpPr>
            <a:spLocks noGrp="1"/>
          </p:cNvSpPr>
          <p:nvPr>
            <p:ph type="body" idx="1"/>
          </p:nvPr>
        </p:nvSpPr>
        <p:spPr/>
        <p:txBody>
          <a:bodyPr/>
          <a:lstStyle/>
          <a:p>
            <a:endParaRPr lang="en-US" b="0" i="0" u="none" dirty="0"/>
          </a:p>
        </p:txBody>
      </p:sp>
    </p:spTree>
    <p:extLst>
      <p:ext uri="{BB962C8B-B14F-4D97-AF65-F5344CB8AC3E}">
        <p14:creationId xmlns:p14="http://schemas.microsoft.com/office/powerpoint/2010/main" val="290784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2A434A-F5C0-4E8E-BF67-DBC52FB27216}"/>
              </a:ext>
            </a:extLst>
          </p:cNvPr>
          <p:cNvSpPr>
            <a:spLocks noGrp="1"/>
          </p:cNvSpPr>
          <p:nvPr>
            <p:ph type="body" idx="1"/>
          </p:nvPr>
        </p:nvSpPr>
        <p:spPr/>
        <p:txBody>
          <a:bodyPr/>
          <a:lstStyle/>
          <a:p>
            <a:endParaRPr lang="en-US" b="0" u="none" dirty="0"/>
          </a:p>
        </p:txBody>
      </p:sp>
    </p:spTree>
    <p:extLst>
      <p:ext uri="{BB962C8B-B14F-4D97-AF65-F5344CB8AC3E}">
        <p14:creationId xmlns:p14="http://schemas.microsoft.com/office/powerpoint/2010/main" val="3825930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62A434A-F5C0-4E8E-BF67-DBC52FB2721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3560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40</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1435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b="1" u="sng" dirty="0">
                <a:latin typeface="Arial" panose="020B0604020202020204" pitchFamily="34" charset="0"/>
                <a:cs typeface="Arial" panose="020B0604020202020204" pitchFamily="34" charset="0"/>
              </a:rPr>
              <a:t>Gear Ratios</a:t>
            </a:r>
          </a:p>
          <a:p>
            <a:r>
              <a:rPr lang="en-US" sz="1200" dirty="0">
                <a:latin typeface="Arial" panose="020B0604020202020204" pitchFamily="34" charset="0"/>
                <a:cs typeface="Arial" panose="020B0604020202020204" pitchFamily="34" charset="0"/>
              </a:rPr>
              <a:t>As the speed increases, the diameter of the driving pulley increases as the sides of the pulley move together. While this happens, the driven pulley is made wider, and therefore, smaller in diameter. At cruising speeds, the driving pulley is larger than the driven pulley, which produces an overdrive ratio. The pulleys change size smoothly and evenly, which produces a somewhat odd sensation when the vehicle accelerates from a stop. When the throttle is depressed, the engine speed increases to the point of good torque output and the gear ratio selected by the C V T causes the engine to stay at this R P M while the vehicle accelerates. The pulleys move to higher ratios as vehicle speed increases. This is a different sensation than the familiar engine speed increase in each gear and engine speed decrease after an upshift. ● </a:t>
            </a:r>
            <a:r>
              <a:rPr lang="en-US" sz="1200" b="1" u="sng" dirty="0">
                <a:latin typeface="Arial" panose="020B0604020202020204" pitchFamily="34" charset="0"/>
                <a:cs typeface="Arial" panose="020B0604020202020204" pitchFamily="34" charset="0"/>
              </a:rPr>
              <a:t>Figures 13.2 and 13.3.</a:t>
            </a:r>
          </a:p>
          <a:p>
            <a:endParaRPr lang="en-US" sz="1200" b="1" u="sng" dirty="0">
              <a:latin typeface="Arial" panose="020B0604020202020204" pitchFamily="34" charset="0"/>
              <a:cs typeface="Arial" panose="020B0604020202020204" pitchFamily="34" charset="0"/>
            </a:endParaRPr>
          </a:p>
          <a:p>
            <a:r>
              <a:rPr lang="en-US" sz="1200" b="0" u="none" dirty="0">
                <a:latin typeface="Arial" panose="020B0604020202020204" pitchFamily="34" charset="0"/>
                <a:cs typeface="Arial" panose="020B0604020202020204" pitchFamily="34" charset="0"/>
              </a:rPr>
              <a:t>Long Description 1:</a:t>
            </a:r>
          </a:p>
          <a:p>
            <a:r>
              <a:rPr lang="en-US" sz="1200" b="0" i="0" u="none" strike="noStrike" dirty="0">
                <a:solidFill>
                  <a:srgbClr val="000000"/>
                </a:solidFill>
                <a:effectLst/>
                <a:latin typeface="Arial" panose="020B0604020202020204" pitchFamily="34" charset="0"/>
                <a:cs typeface="Arial" panose="020B0604020202020204" pitchFamily="34" charset="0"/>
              </a:rPr>
              <a:t>The image shows a pulley between two wheels. The larger wheel has the pulley strap on the border. The drive pulley is wide with a small diameter. The driven pulley is narrow with a large diameter and a low ratio of about 2.5 to 1. One arrow near the small wheel and one arrow near the large wheel show the direction of movement.</a:t>
            </a:r>
          </a:p>
          <a:p>
            <a:endParaRPr lang="en-US" sz="1200" b="0" i="0" u="none" strike="noStrike" dirty="0">
              <a:solidFill>
                <a:srgbClr val="000000"/>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u="none" dirty="0">
                <a:latin typeface="Arial" panose="020B0604020202020204" pitchFamily="34" charset="0"/>
                <a:cs typeface="Arial" panose="020B0604020202020204" pitchFamily="34" charset="0"/>
              </a:rPr>
              <a:t>Long Description 2:</a:t>
            </a:r>
          </a:p>
          <a:p>
            <a:r>
              <a:rPr lang="en-US" sz="1200" b="0" i="0" u="none" strike="noStrike" dirty="0">
                <a:solidFill>
                  <a:srgbClr val="000000"/>
                </a:solidFill>
                <a:effectLst/>
                <a:latin typeface="Arial" panose="020B0604020202020204" pitchFamily="34" charset="0"/>
                <a:cs typeface="Arial" panose="020B0604020202020204" pitchFamily="34" charset="0"/>
              </a:rPr>
              <a:t>The image shows a pulley between two wheels. The smaller wheel has the pulley strap on the border. The drive pulley is narrow with a large diameter. The driven pulley is wide with a small diameter and a high ratio of about 0.5 to 1. One arrow near the small wheel and one arrow near the large wheel show the direction of movement.</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44952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139081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x-axis is titled engine speed at W O T with values ranging from 0 to 80, in intervals of 20. The y-axis is titled engine rpm with values ranging from 0 to 6000 in intervals of 1000. There are three lines on the graph. The first is a dotted line starting at the intersection of 0, 1000 on the y-axis and goes up in a slope with the approximate values of 5, 2000; 10, 3000; 15, 4000; and 20, 4800. From the y-axis value of 5000, the line becomes horizontal and is the same for all the x-axis values from 22 to 80. The second line is a line of dashes that starts at the intersection of 0, 1000 on the y-axis and goes up in a slope with the approximate values of 5, 2000; 10, 3000; 15, 4000; and 20, 5000. The line then comes down to the intersection point of 20, 2000. The line goes up again and touches the intersection point of 30, 5000. It comes down to the intersection point of 30, 2200. The line goes up to 48, 5000 and comes down to the point of 48, 2900. The line goes up again to the point of 59, 5000 and comes down to the point of 59, 3800. The line goes up again to the point of 68, 5000 and comes down to the point of 68, 4000. The line then finally reaches the last point of 80, 5000. The third line is a solid line that starts at 0, 0. The other intersection points are approximate and are given as follows. 20, 1000; 30, 1800; 40, 2000; 50, 2600; 60, 3000; 70, 3500; and 80, 4000. The legend is given as follows. The bold line corresponds to vehicle speed, the line of dashes corresponds to six hyphen speed automatic, and the dotted line corresponds to C V T.</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08299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004FAF0-5ECD-441C-A4CC-436628526BB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677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5759C1E1-08DB-CDEC-3ED8-2E0D036107A9}"/>
              </a:ext>
            </a:extLst>
          </p:cNvPr>
          <p:cNvSpPr>
            <a:spLocks noGrp="1"/>
          </p:cNvSpPr>
          <p:nvPr>
            <p:ph type="pic" sz="quarter" idx="18"/>
          </p:nvPr>
        </p:nvSpPr>
        <p:spPr>
          <a:xfrm>
            <a:off x="457200" y="1681163"/>
            <a:ext cx="3998913" cy="4360862"/>
          </a:xfrm>
        </p:spPr>
        <p:txBody>
          <a:bodyPr/>
          <a:lstStyle/>
          <a:p>
            <a:endParaRPr lang="en-IN" dirty="0"/>
          </a:p>
        </p:txBody>
      </p:sp>
      <p:sp>
        <p:nvSpPr>
          <p:cNvPr id="7" name="Picture Placeholder 6">
            <a:extLst>
              <a:ext uri="{FF2B5EF4-FFF2-40B4-BE49-F238E27FC236}">
                <a16:creationId xmlns:a16="http://schemas.microsoft.com/office/drawing/2014/main" id="{4C3884FA-712E-F52A-54A3-2B89169940CA}"/>
              </a:ext>
            </a:extLst>
          </p:cNvPr>
          <p:cNvSpPr>
            <a:spLocks noGrp="1"/>
          </p:cNvSpPr>
          <p:nvPr>
            <p:ph type="pic" sz="quarter" idx="19"/>
          </p:nvPr>
        </p:nvSpPr>
        <p:spPr>
          <a:xfrm>
            <a:off x="457200" y="6400800"/>
            <a:ext cx="709613" cy="241300"/>
          </a:xfrm>
        </p:spPr>
        <p:txBody>
          <a:bodyPr/>
          <a:lstStyle/>
          <a:p>
            <a:endParaRPr lang="en-IN" dirty="0"/>
          </a:p>
        </p:txBody>
      </p:sp>
    </p:spTree>
    <p:extLst>
      <p:ext uri="{BB962C8B-B14F-4D97-AF65-F5344CB8AC3E}">
        <p14:creationId xmlns:p14="http://schemas.microsoft.com/office/powerpoint/2010/main" val="3920751522"/>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57201" y="1552575"/>
            <a:ext cx="2595603" cy="4438650"/>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3274199" y="1552575"/>
            <a:ext cx="2595602" cy="4438650"/>
          </a:xfrm>
        </p:spPr>
        <p:txBody>
          <a:bodyPr/>
          <a:lstStyle>
            <a:lvl1pPr>
              <a:defRPr/>
            </a:lvl1p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6091197" y="1552575"/>
            <a:ext cx="2595603"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64433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57200" y="1552575"/>
            <a:ext cx="8229599" cy="82117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DA0A4A79-F858-253A-DDFD-479E67FF3B2C}"/>
              </a:ext>
            </a:extLst>
          </p:cNvPr>
          <p:cNvSpPr>
            <a:spLocks noGrp="1"/>
          </p:cNvSpPr>
          <p:nvPr>
            <p:ph type="pic" sz="quarter" idx="15"/>
          </p:nvPr>
        </p:nvSpPr>
        <p:spPr>
          <a:xfrm>
            <a:off x="457200" y="2503488"/>
            <a:ext cx="8229600" cy="3241675"/>
          </a:xfrm>
        </p:spPr>
        <p:txBody>
          <a:bodyPr/>
          <a:lstStyle/>
          <a:p>
            <a:endParaRPr lang="en-IN" dirty="0"/>
          </a:p>
        </p:txBody>
      </p:sp>
    </p:spTree>
    <p:extLst>
      <p:ext uri="{BB962C8B-B14F-4D97-AF65-F5344CB8AC3E}">
        <p14:creationId xmlns:p14="http://schemas.microsoft.com/office/powerpoint/2010/main" val="127883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1885950" cy="4438650"/>
          </a:xfrm>
        </p:spPr>
        <p:txBody>
          <a:bodyPr/>
          <a:lstStyle>
            <a:lvl1pPr>
              <a:defRPr/>
            </a:lvl1pPr>
          </a:lstStyle>
          <a:p>
            <a:pPr lvl="0"/>
            <a:r>
              <a:rPr lang="en-US" dirty="0"/>
              <a:t>Click to add text</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2572593" y="1552575"/>
            <a:ext cx="1885950" cy="4438650"/>
          </a:xfrm>
        </p:spPr>
        <p:txBody>
          <a:bodyPr/>
          <a:lstStyle/>
          <a:p>
            <a:pPr lvl="0"/>
            <a:r>
              <a:rPr lang="en-US" dirty="0"/>
              <a:t>Click to add text</a:t>
            </a:r>
          </a:p>
        </p:txBody>
      </p:sp>
      <p:sp>
        <p:nvSpPr>
          <p:cNvPr id="17" name="Content Placeholder 7">
            <a:extLst>
              <a:ext uri="{FF2B5EF4-FFF2-40B4-BE49-F238E27FC236}">
                <a16:creationId xmlns:a16="http://schemas.microsoft.com/office/drawing/2014/main" id="{5D721EFE-2C28-4C54-8BB9-3FCF3DECD16D}"/>
              </a:ext>
            </a:extLst>
          </p:cNvPr>
          <p:cNvSpPr>
            <a:spLocks noGrp="1"/>
          </p:cNvSpPr>
          <p:nvPr>
            <p:ph sz="quarter" idx="15" hasCustomPrompt="1"/>
          </p:nvPr>
        </p:nvSpPr>
        <p:spPr>
          <a:xfrm>
            <a:off x="4687986" y="1552575"/>
            <a:ext cx="1885950" cy="4438650"/>
          </a:xfrm>
        </p:spPr>
        <p:txBody>
          <a:bodyPr/>
          <a:lstStyle/>
          <a:p>
            <a:pPr lvl="0"/>
            <a:r>
              <a:rPr lang="en-US" dirty="0"/>
              <a:t>Click to add text</a:t>
            </a:r>
          </a:p>
        </p:txBody>
      </p:sp>
      <p:sp>
        <p:nvSpPr>
          <p:cNvPr id="18" name="Content Placeholder 7">
            <a:extLst>
              <a:ext uri="{FF2B5EF4-FFF2-40B4-BE49-F238E27FC236}">
                <a16:creationId xmlns:a16="http://schemas.microsoft.com/office/drawing/2014/main" id="{99D20A0E-9225-48FB-91AF-C7D8DE4D66F4}"/>
              </a:ext>
            </a:extLst>
          </p:cNvPr>
          <p:cNvSpPr>
            <a:spLocks noGrp="1"/>
          </p:cNvSpPr>
          <p:nvPr>
            <p:ph sz="quarter" idx="16" hasCustomPrompt="1"/>
          </p:nvPr>
        </p:nvSpPr>
        <p:spPr>
          <a:xfrm>
            <a:off x="6803378" y="1552575"/>
            <a:ext cx="1885950" cy="4438650"/>
          </a:xfrm>
        </p:spPr>
        <p:txBody>
          <a:bodyPr/>
          <a:lstStyle/>
          <a:p>
            <a: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a:pPr>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AB107330-86BD-4249-8CD3-801764577363}"/>
              </a:ext>
            </a:extLst>
          </p:cNvPr>
          <p:cNvSpPr>
            <a:spLocks noGrp="1"/>
          </p:cNvSpPr>
          <p:nvPr>
            <p:ph sz="quarter" idx="17"/>
          </p:nvPr>
        </p:nvSpPr>
        <p:spPr>
          <a:xfrm>
            <a:off x="825500" y="5064125"/>
            <a:ext cx="1406525" cy="241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CE28E9DE-01C7-4FE6-B05B-C6AA4A9DBBEB}"/>
              </a:ext>
            </a:extLst>
          </p:cNvPr>
          <p:cNvSpPr>
            <a:spLocks noGrp="1"/>
          </p:cNvSpPr>
          <p:nvPr>
            <p:ph sz="quarter" idx="18"/>
          </p:nvPr>
        </p:nvSpPr>
        <p:spPr>
          <a:xfrm>
            <a:off x="2711450" y="4994275"/>
            <a:ext cx="1014413" cy="2174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C137D9C1-1F4B-4E04-919C-F09AC2098974}"/>
              </a:ext>
            </a:extLst>
          </p:cNvPr>
          <p:cNvSpPr>
            <a:spLocks noGrp="1"/>
          </p:cNvSpPr>
          <p:nvPr>
            <p:ph sz="quarter" idx="19"/>
          </p:nvPr>
        </p:nvSpPr>
        <p:spPr>
          <a:xfrm>
            <a:off x="4459288" y="4994275"/>
            <a:ext cx="1292225" cy="311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30C5FEC6-3073-455A-BC3F-F8DB2938F348}"/>
              </a:ext>
            </a:extLst>
          </p:cNvPr>
          <p:cNvSpPr>
            <a:spLocks noGrp="1"/>
          </p:cNvSpPr>
          <p:nvPr>
            <p:ph sz="quarter" idx="20"/>
          </p:nvPr>
        </p:nvSpPr>
        <p:spPr>
          <a:xfrm>
            <a:off x="6126163" y="5064125"/>
            <a:ext cx="1524000" cy="441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15097EB5-B7D9-4A94-AD5B-2744C50AEC14}"/>
              </a:ext>
            </a:extLst>
          </p:cNvPr>
          <p:cNvSpPr>
            <a:spLocks noGrp="1"/>
          </p:cNvSpPr>
          <p:nvPr>
            <p:ph sz="quarter" idx="21"/>
          </p:nvPr>
        </p:nvSpPr>
        <p:spPr>
          <a:xfrm>
            <a:off x="8024813" y="5745163"/>
            <a:ext cx="996950" cy="485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214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85097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754437"/>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660428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027899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648721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8/7/2023</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Tree>
    <p:extLst>
      <p:ext uri="{BB962C8B-B14F-4D97-AF65-F5344CB8AC3E}">
        <p14:creationId xmlns:p14="http://schemas.microsoft.com/office/powerpoint/2010/main" val="3922682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75776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109093502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8229600" cy="2769989"/>
          </a:xfrm>
        </p:spPr>
        <p:txBody>
          <a:bodyPr tIns="45720" bIns="45720">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355984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84749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869109174"/>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83FCA9A3-61F9-4B88-AA0D-114BD47AA429}"/>
              </a:ext>
            </a:extLst>
          </p:cNvPr>
          <p:cNvSpPr>
            <a:spLocks noGrp="1"/>
          </p:cNvSpPr>
          <p:nvPr>
            <p:ph type="pic" sz="quarter" idx="15"/>
          </p:nvPr>
        </p:nvSpPr>
        <p:spPr>
          <a:xfrm>
            <a:off x="5511800" y="1768475"/>
            <a:ext cx="3043238" cy="4187825"/>
          </a:xfrm>
        </p:spPr>
        <p:txBody>
          <a:bodyPr/>
          <a:lstStyle/>
          <a:p>
            <a:endParaRPr lang="en-IN" dirty="0"/>
          </a:p>
        </p:txBody>
      </p:sp>
    </p:spTree>
    <p:extLst>
      <p:ext uri="{BB962C8B-B14F-4D97-AF65-F5344CB8AC3E}">
        <p14:creationId xmlns:p14="http://schemas.microsoft.com/office/powerpoint/2010/main" val="1724115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83FCA9A3-61F9-4B88-AA0D-114BD47AA429}"/>
              </a:ext>
            </a:extLst>
          </p:cNvPr>
          <p:cNvSpPr>
            <a:spLocks noGrp="1"/>
          </p:cNvSpPr>
          <p:nvPr>
            <p:ph type="pic" sz="quarter" idx="15"/>
          </p:nvPr>
        </p:nvSpPr>
        <p:spPr>
          <a:xfrm>
            <a:off x="5511800" y="1768475"/>
            <a:ext cx="3043238" cy="4187825"/>
          </a:xfrm>
        </p:spPr>
        <p:txBody>
          <a:bodyPr/>
          <a:lstStyle/>
          <a:p>
            <a:endParaRPr lang="en-IN" dirty="0"/>
          </a:p>
        </p:txBody>
      </p:sp>
      <p:sp>
        <p:nvSpPr>
          <p:cNvPr id="5" name="Content Placeholder 4">
            <a:extLst>
              <a:ext uri="{FF2B5EF4-FFF2-40B4-BE49-F238E27FC236}">
                <a16:creationId xmlns:a16="http://schemas.microsoft.com/office/drawing/2014/main" id="{0FF7D8A3-13B5-B0F7-356B-F0FAD97E0E32}"/>
              </a:ext>
            </a:extLst>
          </p:cNvPr>
          <p:cNvSpPr>
            <a:spLocks noGrp="1"/>
          </p:cNvSpPr>
          <p:nvPr>
            <p:ph sz="quarter" idx="16"/>
          </p:nvPr>
        </p:nvSpPr>
        <p:spPr>
          <a:xfrm>
            <a:off x="684213" y="4913313"/>
            <a:ext cx="7870825" cy="119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Picture Placeholder 5">
            <a:extLst>
              <a:ext uri="{FF2B5EF4-FFF2-40B4-BE49-F238E27FC236}">
                <a16:creationId xmlns:a16="http://schemas.microsoft.com/office/drawing/2014/main" id="{60CD5842-88C2-421D-9997-FED0CA4D6091}"/>
              </a:ext>
            </a:extLst>
          </p:cNvPr>
          <p:cNvSpPr>
            <a:spLocks noGrp="1"/>
          </p:cNvSpPr>
          <p:nvPr>
            <p:ph type="pic" sz="quarter" idx="17"/>
          </p:nvPr>
        </p:nvSpPr>
        <p:spPr>
          <a:xfrm>
            <a:off x="1230313" y="2316163"/>
            <a:ext cx="2401887" cy="1341437"/>
          </a:xfrm>
        </p:spPr>
        <p:txBody>
          <a:bodyPr/>
          <a:lstStyle/>
          <a:p>
            <a:endParaRPr lang="en-US" dirty="0"/>
          </a:p>
        </p:txBody>
      </p:sp>
    </p:spTree>
    <p:extLst>
      <p:ext uri="{BB962C8B-B14F-4D97-AF65-F5344CB8AC3E}">
        <p14:creationId xmlns:p14="http://schemas.microsoft.com/office/powerpoint/2010/main" val="200524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83FCA9A3-61F9-4B88-AA0D-114BD47AA429}"/>
              </a:ext>
            </a:extLst>
          </p:cNvPr>
          <p:cNvSpPr>
            <a:spLocks noGrp="1"/>
          </p:cNvSpPr>
          <p:nvPr>
            <p:ph type="pic" sz="quarter" idx="15"/>
          </p:nvPr>
        </p:nvSpPr>
        <p:spPr>
          <a:xfrm>
            <a:off x="5511800" y="1768475"/>
            <a:ext cx="3043238" cy="4187825"/>
          </a:xfrm>
        </p:spPr>
        <p:txBody>
          <a:bodyPr/>
          <a:lstStyle/>
          <a:p>
            <a:endParaRPr lang="en-IN" dirty="0"/>
          </a:p>
        </p:txBody>
      </p:sp>
      <p:sp>
        <p:nvSpPr>
          <p:cNvPr id="5" name="Content Placeholder 4">
            <a:extLst>
              <a:ext uri="{FF2B5EF4-FFF2-40B4-BE49-F238E27FC236}">
                <a16:creationId xmlns:a16="http://schemas.microsoft.com/office/drawing/2014/main" id="{0FF7D8A3-13B5-B0F7-356B-F0FAD97E0E32}"/>
              </a:ext>
            </a:extLst>
          </p:cNvPr>
          <p:cNvSpPr>
            <a:spLocks noGrp="1"/>
          </p:cNvSpPr>
          <p:nvPr>
            <p:ph sz="quarter" idx="16"/>
          </p:nvPr>
        </p:nvSpPr>
        <p:spPr>
          <a:xfrm>
            <a:off x="684213" y="4913313"/>
            <a:ext cx="7870825" cy="1190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Content Placeholder 5">
            <a:extLst>
              <a:ext uri="{FF2B5EF4-FFF2-40B4-BE49-F238E27FC236}">
                <a16:creationId xmlns:a16="http://schemas.microsoft.com/office/drawing/2014/main" id="{90ACF9FC-CB6A-1DCC-E808-4755F8A8B235}"/>
              </a:ext>
            </a:extLst>
          </p:cNvPr>
          <p:cNvSpPr>
            <a:spLocks noGrp="1"/>
          </p:cNvSpPr>
          <p:nvPr>
            <p:ph sz="quarter" idx="17"/>
          </p:nvPr>
        </p:nvSpPr>
        <p:spPr>
          <a:xfrm>
            <a:off x="4073525" y="4710113"/>
            <a:ext cx="1727200" cy="1246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a:extLst>
              <a:ext uri="{FF2B5EF4-FFF2-40B4-BE49-F238E27FC236}">
                <a16:creationId xmlns:a16="http://schemas.microsoft.com/office/drawing/2014/main" id="{EBCCE32F-7B84-D473-5B93-ED0C58CF8F90}"/>
              </a:ext>
            </a:extLst>
          </p:cNvPr>
          <p:cNvSpPr>
            <a:spLocks noGrp="1"/>
          </p:cNvSpPr>
          <p:nvPr>
            <p:ph sz="quarter" idx="18"/>
          </p:nvPr>
        </p:nvSpPr>
        <p:spPr>
          <a:xfrm>
            <a:off x="6604000" y="4830763"/>
            <a:ext cx="425450" cy="839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a:extLst>
              <a:ext uri="{FF2B5EF4-FFF2-40B4-BE49-F238E27FC236}">
                <a16:creationId xmlns:a16="http://schemas.microsoft.com/office/drawing/2014/main" id="{AA40ED2A-6A9F-58AC-71D8-EF99051B8632}"/>
              </a:ext>
            </a:extLst>
          </p:cNvPr>
          <p:cNvSpPr>
            <a:spLocks noGrp="1"/>
          </p:cNvSpPr>
          <p:nvPr>
            <p:ph sz="quarter" idx="19"/>
          </p:nvPr>
        </p:nvSpPr>
        <p:spPr>
          <a:xfrm>
            <a:off x="7772400" y="4913313"/>
            <a:ext cx="425450" cy="1042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75087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53363481-E945-D1B6-D06A-DA0F900B8E96}"/>
              </a:ext>
            </a:extLst>
          </p:cNvPr>
          <p:cNvSpPr>
            <a:spLocks noGrp="1"/>
          </p:cNvSpPr>
          <p:nvPr>
            <p:ph sz="quarter" idx="13"/>
          </p:nvPr>
        </p:nvSpPr>
        <p:spPr>
          <a:xfrm>
            <a:off x="457200" y="1579563"/>
            <a:ext cx="8154988" cy="2917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8488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id="{6F503D41-401A-43DB-9BC0-38F51965B892}"/>
              </a:ext>
            </a:extLst>
          </p:cNvPr>
          <p:cNvSpPr>
            <a:spLocks noGrp="1"/>
          </p:cNvSpPr>
          <p:nvPr>
            <p:ph sz="quarter" idx="15"/>
          </p:nvPr>
        </p:nvSpPr>
        <p:spPr>
          <a:xfrm>
            <a:off x="457200" y="1556327"/>
            <a:ext cx="3635375" cy="4520623"/>
          </a:xfrm>
        </p:spPr>
        <p:txBody>
          <a:bodyPr/>
          <a:lstStyle/>
          <a:p>
            <a:pPr lvl="0"/>
            <a:r>
              <a:rPr lang="en-US" dirty="0"/>
              <a:t>Edit Master text styles</a:t>
            </a: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234542" y="1556327"/>
            <a:ext cx="4452257"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234542" y="3971925"/>
            <a:ext cx="4452258"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76906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id="{82CB7AFE-9851-46A0-B2FB-0A5EE6AEFCA6}"/>
              </a:ext>
            </a:extLst>
          </p:cNvPr>
          <p:cNvSpPr>
            <a:spLocks noGrp="1"/>
          </p:cNvSpPr>
          <p:nvPr>
            <p:ph sz="quarter" idx="13" hasCustomPrompt="1"/>
          </p:nvPr>
        </p:nvSpPr>
        <p:spPr>
          <a:xfrm>
            <a:off x="457200" y="1552575"/>
            <a:ext cx="3991970" cy="4438650"/>
          </a:xfrm>
        </p:spPr>
        <p:txBody>
          <a:bodyPr/>
          <a:lstStyle>
            <a:lvl1pPr>
              <a:defRPr/>
            </a:lvl1pPr>
          </a:lstStyle>
          <a:p>
            <a:pPr lvl="0"/>
            <a:r>
              <a:rPr lang="en-US" dirty="0"/>
              <a:t>Click to add text</a:t>
            </a:r>
          </a:p>
        </p:txBody>
      </p:sp>
      <p:sp>
        <p:nvSpPr>
          <p:cNvPr id="16" name="Content Placeholder 7">
            <a:extLst>
              <a:ext uri="{FF2B5EF4-FFF2-40B4-BE49-F238E27FC236}">
                <a16:creationId xmlns:a16="http://schemas.microsoft.com/office/drawing/2014/main" id="{75D3A394-A5AF-478E-AC3D-2714CFF806D2}"/>
              </a:ext>
            </a:extLst>
          </p:cNvPr>
          <p:cNvSpPr>
            <a:spLocks noGrp="1"/>
          </p:cNvSpPr>
          <p:nvPr>
            <p:ph sz="quarter" idx="14" hasCustomPrompt="1"/>
          </p:nvPr>
        </p:nvSpPr>
        <p:spPr>
          <a:xfrm>
            <a:off x="4694830" y="1552575"/>
            <a:ext cx="3991970" cy="4438650"/>
          </a:xfrm>
        </p:spPr>
        <p:txBody>
          <a:bodyPr/>
          <a:lstStyle/>
          <a:p>
            <a:pPr lvl="0"/>
            <a:r>
              <a:rPr lang="en-US" dirty="0"/>
              <a:t>Click to add text</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41261101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1.jp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2391912839"/>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2" name="Content Placeholder 26">
            <a:extLst>
              <a:ext uri="{FF2B5EF4-FFF2-40B4-BE49-F238E27FC236}">
                <a16:creationId xmlns:a16="http://schemas.microsoft.com/office/drawing/2014/main" id="{96113423-EA10-0216-69C8-A2BA11BC1953}"/>
              </a:ext>
            </a:extLst>
          </p:cNvPr>
          <p:cNvSpPr txBox="1">
            <a:spLocks/>
          </p:cNvSpPr>
          <p:nvPr userDrawn="1"/>
        </p:nvSpPr>
        <p:spPr>
          <a:xfrm>
            <a:off x="2097088" y="6456347"/>
            <a:ext cx="6589712" cy="221018"/>
          </a:xfrm>
          <a:prstGeom prst="rect">
            <a:avLst/>
          </a:prstGeom>
        </p:spPr>
        <p:txBody>
          <a:bodyPr lIns="18000" tIns="18000" rIns="18000" bIns="1800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dirty="0">
                <a:latin typeface="Verdana" panose="020B0604030504040204" pitchFamily="34" charset="0"/>
                <a:ea typeface="Verdana" panose="020B0604030504040204" pitchFamily="34" charset="0"/>
              </a:rPr>
              <a:t>Copyright © 2024, 2018, 2015 Pearson Education, Inc. All Rights Reserved</a:t>
            </a:r>
          </a:p>
        </p:txBody>
      </p:sp>
      <p:pic>
        <p:nvPicPr>
          <p:cNvPr id="4" name="Picture 33" descr="Pearson Logo">
            <a:extLst>
              <a:ext uri="{FF2B5EF4-FFF2-40B4-BE49-F238E27FC236}">
                <a16:creationId xmlns:a16="http://schemas.microsoft.com/office/drawing/2014/main" id="{86A78FC9-CF52-681C-2A1E-452A98C42EB6}"/>
              </a:ext>
            </a:extLst>
          </p:cNvPr>
          <p:cNvPicPr>
            <a:picLocks noChangeAspect="1"/>
          </p:cNvPicPr>
          <p:nvPr userDrawn="1"/>
        </p:nvPicPr>
        <p:blipFill>
          <a:blip r:embed="rId19"/>
          <a:stretch>
            <a:fillRect/>
          </a:stretch>
        </p:blipFill>
        <p:spPr>
          <a:xfrm>
            <a:off x="491283" y="6443284"/>
            <a:ext cx="986560" cy="31086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81" r:id="rId4"/>
    <p:sldLayoutId id="2147483676" r:id="rId5"/>
    <p:sldLayoutId id="2147483677" r:id="rId6"/>
    <p:sldLayoutId id="2147483678" r:id="rId7"/>
    <p:sldLayoutId id="2147483687" r:id="rId8"/>
    <p:sldLayoutId id="2147483679" r:id="rId9"/>
    <p:sldLayoutId id="2147483671" r:id="rId10"/>
    <p:sldLayoutId id="2147483673" r:id="rId11"/>
    <p:sldLayoutId id="2147483670" r:id="rId12"/>
    <p:sldLayoutId id="2147483669" r:id="rId13"/>
    <p:sldLayoutId id="2147483655" r:id="rId14"/>
    <p:sldLayoutId id="2147483691" r:id="rId15"/>
    <p:sldLayoutId id="2147483692" r:id="rId16"/>
    <p:sldLayoutId id="214748369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6.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5.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s://jameshalderman.com/a2_vid_lib_page/"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hyperlink" Target="https://jameshalderman.com/a2_anim_lib_pag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65826" y="220505"/>
            <a:ext cx="8229600" cy="1144347"/>
          </a:xfrm>
        </p:spPr>
        <p:txBody>
          <a:bodyPr lIns="0" tIns="18000" rIns="0" bIns="18000" anchor="ctr" anchorCtr="0">
            <a:spAutoFit/>
          </a:bodyPr>
          <a:lstStyle/>
          <a:p>
            <a:r>
              <a:rPr lang="en-US" dirty="0"/>
              <a:t>Automatic Transmissions and Transaxles</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78220" y="1462023"/>
            <a:ext cx="1802525" cy="307777"/>
          </a:xfrm>
        </p:spPr>
        <p:txBody>
          <a:bodyPr wrap="square" lIns="18000" tIns="0" rIns="18000" bIns="0" anchor="ctr" anchorCtr="0">
            <a:spAutoFit/>
          </a:bodyPr>
          <a:lstStyle/>
          <a:p>
            <a:r>
              <a:rPr lang="en-US" dirty="0"/>
              <a:t>Eighth Edition</a:t>
            </a:r>
          </a:p>
        </p:txBody>
      </p:sp>
      <p:pic>
        <p:nvPicPr>
          <p:cNvPr id="17" name="Picture 24" descr="Front Cover: Automatic Transmissions and Transaxles Eighth Edition by James D. Halderman">
            <a:extLst>
              <a:ext uri="{FF2B5EF4-FFF2-40B4-BE49-F238E27FC236}">
                <a16:creationId xmlns:a16="http://schemas.microsoft.com/office/drawing/2014/main" id="{B1DD34EC-D53A-1C41-0964-949C1189283E}"/>
              </a:ext>
            </a:extLst>
          </p:cNvPr>
          <p:cNvPicPr>
            <a:picLocks noChangeAspect="1"/>
          </p:cNvPicPr>
          <p:nvPr/>
        </p:nvPicPr>
        <p:blipFill rotWithShape="1">
          <a:blip r:embed="rId3"/>
          <a:stretch/>
        </p:blipFill>
        <p:spPr>
          <a:xfrm>
            <a:off x="494439" y="1915194"/>
            <a:ext cx="3452448" cy="4421885"/>
          </a:xfrm>
          <a:prstGeom prst="rect">
            <a:avLst/>
          </a:prstGeom>
          <a:noFill/>
          <a:ln>
            <a:noFill/>
          </a:ln>
        </p:spPr>
      </p:pic>
      <p:sp>
        <p:nvSpPr>
          <p:cNvPr id="6" name="Content Placeholder 5">
            <a:extLst>
              <a:ext uri="{FF2B5EF4-FFF2-40B4-BE49-F238E27FC236}">
                <a16:creationId xmlns:a16="http://schemas.microsoft.com/office/drawing/2014/main" id="{82FD4EC9-4778-4E2F-B136-2A176CA2BA69}"/>
              </a:ext>
            </a:extLst>
          </p:cNvPr>
          <p:cNvSpPr>
            <a:spLocks noGrp="1"/>
          </p:cNvSpPr>
          <p:nvPr>
            <p:ph sz="quarter" idx="14"/>
          </p:nvPr>
        </p:nvSpPr>
        <p:spPr>
          <a:xfrm>
            <a:off x="4580630" y="2467066"/>
            <a:ext cx="2077024" cy="498016"/>
          </a:xfrm>
        </p:spPr>
        <p:txBody>
          <a:bodyPr wrap="square" lIns="0" tIns="18000" rIns="0" bIns="18000" anchor="ctr">
            <a:spAutoFit/>
          </a:bodyPr>
          <a:lstStyle/>
          <a:p>
            <a:pPr marL="0"/>
            <a:r>
              <a:rPr lang="en-US" dirty="0"/>
              <a:t>Chapter 13</a:t>
            </a:r>
          </a:p>
        </p:txBody>
      </p:sp>
      <p:sp>
        <p:nvSpPr>
          <p:cNvPr id="26" name="Content Placeholder 25">
            <a:extLst>
              <a:ext uri="{FF2B5EF4-FFF2-40B4-BE49-F238E27FC236}">
                <a16:creationId xmlns:a16="http://schemas.microsoft.com/office/drawing/2014/main" id="{CAE97AE1-A6FA-B2D3-F179-BF83BBEC8FB1}"/>
              </a:ext>
            </a:extLst>
          </p:cNvPr>
          <p:cNvSpPr>
            <a:spLocks noGrp="1"/>
          </p:cNvSpPr>
          <p:nvPr>
            <p:ph sz="quarter" idx="15"/>
          </p:nvPr>
        </p:nvSpPr>
        <p:spPr>
          <a:xfrm>
            <a:off x="4580631" y="3146022"/>
            <a:ext cx="4106170" cy="713460"/>
          </a:xfrm>
        </p:spPr>
        <p:txBody>
          <a:bodyPr wrap="square" lIns="0" tIns="18000" rIns="0" bIns="18000" anchor="ctr" anchorCtr="0">
            <a:spAutoFit/>
          </a:bodyPr>
          <a:lstStyle/>
          <a:p>
            <a:pPr marL="0"/>
            <a:r>
              <a:rPr lang="en-US" dirty="0"/>
              <a:t>Continuously Variable Transmissions</a:t>
            </a:r>
          </a:p>
        </p:txBody>
      </p:sp>
      <p:pic>
        <p:nvPicPr>
          <p:cNvPr id="20" name="Picture 33" descr="Pearson Logo">
            <a:extLst>
              <a:ext uri="{FF2B5EF4-FFF2-40B4-BE49-F238E27FC236}">
                <a16:creationId xmlns:a16="http://schemas.microsoft.com/office/drawing/2014/main" id="{AD33A20C-E3ED-599E-E33B-F04F0F570779}"/>
              </a:ext>
            </a:extLst>
          </p:cNvPr>
          <p:cNvPicPr>
            <a:picLocks noChangeAspect="1"/>
          </p:cNvPicPr>
          <p:nvPr/>
        </p:nvPicPr>
        <p:blipFill>
          <a:blip r:embed="rId4"/>
          <a:stretch>
            <a:fillRect/>
          </a:stretch>
        </p:blipFill>
        <p:spPr>
          <a:xfrm>
            <a:off x="491283" y="6443284"/>
            <a:ext cx="986560" cy="310866"/>
          </a:xfrm>
          <a:prstGeom prst="rect">
            <a:avLst/>
          </a:prstGeom>
          <a:noFill/>
          <a:ln>
            <a:noFill/>
          </a:ln>
        </p:spPr>
      </p:pic>
      <p:sp>
        <p:nvSpPr>
          <p:cNvPr id="27" name="Content Placeholder 26">
            <a:extLst>
              <a:ext uri="{FF2B5EF4-FFF2-40B4-BE49-F238E27FC236}">
                <a16:creationId xmlns:a16="http://schemas.microsoft.com/office/drawing/2014/main" id="{80AFEA12-D87A-865C-7BA4-91FDF50FC206}"/>
              </a:ext>
            </a:extLst>
          </p:cNvPr>
          <p:cNvSpPr>
            <a:spLocks noGrp="1"/>
          </p:cNvSpPr>
          <p:nvPr>
            <p:ph sz="quarter" idx="17"/>
          </p:nvPr>
        </p:nvSpPr>
        <p:spPr>
          <a:xfrm>
            <a:off x="2097088" y="6456347"/>
            <a:ext cx="6589712" cy="221018"/>
          </a:xfrm>
        </p:spPr>
        <p:txBody>
          <a:bodyPr lIns="18000" tIns="18000" rIns="18000" bIns="18000" anchor="ctr">
            <a:spAutoFit/>
          </a:bodyPr>
          <a:lstStyle/>
          <a:p>
            <a:r>
              <a:rPr lang="en-US" dirty="0"/>
              <a:t>Copyright © 2024, 2018, 2015 Pearson Education, Inc. All Rights Reserved</a:t>
            </a:r>
          </a:p>
        </p:txBody>
      </p:sp>
    </p:spTree>
    <p:extLst>
      <p:ext uri="{BB962C8B-B14F-4D97-AF65-F5344CB8AC3E}">
        <p14:creationId xmlns:p14="http://schemas.microsoft.com/office/powerpoint/2010/main" val="3173379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90538" y="230096"/>
            <a:ext cx="8207375" cy="590349"/>
          </a:xfrm>
        </p:spPr>
        <p:txBody>
          <a:bodyPr wrap="square" lIns="0" tIns="18000" rIns="0" bIns="18000" anchor="ctr" anchorCtr="0">
            <a:spAutoFit/>
          </a:bodyPr>
          <a:lstStyle/>
          <a:p>
            <a:r>
              <a:rPr lang="en-US" dirty="0"/>
              <a:t>Construction</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90538" y="1039383"/>
            <a:ext cx="8229600" cy="2637064"/>
          </a:xfrm>
        </p:spPr>
        <p:txBody>
          <a:bodyPr wrap="square" lIns="0" tIns="18000" rIns="0" bIns="18000" anchor="ctr" anchorCtr="0">
            <a:spAutoFit/>
          </a:bodyPr>
          <a:lstStyle/>
          <a:p>
            <a:pPr marL="342900" indent="-342900">
              <a:spcBef>
                <a:spcPts val="600"/>
              </a:spcBef>
            </a:pPr>
            <a:r>
              <a:rPr lang="en-US" sz="2400" dirty="0"/>
              <a:t>Variators</a:t>
            </a:r>
          </a:p>
          <a:p>
            <a:pPr marL="829818" lvl="1" indent="-342900"/>
            <a:r>
              <a:rPr lang="en-US" sz="2400" dirty="0"/>
              <a:t>Pulleys used in </a:t>
            </a:r>
            <a:r>
              <a:rPr lang="en-US" sz="2400" spc="-300" dirty="0"/>
              <a:t>C V </a:t>
            </a:r>
            <a:r>
              <a:rPr lang="en-US" sz="2400" dirty="0"/>
              <a:t>T design can vary their width </a:t>
            </a:r>
          </a:p>
          <a:p>
            <a:pPr marL="829818" lvl="1" indent="-342900"/>
            <a:r>
              <a:rPr lang="en-US" sz="2400" dirty="0"/>
              <a:t>Varying hydraulic pressure applied to them.</a:t>
            </a:r>
          </a:p>
          <a:p>
            <a:pPr marL="829818" lvl="1" indent="-342900"/>
            <a:r>
              <a:rPr lang="en-US" sz="2400" dirty="0"/>
              <a:t>Drive Belt</a:t>
            </a:r>
          </a:p>
          <a:p>
            <a:pPr marL="829818" lvl="1" indent="-342900"/>
            <a:r>
              <a:rPr lang="en-US" sz="2400" dirty="0"/>
              <a:t>Push belt</a:t>
            </a:r>
          </a:p>
          <a:p>
            <a:pPr marL="829818" lvl="1" indent="-342900"/>
            <a:r>
              <a:rPr lang="en-US" sz="2400" dirty="0"/>
              <a:t>Pull chain</a:t>
            </a:r>
          </a:p>
        </p:txBody>
      </p:sp>
    </p:spTree>
    <p:extLst>
      <p:ext uri="{BB962C8B-B14F-4D97-AF65-F5344CB8AC3E}">
        <p14:creationId xmlns:p14="http://schemas.microsoft.com/office/powerpoint/2010/main" val="264275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dirty="0"/>
              <a:t>Figure 13.4</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54861"/>
            <a:ext cx="8229600" cy="1144347"/>
          </a:xfrm>
        </p:spPr>
        <p:txBody>
          <a:bodyPr wrap="square" lIns="0" tIns="18000" rIns="0" bIns="18000" anchor="ctr" anchorCtr="0">
            <a:spAutoFit/>
          </a:bodyPr>
          <a:lstStyle/>
          <a:p>
            <a:pPr marL="0" indent="0">
              <a:buNone/>
            </a:pPr>
            <a:r>
              <a:rPr lang="en-US" sz="2400" dirty="0"/>
              <a:t>Drive pulley is wide while driven pulley is narrow for a low ratio vehicle start (left). Ratio changes by making drive pulley narrow and driven pulley wider.</a:t>
            </a:r>
            <a:endParaRPr lang="en-US" sz="2400" dirty="0">
              <a:solidFill>
                <a:schemeClr val="tx1"/>
              </a:solidFill>
            </a:endParaRPr>
          </a:p>
        </p:txBody>
      </p:sp>
      <p:pic>
        <p:nvPicPr>
          <p:cNvPr id="7" name="Picture 6" descr="The image shows the width of the drive pulley and the driven pulley for different ratios.&#10;Long description is available in notes, Press F6.">
            <a:extLst>
              <a:ext uri="{FF2B5EF4-FFF2-40B4-BE49-F238E27FC236}">
                <a16:creationId xmlns:a16="http://schemas.microsoft.com/office/drawing/2014/main" id="{9746AC9C-51E3-C240-49AA-7FE019E5A0BF}"/>
              </a:ext>
            </a:extLst>
          </p:cNvPr>
          <p:cNvPicPr>
            <a:picLocks noChangeAspect="1"/>
          </p:cNvPicPr>
          <p:nvPr/>
        </p:nvPicPr>
        <p:blipFill rotWithShape="1">
          <a:blip r:embed="rId3"/>
          <a:srcRect b="6425"/>
          <a:stretch/>
        </p:blipFill>
        <p:spPr>
          <a:xfrm>
            <a:off x="2348625" y="2366704"/>
            <a:ext cx="4468976" cy="3984677"/>
          </a:xfrm>
          <a:prstGeom prst="rect">
            <a:avLst/>
          </a:prstGeom>
        </p:spPr>
      </p:pic>
    </p:spTree>
    <p:extLst>
      <p:ext uri="{BB962C8B-B14F-4D97-AF65-F5344CB8AC3E}">
        <p14:creationId xmlns:p14="http://schemas.microsoft.com/office/powerpoint/2010/main" val="2677677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CVT Ratio Control</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A7F003F7-4D9F-E65C-91AE-DF28A5FDBA69}"/>
              </a:ext>
            </a:extLst>
          </p:cNvPr>
          <p:cNvSpPr/>
          <p:nvPr/>
        </p:nvSpPr>
        <p:spPr>
          <a:xfrm>
            <a:off x="1073426" y="1282149"/>
            <a:ext cx="8030214" cy="6162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cvt_ratio_control">
            <a:hlinkClick r:id="" action="ppaction://media"/>
            <a:extLst>
              <a:ext uri="{FF2B5EF4-FFF2-40B4-BE49-F238E27FC236}">
                <a16:creationId xmlns:a16="http://schemas.microsoft.com/office/drawing/2014/main" id="{FCB6B6A0-BCD9-145F-BA01-46EE93BC2B2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1196" y="1249322"/>
            <a:ext cx="8972444" cy="5047000"/>
          </a:xfrm>
          <a:prstGeom prst="rect">
            <a:avLst/>
          </a:prstGeom>
        </p:spPr>
      </p:pic>
    </p:spTree>
    <p:extLst>
      <p:ext uri="{BB962C8B-B14F-4D97-AF65-F5344CB8AC3E}">
        <p14:creationId xmlns:p14="http://schemas.microsoft.com/office/powerpoint/2010/main" val="370082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dirty="0"/>
              <a:t>Figure 13.5</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55691"/>
            <a:ext cx="8229600" cy="405683"/>
          </a:xfrm>
        </p:spPr>
        <p:txBody>
          <a:bodyPr wrap="square" lIns="0" tIns="18000" rIns="0" bIns="18000" anchor="ctr" anchorCtr="0">
            <a:spAutoFit/>
          </a:bodyPr>
          <a:lstStyle/>
          <a:p>
            <a:pPr marL="0" indent="0">
              <a:buNone/>
            </a:pPr>
            <a:r>
              <a:rPr lang="en-US" sz="2400" dirty="0"/>
              <a:t>A Typical push-type </a:t>
            </a:r>
            <a:r>
              <a:rPr lang="en-US" sz="2400" spc="-300" dirty="0"/>
              <a:t>C V </a:t>
            </a:r>
            <a:r>
              <a:rPr lang="en-US" sz="2400" dirty="0"/>
              <a:t>T belt construction.</a:t>
            </a:r>
            <a:endParaRPr lang="en-US" sz="2400" dirty="0">
              <a:solidFill>
                <a:schemeClr val="tx1"/>
              </a:solidFill>
            </a:endParaRPr>
          </a:p>
        </p:txBody>
      </p:sp>
      <p:pic>
        <p:nvPicPr>
          <p:cNvPr id="8" name="Picture 7" descr="The image shows the elements of a push hyphen type CVT belt.&#10;Long description is available in notes, Press F6.">
            <a:extLst>
              <a:ext uri="{FF2B5EF4-FFF2-40B4-BE49-F238E27FC236}">
                <a16:creationId xmlns:a16="http://schemas.microsoft.com/office/drawing/2014/main" id="{EC3B1CDD-A343-4ECC-E22F-4A5BB5C77FC6}"/>
              </a:ext>
            </a:extLst>
          </p:cNvPr>
          <p:cNvPicPr>
            <a:picLocks noChangeAspect="1"/>
          </p:cNvPicPr>
          <p:nvPr/>
        </p:nvPicPr>
        <p:blipFill rotWithShape="1">
          <a:blip r:embed="rId3"/>
          <a:srcRect b="4887"/>
          <a:stretch/>
        </p:blipFill>
        <p:spPr>
          <a:xfrm>
            <a:off x="2316548" y="1725141"/>
            <a:ext cx="4513332" cy="4455191"/>
          </a:xfrm>
          <a:prstGeom prst="rect">
            <a:avLst/>
          </a:prstGeom>
        </p:spPr>
      </p:pic>
    </p:spTree>
    <p:extLst>
      <p:ext uri="{BB962C8B-B14F-4D97-AF65-F5344CB8AC3E}">
        <p14:creationId xmlns:p14="http://schemas.microsoft.com/office/powerpoint/2010/main" val="1496620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dirty="0"/>
              <a:t>Figure 13.6</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55691"/>
            <a:ext cx="8229600" cy="405683"/>
          </a:xfrm>
        </p:spPr>
        <p:txBody>
          <a:bodyPr wrap="square" lIns="0" tIns="18000" rIns="0" bIns="18000" anchor="ctr" anchorCtr="0">
            <a:spAutoFit/>
          </a:bodyPr>
          <a:lstStyle/>
          <a:p>
            <a:pPr marL="0" indent="0">
              <a:buNone/>
            </a:pPr>
            <a:r>
              <a:rPr lang="en-US" sz="2400" dirty="0"/>
              <a:t>The pull chain looks similar to a silent chain</a:t>
            </a:r>
            <a:endParaRPr lang="en-US" sz="2400" dirty="0">
              <a:solidFill>
                <a:schemeClr val="tx1"/>
              </a:solidFill>
            </a:endParaRPr>
          </a:p>
        </p:txBody>
      </p:sp>
      <p:pic>
        <p:nvPicPr>
          <p:cNvPr id="5" name="Picture 4" descr="The image shows a pulley and the chain inside the pulley. The pins of the thick chain are in contact with the inner surface of the pulley.">
            <a:extLst>
              <a:ext uri="{FF2B5EF4-FFF2-40B4-BE49-F238E27FC236}">
                <a16:creationId xmlns:a16="http://schemas.microsoft.com/office/drawing/2014/main" id="{8582BFAB-1F9F-0D80-FF30-2022639C7921}"/>
              </a:ext>
            </a:extLst>
          </p:cNvPr>
          <p:cNvPicPr>
            <a:picLocks noChangeAspect="1"/>
          </p:cNvPicPr>
          <p:nvPr/>
        </p:nvPicPr>
        <p:blipFill rotWithShape="1">
          <a:blip r:embed="rId3"/>
          <a:srcRect b="5030"/>
          <a:stretch/>
        </p:blipFill>
        <p:spPr>
          <a:xfrm>
            <a:off x="2845908" y="1647373"/>
            <a:ext cx="3461514" cy="4675409"/>
          </a:xfrm>
          <a:prstGeom prst="rect">
            <a:avLst/>
          </a:prstGeom>
        </p:spPr>
      </p:pic>
    </p:spTree>
    <p:extLst>
      <p:ext uri="{BB962C8B-B14F-4D97-AF65-F5344CB8AC3E}">
        <p14:creationId xmlns:p14="http://schemas.microsoft.com/office/powerpoint/2010/main" val="2405382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7748" y="220609"/>
            <a:ext cx="8197940" cy="590349"/>
          </a:xfrm>
        </p:spPr>
        <p:txBody>
          <a:bodyPr wrap="square" lIns="0" tIns="18000" rIns="0" bIns="18000" anchor="ctr" anchorCtr="0">
            <a:spAutoFit/>
          </a:bodyPr>
          <a:lstStyle/>
          <a:p>
            <a:r>
              <a:rPr lang="en-US" dirty="0"/>
              <a:t>Chart 13.1</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7748" y="1065567"/>
            <a:ext cx="8229600" cy="405683"/>
          </a:xfrm>
        </p:spPr>
        <p:txBody>
          <a:bodyPr wrap="square" lIns="0" tIns="18000" rIns="0" bIns="18000" anchor="ctr" anchorCtr="0">
            <a:spAutoFit/>
          </a:bodyPr>
          <a:lstStyle/>
          <a:p>
            <a:pPr marL="0" indent="0">
              <a:buNone/>
            </a:pPr>
            <a:r>
              <a:rPr lang="en-US" sz="2400" spc="-300" dirty="0"/>
              <a:t>C V </a:t>
            </a:r>
            <a:r>
              <a:rPr lang="en-US" sz="2400" dirty="0"/>
              <a:t>T Transaxle Types</a:t>
            </a:r>
            <a:endParaRPr lang="en-US" sz="2400" b="1" dirty="0">
              <a:solidFill>
                <a:schemeClr val="tx1"/>
              </a:solidFill>
            </a:endParaRPr>
          </a:p>
        </p:txBody>
      </p:sp>
      <p:graphicFrame>
        <p:nvGraphicFramePr>
          <p:cNvPr id="7" name="Table 6">
            <a:extLst>
              <a:ext uri="{FF2B5EF4-FFF2-40B4-BE49-F238E27FC236}">
                <a16:creationId xmlns:a16="http://schemas.microsoft.com/office/drawing/2014/main" id="{78118CC8-8B79-4E56-BC60-ABFF6B2380CC}"/>
              </a:ext>
            </a:extLst>
          </p:cNvPr>
          <p:cNvGraphicFramePr>
            <a:graphicFrameLocks noGrp="1"/>
          </p:cNvGraphicFramePr>
          <p:nvPr>
            <p:extLst>
              <p:ext uri="{D42A27DB-BD31-4B8C-83A1-F6EECF244321}">
                <p14:modId xmlns:p14="http://schemas.microsoft.com/office/powerpoint/2010/main" val="2824165509"/>
              </p:ext>
            </p:extLst>
          </p:nvPr>
        </p:nvGraphicFramePr>
        <p:xfrm>
          <a:off x="477747" y="1700527"/>
          <a:ext cx="8208000" cy="4468104"/>
        </p:xfrm>
        <a:graphic>
          <a:graphicData uri="http://schemas.openxmlformats.org/drawingml/2006/table">
            <a:tbl>
              <a:tblPr firstRow="1" bandRow="1"/>
              <a:tblGrid>
                <a:gridCol w="4104000">
                  <a:extLst>
                    <a:ext uri="{9D8B030D-6E8A-4147-A177-3AD203B41FA5}">
                      <a16:colId xmlns:a16="http://schemas.microsoft.com/office/drawing/2014/main" val="20000"/>
                    </a:ext>
                  </a:extLst>
                </a:gridCol>
                <a:gridCol w="4104000">
                  <a:extLst>
                    <a:ext uri="{9D8B030D-6E8A-4147-A177-3AD203B41FA5}">
                      <a16:colId xmlns:a16="http://schemas.microsoft.com/office/drawing/2014/main" val="20001"/>
                    </a:ext>
                  </a:extLst>
                </a:gridCol>
              </a:tblGrid>
              <a:tr h="439992">
                <a:tc>
                  <a:txBody>
                    <a:bodyPr/>
                    <a:lstStyle/>
                    <a:p>
                      <a:pPr marL="0" marR="0" algn="ctr">
                        <a:lnSpc>
                          <a:spcPct val="100000"/>
                        </a:lnSpc>
                        <a:spcBef>
                          <a:spcPts val="0"/>
                        </a:spcBef>
                        <a:spcAft>
                          <a:spcPts val="800"/>
                        </a:spcAft>
                      </a:pPr>
                      <a:r>
                        <a:rPr lang="en-US" sz="14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Vehicles that use a push-type </a:t>
                      </a:r>
                      <a:r>
                        <a:rPr lang="en-US" sz="1400" b="1" spc="-200" baseline="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C V </a:t>
                      </a:r>
                      <a:r>
                        <a:rPr lang="en-US" sz="14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T (belt-type)</a:t>
                      </a:r>
                      <a:endParaRPr lang="en-US" sz="14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000" marR="18000" marT="18000" marB="1800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algn="ctr">
                        <a:lnSpc>
                          <a:spcPct val="100000"/>
                        </a:lnSpc>
                        <a:spcBef>
                          <a:spcPts val="0"/>
                        </a:spcBef>
                        <a:spcAft>
                          <a:spcPts val="0"/>
                        </a:spcAft>
                      </a:pPr>
                      <a:r>
                        <a:rPr lang="en-US" sz="14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Vehicles that use a</a:t>
                      </a:r>
                      <a:endParaRPr lang="en-US" sz="14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0000"/>
                        </a:lnSpc>
                        <a:spcBef>
                          <a:spcPts val="0"/>
                        </a:spcBef>
                        <a:spcAft>
                          <a:spcPts val="0"/>
                        </a:spcAft>
                      </a:pPr>
                      <a:r>
                        <a:rPr lang="en-US" sz="14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pull-type </a:t>
                      </a:r>
                      <a:r>
                        <a:rPr lang="en-US" sz="1400" b="1" spc="-200" baseline="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C V </a:t>
                      </a:r>
                      <a:r>
                        <a:rPr lang="en-US" sz="14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T (chain-type)</a:t>
                      </a:r>
                      <a:endParaRPr lang="en-US" sz="14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4000" marR="18000" marT="18000" marB="1800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439992">
                <a:tc>
                  <a:txBody>
                    <a:bodyPr/>
                    <a:lstStyle/>
                    <a:p>
                      <a:pPr marL="0" marR="0" algn="l">
                        <a:lnSpc>
                          <a:spcPct val="100000"/>
                        </a:lnSpc>
                        <a:spcBef>
                          <a:spcPts val="0"/>
                        </a:spcBef>
                        <a:spcAft>
                          <a:spcPts val="0"/>
                        </a:spcAft>
                      </a:pPr>
                      <a:r>
                        <a:rPr lang="en-US" sz="1400" noProof="0" dirty="0">
                          <a:effectLst/>
                          <a:latin typeface="Arial" panose="020B0604020202020204" pitchFamily="34" charset="0"/>
                          <a:ea typeface="Calibri" panose="020F0502020204030204" pitchFamily="34" charset="0"/>
                          <a:cs typeface="Arial" panose="020B0604020202020204" pitchFamily="34" charset="0"/>
                        </a:rPr>
                        <a:t>Honda (Accord, Civic, Civic hybrid, Insight hybrid)</a:t>
                      </a:r>
                    </a:p>
                  </a:txBody>
                  <a:tcPr marL="54000" marR="18000" marT="18000" marB="18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0000"/>
                        </a:lnSpc>
                        <a:spcBef>
                          <a:spcPts val="0"/>
                        </a:spcBef>
                        <a:spcAft>
                          <a:spcPts val="0"/>
                        </a:spcAft>
                      </a:pPr>
                      <a:r>
                        <a:rPr lang="en-US" sz="1400" noProof="0" dirty="0">
                          <a:effectLst/>
                          <a:latin typeface="Arial" panose="020B0604020202020204" pitchFamily="34" charset="0"/>
                          <a:ea typeface="Calibri" panose="020F0502020204030204" pitchFamily="34" charset="0"/>
                          <a:cs typeface="Arial" panose="020B0604020202020204" pitchFamily="34" charset="0"/>
                        </a:rPr>
                        <a:t>Audi (</a:t>
                      </a:r>
                      <a:r>
                        <a:rPr lang="en-US" sz="1400" spc="-200" baseline="0" noProof="0" dirty="0">
                          <a:effectLst/>
                          <a:latin typeface="Arial" panose="020B0604020202020204" pitchFamily="34" charset="0"/>
                          <a:ea typeface="Calibri" panose="020F0502020204030204" pitchFamily="34" charset="0"/>
                          <a:cs typeface="Arial" panose="020B0604020202020204" pitchFamily="34" charset="0"/>
                        </a:rPr>
                        <a:t>A </a:t>
                      </a:r>
                      <a:r>
                        <a:rPr lang="en-US" sz="1400" noProof="0" dirty="0">
                          <a:effectLst/>
                          <a:latin typeface="Arial" panose="020B0604020202020204" pitchFamily="34" charset="0"/>
                          <a:ea typeface="Calibri" panose="020F0502020204030204" pitchFamily="34" charset="0"/>
                          <a:cs typeface="Arial" panose="020B0604020202020204" pitchFamily="34" charset="0"/>
                        </a:rPr>
                        <a:t>4, </a:t>
                      </a:r>
                      <a:r>
                        <a:rPr lang="en-US" sz="1400" spc="-200" baseline="0" noProof="0" dirty="0">
                          <a:effectLst/>
                          <a:latin typeface="Arial" panose="020B0604020202020204" pitchFamily="34" charset="0"/>
                          <a:ea typeface="Calibri" panose="020F0502020204030204" pitchFamily="34" charset="0"/>
                          <a:cs typeface="Arial" panose="020B0604020202020204" pitchFamily="34" charset="0"/>
                        </a:rPr>
                        <a:t>S </a:t>
                      </a:r>
                      <a:r>
                        <a:rPr lang="en-US" sz="1400" noProof="0" dirty="0">
                          <a:effectLst/>
                          <a:latin typeface="Arial" panose="020B0604020202020204" pitchFamily="34" charset="0"/>
                          <a:ea typeface="Calibri" panose="020F0502020204030204" pitchFamily="34" charset="0"/>
                          <a:cs typeface="Arial" panose="020B0604020202020204" pitchFamily="34" charset="0"/>
                        </a:rPr>
                        <a:t>4, </a:t>
                      </a:r>
                      <a:r>
                        <a:rPr lang="en-US" sz="1400" spc="-200" baseline="0" noProof="0" dirty="0">
                          <a:effectLst/>
                          <a:latin typeface="Arial" panose="020B0604020202020204" pitchFamily="34" charset="0"/>
                          <a:ea typeface="Calibri" panose="020F0502020204030204" pitchFamily="34" charset="0"/>
                          <a:cs typeface="Arial" panose="020B0604020202020204" pitchFamily="34" charset="0"/>
                        </a:rPr>
                        <a:t>R S </a:t>
                      </a:r>
                      <a:r>
                        <a:rPr lang="en-US" sz="1400" noProof="0" dirty="0">
                          <a:effectLst/>
                          <a:latin typeface="Arial" panose="020B0604020202020204" pitchFamily="34" charset="0"/>
                          <a:ea typeface="Calibri" panose="020F0502020204030204" pitchFamily="34" charset="0"/>
                          <a:cs typeface="Arial" panose="020B0604020202020204" pitchFamily="34" charset="0"/>
                        </a:rPr>
                        <a:t>4)</a:t>
                      </a:r>
                    </a:p>
                  </a:txBody>
                  <a:tcPr marL="54000" marR="18000" marT="18000" marB="18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439992">
                <a:tc>
                  <a:txBody>
                    <a:bodyPr/>
                    <a:lstStyle/>
                    <a:p>
                      <a:pPr marL="0" marR="0" algn="l">
                        <a:lnSpc>
                          <a:spcPct val="100000"/>
                        </a:lnSpc>
                        <a:spcBef>
                          <a:spcPts val="0"/>
                        </a:spcBef>
                        <a:spcAft>
                          <a:spcPts val="0"/>
                        </a:spcAft>
                      </a:pPr>
                      <a:r>
                        <a:rPr lang="en-US" sz="1400" noProof="0" dirty="0">
                          <a:effectLst/>
                          <a:latin typeface="Arial" panose="020B0604020202020204" pitchFamily="34" charset="0"/>
                          <a:ea typeface="Calibri" panose="020F0502020204030204" pitchFamily="34" charset="0"/>
                          <a:cs typeface="Arial" panose="020B0604020202020204" pitchFamily="34" charset="0"/>
                        </a:rPr>
                        <a:t>Dodge Caliber </a:t>
                      </a:r>
                    </a:p>
                  </a:txBody>
                  <a:tcPr marL="54000" marR="18000" marT="18000" marB="18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0000"/>
                        </a:lnSpc>
                        <a:spcBef>
                          <a:spcPts val="0"/>
                        </a:spcBef>
                        <a:spcAft>
                          <a:spcPts val="0"/>
                        </a:spcAft>
                      </a:pPr>
                      <a:r>
                        <a:rPr lang="en-US" sz="1400" noProof="0" dirty="0">
                          <a:effectLst/>
                          <a:latin typeface="Arial" panose="020B0604020202020204" pitchFamily="34" charset="0"/>
                          <a:ea typeface="Calibri" panose="020F0502020204030204" pitchFamily="34" charset="0"/>
                          <a:cs typeface="Arial" panose="020B0604020202020204" pitchFamily="34" charset="0"/>
                        </a:rPr>
                        <a:t>Ford (500, Freestar, Freestyle)</a:t>
                      </a:r>
                    </a:p>
                  </a:txBody>
                  <a:tcPr marL="54000" marR="18000" marT="18000" marB="18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439992">
                <a:tc>
                  <a:txBody>
                    <a:bodyPr/>
                    <a:lstStyle/>
                    <a:p>
                      <a:pPr marL="0" marR="0" algn="l">
                        <a:lnSpc>
                          <a:spcPct val="100000"/>
                        </a:lnSpc>
                        <a:spcBef>
                          <a:spcPts val="0"/>
                        </a:spcBef>
                        <a:spcAft>
                          <a:spcPts val="0"/>
                        </a:spcAft>
                      </a:pPr>
                      <a:r>
                        <a:rPr lang="en-US" sz="1400" noProof="0" dirty="0">
                          <a:effectLst/>
                          <a:latin typeface="Arial" panose="020B0604020202020204" pitchFamily="34" charset="0"/>
                          <a:ea typeface="Calibri" panose="020F0502020204030204" pitchFamily="34" charset="0"/>
                          <a:cs typeface="Arial" panose="020B0604020202020204" pitchFamily="34" charset="0"/>
                        </a:rPr>
                        <a:t>Jeep (Compass, Patriot)</a:t>
                      </a:r>
                    </a:p>
                  </a:txBody>
                  <a:tcPr marL="54000" marR="18000" marT="18000" marB="18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0000"/>
                        </a:lnSpc>
                        <a:spcBef>
                          <a:spcPts val="0"/>
                        </a:spcBef>
                        <a:spcAft>
                          <a:spcPts val="800"/>
                        </a:spcAft>
                      </a:pPr>
                      <a:r>
                        <a:rPr lang="en-US" sz="1400" noProof="0" dirty="0">
                          <a:effectLst/>
                          <a:latin typeface="Arial" panose="020B0604020202020204" pitchFamily="34" charset="0"/>
                          <a:ea typeface="Calibri" panose="020F0502020204030204" pitchFamily="34" charset="0"/>
                          <a:cs typeface="Arial" panose="020B0604020202020204" pitchFamily="34" charset="0"/>
                        </a:rPr>
                        <a:t>Mercury (Montego, Monterey</a:t>
                      </a:r>
                    </a:p>
                  </a:txBody>
                  <a:tcPr marL="54000" marR="18000" marT="18000" marB="18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439992">
                <a:tc>
                  <a:txBody>
                    <a:bodyPr/>
                    <a:lstStyle/>
                    <a:p>
                      <a:pPr marL="0" marR="0" algn="l">
                        <a:lnSpc>
                          <a:spcPct val="100000"/>
                        </a:lnSpc>
                        <a:spcBef>
                          <a:spcPts val="0"/>
                        </a:spcBef>
                        <a:spcAft>
                          <a:spcPts val="0"/>
                        </a:spcAft>
                      </a:pPr>
                      <a:r>
                        <a:rPr lang="en-US" sz="1400" noProof="0" dirty="0">
                          <a:effectLst/>
                          <a:latin typeface="Arial" panose="020B0604020202020204" pitchFamily="34" charset="0"/>
                          <a:ea typeface="Calibri" panose="020F0502020204030204" pitchFamily="34" charset="0"/>
                          <a:cs typeface="Arial" panose="020B0604020202020204" pitchFamily="34" charset="0"/>
                        </a:rPr>
                        <a:t>Mini Cooper</a:t>
                      </a:r>
                    </a:p>
                  </a:txBody>
                  <a:tcPr marL="54000" marR="18000" marT="18000" marB="18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0000"/>
                        </a:lnSpc>
                        <a:spcBef>
                          <a:spcPts val="0"/>
                        </a:spcBef>
                        <a:spcAft>
                          <a:spcPts val="0"/>
                        </a:spcAft>
                      </a:pPr>
                      <a:r>
                        <a:rPr lang="en-US" sz="1400" noProof="0" dirty="0">
                          <a:effectLst/>
                          <a:latin typeface="Arial" panose="020B0604020202020204" pitchFamily="34" charset="0"/>
                          <a:ea typeface="Calibri" panose="020F0502020204030204" pitchFamily="34" charset="0"/>
                          <a:cs typeface="Arial" panose="020B0604020202020204" pitchFamily="34" charset="0"/>
                        </a:rPr>
                        <a:t>Subaru Lineartronic (Legacy, Forester, Impreza, Outback)</a:t>
                      </a:r>
                    </a:p>
                  </a:txBody>
                  <a:tcPr marL="54000" marR="18000" marT="18000" marB="18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439992">
                <a:tc>
                  <a:txBody>
                    <a:bodyPr/>
                    <a:lstStyle/>
                    <a:p>
                      <a:pPr marL="0" marR="0" algn="l">
                        <a:lnSpc>
                          <a:spcPct val="100000"/>
                        </a:lnSpc>
                        <a:spcBef>
                          <a:spcPts val="0"/>
                        </a:spcBef>
                        <a:spcAft>
                          <a:spcPts val="0"/>
                        </a:spcAft>
                      </a:pPr>
                      <a:r>
                        <a:rPr lang="en-US" sz="1400" noProof="0" dirty="0">
                          <a:effectLst/>
                          <a:latin typeface="Arial" panose="020B0604020202020204" pitchFamily="34" charset="0"/>
                          <a:ea typeface="Calibri" panose="020F0502020204030204" pitchFamily="34" charset="0"/>
                          <a:cs typeface="Arial" panose="020B0604020202020204" pitchFamily="34" charset="0"/>
                        </a:rPr>
                        <a:t>Mitsubishi (Lancer, Outlander)</a:t>
                      </a:r>
                    </a:p>
                  </a:txBody>
                  <a:tcPr marL="54000" marR="18000" marT="18000" marB="18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0000"/>
                        </a:lnSpc>
                        <a:spcBef>
                          <a:spcPts val="0"/>
                        </a:spcBef>
                        <a:spcAft>
                          <a:spcPts val="0"/>
                        </a:spcAft>
                      </a:pPr>
                      <a:r>
                        <a:rPr lang="en-US" sz="100" noProof="0" dirty="0">
                          <a:effectLst/>
                          <a:latin typeface="Arial" panose="020B0604020202020204" pitchFamily="34" charset="0"/>
                          <a:ea typeface="Calibri" panose="020F0502020204030204" pitchFamily="34" charset="0"/>
                          <a:cs typeface="Arial" panose="020B0604020202020204" pitchFamily="34" charset="0"/>
                        </a:rPr>
                        <a:t>Blank</a:t>
                      </a:r>
                    </a:p>
                  </a:txBody>
                  <a:tcPr marL="54000" marR="18000" marT="18000" marB="18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439992">
                <a:tc>
                  <a:txBody>
                    <a:bodyPr/>
                    <a:lstStyle/>
                    <a:p>
                      <a:pPr marL="0" marR="0" algn="l">
                        <a:lnSpc>
                          <a:spcPct val="100000"/>
                        </a:lnSpc>
                        <a:spcBef>
                          <a:spcPts val="0"/>
                        </a:spcBef>
                        <a:spcAft>
                          <a:spcPts val="800"/>
                        </a:spcAft>
                      </a:pPr>
                      <a:r>
                        <a:rPr lang="en-US" sz="1400" noProof="0" dirty="0">
                          <a:effectLst/>
                          <a:latin typeface="Arial" panose="020B0604020202020204" pitchFamily="34" charset="0"/>
                          <a:ea typeface="Calibri" panose="020F0502020204030204" pitchFamily="34" charset="0"/>
                          <a:cs typeface="Arial" panose="020B0604020202020204" pitchFamily="34" charset="0"/>
                        </a:rPr>
                        <a:t>Nissan (Altima, Cube, Maxima, Murano, Rogue, Sentra, Versa)</a:t>
                      </a:r>
                    </a:p>
                  </a:txBody>
                  <a:tcPr marL="54000" marR="18000" marT="18000" marB="18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 noProof="0" dirty="0">
                          <a:effectLst/>
                          <a:latin typeface="Arial" panose="020B0604020202020204" pitchFamily="34" charset="0"/>
                          <a:ea typeface="Calibri" panose="020F0502020204030204" pitchFamily="34" charset="0"/>
                          <a:cs typeface="Arial" panose="020B0604020202020204" pitchFamily="34" charset="0"/>
                        </a:rPr>
                        <a:t>Blank</a:t>
                      </a:r>
                    </a:p>
                  </a:txBody>
                  <a:tcPr marL="54000" marR="18000" marT="18000" marB="18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439992">
                <a:tc>
                  <a:txBody>
                    <a:bodyPr/>
                    <a:lstStyle/>
                    <a:p>
                      <a:pPr marL="0" marR="0" algn="l">
                        <a:lnSpc>
                          <a:spcPct val="100000"/>
                        </a:lnSpc>
                        <a:spcBef>
                          <a:spcPts val="0"/>
                        </a:spcBef>
                        <a:spcAft>
                          <a:spcPts val="800"/>
                        </a:spcAft>
                      </a:pPr>
                      <a:r>
                        <a:rPr lang="en-US" sz="1400" noProof="0" dirty="0">
                          <a:effectLst/>
                          <a:latin typeface="Arial" panose="020B0604020202020204" pitchFamily="34" charset="0"/>
                          <a:ea typeface="Calibri" panose="020F0502020204030204" pitchFamily="34" charset="0"/>
                          <a:cs typeface="Arial" panose="020B0604020202020204" pitchFamily="34" charset="0"/>
                        </a:rPr>
                        <a:t>Saturn (Aura, Ion, Vue) Subaru Justy</a:t>
                      </a:r>
                    </a:p>
                  </a:txBody>
                  <a:tcPr marL="54000" marR="18000" marT="18000" marB="18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algn="l">
                        <a:lnSpc>
                          <a:spcPct val="100000"/>
                        </a:lnSpc>
                        <a:spcBef>
                          <a:spcPts val="0"/>
                        </a:spcBef>
                        <a:spcAft>
                          <a:spcPts val="0"/>
                        </a:spcAft>
                      </a:pPr>
                      <a:r>
                        <a:rPr lang="en-US" sz="100" noProof="0" dirty="0">
                          <a:effectLst/>
                          <a:latin typeface="Arial" panose="020B0604020202020204" pitchFamily="34" charset="0"/>
                          <a:ea typeface="Calibri" panose="020F0502020204030204" pitchFamily="34" charset="0"/>
                          <a:cs typeface="Arial" panose="020B0604020202020204" pitchFamily="34" charset="0"/>
                        </a:rPr>
                        <a:t>Blank</a:t>
                      </a:r>
                    </a:p>
                  </a:txBody>
                  <a:tcPr marL="54000" marR="18000" marT="18000" marB="18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r h="439992">
                <a:tc>
                  <a:txBody>
                    <a:bodyPr/>
                    <a:lstStyle/>
                    <a:p>
                      <a:pPr marL="0" marR="0" algn="l">
                        <a:lnSpc>
                          <a:spcPct val="100000"/>
                        </a:lnSpc>
                        <a:spcBef>
                          <a:spcPts val="0"/>
                        </a:spcBef>
                        <a:spcAft>
                          <a:spcPts val="800"/>
                        </a:spcAft>
                      </a:pPr>
                      <a:r>
                        <a:rPr lang="en-US" sz="1400" noProof="0" dirty="0">
                          <a:effectLst/>
                          <a:latin typeface="Arial" panose="020B0604020202020204" pitchFamily="34" charset="0"/>
                          <a:ea typeface="Calibri" panose="020F0502020204030204" pitchFamily="34" charset="0"/>
                          <a:cs typeface="Arial" panose="020B0604020202020204" pitchFamily="34" charset="0"/>
                        </a:rPr>
                        <a:t>Suzuki </a:t>
                      </a:r>
                      <a:r>
                        <a:rPr lang="en-US" sz="1400" kern="1200" spc="-200" baseline="0" noProof="0" dirty="0">
                          <a:effectLst/>
                          <a:latin typeface="Arial" panose="020B0604020202020204" pitchFamily="34" charset="0"/>
                          <a:ea typeface="Calibri" panose="020F0502020204030204" pitchFamily="34" charset="0"/>
                          <a:cs typeface="Arial" panose="020B0604020202020204" pitchFamily="34" charset="0"/>
                        </a:rPr>
                        <a:t>S X </a:t>
                      </a:r>
                      <a:r>
                        <a:rPr lang="en-US" sz="1400" noProof="0" dirty="0">
                          <a:effectLst/>
                          <a:latin typeface="Arial" panose="020B0604020202020204" pitchFamily="34" charset="0"/>
                          <a:ea typeface="Calibri" panose="020F0502020204030204" pitchFamily="34" charset="0"/>
                          <a:cs typeface="Arial" panose="020B0604020202020204" pitchFamily="34" charset="0"/>
                        </a:rPr>
                        <a:t>4</a:t>
                      </a:r>
                    </a:p>
                  </a:txBody>
                  <a:tcPr marL="54000" marR="18000" marT="18000" marB="18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 noProof="0" dirty="0">
                          <a:effectLst/>
                          <a:latin typeface="Arial" panose="020B0604020202020204" pitchFamily="34" charset="0"/>
                          <a:ea typeface="Calibri" panose="020F0502020204030204" pitchFamily="34" charset="0"/>
                          <a:cs typeface="Arial" panose="020B0604020202020204" pitchFamily="34" charset="0"/>
                        </a:rPr>
                        <a:t>Blank</a:t>
                      </a:r>
                    </a:p>
                  </a:txBody>
                  <a:tcPr marL="54000" marR="18000" marT="18000" marB="18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8"/>
                  </a:ext>
                </a:extLst>
              </a:tr>
              <a:tr h="439992">
                <a:tc>
                  <a:txBody>
                    <a:bodyPr/>
                    <a:lstStyle/>
                    <a:p>
                      <a:pPr marL="0" marR="0" algn="l">
                        <a:lnSpc>
                          <a:spcPct val="100000"/>
                        </a:lnSpc>
                        <a:spcBef>
                          <a:spcPts val="0"/>
                        </a:spcBef>
                        <a:spcAft>
                          <a:spcPts val="800"/>
                        </a:spcAft>
                      </a:pPr>
                      <a:r>
                        <a:rPr lang="en-US" sz="1400" noProof="0" dirty="0">
                          <a:effectLst/>
                          <a:latin typeface="Arial" panose="020B0604020202020204" pitchFamily="34" charset="0"/>
                          <a:ea typeface="Calibri" panose="020F0502020204030204" pitchFamily="34" charset="0"/>
                          <a:cs typeface="Arial" panose="020B0604020202020204" pitchFamily="34" charset="0"/>
                        </a:rPr>
                        <a:t>Toyota Corolla</a:t>
                      </a:r>
                    </a:p>
                  </a:txBody>
                  <a:tcPr marL="54000" marR="18000" marT="18000" marB="18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4EAE4"/>
                    </a:solidFill>
                  </a:tcPr>
                </a:tc>
                <a:tc>
                  <a:txBody>
                    <a:bodyPr/>
                    <a:lstStyle/>
                    <a:p>
                      <a:pPr marL="0" marR="0" algn="l">
                        <a:lnSpc>
                          <a:spcPct val="100000"/>
                        </a:lnSpc>
                        <a:spcBef>
                          <a:spcPts val="0"/>
                        </a:spcBef>
                        <a:spcAft>
                          <a:spcPts val="0"/>
                        </a:spcAft>
                      </a:pPr>
                      <a:r>
                        <a:rPr lang="en-US" sz="100" noProof="0" dirty="0">
                          <a:effectLst/>
                          <a:latin typeface="Arial" panose="020B0604020202020204" pitchFamily="34" charset="0"/>
                          <a:ea typeface="Calibri" panose="020F0502020204030204" pitchFamily="34" charset="0"/>
                          <a:cs typeface="Arial" panose="020B0604020202020204" pitchFamily="34" charset="0"/>
                        </a:rPr>
                        <a:t>Blank</a:t>
                      </a:r>
                    </a:p>
                  </a:txBody>
                  <a:tcPr marL="54000" marR="18000" marT="18000" marB="1800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77756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90538" y="230096"/>
            <a:ext cx="8207375" cy="590349"/>
          </a:xfrm>
        </p:spPr>
        <p:txBody>
          <a:bodyPr wrap="square" lIns="0" tIns="18000" rIns="0" bIns="18000" anchor="ctr" anchorCtr="0">
            <a:spAutoFit/>
          </a:bodyPr>
          <a:lstStyle/>
          <a:p>
            <a:r>
              <a:rPr lang="en-US" spc="-500" dirty="0"/>
              <a:t>C V </a:t>
            </a:r>
            <a:r>
              <a:rPr lang="en-US" dirty="0"/>
              <a:t>T Electronic Controls </a:t>
            </a:r>
            <a:r>
              <a:rPr lang="en-US" sz="2800" dirty="0"/>
              <a:t>(1 of 3)</a:t>
            </a:r>
            <a:endParaRPr lang="en-US"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90538" y="1044848"/>
            <a:ext cx="8229600" cy="3083340"/>
          </a:xfrm>
        </p:spPr>
        <p:txBody>
          <a:bodyPr wrap="square" lIns="0" tIns="18000" rIns="0" bIns="18000" anchor="ctr" anchorCtr="0">
            <a:spAutoFit/>
          </a:bodyPr>
          <a:lstStyle/>
          <a:p>
            <a:pPr marL="342900" indent="-342900">
              <a:spcBef>
                <a:spcPts val="600"/>
              </a:spcBef>
            </a:pPr>
            <a:r>
              <a:rPr lang="en-US" sz="2400" dirty="0"/>
              <a:t>Inputs: (Page 186-189)</a:t>
            </a:r>
          </a:p>
          <a:p>
            <a:pPr marL="829818" lvl="1" indent="-342900"/>
            <a:r>
              <a:rPr lang="en-US" sz="2400" dirty="0"/>
              <a:t>Transmission Range Sensor</a:t>
            </a:r>
          </a:p>
          <a:p>
            <a:pPr marL="829818" lvl="1" indent="-342900"/>
            <a:r>
              <a:rPr lang="en-US" sz="2400" dirty="0"/>
              <a:t>Input Speed Sensor</a:t>
            </a:r>
          </a:p>
          <a:p>
            <a:pPr marL="829818" lvl="1" indent="-342900"/>
            <a:r>
              <a:rPr lang="en-US" sz="2400" dirty="0"/>
              <a:t>Output Speed Sensor</a:t>
            </a:r>
          </a:p>
          <a:p>
            <a:pPr marL="829818" lvl="1" indent="-342900"/>
            <a:r>
              <a:rPr lang="en-US" sz="2400" dirty="0"/>
              <a:t>Primary Pressure Sensor</a:t>
            </a:r>
          </a:p>
          <a:p>
            <a:pPr marL="829818" lvl="1" indent="-342900"/>
            <a:r>
              <a:rPr lang="en-US" sz="2400" dirty="0"/>
              <a:t>Secondary Pressure Sensor</a:t>
            </a:r>
          </a:p>
          <a:p>
            <a:pPr marL="829818" lvl="1" indent="-342900"/>
            <a:r>
              <a:rPr lang="en-US" sz="2400" dirty="0"/>
              <a:t>Transmission Temperature Sensor</a:t>
            </a:r>
          </a:p>
        </p:txBody>
      </p:sp>
    </p:spTree>
    <p:extLst>
      <p:ext uri="{BB962C8B-B14F-4D97-AF65-F5344CB8AC3E}">
        <p14:creationId xmlns:p14="http://schemas.microsoft.com/office/powerpoint/2010/main" val="81461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90538" y="230096"/>
            <a:ext cx="8207375" cy="590349"/>
          </a:xfrm>
        </p:spPr>
        <p:txBody>
          <a:bodyPr wrap="square" lIns="0" tIns="18000" rIns="0" bIns="18000" anchor="ctr" anchorCtr="0">
            <a:spAutoFit/>
          </a:bodyPr>
          <a:lstStyle/>
          <a:p>
            <a:r>
              <a:rPr lang="en-US" spc="-500" dirty="0"/>
              <a:t>C V </a:t>
            </a:r>
            <a:r>
              <a:rPr lang="en-US" dirty="0"/>
              <a:t>T Electronic Controls </a:t>
            </a:r>
            <a:r>
              <a:rPr lang="en-US" sz="2800" dirty="0"/>
              <a:t>(2 of 3)</a:t>
            </a:r>
            <a:endParaRPr lang="en-US"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90538" y="1058015"/>
            <a:ext cx="8185150" cy="3529616"/>
          </a:xfrm>
        </p:spPr>
        <p:txBody>
          <a:bodyPr wrap="square" lIns="0" tIns="18000" rIns="0" bIns="18000" anchor="ctr" anchorCtr="0">
            <a:spAutoFit/>
          </a:bodyPr>
          <a:lstStyle/>
          <a:p>
            <a:pPr marL="342900" indent="-342900">
              <a:spcBef>
                <a:spcPts val="600"/>
              </a:spcBef>
            </a:pPr>
            <a:r>
              <a:rPr lang="en-US" sz="2400" dirty="0"/>
              <a:t>Indirect inputs from </a:t>
            </a:r>
            <a:r>
              <a:rPr lang="en-US" sz="2400" spc="-300" dirty="0"/>
              <a:t>C A </a:t>
            </a:r>
            <a:r>
              <a:rPr lang="en-US" sz="2400" dirty="0"/>
              <a:t>N bus include: (Page 186-189)</a:t>
            </a:r>
          </a:p>
          <a:p>
            <a:pPr marL="829818" lvl="1" indent="-342900"/>
            <a:r>
              <a:rPr lang="en-US" sz="2400" spc="-300" dirty="0"/>
              <a:t>P C </a:t>
            </a:r>
            <a:r>
              <a:rPr lang="en-US" sz="2400" dirty="0"/>
              <a:t>M requests</a:t>
            </a:r>
          </a:p>
          <a:p>
            <a:pPr marL="829818" lvl="1" indent="-342900"/>
            <a:r>
              <a:rPr lang="en-US" sz="2400" dirty="0"/>
              <a:t>Engine output torque</a:t>
            </a:r>
          </a:p>
          <a:p>
            <a:pPr marL="829818" lvl="1" indent="-342900"/>
            <a:r>
              <a:rPr lang="en-US" sz="2400" dirty="0"/>
              <a:t>Brake switch</a:t>
            </a:r>
          </a:p>
          <a:p>
            <a:pPr marL="829818" lvl="1" indent="-342900"/>
            <a:r>
              <a:rPr lang="en-US" sz="2400" spc="-300" dirty="0"/>
              <a:t>A B </a:t>
            </a:r>
            <a:r>
              <a:rPr lang="en-US" sz="2400" dirty="0"/>
              <a:t>S status signals</a:t>
            </a:r>
          </a:p>
          <a:p>
            <a:pPr marL="829818" lvl="1" indent="-342900"/>
            <a:r>
              <a:rPr lang="en-US" sz="2400" dirty="0"/>
              <a:t>Charging system voltage</a:t>
            </a:r>
          </a:p>
          <a:p>
            <a:pPr marL="829818" lvl="1" indent="-342900"/>
            <a:r>
              <a:rPr lang="en-US" sz="2400" dirty="0"/>
              <a:t>Engine </a:t>
            </a:r>
            <a:r>
              <a:rPr lang="en-US" sz="2400" spc="-300" dirty="0"/>
              <a:t>R P </a:t>
            </a:r>
            <a:r>
              <a:rPr lang="en-US" sz="2400" dirty="0"/>
              <a:t>M</a:t>
            </a:r>
          </a:p>
          <a:p>
            <a:pPr marL="829818" lvl="1" indent="-342900"/>
            <a:r>
              <a:rPr lang="en-US" sz="2400" dirty="0"/>
              <a:t>Engine coolant temperature</a:t>
            </a:r>
          </a:p>
        </p:txBody>
      </p:sp>
    </p:spTree>
    <p:extLst>
      <p:ext uri="{BB962C8B-B14F-4D97-AF65-F5344CB8AC3E}">
        <p14:creationId xmlns:p14="http://schemas.microsoft.com/office/powerpoint/2010/main" val="148795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90538" y="230096"/>
            <a:ext cx="8207375" cy="590349"/>
          </a:xfrm>
        </p:spPr>
        <p:txBody>
          <a:bodyPr wrap="square" lIns="0" tIns="18000" rIns="0" bIns="18000" anchor="ctr" anchorCtr="0">
            <a:spAutoFit/>
          </a:bodyPr>
          <a:lstStyle/>
          <a:p>
            <a:r>
              <a:rPr lang="en-US" spc="-500" dirty="0"/>
              <a:t>C V </a:t>
            </a:r>
            <a:r>
              <a:rPr lang="en-US" dirty="0"/>
              <a:t>T Electronic Controls </a:t>
            </a:r>
            <a:r>
              <a:rPr lang="en-US" sz="2800" dirty="0"/>
              <a:t>(3 of 3)</a:t>
            </a:r>
            <a:endParaRPr lang="en-US"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9425" y="1040360"/>
            <a:ext cx="8229600" cy="3975892"/>
          </a:xfrm>
        </p:spPr>
        <p:txBody>
          <a:bodyPr wrap="square" lIns="0" tIns="18000" rIns="0" bIns="18000" anchor="ctr" anchorCtr="0">
            <a:spAutoFit/>
          </a:bodyPr>
          <a:lstStyle/>
          <a:p>
            <a:pPr marL="342900" indent="-342900">
              <a:spcBef>
                <a:spcPts val="600"/>
              </a:spcBef>
            </a:pPr>
            <a:r>
              <a:rPr lang="en-US" sz="2400" dirty="0"/>
              <a:t>Accelerator pedal position </a:t>
            </a:r>
          </a:p>
          <a:p>
            <a:pPr marL="342900" indent="-342900">
              <a:spcBef>
                <a:spcPts val="600"/>
              </a:spcBef>
            </a:pPr>
            <a:r>
              <a:rPr lang="en-US" sz="2400" dirty="0"/>
              <a:t>Vehicle speed</a:t>
            </a:r>
          </a:p>
          <a:p>
            <a:pPr marL="342900" indent="-342900">
              <a:spcBef>
                <a:spcPts val="600"/>
              </a:spcBef>
            </a:pPr>
            <a:r>
              <a:rPr lang="en-US" sz="2400" dirty="0"/>
              <a:t>A/C system requests</a:t>
            </a:r>
          </a:p>
          <a:p>
            <a:pPr marL="342900" indent="-342900">
              <a:spcBef>
                <a:spcPts val="600"/>
              </a:spcBef>
            </a:pPr>
            <a:r>
              <a:rPr lang="en-US" sz="2400" dirty="0"/>
              <a:t>Outputs</a:t>
            </a:r>
          </a:p>
          <a:p>
            <a:pPr marL="829818" lvl="1" indent="-342900"/>
            <a:r>
              <a:rPr lang="en-US" sz="2400" dirty="0"/>
              <a:t>Radio control motor</a:t>
            </a:r>
          </a:p>
          <a:p>
            <a:pPr marL="829818" lvl="1" indent="-342900"/>
            <a:r>
              <a:rPr lang="en-US" sz="2400" dirty="0"/>
              <a:t>Stepper motor</a:t>
            </a:r>
          </a:p>
          <a:p>
            <a:pPr marL="829818" lvl="1" indent="-342900"/>
            <a:r>
              <a:rPr lang="en-US" sz="2400" dirty="0"/>
              <a:t>Line pressure solenoid</a:t>
            </a:r>
          </a:p>
          <a:p>
            <a:pPr marL="829818" lvl="1" indent="-342900"/>
            <a:r>
              <a:rPr lang="en-US" sz="2400" dirty="0"/>
              <a:t>Secondary pressure solenoid</a:t>
            </a:r>
          </a:p>
          <a:p>
            <a:pPr marL="829818" lvl="1" indent="-342900"/>
            <a:r>
              <a:rPr lang="en-US" sz="2400" spc="-300" dirty="0"/>
              <a:t>T C </a:t>
            </a:r>
            <a:r>
              <a:rPr lang="en-US" sz="2400" dirty="0"/>
              <a:t>C lockup solenoid</a:t>
            </a:r>
          </a:p>
        </p:txBody>
      </p:sp>
    </p:spTree>
    <p:extLst>
      <p:ext uri="{BB962C8B-B14F-4D97-AF65-F5344CB8AC3E}">
        <p14:creationId xmlns:p14="http://schemas.microsoft.com/office/powerpoint/2010/main" val="2876884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dirty="0"/>
              <a:t>Figure 13.7</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54322"/>
            <a:ext cx="8229600" cy="405683"/>
          </a:xfrm>
        </p:spPr>
        <p:txBody>
          <a:bodyPr wrap="square" lIns="0" tIns="18000" rIns="0" bIns="18000" anchor="ctr" anchorCtr="0">
            <a:spAutoFit/>
          </a:bodyPr>
          <a:lstStyle/>
          <a:p>
            <a:pPr marL="0" indent="0">
              <a:buNone/>
            </a:pPr>
            <a:r>
              <a:rPr lang="en-US" sz="2400" dirty="0"/>
              <a:t>Block Diagram</a:t>
            </a:r>
            <a:endParaRPr lang="en-US" sz="2400" dirty="0">
              <a:solidFill>
                <a:schemeClr val="tx1"/>
              </a:solidFill>
            </a:endParaRPr>
          </a:p>
        </p:txBody>
      </p:sp>
      <p:pic>
        <p:nvPicPr>
          <p:cNvPr id="11" name="Picture 10" descr="The image shows a block diagram showing the relationship between the T C M, electrical actuators, valve body, and hydraulic actuators for a C V T transmission.&#10;Long description is available in notes, Press F6.">
            <a:extLst>
              <a:ext uri="{FF2B5EF4-FFF2-40B4-BE49-F238E27FC236}">
                <a16:creationId xmlns:a16="http://schemas.microsoft.com/office/drawing/2014/main" id="{650B0667-C33B-454E-B266-1A3BFAD1DD01}"/>
              </a:ext>
            </a:extLst>
          </p:cNvPr>
          <p:cNvPicPr>
            <a:picLocks noChangeAspect="1"/>
          </p:cNvPicPr>
          <p:nvPr/>
        </p:nvPicPr>
        <p:blipFill rotWithShape="1">
          <a:blip r:embed="rId3"/>
          <a:srcRect b="6073"/>
          <a:stretch/>
        </p:blipFill>
        <p:spPr>
          <a:xfrm>
            <a:off x="2234276" y="1601616"/>
            <a:ext cx="4693734" cy="3494208"/>
          </a:xfrm>
          <a:prstGeom prst="rect">
            <a:avLst/>
          </a:prstGeom>
        </p:spPr>
      </p:pic>
      <p:sp>
        <p:nvSpPr>
          <p:cNvPr id="3" name="Content Placeholder 2">
            <a:extLst>
              <a:ext uri="{FF2B5EF4-FFF2-40B4-BE49-F238E27FC236}">
                <a16:creationId xmlns:a16="http://schemas.microsoft.com/office/drawing/2014/main" id="{2D4B1BF6-F7B2-4B07-ADFB-88B388081828}"/>
              </a:ext>
            </a:extLst>
          </p:cNvPr>
          <p:cNvSpPr>
            <a:spLocks noGrp="1"/>
          </p:cNvSpPr>
          <p:nvPr>
            <p:ph sz="quarter" idx="14"/>
          </p:nvPr>
        </p:nvSpPr>
        <p:spPr>
          <a:xfrm>
            <a:off x="468313" y="5229245"/>
            <a:ext cx="8229600" cy="1144347"/>
          </a:xfrm>
        </p:spPr>
        <p:txBody>
          <a:bodyPr lIns="0" tIns="18000" rIns="0" bIns="18000">
            <a:spAutoFit/>
          </a:bodyPr>
          <a:lstStyle/>
          <a:p>
            <a:pPr marL="0" indent="0">
              <a:buNone/>
            </a:pPr>
            <a:r>
              <a:rPr lang="en-US" sz="2400" dirty="0">
                <a:solidFill>
                  <a:schemeClr val="bg2"/>
                </a:solidFill>
              </a:rPr>
              <a:t>Block diagram showing the relationship between the </a:t>
            </a:r>
            <a:r>
              <a:rPr lang="en-US" sz="2400" spc="-300" dirty="0">
                <a:solidFill>
                  <a:schemeClr val="bg2"/>
                </a:solidFill>
              </a:rPr>
              <a:t>T C </a:t>
            </a:r>
            <a:r>
              <a:rPr lang="en-US" sz="2400" dirty="0">
                <a:solidFill>
                  <a:schemeClr val="bg2"/>
                </a:solidFill>
              </a:rPr>
              <a:t>M, electrical actuators, valve body, and hydraulic actuators for a </a:t>
            </a:r>
            <a:r>
              <a:rPr lang="en-US" sz="2400" spc="-300" dirty="0">
                <a:solidFill>
                  <a:schemeClr val="bg2"/>
                </a:solidFill>
              </a:rPr>
              <a:t>C V </a:t>
            </a:r>
            <a:r>
              <a:rPr lang="en-US" sz="2400" dirty="0">
                <a:solidFill>
                  <a:schemeClr val="bg2"/>
                </a:solidFill>
              </a:rPr>
              <a:t>T transmission</a:t>
            </a:r>
          </a:p>
        </p:txBody>
      </p:sp>
    </p:spTree>
    <p:extLst>
      <p:ext uri="{BB962C8B-B14F-4D97-AF65-F5344CB8AC3E}">
        <p14:creationId xmlns:p14="http://schemas.microsoft.com/office/powerpoint/2010/main" val="5021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 name="Title 1">
            <a:extLst>
              <a:ext uri="{FF2B5EF4-FFF2-40B4-BE49-F238E27FC236}">
                <a16:creationId xmlns:a16="http://schemas.microsoft.com/office/drawing/2014/main" id="{505B9C9C-5222-44C2-83C7-063C297830B8}"/>
              </a:ext>
            </a:extLst>
          </p:cNvPr>
          <p:cNvSpPr>
            <a:spLocks noGrp="1"/>
          </p:cNvSpPr>
          <p:nvPr>
            <p:ph type="title"/>
          </p:nvPr>
        </p:nvSpPr>
        <p:spPr>
          <a:xfrm>
            <a:off x="474452" y="233600"/>
            <a:ext cx="8212348" cy="590349"/>
          </a:xfrm>
        </p:spPr>
        <p:txBody>
          <a:bodyPr lIns="0" tIns="18000" rIns="0" bIns="18000" anchor="ctr">
            <a:spAutoFit/>
          </a:bodyPr>
          <a:lstStyle/>
          <a:p>
            <a:r>
              <a:rPr lang="en-US" dirty="0"/>
              <a:t>Learning Objectives</a:t>
            </a:r>
            <a:endParaRPr lang="en-US" sz="2800" dirty="0"/>
          </a:p>
        </p:txBody>
      </p:sp>
      <p:sp>
        <p:nvSpPr>
          <p:cNvPr id="7" name="Content Placeholder 6">
            <a:extLst>
              <a:ext uri="{FF2B5EF4-FFF2-40B4-BE49-F238E27FC236}">
                <a16:creationId xmlns:a16="http://schemas.microsoft.com/office/drawing/2014/main" id="{1EB22131-D366-DA51-F336-FB0714E7F533}"/>
              </a:ext>
            </a:extLst>
          </p:cNvPr>
          <p:cNvSpPr>
            <a:spLocks noGrp="1"/>
          </p:cNvSpPr>
          <p:nvPr>
            <p:ph sz="quarter" idx="14"/>
          </p:nvPr>
        </p:nvSpPr>
        <p:spPr>
          <a:xfrm>
            <a:off x="474453" y="1055722"/>
            <a:ext cx="8212347" cy="2637064"/>
          </a:xfrm>
        </p:spPr>
        <p:txBody>
          <a:bodyPr lIns="0" tIns="18000" rIns="0" bIns="18000" anchor="ctr" anchorCtr="0">
            <a:spAutoFit/>
          </a:bodyPr>
          <a:lstStyle/>
          <a:p>
            <a:pPr marL="685800" lvl="0" indent="-685800">
              <a:buClr>
                <a:schemeClr val="lt1"/>
              </a:buClr>
              <a:buSzPct val="25000"/>
              <a:buNone/>
            </a:pPr>
            <a:r>
              <a:rPr lang="en-US" sz="2400" b="1" dirty="0">
                <a:solidFill>
                  <a:srgbClr val="007FA3"/>
                </a:solidFill>
              </a:rPr>
              <a:t>13.1 </a:t>
            </a:r>
            <a:r>
              <a:rPr lang="en-US" sz="2400" dirty="0">
                <a:solidFill>
                  <a:schemeClr val="tx1"/>
                </a:solidFill>
              </a:rPr>
              <a:t>Describe the construction of a continuously variable transmission and discuss its advantages and disadvantages.</a:t>
            </a:r>
          </a:p>
          <a:p>
            <a:pPr marL="685800" lvl="0" indent="-685800">
              <a:buClr>
                <a:schemeClr val="lt1"/>
              </a:buClr>
              <a:buSzPct val="25000"/>
              <a:buNone/>
            </a:pPr>
            <a:r>
              <a:rPr lang="en-US" sz="2400" b="1" dirty="0">
                <a:solidFill>
                  <a:srgbClr val="007FA3"/>
                </a:solidFill>
              </a:rPr>
              <a:t>13.2 </a:t>
            </a:r>
            <a:r>
              <a:rPr lang="en-US" sz="2400" dirty="0">
                <a:solidFill>
                  <a:schemeClr val="tx1"/>
                </a:solidFill>
              </a:rPr>
              <a:t>Discuss the electronic controls and operation of a </a:t>
            </a:r>
            <a:r>
              <a:rPr lang="en-US" sz="2400" spc="-300" dirty="0">
                <a:solidFill>
                  <a:schemeClr val="tx1"/>
                </a:solidFill>
              </a:rPr>
              <a:t>C V </a:t>
            </a:r>
            <a:r>
              <a:rPr lang="en-US" sz="2400" dirty="0">
                <a:solidFill>
                  <a:schemeClr val="tx1"/>
                </a:solidFill>
              </a:rPr>
              <a:t>T.</a:t>
            </a:r>
          </a:p>
          <a:p>
            <a:pPr marL="685800" lvl="0" indent="-685800">
              <a:buClr>
                <a:schemeClr val="lt1"/>
              </a:buClr>
              <a:buSzPct val="25000"/>
              <a:buNone/>
            </a:pPr>
            <a:r>
              <a:rPr lang="en-US" sz="2400" b="1" dirty="0">
                <a:solidFill>
                  <a:srgbClr val="007FA3"/>
                </a:solidFill>
              </a:rPr>
              <a:t>13.3 </a:t>
            </a:r>
            <a:r>
              <a:rPr lang="en-US" sz="2400" dirty="0">
                <a:solidFill>
                  <a:schemeClr val="tx1"/>
                </a:solidFill>
              </a:rPr>
              <a:t>Explain the diagnosis of a </a:t>
            </a:r>
            <a:r>
              <a:rPr lang="en-US" sz="2400" spc="-300" dirty="0">
                <a:solidFill>
                  <a:schemeClr val="tx1"/>
                </a:solidFill>
              </a:rPr>
              <a:t>C V </a:t>
            </a:r>
            <a:r>
              <a:rPr lang="en-US" sz="2400" dirty="0">
                <a:solidFill>
                  <a:schemeClr val="tx1"/>
                </a:solidFill>
              </a:rPr>
              <a:t>T, including pressure testing and </a:t>
            </a:r>
            <a:r>
              <a:rPr lang="en-US" sz="2400" spc="-300" dirty="0">
                <a:solidFill>
                  <a:schemeClr val="tx1"/>
                </a:solidFill>
              </a:rPr>
              <a:t>C V </a:t>
            </a:r>
            <a:r>
              <a:rPr lang="en-US" sz="2400" dirty="0">
                <a:solidFill>
                  <a:schemeClr val="tx1"/>
                </a:solidFill>
              </a:rPr>
              <a:t>T fluid and noise issues.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dirty="0"/>
              <a:t>Figure 13.8</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122279"/>
            <a:ext cx="8229600" cy="344128"/>
          </a:xfrm>
        </p:spPr>
        <p:txBody>
          <a:bodyPr wrap="square" lIns="0" tIns="18000" rIns="0" bIns="18000" anchor="ctr" anchorCtr="0">
            <a:spAutoFit/>
          </a:bodyPr>
          <a:lstStyle/>
          <a:p>
            <a:pPr marL="0" indent="0">
              <a:buNone/>
            </a:pPr>
            <a:r>
              <a:rPr lang="en-US" sz="2000" dirty="0"/>
              <a:t>Stepper Motor</a:t>
            </a:r>
            <a:endParaRPr lang="en-US" sz="2000" dirty="0">
              <a:solidFill>
                <a:schemeClr val="tx1"/>
              </a:solidFill>
            </a:endParaRPr>
          </a:p>
        </p:txBody>
      </p:sp>
      <p:pic>
        <p:nvPicPr>
          <p:cNvPr id="8" name="Picture 7" descr="The image shows the effect of the movement of the stepper motor.&#10;Long description is available in notes, Press F6.">
            <a:extLst>
              <a:ext uri="{FF2B5EF4-FFF2-40B4-BE49-F238E27FC236}">
                <a16:creationId xmlns:a16="http://schemas.microsoft.com/office/drawing/2014/main" id="{99F10DB0-140E-9A6D-3B84-EFF9CD3F82E4}"/>
              </a:ext>
            </a:extLst>
          </p:cNvPr>
          <p:cNvPicPr>
            <a:picLocks noChangeAspect="1"/>
          </p:cNvPicPr>
          <p:nvPr/>
        </p:nvPicPr>
        <p:blipFill rotWithShape="1">
          <a:blip r:embed="rId3"/>
          <a:srcRect b="8383"/>
          <a:stretch/>
        </p:blipFill>
        <p:spPr>
          <a:xfrm>
            <a:off x="1976325" y="1705510"/>
            <a:ext cx="5191351" cy="3228056"/>
          </a:xfrm>
          <a:prstGeom prst="rect">
            <a:avLst/>
          </a:prstGeom>
        </p:spPr>
      </p:pic>
      <p:sp>
        <p:nvSpPr>
          <p:cNvPr id="3" name="Content Placeholder 2">
            <a:extLst>
              <a:ext uri="{FF2B5EF4-FFF2-40B4-BE49-F238E27FC236}">
                <a16:creationId xmlns:a16="http://schemas.microsoft.com/office/drawing/2014/main" id="{2D4B1BF6-F7B2-4B07-ADFB-88B388081828}"/>
              </a:ext>
            </a:extLst>
          </p:cNvPr>
          <p:cNvSpPr>
            <a:spLocks noGrp="1"/>
          </p:cNvSpPr>
          <p:nvPr>
            <p:ph sz="quarter" idx="14"/>
          </p:nvPr>
        </p:nvSpPr>
        <p:spPr>
          <a:xfrm>
            <a:off x="468313" y="5092754"/>
            <a:ext cx="8229600" cy="1267458"/>
          </a:xfrm>
        </p:spPr>
        <p:txBody>
          <a:bodyPr wrap="square" lIns="0" tIns="18000" rIns="0" bIns="18000">
            <a:spAutoFit/>
          </a:bodyPr>
          <a:lstStyle/>
          <a:p>
            <a:pPr marL="0" indent="0">
              <a:buNone/>
            </a:pPr>
            <a:r>
              <a:rPr lang="en-US" sz="2000" b="1" dirty="0"/>
              <a:t>(a) </a:t>
            </a:r>
            <a:r>
              <a:rPr lang="en-US" sz="2000" dirty="0"/>
              <a:t>stepper motor and pulley ratio link with the </a:t>
            </a:r>
            <a:r>
              <a:rPr lang="en-US" sz="2000" spc="-260" dirty="0"/>
              <a:t>C V </a:t>
            </a:r>
            <a:r>
              <a:rPr lang="en-US" sz="2000" dirty="0"/>
              <a:t>T in low ratio. </a:t>
            </a:r>
            <a:r>
              <a:rPr lang="en-US" sz="2000" b="1" dirty="0"/>
              <a:t>(b)</a:t>
            </a:r>
            <a:r>
              <a:rPr lang="en-US" sz="2000" dirty="0"/>
              <a:t> The stepper motor has extended, moving the ratio link and ratio control valve; this should cause the primary pulley to become narrower to produce a higher ratio.</a:t>
            </a:r>
          </a:p>
        </p:txBody>
      </p:sp>
    </p:spTree>
    <p:extLst>
      <p:ext uri="{BB962C8B-B14F-4D97-AF65-F5344CB8AC3E}">
        <p14:creationId xmlns:p14="http://schemas.microsoft.com/office/powerpoint/2010/main" val="991861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dirty="0"/>
              <a:t>Figure 13.9</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122279"/>
            <a:ext cx="1296479" cy="344128"/>
          </a:xfrm>
        </p:spPr>
        <p:txBody>
          <a:bodyPr wrap="square" lIns="0" tIns="18000" rIns="0" bIns="18000" anchor="ctr" anchorCtr="0">
            <a:spAutoFit/>
          </a:bodyPr>
          <a:lstStyle/>
          <a:p>
            <a:pPr marL="0" indent="0">
              <a:buNone/>
            </a:pPr>
            <a:r>
              <a:rPr lang="en-US" sz="2000" dirty="0"/>
              <a:t>Movement</a:t>
            </a:r>
            <a:endParaRPr lang="en-US" sz="2000" dirty="0">
              <a:solidFill>
                <a:schemeClr val="tx1"/>
              </a:solidFill>
            </a:endParaRPr>
          </a:p>
        </p:txBody>
      </p:sp>
      <p:pic>
        <p:nvPicPr>
          <p:cNvPr id="8" name="Picture 7" descr="The effect of the movement of the stepper motor or the floating sheave is shown. &#10;Long description is available in notes, Press F6.">
            <a:extLst>
              <a:ext uri="{FF2B5EF4-FFF2-40B4-BE49-F238E27FC236}">
                <a16:creationId xmlns:a16="http://schemas.microsoft.com/office/drawing/2014/main" id="{D8FFE6A2-2198-B0F1-6B8B-EFE566CC0113}"/>
              </a:ext>
            </a:extLst>
          </p:cNvPr>
          <p:cNvPicPr>
            <a:picLocks noChangeAspect="1"/>
          </p:cNvPicPr>
          <p:nvPr/>
        </p:nvPicPr>
        <p:blipFill rotWithShape="1">
          <a:blip r:embed="rId3"/>
          <a:srcRect b="6933"/>
          <a:stretch/>
        </p:blipFill>
        <p:spPr>
          <a:xfrm>
            <a:off x="2630948" y="980157"/>
            <a:ext cx="3886788" cy="3963053"/>
          </a:xfrm>
          <a:prstGeom prst="rect">
            <a:avLst/>
          </a:prstGeom>
        </p:spPr>
      </p:pic>
      <p:sp>
        <p:nvSpPr>
          <p:cNvPr id="3" name="Content Placeholder 2">
            <a:extLst>
              <a:ext uri="{FF2B5EF4-FFF2-40B4-BE49-F238E27FC236}">
                <a16:creationId xmlns:a16="http://schemas.microsoft.com/office/drawing/2014/main" id="{2D4B1BF6-F7B2-4B07-ADFB-88B388081828}"/>
              </a:ext>
            </a:extLst>
          </p:cNvPr>
          <p:cNvSpPr>
            <a:spLocks noGrp="1"/>
          </p:cNvSpPr>
          <p:nvPr>
            <p:ph sz="quarter" idx="14"/>
          </p:nvPr>
        </p:nvSpPr>
        <p:spPr>
          <a:xfrm>
            <a:off x="468313" y="5092754"/>
            <a:ext cx="8229600" cy="1267458"/>
          </a:xfrm>
        </p:spPr>
        <p:txBody>
          <a:bodyPr lIns="0" tIns="18000" rIns="0" bIns="18000">
            <a:spAutoFit/>
          </a:bodyPr>
          <a:lstStyle/>
          <a:p>
            <a:pPr marL="0" indent="0">
              <a:buNone/>
            </a:pPr>
            <a:r>
              <a:rPr lang="en-US" sz="2000" dirty="0"/>
              <a:t>Movement of either stepper motor or primary floating sheave will move the ratio control valve to add or remove fluid from the primary pulley. The secondary valve maintains the necessary pulley pressure on the drive belt</a:t>
            </a:r>
          </a:p>
        </p:txBody>
      </p:sp>
    </p:spTree>
    <p:extLst>
      <p:ext uri="{BB962C8B-B14F-4D97-AF65-F5344CB8AC3E}">
        <p14:creationId xmlns:p14="http://schemas.microsoft.com/office/powerpoint/2010/main" val="885689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spc="-500" dirty="0"/>
              <a:t>C V </a:t>
            </a:r>
            <a:r>
              <a:rPr lang="en-US" dirty="0"/>
              <a:t>T Operation</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59687" y="1054322"/>
            <a:ext cx="4483249" cy="405683"/>
          </a:xfrm>
        </p:spPr>
        <p:txBody>
          <a:bodyPr wrap="square" lIns="0" tIns="18000" rIns="0" bIns="18000" anchor="ctr" anchorCtr="0">
            <a:spAutoFit/>
          </a:bodyPr>
          <a:lstStyle/>
          <a:p>
            <a:pPr marL="342900" indent="-342900"/>
            <a:r>
              <a:rPr lang="en-US" sz="2400" dirty="0"/>
              <a:t>Describe what happens during</a:t>
            </a:r>
            <a:endParaRPr lang="en-US" sz="2400" dirty="0">
              <a:solidFill>
                <a:schemeClr val="tx1"/>
              </a:solidFill>
            </a:endParaRPr>
          </a:p>
        </p:txBody>
      </p:sp>
      <p:graphicFrame>
        <p:nvGraphicFramePr>
          <p:cNvPr id="9" name="Object 8" descr="Ellipsis">
            <a:extLst>
              <a:ext uri="{FF2B5EF4-FFF2-40B4-BE49-F238E27FC236}">
                <a16:creationId xmlns:a16="http://schemas.microsoft.com/office/drawing/2014/main" id="{81A3A077-F374-438C-B343-27697DCFB0D9}"/>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892131064"/>
              </p:ext>
            </p:extLst>
          </p:nvPr>
        </p:nvGraphicFramePr>
        <p:xfrm>
          <a:off x="5027357" y="1062948"/>
          <a:ext cx="595174" cy="490367"/>
        </p:xfrm>
        <a:graphic>
          <a:graphicData uri="http://schemas.openxmlformats.org/presentationml/2006/ole">
            <mc:AlternateContent xmlns:mc="http://schemas.openxmlformats.org/markup-compatibility/2006">
              <mc:Choice xmlns:v="urn:schemas-microsoft-com:vml" Requires="v">
                <p:oleObj name="Equation" r:id="rId3" imgW="215640" imgH="177480" progId="Equation.DSMT4">
                  <p:embed/>
                </p:oleObj>
              </mc:Choice>
              <mc:Fallback>
                <p:oleObj name="Equation" r:id="rId3" imgW="215640" imgH="177480" progId="Equation.DSMT4">
                  <p:embed/>
                  <p:pic>
                    <p:nvPicPr>
                      <p:cNvPr id="7" name="Object 6">
                        <a:extLst>
                          <a:ext uri="{FF2B5EF4-FFF2-40B4-BE49-F238E27FC236}">
                            <a16:creationId xmlns:a16="http://schemas.microsoft.com/office/drawing/2014/main" id="{21EB8F5D-9989-4744-8243-2E83B12446EF}"/>
                          </a:ext>
                          <a:ext uri="{C183D7F6-B498-43B3-948B-1728B52AA6E4}">
                            <adec:decorative xmlns:adec="http://schemas.microsoft.com/office/drawing/2017/decorative" val="1"/>
                          </a:ext>
                        </a:extLst>
                      </p:cNvPr>
                      <p:cNvPicPr/>
                      <p:nvPr/>
                    </p:nvPicPr>
                    <p:blipFill>
                      <a:blip r:embed="rId4"/>
                      <a:stretch>
                        <a:fillRect/>
                      </a:stretch>
                    </p:blipFill>
                    <p:spPr>
                      <a:xfrm>
                        <a:off x="5027357" y="1062948"/>
                        <a:ext cx="595174" cy="490367"/>
                      </a:xfrm>
                      <a:prstGeom prst="rect">
                        <a:avLst/>
                      </a:prstGeom>
                      <a:solidFill>
                        <a:schemeClr val="bg1"/>
                      </a:solidFill>
                    </p:spPr>
                  </p:pic>
                </p:oleObj>
              </mc:Fallback>
            </mc:AlternateContent>
          </a:graphicData>
        </a:graphic>
      </p:graphicFrame>
      <p:sp>
        <p:nvSpPr>
          <p:cNvPr id="3" name="Content Placeholder 2">
            <a:extLst>
              <a:ext uri="{FF2B5EF4-FFF2-40B4-BE49-F238E27FC236}">
                <a16:creationId xmlns:a16="http://schemas.microsoft.com/office/drawing/2014/main" id="{2D4B1BF6-F7B2-4B07-ADFB-88B388081828}"/>
              </a:ext>
            </a:extLst>
          </p:cNvPr>
          <p:cNvSpPr>
            <a:spLocks noGrp="1"/>
          </p:cNvSpPr>
          <p:nvPr>
            <p:ph sz="quarter" idx="14"/>
          </p:nvPr>
        </p:nvSpPr>
        <p:spPr>
          <a:xfrm>
            <a:off x="468313" y="1618340"/>
            <a:ext cx="8229600" cy="1298235"/>
          </a:xfrm>
        </p:spPr>
        <p:txBody>
          <a:bodyPr lIns="0" tIns="18000" rIns="0" bIns="18000">
            <a:spAutoFit/>
          </a:bodyPr>
          <a:lstStyle/>
          <a:p>
            <a:pPr marL="829818" lvl="1" indent="-342900"/>
            <a:r>
              <a:rPr lang="en-US" sz="2400" dirty="0"/>
              <a:t>Starting</a:t>
            </a:r>
          </a:p>
          <a:p>
            <a:pPr marL="829818" lvl="1" indent="-342900"/>
            <a:r>
              <a:rPr lang="en-US" sz="2400" dirty="0"/>
              <a:t>Reverse</a:t>
            </a:r>
          </a:p>
          <a:p>
            <a:pPr marL="829818" lvl="1" indent="-342900"/>
            <a:r>
              <a:rPr lang="en-US" sz="2400" dirty="0"/>
              <a:t>Forward</a:t>
            </a:r>
          </a:p>
        </p:txBody>
      </p:sp>
    </p:spTree>
    <p:extLst>
      <p:ext uri="{BB962C8B-B14F-4D97-AF65-F5344CB8AC3E}">
        <p14:creationId xmlns:p14="http://schemas.microsoft.com/office/powerpoint/2010/main" val="3835039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CVT Forward and Reverse</a:t>
            </a:r>
            <a:br>
              <a:rPr lang="en-US"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A7F003F7-4D9F-E65C-91AE-DF28A5FDBA69}"/>
              </a:ext>
            </a:extLst>
          </p:cNvPr>
          <p:cNvSpPr/>
          <p:nvPr/>
        </p:nvSpPr>
        <p:spPr>
          <a:xfrm>
            <a:off x="1073426" y="1282149"/>
            <a:ext cx="8030214" cy="6162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cvt_forward_and_rev">
            <a:hlinkClick r:id="" action="ppaction://media"/>
            <a:extLst>
              <a:ext uri="{FF2B5EF4-FFF2-40B4-BE49-F238E27FC236}">
                <a16:creationId xmlns:a16="http://schemas.microsoft.com/office/drawing/2014/main" id="{50060B9F-A4F6-6558-332B-28D80395295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0360" y="1171302"/>
            <a:ext cx="8990866" cy="5057362"/>
          </a:xfrm>
          <a:prstGeom prst="rect">
            <a:avLst/>
          </a:prstGeom>
        </p:spPr>
      </p:pic>
    </p:spTree>
    <p:extLst>
      <p:ext uri="{BB962C8B-B14F-4D97-AF65-F5344CB8AC3E}">
        <p14:creationId xmlns:p14="http://schemas.microsoft.com/office/powerpoint/2010/main" val="236727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3286" y="230096"/>
            <a:ext cx="8207375" cy="590349"/>
          </a:xfrm>
        </p:spPr>
        <p:txBody>
          <a:bodyPr wrap="square" lIns="0" tIns="18000" rIns="0" bIns="18000" anchor="ctr" anchorCtr="0">
            <a:spAutoFit/>
          </a:bodyPr>
          <a:lstStyle/>
          <a:p>
            <a:r>
              <a:rPr lang="en-US" spc="-500" dirty="0"/>
              <a:t>C V </a:t>
            </a:r>
            <a:r>
              <a:rPr lang="en-US" dirty="0"/>
              <a:t>T Torque Converter</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4660" y="1046655"/>
            <a:ext cx="8185150" cy="1590623"/>
          </a:xfrm>
        </p:spPr>
        <p:txBody>
          <a:bodyPr wrap="square" lIns="0" tIns="18000" rIns="0" bIns="18000" anchor="ctr" anchorCtr="0">
            <a:spAutoFit/>
          </a:bodyPr>
          <a:lstStyle/>
          <a:p>
            <a:pPr marL="342900" indent="-342900">
              <a:spcBef>
                <a:spcPts val="600"/>
              </a:spcBef>
            </a:pPr>
            <a:r>
              <a:rPr lang="en-US" sz="2400" dirty="0"/>
              <a:t>Most </a:t>
            </a:r>
            <a:r>
              <a:rPr lang="en-US" sz="2400" spc="-300" dirty="0"/>
              <a:t>C V </a:t>
            </a:r>
            <a:r>
              <a:rPr lang="en-US" sz="2400" dirty="0"/>
              <a:t>T transmissions use a low-profile elliptical torque converter with a lockup clutch</a:t>
            </a:r>
          </a:p>
          <a:p>
            <a:pPr marL="342900" indent="-342900">
              <a:spcBef>
                <a:spcPts val="600"/>
              </a:spcBef>
            </a:pPr>
            <a:r>
              <a:rPr lang="en-US" sz="2400" dirty="0"/>
              <a:t>Since </a:t>
            </a:r>
            <a:r>
              <a:rPr lang="en-US" sz="2400" spc="-300" dirty="0"/>
              <a:t>C V T </a:t>
            </a:r>
            <a:r>
              <a:rPr lang="en-US" sz="2400" dirty="0"/>
              <a:t>S are infinitely variable torque converter not needed once the vehicle is moving.</a:t>
            </a:r>
          </a:p>
        </p:txBody>
      </p:sp>
    </p:spTree>
    <p:extLst>
      <p:ext uri="{BB962C8B-B14F-4D97-AF65-F5344CB8AC3E}">
        <p14:creationId xmlns:p14="http://schemas.microsoft.com/office/powerpoint/2010/main" val="3233349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dirty="0"/>
              <a:t>Figure 13.10</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60680"/>
            <a:ext cx="8229600" cy="405683"/>
          </a:xfrm>
        </p:spPr>
        <p:txBody>
          <a:bodyPr wrap="square" lIns="0" tIns="18000" rIns="0" bIns="18000" anchor="ctr" anchorCtr="0">
            <a:spAutoFit/>
          </a:bodyPr>
          <a:lstStyle/>
          <a:p>
            <a:pPr marL="0" indent="0">
              <a:buNone/>
            </a:pPr>
            <a:r>
              <a:rPr lang="en-US" sz="2400" dirty="0"/>
              <a:t>Honda </a:t>
            </a:r>
            <a:r>
              <a:rPr lang="en-US" sz="2400" spc="-300" dirty="0"/>
              <a:t>C V </a:t>
            </a:r>
            <a:r>
              <a:rPr lang="en-US" sz="2400" dirty="0"/>
              <a:t>T power flow in park (P) and neutral (N).</a:t>
            </a:r>
            <a:endParaRPr lang="en-US" sz="2400" dirty="0">
              <a:solidFill>
                <a:schemeClr val="tx1"/>
              </a:solidFill>
            </a:endParaRPr>
          </a:p>
        </p:txBody>
      </p:sp>
      <p:pic>
        <p:nvPicPr>
          <p:cNvPr id="6" name="Picture 5" descr="The image shows the use of a start clutch in the transmission.&#10;Long description is available in notes, Press F6.">
            <a:extLst>
              <a:ext uri="{FF2B5EF4-FFF2-40B4-BE49-F238E27FC236}">
                <a16:creationId xmlns:a16="http://schemas.microsoft.com/office/drawing/2014/main" id="{E5118699-8865-4385-3E43-95BC8A511E24}"/>
              </a:ext>
            </a:extLst>
          </p:cNvPr>
          <p:cNvPicPr>
            <a:picLocks noChangeAspect="1"/>
          </p:cNvPicPr>
          <p:nvPr/>
        </p:nvPicPr>
        <p:blipFill rotWithShape="1">
          <a:blip r:embed="rId3"/>
          <a:srcRect b="5587"/>
          <a:stretch/>
        </p:blipFill>
        <p:spPr>
          <a:xfrm>
            <a:off x="477525" y="1758971"/>
            <a:ext cx="3982710" cy="4422373"/>
          </a:xfrm>
          <a:prstGeom prst="rect">
            <a:avLst/>
          </a:prstGeom>
        </p:spPr>
      </p:pic>
      <p:sp>
        <p:nvSpPr>
          <p:cNvPr id="3" name="Content Placeholder 2">
            <a:extLst>
              <a:ext uri="{FF2B5EF4-FFF2-40B4-BE49-F238E27FC236}">
                <a16:creationId xmlns:a16="http://schemas.microsoft.com/office/drawing/2014/main" id="{2D4B1BF6-F7B2-4B07-ADFB-88B388081828}"/>
              </a:ext>
            </a:extLst>
          </p:cNvPr>
          <p:cNvSpPr>
            <a:spLocks noGrp="1"/>
          </p:cNvSpPr>
          <p:nvPr>
            <p:ph sz="quarter" idx="14"/>
          </p:nvPr>
        </p:nvSpPr>
        <p:spPr>
          <a:xfrm>
            <a:off x="4888822" y="1752491"/>
            <a:ext cx="3786866" cy="2637064"/>
          </a:xfrm>
        </p:spPr>
        <p:txBody>
          <a:bodyPr wrap="square" lIns="0" tIns="18000" rIns="0" bIns="18000">
            <a:spAutoFit/>
          </a:bodyPr>
          <a:lstStyle/>
          <a:p>
            <a:pPr marL="342900" indent="-342900">
              <a:spcBef>
                <a:spcPts val="600"/>
              </a:spcBef>
            </a:pPr>
            <a:r>
              <a:rPr lang="en-US" sz="2400" dirty="0"/>
              <a:t>Operation</a:t>
            </a:r>
          </a:p>
          <a:p>
            <a:pPr marL="829818" lvl="1" indent="-342900"/>
            <a:r>
              <a:rPr lang="en-US" sz="2400" dirty="0"/>
              <a:t>Forward clutch</a:t>
            </a:r>
          </a:p>
          <a:p>
            <a:pPr marL="829818" lvl="1" indent="-342900"/>
            <a:r>
              <a:rPr lang="en-US" sz="2400" dirty="0"/>
              <a:t>Reverse brake</a:t>
            </a:r>
          </a:p>
          <a:p>
            <a:pPr marL="829818" lvl="1" indent="-342900"/>
            <a:r>
              <a:rPr lang="en-US" sz="2400" dirty="0"/>
              <a:t>Start clutch</a:t>
            </a:r>
          </a:p>
          <a:p>
            <a:pPr marL="342900" indent="-342900">
              <a:spcBef>
                <a:spcPts val="600"/>
              </a:spcBef>
            </a:pPr>
            <a:r>
              <a:rPr lang="en-US" sz="2400" dirty="0"/>
              <a:t>Servicing A Honda </a:t>
            </a:r>
            <a:r>
              <a:rPr lang="en-US" sz="2400" spc="-300" dirty="0"/>
              <a:t>C V </a:t>
            </a:r>
            <a:r>
              <a:rPr lang="en-US" sz="2400" dirty="0"/>
              <a:t>T Pages (189-190)</a:t>
            </a:r>
          </a:p>
        </p:txBody>
      </p:sp>
    </p:spTree>
    <p:extLst>
      <p:ext uri="{BB962C8B-B14F-4D97-AF65-F5344CB8AC3E}">
        <p14:creationId xmlns:p14="http://schemas.microsoft.com/office/powerpoint/2010/main" val="1280049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dirty="0"/>
              <a:t>Figure 13.11</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60680"/>
            <a:ext cx="8229600" cy="405683"/>
          </a:xfrm>
        </p:spPr>
        <p:txBody>
          <a:bodyPr wrap="square" lIns="0" tIns="18000" rIns="0" bIns="18000" anchor="ctr" anchorCtr="0">
            <a:spAutoFit/>
          </a:bodyPr>
          <a:lstStyle/>
          <a:p>
            <a:pPr marL="0" indent="0">
              <a:buNone/>
            </a:pPr>
            <a:r>
              <a:rPr lang="en-US" sz="2400" dirty="0"/>
              <a:t>Honda </a:t>
            </a:r>
            <a:r>
              <a:rPr lang="en-US" sz="2400" spc="-300" dirty="0"/>
              <a:t>C V </a:t>
            </a:r>
            <a:r>
              <a:rPr lang="en-US" sz="2400" dirty="0"/>
              <a:t>T operation in drive (D) or low (L).</a:t>
            </a:r>
            <a:endParaRPr lang="en-US" sz="2400" dirty="0">
              <a:solidFill>
                <a:schemeClr val="tx1"/>
              </a:solidFill>
            </a:endParaRPr>
          </a:p>
        </p:txBody>
      </p:sp>
      <p:pic>
        <p:nvPicPr>
          <p:cNvPr id="5" name="Picture 4" descr="The image shows the use of a secondary drive gear. &#10;Long description is available in notes, Press F6.">
            <a:extLst>
              <a:ext uri="{FF2B5EF4-FFF2-40B4-BE49-F238E27FC236}">
                <a16:creationId xmlns:a16="http://schemas.microsoft.com/office/drawing/2014/main" id="{A0096FF9-53E8-9903-0C62-2D3078F1FBC0}"/>
              </a:ext>
            </a:extLst>
          </p:cNvPr>
          <p:cNvPicPr>
            <a:picLocks noChangeAspect="1"/>
          </p:cNvPicPr>
          <p:nvPr/>
        </p:nvPicPr>
        <p:blipFill rotWithShape="1">
          <a:blip r:embed="rId3"/>
          <a:srcRect t="1" b="4269"/>
          <a:stretch/>
        </p:blipFill>
        <p:spPr>
          <a:xfrm>
            <a:off x="2381036" y="1666558"/>
            <a:ext cx="4387690" cy="4715954"/>
          </a:xfrm>
          <a:prstGeom prst="rect">
            <a:avLst/>
          </a:prstGeom>
        </p:spPr>
      </p:pic>
    </p:spTree>
    <p:extLst>
      <p:ext uri="{BB962C8B-B14F-4D97-AF65-F5344CB8AC3E}">
        <p14:creationId xmlns:p14="http://schemas.microsoft.com/office/powerpoint/2010/main" val="4067996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dirty="0"/>
              <a:t>Figure 13.12</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61219"/>
            <a:ext cx="8229600" cy="1144347"/>
          </a:xfrm>
        </p:spPr>
        <p:txBody>
          <a:bodyPr wrap="square" lIns="0" tIns="18000" rIns="0" bIns="18000" anchor="ctr" anchorCtr="0">
            <a:spAutoFit/>
          </a:bodyPr>
          <a:lstStyle/>
          <a:p>
            <a:pPr marL="0" indent="0">
              <a:buNone/>
            </a:pPr>
            <a:r>
              <a:rPr lang="en-US" sz="2400" dirty="0"/>
              <a:t>Location of the Honda </a:t>
            </a:r>
            <a:r>
              <a:rPr lang="en-US" sz="2400" spc="-300" dirty="0"/>
              <a:t>C V </a:t>
            </a:r>
            <a:r>
              <a:rPr lang="en-US" sz="2400" dirty="0"/>
              <a:t>T start clutch. The start clutch has been eliminated and replaced by a torque converter in newer models</a:t>
            </a:r>
            <a:endParaRPr lang="en-US" sz="2400" dirty="0">
              <a:solidFill>
                <a:schemeClr val="tx1"/>
              </a:solidFill>
            </a:endParaRPr>
          </a:p>
        </p:txBody>
      </p:sp>
      <p:pic>
        <p:nvPicPr>
          <p:cNvPr id="5" name="Picture 4" descr="The image shows a circular start clutch with ridges on its sides. The start clutch interconnects with another circular disc that has gear teeth along its border. A shaft is present in the middle of this disc and has slanting gear teeth.&#10;">
            <a:extLst>
              <a:ext uri="{FF2B5EF4-FFF2-40B4-BE49-F238E27FC236}">
                <a16:creationId xmlns:a16="http://schemas.microsoft.com/office/drawing/2014/main" id="{CEEE3257-E271-9936-6EA6-6D62E81C24C2}"/>
              </a:ext>
            </a:extLst>
          </p:cNvPr>
          <p:cNvPicPr>
            <a:picLocks noChangeAspect="1"/>
          </p:cNvPicPr>
          <p:nvPr/>
        </p:nvPicPr>
        <p:blipFill rotWithShape="1">
          <a:blip r:embed="rId3"/>
          <a:srcRect b="7677"/>
          <a:stretch/>
        </p:blipFill>
        <p:spPr>
          <a:xfrm>
            <a:off x="1957506" y="2376620"/>
            <a:ext cx="5247275" cy="3970686"/>
          </a:xfrm>
          <a:prstGeom prst="rect">
            <a:avLst/>
          </a:prstGeom>
        </p:spPr>
      </p:pic>
    </p:spTree>
    <p:extLst>
      <p:ext uri="{BB962C8B-B14F-4D97-AF65-F5344CB8AC3E}">
        <p14:creationId xmlns:p14="http://schemas.microsoft.com/office/powerpoint/2010/main" val="174189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90538" y="230096"/>
            <a:ext cx="8207375" cy="590349"/>
          </a:xfrm>
        </p:spPr>
        <p:txBody>
          <a:bodyPr wrap="square" lIns="0" tIns="18000" rIns="0" bIns="18000" anchor="ctr" anchorCtr="0">
            <a:spAutoFit/>
          </a:bodyPr>
          <a:lstStyle/>
          <a:p>
            <a:r>
              <a:rPr lang="en-US" dirty="0"/>
              <a:t>Pressure Testing </a:t>
            </a:r>
            <a:r>
              <a:rPr lang="en-US" spc="-500" dirty="0"/>
              <a:t>C V </a:t>
            </a:r>
            <a:r>
              <a:rPr lang="en-US" dirty="0"/>
              <a:t>T</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90538" y="1062765"/>
            <a:ext cx="8185150" cy="2036899"/>
          </a:xfrm>
        </p:spPr>
        <p:txBody>
          <a:bodyPr wrap="square" lIns="0" tIns="18000" rIns="0" bIns="18000" anchor="ctr" anchorCtr="0">
            <a:spAutoFit/>
          </a:bodyPr>
          <a:lstStyle/>
          <a:p>
            <a:pPr marL="342900" indent="-342900">
              <a:spcBef>
                <a:spcPts val="600"/>
              </a:spcBef>
              <a:tabLst>
                <a:tab pos="2690813" algn="l"/>
              </a:tabLst>
            </a:pPr>
            <a:r>
              <a:rPr lang="en-US" sz="2200" dirty="0"/>
              <a:t>Pressure Testing </a:t>
            </a:r>
          </a:p>
          <a:p>
            <a:pPr marL="829818" lvl="1" indent="-342900">
              <a:tabLst>
                <a:tab pos="2690813" algn="l"/>
              </a:tabLst>
            </a:pPr>
            <a:r>
              <a:rPr lang="en-US" sz="2200" dirty="0"/>
              <a:t>Typical pressures:</a:t>
            </a:r>
          </a:p>
          <a:p>
            <a:pPr marL="1229868" lvl="2" indent="-342900">
              <a:tabLst>
                <a:tab pos="2690813" algn="l"/>
              </a:tabLst>
            </a:pPr>
            <a:r>
              <a:rPr lang="en-US" sz="2200" dirty="0"/>
              <a:t>Mainline pressure 70 to 900 </a:t>
            </a:r>
            <a:r>
              <a:rPr lang="en-US" sz="2200" spc="-300" dirty="0"/>
              <a:t>P S </a:t>
            </a:r>
            <a:r>
              <a:rPr lang="en-US" sz="2200" dirty="0"/>
              <a:t>I (485 to 6,200 </a:t>
            </a:r>
            <a:r>
              <a:rPr lang="en-US" sz="2200" spc="-300" dirty="0"/>
              <a:t>k P </a:t>
            </a:r>
            <a:r>
              <a:rPr lang="en-US" sz="2200" dirty="0"/>
              <a:t>a)</a:t>
            </a:r>
          </a:p>
          <a:p>
            <a:pPr marL="1229868" lvl="2" indent="-342900">
              <a:tabLst>
                <a:tab pos="2690813" algn="l"/>
              </a:tabLst>
            </a:pPr>
            <a:r>
              <a:rPr lang="en-US" sz="2200" dirty="0"/>
              <a:t>Primary pressure 15 to 900 </a:t>
            </a:r>
            <a:r>
              <a:rPr lang="en-US" sz="2200" spc="-300" dirty="0"/>
              <a:t>P S </a:t>
            </a:r>
            <a:r>
              <a:rPr lang="en-US" sz="2200" dirty="0"/>
              <a:t>I (100 to 6,200 </a:t>
            </a:r>
            <a:r>
              <a:rPr lang="en-US" sz="2200" spc="-300" dirty="0"/>
              <a:t>k P </a:t>
            </a:r>
            <a:r>
              <a:rPr lang="en-US" sz="2200" dirty="0"/>
              <a:t>a)</a:t>
            </a:r>
          </a:p>
          <a:p>
            <a:pPr marL="1229868" lvl="2" indent="-342900">
              <a:tabLst>
                <a:tab pos="2690813" algn="l"/>
              </a:tabLst>
            </a:pPr>
            <a:r>
              <a:rPr lang="en-US" sz="2200" dirty="0"/>
              <a:t>Secondary pressure 15 to 900 </a:t>
            </a:r>
            <a:r>
              <a:rPr lang="en-US" sz="2200" spc="-300" dirty="0"/>
              <a:t>P S </a:t>
            </a:r>
            <a:r>
              <a:rPr lang="en-US" sz="2200" dirty="0"/>
              <a:t>I (100 to 6,200 </a:t>
            </a:r>
            <a:r>
              <a:rPr lang="en-US" sz="2200" spc="-300" dirty="0"/>
              <a:t>k P </a:t>
            </a:r>
            <a:r>
              <a:rPr lang="en-US" sz="2200" dirty="0"/>
              <a:t>a)</a:t>
            </a:r>
          </a:p>
        </p:txBody>
      </p:sp>
    </p:spTree>
    <p:extLst>
      <p:ext uri="{BB962C8B-B14F-4D97-AF65-F5344CB8AC3E}">
        <p14:creationId xmlns:p14="http://schemas.microsoft.com/office/powerpoint/2010/main" val="335877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dirty="0"/>
              <a:t>Figure 13.13</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60680"/>
            <a:ext cx="8229600" cy="405683"/>
          </a:xfrm>
        </p:spPr>
        <p:txBody>
          <a:bodyPr wrap="square" lIns="0" tIns="18000" rIns="0" bIns="18000" anchor="ctr" anchorCtr="0">
            <a:spAutoFit/>
          </a:bodyPr>
          <a:lstStyle/>
          <a:p>
            <a:pPr marL="0" indent="0">
              <a:buNone/>
            </a:pPr>
            <a:r>
              <a:rPr lang="en-US" sz="2400" dirty="0"/>
              <a:t>Pressure Taps</a:t>
            </a:r>
            <a:endParaRPr lang="en-US" sz="2400" dirty="0">
              <a:solidFill>
                <a:schemeClr val="tx1"/>
              </a:solidFill>
            </a:endParaRPr>
          </a:p>
        </p:txBody>
      </p:sp>
      <p:pic>
        <p:nvPicPr>
          <p:cNvPr id="6" name="Picture 5" descr="Six pressure tap locations are shown on the transaxle. Five of the tap locations are labeled from left to right as follows. Line pressure, forward clutch, primary pressure, T C C apply pressure, and T C C release pressure. ">
            <a:extLst>
              <a:ext uri="{FF2B5EF4-FFF2-40B4-BE49-F238E27FC236}">
                <a16:creationId xmlns:a16="http://schemas.microsoft.com/office/drawing/2014/main" id="{6B08415C-C49C-BC6A-4B64-3D7B238CEBD7}"/>
              </a:ext>
            </a:extLst>
          </p:cNvPr>
          <p:cNvPicPr>
            <a:picLocks noChangeAspect="1"/>
          </p:cNvPicPr>
          <p:nvPr/>
        </p:nvPicPr>
        <p:blipFill rotWithShape="1">
          <a:blip r:embed="rId3"/>
          <a:srcRect b="6875"/>
          <a:stretch/>
        </p:blipFill>
        <p:spPr>
          <a:xfrm>
            <a:off x="2373803" y="1615411"/>
            <a:ext cx="4400759" cy="3751428"/>
          </a:xfrm>
          <a:prstGeom prst="rect">
            <a:avLst/>
          </a:prstGeom>
        </p:spPr>
      </p:pic>
      <p:sp>
        <p:nvSpPr>
          <p:cNvPr id="3" name="Content Placeholder 2">
            <a:extLst>
              <a:ext uri="{FF2B5EF4-FFF2-40B4-BE49-F238E27FC236}">
                <a16:creationId xmlns:a16="http://schemas.microsoft.com/office/drawing/2014/main" id="{2D4B1BF6-F7B2-4B07-ADFB-88B388081828}"/>
              </a:ext>
            </a:extLst>
          </p:cNvPr>
          <p:cNvSpPr>
            <a:spLocks noGrp="1"/>
          </p:cNvSpPr>
          <p:nvPr>
            <p:ph sz="quarter" idx="14"/>
          </p:nvPr>
        </p:nvSpPr>
        <p:spPr>
          <a:xfrm>
            <a:off x="490538" y="5568792"/>
            <a:ext cx="8057561" cy="713460"/>
          </a:xfrm>
        </p:spPr>
        <p:txBody>
          <a:bodyPr wrap="square" lIns="0" tIns="18000" rIns="0" bIns="18000">
            <a:spAutoFit/>
          </a:bodyPr>
          <a:lstStyle/>
          <a:p>
            <a:pPr marL="0" indent="0">
              <a:spcBef>
                <a:spcPts val="600"/>
              </a:spcBef>
              <a:buNone/>
            </a:pPr>
            <a:r>
              <a:rPr lang="en-US" sz="2200" dirty="0">
                <a:solidFill>
                  <a:schemeClr val="bg2"/>
                </a:solidFill>
              </a:rPr>
              <a:t>The pressure tap locations as found on a Dodge Caliber </a:t>
            </a:r>
            <a:r>
              <a:rPr lang="en-US" sz="2200" spc="-300" dirty="0">
                <a:solidFill>
                  <a:schemeClr val="bg2"/>
                </a:solidFill>
              </a:rPr>
              <a:t>C V </a:t>
            </a:r>
            <a:r>
              <a:rPr lang="en-US" sz="2200" dirty="0">
                <a:solidFill>
                  <a:schemeClr val="bg2"/>
                </a:solidFill>
              </a:rPr>
              <a:t>T transaxle</a:t>
            </a:r>
            <a:endParaRPr lang="en-US" sz="2200" dirty="0"/>
          </a:p>
        </p:txBody>
      </p:sp>
    </p:spTree>
    <p:extLst>
      <p:ext uri="{BB962C8B-B14F-4D97-AF65-F5344CB8AC3E}">
        <p14:creationId xmlns:p14="http://schemas.microsoft.com/office/powerpoint/2010/main" val="199215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27724"/>
            <a:ext cx="8207375" cy="1144347"/>
          </a:xfrm>
        </p:spPr>
        <p:txBody>
          <a:bodyPr wrap="square" lIns="0" tIns="18000" rIns="0" bIns="18000" anchor="ctr" anchorCtr="0">
            <a:spAutoFit/>
          </a:bodyPr>
          <a:lstStyle/>
          <a:p>
            <a:r>
              <a:rPr lang="en-US" dirty="0"/>
              <a:t>Continuously Variable Transmission (</a:t>
            </a:r>
            <a:r>
              <a:rPr lang="en-US" spc="-500" dirty="0"/>
              <a:t>C V </a:t>
            </a:r>
            <a:r>
              <a:rPr lang="en-US" dirty="0"/>
              <a:t>T) </a:t>
            </a:r>
            <a:r>
              <a:rPr lang="en-US" sz="2800" dirty="0"/>
              <a:t>(1 of 2)</a:t>
            </a:r>
            <a:endParaRPr lang="en-US"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700777"/>
            <a:ext cx="8229600" cy="4268279"/>
          </a:xfrm>
        </p:spPr>
        <p:txBody>
          <a:bodyPr wrap="square" lIns="0" tIns="18000" rIns="0" bIns="18000" anchor="ctr" anchorCtr="0">
            <a:spAutoFit/>
          </a:bodyPr>
          <a:lstStyle/>
          <a:p>
            <a:pPr marL="342900" indent="-342900">
              <a:spcBef>
                <a:spcPts val="600"/>
              </a:spcBef>
            </a:pPr>
            <a:r>
              <a:rPr lang="en-US" sz="2400" spc="-300" dirty="0"/>
              <a:t>C V </a:t>
            </a:r>
            <a:r>
              <a:rPr lang="en-US" sz="2400" dirty="0"/>
              <a:t>T offers following advantages over planetary-gear transmission.</a:t>
            </a:r>
          </a:p>
          <a:p>
            <a:pPr marL="829818" lvl="1" indent="-342900"/>
            <a:r>
              <a:rPr lang="en-US" sz="2400" dirty="0"/>
              <a:t>Compact, very short</a:t>
            </a:r>
          </a:p>
          <a:p>
            <a:pPr marL="829818" lvl="1" indent="-342900"/>
            <a:r>
              <a:rPr lang="en-US" sz="2400" dirty="0"/>
              <a:t>Lighter weight</a:t>
            </a:r>
          </a:p>
          <a:p>
            <a:pPr marL="829818" lvl="1" indent="-342900"/>
            <a:r>
              <a:rPr lang="en-US" sz="2400" dirty="0"/>
              <a:t>Constant, stepless acceleration </a:t>
            </a:r>
          </a:p>
          <a:p>
            <a:pPr marL="829818" lvl="1" indent="-342900"/>
            <a:r>
              <a:rPr lang="en-US" sz="2400" dirty="0"/>
              <a:t>Engine staying at </a:t>
            </a:r>
            <a:r>
              <a:rPr lang="en-US" sz="2400" spc="-300" dirty="0"/>
              <a:t>R P </a:t>
            </a:r>
            <a:r>
              <a:rPr lang="en-US" sz="2400" dirty="0"/>
              <a:t>M for maximum power</a:t>
            </a:r>
          </a:p>
          <a:p>
            <a:pPr marL="829818" lvl="1" indent="-342900"/>
            <a:r>
              <a:rPr lang="en-US" sz="2400" dirty="0"/>
              <a:t>Efficient fuel use and emissions</a:t>
            </a:r>
          </a:p>
          <a:p>
            <a:pPr marL="829818" lvl="1" indent="-342900"/>
            <a:r>
              <a:rPr lang="en-US" sz="2400" dirty="0"/>
              <a:t>Cruise with engine staying at </a:t>
            </a:r>
            <a:r>
              <a:rPr lang="en-US" sz="2400" spc="-300" dirty="0"/>
              <a:t>R P </a:t>
            </a:r>
            <a:r>
              <a:rPr lang="en-US" sz="2400" dirty="0"/>
              <a:t>M for maximum efficiency</a:t>
            </a:r>
          </a:p>
          <a:p>
            <a:pPr marL="829818" lvl="1" indent="-342900"/>
            <a:r>
              <a:rPr lang="en-US" sz="2400" dirty="0"/>
              <a:t>Lower internal power loss</a:t>
            </a:r>
          </a:p>
        </p:txBody>
      </p:sp>
    </p:spTree>
    <p:extLst>
      <p:ext uri="{BB962C8B-B14F-4D97-AF65-F5344CB8AC3E}">
        <p14:creationId xmlns:p14="http://schemas.microsoft.com/office/powerpoint/2010/main" val="5064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90538" y="230096"/>
            <a:ext cx="8207375" cy="590349"/>
          </a:xfrm>
        </p:spPr>
        <p:txBody>
          <a:bodyPr wrap="square" lIns="0" tIns="18000" rIns="0" bIns="18000" anchor="ctr" anchorCtr="0">
            <a:spAutoFit/>
          </a:bodyPr>
          <a:lstStyle/>
          <a:p>
            <a:r>
              <a:rPr lang="en-US" spc="-500" dirty="0"/>
              <a:t>C V </a:t>
            </a:r>
            <a:r>
              <a:rPr lang="en-US" dirty="0"/>
              <a:t>T Fluid</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90538" y="1046763"/>
            <a:ext cx="8185150" cy="2190788"/>
          </a:xfrm>
        </p:spPr>
        <p:txBody>
          <a:bodyPr wrap="square" lIns="0" tIns="18000" rIns="0" bIns="18000" anchor="ctr" anchorCtr="0">
            <a:spAutoFit/>
          </a:bodyPr>
          <a:lstStyle/>
          <a:p>
            <a:pPr marL="342900" indent="-342900">
              <a:spcBef>
                <a:spcPts val="600"/>
              </a:spcBef>
            </a:pPr>
            <a:r>
              <a:rPr lang="en-US" sz="2400" dirty="0"/>
              <a:t>Checking </a:t>
            </a:r>
            <a:r>
              <a:rPr lang="en-US" sz="2400" spc="-300" dirty="0"/>
              <a:t>C V </a:t>
            </a:r>
            <a:r>
              <a:rPr lang="en-US" sz="2400" dirty="0"/>
              <a:t>T fluid level</a:t>
            </a:r>
          </a:p>
          <a:p>
            <a:pPr marL="342900" indent="-342900">
              <a:spcBef>
                <a:spcPts val="600"/>
              </a:spcBef>
            </a:pPr>
            <a:r>
              <a:rPr lang="en-US" sz="2400" dirty="0"/>
              <a:t>Replacing </a:t>
            </a:r>
            <a:r>
              <a:rPr lang="en-US" sz="2400" spc="-300" dirty="0"/>
              <a:t>C V </a:t>
            </a:r>
            <a:r>
              <a:rPr lang="en-US" sz="2400" dirty="0"/>
              <a:t>T Fluid</a:t>
            </a:r>
          </a:p>
          <a:p>
            <a:pPr marL="342900" indent="-342900">
              <a:spcBef>
                <a:spcPts val="600"/>
              </a:spcBef>
            </a:pPr>
            <a:r>
              <a:rPr lang="en-US" sz="2400" spc="-300" dirty="0"/>
              <a:t>C V </a:t>
            </a:r>
            <a:r>
              <a:rPr lang="en-US" sz="2400" dirty="0"/>
              <a:t>T Fluid Options</a:t>
            </a:r>
          </a:p>
          <a:p>
            <a:pPr marL="342900" indent="-342900">
              <a:spcBef>
                <a:spcPts val="600"/>
              </a:spcBef>
            </a:pPr>
            <a:r>
              <a:rPr lang="en-US" sz="2400" dirty="0"/>
              <a:t>Option 1</a:t>
            </a:r>
          </a:p>
          <a:p>
            <a:pPr marL="342900" indent="-342900">
              <a:spcBef>
                <a:spcPts val="600"/>
              </a:spcBef>
            </a:pPr>
            <a:r>
              <a:rPr lang="en-US" sz="2400" dirty="0"/>
              <a:t>Option 2</a:t>
            </a:r>
          </a:p>
        </p:txBody>
      </p:sp>
    </p:spTree>
    <p:extLst>
      <p:ext uri="{BB962C8B-B14F-4D97-AF65-F5344CB8AC3E}">
        <p14:creationId xmlns:p14="http://schemas.microsoft.com/office/powerpoint/2010/main" val="3690833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dirty="0"/>
              <a:t>Figure 13.14</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60680"/>
            <a:ext cx="1534223" cy="405683"/>
          </a:xfrm>
        </p:spPr>
        <p:txBody>
          <a:bodyPr wrap="square" lIns="0" tIns="18000" rIns="0" bIns="18000" anchor="ctr" anchorCtr="0">
            <a:spAutoFit/>
          </a:bodyPr>
          <a:lstStyle/>
          <a:p>
            <a:pPr marL="0" indent="0">
              <a:buNone/>
            </a:pPr>
            <a:r>
              <a:rPr lang="en-US" sz="2400" spc="-300" dirty="0"/>
              <a:t>C V </a:t>
            </a:r>
            <a:r>
              <a:rPr lang="en-US" sz="2400" dirty="0"/>
              <a:t>T Fluid</a:t>
            </a:r>
            <a:endParaRPr lang="en-US" sz="2400" dirty="0">
              <a:solidFill>
                <a:schemeClr val="tx1"/>
              </a:solidFill>
            </a:endParaRPr>
          </a:p>
        </p:txBody>
      </p:sp>
      <p:pic>
        <p:nvPicPr>
          <p:cNvPr id="6" name="Picture 5" descr="A can of Honda genuine continuously variable transmission fluid with advanced protection formulated specifically for Honda vehicles. Important: Before using read the back panel for warnings. 1 U.S. Quart slash 946 m L. 1688.">
            <a:extLst>
              <a:ext uri="{FF2B5EF4-FFF2-40B4-BE49-F238E27FC236}">
                <a16:creationId xmlns:a16="http://schemas.microsoft.com/office/drawing/2014/main" id="{57803784-70BD-E710-C263-BF2BDD31902E}"/>
              </a:ext>
            </a:extLst>
          </p:cNvPr>
          <p:cNvPicPr>
            <a:picLocks noChangeAspect="1"/>
          </p:cNvPicPr>
          <p:nvPr/>
        </p:nvPicPr>
        <p:blipFill rotWithShape="1">
          <a:blip r:embed="rId3"/>
          <a:srcRect b="8112"/>
          <a:stretch/>
        </p:blipFill>
        <p:spPr>
          <a:xfrm>
            <a:off x="2394912" y="1475870"/>
            <a:ext cx="4354176" cy="3452500"/>
          </a:xfrm>
          <a:prstGeom prst="rect">
            <a:avLst/>
          </a:prstGeom>
        </p:spPr>
      </p:pic>
      <p:sp>
        <p:nvSpPr>
          <p:cNvPr id="3" name="Content Placeholder 2">
            <a:extLst>
              <a:ext uri="{FF2B5EF4-FFF2-40B4-BE49-F238E27FC236}">
                <a16:creationId xmlns:a16="http://schemas.microsoft.com/office/drawing/2014/main" id="{2D4B1BF6-F7B2-4B07-ADFB-88B388081828}"/>
              </a:ext>
            </a:extLst>
          </p:cNvPr>
          <p:cNvSpPr>
            <a:spLocks noGrp="1"/>
          </p:cNvSpPr>
          <p:nvPr>
            <p:ph sz="quarter" idx="14"/>
          </p:nvPr>
        </p:nvSpPr>
        <p:spPr>
          <a:xfrm>
            <a:off x="490538" y="5156884"/>
            <a:ext cx="8185150" cy="713460"/>
          </a:xfrm>
        </p:spPr>
        <p:txBody>
          <a:bodyPr wrap="square" lIns="0" tIns="18000" rIns="0" bIns="18000">
            <a:spAutoFit/>
          </a:bodyPr>
          <a:lstStyle/>
          <a:p>
            <a:pPr marL="0" indent="0">
              <a:spcBef>
                <a:spcPts val="600"/>
              </a:spcBef>
              <a:buNone/>
            </a:pPr>
            <a:r>
              <a:rPr lang="en-US" sz="2200" dirty="0">
                <a:solidFill>
                  <a:schemeClr val="bg2"/>
                </a:solidFill>
              </a:rPr>
              <a:t>Using exact fluid recommended by the vehicle manufacturer is the preferred choice when servicing a </a:t>
            </a:r>
            <a:r>
              <a:rPr lang="en-US" sz="2200" spc="-300" dirty="0">
                <a:solidFill>
                  <a:schemeClr val="bg2"/>
                </a:solidFill>
              </a:rPr>
              <a:t>C V </a:t>
            </a:r>
            <a:r>
              <a:rPr lang="en-US" sz="2200" dirty="0">
                <a:solidFill>
                  <a:schemeClr val="bg2"/>
                </a:solidFill>
              </a:rPr>
              <a:t>T transaxles.</a:t>
            </a:r>
            <a:endParaRPr lang="en-US" sz="2200" dirty="0"/>
          </a:p>
        </p:txBody>
      </p:sp>
    </p:spTree>
    <p:extLst>
      <p:ext uri="{BB962C8B-B14F-4D97-AF65-F5344CB8AC3E}">
        <p14:creationId xmlns:p14="http://schemas.microsoft.com/office/powerpoint/2010/main" val="2093562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dirty="0"/>
              <a:t>Figure 13.15</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9426" y="1123749"/>
            <a:ext cx="4103687" cy="1883011"/>
          </a:xfrm>
        </p:spPr>
        <p:txBody>
          <a:bodyPr wrap="square" lIns="0" tIns="18000" rIns="0" bIns="18000" anchor="ctr" anchorCtr="0">
            <a:spAutoFit/>
          </a:bodyPr>
          <a:lstStyle/>
          <a:p>
            <a:pPr marL="0" indent="0">
              <a:buNone/>
            </a:pPr>
            <a:r>
              <a:rPr lang="en-US" sz="2400" dirty="0"/>
              <a:t>The “fix” to the customer concern was to perform a relearn procedure using the gear selector following the instructions found in a </a:t>
            </a:r>
            <a:r>
              <a:rPr lang="en-US" sz="2400" spc="-300" dirty="0"/>
              <a:t>T S </a:t>
            </a:r>
            <a:r>
              <a:rPr lang="en-US" sz="2400" dirty="0"/>
              <a:t>B.</a:t>
            </a:r>
            <a:endParaRPr lang="en-US" sz="2400" dirty="0">
              <a:solidFill>
                <a:schemeClr val="tx1"/>
              </a:solidFill>
            </a:endParaRPr>
          </a:p>
        </p:txBody>
      </p:sp>
      <p:pic>
        <p:nvPicPr>
          <p:cNvPr id="5" name="Picture 4" descr="The image shows a close-up of the gear selector of a car. The gear letters are P, R, and N and the gear selector is at R. the bottom part has the letters M hyphen D.">
            <a:extLst>
              <a:ext uri="{FF2B5EF4-FFF2-40B4-BE49-F238E27FC236}">
                <a16:creationId xmlns:a16="http://schemas.microsoft.com/office/drawing/2014/main" id="{F9BC9181-88EB-63E9-5D6A-338B8CB97558}"/>
              </a:ext>
            </a:extLst>
          </p:cNvPr>
          <p:cNvPicPr>
            <a:picLocks noChangeAspect="1"/>
          </p:cNvPicPr>
          <p:nvPr/>
        </p:nvPicPr>
        <p:blipFill rotWithShape="1">
          <a:blip r:embed="rId3"/>
          <a:srcRect b="3367"/>
          <a:stretch/>
        </p:blipFill>
        <p:spPr>
          <a:xfrm>
            <a:off x="4952999" y="1172711"/>
            <a:ext cx="2938545" cy="4979054"/>
          </a:xfrm>
          <a:prstGeom prst="rect">
            <a:avLst/>
          </a:prstGeom>
        </p:spPr>
      </p:pic>
    </p:spTree>
    <p:extLst>
      <p:ext uri="{BB962C8B-B14F-4D97-AF65-F5344CB8AC3E}">
        <p14:creationId xmlns:p14="http://schemas.microsoft.com/office/powerpoint/2010/main" val="3451177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spc="-500" dirty="0"/>
              <a:t>C V </a:t>
            </a:r>
            <a:r>
              <a:rPr lang="en-US" dirty="0"/>
              <a:t>T Noise Issues</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54322"/>
            <a:ext cx="6004406" cy="405683"/>
          </a:xfrm>
        </p:spPr>
        <p:txBody>
          <a:bodyPr wrap="square" lIns="0" tIns="18000" rIns="0" bIns="18000" anchor="ctr" anchorCtr="0">
            <a:spAutoFit/>
          </a:bodyPr>
          <a:lstStyle/>
          <a:p>
            <a:pPr marL="342900" indent="-342900"/>
            <a:r>
              <a:rPr lang="en-US" sz="2400" dirty="0"/>
              <a:t>Describe what the following sounds mean</a:t>
            </a:r>
            <a:endParaRPr lang="en-US" sz="2400" dirty="0">
              <a:solidFill>
                <a:schemeClr val="tx1"/>
              </a:solidFill>
            </a:endParaRPr>
          </a:p>
        </p:txBody>
      </p:sp>
      <p:graphicFrame>
        <p:nvGraphicFramePr>
          <p:cNvPr id="9" name="Object 8" descr="Ellipsis">
            <a:extLst>
              <a:ext uri="{FF2B5EF4-FFF2-40B4-BE49-F238E27FC236}">
                <a16:creationId xmlns:a16="http://schemas.microsoft.com/office/drawing/2014/main" id="{81A3A077-F374-438C-B343-27697DCFB0D9}"/>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801640696"/>
              </p:ext>
            </p:extLst>
          </p:nvPr>
        </p:nvGraphicFramePr>
        <p:xfrm>
          <a:off x="6656927" y="1054322"/>
          <a:ext cx="595174" cy="490367"/>
        </p:xfrm>
        <a:graphic>
          <a:graphicData uri="http://schemas.openxmlformats.org/presentationml/2006/ole">
            <mc:AlternateContent xmlns:mc="http://schemas.openxmlformats.org/markup-compatibility/2006">
              <mc:Choice xmlns:v="urn:schemas-microsoft-com:vml" Requires="v">
                <p:oleObj name="Equation" r:id="rId3" imgW="215640" imgH="177480" progId="Equation.DSMT4">
                  <p:embed/>
                </p:oleObj>
              </mc:Choice>
              <mc:Fallback>
                <p:oleObj name="Equation" r:id="rId3" imgW="215640" imgH="177480" progId="Equation.DSMT4">
                  <p:embed/>
                  <p:pic>
                    <p:nvPicPr>
                      <p:cNvPr id="9" name="Object 8">
                        <a:extLst>
                          <a:ext uri="{FF2B5EF4-FFF2-40B4-BE49-F238E27FC236}">
                            <a16:creationId xmlns:a16="http://schemas.microsoft.com/office/drawing/2014/main" id="{81A3A077-F374-438C-B343-27697DCFB0D9}"/>
                          </a:ext>
                          <a:ext uri="{C183D7F6-B498-43B3-948B-1728B52AA6E4}">
                            <adec:decorative xmlns:adec="http://schemas.microsoft.com/office/drawing/2017/decorative" val="1"/>
                          </a:ext>
                        </a:extLst>
                      </p:cNvPr>
                      <p:cNvPicPr/>
                      <p:nvPr/>
                    </p:nvPicPr>
                    <p:blipFill>
                      <a:blip r:embed="rId4"/>
                      <a:stretch>
                        <a:fillRect/>
                      </a:stretch>
                    </p:blipFill>
                    <p:spPr>
                      <a:xfrm>
                        <a:off x="6656927" y="1054322"/>
                        <a:ext cx="595174" cy="490367"/>
                      </a:xfrm>
                      <a:prstGeom prst="rect">
                        <a:avLst/>
                      </a:prstGeom>
                      <a:solidFill>
                        <a:schemeClr val="bg1"/>
                      </a:solidFill>
                    </p:spPr>
                  </p:pic>
                </p:oleObj>
              </mc:Fallback>
            </mc:AlternateContent>
          </a:graphicData>
        </a:graphic>
      </p:graphicFrame>
      <p:sp>
        <p:nvSpPr>
          <p:cNvPr id="3" name="Content Placeholder 2">
            <a:extLst>
              <a:ext uri="{FF2B5EF4-FFF2-40B4-BE49-F238E27FC236}">
                <a16:creationId xmlns:a16="http://schemas.microsoft.com/office/drawing/2014/main" id="{2D4B1BF6-F7B2-4B07-ADFB-88B388081828}"/>
              </a:ext>
            </a:extLst>
          </p:cNvPr>
          <p:cNvSpPr>
            <a:spLocks noGrp="1"/>
          </p:cNvSpPr>
          <p:nvPr>
            <p:ph sz="quarter" idx="14"/>
          </p:nvPr>
        </p:nvSpPr>
        <p:spPr>
          <a:xfrm>
            <a:off x="468313" y="1575210"/>
            <a:ext cx="8229600" cy="1744511"/>
          </a:xfrm>
        </p:spPr>
        <p:txBody>
          <a:bodyPr lIns="0" tIns="18000" rIns="0" bIns="18000">
            <a:spAutoFit/>
          </a:bodyPr>
          <a:lstStyle/>
          <a:p>
            <a:pPr marL="486918" lvl="1" indent="0">
              <a:buNone/>
            </a:pPr>
            <a:r>
              <a:rPr lang="en-US" sz="2400" dirty="0"/>
              <a:t>(Pages 191-192)</a:t>
            </a:r>
          </a:p>
          <a:p>
            <a:pPr marL="342900" indent="-342900">
              <a:spcBef>
                <a:spcPts val="600"/>
              </a:spcBef>
            </a:pPr>
            <a:r>
              <a:rPr lang="en-US" sz="2400" dirty="0"/>
              <a:t>“Growl”</a:t>
            </a:r>
          </a:p>
          <a:p>
            <a:pPr marL="342900" indent="-342900">
              <a:spcBef>
                <a:spcPts val="600"/>
              </a:spcBef>
            </a:pPr>
            <a:r>
              <a:rPr lang="en-US" sz="2400" dirty="0"/>
              <a:t>“Whine”</a:t>
            </a:r>
          </a:p>
          <a:p>
            <a:pPr marL="342900" indent="-342900">
              <a:spcBef>
                <a:spcPts val="600"/>
              </a:spcBef>
            </a:pPr>
            <a:r>
              <a:rPr lang="en-US" sz="2400" dirty="0"/>
              <a:t>“Ticking”</a:t>
            </a:r>
          </a:p>
        </p:txBody>
      </p:sp>
    </p:spTree>
    <p:extLst>
      <p:ext uri="{BB962C8B-B14F-4D97-AF65-F5344CB8AC3E}">
        <p14:creationId xmlns:p14="http://schemas.microsoft.com/office/powerpoint/2010/main" val="3441859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7748" y="248357"/>
            <a:ext cx="8197940" cy="559572"/>
          </a:xfrm>
        </p:spPr>
        <p:txBody>
          <a:bodyPr wrap="square" lIns="0" tIns="18000" rIns="0" bIns="18000" anchor="ctr" anchorCtr="0">
            <a:spAutoFit/>
          </a:bodyPr>
          <a:lstStyle/>
          <a:p>
            <a:r>
              <a:rPr lang="en-US" sz="3400" spc="-450" dirty="0"/>
              <a:t>C V </a:t>
            </a:r>
            <a:r>
              <a:rPr lang="en-US" sz="3400" dirty="0"/>
              <a:t>T-Related Diagnostic Trouble Codes</a:t>
            </a:r>
          </a:p>
        </p:txBody>
      </p:sp>
      <p:graphicFrame>
        <p:nvGraphicFramePr>
          <p:cNvPr id="8" name="Table 7">
            <a:extLst>
              <a:ext uri="{FF2B5EF4-FFF2-40B4-BE49-F238E27FC236}">
                <a16:creationId xmlns:a16="http://schemas.microsoft.com/office/drawing/2014/main" id="{41B6CDF0-4621-43B8-BF49-C4E5484A9D67}"/>
              </a:ext>
            </a:extLst>
          </p:cNvPr>
          <p:cNvGraphicFramePr>
            <a:graphicFrameLocks noGrp="1"/>
          </p:cNvGraphicFramePr>
          <p:nvPr>
            <p:extLst>
              <p:ext uri="{D42A27DB-BD31-4B8C-83A1-F6EECF244321}">
                <p14:modId xmlns:p14="http://schemas.microsoft.com/office/powerpoint/2010/main" val="522459203"/>
              </p:ext>
            </p:extLst>
          </p:nvPr>
        </p:nvGraphicFramePr>
        <p:xfrm>
          <a:off x="469122" y="935559"/>
          <a:ext cx="8197940" cy="5477016"/>
        </p:xfrm>
        <a:graphic>
          <a:graphicData uri="http://schemas.openxmlformats.org/drawingml/2006/table">
            <a:tbl>
              <a:tblPr firstRow="1" bandRow="1">
                <a:solidFill>
                  <a:srgbClr val="007FA3"/>
                </a:solidFill>
              </a:tblPr>
              <a:tblGrid>
                <a:gridCol w="1506327">
                  <a:extLst>
                    <a:ext uri="{9D8B030D-6E8A-4147-A177-3AD203B41FA5}">
                      <a16:colId xmlns:a16="http://schemas.microsoft.com/office/drawing/2014/main" val="20000"/>
                    </a:ext>
                  </a:extLst>
                </a:gridCol>
                <a:gridCol w="6691613">
                  <a:extLst>
                    <a:ext uri="{9D8B030D-6E8A-4147-A177-3AD203B41FA5}">
                      <a16:colId xmlns:a16="http://schemas.microsoft.com/office/drawing/2014/main" val="20001"/>
                    </a:ext>
                  </a:extLst>
                </a:gridCol>
              </a:tblGrid>
              <a:tr h="496431">
                <a:tc>
                  <a:txBody>
                    <a:bodyPr/>
                    <a:lstStyle/>
                    <a:p>
                      <a:pPr marL="88900" marR="0" algn="l" eaLnBrk="0" hangingPunct="0">
                        <a:lnSpc>
                          <a:spcPct val="105000"/>
                        </a:lnSpc>
                        <a:spcBef>
                          <a:spcPts val="515"/>
                        </a:spcBef>
                        <a:spcAft>
                          <a:spcPts val="0"/>
                        </a:spcAft>
                      </a:pPr>
                      <a:r>
                        <a:rPr lang="en-US" sz="1200" b="1" spc="-1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Diagnostic Trouble </a:t>
                      </a: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Code</a:t>
                      </a:r>
                      <a:r>
                        <a:rPr lang="en-US" sz="1200" b="1" spc="-15"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r>
                        <a:rPr lang="en-US" sz="1200" b="1" spc="-180" baseline="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D T </a:t>
                      </a:r>
                      <a:r>
                        <a:rPr lang="en-US" sz="1200" b="1"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C)</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algn="ctr" eaLnBrk="0" hangingPunct="0">
                        <a:lnSpc>
                          <a:spcPct val="107000"/>
                        </a:lnSpc>
                        <a:spcBef>
                          <a:spcPts val="0"/>
                        </a:spcBef>
                        <a:spcAft>
                          <a:spcPts val="0"/>
                        </a:spcAft>
                      </a:pPr>
                      <a:r>
                        <a:rPr lang="en-US" sz="1200" b="1" spc="-10" noProof="0" dirty="0">
                          <a:solidFill>
                            <a:schemeClr val="bg1"/>
                          </a:solidFill>
                          <a:effectLst/>
                          <a:latin typeface="Arial" panose="020B0604020202020204" pitchFamily="34" charset="0"/>
                          <a:ea typeface="Calibri" panose="020F0502020204030204" pitchFamily="34" charset="0"/>
                          <a:cs typeface="Arial" panose="020B0604020202020204" pitchFamily="34" charset="0"/>
                        </a:rPr>
                        <a:t>Description</a:t>
                      </a:r>
                      <a:endParaRPr lang="en-US" sz="1200" noProof="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0000"/>
                  </a:ext>
                </a:extLst>
              </a:tr>
              <a:tr h="259202">
                <a:tc>
                  <a:txBody>
                    <a:bodyPr/>
                    <a:lstStyle/>
                    <a:p>
                      <a:pPr marL="88900" marR="0" eaLnBrk="0" hangingPunct="0">
                        <a:lnSpc>
                          <a:spcPct val="115000"/>
                        </a:lnSpc>
                        <a:spcBef>
                          <a:spcPts val="60"/>
                        </a:spcBef>
                        <a:spcAft>
                          <a:spcPts val="0"/>
                        </a:spcAft>
                      </a:pP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P0219</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7320" marR="0" eaLnBrk="0" hangingPunct="0">
                        <a:lnSpc>
                          <a:spcPct val="115000"/>
                        </a:lnSpc>
                        <a:spcBef>
                          <a:spcPts val="90"/>
                        </a:spcBef>
                        <a:spcAft>
                          <a:spcPts val="0"/>
                        </a:spcAft>
                      </a:pP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Engine speed excessive—check for speed</a:t>
                      </a:r>
                      <a:r>
                        <a:rPr lang="en-US" sz="1200" b="1" spc="-3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sensor</a:t>
                      </a:r>
                      <a:r>
                        <a:rPr lang="en-US" sz="1200" b="1" spc="-3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or</a:t>
                      </a:r>
                      <a:r>
                        <a:rPr lang="en-US" sz="1200" b="1" spc="-3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transmission</a:t>
                      </a:r>
                      <a:r>
                        <a:rPr lang="en-US" sz="1200" b="1" spc="-3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slip </a:t>
                      </a: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codes</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1"/>
                  </a:ext>
                </a:extLst>
              </a:tr>
              <a:tr h="249752">
                <a:tc>
                  <a:txBody>
                    <a:bodyPr/>
                    <a:lstStyle/>
                    <a:p>
                      <a:pPr marL="88900" marR="0" eaLnBrk="0" hangingPunct="0">
                        <a:lnSpc>
                          <a:spcPct val="115000"/>
                        </a:lnSpc>
                        <a:spcBef>
                          <a:spcPts val="60"/>
                        </a:spcBef>
                        <a:spcAft>
                          <a:spcPts val="0"/>
                        </a:spcAft>
                      </a:pP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P0571</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7320" marR="0" eaLnBrk="0" hangingPunct="0">
                        <a:lnSpc>
                          <a:spcPct val="115000"/>
                        </a:lnSpc>
                        <a:spcBef>
                          <a:spcPts val="60"/>
                        </a:spcBef>
                        <a:spcAft>
                          <a:spcPts val="0"/>
                        </a:spcAft>
                      </a:pP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Brake switch fault detected</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2"/>
                  </a:ext>
                </a:extLst>
              </a:tr>
              <a:tr h="491706">
                <a:tc>
                  <a:txBody>
                    <a:bodyPr/>
                    <a:lstStyle/>
                    <a:p>
                      <a:pPr marL="88900" marR="335915" eaLnBrk="0" hangingPunct="0">
                        <a:lnSpc>
                          <a:spcPct val="115000"/>
                        </a:lnSpc>
                        <a:spcBef>
                          <a:spcPts val="110"/>
                        </a:spcBef>
                        <a:spcAft>
                          <a:spcPts val="0"/>
                        </a:spcAft>
                      </a:pP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P0707; </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P0708</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7320" marR="0" eaLnBrk="0" hangingPunct="0">
                        <a:lnSpc>
                          <a:spcPct val="115000"/>
                        </a:lnSpc>
                        <a:spcBef>
                          <a:spcPts val="90"/>
                        </a:spcBef>
                        <a:spcAft>
                          <a:spcPts val="0"/>
                        </a:spcAft>
                      </a:pP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TCM detects improper signal from transmission range switch (P0707— signal low; P0708—signal high)</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3"/>
                  </a:ext>
                </a:extLst>
              </a:tr>
              <a:tr h="251087">
                <a:tc>
                  <a:txBody>
                    <a:bodyPr/>
                    <a:lstStyle/>
                    <a:p>
                      <a:pPr marL="88900" marR="0" eaLnBrk="0" hangingPunct="0">
                        <a:lnSpc>
                          <a:spcPct val="115000"/>
                        </a:lnSpc>
                        <a:spcBef>
                          <a:spcPts val="60"/>
                        </a:spcBef>
                        <a:spcAft>
                          <a:spcPts val="0"/>
                        </a:spcAft>
                      </a:pP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P0711;</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4EAE4"/>
                    </a:solidFill>
                  </a:tcPr>
                </a:tc>
                <a:tc>
                  <a:txBody>
                    <a:bodyPr/>
                    <a:lstStyle/>
                    <a:p>
                      <a:pPr marL="147320" marR="0" eaLnBrk="0" hangingPunct="0">
                        <a:lnSpc>
                          <a:spcPct val="115000"/>
                        </a:lnSpc>
                        <a:spcBef>
                          <a:spcPts val="55"/>
                        </a:spcBef>
                        <a:spcAft>
                          <a:spcPts val="0"/>
                        </a:spcAft>
                      </a:pPr>
                      <a:r>
                        <a:rPr lang="en-US" sz="1200" b="1" spc="-3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Transmission</a:t>
                      </a:r>
                      <a:r>
                        <a:rPr lang="en-US" sz="1200" b="1" spc="-7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3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temperature</a:t>
                      </a:r>
                      <a:r>
                        <a:rPr lang="en-US" sz="1200" b="1" spc="-7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3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sensor</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4"/>
                  </a:ext>
                </a:extLst>
              </a:tr>
              <a:tr h="250453">
                <a:tc>
                  <a:txBody>
                    <a:bodyPr/>
                    <a:lstStyle/>
                    <a:p>
                      <a:pPr marL="88900" marR="0" eaLnBrk="0" hangingPunct="0">
                        <a:lnSpc>
                          <a:spcPct val="115000"/>
                        </a:lnSpc>
                        <a:spcBef>
                          <a:spcPts val="0"/>
                        </a:spcBef>
                        <a:spcAft>
                          <a:spcPts val="0"/>
                        </a:spcAft>
                      </a:pP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P0712;</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147320" marR="0" eaLnBrk="0" hangingPunct="0">
                        <a:lnSpc>
                          <a:spcPct val="115000"/>
                        </a:lnSpc>
                        <a:spcBef>
                          <a:spcPts val="0"/>
                        </a:spcBef>
                        <a:spcAft>
                          <a:spcPts val="0"/>
                        </a:spcAft>
                      </a:pP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a:t>
                      </a:r>
                      <a:r>
                        <a:rPr lang="en-US" sz="1200" b="1" spc="-200" baseline="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T S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fault</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detected</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(P0711—circuit</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5"/>
                  </a:ext>
                </a:extLst>
              </a:tr>
              <a:tr h="276045">
                <a:tc>
                  <a:txBody>
                    <a:bodyPr/>
                    <a:lstStyle/>
                    <a:p>
                      <a:pPr marL="88900" marR="0" eaLnBrk="0" hangingPunct="0">
                        <a:lnSpc>
                          <a:spcPct val="115000"/>
                        </a:lnSpc>
                        <a:spcBef>
                          <a:spcPts val="0"/>
                        </a:spcBef>
                        <a:spcAft>
                          <a:spcPts val="0"/>
                        </a:spcAft>
                      </a:pP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P0713</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4EAE4"/>
                    </a:solidFill>
                  </a:tcPr>
                </a:tc>
                <a:tc>
                  <a:txBody>
                    <a:bodyPr/>
                    <a:lstStyle/>
                    <a:p>
                      <a:pPr marL="147320" marR="0" eaLnBrk="0" hangingPunct="0">
                        <a:lnSpc>
                          <a:spcPct val="115000"/>
                        </a:lnSpc>
                        <a:spcBef>
                          <a:spcPts val="0"/>
                        </a:spcBef>
                        <a:spcAft>
                          <a:spcPts val="0"/>
                        </a:spcAft>
                      </a:pPr>
                      <a:r>
                        <a:rPr lang="en-US" sz="1200" b="1" spc="-4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performance;</a:t>
                      </a:r>
                      <a:r>
                        <a:rPr lang="en-US" sz="1200" b="1" spc="-55"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4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P0711—signal</a:t>
                      </a:r>
                      <a:r>
                        <a:rPr lang="en-US" sz="1200" b="1" spc="-55"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4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low;</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6"/>
                  </a:ext>
                </a:extLst>
              </a:tr>
              <a:tr h="311741">
                <a:tc>
                  <a:txBody>
                    <a:bodyPr/>
                    <a:lstStyle/>
                    <a:p>
                      <a:pPr marL="0" marR="0" eaLnBrk="0" hangingPunct="0">
                        <a:lnSpc>
                          <a:spcPct val="115000"/>
                        </a:lnSpc>
                        <a:spcBef>
                          <a:spcPts val="0"/>
                        </a:spcBef>
                        <a:spcAft>
                          <a:spcPts val="0"/>
                        </a:spcAft>
                      </a:pPr>
                      <a:r>
                        <a:rPr lang="en-US" sz="1200" b="1" noProof="0" dirty="0">
                          <a:effectLst/>
                          <a:latin typeface="Arial" panose="020B0604020202020204" pitchFamily="34" charset="0"/>
                          <a:ea typeface="Calibri" panose="020F0502020204030204" pitchFamily="34" charset="0"/>
                          <a:cs typeface="Arial" panose="020B0604020202020204" pitchFamily="34" charset="0"/>
                        </a:rPr>
                        <a:t> </a:t>
                      </a: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7320" marR="0" eaLnBrk="0" hangingPunct="0">
                        <a:lnSpc>
                          <a:spcPct val="115000"/>
                        </a:lnSpc>
                        <a:spcBef>
                          <a:spcPts val="0"/>
                        </a:spcBef>
                        <a:spcAft>
                          <a:spcPts val="0"/>
                        </a:spcAft>
                      </a:pP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P0713— signal high)</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7"/>
                  </a:ext>
                </a:extLst>
              </a:tr>
              <a:tr h="515183">
                <a:tc>
                  <a:txBody>
                    <a:bodyPr/>
                    <a:lstStyle/>
                    <a:p>
                      <a:pPr marL="88900" marR="335915" eaLnBrk="0" hangingPunct="0">
                        <a:lnSpc>
                          <a:spcPct val="115000"/>
                        </a:lnSpc>
                        <a:spcBef>
                          <a:spcPts val="105"/>
                        </a:spcBef>
                        <a:spcAft>
                          <a:spcPts val="0"/>
                        </a:spcAft>
                      </a:pP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P0716; </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P0717</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7320" marR="17780" eaLnBrk="0" hangingPunct="0">
                        <a:lnSpc>
                          <a:spcPct val="115000"/>
                        </a:lnSpc>
                        <a:spcBef>
                          <a:spcPts val="85"/>
                        </a:spcBef>
                        <a:spcAft>
                          <a:spcPts val="0"/>
                        </a:spcAft>
                      </a:pP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Transmission input speed sensor (</a:t>
                      </a:r>
                      <a:r>
                        <a:rPr lang="en-US" sz="1200" b="1" spc="-200" baseline="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I S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a:t>
                      </a:r>
                      <a:r>
                        <a:rPr lang="en-US" sz="1200" b="1" spc="-3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fault</a:t>
                      </a:r>
                      <a:r>
                        <a:rPr lang="en-US" sz="1200" b="1" spc="-3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detected</a:t>
                      </a:r>
                      <a:r>
                        <a:rPr lang="en-US" sz="1200" b="1" spc="-3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(P0716—circuit </a:t>
                      </a: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performance;</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P0717—no</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signal)</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8"/>
                  </a:ext>
                </a:extLst>
              </a:tr>
              <a:tr h="483079">
                <a:tc>
                  <a:txBody>
                    <a:bodyPr/>
                    <a:lstStyle/>
                    <a:p>
                      <a:pPr marL="88900" marR="335915" eaLnBrk="0" hangingPunct="0">
                        <a:lnSpc>
                          <a:spcPct val="115000"/>
                        </a:lnSpc>
                        <a:spcBef>
                          <a:spcPts val="105"/>
                        </a:spcBef>
                        <a:spcAft>
                          <a:spcPts val="0"/>
                        </a:spcAft>
                      </a:pP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P0721; </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P0722</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7320" marR="0" eaLnBrk="0" hangingPunct="0">
                        <a:lnSpc>
                          <a:spcPct val="115000"/>
                        </a:lnSpc>
                        <a:spcBef>
                          <a:spcPts val="85"/>
                        </a:spcBef>
                        <a:spcAft>
                          <a:spcPts val="0"/>
                        </a:spcAft>
                      </a:pP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Transmission</a:t>
                      </a:r>
                      <a:r>
                        <a:rPr lang="en-US" sz="1200" b="1" spc="-4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output</a:t>
                      </a:r>
                      <a:r>
                        <a:rPr lang="en-US" sz="1200" b="1" spc="-4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speed</a:t>
                      </a:r>
                      <a:r>
                        <a:rPr lang="en-US" sz="1200" b="1" spc="-4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sensor (</a:t>
                      </a:r>
                      <a:r>
                        <a:rPr lang="en-US" sz="1200" b="1" spc="-200" baseline="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O S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 fault detected (P0721—circuit </a:t>
                      </a: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performance;</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P0722—no</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signal)</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09"/>
                  </a:ext>
                </a:extLst>
              </a:tr>
              <a:tr h="274275">
                <a:tc>
                  <a:txBody>
                    <a:bodyPr/>
                    <a:lstStyle/>
                    <a:p>
                      <a:pPr marL="88900" marR="0" eaLnBrk="0" hangingPunct="0">
                        <a:lnSpc>
                          <a:spcPct val="115000"/>
                        </a:lnSpc>
                        <a:spcBef>
                          <a:spcPts val="55"/>
                        </a:spcBef>
                        <a:spcAft>
                          <a:spcPts val="0"/>
                        </a:spcAft>
                      </a:pP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P0730</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7320" marR="0" eaLnBrk="0" hangingPunct="0">
                        <a:lnSpc>
                          <a:spcPct val="115000"/>
                        </a:lnSpc>
                        <a:spcBef>
                          <a:spcPts val="85"/>
                        </a:spcBef>
                        <a:spcAft>
                          <a:spcPts val="0"/>
                        </a:spcAft>
                      </a:pP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Incorrect gear ratio detected (transmission</a:t>
                      </a:r>
                      <a:r>
                        <a:rPr lang="en-US" sz="1200" b="1" spc="-3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slip)</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0"/>
                  </a:ext>
                </a:extLst>
              </a:tr>
              <a:tr h="274275">
                <a:tc>
                  <a:txBody>
                    <a:bodyPr/>
                    <a:lstStyle/>
                    <a:p>
                      <a:pPr marL="88900" marR="0" eaLnBrk="0" hangingPunct="0">
                        <a:lnSpc>
                          <a:spcPct val="115000"/>
                        </a:lnSpc>
                        <a:spcBef>
                          <a:spcPts val="55"/>
                        </a:spcBef>
                        <a:spcAft>
                          <a:spcPts val="0"/>
                        </a:spcAft>
                      </a:pP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P0746</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7320" marR="0" eaLnBrk="0" hangingPunct="0">
                        <a:lnSpc>
                          <a:spcPct val="115000"/>
                        </a:lnSpc>
                        <a:spcBef>
                          <a:spcPts val="85"/>
                        </a:spcBef>
                        <a:spcAft>
                          <a:spcPts val="0"/>
                        </a:spcAft>
                      </a:pP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Line pressure sensor performance issue</a:t>
                      </a:r>
                      <a:r>
                        <a:rPr lang="en-US" sz="1200" b="1" spc="-85"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detected</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1"/>
                  </a:ext>
                </a:extLst>
              </a:tr>
              <a:tr h="502572">
                <a:tc>
                  <a:txBody>
                    <a:bodyPr/>
                    <a:lstStyle/>
                    <a:p>
                      <a:pPr marL="88900" marR="335915" eaLnBrk="0" hangingPunct="0">
                        <a:lnSpc>
                          <a:spcPct val="115000"/>
                        </a:lnSpc>
                        <a:spcBef>
                          <a:spcPts val="105"/>
                        </a:spcBef>
                        <a:spcAft>
                          <a:spcPts val="0"/>
                        </a:spcAft>
                      </a:pP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P0776; </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P0777</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7320" marR="0" eaLnBrk="0" hangingPunct="0">
                        <a:lnSpc>
                          <a:spcPct val="115000"/>
                        </a:lnSpc>
                        <a:spcBef>
                          <a:spcPts val="85"/>
                        </a:spcBef>
                        <a:spcAft>
                          <a:spcPts val="0"/>
                        </a:spcAft>
                      </a:pP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Secondary</a:t>
                      </a:r>
                      <a:r>
                        <a:rPr lang="en-US" sz="1200" b="1" spc="-55"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pressure</a:t>
                      </a:r>
                      <a:r>
                        <a:rPr lang="en-US" sz="1200" b="1" spc="-6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sensor</a:t>
                      </a:r>
                      <a:r>
                        <a:rPr lang="en-US" sz="1200" b="1" spc="-55"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a:t>
                      </a:r>
                      <a:r>
                        <a:rPr lang="en-US" sz="1200" b="1" spc="-200" baseline="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 P </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fault detected (P0776—performance </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fault;</a:t>
                      </a:r>
                      <a:r>
                        <a:rPr lang="en-US" sz="1200" b="1" spc="-7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P0777—stuck</a:t>
                      </a:r>
                      <a:r>
                        <a:rPr lang="en-US" sz="1200" b="1" spc="-7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on)</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2"/>
                  </a:ext>
                </a:extLst>
              </a:tr>
              <a:tr h="400379">
                <a:tc>
                  <a:txBody>
                    <a:bodyPr/>
                    <a:lstStyle/>
                    <a:p>
                      <a:pPr marL="88900" marR="335915" eaLnBrk="0" hangingPunct="0">
                        <a:lnSpc>
                          <a:spcPct val="95000"/>
                        </a:lnSpc>
                        <a:spcBef>
                          <a:spcPts val="105"/>
                        </a:spcBef>
                        <a:spcAft>
                          <a:spcPts val="0"/>
                        </a:spcAft>
                      </a:pP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P0842; </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P0843</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147320" marR="0" eaLnBrk="0" hangingPunct="0">
                        <a:lnSpc>
                          <a:spcPts val="1200"/>
                        </a:lnSpc>
                        <a:spcBef>
                          <a:spcPts val="85"/>
                        </a:spcBef>
                        <a:spcAft>
                          <a:spcPts val="0"/>
                        </a:spcAft>
                      </a:pP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Primary oil pressure (</a:t>
                      </a:r>
                      <a:r>
                        <a:rPr lang="en-US" sz="1200" b="1" spc="-180" baseline="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 O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 sensor fault detected (P0842—sensor circuit low; P0843—sensor circuit high)</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3"/>
                  </a:ext>
                </a:extLst>
              </a:tr>
              <a:tr h="440836">
                <a:tc>
                  <a:txBody>
                    <a:bodyPr/>
                    <a:lstStyle/>
                    <a:p>
                      <a:pPr marL="88900" marR="335915" eaLnBrk="0" hangingPunct="0">
                        <a:lnSpc>
                          <a:spcPct val="95000"/>
                        </a:lnSpc>
                        <a:spcBef>
                          <a:spcPts val="100"/>
                        </a:spcBef>
                        <a:spcAft>
                          <a:spcPts val="0"/>
                        </a:spcAft>
                      </a:pP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P0847; </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P0848</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4EAE4"/>
                    </a:solidFill>
                  </a:tcPr>
                </a:tc>
                <a:tc>
                  <a:txBody>
                    <a:bodyPr/>
                    <a:lstStyle/>
                    <a:p>
                      <a:pPr marL="147320" marR="0" eaLnBrk="0" hangingPunct="0">
                        <a:lnSpc>
                          <a:spcPct val="95000"/>
                        </a:lnSpc>
                        <a:spcBef>
                          <a:spcPts val="100"/>
                        </a:spcBef>
                        <a:spcAft>
                          <a:spcPts val="0"/>
                        </a:spcAft>
                      </a:pP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Secondary</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oil</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pressure</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a:t>
                      </a:r>
                      <a:r>
                        <a:rPr lang="en-US" sz="1200" b="1" spc="-180" baseline="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 O </a:t>
                      </a: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P)</a:t>
                      </a:r>
                      <a:r>
                        <a:rPr lang="en-US" sz="1200" b="1" spc="-2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1200" b="1" spc="-10"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sensor </a:t>
                      </a:r>
                      <a:r>
                        <a:rPr lang="en-US" sz="1200" b="1" noProof="0" dirty="0">
                          <a:solidFill>
                            <a:srgbClr val="231F20"/>
                          </a:solidFill>
                          <a:effectLst/>
                          <a:latin typeface="Arial" panose="020B0604020202020204" pitchFamily="34" charset="0"/>
                          <a:ea typeface="Calibri" panose="020F0502020204030204" pitchFamily="34" charset="0"/>
                          <a:cs typeface="Arial" panose="020B0604020202020204" pitchFamily="34" charset="0"/>
                        </a:rPr>
                        <a:t>fault detected (P0847—sensor circuit low; P0848—sensor circuit high)</a:t>
                      </a:r>
                      <a:endParaRPr lang="en-US" sz="1200" b="1" noProof="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6747312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dirty="0"/>
              <a:t>Question 1</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2" y="1054322"/>
            <a:ext cx="8207375" cy="405683"/>
          </a:xfrm>
        </p:spPr>
        <p:txBody>
          <a:bodyPr wrap="square" lIns="0" tIns="18000" rIns="0" bIns="18000" anchor="ctr" anchorCtr="0">
            <a:spAutoFit/>
          </a:bodyPr>
          <a:lstStyle/>
          <a:p>
            <a:pPr marL="342900" indent="-342900"/>
            <a:r>
              <a:rPr lang="en-US" sz="2400" dirty="0"/>
              <a:t>How is a variable ratio achieved in a </a:t>
            </a:r>
            <a:r>
              <a:rPr lang="en-US" sz="2400" spc="-300" dirty="0"/>
              <a:t>C V </a:t>
            </a:r>
            <a:r>
              <a:rPr lang="en-US" sz="2400" dirty="0"/>
              <a:t>T?</a:t>
            </a:r>
          </a:p>
        </p:txBody>
      </p:sp>
      <p:sp>
        <p:nvSpPr>
          <p:cNvPr id="3" name="Content Placeholder 2">
            <a:extLst>
              <a:ext uri="{FF2B5EF4-FFF2-40B4-BE49-F238E27FC236}">
                <a16:creationId xmlns:a16="http://schemas.microsoft.com/office/drawing/2014/main" id="{2D4B1BF6-F7B2-4B07-ADFB-88B388081828}"/>
              </a:ext>
            </a:extLst>
          </p:cNvPr>
          <p:cNvSpPr>
            <a:spLocks noGrp="1"/>
          </p:cNvSpPr>
          <p:nvPr>
            <p:ph sz="quarter" idx="14"/>
          </p:nvPr>
        </p:nvSpPr>
        <p:spPr>
          <a:xfrm>
            <a:off x="478589" y="1600200"/>
            <a:ext cx="8197098" cy="1744511"/>
          </a:xfrm>
        </p:spPr>
        <p:txBody>
          <a:bodyPr wrap="square" lIns="0" tIns="18000" rIns="0" bIns="18000">
            <a:spAutoFit/>
          </a:bodyPr>
          <a:lstStyle/>
          <a:p>
            <a:pPr marL="486918" lvl="1" indent="0">
              <a:buNone/>
            </a:pPr>
            <a:r>
              <a:rPr lang="en-US" sz="2400" dirty="0">
                <a:solidFill>
                  <a:schemeClr val="tx2"/>
                </a:solidFill>
              </a:rPr>
              <a:t>A. </a:t>
            </a:r>
            <a:r>
              <a:rPr lang="en-US" sz="2400" dirty="0"/>
              <a:t>By using multiple gears</a:t>
            </a:r>
          </a:p>
          <a:p>
            <a:pPr marL="486918" lvl="1" indent="0">
              <a:buNone/>
            </a:pPr>
            <a:r>
              <a:rPr lang="en-US" sz="2400" dirty="0">
                <a:solidFill>
                  <a:schemeClr val="tx2"/>
                </a:solidFill>
              </a:rPr>
              <a:t>B. </a:t>
            </a:r>
            <a:r>
              <a:rPr lang="en-US" sz="2400" dirty="0"/>
              <a:t>By using a steel belt with two variable-width pulleys</a:t>
            </a:r>
          </a:p>
          <a:p>
            <a:pPr marL="486918" lvl="1" indent="0">
              <a:buNone/>
            </a:pPr>
            <a:r>
              <a:rPr lang="en-US" sz="2400" dirty="0">
                <a:solidFill>
                  <a:schemeClr val="tx2"/>
                </a:solidFill>
              </a:rPr>
              <a:t>C. </a:t>
            </a:r>
            <a:r>
              <a:rPr lang="en-US" sz="2400" dirty="0"/>
              <a:t>By using a start clutch assembly</a:t>
            </a:r>
          </a:p>
          <a:p>
            <a:pPr marL="486918" lvl="1" indent="0">
              <a:buNone/>
            </a:pPr>
            <a:r>
              <a:rPr lang="en-US" sz="2400" dirty="0">
                <a:solidFill>
                  <a:schemeClr val="tx2"/>
                </a:solidFill>
              </a:rPr>
              <a:t>D. </a:t>
            </a:r>
            <a:r>
              <a:rPr lang="en-US" sz="2400" dirty="0"/>
              <a:t>By using a variable-torque converter</a:t>
            </a:r>
          </a:p>
        </p:txBody>
      </p:sp>
    </p:spTree>
    <p:extLst>
      <p:ext uri="{BB962C8B-B14F-4D97-AF65-F5344CB8AC3E}">
        <p14:creationId xmlns:p14="http://schemas.microsoft.com/office/powerpoint/2010/main" val="1633269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dirty="0"/>
              <a:t>Answer 1</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2" y="1054322"/>
            <a:ext cx="8207375" cy="405683"/>
          </a:xfrm>
        </p:spPr>
        <p:txBody>
          <a:bodyPr wrap="square" lIns="0" tIns="18000" rIns="0" bIns="18000" anchor="ctr" anchorCtr="0">
            <a:spAutoFit/>
          </a:bodyPr>
          <a:lstStyle/>
          <a:p>
            <a:pPr marL="342900" indent="-342900"/>
            <a:r>
              <a:rPr lang="en-US" sz="2400" dirty="0"/>
              <a:t>How is a variable ratio achieved in a </a:t>
            </a:r>
            <a:r>
              <a:rPr lang="en-US" sz="2400" spc="-300" dirty="0"/>
              <a:t>C V </a:t>
            </a:r>
            <a:r>
              <a:rPr lang="en-US" sz="2400" dirty="0"/>
              <a:t>T?</a:t>
            </a:r>
          </a:p>
        </p:txBody>
      </p:sp>
      <p:sp>
        <p:nvSpPr>
          <p:cNvPr id="3" name="Content Placeholder 2">
            <a:extLst>
              <a:ext uri="{FF2B5EF4-FFF2-40B4-BE49-F238E27FC236}">
                <a16:creationId xmlns:a16="http://schemas.microsoft.com/office/drawing/2014/main" id="{2D4B1BF6-F7B2-4B07-ADFB-88B388081828}"/>
              </a:ext>
            </a:extLst>
          </p:cNvPr>
          <p:cNvSpPr>
            <a:spLocks noGrp="1"/>
          </p:cNvSpPr>
          <p:nvPr>
            <p:ph sz="quarter" idx="14"/>
          </p:nvPr>
        </p:nvSpPr>
        <p:spPr>
          <a:xfrm>
            <a:off x="478589" y="1600200"/>
            <a:ext cx="8197098" cy="405683"/>
          </a:xfrm>
        </p:spPr>
        <p:txBody>
          <a:bodyPr wrap="square" lIns="0" tIns="18000" rIns="0" bIns="18000">
            <a:spAutoFit/>
          </a:bodyPr>
          <a:lstStyle/>
          <a:p>
            <a:pPr marL="486918" lvl="1" indent="0">
              <a:buNone/>
            </a:pPr>
            <a:r>
              <a:rPr lang="en-US" sz="2400" dirty="0">
                <a:solidFill>
                  <a:schemeClr val="tx2"/>
                </a:solidFill>
              </a:rPr>
              <a:t>B. </a:t>
            </a:r>
            <a:r>
              <a:rPr lang="en-US" sz="2400" dirty="0"/>
              <a:t>By using a steel belt with two variable-width pulleys</a:t>
            </a:r>
          </a:p>
        </p:txBody>
      </p:sp>
    </p:spTree>
    <p:extLst>
      <p:ext uri="{BB962C8B-B14F-4D97-AF65-F5344CB8AC3E}">
        <p14:creationId xmlns:p14="http://schemas.microsoft.com/office/powerpoint/2010/main" val="3235245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90538" y="230096"/>
            <a:ext cx="8207375" cy="590349"/>
          </a:xfrm>
        </p:spPr>
        <p:txBody>
          <a:bodyPr wrap="square" lIns="0" tIns="18000" rIns="0" bIns="18000" anchor="ctr" anchorCtr="0">
            <a:spAutoFit/>
          </a:bodyPr>
          <a:lstStyle/>
          <a:p>
            <a:r>
              <a:rPr lang="en-US" dirty="0"/>
              <a:t>Summary </a:t>
            </a:r>
            <a:r>
              <a:rPr lang="en-US" sz="2800" dirty="0"/>
              <a:t>(1 of 2) </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90538" y="999259"/>
            <a:ext cx="8185150" cy="2560119"/>
          </a:xfrm>
        </p:spPr>
        <p:txBody>
          <a:bodyPr wrap="square" lIns="0" tIns="18000" rIns="0" bIns="18000" anchor="ctr" anchorCtr="0">
            <a:spAutoFit/>
          </a:bodyPr>
          <a:lstStyle/>
          <a:p>
            <a:pPr marL="342900" indent="-342900">
              <a:spcBef>
                <a:spcPts val="600"/>
              </a:spcBef>
            </a:pPr>
            <a:r>
              <a:rPr lang="en-US" sz="2400" spc="-300" dirty="0"/>
              <a:t>C V </a:t>
            </a:r>
            <a:r>
              <a:rPr lang="en-US" sz="2400" dirty="0"/>
              <a:t>T varies gear ratio in a continuous manner instead of in a series of steps or fixed gear ratios.</a:t>
            </a:r>
          </a:p>
          <a:p>
            <a:pPr marL="342900" indent="-342900">
              <a:spcBef>
                <a:spcPts val="600"/>
              </a:spcBef>
            </a:pPr>
            <a:r>
              <a:rPr lang="en-US" sz="2400" dirty="0"/>
              <a:t>A pair of hydraulically controlled variable-size pulleys is used with a steel-link drive belt or chain.</a:t>
            </a:r>
          </a:p>
          <a:p>
            <a:pPr marL="342900" indent="-342900">
              <a:spcBef>
                <a:spcPts val="600"/>
              </a:spcBef>
            </a:pPr>
            <a:r>
              <a:rPr lang="en-US" sz="2400" dirty="0"/>
              <a:t>Two styles of fixed-length steel belts are used</a:t>
            </a:r>
          </a:p>
          <a:p>
            <a:pPr marL="829818" lvl="1" indent="-342900"/>
            <a:r>
              <a:rPr lang="en-US" sz="2400" dirty="0"/>
              <a:t>Push belt or a pull chain is used</a:t>
            </a:r>
            <a:endParaRPr lang="en-US" sz="1800" dirty="0"/>
          </a:p>
        </p:txBody>
      </p:sp>
    </p:spTree>
    <p:extLst>
      <p:ext uri="{BB962C8B-B14F-4D97-AF65-F5344CB8AC3E}">
        <p14:creationId xmlns:p14="http://schemas.microsoft.com/office/powerpoint/2010/main" val="1266921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90538" y="230096"/>
            <a:ext cx="8207375" cy="590349"/>
          </a:xfrm>
        </p:spPr>
        <p:txBody>
          <a:bodyPr wrap="square" lIns="0" tIns="18000" rIns="0" bIns="18000" anchor="ctr" anchorCtr="0">
            <a:spAutoFit/>
          </a:bodyPr>
          <a:lstStyle/>
          <a:p>
            <a:r>
              <a:rPr lang="en-US" dirty="0"/>
              <a:t>Summary </a:t>
            </a:r>
            <a:r>
              <a:rPr lang="en-US" sz="2800" dirty="0"/>
              <a:t>(2 of 2) </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9425" y="1037382"/>
            <a:ext cx="8185150" cy="3006395"/>
          </a:xfrm>
        </p:spPr>
        <p:txBody>
          <a:bodyPr wrap="square" lIns="0" tIns="18000" rIns="0" bIns="18000" anchor="ctr" anchorCtr="0">
            <a:spAutoFit/>
          </a:bodyPr>
          <a:lstStyle/>
          <a:p>
            <a:pPr marL="342900" indent="-342900">
              <a:spcBef>
                <a:spcPts val="600"/>
              </a:spcBef>
            </a:pPr>
            <a:r>
              <a:rPr lang="en-US" sz="2400" spc="-300" dirty="0"/>
              <a:t>T C </a:t>
            </a:r>
            <a:r>
              <a:rPr lang="en-US" sz="2400" dirty="0"/>
              <a:t>M of a </a:t>
            </a:r>
            <a:r>
              <a:rPr lang="en-US" sz="2400" spc="-300" dirty="0"/>
              <a:t>C V </a:t>
            </a:r>
            <a:r>
              <a:rPr lang="en-US" sz="2400" dirty="0"/>
              <a:t>T uses direct and indirect inputs</a:t>
            </a:r>
          </a:p>
          <a:p>
            <a:pPr marL="829818" lvl="1" indent="-342900"/>
            <a:r>
              <a:rPr lang="en-US" sz="2400" dirty="0"/>
              <a:t>Monitor transmission and engine operation</a:t>
            </a:r>
          </a:p>
          <a:p>
            <a:pPr marL="342900" indent="-342900">
              <a:spcBef>
                <a:spcPts val="600"/>
              </a:spcBef>
            </a:pPr>
            <a:r>
              <a:rPr lang="en-US" sz="2400" dirty="0"/>
              <a:t>Stepper motor is a linear position motor. </a:t>
            </a:r>
          </a:p>
          <a:p>
            <a:pPr marL="829818" lvl="1" indent="-342900"/>
            <a:r>
              <a:rPr lang="en-US" sz="2400" dirty="0"/>
              <a:t>Changes position of the upper end of the pulley ratio link</a:t>
            </a:r>
          </a:p>
          <a:p>
            <a:pPr marL="342900" indent="-342900">
              <a:spcBef>
                <a:spcPts val="600"/>
              </a:spcBef>
            </a:pPr>
            <a:r>
              <a:rPr lang="en-US" sz="2400" dirty="0"/>
              <a:t>Measuring oil pressure is similar to pressure testing </a:t>
            </a:r>
          </a:p>
          <a:p>
            <a:pPr marL="829818" lvl="1" indent="-342900"/>
            <a:r>
              <a:rPr lang="en-US" sz="2400" dirty="0"/>
              <a:t>Conventional automatic transmissions/transaxles</a:t>
            </a:r>
          </a:p>
        </p:txBody>
      </p:sp>
    </p:spTree>
    <p:extLst>
      <p:ext uri="{BB962C8B-B14F-4D97-AF65-F5344CB8AC3E}">
        <p14:creationId xmlns:p14="http://schemas.microsoft.com/office/powerpoint/2010/main" val="3753263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Automatic Transmissions and Transaxles Videos and Animations</a:t>
            </a:r>
          </a:p>
        </p:txBody>
      </p:sp>
      <p:sp>
        <p:nvSpPr>
          <p:cNvPr id="4" name="TextBox 3">
            <a:extLst>
              <a:ext uri="{FF2B5EF4-FFF2-40B4-BE49-F238E27FC236}">
                <a16:creationId xmlns:a16="http://schemas.microsoft.com/office/drawing/2014/main" id="{41055372-B073-AA11-A0E7-1B98DA28FD9A}"/>
              </a:ext>
            </a:extLst>
          </p:cNvPr>
          <p:cNvSpPr txBox="1"/>
          <p:nvPr/>
        </p:nvSpPr>
        <p:spPr>
          <a:xfrm>
            <a:off x="381000" y="2438400"/>
            <a:ext cx="8305800" cy="769441"/>
          </a:xfrm>
          <a:prstGeom prst="rect">
            <a:avLst/>
          </a:prstGeom>
          <a:noFill/>
        </p:spPr>
        <p:txBody>
          <a:bodyPr wrap="square" rtlCol="0">
            <a:spAutoFit/>
          </a:bodyPr>
          <a:lstStyle/>
          <a:p>
            <a:r>
              <a:rPr lang="en-US" sz="2200" dirty="0"/>
              <a:t>Videos Link: </a:t>
            </a:r>
            <a:r>
              <a:rPr lang="en-US" sz="2200" dirty="0">
                <a:hlinkClick r:id="rId3"/>
              </a:rPr>
              <a:t>(A2) Automatic Transmissions and Transaxles Videos</a:t>
            </a:r>
            <a:endParaRPr lang="en-US" sz="2200" dirty="0"/>
          </a:p>
        </p:txBody>
      </p:sp>
      <p:sp>
        <p:nvSpPr>
          <p:cNvPr id="2" name="TextBox 1">
            <a:extLst>
              <a:ext uri="{FF2B5EF4-FFF2-40B4-BE49-F238E27FC236}">
                <a16:creationId xmlns:a16="http://schemas.microsoft.com/office/drawing/2014/main" id="{BB444EDD-99FE-DD4C-8EED-63C74DF64ED4}"/>
              </a:ext>
            </a:extLst>
          </p:cNvPr>
          <p:cNvSpPr txBox="1"/>
          <p:nvPr/>
        </p:nvSpPr>
        <p:spPr>
          <a:xfrm>
            <a:off x="380074" y="3269397"/>
            <a:ext cx="8305800" cy="707886"/>
          </a:xfrm>
          <a:prstGeom prst="rect">
            <a:avLst/>
          </a:prstGeom>
          <a:noFill/>
        </p:spPr>
        <p:txBody>
          <a:bodyPr wrap="square" rtlCol="0">
            <a:spAutoFit/>
          </a:bodyPr>
          <a:lstStyle/>
          <a:p>
            <a:r>
              <a:rPr lang="en-US" sz="2000" dirty="0"/>
              <a:t>Animations Link: </a:t>
            </a:r>
            <a:r>
              <a:rPr lang="en-US" sz="2000" dirty="0">
                <a:hlinkClick r:id="rId4"/>
              </a:rPr>
              <a:t>(A2) Automatic Transmissions and Transaxles Animations</a:t>
            </a:r>
            <a:endParaRPr lang="en-US" sz="2000" dirty="0"/>
          </a:p>
        </p:txBody>
      </p:sp>
    </p:spTree>
    <p:extLst>
      <p:ext uri="{BB962C8B-B14F-4D97-AF65-F5344CB8AC3E}">
        <p14:creationId xmlns:p14="http://schemas.microsoft.com/office/powerpoint/2010/main" val="3380904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27724"/>
            <a:ext cx="8207375" cy="1144347"/>
          </a:xfrm>
        </p:spPr>
        <p:txBody>
          <a:bodyPr wrap="square" lIns="0" tIns="18000" rIns="0" bIns="18000" anchor="ctr" anchorCtr="0">
            <a:spAutoFit/>
          </a:bodyPr>
          <a:lstStyle/>
          <a:p>
            <a:r>
              <a:rPr lang="en-US" dirty="0"/>
              <a:t>Continuously Variable Transmission (</a:t>
            </a:r>
            <a:r>
              <a:rPr lang="en-US" spc="-500" dirty="0"/>
              <a:t>C V </a:t>
            </a:r>
            <a:r>
              <a:rPr lang="en-US" dirty="0"/>
              <a:t>T) </a:t>
            </a:r>
            <a:r>
              <a:rPr lang="en-US" sz="2800" dirty="0"/>
              <a:t>(2 of 2)</a:t>
            </a:r>
            <a:endParaRPr lang="en-US" dirty="0"/>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702664"/>
            <a:ext cx="8229600" cy="3452671"/>
          </a:xfrm>
        </p:spPr>
        <p:txBody>
          <a:bodyPr wrap="square" lIns="0" tIns="18000" rIns="0" bIns="18000" anchor="ctr" anchorCtr="0">
            <a:spAutoFit/>
          </a:bodyPr>
          <a:lstStyle/>
          <a:p>
            <a:pPr marL="829818" lvl="1" indent="-342900"/>
            <a:r>
              <a:rPr lang="en-US" sz="2400" dirty="0"/>
              <a:t>Each pulley has a movable face and a fixed face</a:t>
            </a:r>
          </a:p>
          <a:p>
            <a:pPr marL="829818" lvl="1" indent="-342900"/>
            <a:r>
              <a:rPr lang="en-US" sz="2400" spc="-300" dirty="0"/>
              <a:t>C V </a:t>
            </a:r>
            <a:r>
              <a:rPr lang="en-US" sz="2400" dirty="0"/>
              <a:t>T improves efficiency by changing ratios </a:t>
            </a:r>
          </a:p>
          <a:p>
            <a:pPr marL="829818" lvl="1" indent="-342900"/>
            <a:r>
              <a:rPr lang="en-US" sz="2400" dirty="0"/>
              <a:t>From underdrive/reduction to overdrive in a gradual, continuous manner</a:t>
            </a:r>
          </a:p>
          <a:p>
            <a:pPr marL="829818" lvl="1" indent="-342900"/>
            <a:r>
              <a:rPr lang="en-US" sz="2400" dirty="0"/>
              <a:t>Each pulley, also called a sheave, has two sides</a:t>
            </a:r>
          </a:p>
          <a:p>
            <a:pPr marL="829818" lvl="1" indent="-342900"/>
            <a:r>
              <a:rPr lang="en-US" sz="2400" dirty="0"/>
              <a:t>One is fixed so it cannot move</a:t>
            </a:r>
          </a:p>
          <a:p>
            <a:pPr marL="829818" lvl="1" indent="-342900"/>
            <a:r>
              <a:rPr lang="en-US" sz="2400" dirty="0"/>
              <a:t>The other can float sideways to change pulley width</a:t>
            </a:r>
          </a:p>
          <a:p>
            <a:pPr marL="829818" lvl="1" indent="-342900"/>
            <a:r>
              <a:rPr lang="en-US" sz="2400" dirty="0"/>
              <a:t>Push belt and pull chain</a:t>
            </a:r>
          </a:p>
        </p:txBody>
      </p:sp>
    </p:spTree>
    <p:extLst>
      <p:ext uri="{BB962C8B-B14F-4D97-AF65-F5344CB8AC3E}">
        <p14:creationId xmlns:p14="http://schemas.microsoft.com/office/powerpoint/2010/main" val="820012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475546" y="222471"/>
            <a:ext cx="823665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5" name="Graphic" descr="Warning">
            <a:extLst>
              <a:ext uri="{FF2B5EF4-FFF2-40B4-BE49-F238E27FC236}">
                <a16:creationId xmlns:a16="http://schemas.microsoft.com/office/drawing/2014/main" id="{CE97A724-05B2-41E5-93C9-D4B362F77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46" y="2159323"/>
            <a:ext cx="1269677" cy="1269677"/>
          </a:xfrm>
          <a:prstGeom prst="rect">
            <a:avLst/>
          </a:prstGeom>
          <a:noFill/>
          <a:ln>
            <a:noFill/>
          </a:ln>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18484" y="1599712"/>
            <a:ext cx="6878545" cy="2832998"/>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dirty="0"/>
              <a:t>Figure 13.1</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54322"/>
            <a:ext cx="1945703" cy="405683"/>
          </a:xfrm>
        </p:spPr>
        <p:txBody>
          <a:bodyPr wrap="square" lIns="0" tIns="18000" rIns="0" bIns="18000" anchor="ctr" anchorCtr="0">
            <a:spAutoFit/>
          </a:bodyPr>
          <a:lstStyle/>
          <a:p>
            <a:pPr marL="0" indent="0">
              <a:buNone/>
            </a:pPr>
            <a:r>
              <a:rPr lang="en-US" sz="2400" spc="-300" dirty="0"/>
              <a:t>C V </a:t>
            </a:r>
            <a:r>
              <a:rPr lang="en-US" sz="2400" dirty="0"/>
              <a:t>T Cutaway</a:t>
            </a:r>
            <a:endParaRPr lang="en-US" sz="2400" dirty="0">
              <a:solidFill>
                <a:schemeClr val="tx1"/>
              </a:solidFill>
            </a:endParaRPr>
          </a:p>
        </p:txBody>
      </p:sp>
      <p:pic>
        <p:nvPicPr>
          <p:cNvPr id="6" name="Picture 5" descr="The image shows a cutaway of a C V T transaxle. To the left of the image, the torque converter is labeled. To the right of the image, the C V T belt is seen jutting out of the machinery.">
            <a:extLst>
              <a:ext uri="{FF2B5EF4-FFF2-40B4-BE49-F238E27FC236}">
                <a16:creationId xmlns:a16="http://schemas.microsoft.com/office/drawing/2014/main" id="{034ACED4-BF3C-822E-8ADA-606322BA89A4}"/>
              </a:ext>
            </a:extLst>
          </p:cNvPr>
          <p:cNvPicPr>
            <a:picLocks noChangeAspect="1"/>
          </p:cNvPicPr>
          <p:nvPr/>
        </p:nvPicPr>
        <p:blipFill rotWithShape="1">
          <a:blip r:embed="rId3"/>
          <a:srcRect b="4607"/>
          <a:stretch/>
        </p:blipFill>
        <p:spPr>
          <a:xfrm>
            <a:off x="2785801" y="1095145"/>
            <a:ext cx="3554111" cy="4062072"/>
          </a:xfrm>
          <a:prstGeom prst="rect">
            <a:avLst/>
          </a:prstGeom>
        </p:spPr>
      </p:pic>
      <p:sp>
        <p:nvSpPr>
          <p:cNvPr id="3" name="Content Placeholder 2">
            <a:extLst>
              <a:ext uri="{FF2B5EF4-FFF2-40B4-BE49-F238E27FC236}">
                <a16:creationId xmlns:a16="http://schemas.microsoft.com/office/drawing/2014/main" id="{2D4B1BF6-F7B2-4B07-ADFB-88B388081828}"/>
              </a:ext>
            </a:extLst>
          </p:cNvPr>
          <p:cNvSpPr>
            <a:spLocks noGrp="1"/>
          </p:cNvSpPr>
          <p:nvPr>
            <p:ph sz="quarter" idx="14"/>
          </p:nvPr>
        </p:nvSpPr>
        <p:spPr>
          <a:xfrm>
            <a:off x="468313" y="5518912"/>
            <a:ext cx="8229600" cy="775015"/>
          </a:xfrm>
        </p:spPr>
        <p:txBody>
          <a:bodyPr lIns="0" tIns="18000" rIns="0" bIns="18000">
            <a:spAutoFit/>
          </a:bodyPr>
          <a:lstStyle/>
          <a:p>
            <a:pPr marL="0" indent="0">
              <a:buNone/>
            </a:pPr>
            <a:r>
              <a:rPr lang="en-US" sz="2400" dirty="0"/>
              <a:t>A typical </a:t>
            </a:r>
            <a:r>
              <a:rPr lang="en-US" sz="2400" spc="-300" dirty="0"/>
              <a:t>C V </a:t>
            </a:r>
            <a:r>
              <a:rPr lang="en-US" sz="2400" dirty="0"/>
              <a:t>T transaxle cutaway showing the torque converter and </a:t>
            </a:r>
            <a:r>
              <a:rPr lang="en-US" sz="2400" spc="-300" dirty="0"/>
              <a:t>C V </a:t>
            </a:r>
            <a:r>
              <a:rPr lang="en-US" sz="2400" dirty="0"/>
              <a:t>T belt.</a:t>
            </a:r>
          </a:p>
        </p:txBody>
      </p:sp>
    </p:spTree>
    <p:extLst>
      <p:ext uri="{BB962C8B-B14F-4D97-AF65-F5344CB8AC3E}">
        <p14:creationId xmlns:p14="http://schemas.microsoft.com/office/powerpoint/2010/main" val="4004065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25031"/>
            <a:ext cx="8229600" cy="590349"/>
          </a:xfrm>
        </p:spPr>
        <p:txBody>
          <a:bodyPr lIns="0" tIns="18000" rIns="0" bIns="18000" anchor="ctr" anchorCtr="0">
            <a:spAutoFit/>
          </a:bodyPr>
          <a:lstStyle/>
          <a:p>
            <a:r>
              <a:rPr lang="en-US" dirty="0"/>
              <a:t>Figure 13.2</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60773"/>
            <a:ext cx="8229600" cy="775015"/>
          </a:xfrm>
        </p:spPr>
        <p:txBody>
          <a:bodyPr wrap="square" lIns="0" tIns="18000" rIns="0" bIns="18000" anchor="ctr" anchorCtr="0">
            <a:spAutoFit/>
          </a:bodyPr>
          <a:lstStyle/>
          <a:p>
            <a:pPr marL="0" indent="0">
              <a:buNone/>
            </a:pPr>
            <a:r>
              <a:rPr lang="en-US" sz="2400" dirty="0"/>
              <a:t>Belt and pulley </a:t>
            </a:r>
            <a:r>
              <a:rPr lang="en-US" sz="2400" spc="-300" dirty="0"/>
              <a:t>C V </a:t>
            </a:r>
            <a:r>
              <a:rPr lang="en-US" sz="2400" dirty="0"/>
              <a:t>T uses variable width pulleys to provide an infinite number of speed ratios.</a:t>
            </a:r>
            <a:endParaRPr lang="en-US" sz="2400" dirty="0">
              <a:solidFill>
                <a:schemeClr val="tx1"/>
              </a:solidFill>
            </a:endParaRPr>
          </a:p>
        </p:txBody>
      </p:sp>
      <p:pic>
        <p:nvPicPr>
          <p:cNvPr id="5" name="Picture 4" descr="A belt and pulley C V T is shown.&#10;Long description 1 is available in notes, Press F6.">
            <a:extLst>
              <a:ext uri="{FF2B5EF4-FFF2-40B4-BE49-F238E27FC236}">
                <a16:creationId xmlns:a16="http://schemas.microsoft.com/office/drawing/2014/main" id="{682322C0-EAA6-4DA9-1C72-C3526E8261EE}"/>
              </a:ext>
            </a:extLst>
          </p:cNvPr>
          <p:cNvPicPr>
            <a:picLocks noChangeAspect="1"/>
          </p:cNvPicPr>
          <p:nvPr/>
        </p:nvPicPr>
        <p:blipFill rotWithShape="1">
          <a:blip r:embed="rId3"/>
          <a:srcRect b="5829"/>
          <a:stretch/>
        </p:blipFill>
        <p:spPr>
          <a:xfrm>
            <a:off x="473103" y="2067508"/>
            <a:ext cx="3936690" cy="4010059"/>
          </a:xfrm>
          <a:prstGeom prst="rect">
            <a:avLst/>
          </a:prstGeom>
        </p:spPr>
      </p:pic>
      <p:pic>
        <p:nvPicPr>
          <p:cNvPr id="7" name="Picture 6" descr="A belt and pulley C V T is shown.&#10;Long description 2 is available in notes, Press F6.">
            <a:extLst>
              <a:ext uri="{FF2B5EF4-FFF2-40B4-BE49-F238E27FC236}">
                <a16:creationId xmlns:a16="http://schemas.microsoft.com/office/drawing/2014/main" id="{0C123049-F3D2-697A-E1EA-0011FE81969D}"/>
              </a:ext>
            </a:extLst>
          </p:cNvPr>
          <p:cNvPicPr>
            <a:picLocks noChangeAspect="1"/>
          </p:cNvPicPr>
          <p:nvPr/>
        </p:nvPicPr>
        <p:blipFill rotWithShape="1">
          <a:blip r:embed="rId4"/>
          <a:srcRect b="6140"/>
          <a:stretch/>
        </p:blipFill>
        <p:spPr>
          <a:xfrm>
            <a:off x="4746759" y="2067508"/>
            <a:ext cx="3931145" cy="3996839"/>
          </a:xfrm>
          <a:prstGeom prst="rect">
            <a:avLst/>
          </a:prstGeom>
        </p:spPr>
      </p:pic>
    </p:spTree>
    <p:extLst>
      <p:ext uri="{BB962C8B-B14F-4D97-AF65-F5344CB8AC3E}">
        <p14:creationId xmlns:p14="http://schemas.microsoft.com/office/powerpoint/2010/main" val="268289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248" y="215343"/>
            <a:ext cx="8229600" cy="769441"/>
          </a:xfrm>
        </p:spPr>
        <p:txBody>
          <a:bodyPr wrap="square" tIns="45720" bIns="45720">
            <a:spAutoFit/>
          </a:bodyPr>
          <a:lstStyle/>
          <a:p>
            <a:r>
              <a:rPr lang="en-US" sz="2400" dirty="0"/>
              <a:t>Animation: CVT Operation </a:t>
            </a:r>
            <a:br>
              <a:rPr lang="en-US" sz="2400" dirty="0"/>
            </a:br>
            <a:r>
              <a:rPr lang="en-US" sz="2000" dirty="0"/>
              <a:t>(Animation will automatically start)</a:t>
            </a:r>
            <a:endParaRPr lang="en-US" dirty="0"/>
          </a:p>
        </p:txBody>
      </p:sp>
      <p:sp>
        <p:nvSpPr>
          <p:cNvPr id="5" name="Rectangle 4">
            <a:extLst>
              <a:ext uri="{FF2B5EF4-FFF2-40B4-BE49-F238E27FC236}">
                <a16:creationId xmlns:a16="http://schemas.microsoft.com/office/drawing/2014/main" id="{29A98B6C-E30F-B2B9-4F3B-57553313000C}"/>
              </a:ext>
            </a:extLst>
          </p:cNvPr>
          <p:cNvSpPr/>
          <p:nvPr/>
        </p:nvSpPr>
        <p:spPr>
          <a:xfrm>
            <a:off x="8686800" y="865787"/>
            <a:ext cx="457200" cy="810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 name="Rectangle 5">
            <a:extLst>
              <a:ext uri="{FF2B5EF4-FFF2-40B4-BE49-F238E27FC236}">
                <a16:creationId xmlns:a16="http://schemas.microsoft.com/office/drawing/2014/main" id="{A7F003F7-4D9F-E65C-91AE-DF28A5FDBA69}"/>
              </a:ext>
            </a:extLst>
          </p:cNvPr>
          <p:cNvSpPr/>
          <p:nvPr/>
        </p:nvSpPr>
        <p:spPr>
          <a:xfrm>
            <a:off x="1073426" y="1282149"/>
            <a:ext cx="8030214" cy="6162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cvt_operation">
            <a:hlinkClick r:id="" action="ppaction://media"/>
            <a:extLst>
              <a:ext uri="{FF2B5EF4-FFF2-40B4-BE49-F238E27FC236}">
                <a16:creationId xmlns:a16="http://schemas.microsoft.com/office/drawing/2014/main" id="{50622080-07E7-2B24-A999-457C757E367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05775" y="1271093"/>
            <a:ext cx="8932450" cy="5024503"/>
          </a:xfrm>
          <a:prstGeom prst="rect">
            <a:avLst/>
          </a:prstGeom>
        </p:spPr>
      </p:pic>
    </p:spTree>
    <p:extLst>
      <p:ext uri="{BB962C8B-B14F-4D97-AF65-F5344CB8AC3E}">
        <p14:creationId xmlns:p14="http://schemas.microsoft.com/office/powerpoint/2010/main" val="259147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8313" y="230879"/>
            <a:ext cx="8229600" cy="590349"/>
          </a:xfrm>
        </p:spPr>
        <p:txBody>
          <a:bodyPr lIns="0" tIns="18000" rIns="0" bIns="18000" anchor="ctr" anchorCtr="0">
            <a:spAutoFit/>
          </a:bodyPr>
          <a:lstStyle/>
          <a:p>
            <a:r>
              <a:rPr lang="en-US" dirty="0"/>
              <a:t>Figure 13.3</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68313" y="1054861"/>
            <a:ext cx="8229600" cy="1144347"/>
          </a:xfrm>
        </p:spPr>
        <p:txBody>
          <a:bodyPr wrap="square" lIns="0" tIns="18000" rIns="0" bIns="18000" anchor="ctr" anchorCtr="0">
            <a:spAutoFit/>
          </a:bodyPr>
          <a:lstStyle/>
          <a:p>
            <a:pPr marL="0" indent="0">
              <a:buNone/>
            </a:pPr>
            <a:r>
              <a:rPr lang="en-US" sz="2400" dirty="0"/>
              <a:t>Engine speed and vehicle speed of a </a:t>
            </a:r>
            <a:r>
              <a:rPr lang="en-US" sz="2400" spc="-300" dirty="0"/>
              <a:t>C V </a:t>
            </a:r>
            <a:r>
              <a:rPr lang="en-US" sz="2400" dirty="0"/>
              <a:t>T transaxle compared to a typical six-speed Conventional automatic transaxle.</a:t>
            </a:r>
            <a:endParaRPr lang="en-US" sz="2400" dirty="0">
              <a:solidFill>
                <a:schemeClr val="tx1"/>
              </a:solidFill>
            </a:endParaRPr>
          </a:p>
        </p:txBody>
      </p:sp>
      <p:pic>
        <p:nvPicPr>
          <p:cNvPr id="5" name="Picture 4" descr="The image shows a graph between engine speed at W O T and engine rpm.&#10;Long description is available in notes, Press F6.">
            <a:extLst>
              <a:ext uri="{FF2B5EF4-FFF2-40B4-BE49-F238E27FC236}">
                <a16:creationId xmlns:a16="http://schemas.microsoft.com/office/drawing/2014/main" id="{EC5FB7DA-263E-0BBD-48AC-F25C361F8D72}"/>
              </a:ext>
            </a:extLst>
          </p:cNvPr>
          <p:cNvPicPr>
            <a:picLocks noChangeAspect="1"/>
          </p:cNvPicPr>
          <p:nvPr/>
        </p:nvPicPr>
        <p:blipFill rotWithShape="1">
          <a:blip r:embed="rId3"/>
          <a:srcRect b="7799"/>
          <a:stretch/>
        </p:blipFill>
        <p:spPr>
          <a:xfrm>
            <a:off x="1843919" y="2464207"/>
            <a:ext cx="5456163" cy="3679635"/>
          </a:xfrm>
          <a:prstGeom prst="rect">
            <a:avLst/>
          </a:prstGeom>
        </p:spPr>
      </p:pic>
    </p:spTree>
    <p:extLst>
      <p:ext uri="{BB962C8B-B14F-4D97-AF65-F5344CB8AC3E}">
        <p14:creationId xmlns:p14="http://schemas.microsoft.com/office/powerpoint/2010/main" val="30785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7748" y="221410"/>
            <a:ext cx="8197940" cy="1698345"/>
          </a:xfrm>
        </p:spPr>
        <p:txBody>
          <a:bodyPr wrap="square" lIns="0" tIns="18000" rIns="0" bIns="18000" anchor="ctr" anchorCtr="0">
            <a:spAutoFit/>
          </a:bodyPr>
          <a:lstStyle/>
          <a:p>
            <a:r>
              <a:rPr lang="en-US" dirty="0"/>
              <a:t>Frequently Asked Question: What Is It Like to Drive a Vehicle Equipped with </a:t>
            </a:r>
            <a:r>
              <a:rPr lang="en-US" spc="-500" dirty="0"/>
              <a:t>C V </a:t>
            </a:r>
            <a:r>
              <a:rPr lang="en-US" dirty="0"/>
              <a:t>T?</a:t>
            </a:r>
          </a:p>
        </p:txBody>
      </p:sp>
      <p:sp>
        <p:nvSpPr>
          <p:cNvPr id="4" name="Content Placeholder 3">
            <a:extLst>
              <a:ext uri="{FF2B5EF4-FFF2-40B4-BE49-F238E27FC236}">
                <a16:creationId xmlns:a16="http://schemas.microsoft.com/office/drawing/2014/main" id="{B3AC674E-0C9E-6CD9-2C6E-BAFAE7FC1EDF}"/>
              </a:ext>
            </a:extLst>
          </p:cNvPr>
          <p:cNvSpPr>
            <a:spLocks noGrp="1"/>
          </p:cNvSpPr>
          <p:nvPr>
            <p:ph sz="quarter" idx="13"/>
          </p:nvPr>
        </p:nvSpPr>
        <p:spPr>
          <a:xfrm>
            <a:off x="477748" y="2062851"/>
            <a:ext cx="8229600" cy="282573"/>
          </a:xfrm>
        </p:spPr>
        <p:txBody>
          <a:bodyPr wrap="square" lIns="0" tIns="18000" rIns="0" bIns="18000" anchor="ctr" anchorCtr="0">
            <a:spAutoFit/>
          </a:bodyPr>
          <a:lstStyle/>
          <a:p>
            <a:pPr marL="0" indent="0">
              <a:buNone/>
            </a:pPr>
            <a:r>
              <a:rPr lang="en-US" b="1" dirty="0">
                <a:solidFill>
                  <a:schemeClr val="tx1"/>
                </a:solidFill>
              </a:rPr>
              <a:t>? Frequently Asked Question</a:t>
            </a:r>
          </a:p>
        </p:txBody>
      </p:sp>
      <p:sp>
        <p:nvSpPr>
          <p:cNvPr id="3" name="Content Placeholder 2">
            <a:extLst>
              <a:ext uri="{FF2B5EF4-FFF2-40B4-BE49-F238E27FC236}">
                <a16:creationId xmlns:a16="http://schemas.microsoft.com/office/drawing/2014/main" id="{2D4B1BF6-F7B2-4B07-ADFB-88B388081828}"/>
              </a:ext>
            </a:extLst>
          </p:cNvPr>
          <p:cNvSpPr>
            <a:spLocks noGrp="1"/>
          </p:cNvSpPr>
          <p:nvPr>
            <p:ph sz="quarter" idx="14"/>
          </p:nvPr>
        </p:nvSpPr>
        <p:spPr>
          <a:xfrm>
            <a:off x="477748" y="2502339"/>
            <a:ext cx="8229600" cy="2991007"/>
          </a:xfrm>
        </p:spPr>
        <p:txBody>
          <a:bodyPr lIns="0" tIns="18000" rIns="0" bIns="18000">
            <a:spAutoFit/>
          </a:bodyPr>
          <a:lstStyle/>
          <a:p>
            <a:pPr marL="0" indent="0">
              <a:buNone/>
            </a:pPr>
            <a:r>
              <a:rPr lang="en-US" b="1" dirty="0">
                <a:latin typeface="Arial" panose="020B0604020202020204" pitchFamily="34" charset="0"/>
                <a:cs typeface="Arial" panose="020B0604020202020204" pitchFamily="34" charset="0"/>
              </a:rPr>
              <a:t>What Is It Like to Drive a Vehicle Equipped with </a:t>
            </a:r>
            <a:r>
              <a:rPr lang="en-US" b="1" spc="-240" dirty="0">
                <a:latin typeface="Arial" panose="020B0604020202020204" pitchFamily="34" charset="0"/>
                <a:cs typeface="Arial" panose="020B0604020202020204" pitchFamily="34" charset="0"/>
              </a:rPr>
              <a:t>C V </a:t>
            </a:r>
            <a:r>
              <a:rPr lang="en-US" b="1" dirty="0">
                <a:latin typeface="Arial" panose="020B0604020202020204" pitchFamily="34" charset="0"/>
                <a:cs typeface="Arial" panose="020B0604020202020204" pitchFamily="34" charset="0"/>
              </a:rPr>
              <a:t>T? </a:t>
            </a:r>
            <a:r>
              <a:rPr lang="en-US" dirty="0">
                <a:latin typeface="Arial" panose="020B0604020202020204" pitchFamily="34" charset="0"/>
                <a:cs typeface="Arial" panose="020B0604020202020204" pitchFamily="34" charset="0"/>
              </a:rPr>
              <a:t>For most people, driving a vehicle equipped with a </a:t>
            </a:r>
            <a:r>
              <a:rPr lang="en-US" spc="-240" dirty="0">
                <a:latin typeface="Arial" panose="020B0604020202020204" pitchFamily="34" charset="0"/>
                <a:cs typeface="Arial" panose="020B0604020202020204" pitchFamily="34" charset="0"/>
              </a:rPr>
              <a:t>C V </a:t>
            </a:r>
            <a:r>
              <a:rPr lang="en-US" dirty="0">
                <a:latin typeface="Arial" panose="020B0604020202020204" pitchFamily="34" charset="0"/>
                <a:cs typeface="Arial" panose="020B0604020202020204" pitchFamily="34" charset="0"/>
              </a:rPr>
              <a:t>T is same as driving vehicle equipped with a conventional automatic transmission/transaxle. The vehicle creeps slightly when brake is released and accelerates normally when throttle is opened. Because no shifts occur, first thing driver and passenger notice is that it is very smooth. If vehicle is equipped with a tachometer, driver may notice that engine speed increases when first accelerating and often remains higher until vehicle speed increases. During periods of rapid acceleration, engine speed may be close to its maximum and thereby creates noise and vibration often not experienced in a similar vehicle. Because vehicle speed slowly catches up to engine speed, this effect is often referred to as “rubber band effect” and is most noticeable only during periods of rapid acceleration. However, the fuel economy improvement of a </a:t>
            </a:r>
            <a:r>
              <a:rPr lang="en-US" spc="-240" dirty="0">
                <a:latin typeface="Arial" panose="020B0604020202020204" pitchFamily="34" charset="0"/>
                <a:cs typeface="Arial" panose="020B0604020202020204" pitchFamily="34" charset="0"/>
              </a:rPr>
              <a:t>C V </a:t>
            </a:r>
            <a:r>
              <a:rPr lang="en-US" dirty="0">
                <a:latin typeface="Arial" panose="020B0604020202020204" pitchFamily="34" charset="0"/>
                <a:cs typeface="Arial" panose="020B0604020202020204" pitchFamily="34" charset="0"/>
              </a:rPr>
              <a:t>T compared to a conventional automatic transmission makes slight difference a reasonable trade-off.</a:t>
            </a:r>
          </a:p>
        </p:txBody>
      </p:sp>
    </p:spTree>
    <p:extLst>
      <p:ext uri="{BB962C8B-B14F-4D97-AF65-F5344CB8AC3E}">
        <p14:creationId xmlns:p14="http://schemas.microsoft.com/office/powerpoint/2010/main" val="2639782306"/>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TotalTime>
  <Words>5545</Words>
  <Application>Microsoft Office PowerPoint</Application>
  <PresentationFormat>On-screen Show (4:3)</PresentationFormat>
  <Paragraphs>298</Paragraphs>
  <Slides>40</Slides>
  <Notes>40</Notes>
  <HiddenSlides>0</HiddenSlides>
  <MMClips>3</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40</vt:i4>
      </vt:variant>
    </vt:vector>
  </HeadingPairs>
  <TitlesOfParts>
    <vt:vector size="46" baseType="lpstr">
      <vt:lpstr>Arial</vt:lpstr>
      <vt:lpstr>Verdana</vt:lpstr>
      <vt:lpstr>Times New Roman</vt:lpstr>
      <vt:lpstr>1_USHE</vt:lpstr>
      <vt:lpstr>USHE_slide options</vt:lpstr>
      <vt:lpstr>Equation</vt:lpstr>
      <vt:lpstr>Automatic Transmissions and Transaxles</vt:lpstr>
      <vt:lpstr>Learning Objectives</vt:lpstr>
      <vt:lpstr>Continuously Variable Transmission (C V T) (1 of 2)</vt:lpstr>
      <vt:lpstr>Continuously Variable Transmission (C V T) (2 of 2)</vt:lpstr>
      <vt:lpstr>Figure 13.1</vt:lpstr>
      <vt:lpstr>Figure 13.2</vt:lpstr>
      <vt:lpstr>Animation: CVT Operation  (Animation will automatically start)</vt:lpstr>
      <vt:lpstr>Figure 13.3</vt:lpstr>
      <vt:lpstr>Frequently Asked Question: What Is It Like to Drive a Vehicle Equipped with C V T?</vt:lpstr>
      <vt:lpstr>Construction</vt:lpstr>
      <vt:lpstr>Figure 13.4</vt:lpstr>
      <vt:lpstr>Animation: CVT Ratio Control (Animation will automatically start)</vt:lpstr>
      <vt:lpstr>Figure 13.5</vt:lpstr>
      <vt:lpstr>Figure 13.6</vt:lpstr>
      <vt:lpstr>Chart 13.1</vt:lpstr>
      <vt:lpstr>C V T Electronic Controls (1 of 3)</vt:lpstr>
      <vt:lpstr>C V T Electronic Controls (2 of 3)</vt:lpstr>
      <vt:lpstr>C V T Electronic Controls (3 of 3)</vt:lpstr>
      <vt:lpstr>Figure 13.7</vt:lpstr>
      <vt:lpstr>Figure 13.8</vt:lpstr>
      <vt:lpstr>Figure 13.9</vt:lpstr>
      <vt:lpstr>C V T Operation</vt:lpstr>
      <vt:lpstr>Animation: CVT Forward and Reverse (Animation will automatically start)</vt:lpstr>
      <vt:lpstr>C V T Torque Converter</vt:lpstr>
      <vt:lpstr>Figure 13.10</vt:lpstr>
      <vt:lpstr>Figure 13.11</vt:lpstr>
      <vt:lpstr>Figure 13.12</vt:lpstr>
      <vt:lpstr>Pressure Testing C V T</vt:lpstr>
      <vt:lpstr>Figure 13.13</vt:lpstr>
      <vt:lpstr>C V T Fluid</vt:lpstr>
      <vt:lpstr>Figure 13.14</vt:lpstr>
      <vt:lpstr>Figure 13.15</vt:lpstr>
      <vt:lpstr>C V T Noise Issues</vt:lpstr>
      <vt:lpstr>C V T-Related Diagnostic Trouble Codes</vt:lpstr>
      <vt:lpstr>Question 1</vt:lpstr>
      <vt:lpstr>Answer 1</vt:lpstr>
      <vt:lpstr>Summary (1 of 2) </vt:lpstr>
      <vt:lpstr>Summary (2 of 2) </vt:lpstr>
      <vt:lpstr>Automatic Transmissions and Transaxles Videos and Animations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Transmissions and Transaxles, Eighth Edition, Chapter 13</dc:title>
  <dc:subject>Careers</dc:subject>
  <dc:creator>James D. Halderman</dc:creator>
  <cp:keywords/>
  <dc:description>Additional information may be found in the Notes Pane of each slide by pressing F6.</dc:description>
  <cp:lastModifiedBy>Glen Plants</cp:lastModifiedBy>
  <cp:revision>36</cp:revision>
  <dcterms:modified xsi:type="dcterms:W3CDTF">2023-08-07T16:14:25Z</dcterms:modified>
</cp:coreProperties>
</file>