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68"/>
  </p:notesMasterIdLst>
  <p:handoutMasterIdLst>
    <p:handoutMasterId r:id="rId69"/>
  </p:handoutMasterIdLst>
  <p:sldIdLst>
    <p:sldId id="384" r:id="rId3"/>
    <p:sldId id="272" r:id="rId4"/>
    <p:sldId id="689" r:id="rId5"/>
    <p:sldId id="389" r:id="rId6"/>
    <p:sldId id="690" r:id="rId7"/>
    <p:sldId id="362" r:id="rId8"/>
    <p:sldId id="1199" r:id="rId9"/>
    <p:sldId id="1198" r:id="rId10"/>
    <p:sldId id="1197" r:id="rId11"/>
    <p:sldId id="691" r:id="rId12"/>
    <p:sldId id="391" r:id="rId13"/>
    <p:sldId id="392" r:id="rId14"/>
    <p:sldId id="692" r:id="rId15"/>
    <p:sldId id="693" r:id="rId16"/>
    <p:sldId id="694" r:id="rId17"/>
    <p:sldId id="393" r:id="rId18"/>
    <p:sldId id="695" r:id="rId19"/>
    <p:sldId id="394" r:id="rId20"/>
    <p:sldId id="696" r:id="rId21"/>
    <p:sldId id="697" r:id="rId22"/>
    <p:sldId id="698" r:id="rId23"/>
    <p:sldId id="1196" r:id="rId24"/>
    <p:sldId id="700" r:id="rId25"/>
    <p:sldId id="397" r:id="rId26"/>
    <p:sldId id="701" r:id="rId27"/>
    <p:sldId id="702" r:id="rId28"/>
    <p:sldId id="703" r:id="rId29"/>
    <p:sldId id="704" r:id="rId30"/>
    <p:sldId id="705" r:id="rId31"/>
    <p:sldId id="706" r:id="rId32"/>
    <p:sldId id="707" r:id="rId33"/>
    <p:sldId id="708" r:id="rId34"/>
    <p:sldId id="709" r:id="rId35"/>
    <p:sldId id="710" r:id="rId36"/>
    <p:sldId id="711" r:id="rId37"/>
    <p:sldId id="712" r:id="rId38"/>
    <p:sldId id="713" r:id="rId39"/>
    <p:sldId id="714" r:id="rId40"/>
    <p:sldId id="715" r:id="rId41"/>
    <p:sldId id="716" r:id="rId42"/>
    <p:sldId id="1200" r:id="rId43"/>
    <p:sldId id="718" r:id="rId44"/>
    <p:sldId id="719" r:id="rId45"/>
    <p:sldId id="720" r:id="rId46"/>
    <p:sldId id="721" r:id="rId47"/>
    <p:sldId id="722" r:id="rId48"/>
    <p:sldId id="723" r:id="rId49"/>
    <p:sldId id="724" r:id="rId50"/>
    <p:sldId id="725" r:id="rId51"/>
    <p:sldId id="726" r:id="rId52"/>
    <p:sldId id="727" r:id="rId53"/>
    <p:sldId id="728" r:id="rId54"/>
    <p:sldId id="729" r:id="rId55"/>
    <p:sldId id="730" r:id="rId56"/>
    <p:sldId id="731" r:id="rId57"/>
    <p:sldId id="732" r:id="rId58"/>
    <p:sldId id="733" r:id="rId59"/>
    <p:sldId id="734" r:id="rId60"/>
    <p:sldId id="735" r:id="rId61"/>
    <p:sldId id="399" r:id="rId62"/>
    <p:sldId id="736" r:id="rId63"/>
    <p:sldId id="411" r:id="rId64"/>
    <p:sldId id="412" r:id="rId65"/>
    <p:sldId id="1192" r:id="rId66"/>
    <p:sldId id="687" r:id="rId67"/>
  </p:sldIdLst>
  <p:sldSz cx="9144000" cy="6858000" type="screen4x3"/>
  <p:notesSz cx="6858000" cy="9144000"/>
  <p:embeddedFontLst>
    <p:embeddedFont>
      <p:font typeface="Verdana" panose="020B060403050404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Anandaraj Jeeva Rathinam (Integra)" initials="AJR(" lastIdx="1" clrIdx="8">
    <p:extLst>
      <p:ext uri="{19B8F6BF-5375-455C-9EA6-DF929625EA0E}">
        <p15:presenceInfo xmlns:p15="http://schemas.microsoft.com/office/powerpoint/2012/main" userId="S-1-5-21-1408920735-363312195-2789242753-424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2" autoAdjust="0"/>
    <p:restoredTop sz="82807" autoAdjust="0"/>
  </p:normalViewPr>
  <p:slideViewPr>
    <p:cSldViewPr snapToGrid="0" snapToObjects="1">
      <p:cViewPr varScale="1">
        <p:scale>
          <a:sx n="95" d="100"/>
          <a:sy n="95" d="100"/>
        </p:scale>
        <p:origin x="2166" y="78"/>
      </p:cViewPr>
      <p:guideLst>
        <p:guide orient="horz" pos="4042"/>
        <p:guide pos="29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4.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Vehicle Transmission Configurations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3017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FCE03-44BB-DA31-2E3B-6BE9D24C548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To move a vehicle, torque must be applied to the drive wheels. Torque is twisting force. Torque is applied to the drive wheels to make the vehicle accelerate. The vehicle transmission is responsible for increasing engine torque in the lower speed ranges when acceleration is required, and then reducing engine speed for the best fuel economy when the vehicle is cruising. </a:t>
            </a:r>
            <a:r>
              <a:rPr lang="en-US" sz="1200" spc="0" baseline="0" dirty="0">
                <a:latin typeface="Arial" panose="020B0604020202020204" pitchFamily="34" charset="0"/>
                <a:cs typeface="Arial" panose="020B0604020202020204" pitchFamily="34" charset="0"/>
              </a:rPr>
              <a:t>I C E </a:t>
            </a:r>
            <a:r>
              <a:rPr lang="en-US" sz="1200" spc="0" dirty="0">
                <a:latin typeface="Arial" panose="020B0604020202020204" pitchFamily="34" charset="0"/>
                <a:cs typeface="Arial" panose="020B0604020202020204" pitchFamily="34" charset="0"/>
              </a:rPr>
              <a:t>s </a:t>
            </a:r>
            <a:r>
              <a:rPr lang="en-US" sz="1200" dirty="0">
                <a:latin typeface="Arial" panose="020B0604020202020204" pitchFamily="34" charset="0"/>
                <a:cs typeface="Arial" panose="020B0604020202020204" pitchFamily="34" charset="0"/>
              </a:rPr>
              <a:t>are </a:t>
            </a:r>
          </a:p>
          <a:p>
            <a:r>
              <a:rPr lang="en-US" sz="1200" dirty="0">
                <a:latin typeface="Arial" panose="020B0604020202020204" pitchFamily="34" charset="0"/>
                <a:cs typeface="Arial" panose="020B0604020202020204" pitchFamily="34" charset="0"/>
              </a:rPr>
              <a:t>very different from electric motors in that they only produce torque in a relatively narrow RPM range. ● </a:t>
            </a:r>
            <a:r>
              <a:rPr lang="en-US" sz="1200" b="1" u="sng" dirty="0">
                <a:latin typeface="Arial" panose="020B0604020202020204" pitchFamily="34" charset="0"/>
                <a:cs typeface="Arial" panose="020B0604020202020204" pitchFamily="34" charset="0"/>
              </a:rPr>
              <a:t>Figure 12–2</a:t>
            </a:r>
            <a:r>
              <a:rPr lang="en-US" sz="1200" dirty="0">
                <a:latin typeface="Arial" panose="020B0604020202020204" pitchFamily="34" charset="0"/>
                <a:cs typeface="Arial" panose="020B0604020202020204" pitchFamily="34" charset="0"/>
              </a:rPr>
              <a:t>. An </a:t>
            </a:r>
            <a:r>
              <a:rPr lang="en-US" sz="1200" spc="0" baseline="0" dirty="0">
                <a:latin typeface="Arial" panose="020B0604020202020204" pitchFamily="34" charset="0"/>
                <a:cs typeface="Arial" panose="020B0604020202020204" pitchFamily="34" charset="0"/>
              </a:rPr>
              <a:t>I C </a:t>
            </a:r>
            <a:r>
              <a:rPr lang="en-US" sz="1200" spc="0" dirty="0">
                <a:latin typeface="Arial" panose="020B0604020202020204" pitchFamily="34" charset="0"/>
                <a:cs typeface="Arial" panose="020B0604020202020204" pitchFamily="34" charset="0"/>
              </a:rPr>
              <a:t>E </a:t>
            </a:r>
            <a:r>
              <a:rPr lang="en-US" sz="1200" dirty="0">
                <a:latin typeface="Arial" panose="020B0604020202020204" pitchFamily="34" charset="0"/>
                <a:cs typeface="Arial" panose="020B0604020202020204" pitchFamily="34" charset="0"/>
              </a:rPr>
              <a:t>is most efficient when it is operating near its torque peak. This is the </a:t>
            </a:r>
            <a:r>
              <a:rPr lang="en-US" sz="1200" spc="0" baseline="0" dirty="0">
                <a:latin typeface="Arial" panose="020B0604020202020204" pitchFamily="34" charset="0"/>
                <a:cs typeface="Arial" panose="020B0604020202020204" pitchFamily="34" charset="0"/>
              </a:rPr>
              <a:t>R P </a:t>
            </a:r>
            <a:r>
              <a:rPr lang="en-US" sz="1200" spc="0" dirty="0">
                <a:latin typeface="Arial" panose="020B0604020202020204" pitchFamily="34" charset="0"/>
                <a:cs typeface="Arial" panose="020B0604020202020204" pitchFamily="34" charset="0"/>
              </a:rPr>
              <a:t>M </a:t>
            </a:r>
            <a:r>
              <a:rPr lang="en-US" sz="1200" dirty="0">
                <a:latin typeface="Arial" panose="020B0604020202020204" pitchFamily="34" charset="0"/>
                <a:cs typeface="Arial" panose="020B0604020202020204" pitchFamily="34" charset="0"/>
              </a:rPr>
              <a:t>when the engine is breathing most efficiently, and is typically where the engine can deliver</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horizontal axis ranges from 800 to 4,800 in increments of 800 and shows the last value 5,000. The vertical axis ranges from 50 to 250 in increments of 50. Two graphs are drawn against horsepower and torque. The values for horsepower ranges from 50 to 150 in increments of 50, while the values for torque ranges from 150 to 250 in increments of 50. The curve for horsepower is concave down increasing and passes through the following points: (1,300, 40), (2,400, 100), (4,800, 140), and (4,050, 125). The curve for torque is concave down decreasing and passes through the following points: (1,200, 180), (2,400, 200), (3,200, 198), (4,000, 175), and (4,820, 160).</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0055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Torque is applied to the drive wheels to make the vehicle accelerate. The vehicle transmission is responsible for increasing engine torque in the lower speed ranges when acceleration is required, and then reducing engine speed for the best fuel economy when the vehicle is cruising. </a:t>
            </a:r>
            <a:r>
              <a:rPr lang="en-US" spc="0" baseline="0" dirty="0"/>
              <a:t>I C E </a:t>
            </a:r>
            <a:r>
              <a:rPr lang="en-US" spc="0" dirty="0"/>
              <a:t>s </a:t>
            </a:r>
            <a:r>
              <a:rPr lang="en-US" dirty="0"/>
              <a:t>are very different from electric motors in that they only produce torque in a relatively narrow </a:t>
            </a:r>
            <a:r>
              <a:rPr lang="en-US" baseline="0" dirty="0"/>
              <a:t>R P M</a:t>
            </a:r>
            <a:r>
              <a:rPr lang="en-US" dirty="0"/>
              <a:t> range. ● </a:t>
            </a:r>
            <a:r>
              <a:rPr lang="en-US" b="1" u="sng" dirty="0"/>
              <a:t>See Figure 12.2</a:t>
            </a:r>
            <a:r>
              <a:rPr lang="en-US" dirty="0"/>
              <a:t>. An </a:t>
            </a:r>
            <a:r>
              <a:rPr lang="en-US" spc="0" baseline="0" dirty="0"/>
              <a:t>I C </a:t>
            </a:r>
            <a:r>
              <a:rPr lang="en-US" spc="0" dirty="0"/>
              <a:t>E </a:t>
            </a:r>
            <a:r>
              <a:rPr lang="en-US" dirty="0"/>
              <a:t>is most efficient when it is operating near its torque peak. This is the </a:t>
            </a:r>
            <a:r>
              <a:rPr lang="en-US" spc="0" baseline="0" dirty="0"/>
              <a:t>R P </a:t>
            </a:r>
            <a:r>
              <a:rPr lang="en-US" spc="0" dirty="0"/>
              <a:t>M </a:t>
            </a:r>
            <a:r>
              <a:rPr lang="en-US" dirty="0"/>
              <a:t>when the engine is breathing most efficiently, and is typically where the engine can deliver the best fuel economy. However, it is difficult to keep the engine in this range during all phases of vehicle operation. Automotive engineers overcome this difficulty in two ways:</a:t>
            </a:r>
          </a:p>
          <a:p>
            <a:r>
              <a:rPr lang="en-US" dirty="0"/>
              <a:t>1. By increasing the </a:t>
            </a:r>
            <a:r>
              <a:rPr lang="en-US" spc="0" baseline="0" dirty="0"/>
              <a:t>R P </a:t>
            </a:r>
            <a:r>
              <a:rPr lang="en-US" spc="0" dirty="0"/>
              <a:t>M </a:t>
            </a:r>
            <a:r>
              <a:rPr lang="en-US" dirty="0"/>
              <a:t>range where the engine produces torque (“flattening” the torque curve)</a:t>
            </a:r>
          </a:p>
          <a:p>
            <a:r>
              <a:rPr lang="en-US" dirty="0"/>
              <a:t>2. By increasing the number of gear ratios in the transmission With more transmission ratios, it is easier to match the vehicle road speed with the most efficient engine </a:t>
            </a:r>
            <a:r>
              <a:rPr lang="en-US" spc="0" baseline="0" dirty="0"/>
              <a:t>R P </a:t>
            </a:r>
            <a:r>
              <a:rPr lang="en-US" spc="0" dirty="0"/>
              <a:t>M</a:t>
            </a:r>
            <a:r>
              <a:rPr lang="en-US" dirty="0"/>
              <a:t>. Therefore, any torque increase is generated at the expense of speed. In other words, </a:t>
            </a:r>
          </a:p>
          <a:p>
            <a:r>
              <a:rPr lang="en-US" dirty="0"/>
              <a:t>when torque is increased in a transmission, output speed is decreased. </a:t>
            </a:r>
            <a:r>
              <a:rPr lang="en-US" b="1" u="sng" dirty="0"/>
              <a:t>Figure 12.3.</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1321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572E57A-6192-5C62-6613-F25D10F76D40}"/>
              </a:ext>
            </a:extLst>
          </p:cNvPr>
          <p:cNvSpPr>
            <a:spLocks noGrp="1"/>
          </p:cNvSpPr>
          <p:nvPr>
            <p:ph type="body" idx="1"/>
          </p:nvPr>
        </p:nvSpPr>
        <p:spPr/>
        <p:txBody>
          <a:bodyPr/>
          <a:lstStyle/>
          <a:p>
            <a:r>
              <a:rPr lang="en-US" dirty="0"/>
              <a:t>Years ago, it was common for vehicles with automatic transmissions to have only 2, 3, or 4 gear ratios. Currently, 5-, 6-, 7-, 8-, and 10-speed automatic transmissions are becoming common. With more emphasis being placed on fuel economy and lower emissions, the continuously variable transmission (</a:t>
            </a:r>
            <a:r>
              <a:rPr lang="en-US" spc="0" baseline="0" dirty="0"/>
              <a:t>C V </a:t>
            </a:r>
            <a:r>
              <a:rPr lang="en-US" spc="0" dirty="0"/>
              <a:t>T</a:t>
            </a:r>
            <a:r>
              <a:rPr lang="en-US" dirty="0"/>
              <a:t>) is becoming more popular as it provides infinite gear ratios and best opportunity to maximize engine efficiency.</a:t>
            </a:r>
            <a:endParaRPr lang="en-IN" dirty="0"/>
          </a:p>
        </p:txBody>
      </p:sp>
    </p:spTree>
    <p:extLst>
      <p:ext uri="{BB962C8B-B14F-4D97-AF65-F5344CB8AC3E}">
        <p14:creationId xmlns:p14="http://schemas.microsoft.com/office/powerpoint/2010/main" val="3617104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E20E9E-77E5-4866-2427-B3339C37DF1A}"/>
              </a:ext>
            </a:extLst>
          </p:cNvPr>
          <p:cNvSpPr>
            <a:spLocks noGrp="1"/>
          </p:cNvSpPr>
          <p:nvPr>
            <p:ph type="body" idx="1"/>
          </p:nvPr>
        </p:nvSpPr>
        <p:spPr/>
        <p:txBody>
          <a:bodyPr/>
          <a:lstStyle/>
          <a:p>
            <a:r>
              <a:rPr lang="en-US" sz="1200" spc="0" baseline="0" dirty="0">
                <a:latin typeface="Arial" panose="020B0604020202020204" pitchFamily="34" charset="0"/>
                <a:cs typeface="Arial" panose="020B0604020202020204" pitchFamily="34" charset="0"/>
              </a:rPr>
              <a:t>H E </a:t>
            </a:r>
            <a:r>
              <a:rPr lang="en-US" sz="1200" dirty="0">
                <a:latin typeface="Arial" panose="020B0604020202020204" pitchFamily="34" charset="0"/>
                <a:cs typeface="Arial" panose="020B0604020202020204" pitchFamily="34" charset="0"/>
              </a:rPr>
              <a:t>V transmissions are different based on the level of the hybrid vehicle in which they are installed. A mild hybrid with stop–start </a:t>
            </a:r>
          </a:p>
          <a:p>
            <a:r>
              <a:rPr lang="en-US" sz="1200" dirty="0">
                <a:latin typeface="Arial" panose="020B0604020202020204" pitchFamily="34" charset="0"/>
                <a:cs typeface="Arial" panose="020B0604020202020204" pitchFamily="34" charset="0"/>
              </a:rPr>
              <a:t>system typically contains a transmission with a single electric motor. A full hybrid generally contains a transmission with two electric</a:t>
            </a:r>
          </a:p>
          <a:p>
            <a:r>
              <a:rPr lang="en-US" sz="1200" dirty="0">
                <a:latin typeface="Arial" panose="020B0604020202020204" pitchFamily="34" charset="0"/>
                <a:cs typeface="Arial" panose="020B0604020202020204" pitchFamily="34" charset="0"/>
              </a:rPr>
              <a:t>motors.</a:t>
            </a:r>
          </a:p>
          <a:p>
            <a:r>
              <a:rPr lang="en-US" sz="1200" b="1" u="sng" dirty="0">
                <a:latin typeface="Arial" panose="020B0604020202020204" pitchFamily="34" charset="0"/>
                <a:cs typeface="Arial" panose="020B0604020202020204" pitchFamily="34" charset="0"/>
              </a:rPr>
              <a:t>Electric Auxiliary Pump </a:t>
            </a:r>
            <a:r>
              <a:rPr lang="en-US" sz="1200" dirty="0">
                <a:latin typeface="Arial" panose="020B0604020202020204" pitchFamily="34" charset="0"/>
                <a:cs typeface="Arial" panose="020B0604020202020204" pitchFamily="34" charset="0"/>
              </a:rPr>
              <a:t>In order to adapt a conventional automatic transmission to a hybrid powertrain, an electric auxiliary pump is used to maintain fluid pressure in the transmission during </a:t>
            </a:r>
            <a:r>
              <a:rPr lang="en-US" sz="1200" spc="0" baseline="0" dirty="0">
                <a:latin typeface="Arial" panose="020B0604020202020204" pitchFamily="34" charset="0"/>
                <a:cs typeface="Arial" panose="020B0604020202020204" pitchFamily="34" charset="0"/>
              </a:rPr>
              <a:t>I C </a:t>
            </a:r>
            <a:r>
              <a:rPr lang="en-US" sz="1200" spc="0" dirty="0">
                <a:latin typeface="Arial" panose="020B0604020202020204" pitchFamily="34" charset="0"/>
                <a:cs typeface="Arial" panose="020B0604020202020204" pitchFamily="34" charset="0"/>
              </a:rPr>
              <a:t>E </a:t>
            </a:r>
            <a:r>
              <a:rPr lang="en-US" sz="1200" dirty="0">
                <a:latin typeface="Arial" panose="020B0604020202020204" pitchFamily="34" charset="0"/>
                <a:cs typeface="Arial" panose="020B0604020202020204" pitchFamily="34" charset="0"/>
              </a:rPr>
              <a:t>idle-stop. This pump is powered by a </a:t>
            </a:r>
            <a:r>
              <a:rPr lang="en-US" sz="1200" spc="0" baseline="0" dirty="0">
                <a:latin typeface="Arial" panose="020B0604020202020204" pitchFamily="34" charset="0"/>
                <a:cs typeface="Arial" panose="020B0604020202020204" pitchFamily="34" charset="0"/>
              </a:rPr>
              <a:t>D </a:t>
            </a:r>
            <a:r>
              <a:rPr lang="en-US" sz="1200" spc="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 brushless (</a:t>
            </a:r>
            <a:r>
              <a:rPr lang="en-US" sz="1200" spc="0" baseline="0" dirty="0">
                <a:latin typeface="Arial" panose="020B0604020202020204" pitchFamily="34" charset="0"/>
                <a:cs typeface="Arial" panose="020B0604020202020204" pitchFamily="34" charset="0"/>
              </a:rPr>
              <a:t>A </a:t>
            </a:r>
            <a:r>
              <a:rPr lang="en-US" sz="1200" spc="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 synchronous) motor, which requires a special controller to provide the correct operating frequency and pulse width. When the auxiliary pump</a:t>
            </a:r>
          </a:p>
          <a:p>
            <a:r>
              <a:rPr lang="en-US" sz="1200" dirty="0">
                <a:latin typeface="Arial" panose="020B0604020202020204" pitchFamily="34" charset="0"/>
                <a:cs typeface="Arial" panose="020B0604020202020204" pitchFamily="34" charset="0"/>
              </a:rPr>
              <a:t>is operating, it sends hydraulic pressure to the transmission regulator valve, and on to the manual valve where it is directed to the appropriate clutches. This prevents the transmission from shifting into “neutral” when the </a:t>
            </a:r>
            <a:r>
              <a:rPr lang="en-US" sz="1200" spc="0" baseline="0" dirty="0">
                <a:latin typeface="Arial" panose="020B0604020202020204" pitchFamily="34" charset="0"/>
                <a:cs typeface="Arial" panose="020B0604020202020204" pitchFamily="34" charset="0"/>
              </a:rPr>
              <a:t>I C </a:t>
            </a:r>
            <a:r>
              <a:rPr lang="en-US" sz="1200" dirty="0">
                <a:latin typeface="Arial" panose="020B0604020202020204" pitchFamily="34" charset="0"/>
                <a:cs typeface="Arial" panose="020B0604020202020204" pitchFamily="34" charset="0"/>
              </a:rPr>
              <a:t>E is in idle-stop. Once the </a:t>
            </a:r>
            <a:r>
              <a:rPr lang="en-US" sz="1200" spc="0" baseline="0" dirty="0">
                <a:latin typeface="Arial" panose="020B0604020202020204" pitchFamily="34" charset="0"/>
                <a:cs typeface="Arial" panose="020B0604020202020204" pitchFamily="34" charset="0"/>
              </a:rPr>
              <a:t>I C </a:t>
            </a:r>
            <a:r>
              <a:rPr lang="en-US" sz="1200" dirty="0">
                <a:latin typeface="Arial" panose="020B0604020202020204" pitchFamily="34" charset="0"/>
                <a:cs typeface="Arial" panose="020B0604020202020204" pitchFamily="34" charset="0"/>
              </a:rPr>
              <a:t>E restarts, the auxiliary pump is turned off and hydraulic pressure is again supplied by the mechanically driven transmission fluid pump. ● </a:t>
            </a:r>
            <a:r>
              <a:rPr lang="en-US" sz="1200" b="1" u="sng" dirty="0">
                <a:latin typeface="Arial" panose="020B0604020202020204" pitchFamily="34" charset="0"/>
                <a:cs typeface="Arial" panose="020B0604020202020204" pitchFamily="34" charset="0"/>
              </a:rPr>
              <a:t>See Figure 12.4.</a:t>
            </a:r>
          </a:p>
          <a:p>
            <a:endParaRPr lang="en-US" sz="1200" b="1" u="sng" dirty="0">
              <a:latin typeface="Arial" panose="020B0604020202020204" pitchFamily="34" charset="0"/>
              <a:cs typeface="Arial" panose="020B0604020202020204" pitchFamily="34" charset="0"/>
            </a:endParaRPr>
          </a:p>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mechanically driven front pump is in the form of a pulley with a filter and a sump. A line containing the outlet ex and a filter leads to a manual valve and an electric secondary fluid pump. The input ports of the valve are N, D, 3, 2, and 1. The input logic terminals are REV and P R. The output logic terminals are D 3, D 2, D 4, and L O. There is a case beneath the valve to which D 2, D 3, and D 4 terminals of the valve are connected to its corresponding terminals. The output terminal REV of the case is connected to the input terminal of the case. Similarly, the output terminal L O of the case is connected to the input terminal of the case.</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2676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Hydraulic Impulse Storage Accumulator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is used to provide fluid pressure as the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I C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E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restarts after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idle-stop mode. During normal engine operation, the mechanical transmission pump provides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hydraulic pressure and charges the accumulator. When the engine restarts, the accumulator provides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initial hydraulic pressure and the mechanical pump provides the continuation of the pressure.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pressure release from the accumulator ensures there is no delay in acceleration, and it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eliminates the need for an electric auxiliary pump. Figure 12.5.</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It resembles a hand pump leftward containing a U-shaped and a cylindrical structure. There is a spring along the outer surface. There is a square-shaped component followed by a bottle-like structure in which fluid is filled up to an outlet in the bottom center.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981772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transmission in the 2004–2008 Chevrolet Silverado/</a:t>
            </a:r>
            <a:r>
              <a:rPr lang="en-US" spc="0" baseline="0" dirty="0"/>
              <a:t>G M </a:t>
            </a:r>
            <a:r>
              <a:rPr lang="en-US" spc="0" dirty="0"/>
              <a:t>C </a:t>
            </a:r>
            <a:r>
              <a:rPr lang="en-US" dirty="0"/>
              <a:t>Sierra parallel hybrid truck (</a:t>
            </a:r>
            <a:r>
              <a:rPr lang="en-US" spc="0" baseline="0" dirty="0"/>
              <a:t>P H </a:t>
            </a:r>
            <a:r>
              <a:rPr lang="en-US" spc="0" dirty="0"/>
              <a:t>T</a:t>
            </a:r>
            <a:r>
              <a:rPr lang="en-US" dirty="0"/>
              <a:t>) is based on the </a:t>
            </a:r>
            <a:r>
              <a:rPr lang="en-US" baseline="0" dirty="0"/>
              <a:t>4 L 6 0 E</a:t>
            </a:r>
            <a:r>
              <a:rPr lang="en-US" dirty="0"/>
              <a:t> electronically controlled automatic transmission design with minor modification to adjust for its new role in a hybrid powertrain. It has four forward speeds and one reverse, with the fourth speed being an overdrive. It is designed primarily for medium- and large- displacement engines and is used extensively in </a:t>
            </a:r>
            <a:r>
              <a:rPr lang="en-US" spc="0" baseline="0" dirty="0"/>
              <a:t>G </a:t>
            </a:r>
            <a:r>
              <a:rPr lang="en-US" spc="0" dirty="0"/>
              <a:t>M</a:t>
            </a:r>
            <a:r>
              <a:rPr lang="en-US" dirty="0"/>
              <a:t> pickups and </a:t>
            </a:r>
            <a:r>
              <a:rPr lang="en-US" spc="0" baseline="0" dirty="0"/>
              <a:t>S U V </a:t>
            </a:r>
            <a:r>
              <a:rPr lang="en-US" spc="0" dirty="0"/>
              <a:t>s</a:t>
            </a:r>
            <a:r>
              <a:rPr lang="en-US" dirty="0"/>
              <a:t>. The specific model used in the hybrid pickup is known as the </a:t>
            </a:r>
            <a:r>
              <a:rPr lang="en-US" spc="0" baseline="0" dirty="0"/>
              <a:t>M 3 </a:t>
            </a:r>
            <a:r>
              <a:rPr lang="en-US" spc="0" dirty="0"/>
              <a:t>3</a:t>
            </a:r>
            <a:r>
              <a:rPr lang="en-US" dirty="0"/>
              <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0590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In idle-stop mode the engine stops, which will in turn stop the transmission oil pump and cause the transmission to go to “neutral.” To prevent this, an electric secondary fluid pump is installed on the valve body inside the transmission oil pan. Whenever the engine goes into idle-stop, the electric fluid pump is turned on to maintain oil pressure on the transmission forward clutch, and keep the drivetrain connected to the engine. This results in a smoother transition between idle-stop and engine restarting</a:t>
            </a:r>
          </a:p>
          <a:p>
            <a:r>
              <a:rPr lang="en-US" dirty="0"/>
              <a:t>as the vehicle resumes operation. ● </a:t>
            </a:r>
            <a:r>
              <a:rPr lang="en-US" b="1" u="sng" dirty="0"/>
              <a:t>See Figure 12.6.</a:t>
            </a:r>
          </a:p>
          <a:p>
            <a:endParaRPr lang="en-US" dirty="0"/>
          </a:p>
          <a:p>
            <a:r>
              <a:rPr lang="en-US" dirty="0"/>
              <a:t>The conventional </a:t>
            </a:r>
            <a:r>
              <a:rPr lang="en-US" spc="0" baseline="0" dirty="0"/>
              <a:t>4 L 6 0 </a:t>
            </a:r>
            <a:r>
              <a:rPr lang="en-US" spc="0" dirty="0"/>
              <a:t>E</a:t>
            </a:r>
            <a:r>
              <a:rPr lang="en-US" dirty="0"/>
              <a:t> transmission is made to allow the vehicle to coast or brake without any interference from the engine. To enable regenerative braking, the hybrid version of the </a:t>
            </a:r>
            <a:r>
              <a:rPr lang="en-US" spc="0" baseline="0" dirty="0"/>
              <a:t>4 L 6 0 </a:t>
            </a:r>
            <a:r>
              <a:rPr lang="en-US" spc="0" dirty="0"/>
              <a:t>E</a:t>
            </a:r>
            <a:r>
              <a:rPr lang="en-US" dirty="0"/>
              <a:t> transmission is made to apply the overrun clutch during coast or braking in the </a:t>
            </a:r>
            <a:r>
              <a:rPr lang="en-US" spc="0" baseline="0" dirty="0"/>
              <a:t>D </a:t>
            </a:r>
            <a:r>
              <a:rPr lang="en-US" spc="0" dirty="0"/>
              <a:t>4</a:t>
            </a:r>
            <a:r>
              <a:rPr lang="en-US" dirty="0"/>
              <a:t> range and either third or second gear. This allows power to be transmitted back through the torque converter, which can then be used to generate electric current for recharging the 42-volt battery pack.</a:t>
            </a:r>
          </a:p>
        </p:txBody>
      </p:sp>
    </p:spTree>
    <p:extLst>
      <p:ext uri="{BB962C8B-B14F-4D97-AF65-F5344CB8AC3E}">
        <p14:creationId xmlns:p14="http://schemas.microsoft.com/office/powerpoint/2010/main" val="1066807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5441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8145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mode is for accelerating from standstill to second gear. At low speed and light load, the vehicle can be propelled by:</a:t>
            </a:r>
          </a:p>
          <a:p>
            <a:r>
              <a:rPr lang="en-US" dirty="0"/>
              <a:t>■ Either electric motor alone</a:t>
            </a:r>
          </a:p>
          <a:p>
            <a:r>
              <a:rPr lang="en-US" dirty="0"/>
              <a:t>■ </a:t>
            </a:r>
            <a:r>
              <a:rPr lang="en-US" spc="0" baseline="0" dirty="0"/>
              <a:t>I C E</a:t>
            </a:r>
            <a:r>
              <a:rPr lang="en-US" dirty="0"/>
              <a:t> alone</a:t>
            </a:r>
          </a:p>
          <a:p>
            <a:r>
              <a:rPr lang="en-US" dirty="0"/>
              <a:t>■ Or a combination of the two (electric motor and/or </a:t>
            </a:r>
            <a:r>
              <a:rPr lang="en-US" spc="0" baseline="0" dirty="0"/>
              <a:t>I C </a:t>
            </a:r>
            <a:r>
              <a:rPr lang="en-US" spc="0" dirty="0"/>
              <a:t>E</a:t>
            </a:r>
            <a:r>
              <a:rPr lang="en-US" dirty="0"/>
              <a:t>)</a:t>
            </a:r>
          </a:p>
          <a:p>
            <a:r>
              <a:rPr lang="en-US" dirty="0"/>
              <a:t>In this mode, the engine (if running) can be shut off under certain conditions and everything will continue to operate on electric power alone. The hybrid system can restart the </a:t>
            </a:r>
            <a:r>
              <a:rPr lang="en-US" spc="0" baseline="0" dirty="0"/>
              <a:t>I C </a:t>
            </a:r>
            <a:r>
              <a:rPr lang="en-US" spc="0" dirty="0"/>
              <a:t>E </a:t>
            </a:r>
            <a:r>
              <a:rPr lang="en-US" dirty="0"/>
              <a:t>at any time as needed. One of the motor/generators operates as a generator to charge the high-voltage battery, and the other works as a motor to assist in propelling the vehicle.</a:t>
            </a:r>
          </a:p>
          <a:p>
            <a:endParaRPr lang="en-US" dirty="0"/>
          </a:p>
          <a:p>
            <a:r>
              <a:rPr lang="en-US" dirty="0"/>
              <a:t> The second mode takes the vehicle from second gear through to overdrive. </a:t>
            </a:r>
          </a:p>
          <a:p>
            <a:r>
              <a:rPr lang="en-US" dirty="0"/>
              <a:t>At higher loads and speeds, the </a:t>
            </a:r>
            <a:r>
              <a:rPr lang="en-US" spc="0" baseline="0" dirty="0"/>
              <a:t>I C </a:t>
            </a:r>
            <a:r>
              <a:rPr lang="en-US" spc="0" dirty="0"/>
              <a:t>E </a:t>
            </a:r>
            <a:r>
              <a:rPr lang="en-US" dirty="0"/>
              <a:t>always runs. In the second mode, the motor/generators and </a:t>
            </a:r>
          </a:p>
          <a:p>
            <a:r>
              <a:rPr lang="en-US" dirty="0"/>
              <a:t>planetary gear sets are used to keep torque and horsepower at a maximum. As the vehicle speed </a:t>
            </a:r>
          </a:p>
          <a:p>
            <a:r>
              <a:rPr lang="en-US" dirty="0"/>
              <a:t>increases, various combinations of the four fixed ratio planetary gears engage and/or disengage to </a:t>
            </a:r>
          </a:p>
          <a:p>
            <a:r>
              <a:rPr lang="en-US" dirty="0"/>
              <a:t>multiply engine torque, and allowing one or the other of the motor/generators to perform as a </a:t>
            </a:r>
          </a:p>
          <a:p>
            <a:r>
              <a:rPr lang="en-US" dirty="0"/>
              <a:t>generator to charge the high-voltage battery. ● SEE FIGURE 12.8.</a:t>
            </a:r>
          </a:p>
          <a:p>
            <a:r>
              <a:rPr lang="en-US" dirty="0"/>
              <a:t>TWO-MODE SERVICE Routine service is all that is needed or required of the two-mode transmission. </a:t>
            </a:r>
          </a:p>
          <a:p>
            <a:r>
              <a:rPr lang="en-US" dirty="0"/>
              <a:t>Fluid-level check and visual inspection should be all that is required until the first scheduled </a:t>
            </a:r>
          </a:p>
          <a:p>
            <a:r>
              <a:rPr lang="en-US" dirty="0"/>
              <a:t>fluid change. Always use Dexron </a:t>
            </a:r>
            <a:r>
              <a:rPr lang="en-US" baseline="0" dirty="0"/>
              <a:t>VI</a:t>
            </a:r>
            <a:r>
              <a:rPr lang="en-US" dirty="0"/>
              <a:t>. Faults in the system will often set a diagnostic trouble code. </a:t>
            </a:r>
          </a:p>
          <a:p>
            <a:r>
              <a:rPr lang="en-US" dirty="0"/>
              <a:t>Unit repair of the unit requires an engine hoist or the lift arm of a vehicle lift to remove the </a:t>
            </a:r>
          </a:p>
          <a:p>
            <a:r>
              <a:rPr lang="en-US" dirty="0"/>
              <a:t>motor assembly. ● SEE FIGURE 12.9 A AND B.</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81549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All gears are bangle shaped, clutches are wheel shaped with holes, and electric motor generators are spool shaped. The last bangle-shaped component is a multiple-disk clutch. The planetary gear components labeled from left to right are as follows: power from I C E to internal gear 1, power from input carriers to final drive, electric motor generator A to input internal gear 2, electric motor generator B to output sun gears, axle (on the four ends of clutches), grounded (stationary) to case, and multiple-disk clutch. The planetary gear components are together labeled mechanical component connections. The internal combustion engine is a shoe-shaped component with a rod and a half-bottle-shaped component. The foot of the shoe-shaped component is labeled two-mode hybrid transmission.</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660965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6163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10R80 </a:t>
            </a:r>
            <a:r>
              <a:rPr lang="en-US" spc="0" baseline="0" dirty="0"/>
              <a:t>M H </a:t>
            </a:r>
            <a:r>
              <a:rPr lang="en-US" spc="0" dirty="0"/>
              <a:t>T</a:t>
            </a:r>
            <a:r>
              <a:rPr lang="en-US" dirty="0"/>
              <a:t> is a modular 10-speed hybrid transmission that was introduced in the 2020 Explorer </a:t>
            </a:r>
          </a:p>
          <a:p>
            <a:r>
              <a:rPr lang="en-US" dirty="0"/>
              <a:t>and the 2020 Lincoln Aviator plug-in hybrid. The transmission is unique because unlike most </a:t>
            </a:r>
          </a:p>
          <a:p>
            <a:r>
              <a:rPr lang="en-US" dirty="0"/>
              <a:t>hybrid transmissions, it still uses a torque converter. The continued use of the torque converter </a:t>
            </a:r>
          </a:p>
          <a:p>
            <a:r>
              <a:rPr lang="en-US" dirty="0"/>
              <a:t>improves towing and hauling capabilities. An electric motor and disconnect clutch are placed </a:t>
            </a:r>
          </a:p>
          <a:p>
            <a:r>
              <a:rPr lang="en-US" dirty="0"/>
              <a:t>between the engine and the torque converter. In addition to providing stop–start capabilities, the </a:t>
            </a:r>
          </a:p>
          <a:p>
            <a:r>
              <a:rPr lang="en-US" dirty="0"/>
              <a:t>electric motor provides low-speed torque and additional power. The </a:t>
            </a:r>
            <a:r>
              <a:rPr lang="en-US" baseline="0" dirty="0"/>
              <a:t>M T H</a:t>
            </a:r>
            <a:r>
              <a:rPr lang="en-US" dirty="0"/>
              <a:t> transmission is six inches </a:t>
            </a:r>
          </a:p>
          <a:p>
            <a:r>
              <a:rPr lang="en-US" dirty="0"/>
              <a:t>longer than the non-hybrid model (</a:t>
            </a:r>
            <a:r>
              <a:rPr lang="en-US" spc="0" baseline="0" dirty="0"/>
              <a:t>1 0 R 8 </a:t>
            </a:r>
            <a:r>
              <a:rPr lang="en-US" spc="0" dirty="0"/>
              <a:t>0</a:t>
            </a:r>
            <a:r>
              <a:rPr lang="en-US" dirty="0"/>
              <a:t>) and shares 90% of the same components. </a:t>
            </a:r>
            <a:r>
              <a:rPr lang="en-US" b="1" i="0" u="sng" dirty="0"/>
              <a:t>Figure</a:t>
            </a:r>
            <a:r>
              <a:rPr lang="en-US" b="1" i="0" u="sng" baseline="0" dirty="0"/>
              <a:t> 12.10 A and B</a:t>
            </a:r>
            <a:endParaRPr lang="en-US" b="1" i="0" u="sng"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1592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dirty="0"/>
              <a:t>Figure 12.10 </a:t>
            </a:r>
            <a:r>
              <a:rPr lang="en-US" sz="1200" dirty="0"/>
              <a:t>(a) The driver side of the transmission contains the high-voltage connections and the shift level assembly. The hybrid portion of the transmission is forward of the gasket. (b) The passenger side of the transmission contains the low-voltage connections.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8798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components of the hybrid drive unit of the transmission are as follows:</a:t>
            </a:r>
          </a:p>
          <a:p>
            <a:r>
              <a:rPr lang="en-US" dirty="0"/>
              <a:t>■ Electric motor</a:t>
            </a:r>
          </a:p>
          <a:p>
            <a:r>
              <a:rPr lang="en-US" dirty="0"/>
              <a:t>■ Resolver (speed sensor)</a:t>
            </a:r>
          </a:p>
          <a:p>
            <a:r>
              <a:rPr lang="en-US" dirty="0"/>
              <a:t>■ High-voltage connection</a:t>
            </a:r>
          </a:p>
          <a:p>
            <a:r>
              <a:rPr lang="en-US" dirty="0"/>
              <a:t>■ Low-voltage connection</a:t>
            </a:r>
          </a:p>
          <a:p>
            <a:r>
              <a:rPr lang="en-US" dirty="0"/>
              <a:t>The hybrid drive unit is removed from the transmission as a unit. An engine hoist and special adapter are recommended when completing this task because of the weight of the unit. ● </a:t>
            </a:r>
            <a:r>
              <a:rPr lang="en-US" b="1" u="sng" dirty="0"/>
              <a:t>See Figure 12.11 A &amp; B.</a:t>
            </a:r>
          </a:p>
          <a:p>
            <a:r>
              <a:rPr lang="en-US" dirty="0"/>
              <a:t>The electric motor is a permanent magnet three-phase motor that generates 33 kW of power. ● </a:t>
            </a:r>
            <a:r>
              <a:rPr lang="en-US" b="1" u="sng" dirty="0"/>
              <a:t>See Figure 12.12 A A &amp; B</a:t>
            </a:r>
            <a:r>
              <a:rPr lang="en-US" dirty="0"/>
              <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3977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6683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The resolver (speed sensor) provides the </a:t>
            </a:r>
            <a:r>
              <a:rPr lang="en-US" baseline="0" dirty="0"/>
              <a:t>P C M </a:t>
            </a:r>
            <a:r>
              <a:rPr lang="en-US" dirty="0"/>
              <a:t>with the speed, location, and direction of rotation of the electric motor. </a:t>
            </a:r>
            <a:r>
              <a:rPr lang="en-US" b="1" u="sng" dirty="0"/>
              <a:t>See Figure 12.13</a:t>
            </a:r>
            <a:r>
              <a:rPr lang="en-US" dirty="0"/>
              <a:t>.</a:t>
            </a:r>
          </a:p>
        </p:txBody>
      </p:sp>
    </p:spTree>
    <p:extLst>
      <p:ext uri="{BB962C8B-B14F-4D97-AF65-F5344CB8AC3E}">
        <p14:creationId xmlns:p14="http://schemas.microsoft.com/office/powerpoint/2010/main" val="2298958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dirty="0"/>
              <a:t>The high-voltage connector at the transmission allows the electric motor in the hybrid section of the transmission to be connected to the </a:t>
            </a:r>
            <a:r>
              <a:rPr lang="en-US" b="1" u="sng" dirty="0"/>
              <a:t>Inverter System Controller (I S C) </a:t>
            </a:r>
            <a:r>
              <a:rPr lang="en-US" dirty="0"/>
              <a:t>via the orange- colored high-voltage insulated wiring. ● </a:t>
            </a:r>
            <a:r>
              <a:rPr lang="en-US" b="1" u="sng" dirty="0"/>
              <a:t>See Figure 12.14</a:t>
            </a:r>
            <a:r>
              <a:rPr lang="en-US" dirty="0"/>
              <a:t>.</a:t>
            </a:r>
          </a:p>
        </p:txBody>
      </p:sp>
    </p:spTree>
    <p:extLst>
      <p:ext uri="{BB962C8B-B14F-4D97-AF65-F5344CB8AC3E}">
        <p14:creationId xmlns:p14="http://schemas.microsoft.com/office/powerpoint/2010/main" val="3246722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3287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The low-voltage connectors at the transmission provide for traditional transmission control and monitoring by the powertrain control module. </a:t>
            </a:r>
            <a:r>
              <a:rPr lang="en-US" b="1" u="sng" dirty="0"/>
              <a:t>Figure 12.15</a:t>
            </a:r>
            <a:r>
              <a:rPr lang="en-US" dirty="0"/>
              <a:t>.</a:t>
            </a:r>
          </a:p>
        </p:txBody>
      </p:sp>
    </p:spTree>
    <p:extLst>
      <p:ext uri="{BB962C8B-B14F-4D97-AF65-F5344CB8AC3E}">
        <p14:creationId xmlns:p14="http://schemas.microsoft.com/office/powerpoint/2010/main" val="2643790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974567"/>
                </a:solidFill>
                <a:latin typeface="Arial" panose="020B0604020202020204" pitchFamily="34" charset="0"/>
                <a:cs typeface="Arial" panose="020B0604020202020204" pitchFamily="34" charset="0"/>
              </a:rPr>
              <a:t>Toyota/Lexus Power-split System</a:t>
            </a:r>
          </a:p>
          <a:p>
            <a:r>
              <a:rPr lang="en-US" dirty="0">
                <a:latin typeface="Arial" panose="020B0604020202020204" pitchFamily="34" charset="0"/>
                <a:cs typeface="Arial" panose="020B0604020202020204" pitchFamily="34" charset="0"/>
              </a:rPr>
              <a:t>he power-split transaxle is a series-parallel hybrid technology. During most phases of vehicle operation, the system is operating as both series and parallel at the same time. While the control system is complex, the basic transaxle is very simple in design as it is built around a single planetary gear set (power-split device) and two electric motor/generators, called M G 1 and M G 2. ● SEE FIGURE 12.16.</a:t>
            </a:r>
          </a:p>
          <a:p>
            <a:r>
              <a:rPr lang="en-US" dirty="0">
                <a:latin typeface="Arial" panose="020B0604020202020204" pitchFamily="34" charset="0"/>
                <a:cs typeface="Arial" panose="020B0604020202020204" pitchFamily="34" charset="0"/>
              </a:rPr>
              <a:t>A planetary gear set is composed of three main components:</a:t>
            </a:r>
          </a:p>
          <a:p>
            <a:r>
              <a:rPr lang="en-US" dirty="0">
                <a:latin typeface="Arial" panose="020B0604020202020204" pitchFamily="34" charset="0"/>
                <a:cs typeface="Arial" panose="020B0604020202020204" pitchFamily="34" charset="0"/>
              </a:rPr>
              <a:t>1. Ring gear</a:t>
            </a:r>
          </a:p>
          <a:p>
            <a:r>
              <a:rPr lang="en-US" dirty="0">
                <a:latin typeface="Arial" panose="020B0604020202020204" pitchFamily="34" charset="0"/>
                <a:cs typeface="Arial" panose="020B0604020202020204" pitchFamily="34" charset="0"/>
              </a:rPr>
              <a:t>2. Planet carrier</a:t>
            </a:r>
          </a:p>
          <a:p>
            <a:r>
              <a:rPr lang="en-US" dirty="0">
                <a:latin typeface="Arial" panose="020B0604020202020204" pitchFamily="34" charset="0"/>
                <a:cs typeface="Arial" panose="020B0604020202020204" pitchFamily="34" charset="0"/>
              </a:rPr>
              <a:t>3. Sun gear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1830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CB96E0-3F61-4D1F-CB21-D2B8D214BAC5}"/>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473705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493BBD5-93EA-E59A-4643-E9494FA6DFF0}"/>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In the power-split transaxle, a large electric motor/generator (</a:t>
            </a:r>
            <a:r>
              <a:rPr lang="en-US" sz="1200" spc="0" baseline="0" dirty="0">
                <a:latin typeface="Arial" panose="020B0604020202020204" pitchFamily="34" charset="0"/>
                <a:cs typeface="Arial" panose="020B0604020202020204" pitchFamily="34" charset="0"/>
              </a:rPr>
              <a:t>M G </a:t>
            </a:r>
            <a:r>
              <a:rPr lang="en-US" sz="1200" spc="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is directly attached to transaxle final drive and to the planetary ring gear. The ICE is connected to planet carrier, and the small electric motor/generator (</a:t>
            </a:r>
            <a:r>
              <a:rPr lang="en-US" sz="1200" spc="0" baseline="0" dirty="0">
                <a:latin typeface="Arial" panose="020B0604020202020204" pitchFamily="34" charset="0"/>
                <a:cs typeface="Arial" panose="020B0604020202020204" pitchFamily="34" charset="0"/>
              </a:rPr>
              <a:t>M G </a:t>
            </a:r>
            <a:r>
              <a:rPr lang="en-US" sz="1200" spc="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 is connected to the sun gear. </a:t>
            </a:r>
            <a:r>
              <a:rPr lang="en-US" sz="1200" b="1" i="0" u="sng" dirty="0">
                <a:latin typeface="Arial" panose="020B0604020202020204" pitchFamily="34" charset="0"/>
                <a:cs typeface="Arial" panose="020B0604020202020204" pitchFamily="34" charset="0"/>
              </a:rPr>
              <a:t>● See </a:t>
            </a:r>
          </a:p>
          <a:p>
            <a:r>
              <a:rPr lang="en-US" sz="1200" b="1" i="0" u="sng" dirty="0">
                <a:latin typeface="Arial" panose="020B0604020202020204" pitchFamily="34" charset="0"/>
                <a:cs typeface="Arial" panose="020B0604020202020204" pitchFamily="34" charset="0"/>
              </a:rPr>
              <a:t>Figure 12.17. </a:t>
            </a:r>
            <a:r>
              <a:rPr lang="en-US" sz="1200" dirty="0">
                <a:latin typeface="Arial" panose="020B0604020202020204" pitchFamily="34" charset="0"/>
                <a:cs typeface="Arial" panose="020B0604020202020204" pitchFamily="34" charset="0"/>
              </a:rPr>
              <a:t>The planetary ring gear always turns in the same direction as the drive wheels and its speed is directly proportional to vehicle speed. In other words, if the ring gear is not moving, the vehicle is not moving. The power-split device is so named because the </a:t>
            </a:r>
            <a:r>
              <a:rPr lang="en-US" sz="1200" spc="0" baseline="0" dirty="0">
                <a:latin typeface="Arial" panose="020B0604020202020204" pitchFamily="34" charset="0"/>
                <a:cs typeface="Arial" panose="020B0604020202020204" pitchFamily="34" charset="0"/>
              </a:rPr>
              <a:t>I C </a:t>
            </a:r>
            <a:r>
              <a:rPr lang="en-US" sz="1200" spc="0" dirty="0">
                <a:latin typeface="Arial" panose="020B0604020202020204" pitchFamily="34" charset="0"/>
                <a:cs typeface="Arial" panose="020B0604020202020204" pitchFamily="34" charset="0"/>
              </a:rPr>
              <a:t>E</a:t>
            </a:r>
            <a:r>
              <a:rPr lang="en-US" sz="1200" dirty="0">
                <a:latin typeface="Arial" panose="020B0604020202020204" pitchFamily="34" charset="0"/>
                <a:cs typeface="Arial" panose="020B0604020202020204" pitchFamily="34" charset="0"/>
              </a:rPr>
              <a:t> (attached to the planet carrier) splits its torque output between the sun gear (</a:t>
            </a:r>
            <a:r>
              <a:rPr lang="en-US" sz="1200" spc="0" baseline="0" dirty="0">
                <a:latin typeface="Arial" panose="020B0604020202020204" pitchFamily="34" charset="0"/>
                <a:cs typeface="Arial" panose="020B0604020202020204" pitchFamily="34" charset="0"/>
              </a:rPr>
              <a:t>M G </a:t>
            </a:r>
            <a:r>
              <a:rPr lang="en-US" sz="1200" spc="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 and the ring gear (</a:t>
            </a:r>
            <a:r>
              <a:rPr lang="en-US" sz="1200" spc="0" baseline="0" dirty="0">
                <a:latin typeface="Arial" panose="020B0604020202020204" pitchFamily="34" charset="0"/>
                <a:cs typeface="Arial" panose="020B0604020202020204" pitchFamily="34" charset="0"/>
              </a:rPr>
              <a:t>M G </a:t>
            </a:r>
            <a:r>
              <a:rPr lang="en-US" sz="1200" spc="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and drive wheels).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There are the blocks of I C E, M G 1, and M G 2. There is a bar from the engine over which pair blocks of M G 1 and M G 2 are placed above and below and in between cylindrical blocks with square wave lines above and below. A square connected to the cylindrical block is labeled sun gear. A line connected between the cylindrical blocks is labeled planetary carrier. The square wave block is labeled ring gear. A chain next to M G 1 running across the squares of the left ends of the ring gears is labeled drive chain.</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90992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E399F5F-4BD1-450A-7948-9F636AF0A5AA}"/>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shows a wheel containing gears vertically held by a carrier in form of a bar in the middle. Above the wheel are blocks of I C E, M G 1, and M G 2. There is a bar from I C E over which pair blocks of M G 1 and M G 2 are placed above and below and in between cylindrical blocks with square wave lines above and below. Two-headed arrows with labels are between the following components: I C E to the carrier: planet carrier connected to I C E, M G 1 to the sun gear (the middle gear): sun gear connected to M G 1, and M G 2 to the wheel: ring gear connected to M G 2 and drive wheels.</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82251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314B1C6-4E68-A277-283E-25EE919FB6A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Vehicle Stopped. </a:t>
            </a:r>
            <a:r>
              <a:rPr lang="en-US" sz="1200" dirty="0">
                <a:latin typeface="Arial" panose="020B0604020202020204" pitchFamily="34" charset="0"/>
                <a:cs typeface="Arial" panose="020B0604020202020204" pitchFamily="34" charset="0"/>
              </a:rPr>
              <a:t>When the vehicle is stopped, nothing is happening within the vehicle drive system. The </a:t>
            </a:r>
            <a:r>
              <a:rPr lang="en-US" sz="1200" spc="-100" baseline="0" dirty="0">
                <a:latin typeface="Arial" panose="020B0604020202020204" pitchFamily="34" charset="0"/>
                <a:cs typeface="Arial" panose="020B0604020202020204" pitchFamily="34" charset="0"/>
              </a:rPr>
              <a:t>I C </a:t>
            </a:r>
            <a:r>
              <a:rPr lang="en-US" sz="1200" dirty="0">
                <a:latin typeface="Arial" panose="020B0604020202020204" pitchFamily="34" charset="0"/>
                <a:cs typeface="Arial" panose="020B0604020202020204" pitchFamily="34" charset="0"/>
              </a:rPr>
              <a:t>E is shut off, and both electric motor/generators are shut off as well. There are circuits within the vehicle that will use electrical energy from the auxiliary battery, but the drive system itself is effectively inert. The Toyota hybrid system does not use an auxiliary starter, but instead </a:t>
            </a:r>
            <a:r>
              <a:rPr lang="en-US" sz="1200" b="1" u="sng" dirty="0">
                <a:latin typeface="Arial" panose="020B0604020202020204" pitchFamily="34" charset="0"/>
                <a:cs typeface="Arial" panose="020B0604020202020204" pitchFamily="34" charset="0"/>
              </a:rPr>
              <a:t>uses the </a:t>
            </a:r>
            <a:r>
              <a:rPr lang="en-US" sz="1200" b="1" u="sng" spc="-100" baseline="0" dirty="0">
                <a:latin typeface="Arial" panose="020B0604020202020204" pitchFamily="34" charset="0"/>
                <a:cs typeface="Arial" panose="020B0604020202020204" pitchFamily="34" charset="0"/>
              </a:rPr>
              <a:t>M G </a:t>
            </a:r>
            <a:r>
              <a:rPr lang="en-US" sz="1200" b="1" u="sng" dirty="0">
                <a:latin typeface="Arial" panose="020B0604020202020204" pitchFamily="34" charset="0"/>
                <a:cs typeface="Arial" panose="020B0604020202020204" pitchFamily="34" charset="0"/>
              </a:rPr>
              <a:t>1 for starting under all conditions</a:t>
            </a:r>
            <a:r>
              <a:rPr lang="en-US" sz="1200" dirty="0">
                <a:latin typeface="Arial" panose="020B0604020202020204" pitchFamily="34" charset="0"/>
                <a:cs typeface="Arial" panose="020B0604020202020204" pitchFamily="34" charset="0"/>
              </a:rPr>
              <a:t>. ● </a:t>
            </a:r>
            <a:r>
              <a:rPr lang="en-US" sz="1200" b="1" u="sng" dirty="0">
                <a:latin typeface="Arial" panose="020B0604020202020204" pitchFamily="34" charset="0"/>
                <a:cs typeface="Arial" panose="020B0604020202020204" pitchFamily="34" charset="0"/>
              </a:rPr>
              <a:t>Figure 12.19.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u="sng"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A vertical bar labeled final drive is in between the drive wheels. A horizontal bar from the final drive leads to a cylindrical block with extended shields labeled I C E, a spherical shaped component labeled power-split device on the left and a square block labeled M G 2 on the right. The power-split device is connected to M G 1. M G 1 and M G 2 are connected to an inverter. An H V battery is connected to the inverted and M G 2.</a:t>
            </a:r>
            <a:r>
              <a:rPr lang="en-US" sz="1200"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72734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A vertical bar labeled final drive is in between the drive wheels. A horizontal bar from the final drive leads to a cylindrical block with extended shields labeled I C E, a spherical shaped component labeled power-split device on the left and a square block labeled M G 2 on the right. The power-split device is connected to M G 1. M G 1 and M G 2 are connected to an inverter. An H V battery is connected to the inverted and M G 2. In the diagram, dashed arrows indicate electric power and a solid arrow indicates drive power. A dashed arrow points from the H V battery to the inverter and one from the inverter to M G 2. A solid arrow points from M G 2 to the final drive.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graph shows three vertical axes, on the left, in the middle, and on the right, with the left one having plus and minus at its ends. The horizontal axis shows three labels M G 1: sun gear, engine: planet carrier, and M G 2: ring gear corresponding to the three vertical axes. An upward line starts from a negative point on the left vertical axis corresponding to M G 1: sun gear, passes through the origin at engine: planet carrier, and ends at a positive point on the right vertical axis corresponding to M G 2: ring gear.</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4477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CC1B16F-4EB4-FEC0-C428-2085E2FBEF7D}"/>
              </a:ext>
            </a:extLst>
          </p:cNvPr>
          <p:cNvSpPr>
            <a:spLocks noGrp="1"/>
          </p:cNvSpPr>
          <p:nvPr>
            <p:ph type="body" idx="1"/>
          </p:nvPr>
        </p:nvSpPr>
        <p:spPr/>
        <p:txBody>
          <a:bodyPr/>
          <a:lstStyle/>
          <a:p>
            <a:r>
              <a:rPr lang="en-US" b="1" u="sng" dirty="0"/>
              <a:t>Normal Driving. </a:t>
            </a:r>
            <a:r>
              <a:rPr lang="en-US" dirty="0"/>
              <a:t>When higher vehicle speeds are required, the </a:t>
            </a:r>
            <a:r>
              <a:rPr lang="en-US" spc="0" baseline="0" dirty="0"/>
              <a:t>I C </a:t>
            </a:r>
            <a:r>
              <a:rPr lang="en-US" dirty="0"/>
              <a:t>E must be started so that its output can be combined with that of </a:t>
            </a:r>
            <a:r>
              <a:rPr lang="en-US" spc="0" baseline="0" dirty="0"/>
              <a:t>M G </a:t>
            </a:r>
            <a:r>
              <a:rPr lang="en-US" spc="0" dirty="0"/>
              <a:t>2</a:t>
            </a:r>
            <a:r>
              <a:rPr lang="en-US" dirty="0"/>
              <a:t>. The ring gear is already turning clockwise as the vehicle travels in a forward direction. Since the planet carrier (attached to the</a:t>
            </a:r>
            <a:r>
              <a:rPr lang="en-US" spc="0" dirty="0"/>
              <a:t> </a:t>
            </a:r>
            <a:r>
              <a:rPr lang="en-US" spc="0" baseline="0" dirty="0"/>
              <a:t>I C </a:t>
            </a:r>
            <a:r>
              <a:rPr lang="en-US" spc="0" dirty="0"/>
              <a:t>E</a:t>
            </a:r>
            <a:r>
              <a:rPr lang="en-US" dirty="0"/>
              <a:t>) is stationary, the sun gear (driven by </a:t>
            </a:r>
            <a:r>
              <a:rPr lang="en-US" spc="0" baseline="0" dirty="0"/>
              <a:t>M G </a:t>
            </a:r>
            <a:r>
              <a:rPr lang="en-US" spc="0" dirty="0"/>
              <a:t>1</a:t>
            </a:r>
            <a:r>
              <a:rPr lang="en-US" dirty="0"/>
              <a:t>) is used to drive the planet carrier clockwise and start the </a:t>
            </a:r>
            <a:r>
              <a:rPr lang="en-US" spc="0" baseline="0" dirty="0"/>
              <a:t>I C </a:t>
            </a:r>
            <a:r>
              <a:rPr lang="en-US" spc="0" dirty="0"/>
              <a:t>E</a:t>
            </a:r>
            <a:r>
              <a:rPr lang="en-US" dirty="0"/>
              <a:t>. Current from the </a:t>
            </a:r>
            <a:r>
              <a:rPr lang="en-US" spc="-100" baseline="0" dirty="0"/>
              <a:t>H </a:t>
            </a:r>
            <a:r>
              <a:rPr lang="en-US" dirty="0"/>
              <a:t>V battery is directed through the inverter and operates </a:t>
            </a:r>
            <a:r>
              <a:rPr lang="en-US" spc="0" baseline="0" dirty="0"/>
              <a:t>M G </a:t>
            </a:r>
            <a:r>
              <a:rPr lang="en-US" spc="0" dirty="0"/>
              <a:t>1</a:t>
            </a:r>
            <a:r>
              <a:rPr lang="en-US" dirty="0"/>
              <a:t> as a motor, turning clockwise and spinning the</a:t>
            </a:r>
            <a:r>
              <a:rPr lang="en-US" spc="0" dirty="0"/>
              <a:t> </a:t>
            </a:r>
            <a:r>
              <a:rPr lang="en-US" spc="0" baseline="0" dirty="0"/>
              <a:t>I C </a:t>
            </a:r>
            <a:r>
              <a:rPr lang="en-US" spc="0" dirty="0"/>
              <a:t>E</a:t>
            </a:r>
            <a:r>
              <a:rPr lang="en-US" dirty="0"/>
              <a:t> up to 1, 000 </a:t>
            </a:r>
            <a:r>
              <a:rPr lang="en-US" spc="0" baseline="0" dirty="0"/>
              <a:t>R P </a:t>
            </a:r>
            <a:r>
              <a:rPr lang="en-US" spc="0" dirty="0"/>
              <a:t>M</a:t>
            </a:r>
            <a:r>
              <a:rPr lang="en-US" dirty="0"/>
              <a:t> for starting. </a:t>
            </a:r>
            <a:r>
              <a:rPr lang="en-US" b="1" dirty="0"/>
              <a:t>Figure 12.22</a:t>
            </a:r>
            <a:r>
              <a:rPr lang="en-US" dirty="0"/>
              <a:t>.</a:t>
            </a:r>
            <a:endParaRPr lang="en-IN" dirty="0"/>
          </a:p>
        </p:txBody>
      </p:sp>
    </p:spTree>
    <p:extLst>
      <p:ext uri="{BB962C8B-B14F-4D97-AF65-F5344CB8AC3E}">
        <p14:creationId xmlns:p14="http://schemas.microsoft.com/office/powerpoint/2010/main" val="4127818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A vertical bar labeled final drive is in between the drive wheels. A horizontal bar from the final drive leads to a cylindrical block with extended shields labeled I C E, a spherical shaped component labeled power-split device on the left and a square block labeled M G 2 on the right. The power-split device is connected to M G 1. M G 1 and M G 2 are connected to an inverter. An H V battery is connected to the inverted and M G 2. In the diagram, dashed arrows indicate electric power and a solid arrow indicates drive power. Dashed arrows flow between the following components: from M G 1 to the inverter, from the inverter to the H V battery, and from the inverter to M G 2. Solid arrows flow between the following components: I C E to M G 1, the power-split device to the final drive, and from M G 2 to the final drive. Text corresponding to the H V battery reads, Current from M G 1 can be used to charge the H V battery if necessary. Text corresponding to M G 2 reads, Current from M G 1 is used to power M G 2.</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graph shows three vertical axes, on the left, in the middle, and on the right, with the left one having plus and minus at its ends. The horizontal axis shows three labels M G 1: sun gear, engine: planet carrier, and M G 2: ring gear corresponding to the three vertical axes. An upward line starts from a negative point on the left vertical axis corresponding to M G 1: sun gear, passes through a positive point on the middle vertical axis corresponding to engine: planet carrier, and ends at a positive point on the right vertical axis corresponding to M G 2: ring gear.</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5754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A vertical bar labeled final drive is in between the drive wheels. A horizontal bar from the final drive leads to a cylindrical block with extended shields labeled I C E, a spherical shaped component labeled power-split device on the left and a square block labeled M G 2 on the right. The power-split device is connected to M G 1. M G 1 and M G 2 are connected to an inverter. An H V battery is connected to the inverted and M G 2. In the diagram, dashed arrows indicate electric power and a solid arrow indicates drive power. Dashed arrows flow between the following components: from M G 1 to the inverter, from the H V battery to the inverter, and from the inverter to M G 2. Solid arrows flow between the following components: I C E to M G 1, the power-split device to the final drive, and from M G 2 to the final drive. Text corresponding to the H V battery reads, For maximum acceleration, the H V battery can also provide current to M G 2. Text corresponding to M G 2 reads, Current from M G 1 is used to power M G 2.</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graph shows three vertical axes, on the left, in the middle, and on the right, with the left one having plus and minus at its ends. The horizontal axis shows three labels M G 1: sun gear, engine: planet carrier, and M G 2: ring gear corresponding to the three vertical axes. An upward line starts from a positive point on the left vertical axis near M G 1: sun gear, passes through a positive point on the middle vertical axis corresponding to engine: planet carrier, and ends at a positive point on the right vertical axis corresponding to M G 2: ring gear.</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2288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In </a:t>
            </a:r>
            <a:r>
              <a:rPr lang="en-US" spc="0" baseline="0" dirty="0"/>
              <a:t>R W </a:t>
            </a:r>
            <a:r>
              <a:rPr lang="en-US" spc="0" dirty="0"/>
              <a:t>D </a:t>
            </a:r>
            <a:r>
              <a:rPr lang="en-US" dirty="0"/>
              <a:t>applications, it is most common to use a transmission along with driveshaft and differential at the rear axle to transmit torque to the drive wheels. The Lexus </a:t>
            </a:r>
            <a:r>
              <a:rPr lang="en-US" spc="0" baseline="0" dirty="0"/>
              <a:t>G </a:t>
            </a:r>
            <a:r>
              <a:rPr lang="en-US" spc="0" dirty="0"/>
              <a:t>S 4 5 0 h </a:t>
            </a:r>
            <a:r>
              <a:rPr lang="en-US" dirty="0"/>
              <a:t>and </a:t>
            </a:r>
            <a:r>
              <a:rPr lang="en-US" spc="0" baseline="0" dirty="0"/>
              <a:t>L </a:t>
            </a:r>
            <a:r>
              <a:rPr lang="en-US" spc="0" dirty="0"/>
              <a:t>S 6 0 0 h </a:t>
            </a:r>
            <a:r>
              <a:rPr lang="en-US" dirty="0"/>
              <a:t>are both examples of </a:t>
            </a:r>
            <a:r>
              <a:rPr lang="en-US" spc="0" baseline="0" dirty="0"/>
              <a:t>R W </a:t>
            </a:r>
            <a:r>
              <a:rPr lang="en-US" spc="0" dirty="0"/>
              <a:t>D</a:t>
            </a:r>
            <a:r>
              <a:rPr lang="en-US" dirty="0"/>
              <a:t> hybrid electric vehicles. The Ford Mustang Mach-E standard configuration is an example of a rear-wheel-drive electric vehicle. In a </a:t>
            </a:r>
            <a:r>
              <a:rPr lang="en-US" spc="0" baseline="0" dirty="0"/>
              <a:t>F W </a:t>
            </a:r>
            <a:r>
              <a:rPr lang="en-US" spc="0" dirty="0"/>
              <a:t>D</a:t>
            </a:r>
            <a:r>
              <a:rPr lang="en-US" dirty="0"/>
              <a:t> vehicle, a transaxle assembly is used with half-shafts to transmit torque to the drive wheels. A transaxle is the combination of a transmission, differential, and final drive gears built together as one assembly. A Toyota Prius and Hyundai Sonata hybrid are examples of </a:t>
            </a:r>
            <a:r>
              <a:rPr lang="en-US" kern="1200" spc="0" baseline="0" dirty="0"/>
              <a:t>F W </a:t>
            </a:r>
            <a:r>
              <a:rPr lang="en-US" kern="1200" spc="0" dirty="0"/>
              <a:t>D</a:t>
            </a:r>
            <a:r>
              <a:rPr lang="en-US" dirty="0"/>
              <a:t> hybrid vehicles. The Chevrolet Bolt is an</a:t>
            </a:r>
          </a:p>
          <a:p>
            <a:r>
              <a:rPr lang="en-US" dirty="0"/>
              <a:t>example of a </a:t>
            </a:r>
            <a:r>
              <a:rPr lang="en-US" spc="0" baseline="0" dirty="0"/>
              <a:t>F W </a:t>
            </a:r>
            <a:r>
              <a:rPr lang="en-US" spc="0" dirty="0"/>
              <a:t>D</a:t>
            </a:r>
            <a:r>
              <a:rPr lang="en-US" dirty="0"/>
              <a:t> electric vehicle. </a:t>
            </a:r>
            <a:r>
              <a:rPr lang="en-US" b="1" i="0" u="sng" dirty="0"/>
              <a:t>Figure 12.1.</a:t>
            </a:r>
          </a:p>
          <a:p>
            <a:endParaRPr lang="en-US" b="1" i="0" u="sng" dirty="0"/>
          </a:p>
          <a:p>
            <a:r>
              <a:rPr lang="en-US" dirty="0"/>
              <a:t>In a </a:t>
            </a:r>
            <a:r>
              <a:rPr lang="en-US" spc="0" baseline="0" dirty="0"/>
              <a:t>4 W </a:t>
            </a:r>
            <a:r>
              <a:rPr lang="en-US" spc="0" dirty="0"/>
              <a:t>D</a:t>
            </a:r>
            <a:r>
              <a:rPr lang="en-US" dirty="0"/>
              <a:t> or </a:t>
            </a:r>
            <a:r>
              <a:rPr lang="en-US" spc="0" baseline="0" dirty="0"/>
              <a:t>A W </a:t>
            </a:r>
            <a:r>
              <a:rPr lang="en-US" dirty="0"/>
              <a:t>D</a:t>
            </a:r>
            <a:r>
              <a:rPr lang="en-US" baseline="0" dirty="0"/>
              <a:t> </a:t>
            </a:r>
            <a:r>
              <a:rPr lang="en-US" dirty="0"/>
              <a:t>vehicle, a transfer case or rear electric motor is used to distribute power to all four wheels. The </a:t>
            </a:r>
          </a:p>
          <a:p>
            <a:r>
              <a:rPr lang="en-US" dirty="0"/>
              <a:t>Toyota Highlander/Lexus </a:t>
            </a:r>
            <a:r>
              <a:rPr lang="en-US" spc="0" baseline="0" dirty="0"/>
              <a:t>R X </a:t>
            </a:r>
            <a:r>
              <a:rPr lang="en-US" spc="0" dirty="0"/>
              <a:t>4 5 0 h</a:t>
            </a:r>
            <a:r>
              <a:rPr lang="en-US" dirty="0"/>
              <a:t> uses a transaxle on the front of the vehicle and an electric motor to drive the rear wheels in the </a:t>
            </a:r>
            <a:r>
              <a:rPr lang="en-US" spc="0" baseline="0" dirty="0"/>
              <a:t>4 W </a:t>
            </a:r>
            <a:r>
              <a:rPr lang="en-US" spc="0" dirty="0"/>
              <a:t>D</a:t>
            </a:r>
            <a:r>
              <a:rPr lang="en-US" dirty="0"/>
              <a:t> model. The </a:t>
            </a:r>
            <a:r>
              <a:rPr lang="en-US" spc="0" baseline="0" dirty="0"/>
              <a:t>4 W </a:t>
            </a:r>
            <a:r>
              <a:rPr lang="en-US" spc="0" dirty="0"/>
              <a:t>D</a:t>
            </a:r>
            <a:r>
              <a:rPr lang="en-US" dirty="0"/>
              <a:t> version of the Ford Escape hybrid uses a separate power take-off (</a:t>
            </a:r>
            <a:r>
              <a:rPr lang="en-US" spc="0" baseline="0" dirty="0"/>
              <a:t>P T </a:t>
            </a:r>
            <a:r>
              <a:rPr lang="en-US" spc="0" dirty="0"/>
              <a:t>O</a:t>
            </a:r>
            <a:r>
              <a:rPr lang="en-US" dirty="0"/>
              <a:t>) from the transaxle to mechanically drive the rear axle.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A vertical bar labeled final drive is in between the drive wheels. A horizontal bar from the final drive leads to a cylindrical block with extended shields labeled I C E, a spherical shaped component labeled power-split device on the left and a square block labeled M G 2 on the right. The power-split device is connected to M G 1. M G 1 and M G 2 are connected to an inverter. An H V battery is connected to the inverted and M G 2. In the diagram, dashed arrows indicate electric power and a solid arrow indicates drive power. Dashed arrows flow between the following components: from M G 2 to the inverter and from the inverter to the H V battery. Solid arrows flow from the final drive to M G 2.</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r>
              <a:rPr lang="en-US" sz="1200" b="0" i="0" u="none" strike="noStrike" dirty="0">
                <a:solidFill>
                  <a:srgbClr val="000000"/>
                </a:solidFill>
                <a:effectLst/>
                <a:latin typeface="Arial" panose="020B0604020202020204" pitchFamily="34" charset="0"/>
                <a:cs typeface="Arial" panose="020B0604020202020204" pitchFamily="34" charset="0"/>
              </a:rPr>
              <a:t>A vertical bar labeled final drive is in between the drive wheels. A horizontal bar from the final drive leads to a cylindrical block with extended shields labeled I C E, a spherical shaped component labeled power-split device on the left and a square block labeled M G 2 on the right. The power-split device is connected to M G 1. M G 1 and M G 2 are connected to an inverter. An H V battery is connected to the inverted and M G 2. In the diagram, dashed arrows indicate electric power and a solid arrow indicates drive power. Dashed arrows flow between the following components: from the H V battery to the inverter and from the inverter to M G 2. A solid arrow flows from M G 2 to the final drive. Text corresponding to M G 2 reads, The polarity to M G 2 is reversed causing it to turn backwards.</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35826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Figure 12.29 </a:t>
            </a:r>
            <a:r>
              <a:rPr lang="en-US" dirty="0"/>
              <a:t>(a) Coolant is circulated under the ring in the bellhousing area to remove heat generated by </a:t>
            </a:r>
            <a:r>
              <a:rPr lang="en-US" spc="0" baseline="0" dirty="0"/>
              <a:t>M G </a:t>
            </a:r>
            <a:r>
              <a:rPr lang="en-US" spc="0" dirty="0"/>
              <a:t>1</a:t>
            </a:r>
            <a:r>
              <a:rPr lang="en-US" dirty="0"/>
              <a:t>. (b) Coolant is circulated in the passages near the rear of the transmission to remove heat generated by </a:t>
            </a:r>
            <a:r>
              <a:rPr lang="en-US" spc="0" baseline="0" dirty="0"/>
              <a:t>M G </a:t>
            </a:r>
            <a:r>
              <a:rPr lang="en-US" spc="0" dirty="0"/>
              <a:t>2</a:t>
            </a:r>
            <a:r>
              <a:rPr lang="en-US" dirty="0"/>
              <a:t>.</a:t>
            </a:r>
          </a:p>
          <a:p>
            <a:endParaRPr lang="en-US" dirty="0"/>
          </a:p>
          <a:p>
            <a:r>
              <a:rPr lang="en-US" dirty="0"/>
              <a:t>Each of these major assemblies has its own water jacket for cooling the motor/generator windings in the housing. There are two water jacket unions installed in each major assembly, and these send coolant to the motors from the separate inverter cooling system. ● </a:t>
            </a:r>
            <a:r>
              <a:rPr lang="en-US" b="1" u="sng" dirty="0"/>
              <a:t>See Figure 12.29 A &amp; B.</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1369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5884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4371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7090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Diagnosing a </a:t>
            </a:r>
            <a:r>
              <a:rPr lang="en-US" spc="0" baseline="0" dirty="0"/>
              <a:t>H E </a:t>
            </a:r>
            <a:r>
              <a:rPr lang="en-US" spc="0" dirty="0"/>
              <a:t>V</a:t>
            </a:r>
            <a:r>
              <a:rPr lang="en-US" dirty="0"/>
              <a:t> transmission concerns, perform the following steps:</a:t>
            </a:r>
          </a:p>
          <a:p>
            <a:r>
              <a:rPr lang="en-US" dirty="0"/>
              <a:t>STEP 1 The first step is to verify the customer complaint.</a:t>
            </a:r>
          </a:p>
          <a:p>
            <a:r>
              <a:rPr lang="en-US" dirty="0"/>
              <a:t>STEP 2 Check the fluid level and condition.</a:t>
            </a:r>
          </a:p>
          <a:p>
            <a:r>
              <a:rPr lang="en-US" dirty="0"/>
              <a:t>STEP 3 Check for stored diagnostic trouble codes (</a:t>
            </a:r>
            <a:r>
              <a:rPr lang="en-US" spc="0" baseline="0" dirty="0"/>
              <a:t>D T C </a:t>
            </a:r>
            <a:r>
              <a:rPr lang="en-US" spc="0" dirty="0"/>
              <a:t>s</a:t>
            </a:r>
            <a:r>
              <a:rPr lang="en-US" dirty="0"/>
              <a:t>).</a:t>
            </a:r>
          </a:p>
          <a:p>
            <a:r>
              <a:rPr lang="en-US" dirty="0"/>
              <a:t>STEP 4 Check for any related technical service bulletins (</a:t>
            </a:r>
            <a:r>
              <a:rPr lang="en-US" spc="0" baseline="0" dirty="0"/>
              <a:t>T S B </a:t>
            </a:r>
            <a:r>
              <a:rPr lang="en-US" spc="0" dirty="0"/>
              <a:t>s</a:t>
            </a:r>
            <a:r>
              <a:rPr lang="en-US" dirty="0"/>
              <a:t>).</a:t>
            </a:r>
          </a:p>
          <a:p>
            <a:r>
              <a:rPr lang="en-US" dirty="0"/>
              <a:t>STEP 5 Check scan tool data including checking the adaptive values. ● SEE FIGURE 12.37.</a:t>
            </a:r>
          </a:p>
          <a:p>
            <a:r>
              <a:rPr lang="en-US" dirty="0"/>
              <a:t>STEP 6 Perform visual inspections, including checking for recent accident damage, previous repairs, or other issues.</a:t>
            </a:r>
          </a:p>
          <a:p>
            <a:r>
              <a:rPr lang="en-US" dirty="0"/>
              <a:t>STEP 7 Perform bidirectional control of the transmission using a factory or an enhanced aftermarket scan tool to check operation. This helps to establish if the issue is inside or outside of the transmission/transaxle.</a:t>
            </a:r>
          </a:p>
          <a:p>
            <a:r>
              <a:rPr lang="en-US" dirty="0"/>
              <a:t>STEP 8 Locate and correct the root cause of the problem.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7879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B44C2F1-D0EB-B743-4884-C9E97F1B0E26}"/>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data are as follows: Row 1: ready signal; off; blank. Row 2: internal shift position; P; blank. Row 3: shift sensor shift position; P; blank. Row 4: motor temperature (N O 2); 138.2; degrees Fahrenheit. Row 5: motor temperature (M G 1) after ignition on; 140; degrees Fahrenheit. Row 6: motor temperature (M G 1) maximum; 140; degrees Fahrenheit. Row 7: generator (m g 1) revolution; 0; r p m. Row 8: motor temperature (N O 1); 129.2; degrees Fahrenheit.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109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3263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4322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8730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96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92378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anose="020B0604020202020204" pitchFamily="34" charset="0"/>
                <a:ea typeface="+mn-ea"/>
                <a:cs typeface="Arial" panose="020B0604020202020204" pitchFamily="34" charset="0"/>
              </a:rPr>
              <a:t>Illustration of a </a:t>
            </a:r>
            <a:r>
              <a:rPr lang="en-US" sz="1200" b="1" i="1" kern="1200" noProof="0" dirty="0">
                <a:solidFill>
                  <a:schemeClr val="tx1"/>
                </a:solidFill>
                <a:effectLst/>
                <a:latin typeface="Arial" panose="020B0604020202020204" pitchFamily="34" charset="0"/>
                <a:ea typeface="+mn-ea"/>
                <a:cs typeface="Arial" panose="020B0604020202020204" pitchFamily="34" charset="0"/>
              </a:rPr>
              <a:t>Chevrolet Bolt drive unit </a:t>
            </a:r>
            <a:r>
              <a:rPr lang="en-US" sz="1200" kern="1200" noProof="0" dirty="0">
                <a:solidFill>
                  <a:schemeClr val="tx1"/>
                </a:solidFill>
                <a:effectLst/>
                <a:latin typeface="Arial" panose="020B0604020202020204" pitchFamily="34" charset="0"/>
                <a:ea typeface="+mn-ea"/>
                <a:cs typeface="Arial" panose="020B0604020202020204" pitchFamily="34" charset="0"/>
              </a:rPr>
              <a:t>with the parts labeled as follows: First gear wheel, bearing D, bearing F, motor housing, bearing B, journal bearing, hollow input shaft, bearing A, first gear pinion, final drive support, differential ring gear, differential housing, transmission housing, park gear, bearing C, main shaft, final drive pinion, bearing E, solid output/differential shaft. </a:t>
            </a:r>
          </a:p>
          <a:p>
            <a:r>
              <a:rPr lang="en-US" sz="1200" noProof="0" dirty="0">
                <a:latin typeface="Arial" panose="020B0604020202020204" pitchFamily="34" charset="0"/>
                <a:cs typeface="Arial" panose="020B0604020202020204" pitchFamily="34" charset="0"/>
              </a:rPr>
              <a:t>The electric motor is a permanent-magnet synchronous </a:t>
            </a:r>
            <a:r>
              <a:rPr lang="en-US" sz="1200" spc="-100" baseline="0" noProof="0" dirty="0">
                <a:latin typeface="Arial" panose="020B0604020202020204" pitchFamily="34" charset="0"/>
                <a:cs typeface="Arial" panose="020B0604020202020204" pitchFamily="34" charset="0"/>
              </a:rPr>
              <a:t>A </a:t>
            </a:r>
            <a:r>
              <a:rPr lang="en-US" sz="1200" noProof="0" dirty="0">
                <a:latin typeface="Arial" panose="020B0604020202020204" pitchFamily="34" charset="0"/>
                <a:cs typeface="Arial" panose="020B0604020202020204" pitchFamily="34" charset="0"/>
              </a:rPr>
              <a:t>C motor. It is rated at 150 </a:t>
            </a:r>
            <a:r>
              <a:rPr lang="en-US" sz="1200" spc="0" baseline="0" noProof="0" dirty="0">
                <a:latin typeface="Arial" panose="020B0604020202020204" pitchFamily="34" charset="0"/>
                <a:cs typeface="Arial" panose="020B0604020202020204" pitchFamily="34" charset="0"/>
              </a:rPr>
              <a:t>k </a:t>
            </a:r>
            <a:r>
              <a:rPr lang="en-US" sz="1200" spc="0" noProof="0" dirty="0">
                <a:latin typeface="Arial" panose="020B0604020202020204" pitchFamily="34" charset="0"/>
                <a:cs typeface="Arial" panose="020B0604020202020204" pitchFamily="34" charset="0"/>
              </a:rPr>
              <a:t>W</a:t>
            </a:r>
            <a:r>
              <a:rPr lang="en-US" sz="1200" noProof="0" dirty="0">
                <a:latin typeface="Arial" panose="020B0604020202020204" pitchFamily="34" charset="0"/>
                <a:cs typeface="Arial" panose="020B0604020202020204" pitchFamily="34" charset="0"/>
              </a:rPr>
              <a:t> and has a maximum rotation speed of 8,810 </a:t>
            </a:r>
            <a:r>
              <a:rPr lang="en-US" sz="1200" spc="0" baseline="0" noProof="0" dirty="0">
                <a:latin typeface="Arial" panose="020B0604020202020204" pitchFamily="34" charset="0"/>
                <a:cs typeface="Arial" panose="020B0604020202020204" pitchFamily="34" charset="0"/>
              </a:rPr>
              <a:t>R P </a:t>
            </a:r>
            <a:r>
              <a:rPr lang="en-US" sz="1200" spc="0" noProof="0" dirty="0">
                <a:latin typeface="Arial" panose="020B0604020202020204" pitchFamily="34" charset="0"/>
                <a:cs typeface="Arial" panose="020B0604020202020204" pitchFamily="34" charset="0"/>
              </a:rPr>
              <a:t>M</a:t>
            </a:r>
            <a:r>
              <a:rPr lang="en-US" sz="1200" noProof="0" dirty="0">
                <a:latin typeface="Arial" panose="020B0604020202020204" pitchFamily="34" charset="0"/>
                <a:cs typeface="Arial" panose="020B0604020202020204" pitchFamily="34" charset="0"/>
              </a:rPr>
              <a:t> (2022 model year specifications). The final drive section of the drive unit consists of the drive gear on the output end of the electric motor, the main shaft, and the ring gear which is mounted on the d</a:t>
            </a:r>
            <a:r>
              <a:rPr lang="en-US" noProof="0" dirty="0"/>
              <a:t>iff</a:t>
            </a:r>
            <a:r>
              <a:rPr lang="en-US" sz="1200" noProof="0" dirty="0">
                <a:latin typeface="Arial" panose="020B0604020202020204" pitchFamily="34" charset="0"/>
                <a:cs typeface="Arial" panose="020B0604020202020204" pitchFamily="34" charset="0"/>
              </a:rPr>
              <a:t>erential assembly.</a:t>
            </a:r>
            <a:r>
              <a:rPr lang="en-US" sz="1200" b="1" u="sng" noProof="0" dirty="0">
                <a:latin typeface="Arial" panose="020B0604020202020204" pitchFamily="34" charset="0"/>
                <a:cs typeface="Arial" panose="020B0604020202020204" pitchFamily="34" charset="0"/>
              </a:rPr>
              <a:t> Figure</a:t>
            </a:r>
            <a:r>
              <a:rPr lang="en-US" sz="1200" b="1" u="sng" baseline="0" noProof="0" dirty="0">
                <a:latin typeface="Arial" panose="020B0604020202020204" pitchFamily="34" charset="0"/>
                <a:cs typeface="Arial" panose="020B0604020202020204" pitchFamily="34" charset="0"/>
              </a:rPr>
              <a:t> </a:t>
            </a:r>
            <a:r>
              <a:rPr lang="en-US" sz="1200" b="1" u="sng" noProof="0" dirty="0">
                <a:latin typeface="Arial" panose="020B0604020202020204" pitchFamily="34" charset="0"/>
                <a:cs typeface="Arial" panose="020B0604020202020204" pitchFamily="34" charset="0"/>
              </a:rPr>
              <a:t>12.39.</a:t>
            </a:r>
          </a:p>
          <a:p>
            <a:endParaRPr lang="en-US" sz="1200" b="1" u="sng" noProof="0" dirty="0">
              <a:latin typeface="Arial" panose="020B0604020202020204" pitchFamily="34" charset="0"/>
              <a:cs typeface="Arial" panose="020B0604020202020204" pitchFamily="34" charset="0"/>
            </a:endParaRPr>
          </a:p>
          <a:p>
            <a:r>
              <a:rPr lang="en-US" sz="1200" b="0" i="0" u="none" strike="noStrike" kern="1200" cap="none" noProof="0" dirty="0">
                <a:solidFill>
                  <a:schemeClr val="dk1"/>
                </a:solidFill>
                <a:latin typeface="Arial"/>
                <a:cs typeface="Arial"/>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labeled parts, from left to right, are as follows: hollow input shaft, journal bearing, bearing B, motor housing, bearing F, bearing D, first gear wheel, transmission housing, park gear, bearing C, main shaft, final drive pinion, bearing E, solid output/differential shaft, differential housing, differential ring gear, final drive support, first gear pinion, and bearing A.</a:t>
            </a:r>
            <a:r>
              <a:rPr lang="en-US" sz="1200" dirty="0">
                <a:latin typeface="Arial" panose="020B0604020202020204" pitchFamily="34" charset="0"/>
                <a:cs typeface="Arial" panose="020B0604020202020204" pitchFamily="34" charset="0"/>
              </a:rPr>
              <a:t> </a:t>
            </a:r>
            <a:endParaRPr lang="en-US" sz="1200" b="1" u="sng"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93918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50254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19521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final drive assembly provides a gear reduction of 7.05:1 between the electric motor and the drive wheels. The drive unit is internally lubricated and cooled using Dexron </a:t>
            </a:r>
            <a:r>
              <a:rPr lang="en-US" spc="0" baseline="0" dirty="0"/>
              <a:t>H </a:t>
            </a:r>
            <a:r>
              <a:rPr lang="en-US" spc="0" dirty="0"/>
              <a:t>P</a:t>
            </a:r>
            <a:r>
              <a:rPr lang="en-US" dirty="0"/>
              <a:t> transmission fluid. The heat is transferred out of the transmission to an external radiator using engine coolant. </a:t>
            </a:r>
            <a:r>
              <a:rPr lang="en-US" b="1" u="sng" dirty="0"/>
              <a:t>See Figure</a:t>
            </a:r>
            <a:r>
              <a:rPr lang="en-US" b="1" u="sng" baseline="0" dirty="0"/>
              <a:t> 1</a:t>
            </a:r>
            <a:r>
              <a:rPr lang="en-US" b="1" u="sng" dirty="0"/>
              <a:t>2.41</a:t>
            </a:r>
            <a:r>
              <a:rPr lang="en-US" dirty="0"/>
              <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26612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heart of LEAF’s powertrain is its three-phase </a:t>
            </a:r>
            <a:r>
              <a:rPr lang="en-US" spc="0" baseline="0" dirty="0"/>
              <a:t>A </a:t>
            </a:r>
            <a:r>
              <a:rPr lang="en-US" spc="0" dirty="0"/>
              <a:t>C</a:t>
            </a:r>
            <a:r>
              <a:rPr lang="en-US" dirty="0"/>
              <a:t> electric motor. It produces 80 kilowatts of power and can produce maximum torque within 0.1 seconds. This motor has a permanent magnet rotor core with high-density stator winding. It produces 206.5 pound-feet of torque and weighs 129 pounds. ● </a:t>
            </a:r>
            <a:r>
              <a:rPr lang="en-US" b="1" u="sng" dirty="0"/>
              <a:t>See Figure 12.42.</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3107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resolver is incorporated to input rotor position and speed to the Vehicle Control Module (</a:t>
            </a:r>
            <a:r>
              <a:rPr lang="en-US" spc="0" baseline="0" dirty="0"/>
              <a:t>V C </a:t>
            </a:r>
            <a:r>
              <a:rPr lang="en-US" spc="0" dirty="0"/>
              <a:t>M</a:t>
            </a:r>
            <a:r>
              <a:rPr lang="en-US" dirty="0"/>
              <a:t>). Resolver calibration data to correct for variations in manufacturing is encoded on the traction motor housing. ● </a:t>
            </a:r>
            <a:r>
              <a:rPr lang="en-US" b="1" u="sng" dirty="0"/>
              <a:t>See Figure 12.43.</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804077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The reducer is connected to the electric drive motor. The output gear of a speed reducer has more teeth than the input gear. So, while the output gear might rotate more slowly, by reducing the speed of the input, the torque is increased. With an input power source, the torque can be increased, while decreasing the speed.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56275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6135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6B04174-852D-A7FA-D4DB-681B4C0DB28D}"/>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Figure 12.1 </a:t>
            </a:r>
            <a:r>
              <a:rPr lang="en-US" sz="1200" dirty="0">
                <a:latin typeface="Arial" panose="020B0604020202020204" pitchFamily="34" charset="0"/>
                <a:cs typeface="Arial" panose="020B0604020202020204" pitchFamily="34" charset="0"/>
              </a:rPr>
              <a:t>Rear-wheel-drive (</a:t>
            </a:r>
            <a:r>
              <a:rPr lang="en-US" sz="1200" spc="0" baseline="0" dirty="0">
                <a:latin typeface="Arial" panose="020B0604020202020204" pitchFamily="34" charset="0"/>
                <a:cs typeface="Arial" panose="020B0604020202020204" pitchFamily="34" charset="0"/>
              </a:rPr>
              <a:t>R W </a:t>
            </a:r>
            <a:r>
              <a:rPr lang="en-US" sz="1200" spc="0" dirty="0">
                <a:latin typeface="Arial" panose="020B0604020202020204" pitchFamily="34" charset="0"/>
                <a:cs typeface="Arial" panose="020B0604020202020204" pitchFamily="34" charset="0"/>
              </a:rPr>
              <a:t>D</a:t>
            </a:r>
            <a:r>
              <a:rPr lang="en-US" sz="1200" dirty="0">
                <a:latin typeface="Arial" panose="020B0604020202020204" pitchFamily="34" charset="0"/>
                <a:cs typeface="Arial" panose="020B0604020202020204" pitchFamily="34" charset="0"/>
              </a:rPr>
              <a:t>) vehicles use transmissions to send torque to the rear differential and final drive. Front-wheel-drive (</a:t>
            </a:r>
            <a:r>
              <a:rPr lang="en-US" sz="1200" spc="0" baseline="0" dirty="0">
                <a:latin typeface="Arial" panose="020B0604020202020204" pitchFamily="34" charset="0"/>
                <a:cs typeface="Arial" panose="020B0604020202020204" pitchFamily="34" charset="0"/>
              </a:rPr>
              <a:t>F W </a:t>
            </a:r>
            <a:r>
              <a:rPr lang="en-US" sz="1200" spc="0" dirty="0">
                <a:latin typeface="Arial" panose="020B0604020202020204" pitchFamily="34" charset="0"/>
                <a:cs typeface="Arial" panose="020B0604020202020204" pitchFamily="34" charset="0"/>
              </a:rPr>
              <a:t>D</a:t>
            </a:r>
            <a:r>
              <a:rPr lang="en-US" sz="1200" dirty="0">
                <a:latin typeface="Arial" panose="020B0604020202020204" pitchFamily="34" charset="0"/>
                <a:cs typeface="Arial" panose="020B0604020202020204" pitchFamily="34" charset="0"/>
              </a:rPr>
              <a:t>) vehicles use a transaxle, which incorporates the differential and final drive into the transaxle case.</a:t>
            </a:r>
          </a:p>
          <a:p>
            <a:endParaRPr lang="en-US" sz="1200" dirty="0">
              <a:latin typeface="Arial" panose="020B0604020202020204" pitchFamily="34" charset="0"/>
              <a:cs typeface="Arial" panose="020B0604020202020204" pitchFamily="34" charset="0"/>
            </a:endParaRPr>
          </a:p>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In the first part, an arc-shaped drive is labeled differential and a shaft labeled driveshaft emerges from a vertical cylindrical drive labeled transmission to the differential drive. The second part shows the absence of the driveshaft and the transmission drive being replaced with two vertical cylinders with a handle-like structure labeled transaxle fixed to front wheels of a vehicle.</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4205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1861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628404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1046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11815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65</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213908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Picture Placeholder 7">
            <a:extLst>
              <a:ext uri="{FF2B5EF4-FFF2-40B4-BE49-F238E27FC236}">
                <a16:creationId xmlns:a16="http://schemas.microsoft.com/office/drawing/2014/main" id="{A3A649BA-CDC6-3959-403D-0D58F10D93AD}"/>
              </a:ext>
            </a:extLst>
          </p:cNvPr>
          <p:cNvSpPr>
            <a:spLocks noGrp="1"/>
          </p:cNvSpPr>
          <p:nvPr>
            <p:ph type="pic" sz="quarter" idx="20"/>
          </p:nvPr>
        </p:nvSpPr>
        <p:spPr>
          <a:xfrm>
            <a:off x="93663" y="3230563"/>
            <a:ext cx="3176587" cy="2725737"/>
          </a:xfrm>
        </p:spPr>
        <p:txBody>
          <a:bodyPr/>
          <a:lstStyle/>
          <a:p>
            <a:endParaRPr lang="en-IN" dirty="0"/>
          </a:p>
        </p:txBody>
      </p:sp>
    </p:spTree>
    <p:extLst>
      <p:ext uri="{BB962C8B-B14F-4D97-AF65-F5344CB8AC3E}">
        <p14:creationId xmlns:p14="http://schemas.microsoft.com/office/powerpoint/2010/main" val="3650178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356792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563532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2"/>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88" r:id="rId3"/>
    <p:sldLayoutId id="2147483689" r:id="rId4"/>
    <p:sldLayoutId id="2147483690" r:id="rId5"/>
    <p:sldLayoutId id="2147483681" r:id="rId6"/>
    <p:sldLayoutId id="2147483676" r:id="rId7"/>
    <p:sldLayoutId id="2147483677" r:id="rId8"/>
    <p:sldLayoutId id="2147483678" r:id="rId9"/>
    <p:sldLayoutId id="2147483687" r:id="rId10"/>
    <p:sldLayoutId id="2147483679" r:id="rId11"/>
    <p:sldLayoutId id="2147483671" r:id="rId12"/>
    <p:sldLayoutId id="2147483673" r:id="rId13"/>
    <p:sldLayoutId id="2147483670" r:id="rId14"/>
    <p:sldLayoutId id="2147483669" r:id="rId15"/>
    <p:sldLayoutId id="2147483655" r:id="rId16"/>
    <p:sldLayoutId id="2147483691" r:id="rId17"/>
    <p:sldLayoutId id="2147483692" r:id="rId18"/>
    <p:sldLayoutId id="2147483693" r:id="rId19"/>
    <p:sldLayoutId id="214748369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21.xml"/><Relationship Id="rId4" Type="http://schemas.openxmlformats.org/officeDocument/2006/relationships/image" Target="../media/image41.jpg"/></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45.jpg"/></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64.xml"/><Relationship Id="rId1" Type="http://schemas.openxmlformats.org/officeDocument/2006/relationships/slideLayout" Target="../slideLayouts/slideLayout22.xml"/><Relationship Id="rId6" Type="http://schemas.openxmlformats.org/officeDocument/2006/relationships/hyperlink" Target="https://jameshalderman.com/l3_anim_lib_page/" TargetMode="External"/><Relationship Id="rId5" Type="http://schemas.openxmlformats.org/officeDocument/2006/relationships/hyperlink" Target="https://jameshalderman.com/video-library/" TargetMode="External"/><Relationship Id="rId4" Type="http://schemas.openxmlformats.org/officeDocument/2006/relationships/hyperlink" Target="https://jameshalderman.com/a2_anim_lib_pag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0505"/>
            <a:ext cx="8229600" cy="1144347"/>
          </a:xfrm>
        </p:spPr>
        <p:txBody>
          <a:bodyPr lIns="0" tIns="18000" rIns="0" bIns="18000" anchor="ctr" anchorCtr="0">
            <a:spAutoFit/>
          </a:bodyPr>
          <a:lstStyle/>
          <a:p>
            <a:r>
              <a:rPr lang="en-US"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1443848"/>
            <a:ext cx="1802525" cy="344128"/>
          </a:xfrm>
        </p:spPr>
        <p:txBody>
          <a:bodyPr wrap="square" lIns="0" tIns="18000" rIns="0" bIns="18000" anchor="ctr" anchorCtr="0">
            <a:spAutoFit/>
          </a:bodyPr>
          <a:lstStyle/>
          <a:p>
            <a:r>
              <a:rPr lang="en-US" dirty="0"/>
              <a:t>Eighth Edition</a:t>
            </a:r>
          </a:p>
        </p:txBody>
      </p:sp>
      <p:pic>
        <p:nvPicPr>
          <p:cNvPr id="10" name="Picture 9" descr="Front Cover: Automatic Transmissions and Transaxles Eighth Edition by James D. Halderman">
            <a:extLst>
              <a:ext uri="{FF2B5EF4-FFF2-40B4-BE49-F238E27FC236}">
                <a16:creationId xmlns:a16="http://schemas.microsoft.com/office/drawing/2014/main" id="{2F802BA9-C945-9750-3B13-67201ECDD55F}"/>
              </a:ext>
            </a:extLst>
          </p:cNvPr>
          <p:cNvPicPr>
            <a:picLocks noChangeAspect="1"/>
          </p:cNvPicPr>
          <p:nvPr/>
        </p:nvPicPr>
        <p:blipFill>
          <a:blip r:embed="rId3"/>
          <a:stretch>
            <a:fillRect/>
          </a:stretch>
        </p:blipFill>
        <p:spPr>
          <a:xfrm>
            <a:off x="478220" y="1909313"/>
            <a:ext cx="3456432" cy="4425696"/>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622404"/>
            <a:ext cx="2001325" cy="498016"/>
          </a:xfrm>
        </p:spPr>
        <p:txBody>
          <a:bodyPr wrap="square" lIns="0" tIns="18000" rIns="0" bIns="18000" anchor="ctr">
            <a:spAutoFit/>
          </a:bodyPr>
          <a:lstStyle/>
          <a:p>
            <a:pPr marL="0"/>
            <a:r>
              <a:rPr lang="en-US" dirty="0"/>
              <a:t>Chapter 12</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536174"/>
            <a:ext cx="4106170" cy="374906"/>
          </a:xfrm>
        </p:spPr>
        <p:txBody>
          <a:bodyPr wrap="square" lIns="0" tIns="18000" rIns="0" bIns="18000" anchor="ctr" anchorCtr="0">
            <a:spAutoFit/>
          </a:bodyPr>
          <a:lstStyle/>
          <a:p>
            <a:pPr marL="0"/>
            <a:r>
              <a:rPr lang="en-US" spc="-300" dirty="0"/>
              <a:t>E </a:t>
            </a:r>
            <a:r>
              <a:rPr lang="en-US" dirty="0"/>
              <a:t>V and </a:t>
            </a:r>
            <a:r>
              <a:rPr lang="en-US" spc="-300" dirty="0"/>
              <a:t>H E </a:t>
            </a:r>
            <a:r>
              <a:rPr lang="en-US" dirty="0"/>
              <a:t>V Transmissions</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Vehicle Transmission Configurations</a:t>
            </a:r>
          </a:p>
        </p:txBody>
      </p:sp>
      <p:graphicFrame>
        <p:nvGraphicFramePr>
          <p:cNvPr id="7" name="Table 4">
            <a:extLst>
              <a:ext uri="{FF2B5EF4-FFF2-40B4-BE49-F238E27FC236}">
                <a16:creationId xmlns:a16="http://schemas.microsoft.com/office/drawing/2014/main" id="{013B6491-3DA2-1DBD-2CF7-675679AB78D4}"/>
              </a:ext>
            </a:extLst>
          </p:cNvPr>
          <p:cNvGraphicFramePr>
            <a:graphicFrameLocks noGrp="1"/>
          </p:cNvGraphicFramePr>
          <p:nvPr>
            <p:extLst>
              <p:ext uri="{D42A27DB-BD31-4B8C-83A1-F6EECF244321}">
                <p14:modId xmlns:p14="http://schemas.microsoft.com/office/powerpoint/2010/main" val="2748420215"/>
              </p:ext>
            </p:extLst>
          </p:nvPr>
        </p:nvGraphicFramePr>
        <p:xfrm>
          <a:off x="534840" y="1294925"/>
          <a:ext cx="8082950" cy="4130694"/>
        </p:xfrm>
        <a:graphic>
          <a:graphicData uri="http://schemas.openxmlformats.org/drawingml/2006/table">
            <a:tbl>
              <a:tblPr firstRow="1" bandRow="1">
                <a:tableStyleId>{40F9630F-82C1-40B7-BC3A-925EFCFF5E92}</a:tableStyleId>
              </a:tblPr>
              <a:tblGrid>
                <a:gridCol w="2967485">
                  <a:extLst>
                    <a:ext uri="{9D8B030D-6E8A-4147-A177-3AD203B41FA5}">
                      <a16:colId xmlns:a16="http://schemas.microsoft.com/office/drawing/2014/main" val="1965988164"/>
                    </a:ext>
                  </a:extLst>
                </a:gridCol>
                <a:gridCol w="1713142">
                  <a:extLst>
                    <a:ext uri="{9D8B030D-6E8A-4147-A177-3AD203B41FA5}">
                      <a16:colId xmlns:a16="http://schemas.microsoft.com/office/drawing/2014/main" val="3410525703"/>
                    </a:ext>
                  </a:extLst>
                </a:gridCol>
                <a:gridCol w="3402323">
                  <a:extLst>
                    <a:ext uri="{9D8B030D-6E8A-4147-A177-3AD203B41FA5}">
                      <a16:colId xmlns:a16="http://schemas.microsoft.com/office/drawing/2014/main" val="3493008066"/>
                    </a:ext>
                  </a:extLst>
                </a:gridCol>
              </a:tblGrid>
              <a:tr h="393417">
                <a:tc>
                  <a:txBody>
                    <a:bodyPr/>
                    <a:lstStyle/>
                    <a:p>
                      <a:pPr marL="88900" marR="0" algn="ctr" eaLnBrk="0" hangingPunct="0">
                        <a:lnSpc>
                          <a:spcPct val="107000"/>
                        </a:lnSpc>
                        <a:spcBef>
                          <a:spcPts val="20"/>
                        </a:spcBef>
                        <a:spcAft>
                          <a:spcPts val="0"/>
                        </a:spcAft>
                      </a:pPr>
                      <a:r>
                        <a:rPr lang="en-US" sz="1600" b="1" spc="-10" noProof="0" dirty="0">
                          <a:solidFill>
                            <a:schemeClr val="bg1"/>
                          </a:solidFill>
                          <a:effectLst/>
                          <a:latin typeface="Arial" panose="020B0604020202020204" pitchFamily="34" charset="0"/>
                          <a:ea typeface="Calibri" panose="020F0502020204030204" pitchFamily="34" charset="0"/>
                          <a:cs typeface="Arial" panose="020B0604020202020204" pitchFamily="34" charset="0"/>
                        </a:rPr>
                        <a:t>Vehicle</a:t>
                      </a:r>
                      <a:endParaRPr lang="en-US" sz="1600"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137795" marR="0" algn="ctr" eaLnBrk="0" hangingPunct="0">
                        <a:lnSpc>
                          <a:spcPct val="107000"/>
                        </a:lnSpc>
                        <a:spcBef>
                          <a:spcPts val="20"/>
                        </a:spcBef>
                        <a:spcAft>
                          <a:spcPts val="0"/>
                        </a:spcAft>
                      </a:pPr>
                      <a:r>
                        <a:rPr lang="en-US" sz="1600" b="1" spc="-200" baseline="0" noProof="0" dirty="0">
                          <a:solidFill>
                            <a:schemeClr val="bg1"/>
                          </a:solidFill>
                          <a:effectLst/>
                          <a:latin typeface="Arial" panose="020B0604020202020204" pitchFamily="34" charset="0"/>
                          <a:ea typeface="Calibri" panose="020F0502020204030204" pitchFamily="34" charset="0"/>
                          <a:cs typeface="Arial" panose="020B0604020202020204" pitchFamily="34" charset="0"/>
                        </a:rPr>
                        <a:t>F W </a:t>
                      </a:r>
                      <a:r>
                        <a:rPr lang="en-US" sz="1600" b="1" spc="-20" noProof="0" dirty="0">
                          <a:solidFill>
                            <a:schemeClr val="bg1"/>
                          </a:solidFill>
                          <a:effectLst/>
                          <a:latin typeface="Arial" panose="020B0604020202020204" pitchFamily="34" charset="0"/>
                          <a:ea typeface="Calibri" panose="020F0502020204030204" pitchFamily="34" charset="0"/>
                          <a:cs typeface="Arial" panose="020B0604020202020204" pitchFamily="34" charset="0"/>
                        </a:rPr>
                        <a:t>D/</a:t>
                      </a:r>
                      <a:r>
                        <a:rPr lang="en-US" sz="1600" b="1" spc="-200" baseline="0" noProof="0" dirty="0">
                          <a:solidFill>
                            <a:schemeClr val="bg1"/>
                          </a:solidFill>
                          <a:effectLst/>
                          <a:latin typeface="Arial" panose="020B0604020202020204" pitchFamily="34" charset="0"/>
                          <a:ea typeface="Calibri" panose="020F0502020204030204" pitchFamily="34" charset="0"/>
                          <a:cs typeface="Arial" panose="020B0604020202020204" pitchFamily="34" charset="0"/>
                        </a:rPr>
                        <a:t>R W </a:t>
                      </a:r>
                      <a:r>
                        <a:rPr lang="en-US" sz="1600" b="1" spc="-20" noProof="0" dirty="0">
                          <a:solidFill>
                            <a:schemeClr val="bg1"/>
                          </a:solidFill>
                          <a:effectLst/>
                          <a:latin typeface="Arial" panose="020B0604020202020204" pitchFamily="34" charset="0"/>
                          <a:ea typeface="Calibri" panose="020F0502020204030204" pitchFamily="34" charset="0"/>
                          <a:cs typeface="Arial" panose="020B0604020202020204" pitchFamily="34" charset="0"/>
                        </a:rPr>
                        <a:t>D/</a:t>
                      </a:r>
                      <a:r>
                        <a:rPr lang="en-US" sz="1600" b="1" spc="-200" baseline="0" noProof="0" dirty="0">
                          <a:solidFill>
                            <a:schemeClr val="bg1"/>
                          </a:solidFill>
                          <a:effectLst/>
                          <a:latin typeface="Arial" panose="020B0604020202020204" pitchFamily="34" charset="0"/>
                          <a:ea typeface="Calibri" panose="020F0502020204030204" pitchFamily="34" charset="0"/>
                          <a:cs typeface="Arial" panose="020B0604020202020204" pitchFamily="34" charset="0"/>
                        </a:rPr>
                        <a:t>A W </a:t>
                      </a:r>
                      <a:r>
                        <a:rPr lang="en-US" sz="1600" b="1" spc="-20" noProof="0" dirty="0">
                          <a:solidFill>
                            <a:schemeClr val="bg1"/>
                          </a:solidFill>
                          <a:effectLst/>
                          <a:latin typeface="Arial" panose="020B0604020202020204" pitchFamily="34" charset="0"/>
                          <a:ea typeface="Calibri" panose="020F0502020204030204" pitchFamily="34" charset="0"/>
                          <a:cs typeface="Arial" panose="020B0604020202020204" pitchFamily="34" charset="0"/>
                        </a:rPr>
                        <a:t>D</a:t>
                      </a:r>
                      <a:endParaRPr lang="en-US" sz="1600"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130810" marR="0" algn="ctr" eaLnBrk="0" hangingPunct="0">
                        <a:lnSpc>
                          <a:spcPct val="107000"/>
                        </a:lnSpc>
                        <a:spcBef>
                          <a:spcPts val="20"/>
                        </a:spcBef>
                        <a:spcAft>
                          <a:spcPts val="0"/>
                        </a:spcAft>
                      </a:pPr>
                      <a:r>
                        <a:rPr lang="en-US" sz="1600" b="1" spc="-10" noProof="0" dirty="0">
                          <a:solidFill>
                            <a:schemeClr val="bg1"/>
                          </a:solidFill>
                          <a:effectLst/>
                          <a:latin typeface="Arial" panose="020B0604020202020204" pitchFamily="34" charset="0"/>
                          <a:ea typeface="Calibri" panose="020F0502020204030204" pitchFamily="34" charset="0"/>
                          <a:cs typeface="Arial" panose="020B0604020202020204" pitchFamily="34" charset="0"/>
                        </a:rPr>
                        <a:t>Configuration</a:t>
                      </a:r>
                      <a:endParaRPr lang="en-US" sz="1600"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851502355"/>
                  </a:ext>
                </a:extLst>
              </a:tr>
              <a:tr h="347664">
                <a:tc>
                  <a:txBody>
                    <a:bodyPr/>
                    <a:lstStyle/>
                    <a:p>
                      <a:pPr marL="88900" marR="0" eaLnBrk="0" hangingPunct="0">
                        <a:lnSpc>
                          <a:spcPct val="107000"/>
                        </a:lnSpc>
                        <a:spcBef>
                          <a:spcPts val="12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Toyota</a:t>
                      </a:r>
                      <a:r>
                        <a:rPr lang="en-US" sz="1600" spc="-45"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Prius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2001–2009</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7795" marR="0" eaLnBrk="0" hangingPunct="0">
                        <a:lnSpc>
                          <a:spcPct val="107000"/>
                        </a:lnSpc>
                        <a:spcBef>
                          <a:spcPts val="120"/>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F W </a:t>
                      </a:r>
                      <a:r>
                        <a:rPr lang="en-US" sz="1600" spc="-2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D</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0810" marR="0" eaLnBrk="0" hangingPunct="0">
                        <a:lnSpc>
                          <a:spcPct val="107000"/>
                        </a:lnSpc>
                        <a:spcBef>
                          <a:spcPts val="120"/>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E C V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T</a:t>
                      </a:r>
                      <a:r>
                        <a:rPr lang="en-US" sz="1600" spc="-75"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a:t>
                      </a:r>
                      <a:r>
                        <a:rPr lang="en-US" sz="1600" spc="-8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Motors/1</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Planetary</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850337784"/>
                  </a:ext>
                </a:extLst>
              </a:tr>
              <a:tr h="514016">
                <a:tc>
                  <a:txBody>
                    <a:bodyPr/>
                    <a:lstStyle/>
                    <a:p>
                      <a:pPr marL="88900" marR="0" eaLnBrk="0" hangingPunct="0">
                        <a:lnSpc>
                          <a:spcPct val="107000"/>
                        </a:lnSpc>
                        <a:spcBef>
                          <a:spcPts val="9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Chevrolet</a:t>
                      </a:r>
                      <a:r>
                        <a:rPr lang="en-US" sz="1600" spc="-3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Volt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2011–2015</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7795" marR="0" eaLnBrk="0" hangingPunct="0">
                        <a:lnSpc>
                          <a:spcPct val="107000"/>
                        </a:lnSpc>
                        <a:spcBef>
                          <a:spcPts val="60"/>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F W </a:t>
                      </a:r>
                      <a:r>
                        <a:rPr lang="en-US" sz="1600" spc="-2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D</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0810" marR="0" eaLnBrk="0" hangingPunct="0">
                        <a:lnSpc>
                          <a:spcPct val="107000"/>
                        </a:lnSpc>
                        <a:spcBef>
                          <a:spcPts val="90"/>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E C V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T 2 Motors/1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Planetary/Clutches</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35652351"/>
                  </a:ext>
                </a:extLst>
              </a:tr>
              <a:tr h="347664">
                <a:tc>
                  <a:txBody>
                    <a:bodyPr/>
                    <a:lstStyle/>
                    <a:p>
                      <a:pPr marL="88900" marR="0" eaLnBrk="0" hangingPunct="0">
                        <a:lnSpc>
                          <a:spcPct val="107000"/>
                        </a:lnSpc>
                        <a:spcBef>
                          <a:spcPts val="9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Toyota</a:t>
                      </a:r>
                      <a:r>
                        <a:rPr lang="en-US" sz="1600" spc="-4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Prius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2010–2015</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7795" marR="0" eaLnBrk="0" hangingPunct="0">
                        <a:lnSpc>
                          <a:spcPct val="107000"/>
                        </a:lnSpc>
                        <a:spcBef>
                          <a:spcPts val="60"/>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F W </a:t>
                      </a:r>
                      <a:r>
                        <a:rPr lang="en-US" sz="1600" spc="-2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D</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0810" marR="0" eaLnBrk="0" hangingPunct="0">
                        <a:lnSpc>
                          <a:spcPct val="107000"/>
                        </a:lnSpc>
                        <a:spcBef>
                          <a:spcPts val="90"/>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E C V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T</a:t>
                      </a:r>
                      <a:r>
                        <a:rPr lang="en-US" sz="1600" spc="-2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a:t>
                      </a:r>
                      <a:r>
                        <a:rPr lang="en-US" sz="1600" spc="-2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motors/2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Planetary</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52689116"/>
                  </a:ext>
                </a:extLst>
              </a:tr>
              <a:tr h="514016">
                <a:tc>
                  <a:txBody>
                    <a:bodyPr/>
                    <a:lstStyle/>
                    <a:p>
                      <a:pPr marL="88900" marR="0" eaLnBrk="0" hangingPunct="0">
                        <a:lnSpc>
                          <a:spcPct val="107000"/>
                        </a:lnSpc>
                        <a:spcBef>
                          <a:spcPts val="11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Toyota</a:t>
                      </a:r>
                      <a:r>
                        <a:rPr lang="en-US" sz="1600" spc="-4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Prius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2016–2021</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7795" marR="136525" eaLnBrk="0" hangingPunct="0">
                        <a:lnSpc>
                          <a:spcPct val="107000"/>
                        </a:lnSpc>
                        <a:spcBef>
                          <a:spcPts val="110"/>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F W </a:t>
                      </a:r>
                      <a:r>
                        <a:rPr lang="en-US" sz="1600" spc="-4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D/</a:t>
                      </a: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A W </a:t>
                      </a:r>
                      <a:r>
                        <a:rPr lang="en-US" sz="1600" spc="-2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D</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0810" marR="90170" eaLnBrk="0" hangingPunct="0">
                        <a:lnSpc>
                          <a:spcPct val="107000"/>
                        </a:lnSpc>
                        <a:spcBef>
                          <a:spcPts val="90"/>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E C V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T</a:t>
                      </a:r>
                      <a:r>
                        <a:rPr lang="en-US" sz="1600" spc="-5"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a:t>
                      </a:r>
                      <a:r>
                        <a:rPr lang="en-US" sz="1600" spc="-5"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Motors/2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Planetary/One-way clutch</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66129910"/>
                  </a:ext>
                </a:extLst>
              </a:tr>
              <a:tr h="514016">
                <a:tc>
                  <a:txBody>
                    <a:bodyPr/>
                    <a:lstStyle/>
                    <a:p>
                      <a:pPr marL="88900" marR="161290" eaLnBrk="0" hangingPunct="0">
                        <a:lnSpc>
                          <a:spcPct val="107000"/>
                        </a:lnSpc>
                        <a:spcBef>
                          <a:spcPts val="90"/>
                        </a:spcBef>
                        <a:spcAft>
                          <a:spcPts val="0"/>
                        </a:spcAft>
                      </a:pP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General</a:t>
                      </a:r>
                      <a:r>
                        <a:rPr lang="en-US" sz="1600" spc="-45"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Motors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 Mode 2009</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7795" marR="123825" eaLnBrk="0" hangingPunct="0">
                        <a:lnSpc>
                          <a:spcPct val="107000"/>
                        </a:lnSpc>
                        <a:spcBef>
                          <a:spcPts val="90"/>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R W </a:t>
                      </a:r>
                      <a:r>
                        <a:rPr lang="en-US" sz="1600" spc="-4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D/</a:t>
                      </a: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A W </a:t>
                      </a:r>
                      <a:r>
                        <a:rPr lang="en-US" sz="1600" spc="-2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D</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0810" marR="0" eaLnBrk="0" hangingPunct="0">
                        <a:lnSpc>
                          <a:spcPct val="107000"/>
                        </a:lnSpc>
                        <a:spcBef>
                          <a:spcPts val="90"/>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E C V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T 2 Motors/3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Planetary/Clutches</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57517938"/>
                  </a:ext>
                </a:extLst>
              </a:tr>
              <a:tr h="347664">
                <a:tc>
                  <a:txBody>
                    <a:bodyPr/>
                    <a:lstStyle/>
                    <a:p>
                      <a:pPr marL="88900" marR="0" eaLnBrk="0" hangingPunct="0">
                        <a:lnSpc>
                          <a:spcPct val="107000"/>
                        </a:lnSpc>
                        <a:spcBef>
                          <a:spcPts val="9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Honda Accord Hybrid</a:t>
                      </a:r>
                      <a:r>
                        <a:rPr lang="en-US" sz="1600" spc="-45"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2015</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7795" marR="0" eaLnBrk="0" hangingPunct="0">
                        <a:lnSpc>
                          <a:spcPct val="107000"/>
                        </a:lnSpc>
                        <a:spcBef>
                          <a:spcPts val="55"/>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F W </a:t>
                      </a:r>
                      <a:r>
                        <a:rPr lang="en-US" sz="1600" spc="-2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D</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0810" marR="0" eaLnBrk="0" hangingPunct="0">
                        <a:lnSpc>
                          <a:spcPct val="107000"/>
                        </a:lnSpc>
                        <a:spcBef>
                          <a:spcPts val="90"/>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E C V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T</a:t>
                      </a:r>
                      <a:r>
                        <a:rPr lang="en-US" sz="1600" spc="-15"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a:t>
                      </a:r>
                      <a:r>
                        <a:rPr lang="en-US" sz="1600" spc="-15"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Motors/2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Clutches</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92206839"/>
                  </a:ext>
                </a:extLst>
              </a:tr>
              <a:tr h="514016">
                <a:tc>
                  <a:txBody>
                    <a:bodyPr/>
                    <a:lstStyle/>
                    <a:p>
                      <a:pPr marL="88900" marR="0" eaLnBrk="0" hangingPunct="0">
                        <a:lnSpc>
                          <a:spcPct val="107000"/>
                        </a:lnSpc>
                        <a:spcBef>
                          <a:spcPts val="55"/>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Nissan</a:t>
                      </a:r>
                      <a:r>
                        <a:rPr lang="en-US" sz="1600" spc="-5"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Leaf</a:t>
                      </a:r>
                      <a:r>
                        <a:rPr lang="en-US" sz="1600" spc="-5"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2011</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7795" marR="0" eaLnBrk="0" hangingPunct="0">
                        <a:lnSpc>
                          <a:spcPct val="107000"/>
                        </a:lnSpc>
                        <a:spcBef>
                          <a:spcPts val="55"/>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F W </a:t>
                      </a:r>
                      <a:r>
                        <a:rPr lang="en-US" sz="1600" spc="-2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D</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0810" marR="0" eaLnBrk="0" hangingPunct="0">
                        <a:lnSpc>
                          <a:spcPct val="107000"/>
                        </a:lnSpc>
                        <a:spcBef>
                          <a:spcPts val="85"/>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Electric Motor with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gear</a:t>
                      </a:r>
                      <a:r>
                        <a:rPr lang="en-US" sz="1600" spc="-4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reduction</a:t>
                      </a:r>
                      <a:r>
                        <a:rPr lang="en-US" sz="1600" spc="-4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unit</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813042879"/>
                  </a:ext>
                </a:extLst>
              </a:tr>
              <a:tr h="514016">
                <a:tc>
                  <a:txBody>
                    <a:bodyPr/>
                    <a:lstStyle/>
                    <a:p>
                      <a:pPr marL="88900" marR="0" eaLnBrk="0" hangingPunct="0">
                        <a:lnSpc>
                          <a:spcPct val="107000"/>
                        </a:lnSpc>
                        <a:spcBef>
                          <a:spcPts val="105"/>
                        </a:spcBef>
                        <a:spcAft>
                          <a:spcPts val="0"/>
                        </a:spcAft>
                      </a:pPr>
                      <a:r>
                        <a:rPr lang="en-US" sz="1600" spc="-2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Chevrolet</a:t>
                      </a:r>
                      <a:r>
                        <a:rPr lang="en-US" sz="1600" spc="-35"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spc="-2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Bolt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2017–2022</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7795" marR="0" eaLnBrk="0" hangingPunct="0">
                        <a:lnSpc>
                          <a:spcPct val="107000"/>
                        </a:lnSpc>
                        <a:spcBef>
                          <a:spcPts val="55"/>
                        </a:spcBef>
                        <a:spcAft>
                          <a:spcPts val="0"/>
                        </a:spcAft>
                      </a:pPr>
                      <a:r>
                        <a:rPr lang="en-US" sz="1600" spc="-200" baseline="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F W </a:t>
                      </a:r>
                      <a:r>
                        <a:rPr lang="en-US" sz="1600" spc="-2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D</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0810" marR="0" eaLnBrk="0" hangingPunct="0">
                        <a:lnSpc>
                          <a:spcPct val="107000"/>
                        </a:lnSpc>
                        <a:spcBef>
                          <a:spcPts val="105"/>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Electric Motor with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gear</a:t>
                      </a:r>
                      <a:r>
                        <a:rPr lang="en-US" sz="1600" spc="-4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reduction</a:t>
                      </a:r>
                      <a:r>
                        <a:rPr lang="en-US" sz="1600" spc="-4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600"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unit</a:t>
                      </a:r>
                      <a:endParaRPr lang="en-US" sz="1600" noProof="0" dirty="0">
                        <a:effectLst/>
                        <a:latin typeface="Arial" panose="020B0604020202020204" pitchFamily="34" charset="0"/>
                        <a:ea typeface="Calibri" panose="020F0502020204030204" pitchFamily="34" charset="0"/>
                        <a:cs typeface="Arial" panose="020B0604020202020204" pitchFamily="34" charset="0"/>
                      </a:endParaRPr>
                    </a:p>
                  </a:txBody>
                  <a:tcPr marL="684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035967227"/>
                  </a:ext>
                </a:extLst>
              </a:tr>
            </a:tbl>
          </a:graphicData>
        </a:graphic>
      </p:graphicFrame>
    </p:spTree>
    <p:extLst>
      <p:ext uri="{BB962C8B-B14F-4D97-AF65-F5344CB8AC3E}">
        <p14:creationId xmlns:p14="http://schemas.microsoft.com/office/powerpoint/2010/main" val="99288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12.2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2461491" cy="405683"/>
          </a:xfrm>
        </p:spPr>
        <p:txBody>
          <a:bodyPr wrap="square" lIns="0" tIns="18000" rIns="0" bIns="18000" anchor="ctr" anchorCtr="0">
            <a:spAutoFit/>
          </a:bodyPr>
          <a:lstStyle/>
          <a:p>
            <a:pPr marL="0" indent="0">
              <a:buNone/>
            </a:pPr>
            <a:r>
              <a:rPr lang="en-US" sz="2400" dirty="0">
                <a:solidFill>
                  <a:schemeClr val="tx1"/>
                </a:solidFill>
              </a:rPr>
              <a:t>Torque v</a:t>
            </a:r>
            <a:r>
              <a:rPr lang="en-US" sz="100" dirty="0">
                <a:solidFill>
                  <a:schemeClr val="tx1"/>
                </a:solidFill>
              </a:rPr>
              <a:t>ersu</a:t>
            </a:r>
            <a:r>
              <a:rPr lang="en-US" sz="2400" dirty="0">
                <a:solidFill>
                  <a:schemeClr val="tx1"/>
                </a:solidFill>
              </a:rPr>
              <a:t>s </a:t>
            </a:r>
            <a:r>
              <a:rPr lang="en-US" sz="2400" spc="-300" dirty="0">
                <a:solidFill>
                  <a:schemeClr val="tx1"/>
                </a:solidFill>
              </a:rPr>
              <a:t>H </a:t>
            </a:r>
            <a:r>
              <a:rPr lang="en-US" sz="2400" dirty="0">
                <a:solidFill>
                  <a:schemeClr val="tx1"/>
                </a:solidFill>
              </a:rPr>
              <a:t>P</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1832839"/>
            <a:ext cx="4254372" cy="2406231"/>
          </a:xfrm>
        </p:spPr>
        <p:txBody>
          <a:bodyPr wrap="square" lIns="0" tIns="18000" rIns="0" bIns="18000" anchor="ctr" anchorCtr="0">
            <a:spAutoFit/>
          </a:bodyPr>
          <a:lstStyle/>
          <a:p>
            <a:pPr marL="0" indent="0">
              <a:buNone/>
            </a:pPr>
            <a:r>
              <a:rPr lang="en-US" sz="2200" dirty="0">
                <a:solidFill>
                  <a:schemeClr val="tx1"/>
                </a:solidFill>
              </a:rPr>
              <a:t>Graph showing engine torque v</a:t>
            </a:r>
            <a:r>
              <a:rPr lang="en-US" sz="100" dirty="0">
                <a:solidFill>
                  <a:schemeClr val="tx1"/>
                </a:solidFill>
              </a:rPr>
              <a:t>ersu</a:t>
            </a:r>
            <a:r>
              <a:rPr lang="en-US" sz="2200" dirty="0">
                <a:solidFill>
                  <a:schemeClr val="tx1"/>
                </a:solidFill>
              </a:rPr>
              <a:t>s horsepower output for typical internal combustion engine. </a:t>
            </a:r>
            <a:r>
              <a:rPr lang="en-US" sz="2200" spc="-300" dirty="0">
                <a:solidFill>
                  <a:schemeClr val="tx1"/>
                </a:solidFill>
              </a:rPr>
              <a:t>I C E </a:t>
            </a:r>
            <a:r>
              <a:rPr lang="en-US" sz="2200" dirty="0">
                <a:solidFill>
                  <a:schemeClr val="tx1"/>
                </a:solidFill>
              </a:rPr>
              <a:t>s produce maximum torque at a high </a:t>
            </a:r>
            <a:r>
              <a:rPr lang="en-US" sz="2200" spc="-300" dirty="0">
                <a:solidFill>
                  <a:schemeClr val="tx1"/>
                </a:solidFill>
              </a:rPr>
              <a:t>R P </a:t>
            </a:r>
            <a:r>
              <a:rPr lang="en-US" sz="2200" dirty="0">
                <a:solidFill>
                  <a:schemeClr val="tx1"/>
                </a:solidFill>
              </a:rPr>
              <a:t>M, whereas electric motors produce maximum torque at low </a:t>
            </a:r>
            <a:r>
              <a:rPr lang="en-US" sz="2200" spc="-300" dirty="0">
                <a:solidFill>
                  <a:schemeClr val="tx1"/>
                </a:solidFill>
              </a:rPr>
              <a:t>R P </a:t>
            </a:r>
            <a:r>
              <a:rPr lang="en-US" sz="2200" dirty="0">
                <a:solidFill>
                  <a:schemeClr val="tx1"/>
                </a:solidFill>
              </a:rPr>
              <a:t>M.</a:t>
            </a:r>
          </a:p>
        </p:txBody>
      </p:sp>
      <p:pic>
        <p:nvPicPr>
          <p:cNvPr id="6" name="Picture 5" descr="A graph shows engine speed (R P M) versus horsepower and torque.&#10;Long description is available in notes, Press F6.">
            <a:extLst>
              <a:ext uri="{FF2B5EF4-FFF2-40B4-BE49-F238E27FC236}">
                <a16:creationId xmlns:a16="http://schemas.microsoft.com/office/drawing/2014/main" id="{0A5CD84F-DD1B-B0D7-D311-87C72BAE668A}"/>
              </a:ext>
            </a:extLst>
          </p:cNvPr>
          <p:cNvPicPr>
            <a:picLocks noChangeAspect="1"/>
          </p:cNvPicPr>
          <p:nvPr/>
        </p:nvPicPr>
        <p:blipFill rotWithShape="1">
          <a:blip r:embed="rId3"/>
          <a:srcRect b="5341"/>
          <a:stretch/>
        </p:blipFill>
        <p:spPr>
          <a:xfrm>
            <a:off x="4866400" y="1038329"/>
            <a:ext cx="3820252" cy="4030871"/>
          </a:xfrm>
          <a:prstGeom prst="rect">
            <a:avLst/>
          </a:prstGeom>
        </p:spPr>
      </p:pic>
    </p:spTree>
    <p:extLst>
      <p:ext uri="{BB962C8B-B14F-4D97-AF65-F5344CB8AC3E}">
        <p14:creationId xmlns:p14="http://schemas.microsoft.com/office/powerpoint/2010/main" val="230671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Principles Involved</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2861"/>
            <a:ext cx="8215747" cy="3975892"/>
          </a:xfrm>
        </p:spPr>
        <p:txBody>
          <a:bodyPr wrap="square" lIns="0" tIns="18000" rIns="0" bIns="18000" anchor="ctr" anchorCtr="0">
            <a:spAutoFit/>
          </a:bodyPr>
          <a:lstStyle/>
          <a:p>
            <a:pPr marL="342900" indent="-342900">
              <a:spcBef>
                <a:spcPts val="600"/>
              </a:spcBef>
            </a:pPr>
            <a:r>
              <a:rPr lang="en-US" sz="2400" dirty="0">
                <a:solidFill>
                  <a:schemeClr val="tx1"/>
                </a:solidFill>
              </a:rPr>
              <a:t>To move vehicle, torque must be applied to drive wheels. </a:t>
            </a:r>
          </a:p>
          <a:p>
            <a:pPr marL="342900" indent="-342900">
              <a:spcBef>
                <a:spcPts val="600"/>
              </a:spcBef>
            </a:pPr>
            <a:r>
              <a:rPr lang="en-US" sz="2400" spc="-300" dirty="0">
                <a:solidFill>
                  <a:schemeClr val="tx1"/>
                </a:solidFill>
              </a:rPr>
              <a:t>I C E </a:t>
            </a:r>
            <a:r>
              <a:rPr lang="en-US" sz="2400" dirty="0">
                <a:solidFill>
                  <a:schemeClr val="tx1"/>
                </a:solidFill>
              </a:rPr>
              <a:t>s produce maximum torque at high </a:t>
            </a:r>
            <a:r>
              <a:rPr lang="en-US" sz="2400" spc="-300" dirty="0">
                <a:solidFill>
                  <a:schemeClr val="tx1"/>
                </a:solidFill>
              </a:rPr>
              <a:t>R P </a:t>
            </a:r>
            <a:r>
              <a:rPr lang="en-US" sz="2400" dirty="0">
                <a:solidFill>
                  <a:schemeClr val="tx1"/>
                </a:solidFill>
              </a:rPr>
              <a:t>M</a:t>
            </a:r>
          </a:p>
          <a:p>
            <a:pPr marL="342900" indent="-342900">
              <a:spcBef>
                <a:spcPts val="600"/>
              </a:spcBef>
            </a:pPr>
            <a:r>
              <a:rPr lang="en-US" sz="2400" dirty="0">
                <a:solidFill>
                  <a:schemeClr val="tx1"/>
                </a:solidFill>
              </a:rPr>
              <a:t>Electric motors produce maximum torque at low </a:t>
            </a:r>
            <a:r>
              <a:rPr lang="en-US" sz="2400" spc="-300" dirty="0">
                <a:solidFill>
                  <a:schemeClr val="tx1"/>
                </a:solidFill>
              </a:rPr>
              <a:t>R P </a:t>
            </a:r>
            <a:r>
              <a:rPr lang="en-US" sz="2400" dirty="0">
                <a:solidFill>
                  <a:schemeClr val="tx1"/>
                </a:solidFill>
              </a:rPr>
              <a:t>M</a:t>
            </a:r>
          </a:p>
          <a:p>
            <a:pPr marL="342900" indent="-342900">
              <a:spcBef>
                <a:spcPts val="600"/>
              </a:spcBef>
            </a:pPr>
            <a:r>
              <a:rPr lang="en-US" sz="2400" dirty="0">
                <a:solidFill>
                  <a:schemeClr val="tx1"/>
                </a:solidFill>
              </a:rPr>
              <a:t>Keep </a:t>
            </a:r>
            <a:r>
              <a:rPr lang="en-US" sz="2400" spc="-300" dirty="0">
                <a:solidFill>
                  <a:schemeClr val="tx1"/>
                </a:solidFill>
              </a:rPr>
              <a:t>I C </a:t>
            </a:r>
            <a:r>
              <a:rPr lang="en-US" sz="2400" dirty="0">
                <a:solidFill>
                  <a:schemeClr val="tx1"/>
                </a:solidFill>
              </a:rPr>
              <a:t>E in most efficient range</a:t>
            </a:r>
          </a:p>
          <a:p>
            <a:pPr marL="829818" lvl="1" indent="-342900"/>
            <a:r>
              <a:rPr lang="en-US" sz="2400" dirty="0">
                <a:solidFill>
                  <a:schemeClr val="tx1"/>
                </a:solidFill>
              </a:rPr>
              <a:t>Increase </a:t>
            </a:r>
            <a:r>
              <a:rPr lang="en-US" sz="2400" spc="-300" dirty="0">
                <a:solidFill>
                  <a:schemeClr val="tx1"/>
                </a:solidFill>
              </a:rPr>
              <a:t>R P </a:t>
            </a:r>
            <a:r>
              <a:rPr lang="en-US" sz="2400" dirty="0">
                <a:solidFill>
                  <a:schemeClr val="tx1"/>
                </a:solidFill>
              </a:rPr>
              <a:t>M range where engine produces torque </a:t>
            </a:r>
          </a:p>
          <a:p>
            <a:pPr marL="1229868" lvl="2" indent="-342900"/>
            <a:r>
              <a:rPr lang="en-US" sz="2400" dirty="0">
                <a:solidFill>
                  <a:schemeClr val="tx1"/>
                </a:solidFill>
              </a:rPr>
              <a:t>(“flattening” torque curve)</a:t>
            </a:r>
          </a:p>
          <a:p>
            <a:pPr marL="829818" lvl="1" indent="-342900"/>
            <a:r>
              <a:rPr lang="en-US" sz="2400" dirty="0">
                <a:solidFill>
                  <a:schemeClr val="tx1"/>
                </a:solidFill>
              </a:rPr>
              <a:t>Increasing number of gear ratios </a:t>
            </a:r>
          </a:p>
          <a:p>
            <a:pPr marL="829818" lvl="1" indent="-342900"/>
            <a:r>
              <a:rPr lang="en-US" sz="2400" dirty="0">
                <a:solidFill>
                  <a:schemeClr val="tx1"/>
                </a:solidFill>
              </a:rPr>
              <a:t>Easier to match vehicle road speed with most efficient engine </a:t>
            </a:r>
            <a:r>
              <a:rPr lang="en-US" sz="2400" spc="-300" dirty="0">
                <a:solidFill>
                  <a:schemeClr val="tx1"/>
                </a:solidFill>
              </a:rPr>
              <a:t>R P </a:t>
            </a:r>
            <a:r>
              <a:rPr lang="en-US" sz="2400" dirty="0">
                <a:solidFill>
                  <a:schemeClr val="tx1"/>
                </a:solidFill>
              </a:rPr>
              <a:t>M. </a:t>
            </a:r>
          </a:p>
        </p:txBody>
      </p:sp>
    </p:spTree>
    <p:extLst>
      <p:ext uri="{BB962C8B-B14F-4D97-AF65-F5344CB8AC3E}">
        <p14:creationId xmlns:p14="http://schemas.microsoft.com/office/powerpoint/2010/main" val="777943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4"/>
            <a:ext cx="8229600" cy="590349"/>
          </a:xfrm>
        </p:spPr>
        <p:txBody>
          <a:bodyPr lIns="0" tIns="18000" rIns="0" bIns="18000" anchor="ctr" anchorCtr="0">
            <a:spAutoFit/>
          </a:bodyPr>
          <a:lstStyle/>
          <a:p>
            <a:r>
              <a:rPr lang="en-US" dirty="0"/>
              <a:t>Figure 12.3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063966"/>
            <a:ext cx="2274888" cy="405683"/>
          </a:xfrm>
        </p:spPr>
        <p:txBody>
          <a:bodyPr wrap="square" lIns="0" tIns="18000" rIns="0" bIns="18000" anchor="ctr" anchorCtr="0">
            <a:spAutoFit/>
          </a:bodyPr>
          <a:lstStyle/>
          <a:p>
            <a:pPr marL="0" indent="0">
              <a:buNone/>
            </a:pPr>
            <a:r>
              <a:rPr lang="en-US" sz="2400" spc="-300" dirty="0">
                <a:solidFill>
                  <a:schemeClr val="tx1"/>
                </a:solidFill>
              </a:rPr>
              <a:t>R P </a:t>
            </a:r>
            <a:r>
              <a:rPr lang="en-US" sz="2400" dirty="0">
                <a:solidFill>
                  <a:schemeClr val="tx1"/>
                </a:solidFill>
              </a:rPr>
              <a:t>M V</a:t>
            </a:r>
            <a:r>
              <a:rPr lang="en-US" sz="100" dirty="0">
                <a:solidFill>
                  <a:schemeClr val="tx1"/>
                </a:solidFill>
              </a:rPr>
              <a:t>ersu</a:t>
            </a:r>
            <a:r>
              <a:rPr lang="en-US" sz="2400" dirty="0">
                <a:solidFill>
                  <a:schemeClr val="tx1"/>
                </a:solidFill>
              </a:rPr>
              <a:t>s Torque</a:t>
            </a:r>
          </a:p>
        </p:txBody>
      </p:sp>
      <p:pic>
        <p:nvPicPr>
          <p:cNvPr id="5" name="Picture 4" descr="An illustration of a seesaw of speed versus torque shows speed at the lower end and torque at the higher end.">
            <a:extLst>
              <a:ext uri="{FF2B5EF4-FFF2-40B4-BE49-F238E27FC236}">
                <a16:creationId xmlns:a16="http://schemas.microsoft.com/office/drawing/2014/main" id="{D9EA868D-15B0-BCE1-1DED-BB1DFA51CDAD}"/>
              </a:ext>
            </a:extLst>
          </p:cNvPr>
          <p:cNvPicPr>
            <a:picLocks noChangeAspect="1"/>
          </p:cNvPicPr>
          <p:nvPr/>
        </p:nvPicPr>
        <p:blipFill rotWithShape="1">
          <a:blip r:embed="rId3"/>
          <a:srcRect b="11995"/>
          <a:stretch/>
        </p:blipFill>
        <p:spPr>
          <a:xfrm>
            <a:off x="579645" y="1668169"/>
            <a:ext cx="7988368" cy="330223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200" y="5597506"/>
            <a:ext cx="8229600" cy="775015"/>
          </a:xfrm>
        </p:spPr>
        <p:txBody>
          <a:bodyPr lIns="0" tIns="18000" rIns="0" bIns="18000" anchor="ctr" anchorCtr="0">
            <a:spAutoFit/>
          </a:bodyPr>
          <a:lstStyle/>
          <a:p>
            <a:pPr marL="0" indent="0">
              <a:buNone/>
            </a:pPr>
            <a:r>
              <a:rPr lang="en-US" sz="2400" dirty="0"/>
              <a:t>When output speed decreases in a transmission, output torque will increase.</a:t>
            </a:r>
          </a:p>
        </p:txBody>
      </p:sp>
    </p:spTree>
    <p:extLst>
      <p:ext uri="{BB962C8B-B14F-4D97-AF65-F5344CB8AC3E}">
        <p14:creationId xmlns:p14="http://schemas.microsoft.com/office/powerpoint/2010/main" val="2075763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4"/>
            <a:ext cx="8229600" cy="590349"/>
          </a:xfrm>
        </p:spPr>
        <p:txBody>
          <a:bodyPr lIns="0" tIns="18000" rIns="0" bIns="18000" anchor="ctr" anchorCtr="0">
            <a:spAutoFit/>
          </a:bodyPr>
          <a:lstStyle/>
          <a:p>
            <a:r>
              <a:rPr lang="en-US" dirty="0"/>
              <a:t>Figure 12.4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2" y="1015298"/>
            <a:ext cx="8229599" cy="775015"/>
          </a:xfrm>
        </p:spPr>
        <p:txBody>
          <a:bodyPr wrap="square" lIns="0" tIns="18000" rIns="0" bIns="18000" anchor="ctr" anchorCtr="0">
            <a:spAutoFit/>
          </a:bodyPr>
          <a:lstStyle/>
          <a:p>
            <a:pPr marL="0" indent="0">
              <a:buNone/>
            </a:pPr>
            <a:r>
              <a:rPr lang="en-US" sz="2400" dirty="0">
                <a:solidFill>
                  <a:schemeClr val="tx1"/>
                </a:solidFill>
              </a:rPr>
              <a:t>Hydraulic circuit diagram for this </a:t>
            </a:r>
            <a:r>
              <a:rPr lang="en-US" sz="2400" spc="-300" dirty="0">
                <a:solidFill>
                  <a:schemeClr val="tx1"/>
                </a:solidFill>
              </a:rPr>
              <a:t>G </a:t>
            </a:r>
            <a:r>
              <a:rPr lang="en-US" sz="2400" dirty="0">
                <a:solidFill>
                  <a:schemeClr val="tx1"/>
                </a:solidFill>
              </a:rPr>
              <a:t>M transmission includes a mechanical pump and an electric secondary fluid pump.</a:t>
            </a:r>
          </a:p>
        </p:txBody>
      </p:sp>
      <p:pic>
        <p:nvPicPr>
          <p:cNvPr id="5" name="Picture 4" descr="An illustration shows a mechanically driven front pump connected to an electric secondary fluid pump and a manual valve containing various ports and pipes.&#10;Long description is available in notes, Press F6.">
            <a:extLst>
              <a:ext uri="{FF2B5EF4-FFF2-40B4-BE49-F238E27FC236}">
                <a16:creationId xmlns:a16="http://schemas.microsoft.com/office/drawing/2014/main" id="{C16191F1-585F-005C-1B66-A8C099A9B8F1}"/>
              </a:ext>
            </a:extLst>
          </p:cNvPr>
          <p:cNvPicPr>
            <a:picLocks noChangeAspect="1"/>
          </p:cNvPicPr>
          <p:nvPr/>
        </p:nvPicPr>
        <p:blipFill rotWithShape="1">
          <a:blip r:embed="rId3"/>
          <a:srcRect b="6330"/>
          <a:stretch/>
        </p:blipFill>
        <p:spPr>
          <a:xfrm>
            <a:off x="473857" y="2070887"/>
            <a:ext cx="3865831" cy="299680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2002" y="1952826"/>
            <a:ext cx="3950898" cy="4406779"/>
          </a:xfrm>
        </p:spPr>
        <p:txBody>
          <a:bodyPr wrap="square" lIns="0" tIns="18000" rIns="0" bIns="18000" anchor="ctr" anchorCtr="0">
            <a:spAutoFit/>
          </a:bodyPr>
          <a:lstStyle/>
          <a:p>
            <a:pPr marL="342900" indent="-342900">
              <a:spcBef>
                <a:spcPts val="600"/>
              </a:spcBef>
            </a:pPr>
            <a:r>
              <a:rPr lang="en-US" sz="2400" dirty="0"/>
              <a:t>Electric Auxiliary Pump</a:t>
            </a:r>
          </a:p>
          <a:p>
            <a:pPr marL="829818" lvl="1" indent="-342900"/>
            <a:r>
              <a:rPr lang="en-US" sz="2400" dirty="0"/>
              <a:t>Maintain fluid pressure during </a:t>
            </a:r>
            <a:r>
              <a:rPr lang="en-US" sz="2400" spc="-300" dirty="0"/>
              <a:t>I C </a:t>
            </a:r>
            <a:r>
              <a:rPr lang="en-US" sz="2400" dirty="0"/>
              <a:t>E idle-stop.</a:t>
            </a:r>
          </a:p>
          <a:p>
            <a:pPr marL="829818" lvl="1" indent="-342900"/>
            <a:r>
              <a:rPr lang="en-US" sz="2400" dirty="0"/>
              <a:t>Sends pressure to regulator valve, manual valve </a:t>
            </a:r>
          </a:p>
          <a:p>
            <a:pPr marL="829818" lvl="1" indent="-342900"/>
            <a:r>
              <a:rPr lang="en-US" sz="2400" dirty="0"/>
              <a:t>Directed to appropriate clutches</a:t>
            </a:r>
          </a:p>
          <a:p>
            <a:pPr marL="829818" lvl="1" indent="-342900"/>
            <a:r>
              <a:rPr lang="en-US" sz="2400" dirty="0"/>
              <a:t>Prevents transmission from shifting into “neutral” @ idle-stop</a:t>
            </a:r>
          </a:p>
        </p:txBody>
      </p:sp>
    </p:spTree>
    <p:extLst>
      <p:ext uri="{BB962C8B-B14F-4D97-AF65-F5344CB8AC3E}">
        <p14:creationId xmlns:p14="http://schemas.microsoft.com/office/powerpoint/2010/main" val="3676420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009" y="219455"/>
            <a:ext cx="8229600" cy="590349"/>
          </a:xfrm>
        </p:spPr>
        <p:txBody>
          <a:bodyPr lIns="0" tIns="18000" rIns="0" bIns="18000" anchor="ctr" anchorCtr="0">
            <a:spAutoFit/>
          </a:bodyPr>
          <a:lstStyle/>
          <a:p>
            <a:r>
              <a:rPr lang="en-US" dirty="0"/>
              <a:t>Figure 12.5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853515" cy="405683"/>
          </a:xfrm>
        </p:spPr>
        <p:txBody>
          <a:bodyPr wrap="square" lIns="0" tIns="18000" rIns="0" bIns="18000" anchor="ctr" anchorCtr="0">
            <a:spAutoFit/>
          </a:bodyPr>
          <a:lstStyle/>
          <a:p>
            <a:pPr marL="0" indent="0">
              <a:buNone/>
            </a:pPr>
            <a:r>
              <a:rPr lang="en-US" sz="2400" spc="-300" dirty="0">
                <a:solidFill>
                  <a:schemeClr val="tx1"/>
                </a:solidFill>
              </a:rPr>
              <a:t>H E </a:t>
            </a:r>
            <a:r>
              <a:rPr lang="en-US" sz="2400" dirty="0">
                <a:solidFill>
                  <a:schemeClr val="tx1"/>
                </a:solidFill>
              </a:rPr>
              <a:t>V Transmissions</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457" y="1739414"/>
            <a:ext cx="8220362" cy="2190788"/>
          </a:xfrm>
        </p:spPr>
        <p:txBody>
          <a:bodyPr wrap="square" lIns="0" tIns="18000" rIns="0" bIns="18000" anchor="ctr" anchorCtr="0">
            <a:spAutoFit/>
          </a:bodyPr>
          <a:lstStyle/>
          <a:p>
            <a:pPr marL="342900" indent="-342900">
              <a:spcBef>
                <a:spcPts val="600"/>
              </a:spcBef>
            </a:pPr>
            <a:r>
              <a:rPr lang="en-US" sz="2400" dirty="0"/>
              <a:t>Hydraulic Impulse Storage Accumulator </a:t>
            </a:r>
          </a:p>
          <a:p>
            <a:pPr marL="829818" lvl="1" indent="-342900"/>
            <a:r>
              <a:rPr lang="en-US" sz="2400" dirty="0"/>
              <a:t>Provides fluid pressure as </a:t>
            </a:r>
          </a:p>
          <a:p>
            <a:pPr marL="829818" lvl="1" indent="-342900"/>
            <a:r>
              <a:rPr lang="en-US" sz="2400" spc="-300" dirty="0"/>
              <a:t>I C </a:t>
            </a:r>
            <a:r>
              <a:rPr lang="en-US" sz="2400" dirty="0"/>
              <a:t>E restarts after idle-stop mode</a:t>
            </a:r>
          </a:p>
          <a:p>
            <a:pPr marL="829818" lvl="1" indent="-342900"/>
            <a:r>
              <a:rPr lang="en-US" sz="2400" dirty="0"/>
              <a:t>Provides initial hydraulic pressure </a:t>
            </a:r>
          </a:p>
          <a:p>
            <a:pPr marL="829818" lvl="1" indent="-342900"/>
            <a:r>
              <a:rPr lang="en-US" sz="2400" dirty="0"/>
              <a:t>Ensures there is no delay in acceleration</a:t>
            </a:r>
          </a:p>
        </p:txBody>
      </p:sp>
      <p:pic>
        <p:nvPicPr>
          <p:cNvPr id="6" name="Picture 5" descr="An illustration of an accumulator that controls hydraulic pressure.&#10;Long description is available in notes, Press F6.">
            <a:extLst>
              <a:ext uri="{FF2B5EF4-FFF2-40B4-BE49-F238E27FC236}">
                <a16:creationId xmlns:a16="http://schemas.microsoft.com/office/drawing/2014/main" id="{CC555F72-0BEF-A821-D074-CE6A8BC2367A}"/>
              </a:ext>
            </a:extLst>
          </p:cNvPr>
          <p:cNvPicPr>
            <a:picLocks noChangeAspect="1"/>
          </p:cNvPicPr>
          <p:nvPr/>
        </p:nvPicPr>
        <p:blipFill rotWithShape="1">
          <a:blip r:embed="rId3"/>
          <a:srcRect b="22394"/>
          <a:stretch/>
        </p:blipFill>
        <p:spPr>
          <a:xfrm>
            <a:off x="1797710" y="4067967"/>
            <a:ext cx="5565832" cy="1269677"/>
          </a:xfrm>
          <a:prstGeom prst="rect">
            <a:avLst/>
          </a:prstGeom>
        </p:spPr>
      </p:pic>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498674"/>
            <a:ext cx="8220362" cy="775015"/>
          </a:xfrm>
        </p:spPr>
        <p:txBody>
          <a:bodyPr wrap="square" lIns="0" tIns="18000" rIns="0" bIns="18000" anchor="ctr" anchorCtr="0">
            <a:spAutoFit/>
          </a:bodyPr>
          <a:lstStyle/>
          <a:p>
            <a:pPr marL="342900" indent="-342900"/>
            <a:r>
              <a:rPr lang="en-US" sz="2400" dirty="0"/>
              <a:t>When the solenoid is energized, the accumulator releases the fluid creating the initial pressure needed at restart.</a:t>
            </a:r>
          </a:p>
        </p:txBody>
      </p:sp>
    </p:spTree>
    <p:extLst>
      <p:ext uri="{BB962C8B-B14F-4D97-AF65-F5344CB8AC3E}">
        <p14:creationId xmlns:p14="http://schemas.microsoft.com/office/powerpoint/2010/main" val="3990707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spc="-500" dirty="0"/>
              <a:t>G </a:t>
            </a:r>
            <a:r>
              <a:rPr lang="en-US" dirty="0"/>
              <a:t>M Parallel Hybrid Truck </a:t>
            </a:r>
            <a:r>
              <a:rPr lang="en-US" sz="2800" dirty="0"/>
              <a:t>(1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4532"/>
            <a:ext cx="8215747" cy="3006395"/>
          </a:xfrm>
        </p:spPr>
        <p:txBody>
          <a:bodyPr wrap="square" lIns="0" tIns="18000" rIns="0" bIns="18000" anchor="ctr" anchorCtr="0">
            <a:spAutoFit/>
          </a:bodyPr>
          <a:lstStyle/>
          <a:p>
            <a:pPr marL="342900" indent="-342900">
              <a:spcBef>
                <a:spcPts val="600"/>
              </a:spcBef>
            </a:pPr>
            <a:r>
              <a:rPr lang="en-US" sz="2400" dirty="0">
                <a:solidFill>
                  <a:schemeClr val="tx1"/>
                </a:solidFill>
              </a:rPr>
              <a:t>Transmission gear selector lever can be placed in seven positions, as follows:</a:t>
            </a:r>
          </a:p>
          <a:p>
            <a:pPr marL="829818" lvl="1" indent="-342900"/>
            <a:r>
              <a:rPr lang="en-US" sz="2400" dirty="0">
                <a:solidFill>
                  <a:schemeClr val="tx1"/>
                </a:solidFill>
              </a:rPr>
              <a:t>P—Park</a:t>
            </a:r>
          </a:p>
          <a:p>
            <a:pPr marL="829818" lvl="1" indent="-342900"/>
            <a:r>
              <a:rPr lang="en-US" sz="2400" dirty="0">
                <a:solidFill>
                  <a:schemeClr val="tx1"/>
                </a:solidFill>
              </a:rPr>
              <a:t>R—Reverse</a:t>
            </a:r>
          </a:p>
          <a:p>
            <a:pPr marL="829818" lvl="1" indent="-342900"/>
            <a:r>
              <a:rPr lang="en-US" sz="2400" dirty="0">
                <a:solidFill>
                  <a:schemeClr val="tx1"/>
                </a:solidFill>
              </a:rPr>
              <a:t>N—Neutral</a:t>
            </a:r>
          </a:p>
          <a:p>
            <a:pPr marL="829818" lvl="1" indent="-342900"/>
            <a:r>
              <a:rPr lang="en-US" sz="2400" dirty="0">
                <a:solidFill>
                  <a:schemeClr val="tx1"/>
                </a:solidFill>
              </a:rPr>
              <a:t>D—Drive</a:t>
            </a:r>
          </a:p>
          <a:p>
            <a:pPr marL="829818" lvl="1" indent="-342900"/>
            <a:r>
              <a:rPr lang="en-US" sz="2400" dirty="0">
                <a:solidFill>
                  <a:schemeClr val="tx1"/>
                </a:solidFill>
              </a:rPr>
              <a:t>3—Manual third</a:t>
            </a:r>
          </a:p>
        </p:txBody>
      </p:sp>
    </p:spTree>
    <p:extLst>
      <p:ext uri="{BB962C8B-B14F-4D97-AF65-F5344CB8AC3E}">
        <p14:creationId xmlns:p14="http://schemas.microsoft.com/office/powerpoint/2010/main" val="2001946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009" y="219455"/>
            <a:ext cx="8229600" cy="590349"/>
          </a:xfrm>
        </p:spPr>
        <p:txBody>
          <a:bodyPr lIns="0" tIns="18000" rIns="0" bIns="18000" anchor="ctr" anchorCtr="0">
            <a:spAutoFit/>
          </a:bodyPr>
          <a:lstStyle/>
          <a:p>
            <a:r>
              <a:rPr lang="en-US" spc="-500" dirty="0"/>
              <a:t>G </a:t>
            </a:r>
            <a:r>
              <a:rPr lang="en-US" dirty="0"/>
              <a:t>M Parallel Hybrid Truck </a:t>
            </a:r>
            <a:r>
              <a:rPr lang="en-US" sz="3200" dirty="0"/>
              <a:t>(2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6" y="1057616"/>
            <a:ext cx="3114133" cy="1298235"/>
          </a:xfrm>
        </p:spPr>
        <p:txBody>
          <a:bodyPr wrap="square" lIns="0" tIns="18000" rIns="0" bIns="18000" anchor="ctr" anchorCtr="0">
            <a:spAutoFit/>
          </a:bodyPr>
          <a:lstStyle/>
          <a:p>
            <a:pPr marL="342900" indent="-342900">
              <a:spcBef>
                <a:spcPts val="600"/>
              </a:spcBef>
            </a:pPr>
            <a:r>
              <a:rPr lang="en-US" sz="2400" dirty="0">
                <a:solidFill>
                  <a:schemeClr val="tx1"/>
                </a:solidFill>
              </a:rPr>
              <a:t>Construction</a:t>
            </a:r>
          </a:p>
          <a:p>
            <a:pPr marL="342900" indent="-342900">
              <a:spcBef>
                <a:spcPts val="600"/>
              </a:spcBef>
            </a:pPr>
            <a:r>
              <a:rPr lang="en-US" sz="2400" dirty="0">
                <a:solidFill>
                  <a:schemeClr val="tx1"/>
                </a:solidFill>
              </a:rPr>
              <a:t>Operation</a:t>
            </a:r>
          </a:p>
          <a:p>
            <a:pPr marL="342900" indent="-342900">
              <a:spcBef>
                <a:spcPts val="600"/>
              </a:spcBef>
            </a:pPr>
            <a:r>
              <a:rPr lang="en-US" sz="2400" dirty="0">
                <a:solidFill>
                  <a:schemeClr val="tx1"/>
                </a:solidFill>
              </a:rPr>
              <a:t>Service: Page 165</a:t>
            </a:r>
          </a:p>
        </p:txBody>
      </p:sp>
      <p:pic>
        <p:nvPicPr>
          <p:cNvPr id="5" name="Picture 4" descr="An illustration of an electric secondary fluid pump shows a cylinder labeled pump motor followed by a binocular-like structure fitted to a sphere labeled pressure relief valve. A rectangular structure labeled 60-micron fluid filter is above the pump motor.">
            <a:extLst>
              <a:ext uri="{FF2B5EF4-FFF2-40B4-BE49-F238E27FC236}">
                <a16:creationId xmlns:a16="http://schemas.microsoft.com/office/drawing/2014/main" id="{5E261A73-AA10-7F04-5A2B-A243F0F3F81D}"/>
              </a:ext>
            </a:extLst>
          </p:cNvPr>
          <p:cNvPicPr>
            <a:picLocks noChangeAspect="1"/>
          </p:cNvPicPr>
          <p:nvPr/>
        </p:nvPicPr>
        <p:blipFill rotWithShape="1">
          <a:blip r:embed="rId3"/>
          <a:srcRect b="4799"/>
          <a:stretch/>
        </p:blipFill>
        <p:spPr>
          <a:xfrm>
            <a:off x="4328052" y="1151194"/>
            <a:ext cx="4352537" cy="405393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457" y="5595933"/>
            <a:ext cx="8220362" cy="775015"/>
          </a:xfrm>
        </p:spPr>
        <p:txBody>
          <a:bodyPr wrap="square" lIns="0" tIns="18000" rIns="0" bIns="18000" anchor="ctr" anchorCtr="0">
            <a:spAutoFit/>
          </a:bodyPr>
          <a:lstStyle/>
          <a:p>
            <a:pPr marL="0" indent="0">
              <a:spcBef>
                <a:spcPts val="600"/>
              </a:spcBef>
              <a:buNone/>
            </a:pPr>
            <a:r>
              <a:rPr lang="en-US" sz="2400" b="1" dirty="0"/>
              <a:t>Figure 12.6</a:t>
            </a:r>
            <a:r>
              <a:rPr lang="en-US" sz="2400" dirty="0"/>
              <a:t> Electric secondary fluid pump from a </a:t>
            </a:r>
            <a:r>
              <a:rPr lang="en-US" sz="2400" spc="-300" dirty="0"/>
              <a:t>4 L 6 0 </a:t>
            </a:r>
            <a:r>
              <a:rPr lang="en-US" sz="2400" dirty="0"/>
              <a:t>E transmission in a </a:t>
            </a:r>
            <a:r>
              <a:rPr lang="en-US" sz="2400" spc="-300" dirty="0"/>
              <a:t>G </a:t>
            </a:r>
            <a:r>
              <a:rPr lang="en-US" sz="2400" dirty="0"/>
              <a:t>M hybrid pickup.</a:t>
            </a:r>
          </a:p>
        </p:txBody>
      </p:sp>
    </p:spTree>
    <p:extLst>
      <p:ext uri="{BB962C8B-B14F-4D97-AF65-F5344CB8AC3E}">
        <p14:creationId xmlns:p14="http://schemas.microsoft.com/office/powerpoint/2010/main" val="2117908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05716"/>
            <a:ext cx="8229600" cy="1021237"/>
          </a:xfrm>
        </p:spPr>
        <p:txBody>
          <a:bodyPr lIns="0" tIns="18000" rIns="0" bIns="18000" anchor="ctr" anchorCtr="0">
            <a:spAutoFit/>
          </a:bodyPr>
          <a:lstStyle/>
          <a:p>
            <a:r>
              <a:rPr lang="en-US" dirty="0"/>
              <a:t>GM Two-Mode Hybrid Transmission </a:t>
            </a:r>
            <a:r>
              <a:rPr lang="en-US" sz="2800" dirty="0"/>
              <a:t>(1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462539"/>
            <a:ext cx="8215747" cy="3452671"/>
          </a:xfrm>
        </p:spPr>
        <p:txBody>
          <a:bodyPr wrap="square" lIns="0" tIns="18000" rIns="0" bIns="18000" anchor="ctr" anchorCtr="0">
            <a:spAutoFit/>
          </a:bodyPr>
          <a:lstStyle/>
          <a:p>
            <a:pPr marL="342900" indent="-342900">
              <a:spcBef>
                <a:spcPts val="600"/>
              </a:spcBef>
            </a:pPr>
            <a:r>
              <a:rPr lang="en-US" sz="2400" dirty="0">
                <a:solidFill>
                  <a:schemeClr val="tx1"/>
                </a:solidFill>
              </a:rPr>
              <a:t>Components</a:t>
            </a:r>
          </a:p>
          <a:p>
            <a:pPr marL="829818" lvl="1" indent="-342900"/>
            <a:r>
              <a:rPr lang="en-US" sz="2400" dirty="0">
                <a:solidFill>
                  <a:schemeClr val="tx1"/>
                </a:solidFill>
              </a:rPr>
              <a:t>Three simple planetary gear sets with four multiplate clutches</a:t>
            </a:r>
            <a:endParaRPr lang="en-US" sz="2400" strike="sngStrike" dirty="0">
              <a:solidFill>
                <a:schemeClr val="tx1"/>
              </a:solidFill>
            </a:endParaRPr>
          </a:p>
          <a:p>
            <a:pPr marL="829818" lvl="1" indent="-342900"/>
            <a:r>
              <a:rPr lang="en-US" sz="2400" dirty="0">
                <a:solidFill>
                  <a:schemeClr val="tx1"/>
                </a:solidFill>
              </a:rPr>
              <a:t>Has four fixed gear ratios with two </a:t>
            </a:r>
            <a:r>
              <a:rPr lang="en-US" sz="2400" spc="-300" dirty="0">
                <a:solidFill>
                  <a:schemeClr val="tx1"/>
                </a:solidFill>
              </a:rPr>
              <a:t>E </a:t>
            </a:r>
            <a:r>
              <a:rPr lang="en-US" sz="2400" dirty="0">
                <a:solidFill>
                  <a:schemeClr val="tx1"/>
                </a:solidFill>
              </a:rPr>
              <a:t>V ratios</a:t>
            </a:r>
            <a:endParaRPr lang="en-US" sz="2400" strike="sngStrike" dirty="0">
              <a:solidFill>
                <a:schemeClr val="tx1"/>
              </a:solidFill>
            </a:endParaRPr>
          </a:p>
          <a:p>
            <a:pPr marL="829818" lvl="1" indent="-342900"/>
            <a:r>
              <a:rPr lang="en-US" sz="2400" dirty="0">
                <a:solidFill>
                  <a:schemeClr val="tx1"/>
                </a:solidFill>
              </a:rPr>
              <a:t>Components of the two-mode transmission include:</a:t>
            </a:r>
          </a:p>
          <a:p>
            <a:pPr marL="1229868" lvl="2" indent="-342900"/>
            <a:r>
              <a:rPr lang="en-US" sz="2400" dirty="0">
                <a:solidFill>
                  <a:schemeClr val="tx1"/>
                </a:solidFill>
              </a:rPr>
              <a:t>Two 60-</a:t>
            </a:r>
            <a:r>
              <a:rPr lang="en-US" sz="2400" spc="-300" dirty="0">
                <a:solidFill>
                  <a:schemeClr val="tx1"/>
                </a:solidFill>
              </a:rPr>
              <a:t>k </a:t>
            </a:r>
            <a:r>
              <a:rPr lang="en-US" sz="2400" dirty="0">
                <a:solidFill>
                  <a:schemeClr val="tx1"/>
                </a:solidFill>
              </a:rPr>
              <a:t>W electric motor/generators</a:t>
            </a:r>
          </a:p>
          <a:p>
            <a:pPr marL="1229868" lvl="2" indent="-342900"/>
            <a:r>
              <a:rPr lang="en-US" sz="2400" dirty="0">
                <a:solidFill>
                  <a:schemeClr val="tx1"/>
                </a:solidFill>
              </a:rPr>
              <a:t>Three planetary gear sets</a:t>
            </a:r>
          </a:p>
          <a:p>
            <a:pPr marL="1229868" lvl="2" indent="-342900"/>
            <a:r>
              <a:rPr lang="en-US" sz="2400" dirty="0">
                <a:solidFill>
                  <a:schemeClr val="tx1"/>
                </a:solidFill>
              </a:rPr>
              <a:t>Four wet plate clutches</a:t>
            </a:r>
          </a:p>
        </p:txBody>
      </p:sp>
    </p:spTree>
    <p:extLst>
      <p:ext uri="{BB962C8B-B14F-4D97-AF65-F5344CB8AC3E}">
        <p14:creationId xmlns:p14="http://schemas.microsoft.com/office/powerpoint/2010/main" val="3772590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12.7</a:t>
            </a:r>
            <a:endParaRPr lang="en-US" sz="32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6" y="1053410"/>
            <a:ext cx="8229600" cy="1513679"/>
          </a:xfrm>
        </p:spPr>
        <p:txBody>
          <a:bodyPr wrap="square" lIns="0" tIns="18000" rIns="0" bIns="18000" anchor="ctr" anchorCtr="0">
            <a:spAutoFit/>
          </a:bodyPr>
          <a:lstStyle/>
          <a:p>
            <a:pPr marL="0" indent="0">
              <a:spcBef>
                <a:spcPts val="600"/>
              </a:spcBef>
              <a:buNone/>
            </a:pPr>
            <a:r>
              <a:rPr lang="en-US" sz="2400" dirty="0">
                <a:solidFill>
                  <a:schemeClr val="tx1"/>
                </a:solidFill>
              </a:rPr>
              <a:t>Two-mode transmission has orange high-voltage cable entering unit to carry electric energy from high-voltage battery pack to propel vehicle and also to charge the battery during deceleration.</a:t>
            </a:r>
          </a:p>
        </p:txBody>
      </p:sp>
      <p:pic>
        <p:nvPicPr>
          <p:cNvPr id="5" name="Picture 4" descr="A close-up view of a horn-shaped two-mode electrical vehicle where high-voltage cables enter from outside to a battery on the side.">
            <a:extLst>
              <a:ext uri="{FF2B5EF4-FFF2-40B4-BE49-F238E27FC236}">
                <a16:creationId xmlns:a16="http://schemas.microsoft.com/office/drawing/2014/main" id="{B3C32735-AC48-FC88-8206-90C2D59F243A}"/>
              </a:ext>
            </a:extLst>
          </p:cNvPr>
          <p:cNvPicPr>
            <a:picLocks noChangeAspect="1"/>
          </p:cNvPicPr>
          <p:nvPr/>
        </p:nvPicPr>
        <p:blipFill rotWithShape="1">
          <a:blip r:embed="rId3"/>
          <a:srcRect b="6454"/>
          <a:stretch/>
        </p:blipFill>
        <p:spPr>
          <a:xfrm>
            <a:off x="2232668" y="2741818"/>
            <a:ext cx="4695909" cy="3600524"/>
          </a:xfrm>
          <a:prstGeom prst="rect">
            <a:avLst/>
          </a:prstGeom>
        </p:spPr>
      </p:pic>
    </p:spTree>
    <p:extLst>
      <p:ext uri="{BB962C8B-B14F-4D97-AF65-F5344CB8AC3E}">
        <p14:creationId xmlns:p14="http://schemas.microsoft.com/office/powerpoint/2010/main" val="1531568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2678"/>
            <a:ext cx="8212347" cy="3568088"/>
          </a:xfrm>
        </p:spPr>
        <p:txBody>
          <a:bodyPr lIns="0" tIns="18000" rIns="0" bIns="18000" anchor="ctr" anchorCtr="0">
            <a:spAutoFit/>
          </a:bodyPr>
          <a:lstStyle/>
          <a:p>
            <a:pPr marL="715963" indent="-715963">
              <a:buNone/>
            </a:pPr>
            <a:r>
              <a:rPr lang="en-US" sz="2400" b="1" dirty="0">
                <a:solidFill>
                  <a:srgbClr val="007FA3"/>
                </a:solidFill>
              </a:rPr>
              <a:t>12.1</a:t>
            </a:r>
            <a:r>
              <a:rPr lang="en-US" sz="2400" b="1" dirty="0">
                <a:solidFill>
                  <a:schemeClr val="tx1"/>
                </a:solidFill>
              </a:rPr>
              <a:t> </a:t>
            </a:r>
            <a:r>
              <a:rPr lang="en-US" sz="2400" dirty="0">
                <a:solidFill>
                  <a:schemeClr val="tx1"/>
                </a:solidFill>
              </a:rPr>
              <a:t>Describe the function of a hybrid electric vehicle (</a:t>
            </a:r>
            <a:r>
              <a:rPr lang="en-US" sz="2400" spc="-300" dirty="0">
                <a:solidFill>
                  <a:schemeClr val="tx1"/>
                </a:solidFill>
              </a:rPr>
              <a:t>H E </a:t>
            </a:r>
            <a:r>
              <a:rPr lang="en-US" sz="2400" dirty="0">
                <a:solidFill>
                  <a:schemeClr val="tx1"/>
                </a:solidFill>
              </a:rPr>
              <a:t>V) transmission.</a:t>
            </a:r>
          </a:p>
          <a:p>
            <a:pPr marL="715963" indent="-715963">
              <a:buNone/>
            </a:pPr>
            <a:r>
              <a:rPr lang="en-US" sz="2400" b="1" dirty="0">
                <a:solidFill>
                  <a:srgbClr val="007FA3"/>
                </a:solidFill>
              </a:rPr>
              <a:t>12.2</a:t>
            </a:r>
            <a:r>
              <a:rPr lang="en-US" sz="2400" dirty="0">
                <a:solidFill>
                  <a:schemeClr val="tx1"/>
                </a:solidFill>
              </a:rPr>
              <a:t> Understand the relationship required between the </a:t>
            </a:r>
            <a:r>
              <a:rPr lang="en-US" sz="2400" spc="-300" dirty="0">
                <a:solidFill>
                  <a:schemeClr val="tx1"/>
                </a:solidFill>
              </a:rPr>
              <a:t>I C </a:t>
            </a:r>
            <a:r>
              <a:rPr lang="en-US" sz="2400" dirty="0">
                <a:solidFill>
                  <a:schemeClr val="tx1"/>
                </a:solidFill>
              </a:rPr>
              <a:t>E and electric motor(s).</a:t>
            </a:r>
          </a:p>
          <a:p>
            <a:pPr marL="715963" indent="-715963">
              <a:buNone/>
            </a:pPr>
            <a:r>
              <a:rPr lang="en-US" sz="2400" b="1" dirty="0">
                <a:solidFill>
                  <a:srgbClr val="007FA3"/>
                </a:solidFill>
              </a:rPr>
              <a:t>12.3</a:t>
            </a:r>
            <a:r>
              <a:rPr lang="en-US" sz="2400" dirty="0">
                <a:solidFill>
                  <a:schemeClr val="tx1"/>
                </a:solidFill>
              </a:rPr>
              <a:t> Explain the purpose of an auxiliary electric pump or hydraulic impulse storage generator.</a:t>
            </a:r>
          </a:p>
          <a:p>
            <a:pPr marL="715963" indent="-715963">
              <a:buNone/>
            </a:pPr>
            <a:r>
              <a:rPr lang="en-US" sz="2400" b="1" dirty="0">
                <a:solidFill>
                  <a:srgbClr val="007FA3"/>
                </a:solidFill>
              </a:rPr>
              <a:t>12.4</a:t>
            </a:r>
            <a:r>
              <a:rPr lang="en-US" sz="2400" dirty="0">
                <a:solidFill>
                  <a:schemeClr val="tx1"/>
                </a:solidFill>
              </a:rPr>
              <a:t> Describe the difference between a power-split system and an </a:t>
            </a:r>
            <a:r>
              <a:rPr lang="en-US" sz="2400" spc="-300" dirty="0">
                <a:solidFill>
                  <a:schemeClr val="tx1"/>
                </a:solidFill>
              </a:rPr>
              <a:t>e C V </a:t>
            </a:r>
            <a:r>
              <a:rPr lang="en-US" sz="2400" dirty="0">
                <a:solidFill>
                  <a:schemeClr val="tx1"/>
                </a:solidFill>
              </a:rPr>
              <a:t>T in a hybrid vehicle.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4452" y="3230"/>
            <a:ext cx="8229600" cy="1021237"/>
          </a:xfrm>
        </p:spPr>
        <p:txBody>
          <a:bodyPr lIns="0" tIns="18000" rIns="0" bIns="18000" anchor="ctr" anchorCtr="0">
            <a:spAutoFit/>
          </a:bodyPr>
          <a:lstStyle/>
          <a:p>
            <a:r>
              <a:rPr lang="en-US" dirty="0"/>
              <a:t>GM Two-Mode Hybrid Transmission </a:t>
            </a:r>
            <a:r>
              <a:rPr lang="en-US" sz="2800" dirty="0"/>
              <a:t>(2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4452" y="1211684"/>
            <a:ext cx="8229600" cy="405683"/>
          </a:xfrm>
        </p:spPr>
        <p:txBody>
          <a:bodyPr wrap="square" lIns="0" tIns="18000" rIns="0" bIns="18000" anchor="ctr" anchorCtr="0">
            <a:spAutoFit/>
          </a:bodyPr>
          <a:lstStyle/>
          <a:p>
            <a:pPr marL="342900" indent="-342900">
              <a:spcBef>
                <a:spcPts val="600"/>
              </a:spcBef>
            </a:pPr>
            <a:r>
              <a:rPr lang="en-US" sz="2400" dirty="0">
                <a:solidFill>
                  <a:schemeClr val="tx1"/>
                </a:solidFill>
              </a:rPr>
              <a:t>Operation</a:t>
            </a:r>
          </a:p>
        </p:txBody>
      </p:sp>
      <p:sp>
        <p:nvSpPr>
          <p:cNvPr id="4" name="Content Placeholder 3">
            <a:extLst>
              <a:ext uri="{FF2B5EF4-FFF2-40B4-BE49-F238E27FC236}">
                <a16:creationId xmlns:a16="http://schemas.microsoft.com/office/drawing/2014/main" id="{C63E3670-7628-5865-2379-0A44C3DC4D30}"/>
              </a:ext>
            </a:extLst>
          </p:cNvPr>
          <p:cNvSpPr>
            <a:spLocks noGrp="1"/>
          </p:cNvSpPr>
          <p:nvPr>
            <p:ph sz="quarter" idx="14"/>
          </p:nvPr>
        </p:nvSpPr>
        <p:spPr>
          <a:xfrm>
            <a:off x="465823" y="1743071"/>
            <a:ext cx="8037769" cy="775015"/>
          </a:xfrm>
        </p:spPr>
        <p:txBody>
          <a:bodyPr wrap="square" lIns="0" tIns="18000" rIns="0" bIns="18000" anchor="ctr" anchorCtr="0">
            <a:spAutoFit/>
          </a:bodyPr>
          <a:lstStyle/>
          <a:p>
            <a:pPr marL="829818" lvl="1" indent="-342900"/>
            <a:r>
              <a:rPr lang="en-US" sz="2400" dirty="0">
                <a:solidFill>
                  <a:schemeClr val="tx1"/>
                </a:solidFill>
              </a:rPr>
              <a:t>First mode is for accelerating from standstill to second gear</a:t>
            </a:r>
          </a:p>
        </p:txBody>
      </p:sp>
      <p:sp>
        <p:nvSpPr>
          <p:cNvPr id="6" name="Content Placeholder 5">
            <a:extLst>
              <a:ext uri="{FF2B5EF4-FFF2-40B4-BE49-F238E27FC236}">
                <a16:creationId xmlns:a16="http://schemas.microsoft.com/office/drawing/2014/main" id="{704B213A-4086-3E67-2AB4-BBD29BCAECEF}"/>
              </a:ext>
            </a:extLst>
          </p:cNvPr>
          <p:cNvSpPr>
            <a:spLocks noGrp="1"/>
          </p:cNvSpPr>
          <p:nvPr>
            <p:ph sz="quarter" idx="16"/>
          </p:nvPr>
        </p:nvSpPr>
        <p:spPr>
          <a:xfrm>
            <a:off x="468556" y="2683407"/>
            <a:ext cx="8037769" cy="775015"/>
          </a:xfrm>
        </p:spPr>
        <p:txBody>
          <a:bodyPr wrap="square" lIns="0" tIns="18000" rIns="0" bIns="18000" anchor="ctr" anchorCtr="0">
            <a:spAutoFit/>
          </a:bodyPr>
          <a:lstStyle/>
          <a:p>
            <a:pPr marL="829818" lvl="1" indent="-342900"/>
            <a:r>
              <a:rPr lang="en-US" sz="2400" dirty="0">
                <a:solidFill>
                  <a:schemeClr val="tx1"/>
                </a:solidFill>
              </a:rPr>
              <a:t>Second mode takes vehicle from second gear through to overdrive</a:t>
            </a:r>
          </a:p>
        </p:txBody>
      </p:sp>
      <p:sp>
        <p:nvSpPr>
          <p:cNvPr id="8" name="Content Placeholder 7">
            <a:extLst>
              <a:ext uri="{FF2B5EF4-FFF2-40B4-BE49-F238E27FC236}">
                <a16:creationId xmlns:a16="http://schemas.microsoft.com/office/drawing/2014/main" id="{B2A77F0B-CABD-9B61-195D-A6690D9E371E}"/>
              </a:ext>
            </a:extLst>
          </p:cNvPr>
          <p:cNvSpPr>
            <a:spLocks noGrp="1"/>
          </p:cNvSpPr>
          <p:nvPr>
            <p:ph sz="quarter" idx="18"/>
          </p:nvPr>
        </p:nvSpPr>
        <p:spPr>
          <a:xfrm>
            <a:off x="465825" y="3598411"/>
            <a:ext cx="8040499" cy="405683"/>
          </a:xfrm>
        </p:spPr>
        <p:txBody>
          <a:bodyPr wrap="square" lIns="0" tIns="18000" rIns="0" bIns="18000" anchor="ctr" anchorCtr="0">
            <a:spAutoFit/>
          </a:bodyPr>
          <a:lstStyle/>
          <a:p>
            <a:pPr marL="829818" lvl="1" indent="-342900"/>
            <a:r>
              <a:rPr lang="en-US" sz="2400" dirty="0">
                <a:solidFill>
                  <a:schemeClr val="tx1"/>
                </a:solidFill>
              </a:rPr>
              <a:t>Two-mode service</a:t>
            </a:r>
          </a:p>
        </p:txBody>
      </p:sp>
    </p:spTree>
    <p:extLst>
      <p:ext uri="{BB962C8B-B14F-4D97-AF65-F5344CB8AC3E}">
        <p14:creationId xmlns:p14="http://schemas.microsoft.com/office/powerpoint/2010/main" val="1224301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12.8</a:t>
            </a:r>
            <a:endParaRPr lang="en-US" sz="32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7" y="1055320"/>
            <a:ext cx="2303250" cy="405683"/>
          </a:xfrm>
        </p:spPr>
        <p:txBody>
          <a:bodyPr wrap="square" lIns="0" tIns="18000" rIns="0" bIns="18000" anchor="ctr" anchorCtr="0">
            <a:spAutoFit/>
          </a:bodyPr>
          <a:lstStyle/>
          <a:p>
            <a:pPr marL="0" indent="0">
              <a:spcBef>
                <a:spcPts val="600"/>
              </a:spcBef>
              <a:buNone/>
            </a:pPr>
            <a:r>
              <a:rPr lang="en-US" sz="2400" dirty="0">
                <a:solidFill>
                  <a:schemeClr val="tx1"/>
                </a:solidFill>
              </a:rPr>
              <a:t>Two-Mode Parts </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457" y="1558469"/>
            <a:ext cx="3096879" cy="2621675"/>
          </a:xfrm>
        </p:spPr>
        <p:txBody>
          <a:bodyPr wrap="square" lIns="0" tIns="18000" rIns="0" bIns="18000" anchor="ctr" anchorCtr="0">
            <a:spAutoFit/>
          </a:bodyPr>
          <a:lstStyle/>
          <a:p>
            <a:pPr marL="0" indent="0">
              <a:spcBef>
                <a:spcPts val="600"/>
              </a:spcBef>
              <a:buNone/>
            </a:pPr>
            <a:r>
              <a:rPr lang="en-US" sz="2400" dirty="0"/>
              <a:t>Using two planetary gear sets, </a:t>
            </a:r>
            <a:r>
              <a:rPr lang="en-US" sz="2400" spc="-300" dirty="0"/>
              <a:t>I C </a:t>
            </a:r>
            <a:r>
              <a:rPr lang="en-US" sz="2400" dirty="0"/>
              <a:t>E can be maintained in most efficient speed of about 2,000 </a:t>
            </a:r>
            <a:r>
              <a:rPr lang="en-US" sz="2400" spc="-300" dirty="0"/>
              <a:t>R P </a:t>
            </a:r>
            <a:r>
              <a:rPr lang="en-US" sz="2400" dirty="0"/>
              <a:t>M under most operating conditions</a:t>
            </a:r>
          </a:p>
        </p:txBody>
      </p:sp>
      <p:pic>
        <p:nvPicPr>
          <p:cNvPr id="5" name="Picture 4" descr="An illustration shows two planetary gear sets and an internal combustion engine (I C E) in a vehicle.&#10;Long description is available in notes, Press F6.">
            <a:extLst>
              <a:ext uri="{FF2B5EF4-FFF2-40B4-BE49-F238E27FC236}">
                <a16:creationId xmlns:a16="http://schemas.microsoft.com/office/drawing/2014/main" id="{CA8CC2C9-1CC9-DE59-39BD-F1E775540F34}"/>
              </a:ext>
            </a:extLst>
          </p:cNvPr>
          <p:cNvPicPr>
            <a:picLocks noChangeAspect="1"/>
          </p:cNvPicPr>
          <p:nvPr/>
        </p:nvPicPr>
        <p:blipFill rotWithShape="1">
          <a:blip r:embed="rId3"/>
          <a:srcRect b="5129"/>
          <a:stretch/>
        </p:blipFill>
        <p:spPr>
          <a:xfrm>
            <a:off x="3890391" y="969118"/>
            <a:ext cx="4347950" cy="4418366"/>
          </a:xfrm>
          <a:prstGeom prst="rect">
            <a:avLst/>
          </a:prstGeom>
        </p:spPr>
      </p:pic>
    </p:spTree>
    <p:extLst>
      <p:ext uri="{BB962C8B-B14F-4D97-AF65-F5344CB8AC3E}">
        <p14:creationId xmlns:p14="http://schemas.microsoft.com/office/powerpoint/2010/main" val="1424771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Two-Mode Transmission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wo_Mode_Trans">
            <a:hlinkClick r:id="" action="ppaction://media"/>
            <a:extLst>
              <a:ext uri="{FF2B5EF4-FFF2-40B4-BE49-F238E27FC236}">
                <a16:creationId xmlns:a16="http://schemas.microsoft.com/office/drawing/2014/main" id="{5A9C3A82-8A8B-806C-E90E-CD7C8E7AB6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602" y="1282149"/>
            <a:ext cx="8912795" cy="5013447"/>
          </a:xfrm>
          <a:prstGeom prst="rect">
            <a:avLst/>
          </a:prstGeom>
        </p:spPr>
      </p:pic>
    </p:spTree>
    <p:extLst>
      <p:ext uri="{BB962C8B-B14F-4D97-AF65-F5344CB8AC3E}">
        <p14:creationId xmlns:p14="http://schemas.microsoft.com/office/powerpoint/2010/main" val="95210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Figure 12.9</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064" y="1055099"/>
            <a:ext cx="2656326" cy="405683"/>
          </a:xfrm>
        </p:spPr>
        <p:txBody>
          <a:bodyPr wrap="square" lIns="0" tIns="18000" rIns="0" bIns="18000" anchor="ctr" anchorCtr="0">
            <a:spAutoFit/>
          </a:bodyPr>
          <a:lstStyle/>
          <a:p>
            <a:pPr marL="0" indent="0">
              <a:buNone/>
            </a:pPr>
            <a:r>
              <a:rPr lang="en-US" sz="2400" spc="-300" dirty="0">
                <a:solidFill>
                  <a:schemeClr val="tx1"/>
                </a:solidFill>
              </a:rPr>
              <a:t>G </a:t>
            </a:r>
            <a:r>
              <a:rPr lang="en-US" sz="2400" dirty="0">
                <a:solidFill>
                  <a:schemeClr val="tx1"/>
                </a:solidFill>
              </a:rPr>
              <a:t>M </a:t>
            </a:r>
            <a:r>
              <a:rPr lang="en-US" sz="2400" spc="-300" dirty="0">
                <a:solidFill>
                  <a:schemeClr val="tx1"/>
                </a:solidFill>
              </a:rPr>
              <a:t>2 M L 7 </a:t>
            </a:r>
            <a:r>
              <a:rPr lang="en-US" sz="2400" dirty="0">
                <a:solidFill>
                  <a:schemeClr val="tx1"/>
                </a:solidFill>
              </a:rPr>
              <a:t>0 Service</a:t>
            </a:r>
          </a:p>
        </p:txBody>
      </p:sp>
      <p:pic>
        <p:nvPicPr>
          <p:cNvPr id="6" name="Picture 5" descr="A close-up view of a two-mode transmission engine being lifted by an engine host.">
            <a:extLst>
              <a:ext uri="{FF2B5EF4-FFF2-40B4-BE49-F238E27FC236}">
                <a16:creationId xmlns:a16="http://schemas.microsoft.com/office/drawing/2014/main" id="{AF4E5B33-3F29-F2DA-EAEA-66D10E3200F4}"/>
              </a:ext>
            </a:extLst>
          </p:cNvPr>
          <p:cNvPicPr>
            <a:picLocks noChangeAspect="1"/>
          </p:cNvPicPr>
          <p:nvPr/>
        </p:nvPicPr>
        <p:blipFill rotWithShape="1">
          <a:blip r:embed="rId3"/>
          <a:srcRect b="7843"/>
          <a:stretch/>
        </p:blipFill>
        <p:spPr>
          <a:xfrm>
            <a:off x="475064" y="1602448"/>
            <a:ext cx="4061621" cy="2948372"/>
          </a:xfrm>
          <a:prstGeom prst="rect">
            <a:avLst/>
          </a:prstGeom>
        </p:spPr>
      </p:pic>
      <p:pic>
        <p:nvPicPr>
          <p:cNvPr id="8" name="Picture 7" descr="A close-up view of the motor assembly being removed with a lift.">
            <a:extLst>
              <a:ext uri="{FF2B5EF4-FFF2-40B4-BE49-F238E27FC236}">
                <a16:creationId xmlns:a16="http://schemas.microsoft.com/office/drawing/2014/main" id="{422DDE44-4F99-1B45-6DB9-37C594B58309}"/>
              </a:ext>
            </a:extLst>
          </p:cNvPr>
          <p:cNvPicPr>
            <a:picLocks noChangeAspect="1"/>
          </p:cNvPicPr>
          <p:nvPr/>
        </p:nvPicPr>
        <p:blipFill rotWithShape="1">
          <a:blip r:embed="rId4"/>
          <a:srcRect b="6687"/>
          <a:stretch/>
        </p:blipFill>
        <p:spPr>
          <a:xfrm>
            <a:off x="4646344" y="1589018"/>
            <a:ext cx="4036626" cy="2985359"/>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75064" y="4866066"/>
            <a:ext cx="8211735" cy="1513679"/>
          </a:xfrm>
        </p:spPr>
        <p:txBody>
          <a:bodyPr wrap="square" lIns="0" tIns="18000" rIns="0" bIns="18000" anchor="ctr" anchorCtr="0">
            <a:spAutoFit/>
          </a:bodyPr>
          <a:lstStyle/>
          <a:p>
            <a:pPr marL="0" indent="0">
              <a:buNone/>
            </a:pPr>
            <a:r>
              <a:rPr lang="en-US" sz="2400" dirty="0">
                <a:solidFill>
                  <a:schemeClr val="tx1"/>
                </a:solidFill>
              </a:rPr>
              <a:t>(a) Disassembly of the </a:t>
            </a:r>
            <a:r>
              <a:rPr lang="en-US" sz="2400" spc="-300" dirty="0">
                <a:solidFill>
                  <a:schemeClr val="tx1"/>
                </a:solidFill>
              </a:rPr>
              <a:t>2 M L 7 </a:t>
            </a:r>
            <a:r>
              <a:rPr lang="en-US" sz="2400" dirty="0">
                <a:solidFill>
                  <a:schemeClr val="tx1"/>
                </a:solidFill>
              </a:rPr>
              <a:t>0 transmission requires the use of a special tool and a lift or engine hoist to remove the motor assembly. (b) The motor assembly after being removed from the transmission</a:t>
            </a:r>
          </a:p>
        </p:txBody>
      </p:sp>
    </p:spTree>
    <p:extLst>
      <p:ext uri="{BB962C8B-B14F-4D97-AF65-F5344CB8AC3E}">
        <p14:creationId xmlns:p14="http://schemas.microsoft.com/office/powerpoint/2010/main" val="650672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6282" y="219455"/>
            <a:ext cx="8229600" cy="590349"/>
          </a:xfrm>
        </p:spPr>
        <p:txBody>
          <a:bodyPr lIns="0" tIns="18000" rIns="0" bIns="18000" anchor="ctr" anchorCtr="0">
            <a:spAutoFit/>
          </a:bodyPr>
          <a:lstStyle/>
          <a:p>
            <a:r>
              <a:rPr lang="en-US" dirty="0"/>
              <a:t>Ford/Lincoln </a:t>
            </a:r>
            <a:r>
              <a:rPr lang="en-US" spc="-500" dirty="0"/>
              <a:t>1 0 R 8 </a:t>
            </a:r>
            <a:r>
              <a:rPr lang="en-US" dirty="0"/>
              <a:t>0 </a:t>
            </a:r>
            <a:r>
              <a:rPr lang="en-US" spc="-500" dirty="0"/>
              <a:t>M H </a:t>
            </a:r>
            <a:r>
              <a:rPr lang="en-US" dirty="0"/>
              <a:t>T </a:t>
            </a:r>
            <a:r>
              <a:rPr lang="en-US" sz="2800" dirty="0"/>
              <a:t>(1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2165"/>
            <a:ext cx="8215747" cy="3822003"/>
          </a:xfrm>
        </p:spPr>
        <p:txBody>
          <a:bodyPr wrap="square" lIns="0" tIns="18000" rIns="0" bIns="18000" anchor="ctr" anchorCtr="0">
            <a:spAutoFit/>
          </a:bodyPr>
          <a:lstStyle/>
          <a:p>
            <a:pPr marL="342900" indent="-342900">
              <a:spcBef>
                <a:spcPts val="600"/>
              </a:spcBef>
            </a:pPr>
            <a:r>
              <a:rPr lang="en-US" sz="2400" dirty="0">
                <a:solidFill>
                  <a:schemeClr val="tx1"/>
                </a:solidFill>
              </a:rPr>
              <a:t>10-speed hybrid transmission 2020 Explorer/Aviator </a:t>
            </a:r>
          </a:p>
          <a:p>
            <a:pPr marL="829818" lvl="1" indent="-342900"/>
            <a:r>
              <a:rPr lang="en-US" sz="2400" dirty="0">
                <a:solidFill>
                  <a:schemeClr val="tx1"/>
                </a:solidFill>
              </a:rPr>
              <a:t>Plug-in hybrid</a:t>
            </a:r>
          </a:p>
          <a:p>
            <a:pPr marL="829818" lvl="1" indent="-342900"/>
            <a:r>
              <a:rPr lang="en-US" sz="2400" dirty="0">
                <a:solidFill>
                  <a:schemeClr val="tx1"/>
                </a:solidFill>
              </a:rPr>
              <a:t>Still uses a torque converter</a:t>
            </a:r>
          </a:p>
          <a:p>
            <a:pPr marL="829818" lvl="1" indent="-342900"/>
            <a:r>
              <a:rPr lang="en-US" sz="2400" dirty="0">
                <a:solidFill>
                  <a:schemeClr val="tx1"/>
                </a:solidFill>
              </a:rPr>
              <a:t>Electric motor and disconnect clutch are placed between engine and converter</a:t>
            </a:r>
          </a:p>
          <a:p>
            <a:pPr marL="829818" lvl="1" indent="-342900"/>
            <a:r>
              <a:rPr lang="en-US" sz="2400" dirty="0">
                <a:solidFill>
                  <a:schemeClr val="tx1"/>
                </a:solidFill>
              </a:rPr>
              <a:t>Electric motor provides low-speed torque and additional power</a:t>
            </a:r>
          </a:p>
          <a:p>
            <a:pPr marL="829818" lvl="1" indent="-342900"/>
            <a:r>
              <a:rPr lang="en-US" sz="2400" dirty="0">
                <a:solidFill>
                  <a:schemeClr val="tx1"/>
                </a:solidFill>
              </a:rPr>
              <a:t>6 inches longer non-hybrid model 10R80</a:t>
            </a:r>
          </a:p>
          <a:p>
            <a:pPr marL="829818" lvl="1" indent="-342900"/>
            <a:r>
              <a:rPr lang="en-US" sz="2400" dirty="0">
                <a:solidFill>
                  <a:schemeClr val="tx1"/>
                </a:solidFill>
              </a:rPr>
              <a:t>Shares 90% of the same components</a:t>
            </a:r>
          </a:p>
        </p:txBody>
      </p:sp>
    </p:spTree>
    <p:extLst>
      <p:ext uri="{BB962C8B-B14F-4D97-AF65-F5344CB8AC3E}">
        <p14:creationId xmlns:p14="http://schemas.microsoft.com/office/powerpoint/2010/main" val="762410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Ford/Lincoln </a:t>
            </a:r>
            <a:r>
              <a:rPr lang="en-US" spc="-500" dirty="0"/>
              <a:t>1 0 R 8 </a:t>
            </a:r>
            <a:r>
              <a:rPr lang="en-US" dirty="0"/>
              <a:t>0 </a:t>
            </a:r>
            <a:r>
              <a:rPr lang="en-US" spc="-500" dirty="0"/>
              <a:t>M H </a:t>
            </a:r>
            <a:r>
              <a:rPr lang="en-US" dirty="0"/>
              <a:t>T </a:t>
            </a:r>
            <a:r>
              <a:rPr lang="en-US" sz="2800" dirty="0"/>
              <a:t>(2 of 2)</a:t>
            </a:r>
          </a:p>
        </p:txBody>
      </p:sp>
      <p:pic>
        <p:nvPicPr>
          <p:cNvPr id="6" name="Picture 5" descr="A close-up view of the driver side of a horn-shaped two-mode transmission motor with the hollow circular portion on the left and the cylindrical portion on the right.">
            <a:extLst>
              <a:ext uri="{FF2B5EF4-FFF2-40B4-BE49-F238E27FC236}">
                <a16:creationId xmlns:a16="http://schemas.microsoft.com/office/drawing/2014/main" id="{24D03EA8-A5AE-4C1B-2181-0E89DE6DAA3C}"/>
              </a:ext>
            </a:extLst>
          </p:cNvPr>
          <p:cNvPicPr>
            <a:picLocks noChangeAspect="1"/>
          </p:cNvPicPr>
          <p:nvPr/>
        </p:nvPicPr>
        <p:blipFill rotWithShape="1">
          <a:blip r:embed="rId3"/>
          <a:srcRect b="14291"/>
          <a:stretch/>
        </p:blipFill>
        <p:spPr>
          <a:xfrm>
            <a:off x="488654" y="1380325"/>
            <a:ext cx="3724195" cy="2742073"/>
          </a:xfrm>
          <a:prstGeom prst="rect">
            <a:avLst/>
          </a:prstGeom>
        </p:spPr>
      </p:pic>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064" y="4488405"/>
            <a:ext cx="430710" cy="405683"/>
          </a:xfrm>
        </p:spPr>
        <p:txBody>
          <a:bodyPr wrap="square" lIns="0" tIns="18000" rIns="0" bIns="18000" anchor="ctr" anchorCtr="0">
            <a:spAutoFit/>
          </a:bodyPr>
          <a:lstStyle/>
          <a:p>
            <a:pPr marL="0" indent="0">
              <a:buNone/>
            </a:pPr>
            <a:r>
              <a:rPr lang="en-US" sz="2400" b="1" dirty="0">
                <a:solidFill>
                  <a:schemeClr val="tx1"/>
                </a:solidFill>
              </a:rPr>
              <a:t>(a)</a:t>
            </a:r>
          </a:p>
        </p:txBody>
      </p:sp>
      <p:pic>
        <p:nvPicPr>
          <p:cNvPr id="14" name="Picture 13" descr="A close-up view of the passenger side with the cylindrical portion on the left and the hollow circular portion on the right.">
            <a:extLst>
              <a:ext uri="{FF2B5EF4-FFF2-40B4-BE49-F238E27FC236}">
                <a16:creationId xmlns:a16="http://schemas.microsoft.com/office/drawing/2014/main" id="{1008C51B-C93E-06C2-BC9B-8BF3422501EC}"/>
              </a:ext>
            </a:extLst>
          </p:cNvPr>
          <p:cNvPicPr>
            <a:picLocks noChangeAspect="1"/>
          </p:cNvPicPr>
          <p:nvPr/>
        </p:nvPicPr>
        <p:blipFill>
          <a:blip r:embed="rId4"/>
          <a:stretch>
            <a:fillRect/>
          </a:stretch>
        </p:blipFill>
        <p:spPr>
          <a:xfrm>
            <a:off x="4585456" y="1364169"/>
            <a:ext cx="3734928" cy="2801196"/>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581236" y="4488414"/>
            <a:ext cx="430710" cy="405683"/>
          </a:xfrm>
        </p:spPr>
        <p:txBody>
          <a:bodyPr wrap="square" lIns="0" tIns="18000" rIns="0" bIns="18000" anchor="ctr" anchorCtr="0">
            <a:spAutoFit/>
          </a:bodyPr>
          <a:lstStyle/>
          <a:p>
            <a:pPr marL="0" indent="0">
              <a:buNone/>
            </a:pPr>
            <a:r>
              <a:rPr lang="en-US" sz="2400" b="1" dirty="0">
                <a:solidFill>
                  <a:schemeClr val="tx1"/>
                </a:solidFill>
              </a:rPr>
              <a:t>(b)</a:t>
            </a:r>
          </a:p>
        </p:txBody>
      </p:sp>
    </p:spTree>
    <p:extLst>
      <p:ext uri="{BB962C8B-B14F-4D97-AF65-F5344CB8AC3E}">
        <p14:creationId xmlns:p14="http://schemas.microsoft.com/office/powerpoint/2010/main" val="3222784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Figure 12.11</a:t>
            </a:r>
            <a:endParaRPr lang="en-US" sz="28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063" y="1055095"/>
            <a:ext cx="2397533" cy="405683"/>
          </a:xfrm>
        </p:spPr>
        <p:txBody>
          <a:bodyPr wrap="square" lIns="0" tIns="18000" rIns="0" bIns="18000" anchor="ctr" anchorCtr="0">
            <a:spAutoFit/>
          </a:bodyPr>
          <a:lstStyle/>
          <a:p>
            <a:pPr marL="0" indent="0">
              <a:buNone/>
            </a:pPr>
            <a:r>
              <a:rPr lang="en-US" sz="2400" dirty="0">
                <a:solidFill>
                  <a:schemeClr val="tx1"/>
                </a:solidFill>
              </a:rPr>
              <a:t>Removing Hybrid </a:t>
            </a:r>
          </a:p>
        </p:txBody>
      </p:sp>
      <p:pic>
        <p:nvPicPr>
          <p:cNvPr id="6" name="Picture 5" descr="An illustration shows an engine hoist and 307-651 and 307-651-03 adapters used to lift the hybrid portion of a two-mode transmission motor.">
            <a:extLst>
              <a:ext uri="{FF2B5EF4-FFF2-40B4-BE49-F238E27FC236}">
                <a16:creationId xmlns:a16="http://schemas.microsoft.com/office/drawing/2014/main" id="{35236A60-501A-03EC-CF19-2DE731DAB029}"/>
              </a:ext>
            </a:extLst>
          </p:cNvPr>
          <p:cNvPicPr>
            <a:picLocks noChangeAspect="1"/>
          </p:cNvPicPr>
          <p:nvPr/>
        </p:nvPicPr>
        <p:blipFill rotWithShape="1">
          <a:blip r:embed="rId3"/>
          <a:srcRect b="5331"/>
          <a:stretch/>
        </p:blipFill>
        <p:spPr>
          <a:xfrm>
            <a:off x="473495" y="1673087"/>
            <a:ext cx="2991020" cy="3028748"/>
          </a:xfrm>
          <a:prstGeom prst="rect">
            <a:avLst/>
          </a:prstGeom>
        </p:spPr>
      </p:pic>
      <p:pic>
        <p:nvPicPr>
          <p:cNvPr id="8" name="Picture 7" descr="A close-up view of the removal of the cylindrical shaped hybrid portion of a two-mode transmission motor resting on two wooden blocks.">
            <a:extLst>
              <a:ext uri="{FF2B5EF4-FFF2-40B4-BE49-F238E27FC236}">
                <a16:creationId xmlns:a16="http://schemas.microsoft.com/office/drawing/2014/main" id="{989B1C57-1021-6A0D-B189-A564C80B36B5}"/>
              </a:ext>
            </a:extLst>
          </p:cNvPr>
          <p:cNvPicPr>
            <a:picLocks noChangeAspect="1"/>
          </p:cNvPicPr>
          <p:nvPr/>
        </p:nvPicPr>
        <p:blipFill rotWithShape="1">
          <a:blip r:embed="rId4"/>
          <a:srcRect b="6547"/>
          <a:stretch/>
        </p:blipFill>
        <p:spPr>
          <a:xfrm>
            <a:off x="4130038" y="1430409"/>
            <a:ext cx="4069120" cy="3288846"/>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74452" y="4857438"/>
            <a:ext cx="8229600" cy="1513679"/>
          </a:xfrm>
        </p:spPr>
        <p:txBody>
          <a:bodyPr wrap="square" lIns="0" tIns="18000" rIns="0" bIns="18000" anchor="ctr" anchorCtr="0">
            <a:spAutoFit/>
          </a:bodyPr>
          <a:lstStyle/>
          <a:p>
            <a:pPr marL="0" indent="0">
              <a:buNone/>
            </a:pPr>
            <a:r>
              <a:rPr lang="en-US" sz="2400" b="1" dirty="0">
                <a:solidFill>
                  <a:schemeClr val="tx1"/>
                </a:solidFill>
              </a:rPr>
              <a:t>Figure 12.11 </a:t>
            </a:r>
            <a:r>
              <a:rPr lang="en-US" sz="2400" dirty="0">
                <a:solidFill>
                  <a:schemeClr val="tx1"/>
                </a:solidFill>
              </a:rPr>
              <a:t>(a) An engine hoist and adapter are used to remove the hybrid portion of the transmission. (b)</a:t>
            </a:r>
            <a:r>
              <a:rPr lang="en-US" sz="2400" b="1" dirty="0">
                <a:solidFill>
                  <a:schemeClr val="tx1"/>
                </a:solidFill>
              </a:rPr>
              <a:t> </a:t>
            </a:r>
            <a:r>
              <a:rPr lang="en-US" sz="2400" dirty="0">
                <a:solidFill>
                  <a:schemeClr val="tx1"/>
                </a:solidFill>
              </a:rPr>
              <a:t>The hybrid portion of the transmission resting on two wooden blocks after being removed from the transmission</a:t>
            </a:r>
          </a:p>
        </p:txBody>
      </p:sp>
    </p:spTree>
    <p:extLst>
      <p:ext uri="{BB962C8B-B14F-4D97-AF65-F5344CB8AC3E}">
        <p14:creationId xmlns:p14="http://schemas.microsoft.com/office/powerpoint/2010/main" val="535923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Figure 12.12</a:t>
            </a:r>
            <a:endParaRPr lang="en-US" sz="28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063" y="1055095"/>
            <a:ext cx="2147367" cy="405683"/>
          </a:xfrm>
        </p:spPr>
        <p:txBody>
          <a:bodyPr wrap="square" lIns="0" tIns="18000" rIns="0" bIns="18000" anchor="ctr" anchorCtr="0">
            <a:spAutoFit/>
          </a:bodyPr>
          <a:lstStyle/>
          <a:p>
            <a:pPr marL="0" indent="0">
              <a:buNone/>
            </a:pPr>
            <a:r>
              <a:rPr lang="en-US" sz="2400" dirty="0">
                <a:solidFill>
                  <a:schemeClr val="tx1"/>
                </a:solidFill>
              </a:rPr>
              <a:t>Motor Windings</a:t>
            </a:r>
          </a:p>
        </p:txBody>
      </p:sp>
      <p:pic>
        <p:nvPicPr>
          <p:cNvPr id="6" name="Picture 5" descr="A close-up view of the motor windings of a two-mode transmission motor.">
            <a:extLst>
              <a:ext uri="{FF2B5EF4-FFF2-40B4-BE49-F238E27FC236}">
                <a16:creationId xmlns:a16="http://schemas.microsoft.com/office/drawing/2014/main" id="{CB8B4C9E-4B26-7027-4A80-668E9DEFE6B3}"/>
              </a:ext>
            </a:extLst>
          </p:cNvPr>
          <p:cNvPicPr>
            <a:picLocks noChangeAspect="1"/>
          </p:cNvPicPr>
          <p:nvPr/>
        </p:nvPicPr>
        <p:blipFill rotWithShape="1">
          <a:blip r:embed="rId3"/>
          <a:srcRect b="7375"/>
          <a:stretch/>
        </p:blipFill>
        <p:spPr>
          <a:xfrm>
            <a:off x="462939" y="1803992"/>
            <a:ext cx="4082866" cy="3259705"/>
          </a:xfrm>
          <a:prstGeom prst="rect">
            <a:avLst/>
          </a:prstGeom>
        </p:spPr>
      </p:pic>
      <p:pic>
        <p:nvPicPr>
          <p:cNvPr id="8" name="Picture 7" descr="A close-up view of the rotor and torque assembly being separated from the windings.">
            <a:extLst>
              <a:ext uri="{FF2B5EF4-FFF2-40B4-BE49-F238E27FC236}">
                <a16:creationId xmlns:a16="http://schemas.microsoft.com/office/drawing/2014/main" id="{826006CD-7D4D-BE9C-3B4E-FAD36FC707ED}"/>
              </a:ext>
            </a:extLst>
          </p:cNvPr>
          <p:cNvPicPr>
            <a:picLocks noChangeAspect="1"/>
          </p:cNvPicPr>
          <p:nvPr/>
        </p:nvPicPr>
        <p:blipFill rotWithShape="1">
          <a:blip r:embed="rId4"/>
          <a:srcRect b="4235"/>
          <a:stretch/>
        </p:blipFill>
        <p:spPr>
          <a:xfrm>
            <a:off x="4885256" y="990114"/>
            <a:ext cx="2927566" cy="4077924"/>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74452" y="5214629"/>
            <a:ext cx="8229600" cy="1144347"/>
          </a:xfrm>
        </p:spPr>
        <p:txBody>
          <a:bodyPr wrap="square" lIns="0" tIns="18000" rIns="0" bIns="18000" anchor="ctr" anchorCtr="0">
            <a:spAutoFit/>
          </a:bodyPr>
          <a:lstStyle/>
          <a:p>
            <a:pPr marL="0" indent="0">
              <a:buNone/>
            </a:pPr>
            <a:r>
              <a:rPr lang="en-US" sz="2400" dirty="0">
                <a:solidFill>
                  <a:schemeClr val="tx1"/>
                </a:solidFill>
              </a:rPr>
              <a:t>(a) The motor windings attached to the housing after the rotor has been removed. (b) The rotor and torque converter assembly after being separated from the winding.</a:t>
            </a:r>
          </a:p>
        </p:txBody>
      </p:sp>
    </p:spTree>
    <p:extLst>
      <p:ext uri="{BB962C8B-B14F-4D97-AF65-F5344CB8AC3E}">
        <p14:creationId xmlns:p14="http://schemas.microsoft.com/office/powerpoint/2010/main" val="1049712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12.13</a:t>
            </a:r>
            <a:endParaRPr lang="en-US" sz="32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7" y="1049949"/>
            <a:ext cx="8230526" cy="775015"/>
          </a:xfrm>
        </p:spPr>
        <p:txBody>
          <a:bodyPr wrap="square" lIns="0" tIns="18000" rIns="0" bIns="18000" anchor="ctr" anchorCtr="0">
            <a:spAutoFit/>
          </a:bodyPr>
          <a:lstStyle/>
          <a:p>
            <a:pPr marL="0" indent="0">
              <a:spcBef>
                <a:spcPts val="600"/>
              </a:spcBef>
              <a:buNone/>
            </a:pPr>
            <a:r>
              <a:rPr lang="en-US" sz="2400" dirty="0">
                <a:solidFill>
                  <a:schemeClr val="tx1"/>
                </a:solidFill>
              </a:rPr>
              <a:t>Resolver is the black and gray electrical sensor bolted to the housing at the bottom of the motor housing</a:t>
            </a:r>
          </a:p>
        </p:txBody>
      </p:sp>
      <p:pic>
        <p:nvPicPr>
          <p:cNvPr id="5" name="Picture 4" descr="A close-up view of a resolver, a cylindrical component with a gasket, bolted to the housing of a two-mode transmission motor.">
            <a:extLst>
              <a:ext uri="{FF2B5EF4-FFF2-40B4-BE49-F238E27FC236}">
                <a16:creationId xmlns:a16="http://schemas.microsoft.com/office/drawing/2014/main" id="{67C97719-F397-C9E9-F175-437F8E3967D2}"/>
              </a:ext>
            </a:extLst>
          </p:cNvPr>
          <p:cNvPicPr>
            <a:picLocks noChangeAspect="1"/>
          </p:cNvPicPr>
          <p:nvPr/>
        </p:nvPicPr>
        <p:blipFill rotWithShape="1">
          <a:blip r:embed="rId3"/>
          <a:srcRect b="7357"/>
          <a:stretch/>
        </p:blipFill>
        <p:spPr>
          <a:xfrm>
            <a:off x="1717623" y="1999755"/>
            <a:ext cx="5708755" cy="4339501"/>
          </a:xfrm>
          <a:prstGeom prst="rect">
            <a:avLst/>
          </a:prstGeom>
        </p:spPr>
      </p:pic>
    </p:spTree>
    <p:extLst>
      <p:ext uri="{BB962C8B-B14F-4D97-AF65-F5344CB8AC3E}">
        <p14:creationId xmlns:p14="http://schemas.microsoft.com/office/powerpoint/2010/main" val="426568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12.14</a:t>
            </a:r>
            <a:endParaRPr lang="en-US" sz="32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7" y="1060432"/>
            <a:ext cx="8230526" cy="775015"/>
          </a:xfrm>
        </p:spPr>
        <p:txBody>
          <a:bodyPr wrap="square" lIns="0" tIns="18000" rIns="0" bIns="18000" anchor="ctr" anchorCtr="0">
            <a:spAutoFit/>
          </a:bodyPr>
          <a:lstStyle/>
          <a:p>
            <a:pPr marL="0" indent="0">
              <a:spcBef>
                <a:spcPts val="600"/>
              </a:spcBef>
              <a:buNone/>
            </a:pPr>
            <a:r>
              <a:rPr lang="en-US" sz="2400" dirty="0">
                <a:solidFill>
                  <a:schemeClr val="tx1"/>
                </a:solidFill>
              </a:rPr>
              <a:t>The three large flat connectors allow the electric motor to be connected to the </a:t>
            </a:r>
            <a:r>
              <a:rPr lang="en-US" sz="2400" spc="-300" dirty="0">
                <a:solidFill>
                  <a:schemeClr val="tx1"/>
                </a:solidFill>
              </a:rPr>
              <a:t>I S </a:t>
            </a:r>
            <a:r>
              <a:rPr lang="en-US" sz="2400" dirty="0">
                <a:solidFill>
                  <a:schemeClr val="tx1"/>
                </a:solidFill>
              </a:rPr>
              <a:t>C via the high-voltage cables.</a:t>
            </a:r>
          </a:p>
        </p:txBody>
      </p:sp>
      <p:pic>
        <p:nvPicPr>
          <p:cNvPr id="5" name="Picture 4" descr="A close-up view of cap-shaped connectors along the hollow circular portion of a hybrid transmission motor.">
            <a:extLst>
              <a:ext uri="{FF2B5EF4-FFF2-40B4-BE49-F238E27FC236}">
                <a16:creationId xmlns:a16="http://schemas.microsoft.com/office/drawing/2014/main" id="{EDF1421F-BD13-6AA3-82D4-8B2A1300CB1C}"/>
              </a:ext>
            </a:extLst>
          </p:cNvPr>
          <p:cNvPicPr>
            <a:picLocks noChangeAspect="1"/>
          </p:cNvPicPr>
          <p:nvPr/>
        </p:nvPicPr>
        <p:blipFill rotWithShape="1">
          <a:blip r:embed="rId3"/>
          <a:srcRect b="4926"/>
          <a:stretch/>
        </p:blipFill>
        <p:spPr>
          <a:xfrm>
            <a:off x="2950003" y="2034182"/>
            <a:ext cx="3244009" cy="4322398"/>
          </a:xfrm>
          <a:prstGeom prst="rect">
            <a:avLst/>
          </a:prstGeom>
        </p:spPr>
      </p:pic>
    </p:spTree>
    <p:extLst>
      <p:ext uri="{BB962C8B-B14F-4D97-AF65-F5344CB8AC3E}">
        <p14:creationId xmlns:p14="http://schemas.microsoft.com/office/powerpoint/2010/main" val="987583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0679"/>
            <a:ext cx="8212347" cy="1706039"/>
          </a:xfrm>
        </p:spPr>
        <p:txBody>
          <a:bodyPr lIns="0" tIns="18000" rIns="0" bIns="18000" anchor="ctr" anchorCtr="0">
            <a:spAutoFit/>
          </a:bodyPr>
          <a:lstStyle/>
          <a:p>
            <a:pPr marL="715963" indent="-715963">
              <a:buNone/>
            </a:pPr>
            <a:r>
              <a:rPr lang="en-US" sz="2400" b="1" dirty="0">
                <a:solidFill>
                  <a:srgbClr val="007FA3"/>
                </a:solidFill>
              </a:rPr>
              <a:t>12.5</a:t>
            </a:r>
            <a:r>
              <a:rPr lang="en-US" sz="2400" dirty="0">
                <a:solidFill>
                  <a:schemeClr val="tx1"/>
                </a:solidFill>
              </a:rPr>
              <a:t> Discuss the operation of a transmission in a fully electric vehicle.</a:t>
            </a:r>
          </a:p>
          <a:p>
            <a:pPr marL="715963" indent="-715963">
              <a:buNone/>
            </a:pPr>
            <a:r>
              <a:rPr lang="en-US" sz="2400" b="1" dirty="0">
                <a:solidFill>
                  <a:srgbClr val="007FA3"/>
                </a:solidFill>
              </a:rPr>
              <a:t>12.6</a:t>
            </a:r>
            <a:r>
              <a:rPr lang="en-US" sz="2400" dirty="0">
                <a:solidFill>
                  <a:schemeClr val="tx1"/>
                </a:solidFill>
              </a:rPr>
              <a:t> Explain the operation of a two-speed gearing in an electric vehicle</a:t>
            </a:r>
          </a:p>
        </p:txBody>
      </p:sp>
    </p:spTree>
    <p:extLst>
      <p:ext uri="{BB962C8B-B14F-4D97-AF65-F5344CB8AC3E}">
        <p14:creationId xmlns:p14="http://schemas.microsoft.com/office/powerpoint/2010/main" val="2440074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12.15</a:t>
            </a:r>
            <a:endParaRPr lang="en-US" sz="32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7" y="1060432"/>
            <a:ext cx="8230526" cy="775015"/>
          </a:xfrm>
        </p:spPr>
        <p:txBody>
          <a:bodyPr wrap="square" lIns="0" tIns="18000" rIns="0" bIns="18000" anchor="ctr" anchorCtr="0">
            <a:spAutoFit/>
          </a:bodyPr>
          <a:lstStyle/>
          <a:p>
            <a:pPr marL="0" indent="0">
              <a:spcBef>
                <a:spcPts val="600"/>
              </a:spcBef>
              <a:buNone/>
            </a:pPr>
            <a:r>
              <a:rPr lang="en-US" sz="2400" dirty="0">
                <a:solidFill>
                  <a:schemeClr val="tx1"/>
                </a:solidFill>
              </a:rPr>
              <a:t>The low-voltage connector is for transmission control and monitoring.</a:t>
            </a:r>
          </a:p>
        </p:txBody>
      </p:sp>
      <p:pic>
        <p:nvPicPr>
          <p:cNvPr id="5" name="Picture 4" descr="A close-up view of a low-voltage connector, a cap-shaped component, fixed to a hollow circular portion in the body of a hybrid transmission motor.">
            <a:extLst>
              <a:ext uri="{FF2B5EF4-FFF2-40B4-BE49-F238E27FC236}">
                <a16:creationId xmlns:a16="http://schemas.microsoft.com/office/drawing/2014/main" id="{04A409F8-524C-5234-5AE0-141022A6A71B}"/>
              </a:ext>
            </a:extLst>
          </p:cNvPr>
          <p:cNvPicPr>
            <a:picLocks noChangeAspect="1"/>
          </p:cNvPicPr>
          <p:nvPr/>
        </p:nvPicPr>
        <p:blipFill rotWithShape="1">
          <a:blip r:embed="rId3"/>
          <a:srcRect b="8558"/>
          <a:stretch/>
        </p:blipFill>
        <p:spPr>
          <a:xfrm>
            <a:off x="1718090" y="2036818"/>
            <a:ext cx="5708755" cy="4283243"/>
          </a:xfrm>
          <a:prstGeom prst="rect">
            <a:avLst/>
          </a:prstGeom>
        </p:spPr>
      </p:pic>
    </p:spTree>
    <p:extLst>
      <p:ext uri="{BB962C8B-B14F-4D97-AF65-F5344CB8AC3E}">
        <p14:creationId xmlns:p14="http://schemas.microsoft.com/office/powerpoint/2010/main" val="1686599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Toyota/Lexus Power-Split System</a:t>
            </a:r>
            <a:endParaRPr lang="en-US" sz="28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9186"/>
            <a:ext cx="8215747" cy="3083340"/>
          </a:xfrm>
        </p:spPr>
        <p:txBody>
          <a:bodyPr wrap="square" lIns="0" tIns="18000" rIns="0" bIns="18000" anchor="ctr" anchorCtr="0">
            <a:spAutoFit/>
          </a:bodyPr>
          <a:lstStyle/>
          <a:p>
            <a:pPr marL="342900" indent="-342900">
              <a:spcBef>
                <a:spcPts val="600"/>
              </a:spcBef>
            </a:pPr>
            <a:r>
              <a:rPr lang="en-US" sz="2400" dirty="0">
                <a:solidFill>
                  <a:schemeClr val="tx1"/>
                </a:solidFill>
              </a:rPr>
              <a:t>Toyota/Lexus Power-Split System Operation:</a:t>
            </a:r>
          </a:p>
          <a:p>
            <a:pPr marL="829818" lvl="1" indent="-342900"/>
            <a:r>
              <a:rPr lang="en-US" sz="2400" dirty="0">
                <a:solidFill>
                  <a:schemeClr val="tx1"/>
                </a:solidFill>
              </a:rPr>
              <a:t>Vehicle Stopped</a:t>
            </a:r>
          </a:p>
          <a:p>
            <a:pPr marL="829818" lvl="1" indent="-342900"/>
            <a:r>
              <a:rPr lang="en-US" sz="2400" dirty="0">
                <a:solidFill>
                  <a:schemeClr val="tx1"/>
                </a:solidFill>
              </a:rPr>
              <a:t>Light Acceleration</a:t>
            </a:r>
          </a:p>
          <a:p>
            <a:pPr marL="829818" lvl="1" indent="-342900"/>
            <a:r>
              <a:rPr lang="en-US" sz="2400" dirty="0">
                <a:solidFill>
                  <a:schemeClr val="tx1"/>
                </a:solidFill>
              </a:rPr>
              <a:t>Normal Driving</a:t>
            </a:r>
          </a:p>
          <a:p>
            <a:pPr marL="829818" lvl="1" indent="-342900"/>
            <a:r>
              <a:rPr lang="en-US" sz="2400" dirty="0">
                <a:solidFill>
                  <a:schemeClr val="tx1"/>
                </a:solidFill>
              </a:rPr>
              <a:t>Full-Throttle Acceleration and High-Speed Cruise</a:t>
            </a:r>
          </a:p>
          <a:p>
            <a:pPr marL="829818" lvl="1" indent="-342900"/>
            <a:r>
              <a:rPr lang="en-US" sz="2400" dirty="0">
                <a:solidFill>
                  <a:schemeClr val="tx1"/>
                </a:solidFill>
              </a:rPr>
              <a:t>Deceleration and Braking</a:t>
            </a:r>
          </a:p>
          <a:p>
            <a:pPr marL="829818" lvl="1" indent="-342900"/>
            <a:r>
              <a:rPr lang="en-US" sz="2400" dirty="0">
                <a:solidFill>
                  <a:schemeClr val="tx1"/>
                </a:solidFill>
              </a:rPr>
              <a:t>Reverse</a:t>
            </a:r>
          </a:p>
        </p:txBody>
      </p:sp>
    </p:spTree>
    <p:extLst>
      <p:ext uri="{BB962C8B-B14F-4D97-AF65-F5344CB8AC3E}">
        <p14:creationId xmlns:p14="http://schemas.microsoft.com/office/powerpoint/2010/main" val="1061138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4"/>
            <a:ext cx="8229600" cy="590349"/>
          </a:xfrm>
        </p:spPr>
        <p:txBody>
          <a:bodyPr lIns="0" tIns="18000" rIns="0" bIns="18000" anchor="ctr" anchorCtr="0">
            <a:spAutoFit/>
          </a:bodyPr>
          <a:lstStyle/>
          <a:p>
            <a:r>
              <a:rPr lang="en-US" dirty="0"/>
              <a:t>Figure 12.16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2" y="1063966"/>
            <a:ext cx="2663077" cy="405683"/>
          </a:xfrm>
        </p:spPr>
        <p:txBody>
          <a:bodyPr wrap="square" lIns="0" tIns="18000" rIns="0" bIns="18000" anchor="ctr" anchorCtr="0">
            <a:spAutoFit/>
          </a:bodyPr>
          <a:lstStyle/>
          <a:p>
            <a:pPr marL="0" indent="0">
              <a:buNone/>
            </a:pPr>
            <a:r>
              <a:rPr lang="en-US" sz="2400" dirty="0">
                <a:solidFill>
                  <a:schemeClr val="tx1"/>
                </a:solidFill>
              </a:rPr>
              <a:t>Toyota </a:t>
            </a:r>
            <a:r>
              <a:rPr lang="en-US" sz="2400" spc="-300" dirty="0">
                <a:solidFill>
                  <a:schemeClr val="tx1"/>
                </a:solidFill>
              </a:rPr>
              <a:t>M G </a:t>
            </a:r>
            <a:r>
              <a:rPr lang="en-US" sz="2400" dirty="0">
                <a:solidFill>
                  <a:schemeClr val="tx1"/>
                </a:solidFill>
              </a:rPr>
              <a:t>1/</a:t>
            </a:r>
            <a:r>
              <a:rPr lang="en-US" sz="2400" spc="-300" dirty="0">
                <a:solidFill>
                  <a:schemeClr val="tx1"/>
                </a:solidFill>
              </a:rPr>
              <a:t>M G </a:t>
            </a:r>
            <a:r>
              <a:rPr lang="en-US" sz="2400" dirty="0">
                <a:solidFill>
                  <a:schemeClr val="tx1"/>
                </a:solidFill>
              </a:rPr>
              <a:t>2</a:t>
            </a:r>
          </a:p>
        </p:txBody>
      </p:sp>
      <p:pic>
        <p:nvPicPr>
          <p:cNvPr id="5" name="Picture 4" descr="A close-up view shows stator M G 1 and stator M G 2 placed alongside M G 1 rotor and M G 2 rotor.">
            <a:extLst>
              <a:ext uri="{FF2B5EF4-FFF2-40B4-BE49-F238E27FC236}">
                <a16:creationId xmlns:a16="http://schemas.microsoft.com/office/drawing/2014/main" id="{AEB58F0E-5286-1626-6DFE-7569461F59D4}"/>
              </a:ext>
            </a:extLst>
          </p:cNvPr>
          <p:cNvPicPr>
            <a:picLocks noChangeAspect="1"/>
          </p:cNvPicPr>
          <p:nvPr/>
        </p:nvPicPr>
        <p:blipFill rotWithShape="1">
          <a:blip r:embed="rId3"/>
          <a:srcRect b="7985"/>
          <a:stretch/>
        </p:blipFill>
        <p:spPr>
          <a:xfrm>
            <a:off x="1965417" y="1573012"/>
            <a:ext cx="5213166" cy="353674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200" y="5266194"/>
            <a:ext cx="8082951" cy="1144347"/>
          </a:xfrm>
        </p:spPr>
        <p:txBody>
          <a:bodyPr wrap="square" lIns="0" tIns="18000" rIns="0" bIns="18000" anchor="ctr" anchorCtr="0">
            <a:spAutoFit/>
          </a:bodyPr>
          <a:lstStyle/>
          <a:p>
            <a:pPr marL="0" indent="0">
              <a:buNone/>
            </a:pPr>
            <a:r>
              <a:rPr lang="en-US" sz="2400" dirty="0"/>
              <a:t>Toyota Hybrid System uses two electric motor/generators (</a:t>
            </a:r>
            <a:r>
              <a:rPr lang="en-US" sz="2400" spc="-300" dirty="0"/>
              <a:t>M G </a:t>
            </a:r>
            <a:r>
              <a:rPr lang="en-US" sz="2400" dirty="0"/>
              <a:t>1 and </a:t>
            </a:r>
            <a:r>
              <a:rPr lang="en-US" sz="2400" spc="-300" dirty="0"/>
              <a:t>M G </a:t>
            </a:r>
            <a:r>
              <a:rPr lang="en-US" sz="2400" dirty="0"/>
              <a:t>2) and an </a:t>
            </a:r>
            <a:r>
              <a:rPr lang="en-US" sz="2400" spc="-300" dirty="0"/>
              <a:t>I C </a:t>
            </a:r>
            <a:r>
              <a:rPr lang="en-US" sz="2400" dirty="0"/>
              <a:t>E, all connected together by a power-split device, which is a simple planetary gear set.</a:t>
            </a:r>
          </a:p>
        </p:txBody>
      </p:sp>
    </p:spTree>
    <p:extLst>
      <p:ext uri="{BB962C8B-B14F-4D97-AF65-F5344CB8AC3E}">
        <p14:creationId xmlns:p14="http://schemas.microsoft.com/office/powerpoint/2010/main" val="110973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4"/>
            <a:ext cx="8229600" cy="590349"/>
          </a:xfrm>
        </p:spPr>
        <p:txBody>
          <a:bodyPr lIns="0" tIns="18000" rIns="0" bIns="18000" anchor="ctr" anchorCtr="0">
            <a:spAutoFit/>
          </a:bodyPr>
          <a:lstStyle/>
          <a:p>
            <a:r>
              <a:rPr lang="en-US" dirty="0"/>
              <a:t>Figure 12.17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2" y="1056938"/>
            <a:ext cx="8229600" cy="1144347"/>
          </a:xfrm>
        </p:spPr>
        <p:txBody>
          <a:bodyPr wrap="square" lIns="0" tIns="18000" rIns="0" bIns="18000" anchor="ctr" anchorCtr="0">
            <a:spAutoFit/>
          </a:bodyPr>
          <a:lstStyle/>
          <a:p>
            <a:pPr marL="0" indent="0">
              <a:buNone/>
            </a:pPr>
            <a:r>
              <a:rPr lang="en-US" sz="2400" dirty="0">
                <a:solidFill>
                  <a:schemeClr val="tx1"/>
                </a:solidFill>
              </a:rPr>
              <a:t>The power-split device from the Toyota Hybrid System. Note the vehicle will only move when </a:t>
            </a:r>
            <a:r>
              <a:rPr lang="en-US" sz="2400" spc="-300" dirty="0">
                <a:solidFill>
                  <a:schemeClr val="tx1"/>
                </a:solidFill>
              </a:rPr>
              <a:t>M G </a:t>
            </a:r>
            <a:r>
              <a:rPr lang="en-US" sz="2400" dirty="0">
                <a:solidFill>
                  <a:schemeClr val="tx1"/>
                </a:solidFill>
              </a:rPr>
              <a:t>2 (and the ring gear) is turning.</a:t>
            </a:r>
          </a:p>
        </p:txBody>
      </p:sp>
      <p:pic>
        <p:nvPicPr>
          <p:cNvPr id="5" name="Picture 4" descr="An illustration shows a Toyota hybrid system.&#10;Long description is available in notes, Press F6.">
            <a:extLst>
              <a:ext uri="{FF2B5EF4-FFF2-40B4-BE49-F238E27FC236}">
                <a16:creationId xmlns:a16="http://schemas.microsoft.com/office/drawing/2014/main" id="{7FF86DE8-36BE-8008-B871-F8F0E1D9A313}"/>
              </a:ext>
            </a:extLst>
          </p:cNvPr>
          <p:cNvPicPr>
            <a:picLocks noChangeAspect="1"/>
          </p:cNvPicPr>
          <p:nvPr/>
        </p:nvPicPr>
        <p:blipFill rotWithShape="1">
          <a:blip r:embed="rId3"/>
          <a:srcRect b="6518"/>
          <a:stretch/>
        </p:blipFill>
        <p:spPr>
          <a:xfrm>
            <a:off x="1739454" y="2415887"/>
            <a:ext cx="5677705" cy="3861495"/>
          </a:xfrm>
          <a:prstGeom prst="rect">
            <a:avLst/>
          </a:prstGeom>
        </p:spPr>
      </p:pic>
    </p:spTree>
    <p:extLst>
      <p:ext uri="{BB962C8B-B14F-4D97-AF65-F5344CB8AC3E}">
        <p14:creationId xmlns:p14="http://schemas.microsoft.com/office/powerpoint/2010/main" val="1409287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4"/>
            <a:ext cx="8229600" cy="590349"/>
          </a:xfrm>
        </p:spPr>
        <p:txBody>
          <a:bodyPr lIns="0" tIns="18000" rIns="0" bIns="18000" anchor="ctr" anchorCtr="0">
            <a:spAutoFit/>
          </a:bodyPr>
          <a:lstStyle/>
          <a:p>
            <a:r>
              <a:rPr lang="en-US" dirty="0"/>
              <a:t>Figure 12.18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2" y="1055340"/>
            <a:ext cx="1929831" cy="405683"/>
          </a:xfrm>
        </p:spPr>
        <p:txBody>
          <a:bodyPr wrap="square" lIns="0" tIns="18000" rIns="0" bIns="18000" anchor="ctr" anchorCtr="0">
            <a:spAutoFit/>
          </a:bodyPr>
          <a:lstStyle/>
          <a:p>
            <a:pPr marL="0" indent="0">
              <a:buNone/>
            </a:pPr>
            <a:r>
              <a:rPr lang="en-US" sz="2400" dirty="0">
                <a:solidFill>
                  <a:schemeClr val="tx1"/>
                </a:solidFill>
              </a:rPr>
              <a:t>Planet Carrier</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200" y="1730671"/>
            <a:ext cx="4114800" cy="3729670"/>
          </a:xfrm>
        </p:spPr>
        <p:txBody>
          <a:bodyPr wrap="square" lIns="0" tIns="18000" rIns="0" bIns="18000" anchor="ctr" anchorCtr="0">
            <a:spAutoFit/>
          </a:bodyPr>
          <a:lstStyle/>
          <a:p>
            <a:pPr marL="0" indent="0">
              <a:buNone/>
            </a:pPr>
            <a:r>
              <a:rPr lang="en-US" sz="2400" dirty="0"/>
              <a:t>The planetary gear set used in the Toyota Hybrid System has 2.6 times number of teeth in its ring gear as it has in its sun gear. This means that the </a:t>
            </a:r>
            <a:r>
              <a:rPr lang="en-US" sz="2400" spc="-300" dirty="0"/>
              <a:t>I C </a:t>
            </a:r>
            <a:r>
              <a:rPr lang="en-US" sz="2400" dirty="0"/>
              <a:t>E (attached to the planet carrier) will send 72% of its torque to the ring gear (drive wheels) and 28% of its torque to the sun gear (</a:t>
            </a:r>
            <a:r>
              <a:rPr lang="en-US" sz="2400" spc="-300" dirty="0"/>
              <a:t>M G </a:t>
            </a:r>
            <a:r>
              <a:rPr lang="en-US" sz="2400" dirty="0"/>
              <a:t>1).</a:t>
            </a:r>
          </a:p>
        </p:txBody>
      </p:sp>
      <p:pic>
        <p:nvPicPr>
          <p:cNvPr id="7" name="Picture 6" descr="An illustration shows the planetary gearset of a Toyota hybrid system connected to an internal combustion engine.&#10;Long description is available in notes, Press F6.">
            <a:extLst>
              <a:ext uri="{FF2B5EF4-FFF2-40B4-BE49-F238E27FC236}">
                <a16:creationId xmlns:a16="http://schemas.microsoft.com/office/drawing/2014/main" id="{A6DD02DC-FBA0-30D3-F815-6CA966DA9DA1}"/>
              </a:ext>
            </a:extLst>
          </p:cNvPr>
          <p:cNvPicPr>
            <a:picLocks noChangeAspect="1"/>
          </p:cNvPicPr>
          <p:nvPr/>
        </p:nvPicPr>
        <p:blipFill rotWithShape="1">
          <a:blip r:embed="rId3"/>
          <a:srcRect b="4097"/>
          <a:stretch/>
        </p:blipFill>
        <p:spPr>
          <a:xfrm>
            <a:off x="4942421" y="1393873"/>
            <a:ext cx="3555774" cy="4492172"/>
          </a:xfrm>
          <a:prstGeom prst="rect">
            <a:avLst/>
          </a:prstGeom>
        </p:spPr>
      </p:pic>
    </p:spTree>
    <p:extLst>
      <p:ext uri="{BB962C8B-B14F-4D97-AF65-F5344CB8AC3E}">
        <p14:creationId xmlns:p14="http://schemas.microsoft.com/office/powerpoint/2010/main" val="781866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4"/>
            <a:ext cx="8229600" cy="590349"/>
          </a:xfrm>
        </p:spPr>
        <p:txBody>
          <a:bodyPr lIns="0" tIns="18000" rIns="0" bIns="18000" anchor="ctr" anchorCtr="0">
            <a:spAutoFit/>
          </a:bodyPr>
          <a:lstStyle/>
          <a:p>
            <a:r>
              <a:rPr lang="en-US" dirty="0"/>
              <a:t>Figure 12.19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2" y="1060452"/>
            <a:ext cx="8207376" cy="775015"/>
          </a:xfrm>
        </p:spPr>
        <p:txBody>
          <a:bodyPr wrap="square" lIns="0" tIns="18000" rIns="0" bIns="18000" anchor="ctr" anchorCtr="0">
            <a:spAutoFit/>
          </a:bodyPr>
          <a:lstStyle/>
          <a:p>
            <a:pPr marL="0" indent="0">
              <a:buNone/>
            </a:pPr>
            <a:r>
              <a:rPr lang="en-US" sz="2400" dirty="0">
                <a:solidFill>
                  <a:schemeClr val="tx1"/>
                </a:solidFill>
              </a:rPr>
              <a:t>When the vehicle is stopped, the </a:t>
            </a:r>
            <a:r>
              <a:rPr lang="en-US" sz="2400" spc="-300" dirty="0">
                <a:solidFill>
                  <a:schemeClr val="tx1"/>
                </a:solidFill>
              </a:rPr>
              <a:t>I C </a:t>
            </a:r>
            <a:r>
              <a:rPr lang="en-US" sz="2400" dirty="0">
                <a:solidFill>
                  <a:schemeClr val="tx1"/>
                </a:solidFill>
              </a:rPr>
              <a:t>E is shut off along with both motor/generators.</a:t>
            </a:r>
          </a:p>
        </p:txBody>
      </p:sp>
      <p:pic>
        <p:nvPicPr>
          <p:cNvPr id="8" name="Picture 7" descr="An illustration depicts the vehicle stop mechanism within the drive system of a Toyota hybrid system.&#10;Long description is available in notes, Press F6.">
            <a:extLst>
              <a:ext uri="{FF2B5EF4-FFF2-40B4-BE49-F238E27FC236}">
                <a16:creationId xmlns:a16="http://schemas.microsoft.com/office/drawing/2014/main" id="{7424AFEF-D679-913F-1AD9-063445BDB363}"/>
              </a:ext>
            </a:extLst>
          </p:cNvPr>
          <p:cNvPicPr>
            <a:picLocks noChangeAspect="1"/>
          </p:cNvPicPr>
          <p:nvPr/>
        </p:nvPicPr>
        <p:blipFill rotWithShape="1">
          <a:blip r:embed="rId3"/>
          <a:srcRect b="5195"/>
          <a:stretch/>
        </p:blipFill>
        <p:spPr>
          <a:xfrm>
            <a:off x="2332391" y="2003408"/>
            <a:ext cx="4490169" cy="4353273"/>
          </a:xfrm>
          <a:prstGeom prst="rect">
            <a:avLst/>
          </a:prstGeom>
        </p:spPr>
      </p:pic>
    </p:spTree>
    <p:extLst>
      <p:ext uri="{BB962C8B-B14F-4D97-AF65-F5344CB8AC3E}">
        <p14:creationId xmlns:p14="http://schemas.microsoft.com/office/powerpoint/2010/main" val="1270902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3078" y="218670"/>
            <a:ext cx="8229600" cy="590349"/>
          </a:xfrm>
        </p:spPr>
        <p:txBody>
          <a:bodyPr lIns="0" tIns="18000" rIns="0" bIns="18000" anchor="ctr" anchorCtr="0">
            <a:spAutoFit/>
          </a:bodyPr>
          <a:lstStyle/>
          <a:p>
            <a:r>
              <a:rPr lang="en-US" dirty="0"/>
              <a:t>Light Acceleration</a:t>
            </a:r>
            <a:endParaRPr lang="en-US" sz="2800" dirty="0"/>
          </a:p>
        </p:txBody>
      </p:sp>
      <p:pic>
        <p:nvPicPr>
          <p:cNvPr id="6" name="Picture 5" descr="An illustration depicts the vehicle start mechanism of the drive system of a Toyota hybrid system at low speeds.&#10;Long description 1 is available in notes, Press F6.">
            <a:extLst>
              <a:ext uri="{FF2B5EF4-FFF2-40B4-BE49-F238E27FC236}">
                <a16:creationId xmlns:a16="http://schemas.microsoft.com/office/drawing/2014/main" id="{430D6787-DADF-9EDF-F892-DCE6A94E0C36}"/>
              </a:ext>
            </a:extLst>
          </p:cNvPr>
          <p:cNvPicPr>
            <a:picLocks noChangeAspect="1"/>
          </p:cNvPicPr>
          <p:nvPr/>
        </p:nvPicPr>
        <p:blipFill rotWithShape="1">
          <a:blip r:embed="rId3"/>
          <a:srcRect b="5075"/>
          <a:stretch/>
        </p:blipFill>
        <p:spPr>
          <a:xfrm>
            <a:off x="472325" y="1067722"/>
            <a:ext cx="3282310" cy="3242407"/>
          </a:xfrm>
          <a:prstGeom prst="rect">
            <a:avLst/>
          </a:prstGeom>
        </p:spPr>
      </p:pic>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064" y="4486488"/>
            <a:ext cx="3363692" cy="1513679"/>
          </a:xfrm>
        </p:spPr>
        <p:txBody>
          <a:bodyPr wrap="square" lIns="0" tIns="18000" rIns="0" bIns="18000" anchor="ctr" anchorCtr="0">
            <a:spAutoFit/>
          </a:bodyPr>
          <a:lstStyle/>
          <a:p>
            <a:pPr marL="0" indent="0">
              <a:buNone/>
            </a:pPr>
            <a:r>
              <a:rPr lang="en-US" sz="2400" b="1" dirty="0">
                <a:solidFill>
                  <a:schemeClr val="tx1"/>
                </a:solidFill>
              </a:rPr>
              <a:t>Figure 12.20</a:t>
            </a:r>
            <a:r>
              <a:rPr lang="en-US" sz="2400" dirty="0">
                <a:solidFill>
                  <a:schemeClr val="tx1"/>
                </a:solidFill>
              </a:rPr>
              <a:t> Under light acceleration, power is sent to </a:t>
            </a:r>
            <a:r>
              <a:rPr lang="en-US" sz="2400" spc="-300" dirty="0">
                <a:solidFill>
                  <a:schemeClr val="tx1"/>
                </a:solidFill>
              </a:rPr>
              <a:t>M G </a:t>
            </a:r>
            <a:r>
              <a:rPr lang="en-US" sz="2400" dirty="0">
                <a:solidFill>
                  <a:schemeClr val="tx1"/>
                </a:solidFill>
              </a:rPr>
              <a:t>2 to move the vehicle.</a:t>
            </a:r>
          </a:p>
        </p:txBody>
      </p:sp>
      <p:pic>
        <p:nvPicPr>
          <p:cNvPr id="8" name="Picture 7" descr="A graph depicts the operation of a Toyota hybrid vehicle under light acceleration.&#10;Long description 2 is available in notes, Press F6.">
            <a:extLst>
              <a:ext uri="{FF2B5EF4-FFF2-40B4-BE49-F238E27FC236}">
                <a16:creationId xmlns:a16="http://schemas.microsoft.com/office/drawing/2014/main" id="{A7753B50-793B-CC2D-E0CF-483E55CCCDC8}"/>
              </a:ext>
            </a:extLst>
          </p:cNvPr>
          <p:cNvPicPr>
            <a:picLocks noChangeAspect="1"/>
          </p:cNvPicPr>
          <p:nvPr/>
        </p:nvPicPr>
        <p:blipFill rotWithShape="1">
          <a:blip r:embed="rId4"/>
          <a:srcRect b="7182"/>
          <a:stretch/>
        </p:blipFill>
        <p:spPr>
          <a:xfrm>
            <a:off x="4641117" y="1003571"/>
            <a:ext cx="3890408" cy="3266501"/>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580623" y="4482995"/>
            <a:ext cx="4132056" cy="1883011"/>
          </a:xfrm>
        </p:spPr>
        <p:txBody>
          <a:bodyPr wrap="square" lIns="0" tIns="18000" rIns="0" bIns="18000" anchor="ctr" anchorCtr="0">
            <a:spAutoFit/>
          </a:bodyPr>
          <a:lstStyle/>
          <a:p>
            <a:pPr marL="0" indent="0">
              <a:buNone/>
            </a:pPr>
            <a:r>
              <a:rPr lang="en-US" sz="2400" b="1" dirty="0">
                <a:solidFill>
                  <a:schemeClr val="tx1"/>
                </a:solidFill>
              </a:rPr>
              <a:t>Figure 12.21</a:t>
            </a:r>
            <a:r>
              <a:rPr lang="en-US" sz="2400" dirty="0">
                <a:solidFill>
                  <a:schemeClr val="tx1"/>
                </a:solidFill>
              </a:rPr>
              <a:t> Under light acceleration, the engine is stopped (0 </a:t>
            </a:r>
            <a:r>
              <a:rPr lang="en-US" sz="2400" spc="-300" dirty="0">
                <a:solidFill>
                  <a:schemeClr val="tx1"/>
                </a:solidFill>
              </a:rPr>
              <a:t>R P </a:t>
            </a:r>
            <a:r>
              <a:rPr lang="en-US" sz="2400" dirty="0">
                <a:solidFill>
                  <a:schemeClr val="tx1"/>
                </a:solidFill>
              </a:rPr>
              <a:t>M), </a:t>
            </a:r>
            <a:r>
              <a:rPr lang="en-US" sz="2400" spc="-300" dirty="0">
                <a:solidFill>
                  <a:schemeClr val="tx1"/>
                </a:solidFill>
              </a:rPr>
              <a:t>M G </a:t>
            </a:r>
            <a:r>
              <a:rPr lang="en-US" sz="2400" dirty="0">
                <a:solidFill>
                  <a:schemeClr val="tx1"/>
                </a:solidFill>
              </a:rPr>
              <a:t>2 is turning forward (+), and </a:t>
            </a:r>
            <a:r>
              <a:rPr lang="en-US" sz="2400" spc="-300" dirty="0">
                <a:solidFill>
                  <a:schemeClr val="tx1"/>
                </a:solidFill>
              </a:rPr>
              <a:t>M G </a:t>
            </a:r>
            <a:r>
              <a:rPr lang="en-US" sz="2400" dirty="0">
                <a:solidFill>
                  <a:schemeClr val="tx1"/>
                </a:solidFill>
              </a:rPr>
              <a:t>1 is turning backward (−).</a:t>
            </a:r>
          </a:p>
        </p:txBody>
      </p:sp>
    </p:spTree>
    <p:extLst>
      <p:ext uri="{BB962C8B-B14F-4D97-AF65-F5344CB8AC3E}">
        <p14:creationId xmlns:p14="http://schemas.microsoft.com/office/powerpoint/2010/main" val="3290452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4"/>
            <a:ext cx="8229600" cy="590349"/>
          </a:xfrm>
        </p:spPr>
        <p:txBody>
          <a:bodyPr lIns="0" tIns="18000" rIns="0" bIns="18000" anchor="ctr" anchorCtr="0">
            <a:spAutoFit/>
          </a:bodyPr>
          <a:lstStyle/>
          <a:p>
            <a:r>
              <a:rPr lang="en-US" dirty="0"/>
              <a:t>Figure 12.22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103108"/>
            <a:ext cx="8229600" cy="1052014"/>
          </a:xfrm>
        </p:spPr>
        <p:txBody>
          <a:bodyPr wrap="square" lIns="0" tIns="18000" rIns="0" bIns="18000" anchor="ctr" anchorCtr="0">
            <a:spAutoFit/>
          </a:bodyPr>
          <a:lstStyle/>
          <a:p>
            <a:pPr marL="0" indent="0">
              <a:buNone/>
            </a:pPr>
            <a:r>
              <a:rPr lang="en-US" sz="2200" dirty="0">
                <a:solidFill>
                  <a:schemeClr val="tx1"/>
                </a:solidFill>
              </a:rPr>
              <a:t>To start the </a:t>
            </a:r>
            <a:r>
              <a:rPr lang="en-US" sz="2200" spc="-300" dirty="0">
                <a:solidFill>
                  <a:schemeClr val="tx1"/>
                </a:solidFill>
              </a:rPr>
              <a:t>I C </a:t>
            </a:r>
            <a:r>
              <a:rPr lang="en-US" sz="2200" dirty="0">
                <a:solidFill>
                  <a:schemeClr val="tx1"/>
                </a:solidFill>
              </a:rPr>
              <a:t>E, </a:t>
            </a:r>
            <a:r>
              <a:rPr lang="en-US" sz="2200" spc="-300" dirty="0">
                <a:solidFill>
                  <a:schemeClr val="tx1"/>
                </a:solidFill>
              </a:rPr>
              <a:t>M G </a:t>
            </a:r>
            <a:r>
              <a:rPr lang="en-US" sz="2200" dirty="0">
                <a:solidFill>
                  <a:schemeClr val="tx1"/>
                </a:solidFill>
              </a:rPr>
              <a:t>1 (sun) acts as a motor and turns clockwise (</a:t>
            </a:r>
            <a:r>
              <a:rPr lang="en-US" sz="2200" spc="-300" dirty="0">
                <a:solidFill>
                  <a:schemeClr val="tx1"/>
                </a:solidFill>
              </a:rPr>
              <a:t>C </a:t>
            </a:r>
            <a:r>
              <a:rPr lang="en-US" sz="2200" dirty="0">
                <a:solidFill>
                  <a:schemeClr val="tx1"/>
                </a:solidFill>
              </a:rPr>
              <a:t>W), causing the planet carrier (attached to the </a:t>
            </a:r>
            <a:r>
              <a:rPr lang="en-US" sz="2200" spc="-300" dirty="0">
                <a:solidFill>
                  <a:schemeClr val="tx1"/>
                </a:solidFill>
              </a:rPr>
              <a:t>I C </a:t>
            </a:r>
            <a:r>
              <a:rPr lang="en-US" sz="2200" dirty="0">
                <a:solidFill>
                  <a:schemeClr val="tx1"/>
                </a:solidFill>
              </a:rPr>
              <a:t>E) to also turn </a:t>
            </a:r>
            <a:r>
              <a:rPr lang="en-US" sz="2200" spc="-300" dirty="0">
                <a:solidFill>
                  <a:schemeClr val="tx1"/>
                </a:solidFill>
              </a:rPr>
              <a:t>C </a:t>
            </a:r>
            <a:r>
              <a:rPr lang="en-US" sz="2200" dirty="0">
                <a:solidFill>
                  <a:schemeClr val="tx1"/>
                </a:solidFill>
              </a:rPr>
              <a:t>W.</a:t>
            </a:r>
          </a:p>
        </p:txBody>
      </p:sp>
      <p:pic>
        <p:nvPicPr>
          <p:cNvPr id="5" name="Picture 4" descr="An illustration shows a wheel of gears with one in the center and four along the sides of a circle. An arrow in clockwise direction flows in the center gear and an arrow in counterclockwise direction flows in the adjacent right gear.">
            <a:extLst>
              <a:ext uri="{FF2B5EF4-FFF2-40B4-BE49-F238E27FC236}">
                <a16:creationId xmlns:a16="http://schemas.microsoft.com/office/drawing/2014/main" id="{B5274A02-4FF7-4BCD-50C4-E6910F6169A3}"/>
              </a:ext>
            </a:extLst>
          </p:cNvPr>
          <p:cNvPicPr>
            <a:picLocks noChangeAspect="1"/>
          </p:cNvPicPr>
          <p:nvPr/>
        </p:nvPicPr>
        <p:blipFill rotWithShape="1">
          <a:blip r:embed="rId3"/>
          <a:srcRect b="5033"/>
          <a:stretch/>
        </p:blipFill>
        <p:spPr>
          <a:xfrm>
            <a:off x="2556833" y="2316214"/>
            <a:ext cx="4047583" cy="4043950"/>
          </a:xfrm>
          <a:prstGeom prst="rect">
            <a:avLst/>
          </a:prstGeom>
        </p:spPr>
      </p:pic>
    </p:spTree>
    <p:extLst>
      <p:ext uri="{BB962C8B-B14F-4D97-AF65-F5344CB8AC3E}">
        <p14:creationId xmlns:p14="http://schemas.microsoft.com/office/powerpoint/2010/main" val="2316580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3078" y="218670"/>
            <a:ext cx="8229600" cy="590349"/>
          </a:xfrm>
        </p:spPr>
        <p:txBody>
          <a:bodyPr lIns="0" tIns="18000" rIns="0" bIns="18000" anchor="ctr" anchorCtr="0">
            <a:spAutoFit/>
          </a:bodyPr>
          <a:lstStyle/>
          <a:p>
            <a:r>
              <a:rPr lang="en-US" dirty="0"/>
              <a:t>Generator Action</a:t>
            </a:r>
            <a:endParaRPr lang="en-US" sz="2800" dirty="0"/>
          </a:p>
        </p:txBody>
      </p:sp>
      <p:pic>
        <p:nvPicPr>
          <p:cNvPr id="6" name="Picture 5" descr="An illustration depicts the normal driving of a Toyota hybrid system.&#10;Long description 1 is available in notes, Press F6.">
            <a:extLst>
              <a:ext uri="{FF2B5EF4-FFF2-40B4-BE49-F238E27FC236}">
                <a16:creationId xmlns:a16="http://schemas.microsoft.com/office/drawing/2014/main" id="{A2641845-C1EE-BB48-C06A-1078EB3FD3E7}"/>
              </a:ext>
            </a:extLst>
          </p:cNvPr>
          <p:cNvPicPr>
            <a:picLocks noChangeAspect="1"/>
          </p:cNvPicPr>
          <p:nvPr/>
        </p:nvPicPr>
        <p:blipFill rotWithShape="1">
          <a:blip r:embed="rId3"/>
          <a:srcRect b="5596"/>
          <a:stretch/>
        </p:blipFill>
        <p:spPr>
          <a:xfrm>
            <a:off x="477739" y="985929"/>
            <a:ext cx="3927066" cy="3322277"/>
          </a:xfrm>
          <a:prstGeom prst="rect">
            <a:avLst/>
          </a:prstGeom>
        </p:spPr>
      </p:pic>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063" y="4526104"/>
            <a:ext cx="3931985" cy="1883011"/>
          </a:xfrm>
        </p:spPr>
        <p:txBody>
          <a:bodyPr wrap="square" lIns="0" tIns="18000" rIns="0" bIns="18000" anchor="ctr" anchorCtr="0">
            <a:spAutoFit/>
          </a:bodyPr>
          <a:lstStyle/>
          <a:p>
            <a:pPr marL="0" indent="0">
              <a:buNone/>
            </a:pPr>
            <a:r>
              <a:rPr lang="en-US" sz="2000" b="1" dirty="0">
                <a:solidFill>
                  <a:schemeClr val="tx1"/>
                </a:solidFill>
              </a:rPr>
              <a:t>Figure 12.23 </a:t>
            </a:r>
            <a:r>
              <a:rPr lang="en-US" sz="2000" dirty="0">
                <a:solidFill>
                  <a:schemeClr val="tx1"/>
                </a:solidFill>
              </a:rPr>
              <a:t>Normal driving—</a:t>
            </a:r>
            <a:r>
              <a:rPr lang="en-US" sz="2000" spc="-300" dirty="0">
                <a:solidFill>
                  <a:schemeClr val="tx1"/>
                </a:solidFill>
              </a:rPr>
              <a:t>I C </a:t>
            </a:r>
            <a:r>
              <a:rPr lang="en-US" sz="2000" dirty="0">
                <a:solidFill>
                  <a:schemeClr val="tx1"/>
                </a:solidFill>
              </a:rPr>
              <a:t>E is now running and some of its torque is used to drive </a:t>
            </a:r>
            <a:r>
              <a:rPr lang="en-US" sz="2000" spc="-300" dirty="0">
                <a:solidFill>
                  <a:schemeClr val="tx1"/>
                </a:solidFill>
              </a:rPr>
              <a:t>M G </a:t>
            </a:r>
            <a:r>
              <a:rPr lang="en-US" sz="2000" dirty="0">
                <a:solidFill>
                  <a:schemeClr val="tx1"/>
                </a:solidFill>
              </a:rPr>
              <a:t>1. Electricity generated by </a:t>
            </a:r>
            <a:r>
              <a:rPr lang="en-US" sz="2000" spc="-300" dirty="0">
                <a:solidFill>
                  <a:schemeClr val="tx1"/>
                </a:solidFill>
              </a:rPr>
              <a:t>M G </a:t>
            </a:r>
            <a:r>
              <a:rPr lang="en-US" sz="2000" dirty="0">
                <a:solidFill>
                  <a:schemeClr val="tx1"/>
                </a:solidFill>
              </a:rPr>
              <a:t>1 is used to power </a:t>
            </a:r>
            <a:r>
              <a:rPr lang="en-US" sz="2000" spc="-300" dirty="0">
                <a:solidFill>
                  <a:schemeClr val="tx1"/>
                </a:solidFill>
              </a:rPr>
              <a:t>M G </a:t>
            </a:r>
            <a:r>
              <a:rPr lang="en-US" sz="2000" dirty="0">
                <a:solidFill>
                  <a:schemeClr val="tx1"/>
                </a:solidFill>
              </a:rPr>
              <a:t>2 or recharge the </a:t>
            </a:r>
            <a:r>
              <a:rPr lang="en-US" sz="2000" spc="-300" dirty="0">
                <a:solidFill>
                  <a:schemeClr val="tx1"/>
                </a:solidFill>
              </a:rPr>
              <a:t>H </a:t>
            </a:r>
            <a:r>
              <a:rPr lang="en-US" sz="2000" dirty="0">
                <a:solidFill>
                  <a:schemeClr val="tx1"/>
                </a:solidFill>
              </a:rPr>
              <a:t>V battery.</a:t>
            </a:r>
          </a:p>
        </p:txBody>
      </p:sp>
      <p:pic>
        <p:nvPicPr>
          <p:cNvPr id="8" name="Picture 7" descr="A graph depicts the operation of a Toyota hybrid vehicle under normal driving.&#10;Long description 2 is available in notes, Press F6.">
            <a:extLst>
              <a:ext uri="{FF2B5EF4-FFF2-40B4-BE49-F238E27FC236}">
                <a16:creationId xmlns:a16="http://schemas.microsoft.com/office/drawing/2014/main" id="{519BBC7B-428D-7D86-7B4F-A7FE9FE20B5A}"/>
              </a:ext>
            </a:extLst>
          </p:cNvPr>
          <p:cNvPicPr>
            <a:picLocks noChangeAspect="1"/>
          </p:cNvPicPr>
          <p:nvPr/>
        </p:nvPicPr>
        <p:blipFill rotWithShape="1">
          <a:blip r:embed="rId4"/>
          <a:srcRect b="5559"/>
          <a:stretch/>
        </p:blipFill>
        <p:spPr>
          <a:xfrm>
            <a:off x="4684193" y="984704"/>
            <a:ext cx="3890409" cy="3323619"/>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684193" y="4531979"/>
            <a:ext cx="3931985" cy="1267458"/>
          </a:xfrm>
        </p:spPr>
        <p:txBody>
          <a:bodyPr wrap="square" lIns="0" tIns="18000" rIns="0" bIns="18000" anchor="ctr" anchorCtr="0">
            <a:spAutoFit/>
          </a:bodyPr>
          <a:lstStyle/>
          <a:p>
            <a:pPr marL="0" indent="0">
              <a:buNone/>
            </a:pPr>
            <a:r>
              <a:rPr lang="en-US" sz="2000" b="1" dirty="0">
                <a:solidFill>
                  <a:schemeClr val="tx1"/>
                </a:solidFill>
              </a:rPr>
              <a:t>Figure 12.24 </a:t>
            </a:r>
            <a:r>
              <a:rPr lang="en-US" sz="2000" dirty="0">
                <a:solidFill>
                  <a:schemeClr val="tx1"/>
                </a:solidFill>
              </a:rPr>
              <a:t>Normal driving—the engine is running, </a:t>
            </a:r>
            <a:r>
              <a:rPr lang="en-US" sz="2000" spc="-300" dirty="0">
                <a:solidFill>
                  <a:schemeClr val="tx1"/>
                </a:solidFill>
              </a:rPr>
              <a:t>M G </a:t>
            </a:r>
            <a:r>
              <a:rPr lang="en-US" sz="2000" dirty="0">
                <a:solidFill>
                  <a:schemeClr val="tx1"/>
                </a:solidFill>
              </a:rPr>
              <a:t>2 is turning forward (+), and </a:t>
            </a:r>
            <a:r>
              <a:rPr lang="en-US" sz="2000" spc="-300" dirty="0">
                <a:solidFill>
                  <a:schemeClr val="tx1"/>
                </a:solidFill>
              </a:rPr>
              <a:t>M G </a:t>
            </a:r>
            <a:r>
              <a:rPr lang="en-US" sz="2000" dirty="0">
                <a:solidFill>
                  <a:schemeClr val="tx1"/>
                </a:solidFill>
              </a:rPr>
              <a:t>1 is turning backward (−).</a:t>
            </a:r>
          </a:p>
        </p:txBody>
      </p:sp>
    </p:spTree>
    <p:extLst>
      <p:ext uri="{BB962C8B-B14F-4D97-AF65-F5344CB8AC3E}">
        <p14:creationId xmlns:p14="http://schemas.microsoft.com/office/powerpoint/2010/main" val="1110891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3078" y="218670"/>
            <a:ext cx="8229600" cy="590349"/>
          </a:xfrm>
        </p:spPr>
        <p:txBody>
          <a:bodyPr lIns="0" tIns="18000" rIns="0" bIns="18000" anchor="ctr" anchorCtr="0">
            <a:spAutoFit/>
          </a:bodyPr>
          <a:lstStyle/>
          <a:p>
            <a:r>
              <a:rPr lang="en-US" dirty="0"/>
              <a:t>Acceleration</a:t>
            </a:r>
            <a:endParaRPr lang="en-US" sz="2800" dirty="0"/>
          </a:p>
        </p:txBody>
      </p:sp>
      <p:pic>
        <p:nvPicPr>
          <p:cNvPr id="6" name="Picture 5" descr="An illustration depicts the operation of a Toyota hybrid system under full-throttle acceleration and high-speed cruise.&#10;Long description 1 is available in notes, Press F6.">
            <a:extLst>
              <a:ext uri="{FF2B5EF4-FFF2-40B4-BE49-F238E27FC236}">
                <a16:creationId xmlns:a16="http://schemas.microsoft.com/office/drawing/2014/main" id="{3F8C2EE1-F076-D154-9A03-AE7328201620}"/>
              </a:ext>
            </a:extLst>
          </p:cNvPr>
          <p:cNvPicPr>
            <a:picLocks noChangeAspect="1"/>
          </p:cNvPicPr>
          <p:nvPr/>
        </p:nvPicPr>
        <p:blipFill rotWithShape="1">
          <a:blip r:embed="rId3"/>
          <a:srcRect b="5186"/>
          <a:stretch/>
        </p:blipFill>
        <p:spPr>
          <a:xfrm>
            <a:off x="473294" y="891142"/>
            <a:ext cx="3355557" cy="2841191"/>
          </a:xfrm>
          <a:prstGeom prst="rect">
            <a:avLst/>
          </a:prstGeom>
        </p:spPr>
      </p:pic>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063" y="3857881"/>
            <a:ext cx="3903263" cy="2529342"/>
          </a:xfrm>
        </p:spPr>
        <p:txBody>
          <a:bodyPr wrap="square" lIns="0" tIns="18000" rIns="0" bIns="18000" anchor="ctr" anchorCtr="0">
            <a:spAutoFit/>
          </a:bodyPr>
          <a:lstStyle/>
          <a:p>
            <a:pPr marL="0" indent="0">
              <a:spcBef>
                <a:spcPts val="600"/>
              </a:spcBef>
              <a:buNone/>
            </a:pPr>
            <a:r>
              <a:rPr lang="en-US" sz="1800" b="1" dirty="0">
                <a:solidFill>
                  <a:schemeClr val="tx1"/>
                </a:solidFill>
              </a:rPr>
              <a:t>Figure 12.25 </a:t>
            </a:r>
            <a:r>
              <a:rPr lang="en-US" sz="1800" dirty="0">
                <a:solidFill>
                  <a:schemeClr val="tx1"/>
                </a:solidFill>
              </a:rPr>
              <a:t>Full-throttle acceleration and high-speed cruise—with greater demand for acceleration, power from </a:t>
            </a:r>
            <a:r>
              <a:rPr lang="en-US" sz="1800" spc="-300" dirty="0">
                <a:solidFill>
                  <a:schemeClr val="tx1"/>
                </a:solidFill>
              </a:rPr>
              <a:t>M G </a:t>
            </a:r>
            <a:r>
              <a:rPr lang="en-US" sz="1800" dirty="0">
                <a:solidFill>
                  <a:schemeClr val="tx1"/>
                </a:solidFill>
              </a:rPr>
              <a:t>1 is combined with power from the </a:t>
            </a:r>
            <a:r>
              <a:rPr lang="en-US" sz="1800" spc="-200" dirty="0">
                <a:solidFill>
                  <a:schemeClr val="tx1"/>
                </a:solidFill>
              </a:rPr>
              <a:t>H</a:t>
            </a:r>
            <a:r>
              <a:rPr lang="en-US" sz="1800" spc="-300" dirty="0">
                <a:solidFill>
                  <a:schemeClr val="tx1"/>
                </a:solidFill>
              </a:rPr>
              <a:t> </a:t>
            </a:r>
            <a:r>
              <a:rPr lang="en-US" sz="1800" dirty="0">
                <a:solidFill>
                  <a:schemeClr val="tx1"/>
                </a:solidFill>
              </a:rPr>
              <a:t>V battery to generate higher output from </a:t>
            </a:r>
            <a:r>
              <a:rPr lang="en-US" sz="1800" spc="-200" dirty="0">
                <a:solidFill>
                  <a:schemeClr val="tx1"/>
                </a:solidFill>
              </a:rPr>
              <a:t>M G </a:t>
            </a:r>
            <a:r>
              <a:rPr lang="en-US" sz="1800" dirty="0">
                <a:solidFill>
                  <a:schemeClr val="tx1"/>
                </a:solidFill>
              </a:rPr>
              <a:t>2. It is also possible to configure </a:t>
            </a:r>
            <a:r>
              <a:rPr lang="en-US" sz="1800" spc="-200" dirty="0">
                <a:solidFill>
                  <a:schemeClr val="tx1"/>
                </a:solidFill>
              </a:rPr>
              <a:t>M G </a:t>
            </a:r>
            <a:r>
              <a:rPr lang="en-US" sz="1800" dirty="0">
                <a:solidFill>
                  <a:schemeClr val="tx1"/>
                </a:solidFill>
              </a:rPr>
              <a:t>2 as a generator and send its power to </a:t>
            </a:r>
            <a:r>
              <a:rPr lang="en-US" sz="1800" spc="-200" dirty="0">
                <a:solidFill>
                  <a:schemeClr val="tx1"/>
                </a:solidFill>
              </a:rPr>
              <a:t>M G </a:t>
            </a:r>
            <a:r>
              <a:rPr lang="en-US" sz="1800" dirty="0">
                <a:solidFill>
                  <a:schemeClr val="tx1"/>
                </a:solidFill>
              </a:rPr>
              <a:t>1 (then acts as a motor).</a:t>
            </a:r>
          </a:p>
        </p:txBody>
      </p:sp>
      <p:pic>
        <p:nvPicPr>
          <p:cNvPr id="8" name="Picture 7" descr="A graph depicts the operation of a Toyota hybrid vehicle under full-throttle acceleration and high-speed cruise.&#10;Long description 2 is available in notes, Press F6.">
            <a:extLst>
              <a:ext uri="{FF2B5EF4-FFF2-40B4-BE49-F238E27FC236}">
                <a16:creationId xmlns:a16="http://schemas.microsoft.com/office/drawing/2014/main" id="{D4FAF4D8-54A2-5F7D-27A3-7B91276FFD9C}"/>
              </a:ext>
            </a:extLst>
          </p:cNvPr>
          <p:cNvPicPr>
            <a:picLocks noChangeAspect="1"/>
          </p:cNvPicPr>
          <p:nvPr/>
        </p:nvPicPr>
        <p:blipFill rotWithShape="1">
          <a:blip r:embed="rId4"/>
          <a:srcRect b="6523"/>
          <a:stretch/>
        </p:blipFill>
        <p:spPr>
          <a:xfrm>
            <a:off x="4735901" y="938746"/>
            <a:ext cx="3298777" cy="2789408"/>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735901" y="3867960"/>
            <a:ext cx="3976777" cy="1698345"/>
          </a:xfrm>
        </p:spPr>
        <p:txBody>
          <a:bodyPr wrap="square" lIns="0" tIns="18000" rIns="0" bIns="18000" anchor="ctr" anchorCtr="0">
            <a:spAutoFit/>
          </a:bodyPr>
          <a:lstStyle/>
          <a:p>
            <a:pPr marL="0" indent="0">
              <a:buNone/>
            </a:pPr>
            <a:r>
              <a:rPr lang="en-US" sz="1800" b="1" dirty="0"/>
              <a:t>Figure 12.26 </a:t>
            </a:r>
            <a:r>
              <a:rPr lang="en-US" sz="1800" dirty="0"/>
              <a:t>Full-throttle acceleration and high-speed cruise—this graph shows </a:t>
            </a:r>
            <a:r>
              <a:rPr lang="en-US" sz="1800" spc="-200" dirty="0"/>
              <a:t>M G </a:t>
            </a:r>
            <a:r>
              <a:rPr lang="en-US" sz="1800" dirty="0"/>
              <a:t>1 acting as a motor using power from </a:t>
            </a:r>
            <a:r>
              <a:rPr lang="en-US" sz="1800" spc="-200" dirty="0"/>
              <a:t>M G </a:t>
            </a:r>
            <a:r>
              <a:rPr lang="en-US" sz="1800" dirty="0"/>
              <a:t>2. This increases the speed of the </a:t>
            </a:r>
            <a:r>
              <a:rPr lang="en-US" sz="1800" spc="-200" dirty="0"/>
              <a:t>I C </a:t>
            </a:r>
            <a:r>
              <a:rPr lang="en-US" sz="1800" dirty="0"/>
              <a:t>E, allowing it to produce higher output.</a:t>
            </a:r>
          </a:p>
        </p:txBody>
      </p:sp>
    </p:spTree>
    <p:extLst>
      <p:ext uri="{BB962C8B-B14F-4D97-AF65-F5344CB8AC3E}">
        <p14:creationId xmlns:p14="http://schemas.microsoft.com/office/powerpoint/2010/main" val="3605826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Transmissions and Transaxles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1153"/>
            <a:ext cx="8212347" cy="3898947"/>
          </a:xfrm>
        </p:spPr>
        <p:txBody>
          <a:bodyPr lIns="0" tIns="18000" rIns="0" bIns="18000" anchor="ctr" anchorCtr="0">
            <a:spAutoFit/>
          </a:bodyPr>
          <a:lstStyle/>
          <a:p>
            <a:pPr marL="342900" indent="-342900">
              <a:spcBef>
                <a:spcPts val="600"/>
              </a:spcBef>
            </a:pPr>
            <a:r>
              <a:rPr lang="en-US" sz="2400" dirty="0">
                <a:solidFill>
                  <a:schemeClr val="tx1"/>
                </a:solidFill>
              </a:rPr>
              <a:t>Series Hybrid</a:t>
            </a:r>
          </a:p>
          <a:p>
            <a:pPr marL="829818" lvl="1" indent="-342900"/>
            <a:r>
              <a:rPr lang="en-US" sz="2400" dirty="0">
                <a:solidFill>
                  <a:schemeClr val="tx1"/>
                </a:solidFill>
              </a:rPr>
              <a:t>Sole propulsion is by battery-powered electric motor.</a:t>
            </a:r>
          </a:p>
          <a:p>
            <a:pPr marL="1229868" lvl="2" indent="-342900"/>
            <a:r>
              <a:rPr lang="en-US" sz="2400" dirty="0">
                <a:solidFill>
                  <a:schemeClr val="tx1"/>
                </a:solidFill>
              </a:rPr>
              <a:t>Electric energy for batteries comes from another on-board energy source, such as internal combustion engine.</a:t>
            </a:r>
          </a:p>
          <a:p>
            <a:pPr marL="342900" indent="-342900">
              <a:spcBef>
                <a:spcPts val="600"/>
              </a:spcBef>
            </a:pPr>
            <a:r>
              <a:rPr lang="en-US" sz="2400" dirty="0">
                <a:solidFill>
                  <a:schemeClr val="tx1"/>
                </a:solidFill>
              </a:rPr>
              <a:t>Parallel Hybrid</a:t>
            </a:r>
          </a:p>
          <a:p>
            <a:pPr marL="829818" lvl="1" indent="-342900"/>
            <a:r>
              <a:rPr lang="en-US" sz="2400" dirty="0">
                <a:solidFill>
                  <a:schemeClr val="tx1"/>
                </a:solidFill>
              </a:rPr>
              <a:t>Multiple propulsion sources can be combined, </a:t>
            </a:r>
          </a:p>
          <a:p>
            <a:pPr marL="829818" lvl="1" indent="-342900"/>
            <a:r>
              <a:rPr lang="en-US" sz="2400" dirty="0">
                <a:solidFill>
                  <a:schemeClr val="tx1"/>
                </a:solidFill>
              </a:rPr>
              <a:t>One energy sources alone can drive vehicle.</a:t>
            </a:r>
          </a:p>
          <a:p>
            <a:pPr marL="829818" lvl="1" indent="-342900"/>
            <a:r>
              <a:rPr lang="en-US" sz="2400" dirty="0">
                <a:solidFill>
                  <a:schemeClr val="tx1"/>
                </a:solidFill>
              </a:rPr>
              <a:t>Battery &amp; engine are both connected to transmission.</a:t>
            </a:r>
          </a:p>
        </p:txBody>
      </p:sp>
    </p:spTree>
    <p:extLst>
      <p:ext uri="{BB962C8B-B14F-4D97-AF65-F5344CB8AC3E}">
        <p14:creationId xmlns:p14="http://schemas.microsoft.com/office/powerpoint/2010/main" val="568791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3078" y="218670"/>
            <a:ext cx="8229600" cy="590349"/>
          </a:xfrm>
        </p:spPr>
        <p:txBody>
          <a:bodyPr lIns="0" tIns="18000" rIns="0" bIns="18000" anchor="ctr" anchorCtr="0">
            <a:spAutoFit/>
          </a:bodyPr>
          <a:lstStyle/>
          <a:p>
            <a:r>
              <a:rPr lang="en-US" dirty="0"/>
              <a:t>Deceleration and Reverse</a:t>
            </a:r>
            <a:endParaRPr lang="en-US" sz="2800" dirty="0"/>
          </a:p>
        </p:txBody>
      </p:sp>
      <p:pic>
        <p:nvPicPr>
          <p:cNvPr id="6" name="Picture 5" descr="An illustration depicts the operation of a Toyota hybrid system under deceleration and braking.&#10;Long description 1 is available in notes, Press F6.">
            <a:extLst>
              <a:ext uri="{FF2B5EF4-FFF2-40B4-BE49-F238E27FC236}">
                <a16:creationId xmlns:a16="http://schemas.microsoft.com/office/drawing/2014/main" id="{8FD8845F-7C68-68BC-9DBA-8EA1D22D4C5A}"/>
              </a:ext>
            </a:extLst>
          </p:cNvPr>
          <p:cNvPicPr>
            <a:picLocks noChangeAspect="1"/>
          </p:cNvPicPr>
          <p:nvPr/>
        </p:nvPicPr>
        <p:blipFill rotWithShape="1">
          <a:blip r:embed="rId3"/>
          <a:srcRect b="4023"/>
          <a:stretch/>
        </p:blipFill>
        <p:spPr>
          <a:xfrm>
            <a:off x="487237" y="1019966"/>
            <a:ext cx="3166220" cy="3514779"/>
          </a:xfrm>
          <a:prstGeom prst="rect">
            <a:avLst/>
          </a:prstGeom>
        </p:spPr>
      </p:pic>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063" y="4814277"/>
            <a:ext cx="3596605" cy="1513679"/>
          </a:xfrm>
        </p:spPr>
        <p:txBody>
          <a:bodyPr wrap="square" lIns="0" tIns="18000" rIns="0" bIns="18000" anchor="ctr" anchorCtr="0">
            <a:spAutoFit/>
          </a:bodyPr>
          <a:lstStyle/>
          <a:p>
            <a:pPr marL="0" indent="0">
              <a:buNone/>
            </a:pPr>
            <a:r>
              <a:rPr lang="en-US" sz="2400" b="1" dirty="0">
                <a:solidFill>
                  <a:schemeClr val="tx1"/>
                </a:solidFill>
              </a:rPr>
              <a:t>Figure 12.27 </a:t>
            </a:r>
            <a:r>
              <a:rPr lang="en-US" sz="2400" dirty="0">
                <a:solidFill>
                  <a:schemeClr val="tx1"/>
                </a:solidFill>
              </a:rPr>
              <a:t>Deceleration and braking—</a:t>
            </a:r>
            <a:r>
              <a:rPr lang="en-US" sz="2400" spc="-300" dirty="0">
                <a:solidFill>
                  <a:schemeClr val="tx1"/>
                </a:solidFill>
              </a:rPr>
              <a:t>M G </a:t>
            </a:r>
            <a:r>
              <a:rPr lang="en-US" sz="2400" dirty="0">
                <a:solidFill>
                  <a:schemeClr val="tx1"/>
                </a:solidFill>
              </a:rPr>
              <a:t>2 is configured as a generator and recharges </a:t>
            </a:r>
            <a:r>
              <a:rPr lang="en-US" sz="2400" spc="-300" dirty="0">
                <a:solidFill>
                  <a:schemeClr val="tx1"/>
                </a:solidFill>
              </a:rPr>
              <a:t>H </a:t>
            </a:r>
            <a:r>
              <a:rPr lang="en-US" sz="2400" dirty="0">
                <a:solidFill>
                  <a:schemeClr val="tx1"/>
                </a:solidFill>
              </a:rPr>
              <a:t>V battery.</a:t>
            </a:r>
          </a:p>
        </p:txBody>
      </p:sp>
      <p:pic>
        <p:nvPicPr>
          <p:cNvPr id="11" name="Picture 10" descr="An illustration depicts the reverse operation of a Toyota hybrid system.&#10;Long description 2 is available in notes, Press F6.">
            <a:extLst>
              <a:ext uri="{FF2B5EF4-FFF2-40B4-BE49-F238E27FC236}">
                <a16:creationId xmlns:a16="http://schemas.microsoft.com/office/drawing/2014/main" id="{0BDDD31F-CCDE-544E-9FCD-CCB5D119A168}"/>
              </a:ext>
            </a:extLst>
          </p:cNvPr>
          <p:cNvPicPr>
            <a:picLocks noChangeAspect="1"/>
          </p:cNvPicPr>
          <p:nvPr/>
        </p:nvPicPr>
        <p:blipFill rotWithShape="1">
          <a:blip r:embed="rId4"/>
          <a:srcRect b="7471"/>
          <a:stretch/>
        </p:blipFill>
        <p:spPr>
          <a:xfrm>
            <a:off x="4374200" y="1067411"/>
            <a:ext cx="4311984" cy="3256301"/>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571999" y="4534745"/>
            <a:ext cx="4132053" cy="1883011"/>
          </a:xfrm>
        </p:spPr>
        <p:txBody>
          <a:bodyPr wrap="square" lIns="0" tIns="18000" rIns="0" bIns="18000" anchor="ctr" anchorCtr="0">
            <a:spAutoFit/>
          </a:bodyPr>
          <a:lstStyle/>
          <a:p>
            <a:pPr marL="0" indent="0">
              <a:buNone/>
            </a:pPr>
            <a:r>
              <a:rPr lang="en-US" sz="2400" b="1" dirty="0">
                <a:solidFill>
                  <a:schemeClr val="tx1"/>
                </a:solidFill>
              </a:rPr>
              <a:t>Figure 12.28 </a:t>
            </a:r>
            <a:r>
              <a:rPr lang="en-US" sz="2400" dirty="0">
                <a:solidFill>
                  <a:schemeClr val="tx1"/>
                </a:solidFill>
              </a:rPr>
              <a:t>Reverse—</a:t>
            </a:r>
            <a:r>
              <a:rPr lang="en-US" sz="2400" spc="-300" dirty="0">
                <a:solidFill>
                  <a:schemeClr val="tx1"/>
                </a:solidFill>
              </a:rPr>
              <a:t>M G </a:t>
            </a:r>
            <a:r>
              <a:rPr lang="en-US" sz="2400" dirty="0">
                <a:solidFill>
                  <a:schemeClr val="tx1"/>
                </a:solidFill>
              </a:rPr>
              <a:t>2 alone is used to move the car in reverse. This is accomplished by reversing the direction of </a:t>
            </a:r>
            <a:r>
              <a:rPr lang="en-US" sz="2400" spc="-300" dirty="0">
                <a:solidFill>
                  <a:schemeClr val="tx1"/>
                </a:solidFill>
              </a:rPr>
              <a:t>M G </a:t>
            </a:r>
            <a:r>
              <a:rPr lang="en-US" sz="2400" dirty="0">
                <a:solidFill>
                  <a:schemeClr val="tx1"/>
                </a:solidFill>
              </a:rPr>
              <a:t>2. </a:t>
            </a:r>
          </a:p>
        </p:txBody>
      </p:sp>
    </p:spTree>
    <p:extLst>
      <p:ext uri="{BB962C8B-B14F-4D97-AF65-F5344CB8AC3E}">
        <p14:creationId xmlns:p14="http://schemas.microsoft.com/office/powerpoint/2010/main" val="45055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Toyota Hybrid System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oyota_Hybrid_Sys_Op">
            <a:hlinkClick r:id="" action="ppaction://media"/>
            <a:extLst>
              <a:ext uri="{FF2B5EF4-FFF2-40B4-BE49-F238E27FC236}">
                <a16:creationId xmlns:a16="http://schemas.microsoft.com/office/drawing/2014/main" id="{E50BC8A0-2156-B0E1-CD8E-704FB20E5F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7590" y="1401146"/>
            <a:ext cx="8668820" cy="4876211"/>
          </a:xfrm>
          <a:prstGeom prst="rect">
            <a:avLst/>
          </a:prstGeom>
        </p:spPr>
      </p:pic>
    </p:spTree>
    <p:extLst>
      <p:ext uri="{BB962C8B-B14F-4D97-AF65-F5344CB8AC3E}">
        <p14:creationId xmlns:p14="http://schemas.microsoft.com/office/powerpoint/2010/main" val="33831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488" y="221769"/>
            <a:ext cx="8229600" cy="590349"/>
          </a:xfrm>
        </p:spPr>
        <p:txBody>
          <a:bodyPr lIns="0" tIns="18000" rIns="0" bIns="18000" anchor="ctr" anchorCtr="0">
            <a:spAutoFit/>
          </a:bodyPr>
          <a:lstStyle/>
          <a:p>
            <a:r>
              <a:rPr lang="en-US" dirty="0"/>
              <a:t>Figure 12.29</a:t>
            </a:r>
            <a:endParaRPr lang="en-US" sz="2800" dirty="0"/>
          </a:p>
        </p:txBody>
      </p:sp>
      <p:sp>
        <p:nvSpPr>
          <p:cNvPr id="25" name="Content Placeholder 24">
            <a:extLst>
              <a:ext uri="{FF2B5EF4-FFF2-40B4-BE49-F238E27FC236}">
                <a16:creationId xmlns:a16="http://schemas.microsoft.com/office/drawing/2014/main" id="{B8FAE8C9-99C9-51AE-70CC-75CE5CCF8CDD}"/>
              </a:ext>
            </a:extLst>
          </p:cNvPr>
          <p:cNvSpPr>
            <a:spLocks noGrp="1"/>
          </p:cNvSpPr>
          <p:nvPr>
            <p:ph sz="quarter" idx="13"/>
          </p:nvPr>
        </p:nvSpPr>
        <p:spPr>
          <a:xfrm>
            <a:off x="475487" y="1060786"/>
            <a:ext cx="3175001" cy="405683"/>
          </a:xfrm>
        </p:spPr>
        <p:txBody>
          <a:bodyPr wrap="square" lIns="0" tIns="18000" rIns="0" bIns="18000" anchor="ctr" anchorCtr="0">
            <a:spAutoFit/>
          </a:bodyPr>
          <a:lstStyle/>
          <a:p>
            <a:pPr marL="0" indent="0">
              <a:buNone/>
            </a:pPr>
            <a:r>
              <a:rPr lang="en-US" sz="2400" dirty="0">
                <a:solidFill>
                  <a:schemeClr val="tx1"/>
                </a:solidFill>
              </a:rPr>
              <a:t>Cooling Water Jackets</a:t>
            </a:r>
          </a:p>
        </p:txBody>
      </p:sp>
      <p:pic>
        <p:nvPicPr>
          <p:cNvPr id="4" name="Picture 3" descr="A close-up view (a) shows a ring in the bell housing of a Toyota hybrid system.">
            <a:extLst>
              <a:ext uri="{FF2B5EF4-FFF2-40B4-BE49-F238E27FC236}">
                <a16:creationId xmlns:a16="http://schemas.microsoft.com/office/drawing/2014/main" id="{F1FA71F6-6133-B53D-016B-E58EB2705FBF}"/>
              </a:ext>
            </a:extLst>
          </p:cNvPr>
          <p:cNvPicPr>
            <a:picLocks noChangeAspect="1"/>
          </p:cNvPicPr>
          <p:nvPr/>
        </p:nvPicPr>
        <p:blipFill rotWithShape="1">
          <a:blip r:embed="rId3"/>
          <a:srcRect b="3327"/>
          <a:stretch/>
        </p:blipFill>
        <p:spPr>
          <a:xfrm>
            <a:off x="667216" y="1652562"/>
            <a:ext cx="3220323" cy="4528233"/>
          </a:xfrm>
          <a:prstGeom prst="rect">
            <a:avLst/>
          </a:prstGeom>
        </p:spPr>
      </p:pic>
      <p:pic>
        <p:nvPicPr>
          <p:cNvPr id="9" name="Picture 8" descr="A close-up view (b) shows metallic passages near the rear of the transmission portion.">
            <a:extLst>
              <a:ext uri="{FF2B5EF4-FFF2-40B4-BE49-F238E27FC236}">
                <a16:creationId xmlns:a16="http://schemas.microsoft.com/office/drawing/2014/main" id="{D2841C54-25DC-2CCA-2485-96913EDBCA0D}"/>
              </a:ext>
            </a:extLst>
          </p:cNvPr>
          <p:cNvPicPr>
            <a:picLocks noChangeAspect="1"/>
          </p:cNvPicPr>
          <p:nvPr/>
        </p:nvPicPr>
        <p:blipFill rotWithShape="1">
          <a:blip r:embed="rId4"/>
          <a:srcRect b="3327"/>
          <a:stretch/>
        </p:blipFill>
        <p:spPr>
          <a:xfrm>
            <a:off x="4938877" y="1627155"/>
            <a:ext cx="3238621" cy="4528231"/>
          </a:xfrm>
          <a:prstGeom prst="rect">
            <a:avLst/>
          </a:prstGeom>
        </p:spPr>
      </p:pic>
    </p:spTree>
    <p:extLst>
      <p:ext uri="{BB962C8B-B14F-4D97-AF65-F5344CB8AC3E}">
        <p14:creationId xmlns:p14="http://schemas.microsoft.com/office/powerpoint/2010/main" val="1556095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488" y="221430"/>
            <a:ext cx="8229600" cy="590349"/>
          </a:xfrm>
        </p:spPr>
        <p:txBody>
          <a:bodyPr lIns="0" tIns="18000" rIns="0" bIns="18000" anchor="ctr" anchorCtr="0">
            <a:spAutoFit/>
          </a:bodyPr>
          <a:lstStyle/>
          <a:p>
            <a:r>
              <a:rPr lang="en-US" dirty="0"/>
              <a:t>Final Drive and Damper Disc</a:t>
            </a:r>
            <a:endParaRPr lang="en-US" sz="2800" dirty="0"/>
          </a:p>
        </p:txBody>
      </p:sp>
      <p:pic>
        <p:nvPicPr>
          <p:cNvPr id="4" name="Picture 3" descr="A close-up view of the final drive assembly containing four interconnected gear and clutch sets after the removal of the front cover.">
            <a:extLst>
              <a:ext uri="{FF2B5EF4-FFF2-40B4-BE49-F238E27FC236}">
                <a16:creationId xmlns:a16="http://schemas.microsoft.com/office/drawing/2014/main" id="{621DCD15-2D73-D81F-9B74-5416179E80FE}"/>
              </a:ext>
            </a:extLst>
          </p:cNvPr>
          <p:cNvPicPr>
            <a:picLocks noChangeAspect="1"/>
          </p:cNvPicPr>
          <p:nvPr/>
        </p:nvPicPr>
        <p:blipFill rotWithShape="1">
          <a:blip r:embed="rId3"/>
          <a:srcRect b="3316"/>
          <a:stretch/>
        </p:blipFill>
        <p:spPr>
          <a:xfrm>
            <a:off x="475488" y="1057824"/>
            <a:ext cx="2762235" cy="3742813"/>
          </a:xfrm>
          <a:prstGeom prst="rect">
            <a:avLst/>
          </a:prstGeom>
        </p:spPr>
      </p:pic>
      <p:sp>
        <p:nvSpPr>
          <p:cNvPr id="25" name="Content Placeholder 24">
            <a:extLst>
              <a:ext uri="{FF2B5EF4-FFF2-40B4-BE49-F238E27FC236}">
                <a16:creationId xmlns:a16="http://schemas.microsoft.com/office/drawing/2014/main" id="{B8FAE8C9-99C9-51AE-70CC-75CE5CCF8CDD}"/>
              </a:ext>
            </a:extLst>
          </p:cNvPr>
          <p:cNvSpPr>
            <a:spLocks noGrp="1"/>
          </p:cNvSpPr>
          <p:nvPr>
            <p:ph sz="quarter" idx="13"/>
          </p:nvPr>
        </p:nvSpPr>
        <p:spPr>
          <a:xfrm>
            <a:off x="466344" y="4930031"/>
            <a:ext cx="3971185" cy="1390568"/>
          </a:xfrm>
        </p:spPr>
        <p:txBody>
          <a:bodyPr wrap="square" lIns="0" tIns="18000" rIns="0" bIns="18000" anchor="ctr" anchorCtr="0">
            <a:spAutoFit/>
          </a:bodyPr>
          <a:lstStyle/>
          <a:p>
            <a:pPr marL="0" indent="0">
              <a:buNone/>
            </a:pPr>
            <a:r>
              <a:rPr lang="en-US" sz="2200" b="1" dirty="0">
                <a:solidFill>
                  <a:schemeClr val="tx1"/>
                </a:solidFill>
              </a:rPr>
              <a:t>Figure 12.30 </a:t>
            </a:r>
            <a:r>
              <a:rPr lang="en-US" sz="2200" dirty="0">
                <a:solidFill>
                  <a:schemeClr val="tx1"/>
                </a:solidFill>
              </a:rPr>
              <a:t>The view of the configuration of the final drive assembly after the front cover has been removed. </a:t>
            </a:r>
          </a:p>
        </p:txBody>
      </p:sp>
      <p:pic>
        <p:nvPicPr>
          <p:cNvPr id="6" name="Picture 5" descr="A close-up view of the flywheel and clutch assembly with the damper containing clutch disks.">
            <a:extLst>
              <a:ext uri="{FF2B5EF4-FFF2-40B4-BE49-F238E27FC236}">
                <a16:creationId xmlns:a16="http://schemas.microsoft.com/office/drawing/2014/main" id="{CCDC79C7-95A8-7144-74FB-A0ACF31130BA}"/>
              </a:ext>
            </a:extLst>
          </p:cNvPr>
          <p:cNvPicPr>
            <a:picLocks noChangeAspect="1"/>
          </p:cNvPicPr>
          <p:nvPr/>
        </p:nvPicPr>
        <p:blipFill rotWithShape="1">
          <a:blip r:embed="rId4"/>
          <a:srcRect b="4964"/>
          <a:stretch/>
        </p:blipFill>
        <p:spPr>
          <a:xfrm>
            <a:off x="4577760" y="1045481"/>
            <a:ext cx="4012297" cy="3678995"/>
          </a:xfrm>
          <a:prstGeom prst="rect">
            <a:avLst/>
          </a:prstGeom>
        </p:spPr>
      </p:pic>
      <p:sp>
        <p:nvSpPr>
          <p:cNvPr id="26" name="Content Placeholder 25">
            <a:extLst>
              <a:ext uri="{FF2B5EF4-FFF2-40B4-BE49-F238E27FC236}">
                <a16:creationId xmlns:a16="http://schemas.microsoft.com/office/drawing/2014/main" id="{E02B028C-5EAE-395A-3434-FA2FE2240292}"/>
              </a:ext>
            </a:extLst>
          </p:cNvPr>
          <p:cNvSpPr>
            <a:spLocks noGrp="1"/>
          </p:cNvSpPr>
          <p:nvPr>
            <p:ph sz="quarter" idx="14"/>
          </p:nvPr>
        </p:nvSpPr>
        <p:spPr>
          <a:xfrm>
            <a:off x="4584584" y="4932479"/>
            <a:ext cx="4147936" cy="1390568"/>
          </a:xfrm>
        </p:spPr>
        <p:txBody>
          <a:bodyPr wrap="square" lIns="0" tIns="18000" rIns="0" bIns="18000" anchor="ctr" anchorCtr="0">
            <a:spAutoFit/>
          </a:bodyPr>
          <a:lstStyle/>
          <a:p>
            <a:pPr marL="0" indent="0">
              <a:buNone/>
            </a:pPr>
            <a:r>
              <a:rPr lang="en-US" sz="2200" b="1" dirty="0">
                <a:solidFill>
                  <a:schemeClr val="tx1"/>
                </a:solidFill>
              </a:rPr>
              <a:t>Figure 12.31 </a:t>
            </a:r>
            <a:r>
              <a:rPr lang="en-US" sz="2200" dirty="0">
                <a:solidFill>
                  <a:schemeClr val="tx1"/>
                </a:solidFill>
              </a:rPr>
              <a:t>The flywheel and clutch assembly serve as the dampener between the engine and transmission.</a:t>
            </a:r>
          </a:p>
        </p:txBody>
      </p:sp>
    </p:spTree>
    <p:extLst>
      <p:ext uri="{BB962C8B-B14F-4D97-AF65-F5344CB8AC3E}">
        <p14:creationId xmlns:p14="http://schemas.microsoft.com/office/powerpoint/2010/main" val="2642365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488" y="221769"/>
            <a:ext cx="8229600" cy="590349"/>
          </a:xfrm>
        </p:spPr>
        <p:txBody>
          <a:bodyPr lIns="0" tIns="18000" rIns="0" bIns="18000" anchor="ctr" anchorCtr="0">
            <a:spAutoFit/>
          </a:bodyPr>
          <a:lstStyle/>
          <a:p>
            <a:r>
              <a:rPr lang="en-US" dirty="0"/>
              <a:t>Oil Pump and Parking Lock</a:t>
            </a:r>
            <a:endParaRPr lang="en-US" sz="2800" dirty="0"/>
          </a:p>
        </p:txBody>
      </p:sp>
      <p:pic>
        <p:nvPicPr>
          <p:cNvPr id="4" name="Picture 3" descr="A close-up view of the transaxle oil pump, a circular structure with holes along the outer periphery, on the rear of the transmission.">
            <a:extLst>
              <a:ext uri="{FF2B5EF4-FFF2-40B4-BE49-F238E27FC236}">
                <a16:creationId xmlns:a16="http://schemas.microsoft.com/office/drawing/2014/main" id="{57C98C9E-9DAB-7A4F-7AAC-373917DF6622}"/>
              </a:ext>
            </a:extLst>
          </p:cNvPr>
          <p:cNvPicPr>
            <a:picLocks noChangeAspect="1"/>
          </p:cNvPicPr>
          <p:nvPr/>
        </p:nvPicPr>
        <p:blipFill rotWithShape="1">
          <a:blip r:embed="rId3"/>
          <a:srcRect b="4062"/>
          <a:stretch/>
        </p:blipFill>
        <p:spPr>
          <a:xfrm>
            <a:off x="677056" y="922137"/>
            <a:ext cx="2888482" cy="3848566"/>
          </a:xfrm>
          <a:prstGeom prst="rect">
            <a:avLst/>
          </a:prstGeom>
        </p:spPr>
      </p:pic>
      <p:sp>
        <p:nvSpPr>
          <p:cNvPr id="25" name="Content Placeholder 24">
            <a:extLst>
              <a:ext uri="{FF2B5EF4-FFF2-40B4-BE49-F238E27FC236}">
                <a16:creationId xmlns:a16="http://schemas.microsoft.com/office/drawing/2014/main" id="{B8FAE8C9-99C9-51AE-70CC-75CE5CCF8CDD}"/>
              </a:ext>
            </a:extLst>
          </p:cNvPr>
          <p:cNvSpPr>
            <a:spLocks noGrp="1"/>
          </p:cNvSpPr>
          <p:nvPr>
            <p:ph sz="quarter" idx="13"/>
          </p:nvPr>
        </p:nvSpPr>
        <p:spPr>
          <a:xfrm>
            <a:off x="466345" y="4930031"/>
            <a:ext cx="3812358" cy="1390568"/>
          </a:xfrm>
        </p:spPr>
        <p:txBody>
          <a:bodyPr wrap="square" lIns="0" tIns="18000" rIns="0" bIns="18000" anchor="ctr" anchorCtr="0">
            <a:spAutoFit/>
          </a:bodyPr>
          <a:lstStyle/>
          <a:p>
            <a:pPr marL="0" indent="0">
              <a:buNone/>
            </a:pPr>
            <a:r>
              <a:rPr lang="en-US" sz="2200" b="1" dirty="0">
                <a:solidFill>
                  <a:schemeClr val="tx1"/>
                </a:solidFill>
              </a:rPr>
              <a:t>Figure 12.32 </a:t>
            </a:r>
            <a:r>
              <a:rPr lang="en-US" sz="2200" dirty="0"/>
              <a:t>With the cover removed, transmission oil pump is visible on rear of transmission.</a:t>
            </a:r>
            <a:endParaRPr lang="en-US" sz="2200" dirty="0">
              <a:solidFill>
                <a:schemeClr val="tx1"/>
              </a:solidFill>
            </a:endParaRPr>
          </a:p>
        </p:txBody>
      </p:sp>
      <p:pic>
        <p:nvPicPr>
          <p:cNvPr id="6" name="Picture 5" descr="A close-up view of the electronic actuated park lock mechanism, a plastic disk with wires, externally mounted on the transaxle of a Toyota hybrid system.">
            <a:extLst>
              <a:ext uri="{FF2B5EF4-FFF2-40B4-BE49-F238E27FC236}">
                <a16:creationId xmlns:a16="http://schemas.microsoft.com/office/drawing/2014/main" id="{BA1867C4-78BD-D135-8E78-C2726AB9FDF8}"/>
              </a:ext>
            </a:extLst>
          </p:cNvPr>
          <p:cNvPicPr>
            <a:picLocks noChangeAspect="1"/>
          </p:cNvPicPr>
          <p:nvPr/>
        </p:nvPicPr>
        <p:blipFill rotWithShape="1">
          <a:blip r:embed="rId4"/>
          <a:srcRect b="3867"/>
          <a:stretch/>
        </p:blipFill>
        <p:spPr>
          <a:xfrm>
            <a:off x="4979751" y="985689"/>
            <a:ext cx="2807600" cy="3721462"/>
          </a:xfrm>
          <a:prstGeom prst="rect">
            <a:avLst/>
          </a:prstGeom>
        </p:spPr>
      </p:pic>
      <p:sp>
        <p:nvSpPr>
          <p:cNvPr id="26" name="Content Placeholder 25">
            <a:extLst>
              <a:ext uri="{FF2B5EF4-FFF2-40B4-BE49-F238E27FC236}">
                <a16:creationId xmlns:a16="http://schemas.microsoft.com/office/drawing/2014/main" id="{E02B028C-5EAE-395A-3434-FA2FE2240292}"/>
              </a:ext>
            </a:extLst>
          </p:cNvPr>
          <p:cNvSpPr>
            <a:spLocks noGrp="1"/>
          </p:cNvSpPr>
          <p:nvPr>
            <p:ph sz="quarter" idx="14"/>
          </p:nvPr>
        </p:nvSpPr>
        <p:spPr>
          <a:xfrm>
            <a:off x="4437529" y="4932479"/>
            <a:ext cx="4294991" cy="1390568"/>
          </a:xfrm>
        </p:spPr>
        <p:txBody>
          <a:bodyPr wrap="square" lIns="0" tIns="18000" rIns="0" bIns="18000" anchor="ctr" anchorCtr="0">
            <a:spAutoFit/>
          </a:bodyPr>
          <a:lstStyle/>
          <a:p>
            <a:pPr marL="0" indent="0">
              <a:buNone/>
            </a:pPr>
            <a:r>
              <a:rPr lang="en-US" sz="2200" b="1" dirty="0">
                <a:solidFill>
                  <a:schemeClr val="tx1"/>
                </a:solidFill>
              </a:rPr>
              <a:t>Figure 12.33 </a:t>
            </a:r>
            <a:r>
              <a:rPr lang="en-US" sz="2200" dirty="0">
                <a:solidFill>
                  <a:schemeClr val="tx1"/>
                </a:solidFill>
              </a:rPr>
              <a:t>The electronic actuated park lock mechanism is mounted externally beginning with the 2004 model year.</a:t>
            </a:r>
          </a:p>
        </p:txBody>
      </p:sp>
    </p:spTree>
    <p:extLst>
      <p:ext uri="{BB962C8B-B14F-4D97-AF65-F5344CB8AC3E}">
        <p14:creationId xmlns:p14="http://schemas.microsoft.com/office/powerpoint/2010/main" val="815141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114" y="221769"/>
            <a:ext cx="8229600" cy="590349"/>
          </a:xfrm>
        </p:spPr>
        <p:txBody>
          <a:bodyPr lIns="0" tIns="18000" rIns="0" bIns="18000" anchor="ctr" anchorCtr="0">
            <a:spAutoFit/>
          </a:bodyPr>
          <a:lstStyle/>
          <a:p>
            <a:r>
              <a:rPr lang="en-US" dirty="0"/>
              <a:t>Hybrid Electric Rear Axle</a:t>
            </a:r>
            <a:endParaRPr lang="en-US" sz="2800" dirty="0"/>
          </a:p>
        </p:txBody>
      </p:sp>
      <p:pic>
        <p:nvPicPr>
          <p:cNvPr id="4" name="Picture 3" descr="A cutaway of the rear axle assembly of a Toyota hybrid system, a housing within which the electric motor and the transfer gears are embedded.">
            <a:extLst>
              <a:ext uri="{FF2B5EF4-FFF2-40B4-BE49-F238E27FC236}">
                <a16:creationId xmlns:a16="http://schemas.microsoft.com/office/drawing/2014/main" id="{81AD4CB8-86AC-70CE-7E06-8297A4552B58}"/>
              </a:ext>
            </a:extLst>
          </p:cNvPr>
          <p:cNvPicPr>
            <a:picLocks noChangeAspect="1"/>
          </p:cNvPicPr>
          <p:nvPr/>
        </p:nvPicPr>
        <p:blipFill rotWithShape="1">
          <a:blip r:embed="rId3"/>
          <a:srcRect b="7141"/>
          <a:stretch/>
        </p:blipFill>
        <p:spPr>
          <a:xfrm>
            <a:off x="468313" y="1380563"/>
            <a:ext cx="3548475" cy="2700749"/>
          </a:xfrm>
          <a:prstGeom prst="rect">
            <a:avLst/>
          </a:prstGeom>
        </p:spPr>
      </p:pic>
      <p:sp>
        <p:nvSpPr>
          <p:cNvPr id="25" name="Content Placeholder 24">
            <a:extLst>
              <a:ext uri="{FF2B5EF4-FFF2-40B4-BE49-F238E27FC236}">
                <a16:creationId xmlns:a16="http://schemas.microsoft.com/office/drawing/2014/main" id="{B8FAE8C9-99C9-51AE-70CC-75CE5CCF8CDD}"/>
              </a:ext>
            </a:extLst>
          </p:cNvPr>
          <p:cNvSpPr>
            <a:spLocks noGrp="1"/>
          </p:cNvSpPr>
          <p:nvPr>
            <p:ph sz="quarter" idx="13"/>
          </p:nvPr>
        </p:nvSpPr>
        <p:spPr>
          <a:xfrm>
            <a:off x="475487" y="4491786"/>
            <a:ext cx="3656565" cy="1883011"/>
          </a:xfrm>
        </p:spPr>
        <p:txBody>
          <a:bodyPr wrap="square" lIns="0" tIns="18000" rIns="0" bIns="18000" anchor="ctr" anchorCtr="0">
            <a:spAutoFit/>
          </a:bodyPr>
          <a:lstStyle/>
          <a:p>
            <a:pPr marL="0" indent="0">
              <a:buNone/>
            </a:pPr>
            <a:r>
              <a:rPr lang="en-US" sz="2400" b="1" dirty="0">
                <a:solidFill>
                  <a:schemeClr val="tx1"/>
                </a:solidFill>
              </a:rPr>
              <a:t>Figure 12.35 </a:t>
            </a:r>
            <a:r>
              <a:rPr lang="en-US" sz="2400" dirty="0">
                <a:solidFill>
                  <a:schemeClr val="tx1"/>
                </a:solidFill>
              </a:rPr>
              <a:t>The cutaway of the rear axle assembly shows the arrangement of the electric motor and the transfer gears.</a:t>
            </a:r>
          </a:p>
        </p:txBody>
      </p:sp>
      <p:pic>
        <p:nvPicPr>
          <p:cNvPr id="6" name="Picture 5" descr="A close-up view of the rear motor unit of a Toyota hybrid system with a plastic housing with plugs.">
            <a:extLst>
              <a:ext uri="{FF2B5EF4-FFF2-40B4-BE49-F238E27FC236}">
                <a16:creationId xmlns:a16="http://schemas.microsoft.com/office/drawing/2014/main" id="{8B62C5D7-5293-4AB8-3C87-714999C8862E}"/>
              </a:ext>
            </a:extLst>
          </p:cNvPr>
          <p:cNvPicPr>
            <a:picLocks noChangeAspect="1"/>
          </p:cNvPicPr>
          <p:nvPr/>
        </p:nvPicPr>
        <p:blipFill rotWithShape="1">
          <a:blip r:embed="rId4"/>
          <a:srcRect b="7786"/>
          <a:stretch/>
        </p:blipFill>
        <p:spPr>
          <a:xfrm>
            <a:off x="4447970" y="1204106"/>
            <a:ext cx="4265744" cy="2892567"/>
          </a:xfrm>
          <a:prstGeom prst="rect">
            <a:avLst/>
          </a:prstGeom>
        </p:spPr>
      </p:pic>
      <p:sp>
        <p:nvSpPr>
          <p:cNvPr id="26" name="Content Placeholder 25">
            <a:extLst>
              <a:ext uri="{FF2B5EF4-FFF2-40B4-BE49-F238E27FC236}">
                <a16:creationId xmlns:a16="http://schemas.microsoft.com/office/drawing/2014/main" id="{E02B028C-5EAE-395A-3434-FA2FE2240292}"/>
              </a:ext>
            </a:extLst>
          </p:cNvPr>
          <p:cNvSpPr>
            <a:spLocks noGrp="1"/>
          </p:cNvSpPr>
          <p:nvPr>
            <p:ph sz="quarter" idx="14"/>
          </p:nvPr>
        </p:nvSpPr>
        <p:spPr>
          <a:xfrm>
            <a:off x="4415020" y="4488662"/>
            <a:ext cx="4265744" cy="1144347"/>
          </a:xfrm>
        </p:spPr>
        <p:txBody>
          <a:bodyPr wrap="square" lIns="0" tIns="18000" rIns="0" bIns="18000" anchor="ctr" anchorCtr="0">
            <a:spAutoFit/>
          </a:bodyPr>
          <a:lstStyle/>
          <a:p>
            <a:pPr marL="0" indent="0">
              <a:buNone/>
            </a:pPr>
            <a:r>
              <a:rPr lang="en-US" sz="2400" b="1" dirty="0">
                <a:solidFill>
                  <a:schemeClr val="tx1"/>
                </a:solidFill>
              </a:rPr>
              <a:t>Figure 12.36 </a:t>
            </a:r>
            <a:r>
              <a:rPr lang="en-US" sz="2400" dirty="0">
                <a:solidFill>
                  <a:schemeClr val="tx1"/>
                </a:solidFill>
              </a:rPr>
              <a:t>A rear motor unit in a Toyota </a:t>
            </a:r>
            <a:r>
              <a:rPr lang="en-US" sz="2400" spc="-300" dirty="0">
                <a:solidFill>
                  <a:schemeClr val="tx1"/>
                </a:solidFill>
              </a:rPr>
              <a:t>R A V </a:t>
            </a:r>
            <a:r>
              <a:rPr lang="en-US" sz="2400" dirty="0">
                <a:solidFill>
                  <a:schemeClr val="tx1"/>
                </a:solidFill>
              </a:rPr>
              <a:t>4 Hybrid, an all-wheel-drive </a:t>
            </a:r>
            <a:r>
              <a:rPr lang="en-US" sz="2400" spc="-300" dirty="0">
                <a:solidFill>
                  <a:schemeClr val="tx1"/>
                </a:solidFill>
              </a:rPr>
              <a:t>H E </a:t>
            </a:r>
            <a:r>
              <a:rPr lang="en-US" sz="2400" dirty="0">
                <a:solidFill>
                  <a:schemeClr val="tx1"/>
                </a:solidFill>
              </a:rPr>
              <a:t>V.</a:t>
            </a:r>
          </a:p>
        </p:txBody>
      </p:sp>
    </p:spTree>
    <p:extLst>
      <p:ext uri="{BB962C8B-B14F-4D97-AF65-F5344CB8AC3E}">
        <p14:creationId xmlns:p14="http://schemas.microsoft.com/office/powerpoint/2010/main" val="2779448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Hybrid Transmission Diagnosis</a:t>
            </a:r>
            <a:endParaRPr lang="en-US" sz="28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1822"/>
            <a:ext cx="8215747" cy="3975892"/>
          </a:xfrm>
        </p:spPr>
        <p:txBody>
          <a:bodyPr wrap="square" lIns="0" tIns="18000" rIns="0" bIns="18000" anchor="ctr" anchorCtr="0">
            <a:spAutoFit/>
          </a:bodyPr>
          <a:lstStyle/>
          <a:p>
            <a:pPr marL="342900" indent="-342900">
              <a:spcBef>
                <a:spcPts val="600"/>
              </a:spcBef>
            </a:pPr>
            <a:r>
              <a:rPr lang="en-US" sz="2400" dirty="0">
                <a:solidFill>
                  <a:schemeClr val="tx1"/>
                </a:solidFill>
              </a:rPr>
              <a:t>Eight Step Process</a:t>
            </a:r>
          </a:p>
          <a:p>
            <a:pPr marL="829818" lvl="1" indent="-342900"/>
            <a:r>
              <a:rPr lang="en-US" sz="2400" dirty="0">
                <a:solidFill>
                  <a:schemeClr val="tx1"/>
                </a:solidFill>
              </a:rPr>
              <a:t>STEP 1 Verify the customer complaint.</a:t>
            </a:r>
          </a:p>
          <a:p>
            <a:pPr marL="829818" lvl="1" indent="-342900"/>
            <a:r>
              <a:rPr lang="en-US" sz="2400" dirty="0">
                <a:solidFill>
                  <a:schemeClr val="tx1"/>
                </a:solidFill>
              </a:rPr>
              <a:t>STEP 2 Check fluid level and condition.</a:t>
            </a:r>
          </a:p>
          <a:p>
            <a:pPr marL="829818" lvl="1" indent="-342900"/>
            <a:r>
              <a:rPr lang="en-US" sz="2400" dirty="0">
                <a:solidFill>
                  <a:schemeClr val="tx1"/>
                </a:solidFill>
              </a:rPr>
              <a:t>STEP 3 Check for </a:t>
            </a:r>
            <a:r>
              <a:rPr lang="en-US" sz="2400" spc="-300" dirty="0">
                <a:solidFill>
                  <a:schemeClr val="tx1"/>
                </a:solidFill>
              </a:rPr>
              <a:t>D T C </a:t>
            </a:r>
            <a:r>
              <a:rPr lang="en-US" sz="2400" dirty="0">
                <a:solidFill>
                  <a:schemeClr val="tx1"/>
                </a:solidFill>
              </a:rPr>
              <a:t>s.</a:t>
            </a:r>
          </a:p>
          <a:p>
            <a:pPr marL="829818" lvl="1" indent="-342900"/>
            <a:r>
              <a:rPr lang="en-US" sz="2400" dirty="0">
                <a:solidFill>
                  <a:schemeClr val="tx1"/>
                </a:solidFill>
              </a:rPr>
              <a:t>STEP 4 Check for </a:t>
            </a:r>
            <a:r>
              <a:rPr lang="en-US" sz="2400" spc="-300" dirty="0">
                <a:solidFill>
                  <a:schemeClr val="tx1"/>
                </a:solidFill>
              </a:rPr>
              <a:t>T S B </a:t>
            </a:r>
            <a:r>
              <a:rPr lang="en-US" sz="2400" dirty="0">
                <a:solidFill>
                  <a:schemeClr val="tx1"/>
                </a:solidFill>
              </a:rPr>
              <a:t>s.</a:t>
            </a:r>
          </a:p>
          <a:p>
            <a:pPr marL="829818" lvl="1" indent="-342900"/>
            <a:r>
              <a:rPr lang="en-US" sz="2400" dirty="0">
                <a:solidFill>
                  <a:schemeClr val="tx1"/>
                </a:solidFill>
              </a:rPr>
              <a:t>STEP 5 Check scan tool data Figure 12.37.</a:t>
            </a:r>
          </a:p>
          <a:p>
            <a:pPr marL="829818" lvl="1" indent="-342900"/>
            <a:r>
              <a:rPr lang="en-US" sz="2400" dirty="0">
                <a:solidFill>
                  <a:schemeClr val="tx1"/>
                </a:solidFill>
              </a:rPr>
              <a:t>STEP 6 Perform visual inspections.</a:t>
            </a:r>
          </a:p>
          <a:p>
            <a:pPr marL="829818" lvl="1" indent="-342900"/>
            <a:r>
              <a:rPr lang="en-US" sz="2400" dirty="0">
                <a:solidFill>
                  <a:schemeClr val="tx1"/>
                </a:solidFill>
              </a:rPr>
              <a:t>STEP 7 Perform bidirectional control of transmission.</a:t>
            </a:r>
          </a:p>
          <a:p>
            <a:pPr marL="829818" lvl="1" indent="-342900"/>
            <a:r>
              <a:rPr lang="en-US" sz="2400" dirty="0">
                <a:solidFill>
                  <a:schemeClr val="tx1"/>
                </a:solidFill>
              </a:rPr>
              <a:t>STEP 8 Locate and correct root cause of problem.</a:t>
            </a:r>
          </a:p>
        </p:txBody>
      </p:sp>
    </p:spTree>
    <p:extLst>
      <p:ext uri="{BB962C8B-B14F-4D97-AF65-F5344CB8AC3E}">
        <p14:creationId xmlns:p14="http://schemas.microsoft.com/office/powerpoint/2010/main" val="4131014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4"/>
            <a:ext cx="8229600" cy="590349"/>
          </a:xfrm>
        </p:spPr>
        <p:txBody>
          <a:bodyPr lIns="0" tIns="18000" rIns="0" bIns="18000" anchor="ctr" anchorCtr="0">
            <a:spAutoFit/>
          </a:bodyPr>
          <a:lstStyle/>
          <a:p>
            <a:r>
              <a:rPr lang="en-US" dirty="0"/>
              <a:t>Figure 12.37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2" y="1053036"/>
            <a:ext cx="8218488" cy="775015"/>
          </a:xfrm>
        </p:spPr>
        <p:txBody>
          <a:bodyPr wrap="square" lIns="0" tIns="18000" rIns="0" bIns="18000" anchor="ctr" anchorCtr="0">
            <a:spAutoFit/>
          </a:bodyPr>
          <a:lstStyle/>
          <a:p>
            <a:pPr marL="0" indent="0">
              <a:buNone/>
            </a:pPr>
            <a:r>
              <a:rPr lang="en-US" sz="2400" dirty="0">
                <a:solidFill>
                  <a:schemeClr val="tx1"/>
                </a:solidFill>
              </a:rPr>
              <a:t>The data display of the transmission control module shows live values of various sensors and switches.</a:t>
            </a:r>
          </a:p>
        </p:txBody>
      </p:sp>
      <p:pic>
        <p:nvPicPr>
          <p:cNvPr id="5" name="Picture 4" descr="A screenshot of a dashboard shows a table of data related to sensors and switches for the Toyota transmission module.&#10;Long description is available in notes, Press F6.">
            <a:extLst>
              <a:ext uri="{FF2B5EF4-FFF2-40B4-BE49-F238E27FC236}">
                <a16:creationId xmlns:a16="http://schemas.microsoft.com/office/drawing/2014/main" id="{8ED2AB3E-4368-7FF7-D923-CA52B014BEA9}"/>
              </a:ext>
            </a:extLst>
          </p:cNvPr>
          <p:cNvPicPr>
            <a:picLocks noChangeAspect="1"/>
          </p:cNvPicPr>
          <p:nvPr/>
        </p:nvPicPr>
        <p:blipFill rotWithShape="1">
          <a:blip r:embed="rId3"/>
          <a:srcRect b="6881"/>
          <a:stretch/>
        </p:blipFill>
        <p:spPr>
          <a:xfrm>
            <a:off x="1579387" y="2016405"/>
            <a:ext cx="6002477" cy="4318612"/>
          </a:xfrm>
          <a:prstGeom prst="rect">
            <a:avLst/>
          </a:prstGeom>
        </p:spPr>
      </p:pic>
    </p:spTree>
    <p:extLst>
      <p:ext uri="{BB962C8B-B14F-4D97-AF65-F5344CB8AC3E}">
        <p14:creationId xmlns:p14="http://schemas.microsoft.com/office/powerpoint/2010/main" val="3152634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Electric Vehicle Transmissions </a:t>
            </a:r>
            <a:r>
              <a:rPr lang="en-US" sz="2800" dirty="0"/>
              <a:t>(1 of 4)</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5888"/>
            <a:ext cx="8215747" cy="1744511"/>
          </a:xfrm>
        </p:spPr>
        <p:txBody>
          <a:bodyPr wrap="square" lIns="0" tIns="18000" rIns="0" bIns="18000" anchor="ctr" anchorCtr="0">
            <a:spAutoFit/>
          </a:bodyPr>
          <a:lstStyle/>
          <a:p>
            <a:pPr marL="342900" indent="-342900">
              <a:spcBef>
                <a:spcPts val="600"/>
              </a:spcBef>
            </a:pPr>
            <a:r>
              <a:rPr lang="en-US" sz="2400" dirty="0">
                <a:solidFill>
                  <a:schemeClr val="tx1"/>
                </a:solidFill>
              </a:rPr>
              <a:t>Acceleration Vs Top Speed</a:t>
            </a:r>
          </a:p>
          <a:p>
            <a:pPr marL="829818" lvl="1" indent="-342900"/>
            <a:r>
              <a:rPr lang="en-US" sz="2400" dirty="0">
                <a:solidFill>
                  <a:schemeClr val="tx1"/>
                </a:solidFill>
              </a:rPr>
              <a:t>Most electric vehicles use single-speed transmission </a:t>
            </a:r>
          </a:p>
          <a:p>
            <a:pPr marL="829818" lvl="1" indent="-342900"/>
            <a:r>
              <a:rPr lang="en-US" sz="2400" spc="-300" dirty="0">
                <a:solidFill>
                  <a:schemeClr val="tx1"/>
                </a:solidFill>
              </a:rPr>
              <a:t>E </a:t>
            </a:r>
            <a:r>
              <a:rPr lang="en-US" sz="2400" dirty="0">
                <a:solidFill>
                  <a:schemeClr val="tx1"/>
                </a:solidFill>
              </a:rPr>
              <a:t>V manufactures usually design their system </a:t>
            </a:r>
          </a:p>
          <a:p>
            <a:pPr marL="829818" lvl="1" indent="-342900"/>
            <a:r>
              <a:rPr lang="en-US" sz="2400" dirty="0">
                <a:solidFill>
                  <a:schemeClr val="tx1"/>
                </a:solidFill>
              </a:rPr>
              <a:t>For optimum low-end acceleration NOT top speeds </a:t>
            </a:r>
          </a:p>
        </p:txBody>
      </p:sp>
    </p:spTree>
    <p:extLst>
      <p:ext uri="{BB962C8B-B14F-4D97-AF65-F5344CB8AC3E}">
        <p14:creationId xmlns:p14="http://schemas.microsoft.com/office/powerpoint/2010/main" val="1197050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Electric Vehicle Transmissions </a:t>
            </a:r>
            <a:r>
              <a:rPr lang="en-US" sz="2800" dirty="0"/>
              <a:t>(2 of 4)</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942" y="1037171"/>
            <a:ext cx="7681469" cy="3822003"/>
          </a:xfrm>
        </p:spPr>
        <p:txBody>
          <a:bodyPr wrap="square" lIns="0" tIns="18000" rIns="0" bIns="18000" anchor="ctr" anchorCtr="0">
            <a:spAutoFit/>
          </a:bodyPr>
          <a:lstStyle/>
          <a:p>
            <a:pPr marL="342900" indent="-342900">
              <a:spcBef>
                <a:spcPts val="600"/>
              </a:spcBef>
            </a:pPr>
            <a:r>
              <a:rPr lang="en-US" sz="2400" dirty="0">
                <a:solidFill>
                  <a:schemeClr val="tx1"/>
                </a:solidFill>
              </a:rPr>
              <a:t>Ford Mustang Mach-E</a:t>
            </a:r>
          </a:p>
          <a:p>
            <a:pPr marL="829818" lvl="1" indent="-342900"/>
            <a:r>
              <a:rPr lang="en-US" sz="2400" dirty="0">
                <a:solidFill>
                  <a:schemeClr val="tx1"/>
                </a:solidFill>
              </a:rPr>
              <a:t>BorgWarner is producing Integrated Drive Module (</a:t>
            </a:r>
            <a:r>
              <a:rPr lang="en-US" sz="2400" spc="-300" dirty="0">
                <a:solidFill>
                  <a:schemeClr val="tx1"/>
                </a:solidFill>
              </a:rPr>
              <a:t>i D </a:t>
            </a:r>
            <a:r>
              <a:rPr lang="en-US" sz="2400" dirty="0">
                <a:solidFill>
                  <a:schemeClr val="tx1"/>
                </a:solidFill>
              </a:rPr>
              <a:t>M) being used in Ford Mustang Mach-E. </a:t>
            </a:r>
          </a:p>
          <a:p>
            <a:pPr marL="829818" lvl="1" indent="-342900"/>
            <a:r>
              <a:rPr lang="en-US" sz="2400" spc="-300" dirty="0">
                <a:solidFill>
                  <a:schemeClr val="tx1"/>
                </a:solidFill>
              </a:rPr>
              <a:t>i D </a:t>
            </a:r>
            <a:r>
              <a:rPr lang="en-US" sz="2400" dirty="0">
                <a:solidFill>
                  <a:schemeClr val="tx1"/>
                </a:solidFill>
              </a:rPr>
              <a:t>M consists within one compact assembly including: </a:t>
            </a:r>
          </a:p>
          <a:p>
            <a:pPr marL="1229868" lvl="2" indent="-342900"/>
            <a:r>
              <a:rPr lang="en-US" sz="2400" dirty="0">
                <a:solidFill>
                  <a:schemeClr val="tx1"/>
                </a:solidFill>
              </a:rPr>
              <a:t>Electric traction motor</a:t>
            </a:r>
          </a:p>
          <a:p>
            <a:pPr marL="1229868" lvl="2" indent="-342900"/>
            <a:r>
              <a:rPr lang="en-US" sz="2400" dirty="0">
                <a:solidFill>
                  <a:schemeClr val="tx1"/>
                </a:solidFill>
              </a:rPr>
              <a:t>Single-speed gearbox</a:t>
            </a:r>
          </a:p>
          <a:p>
            <a:pPr marL="1229868" lvl="2" indent="-342900"/>
            <a:r>
              <a:rPr lang="en-US" sz="2400" dirty="0">
                <a:solidFill>
                  <a:schemeClr val="tx1"/>
                </a:solidFill>
              </a:rPr>
              <a:t>Thermal-management system (liquid cooling)</a:t>
            </a:r>
          </a:p>
          <a:p>
            <a:pPr marL="1229868" lvl="2" indent="-342900"/>
            <a:r>
              <a:rPr lang="en-US" sz="2400" dirty="0">
                <a:solidFill>
                  <a:schemeClr val="tx1"/>
                </a:solidFill>
              </a:rPr>
              <a:t>Motor and power electronics </a:t>
            </a:r>
          </a:p>
        </p:txBody>
      </p:sp>
    </p:spTree>
    <p:extLst>
      <p:ext uri="{BB962C8B-B14F-4D97-AF65-F5344CB8AC3E}">
        <p14:creationId xmlns:p14="http://schemas.microsoft.com/office/powerpoint/2010/main" val="2726667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Transmissions and Transaxles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0300"/>
            <a:ext cx="8212347" cy="2483175"/>
          </a:xfrm>
        </p:spPr>
        <p:txBody>
          <a:bodyPr lIns="0" tIns="18000" rIns="0" bIns="18000" anchor="ctr" anchorCtr="0">
            <a:spAutoFit/>
          </a:bodyPr>
          <a:lstStyle/>
          <a:p>
            <a:pPr marL="342900" indent="-342900">
              <a:spcBef>
                <a:spcPts val="600"/>
              </a:spcBef>
            </a:pPr>
            <a:r>
              <a:rPr lang="en-US" sz="2400" dirty="0">
                <a:solidFill>
                  <a:schemeClr val="tx1"/>
                </a:solidFill>
              </a:rPr>
              <a:t>Series–Parallel Hybrid</a:t>
            </a:r>
          </a:p>
          <a:p>
            <a:pPr marL="829818" lvl="1" indent="-342900"/>
            <a:r>
              <a:rPr lang="en-US" sz="2400" dirty="0">
                <a:solidFill>
                  <a:schemeClr val="tx1"/>
                </a:solidFill>
              </a:rPr>
              <a:t>Toyota and Ford hybrids can operate using electric motor power alone </a:t>
            </a:r>
          </a:p>
          <a:p>
            <a:pPr marL="829818" lvl="1" indent="-342900"/>
            <a:r>
              <a:rPr lang="en-US" sz="2400" dirty="0">
                <a:solidFill>
                  <a:schemeClr val="tx1"/>
                </a:solidFill>
              </a:rPr>
              <a:t>Assistance of the </a:t>
            </a:r>
            <a:r>
              <a:rPr lang="en-US" sz="2400" spc="-300" dirty="0">
                <a:solidFill>
                  <a:schemeClr val="tx1"/>
                </a:solidFill>
              </a:rPr>
              <a:t>I C </a:t>
            </a:r>
            <a:r>
              <a:rPr lang="en-US" sz="2400" dirty="0">
                <a:solidFill>
                  <a:schemeClr val="tx1"/>
                </a:solidFill>
              </a:rPr>
              <a:t>E</a:t>
            </a:r>
          </a:p>
          <a:p>
            <a:pPr marL="829818" lvl="1" indent="-342900"/>
            <a:r>
              <a:rPr lang="en-US" sz="2400" dirty="0">
                <a:solidFill>
                  <a:schemeClr val="tx1"/>
                </a:solidFill>
              </a:rPr>
              <a:t>Series–parallel hybrids combine both series &amp; parallel design</a:t>
            </a:r>
          </a:p>
        </p:txBody>
      </p:sp>
    </p:spTree>
    <p:extLst>
      <p:ext uri="{BB962C8B-B14F-4D97-AF65-F5344CB8AC3E}">
        <p14:creationId xmlns:p14="http://schemas.microsoft.com/office/powerpoint/2010/main" val="1606448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Electric Vehicle Transmissions </a:t>
            </a:r>
            <a:r>
              <a:rPr lang="en-US" sz="2800" dirty="0"/>
              <a:t>(3 of 4)</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943" y="1046869"/>
            <a:ext cx="8215747" cy="2190788"/>
          </a:xfrm>
        </p:spPr>
        <p:txBody>
          <a:bodyPr wrap="square" lIns="0" tIns="18000" rIns="0" bIns="18000" anchor="ctr" anchorCtr="0">
            <a:spAutoFit/>
          </a:bodyPr>
          <a:lstStyle/>
          <a:p>
            <a:pPr marL="342900" indent="-342900">
              <a:spcBef>
                <a:spcPts val="600"/>
              </a:spcBef>
            </a:pPr>
            <a:r>
              <a:rPr lang="en-US" sz="2400" dirty="0">
                <a:solidFill>
                  <a:schemeClr val="tx1"/>
                </a:solidFill>
              </a:rPr>
              <a:t>Chevrolet Bolt</a:t>
            </a:r>
          </a:p>
          <a:p>
            <a:pPr marL="829818" lvl="1" indent="-342900"/>
            <a:r>
              <a:rPr lang="en-US" sz="2400" dirty="0">
                <a:solidFill>
                  <a:schemeClr val="tx1"/>
                </a:solidFill>
              </a:rPr>
              <a:t>Chevrolet Bolt drive unit consists of an electric motor </a:t>
            </a:r>
          </a:p>
          <a:p>
            <a:pPr marL="829818" lvl="1" indent="-342900"/>
            <a:r>
              <a:rPr lang="en-US" sz="2400" dirty="0">
                <a:solidFill>
                  <a:schemeClr val="tx1"/>
                </a:solidFill>
              </a:rPr>
              <a:t>Final drive assembly</a:t>
            </a:r>
          </a:p>
          <a:p>
            <a:pPr marL="829818" lvl="1" indent="-342900"/>
            <a:r>
              <a:rPr lang="en-US" sz="2400" dirty="0">
                <a:solidFill>
                  <a:schemeClr val="tx1"/>
                </a:solidFill>
              </a:rPr>
              <a:t>Electric motor is rated at 150 </a:t>
            </a:r>
            <a:r>
              <a:rPr lang="en-US" sz="2400" spc="-300" dirty="0">
                <a:solidFill>
                  <a:schemeClr val="tx1"/>
                </a:solidFill>
              </a:rPr>
              <a:t>k </a:t>
            </a:r>
            <a:r>
              <a:rPr lang="en-US" sz="2400" dirty="0">
                <a:solidFill>
                  <a:schemeClr val="tx1"/>
                </a:solidFill>
              </a:rPr>
              <a:t>W </a:t>
            </a:r>
          </a:p>
          <a:p>
            <a:pPr marL="829818" lvl="1" indent="-342900"/>
            <a:r>
              <a:rPr lang="en-US" sz="2400" dirty="0">
                <a:solidFill>
                  <a:schemeClr val="tx1"/>
                </a:solidFill>
              </a:rPr>
              <a:t>Maximum rotation speed of 8,810 </a:t>
            </a:r>
            <a:r>
              <a:rPr lang="en-US" sz="2400" spc="-300" dirty="0">
                <a:solidFill>
                  <a:schemeClr val="tx1"/>
                </a:solidFill>
              </a:rPr>
              <a:t>R P </a:t>
            </a:r>
            <a:r>
              <a:rPr lang="en-US" sz="2400" dirty="0">
                <a:solidFill>
                  <a:schemeClr val="tx1"/>
                </a:solidFill>
              </a:rPr>
              <a:t>M</a:t>
            </a:r>
          </a:p>
        </p:txBody>
      </p:sp>
    </p:spTree>
    <p:extLst>
      <p:ext uri="{BB962C8B-B14F-4D97-AF65-F5344CB8AC3E}">
        <p14:creationId xmlns:p14="http://schemas.microsoft.com/office/powerpoint/2010/main" val="2716127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114" y="221769"/>
            <a:ext cx="8229600" cy="590349"/>
          </a:xfrm>
        </p:spPr>
        <p:txBody>
          <a:bodyPr lIns="0" tIns="18000" rIns="0" bIns="18000" anchor="ctr" anchorCtr="0">
            <a:spAutoFit/>
          </a:bodyPr>
          <a:lstStyle/>
          <a:p>
            <a:r>
              <a:rPr lang="en-US" dirty="0"/>
              <a:t>Figure 12.38</a:t>
            </a:r>
            <a:endParaRPr lang="en-US" sz="2800" dirty="0"/>
          </a:p>
        </p:txBody>
      </p:sp>
      <p:sp>
        <p:nvSpPr>
          <p:cNvPr id="25" name="Content Placeholder 24">
            <a:extLst>
              <a:ext uri="{FF2B5EF4-FFF2-40B4-BE49-F238E27FC236}">
                <a16:creationId xmlns:a16="http://schemas.microsoft.com/office/drawing/2014/main" id="{B8FAE8C9-99C9-51AE-70CC-75CE5CCF8CDD}"/>
              </a:ext>
            </a:extLst>
          </p:cNvPr>
          <p:cNvSpPr>
            <a:spLocks noGrp="1"/>
          </p:cNvSpPr>
          <p:nvPr>
            <p:ph sz="quarter" idx="13"/>
          </p:nvPr>
        </p:nvSpPr>
        <p:spPr>
          <a:xfrm>
            <a:off x="466523" y="1061526"/>
            <a:ext cx="4863466" cy="405683"/>
          </a:xfrm>
        </p:spPr>
        <p:txBody>
          <a:bodyPr wrap="square" lIns="0" tIns="18000" rIns="0" bIns="18000" anchor="ctr" anchorCtr="0">
            <a:spAutoFit/>
          </a:bodyPr>
          <a:lstStyle/>
          <a:p>
            <a:pPr marL="0" indent="0">
              <a:buNone/>
            </a:pPr>
            <a:r>
              <a:rPr lang="en-US" sz="2400" dirty="0">
                <a:solidFill>
                  <a:schemeClr val="tx1"/>
                </a:solidFill>
              </a:rPr>
              <a:t>Bolt Electric Motor and Final Drive </a:t>
            </a:r>
          </a:p>
        </p:txBody>
      </p:sp>
      <p:pic>
        <p:nvPicPr>
          <p:cNvPr id="4" name="Picture 3" descr="A close-up view of a Chevrolet Bolt drive unit showing a housing inside which is the motor and final drive assembly.">
            <a:extLst>
              <a:ext uri="{FF2B5EF4-FFF2-40B4-BE49-F238E27FC236}">
                <a16:creationId xmlns:a16="http://schemas.microsoft.com/office/drawing/2014/main" id="{E7FDDA28-6F1A-9167-6557-BB049B2AA401}"/>
              </a:ext>
            </a:extLst>
          </p:cNvPr>
          <p:cNvPicPr>
            <a:picLocks noChangeAspect="1"/>
          </p:cNvPicPr>
          <p:nvPr/>
        </p:nvPicPr>
        <p:blipFill rotWithShape="1">
          <a:blip r:embed="rId3"/>
          <a:srcRect b="7260"/>
          <a:stretch/>
        </p:blipFill>
        <p:spPr>
          <a:xfrm>
            <a:off x="1975375" y="1562572"/>
            <a:ext cx="5195322" cy="3966961"/>
          </a:xfrm>
          <a:prstGeom prst="rect">
            <a:avLst/>
          </a:prstGeom>
        </p:spPr>
      </p:pic>
      <p:sp>
        <p:nvSpPr>
          <p:cNvPr id="26" name="Content Placeholder 25">
            <a:extLst>
              <a:ext uri="{FF2B5EF4-FFF2-40B4-BE49-F238E27FC236}">
                <a16:creationId xmlns:a16="http://schemas.microsoft.com/office/drawing/2014/main" id="{E02B028C-5EAE-395A-3434-FA2FE2240292}"/>
              </a:ext>
            </a:extLst>
          </p:cNvPr>
          <p:cNvSpPr>
            <a:spLocks noGrp="1"/>
          </p:cNvSpPr>
          <p:nvPr>
            <p:ph sz="quarter" idx="14"/>
          </p:nvPr>
        </p:nvSpPr>
        <p:spPr>
          <a:xfrm>
            <a:off x="476025" y="5622912"/>
            <a:ext cx="8229599" cy="775015"/>
          </a:xfrm>
        </p:spPr>
        <p:txBody>
          <a:bodyPr wrap="square" lIns="0" tIns="18000" rIns="0" bIns="18000" anchor="ctr" anchorCtr="0">
            <a:spAutoFit/>
          </a:bodyPr>
          <a:lstStyle/>
          <a:p>
            <a:pPr marL="0" indent="0">
              <a:buNone/>
            </a:pPr>
            <a:r>
              <a:rPr lang="en-US" sz="2400" dirty="0">
                <a:solidFill>
                  <a:schemeClr val="tx1"/>
                </a:solidFill>
              </a:rPr>
              <a:t>The electric motor and final drive assembly installed in a Chevrolet Bolt. </a:t>
            </a:r>
          </a:p>
        </p:txBody>
      </p:sp>
    </p:spTree>
    <p:extLst>
      <p:ext uri="{BB962C8B-B14F-4D97-AF65-F5344CB8AC3E}">
        <p14:creationId xmlns:p14="http://schemas.microsoft.com/office/powerpoint/2010/main" val="1271986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114" y="221769"/>
            <a:ext cx="8229600" cy="590349"/>
          </a:xfrm>
        </p:spPr>
        <p:txBody>
          <a:bodyPr lIns="0" tIns="18000" rIns="0" bIns="18000" anchor="ctr" anchorCtr="0">
            <a:spAutoFit/>
          </a:bodyPr>
          <a:lstStyle/>
          <a:p>
            <a:r>
              <a:rPr lang="en-US" dirty="0"/>
              <a:t>Figure 12.39</a:t>
            </a:r>
            <a:endParaRPr lang="en-US" sz="2800" dirty="0"/>
          </a:p>
        </p:txBody>
      </p:sp>
      <p:sp>
        <p:nvSpPr>
          <p:cNvPr id="25" name="Content Placeholder 24">
            <a:extLst>
              <a:ext uri="{FF2B5EF4-FFF2-40B4-BE49-F238E27FC236}">
                <a16:creationId xmlns:a16="http://schemas.microsoft.com/office/drawing/2014/main" id="{B8FAE8C9-99C9-51AE-70CC-75CE5CCF8CDD}"/>
              </a:ext>
            </a:extLst>
          </p:cNvPr>
          <p:cNvSpPr>
            <a:spLocks noGrp="1"/>
          </p:cNvSpPr>
          <p:nvPr>
            <p:ph sz="quarter" idx="13"/>
          </p:nvPr>
        </p:nvSpPr>
        <p:spPr>
          <a:xfrm>
            <a:off x="466523" y="985147"/>
            <a:ext cx="8229598" cy="775015"/>
          </a:xfrm>
        </p:spPr>
        <p:txBody>
          <a:bodyPr wrap="square" lIns="0" tIns="18000" rIns="0" bIns="18000" anchor="ctr" anchorCtr="0">
            <a:spAutoFit/>
          </a:bodyPr>
          <a:lstStyle/>
          <a:p>
            <a:pPr marL="0" indent="0">
              <a:buNone/>
            </a:pPr>
            <a:r>
              <a:rPr lang="en-US" sz="2400" dirty="0">
                <a:solidFill>
                  <a:schemeClr val="tx1"/>
                </a:solidFill>
              </a:rPr>
              <a:t>A </a:t>
            </a:r>
            <a:r>
              <a:rPr lang="en-US" sz="2400" spc="-300" dirty="0">
                <a:solidFill>
                  <a:schemeClr val="tx1"/>
                </a:solidFill>
              </a:rPr>
              <a:t>C A </a:t>
            </a:r>
            <a:r>
              <a:rPr lang="en-US" sz="2400" dirty="0">
                <a:solidFill>
                  <a:schemeClr val="tx1"/>
                </a:solidFill>
              </a:rPr>
              <a:t>TIA drafting of a Chevrolet Bolt electric motor and final drive assembly. </a:t>
            </a:r>
          </a:p>
        </p:txBody>
      </p:sp>
      <p:pic>
        <p:nvPicPr>
          <p:cNvPr id="4" name="Picture 3" descr="An illustration shows the internal parts of a Chevrolet Bolt electric motor and final drive assembly.&#10;Long description is available in notes, Press F6.">
            <a:extLst>
              <a:ext uri="{FF2B5EF4-FFF2-40B4-BE49-F238E27FC236}">
                <a16:creationId xmlns:a16="http://schemas.microsoft.com/office/drawing/2014/main" id="{6AB6FEBF-2B24-16A7-9807-7CF5D12751D6}"/>
              </a:ext>
            </a:extLst>
          </p:cNvPr>
          <p:cNvPicPr>
            <a:picLocks noChangeAspect="1"/>
          </p:cNvPicPr>
          <p:nvPr/>
        </p:nvPicPr>
        <p:blipFill rotWithShape="1">
          <a:blip r:embed="rId3"/>
          <a:srcRect b="8817"/>
          <a:stretch/>
        </p:blipFill>
        <p:spPr>
          <a:xfrm>
            <a:off x="561034" y="1926288"/>
            <a:ext cx="8021934" cy="4471622"/>
          </a:xfrm>
          <a:prstGeom prst="rect">
            <a:avLst/>
          </a:prstGeom>
        </p:spPr>
      </p:pic>
    </p:spTree>
    <p:extLst>
      <p:ext uri="{BB962C8B-B14F-4D97-AF65-F5344CB8AC3E}">
        <p14:creationId xmlns:p14="http://schemas.microsoft.com/office/powerpoint/2010/main" val="3316134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114" y="221769"/>
            <a:ext cx="8229600" cy="590349"/>
          </a:xfrm>
        </p:spPr>
        <p:txBody>
          <a:bodyPr lIns="0" tIns="18000" rIns="0" bIns="18000" anchor="ctr" anchorCtr="0">
            <a:spAutoFit/>
          </a:bodyPr>
          <a:lstStyle/>
          <a:p>
            <a:r>
              <a:rPr lang="en-US" dirty="0"/>
              <a:t>Figure 12.40</a:t>
            </a:r>
            <a:endParaRPr lang="en-US" sz="2800" dirty="0"/>
          </a:p>
        </p:txBody>
      </p:sp>
      <p:sp>
        <p:nvSpPr>
          <p:cNvPr id="25" name="Content Placeholder 24">
            <a:extLst>
              <a:ext uri="{FF2B5EF4-FFF2-40B4-BE49-F238E27FC236}">
                <a16:creationId xmlns:a16="http://schemas.microsoft.com/office/drawing/2014/main" id="{B8FAE8C9-99C9-51AE-70CC-75CE5CCF8CDD}"/>
              </a:ext>
            </a:extLst>
          </p:cNvPr>
          <p:cNvSpPr>
            <a:spLocks noGrp="1"/>
          </p:cNvSpPr>
          <p:nvPr>
            <p:ph sz="quarter" idx="13"/>
          </p:nvPr>
        </p:nvSpPr>
        <p:spPr>
          <a:xfrm>
            <a:off x="466523" y="1061526"/>
            <a:ext cx="1621069" cy="405683"/>
          </a:xfrm>
        </p:spPr>
        <p:txBody>
          <a:bodyPr wrap="square" lIns="0" tIns="18000" rIns="0" bIns="18000" anchor="ctr" anchorCtr="0">
            <a:spAutoFit/>
          </a:bodyPr>
          <a:lstStyle/>
          <a:p>
            <a:pPr marL="0" indent="0">
              <a:buNone/>
            </a:pPr>
            <a:r>
              <a:rPr lang="en-US" sz="2400" dirty="0">
                <a:solidFill>
                  <a:schemeClr val="tx1"/>
                </a:solidFill>
              </a:rPr>
              <a:t>Dexron </a:t>
            </a:r>
            <a:r>
              <a:rPr lang="en-US" sz="2400" spc="-300" dirty="0">
                <a:solidFill>
                  <a:schemeClr val="tx1"/>
                </a:solidFill>
              </a:rPr>
              <a:t>H </a:t>
            </a:r>
            <a:r>
              <a:rPr lang="en-US" sz="2400" dirty="0">
                <a:solidFill>
                  <a:schemeClr val="tx1"/>
                </a:solidFill>
              </a:rPr>
              <a:t>P </a:t>
            </a:r>
          </a:p>
        </p:txBody>
      </p:sp>
      <p:pic>
        <p:nvPicPr>
          <p:cNvPr id="4" name="Picture 3" descr="An illustration of a bottle of AC Delco Dexron H P synthetic transmission fluid.">
            <a:extLst>
              <a:ext uri="{FF2B5EF4-FFF2-40B4-BE49-F238E27FC236}">
                <a16:creationId xmlns:a16="http://schemas.microsoft.com/office/drawing/2014/main" id="{F70525AD-72A4-372E-6E97-B0846B12A9D2}"/>
              </a:ext>
            </a:extLst>
          </p:cNvPr>
          <p:cNvPicPr>
            <a:picLocks noChangeAspect="1"/>
          </p:cNvPicPr>
          <p:nvPr/>
        </p:nvPicPr>
        <p:blipFill rotWithShape="1">
          <a:blip r:embed="rId3"/>
          <a:srcRect b="2351"/>
          <a:stretch/>
        </p:blipFill>
        <p:spPr>
          <a:xfrm>
            <a:off x="3509187" y="935959"/>
            <a:ext cx="2125626" cy="4528668"/>
          </a:xfrm>
          <a:prstGeom prst="rect">
            <a:avLst/>
          </a:prstGeom>
        </p:spPr>
      </p:pic>
      <p:sp>
        <p:nvSpPr>
          <p:cNvPr id="26" name="Content Placeholder 25">
            <a:extLst>
              <a:ext uri="{FF2B5EF4-FFF2-40B4-BE49-F238E27FC236}">
                <a16:creationId xmlns:a16="http://schemas.microsoft.com/office/drawing/2014/main" id="{E02B028C-5EAE-395A-3434-FA2FE2240292}"/>
              </a:ext>
            </a:extLst>
          </p:cNvPr>
          <p:cNvSpPr>
            <a:spLocks noGrp="1"/>
          </p:cNvSpPr>
          <p:nvPr>
            <p:ph sz="quarter" idx="14"/>
          </p:nvPr>
        </p:nvSpPr>
        <p:spPr>
          <a:xfrm>
            <a:off x="476025" y="5605660"/>
            <a:ext cx="8229599" cy="775015"/>
          </a:xfrm>
        </p:spPr>
        <p:txBody>
          <a:bodyPr wrap="square" lIns="0" tIns="18000" rIns="0" bIns="18000" anchor="ctr" anchorCtr="0">
            <a:spAutoFit/>
          </a:bodyPr>
          <a:lstStyle/>
          <a:p>
            <a:pPr marL="0" indent="0">
              <a:buNone/>
            </a:pPr>
            <a:r>
              <a:rPr lang="en-US" sz="2400" dirty="0">
                <a:solidFill>
                  <a:schemeClr val="tx1"/>
                </a:solidFill>
              </a:rPr>
              <a:t>Dexron </a:t>
            </a:r>
            <a:r>
              <a:rPr lang="en-US" sz="2400" spc="-300" dirty="0">
                <a:solidFill>
                  <a:schemeClr val="tx1"/>
                </a:solidFill>
              </a:rPr>
              <a:t>H </a:t>
            </a:r>
            <a:r>
              <a:rPr lang="en-US" sz="2400" dirty="0">
                <a:solidFill>
                  <a:schemeClr val="tx1"/>
                </a:solidFill>
              </a:rPr>
              <a:t>P synthetic transmission fluid is specified for Bolt final drive assembly.</a:t>
            </a:r>
          </a:p>
        </p:txBody>
      </p:sp>
    </p:spTree>
    <p:extLst>
      <p:ext uri="{BB962C8B-B14F-4D97-AF65-F5344CB8AC3E}">
        <p14:creationId xmlns:p14="http://schemas.microsoft.com/office/powerpoint/2010/main" val="3114330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Electric Vehicle Transmissions </a:t>
            </a:r>
            <a:r>
              <a:rPr lang="en-US" sz="2800" dirty="0"/>
              <a:t>(4 of 4)</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943" y="1119778"/>
            <a:ext cx="8215747" cy="3822003"/>
          </a:xfrm>
        </p:spPr>
        <p:txBody>
          <a:bodyPr wrap="square" lIns="0" tIns="18000" rIns="0" bIns="18000" anchor="ctr" anchorCtr="0">
            <a:spAutoFit/>
          </a:bodyPr>
          <a:lstStyle/>
          <a:p>
            <a:pPr marL="342900" indent="-342900">
              <a:spcBef>
                <a:spcPts val="600"/>
              </a:spcBef>
            </a:pPr>
            <a:r>
              <a:rPr lang="en-US" sz="2400" dirty="0">
                <a:solidFill>
                  <a:schemeClr val="tx1"/>
                </a:solidFill>
              </a:rPr>
              <a:t>Nissan Leaf</a:t>
            </a:r>
          </a:p>
          <a:p>
            <a:pPr marL="829818" lvl="1" indent="-342900"/>
            <a:r>
              <a:rPr lang="en-US" sz="2400" dirty="0">
                <a:solidFill>
                  <a:schemeClr val="tx1"/>
                </a:solidFill>
              </a:rPr>
              <a:t>Three-phase </a:t>
            </a:r>
            <a:r>
              <a:rPr lang="en-US" sz="2400" spc="-300" dirty="0">
                <a:solidFill>
                  <a:schemeClr val="tx1"/>
                </a:solidFill>
              </a:rPr>
              <a:t>A </a:t>
            </a:r>
            <a:r>
              <a:rPr lang="en-US" sz="2400" dirty="0">
                <a:solidFill>
                  <a:schemeClr val="tx1"/>
                </a:solidFill>
              </a:rPr>
              <a:t>C electric motor that produces 80 kilowatts of power</a:t>
            </a:r>
          </a:p>
          <a:p>
            <a:pPr marL="829818" lvl="1" indent="-342900"/>
            <a:r>
              <a:rPr lang="en-US" sz="2400" dirty="0">
                <a:solidFill>
                  <a:schemeClr val="tx1"/>
                </a:solidFill>
              </a:rPr>
              <a:t>LEAF incorporates a reducer that transfers torque from traction motor to drive wheels</a:t>
            </a:r>
          </a:p>
          <a:p>
            <a:pPr marL="342900" indent="-342900">
              <a:spcBef>
                <a:spcPts val="600"/>
              </a:spcBef>
            </a:pPr>
            <a:r>
              <a:rPr lang="en-US" sz="2400" dirty="0">
                <a:solidFill>
                  <a:schemeClr val="tx1"/>
                </a:solidFill>
              </a:rPr>
              <a:t>Two-Speed Gearing</a:t>
            </a:r>
          </a:p>
          <a:p>
            <a:pPr marL="829818" lvl="1" indent="-342900"/>
            <a:r>
              <a:rPr lang="en-US" sz="2400" dirty="0">
                <a:solidFill>
                  <a:schemeClr val="tx1"/>
                </a:solidFill>
              </a:rPr>
              <a:t>Original Tesla Roadster featured two-speed transmission </a:t>
            </a:r>
          </a:p>
          <a:p>
            <a:pPr marL="829818" lvl="1" indent="-342900"/>
            <a:r>
              <a:rPr lang="en-US" sz="2400" dirty="0">
                <a:solidFill>
                  <a:schemeClr val="tx1"/>
                </a:solidFill>
              </a:rPr>
              <a:t>Currently a two-speed unit is used in Porsche Taycan</a:t>
            </a:r>
          </a:p>
        </p:txBody>
      </p:sp>
    </p:spTree>
    <p:extLst>
      <p:ext uri="{BB962C8B-B14F-4D97-AF65-F5344CB8AC3E}">
        <p14:creationId xmlns:p14="http://schemas.microsoft.com/office/powerpoint/2010/main" val="1771779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114" y="221769"/>
            <a:ext cx="8229600" cy="590349"/>
          </a:xfrm>
        </p:spPr>
        <p:txBody>
          <a:bodyPr lIns="0" tIns="18000" rIns="0" bIns="18000" anchor="ctr" anchorCtr="0">
            <a:spAutoFit/>
          </a:bodyPr>
          <a:lstStyle/>
          <a:p>
            <a:r>
              <a:rPr lang="en-US" dirty="0"/>
              <a:t>Figure 12.41</a:t>
            </a:r>
            <a:endParaRPr lang="en-US" sz="2800" dirty="0"/>
          </a:p>
        </p:txBody>
      </p:sp>
      <p:sp>
        <p:nvSpPr>
          <p:cNvPr id="25" name="Content Placeholder 24">
            <a:extLst>
              <a:ext uri="{FF2B5EF4-FFF2-40B4-BE49-F238E27FC236}">
                <a16:creationId xmlns:a16="http://schemas.microsoft.com/office/drawing/2014/main" id="{B8FAE8C9-99C9-51AE-70CC-75CE5CCF8CDD}"/>
              </a:ext>
            </a:extLst>
          </p:cNvPr>
          <p:cNvSpPr>
            <a:spLocks noGrp="1"/>
          </p:cNvSpPr>
          <p:nvPr>
            <p:ph sz="quarter" idx="13"/>
          </p:nvPr>
        </p:nvSpPr>
        <p:spPr>
          <a:xfrm>
            <a:off x="466523" y="1061526"/>
            <a:ext cx="2932285" cy="405683"/>
          </a:xfrm>
        </p:spPr>
        <p:txBody>
          <a:bodyPr wrap="square" lIns="0" tIns="18000" rIns="0" bIns="18000" anchor="ctr" anchorCtr="0">
            <a:spAutoFit/>
          </a:bodyPr>
          <a:lstStyle/>
          <a:p>
            <a:pPr marL="0" indent="0">
              <a:buNone/>
            </a:pPr>
            <a:r>
              <a:rPr lang="en-US" sz="2400" dirty="0">
                <a:solidFill>
                  <a:schemeClr val="tx1"/>
                </a:solidFill>
              </a:rPr>
              <a:t>Bolt Coolant Lines</a:t>
            </a:r>
          </a:p>
        </p:txBody>
      </p:sp>
      <p:pic>
        <p:nvPicPr>
          <p:cNvPr id="4" name="Picture 3" descr="A close-up view shows the rear of a Chevrolet Bolt drive system with hoses on the left and the right and a passageway.">
            <a:extLst>
              <a:ext uri="{FF2B5EF4-FFF2-40B4-BE49-F238E27FC236}">
                <a16:creationId xmlns:a16="http://schemas.microsoft.com/office/drawing/2014/main" id="{A7E70B22-7DDD-20BF-2836-F03EE9DE6D01}"/>
              </a:ext>
            </a:extLst>
          </p:cNvPr>
          <p:cNvPicPr>
            <a:picLocks noChangeAspect="1"/>
          </p:cNvPicPr>
          <p:nvPr/>
        </p:nvPicPr>
        <p:blipFill rotWithShape="1">
          <a:blip r:embed="rId3"/>
          <a:srcRect b="7722"/>
          <a:stretch/>
        </p:blipFill>
        <p:spPr>
          <a:xfrm>
            <a:off x="2236369" y="1578218"/>
            <a:ext cx="4671266" cy="3536811"/>
          </a:xfrm>
          <a:prstGeom prst="rect">
            <a:avLst/>
          </a:prstGeom>
        </p:spPr>
      </p:pic>
      <p:sp>
        <p:nvSpPr>
          <p:cNvPr id="26" name="Content Placeholder 25">
            <a:extLst>
              <a:ext uri="{FF2B5EF4-FFF2-40B4-BE49-F238E27FC236}">
                <a16:creationId xmlns:a16="http://schemas.microsoft.com/office/drawing/2014/main" id="{E02B028C-5EAE-395A-3434-FA2FE2240292}"/>
              </a:ext>
            </a:extLst>
          </p:cNvPr>
          <p:cNvSpPr>
            <a:spLocks noGrp="1"/>
          </p:cNvSpPr>
          <p:nvPr>
            <p:ph sz="quarter" idx="14"/>
          </p:nvPr>
        </p:nvSpPr>
        <p:spPr>
          <a:xfrm>
            <a:off x="476025" y="5248468"/>
            <a:ext cx="8229599" cy="1144347"/>
          </a:xfrm>
        </p:spPr>
        <p:txBody>
          <a:bodyPr wrap="square" lIns="0" tIns="18000" rIns="0" bIns="18000" anchor="ctr" anchorCtr="0">
            <a:spAutoFit/>
          </a:bodyPr>
          <a:lstStyle/>
          <a:p>
            <a:pPr marL="0" indent="0">
              <a:buNone/>
            </a:pPr>
            <a:r>
              <a:rPr lang="en-US" sz="2400" dirty="0">
                <a:solidFill>
                  <a:schemeClr val="tx1"/>
                </a:solidFill>
              </a:rPr>
              <a:t>Coolant enters through the hose on the left, travels through the passageway absorbing heat, and exits to the radiator through the hose on the right. </a:t>
            </a:r>
          </a:p>
        </p:txBody>
      </p:sp>
    </p:spTree>
    <p:extLst>
      <p:ext uri="{BB962C8B-B14F-4D97-AF65-F5344CB8AC3E}">
        <p14:creationId xmlns:p14="http://schemas.microsoft.com/office/powerpoint/2010/main" val="1303645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114" y="221769"/>
            <a:ext cx="8229600" cy="590349"/>
          </a:xfrm>
        </p:spPr>
        <p:txBody>
          <a:bodyPr lIns="0" tIns="18000" rIns="0" bIns="18000" anchor="ctr" anchorCtr="0">
            <a:spAutoFit/>
          </a:bodyPr>
          <a:lstStyle/>
          <a:p>
            <a:r>
              <a:rPr lang="en-US" dirty="0"/>
              <a:t>Figure 12.42</a:t>
            </a:r>
            <a:endParaRPr lang="en-US" sz="2800" dirty="0"/>
          </a:p>
        </p:txBody>
      </p:sp>
      <p:sp>
        <p:nvSpPr>
          <p:cNvPr id="25" name="Content Placeholder 24">
            <a:extLst>
              <a:ext uri="{FF2B5EF4-FFF2-40B4-BE49-F238E27FC236}">
                <a16:creationId xmlns:a16="http://schemas.microsoft.com/office/drawing/2014/main" id="{B8FAE8C9-99C9-51AE-70CC-75CE5CCF8CDD}"/>
              </a:ext>
            </a:extLst>
          </p:cNvPr>
          <p:cNvSpPr>
            <a:spLocks noGrp="1"/>
          </p:cNvSpPr>
          <p:nvPr>
            <p:ph sz="quarter" idx="13"/>
          </p:nvPr>
        </p:nvSpPr>
        <p:spPr>
          <a:xfrm>
            <a:off x="466524" y="1061526"/>
            <a:ext cx="2095522" cy="405683"/>
          </a:xfrm>
        </p:spPr>
        <p:txBody>
          <a:bodyPr wrap="square" lIns="0" tIns="18000" rIns="0" bIns="18000" anchor="ctr" anchorCtr="0">
            <a:spAutoFit/>
          </a:bodyPr>
          <a:lstStyle/>
          <a:p>
            <a:pPr marL="0" indent="0">
              <a:buNone/>
            </a:pPr>
            <a:r>
              <a:rPr lang="en-US" sz="2400" dirty="0">
                <a:solidFill>
                  <a:schemeClr val="tx1"/>
                </a:solidFill>
              </a:rPr>
              <a:t>Leaf A</a:t>
            </a:r>
            <a:r>
              <a:rPr lang="en-US" sz="100" dirty="0">
                <a:solidFill>
                  <a:schemeClr val="tx1"/>
                </a:solidFill>
              </a:rPr>
              <a:t> </a:t>
            </a:r>
            <a:r>
              <a:rPr lang="en-US" sz="2400" dirty="0">
                <a:solidFill>
                  <a:schemeClr val="tx1"/>
                </a:solidFill>
              </a:rPr>
              <a:t>C Motor</a:t>
            </a:r>
          </a:p>
        </p:txBody>
      </p:sp>
      <p:pic>
        <p:nvPicPr>
          <p:cNvPr id="4" name="Picture 3" descr="A close-up view shows a Nissan Leaf motor assembly with a reducer on top inside a housing.">
            <a:extLst>
              <a:ext uri="{FF2B5EF4-FFF2-40B4-BE49-F238E27FC236}">
                <a16:creationId xmlns:a16="http://schemas.microsoft.com/office/drawing/2014/main" id="{5D9F7AC1-FE76-21CC-58CC-E068DD105C34}"/>
              </a:ext>
            </a:extLst>
          </p:cNvPr>
          <p:cNvPicPr>
            <a:picLocks noChangeAspect="1"/>
          </p:cNvPicPr>
          <p:nvPr/>
        </p:nvPicPr>
        <p:blipFill rotWithShape="1">
          <a:blip r:embed="rId3"/>
          <a:srcRect b="7717"/>
          <a:stretch/>
        </p:blipFill>
        <p:spPr>
          <a:xfrm>
            <a:off x="2036864" y="1574120"/>
            <a:ext cx="5087518" cy="3852260"/>
          </a:xfrm>
          <a:prstGeom prst="rect">
            <a:avLst/>
          </a:prstGeom>
        </p:spPr>
      </p:pic>
      <p:sp>
        <p:nvSpPr>
          <p:cNvPr id="26" name="Content Placeholder 25">
            <a:extLst>
              <a:ext uri="{FF2B5EF4-FFF2-40B4-BE49-F238E27FC236}">
                <a16:creationId xmlns:a16="http://schemas.microsoft.com/office/drawing/2014/main" id="{E02B028C-5EAE-395A-3434-FA2FE2240292}"/>
              </a:ext>
            </a:extLst>
          </p:cNvPr>
          <p:cNvSpPr>
            <a:spLocks noGrp="1"/>
          </p:cNvSpPr>
          <p:nvPr>
            <p:ph sz="quarter" idx="14"/>
          </p:nvPr>
        </p:nvSpPr>
        <p:spPr>
          <a:xfrm>
            <a:off x="476025" y="5553903"/>
            <a:ext cx="8229599" cy="775015"/>
          </a:xfrm>
        </p:spPr>
        <p:txBody>
          <a:bodyPr wrap="square" lIns="0" tIns="18000" rIns="0" bIns="18000" anchor="ctr" anchorCtr="0">
            <a:spAutoFit/>
          </a:bodyPr>
          <a:lstStyle/>
          <a:p>
            <a:pPr marL="0" indent="0">
              <a:buNone/>
            </a:pPr>
            <a:r>
              <a:rPr lang="en-US" sz="2400" dirty="0">
                <a:solidFill>
                  <a:schemeClr val="tx1"/>
                </a:solidFill>
              </a:rPr>
              <a:t>The electric motor assembly and reducer installed in a 2011 Nissan Leaf. </a:t>
            </a:r>
          </a:p>
        </p:txBody>
      </p:sp>
    </p:spTree>
    <p:extLst>
      <p:ext uri="{BB962C8B-B14F-4D97-AF65-F5344CB8AC3E}">
        <p14:creationId xmlns:p14="http://schemas.microsoft.com/office/powerpoint/2010/main" val="1050618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114" y="221769"/>
            <a:ext cx="8229600" cy="590349"/>
          </a:xfrm>
        </p:spPr>
        <p:txBody>
          <a:bodyPr lIns="0" tIns="18000" rIns="0" bIns="18000" anchor="ctr" anchorCtr="0">
            <a:spAutoFit/>
          </a:bodyPr>
          <a:lstStyle/>
          <a:p>
            <a:r>
              <a:rPr lang="en-US" dirty="0"/>
              <a:t>Figure 12.43</a:t>
            </a:r>
            <a:endParaRPr lang="en-US" sz="2800" dirty="0"/>
          </a:p>
        </p:txBody>
      </p:sp>
      <p:sp>
        <p:nvSpPr>
          <p:cNvPr id="25" name="Content Placeholder 24">
            <a:extLst>
              <a:ext uri="{FF2B5EF4-FFF2-40B4-BE49-F238E27FC236}">
                <a16:creationId xmlns:a16="http://schemas.microsoft.com/office/drawing/2014/main" id="{B8FAE8C9-99C9-51AE-70CC-75CE5CCF8CDD}"/>
              </a:ext>
            </a:extLst>
          </p:cNvPr>
          <p:cNvSpPr>
            <a:spLocks noGrp="1"/>
          </p:cNvSpPr>
          <p:nvPr>
            <p:ph sz="quarter" idx="13"/>
          </p:nvPr>
        </p:nvSpPr>
        <p:spPr>
          <a:xfrm>
            <a:off x="466524" y="1061526"/>
            <a:ext cx="8201988" cy="405683"/>
          </a:xfrm>
        </p:spPr>
        <p:txBody>
          <a:bodyPr wrap="square" lIns="0" tIns="18000" rIns="0" bIns="18000" anchor="ctr" anchorCtr="0">
            <a:spAutoFit/>
          </a:bodyPr>
          <a:lstStyle/>
          <a:p>
            <a:pPr marL="0" indent="0">
              <a:buNone/>
            </a:pPr>
            <a:r>
              <a:rPr lang="en-US" sz="2400" dirty="0">
                <a:solidFill>
                  <a:schemeClr val="tx1"/>
                </a:solidFill>
              </a:rPr>
              <a:t>The external connection for the resolver</a:t>
            </a:r>
          </a:p>
        </p:txBody>
      </p:sp>
      <p:pic>
        <p:nvPicPr>
          <p:cNvPr id="4" name="Picture 3" descr="A close-up side view of the external connection for the Nissan Leaf resolver, where a drop-like plastic parking unit is bolted to the housing with wires.">
            <a:extLst>
              <a:ext uri="{FF2B5EF4-FFF2-40B4-BE49-F238E27FC236}">
                <a16:creationId xmlns:a16="http://schemas.microsoft.com/office/drawing/2014/main" id="{A2598AFF-4BE1-E3E8-F0F2-1F45C7A6F42A}"/>
              </a:ext>
            </a:extLst>
          </p:cNvPr>
          <p:cNvPicPr>
            <a:picLocks noChangeAspect="1"/>
          </p:cNvPicPr>
          <p:nvPr/>
        </p:nvPicPr>
        <p:blipFill rotWithShape="1">
          <a:blip r:embed="rId3"/>
          <a:srcRect b="7327"/>
          <a:stretch/>
        </p:blipFill>
        <p:spPr>
          <a:xfrm>
            <a:off x="1581383" y="1679793"/>
            <a:ext cx="5981236" cy="4543261"/>
          </a:xfrm>
          <a:prstGeom prst="rect">
            <a:avLst/>
          </a:prstGeom>
        </p:spPr>
      </p:pic>
    </p:spTree>
    <p:extLst>
      <p:ext uri="{BB962C8B-B14F-4D97-AF65-F5344CB8AC3E}">
        <p14:creationId xmlns:p14="http://schemas.microsoft.com/office/powerpoint/2010/main" val="543851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114" y="221769"/>
            <a:ext cx="8229600" cy="590349"/>
          </a:xfrm>
        </p:spPr>
        <p:txBody>
          <a:bodyPr lIns="0" tIns="18000" rIns="0" bIns="18000" anchor="ctr" anchorCtr="0">
            <a:spAutoFit/>
          </a:bodyPr>
          <a:lstStyle/>
          <a:p>
            <a:r>
              <a:rPr lang="en-US" dirty="0"/>
              <a:t>Figure 12.44</a:t>
            </a:r>
            <a:endParaRPr lang="en-US" sz="2800" dirty="0"/>
          </a:p>
        </p:txBody>
      </p:sp>
      <p:sp>
        <p:nvSpPr>
          <p:cNvPr id="25" name="Content Placeholder 24">
            <a:extLst>
              <a:ext uri="{FF2B5EF4-FFF2-40B4-BE49-F238E27FC236}">
                <a16:creationId xmlns:a16="http://schemas.microsoft.com/office/drawing/2014/main" id="{B8FAE8C9-99C9-51AE-70CC-75CE5CCF8CDD}"/>
              </a:ext>
            </a:extLst>
          </p:cNvPr>
          <p:cNvSpPr>
            <a:spLocks noGrp="1"/>
          </p:cNvSpPr>
          <p:nvPr>
            <p:ph sz="quarter" idx="13"/>
          </p:nvPr>
        </p:nvSpPr>
        <p:spPr>
          <a:xfrm>
            <a:off x="466523" y="1061526"/>
            <a:ext cx="3323424" cy="405683"/>
          </a:xfrm>
        </p:spPr>
        <p:txBody>
          <a:bodyPr wrap="square" lIns="0" tIns="18000" rIns="0" bIns="18000" anchor="ctr" anchorCtr="0">
            <a:spAutoFit/>
          </a:bodyPr>
          <a:lstStyle/>
          <a:p>
            <a:pPr marL="0" indent="0">
              <a:buNone/>
            </a:pPr>
            <a:r>
              <a:rPr lang="en-US" sz="2400" dirty="0">
                <a:solidFill>
                  <a:schemeClr val="tx1"/>
                </a:solidFill>
              </a:rPr>
              <a:t>Power through Reducer</a:t>
            </a:r>
          </a:p>
        </p:txBody>
      </p:sp>
      <p:pic>
        <p:nvPicPr>
          <p:cNvPr id="4" name="Picture 3" descr="An illustration of the Nissan Leaf gear set.">
            <a:extLst>
              <a:ext uri="{FF2B5EF4-FFF2-40B4-BE49-F238E27FC236}">
                <a16:creationId xmlns:a16="http://schemas.microsoft.com/office/drawing/2014/main" id="{545FF82F-7EB0-0532-3EB2-9AA189123C98}"/>
              </a:ext>
            </a:extLst>
          </p:cNvPr>
          <p:cNvPicPr>
            <a:picLocks noChangeAspect="1"/>
          </p:cNvPicPr>
          <p:nvPr/>
        </p:nvPicPr>
        <p:blipFill rotWithShape="1">
          <a:blip r:embed="rId3"/>
          <a:srcRect b="5331"/>
          <a:stretch/>
        </p:blipFill>
        <p:spPr>
          <a:xfrm>
            <a:off x="2730823" y="1626973"/>
            <a:ext cx="4027413" cy="4153415"/>
          </a:xfrm>
          <a:prstGeom prst="rect">
            <a:avLst/>
          </a:prstGeom>
        </p:spPr>
      </p:pic>
      <p:sp>
        <p:nvSpPr>
          <p:cNvPr id="26" name="Content Placeholder 25">
            <a:extLst>
              <a:ext uri="{FF2B5EF4-FFF2-40B4-BE49-F238E27FC236}">
                <a16:creationId xmlns:a16="http://schemas.microsoft.com/office/drawing/2014/main" id="{E02B028C-5EAE-395A-3434-FA2FE2240292}"/>
              </a:ext>
            </a:extLst>
          </p:cNvPr>
          <p:cNvSpPr>
            <a:spLocks noGrp="1"/>
          </p:cNvSpPr>
          <p:nvPr>
            <p:ph sz="quarter" idx="14"/>
          </p:nvPr>
        </p:nvSpPr>
        <p:spPr>
          <a:xfrm>
            <a:off x="476025" y="5954227"/>
            <a:ext cx="8229599" cy="405683"/>
          </a:xfrm>
        </p:spPr>
        <p:txBody>
          <a:bodyPr wrap="square" lIns="0" tIns="18000" rIns="0" bIns="18000" anchor="ctr" anchorCtr="0">
            <a:spAutoFit/>
          </a:bodyPr>
          <a:lstStyle/>
          <a:p>
            <a:pPr marL="0" indent="0">
              <a:buNone/>
            </a:pPr>
            <a:r>
              <a:rPr lang="en-US" sz="2400" dirty="0">
                <a:solidFill>
                  <a:schemeClr val="tx1"/>
                </a:solidFill>
              </a:rPr>
              <a:t>Power flow through the reducer.</a:t>
            </a:r>
          </a:p>
        </p:txBody>
      </p:sp>
    </p:spTree>
    <p:extLst>
      <p:ext uri="{BB962C8B-B14F-4D97-AF65-F5344CB8AC3E}">
        <p14:creationId xmlns:p14="http://schemas.microsoft.com/office/powerpoint/2010/main" val="17218659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114" y="220815"/>
            <a:ext cx="8229600" cy="1144347"/>
          </a:xfrm>
        </p:spPr>
        <p:txBody>
          <a:bodyPr lIns="0" tIns="18000" rIns="0" bIns="18000" anchor="ctr" anchorCtr="0">
            <a:spAutoFit/>
          </a:bodyPr>
          <a:lstStyle/>
          <a:p>
            <a:r>
              <a:rPr lang="en-US" dirty="0"/>
              <a:t>Frequently Asked Question: What Happens When You Shift to Neutral? </a:t>
            </a:r>
            <a:endParaRPr lang="en-US" sz="2800" dirty="0"/>
          </a:p>
        </p:txBody>
      </p:sp>
      <p:sp>
        <p:nvSpPr>
          <p:cNvPr id="25" name="Content Placeholder 24">
            <a:extLst>
              <a:ext uri="{FF2B5EF4-FFF2-40B4-BE49-F238E27FC236}">
                <a16:creationId xmlns:a16="http://schemas.microsoft.com/office/drawing/2014/main" id="{B8FAE8C9-99C9-51AE-70CC-75CE5CCF8CDD}"/>
              </a:ext>
            </a:extLst>
          </p:cNvPr>
          <p:cNvSpPr>
            <a:spLocks noGrp="1"/>
          </p:cNvSpPr>
          <p:nvPr>
            <p:ph sz="quarter" idx="13"/>
          </p:nvPr>
        </p:nvSpPr>
        <p:spPr>
          <a:xfrm>
            <a:off x="475149" y="1751636"/>
            <a:ext cx="4450534" cy="405683"/>
          </a:xfrm>
        </p:spPr>
        <p:txBody>
          <a:bodyPr wrap="square" lIns="0" tIns="18000" rIns="0" bIns="18000" anchor="ctr" anchorCtr="0">
            <a:spAutoFit/>
          </a:bodyPr>
          <a:lstStyle/>
          <a:p>
            <a:pPr marL="0" indent="0">
              <a:buNone/>
            </a:pPr>
            <a:r>
              <a:rPr lang="en-US" sz="2400" b="1" dirty="0">
                <a:solidFill>
                  <a:schemeClr val="tx1"/>
                </a:solidFill>
              </a:rPr>
              <a:t>? Frequently Asked Question</a:t>
            </a:r>
          </a:p>
        </p:txBody>
      </p:sp>
      <p:sp>
        <p:nvSpPr>
          <p:cNvPr id="26" name="Content Placeholder 25">
            <a:extLst>
              <a:ext uri="{FF2B5EF4-FFF2-40B4-BE49-F238E27FC236}">
                <a16:creationId xmlns:a16="http://schemas.microsoft.com/office/drawing/2014/main" id="{E02B028C-5EAE-395A-3434-FA2FE2240292}"/>
              </a:ext>
            </a:extLst>
          </p:cNvPr>
          <p:cNvSpPr>
            <a:spLocks noGrp="1"/>
          </p:cNvSpPr>
          <p:nvPr>
            <p:ph sz="quarter" idx="14"/>
          </p:nvPr>
        </p:nvSpPr>
        <p:spPr>
          <a:xfrm>
            <a:off x="476025" y="2420607"/>
            <a:ext cx="8229599" cy="1883011"/>
          </a:xfrm>
        </p:spPr>
        <p:txBody>
          <a:bodyPr wrap="square" lIns="0" tIns="18000" rIns="0" bIns="18000" anchor="ctr" anchorCtr="0">
            <a:spAutoFit/>
          </a:bodyPr>
          <a:lstStyle/>
          <a:p>
            <a:pPr marL="0" indent="0">
              <a:buNone/>
            </a:pPr>
            <a:r>
              <a:rPr lang="en-US" sz="2400" b="1" dirty="0">
                <a:solidFill>
                  <a:schemeClr val="tx1"/>
                </a:solidFill>
              </a:rPr>
              <a:t>What Happens When You Shift to Neutral?</a:t>
            </a:r>
            <a:r>
              <a:rPr lang="en-US" sz="2400" dirty="0">
                <a:solidFill>
                  <a:schemeClr val="tx1"/>
                </a:solidFill>
              </a:rPr>
              <a:t> When neutral is selected, does it just disconnect the power connections? Or is the motor free to spin? In neutral, there is no power being supplied to the electric traction motor. The motor is never disconnected.</a:t>
            </a:r>
          </a:p>
        </p:txBody>
      </p:sp>
    </p:spTree>
    <p:extLst>
      <p:ext uri="{BB962C8B-B14F-4D97-AF65-F5344CB8AC3E}">
        <p14:creationId xmlns:p14="http://schemas.microsoft.com/office/powerpoint/2010/main" val="310314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Drive Configuration</a:t>
            </a:r>
          </a:p>
        </p:txBody>
      </p:sp>
      <p:pic>
        <p:nvPicPr>
          <p:cNvPr id="4" name="Picture 3" descr="A two-part illustration shows the inside of rear-wheel-drive and front-wheel-drive vehicles.&#10;Long description is available in notes, Press F6.">
            <a:extLst>
              <a:ext uri="{FF2B5EF4-FFF2-40B4-BE49-F238E27FC236}">
                <a16:creationId xmlns:a16="http://schemas.microsoft.com/office/drawing/2014/main" id="{F061D1AE-41C3-6CCA-87ED-F9144319C8B1}"/>
              </a:ext>
            </a:extLst>
          </p:cNvPr>
          <p:cNvPicPr>
            <a:picLocks noChangeAspect="1"/>
          </p:cNvPicPr>
          <p:nvPr/>
        </p:nvPicPr>
        <p:blipFill rotWithShape="1">
          <a:blip r:embed="rId3"/>
          <a:srcRect b="12873"/>
          <a:stretch/>
        </p:blipFill>
        <p:spPr>
          <a:xfrm>
            <a:off x="520928" y="1174428"/>
            <a:ext cx="8102153" cy="2791951"/>
          </a:xfrm>
          <a:prstGeom prst="rect">
            <a:avLst/>
          </a:prstGeom>
        </p:spPr>
      </p:pic>
    </p:spTree>
    <p:extLst>
      <p:ext uri="{BB962C8B-B14F-4D97-AF65-F5344CB8AC3E}">
        <p14:creationId xmlns:p14="http://schemas.microsoft.com/office/powerpoint/2010/main" val="1163545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6"/>
            <a:ext cx="8212340" cy="775015"/>
          </a:xfrm>
        </p:spPr>
        <p:txBody>
          <a:bodyPr wrap="square" lIns="0" tIns="18000" rIns="0" bIns="18000" anchor="ctr" anchorCtr="0">
            <a:spAutoFit/>
          </a:bodyPr>
          <a:lstStyle/>
          <a:p>
            <a:pPr marL="342900" indent="-342900"/>
            <a:r>
              <a:rPr lang="en-US" sz="2400" dirty="0">
                <a:solidFill>
                  <a:schemeClr val="tx1"/>
                </a:solidFill>
              </a:rPr>
              <a:t>What is the first step when diagnosing a hybrid vehicle transmission?</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71936"/>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Check the fluid level</a:t>
            </a:r>
          </a:p>
          <a:p>
            <a:pPr marL="486918" lvl="1" indent="0">
              <a:buNone/>
            </a:pPr>
            <a:r>
              <a:rPr lang="en-US" sz="2400" dirty="0">
                <a:solidFill>
                  <a:srgbClr val="007FA3"/>
                </a:solidFill>
              </a:rPr>
              <a:t>B.</a:t>
            </a:r>
            <a:r>
              <a:rPr lang="en-US" sz="2400" dirty="0">
                <a:solidFill>
                  <a:schemeClr val="tx1"/>
                </a:solidFill>
              </a:rPr>
              <a:t> Verify the customer concern</a:t>
            </a:r>
          </a:p>
          <a:p>
            <a:pPr marL="486918" lvl="1" indent="0">
              <a:buNone/>
            </a:pPr>
            <a:r>
              <a:rPr lang="en-US" sz="2400" dirty="0">
                <a:solidFill>
                  <a:srgbClr val="007FA3"/>
                </a:solidFill>
              </a:rPr>
              <a:t>C.</a:t>
            </a:r>
            <a:r>
              <a:rPr lang="en-US" sz="2400" dirty="0">
                <a:solidFill>
                  <a:schemeClr val="tx1"/>
                </a:solidFill>
              </a:rPr>
              <a:t> Check for trouble codes</a:t>
            </a:r>
          </a:p>
          <a:p>
            <a:pPr marL="486918" lvl="1" indent="0">
              <a:buNone/>
            </a:pPr>
            <a:r>
              <a:rPr lang="en-US" sz="2400" dirty="0">
                <a:solidFill>
                  <a:srgbClr val="007FA3"/>
                </a:solidFill>
              </a:rPr>
              <a:t>D.</a:t>
            </a:r>
            <a:r>
              <a:rPr lang="en-US" sz="2400" dirty="0">
                <a:solidFill>
                  <a:schemeClr val="tx1"/>
                </a:solidFill>
              </a:rPr>
              <a:t> Check for Technical Service Bulletins (</a:t>
            </a:r>
            <a:r>
              <a:rPr lang="en-US" sz="2400" spc="-300" dirty="0">
                <a:solidFill>
                  <a:schemeClr val="tx1"/>
                </a:solidFill>
              </a:rPr>
              <a:t>T S B </a:t>
            </a:r>
            <a:r>
              <a:rPr lang="en-US" sz="2400" dirty="0">
                <a:solidFill>
                  <a:schemeClr val="tx1"/>
                </a:solidFill>
              </a:rPr>
              <a:t>s)</a:t>
            </a:r>
          </a:p>
        </p:txBody>
      </p:sp>
    </p:spTree>
    <p:extLst>
      <p:ext uri="{BB962C8B-B14F-4D97-AF65-F5344CB8AC3E}">
        <p14:creationId xmlns:p14="http://schemas.microsoft.com/office/powerpoint/2010/main" val="3273607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6"/>
            <a:ext cx="8212340" cy="775015"/>
          </a:xfrm>
        </p:spPr>
        <p:txBody>
          <a:bodyPr wrap="square" lIns="0" tIns="18000" rIns="0" bIns="18000" anchor="ctr" anchorCtr="0">
            <a:spAutoFit/>
          </a:bodyPr>
          <a:lstStyle/>
          <a:p>
            <a:pPr marL="342900" indent="-342900"/>
            <a:r>
              <a:rPr lang="en-US" sz="2400" dirty="0">
                <a:solidFill>
                  <a:schemeClr val="tx1"/>
                </a:solidFill>
              </a:rPr>
              <a:t>What is the first step when diagnosing a hybrid vehicle transmission?</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68492"/>
            <a:ext cx="8218487" cy="405683"/>
          </a:xfrm>
        </p:spPr>
        <p:txBody>
          <a:bodyPr lIns="0" tIns="18000" rIns="0" bIns="18000" anchor="ctr" anchorCtr="0">
            <a:spAutoFit/>
          </a:bodyPr>
          <a:lstStyle/>
          <a:p>
            <a:pPr marL="486918" lvl="1" indent="0">
              <a:buNone/>
            </a:pPr>
            <a:r>
              <a:rPr lang="en-US" sz="2400" dirty="0">
                <a:solidFill>
                  <a:srgbClr val="007FA3"/>
                </a:solidFill>
              </a:rPr>
              <a:t>B.</a:t>
            </a:r>
            <a:r>
              <a:rPr lang="en-US" sz="2400" dirty="0">
                <a:solidFill>
                  <a:schemeClr val="tx1"/>
                </a:solidFill>
              </a:rPr>
              <a:t> Verify the customer concern</a:t>
            </a:r>
          </a:p>
        </p:txBody>
      </p:sp>
    </p:spTree>
    <p:extLst>
      <p:ext uri="{BB962C8B-B14F-4D97-AF65-F5344CB8AC3E}">
        <p14:creationId xmlns:p14="http://schemas.microsoft.com/office/powerpoint/2010/main" val="359749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(1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38832"/>
            <a:ext cx="8229600" cy="3822003"/>
          </a:xfrm>
        </p:spPr>
        <p:txBody>
          <a:bodyPr wrap="square" lIns="0" tIns="18000" rIns="0" bIns="18000" anchor="ctr" anchorCtr="0">
            <a:spAutoFit/>
          </a:bodyPr>
          <a:lstStyle/>
          <a:p>
            <a:pPr marL="342900" indent="-342900">
              <a:spcBef>
                <a:spcPts val="600"/>
              </a:spcBef>
            </a:pPr>
            <a:r>
              <a:rPr lang="en-US" sz="2400" spc="-300" dirty="0">
                <a:solidFill>
                  <a:schemeClr val="tx1"/>
                </a:solidFill>
              </a:rPr>
              <a:t>H E </a:t>
            </a:r>
            <a:r>
              <a:rPr lang="en-US" sz="2400" dirty="0">
                <a:solidFill>
                  <a:schemeClr val="tx1"/>
                </a:solidFill>
              </a:rPr>
              <a:t>V automatic transmissions use electric auxiliary pump to provide transmission fluid pressure at engine idle stop.</a:t>
            </a:r>
          </a:p>
          <a:p>
            <a:pPr marL="342900" indent="-342900">
              <a:spcBef>
                <a:spcPts val="600"/>
              </a:spcBef>
            </a:pPr>
            <a:r>
              <a:rPr lang="en-US" sz="2400" dirty="0">
                <a:solidFill>
                  <a:schemeClr val="tx1"/>
                </a:solidFill>
              </a:rPr>
              <a:t>Power-split transaxle utilizes two electric motor/generators </a:t>
            </a:r>
          </a:p>
          <a:p>
            <a:pPr marL="829818" lvl="1" indent="-342900"/>
            <a:r>
              <a:rPr lang="en-US" sz="2400" dirty="0">
                <a:solidFill>
                  <a:schemeClr val="tx1"/>
                </a:solidFill>
              </a:rPr>
              <a:t>Planetary gear set to create infinite speed ratios</a:t>
            </a:r>
          </a:p>
          <a:p>
            <a:pPr marL="342900" indent="-342900">
              <a:spcBef>
                <a:spcPts val="600"/>
              </a:spcBef>
            </a:pPr>
            <a:r>
              <a:rPr lang="en-US" sz="2400" dirty="0">
                <a:solidFill>
                  <a:schemeClr val="tx1"/>
                </a:solidFill>
              </a:rPr>
              <a:t>Each of motor/generators perform two functions:</a:t>
            </a:r>
          </a:p>
          <a:p>
            <a:pPr marL="829818" lvl="1" indent="-342900"/>
            <a:r>
              <a:rPr lang="en-US" sz="2400" spc="-300" dirty="0">
                <a:solidFill>
                  <a:schemeClr val="tx1"/>
                </a:solidFill>
              </a:rPr>
              <a:t>M G </a:t>
            </a:r>
            <a:r>
              <a:rPr lang="en-US" sz="2400" dirty="0">
                <a:solidFill>
                  <a:schemeClr val="tx1"/>
                </a:solidFill>
              </a:rPr>
              <a:t>1—crank </a:t>
            </a:r>
            <a:r>
              <a:rPr lang="en-US" sz="2400" spc="-300" dirty="0">
                <a:solidFill>
                  <a:schemeClr val="tx1"/>
                </a:solidFill>
              </a:rPr>
              <a:t>I C </a:t>
            </a:r>
            <a:r>
              <a:rPr lang="en-US" sz="2400" dirty="0">
                <a:solidFill>
                  <a:schemeClr val="tx1"/>
                </a:solidFill>
              </a:rPr>
              <a:t>E and generate current to charge high-voltage battery. </a:t>
            </a:r>
          </a:p>
          <a:p>
            <a:pPr marL="829818" lvl="1" indent="-342900"/>
            <a:r>
              <a:rPr lang="en-US" sz="2400" spc="-300" dirty="0">
                <a:solidFill>
                  <a:schemeClr val="tx1"/>
                </a:solidFill>
              </a:rPr>
              <a:t>M G </a:t>
            </a:r>
            <a:r>
              <a:rPr lang="en-US" sz="2400" dirty="0">
                <a:solidFill>
                  <a:schemeClr val="tx1"/>
                </a:solidFill>
              </a:rPr>
              <a:t>2—propel vehicle and to charge battery during deceleration.</a:t>
            </a:r>
          </a:p>
        </p:txBody>
      </p:sp>
    </p:spTree>
    <p:extLst>
      <p:ext uri="{BB962C8B-B14F-4D97-AF65-F5344CB8AC3E}">
        <p14:creationId xmlns:p14="http://schemas.microsoft.com/office/powerpoint/2010/main" val="3062757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(2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5974"/>
            <a:ext cx="8240050" cy="3452671"/>
          </a:xfrm>
        </p:spPr>
        <p:txBody>
          <a:bodyPr wrap="square" lIns="0" tIns="18000" rIns="0" bIns="18000" anchor="ctr" anchorCtr="0">
            <a:spAutoFit/>
          </a:bodyPr>
          <a:lstStyle/>
          <a:p>
            <a:pPr marL="342900" indent="-342900">
              <a:spcBef>
                <a:spcPts val="600"/>
              </a:spcBef>
            </a:pPr>
            <a:r>
              <a:rPr lang="en-US" sz="2400" spc="-300" dirty="0">
                <a:solidFill>
                  <a:schemeClr val="tx1"/>
                </a:solidFill>
              </a:rPr>
              <a:t>e C V </a:t>
            </a:r>
            <a:r>
              <a:rPr lang="en-US" sz="2400" dirty="0">
                <a:solidFill>
                  <a:schemeClr val="tx1"/>
                </a:solidFill>
              </a:rPr>
              <a:t>T transmission does not use a belt or chain</a:t>
            </a:r>
          </a:p>
          <a:p>
            <a:pPr marL="829818" lvl="1" indent="-342900"/>
            <a:r>
              <a:rPr lang="en-US" sz="2400" dirty="0">
                <a:solidFill>
                  <a:schemeClr val="tx1"/>
                </a:solidFill>
              </a:rPr>
              <a:t>Uses parallel gear design.</a:t>
            </a:r>
          </a:p>
          <a:p>
            <a:pPr marL="342900" indent="-342900">
              <a:spcBef>
                <a:spcPts val="600"/>
              </a:spcBef>
            </a:pPr>
            <a:r>
              <a:rPr lang="en-US" sz="2400" dirty="0">
                <a:solidFill>
                  <a:schemeClr val="tx1"/>
                </a:solidFill>
              </a:rPr>
              <a:t>Some </a:t>
            </a:r>
            <a:r>
              <a:rPr lang="en-US" sz="2400" spc="-300" dirty="0">
                <a:solidFill>
                  <a:schemeClr val="tx1"/>
                </a:solidFill>
              </a:rPr>
              <a:t>E V </a:t>
            </a:r>
            <a:r>
              <a:rPr lang="en-US" sz="2400" dirty="0">
                <a:solidFill>
                  <a:schemeClr val="tx1"/>
                </a:solidFill>
              </a:rPr>
              <a:t>s use a single speed transmission/transaxle.</a:t>
            </a:r>
          </a:p>
          <a:p>
            <a:pPr marL="342900" indent="-342900">
              <a:spcBef>
                <a:spcPts val="600"/>
              </a:spcBef>
            </a:pPr>
            <a:r>
              <a:rPr lang="en-US" sz="2400" dirty="0">
                <a:solidFill>
                  <a:schemeClr val="tx1"/>
                </a:solidFill>
              </a:rPr>
              <a:t>Multispeed transmission in electric vehicle provides:</a:t>
            </a:r>
          </a:p>
          <a:p>
            <a:pPr marL="829818" lvl="1" indent="-342900"/>
            <a:r>
              <a:rPr lang="en-US" sz="2400" dirty="0">
                <a:solidFill>
                  <a:schemeClr val="tx1"/>
                </a:solidFill>
              </a:rPr>
              <a:t>Same benefits of gasoline-powered vehicle with improved low-speed</a:t>
            </a:r>
          </a:p>
          <a:p>
            <a:pPr marL="829818" lvl="1" indent="-342900"/>
            <a:r>
              <a:rPr lang="en-US" sz="2400" dirty="0">
                <a:solidFill>
                  <a:schemeClr val="tx1"/>
                </a:solidFill>
              </a:rPr>
              <a:t>Increased efficiency by lowering rotating speed of the electric motor at high speeds</a:t>
            </a:r>
          </a:p>
        </p:txBody>
      </p:sp>
    </p:spTree>
    <p:extLst>
      <p:ext uri="{BB962C8B-B14F-4D97-AF65-F5344CB8AC3E}">
        <p14:creationId xmlns:p14="http://schemas.microsoft.com/office/powerpoint/2010/main" val="39674476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3275391"/>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415061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
        <p:nvSpPr>
          <p:cNvPr id="5" name="TextBox 4">
            <a:extLst>
              <a:ext uri="{FF2B5EF4-FFF2-40B4-BE49-F238E27FC236}">
                <a16:creationId xmlns:a16="http://schemas.microsoft.com/office/drawing/2014/main" id="{3B747E3D-E808-4F80-89E0-4D5E8F915414}"/>
              </a:ext>
            </a:extLst>
          </p:cNvPr>
          <p:cNvSpPr txBox="1"/>
          <p:nvPr/>
        </p:nvSpPr>
        <p:spPr>
          <a:xfrm>
            <a:off x="381000" y="1921272"/>
            <a:ext cx="8305800" cy="430887"/>
          </a:xfrm>
          <a:prstGeom prst="rect">
            <a:avLst/>
          </a:prstGeom>
          <a:noFill/>
        </p:spPr>
        <p:txBody>
          <a:bodyPr wrap="square" rtlCol="0">
            <a:spAutoFit/>
          </a:bodyPr>
          <a:lstStyle/>
          <a:p>
            <a:r>
              <a:rPr lang="en-US" sz="2200" dirty="0"/>
              <a:t>Videos Link: </a:t>
            </a:r>
            <a:r>
              <a:rPr lang="en-US" sz="2200" dirty="0">
                <a:hlinkClick r:id="rId5"/>
              </a:rPr>
              <a:t>(L3) Light Duty Hybrid Electric Videos</a:t>
            </a:r>
            <a:endParaRPr lang="en-US" sz="2200" dirty="0"/>
          </a:p>
        </p:txBody>
      </p:sp>
      <p:sp>
        <p:nvSpPr>
          <p:cNvPr id="6" name="TextBox 5">
            <a:extLst>
              <a:ext uri="{FF2B5EF4-FFF2-40B4-BE49-F238E27FC236}">
                <a16:creationId xmlns:a16="http://schemas.microsoft.com/office/drawing/2014/main" id="{74D28B30-A6E6-301F-AA45-362F0EF76815}"/>
              </a:ext>
            </a:extLst>
          </p:cNvPr>
          <p:cNvSpPr txBox="1"/>
          <p:nvPr/>
        </p:nvSpPr>
        <p:spPr>
          <a:xfrm>
            <a:off x="381000" y="2629058"/>
            <a:ext cx="8305800" cy="430887"/>
          </a:xfrm>
          <a:prstGeom prst="rect">
            <a:avLst/>
          </a:prstGeom>
          <a:noFill/>
        </p:spPr>
        <p:txBody>
          <a:bodyPr wrap="square" rtlCol="0">
            <a:spAutoFit/>
          </a:bodyPr>
          <a:lstStyle/>
          <a:p>
            <a:r>
              <a:rPr lang="en-US" sz="2200" dirty="0"/>
              <a:t>Animations Link: </a:t>
            </a:r>
            <a:r>
              <a:rPr lang="en-US" sz="2200" dirty="0">
                <a:hlinkClick r:id="rId6"/>
              </a:rPr>
              <a:t>(L3) Light Duty Hybrid Electric Animations</a:t>
            </a:r>
            <a:endParaRPr lang="en-US" sz="2200" dirty="0"/>
          </a:p>
        </p:txBody>
      </p:sp>
    </p:spTree>
    <p:extLst>
      <p:ext uri="{BB962C8B-B14F-4D97-AF65-F5344CB8AC3E}">
        <p14:creationId xmlns:p14="http://schemas.microsoft.com/office/powerpoint/2010/main" val="33809045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Hybrid Vehicle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ybrid_Vehicle">
            <a:hlinkClick r:id="" action="ppaction://media"/>
            <a:extLst>
              <a:ext uri="{FF2B5EF4-FFF2-40B4-BE49-F238E27FC236}">
                <a16:creationId xmlns:a16="http://schemas.microsoft.com/office/drawing/2014/main" id="{A0D4C4CD-B43F-B9F9-D28B-EA41115D07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602" y="1079598"/>
            <a:ext cx="8912795" cy="5013447"/>
          </a:xfrm>
          <a:prstGeom prst="rect">
            <a:avLst/>
          </a:prstGeom>
        </p:spPr>
      </p:pic>
    </p:spTree>
    <p:extLst>
      <p:ext uri="{BB962C8B-B14F-4D97-AF65-F5344CB8AC3E}">
        <p14:creationId xmlns:p14="http://schemas.microsoft.com/office/powerpoint/2010/main" val="257484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Hybrid Operating Modes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ybrid_Operating_Modes">
            <a:hlinkClick r:id="" action="ppaction://media"/>
            <a:extLst>
              <a:ext uri="{FF2B5EF4-FFF2-40B4-BE49-F238E27FC236}">
                <a16:creationId xmlns:a16="http://schemas.microsoft.com/office/drawing/2014/main" id="{C5771F09-376F-0126-6F7E-025BC1A433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401145"/>
            <a:ext cx="8912795" cy="5013447"/>
          </a:xfrm>
          <a:prstGeom prst="rect">
            <a:avLst/>
          </a:prstGeom>
        </p:spPr>
      </p:pic>
    </p:spTree>
    <p:extLst>
      <p:ext uri="{BB962C8B-B14F-4D97-AF65-F5344CB8AC3E}">
        <p14:creationId xmlns:p14="http://schemas.microsoft.com/office/powerpoint/2010/main" val="265298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Honda Integrated Motor Assist, IMA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onda_IMA_Systyem">
            <a:hlinkClick r:id="" action="ppaction://media"/>
            <a:extLst>
              <a:ext uri="{FF2B5EF4-FFF2-40B4-BE49-F238E27FC236}">
                <a16:creationId xmlns:a16="http://schemas.microsoft.com/office/drawing/2014/main" id="{6204233E-17B4-D5CE-54FB-9AE646EFB1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808" y="1243456"/>
            <a:ext cx="8842383" cy="4973840"/>
          </a:xfrm>
          <a:prstGeom prst="rect">
            <a:avLst/>
          </a:prstGeom>
        </p:spPr>
      </p:pic>
    </p:spTree>
    <p:extLst>
      <p:ext uri="{BB962C8B-B14F-4D97-AF65-F5344CB8AC3E}">
        <p14:creationId xmlns:p14="http://schemas.microsoft.com/office/powerpoint/2010/main" val="23254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486</TotalTime>
  <Words>8351</Words>
  <Application>Microsoft Office PowerPoint</Application>
  <PresentationFormat>On-screen Show (4:3)</PresentationFormat>
  <Paragraphs>473</Paragraphs>
  <Slides>65</Slides>
  <Notes>65</Notes>
  <HiddenSlides>0</HiddenSlides>
  <MMClips>5</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65</vt:i4>
      </vt:variant>
    </vt:vector>
  </HeadingPairs>
  <TitlesOfParts>
    <vt:vector size="70" baseType="lpstr">
      <vt:lpstr>Arial</vt:lpstr>
      <vt:lpstr>Verdana</vt:lpstr>
      <vt:lpstr>Times New Roman</vt:lpstr>
      <vt:lpstr>1_USHE</vt:lpstr>
      <vt:lpstr>USHE_slide options</vt:lpstr>
      <vt:lpstr>Automatic Transmissions and Transaxles</vt:lpstr>
      <vt:lpstr>Learning Objectives (1 of 2)</vt:lpstr>
      <vt:lpstr>Learning Objectives (2 of 2)</vt:lpstr>
      <vt:lpstr>Transmissions and Transaxles (1 of 2)</vt:lpstr>
      <vt:lpstr>Transmissions and Transaxles (2 of 2)</vt:lpstr>
      <vt:lpstr>Drive Configuration</vt:lpstr>
      <vt:lpstr>Animation: Hybrid Vehicle (Animation will automatically start)</vt:lpstr>
      <vt:lpstr>Animation: Hybrid Operating Modes (Animation will automatically start)</vt:lpstr>
      <vt:lpstr>Animation: Honda Integrated Motor Assist, IMA System (Animation will automatically start)</vt:lpstr>
      <vt:lpstr>Vehicle Transmission Configurations</vt:lpstr>
      <vt:lpstr>Figure 12.2</vt:lpstr>
      <vt:lpstr>Principles Involved</vt:lpstr>
      <vt:lpstr>Figure 12.3</vt:lpstr>
      <vt:lpstr>Figure 12.4</vt:lpstr>
      <vt:lpstr>Figure 12.5</vt:lpstr>
      <vt:lpstr>G M Parallel Hybrid Truck (1 of 2)</vt:lpstr>
      <vt:lpstr>G M Parallel Hybrid Truck (2 of 2)</vt:lpstr>
      <vt:lpstr>GM Two-Mode Hybrid Transmission (1 of 2)</vt:lpstr>
      <vt:lpstr>Figure 12.7</vt:lpstr>
      <vt:lpstr>GM Two-Mode Hybrid Transmission (2 of 2)</vt:lpstr>
      <vt:lpstr>Figure 12.8</vt:lpstr>
      <vt:lpstr>Animation: Two-Mode Transmission Operation (Animation will automatically start)</vt:lpstr>
      <vt:lpstr>Figure 12.9</vt:lpstr>
      <vt:lpstr>Ford/Lincoln 1 0 R 8 0 M H T (1 of 2)</vt:lpstr>
      <vt:lpstr>Ford/Lincoln 1 0 R 8 0 M H T (2 of 2)</vt:lpstr>
      <vt:lpstr>Figure 12.11</vt:lpstr>
      <vt:lpstr>Figure 12.12</vt:lpstr>
      <vt:lpstr>Figure 12.13</vt:lpstr>
      <vt:lpstr>Figure 12.14</vt:lpstr>
      <vt:lpstr>Figure 12.15</vt:lpstr>
      <vt:lpstr>Toyota/Lexus Power-Split System</vt:lpstr>
      <vt:lpstr>Figure 12.16</vt:lpstr>
      <vt:lpstr>Figure 12.17</vt:lpstr>
      <vt:lpstr>Figure 12.18</vt:lpstr>
      <vt:lpstr>Figure 12.19</vt:lpstr>
      <vt:lpstr>Light Acceleration</vt:lpstr>
      <vt:lpstr>Figure 12.22</vt:lpstr>
      <vt:lpstr>Generator Action</vt:lpstr>
      <vt:lpstr>Acceleration</vt:lpstr>
      <vt:lpstr>Deceleration and Reverse</vt:lpstr>
      <vt:lpstr>Animation: Toyota Hybrid System Operation (Animation will automatically start)</vt:lpstr>
      <vt:lpstr>Figure 12.29</vt:lpstr>
      <vt:lpstr>Final Drive and Damper Disc</vt:lpstr>
      <vt:lpstr>Oil Pump and Parking Lock</vt:lpstr>
      <vt:lpstr>Hybrid Electric Rear Axle</vt:lpstr>
      <vt:lpstr>Hybrid Transmission Diagnosis</vt:lpstr>
      <vt:lpstr>Figure 12.37</vt:lpstr>
      <vt:lpstr>Electric Vehicle Transmissions (1 of 4)</vt:lpstr>
      <vt:lpstr>Electric Vehicle Transmissions (2 of 4)</vt:lpstr>
      <vt:lpstr>Electric Vehicle Transmissions (3 of 4)</vt:lpstr>
      <vt:lpstr>Figure 12.38</vt:lpstr>
      <vt:lpstr>Figure 12.39</vt:lpstr>
      <vt:lpstr>Figure 12.40</vt:lpstr>
      <vt:lpstr>Electric Vehicle Transmissions (4 of 4)</vt:lpstr>
      <vt:lpstr>Figure 12.41</vt:lpstr>
      <vt:lpstr>Figure 12.42</vt:lpstr>
      <vt:lpstr>Figure 12.43</vt:lpstr>
      <vt:lpstr>Figure 12.44</vt:lpstr>
      <vt:lpstr>Frequently Asked Question: What Happens When You Shift to Neutral? </vt:lpstr>
      <vt:lpstr>Question 1</vt:lpstr>
      <vt:lpstr>Answer 1</vt:lpstr>
      <vt:lpstr>Summary (1 of 2)</vt:lpstr>
      <vt:lpstr>Summary (2 of 2)</vt:lpstr>
      <vt:lpstr>Automatic Transmissions and Transaxles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12</dc:title>
  <dc:subject>Careers</dc:subject>
  <dc:creator>James D. Halderman</dc:creator>
  <cp:keywords/>
  <dc:description>Additional information may be found in the Notes Pane of each slide by pressing F6.</dc:description>
  <cp:lastModifiedBy>Glen Plants</cp:lastModifiedBy>
  <cp:revision>299</cp:revision>
  <dcterms:modified xsi:type="dcterms:W3CDTF">2023-08-07T16:05:17Z</dcterms:modified>
</cp:coreProperties>
</file>