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 id="2147483659" r:id="rId2"/>
  </p:sldMasterIdLst>
  <p:notesMasterIdLst>
    <p:notesMasterId r:id="rId42"/>
  </p:notesMasterIdLst>
  <p:handoutMasterIdLst>
    <p:handoutMasterId r:id="rId43"/>
  </p:handoutMasterIdLst>
  <p:sldIdLst>
    <p:sldId id="384" r:id="rId3"/>
    <p:sldId id="272" r:id="rId4"/>
    <p:sldId id="739" r:id="rId5"/>
    <p:sldId id="740" r:id="rId6"/>
    <p:sldId id="741" r:id="rId7"/>
    <p:sldId id="742" r:id="rId8"/>
    <p:sldId id="743" r:id="rId9"/>
    <p:sldId id="775" r:id="rId10"/>
    <p:sldId id="745" r:id="rId11"/>
    <p:sldId id="746" r:id="rId12"/>
    <p:sldId id="747" r:id="rId13"/>
    <p:sldId id="774" r:id="rId14"/>
    <p:sldId id="749" r:id="rId15"/>
    <p:sldId id="750" r:id="rId16"/>
    <p:sldId id="751" r:id="rId17"/>
    <p:sldId id="752" r:id="rId18"/>
    <p:sldId id="753" r:id="rId19"/>
    <p:sldId id="754" r:id="rId20"/>
    <p:sldId id="755" r:id="rId21"/>
    <p:sldId id="756" r:id="rId22"/>
    <p:sldId id="757" r:id="rId23"/>
    <p:sldId id="758" r:id="rId24"/>
    <p:sldId id="759" r:id="rId25"/>
    <p:sldId id="760" r:id="rId26"/>
    <p:sldId id="761" r:id="rId27"/>
    <p:sldId id="762" r:id="rId28"/>
    <p:sldId id="763" r:id="rId29"/>
    <p:sldId id="764" r:id="rId30"/>
    <p:sldId id="765" r:id="rId31"/>
    <p:sldId id="766" r:id="rId32"/>
    <p:sldId id="767" r:id="rId33"/>
    <p:sldId id="768" r:id="rId34"/>
    <p:sldId id="769" r:id="rId35"/>
    <p:sldId id="770" r:id="rId36"/>
    <p:sldId id="771" r:id="rId37"/>
    <p:sldId id="772" r:id="rId38"/>
    <p:sldId id="773" r:id="rId39"/>
    <p:sldId id="1192" r:id="rId40"/>
    <p:sldId id="687"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Verdana" panose="020B060403050404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guide id="3" pos="5465" userDrawn="1">
          <p15:clr>
            <a:srgbClr val="A4A3A4"/>
          </p15:clr>
        </p15:guide>
        <p15:guide id="4" orient="horz" pos="436" userDrawn="1">
          <p15:clr>
            <a:srgbClr val="A4A3A4"/>
          </p15:clr>
        </p15:guide>
        <p15:guide id="5" orient="horz" pos="8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DBF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92281" autoAdjust="0"/>
  </p:normalViewPr>
  <p:slideViewPr>
    <p:cSldViewPr snapToGrid="0" snapToObjects="1">
      <p:cViewPr varScale="1">
        <p:scale>
          <a:sx n="106" d="100"/>
          <a:sy n="106" d="100"/>
        </p:scale>
        <p:origin x="2244" y="96"/>
      </p:cViewPr>
      <p:guideLst>
        <p:guide orient="horz" pos="4042"/>
        <p:guide pos="295"/>
        <p:guide pos="5465"/>
        <p:guide orient="horz" pos="436"/>
        <p:guide orient="horz" pos="86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8/7/2023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3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r>
              <a:rPr lang="en-US" dirty="0"/>
              <a:t>8H P45 AND 845RE The 8H P45 is built by Z F in Germany. The 845RE is based on the Z F-designed 8H P45, </a:t>
            </a:r>
          </a:p>
          <a:p>
            <a:r>
              <a:rPr lang="en-US" dirty="0"/>
              <a:t>but it is built by Chrysler in Kokomo, Indiana. While some internal components will share part </a:t>
            </a:r>
          </a:p>
          <a:p>
            <a:r>
              <a:rPr lang="en-US" dirty="0"/>
              <a:t>numbers, most internal components will not be interchangeable between the 8H P45 and the 845R E. </a:t>
            </a:r>
          </a:p>
          <a:p>
            <a:r>
              <a:rPr lang="en-US" dirty="0"/>
              <a:t>While the clutch packs look very similar, they are not interchangeable. For example, in the 845R E </a:t>
            </a:r>
          </a:p>
          <a:p>
            <a:r>
              <a:rPr lang="en-US" dirty="0"/>
              <a:t>clutch pack, the D clutch has an extra pair of separator and friction plates for improved vehicle </a:t>
            </a:r>
          </a:p>
          <a:p>
            <a:r>
              <a:rPr lang="en-US" dirty="0"/>
              <a:t>performance. ● </a:t>
            </a:r>
            <a:r>
              <a:rPr lang="en-US" b="1" u="sng" dirty="0"/>
              <a:t>See Figure 11.4. </a:t>
            </a:r>
            <a:r>
              <a:rPr lang="en-US" dirty="0"/>
              <a:t>● </a:t>
            </a:r>
            <a:r>
              <a:rPr lang="en-US" b="1" u="sng" dirty="0"/>
              <a:t>See Chart 11.2</a:t>
            </a:r>
            <a:r>
              <a:rPr lang="en-US" dirty="0"/>
              <a:t>.</a:t>
            </a:r>
          </a:p>
        </p:txBody>
      </p:sp>
    </p:spTree>
    <p:extLst>
      <p:ext uri="{BB962C8B-B14F-4D97-AF65-F5344CB8AC3E}">
        <p14:creationId xmlns:p14="http://schemas.microsoft.com/office/powerpoint/2010/main" val="241480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Variety Of Applications</a:t>
            </a:r>
            <a:r>
              <a:rPr lang="en-US" sz="1200" dirty="0">
                <a:latin typeface="Arial" panose="020B0604020202020204" pitchFamily="34" charset="0"/>
                <a:cs typeface="Arial" panose="020B0604020202020204" pitchFamily="34" charset="0"/>
              </a:rPr>
              <a:t> The 8H P transmission is designed for longitudinal installation of rear- or </a:t>
            </a:r>
          </a:p>
          <a:p>
            <a:r>
              <a:rPr lang="en-US" sz="1200" dirty="0">
                <a:latin typeface="Arial" panose="020B0604020202020204" pitchFamily="34" charset="0"/>
                <a:cs typeface="Arial" panose="020B0604020202020204" pitchFamily="34" charset="0"/>
              </a:rPr>
              <a:t>all-wheel-drive vehicles. The 8H P transmissions were built for many vehicle manufacturers including </a:t>
            </a:r>
          </a:p>
          <a:p>
            <a:r>
              <a:rPr lang="en-US" sz="1200" dirty="0">
                <a:latin typeface="Arial" panose="020B0604020202020204" pitchFamily="34" charset="0"/>
                <a:cs typeface="Arial" panose="020B0604020202020204" pitchFamily="34" charset="0"/>
              </a:rPr>
              <a:t>Aston Martin, B M W, Chrysler, Jaguar Land Rover, and the Volkswagen/Audi Group. </a:t>
            </a:r>
          </a:p>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structure shows interconnected shafts through the center over which are circular objects with cuts labeled gear set 1, gear set 2, and gear set 3 on the right and gear set 4 on the left. A small knob-like object near the bearing, a projected circular object from the center, of gear set 4 is labeled park lock. Underneath the shafts, rectangles with cuts between two parallel plates, from left to right, are labeled clutch D, clutch C, and clutch E. Projected pads under gear sets 1 and 2, from left to right, are labeled brake B and break A.</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7465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r>
              <a:rPr lang="en-US" noProof="0" dirty="0"/>
              <a:t>Clutch and brake application with gear ratios, steps, and spread for the Z F H P8 transmission.</a:t>
            </a:r>
          </a:p>
          <a:p>
            <a:endParaRPr lang="en-US" noProof="0" dirty="0"/>
          </a:p>
          <a:p>
            <a:r>
              <a:rPr lang="en-US" sz="1200" noProof="0" dirty="0">
                <a:latin typeface="Arial" panose="020B0604020202020204" pitchFamily="34" charset="0"/>
                <a:cs typeface="Arial" panose="020B0604020202020204" pitchFamily="34" charset="0"/>
              </a:rPr>
              <a:t>Long Description:</a:t>
            </a:r>
          </a:p>
          <a:p>
            <a:r>
              <a:rPr lang="en-US" noProof="0" dirty="0"/>
              <a:t>The table shows 8 columns. The column headers are gear, brake A, brake B, clutch C, clutch D, clutch E, ratio, and gear step. The columns brake A, brake B, clutch C, clutch D, and clutch E are categorized under control device. The data are as follows: Row 1: 1; on; on; on; blank; blank; 4.70; blank. Row 2: 2; on; on; blank; blank; on; 3.13; 1.50. Row 3: 3; blank; on; on; blank; on; 2.10; 1.49. Row 4: 4; blank; on; blank; on; on; 1.67; 1.26. Row 5: Row 5: 5; blank; on; on; on; blank; 1.29; 1.30. Row 6: 6; blank; blank; on; on; on; 1.00; 1.29. Row 7: 7; on; blank; on; on; blank; 0.84; 1.19. Row 8: 8; on; blank; blank; on; on; 0.67; 1.25. Row 9: reverse; on; on; blank; on; blank; 3.30; total spread: 7.06.</a:t>
            </a:r>
          </a:p>
        </p:txBody>
      </p:sp>
    </p:spTree>
    <p:extLst>
      <p:ext uri="{BB962C8B-B14F-4D97-AF65-F5344CB8AC3E}">
        <p14:creationId xmlns:p14="http://schemas.microsoft.com/office/powerpoint/2010/main" val="112769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dirty="0"/>
              <a:t>An electric motor can replace the torque converter for hybrid electric vehicles (H E V) with minimal changes to the </a:t>
            </a:r>
          </a:p>
          <a:p>
            <a:r>
              <a:rPr lang="en-US" dirty="0"/>
              <a:t>drivetrain. ● </a:t>
            </a:r>
            <a:r>
              <a:rPr lang="en-US" b="1" u="sng" dirty="0"/>
              <a:t>See Figure 11.5.</a:t>
            </a:r>
          </a:p>
          <a:p>
            <a:r>
              <a:rPr lang="en-US" dirty="0"/>
              <a:t>8HP transmission is designed for longitudinal installation of rear- or all-wheel-drive vehicles. The 8H P transmissions were built for many vehicle manufacturers including Aston Martin, B M W, Chrysler, Jaguar Land Rover, and the Volkswagen/Audi Group. </a:t>
            </a:r>
          </a:p>
        </p:txBody>
      </p:sp>
    </p:spTree>
    <p:extLst>
      <p:ext uri="{BB962C8B-B14F-4D97-AF65-F5344CB8AC3E}">
        <p14:creationId xmlns:p14="http://schemas.microsoft.com/office/powerpoint/2010/main" val="38292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b="1" u="sng" dirty="0"/>
              <a:t>Instructor Note: See Page 153 for an explanation of the ranges</a:t>
            </a:r>
          </a:p>
          <a:p>
            <a:r>
              <a:rPr lang="en-US" dirty="0"/>
              <a:t>Z F (Zahnradfabrik Friedrichshafen A G) builds an 8-speed transmission number 8H P70/8H P90. It is an 8-speed automatic transmission using a lock-up torque converter and planetary gear- sets for R W D applications. It can shift in a non-sequential</a:t>
            </a:r>
          </a:p>
          <a:p>
            <a:r>
              <a:rPr lang="en-US" dirty="0"/>
              <a:t>manner such as going from eight to second gear. ● </a:t>
            </a:r>
            <a:r>
              <a:rPr lang="en-US" b="1" u="sng" dirty="0"/>
              <a:t>See Figure 11.6.</a:t>
            </a:r>
          </a:p>
          <a:p>
            <a:r>
              <a:rPr lang="en-US" dirty="0"/>
              <a:t>It comes in two torque versions:</a:t>
            </a:r>
          </a:p>
          <a:p>
            <a:r>
              <a:rPr lang="en-US" dirty="0"/>
              <a:t>1. 8HP70 with a torque limit of 516 pound-feet (700 N-m).</a:t>
            </a:r>
          </a:p>
          <a:p>
            <a:r>
              <a:rPr lang="en-US" dirty="0"/>
              <a:t>2. 8HP90 has a torque limit of 664 pound-feet (900 N-m) using a </a:t>
            </a:r>
            <a:r>
              <a:rPr lang="en-US" dirty="0" err="1"/>
              <a:t>Torsen</a:t>
            </a:r>
            <a:r>
              <a:rPr lang="en-US" dirty="0"/>
              <a:t> center differential for use in Dodge Charger.</a:t>
            </a:r>
          </a:p>
        </p:txBody>
      </p:sp>
    </p:spTree>
    <p:extLst>
      <p:ext uri="{BB962C8B-B14F-4D97-AF65-F5344CB8AC3E}">
        <p14:creationId xmlns:p14="http://schemas.microsoft.com/office/powerpoint/2010/main" val="284657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0B98BA4-2F50-8257-4E14-36724B205B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500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143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r>
              <a:rPr lang="en-US" dirty="0"/>
              <a:t>G M and Ford have worked together to develop the 9-speed front wheel drive transaxles. The G M versions include the 9T45, 9T50, 9T60, and the 9T65 and the use of Dexron® V I fluid. The Ford versions are called the 8F35, 8F40, and 8F57 and use </a:t>
            </a:r>
            <a:r>
              <a:rPr lang="en-US" dirty="0" err="1"/>
              <a:t>Mercon</a:t>
            </a:r>
            <a:r>
              <a:rPr lang="en-US" dirty="0"/>
              <a:t>® U L V.</a:t>
            </a:r>
          </a:p>
          <a:p>
            <a:r>
              <a:rPr lang="en-US" dirty="0"/>
              <a:t>The G M nine speeds are based on the 6-speed 6T41. During the stop–start operation, mainline pressure is achieved using a spring-loaded accumulator instead of an electric motor/pump as is used on many other automatic transmissions. The designation means the following:</a:t>
            </a:r>
          </a:p>
          <a:p>
            <a:r>
              <a:rPr lang="en-US" dirty="0"/>
              <a:t>■ 9 denotes nine forward gears</a:t>
            </a:r>
          </a:p>
          <a:p>
            <a:r>
              <a:rPr lang="en-US" dirty="0"/>
              <a:t>■ T denotes transverse placement within the vehicle’s powertrain system</a:t>
            </a:r>
          </a:p>
          <a:p>
            <a:r>
              <a:rPr lang="en-US" dirty="0"/>
              <a:t>■ The final XX (such as 50) denotes the unit’s robustness, with a higher figure, such as</a:t>
            </a:r>
          </a:p>
        </p:txBody>
      </p:sp>
    </p:spTree>
    <p:extLst>
      <p:ext uri="{BB962C8B-B14F-4D97-AF65-F5344CB8AC3E}">
        <p14:creationId xmlns:p14="http://schemas.microsoft.com/office/powerpoint/2010/main" val="142763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6D26B4C-8864-4F2E-B9E0-7ED2B1BF4F5C}"/>
              </a:ext>
            </a:extLst>
          </p:cNvPr>
          <p:cNvSpPr>
            <a:spLocks noGrp="1"/>
          </p:cNvSpPr>
          <p:nvPr>
            <p:ph type="body" idx="1"/>
          </p:nvPr>
        </p:nvSpPr>
        <p:spPr/>
        <p:txBody>
          <a:bodyPr/>
          <a:lstStyle/>
          <a:p>
            <a:r>
              <a:rPr lang="en-US" dirty="0"/>
              <a:t>The range chart showing what is applied when in G M 9T50.</a:t>
            </a:r>
          </a:p>
          <a:p>
            <a:endParaRPr lang="en-US" dirty="0"/>
          </a:p>
        </p:txBody>
      </p:sp>
    </p:spTree>
    <p:extLst>
      <p:ext uri="{BB962C8B-B14F-4D97-AF65-F5344CB8AC3E}">
        <p14:creationId xmlns:p14="http://schemas.microsoft.com/office/powerpoint/2010/main" val="2529878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Identification of GM 9T50 includes the following:</a:t>
            </a:r>
          </a:p>
          <a:p>
            <a:r>
              <a:rPr lang="en-US" sz="1200" dirty="0">
                <a:latin typeface="Arial" panose="020B0604020202020204" pitchFamily="34" charset="0"/>
                <a:cs typeface="Arial" panose="020B0604020202020204" pitchFamily="34" charset="0"/>
              </a:rPr>
              <a:t>1. Broadcast Code</a:t>
            </a:r>
          </a:p>
          <a:p>
            <a:r>
              <a:rPr lang="en-US" sz="1200" dirty="0">
                <a:latin typeface="Arial" panose="020B0604020202020204" pitchFamily="34" charset="0"/>
                <a:cs typeface="Arial" panose="020B0604020202020204" pitchFamily="34" charset="0"/>
              </a:rPr>
              <a:t>2. Source D U N S Number</a:t>
            </a:r>
          </a:p>
          <a:p>
            <a:r>
              <a:rPr lang="en-US" sz="1200" dirty="0">
                <a:latin typeface="Arial" panose="020B0604020202020204" pitchFamily="34" charset="0"/>
                <a:cs typeface="Arial" panose="020B0604020202020204" pitchFamily="34" charset="0"/>
              </a:rPr>
              <a:t>3. Transmission Unique Number (T U N)</a:t>
            </a:r>
          </a:p>
          <a:p>
            <a:r>
              <a:rPr lang="en-US" sz="1200" dirty="0">
                <a:latin typeface="Arial" panose="020B0604020202020204" pitchFamily="34" charset="0"/>
                <a:cs typeface="Arial" panose="020B0604020202020204" pitchFamily="34" charset="0"/>
              </a:rPr>
              <a:t>4. 2D Machine Readable Matrix</a:t>
            </a:r>
          </a:p>
          <a:p>
            <a:r>
              <a:rPr lang="en-US" sz="1200" dirty="0">
                <a:latin typeface="Arial" panose="020B0604020202020204" pitchFamily="34" charset="0"/>
                <a:cs typeface="Arial" panose="020B0604020202020204" pitchFamily="34" charset="0"/>
              </a:rPr>
              <a:t>5. V P PS Code</a:t>
            </a:r>
          </a:p>
          <a:p>
            <a:r>
              <a:rPr lang="en-US" sz="1200" dirty="0">
                <a:latin typeface="Arial" panose="020B0604020202020204" pitchFamily="34" charset="0"/>
                <a:cs typeface="Arial" panose="020B0604020202020204" pitchFamily="34" charset="0"/>
              </a:rPr>
              <a:t>6. Part Sequence Number</a:t>
            </a:r>
          </a:p>
          <a:p>
            <a:r>
              <a:rPr lang="en-US" sz="1200" dirty="0">
                <a:latin typeface="Arial" panose="020B0604020202020204" pitchFamily="34" charset="0"/>
                <a:cs typeface="Arial" panose="020B0604020202020204" pitchFamily="34" charset="0"/>
              </a:rPr>
              <a:t>7. Site I D</a:t>
            </a:r>
          </a:p>
          <a:p>
            <a:r>
              <a:rPr lang="en-US" sz="1200" dirty="0">
                <a:latin typeface="Arial" panose="020B0604020202020204" pitchFamily="34" charset="0"/>
                <a:cs typeface="Arial" panose="020B0604020202020204" pitchFamily="34" charset="0"/>
              </a:rPr>
              <a:t>8. Broadcast Code</a:t>
            </a:r>
          </a:p>
          <a:p>
            <a:r>
              <a:rPr lang="en-US" sz="1200" dirty="0">
                <a:latin typeface="Arial" panose="020B0604020202020204" pitchFamily="34" charset="0"/>
                <a:cs typeface="Arial" panose="020B0604020202020204" pitchFamily="34" charset="0"/>
              </a:rPr>
              <a:t>9. Julian Date</a:t>
            </a:r>
          </a:p>
          <a:p>
            <a:r>
              <a:rPr lang="en-US" sz="1200" dirty="0">
                <a:latin typeface="Arial" panose="020B0604020202020204" pitchFamily="34" charset="0"/>
                <a:cs typeface="Arial" panose="020B0604020202020204" pitchFamily="34" charset="0"/>
              </a:rPr>
              <a:t>10. Year of Build</a:t>
            </a:r>
          </a:p>
          <a:p>
            <a:r>
              <a:rPr lang="en-US" sz="1200" dirty="0">
                <a:latin typeface="Arial" panose="020B0604020202020204" pitchFamily="34" charset="0"/>
                <a:cs typeface="Arial" panose="020B0604020202020204" pitchFamily="34" charset="0"/>
              </a:rPr>
              <a:t>11. Shift I D</a:t>
            </a:r>
          </a:p>
          <a:p>
            <a:r>
              <a:rPr lang="en-US" sz="1200" dirty="0">
                <a:latin typeface="Arial" panose="020B0604020202020204" pitchFamily="34" charset="0"/>
                <a:cs typeface="Arial" panose="020B0604020202020204" pitchFamily="34" charset="0"/>
              </a:rPr>
              <a:t>12. Line Plant I D</a:t>
            </a:r>
          </a:p>
          <a:p>
            <a:r>
              <a:rPr lang="en-US" sz="1200" dirty="0">
                <a:latin typeface="Arial" panose="020B0604020202020204" pitchFamily="34" charset="0"/>
                <a:cs typeface="Arial" panose="020B0604020202020204" pitchFamily="34" charset="0"/>
              </a:rPr>
              <a:t>13. GM Part Number</a:t>
            </a:r>
          </a:p>
          <a:p>
            <a:r>
              <a:rPr lang="en-US" sz="1200" b="1" u="sng" dirty="0">
                <a:latin typeface="Arial" panose="020B0604020202020204" pitchFamily="34" charset="0"/>
                <a:cs typeface="Arial" panose="020B0604020202020204" pitchFamily="34" charset="0"/>
              </a:rPr>
              <a:t>Torque converter</a:t>
            </a:r>
            <a:r>
              <a:rPr lang="en-US" sz="1200" dirty="0">
                <a:latin typeface="Arial" panose="020B0604020202020204" pitchFamily="34" charset="0"/>
                <a:cs typeface="Arial" panose="020B0604020202020204" pitchFamily="34" charset="0"/>
              </a:rPr>
              <a:t> uses a spring-loaded mass damper to control engine vibrations under certain driving conditions when the T C </a:t>
            </a:r>
            <a:r>
              <a:rPr lang="en-US" sz="1200" dirty="0" err="1">
                <a:latin typeface="Arial" panose="020B0604020202020204" pitchFamily="34" charset="0"/>
                <a:cs typeface="Arial" panose="020B0604020202020204" pitchFamily="34" charset="0"/>
              </a:rPr>
              <a:t>C</a:t>
            </a:r>
            <a:r>
              <a:rPr lang="en-US" sz="1200" dirty="0">
                <a:latin typeface="Arial" panose="020B0604020202020204" pitchFamily="34" charset="0"/>
                <a:cs typeface="Arial" panose="020B0604020202020204" pitchFamily="34" charset="0"/>
              </a:rPr>
              <a:t> is locked. When the converter is locked, P C M commands short periods of unlocking to eliminate vibrations at engine speeds where the mass damper does not work.</a:t>
            </a:r>
          </a:p>
          <a:p>
            <a:r>
              <a:rPr lang="en-US" sz="1200" dirty="0">
                <a:latin typeface="Arial" panose="020B0604020202020204" pitchFamily="34" charset="0"/>
                <a:cs typeface="Arial" panose="020B0604020202020204" pitchFamily="34" charset="0"/>
              </a:rPr>
              <a:t>This transaxle has 12 individual </a:t>
            </a:r>
            <a:r>
              <a:rPr lang="en-US" sz="1200" b="1" u="sng" dirty="0">
                <a:latin typeface="Arial" panose="020B0604020202020204" pitchFamily="34" charset="0"/>
                <a:cs typeface="Arial" panose="020B0604020202020204" pitchFamily="34" charset="0"/>
              </a:rPr>
              <a:t>solenoids</a:t>
            </a:r>
            <a:r>
              <a:rPr lang="en-US" sz="1200" dirty="0">
                <a:latin typeface="Arial" panose="020B0604020202020204" pitchFamily="34" charset="0"/>
                <a:cs typeface="Arial" panose="020B0604020202020204" pitchFamily="34" charset="0"/>
              </a:rPr>
              <a:t> installed at the lower control valve body assembly and case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tag reads as follows: top left: 7 A E B; top right: a solid square (labeled 4); center left: 2426 9484 (labeled 13); center of the center: 812971950; center right: 12100000000000 X; bottom center to bottom right: 11162447 A E B P 0142. Labels 1 to 12 are as follows: 1: 7 A E B; 2: 812971950; 3: 11162447 A E B P 0142; 5: 12100000000000 X; 6: 0142; 7: P; 8: 7 A E B; 9: 6244; 10: 162; 11: 1 before 162; 12: 1, the first digit.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97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572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r>
              <a:rPr lang="en-US" dirty="0"/>
              <a:t>First introduced in 2013, the Z F 9H P, 948T E, 928T E are designed for stop–start, hybrid </a:t>
            </a:r>
          </a:p>
          <a:p>
            <a:r>
              <a:rPr lang="en-US" dirty="0"/>
              <a:t>and all-wheel-drive applications. The gear ratios include the following:</a:t>
            </a:r>
          </a:p>
          <a:p>
            <a:r>
              <a:rPr lang="en-US" dirty="0"/>
              <a:t>■ First—4.71:1</a:t>
            </a:r>
          </a:p>
          <a:p>
            <a:r>
              <a:rPr lang="en-US" dirty="0"/>
              <a:t>■ Second—2.84:1</a:t>
            </a:r>
          </a:p>
          <a:p>
            <a:r>
              <a:rPr lang="en-US" dirty="0"/>
              <a:t>■ Third—1.91:1</a:t>
            </a:r>
          </a:p>
          <a:p>
            <a:r>
              <a:rPr lang="en-US" dirty="0"/>
              <a:t>■ Fourth—1.38:1</a:t>
            </a:r>
          </a:p>
          <a:p>
            <a:r>
              <a:rPr lang="en-US" dirty="0"/>
              <a:t>■ Fifth—1.00:1</a:t>
            </a:r>
          </a:p>
          <a:p>
            <a:r>
              <a:rPr lang="en-US" dirty="0"/>
              <a:t>■ Sixth—0.81:1</a:t>
            </a:r>
          </a:p>
          <a:p>
            <a:r>
              <a:rPr lang="en-US" dirty="0"/>
              <a:t>■ Seventh—0.70:1</a:t>
            </a:r>
          </a:p>
          <a:p>
            <a:r>
              <a:rPr lang="en-US" dirty="0"/>
              <a:t>■ Eighth—0.58:1</a:t>
            </a:r>
          </a:p>
          <a:p>
            <a:r>
              <a:rPr lang="en-US" dirty="0"/>
              <a:t>■ Ninth—0.48:1</a:t>
            </a:r>
          </a:p>
          <a:p>
            <a:r>
              <a:rPr lang="en-US" dirty="0"/>
              <a:t>The gear spread is 9.34 which means it can provide good acceleration from a start and prove good </a:t>
            </a:r>
          </a:p>
          <a:p>
            <a:r>
              <a:rPr lang="en-US" dirty="0"/>
              <a:t>highway fuel economy. Chrysler (Stellantis) builds the transmissions in Kokomo and Tipton, Indiana.</a:t>
            </a:r>
          </a:p>
          <a:p>
            <a:pPr marL="171450" indent="-171450">
              <a:buFont typeface="Arial" panose="020B0604020202020204" pitchFamily="34" charset="0"/>
              <a:buChar char="•"/>
            </a:pPr>
            <a:r>
              <a:rPr lang="en-US" dirty="0"/>
              <a:t>The 9T50 is a fully automatic, 9-speed transaxle, transverse mounted, electronic-controlled transmission using a torque converter, compound planetary gear set, friction and mechanical clutches, and a hydraulic pressurization </a:t>
            </a:r>
          </a:p>
          <a:p>
            <a:pPr marL="171450" indent="-171450">
              <a:buFont typeface="Arial" panose="020B0604020202020204" pitchFamily="34" charset="0"/>
              <a:buChar char="•"/>
            </a:pPr>
            <a:r>
              <a:rPr lang="en-US" dirty="0"/>
              <a:t>The T C C pressure plate, when applied, provides a mechanical direct drive coupling of the engine to the transmission. The planetary gear sets provide nine forward gear ratios and one reverse. </a:t>
            </a:r>
          </a:p>
          <a:p>
            <a:pPr marL="171450" indent="-171450">
              <a:buFont typeface="Arial" panose="020B0604020202020204" pitchFamily="34" charset="0"/>
              <a:buChar char="•"/>
            </a:pPr>
            <a:r>
              <a:rPr lang="en-US" dirty="0"/>
              <a:t>Changing gear ratios is done through the use of a T C M.</a:t>
            </a:r>
          </a:p>
          <a:p>
            <a:pPr marL="171450" indent="-171450">
              <a:buFont typeface="Arial" panose="020B0604020202020204" pitchFamily="34" charset="0"/>
              <a:buChar char="•"/>
            </a:pPr>
            <a:r>
              <a:rPr lang="en-US" dirty="0"/>
              <a:t>The multiple disc clutches combine with one-way clutch to deliver 10 different gear ratios, nine forward and one reverse. The gear sets then transfer the torque through the transfer drive gear, transfer driven gear, and differential assembly. ● </a:t>
            </a:r>
            <a:r>
              <a:rPr lang="en-US" b="1" u="sng" dirty="0"/>
              <a:t>See Figure 11.9.</a:t>
            </a:r>
          </a:p>
          <a:p>
            <a:pPr marL="171450" indent="-171450">
              <a:buFont typeface="Arial" panose="020B0604020202020204" pitchFamily="34" charset="0"/>
              <a:buChar char="•"/>
            </a:pPr>
            <a:r>
              <a:rPr lang="en-US" dirty="0"/>
              <a:t>Four gear sets and six shifting elements are used to provide the nine speeds. </a:t>
            </a:r>
            <a:r>
              <a:rPr lang="en-US" b="1" u="sng" dirty="0"/>
              <a:t>SEE Chart 11.4</a:t>
            </a:r>
            <a:r>
              <a:rPr lang="en-US" dirty="0"/>
              <a:t>.</a:t>
            </a:r>
          </a:p>
        </p:txBody>
      </p:sp>
    </p:spTree>
    <p:extLst>
      <p:ext uri="{BB962C8B-B14F-4D97-AF65-F5344CB8AC3E}">
        <p14:creationId xmlns:p14="http://schemas.microsoft.com/office/powerpoint/2010/main" val="2195736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Safety Tip Stop–Start Potential Issue</a:t>
            </a:r>
          </a:p>
          <a:p>
            <a:r>
              <a:rPr lang="en-US" sz="1200" b="1" dirty="0">
                <a:latin typeface="Arial" panose="020B0604020202020204" pitchFamily="34" charset="0"/>
                <a:cs typeface="Arial" panose="020B0604020202020204" pitchFamily="34" charset="0"/>
              </a:rPr>
              <a:t>A driver comes to a stop in their driveway or a parking lot and forgets to place the vehicle in park. In this case the engine could start, causing the vehicle to move. Normally when the brake pedal is released, the engine starts and the vehicle could move while in drive or reverse. However, most recent vehicles are equipped with an electronic park actuator. This means that as soon as the driver releases the seat belt and opens the driver’s door, the transmission automatically goes into park.</a:t>
            </a:r>
          </a:p>
          <a:p>
            <a:r>
              <a:rPr lang="en-US" sz="1200" b="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input shaft is connected to the engine, which is connected to two T S </a:t>
            </a:r>
            <a:r>
              <a:rPr lang="en-US" sz="1200" b="0" i="0" u="none" strike="noStrike" dirty="0" err="1">
                <a:solidFill>
                  <a:srgbClr val="000000"/>
                </a:solidFill>
                <a:effectLst/>
                <a:latin typeface="Arial" panose="020B0604020202020204" pitchFamily="34" charset="0"/>
                <a:cs typeface="Arial" panose="020B0604020202020204" pitchFamily="34" charset="0"/>
              </a:rPr>
              <a:t>S</a:t>
            </a:r>
            <a:r>
              <a:rPr lang="en-US" sz="1200" b="0" i="0" u="none" strike="noStrike" dirty="0">
                <a:solidFill>
                  <a:srgbClr val="000000"/>
                </a:solidFill>
                <a:effectLst/>
                <a:latin typeface="Arial" panose="020B0604020202020204" pitchFamily="34" charset="0"/>
                <a:cs typeface="Arial" panose="020B0604020202020204" pitchFamily="34" charset="0"/>
              </a:rPr>
              <a:t> pressure plates. The second plate is connected to clutch E, which in turn is connected to brake F and clutch B. Brake A is connected in parallel to two gear sets having three gears, R S 4 and R S 3. The output shaft is connected to the second gear of R S 4. A shaft from the first gear of R S 4 is connected to the second gear of R S 3. The second gear of R S 3 is connected to clutch E. The first gear of R S 3 is connected to the second gear of gear set R S 2. The second gear of R S 2 is connected to the second gear of gear set R S 1. The third gear of R S 2 is connected to the first gear of gear set R S 1 and to brake F. The third gear of R S 1 is connected to clutches C and B one over the other. Clutch C is connected to clutch D, which in turn is connected to the first gear of R S 2.</a:t>
            </a:r>
            <a:r>
              <a:rPr lang="en-US" sz="1200" dirty="0">
                <a:latin typeface="Arial" panose="020B0604020202020204" pitchFamily="34" charset="0"/>
                <a:cs typeface="Arial" panose="020B0604020202020204" pitchFamily="34" charset="0"/>
              </a:rPr>
              <a:t> </a:t>
            </a:r>
            <a:endParaRPr 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229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6D26B4C-8864-4F2E-B9E0-7ED2B1BF4F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6003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r>
              <a:rPr lang="en-US" dirty="0"/>
              <a:t>The 10-speed automatic transmission was part of a joint venture between Ford Motor Company and G M to design 2 transmissions, a R W D 10-speed transmission and a Front Wheel Drive/All- Wheel Drive (F W D/A W D) 9-speed transaxle. G M and Ford each build their own unique version of these transmissions but the design is the same. The 10-speed uses a triple-clutch assembly on a dedicated intermediate shaft, placed in the middle of the power flow. This replaces two ordinary clutches and is the key for packaging the 10-speed </a:t>
            </a:r>
          </a:p>
          <a:p>
            <a:r>
              <a:rPr lang="en-US" dirty="0"/>
              <a:t>unit into the same space as the 8-speed transmission. </a:t>
            </a:r>
            <a:endParaRPr lang="en-US" b="1" dirty="0"/>
          </a:p>
          <a:p>
            <a:r>
              <a:rPr lang="en-US" b="1" dirty="0"/>
              <a:t>NOTE: Alison also builds a 10-speed R W D transmission, which is used by G M behind the Duramax 6600 diesel engine and by Stellantis in the Ram with the 6.7L Cummins diesel, starting in 2022. Alison, which was part of G M prior to 2007 does not build this 10L1000. It is built by G M but uses the Alison name.</a:t>
            </a:r>
            <a:endParaRPr lang="en-US" b="0" dirty="0"/>
          </a:p>
          <a:p>
            <a:r>
              <a:rPr lang="en-US" b="0" dirty="0"/>
              <a:t>10 speeds are developed with 4 planetary gear sets, 2 brake clutches, and 4 rotating clutches. The transmission uses a squashed converter, an off-axis pump, and 4 close- coupled gear sets. The four rotating clutches are located forward of the gear sets to attenuate the length of oil feeds which provides for enhanced shift response. To improve efficiency, the shifts do not require unlocking of the torque converter. The 10-speed uses a triple-clutch assembly on a dedicated intermediate shaft, placed in middle of the power flow. This replaces two ordinary clutches and is the key for packaging the 10-speed unit into the same space as the 8-speed transmission. The transmission uses a pump drive design that enables for off-axis packaging very low within the transmission. The 4-element </a:t>
            </a:r>
          </a:p>
          <a:p>
            <a:r>
              <a:rPr lang="en-US" b="0" dirty="0"/>
              <a:t>convertor contains a pump, a turbine, converter clutch (T C C) pressure plate splined to the turbine, and a stator assembly. </a:t>
            </a:r>
            <a:r>
              <a:rPr lang="en-US" b="1" dirty="0"/>
              <a:t>See Figure 11.11.</a:t>
            </a:r>
          </a:p>
        </p:txBody>
      </p:sp>
    </p:spTree>
    <p:extLst>
      <p:ext uri="{BB962C8B-B14F-4D97-AF65-F5344CB8AC3E}">
        <p14:creationId xmlns:p14="http://schemas.microsoft.com/office/powerpoint/2010/main" val="282246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10-speed transmission is a rear-wheel drive, electronic-controlled transmission. ● </a:t>
            </a:r>
            <a:r>
              <a:rPr lang="en-US" sz="1200" b="1" u="sng" dirty="0">
                <a:latin typeface="Arial" panose="020B0604020202020204" pitchFamily="34" charset="0"/>
                <a:cs typeface="Arial" panose="020B0604020202020204" pitchFamily="34" charset="0"/>
              </a:rPr>
              <a:t>See Figure 11.10</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gear speed in a circle reads, 1.9 r pm times 1000. The miles run is 1362.0 mi. The fuel economy is 26.8 for 157.8 miles.</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23573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 cross-sectional view showing the location of the clutches (A through F) and gear sets (1 through 4).</a:t>
            </a:r>
          </a:p>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Clutches are represented as small vertical bars between two parallel plates on top of the diagram and gears as pipelines on bottom. The connections from left to right are as follows: clutches B and A are connected to gear set 1, clutch C to gear set 2, clutches F and D to the front end of gear set 3 and clutch E to the rear end of gear set 3. The input shaft passes through gear sets 1 to 3. The output of gear set 1 on top is connected to the output of gear set 4 on bottom. The output shaft passes through the gears of gear set 4.</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37740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Four clutches are applied at the same time. Three are needed for that gear and the fourth prepares for an upshift. When clutches A and B are applied, they are brakes. Clutch A will hold the ring gear of gear set </a:t>
            </a:r>
          </a:p>
          <a:p>
            <a:pPr marL="228600" indent="-228600">
              <a:buFont typeface="+mj-lt"/>
              <a:buAutoNum type="arabicPeriod"/>
            </a:pPr>
            <a:r>
              <a:rPr lang="en-US" sz="1200" dirty="0">
                <a:latin typeface="Arial" panose="020B0604020202020204" pitchFamily="34" charset="0"/>
                <a:cs typeface="Arial" panose="020B0604020202020204" pitchFamily="34" charset="0"/>
              </a:rPr>
              <a:t>Clutch B will hold the sun gears of gear sets 1 and 2. ● </a:t>
            </a:r>
            <a:r>
              <a:rPr lang="en-US" sz="1200" b="1" u="sng" dirty="0">
                <a:latin typeface="Arial" panose="020B0604020202020204" pitchFamily="34" charset="0"/>
                <a:cs typeface="Arial" panose="020B0604020202020204" pitchFamily="34" charset="0"/>
              </a:rPr>
              <a:t>See Figure 11.12. </a:t>
            </a:r>
            <a:r>
              <a:rPr lang="en-US" sz="1200" dirty="0">
                <a:latin typeface="Arial" panose="020B0604020202020204" pitchFamily="34" charset="0"/>
                <a:cs typeface="Arial" panose="020B0604020202020204" pitchFamily="34" charset="0"/>
              </a:rPr>
              <a:t>When applied, clutch E connects gear set 3 ring gear and gear set 4 sun gear to the input shaft. Clutch F connects gear set 1 carrier and gear set 4 sun gear to clutches C and /or D. ● </a:t>
            </a:r>
            <a:r>
              <a:rPr lang="en-US" sz="1200" b="1" u="sng" dirty="0">
                <a:latin typeface="Arial" panose="020B0604020202020204" pitchFamily="34" charset="0"/>
                <a:cs typeface="Arial" panose="020B0604020202020204" pitchFamily="34" charset="0"/>
              </a:rPr>
              <a:t>See Figure 11.13. ● See Chart 11.5</a:t>
            </a:r>
            <a:r>
              <a:rPr lang="en-US" sz="1200" dirty="0">
                <a:latin typeface="Arial" panose="020B0604020202020204" pitchFamily="34" charset="0"/>
                <a:cs typeface="Arial" panose="020B0604020202020204" pitchFamily="34" charset="0"/>
              </a:rPr>
              <a:t>.</a:t>
            </a:r>
          </a:p>
          <a:p>
            <a:pPr marL="0" indent="0">
              <a:buFont typeface="+mj-lt"/>
              <a:buNone/>
            </a:pPr>
            <a:r>
              <a:rPr lang="en-US" sz="1200" b="0" i="0" u="none" strike="noStrike" dirty="0">
                <a:solidFill>
                  <a:srgbClr val="000000"/>
                </a:solidFill>
                <a:effectLst/>
                <a:latin typeface="Arial" panose="020B0604020202020204" pitchFamily="34" charset="0"/>
                <a:cs typeface="Arial" panose="020B0604020202020204" pitchFamily="34" charset="0"/>
              </a:rPr>
              <a:t>Long Description:</a:t>
            </a:r>
          </a:p>
          <a:p>
            <a:pPr marL="0" indent="0">
              <a:buFont typeface="+mj-lt"/>
              <a:buNone/>
            </a:pPr>
            <a:r>
              <a:rPr lang="en-US" sz="1200" b="0" i="0" u="none" strike="noStrike" dirty="0">
                <a:solidFill>
                  <a:srgbClr val="000000"/>
                </a:solidFill>
                <a:effectLst/>
                <a:latin typeface="Arial" panose="020B0604020202020204" pitchFamily="34" charset="0"/>
                <a:cs typeface="Arial" panose="020B0604020202020204" pitchFamily="34" charset="0"/>
              </a:rPr>
              <a:t>Clutches A and B are represented as small vertical cylinders with a line in the middle and gear sets 1 and 2 as vertical rectangles with cross lines. Clutch A is connected to the ring gear of gear set 1 and clutch B, placed to the left of clutch A, to the sun gears of gear sets 1 and 2.</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4068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Four clutches are applied at the same time. Three are needed for that gear and the fourth prepares for an upshift. When clutches A and B are applied, they are brakes. Clutch A will hold the ring gear of gear set </a:t>
            </a:r>
          </a:p>
          <a:p>
            <a:pPr marL="228600" indent="-228600">
              <a:buFont typeface="+mj-lt"/>
              <a:buAutoNum type="arabicPeriod"/>
            </a:pPr>
            <a:r>
              <a:rPr lang="en-US" sz="1200" dirty="0">
                <a:latin typeface="Arial" panose="020B0604020202020204" pitchFamily="34" charset="0"/>
                <a:cs typeface="Arial" panose="020B0604020202020204" pitchFamily="34" charset="0"/>
              </a:rPr>
              <a:t>Clutch B will hold the sun gears of gear sets 1 and 2. ● </a:t>
            </a:r>
            <a:r>
              <a:rPr lang="en-US" sz="1200" b="1" u="sng" dirty="0">
                <a:latin typeface="Arial" panose="020B0604020202020204" pitchFamily="34" charset="0"/>
                <a:cs typeface="Arial" panose="020B0604020202020204" pitchFamily="34" charset="0"/>
              </a:rPr>
              <a:t>See Figure 11.12. </a:t>
            </a:r>
            <a:r>
              <a:rPr lang="en-US" sz="1200" dirty="0">
                <a:latin typeface="Arial" panose="020B0604020202020204" pitchFamily="34" charset="0"/>
                <a:cs typeface="Arial" panose="020B0604020202020204" pitchFamily="34" charset="0"/>
              </a:rPr>
              <a:t>When applied, clutch E connects gear set 3 ring gear and gear set 4 sun gear to the input shaft. Clutch F connects gear set 1 carrier and gear set 4 sun gear to clutches C and /or D. ● </a:t>
            </a:r>
            <a:r>
              <a:rPr lang="en-US" sz="1200" b="1" u="sng" dirty="0">
                <a:latin typeface="Arial" panose="020B0604020202020204" pitchFamily="34" charset="0"/>
                <a:cs typeface="Arial" panose="020B0604020202020204" pitchFamily="34" charset="0"/>
              </a:rPr>
              <a:t>See Figure 11.13. ● See Chart 11.5</a:t>
            </a:r>
            <a:r>
              <a:rPr lang="en-US" sz="1200" dirty="0">
                <a:latin typeface="Arial" panose="020B0604020202020204" pitchFamily="34" charset="0"/>
                <a:cs typeface="Arial" panose="020B0604020202020204" pitchFamily="34" charset="0"/>
              </a:rPr>
              <a:t>.</a:t>
            </a:r>
          </a:p>
          <a:p>
            <a:pPr marL="0" indent="0">
              <a:buFont typeface="+mj-lt"/>
              <a:buNone/>
            </a:pPr>
            <a:r>
              <a:rPr lang="en-US" sz="1200" dirty="0">
                <a:latin typeface="Arial" panose="020B0604020202020204" pitchFamily="34" charset="0"/>
                <a:cs typeface="Arial" panose="020B0604020202020204" pitchFamily="34" charset="0"/>
              </a:rPr>
              <a:t>Long Description:</a:t>
            </a:r>
          </a:p>
          <a:p>
            <a:pPr marL="0" indent="0">
              <a:buFont typeface="+mj-lt"/>
              <a:buNone/>
            </a:pPr>
            <a:r>
              <a:rPr lang="en-US" sz="1200" b="0" i="0" u="none" strike="noStrike" dirty="0">
                <a:solidFill>
                  <a:srgbClr val="000000"/>
                </a:solidFill>
                <a:effectLst/>
                <a:latin typeface="Arial" panose="020B0604020202020204" pitchFamily="34" charset="0"/>
                <a:cs typeface="Arial" panose="020B0604020202020204" pitchFamily="34" charset="0"/>
              </a:rPr>
              <a:t>The clutches are represented as small vertical cylinders with a line in the middle and the gear sets as vertical rectangles with cross lines. Clutch C is from the ring gear of gear set 2 and is connected in parallel to clutches F and D. Clutch F connects the carrier of gear set 1 and the sun gear of gear set 3 to clutches C and D. Clutch E connects the ring gear of gear set 3 and the sun gear of gear set 4 to the input shaft.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4016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6D26B4C-8864-4F2E-B9E0-7ED2B1BF4F5C}"/>
              </a:ext>
            </a:extLst>
          </p:cNvPr>
          <p:cNvSpPr>
            <a:spLocks noGrp="1"/>
          </p:cNvSpPr>
          <p:nvPr>
            <p:ph type="body" idx="1"/>
          </p:nvPr>
        </p:nvSpPr>
        <p:spPr/>
        <p:txBody>
          <a:bodyPr/>
          <a:lstStyle/>
          <a:p>
            <a:r>
              <a:rPr lang="en-US" dirty="0"/>
              <a:t>The clutch and gear ratios all in one chart.</a:t>
            </a:r>
          </a:p>
        </p:txBody>
      </p:sp>
    </p:spTree>
    <p:extLst>
      <p:ext uri="{BB962C8B-B14F-4D97-AF65-F5344CB8AC3E}">
        <p14:creationId xmlns:p14="http://schemas.microsoft.com/office/powerpoint/2010/main" val="875905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r>
              <a:rPr lang="en-US" dirty="0"/>
              <a:t>There are four internally mounted 2-wire Hall-Effect speed sensors used in the 10-speed unit. Although all 4-speed sensors work the same way, one of them is slightly different from the other three. A 9-volt supply from the T C M is supplied to all or any 4 sensors and the signal from each sensor returns directly back to the T C M. The input speed sensor (I S S) is also called the turbine speed sensor (T S S). This sensor monitors a reluctor ring that has 40 evenly spaced magnets bonded in rubber. The reluctor ring is riveted to the input planet carrier splined to the transmission’s input shaft. The input carrier assembly is found just inside the front section of the transfer shell. ● </a:t>
            </a:r>
            <a:r>
              <a:rPr lang="en-US" b="1" u="sng" dirty="0"/>
              <a:t>See Figures 11.14 and 11.15.</a:t>
            </a:r>
          </a:p>
        </p:txBody>
      </p:sp>
    </p:spTree>
    <p:extLst>
      <p:ext uri="{BB962C8B-B14F-4D97-AF65-F5344CB8AC3E}">
        <p14:creationId xmlns:p14="http://schemas.microsoft.com/office/powerpoint/2010/main" val="35862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55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Figure 11.14 (A</a:t>
            </a:r>
            <a:r>
              <a:rPr lang="en-US" sz="1200" dirty="0">
                <a:latin typeface="Arial" panose="020B0604020202020204" pitchFamily="34" charset="0"/>
                <a:cs typeface="Arial" panose="020B0604020202020204" pitchFamily="34" charset="0"/>
              </a:rPr>
              <a:t>) The transfer shell is created with a nonferrous material allowing the sensor to observe the magnets through the wall of the shell. (B) The intermediate speed sensor 1 (I S S1) is additionally noted because of the automatic drive intermediate speed sensor A (S </a:t>
            </a:r>
            <a:r>
              <a:rPr lang="en-US" sz="1200" dirty="0" err="1">
                <a:latin typeface="Arial" panose="020B0604020202020204" pitchFamily="34" charset="0"/>
                <a:cs typeface="Arial" panose="020B0604020202020204" pitchFamily="34" charset="0"/>
              </a:rPr>
              <a:t>S</a:t>
            </a:r>
            <a:r>
              <a:rPr lang="en-US" sz="1200" dirty="0">
                <a:latin typeface="Arial" panose="020B0604020202020204" pitchFamily="34" charset="0"/>
                <a:cs typeface="Arial" panose="020B0604020202020204" pitchFamily="34" charset="0"/>
              </a:rPr>
              <a:t> A). The intermediate speed sensor 2 (I S S2) is also stated because of the transmission intermediate speed sensor B (I S </a:t>
            </a:r>
            <a:r>
              <a:rPr lang="en-US" sz="1200" dirty="0" err="1">
                <a:latin typeface="Arial" panose="020B0604020202020204" pitchFamily="34" charset="0"/>
                <a:cs typeface="Arial" panose="020B0604020202020204" pitchFamily="34" charset="0"/>
              </a:rPr>
              <a:t>S</a:t>
            </a:r>
            <a:r>
              <a:rPr lang="en-US" sz="1200" dirty="0">
                <a:latin typeface="Arial" panose="020B0604020202020204" pitchFamily="34" charset="0"/>
                <a:cs typeface="Arial" panose="020B0604020202020204" pitchFamily="34" charset="0"/>
              </a:rPr>
              <a:t> B). (C) The magnetic pickup during this sensor monitors a 50-tooth steel reluctor ring attached (pressed) onto the nonferrous transfer shell.</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In part (a), the input speed sensor (I S </a:t>
            </a:r>
            <a:r>
              <a:rPr lang="en-US" sz="1200" b="0" i="0" u="none" strike="noStrike" dirty="0" err="1">
                <a:solidFill>
                  <a:srgbClr val="000000"/>
                </a:solidFill>
                <a:effectLst/>
                <a:latin typeface="Arial" panose="020B0604020202020204" pitchFamily="34" charset="0"/>
                <a:cs typeface="Arial" panose="020B0604020202020204" pitchFamily="34" charset="0"/>
              </a:rPr>
              <a:t>S</a:t>
            </a:r>
            <a:r>
              <a:rPr lang="en-US" sz="1200" b="0" i="0" u="none" strike="noStrike" dirty="0">
                <a:solidFill>
                  <a:srgbClr val="000000"/>
                </a:solidFill>
                <a:effectLst/>
                <a:latin typeface="Arial" panose="020B0604020202020204" pitchFamily="34" charset="0"/>
                <a:cs typeface="Arial" panose="020B0604020202020204" pitchFamily="34" charset="0"/>
              </a:rPr>
              <a:t> or T S S) monitors the input carrier of the ring </a:t>
            </a:r>
            <a:r>
              <a:rPr lang="en-US" sz="1200" b="0" i="0" u="none" strike="noStrike" dirty="0" err="1">
                <a:solidFill>
                  <a:srgbClr val="000000"/>
                </a:solidFill>
                <a:effectLst/>
                <a:latin typeface="Arial" panose="020B0604020202020204" pitchFamily="34" charset="0"/>
                <a:cs typeface="Arial" panose="020B0604020202020204" pitchFamily="34" charset="0"/>
              </a:rPr>
              <a:t>reluctor</a:t>
            </a:r>
            <a:r>
              <a:rPr lang="en-US" sz="1200" b="0" i="0" u="none" strike="noStrike" dirty="0">
                <a:solidFill>
                  <a:srgbClr val="000000"/>
                </a:solidFill>
                <a:effectLst/>
                <a:latin typeface="Arial" panose="020B0604020202020204" pitchFamily="34" charset="0"/>
                <a:cs typeface="Arial" panose="020B0604020202020204" pitchFamily="34" charset="0"/>
              </a:rPr>
              <a:t> with 40 magnets bonded in rubber. The </a:t>
            </a:r>
            <a:r>
              <a:rPr lang="en-US" sz="1200" b="0" i="0" u="none" strike="noStrike" dirty="0" err="1">
                <a:solidFill>
                  <a:srgbClr val="000000"/>
                </a:solidFill>
                <a:effectLst/>
                <a:latin typeface="Arial" panose="020B0604020202020204" pitchFamily="34" charset="0"/>
                <a:cs typeface="Arial" panose="020B0604020202020204" pitchFamily="34" charset="0"/>
              </a:rPr>
              <a:t>reluctor</a:t>
            </a:r>
            <a:r>
              <a:rPr lang="en-US" sz="1200" b="0" i="0" u="none" strike="noStrike" dirty="0">
                <a:solidFill>
                  <a:srgbClr val="000000"/>
                </a:solidFill>
                <a:effectLst/>
                <a:latin typeface="Arial" panose="020B0604020202020204" pitchFamily="34" charset="0"/>
                <a:cs typeface="Arial" panose="020B0604020202020204" pitchFamily="34" charset="0"/>
              </a:rPr>
              <a:t> ring is attached to the transfer shell made of nonferrous material. In part (b), the intermediate speed sensor 1 (I S </a:t>
            </a:r>
            <a:r>
              <a:rPr lang="en-US" sz="1200" b="0" i="0" u="none" strike="noStrike" dirty="0" err="1">
                <a:solidFill>
                  <a:srgbClr val="000000"/>
                </a:solidFill>
                <a:effectLst/>
                <a:latin typeface="Arial" panose="020B0604020202020204" pitchFamily="34" charset="0"/>
                <a:cs typeface="Arial" panose="020B0604020202020204" pitchFamily="34" charset="0"/>
              </a:rPr>
              <a:t>S</a:t>
            </a:r>
            <a:r>
              <a:rPr lang="en-US" sz="1200" b="0" i="0" u="none" strike="noStrike" dirty="0">
                <a:solidFill>
                  <a:srgbClr val="000000"/>
                </a:solidFill>
                <a:effectLst/>
                <a:latin typeface="Arial" panose="020B0604020202020204" pitchFamily="34" charset="0"/>
                <a:cs typeface="Arial" panose="020B0604020202020204" pitchFamily="34" charset="0"/>
              </a:rPr>
              <a:t> 1 or I S </a:t>
            </a:r>
            <a:r>
              <a:rPr lang="en-US" sz="1200" b="0" i="0" u="none" strike="noStrike" dirty="0" err="1">
                <a:solidFill>
                  <a:srgbClr val="000000"/>
                </a:solidFill>
                <a:effectLst/>
                <a:latin typeface="Arial" panose="020B0604020202020204" pitchFamily="34" charset="0"/>
                <a:cs typeface="Arial" panose="020B0604020202020204" pitchFamily="34" charset="0"/>
              </a:rPr>
              <a:t>S</a:t>
            </a:r>
            <a:r>
              <a:rPr lang="en-US" sz="1200" b="0" i="0" u="none" strike="noStrike" dirty="0">
                <a:solidFill>
                  <a:srgbClr val="000000"/>
                </a:solidFill>
                <a:effectLst/>
                <a:latin typeface="Arial" panose="020B0604020202020204" pitchFamily="34" charset="0"/>
                <a:cs typeface="Arial" panose="020B0604020202020204" pitchFamily="34" charset="0"/>
              </a:rPr>
              <a:t> A) is an automatic drive sensor. It shows magnetic pickup and 50 teeth. In part (c), the intermediate speed sensor 2 (I S </a:t>
            </a:r>
            <a:r>
              <a:rPr lang="en-US" sz="1200" b="0" i="0" u="none" strike="noStrike" dirty="0" err="1">
                <a:solidFill>
                  <a:srgbClr val="000000"/>
                </a:solidFill>
                <a:effectLst/>
                <a:latin typeface="Arial" panose="020B0604020202020204" pitchFamily="34" charset="0"/>
                <a:cs typeface="Arial" panose="020B0604020202020204" pitchFamily="34" charset="0"/>
              </a:rPr>
              <a:t>S</a:t>
            </a:r>
            <a:r>
              <a:rPr lang="en-US" sz="1200" b="0" i="0" u="none" strike="noStrike" dirty="0">
                <a:solidFill>
                  <a:srgbClr val="000000"/>
                </a:solidFill>
                <a:effectLst/>
                <a:latin typeface="Arial" panose="020B0604020202020204" pitchFamily="34" charset="0"/>
                <a:cs typeface="Arial" panose="020B0604020202020204" pitchFamily="34" charset="0"/>
              </a:rPr>
              <a:t> 1 or I S </a:t>
            </a:r>
            <a:r>
              <a:rPr lang="en-US" sz="1200" b="0" i="0" u="none" strike="noStrike" dirty="0" err="1">
                <a:solidFill>
                  <a:srgbClr val="000000"/>
                </a:solidFill>
                <a:effectLst/>
                <a:latin typeface="Arial" panose="020B0604020202020204" pitchFamily="34" charset="0"/>
                <a:cs typeface="Arial" panose="020B0604020202020204" pitchFamily="34" charset="0"/>
              </a:rPr>
              <a:t>S</a:t>
            </a:r>
            <a:r>
              <a:rPr lang="en-US" sz="1200" b="0" i="0" u="none" strike="noStrike" dirty="0">
                <a:solidFill>
                  <a:srgbClr val="000000"/>
                </a:solidFill>
                <a:effectLst/>
                <a:latin typeface="Arial" panose="020B0604020202020204" pitchFamily="34" charset="0"/>
                <a:cs typeface="Arial" panose="020B0604020202020204" pitchFamily="34" charset="0"/>
              </a:rPr>
              <a:t> A) monitors the </a:t>
            </a:r>
            <a:r>
              <a:rPr lang="en-US" sz="1200" b="0" i="0" u="none" strike="noStrike" dirty="0" err="1">
                <a:solidFill>
                  <a:srgbClr val="000000"/>
                </a:solidFill>
                <a:effectLst/>
                <a:latin typeface="Arial" panose="020B0604020202020204" pitchFamily="34" charset="0"/>
                <a:cs typeface="Arial" panose="020B0604020202020204" pitchFamily="34" charset="0"/>
              </a:rPr>
              <a:t>reluctor</a:t>
            </a:r>
            <a:r>
              <a:rPr lang="en-US" sz="1200" b="0" i="0" u="none" strike="noStrike" dirty="0">
                <a:solidFill>
                  <a:srgbClr val="000000"/>
                </a:solidFill>
                <a:effectLst/>
                <a:latin typeface="Arial" panose="020B0604020202020204" pitchFamily="34" charset="0"/>
                <a:cs typeface="Arial" panose="020B0604020202020204" pitchFamily="34" charset="0"/>
              </a:rPr>
              <a:t> ring, which has 50 teeth in the middle. The output carrier ring gear is on the outer surface of the ring. The transfer shell is of nonferrous material.</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181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2291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r>
              <a:rPr lang="en-US" b="1" dirty="0"/>
              <a:t>First Planetary Honda Transmissions </a:t>
            </a:r>
            <a:r>
              <a:rPr lang="en-US" dirty="0"/>
              <a:t>Honda’s first automatic transmission to use planetary gear sets is a 10-speed automatic transaxle with 4planetary gear sets and a special two-way clutch. This allows a ratchet-type mechanical clutch to either lock in both directions or allow the gear set to freewheel in one direction.</a:t>
            </a:r>
          </a:p>
          <a:p>
            <a:r>
              <a:rPr lang="en-US" dirty="0"/>
              <a:t>The top of the valve body includes the following:</a:t>
            </a:r>
          </a:p>
          <a:p>
            <a:r>
              <a:rPr lang="en-US" dirty="0"/>
              <a:t>Eight linear clutch pressure control solenoids (C P C)</a:t>
            </a:r>
          </a:p>
          <a:p>
            <a:r>
              <a:rPr lang="en-US" dirty="0"/>
              <a:t>Four shift solenoids</a:t>
            </a:r>
          </a:p>
          <a:p>
            <a:r>
              <a:rPr lang="en-US" dirty="0"/>
              <a:t>Six pressure sensors</a:t>
            </a:r>
          </a:p>
          <a:p>
            <a:r>
              <a:rPr lang="en-US" dirty="0"/>
              <a:t>The underside of the valve body contains the following:</a:t>
            </a:r>
          </a:p>
          <a:p>
            <a:r>
              <a:rPr lang="en-US" dirty="0"/>
              <a:t>Three solenoids</a:t>
            </a:r>
          </a:p>
          <a:p>
            <a:r>
              <a:rPr lang="en-US" dirty="0"/>
              <a:t>Two stroke sensors</a:t>
            </a:r>
          </a:p>
          <a:p>
            <a:r>
              <a:rPr lang="en-US" dirty="0"/>
              <a:t>A transmission fluid temperature sensor</a:t>
            </a:r>
          </a:p>
          <a:p>
            <a:r>
              <a:rPr lang="en-US" dirty="0"/>
              <a:t>The Honda 10-speed automatic transmission features Shift- By-Wire (S B W) and Paddle Shifters. The </a:t>
            </a:r>
          </a:p>
          <a:p>
            <a:r>
              <a:rPr lang="en-US" dirty="0"/>
              <a:t>gear ratios include the following:</a:t>
            </a:r>
          </a:p>
          <a:p>
            <a:r>
              <a:rPr lang="en-US" dirty="0"/>
              <a:t>First: 5.246</a:t>
            </a:r>
          </a:p>
          <a:p>
            <a:r>
              <a:rPr lang="en-US" dirty="0"/>
              <a:t>Second: 3.271</a:t>
            </a:r>
          </a:p>
          <a:p>
            <a:r>
              <a:rPr lang="en-US" dirty="0"/>
              <a:t>Third: 2.185</a:t>
            </a:r>
          </a:p>
          <a:p>
            <a:r>
              <a:rPr lang="en-US" dirty="0"/>
              <a:t>Fourth: 1.597</a:t>
            </a:r>
          </a:p>
          <a:p>
            <a:r>
              <a:rPr lang="en-US" dirty="0"/>
              <a:t>Fifth: 1.304</a:t>
            </a:r>
          </a:p>
          <a:p>
            <a:r>
              <a:rPr lang="en-US" dirty="0"/>
              <a:t>Sixth: 1.000</a:t>
            </a:r>
          </a:p>
          <a:p>
            <a:r>
              <a:rPr lang="en-US" dirty="0"/>
              <a:t>Seventh: 0.782</a:t>
            </a:r>
          </a:p>
          <a:p>
            <a:r>
              <a:rPr lang="en-US" dirty="0"/>
              <a:t>Eighth: 0.653</a:t>
            </a:r>
          </a:p>
          <a:p>
            <a:r>
              <a:rPr lang="en-US" dirty="0"/>
              <a:t>Ninth: 0.581</a:t>
            </a:r>
          </a:p>
          <a:p>
            <a:r>
              <a:rPr lang="en-US" dirty="0"/>
              <a:t>Tenth: 0.517</a:t>
            </a:r>
          </a:p>
          <a:p>
            <a:r>
              <a:rPr lang="en-US" dirty="0"/>
              <a:t>Reverse: 3.974</a:t>
            </a:r>
          </a:p>
          <a:p>
            <a:r>
              <a:rPr lang="en-US" dirty="0"/>
              <a:t>Final Drive: 3.610</a:t>
            </a:r>
          </a:p>
          <a:p>
            <a:r>
              <a:rPr lang="en-US" dirty="0"/>
              <a:t>● </a:t>
            </a:r>
            <a:r>
              <a:rPr lang="en-US" b="1" u="sng" dirty="0"/>
              <a:t>See Figure 11.16.</a:t>
            </a:r>
            <a:endParaRPr lang="en-US" dirty="0"/>
          </a:p>
        </p:txBody>
      </p:sp>
    </p:spTree>
    <p:extLst>
      <p:ext uri="{BB962C8B-B14F-4D97-AF65-F5344CB8AC3E}">
        <p14:creationId xmlns:p14="http://schemas.microsoft.com/office/powerpoint/2010/main" val="3127715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737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8061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2136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a:ea typeface="Arial"/>
                <a:cs typeface="Arial"/>
                <a:sym typeface="Arial"/>
              </a:rPr>
              <a:t>The 8-speed R W D is a fully automatic, 8-speed, R W D, electronic-controlled transmission using 4 planetary gear sets, 2 brake clutches, and 3 rotating clutches. The 3 rotating clutches are located forward of the gear sets to reduce the length of oil feeds which provides for enhanced shift response: G M, Z F, and Aisin-Warner 8-speed transmissions.</a:t>
            </a:r>
          </a:p>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a:ea typeface="Arial"/>
                <a:cs typeface="Arial"/>
                <a:sym typeface="Arial"/>
              </a:rPr>
              <a:t>The 10-speed transmission is a rear-wheel drive, electronic-controlled transmission. The 10 speeds are developed with 4 planetary gear sets, two brake clutches, and four rotating clutches. The trans- mission uses a torque converter, an off-axis pump, and four close coupled gear sets. The 4 rotating clutches are located forward of the gear sets to attenuate the length of oil feeds which provides for enhanced shift response. There are different applications of the transmission, all supported torque capacity. Architecture is common between the various applications, and component differences are associated with size. G M and Ford build 10-speed transmissions.</a:t>
            </a:r>
          </a:p>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a:ea typeface="Arial"/>
                <a:cs typeface="Arial"/>
                <a:sym typeface="Arial"/>
              </a:rPr>
              <a:t>The 9T50 is a fully automatic, 9-speed transaxle, transverse mounted, electronic-controlled transmission using a torque converter, compound planetary gear set, friction and mechanical clutches, and a hydraulic pressurization and control system. The torque converter contains a pump, a turbine, a torque converter clutch (T C C) pressure plate splined to the turbine, and a stator assembly. The hydraulic system uses a chain-driven pump, a control valve body assembly, and case. The planetary gear sets provide nine forward gear ratios and one reverse. The transaxle uses a chain-driven pump that maintains the working pressures. The unit uses 7 multiple disc clutches. The multiple disc clutches combine with one away clutch to deliver 10 different gear ratios, nine forward and one reverse. G M and Z F build a 9-speed transaxle.</a:t>
            </a:r>
          </a:p>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a:ea typeface="Arial"/>
                <a:cs typeface="Arial"/>
                <a:sym typeface="Arial"/>
              </a:rPr>
              <a:t>The 8- and 10-speed transmission use an off-axis chain-driven binary vane-type pump located within the valve body. The pump maintains the pressures needed to move the clutch pistons that apply or release the friction</a:t>
            </a:r>
            <a:r>
              <a:rPr lang="en-US" sz="1200" b="0" i="0" u="none" strike="noStrike" cap="none" baseline="0" dirty="0">
                <a:solidFill>
                  <a:schemeClr val="dk1"/>
                </a:solidFill>
                <a:latin typeface="Arial"/>
                <a:ea typeface="Arial"/>
                <a:cs typeface="Arial"/>
                <a:sym typeface="Arial"/>
              </a:rPr>
              <a:t> clutches</a:t>
            </a:r>
            <a:r>
              <a:rPr lang="en-US" sz="1200" b="0" i="0" u="none" strike="noStrike" cap="none" dirty="0">
                <a:solidFill>
                  <a:schemeClr val="dk1"/>
                </a:solidFill>
                <a:latin typeface="Arial"/>
                <a:ea typeface="Arial"/>
                <a:cs typeface="Arial"/>
                <a:sym typeface="Arial"/>
              </a:rPr>
              <a:t>. Normally the fluid pump is driven in line with the shaft flow of the transmission.</a:t>
            </a:r>
          </a:p>
        </p:txBody>
      </p:sp>
    </p:spTree>
    <p:extLst>
      <p:ext uri="{BB962C8B-B14F-4D97-AF65-F5344CB8AC3E}">
        <p14:creationId xmlns:p14="http://schemas.microsoft.com/office/powerpoint/2010/main" val="1621657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61E0B8-B5F2-48FC-B909-6EEB55EF24BE}"/>
              </a:ext>
            </a:extLst>
          </p:cNvPr>
          <p:cNvSpPr>
            <a:spLocks noGrp="1"/>
          </p:cNvSpPr>
          <p:nvPr>
            <p:ph type="body" idx="1"/>
          </p:nvPr>
        </p:nvSpPr>
        <p:spPr/>
        <p:txBody>
          <a:bodyPr/>
          <a:lstStyle/>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a:ea typeface="Arial"/>
                <a:cs typeface="Arial"/>
                <a:sym typeface="Arial"/>
              </a:rPr>
              <a:t>The 8-speed R W D is a fully automatic, 8-speed, R W D, electronic-controlled transmission using 4 planetary gear sets, 2 brake clutches, and 3 rotating clutches. The 3 rotating clutches are located forward of the gear sets to reduce the length of oil feeds which provides for enhanced shift response: G M, Z F, and Aisin-Warner 8-speed transmissions.</a:t>
            </a:r>
          </a:p>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a:ea typeface="Arial"/>
                <a:cs typeface="Arial"/>
                <a:sym typeface="Arial"/>
              </a:rPr>
              <a:t>The 10-speed transmission is a rear-wheel drive, electronic-controlled transmission. The 10 speeds are developed with 4 planetary gear sets, two brake clutches, and four rotating clutches. The trans- mission uses a torque converter, an off-axis pump, and four close coupled gear sets. The 4 rotating clutches are located forward of the gear sets to attenuate the length of oil feeds which provides for enhanced shift response. There are different applications of the transmission, all supported torque capacity. Architecture is common between the various applications, and component differences are associated with size. G M and Ford build 10-speed transmissions.</a:t>
            </a:r>
          </a:p>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a:ea typeface="Arial"/>
                <a:cs typeface="Arial"/>
                <a:sym typeface="Arial"/>
              </a:rPr>
              <a:t>The 9T50 is a fully automatic, 9-speed transaxle, transverse mounted, electronic-controlled transmission using a torque converter, compound planetary gear set, friction and mechanical clutches, and a hydraulic pressurization and control system. The torque converter contains a pump, a turbine, a torque converter clutch (T C C) pressure plate splined to the turbine, and a stator assembly. The hydraulic system uses a chain-driven pump, a control valve body assembly, and case. The planetary gear sets provide nine forward gear ratios and one reverse. The transaxle uses a chain-driven pump that maintains the working pressures. The unit uses 7 multiple disc clutches. The multiple disc clutches combine with one away clutch to deliver 10 different gear ratios, nine forward and one reverse. G M and Z F build a 9-speed transaxle.</a:t>
            </a:r>
          </a:p>
          <a:p>
            <a:pPr marL="228600" marR="0" lvl="0" indent="-228600" algn="l" rtl="0">
              <a:lnSpc>
                <a:spcPct val="100000"/>
              </a:lnSpc>
              <a:spcBef>
                <a:spcPts val="0"/>
              </a:spcBef>
              <a:spcAft>
                <a:spcPts val="0"/>
              </a:spcAft>
              <a:buClr>
                <a:schemeClr val="dk1"/>
              </a:buClr>
              <a:buSzPct val="110000"/>
              <a:buFont typeface="+mj-lt"/>
              <a:buAutoNum type="arabicPeriod"/>
            </a:pPr>
            <a:r>
              <a:rPr lang="en-US" sz="1200" b="0" i="0" u="none" strike="noStrike" cap="none" dirty="0">
                <a:solidFill>
                  <a:schemeClr val="dk1"/>
                </a:solidFill>
                <a:latin typeface="Arial"/>
                <a:ea typeface="Arial"/>
                <a:cs typeface="Arial"/>
                <a:sym typeface="Arial"/>
              </a:rPr>
              <a:t>The 8- and 10-speed transmission use an off-axis chain-driven binary vane-type pump located within the valve body. The pump maintains the pressures needed to move the clutch pistons that apply or release the friction</a:t>
            </a:r>
            <a:r>
              <a:rPr lang="en-US" sz="1200" b="0" i="0" u="none" strike="noStrike" cap="none" baseline="0" dirty="0">
                <a:solidFill>
                  <a:schemeClr val="dk1"/>
                </a:solidFill>
                <a:latin typeface="Arial"/>
                <a:ea typeface="Arial"/>
                <a:cs typeface="Arial"/>
                <a:sym typeface="Arial"/>
              </a:rPr>
              <a:t> clutches</a:t>
            </a:r>
            <a:r>
              <a:rPr lang="en-US" sz="1200" b="0" i="0" u="none" strike="noStrike" cap="none" dirty="0">
                <a:solidFill>
                  <a:schemeClr val="dk1"/>
                </a:solidFill>
                <a:latin typeface="Arial"/>
                <a:ea typeface="Arial"/>
                <a:cs typeface="Arial"/>
                <a:sym typeface="Arial"/>
              </a:rPr>
              <a:t>. Normally the fluid pump is driven in line with the shaft flow of the transmission.</a:t>
            </a:r>
          </a:p>
        </p:txBody>
      </p:sp>
    </p:spTree>
    <p:extLst>
      <p:ext uri="{BB962C8B-B14F-4D97-AF65-F5344CB8AC3E}">
        <p14:creationId xmlns:p14="http://schemas.microsoft.com/office/powerpoint/2010/main" val="2043686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39</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1. Broadcast Code</a:t>
            </a:r>
          </a:p>
          <a:p>
            <a:r>
              <a:rPr lang="en-US" sz="1200" dirty="0">
                <a:latin typeface="Arial" panose="020B0604020202020204" pitchFamily="34" charset="0"/>
                <a:cs typeface="Arial" panose="020B0604020202020204" pitchFamily="34" charset="0"/>
              </a:rPr>
              <a:t>2. Source D U N S Number</a:t>
            </a:r>
          </a:p>
          <a:p>
            <a:r>
              <a:rPr lang="en-US" sz="1200" dirty="0">
                <a:latin typeface="Arial" panose="020B0604020202020204" pitchFamily="34" charset="0"/>
                <a:cs typeface="Arial" panose="020B0604020202020204" pitchFamily="34" charset="0"/>
              </a:rPr>
              <a:t>3. Transmission Unique Number (T U N)</a:t>
            </a:r>
          </a:p>
          <a:p>
            <a:r>
              <a:rPr lang="en-US" sz="1200" dirty="0">
                <a:latin typeface="Arial" panose="020B0604020202020204" pitchFamily="34" charset="0"/>
                <a:cs typeface="Arial" panose="020B0604020202020204" pitchFamily="34" charset="0"/>
              </a:rPr>
              <a:t>4. 2D Machine Readable Matrix</a:t>
            </a:r>
          </a:p>
          <a:p>
            <a:r>
              <a:rPr lang="en-US" sz="1200" dirty="0">
                <a:latin typeface="Arial" panose="020B0604020202020204" pitchFamily="34" charset="0"/>
                <a:cs typeface="Arial" panose="020B0604020202020204" pitchFamily="34" charset="0"/>
              </a:rPr>
              <a:t>5. V P P S Code</a:t>
            </a:r>
          </a:p>
          <a:p>
            <a:r>
              <a:rPr lang="en-US" sz="1200" dirty="0">
                <a:latin typeface="Arial" panose="020B0604020202020204" pitchFamily="34" charset="0"/>
                <a:cs typeface="Arial" panose="020B0604020202020204" pitchFamily="34" charset="0"/>
              </a:rPr>
              <a:t>6. Part Sequence Number</a:t>
            </a:r>
          </a:p>
          <a:p>
            <a:r>
              <a:rPr lang="en-US" sz="1200" dirty="0">
                <a:latin typeface="Arial" panose="020B0604020202020204" pitchFamily="34" charset="0"/>
                <a:cs typeface="Arial" panose="020B0604020202020204" pitchFamily="34" charset="0"/>
              </a:rPr>
              <a:t>7. Site I D</a:t>
            </a:r>
          </a:p>
          <a:p>
            <a:r>
              <a:rPr lang="en-US" sz="1200" dirty="0">
                <a:latin typeface="Arial" panose="020B0604020202020204" pitchFamily="34" charset="0"/>
                <a:cs typeface="Arial" panose="020B0604020202020204" pitchFamily="34" charset="0"/>
              </a:rPr>
              <a:t>8. Broadcast Code</a:t>
            </a:r>
          </a:p>
          <a:p>
            <a:r>
              <a:rPr lang="en-US" sz="1200" dirty="0">
                <a:latin typeface="Arial" panose="020B0604020202020204" pitchFamily="34" charset="0"/>
                <a:cs typeface="Arial" panose="020B0604020202020204" pitchFamily="34" charset="0"/>
              </a:rPr>
              <a:t>9. Julian Date</a:t>
            </a:r>
          </a:p>
          <a:p>
            <a:r>
              <a:rPr lang="en-US" sz="1200" dirty="0">
                <a:latin typeface="Arial" panose="020B0604020202020204" pitchFamily="34" charset="0"/>
                <a:cs typeface="Arial" panose="020B0604020202020204" pitchFamily="34" charset="0"/>
              </a:rPr>
              <a:t>10. Year of Build</a:t>
            </a:r>
          </a:p>
          <a:p>
            <a:r>
              <a:rPr lang="en-US" sz="1200" dirty="0">
                <a:latin typeface="Arial" panose="020B0604020202020204" pitchFamily="34" charset="0"/>
                <a:cs typeface="Arial" panose="020B0604020202020204" pitchFamily="34" charset="0"/>
              </a:rPr>
              <a:t>11. Shift I D</a:t>
            </a:r>
          </a:p>
          <a:p>
            <a:r>
              <a:rPr lang="en-US" sz="1200" dirty="0">
                <a:latin typeface="Arial" panose="020B0604020202020204" pitchFamily="34" charset="0"/>
                <a:cs typeface="Arial" panose="020B0604020202020204" pitchFamily="34" charset="0"/>
              </a:rPr>
              <a:t>12. Line Plant I D</a:t>
            </a:r>
          </a:p>
          <a:p>
            <a:r>
              <a:rPr lang="en-US" sz="1200" dirty="0">
                <a:latin typeface="Arial" panose="020B0604020202020204" pitchFamily="34" charset="0"/>
                <a:cs typeface="Arial" panose="020B0604020202020204" pitchFamily="34" charset="0"/>
              </a:rPr>
              <a:t>13. G M Part Number</a:t>
            </a:r>
          </a:p>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label reads as follows: top left: 5 U W L; top right: a solid square; center left: 2426 5021; center of the center: 005041371; center right: 12100000000000 X; bottom center to bottom right: L S 153655 U Z L X 1234. Labels 1 to 12 are as follows: 1. broadcast code: 5 U W L; 2. source D U N S number: 005041371; 3. transmission unique number (T U N): L S 153655 U Z L X 1234; 4. 2 D machine readable matrix: the solid square; 5. V P P S code: 12100000000000 X; 6. part sequence number: the last four digits of T U N, 1234; 7. site I D: letter X before the last four digits of T U N; 8. broadcast code: the four digits before the site id, 5 U Z L; 9. Julian date: the three digits before the broadcast code, 365; 10. year of build: the two digits before the Julian date, 15; 11. shift id: S; 12. line plant I D: L; 13. G M part number: 2426 5021.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62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12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r>
              <a:rPr lang="en-US" dirty="0"/>
              <a:t>G M offers two models of eight-speed transmissions, the light-duty 8L45 and the heavy-duty 8L90.</a:t>
            </a:r>
          </a:p>
          <a:p>
            <a:r>
              <a:rPr lang="en-US" dirty="0"/>
              <a:t>NOTE: Beginning in 2016, G M has added a start–stop accumulator assembly to the 8L90 that required </a:t>
            </a:r>
          </a:p>
          <a:p>
            <a:r>
              <a:rPr lang="en-US" dirty="0"/>
              <a:t>an additional solenoid and two more check balls to the valve body, making a total of 12.</a:t>
            </a:r>
          </a:p>
          <a:p>
            <a:pPr marL="171450" indent="-171450">
              <a:buFont typeface="Arial" panose="020B0604020202020204" pitchFamily="34" charset="0"/>
              <a:buChar char="•"/>
            </a:pPr>
            <a:r>
              <a:rPr lang="en-US" dirty="0"/>
              <a:t>The pump is a dual-chamber vane-type assembly with rotor and a gasket between the cover and valve body casting. There is a plastic baffle used to limit cavitation.</a:t>
            </a:r>
          </a:p>
          <a:p>
            <a:pPr marL="171450" indent="-171450">
              <a:buFont typeface="Arial" panose="020B0604020202020204" pitchFamily="34" charset="0"/>
              <a:buChar char="•"/>
            </a:pPr>
            <a:r>
              <a:rPr lang="en-US" dirty="0"/>
              <a:t>The 8L90 has an internal mode switch (I M S) that is part of the shift mechanism. There are three R P M speed sensors including the input speed sensor (I S S) at the front of the transmission and intermediate and output speed sensor (O S S) at the rear next to each</a:t>
            </a:r>
          </a:p>
          <a:p>
            <a:pPr marL="171450" indent="-171450">
              <a:buFont typeface="Arial" panose="020B0604020202020204" pitchFamily="34" charset="0"/>
              <a:buChar char="•"/>
            </a:pPr>
            <a:r>
              <a:rPr lang="en-US" dirty="0"/>
              <a:t>other.</a:t>
            </a:r>
          </a:p>
        </p:txBody>
      </p:sp>
    </p:spTree>
    <p:extLst>
      <p:ext uri="{BB962C8B-B14F-4D97-AF65-F5344CB8AC3E}">
        <p14:creationId xmlns:p14="http://schemas.microsoft.com/office/powerpoint/2010/main" val="276737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06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Figure 11.3 </a:t>
            </a:r>
            <a:r>
              <a:rPr lang="en-US" sz="1200" b="0" dirty="0">
                <a:latin typeface="Arial" panose="020B0604020202020204" pitchFamily="34" charset="0"/>
                <a:cs typeface="Arial" panose="020B0604020202020204" pitchFamily="34" charset="0"/>
              </a:rPr>
              <a:t>The stick diagram of the G M 8-speed automatic transmission showing the four gear sets and the input and output shafts. The symbol that is similar to a ground symbol used in an electrical schematic above “A” and “B” indicates that it is connected to the case of the transmission.</a:t>
            </a:r>
            <a:endParaRPr lang="en-US" sz="1200" b="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What Is an Automatic Transmission Stick Diagram? </a:t>
            </a:r>
            <a:r>
              <a:rPr lang="en-US" sz="1200" dirty="0">
                <a:latin typeface="Arial" panose="020B0604020202020204" pitchFamily="34" charset="0"/>
                <a:cs typeface="Arial" panose="020B0604020202020204" pitchFamily="34" charset="0"/>
              </a:rPr>
              <a:t>An automatic transmission stick diagram is like a schematic used in electrical circuits and is used as an interface between symbolic circuit and the actual layout. Like an electrical schematic, the stick diagram shows the parts and their relation to each other. Figure 11-3</a:t>
            </a:r>
          </a:p>
          <a:p>
            <a:r>
              <a:rPr lang="en-US" sz="1200" dirty="0">
                <a:latin typeface="Arial" panose="020B0604020202020204" pitchFamily="34" charset="0"/>
                <a:cs typeface="Arial" panose="020B0604020202020204" pitchFamily="34" charset="0"/>
              </a:rPr>
              <a:t>First—4.56:1, Second—2.97:1, Third—2.08:1, Fourth—1.69:1, Fifth—1.27:1, Sixth—1.00:1, Seventh—0.85:1</a:t>
            </a:r>
          </a:p>
          <a:p>
            <a:r>
              <a:rPr lang="en-US" sz="1200" dirty="0">
                <a:latin typeface="Arial" panose="020B0604020202020204" pitchFamily="34" charset="0"/>
                <a:cs typeface="Arial" panose="020B0604020202020204" pitchFamily="34" charset="0"/>
              </a:rPr>
              <a:t>Eighth—0.65:1, Reverse—3.82:1 </a:t>
            </a:r>
          </a:p>
          <a:p>
            <a:r>
              <a:rPr lang="en-US" sz="1200" b="1" u="sng" dirty="0">
                <a:latin typeface="Arial" panose="020B0604020202020204" pitchFamily="34" charset="0"/>
                <a:cs typeface="Arial" panose="020B0604020202020204" pitchFamily="34" charset="0"/>
              </a:rPr>
              <a:t>First Gear: Instructor Note: See Page 150 for 2</a:t>
            </a:r>
            <a:r>
              <a:rPr lang="en-US" sz="1200" b="1" u="sng" baseline="30000" dirty="0">
                <a:latin typeface="Arial" panose="020B0604020202020204" pitchFamily="34" charset="0"/>
                <a:cs typeface="Arial" panose="020B0604020202020204" pitchFamily="34" charset="0"/>
              </a:rPr>
              <a:t>nd</a:t>
            </a:r>
            <a:r>
              <a:rPr lang="en-US" sz="1200" b="1" u="sng" dirty="0">
                <a:latin typeface="Arial" panose="020B0604020202020204" pitchFamily="34" charset="0"/>
                <a:cs typeface="Arial" panose="020B0604020202020204" pitchFamily="34" charset="0"/>
              </a:rPr>
              <a:t> through 8</a:t>
            </a:r>
            <a:r>
              <a:rPr lang="en-US" sz="1200" b="1" u="sng" baseline="30000" dirty="0">
                <a:latin typeface="Arial" panose="020B0604020202020204" pitchFamily="34" charset="0"/>
                <a:cs typeface="Arial" panose="020B0604020202020204" pitchFamily="34" charset="0"/>
              </a:rPr>
              <a:t>th</a:t>
            </a:r>
            <a:r>
              <a:rPr lang="en-US" sz="1200" b="1" u="sng" dirty="0">
                <a:latin typeface="Arial" panose="020B0604020202020204" pitchFamily="34" charset="0"/>
                <a:cs typeface="Arial" panose="020B0604020202020204" pitchFamily="34" charset="0"/>
              </a:rPr>
              <a:t> Speeds</a:t>
            </a:r>
          </a:p>
          <a:p>
            <a:r>
              <a:rPr lang="en-US" sz="1200" dirty="0">
                <a:latin typeface="Arial" panose="020B0604020202020204" pitchFamily="34" charset="0"/>
                <a:cs typeface="Arial" panose="020B0604020202020204" pitchFamily="34" charset="0"/>
              </a:rPr>
              <a:t>Fluid pressure is directed to the 1–3–5–6–7 clutch assembly. The manual valve is moved to drive position and allows line fluid pressure to enter the drive fluid circuit. Drive fluid is then routed to the default override valve. Drive fluid is directed through orifice #59 into the 45678R C L D R F D fluid circuit which seats the #2 ball check valve against the reverse circuit allowing fluid to enter the 45678R clutch feed circuit. The 1-3-5-6-7 control solenoid is energized allowing line fluid to enter the S3 V F S S I G fluid circuit which applies fluid pressure against the S3 V F S </a:t>
            </a:r>
            <a:r>
              <a:rPr lang="en-US" sz="1200" dirty="0" err="1">
                <a:latin typeface="Arial" panose="020B0604020202020204" pitchFamily="34" charset="0"/>
                <a:cs typeface="Arial" panose="020B0604020202020204" pitchFamily="34" charset="0"/>
              </a:rPr>
              <a:t>S</a:t>
            </a:r>
            <a:r>
              <a:rPr lang="en-US" sz="1200" dirty="0">
                <a:latin typeface="Arial" panose="020B0604020202020204" pitchFamily="34" charset="0"/>
                <a:cs typeface="Arial" panose="020B0604020202020204" pitchFamily="34" charset="0"/>
              </a:rPr>
              <a:t> I G accumulator spring force and against the 13567-control valve spring force. This allows 13567 C L/23468 C L F D fluid to enter the 13567 clutch fluid circuit.</a:t>
            </a:r>
          </a:p>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Clutches C, E, and D are connected in parallel. Clutch D is connected in parallel to a series of three gears together labeled gear set 1, which is again connected in parallel to a series of three gears together labeled gear set 2. The input shaft is connected to clutch c and the second gear of gear set 2. gear set 2 is then connected in parallel to clutches A and B. Clutch B is connected in series to three gears together labeled gear set 3. The second gear of gear set 3 is connected in parallel to a series of three gears labeled gear set 4. The output shaft is connected to the second gear of gear set 4 and the second gear of gear set 1.</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902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r>
              <a:rPr lang="en-US" b="1" dirty="0"/>
              <a:t>Case Study: The Case of the 8L90</a:t>
            </a:r>
          </a:p>
          <a:p>
            <a:r>
              <a:rPr lang="en-US" dirty="0"/>
              <a:t>A Cadillac A T S equipped with an 8L90 automatic transmission exhibits a funny shudder feel on the highway coming up from the floorboards. The transmission shudders frequently. Also, the shifts are very harsh between first to second, and then second down to first, especially when accelerating and transmission is upshifting or decelerating and the transmission is downshifting. The service </a:t>
            </a:r>
          </a:p>
          <a:p>
            <a:r>
              <a:rPr lang="en-US" dirty="0"/>
              <a:t>technician checked for any related technical service bulletins (T S B s) and found one that addressed the issue. In the T S B, it recommended the use of a different A T F to be used to correct the issue. The new fluid corrected the shudder and the customer concern.</a:t>
            </a:r>
          </a:p>
          <a:p>
            <a:r>
              <a:rPr lang="en-US" b="1" dirty="0"/>
              <a:t>Summary:</a:t>
            </a:r>
          </a:p>
          <a:p>
            <a:r>
              <a:rPr lang="en-US" b="1" dirty="0"/>
              <a:t>Concern—Shudder feel on the highway and shifting issues</a:t>
            </a:r>
          </a:p>
          <a:p>
            <a:r>
              <a:rPr lang="en-US" b="1" dirty="0"/>
              <a:t>Cause—Problem with the A T F (Automatic Transmission Fluid), a T S B search found T S B #18-N A-355 dated August, 2019.</a:t>
            </a:r>
          </a:p>
          <a:p>
            <a:r>
              <a:rPr lang="en-US" b="1" dirty="0"/>
              <a:t>Correction—Replace fluid with a new type of Mobil 1 automatic transmission fluid for the trouble- some transmissions. The vehicle should have the appropriate fluid exchange procedure completed, not just the fluid in the pan, and the unit must be</a:t>
            </a:r>
          </a:p>
          <a:p>
            <a:r>
              <a:rPr lang="en-US" b="1" dirty="0"/>
              <a:t>flushed.</a:t>
            </a:r>
          </a:p>
        </p:txBody>
      </p:sp>
    </p:spTree>
    <p:extLst>
      <p:ext uri="{BB962C8B-B14F-4D97-AF65-F5344CB8AC3E}">
        <p14:creationId xmlns:p14="http://schemas.microsoft.com/office/powerpoint/2010/main" val="51461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3920751522"/>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0" y="1552575"/>
            <a:ext cx="8229599" cy="82117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DA0A4A79-F858-253A-DDFD-479E67FF3B2C}"/>
              </a:ext>
            </a:extLst>
          </p:cNvPr>
          <p:cNvSpPr>
            <a:spLocks noGrp="1"/>
          </p:cNvSpPr>
          <p:nvPr>
            <p:ph type="pic" sz="quarter" idx="15"/>
          </p:nvPr>
        </p:nvSpPr>
        <p:spPr>
          <a:xfrm>
            <a:off x="457200" y="2503488"/>
            <a:ext cx="8229600" cy="3241675"/>
          </a:xfrm>
        </p:spPr>
        <p:txBody>
          <a:bodyPr/>
          <a:lstStyle/>
          <a:p>
            <a:endParaRPr lang="en-IN" dirty="0"/>
          </a:p>
        </p:txBody>
      </p:sp>
    </p:spTree>
    <p:extLst>
      <p:ext uri="{BB962C8B-B14F-4D97-AF65-F5344CB8AC3E}">
        <p14:creationId xmlns:p14="http://schemas.microsoft.com/office/powerpoint/2010/main" val="127883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188595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2572593" y="1552575"/>
            <a:ext cx="1885950" cy="4438650"/>
          </a:xfrm>
        </p:spPr>
        <p:txBody>
          <a:body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4687986" y="1552575"/>
            <a:ext cx="1885950" cy="4438650"/>
          </a:xfrm>
        </p:spPr>
        <p:txBody>
          <a:bodyPr/>
          <a:lstStyle/>
          <a:p>
            <a:pPr lvl="0"/>
            <a:r>
              <a:rPr lang="en-US" dirty="0"/>
              <a:t>Click to add text</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hasCustomPrompt="1"/>
          </p:nvPr>
        </p:nvSpPr>
        <p:spPr>
          <a:xfrm>
            <a:off x="6803378" y="1552575"/>
            <a:ext cx="1885950" cy="4438650"/>
          </a:xfrm>
        </p:spPr>
        <p:txBody>
          <a:body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AB107330-86BD-4249-8CD3-801764577363}"/>
              </a:ext>
            </a:extLst>
          </p:cNvPr>
          <p:cNvSpPr>
            <a:spLocks noGrp="1"/>
          </p:cNvSpPr>
          <p:nvPr>
            <p:ph sz="quarter" idx="17"/>
          </p:nvPr>
        </p:nvSpPr>
        <p:spPr>
          <a:xfrm>
            <a:off x="825500" y="5064125"/>
            <a:ext cx="1406525" cy="241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E28E9DE-01C7-4FE6-B05B-C6AA4A9DBBEB}"/>
              </a:ext>
            </a:extLst>
          </p:cNvPr>
          <p:cNvSpPr>
            <a:spLocks noGrp="1"/>
          </p:cNvSpPr>
          <p:nvPr>
            <p:ph sz="quarter" idx="18"/>
          </p:nvPr>
        </p:nvSpPr>
        <p:spPr>
          <a:xfrm>
            <a:off x="2711450" y="4994275"/>
            <a:ext cx="1014413" cy="2174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C137D9C1-1F4B-4E04-919C-F09AC2098974}"/>
              </a:ext>
            </a:extLst>
          </p:cNvPr>
          <p:cNvSpPr>
            <a:spLocks noGrp="1"/>
          </p:cNvSpPr>
          <p:nvPr>
            <p:ph sz="quarter" idx="19"/>
          </p:nvPr>
        </p:nvSpPr>
        <p:spPr>
          <a:xfrm>
            <a:off x="4459288" y="4994275"/>
            <a:ext cx="1292225" cy="31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30C5FEC6-3073-455A-BC3F-F8DB2938F348}"/>
              </a:ext>
            </a:extLst>
          </p:cNvPr>
          <p:cNvSpPr>
            <a:spLocks noGrp="1"/>
          </p:cNvSpPr>
          <p:nvPr>
            <p:ph sz="quarter" idx="20"/>
          </p:nvPr>
        </p:nvSpPr>
        <p:spPr>
          <a:xfrm>
            <a:off x="6126163" y="5064125"/>
            <a:ext cx="1524000" cy="441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15097EB5-B7D9-4A94-AD5B-2744C50AEC14}"/>
              </a:ext>
            </a:extLst>
          </p:cNvPr>
          <p:cNvSpPr>
            <a:spLocks noGrp="1"/>
          </p:cNvSpPr>
          <p:nvPr>
            <p:ph sz="quarter" idx="21"/>
          </p:nvPr>
        </p:nvSpPr>
        <p:spPr>
          <a:xfrm>
            <a:off x="8024813" y="5745163"/>
            <a:ext cx="996950" cy="485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214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8/7/2023</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3922682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165522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0909350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69109174"/>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Tree>
    <p:extLst>
      <p:ext uri="{BB962C8B-B14F-4D97-AF65-F5344CB8AC3E}">
        <p14:creationId xmlns:p14="http://schemas.microsoft.com/office/powerpoint/2010/main" val="172411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
        <p:nvSpPr>
          <p:cNvPr id="5" name="Content Placeholder 4">
            <a:extLst>
              <a:ext uri="{FF2B5EF4-FFF2-40B4-BE49-F238E27FC236}">
                <a16:creationId xmlns:a16="http://schemas.microsoft.com/office/drawing/2014/main" id="{0FF7D8A3-13B5-B0F7-356B-F0FAD97E0E32}"/>
              </a:ext>
            </a:extLst>
          </p:cNvPr>
          <p:cNvSpPr>
            <a:spLocks noGrp="1"/>
          </p:cNvSpPr>
          <p:nvPr>
            <p:ph sz="quarter" idx="16"/>
          </p:nvPr>
        </p:nvSpPr>
        <p:spPr>
          <a:xfrm>
            <a:off x="684213" y="4913313"/>
            <a:ext cx="7870825" cy="119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00524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
        <p:nvSpPr>
          <p:cNvPr id="5" name="Content Placeholder 4">
            <a:extLst>
              <a:ext uri="{FF2B5EF4-FFF2-40B4-BE49-F238E27FC236}">
                <a16:creationId xmlns:a16="http://schemas.microsoft.com/office/drawing/2014/main" id="{0FF7D8A3-13B5-B0F7-356B-F0FAD97E0E32}"/>
              </a:ext>
            </a:extLst>
          </p:cNvPr>
          <p:cNvSpPr>
            <a:spLocks noGrp="1"/>
          </p:cNvSpPr>
          <p:nvPr>
            <p:ph sz="quarter" idx="16"/>
          </p:nvPr>
        </p:nvSpPr>
        <p:spPr>
          <a:xfrm>
            <a:off x="684213" y="4913313"/>
            <a:ext cx="7870825" cy="119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90ACF9FC-CB6A-1DCC-E808-4755F8A8B235}"/>
              </a:ext>
            </a:extLst>
          </p:cNvPr>
          <p:cNvSpPr>
            <a:spLocks noGrp="1"/>
          </p:cNvSpPr>
          <p:nvPr>
            <p:ph sz="quarter" idx="17"/>
          </p:nvPr>
        </p:nvSpPr>
        <p:spPr>
          <a:xfrm>
            <a:off x="4073525" y="4710113"/>
            <a:ext cx="1727200" cy="1246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a:extLst>
              <a:ext uri="{FF2B5EF4-FFF2-40B4-BE49-F238E27FC236}">
                <a16:creationId xmlns:a16="http://schemas.microsoft.com/office/drawing/2014/main" id="{EBCCE32F-7B84-D473-5B93-ED0C58CF8F90}"/>
              </a:ext>
            </a:extLst>
          </p:cNvPr>
          <p:cNvSpPr>
            <a:spLocks noGrp="1"/>
          </p:cNvSpPr>
          <p:nvPr>
            <p:ph sz="quarter" idx="18"/>
          </p:nvPr>
        </p:nvSpPr>
        <p:spPr>
          <a:xfrm>
            <a:off x="6604000" y="4830763"/>
            <a:ext cx="425450" cy="839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a:extLst>
              <a:ext uri="{FF2B5EF4-FFF2-40B4-BE49-F238E27FC236}">
                <a16:creationId xmlns:a16="http://schemas.microsoft.com/office/drawing/2014/main" id="{AA40ED2A-6A9F-58AC-71D8-EF99051B8632}"/>
              </a:ext>
            </a:extLst>
          </p:cNvPr>
          <p:cNvSpPr>
            <a:spLocks noGrp="1"/>
          </p:cNvSpPr>
          <p:nvPr>
            <p:ph sz="quarter" idx="19"/>
          </p:nvPr>
        </p:nvSpPr>
        <p:spPr>
          <a:xfrm>
            <a:off x="7772400" y="4913313"/>
            <a:ext cx="425450" cy="104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508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53363481-E945-D1B6-D06A-DA0F900B8E96}"/>
              </a:ext>
            </a:extLst>
          </p:cNvPr>
          <p:cNvSpPr>
            <a:spLocks noGrp="1"/>
          </p:cNvSpPr>
          <p:nvPr>
            <p:ph sz="quarter" idx="13"/>
          </p:nvPr>
        </p:nvSpPr>
        <p:spPr>
          <a:xfrm>
            <a:off x="457200" y="1579563"/>
            <a:ext cx="8154988" cy="291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848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p>
            <a:pPr lvl="0"/>
            <a:r>
              <a:rPr lang="en-US" dirty="0"/>
              <a:t>Edit Master text styles</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694830" y="1552575"/>
            <a:ext cx="3991970"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39191283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 name="Content Placeholder 26">
            <a:extLst>
              <a:ext uri="{FF2B5EF4-FFF2-40B4-BE49-F238E27FC236}">
                <a16:creationId xmlns:a16="http://schemas.microsoft.com/office/drawing/2014/main" id="{96113423-EA10-0216-69C8-A2BA11BC1953}"/>
              </a:ext>
            </a:extLst>
          </p:cNvPr>
          <p:cNvSpPr txBox="1">
            <a:spLocks/>
          </p:cNvSpPr>
          <p:nvPr userDrawn="1"/>
        </p:nvSpPr>
        <p:spPr>
          <a:xfrm>
            <a:off x="2097088" y="6456347"/>
            <a:ext cx="6589712" cy="221018"/>
          </a:xfrm>
          <a:prstGeom prst="rect">
            <a:avLst/>
          </a:prstGeom>
        </p:spPr>
        <p:txBody>
          <a:bodyPr lIns="18000" tIns="18000" rIns="18000" bIns="1800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latin typeface="Verdana" panose="020B0604030504040204" pitchFamily="34" charset="0"/>
                <a:ea typeface="Verdana" panose="020B0604030504040204" pitchFamily="34" charset="0"/>
              </a:rPr>
              <a:t>Copyright © 2024, 2018, 2015 Pearson Education, Inc. All Rights Reserved</a:t>
            </a:r>
          </a:p>
        </p:txBody>
      </p:sp>
      <p:pic>
        <p:nvPicPr>
          <p:cNvPr id="5" name="Picture Placeholder 33">
            <a:extLst>
              <a:ext uri="{FF2B5EF4-FFF2-40B4-BE49-F238E27FC236}">
                <a16:creationId xmlns:a16="http://schemas.microsoft.com/office/drawing/2014/main" id="{C76E9988-2303-E9F6-DCC4-E46013463EE8}"/>
              </a:ext>
            </a:extLst>
          </p:cNvPr>
          <p:cNvPicPr>
            <a:picLocks noChangeAspect="1"/>
          </p:cNvPicPr>
          <p:nvPr userDrawn="1"/>
        </p:nvPicPr>
        <p:blipFill>
          <a:blip r:embed="rId18"/>
          <a:stretch>
            <a:fillRect/>
          </a:stretch>
        </p:blipFill>
        <p:spPr>
          <a:xfrm>
            <a:off x="491402" y="6451013"/>
            <a:ext cx="986560" cy="31086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81" r:id="rId4"/>
    <p:sldLayoutId id="2147483676" r:id="rId5"/>
    <p:sldLayoutId id="2147483677" r:id="rId6"/>
    <p:sldLayoutId id="2147483678" r:id="rId7"/>
    <p:sldLayoutId id="2147483687" r:id="rId8"/>
    <p:sldLayoutId id="2147483679" r:id="rId9"/>
    <p:sldLayoutId id="2147483671" r:id="rId10"/>
    <p:sldLayoutId id="2147483673" r:id="rId11"/>
    <p:sldLayoutId id="2147483670" r:id="rId12"/>
    <p:sldLayoutId id="2147483669" r:id="rId13"/>
    <p:sldLayoutId id="2147483655" r:id="rId14"/>
    <p:sldLayoutId id="2147483691" r:id="rId15"/>
    <p:sldLayoutId id="214748369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9.bin"/><Relationship Id="rId18" Type="http://schemas.openxmlformats.org/officeDocument/2006/relationships/image" Target="../media/image27.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24.wmf"/><Relationship Id="rId17" Type="http://schemas.openxmlformats.org/officeDocument/2006/relationships/oleObject" Target="../embeddings/oleObject11.bin"/><Relationship Id="rId2" Type="http://schemas.openxmlformats.org/officeDocument/2006/relationships/notesSlide" Target="../notesSlides/notesSlide28.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slideLayout" Target="../slideLayouts/slideLayout5.xml"/><Relationship Id="rId6" Type="http://schemas.openxmlformats.org/officeDocument/2006/relationships/image" Target="../media/image21.wmf"/><Relationship Id="rId11" Type="http://schemas.openxmlformats.org/officeDocument/2006/relationships/oleObject" Target="../embeddings/oleObject8.bin"/><Relationship Id="rId24" Type="http://schemas.openxmlformats.org/officeDocument/2006/relationships/image" Target="../media/image30.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23.wmf"/><Relationship Id="rId19" Type="http://schemas.openxmlformats.org/officeDocument/2006/relationships/oleObject" Target="../embeddings/oleObject12.bin"/><Relationship Id="rId4" Type="http://schemas.openxmlformats.org/officeDocument/2006/relationships/image" Target="../media/image20.wmf"/><Relationship Id="rId9" Type="http://schemas.openxmlformats.org/officeDocument/2006/relationships/oleObject" Target="../embeddings/oleObject7.bin"/><Relationship Id="rId14" Type="http://schemas.openxmlformats.org/officeDocument/2006/relationships/image" Target="../media/image25.wmf"/><Relationship Id="rId22" Type="http://schemas.openxmlformats.org/officeDocument/2006/relationships/image" Target="../media/image29.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5.wmf"/><Relationship Id="rId5" Type="http://schemas.openxmlformats.org/officeDocument/2006/relationships/oleObject" Target="../embeddings/oleObject16.bin"/><Relationship Id="rId4" Type="http://schemas.openxmlformats.org/officeDocument/2006/relationships/image" Target="../media/image34.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jameshalderman.com/a2_vid_lib_page/"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hyperlink" Target="https://jameshalderman.com/a2_anim_lib_pag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65826" y="220505"/>
            <a:ext cx="8229600" cy="1144347"/>
          </a:xfrm>
        </p:spPr>
        <p:txBody>
          <a:bodyPr lIns="0" tIns="18000" rIns="0" bIns="18000" anchor="ctr" anchorCtr="0">
            <a:spAutoFit/>
          </a:bodyPr>
          <a:lstStyle/>
          <a:p>
            <a:r>
              <a:rPr lang="en-US" dirty="0"/>
              <a:t>Automatic Transmissions and Transaxles</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8220" y="1462023"/>
            <a:ext cx="1802525" cy="307777"/>
          </a:xfrm>
        </p:spPr>
        <p:txBody>
          <a:bodyPr wrap="square" lIns="18000" tIns="0" rIns="18000" bIns="0" anchor="ctr" anchorCtr="0">
            <a:spAutoFit/>
          </a:bodyPr>
          <a:lstStyle/>
          <a:p>
            <a:r>
              <a:rPr lang="en-US" dirty="0"/>
              <a:t>Eighth Edition</a:t>
            </a:r>
          </a:p>
        </p:txBody>
      </p:sp>
      <p:pic>
        <p:nvPicPr>
          <p:cNvPr id="7" name="Picture 24" descr="Front Cover: Automatic Transmissions and Transaxles Eighth Edition by James D. Halderman">
            <a:extLst>
              <a:ext uri="{FF2B5EF4-FFF2-40B4-BE49-F238E27FC236}">
                <a16:creationId xmlns:a16="http://schemas.microsoft.com/office/drawing/2014/main" id="{4A474F16-DFB8-F857-EECF-F65A89D759CB}"/>
              </a:ext>
            </a:extLst>
          </p:cNvPr>
          <p:cNvPicPr>
            <a:picLocks noChangeAspect="1"/>
          </p:cNvPicPr>
          <p:nvPr/>
        </p:nvPicPr>
        <p:blipFill rotWithShape="1">
          <a:blip r:embed="rId3"/>
          <a:stretch/>
        </p:blipFill>
        <p:spPr>
          <a:xfrm>
            <a:off x="490242" y="1926479"/>
            <a:ext cx="3452448" cy="4421885"/>
          </a:xfrm>
          <a:prstGeom prst="rect">
            <a:avLst/>
          </a:prstGeom>
          <a:noFill/>
          <a:ln>
            <a:noFill/>
          </a:ln>
        </p:spPr>
      </p:pic>
      <p:sp>
        <p:nvSpPr>
          <p:cNvPr id="6" name="Content Placeholder 5">
            <a:extLst>
              <a:ext uri="{FF2B5EF4-FFF2-40B4-BE49-F238E27FC236}">
                <a16:creationId xmlns:a16="http://schemas.microsoft.com/office/drawing/2014/main" id="{82FD4EC9-4778-4E2F-B136-2A176CA2BA69}"/>
              </a:ext>
            </a:extLst>
          </p:cNvPr>
          <p:cNvSpPr>
            <a:spLocks noGrp="1"/>
          </p:cNvSpPr>
          <p:nvPr>
            <p:ph sz="quarter" idx="14"/>
          </p:nvPr>
        </p:nvSpPr>
        <p:spPr>
          <a:xfrm>
            <a:off x="4569341" y="2395608"/>
            <a:ext cx="2077024" cy="498016"/>
          </a:xfrm>
        </p:spPr>
        <p:txBody>
          <a:bodyPr wrap="square" lIns="0" tIns="18000" rIns="0" bIns="18000" anchor="ctr">
            <a:spAutoFit/>
          </a:bodyPr>
          <a:lstStyle/>
          <a:p>
            <a:pPr marL="0"/>
            <a:r>
              <a:rPr lang="en-US" dirty="0"/>
              <a:t>Chapter 11</a:t>
            </a:r>
          </a:p>
        </p:txBody>
      </p:sp>
      <p:sp>
        <p:nvSpPr>
          <p:cNvPr id="26" name="Content Placeholder 25">
            <a:extLst>
              <a:ext uri="{FF2B5EF4-FFF2-40B4-BE49-F238E27FC236}">
                <a16:creationId xmlns:a16="http://schemas.microsoft.com/office/drawing/2014/main" id="{CAE97AE1-A6FA-B2D3-F179-BF83BBEC8FB1}"/>
              </a:ext>
            </a:extLst>
          </p:cNvPr>
          <p:cNvSpPr>
            <a:spLocks noGrp="1"/>
          </p:cNvSpPr>
          <p:nvPr>
            <p:ph sz="quarter" idx="15"/>
          </p:nvPr>
        </p:nvSpPr>
        <p:spPr>
          <a:xfrm>
            <a:off x="4580631" y="3290199"/>
            <a:ext cx="4114796" cy="1052014"/>
          </a:xfrm>
        </p:spPr>
        <p:txBody>
          <a:bodyPr wrap="square" lIns="0" tIns="18000" rIns="0" bIns="18000" anchor="ctr" anchorCtr="0">
            <a:spAutoFit/>
          </a:bodyPr>
          <a:lstStyle/>
          <a:p>
            <a:pPr marL="0">
              <a:tabLst>
                <a:tab pos="2693988" algn="l"/>
              </a:tabLst>
            </a:pPr>
            <a:r>
              <a:rPr lang="en-US" dirty="0"/>
              <a:t>Eight-,Nine-,and Ten-Speed Automatic Transmissions/Transaxles</a:t>
            </a:r>
          </a:p>
        </p:txBody>
      </p:sp>
      <p:pic>
        <p:nvPicPr>
          <p:cNvPr id="5" name="Picture 33" descr="Pearson Logo">
            <a:extLst>
              <a:ext uri="{FF2B5EF4-FFF2-40B4-BE49-F238E27FC236}">
                <a16:creationId xmlns:a16="http://schemas.microsoft.com/office/drawing/2014/main" id="{44B1757C-041F-3E71-D288-B35152A78862}"/>
              </a:ext>
            </a:extLst>
          </p:cNvPr>
          <p:cNvPicPr>
            <a:picLocks noChangeAspect="1"/>
          </p:cNvPicPr>
          <p:nvPr/>
        </p:nvPicPr>
        <p:blipFill>
          <a:blip r:embed="rId4"/>
          <a:stretch>
            <a:fillRect/>
          </a:stretch>
        </p:blipFill>
        <p:spPr>
          <a:xfrm>
            <a:off x="491402" y="6451013"/>
            <a:ext cx="986560" cy="310866"/>
          </a:xfrm>
          <a:prstGeom prst="rect">
            <a:avLst/>
          </a:prstGeom>
          <a:noFill/>
          <a:ln>
            <a:noFill/>
          </a:ln>
        </p:spPr>
      </p:pic>
      <p:sp>
        <p:nvSpPr>
          <p:cNvPr id="27" name="Content Placeholder 26">
            <a:extLst>
              <a:ext uri="{FF2B5EF4-FFF2-40B4-BE49-F238E27FC236}">
                <a16:creationId xmlns:a16="http://schemas.microsoft.com/office/drawing/2014/main" id="{80AFEA12-D87A-865C-7BA4-91FDF50FC206}"/>
              </a:ext>
            </a:extLst>
          </p:cNvPr>
          <p:cNvSpPr>
            <a:spLocks noGrp="1"/>
          </p:cNvSpPr>
          <p:nvPr>
            <p:ph sz="quarter" idx="17"/>
          </p:nvPr>
        </p:nvSpPr>
        <p:spPr>
          <a:xfrm>
            <a:off x="2097088" y="6456347"/>
            <a:ext cx="6589712" cy="221018"/>
          </a:xfrm>
        </p:spPr>
        <p:txBody>
          <a:bodyPr lIns="18000" tIns="18000" rIns="18000" bIns="18000" anchor="ctr">
            <a:spAutoFit/>
          </a:bodyPr>
          <a:lstStyle/>
          <a:p>
            <a:r>
              <a:rPr lang="en-US" dirty="0"/>
              <a:t>Copyright © 2024, 2018, 2015 Pearson Education, Inc. All Rights Reserved</a:t>
            </a:r>
          </a:p>
        </p:txBody>
      </p:sp>
    </p:spTree>
    <p:extLst>
      <p:ext uri="{BB962C8B-B14F-4D97-AF65-F5344CB8AC3E}">
        <p14:creationId xmlns:p14="http://schemas.microsoft.com/office/powerpoint/2010/main" val="317337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26059"/>
            <a:ext cx="8229600" cy="590349"/>
          </a:xfrm>
        </p:spPr>
        <p:txBody>
          <a:bodyPr lIns="0" tIns="18000" rIns="0" bIns="18000" anchor="ctr" anchorCtr="0">
            <a:spAutoFit/>
          </a:bodyPr>
          <a:lstStyle/>
          <a:p>
            <a:r>
              <a:rPr lang="en-US" spc="-500" dirty="0"/>
              <a:t>Z </a:t>
            </a:r>
            <a:r>
              <a:rPr lang="en-US" dirty="0"/>
              <a:t>F 8-Speed Transmission</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073786"/>
            <a:ext cx="8229600" cy="3898947"/>
          </a:xfrm>
        </p:spPr>
        <p:txBody>
          <a:bodyPr wrap="square" lIns="0" tIns="18000" rIns="0" bIns="18000" anchor="ctr" anchorCtr="0">
            <a:spAutoFit/>
          </a:bodyPr>
          <a:lstStyle/>
          <a:p>
            <a:pPr marL="342900" indent="-342900">
              <a:spcBef>
                <a:spcPts val="600"/>
              </a:spcBef>
            </a:pPr>
            <a:r>
              <a:rPr lang="en-US" sz="2400" dirty="0"/>
              <a:t>8</a:t>
            </a:r>
            <a:r>
              <a:rPr lang="en-US" sz="2400" spc="-300" dirty="0"/>
              <a:t>H </a:t>
            </a:r>
            <a:r>
              <a:rPr lang="en-US" sz="2400" dirty="0"/>
              <a:t>P45 is built by </a:t>
            </a:r>
            <a:r>
              <a:rPr lang="en-US" sz="2400" spc="-300" dirty="0"/>
              <a:t>Z </a:t>
            </a:r>
            <a:r>
              <a:rPr lang="en-US" sz="2400" dirty="0"/>
              <a:t>F in Germany. </a:t>
            </a:r>
          </a:p>
          <a:p>
            <a:pPr marL="342900" indent="-342900">
              <a:spcBef>
                <a:spcPts val="600"/>
              </a:spcBef>
            </a:pPr>
            <a:r>
              <a:rPr lang="en-US" sz="2400" dirty="0"/>
              <a:t>845</a:t>
            </a:r>
            <a:r>
              <a:rPr lang="en-US" sz="2400" spc="-300" dirty="0"/>
              <a:t>R </a:t>
            </a:r>
            <a:r>
              <a:rPr lang="en-US" sz="2400" dirty="0"/>
              <a:t>E is based on </a:t>
            </a:r>
            <a:r>
              <a:rPr lang="en-US" sz="2400" spc="-300" dirty="0"/>
              <a:t>Z </a:t>
            </a:r>
            <a:r>
              <a:rPr lang="en-US" sz="2400" dirty="0"/>
              <a:t>F-designed 8</a:t>
            </a:r>
            <a:r>
              <a:rPr lang="en-US" sz="2400" spc="-300" dirty="0"/>
              <a:t>H </a:t>
            </a:r>
            <a:r>
              <a:rPr lang="en-US" sz="2400" dirty="0"/>
              <a:t>P45, </a:t>
            </a:r>
          </a:p>
          <a:p>
            <a:pPr marL="829818" lvl="1" indent="-342900"/>
            <a:r>
              <a:rPr lang="en-US" sz="2400" dirty="0"/>
              <a:t>Built by Chrysler in Kokomo, Indiana. </a:t>
            </a:r>
          </a:p>
          <a:p>
            <a:pPr marL="829818" lvl="1" indent="-342900"/>
            <a:r>
              <a:rPr lang="en-US" sz="2400" dirty="0"/>
              <a:t>Some internal components share part numbers</a:t>
            </a:r>
          </a:p>
          <a:p>
            <a:pPr marL="829818" lvl="1" indent="-342900"/>
            <a:r>
              <a:rPr lang="en-US" sz="2400" dirty="0"/>
              <a:t>Most internal components will not be interchangeable </a:t>
            </a:r>
          </a:p>
          <a:p>
            <a:pPr marL="829818" lvl="1" indent="-342900"/>
            <a:r>
              <a:rPr lang="en-US" sz="2400" dirty="0"/>
              <a:t>While clutch packs look very similar, they are not interchangeable</a:t>
            </a:r>
          </a:p>
          <a:p>
            <a:pPr marL="829818" lvl="1" indent="-342900"/>
            <a:r>
              <a:rPr lang="en-US" sz="2400" dirty="0"/>
              <a:t>In 845</a:t>
            </a:r>
            <a:r>
              <a:rPr lang="en-US" sz="2400" spc="-300" dirty="0"/>
              <a:t>R </a:t>
            </a:r>
            <a:r>
              <a:rPr lang="en-US" sz="2400" dirty="0"/>
              <a:t>E clutch pack, D clutch has an extra pair of </a:t>
            </a:r>
          </a:p>
          <a:p>
            <a:pPr marL="1229868" lvl="2" indent="-342900"/>
            <a:r>
              <a:rPr lang="en-US" sz="2400" dirty="0"/>
              <a:t>Separator and friction plates</a:t>
            </a:r>
          </a:p>
        </p:txBody>
      </p:sp>
    </p:spTree>
    <p:extLst>
      <p:ext uri="{BB962C8B-B14F-4D97-AF65-F5344CB8AC3E}">
        <p14:creationId xmlns:p14="http://schemas.microsoft.com/office/powerpoint/2010/main" val="1062308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11.4</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6344" y="1069559"/>
            <a:ext cx="8229600" cy="775015"/>
          </a:xfrm>
        </p:spPr>
        <p:txBody>
          <a:bodyPr wrap="square" lIns="0" tIns="18000" rIns="0" bIns="18000" anchor="ctr" anchorCtr="0">
            <a:spAutoFit/>
          </a:bodyPr>
          <a:lstStyle/>
          <a:p>
            <a:pPr marL="0" indent="0">
              <a:buNone/>
            </a:pPr>
            <a:r>
              <a:rPr lang="en-US" sz="2400" spc="-300" dirty="0"/>
              <a:t>Z </a:t>
            </a:r>
            <a:r>
              <a:rPr lang="en-US" sz="2400" dirty="0"/>
              <a:t>F 8-speed rear wheel drive automatic transmission cutaway showing all of its internal parts.</a:t>
            </a:r>
            <a:endParaRPr lang="en-US" sz="2400" dirty="0">
              <a:solidFill>
                <a:schemeClr val="tx1"/>
              </a:solidFill>
            </a:endParaRPr>
          </a:p>
        </p:txBody>
      </p:sp>
      <p:pic>
        <p:nvPicPr>
          <p:cNvPr id="5" name="Picture 4" descr="A cutaway of the rear-wheel-drive transmission showing most of the internal parts.&#10;Long description is available in notes, Press F6.">
            <a:extLst>
              <a:ext uri="{FF2B5EF4-FFF2-40B4-BE49-F238E27FC236}">
                <a16:creationId xmlns:a16="http://schemas.microsoft.com/office/drawing/2014/main" id="{491BCA16-4BA5-7AE5-53C2-E34303402232}"/>
              </a:ext>
            </a:extLst>
          </p:cNvPr>
          <p:cNvPicPr>
            <a:picLocks noChangeAspect="1"/>
          </p:cNvPicPr>
          <p:nvPr/>
        </p:nvPicPr>
        <p:blipFill rotWithShape="1">
          <a:blip r:embed="rId3"/>
          <a:srcRect b="5648"/>
          <a:stretch/>
        </p:blipFill>
        <p:spPr>
          <a:xfrm>
            <a:off x="1805906" y="2062734"/>
            <a:ext cx="5532893" cy="4247100"/>
          </a:xfrm>
          <a:prstGeom prst="rect">
            <a:avLst/>
          </a:prstGeom>
        </p:spPr>
      </p:pic>
    </p:spTree>
    <p:extLst>
      <p:ext uri="{BB962C8B-B14F-4D97-AF65-F5344CB8AC3E}">
        <p14:creationId xmlns:p14="http://schemas.microsoft.com/office/powerpoint/2010/main" val="18252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21336"/>
            <a:ext cx="8229600" cy="590349"/>
          </a:xfrm>
        </p:spPr>
        <p:txBody>
          <a:bodyPr lIns="0" tIns="18000" rIns="0" bIns="18000" anchor="ctr" anchorCtr="0">
            <a:spAutoFit/>
          </a:bodyPr>
          <a:lstStyle/>
          <a:p>
            <a:r>
              <a:rPr lang="en-US" dirty="0"/>
              <a:t>Chart 11.2</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058170"/>
            <a:ext cx="8229600" cy="405683"/>
          </a:xfrm>
        </p:spPr>
        <p:txBody>
          <a:bodyPr wrap="square" lIns="0" tIns="18000" rIns="0" bIns="18000" anchor="ctr" anchorCtr="0">
            <a:spAutoFit/>
          </a:bodyPr>
          <a:lstStyle/>
          <a:p>
            <a:pPr marL="0" indent="0">
              <a:spcBef>
                <a:spcPts val="600"/>
              </a:spcBef>
              <a:buNone/>
            </a:pPr>
            <a:r>
              <a:rPr lang="en-US" sz="2400" spc="-300" dirty="0"/>
              <a:t>Z </a:t>
            </a:r>
            <a:r>
              <a:rPr lang="en-US" sz="2400" dirty="0"/>
              <a:t>F 8-Speed Range Chart</a:t>
            </a:r>
            <a:endParaRPr lang="en-US" sz="2200" dirty="0"/>
          </a:p>
        </p:txBody>
      </p:sp>
      <p:pic>
        <p:nvPicPr>
          <p:cNvPr id="5" name="Picture 4" descr="A table shows on or off positions of brakes and clutches, gear ratios, and gear steps.&#10;Long description is available in notes, Press F6.">
            <a:extLst>
              <a:ext uri="{FF2B5EF4-FFF2-40B4-BE49-F238E27FC236}">
                <a16:creationId xmlns:a16="http://schemas.microsoft.com/office/drawing/2014/main" id="{A0A5A9B8-05E3-44B1-BDD5-7B4718D26C36}"/>
              </a:ext>
            </a:extLst>
          </p:cNvPr>
          <p:cNvPicPr>
            <a:picLocks noChangeAspect="1"/>
          </p:cNvPicPr>
          <p:nvPr/>
        </p:nvPicPr>
        <p:blipFill rotWithShape="1">
          <a:blip r:embed="rId3"/>
          <a:srcRect b="15982"/>
          <a:stretch/>
        </p:blipFill>
        <p:spPr>
          <a:xfrm>
            <a:off x="561033" y="2017088"/>
            <a:ext cx="8021934" cy="2836805"/>
          </a:xfrm>
          <a:prstGeom prst="rect">
            <a:avLst/>
          </a:prstGeom>
        </p:spPr>
      </p:pic>
    </p:spTree>
    <p:extLst>
      <p:ext uri="{BB962C8B-B14F-4D97-AF65-F5344CB8AC3E}">
        <p14:creationId xmlns:p14="http://schemas.microsoft.com/office/powerpoint/2010/main" val="417341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11.5</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2985"/>
            <a:ext cx="8229600" cy="1144347"/>
          </a:xfrm>
        </p:spPr>
        <p:txBody>
          <a:bodyPr wrap="square" lIns="0" tIns="18000" rIns="0" bIns="18000" anchor="ctr" anchorCtr="0">
            <a:spAutoFit/>
          </a:bodyPr>
          <a:lstStyle/>
          <a:p>
            <a:pPr marL="0" indent="0">
              <a:buNone/>
            </a:pPr>
            <a:r>
              <a:rPr lang="en-US" sz="2400" dirty="0"/>
              <a:t>The torque converter is replaced with an electric motor to provide electric propulsion and still provide eight forward speeds for performance.</a:t>
            </a:r>
            <a:endParaRPr lang="en-US" sz="2400" dirty="0">
              <a:solidFill>
                <a:schemeClr val="tx1"/>
              </a:solidFill>
            </a:endParaRPr>
          </a:p>
        </p:txBody>
      </p:sp>
      <p:pic>
        <p:nvPicPr>
          <p:cNvPr id="8" name="Picture 7" descr="A close-up shows the clutch assembly with wire connections on the right. The torque converter replaced with an electric motor is not shown.">
            <a:extLst>
              <a:ext uri="{FF2B5EF4-FFF2-40B4-BE49-F238E27FC236}">
                <a16:creationId xmlns:a16="http://schemas.microsoft.com/office/drawing/2014/main" id="{54CA9258-CDF9-C7F6-754B-BAD364D3932E}"/>
              </a:ext>
            </a:extLst>
          </p:cNvPr>
          <p:cNvPicPr>
            <a:picLocks noChangeAspect="1"/>
          </p:cNvPicPr>
          <p:nvPr/>
        </p:nvPicPr>
        <p:blipFill rotWithShape="1">
          <a:blip r:embed="rId3"/>
          <a:srcRect b="6304"/>
          <a:stretch/>
        </p:blipFill>
        <p:spPr>
          <a:xfrm>
            <a:off x="2175347" y="2445207"/>
            <a:ext cx="4794009" cy="3911230"/>
          </a:xfrm>
          <a:prstGeom prst="rect">
            <a:avLst/>
          </a:prstGeom>
        </p:spPr>
      </p:pic>
    </p:spTree>
    <p:extLst>
      <p:ext uri="{BB962C8B-B14F-4D97-AF65-F5344CB8AC3E}">
        <p14:creationId xmlns:p14="http://schemas.microsoft.com/office/powerpoint/2010/main" val="76896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11.6</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2298"/>
            <a:ext cx="8229600" cy="775015"/>
          </a:xfrm>
        </p:spPr>
        <p:txBody>
          <a:bodyPr wrap="square" lIns="0" tIns="18000" rIns="0" bIns="18000" anchor="ctr" anchorCtr="0">
            <a:spAutoFit/>
          </a:bodyPr>
          <a:lstStyle/>
          <a:p>
            <a:pPr marL="0" indent="0">
              <a:buNone/>
            </a:pPr>
            <a:r>
              <a:rPr lang="en-US" sz="2400" dirty="0"/>
              <a:t>The </a:t>
            </a:r>
            <a:r>
              <a:rPr lang="en-US" sz="2400" spc="-300" dirty="0"/>
              <a:t>Z </a:t>
            </a:r>
            <a:r>
              <a:rPr lang="en-US" sz="2400" dirty="0"/>
              <a:t>F-built 8-speed automatic transmissions used in many </a:t>
            </a:r>
            <a:r>
              <a:rPr lang="en-US" sz="2400" spc="-300" dirty="0"/>
              <a:t>R W </a:t>
            </a:r>
            <a:r>
              <a:rPr lang="en-US" sz="2400" dirty="0"/>
              <a:t>D vehicles including Ram pickup trucks.</a:t>
            </a:r>
            <a:endParaRPr lang="en-US" sz="2400" dirty="0">
              <a:solidFill>
                <a:schemeClr val="tx1"/>
              </a:solidFill>
            </a:endParaRPr>
          </a:p>
        </p:txBody>
      </p:sp>
      <p:pic>
        <p:nvPicPr>
          <p:cNvPr id="5" name="Picture 4" descr="A close-up shows an 8-speed horn-shaped transmission with the hollow circular portion on the left and the cylindrical portion on the right.">
            <a:extLst>
              <a:ext uri="{FF2B5EF4-FFF2-40B4-BE49-F238E27FC236}">
                <a16:creationId xmlns:a16="http://schemas.microsoft.com/office/drawing/2014/main" id="{4D29804F-F6D8-9D0F-FEC9-D0007405DDC3}"/>
              </a:ext>
            </a:extLst>
          </p:cNvPr>
          <p:cNvPicPr>
            <a:picLocks noChangeAspect="1"/>
          </p:cNvPicPr>
          <p:nvPr/>
        </p:nvPicPr>
        <p:blipFill rotWithShape="1">
          <a:blip r:embed="rId3"/>
          <a:srcRect b="6772"/>
          <a:stretch/>
        </p:blipFill>
        <p:spPr>
          <a:xfrm>
            <a:off x="1801570" y="2072545"/>
            <a:ext cx="5540861" cy="4238439"/>
          </a:xfrm>
          <a:prstGeom prst="rect">
            <a:avLst/>
          </a:prstGeom>
        </p:spPr>
      </p:pic>
    </p:spTree>
    <p:extLst>
      <p:ext uri="{BB962C8B-B14F-4D97-AF65-F5344CB8AC3E}">
        <p14:creationId xmlns:p14="http://schemas.microsoft.com/office/powerpoint/2010/main" val="2925402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16591"/>
            <a:ext cx="8229600" cy="1698345"/>
          </a:xfrm>
        </p:spPr>
        <p:txBody>
          <a:bodyPr lIns="0" tIns="18000" rIns="0" bIns="18000" anchor="ctr" anchorCtr="0">
            <a:spAutoFit/>
          </a:bodyPr>
          <a:lstStyle/>
          <a:p>
            <a:r>
              <a:rPr lang="en-US" dirty="0"/>
              <a:t>Frequently Asked Question: Who Builds Automatic Transmissions for Toyota?</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4376" y="2132049"/>
            <a:ext cx="8229600" cy="405683"/>
          </a:xfrm>
        </p:spPr>
        <p:txBody>
          <a:bodyPr wrap="square" lIns="0" tIns="18000" rIns="0" bIns="18000" anchor="ctr" anchorCtr="0">
            <a:spAutoFit/>
          </a:bodyPr>
          <a:lstStyle/>
          <a:p>
            <a:pPr marL="0" indent="0">
              <a:spcBef>
                <a:spcPts val="600"/>
              </a:spcBef>
              <a:buNone/>
            </a:pPr>
            <a:r>
              <a:rPr lang="en-US" sz="2400" b="1" dirty="0">
                <a:solidFill>
                  <a:schemeClr val="tx1"/>
                </a:solidFill>
              </a:rPr>
              <a:t>? Frequently Asked Question</a:t>
            </a:r>
          </a:p>
        </p:txBody>
      </p:sp>
      <p:sp>
        <p:nvSpPr>
          <p:cNvPr id="3" name="Content Placeholder 2">
            <a:extLst>
              <a:ext uri="{FF2B5EF4-FFF2-40B4-BE49-F238E27FC236}">
                <a16:creationId xmlns:a16="http://schemas.microsoft.com/office/drawing/2014/main" id="{22B65A9D-AD9D-E8B2-72C9-DC104A8EEAD6}"/>
              </a:ext>
            </a:extLst>
          </p:cNvPr>
          <p:cNvSpPr>
            <a:spLocks noGrp="1"/>
          </p:cNvSpPr>
          <p:nvPr>
            <p:ph sz="quarter" idx="14"/>
          </p:nvPr>
        </p:nvSpPr>
        <p:spPr>
          <a:xfrm>
            <a:off x="493776" y="2672160"/>
            <a:ext cx="8200200" cy="1513679"/>
          </a:xfrm>
        </p:spPr>
        <p:txBody>
          <a:bodyPr wrap="square" lIns="0" tIns="18000" rIns="0" bIns="18000" anchor="ctr" anchorCtr="0">
            <a:spAutoFit/>
          </a:bodyPr>
          <a:lstStyle/>
          <a:p>
            <a:pPr marL="342900" indent="-342900"/>
            <a:r>
              <a:rPr lang="en-US" sz="2400" b="1" dirty="0">
                <a:latin typeface="Arial" panose="020B0604020202020204" pitchFamily="34" charset="0"/>
                <a:cs typeface="Arial" panose="020B0604020202020204" pitchFamily="34" charset="0"/>
              </a:rPr>
              <a:t>Who Builds Automatic Transmissions for Toyota? </a:t>
            </a:r>
            <a:r>
              <a:rPr lang="en-US" sz="2400" dirty="0">
                <a:latin typeface="Arial" panose="020B0604020202020204" pitchFamily="34" charset="0"/>
                <a:cs typeface="Arial" panose="020B0604020202020204" pitchFamily="34" charset="0"/>
              </a:rPr>
              <a:t>Toyota vehicles often use transmissions using their partner Aisin </a:t>
            </a:r>
            <a:r>
              <a:rPr lang="en-US" sz="2400" spc="-300"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W, formally known as Aisin- Warner. </a:t>
            </a:r>
            <a:r>
              <a:rPr lang="en-US" sz="2400" b="1" dirty="0">
                <a:latin typeface="Arial" panose="020B0604020202020204" pitchFamily="34" charset="0"/>
                <a:cs typeface="Arial" panose="020B0604020202020204" pitchFamily="34" charset="0"/>
              </a:rPr>
              <a:t>Figure 11.7.</a:t>
            </a:r>
          </a:p>
        </p:txBody>
      </p:sp>
    </p:spTree>
    <p:extLst>
      <p:ext uri="{BB962C8B-B14F-4D97-AF65-F5344CB8AC3E}">
        <p14:creationId xmlns:p14="http://schemas.microsoft.com/office/powerpoint/2010/main" val="42411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11.7</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2298"/>
            <a:ext cx="8229600" cy="775015"/>
          </a:xfrm>
        </p:spPr>
        <p:txBody>
          <a:bodyPr wrap="square" lIns="0" tIns="18000" rIns="0" bIns="18000" anchor="ctr" anchorCtr="0">
            <a:spAutoFit/>
          </a:bodyPr>
          <a:lstStyle/>
          <a:p>
            <a:pPr marL="0" indent="0">
              <a:buNone/>
            </a:pPr>
            <a:r>
              <a:rPr lang="en-US" sz="2400" dirty="0"/>
              <a:t>A rear wheel drive 8-speed automatic transmission cutaway as used in the Lexus rear wheel drive vehicles.</a:t>
            </a:r>
            <a:endParaRPr lang="en-US" sz="2400" dirty="0">
              <a:solidFill>
                <a:schemeClr val="tx1"/>
              </a:solidFill>
            </a:endParaRPr>
          </a:p>
        </p:txBody>
      </p:sp>
      <p:pic>
        <p:nvPicPr>
          <p:cNvPr id="8" name="Picture 7" descr="A close-up view shows a cutaway of the rear wheel drive 8-speed transmission with most of its internal parts visible.">
            <a:extLst>
              <a:ext uri="{FF2B5EF4-FFF2-40B4-BE49-F238E27FC236}">
                <a16:creationId xmlns:a16="http://schemas.microsoft.com/office/drawing/2014/main" id="{F526CC78-D245-1DFC-4B15-78C6CB8585A9}"/>
              </a:ext>
            </a:extLst>
          </p:cNvPr>
          <p:cNvPicPr>
            <a:picLocks noChangeAspect="1"/>
          </p:cNvPicPr>
          <p:nvPr/>
        </p:nvPicPr>
        <p:blipFill rotWithShape="1">
          <a:blip r:embed="rId3"/>
          <a:srcRect b="5915"/>
          <a:stretch/>
        </p:blipFill>
        <p:spPr>
          <a:xfrm>
            <a:off x="1762108" y="2000596"/>
            <a:ext cx="5619785" cy="4338364"/>
          </a:xfrm>
          <a:prstGeom prst="rect">
            <a:avLst/>
          </a:prstGeom>
        </p:spPr>
      </p:pic>
    </p:spTree>
    <p:extLst>
      <p:ext uri="{BB962C8B-B14F-4D97-AF65-F5344CB8AC3E}">
        <p14:creationId xmlns:p14="http://schemas.microsoft.com/office/powerpoint/2010/main" val="400406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23089"/>
            <a:ext cx="8229600" cy="590349"/>
          </a:xfrm>
        </p:spPr>
        <p:txBody>
          <a:bodyPr lIns="0" tIns="18000" rIns="0" bIns="18000" anchor="ctr" anchorCtr="0">
            <a:spAutoFit/>
          </a:bodyPr>
          <a:lstStyle/>
          <a:p>
            <a:r>
              <a:rPr lang="en-US" spc="-500" dirty="0"/>
              <a:t>G </a:t>
            </a:r>
            <a:r>
              <a:rPr lang="en-US" dirty="0"/>
              <a:t>M/Ford 9-Speed Transaxle</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9426" y="1128265"/>
            <a:ext cx="8218487" cy="3745059"/>
          </a:xfrm>
        </p:spPr>
        <p:txBody>
          <a:bodyPr wrap="square" lIns="0" tIns="18000" rIns="0" bIns="18000" anchor="ctr" anchorCtr="0">
            <a:spAutoFit/>
          </a:bodyPr>
          <a:lstStyle/>
          <a:p>
            <a:pPr marL="342900" indent="-342900">
              <a:spcBef>
                <a:spcPts val="600"/>
              </a:spcBef>
            </a:pPr>
            <a:r>
              <a:rPr lang="en-US" sz="2400" spc="-300" dirty="0"/>
              <a:t>G </a:t>
            </a:r>
            <a:r>
              <a:rPr lang="en-US" sz="2400" dirty="0"/>
              <a:t>M and Ford Jointly Developed </a:t>
            </a:r>
          </a:p>
          <a:p>
            <a:pPr marL="829818" lvl="1" indent="-342900"/>
            <a:r>
              <a:rPr lang="en-US" sz="2400" dirty="0"/>
              <a:t>Four models of </a:t>
            </a:r>
            <a:r>
              <a:rPr lang="en-US" sz="2400" spc="-300" dirty="0"/>
              <a:t>G </a:t>
            </a:r>
            <a:r>
              <a:rPr lang="en-US" sz="2400" dirty="0"/>
              <a:t>M 9-speed transaxle include: 9T45, 9T50, 9T60, 9T65</a:t>
            </a:r>
          </a:p>
          <a:p>
            <a:pPr marL="829818" lvl="1" indent="-342900"/>
            <a:r>
              <a:rPr lang="en-US" sz="2400" dirty="0"/>
              <a:t>During stop–start operation, mainline pressure is achieved with spring-loaded accumulator instead of electric motor/pump</a:t>
            </a:r>
          </a:p>
          <a:p>
            <a:pPr marL="829818" lvl="1" indent="-342900"/>
            <a:r>
              <a:rPr lang="en-US" sz="2400" dirty="0"/>
              <a:t>Designation means:</a:t>
            </a:r>
          </a:p>
          <a:p>
            <a:pPr marL="1229868" lvl="2" indent="-342900"/>
            <a:r>
              <a:rPr lang="en-US" sz="2400" dirty="0"/>
              <a:t>9 denotes nine forward gears</a:t>
            </a:r>
          </a:p>
          <a:p>
            <a:pPr marL="1229868" lvl="2" indent="-342900"/>
            <a:r>
              <a:rPr lang="en-US" sz="2400" dirty="0"/>
              <a:t>T denotes transverse placement </a:t>
            </a:r>
          </a:p>
        </p:txBody>
      </p:sp>
      <p:sp>
        <p:nvSpPr>
          <p:cNvPr id="3" name="Content Placeholder 2">
            <a:extLst>
              <a:ext uri="{FF2B5EF4-FFF2-40B4-BE49-F238E27FC236}">
                <a16:creationId xmlns:a16="http://schemas.microsoft.com/office/drawing/2014/main" id="{BBB21E0E-874F-4D4E-931E-87DC81581FE3}"/>
              </a:ext>
            </a:extLst>
          </p:cNvPr>
          <p:cNvSpPr>
            <a:spLocks noGrp="1"/>
          </p:cNvSpPr>
          <p:nvPr>
            <p:ph sz="quarter" idx="14"/>
          </p:nvPr>
        </p:nvSpPr>
        <p:spPr>
          <a:xfrm>
            <a:off x="479427" y="5250185"/>
            <a:ext cx="1942498" cy="405683"/>
          </a:xfrm>
        </p:spPr>
        <p:txBody>
          <a:bodyPr wrap="square" lIns="0" tIns="18000" rIns="0" bIns="18000">
            <a:spAutoFit/>
          </a:bodyPr>
          <a:lstStyle/>
          <a:p>
            <a:pPr marL="1229868" lvl="2" indent="-342900"/>
            <a:r>
              <a:rPr lang="en-US" sz="2400" dirty="0"/>
              <a:t>Final</a:t>
            </a:r>
          </a:p>
        </p:txBody>
      </p:sp>
      <p:graphicFrame>
        <p:nvGraphicFramePr>
          <p:cNvPr id="7" name="Object 6" descr="X X.">
            <a:extLst>
              <a:ext uri="{FF2B5EF4-FFF2-40B4-BE49-F238E27FC236}">
                <a16:creationId xmlns:a16="http://schemas.microsoft.com/office/drawing/2014/main" id="{3880AB3A-E5F8-413D-A5AA-8D80A8B8000C}"/>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718197668"/>
              </p:ext>
            </p:extLst>
          </p:nvPr>
        </p:nvGraphicFramePr>
        <p:xfrm>
          <a:off x="2561148" y="5297068"/>
          <a:ext cx="478100" cy="311916"/>
        </p:xfrm>
        <a:graphic>
          <a:graphicData uri="http://schemas.openxmlformats.org/presentationml/2006/ole">
            <mc:AlternateContent xmlns:mc="http://schemas.openxmlformats.org/markup-compatibility/2006">
              <mc:Choice xmlns:v="urn:schemas-microsoft-com:vml" Requires="v">
                <p:oleObj name="Equation" r:id="rId3" imgW="253800" imgH="164880" progId="Equation.DSMT4">
                  <p:embed/>
                </p:oleObj>
              </mc:Choice>
              <mc:Fallback>
                <p:oleObj name="Equation" r:id="rId3" imgW="253800" imgH="164880" progId="Equation.DSMT4">
                  <p:embed/>
                  <p:pic>
                    <p:nvPicPr>
                      <p:cNvPr id="13" name="Object 12">
                        <a:extLst>
                          <a:ext uri="{FF2B5EF4-FFF2-40B4-BE49-F238E27FC236}">
                            <a16:creationId xmlns:a16="http://schemas.microsoft.com/office/drawing/2014/main" id="{F4DCE57B-E2F8-433C-A09A-3411EF62D161}"/>
                          </a:ext>
                          <a:ext uri="{C183D7F6-B498-43B3-948B-1728B52AA6E4}">
                            <adec:decorative xmlns:adec="http://schemas.microsoft.com/office/drawing/2017/decorative" val="1"/>
                          </a:ext>
                        </a:extLst>
                      </p:cNvPr>
                      <p:cNvPicPr/>
                      <p:nvPr/>
                    </p:nvPicPr>
                    <p:blipFill>
                      <a:blip r:embed="rId4"/>
                      <a:stretch>
                        <a:fillRect/>
                      </a:stretch>
                    </p:blipFill>
                    <p:spPr>
                      <a:xfrm>
                        <a:off x="2561148" y="5297068"/>
                        <a:ext cx="478100" cy="311916"/>
                      </a:xfrm>
                      <a:prstGeom prst="rect">
                        <a:avLst/>
                      </a:prstGeom>
                      <a:solidFill>
                        <a:schemeClr val="bg1"/>
                      </a:solidFill>
                    </p:spPr>
                  </p:pic>
                </p:oleObj>
              </mc:Fallback>
            </mc:AlternateContent>
          </a:graphicData>
        </a:graphic>
      </p:graphicFrame>
      <p:sp>
        <p:nvSpPr>
          <p:cNvPr id="5" name="Content Placeholder 4">
            <a:extLst>
              <a:ext uri="{FF2B5EF4-FFF2-40B4-BE49-F238E27FC236}">
                <a16:creationId xmlns:a16="http://schemas.microsoft.com/office/drawing/2014/main" id="{0D906CD7-7998-45ED-93A3-F87BCCCEA515}"/>
              </a:ext>
            </a:extLst>
          </p:cNvPr>
          <p:cNvSpPr>
            <a:spLocks noGrp="1"/>
          </p:cNvSpPr>
          <p:nvPr>
            <p:ph sz="quarter" idx="15"/>
          </p:nvPr>
        </p:nvSpPr>
        <p:spPr>
          <a:xfrm>
            <a:off x="3178471" y="5250184"/>
            <a:ext cx="4856205" cy="405683"/>
          </a:xfrm>
        </p:spPr>
        <p:txBody>
          <a:bodyPr wrap="square" lIns="0" tIns="18000" rIns="0" bIns="18000">
            <a:spAutoFit/>
          </a:bodyPr>
          <a:lstStyle/>
          <a:p>
            <a:pPr marL="0" indent="0">
              <a:buNone/>
            </a:pPr>
            <a:r>
              <a:rPr lang="en-US" sz="2400" dirty="0"/>
              <a:t>(such as 50) denotes robustness</a:t>
            </a:r>
          </a:p>
        </p:txBody>
      </p:sp>
    </p:spTree>
    <p:extLst>
      <p:ext uri="{BB962C8B-B14F-4D97-AF65-F5344CB8AC3E}">
        <p14:creationId xmlns:p14="http://schemas.microsoft.com/office/powerpoint/2010/main" val="985665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3776" y="229668"/>
            <a:ext cx="8229600" cy="590349"/>
          </a:xfrm>
        </p:spPr>
        <p:txBody>
          <a:bodyPr lIns="0" tIns="18000" rIns="0" bIns="18000" anchor="ctr" anchorCtr="0">
            <a:spAutoFit/>
          </a:bodyPr>
          <a:lstStyle/>
          <a:p>
            <a:r>
              <a:rPr lang="en-US" dirty="0"/>
              <a:t>Chart 11.3</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9076" y="1051065"/>
            <a:ext cx="8229600" cy="405683"/>
          </a:xfrm>
        </p:spPr>
        <p:txBody>
          <a:bodyPr wrap="square" lIns="0" tIns="18000" rIns="0" bIns="18000" anchor="ctr" anchorCtr="0">
            <a:spAutoFit/>
          </a:bodyPr>
          <a:lstStyle/>
          <a:p>
            <a:pPr marL="0" indent="0">
              <a:spcBef>
                <a:spcPts val="600"/>
              </a:spcBef>
              <a:buNone/>
            </a:pPr>
            <a:r>
              <a:rPr lang="en-US" sz="2400" dirty="0"/>
              <a:t>9-Speed Range Chart</a:t>
            </a:r>
            <a:endParaRPr lang="en-US" sz="2400" b="1" dirty="0">
              <a:solidFill>
                <a:schemeClr val="tx1"/>
              </a:solidFill>
            </a:endParaRPr>
          </a:p>
        </p:txBody>
      </p:sp>
      <p:sp>
        <p:nvSpPr>
          <p:cNvPr id="3" name="Content Placeholder 2">
            <a:extLst>
              <a:ext uri="{FF2B5EF4-FFF2-40B4-BE49-F238E27FC236}">
                <a16:creationId xmlns:a16="http://schemas.microsoft.com/office/drawing/2014/main" id="{22B65A9D-AD9D-E8B2-72C9-DC104A8EEAD6}"/>
              </a:ext>
            </a:extLst>
          </p:cNvPr>
          <p:cNvSpPr>
            <a:spLocks noGrp="1"/>
          </p:cNvSpPr>
          <p:nvPr>
            <p:ph sz="quarter" idx="14"/>
          </p:nvPr>
        </p:nvSpPr>
        <p:spPr>
          <a:xfrm>
            <a:off x="468313" y="1687796"/>
            <a:ext cx="8200200" cy="411647"/>
          </a:xfrm>
        </p:spPr>
        <p:txBody>
          <a:bodyPr wrap="square" lIns="0" tIns="18000" rIns="0" bIns="18000" anchor="ctr" anchorCtr="0">
            <a:spAutoFit/>
          </a:bodyPr>
          <a:lstStyle/>
          <a:p>
            <a:pPr marL="0" indent="0">
              <a:lnSpc>
                <a:spcPct val="107000"/>
              </a:lnSpc>
              <a:spcAft>
                <a:spcPts val="800"/>
              </a:spcAft>
              <a:buNone/>
            </a:pP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9T50 Power Flow Ratios &amp; Components</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A0816A1-FF10-4117-BAEB-85CDD6136851}"/>
              </a:ext>
            </a:extLst>
          </p:cNvPr>
          <p:cNvGraphicFramePr>
            <a:graphicFrameLocks noGrp="1"/>
          </p:cNvGraphicFramePr>
          <p:nvPr>
            <p:extLst>
              <p:ext uri="{D42A27DB-BD31-4B8C-83A1-F6EECF244321}">
                <p14:modId xmlns:p14="http://schemas.microsoft.com/office/powerpoint/2010/main" val="860851705"/>
              </p:ext>
            </p:extLst>
          </p:nvPr>
        </p:nvGraphicFramePr>
        <p:xfrm>
          <a:off x="576602" y="2397211"/>
          <a:ext cx="7833301" cy="3340233"/>
        </p:xfrm>
        <a:graphic>
          <a:graphicData uri="http://schemas.openxmlformats.org/drawingml/2006/table">
            <a:tbl>
              <a:tblPr firstRow="1" bandRow="1"/>
              <a:tblGrid>
                <a:gridCol w="691608">
                  <a:extLst>
                    <a:ext uri="{9D8B030D-6E8A-4147-A177-3AD203B41FA5}">
                      <a16:colId xmlns:a16="http://schemas.microsoft.com/office/drawing/2014/main" val="20000"/>
                    </a:ext>
                  </a:extLst>
                </a:gridCol>
                <a:gridCol w="1078256">
                  <a:extLst>
                    <a:ext uri="{9D8B030D-6E8A-4147-A177-3AD203B41FA5}">
                      <a16:colId xmlns:a16="http://schemas.microsoft.com/office/drawing/2014/main" val="20001"/>
                    </a:ext>
                  </a:extLst>
                </a:gridCol>
                <a:gridCol w="2195409">
                  <a:extLst>
                    <a:ext uri="{9D8B030D-6E8A-4147-A177-3AD203B41FA5}">
                      <a16:colId xmlns:a16="http://schemas.microsoft.com/office/drawing/2014/main" val="20002"/>
                    </a:ext>
                  </a:extLst>
                </a:gridCol>
                <a:gridCol w="2452049">
                  <a:extLst>
                    <a:ext uri="{9D8B030D-6E8A-4147-A177-3AD203B41FA5}">
                      <a16:colId xmlns:a16="http://schemas.microsoft.com/office/drawing/2014/main" val="20003"/>
                    </a:ext>
                  </a:extLst>
                </a:gridCol>
                <a:gridCol w="1415979">
                  <a:extLst>
                    <a:ext uri="{9D8B030D-6E8A-4147-A177-3AD203B41FA5}">
                      <a16:colId xmlns:a16="http://schemas.microsoft.com/office/drawing/2014/main" val="20004"/>
                    </a:ext>
                  </a:extLst>
                </a:gridCol>
              </a:tblGrid>
              <a:tr h="399849">
                <a:tc>
                  <a:txBody>
                    <a:bodyPr/>
                    <a:lstStyle/>
                    <a:p>
                      <a:pPr marL="126365" marR="0" algn="ctr" eaLnBrk="0" hangingPunct="0">
                        <a:lnSpc>
                          <a:spcPct val="107000"/>
                        </a:lnSpc>
                        <a:spcBef>
                          <a:spcPts val="160"/>
                        </a:spcBef>
                        <a:spcAft>
                          <a:spcPts val="0"/>
                        </a:spcAft>
                      </a:pPr>
                      <a:r>
                        <a:rPr lang="en-US" sz="1400" b="1" spc="-20"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Gear</a:t>
                      </a:r>
                      <a:endParaRPr lang="en-US" sz="14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243840" marR="247650" algn="ctr" eaLnBrk="0" hangingPunct="0">
                        <a:lnSpc>
                          <a:spcPct val="107000"/>
                        </a:lnSpc>
                        <a:spcBef>
                          <a:spcPts val="160"/>
                        </a:spcBef>
                        <a:spcAft>
                          <a:spcPts val="0"/>
                        </a:spcAft>
                      </a:pPr>
                      <a:r>
                        <a:rPr lang="en-US" sz="1400" b="1" spc="-20"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Ratio</a:t>
                      </a:r>
                      <a:endParaRPr lang="en-US" sz="14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494030" marR="0" algn="ctr" eaLnBrk="0" hangingPunct="0">
                        <a:lnSpc>
                          <a:spcPct val="107000"/>
                        </a:lnSpc>
                        <a:spcBef>
                          <a:spcPts val="160"/>
                        </a:spcBef>
                        <a:spcAft>
                          <a:spcPts val="0"/>
                        </a:spcAft>
                      </a:pPr>
                      <a:r>
                        <a:rPr lang="en-US" sz="14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9T</a:t>
                      </a:r>
                      <a:r>
                        <a:rPr lang="en-US" sz="1400" b="1" spc="-50"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Clutch</a:t>
                      </a:r>
                      <a:r>
                        <a:rPr lang="en-US" sz="1400" b="1" spc="-35"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Items</a:t>
                      </a:r>
                      <a:endParaRPr lang="en-US" sz="14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563245" marR="0" algn="ctr" eaLnBrk="0" hangingPunct="0">
                        <a:lnSpc>
                          <a:spcPct val="107000"/>
                        </a:lnSpc>
                        <a:spcBef>
                          <a:spcPts val="160"/>
                        </a:spcBef>
                        <a:spcAft>
                          <a:spcPts val="0"/>
                        </a:spcAft>
                      </a:pPr>
                      <a:r>
                        <a:rPr lang="en-US" sz="14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9T</a:t>
                      </a:r>
                      <a:r>
                        <a:rPr lang="en-US" sz="1400" b="1" spc="-15"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Planet</a:t>
                      </a:r>
                      <a:r>
                        <a:rPr lang="en-US" sz="1400" b="1" spc="-15"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Items</a:t>
                      </a:r>
                      <a:endParaRPr lang="en-US" sz="14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162560" marR="69215" algn="ctr" eaLnBrk="0" hangingPunct="0">
                        <a:lnSpc>
                          <a:spcPct val="107000"/>
                        </a:lnSpc>
                        <a:spcBef>
                          <a:spcPts val="160"/>
                        </a:spcBef>
                        <a:spcAft>
                          <a:spcPts val="0"/>
                        </a:spcAft>
                      </a:pPr>
                      <a:r>
                        <a:rPr lang="en-US" sz="14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6T Gear Compare</a:t>
                      </a:r>
                      <a:endParaRPr lang="en-US" sz="14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274346">
                <a:tc>
                  <a:txBody>
                    <a:bodyPr/>
                    <a:lstStyle/>
                    <a:p>
                      <a:pPr marL="166370" marR="0" eaLnBrk="0" hangingPunct="0">
                        <a:lnSpc>
                          <a:spcPct val="107000"/>
                        </a:lnSpc>
                        <a:spcBef>
                          <a:spcPts val="45"/>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1st</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45"/>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4.69</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4955" marR="0" eaLnBrk="0" hangingPunct="0">
                        <a:lnSpc>
                          <a:spcPct val="107000"/>
                        </a:lnSpc>
                        <a:spcBef>
                          <a:spcPts val="70"/>
                        </a:spcBef>
                        <a:spcAft>
                          <a:spcPts val="0"/>
                        </a:spcAft>
                      </a:pP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W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C/1-6</a:t>
                      </a:r>
                      <a:r>
                        <a:rPr lang="en-US" sz="1400" b="1" spc="-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Brake</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8610" marR="0" eaLnBrk="0" hangingPunct="0">
                        <a:lnSpc>
                          <a:spcPct val="107000"/>
                        </a:lnSpc>
                        <a:spcBef>
                          <a:spcPts val="60"/>
                        </a:spcBef>
                        <a:spcAft>
                          <a:spcPts val="0"/>
                        </a:spcAft>
                      </a:pPr>
                      <a:r>
                        <a:rPr lang="en-US" sz="1400" b="1" spc="-200" baseline="0"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Planet/Output Sun</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62560" marR="69215" algn="ctr" eaLnBrk="0" hangingPunct="0">
                        <a:lnSpc>
                          <a:spcPct val="107000"/>
                        </a:lnSpc>
                        <a:spcBef>
                          <a:spcPts val="45"/>
                        </a:spcBef>
                        <a:spcAft>
                          <a:spcPts val="0"/>
                        </a:spcAft>
                      </a:pPr>
                      <a:r>
                        <a:rPr lang="en-US" sz="1400" b="1" spc="-20"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1st</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295239">
                <a:tc>
                  <a:txBody>
                    <a:bodyPr/>
                    <a:lstStyle/>
                    <a:p>
                      <a:pPr marL="144780" marR="0"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2nd</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3.31</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305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1-6/2 &amp; 9 Brakes</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1496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Output</a:t>
                      </a:r>
                      <a:r>
                        <a:rPr lang="en-US" sz="1400" b="1" spc="-9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Sun/</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a:t>
                      </a:r>
                      <a:r>
                        <a:rPr lang="en-US" sz="1400" b="1" spc="-8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Sun</a:t>
                      </a:r>
                      <a:r>
                        <a:rPr lang="en-US" sz="1400" b="1" spc="-6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L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g</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ctr" eaLnBrk="0" hangingPunct="0">
                        <a:lnSpc>
                          <a:spcPct val="107000"/>
                        </a:lnSpc>
                        <a:spcBef>
                          <a:spcPts val="0"/>
                        </a:spcBef>
                        <a:spcAft>
                          <a:spcPts val="0"/>
                        </a:spcAft>
                      </a:pPr>
                      <a:r>
                        <a:rPr lang="en-US" sz="1400" b="1" baseline="0" noProof="0" dirty="0">
                          <a:effectLst/>
                          <a:latin typeface="Arial" panose="020B0604020202020204" pitchFamily="34" charset="0"/>
                          <a:ea typeface="Calibri" panose="020F0502020204030204" pitchFamily="34" charset="0"/>
                          <a:cs typeface="Times New Roman" panose="02020603050405020304" pitchFamily="18" charset="0"/>
                        </a:rPr>
                        <a:t>----</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295239">
                <a:tc>
                  <a:txBody>
                    <a:bodyPr/>
                    <a:lstStyle/>
                    <a:p>
                      <a:pPr marL="156210" marR="0"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3rd</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60"/>
                        </a:spcBef>
                        <a:spcAft>
                          <a:spcPts val="0"/>
                        </a:spcAft>
                      </a:pPr>
                      <a:r>
                        <a:rPr lang="en-US" sz="1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3 point 01</a:t>
                      </a:r>
                      <a:endParaRPr lang="en-US" sz="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305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1-6/3 &amp; 8 Brakes</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861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Output Sun/</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Sun </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62560" marR="69215"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2nd</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295239">
                <a:tc>
                  <a:txBody>
                    <a:bodyPr/>
                    <a:lstStyle/>
                    <a:p>
                      <a:pPr marL="158115" marR="0"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4th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2.45</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3050" marR="0" eaLnBrk="0" hangingPunct="0">
                        <a:lnSpc>
                          <a:spcPct val="107000"/>
                        </a:lnSpc>
                        <a:spcBef>
                          <a:spcPts val="85"/>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1-6/4th</a:t>
                      </a:r>
                      <a:r>
                        <a:rPr lang="en-US" sz="1400" b="1" spc="-7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Clutch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861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Output Sun/</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Sun </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L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g</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ctr" eaLnBrk="0" hangingPunct="0">
                        <a:lnSpc>
                          <a:spcPct val="107000"/>
                        </a:lnSpc>
                        <a:spcBef>
                          <a:spcPts val="0"/>
                        </a:spcBef>
                        <a:spcAft>
                          <a:spcPts val="0"/>
                        </a:spcAft>
                      </a:pPr>
                      <a:r>
                        <a:rPr lang="en-US" sz="1400" b="1" noProof="0" dirty="0">
                          <a:effectLst/>
                          <a:latin typeface="Arial" panose="020B0604020202020204" pitchFamily="34" charset="0"/>
                          <a:ea typeface="Calibri" panose="020F0502020204030204" pitchFamily="34" charset="0"/>
                          <a:cs typeface="Times New Roman" panose="02020603050405020304" pitchFamily="18" charset="0"/>
                        </a:rPr>
                        <a:t>----</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95239">
                <a:tc>
                  <a:txBody>
                    <a:bodyPr/>
                    <a:lstStyle/>
                    <a:p>
                      <a:pPr marL="158115" marR="0"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5th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1.92</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305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1-6/5</a:t>
                      </a:r>
                      <a:r>
                        <a:rPr lang="en-US" sz="1400" b="1" spc="-14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8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7/</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 e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v Clutch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861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Output Sun/</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a:t>
                      </a:r>
                      <a:r>
                        <a:rPr lang="en-US" sz="1400" b="1" spc="-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Sun</a:t>
                      </a:r>
                      <a:r>
                        <a:rPr lang="en-US" sz="14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62560" marR="69215"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3rd</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295239">
                <a:tc>
                  <a:txBody>
                    <a:bodyPr/>
                    <a:lstStyle/>
                    <a:p>
                      <a:pPr marL="158115" marR="0"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6th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1.45</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305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1-6/6</a:t>
                      </a:r>
                      <a:r>
                        <a:rPr lang="en-US" sz="1400" b="1" spc="-1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8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9 Clutch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1496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Output</a:t>
                      </a:r>
                      <a:r>
                        <a:rPr lang="en-US" sz="1400" b="1" spc="-7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Sun/</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a:t>
                      </a:r>
                      <a:r>
                        <a:rPr lang="en-US" sz="1400" b="1" spc="-6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Planet</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62560" marR="69215"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4th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295239">
                <a:tc>
                  <a:txBody>
                    <a:bodyPr/>
                    <a:lstStyle/>
                    <a:p>
                      <a:pPr marL="158115" marR="0"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7th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60"/>
                        </a:spcBef>
                        <a:spcAft>
                          <a:spcPts val="0"/>
                        </a:spcAft>
                      </a:pPr>
                      <a:r>
                        <a:rPr lang="en-US" sz="1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1 point 00</a:t>
                      </a:r>
                      <a:endParaRPr lang="en-US" sz="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7495"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6</a:t>
                      </a:r>
                      <a:r>
                        <a:rPr lang="en-US" sz="1400" b="1" spc="-13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8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9/5</a:t>
                      </a:r>
                      <a:r>
                        <a:rPr lang="en-US" sz="1400" b="1" spc="-13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8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7/</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 e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v Clutches</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8610"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OD Planet/</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Sun</a:t>
                      </a:r>
                      <a:r>
                        <a:rPr lang="en-US" sz="1400" b="1" spc="-4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62560" marR="69215"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5th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313408">
                <a:tc>
                  <a:txBody>
                    <a:bodyPr/>
                    <a:lstStyle/>
                    <a:p>
                      <a:pPr marL="158115" marR="0"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8th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0.75</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7495" marR="0" eaLnBrk="0" hangingPunct="0">
                        <a:lnSpc>
                          <a:spcPct val="107000"/>
                        </a:lnSpc>
                        <a:spcBef>
                          <a:spcPts val="215"/>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6</a:t>
                      </a:r>
                      <a:r>
                        <a:rPr lang="en-US" sz="1400" b="1" spc="-13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8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9/3 </a:t>
                      </a:r>
                      <a:r>
                        <a:rPr lang="en-US" sz="1400" b="1" spc="9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&amp;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8 Brake</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8610" marR="0" eaLnBrk="0" hangingPunct="0">
                        <a:lnSpc>
                          <a:spcPct val="107000"/>
                        </a:lnSpc>
                        <a:spcBef>
                          <a:spcPts val="70"/>
                        </a:spcBef>
                        <a:spcAft>
                          <a:spcPts val="0"/>
                        </a:spcAft>
                      </a:pP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Planet/</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Sun </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62560" marR="69215"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6th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295239">
                <a:tc>
                  <a:txBody>
                    <a:bodyPr/>
                    <a:lstStyle/>
                    <a:p>
                      <a:pPr marL="158115" marR="0"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9th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ct val="10700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0.62</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6225" marR="0" eaLnBrk="0" hangingPunct="0">
                        <a:lnSpc>
                          <a:spcPct val="107000"/>
                        </a:lnSpc>
                        <a:spcBef>
                          <a:spcPts val="70"/>
                        </a:spcBef>
                        <a:spcAft>
                          <a:spcPts val="0"/>
                        </a:spcAft>
                      </a:pP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6</a:t>
                      </a:r>
                      <a:r>
                        <a:rPr lang="en-US" sz="1400" b="1" spc="-15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8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9/2 &amp; 9 Brake</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8610" marR="0" eaLnBrk="0" hangingPunct="0">
                        <a:lnSpc>
                          <a:spcPct val="107000"/>
                        </a:lnSpc>
                        <a:spcBef>
                          <a:spcPts val="70"/>
                        </a:spcBef>
                        <a:spcAft>
                          <a:spcPts val="0"/>
                        </a:spcAft>
                      </a:pPr>
                      <a:r>
                        <a:rPr lang="en-US" sz="1400" b="1" spc="-200" baseline="0"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Planet/</a:t>
                      </a:r>
                      <a:r>
                        <a:rPr lang="en-US" sz="1400" b="1" spc="-200" baseline="0"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Sun </a:t>
                      </a:r>
                      <a:r>
                        <a:rPr lang="en-US" sz="1400" b="1" spc="-200" baseline="0"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L </a:t>
                      </a:r>
                      <a:r>
                        <a:rPr lang="en-US" sz="1400" b="1"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g</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400" b="1" noProof="0">
                          <a:effectLst/>
                          <a:latin typeface="Arial" panose="020B0604020202020204" pitchFamily="34" charset="0"/>
                          <a:ea typeface="Calibri" panose="020F0502020204030204" pitchFamily="34" charset="0"/>
                          <a:cs typeface="Times New Roman" panose="02020603050405020304" pitchFamily="18" charset="0"/>
                        </a:rPr>
                        <a:t> </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r h="240734">
                <a:tc>
                  <a:txBody>
                    <a:bodyPr/>
                    <a:lstStyle/>
                    <a:p>
                      <a:pPr marL="149225" marR="0" eaLnBrk="0" hangingPunct="0">
                        <a:lnSpc>
                          <a:spcPts val="117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Rev</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43840" marR="247650" algn="ctr" eaLnBrk="0" hangingPunct="0">
                        <a:lnSpc>
                          <a:spcPts val="1170"/>
                        </a:lnSpc>
                        <a:spcBef>
                          <a:spcPts val="60"/>
                        </a:spcBef>
                        <a:spcAft>
                          <a:spcPts val="0"/>
                        </a:spcAft>
                      </a:pPr>
                      <a:r>
                        <a:rPr lang="en-US" sz="14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2.96</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73685" marR="0" eaLnBrk="0" hangingPunct="0">
                        <a:lnSpc>
                          <a:spcPts val="1155"/>
                        </a:lnSpc>
                        <a:spcBef>
                          <a:spcPts val="75"/>
                        </a:spcBef>
                        <a:spcAft>
                          <a:spcPts val="0"/>
                        </a:spcAft>
                      </a:pP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W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C/5</a:t>
                      </a:r>
                      <a:r>
                        <a:rPr lang="en-US" sz="1400" b="1" spc="-14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8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7/</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 e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v Clutch</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16230" marR="0" eaLnBrk="0" hangingPunct="0">
                        <a:lnSpc>
                          <a:spcPts val="1155"/>
                        </a:lnSpc>
                        <a:spcBef>
                          <a:spcPts val="70"/>
                        </a:spcBef>
                        <a:spcAft>
                          <a:spcPts val="0"/>
                        </a:spcAft>
                      </a:pP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 Planet/</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D</a:t>
                      </a:r>
                      <a:r>
                        <a:rPr lang="en-US" sz="1400" b="1" spc="-9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Sun</a:t>
                      </a:r>
                      <a:r>
                        <a:rPr lang="en-US" sz="1400" b="1" spc="-45"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b="1" spc="-200" baseline="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 </a:t>
                      </a:r>
                      <a:r>
                        <a:rPr lang="en-US" sz="1400" b="1"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62560" marR="69215" algn="ctr" eaLnBrk="0" hangingPunct="0">
                        <a:lnSpc>
                          <a:spcPts val="1170"/>
                        </a:lnSpc>
                        <a:spcBef>
                          <a:spcPts val="60"/>
                        </a:spcBef>
                        <a:spcAft>
                          <a:spcPts val="0"/>
                        </a:spcAft>
                      </a:pPr>
                      <a:r>
                        <a:rPr lang="en-US" sz="1400" b="1" spc="-200" baseline="0"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 e </a:t>
                      </a:r>
                      <a:r>
                        <a:rPr lang="en-US" sz="1400" b="1"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v</a:t>
                      </a:r>
                      <a:endParaRPr lang="en-US"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0"/>
                  </a:ext>
                </a:extLst>
              </a:tr>
            </a:tbl>
          </a:graphicData>
        </a:graphic>
      </p:graphicFrame>
      <p:graphicFrame>
        <p:nvGraphicFramePr>
          <p:cNvPr id="6" name="Object 5">
            <a:extLst>
              <a:ext uri="{FF2B5EF4-FFF2-40B4-BE49-F238E27FC236}">
                <a16:creationId xmlns:a16="http://schemas.microsoft.com/office/drawing/2014/main" id="{FF92A817-0361-48F2-86E4-AF79811E34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3251037"/>
              </p:ext>
            </p:extLst>
          </p:nvPr>
        </p:nvGraphicFramePr>
        <p:xfrm>
          <a:off x="1613287" y="3492156"/>
          <a:ext cx="371475" cy="207963"/>
        </p:xfrm>
        <a:graphic>
          <a:graphicData uri="http://schemas.openxmlformats.org/presentationml/2006/ole">
            <mc:AlternateContent xmlns:mc="http://schemas.openxmlformats.org/markup-compatibility/2006">
              <mc:Choice xmlns:v="urn:schemas-microsoft-com:vml" Requires="v">
                <p:oleObj name="Equation" r:id="rId3" imgW="317160" imgH="177480" progId="Equation.DSMT4">
                  <p:embed/>
                </p:oleObj>
              </mc:Choice>
              <mc:Fallback>
                <p:oleObj name="Equation" r:id="rId3" imgW="317160" imgH="177480" progId="Equation.DSMT4">
                  <p:embed/>
                  <p:pic>
                    <p:nvPicPr>
                      <p:cNvPr id="12" name="Object 11">
                        <a:extLst>
                          <a:ext uri="{FF2B5EF4-FFF2-40B4-BE49-F238E27FC236}">
                            <a16:creationId xmlns:a16="http://schemas.microsoft.com/office/drawing/2014/main" id="{9DF06618-AC91-4A94-95A0-5AB6701B41FF}"/>
                          </a:ext>
                          <a:ext uri="{C183D7F6-B498-43B3-948B-1728B52AA6E4}">
                            <adec:decorative xmlns:adec="http://schemas.microsoft.com/office/drawing/2017/decorative" val="1"/>
                          </a:ext>
                        </a:extLst>
                      </p:cNvPr>
                      <p:cNvPicPr/>
                      <p:nvPr/>
                    </p:nvPicPr>
                    <p:blipFill>
                      <a:blip r:embed="rId4"/>
                      <a:stretch>
                        <a:fillRect/>
                      </a:stretch>
                    </p:blipFill>
                    <p:spPr>
                      <a:xfrm>
                        <a:off x="1613287" y="3492156"/>
                        <a:ext cx="371475" cy="207963"/>
                      </a:xfrm>
                      <a:prstGeom prst="rect">
                        <a:avLst/>
                      </a:prstGeom>
                      <a:solidFill>
                        <a:srgbClr val="D4EAE4"/>
                      </a:solidFill>
                    </p:spPr>
                  </p:pic>
                </p:oleObj>
              </mc:Fallback>
            </mc:AlternateContent>
          </a:graphicData>
        </a:graphic>
      </p:graphicFrame>
      <p:graphicFrame>
        <p:nvGraphicFramePr>
          <p:cNvPr id="7" name="Object 6">
            <a:extLst>
              <a:ext uri="{FF2B5EF4-FFF2-40B4-BE49-F238E27FC236}">
                <a16:creationId xmlns:a16="http://schemas.microsoft.com/office/drawing/2014/main" id="{900D5A5B-2FA4-4314-B28B-636B7931CA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2167588"/>
              </p:ext>
            </p:extLst>
          </p:nvPr>
        </p:nvGraphicFramePr>
        <p:xfrm>
          <a:off x="1613287" y="4662788"/>
          <a:ext cx="401638" cy="207963"/>
        </p:xfrm>
        <a:graphic>
          <a:graphicData uri="http://schemas.openxmlformats.org/presentationml/2006/ole">
            <mc:AlternateContent xmlns:mc="http://schemas.openxmlformats.org/markup-compatibility/2006">
              <mc:Choice xmlns:v="urn:schemas-microsoft-com:vml" Requires="v">
                <p:oleObj name="Equation" r:id="rId5" imgW="342720" imgH="177480" progId="Equation.DSMT4">
                  <p:embed/>
                </p:oleObj>
              </mc:Choice>
              <mc:Fallback>
                <p:oleObj name="Equation" r:id="rId5" imgW="342720" imgH="177480" progId="Equation.DSMT4">
                  <p:embed/>
                  <p:pic>
                    <p:nvPicPr>
                      <p:cNvPr id="6" name="Object 5">
                        <a:extLst>
                          <a:ext uri="{FF2B5EF4-FFF2-40B4-BE49-F238E27FC236}">
                            <a16:creationId xmlns:a16="http://schemas.microsoft.com/office/drawing/2014/main" id="{FF92A817-0361-48F2-86E4-AF79811E3477}"/>
                          </a:ext>
                          <a:ext uri="{C183D7F6-B498-43B3-948B-1728B52AA6E4}">
                            <adec:decorative xmlns:adec="http://schemas.microsoft.com/office/drawing/2017/decorative" val="1"/>
                          </a:ext>
                        </a:extLst>
                      </p:cNvPr>
                      <p:cNvPicPr/>
                      <p:nvPr/>
                    </p:nvPicPr>
                    <p:blipFill>
                      <a:blip r:embed="rId6"/>
                      <a:stretch>
                        <a:fillRect/>
                      </a:stretch>
                    </p:blipFill>
                    <p:spPr>
                      <a:xfrm>
                        <a:off x="1613287" y="4662788"/>
                        <a:ext cx="401638" cy="207963"/>
                      </a:xfrm>
                      <a:prstGeom prst="rect">
                        <a:avLst/>
                      </a:prstGeom>
                      <a:solidFill>
                        <a:srgbClr val="D4EAE4"/>
                      </a:solidFill>
                    </p:spPr>
                  </p:pic>
                </p:oleObj>
              </mc:Fallback>
            </mc:AlternateContent>
          </a:graphicData>
        </a:graphic>
      </p:graphicFrame>
    </p:spTree>
    <p:extLst>
      <p:ext uri="{BB962C8B-B14F-4D97-AF65-F5344CB8AC3E}">
        <p14:creationId xmlns:p14="http://schemas.microsoft.com/office/powerpoint/2010/main" val="1102824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11.8</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1605"/>
            <a:ext cx="8229600" cy="405683"/>
          </a:xfrm>
        </p:spPr>
        <p:txBody>
          <a:bodyPr wrap="square" lIns="0" tIns="18000" rIns="0" bIns="18000" anchor="ctr" anchorCtr="0">
            <a:spAutoFit/>
          </a:bodyPr>
          <a:lstStyle/>
          <a:p>
            <a:pPr marL="0" indent="0">
              <a:buNone/>
            </a:pPr>
            <a:r>
              <a:rPr lang="en-US" sz="2400" dirty="0"/>
              <a:t>The </a:t>
            </a:r>
            <a:r>
              <a:rPr lang="en-US" sz="2400" spc="-300" dirty="0"/>
              <a:t>I </a:t>
            </a:r>
            <a:r>
              <a:rPr lang="en-US" sz="2400" dirty="0"/>
              <a:t>D tag is located on the top of the transaxle.</a:t>
            </a:r>
            <a:endParaRPr lang="en-US" sz="2400" dirty="0">
              <a:solidFill>
                <a:schemeClr val="tx1"/>
              </a:solidFill>
            </a:endParaRPr>
          </a:p>
        </p:txBody>
      </p:sp>
      <p:pic>
        <p:nvPicPr>
          <p:cNvPr id="5" name="Picture 4" descr="An illustration shows a camera-like structure of a transaxle with a tag on the top left.&#10;Long description is available in notes, Press F6.">
            <a:extLst>
              <a:ext uri="{FF2B5EF4-FFF2-40B4-BE49-F238E27FC236}">
                <a16:creationId xmlns:a16="http://schemas.microsoft.com/office/drawing/2014/main" id="{9BEE2D0C-BB30-F482-7EE7-8F2D131BF9AB}"/>
              </a:ext>
            </a:extLst>
          </p:cNvPr>
          <p:cNvPicPr>
            <a:picLocks noChangeAspect="1"/>
          </p:cNvPicPr>
          <p:nvPr/>
        </p:nvPicPr>
        <p:blipFill rotWithShape="1">
          <a:blip r:embed="rId3"/>
          <a:srcRect b="8112"/>
          <a:stretch/>
        </p:blipFill>
        <p:spPr>
          <a:xfrm>
            <a:off x="793487" y="1780903"/>
            <a:ext cx="7557026" cy="4441738"/>
          </a:xfrm>
          <a:prstGeom prst="rect">
            <a:avLst/>
          </a:prstGeom>
        </p:spPr>
      </p:pic>
    </p:spTree>
    <p:extLst>
      <p:ext uri="{BB962C8B-B14F-4D97-AF65-F5344CB8AC3E}">
        <p14:creationId xmlns:p14="http://schemas.microsoft.com/office/powerpoint/2010/main" val="186700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4452" y="220537"/>
            <a:ext cx="8212348" cy="590349"/>
          </a:xfrm>
        </p:spPr>
        <p:txBody>
          <a:bodyPr lIns="0" tIns="18000" rIns="0" bIns="18000" anchor="ctr">
            <a:spAutoFit/>
          </a:bodyPr>
          <a:lstStyle/>
          <a:p>
            <a:r>
              <a:rPr lang="en-US" dirty="0"/>
              <a:t>Learning Objectives</a:t>
            </a:r>
            <a:endParaRPr lang="en-US" sz="2800" dirty="0"/>
          </a:p>
        </p:txBody>
      </p:sp>
      <p:sp>
        <p:nvSpPr>
          <p:cNvPr id="7" name="Content Placeholder 6">
            <a:extLst>
              <a:ext uri="{FF2B5EF4-FFF2-40B4-BE49-F238E27FC236}">
                <a16:creationId xmlns:a16="http://schemas.microsoft.com/office/drawing/2014/main" id="{1EB22131-D366-DA51-F336-FB0714E7F533}"/>
              </a:ext>
            </a:extLst>
          </p:cNvPr>
          <p:cNvSpPr>
            <a:spLocks noGrp="1"/>
          </p:cNvSpPr>
          <p:nvPr>
            <p:ph sz="quarter" idx="14"/>
          </p:nvPr>
        </p:nvSpPr>
        <p:spPr>
          <a:xfrm>
            <a:off x="474453" y="1055722"/>
            <a:ext cx="8212347" cy="2637064"/>
          </a:xfrm>
        </p:spPr>
        <p:txBody>
          <a:bodyPr lIns="0" tIns="18000" rIns="0" bIns="18000" anchor="ctr" anchorCtr="0">
            <a:spAutoFit/>
          </a:bodyPr>
          <a:lstStyle/>
          <a:p>
            <a:pPr marL="685800" lvl="0" indent="-685800">
              <a:buClr>
                <a:schemeClr val="lt1"/>
              </a:buClr>
              <a:buSzPct val="25000"/>
              <a:buNone/>
            </a:pPr>
            <a:r>
              <a:rPr lang="en-US" sz="2400" b="1" dirty="0">
                <a:solidFill>
                  <a:srgbClr val="007FA3"/>
                </a:solidFill>
              </a:rPr>
              <a:t>11.1 </a:t>
            </a:r>
            <a:r>
              <a:rPr lang="en-US" sz="2400" dirty="0">
                <a:solidFill>
                  <a:schemeClr val="tx1"/>
                </a:solidFill>
              </a:rPr>
              <a:t>Describe the power flow and operation of an 8-speed automatic transmission.</a:t>
            </a:r>
          </a:p>
          <a:p>
            <a:pPr marL="685800" lvl="0" indent="-685800">
              <a:buClr>
                <a:schemeClr val="lt1"/>
              </a:buClr>
              <a:buSzPct val="25000"/>
              <a:buNone/>
            </a:pPr>
            <a:r>
              <a:rPr lang="en-US" sz="2400" b="1" dirty="0">
                <a:solidFill>
                  <a:srgbClr val="007FA3"/>
                </a:solidFill>
              </a:rPr>
              <a:t>11.2 </a:t>
            </a:r>
            <a:r>
              <a:rPr lang="en-US" sz="2400" dirty="0">
                <a:solidFill>
                  <a:schemeClr val="tx1"/>
                </a:solidFill>
              </a:rPr>
              <a:t>Describe the power flow and operation of a 9-speed automatic transaxle.</a:t>
            </a:r>
          </a:p>
          <a:p>
            <a:pPr marL="685800" lvl="0" indent="-685800">
              <a:buClr>
                <a:schemeClr val="lt1"/>
              </a:buClr>
              <a:buSzPct val="25000"/>
              <a:buNone/>
            </a:pPr>
            <a:r>
              <a:rPr lang="en-US" sz="2400" b="1" dirty="0">
                <a:solidFill>
                  <a:srgbClr val="007FA3"/>
                </a:solidFill>
              </a:rPr>
              <a:t>11.3 </a:t>
            </a:r>
            <a:r>
              <a:rPr lang="en-US" sz="2400" dirty="0">
                <a:solidFill>
                  <a:schemeClr val="tx1"/>
                </a:solidFill>
              </a:rPr>
              <a:t>Describe the power flow and operation of a 10-speed automatic transmission.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26059"/>
            <a:ext cx="8229600" cy="590349"/>
          </a:xfrm>
        </p:spPr>
        <p:txBody>
          <a:bodyPr lIns="0" tIns="18000" rIns="0" bIns="18000" anchor="ctr" anchorCtr="0">
            <a:spAutoFit/>
          </a:bodyPr>
          <a:lstStyle/>
          <a:p>
            <a:r>
              <a:rPr lang="en-US" spc="-500" dirty="0"/>
              <a:t>Z </a:t>
            </a:r>
            <a:r>
              <a:rPr lang="en-US" dirty="0"/>
              <a:t>F 9-Speed Transaxle</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042358"/>
            <a:ext cx="8229600" cy="4641079"/>
          </a:xfrm>
        </p:spPr>
        <p:txBody>
          <a:bodyPr wrap="square" lIns="0" tIns="18000" rIns="0" bIns="18000" anchor="ctr" anchorCtr="0">
            <a:spAutoFit/>
          </a:bodyPr>
          <a:lstStyle/>
          <a:p>
            <a:pPr marL="342900" indent="-342900">
              <a:spcBef>
                <a:spcPts val="600"/>
              </a:spcBef>
            </a:pPr>
            <a:r>
              <a:rPr lang="en-US" sz="2400" spc="-300" dirty="0">
                <a:solidFill>
                  <a:schemeClr val="tx1"/>
                </a:solidFill>
              </a:rPr>
              <a:t>Z </a:t>
            </a:r>
            <a:r>
              <a:rPr lang="en-US" sz="2400" dirty="0">
                <a:solidFill>
                  <a:schemeClr val="tx1"/>
                </a:solidFill>
              </a:rPr>
              <a:t>F 9</a:t>
            </a:r>
            <a:r>
              <a:rPr lang="en-US" sz="2400" spc="-300" dirty="0">
                <a:solidFill>
                  <a:schemeClr val="tx1"/>
                </a:solidFill>
              </a:rPr>
              <a:t>H </a:t>
            </a:r>
            <a:r>
              <a:rPr lang="en-US" sz="2400" dirty="0">
                <a:solidFill>
                  <a:schemeClr val="tx1"/>
                </a:solidFill>
              </a:rPr>
              <a:t>P, 948</a:t>
            </a:r>
            <a:r>
              <a:rPr lang="en-US" sz="2400" spc="-300" dirty="0">
                <a:solidFill>
                  <a:schemeClr val="tx1"/>
                </a:solidFill>
              </a:rPr>
              <a:t>T </a:t>
            </a:r>
            <a:r>
              <a:rPr lang="en-US" sz="2400" dirty="0">
                <a:solidFill>
                  <a:schemeClr val="tx1"/>
                </a:solidFill>
              </a:rPr>
              <a:t>E, 928</a:t>
            </a:r>
            <a:r>
              <a:rPr lang="en-US" sz="2400" spc="-300" dirty="0">
                <a:solidFill>
                  <a:schemeClr val="tx1"/>
                </a:solidFill>
              </a:rPr>
              <a:t>T </a:t>
            </a:r>
            <a:r>
              <a:rPr lang="en-US" sz="2400" dirty="0">
                <a:solidFill>
                  <a:schemeClr val="tx1"/>
                </a:solidFill>
              </a:rPr>
              <a:t>E used for stop–start, hybrid and </a:t>
            </a:r>
          </a:p>
          <a:p>
            <a:pPr marL="0" indent="0">
              <a:spcBef>
                <a:spcPts val="600"/>
              </a:spcBef>
              <a:buNone/>
            </a:pPr>
            <a:r>
              <a:rPr lang="en-US" sz="2400" dirty="0">
                <a:solidFill>
                  <a:schemeClr val="tx1"/>
                </a:solidFill>
              </a:rPr>
              <a:t>     </a:t>
            </a:r>
            <a:r>
              <a:rPr lang="en-US" sz="2400" spc="-300" dirty="0">
                <a:solidFill>
                  <a:schemeClr val="tx1"/>
                </a:solidFill>
              </a:rPr>
              <a:t>A W </a:t>
            </a:r>
            <a:r>
              <a:rPr lang="en-US" sz="2400" dirty="0">
                <a:solidFill>
                  <a:schemeClr val="tx1"/>
                </a:solidFill>
              </a:rPr>
              <a:t>D applications. </a:t>
            </a:r>
          </a:p>
          <a:p>
            <a:pPr marL="342900" indent="-342900">
              <a:spcBef>
                <a:spcPts val="600"/>
              </a:spcBef>
            </a:pPr>
            <a:r>
              <a:rPr lang="en-US" sz="2400" dirty="0">
                <a:solidFill>
                  <a:schemeClr val="tx1"/>
                </a:solidFill>
              </a:rPr>
              <a:t>Gear spread is 9.34 </a:t>
            </a:r>
          </a:p>
          <a:p>
            <a:pPr marL="829818" lvl="1" indent="-342900"/>
            <a:r>
              <a:rPr lang="en-US" sz="2400" dirty="0">
                <a:solidFill>
                  <a:schemeClr val="tx1"/>
                </a:solidFill>
              </a:rPr>
              <a:t>Means it can provide good acceleration from a start and fuel economy </a:t>
            </a:r>
          </a:p>
          <a:p>
            <a:pPr marL="829818" lvl="1" indent="-342900"/>
            <a:r>
              <a:rPr lang="en-US" sz="2400" dirty="0">
                <a:solidFill>
                  <a:schemeClr val="tx1"/>
                </a:solidFill>
              </a:rPr>
              <a:t>Chrysler (</a:t>
            </a:r>
            <a:r>
              <a:rPr lang="en-US" sz="2400" dirty="0" err="1">
                <a:solidFill>
                  <a:schemeClr val="tx1"/>
                </a:solidFill>
              </a:rPr>
              <a:t>Stellantis</a:t>
            </a:r>
            <a:r>
              <a:rPr lang="en-US" sz="2400" dirty="0">
                <a:solidFill>
                  <a:schemeClr val="tx1"/>
                </a:solidFill>
              </a:rPr>
              <a:t>) builds the transmissions</a:t>
            </a:r>
          </a:p>
          <a:p>
            <a:pPr marL="342900" indent="-342900">
              <a:spcBef>
                <a:spcPts val="600"/>
              </a:spcBef>
            </a:pPr>
            <a:r>
              <a:rPr lang="en-US" sz="2400" dirty="0">
                <a:solidFill>
                  <a:schemeClr val="tx1"/>
                </a:solidFill>
              </a:rPr>
              <a:t>9T50 is a fully automatic, 9-speed transaxle, transverse mounted, electronic-controlled transmission using a</a:t>
            </a:r>
          </a:p>
          <a:p>
            <a:pPr marL="829818" lvl="1" indent="-342900"/>
            <a:r>
              <a:rPr lang="en-US" sz="2400" dirty="0">
                <a:solidFill>
                  <a:schemeClr val="tx1"/>
                </a:solidFill>
              </a:rPr>
              <a:t>Torque converter, compound planetary gear set </a:t>
            </a:r>
          </a:p>
          <a:p>
            <a:pPr marL="829818" lvl="1" indent="-342900"/>
            <a:r>
              <a:rPr lang="en-US" sz="2400" dirty="0">
                <a:solidFill>
                  <a:schemeClr val="tx1"/>
                </a:solidFill>
              </a:rPr>
              <a:t>Friction and mechanical clutches, and a hydraulic pressurization and control system</a:t>
            </a:r>
          </a:p>
        </p:txBody>
      </p:sp>
    </p:spTree>
    <p:extLst>
      <p:ext uri="{BB962C8B-B14F-4D97-AF65-F5344CB8AC3E}">
        <p14:creationId xmlns:p14="http://schemas.microsoft.com/office/powerpoint/2010/main" val="158793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11.9</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1605"/>
            <a:ext cx="8229600" cy="405683"/>
          </a:xfrm>
        </p:spPr>
        <p:txBody>
          <a:bodyPr wrap="square" lIns="0" tIns="18000" rIns="0" bIns="18000" anchor="ctr" anchorCtr="0">
            <a:spAutoFit/>
          </a:bodyPr>
          <a:lstStyle/>
          <a:p>
            <a:pPr marL="0" indent="0">
              <a:buNone/>
            </a:pPr>
            <a:r>
              <a:rPr lang="en-US" sz="2400" dirty="0"/>
              <a:t>A stick diagram of the </a:t>
            </a:r>
            <a:r>
              <a:rPr lang="en-US" sz="2400" spc="-300" dirty="0"/>
              <a:t>Z </a:t>
            </a:r>
            <a:r>
              <a:rPr lang="en-US" sz="2400" dirty="0"/>
              <a:t>F 9-speed transaxle.</a:t>
            </a:r>
            <a:endParaRPr lang="en-US" sz="2400" dirty="0">
              <a:solidFill>
                <a:schemeClr val="tx1"/>
              </a:solidFill>
            </a:endParaRPr>
          </a:p>
        </p:txBody>
      </p:sp>
      <p:pic>
        <p:nvPicPr>
          <p:cNvPr id="5" name="Picture 4" descr="A stick diagram of a 9-speed transaxle shows the operation of T S S pressure plates, the engine, clutches, brakes, and gearsets.&#10;Long description is available in notes, Press F6.">
            <a:extLst>
              <a:ext uri="{FF2B5EF4-FFF2-40B4-BE49-F238E27FC236}">
                <a16:creationId xmlns:a16="http://schemas.microsoft.com/office/drawing/2014/main" id="{CDD9967D-AF7D-CFD4-547A-FB09022A6ABD}"/>
              </a:ext>
            </a:extLst>
          </p:cNvPr>
          <p:cNvPicPr>
            <a:picLocks noChangeAspect="1"/>
          </p:cNvPicPr>
          <p:nvPr/>
        </p:nvPicPr>
        <p:blipFill rotWithShape="1">
          <a:blip r:embed="rId3"/>
          <a:srcRect b="10774"/>
          <a:stretch/>
        </p:blipFill>
        <p:spPr>
          <a:xfrm>
            <a:off x="678995" y="1730161"/>
            <a:ext cx="7786011" cy="3758502"/>
          </a:xfrm>
          <a:prstGeom prst="rect">
            <a:avLst/>
          </a:prstGeom>
        </p:spPr>
      </p:pic>
    </p:spTree>
    <p:extLst>
      <p:ext uri="{BB962C8B-B14F-4D97-AF65-F5344CB8AC3E}">
        <p14:creationId xmlns:p14="http://schemas.microsoft.com/office/powerpoint/2010/main" val="259882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3776" y="229668"/>
            <a:ext cx="8229600" cy="590349"/>
          </a:xfrm>
        </p:spPr>
        <p:txBody>
          <a:bodyPr lIns="0" tIns="18000" rIns="0" bIns="18000" anchor="ctr" anchorCtr="0">
            <a:spAutoFit/>
          </a:bodyPr>
          <a:lstStyle/>
          <a:p>
            <a:r>
              <a:rPr lang="en-US" dirty="0"/>
              <a:t>Chart 11.4</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9076" y="1051065"/>
            <a:ext cx="8229600" cy="405683"/>
          </a:xfrm>
        </p:spPr>
        <p:txBody>
          <a:bodyPr wrap="square" lIns="0" tIns="18000" rIns="0" bIns="18000" anchor="ctr" anchorCtr="0">
            <a:spAutoFit/>
          </a:bodyPr>
          <a:lstStyle/>
          <a:p>
            <a:pPr marL="0" indent="0">
              <a:spcBef>
                <a:spcPts val="600"/>
              </a:spcBef>
              <a:buNone/>
            </a:pPr>
            <a:r>
              <a:rPr lang="en-US" sz="2400" spc="-300" dirty="0"/>
              <a:t>Z </a:t>
            </a:r>
            <a:r>
              <a:rPr lang="en-US" sz="2400" dirty="0"/>
              <a:t>F 9-Speed Transaxle</a:t>
            </a:r>
            <a:endParaRPr lang="en-US" sz="2400" b="1" dirty="0">
              <a:solidFill>
                <a:schemeClr val="tx1"/>
              </a:solidFill>
            </a:endParaRPr>
          </a:p>
        </p:txBody>
      </p:sp>
      <p:sp>
        <p:nvSpPr>
          <p:cNvPr id="3" name="Content Placeholder 2">
            <a:extLst>
              <a:ext uri="{FF2B5EF4-FFF2-40B4-BE49-F238E27FC236}">
                <a16:creationId xmlns:a16="http://schemas.microsoft.com/office/drawing/2014/main" id="{22B65A9D-AD9D-E8B2-72C9-DC104A8EEAD6}"/>
              </a:ext>
            </a:extLst>
          </p:cNvPr>
          <p:cNvSpPr>
            <a:spLocks noGrp="1"/>
          </p:cNvSpPr>
          <p:nvPr>
            <p:ph sz="quarter" idx="14"/>
          </p:nvPr>
        </p:nvSpPr>
        <p:spPr>
          <a:xfrm>
            <a:off x="493776" y="1687796"/>
            <a:ext cx="8200200" cy="1513679"/>
          </a:xfrm>
        </p:spPr>
        <p:txBody>
          <a:bodyPr wrap="square" lIns="0" tIns="18000" rIns="0" bIns="18000" anchor="ctr" anchorCtr="0">
            <a:spAutoFit/>
          </a:bodyPr>
          <a:lstStyle/>
          <a:p>
            <a:pPr marL="0" indent="0">
              <a:buNone/>
            </a:pPr>
            <a:r>
              <a:rPr lang="en-US" sz="2400" dirty="0"/>
              <a:t>The engagement of clutches, internal brakes, and dog clutches are used to provide the nine forward speeds and reverse for the </a:t>
            </a:r>
            <a:r>
              <a:rPr lang="en-US" sz="2400" spc="-300" dirty="0"/>
              <a:t>Z </a:t>
            </a:r>
            <a:r>
              <a:rPr lang="en-US" sz="2400" dirty="0"/>
              <a:t>F nine-speed. This transmission can skip gears too.</a:t>
            </a:r>
          </a:p>
        </p:txBody>
      </p:sp>
      <p:graphicFrame>
        <p:nvGraphicFramePr>
          <p:cNvPr id="8" name="Table 7">
            <a:extLst>
              <a:ext uri="{FF2B5EF4-FFF2-40B4-BE49-F238E27FC236}">
                <a16:creationId xmlns:a16="http://schemas.microsoft.com/office/drawing/2014/main" id="{A1340AB9-BB45-498F-9393-5D398C197369}"/>
              </a:ext>
            </a:extLst>
          </p:cNvPr>
          <p:cNvGraphicFramePr>
            <a:graphicFrameLocks noGrp="1"/>
          </p:cNvGraphicFramePr>
          <p:nvPr>
            <p:extLst>
              <p:ext uri="{D42A27DB-BD31-4B8C-83A1-F6EECF244321}">
                <p14:modId xmlns:p14="http://schemas.microsoft.com/office/powerpoint/2010/main" val="4070783155"/>
              </p:ext>
            </p:extLst>
          </p:nvPr>
        </p:nvGraphicFramePr>
        <p:xfrm>
          <a:off x="573665" y="3381246"/>
          <a:ext cx="8069821" cy="2731626"/>
        </p:xfrm>
        <a:graphic>
          <a:graphicData uri="http://schemas.openxmlformats.org/drawingml/2006/table">
            <a:tbl>
              <a:tblPr firstRow="1" firstCol="1" bandRow="1"/>
              <a:tblGrid>
                <a:gridCol w="934925">
                  <a:extLst>
                    <a:ext uri="{9D8B030D-6E8A-4147-A177-3AD203B41FA5}">
                      <a16:colId xmlns:a16="http://schemas.microsoft.com/office/drawing/2014/main" val="20000"/>
                    </a:ext>
                  </a:extLst>
                </a:gridCol>
                <a:gridCol w="1159099">
                  <a:extLst>
                    <a:ext uri="{9D8B030D-6E8A-4147-A177-3AD203B41FA5}">
                      <a16:colId xmlns:a16="http://schemas.microsoft.com/office/drawing/2014/main" val="20001"/>
                    </a:ext>
                  </a:extLst>
                </a:gridCol>
                <a:gridCol w="1300766">
                  <a:extLst>
                    <a:ext uri="{9D8B030D-6E8A-4147-A177-3AD203B41FA5}">
                      <a16:colId xmlns:a16="http://schemas.microsoft.com/office/drawing/2014/main" val="20002"/>
                    </a:ext>
                  </a:extLst>
                </a:gridCol>
                <a:gridCol w="1249251">
                  <a:extLst>
                    <a:ext uri="{9D8B030D-6E8A-4147-A177-3AD203B41FA5}">
                      <a16:colId xmlns:a16="http://schemas.microsoft.com/office/drawing/2014/main" val="20003"/>
                    </a:ext>
                  </a:extLst>
                </a:gridCol>
                <a:gridCol w="1159098">
                  <a:extLst>
                    <a:ext uri="{9D8B030D-6E8A-4147-A177-3AD203B41FA5}">
                      <a16:colId xmlns:a16="http://schemas.microsoft.com/office/drawing/2014/main" val="20004"/>
                    </a:ext>
                  </a:extLst>
                </a:gridCol>
                <a:gridCol w="1326524">
                  <a:extLst>
                    <a:ext uri="{9D8B030D-6E8A-4147-A177-3AD203B41FA5}">
                      <a16:colId xmlns:a16="http://schemas.microsoft.com/office/drawing/2014/main" val="20005"/>
                    </a:ext>
                  </a:extLst>
                </a:gridCol>
                <a:gridCol w="940158">
                  <a:extLst>
                    <a:ext uri="{9D8B030D-6E8A-4147-A177-3AD203B41FA5}">
                      <a16:colId xmlns:a16="http://schemas.microsoft.com/office/drawing/2014/main" val="20006"/>
                    </a:ext>
                  </a:extLst>
                </a:gridCol>
              </a:tblGrid>
              <a:tr h="348493">
                <a:tc>
                  <a:txBody>
                    <a:bodyPr/>
                    <a:lstStyle/>
                    <a:p>
                      <a:pPr marL="226695" marR="0" algn="ctr" eaLnBrk="0" hangingPunct="0">
                        <a:lnSpc>
                          <a:spcPct val="107000"/>
                        </a:lnSpc>
                        <a:spcBef>
                          <a:spcPts val="515"/>
                        </a:spcBef>
                        <a:spcAft>
                          <a:spcPts val="0"/>
                        </a:spcAft>
                      </a:pPr>
                      <a:r>
                        <a:rPr lang="en-US" sz="1200" b="1" spc="-20"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Gear</a:t>
                      </a:r>
                      <a:endParaRPr lang="en-US" sz="11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237490" marR="220345" algn="ctr" eaLnBrk="0" hangingPunct="0">
                        <a:lnSpc>
                          <a:spcPct val="107000"/>
                        </a:lnSpc>
                        <a:spcBef>
                          <a:spcPts val="515"/>
                        </a:spcBef>
                        <a:spcAft>
                          <a:spcPts val="0"/>
                        </a:spcAft>
                      </a:pPr>
                      <a:r>
                        <a:rPr lang="en-US" sz="12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(Dog)</a:t>
                      </a:r>
                      <a:endParaRPr lang="en-US" sz="11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213360" marR="172085" algn="ctr" eaLnBrk="0" hangingPunct="0">
                        <a:lnSpc>
                          <a:spcPct val="107000"/>
                        </a:lnSpc>
                        <a:spcBef>
                          <a:spcPts val="515"/>
                        </a:spcBef>
                        <a:spcAft>
                          <a:spcPts val="0"/>
                        </a:spcAft>
                      </a:pPr>
                      <a:r>
                        <a:rPr lang="en-US" sz="12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 (Clutch)</a:t>
                      </a:r>
                      <a:endParaRPr lang="en-US" sz="11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173990" marR="181610" algn="ctr" eaLnBrk="0" hangingPunct="0">
                        <a:lnSpc>
                          <a:spcPct val="107000"/>
                        </a:lnSpc>
                        <a:spcBef>
                          <a:spcPts val="515"/>
                        </a:spcBef>
                        <a:spcAft>
                          <a:spcPts val="0"/>
                        </a:spcAft>
                      </a:pPr>
                      <a:r>
                        <a:rPr lang="en-US" sz="12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 (Clutch)</a:t>
                      </a:r>
                      <a:endParaRPr lang="en-US" sz="11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174625" marR="173990" algn="ctr" eaLnBrk="0" hangingPunct="0">
                        <a:lnSpc>
                          <a:spcPct val="107000"/>
                        </a:lnSpc>
                        <a:spcBef>
                          <a:spcPts val="515"/>
                        </a:spcBef>
                        <a:spcAft>
                          <a:spcPts val="0"/>
                        </a:spcAft>
                      </a:pPr>
                      <a:r>
                        <a:rPr lang="en-US" sz="12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 (Brake)</a:t>
                      </a:r>
                      <a:endParaRPr lang="en-US" sz="11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186690" marR="213995" algn="ctr" eaLnBrk="0" hangingPunct="0">
                        <a:lnSpc>
                          <a:spcPct val="107000"/>
                        </a:lnSpc>
                        <a:spcBef>
                          <a:spcPts val="515"/>
                        </a:spcBef>
                        <a:spcAft>
                          <a:spcPts val="0"/>
                        </a:spcAft>
                      </a:pPr>
                      <a:r>
                        <a:rPr lang="en-US" sz="12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 (Clutch)</a:t>
                      </a:r>
                      <a:endParaRPr lang="en-US" sz="11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227330" marR="96520" algn="ctr" eaLnBrk="0" hangingPunct="0">
                        <a:lnSpc>
                          <a:spcPct val="107000"/>
                        </a:lnSpc>
                        <a:spcBef>
                          <a:spcPts val="515"/>
                        </a:spcBef>
                        <a:spcAft>
                          <a:spcPts val="0"/>
                        </a:spcAft>
                      </a:pPr>
                      <a:r>
                        <a:rPr lang="en-US" sz="1200" b="1" noProof="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 (Dog)</a:t>
                      </a:r>
                      <a:endParaRPr lang="en-US" sz="11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232641">
                <a:tc>
                  <a:txBody>
                    <a:bodyPr/>
                    <a:lstStyle/>
                    <a:p>
                      <a:pPr marL="228600" marR="0"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First</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3360" marR="17208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4625" marR="17399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231819">
                <a:tc>
                  <a:txBody>
                    <a:bodyPr/>
                    <a:lstStyle/>
                    <a:p>
                      <a:pPr marL="0" marR="288290" algn="r" eaLnBrk="0" hangingPunct="0">
                        <a:lnSpc>
                          <a:spcPts val="1255"/>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Second</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3360" marR="17208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4625" marR="17399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231819">
                <a:tc>
                  <a:txBody>
                    <a:bodyPr/>
                    <a:lstStyle/>
                    <a:p>
                      <a:pPr marL="205105" marR="0" eaLnBrk="0" hangingPunct="0">
                        <a:lnSpc>
                          <a:spcPts val="1255"/>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Third</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3360" marR="17208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4625" marR="17399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231819">
                <a:tc>
                  <a:txBody>
                    <a:bodyPr/>
                    <a:lstStyle/>
                    <a:p>
                      <a:pPr marL="0" marR="302895" algn="r" eaLnBrk="0" hangingPunct="0">
                        <a:lnSpc>
                          <a:spcPts val="1255"/>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Fourth</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3360" marR="17208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4625" marR="17399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31819">
                <a:tc>
                  <a:txBody>
                    <a:bodyPr/>
                    <a:lstStyle/>
                    <a:p>
                      <a:pPr marL="223520" marR="0" eaLnBrk="0" hangingPunct="0">
                        <a:lnSpc>
                          <a:spcPts val="1255"/>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Fifth</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2725" marR="17208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990" marR="17399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231819">
                <a:tc>
                  <a:txBody>
                    <a:bodyPr/>
                    <a:lstStyle/>
                    <a:p>
                      <a:pPr marL="212090" marR="0" eaLnBrk="0" hangingPunct="0">
                        <a:lnSpc>
                          <a:spcPts val="1255"/>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Sixth</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2725" marR="17208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990" marR="17399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231819">
                <a:tc>
                  <a:txBody>
                    <a:bodyPr/>
                    <a:lstStyle/>
                    <a:p>
                      <a:pPr marL="0" marR="264795" algn="r" eaLnBrk="0" hangingPunct="0">
                        <a:lnSpc>
                          <a:spcPts val="1255"/>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Seventh</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2725" marR="17208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4625" marR="17399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231819">
                <a:tc>
                  <a:txBody>
                    <a:bodyPr/>
                    <a:lstStyle/>
                    <a:p>
                      <a:pPr marL="0" marR="313690" algn="r" eaLnBrk="0" hangingPunct="0">
                        <a:lnSpc>
                          <a:spcPts val="1255"/>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Eighth</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2725" marR="17208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4625" marR="17399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231819">
                <a:tc>
                  <a:txBody>
                    <a:bodyPr/>
                    <a:lstStyle/>
                    <a:p>
                      <a:pPr marL="193675" marR="0" eaLnBrk="0" hangingPunct="0">
                        <a:lnSpc>
                          <a:spcPts val="1255"/>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Ninth</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2725" marR="17208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74625" marR="173990"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86690" marR="213995" algn="ctr" eaLnBrk="0" hangingPunct="0">
                        <a:lnSpc>
                          <a:spcPts val="1255"/>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ts val="1255"/>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r h="295940">
                <a:tc>
                  <a:txBody>
                    <a:bodyPr/>
                    <a:lstStyle/>
                    <a:p>
                      <a:pPr marL="0" marR="269875" algn="r" eaLnBrk="0" hangingPunct="0">
                        <a:lnSpc>
                          <a:spcPct val="107000"/>
                        </a:lnSpc>
                        <a:spcBef>
                          <a:spcPts val="60"/>
                        </a:spcBef>
                        <a:spcAft>
                          <a:spcPts val="0"/>
                        </a:spcAft>
                      </a:pPr>
                      <a:r>
                        <a:rPr lang="en-US" sz="1200" b="1" spc="-1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Reverse</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237490" marR="220345" algn="ctr" eaLnBrk="0" hangingPunct="0">
                        <a:lnSpc>
                          <a:spcPct val="107000"/>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212725" marR="172085" algn="ctr" eaLnBrk="0" hangingPunct="0">
                        <a:lnSpc>
                          <a:spcPct val="107000"/>
                        </a:lnSpc>
                        <a:spcBef>
                          <a:spcPts val="60"/>
                        </a:spcBef>
                        <a:spcAft>
                          <a:spcPts val="0"/>
                        </a:spcAft>
                      </a:pPr>
                      <a:r>
                        <a:rPr lang="en-US" sz="1200" b="1" spc="-30"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173355" marR="181610" algn="ctr" eaLnBrk="0" hangingPunct="0">
                        <a:lnSpc>
                          <a:spcPct val="107000"/>
                        </a:lnSpc>
                        <a:spcBef>
                          <a:spcPts val="60"/>
                        </a:spcBef>
                        <a:spcAft>
                          <a:spcPts val="0"/>
                        </a:spcAft>
                      </a:pPr>
                      <a:r>
                        <a:rPr lang="en-US" sz="1200" b="1" spc="-2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Off</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174625" marR="173990" algn="ctr" eaLnBrk="0" hangingPunct="0">
                        <a:lnSpc>
                          <a:spcPct val="107000"/>
                        </a:lnSpc>
                        <a:spcBef>
                          <a:spcPts val="60"/>
                        </a:spcBef>
                        <a:spcAft>
                          <a:spcPts val="0"/>
                        </a:spcAft>
                      </a:pPr>
                      <a:r>
                        <a:rPr lang="en-US" sz="1200" b="1" spc="-30" noProof="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542925" marR="0" indent="0" eaLnBrk="0" hangingPunct="0">
                        <a:lnSpc>
                          <a:spcPct val="107000"/>
                        </a:lnSpc>
                        <a:spcBef>
                          <a:spcPts val="0"/>
                        </a:spcBef>
                        <a:spcAft>
                          <a:spcPts val="0"/>
                        </a:spcAft>
                      </a:pPr>
                      <a:r>
                        <a:rPr lang="en-US" sz="100" b="1" noProof="0">
                          <a:effectLst/>
                          <a:latin typeface="Arial" panose="020B0604020202020204" pitchFamily="34" charset="0"/>
                          <a:ea typeface="Calibri" panose="020F0502020204030204" pitchFamily="34" charset="0"/>
                          <a:cs typeface="Times New Roman" panose="02020603050405020304" pitchFamily="18" charset="0"/>
                        </a:rPr>
                        <a:t>Blank</a:t>
                      </a:r>
                      <a:endParaRPr lang="en-US" sz="100" noProof="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227330" marR="96520" algn="ctr" eaLnBrk="0" hangingPunct="0">
                        <a:lnSpc>
                          <a:spcPct val="107000"/>
                        </a:lnSpc>
                        <a:spcBef>
                          <a:spcPts val="60"/>
                        </a:spcBef>
                        <a:spcAft>
                          <a:spcPts val="0"/>
                        </a:spcAft>
                      </a:pPr>
                      <a:r>
                        <a:rPr lang="en-US" sz="1200" b="1" spc="-30" noProof="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rPr>
                        <a:t>On</a:t>
                      </a: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560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26059"/>
            <a:ext cx="8229600" cy="590349"/>
          </a:xfrm>
        </p:spPr>
        <p:txBody>
          <a:bodyPr lIns="0" tIns="18000" rIns="0" bIns="18000" anchor="ctr" anchorCtr="0">
            <a:spAutoFit/>
          </a:bodyPr>
          <a:lstStyle/>
          <a:p>
            <a:r>
              <a:rPr lang="en-US" spc="-500" dirty="0"/>
              <a:t>G </a:t>
            </a:r>
            <a:r>
              <a:rPr lang="en-US" dirty="0"/>
              <a:t>M and Ford 10-Speed Transmission</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812917"/>
            <a:ext cx="8229600" cy="5083887"/>
          </a:xfrm>
        </p:spPr>
        <p:txBody>
          <a:bodyPr wrap="square" lIns="0" tIns="18000" rIns="0" bIns="18000" anchor="ctr" anchorCtr="0">
            <a:spAutoFit/>
          </a:bodyPr>
          <a:lstStyle/>
          <a:p>
            <a:pPr marL="342900" indent="-342900">
              <a:spcBef>
                <a:spcPts val="600"/>
              </a:spcBef>
            </a:pPr>
            <a:r>
              <a:rPr lang="en-US" sz="2400" dirty="0"/>
              <a:t>Joint venture between Ford Motor Company and </a:t>
            </a:r>
            <a:r>
              <a:rPr lang="en-US" sz="2400" spc="-300" dirty="0"/>
              <a:t>G </a:t>
            </a:r>
            <a:r>
              <a:rPr lang="en-US" sz="2400" dirty="0"/>
              <a:t>M</a:t>
            </a:r>
          </a:p>
          <a:p>
            <a:pPr marL="829818" lvl="1" indent="-342900"/>
            <a:r>
              <a:rPr lang="en-US" sz="2400" dirty="0"/>
              <a:t>Design two transmissions, a </a:t>
            </a:r>
            <a:r>
              <a:rPr lang="en-US" sz="2400" spc="-300" dirty="0"/>
              <a:t>R W </a:t>
            </a:r>
            <a:r>
              <a:rPr lang="en-US" sz="2400" dirty="0"/>
              <a:t>D 10-speed transmission </a:t>
            </a:r>
          </a:p>
          <a:p>
            <a:pPr marL="829818" lvl="1" indent="-342900"/>
            <a:r>
              <a:rPr lang="en-US" sz="2400" dirty="0"/>
              <a:t>FWD/AWD 9-speed transaxle</a:t>
            </a:r>
          </a:p>
          <a:p>
            <a:pPr marL="829818" lvl="1" indent="-342900"/>
            <a:r>
              <a:rPr lang="en-US" sz="2400" spc="-300" dirty="0"/>
              <a:t>G </a:t>
            </a:r>
            <a:r>
              <a:rPr lang="en-US" sz="2400" dirty="0"/>
              <a:t>M/Ford each build their own unique version</a:t>
            </a:r>
          </a:p>
          <a:p>
            <a:pPr marL="342900" indent="-342900">
              <a:spcBef>
                <a:spcPts val="600"/>
              </a:spcBef>
            </a:pPr>
            <a:r>
              <a:rPr lang="en-US" sz="2400" dirty="0"/>
              <a:t>Four planetary gear sets, two brake clutches, four rotating clutches</a:t>
            </a:r>
          </a:p>
          <a:p>
            <a:pPr marL="342900" indent="-342900">
              <a:spcBef>
                <a:spcPts val="600"/>
              </a:spcBef>
            </a:pPr>
            <a:r>
              <a:rPr lang="en-US" sz="2400" dirty="0"/>
              <a:t>Triple-clutch assembly on dedicated intermediate shaft</a:t>
            </a:r>
          </a:p>
          <a:p>
            <a:pPr marL="342900" indent="-342900">
              <a:spcBef>
                <a:spcPts val="600"/>
              </a:spcBef>
            </a:pPr>
            <a:r>
              <a:rPr lang="en-US" sz="2400" dirty="0"/>
              <a:t>Placed in middle of power flow </a:t>
            </a:r>
          </a:p>
          <a:p>
            <a:pPr marL="342900" indent="-342900">
              <a:spcBef>
                <a:spcPts val="600"/>
              </a:spcBef>
            </a:pPr>
            <a:r>
              <a:rPr lang="en-US" sz="2400" dirty="0"/>
              <a:t>Replaces two ordinary clutches and is key for packaging 10-speed </a:t>
            </a:r>
          </a:p>
          <a:p>
            <a:pPr marL="342900" indent="-342900">
              <a:spcBef>
                <a:spcPts val="600"/>
              </a:spcBef>
            </a:pPr>
            <a:r>
              <a:rPr lang="en-US" sz="2400" dirty="0"/>
              <a:t>Unit into same space as 8-speed transmission</a:t>
            </a:r>
          </a:p>
        </p:txBody>
      </p:sp>
    </p:spTree>
    <p:extLst>
      <p:ext uri="{BB962C8B-B14F-4D97-AF65-F5344CB8AC3E}">
        <p14:creationId xmlns:p14="http://schemas.microsoft.com/office/powerpoint/2010/main" val="3406517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11.10</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48706"/>
            <a:ext cx="8229600" cy="1513679"/>
          </a:xfrm>
        </p:spPr>
        <p:txBody>
          <a:bodyPr wrap="square" lIns="0" tIns="18000" rIns="0" bIns="18000" anchor="ctr" anchorCtr="0">
            <a:spAutoFit/>
          </a:bodyPr>
          <a:lstStyle/>
          <a:p>
            <a:pPr marL="0" indent="0">
              <a:buNone/>
            </a:pPr>
            <a:r>
              <a:rPr lang="en-US" sz="2400" dirty="0"/>
              <a:t>Dash display on a Ford Mustang showing gear display. The transmission is so smooth that driver would not have any idea what gear transmission is operating in with the digital display.</a:t>
            </a:r>
            <a:endParaRPr lang="en-US" sz="2400" dirty="0">
              <a:solidFill>
                <a:schemeClr val="tx1"/>
              </a:solidFill>
            </a:endParaRPr>
          </a:p>
        </p:txBody>
      </p:sp>
      <p:pic>
        <p:nvPicPr>
          <p:cNvPr id="5" name="Picture 4" descr="A close-up of a Ford Mustang dashboard displaying gear speed in r p m times 1000 and then car mileage, fuel economy in miles per gallon, and time.&#10;Long description is available in notes, Press F6.">
            <a:extLst>
              <a:ext uri="{FF2B5EF4-FFF2-40B4-BE49-F238E27FC236}">
                <a16:creationId xmlns:a16="http://schemas.microsoft.com/office/drawing/2014/main" id="{DF3B694E-AFFF-8A7A-658F-DDBBA2A7A40D}"/>
              </a:ext>
            </a:extLst>
          </p:cNvPr>
          <p:cNvPicPr>
            <a:picLocks noChangeAspect="1"/>
          </p:cNvPicPr>
          <p:nvPr/>
        </p:nvPicPr>
        <p:blipFill rotWithShape="1">
          <a:blip r:embed="rId3"/>
          <a:srcRect b="7776"/>
          <a:stretch/>
        </p:blipFill>
        <p:spPr>
          <a:xfrm>
            <a:off x="1991225" y="2754248"/>
            <a:ext cx="5161550" cy="3565480"/>
          </a:xfrm>
          <a:prstGeom prst="rect">
            <a:avLst/>
          </a:prstGeom>
        </p:spPr>
      </p:pic>
    </p:spTree>
    <p:extLst>
      <p:ext uri="{BB962C8B-B14F-4D97-AF65-F5344CB8AC3E}">
        <p14:creationId xmlns:p14="http://schemas.microsoft.com/office/powerpoint/2010/main" val="299699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11.11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7387"/>
            <a:ext cx="8229600" cy="775015"/>
          </a:xfrm>
        </p:spPr>
        <p:txBody>
          <a:bodyPr wrap="square" lIns="0" tIns="18000" rIns="0" bIns="18000" anchor="ctr" anchorCtr="0">
            <a:spAutoFit/>
          </a:bodyPr>
          <a:lstStyle/>
          <a:p>
            <a:pPr marL="0" indent="0">
              <a:buNone/>
            </a:pPr>
            <a:r>
              <a:rPr lang="en-US" sz="2400" dirty="0"/>
              <a:t>A cross-sectional view showing the location of the clutches (A through F) and gear sets (1 through 4).</a:t>
            </a:r>
            <a:endParaRPr lang="en-US" sz="2400" dirty="0">
              <a:solidFill>
                <a:schemeClr val="tx1"/>
              </a:solidFill>
            </a:endParaRPr>
          </a:p>
        </p:txBody>
      </p:sp>
      <p:pic>
        <p:nvPicPr>
          <p:cNvPr id="5" name="Picture 4" descr="An illustration shows a cross-sectional view of a 10-speed transmission depicting the connection of clutches A to F and gearsets 1 to 4.&#10;Long description is available in notes, Press F6.">
            <a:extLst>
              <a:ext uri="{FF2B5EF4-FFF2-40B4-BE49-F238E27FC236}">
                <a16:creationId xmlns:a16="http://schemas.microsoft.com/office/drawing/2014/main" id="{14F5B8A5-F740-E286-2B68-A77630FB9A79}"/>
              </a:ext>
            </a:extLst>
          </p:cNvPr>
          <p:cNvPicPr>
            <a:picLocks noChangeAspect="1"/>
          </p:cNvPicPr>
          <p:nvPr/>
        </p:nvPicPr>
        <p:blipFill rotWithShape="1">
          <a:blip r:embed="rId3"/>
          <a:srcRect b="10916"/>
          <a:stretch/>
        </p:blipFill>
        <p:spPr>
          <a:xfrm>
            <a:off x="561033" y="2070178"/>
            <a:ext cx="8021935" cy="3314894"/>
          </a:xfrm>
          <a:prstGeom prst="rect">
            <a:avLst/>
          </a:prstGeom>
        </p:spPr>
      </p:pic>
    </p:spTree>
    <p:extLst>
      <p:ext uri="{BB962C8B-B14F-4D97-AF65-F5344CB8AC3E}">
        <p14:creationId xmlns:p14="http://schemas.microsoft.com/office/powerpoint/2010/main" val="121599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11.12</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1568"/>
            <a:ext cx="8229600" cy="405683"/>
          </a:xfrm>
        </p:spPr>
        <p:txBody>
          <a:bodyPr wrap="square" lIns="0" tIns="18000" rIns="0" bIns="18000" anchor="ctr" anchorCtr="0">
            <a:spAutoFit/>
          </a:bodyPr>
          <a:lstStyle/>
          <a:p>
            <a:pPr marL="0" indent="0">
              <a:buNone/>
            </a:pPr>
            <a:r>
              <a:rPr lang="en-US" sz="2400" dirty="0"/>
              <a:t>Clutches A and B.</a:t>
            </a:r>
            <a:endParaRPr lang="en-US" sz="2400" dirty="0">
              <a:solidFill>
                <a:schemeClr val="tx1"/>
              </a:solidFill>
            </a:endParaRPr>
          </a:p>
        </p:txBody>
      </p:sp>
      <p:pic>
        <p:nvPicPr>
          <p:cNvPr id="5" name="Picture 4" descr="An illustration shows how clutches B and A are connected to gearsets 1 and 2.&#10;Long description is available in notes, Press F6.">
            <a:extLst>
              <a:ext uri="{FF2B5EF4-FFF2-40B4-BE49-F238E27FC236}">
                <a16:creationId xmlns:a16="http://schemas.microsoft.com/office/drawing/2014/main" id="{616BD241-BFA8-ED99-68AA-91E8F911BDCD}"/>
              </a:ext>
            </a:extLst>
          </p:cNvPr>
          <p:cNvPicPr>
            <a:picLocks noChangeAspect="1"/>
          </p:cNvPicPr>
          <p:nvPr/>
        </p:nvPicPr>
        <p:blipFill rotWithShape="1">
          <a:blip r:embed="rId3"/>
          <a:srcRect b="4780"/>
          <a:stretch/>
        </p:blipFill>
        <p:spPr>
          <a:xfrm>
            <a:off x="2382714" y="1681535"/>
            <a:ext cx="4385388" cy="4668113"/>
          </a:xfrm>
          <a:prstGeom prst="rect">
            <a:avLst/>
          </a:prstGeom>
        </p:spPr>
      </p:pic>
    </p:spTree>
    <p:extLst>
      <p:ext uri="{BB962C8B-B14F-4D97-AF65-F5344CB8AC3E}">
        <p14:creationId xmlns:p14="http://schemas.microsoft.com/office/powerpoint/2010/main" val="2360713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11.13</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1568"/>
            <a:ext cx="8229600" cy="405683"/>
          </a:xfrm>
        </p:spPr>
        <p:txBody>
          <a:bodyPr wrap="square" lIns="0" tIns="18000" rIns="0" bIns="18000" anchor="ctr" anchorCtr="0">
            <a:spAutoFit/>
          </a:bodyPr>
          <a:lstStyle/>
          <a:p>
            <a:pPr marL="0" indent="0">
              <a:buNone/>
            </a:pPr>
            <a:r>
              <a:rPr lang="en-US" sz="2400" dirty="0"/>
              <a:t>Clutches E and F.</a:t>
            </a:r>
            <a:endParaRPr lang="en-US" sz="2400" dirty="0">
              <a:solidFill>
                <a:schemeClr val="tx1"/>
              </a:solidFill>
            </a:endParaRPr>
          </a:p>
        </p:txBody>
      </p:sp>
      <p:pic>
        <p:nvPicPr>
          <p:cNvPr id="8" name="Picture 7" descr="An illustration shows the continuation of how gearsets 1 and 2 are connected to unnamed clutches in the front and how clutches C, D, F, and E are connected to gearsets 1 to 4.&#10;Long description is available in notes, Press F6.">
            <a:extLst>
              <a:ext uri="{FF2B5EF4-FFF2-40B4-BE49-F238E27FC236}">
                <a16:creationId xmlns:a16="http://schemas.microsoft.com/office/drawing/2014/main" id="{86EEB102-3321-F082-47AD-AF32035DAF85}"/>
              </a:ext>
            </a:extLst>
          </p:cNvPr>
          <p:cNvPicPr>
            <a:picLocks noChangeAspect="1"/>
          </p:cNvPicPr>
          <p:nvPr/>
        </p:nvPicPr>
        <p:blipFill rotWithShape="1">
          <a:blip r:embed="rId3"/>
          <a:srcRect b="9530"/>
          <a:stretch/>
        </p:blipFill>
        <p:spPr>
          <a:xfrm>
            <a:off x="609367" y="1701789"/>
            <a:ext cx="7942510" cy="3620838"/>
          </a:xfrm>
          <a:prstGeom prst="rect">
            <a:avLst/>
          </a:prstGeom>
        </p:spPr>
      </p:pic>
    </p:spTree>
    <p:extLst>
      <p:ext uri="{BB962C8B-B14F-4D97-AF65-F5344CB8AC3E}">
        <p14:creationId xmlns:p14="http://schemas.microsoft.com/office/powerpoint/2010/main" val="3076431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 uri="{C183D7F6-B498-43B3-948B-1728B52AA6E4}">
                <adec:decorative xmlns:adec="http://schemas.microsoft.com/office/drawing/2017/decorative" val="0"/>
              </a:ext>
            </a:extLst>
          </p:cNvPr>
          <p:cNvSpPr>
            <a:spLocks noGrp="1"/>
          </p:cNvSpPr>
          <p:nvPr>
            <p:ph type="title"/>
          </p:nvPr>
        </p:nvSpPr>
        <p:spPr>
          <a:xfrm>
            <a:off x="493776" y="229668"/>
            <a:ext cx="8229600" cy="590349"/>
          </a:xfrm>
        </p:spPr>
        <p:txBody>
          <a:bodyPr lIns="0" tIns="18000" rIns="0" bIns="18000" anchor="ctr" anchorCtr="0">
            <a:spAutoFit/>
          </a:bodyPr>
          <a:lstStyle/>
          <a:p>
            <a:r>
              <a:rPr lang="en-US" dirty="0"/>
              <a:t>Chart 11.5</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9076" y="1051065"/>
            <a:ext cx="8229600" cy="405683"/>
          </a:xfrm>
        </p:spPr>
        <p:txBody>
          <a:bodyPr wrap="square" lIns="0" tIns="18000" rIns="0" bIns="18000" anchor="ctr" anchorCtr="0">
            <a:spAutoFit/>
          </a:bodyPr>
          <a:lstStyle/>
          <a:p>
            <a:pPr marL="0" indent="0">
              <a:spcBef>
                <a:spcPts val="600"/>
              </a:spcBef>
              <a:buNone/>
            </a:pPr>
            <a:r>
              <a:rPr lang="en-US" sz="2400" dirty="0"/>
              <a:t>10-Speed Clutch/Ratios</a:t>
            </a:r>
            <a:endParaRPr lang="en-US" sz="2400" b="1" dirty="0">
              <a:solidFill>
                <a:schemeClr val="tx1"/>
              </a:solidFill>
            </a:endParaRPr>
          </a:p>
        </p:txBody>
      </p:sp>
      <p:graphicFrame>
        <p:nvGraphicFramePr>
          <p:cNvPr id="9" name="Table 8">
            <a:extLst>
              <a:ext uri="{FF2B5EF4-FFF2-40B4-BE49-F238E27FC236}">
                <a16:creationId xmlns:a16="http://schemas.microsoft.com/office/drawing/2014/main" id="{EB1F1009-AC07-4A79-B3C3-0096DAA95F9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57323950"/>
              </p:ext>
            </p:extLst>
          </p:nvPr>
        </p:nvGraphicFramePr>
        <p:xfrm>
          <a:off x="1455313" y="1511086"/>
          <a:ext cx="6233373" cy="3935731"/>
        </p:xfrm>
        <a:graphic>
          <a:graphicData uri="http://schemas.openxmlformats.org/drawingml/2006/table">
            <a:tbl>
              <a:tblPr firstRow="1" firstCol="1" bandRow="1"/>
              <a:tblGrid>
                <a:gridCol w="901520">
                  <a:extLst>
                    <a:ext uri="{9D8B030D-6E8A-4147-A177-3AD203B41FA5}">
                      <a16:colId xmlns:a16="http://schemas.microsoft.com/office/drawing/2014/main" val="20000"/>
                    </a:ext>
                  </a:extLst>
                </a:gridCol>
                <a:gridCol w="1486001">
                  <a:extLst>
                    <a:ext uri="{9D8B030D-6E8A-4147-A177-3AD203B41FA5}">
                      <a16:colId xmlns:a16="http://schemas.microsoft.com/office/drawing/2014/main" val="20001"/>
                    </a:ext>
                  </a:extLst>
                </a:gridCol>
                <a:gridCol w="1450383">
                  <a:extLst>
                    <a:ext uri="{9D8B030D-6E8A-4147-A177-3AD203B41FA5}">
                      <a16:colId xmlns:a16="http://schemas.microsoft.com/office/drawing/2014/main" val="20002"/>
                    </a:ext>
                  </a:extLst>
                </a:gridCol>
                <a:gridCol w="2395469">
                  <a:extLst>
                    <a:ext uri="{9D8B030D-6E8A-4147-A177-3AD203B41FA5}">
                      <a16:colId xmlns:a16="http://schemas.microsoft.com/office/drawing/2014/main" val="20003"/>
                    </a:ext>
                  </a:extLst>
                </a:gridCol>
              </a:tblGrid>
              <a:tr h="626633">
                <a:tc>
                  <a:txBody>
                    <a:bodyPr/>
                    <a:lstStyle/>
                    <a:p>
                      <a:pPr marL="0" marR="0" algn="ctr" eaLnBrk="0" hangingPunct="0">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400" b="1" spc="-20" dirty="0">
                          <a:solidFill>
                            <a:schemeClr val="bg1"/>
                          </a:solidFill>
                          <a:effectLst/>
                          <a:latin typeface="Arial" panose="020B0604020202020204" pitchFamily="34" charset="0"/>
                          <a:ea typeface="Calibri" panose="020F0502020204030204" pitchFamily="34" charset="0"/>
                          <a:cs typeface="Arial" panose="020B0604020202020204" pitchFamily="34" charset="0"/>
                        </a:rPr>
                        <a:t>Gear</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ctr" eaLnBrk="0" hangingPunct="0">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400" b="1" spc="-10" dirty="0">
                          <a:solidFill>
                            <a:schemeClr val="bg1"/>
                          </a:solidFill>
                          <a:effectLst/>
                          <a:latin typeface="Arial" panose="020B0604020202020204" pitchFamily="34" charset="0"/>
                          <a:ea typeface="Calibri" panose="020F0502020204030204" pitchFamily="34" charset="0"/>
                          <a:cs typeface="Arial" panose="020B0604020202020204" pitchFamily="34" charset="0"/>
                        </a:rPr>
                        <a:t>Clutch</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ctr" eaLnBrk="0" hangingPunct="0">
                        <a:lnSpc>
                          <a:spcPct val="107000"/>
                        </a:lnSpc>
                        <a:spcBef>
                          <a:spcPts val="0"/>
                        </a:spcBef>
                        <a:spcAft>
                          <a:spcPts val="0"/>
                        </a:spcAft>
                      </a:pPr>
                      <a:r>
                        <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Gear Ratio</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170180" marR="0" indent="-22225" algn="ctr" eaLnBrk="0" hangingPunct="0">
                        <a:lnSpc>
                          <a:spcPts val="1100"/>
                        </a:lnSpc>
                        <a:spcBef>
                          <a:spcPts val="450"/>
                        </a:spcBef>
                        <a:spcAft>
                          <a:spcPts val="0"/>
                        </a:spcAft>
                      </a:pPr>
                      <a:r>
                        <a:rPr lang="en-US" sz="1400" b="1" spc="-10" dirty="0">
                          <a:solidFill>
                            <a:schemeClr val="bg1"/>
                          </a:solidFill>
                          <a:effectLst/>
                          <a:latin typeface="Arial" panose="020B0604020202020204" pitchFamily="34" charset="0"/>
                          <a:ea typeface="Calibri" panose="020F0502020204030204" pitchFamily="34" charset="0"/>
                          <a:cs typeface="Arial" panose="020B0604020202020204" pitchFamily="34" charset="0"/>
                        </a:rPr>
                        <a:t>Reduction/Overdrive</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287194">
                <a:tc>
                  <a:txBody>
                    <a:bodyPr/>
                    <a:lstStyle/>
                    <a:p>
                      <a:pPr marL="0" marR="45720" algn="ctr" eaLnBrk="0" hangingPunct="0">
                        <a:lnSpc>
                          <a:spcPts val="1225"/>
                        </a:lnSpc>
                        <a:spcBef>
                          <a:spcPts val="30"/>
                        </a:spcBef>
                        <a:spcAft>
                          <a:spcPts val="0"/>
                        </a:spcAft>
                      </a:pPr>
                      <a:r>
                        <a:rPr lang="en-US" sz="14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1</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69545" algn="ctr" eaLnBrk="0" hangingPunct="0">
                        <a:lnSpc>
                          <a:spcPts val="1225"/>
                        </a:lnSpc>
                        <a:spcBef>
                          <a:spcPts val="30"/>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A B D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5435" marR="0" algn="ctr" eaLnBrk="0" hangingPunct="0">
                        <a:lnSpc>
                          <a:spcPts val="1225"/>
                        </a:lnSpc>
                        <a:spcBef>
                          <a:spcPts val="30"/>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4.07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225" marR="60960" algn="ctr" eaLnBrk="0" hangingPunct="0">
                        <a:lnSpc>
                          <a:spcPts val="1225"/>
                        </a:lnSpc>
                        <a:spcBef>
                          <a:spcPts val="30"/>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Reduction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286135">
                <a:tc>
                  <a:txBody>
                    <a:bodyPr/>
                    <a:lstStyle/>
                    <a:p>
                      <a:pPr marL="0" marR="45720" algn="ctr" eaLnBrk="0" hangingPunct="0">
                        <a:lnSpc>
                          <a:spcPts val="1225"/>
                        </a:lnSpc>
                        <a:spcBef>
                          <a:spcPts val="30"/>
                        </a:spcBef>
                        <a:spcAft>
                          <a:spcPts val="0"/>
                        </a:spcAft>
                      </a:pPr>
                      <a:r>
                        <a:rPr lang="en-US" sz="14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65100" algn="ctr" eaLnBrk="0" hangingPunct="0">
                        <a:lnSpc>
                          <a:spcPts val="1225"/>
                        </a:lnSpc>
                        <a:spcBef>
                          <a:spcPts val="30"/>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A B C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5435" marR="0" algn="ctr" eaLnBrk="0" hangingPunct="0">
                        <a:lnSpc>
                          <a:spcPts val="1225"/>
                        </a:lnSpc>
                        <a:spcBef>
                          <a:spcPts val="30"/>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2.98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225" marR="60960" algn="ctr" eaLnBrk="0" hangingPunct="0">
                        <a:lnSpc>
                          <a:spcPts val="1225"/>
                        </a:lnSpc>
                        <a:spcBef>
                          <a:spcPts val="30"/>
                        </a:spcBef>
                        <a:spcAft>
                          <a:spcPts val="0"/>
                        </a:spcAft>
                      </a:pPr>
                      <a:r>
                        <a:rPr lang="en-US" sz="1400" b="1" spc="-10">
                          <a:solidFill>
                            <a:srgbClr val="231F20"/>
                          </a:solidFill>
                          <a:effectLst/>
                          <a:latin typeface="Arial" panose="020B0604020202020204" pitchFamily="34" charset="0"/>
                          <a:ea typeface="Calibri" panose="020F0502020204030204" pitchFamily="34" charset="0"/>
                          <a:cs typeface="Arial" panose="020B0604020202020204" pitchFamily="34" charset="0"/>
                        </a:rPr>
                        <a:t>Reduction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44422">
                <a:tc>
                  <a:txBody>
                    <a:bodyPr/>
                    <a:lstStyle/>
                    <a:p>
                      <a:pPr marL="0" marR="45720" algn="ctr" eaLnBrk="0" hangingPunct="0">
                        <a:lnSpc>
                          <a:spcPct val="107000"/>
                        </a:lnSpc>
                        <a:spcBef>
                          <a:spcPts val="30"/>
                        </a:spcBef>
                        <a:spcAft>
                          <a:spcPts val="0"/>
                        </a:spcAft>
                      </a:pPr>
                      <a:r>
                        <a:rPr lang="en-US" sz="1400" b="1">
                          <a:solidFill>
                            <a:srgbClr val="231F20"/>
                          </a:solidFill>
                          <a:effectLst/>
                          <a:latin typeface="Arial" panose="020B0604020202020204" pitchFamily="34" charset="0"/>
                          <a:ea typeface="Calibri" panose="020F0502020204030204" pitchFamily="34" charset="0"/>
                          <a:cs typeface="Arial" panose="020B0604020202020204" pitchFamily="34" charset="0"/>
                        </a:rPr>
                        <a:t>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70815" algn="ctr" eaLnBrk="0" hangingPunct="0">
                        <a:lnSpc>
                          <a:spcPct val="107000"/>
                        </a:lnSpc>
                        <a:spcBef>
                          <a:spcPts val="30"/>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A C D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5435" marR="0" algn="ctr" eaLnBrk="0" hangingPunct="0">
                        <a:lnSpc>
                          <a:spcPct val="107000"/>
                        </a:lnSpc>
                        <a:spcBef>
                          <a:spcPts val="30"/>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2.15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225" marR="60960" algn="ctr" eaLnBrk="0" hangingPunct="0">
                        <a:lnSpc>
                          <a:spcPct val="107000"/>
                        </a:lnSpc>
                        <a:spcBef>
                          <a:spcPts val="30"/>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Reduction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299382">
                <a:tc>
                  <a:txBody>
                    <a:bodyPr/>
                    <a:lstStyle/>
                    <a:p>
                      <a:pPr marL="0" marR="45720" algn="ctr" eaLnBrk="0" hangingPunct="0">
                        <a:lnSpc>
                          <a:spcPct val="107000"/>
                        </a:lnSpc>
                        <a:spcBef>
                          <a:spcPts val="30"/>
                        </a:spcBef>
                        <a:spcAft>
                          <a:spcPts val="0"/>
                        </a:spcAft>
                      </a:pPr>
                      <a:r>
                        <a:rPr lang="en-US" sz="1400" b="1">
                          <a:solidFill>
                            <a:srgbClr val="231F20"/>
                          </a:solidFill>
                          <a:effectLst/>
                          <a:latin typeface="Arial" panose="020B0604020202020204" pitchFamily="34" charset="0"/>
                          <a:ea typeface="Calibri" panose="020F0502020204030204" pitchFamily="34" charset="0"/>
                          <a:cs typeface="Arial" panose="020B0604020202020204" pitchFamily="34" charset="0"/>
                        </a:rPr>
                        <a:t>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72085" algn="ctr" eaLnBrk="0" hangingPunct="0">
                        <a:lnSpc>
                          <a:spcPct val="107000"/>
                        </a:lnSpc>
                        <a:spcBef>
                          <a:spcPts val="30"/>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A C D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5435" marR="0" algn="ctr" eaLnBrk="0" hangingPunct="0">
                        <a:lnSpc>
                          <a:spcPct val="107000"/>
                        </a:lnSpc>
                        <a:spcBef>
                          <a:spcPts val="30"/>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1.80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225" marR="60960" algn="ctr" eaLnBrk="0" hangingPunct="0">
                        <a:lnSpc>
                          <a:spcPct val="107000"/>
                        </a:lnSpc>
                        <a:spcBef>
                          <a:spcPts val="30"/>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Reduction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86135">
                <a:tc>
                  <a:txBody>
                    <a:bodyPr/>
                    <a:lstStyle/>
                    <a:p>
                      <a:pPr marL="0" marR="45085" algn="ctr" eaLnBrk="0" hangingPunct="0">
                        <a:lnSpc>
                          <a:spcPts val="1225"/>
                        </a:lnSpc>
                        <a:spcBef>
                          <a:spcPts val="30"/>
                        </a:spcBef>
                        <a:spcAft>
                          <a:spcPts val="0"/>
                        </a:spcAft>
                      </a:pPr>
                      <a:r>
                        <a:rPr lang="en-US" sz="14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82245" algn="ctr" eaLnBrk="0" hangingPunct="0">
                        <a:lnSpc>
                          <a:spcPts val="1225"/>
                        </a:lnSpc>
                        <a:spcBef>
                          <a:spcPts val="30"/>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A C E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6070" marR="0" algn="ctr" eaLnBrk="0" hangingPunct="0">
                        <a:lnSpc>
                          <a:spcPts val="1225"/>
                        </a:lnSpc>
                        <a:spcBef>
                          <a:spcPts val="30"/>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1.52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225" marR="60960" algn="ctr" eaLnBrk="0" hangingPunct="0">
                        <a:lnSpc>
                          <a:spcPts val="1225"/>
                        </a:lnSpc>
                        <a:spcBef>
                          <a:spcPts val="30"/>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Reduction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286135">
                <a:tc>
                  <a:txBody>
                    <a:bodyPr/>
                    <a:lstStyle/>
                    <a:p>
                      <a:pPr marL="0" marR="45085" algn="ctr" eaLnBrk="0" hangingPunct="0">
                        <a:lnSpc>
                          <a:spcPts val="1225"/>
                        </a:lnSpc>
                        <a:spcBef>
                          <a:spcPts val="30"/>
                        </a:spcBef>
                        <a:spcAft>
                          <a:spcPts val="0"/>
                        </a:spcAft>
                      </a:pPr>
                      <a:r>
                        <a:rPr lang="en-US" sz="14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76530" algn="ctr" eaLnBrk="0" hangingPunct="0">
                        <a:lnSpc>
                          <a:spcPts val="1225"/>
                        </a:lnSpc>
                        <a:spcBef>
                          <a:spcPts val="30"/>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A D E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6070" marR="0" algn="ctr" eaLnBrk="0" hangingPunct="0">
                        <a:lnSpc>
                          <a:spcPts val="1225"/>
                        </a:lnSpc>
                        <a:spcBef>
                          <a:spcPts val="30"/>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1.28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860" marR="60960" algn="ctr" eaLnBrk="0" hangingPunct="0">
                        <a:lnSpc>
                          <a:spcPts val="1225"/>
                        </a:lnSpc>
                        <a:spcBef>
                          <a:spcPts val="30"/>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Reduction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286135">
                <a:tc>
                  <a:txBody>
                    <a:bodyPr/>
                    <a:lstStyle/>
                    <a:p>
                      <a:pPr marL="0" marR="45085" algn="ctr" eaLnBrk="0" hangingPunct="0">
                        <a:lnSpc>
                          <a:spcPts val="1225"/>
                        </a:lnSpc>
                        <a:spcBef>
                          <a:spcPts val="30"/>
                        </a:spcBef>
                        <a:spcAft>
                          <a:spcPts val="0"/>
                        </a:spcAft>
                      </a:pPr>
                      <a:r>
                        <a:rPr lang="en-US" sz="1400" b="1">
                          <a:solidFill>
                            <a:srgbClr val="231F20"/>
                          </a:solidFill>
                          <a:effectLst/>
                          <a:latin typeface="Arial" panose="020B0604020202020204" pitchFamily="34" charset="0"/>
                          <a:ea typeface="Calibri" panose="020F0502020204030204" pitchFamily="34" charset="0"/>
                          <a:cs typeface="Arial" panose="020B0604020202020204" pitchFamily="34" charset="0"/>
                        </a:rPr>
                        <a:t>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77800" algn="ctr" eaLnBrk="0" hangingPunct="0">
                        <a:lnSpc>
                          <a:spcPts val="1225"/>
                        </a:lnSpc>
                        <a:spcBef>
                          <a:spcPts val="30"/>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C D E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470535" marR="0" algn="ctr" eaLnBrk="0" hangingPunct="0">
                        <a:lnSpc>
                          <a:spcPts val="1225"/>
                        </a:lnSpc>
                        <a:spcBef>
                          <a:spcPts val="30"/>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1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88900" marR="0" algn="ctr" eaLnBrk="0" hangingPunct="0">
                        <a:lnSpc>
                          <a:spcPts val="1225"/>
                        </a:lnSpc>
                        <a:spcBef>
                          <a:spcPts val="30"/>
                        </a:spcBef>
                        <a:spcAft>
                          <a:spcPts val="0"/>
                        </a:spcAft>
                      </a:pPr>
                      <a:r>
                        <a:rPr lang="en-US" sz="1400" b="1"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286135">
                <a:tc>
                  <a:txBody>
                    <a:bodyPr/>
                    <a:lstStyle/>
                    <a:p>
                      <a:pPr marL="0" marR="45085" algn="ctr" eaLnBrk="0" hangingPunct="0">
                        <a:lnSpc>
                          <a:spcPts val="1225"/>
                        </a:lnSpc>
                        <a:spcBef>
                          <a:spcPts val="25"/>
                        </a:spcBef>
                        <a:spcAft>
                          <a:spcPts val="0"/>
                        </a:spcAft>
                      </a:pPr>
                      <a:r>
                        <a:rPr lang="en-US" sz="1400" b="1">
                          <a:solidFill>
                            <a:srgbClr val="231F20"/>
                          </a:solidFill>
                          <a:effectLst/>
                          <a:latin typeface="Arial" panose="020B0604020202020204" pitchFamily="34" charset="0"/>
                          <a:ea typeface="Calibri" panose="020F0502020204030204" pitchFamily="34" charset="0"/>
                          <a:cs typeface="Arial" panose="020B0604020202020204" pitchFamily="34" charset="0"/>
                        </a:rPr>
                        <a:t>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76530" algn="ctr" eaLnBrk="0" hangingPunct="0">
                        <a:lnSpc>
                          <a:spcPts val="1225"/>
                        </a:lnSpc>
                        <a:spcBef>
                          <a:spcPts val="25"/>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B D E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6070" marR="0" algn="ctr" eaLnBrk="0" hangingPunct="0">
                        <a:lnSpc>
                          <a:spcPts val="1225"/>
                        </a:lnSpc>
                        <a:spcBef>
                          <a:spcPts val="25"/>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0.85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860" marR="60960" algn="ctr" eaLnBrk="0" hangingPunct="0">
                        <a:lnSpc>
                          <a:spcPts val="1225"/>
                        </a:lnSpc>
                        <a:spcBef>
                          <a:spcPts val="25"/>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Overdrive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286135">
                <a:tc>
                  <a:txBody>
                    <a:bodyPr/>
                    <a:lstStyle/>
                    <a:p>
                      <a:pPr marL="0" marR="45085" algn="ctr" eaLnBrk="0" hangingPunct="0">
                        <a:lnSpc>
                          <a:spcPts val="1225"/>
                        </a:lnSpc>
                        <a:spcBef>
                          <a:spcPts val="25"/>
                        </a:spcBef>
                        <a:spcAft>
                          <a:spcPts val="0"/>
                        </a:spcAft>
                      </a:pPr>
                      <a:r>
                        <a:rPr lang="en-US" sz="1400" b="1">
                          <a:solidFill>
                            <a:srgbClr val="231F20"/>
                          </a:solidFill>
                          <a:effectLst/>
                          <a:latin typeface="Arial" panose="020B0604020202020204" pitchFamily="34" charset="0"/>
                          <a:ea typeface="Calibri" panose="020F0502020204030204" pitchFamily="34" charset="0"/>
                          <a:cs typeface="Arial" panose="020B0604020202020204" pitchFamily="34" charset="0"/>
                        </a:rPr>
                        <a:t>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82245" algn="ctr" eaLnBrk="0" hangingPunct="0">
                        <a:lnSpc>
                          <a:spcPts val="1225"/>
                        </a:lnSpc>
                        <a:spcBef>
                          <a:spcPts val="25"/>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B C E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6070" marR="0" algn="ctr" eaLnBrk="0" hangingPunct="0">
                        <a:lnSpc>
                          <a:spcPts val="1225"/>
                        </a:lnSpc>
                        <a:spcBef>
                          <a:spcPts val="25"/>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0.69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860" marR="60960" algn="ctr" eaLnBrk="0" hangingPunct="0">
                        <a:lnSpc>
                          <a:spcPts val="1225"/>
                        </a:lnSpc>
                        <a:spcBef>
                          <a:spcPts val="25"/>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Overdrive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r h="286135">
                <a:tc>
                  <a:txBody>
                    <a:bodyPr/>
                    <a:lstStyle/>
                    <a:p>
                      <a:pPr marL="226060" marR="271145" algn="ctr" eaLnBrk="0" hangingPunct="0">
                        <a:lnSpc>
                          <a:spcPts val="1225"/>
                        </a:lnSpc>
                        <a:spcBef>
                          <a:spcPts val="25"/>
                        </a:spcBef>
                        <a:spcAft>
                          <a:spcPts val="0"/>
                        </a:spcAft>
                      </a:pPr>
                      <a:r>
                        <a:rPr lang="en-US" sz="1400" b="1" spc="-30">
                          <a:solidFill>
                            <a:srgbClr val="231F20"/>
                          </a:solidFill>
                          <a:effectLst/>
                          <a:latin typeface="Arial" panose="020B0604020202020204" pitchFamily="34" charset="0"/>
                          <a:ea typeface="Calibri" panose="020F0502020204030204" pitchFamily="34" charset="0"/>
                          <a:cs typeface="Arial" panose="020B0604020202020204" pitchFamily="34" charset="0"/>
                        </a:rPr>
                        <a:t>10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72085" algn="ctr" eaLnBrk="0" hangingPunct="0">
                        <a:lnSpc>
                          <a:spcPts val="1225"/>
                        </a:lnSpc>
                        <a:spcBef>
                          <a:spcPts val="25"/>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B C D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6070" marR="0" algn="ctr" eaLnBrk="0" hangingPunct="0">
                        <a:lnSpc>
                          <a:spcPts val="1225"/>
                        </a:lnSpc>
                        <a:spcBef>
                          <a:spcPts val="25"/>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0.64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860" marR="60960" algn="ctr" eaLnBrk="0" hangingPunct="0">
                        <a:lnSpc>
                          <a:spcPts val="1225"/>
                        </a:lnSpc>
                        <a:spcBef>
                          <a:spcPts val="25"/>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Overdrive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0"/>
                  </a:ext>
                </a:extLst>
              </a:tr>
              <a:tr h="375155">
                <a:tc>
                  <a:txBody>
                    <a:bodyPr/>
                    <a:lstStyle/>
                    <a:p>
                      <a:pPr marL="88265" marR="0" eaLnBrk="0" hangingPunct="0">
                        <a:lnSpc>
                          <a:spcPct val="107000"/>
                        </a:lnSpc>
                        <a:spcBef>
                          <a:spcPts val="25"/>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Reverse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170180" algn="ctr" eaLnBrk="0" hangingPunct="0">
                        <a:lnSpc>
                          <a:spcPct val="107000"/>
                        </a:lnSpc>
                        <a:spcBef>
                          <a:spcPts val="25"/>
                        </a:spcBef>
                        <a:spcAft>
                          <a:spcPts val="0"/>
                        </a:spcAft>
                      </a:pPr>
                      <a:r>
                        <a:rPr lang="en-US" sz="1400" b="1" spc="-200" baseline="0" dirty="0">
                          <a:solidFill>
                            <a:srgbClr val="231F20"/>
                          </a:solidFill>
                          <a:effectLst/>
                          <a:latin typeface="Arial" panose="020B0604020202020204" pitchFamily="34" charset="0"/>
                          <a:ea typeface="Calibri" panose="020F0502020204030204" pitchFamily="34" charset="0"/>
                          <a:cs typeface="Arial" panose="020B0604020202020204" pitchFamily="34" charset="0"/>
                        </a:rPr>
                        <a:t>A B D </a:t>
                      </a:r>
                      <a:r>
                        <a:rPr lang="en-US" sz="1400" b="1" spc="-20" dirty="0">
                          <a:solidFill>
                            <a:srgbClr val="231F20"/>
                          </a:solidFill>
                          <a:effectLst/>
                          <a:latin typeface="Arial" panose="020B0604020202020204" pitchFamily="34" charset="0"/>
                          <a:ea typeface="Calibri" panose="020F0502020204030204" pitchFamily="34" charset="0"/>
                          <a:cs typeface="Arial" panose="020B0604020202020204" pitchFamily="34" charset="0"/>
                        </a:rPr>
                        <a:t>F</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06070" marR="0" algn="ctr" eaLnBrk="0" hangingPunct="0">
                        <a:lnSpc>
                          <a:spcPct val="107000"/>
                        </a:lnSpc>
                        <a:spcBef>
                          <a:spcPts val="25"/>
                        </a:spcBef>
                        <a:spcAft>
                          <a:spcPts val="0"/>
                        </a:spcAft>
                      </a:pPr>
                      <a:r>
                        <a:rPr lang="en-US" sz="100" dirty="0">
                          <a:effectLst/>
                          <a:latin typeface="Arial" panose="020B0604020202020204" pitchFamily="34" charset="0"/>
                          <a:ea typeface="Calibri" panose="020F0502020204030204" pitchFamily="34" charset="0"/>
                          <a:cs typeface="Arial" panose="020B0604020202020204" pitchFamily="34" charset="0"/>
                        </a:rPr>
                        <a:t>4.87 is to 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9860" marR="60960" algn="ctr" eaLnBrk="0" hangingPunct="0">
                        <a:lnSpc>
                          <a:spcPct val="107000"/>
                        </a:lnSpc>
                        <a:spcBef>
                          <a:spcPts val="25"/>
                        </a:spcBef>
                        <a:spcAft>
                          <a:spcPts val="0"/>
                        </a:spcAft>
                      </a:pPr>
                      <a:r>
                        <a:rPr lang="en-US" sz="1400" b="1" spc="-10" dirty="0">
                          <a:solidFill>
                            <a:srgbClr val="231F20"/>
                          </a:solidFill>
                          <a:effectLst/>
                          <a:latin typeface="Arial" panose="020B0604020202020204" pitchFamily="34" charset="0"/>
                          <a:ea typeface="Calibri" panose="020F0502020204030204" pitchFamily="34" charset="0"/>
                          <a:cs typeface="Arial" panose="020B0604020202020204" pitchFamily="34" charset="0"/>
                        </a:rPr>
                        <a:t>Reduction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1"/>
                  </a:ext>
                </a:extLst>
              </a:tr>
            </a:tbl>
          </a:graphicData>
        </a:graphic>
      </p:graphicFrame>
      <p:graphicFrame>
        <p:nvGraphicFramePr>
          <p:cNvPr id="10" name="Object 9">
            <a:extLst>
              <a:ext uri="{FF2B5EF4-FFF2-40B4-BE49-F238E27FC236}">
                <a16:creationId xmlns:a16="http://schemas.microsoft.com/office/drawing/2014/main" id="{968FAF80-E981-4507-9333-B5FB626499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80837766"/>
              </p:ext>
            </p:extLst>
          </p:nvPr>
        </p:nvGraphicFramePr>
        <p:xfrm>
          <a:off x="4433285" y="2166565"/>
          <a:ext cx="539750" cy="18905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6" name="Object 5">
                        <a:extLst>
                          <a:ext uri="{FF2B5EF4-FFF2-40B4-BE49-F238E27FC236}">
                            <a16:creationId xmlns:a16="http://schemas.microsoft.com/office/drawing/2014/main" id="{FF92A817-0361-48F2-86E4-AF79811E3477}"/>
                          </a:ext>
                          <a:ext uri="{C183D7F6-B498-43B3-948B-1728B52AA6E4}">
                            <adec:decorative xmlns:adec="http://schemas.microsoft.com/office/drawing/2017/decorative" val="1"/>
                          </a:ext>
                        </a:extLst>
                      </p:cNvPr>
                      <p:cNvPicPr/>
                      <p:nvPr/>
                    </p:nvPicPr>
                    <p:blipFill>
                      <a:blip r:embed="rId4"/>
                      <a:stretch>
                        <a:fillRect/>
                      </a:stretch>
                    </p:blipFill>
                    <p:spPr>
                      <a:xfrm>
                        <a:off x="4433285" y="2166565"/>
                        <a:ext cx="539750" cy="189057"/>
                      </a:xfrm>
                      <a:prstGeom prst="rect">
                        <a:avLst/>
                      </a:prstGeom>
                      <a:solidFill>
                        <a:srgbClr val="D4EAE4"/>
                      </a:solidFill>
                    </p:spPr>
                  </p:pic>
                </p:oleObj>
              </mc:Fallback>
            </mc:AlternateContent>
          </a:graphicData>
        </a:graphic>
      </p:graphicFrame>
      <p:graphicFrame>
        <p:nvGraphicFramePr>
          <p:cNvPr id="3" name="Object 2">
            <a:extLst>
              <a:ext uri="{FF2B5EF4-FFF2-40B4-BE49-F238E27FC236}">
                <a16:creationId xmlns:a16="http://schemas.microsoft.com/office/drawing/2014/main" id="{FCB41FE1-C6A9-0523-4F8B-C50156AC73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0113281"/>
              </p:ext>
            </p:extLst>
          </p:nvPr>
        </p:nvGraphicFramePr>
        <p:xfrm>
          <a:off x="4457826" y="2460625"/>
          <a:ext cx="539750" cy="188913"/>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10" name="Object 9">
                        <a:extLst>
                          <a:ext uri="{FF2B5EF4-FFF2-40B4-BE49-F238E27FC236}">
                            <a16:creationId xmlns:a16="http://schemas.microsoft.com/office/drawing/2014/main" id="{968FAF80-E981-4507-9333-B5FB62649926}"/>
                          </a:ext>
                          <a:ext uri="{C183D7F6-B498-43B3-948B-1728B52AA6E4}">
                            <adec:decorative xmlns:adec="http://schemas.microsoft.com/office/drawing/2017/decorative" val="1"/>
                          </a:ext>
                        </a:extLst>
                      </p:cNvPr>
                      <p:cNvPicPr/>
                      <p:nvPr/>
                    </p:nvPicPr>
                    <p:blipFill>
                      <a:blip r:embed="rId6"/>
                      <a:stretch>
                        <a:fillRect/>
                      </a:stretch>
                    </p:blipFill>
                    <p:spPr>
                      <a:xfrm>
                        <a:off x="4457826" y="2460625"/>
                        <a:ext cx="539750" cy="188913"/>
                      </a:xfrm>
                      <a:prstGeom prst="rect">
                        <a:avLst/>
                      </a:prstGeom>
                      <a:solidFill>
                        <a:srgbClr val="D4EAE4"/>
                      </a:solidFill>
                    </p:spPr>
                  </p:pic>
                </p:oleObj>
              </mc:Fallback>
            </mc:AlternateContent>
          </a:graphicData>
        </a:graphic>
      </p:graphicFrame>
      <p:graphicFrame>
        <p:nvGraphicFramePr>
          <p:cNvPr id="5" name="Object 4">
            <a:extLst>
              <a:ext uri="{FF2B5EF4-FFF2-40B4-BE49-F238E27FC236}">
                <a16:creationId xmlns:a16="http://schemas.microsoft.com/office/drawing/2014/main" id="{0D9AD936-4C67-AF73-388A-B94624D862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4473833"/>
              </p:ext>
            </p:extLst>
          </p:nvPr>
        </p:nvGraphicFramePr>
        <p:xfrm>
          <a:off x="4446104" y="2812316"/>
          <a:ext cx="539750" cy="188913"/>
        </p:xfrm>
        <a:graphic>
          <a:graphicData uri="http://schemas.openxmlformats.org/presentationml/2006/ole">
            <mc:AlternateContent xmlns:mc="http://schemas.openxmlformats.org/markup-compatibility/2006">
              <mc:Choice xmlns:v="urn:schemas-microsoft-com:vml" Requires="v">
                <p:oleObj name="Equation" r:id="rId7" imgW="507960" imgH="177480" progId="Equation.DSMT4">
                  <p:embed/>
                </p:oleObj>
              </mc:Choice>
              <mc:Fallback>
                <p:oleObj name="Equation" r:id="rId7" imgW="507960" imgH="177480" progId="Equation.DSMT4">
                  <p:embed/>
                  <p:pic>
                    <p:nvPicPr>
                      <p:cNvPr id="3" name="Object 2">
                        <a:extLst>
                          <a:ext uri="{FF2B5EF4-FFF2-40B4-BE49-F238E27FC236}">
                            <a16:creationId xmlns:a16="http://schemas.microsoft.com/office/drawing/2014/main" id="{FCB41FE1-C6A9-0523-4F8B-C50156AC733F}"/>
                          </a:ext>
                          <a:ext uri="{C183D7F6-B498-43B3-948B-1728B52AA6E4}">
                            <adec:decorative xmlns:adec="http://schemas.microsoft.com/office/drawing/2017/decorative" val="1"/>
                          </a:ext>
                        </a:extLst>
                      </p:cNvPr>
                      <p:cNvPicPr/>
                      <p:nvPr/>
                    </p:nvPicPr>
                    <p:blipFill>
                      <a:blip r:embed="rId8"/>
                      <a:stretch>
                        <a:fillRect/>
                      </a:stretch>
                    </p:blipFill>
                    <p:spPr>
                      <a:xfrm>
                        <a:off x="4446104" y="2812316"/>
                        <a:ext cx="539750" cy="188913"/>
                      </a:xfrm>
                      <a:prstGeom prst="rect">
                        <a:avLst/>
                      </a:prstGeom>
                      <a:solidFill>
                        <a:srgbClr val="D4EAE4"/>
                      </a:solidFill>
                    </p:spPr>
                  </p:pic>
                </p:oleObj>
              </mc:Fallback>
            </mc:AlternateContent>
          </a:graphicData>
        </a:graphic>
      </p:graphicFrame>
      <p:graphicFrame>
        <p:nvGraphicFramePr>
          <p:cNvPr id="11" name="Object 10">
            <a:extLst>
              <a:ext uri="{FF2B5EF4-FFF2-40B4-BE49-F238E27FC236}">
                <a16:creationId xmlns:a16="http://schemas.microsoft.com/office/drawing/2014/main" id="{96FEE156-5859-4E61-BA29-CE84D0B18A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56004881"/>
              </p:ext>
            </p:extLst>
          </p:nvPr>
        </p:nvGraphicFramePr>
        <p:xfrm>
          <a:off x="4428821" y="3082206"/>
          <a:ext cx="539750" cy="189057"/>
        </p:xfrm>
        <a:graphic>
          <a:graphicData uri="http://schemas.openxmlformats.org/presentationml/2006/ole">
            <mc:AlternateContent xmlns:mc="http://schemas.openxmlformats.org/markup-compatibility/2006">
              <mc:Choice xmlns:v="urn:schemas-microsoft-com:vml" Requires="v">
                <p:oleObj name="Equation" r:id="rId9" imgW="507960" imgH="177480" progId="Equation.DSMT4">
                  <p:embed/>
                </p:oleObj>
              </mc:Choice>
              <mc:Fallback>
                <p:oleObj name="Equation" r:id="rId9" imgW="507960" imgH="177480" progId="Equation.DSMT4">
                  <p:embed/>
                  <p:pic>
                    <p:nvPicPr>
                      <p:cNvPr id="10" name="Object 9">
                        <a:extLst>
                          <a:ext uri="{FF2B5EF4-FFF2-40B4-BE49-F238E27FC236}">
                            <a16:creationId xmlns:a16="http://schemas.microsoft.com/office/drawing/2014/main" id="{968FAF80-E981-4507-9333-B5FB62649926}"/>
                          </a:ext>
                          <a:ext uri="{C183D7F6-B498-43B3-948B-1728B52AA6E4}">
                            <adec:decorative xmlns:adec="http://schemas.microsoft.com/office/drawing/2017/decorative" val="0"/>
                          </a:ext>
                        </a:extLst>
                      </p:cNvPr>
                      <p:cNvPicPr/>
                      <p:nvPr/>
                    </p:nvPicPr>
                    <p:blipFill>
                      <a:blip r:embed="rId10"/>
                      <a:stretch>
                        <a:fillRect/>
                      </a:stretch>
                    </p:blipFill>
                    <p:spPr>
                      <a:xfrm>
                        <a:off x="4428821" y="3082206"/>
                        <a:ext cx="539750" cy="189057"/>
                      </a:xfrm>
                      <a:prstGeom prst="rect">
                        <a:avLst/>
                      </a:prstGeom>
                      <a:solidFill>
                        <a:srgbClr val="D4EAE4"/>
                      </a:solidFill>
                    </p:spPr>
                  </p:pic>
                </p:oleObj>
              </mc:Fallback>
            </mc:AlternateContent>
          </a:graphicData>
        </a:graphic>
      </p:graphicFrame>
      <p:graphicFrame>
        <p:nvGraphicFramePr>
          <p:cNvPr id="7" name="Object 6">
            <a:extLst>
              <a:ext uri="{FF2B5EF4-FFF2-40B4-BE49-F238E27FC236}">
                <a16:creationId xmlns:a16="http://schemas.microsoft.com/office/drawing/2014/main" id="{11577C24-FF3A-C8CF-2896-0616372B989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6847199"/>
              </p:ext>
            </p:extLst>
          </p:nvPr>
        </p:nvGraphicFramePr>
        <p:xfrm>
          <a:off x="4434377" y="3398468"/>
          <a:ext cx="539750" cy="188913"/>
        </p:xfrm>
        <a:graphic>
          <a:graphicData uri="http://schemas.openxmlformats.org/presentationml/2006/ole">
            <mc:AlternateContent xmlns:mc="http://schemas.openxmlformats.org/markup-compatibility/2006">
              <mc:Choice xmlns:v="urn:schemas-microsoft-com:vml" Requires="v">
                <p:oleObj name="Equation" r:id="rId11" imgW="507960" imgH="177480" progId="Equation.DSMT4">
                  <p:embed/>
                </p:oleObj>
              </mc:Choice>
              <mc:Fallback>
                <p:oleObj name="Equation" r:id="rId11" imgW="507960" imgH="177480" progId="Equation.DSMT4">
                  <p:embed/>
                  <p:pic>
                    <p:nvPicPr>
                      <p:cNvPr id="6" name="Object 5">
                        <a:extLst>
                          <a:ext uri="{FF2B5EF4-FFF2-40B4-BE49-F238E27FC236}">
                            <a16:creationId xmlns:a16="http://schemas.microsoft.com/office/drawing/2014/main" id="{2DF825C0-1855-7243-EC24-1C1F07BB82BC}"/>
                          </a:ext>
                          <a:ext uri="{C183D7F6-B498-43B3-948B-1728B52AA6E4}">
                            <adec:decorative xmlns:adec="http://schemas.microsoft.com/office/drawing/2017/decorative" val="1"/>
                          </a:ext>
                        </a:extLst>
                      </p:cNvPr>
                      <p:cNvPicPr/>
                      <p:nvPr/>
                    </p:nvPicPr>
                    <p:blipFill>
                      <a:blip r:embed="rId12"/>
                      <a:stretch>
                        <a:fillRect/>
                      </a:stretch>
                    </p:blipFill>
                    <p:spPr>
                      <a:xfrm>
                        <a:off x="4434377" y="3398468"/>
                        <a:ext cx="539750" cy="188913"/>
                      </a:xfrm>
                      <a:prstGeom prst="rect">
                        <a:avLst/>
                      </a:prstGeom>
                      <a:solidFill>
                        <a:srgbClr val="D4EAE4"/>
                      </a:solidFill>
                    </p:spPr>
                  </p:pic>
                </p:oleObj>
              </mc:Fallback>
            </mc:AlternateContent>
          </a:graphicData>
        </a:graphic>
      </p:graphicFrame>
      <p:graphicFrame>
        <p:nvGraphicFramePr>
          <p:cNvPr id="8" name="Object 7">
            <a:extLst>
              <a:ext uri="{FF2B5EF4-FFF2-40B4-BE49-F238E27FC236}">
                <a16:creationId xmlns:a16="http://schemas.microsoft.com/office/drawing/2014/main" id="{AA47A0B3-939E-6941-66B2-9200F6A6B8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1476724"/>
              </p:ext>
            </p:extLst>
          </p:nvPr>
        </p:nvGraphicFramePr>
        <p:xfrm>
          <a:off x="4457823" y="3668098"/>
          <a:ext cx="539750" cy="188913"/>
        </p:xfrm>
        <a:graphic>
          <a:graphicData uri="http://schemas.openxmlformats.org/presentationml/2006/ole">
            <mc:AlternateContent xmlns:mc="http://schemas.openxmlformats.org/markup-compatibility/2006">
              <mc:Choice xmlns:v="urn:schemas-microsoft-com:vml" Requires="v">
                <p:oleObj name="Equation" r:id="rId13" imgW="507960" imgH="177480" progId="Equation.DSMT4">
                  <p:embed/>
                </p:oleObj>
              </mc:Choice>
              <mc:Fallback>
                <p:oleObj name="Equation" r:id="rId13" imgW="507960" imgH="177480" progId="Equation.DSMT4">
                  <p:embed/>
                  <p:pic>
                    <p:nvPicPr>
                      <p:cNvPr id="7" name="Object 6">
                        <a:extLst>
                          <a:ext uri="{FF2B5EF4-FFF2-40B4-BE49-F238E27FC236}">
                            <a16:creationId xmlns:a16="http://schemas.microsoft.com/office/drawing/2014/main" id="{11577C24-FF3A-C8CF-2896-0616372B9897}"/>
                          </a:ext>
                          <a:ext uri="{C183D7F6-B498-43B3-948B-1728B52AA6E4}">
                            <adec:decorative xmlns:adec="http://schemas.microsoft.com/office/drawing/2017/decorative" val="1"/>
                          </a:ext>
                        </a:extLst>
                      </p:cNvPr>
                      <p:cNvPicPr/>
                      <p:nvPr/>
                    </p:nvPicPr>
                    <p:blipFill>
                      <a:blip r:embed="rId14"/>
                      <a:stretch>
                        <a:fillRect/>
                      </a:stretch>
                    </p:blipFill>
                    <p:spPr>
                      <a:xfrm>
                        <a:off x="4457823" y="3668098"/>
                        <a:ext cx="539750" cy="188913"/>
                      </a:xfrm>
                      <a:prstGeom prst="rect">
                        <a:avLst/>
                      </a:prstGeom>
                      <a:solidFill>
                        <a:srgbClr val="D4EAE4"/>
                      </a:solidFill>
                    </p:spPr>
                  </p:pic>
                </p:oleObj>
              </mc:Fallback>
            </mc:AlternateContent>
          </a:graphicData>
        </a:graphic>
      </p:graphicFrame>
      <p:graphicFrame>
        <p:nvGraphicFramePr>
          <p:cNvPr id="12" name="Object 11">
            <a:extLst>
              <a:ext uri="{FF2B5EF4-FFF2-40B4-BE49-F238E27FC236}">
                <a16:creationId xmlns:a16="http://schemas.microsoft.com/office/drawing/2014/main" id="{87A9E356-B369-36AF-0719-9D5EF3B9F3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07143777"/>
              </p:ext>
            </p:extLst>
          </p:nvPr>
        </p:nvGraphicFramePr>
        <p:xfrm>
          <a:off x="4619383" y="3966917"/>
          <a:ext cx="284163" cy="174625"/>
        </p:xfrm>
        <a:graphic>
          <a:graphicData uri="http://schemas.openxmlformats.org/presentationml/2006/ole">
            <mc:AlternateContent xmlns:mc="http://schemas.openxmlformats.org/markup-compatibility/2006">
              <mc:Choice xmlns:v="urn:schemas-microsoft-com:vml" Requires="v">
                <p:oleObj name="Equation" r:id="rId15" imgW="266400" imgH="164880" progId="Equation.DSMT4">
                  <p:embed/>
                </p:oleObj>
              </mc:Choice>
              <mc:Fallback>
                <p:oleObj name="Equation" r:id="rId15" imgW="266400" imgH="164880" progId="Equation.DSMT4">
                  <p:embed/>
                  <p:pic>
                    <p:nvPicPr>
                      <p:cNvPr id="8" name="Object 7">
                        <a:extLst>
                          <a:ext uri="{FF2B5EF4-FFF2-40B4-BE49-F238E27FC236}">
                            <a16:creationId xmlns:a16="http://schemas.microsoft.com/office/drawing/2014/main" id="{AA47A0B3-939E-6941-66B2-9200F6A6B8D0}"/>
                          </a:ext>
                          <a:ext uri="{C183D7F6-B498-43B3-948B-1728B52AA6E4}">
                            <adec:decorative xmlns:adec="http://schemas.microsoft.com/office/drawing/2017/decorative" val="1"/>
                          </a:ext>
                        </a:extLst>
                      </p:cNvPr>
                      <p:cNvPicPr/>
                      <p:nvPr/>
                    </p:nvPicPr>
                    <p:blipFill>
                      <a:blip r:embed="rId16"/>
                      <a:stretch>
                        <a:fillRect/>
                      </a:stretch>
                    </p:blipFill>
                    <p:spPr>
                      <a:xfrm>
                        <a:off x="4619383" y="3966917"/>
                        <a:ext cx="284163" cy="174625"/>
                      </a:xfrm>
                      <a:prstGeom prst="rect">
                        <a:avLst/>
                      </a:prstGeom>
                      <a:solidFill>
                        <a:srgbClr val="D4EAE4"/>
                      </a:solidFill>
                    </p:spPr>
                  </p:pic>
                </p:oleObj>
              </mc:Fallback>
            </mc:AlternateContent>
          </a:graphicData>
        </a:graphic>
      </p:graphicFrame>
      <p:graphicFrame>
        <p:nvGraphicFramePr>
          <p:cNvPr id="13" name="Object 12">
            <a:extLst>
              <a:ext uri="{FF2B5EF4-FFF2-40B4-BE49-F238E27FC236}">
                <a16:creationId xmlns:a16="http://schemas.microsoft.com/office/drawing/2014/main" id="{55CCE9DA-464D-69B6-139F-5E3C5F935F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3889096"/>
              </p:ext>
            </p:extLst>
          </p:nvPr>
        </p:nvGraphicFramePr>
        <p:xfrm>
          <a:off x="4481277" y="4254249"/>
          <a:ext cx="539750" cy="188913"/>
        </p:xfrm>
        <a:graphic>
          <a:graphicData uri="http://schemas.openxmlformats.org/presentationml/2006/ole">
            <mc:AlternateContent xmlns:mc="http://schemas.openxmlformats.org/markup-compatibility/2006">
              <mc:Choice xmlns:v="urn:schemas-microsoft-com:vml" Requires="v">
                <p:oleObj name="Equation" r:id="rId17" imgW="507960" imgH="177480" progId="Equation.DSMT4">
                  <p:embed/>
                </p:oleObj>
              </mc:Choice>
              <mc:Fallback>
                <p:oleObj name="Equation" r:id="rId17" imgW="507960" imgH="177480" progId="Equation.DSMT4">
                  <p:embed/>
                  <p:pic>
                    <p:nvPicPr>
                      <p:cNvPr id="8" name="Object 7">
                        <a:extLst>
                          <a:ext uri="{FF2B5EF4-FFF2-40B4-BE49-F238E27FC236}">
                            <a16:creationId xmlns:a16="http://schemas.microsoft.com/office/drawing/2014/main" id="{AA47A0B3-939E-6941-66B2-9200F6A6B8D0}"/>
                          </a:ext>
                          <a:ext uri="{C183D7F6-B498-43B3-948B-1728B52AA6E4}">
                            <adec:decorative xmlns:adec="http://schemas.microsoft.com/office/drawing/2017/decorative" val="1"/>
                          </a:ext>
                        </a:extLst>
                      </p:cNvPr>
                      <p:cNvPicPr/>
                      <p:nvPr/>
                    </p:nvPicPr>
                    <p:blipFill>
                      <a:blip r:embed="rId18"/>
                      <a:stretch>
                        <a:fillRect/>
                      </a:stretch>
                    </p:blipFill>
                    <p:spPr>
                      <a:xfrm>
                        <a:off x="4481277" y="4254249"/>
                        <a:ext cx="539750" cy="188913"/>
                      </a:xfrm>
                      <a:prstGeom prst="rect">
                        <a:avLst/>
                      </a:prstGeom>
                      <a:solidFill>
                        <a:srgbClr val="D4EAE4"/>
                      </a:solidFill>
                    </p:spPr>
                  </p:pic>
                </p:oleObj>
              </mc:Fallback>
            </mc:AlternateContent>
          </a:graphicData>
        </a:graphic>
      </p:graphicFrame>
      <p:graphicFrame>
        <p:nvGraphicFramePr>
          <p:cNvPr id="14" name="Object 13">
            <a:extLst>
              <a:ext uri="{FF2B5EF4-FFF2-40B4-BE49-F238E27FC236}">
                <a16:creationId xmlns:a16="http://schemas.microsoft.com/office/drawing/2014/main" id="{73B8AE20-7490-07DF-103E-841D06F88B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28081512"/>
              </p:ext>
            </p:extLst>
          </p:nvPr>
        </p:nvGraphicFramePr>
        <p:xfrm>
          <a:off x="4481273" y="4547325"/>
          <a:ext cx="539750" cy="188913"/>
        </p:xfrm>
        <a:graphic>
          <a:graphicData uri="http://schemas.openxmlformats.org/presentationml/2006/ole">
            <mc:AlternateContent xmlns:mc="http://schemas.openxmlformats.org/markup-compatibility/2006">
              <mc:Choice xmlns:v="urn:schemas-microsoft-com:vml" Requires="v">
                <p:oleObj name="Equation" r:id="rId19" imgW="507960" imgH="177480" progId="Equation.DSMT4">
                  <p:embed/>
                </p:oleObj>
              </mc:Choice>
              <mc:Fallback>
                <p:oleObj name="Equation" r:id="rId19" imgW="507960" imgH="177480" progId="Equation.DSMT4">
                  <p:embed/>
                  <p:pic>
                    <p:nvPicPr>
                      <p:cNvPr id="13" name="Object 12">
                        <a:extLst>
                          <a:ext uri="{FF2B5EF4-FFF2-40B4-BE49-F238E27FC236}">
                            <a16:creationId xmlns:a16="http://schemas.microsoft.com/office/drawing/2014/main" id="{55CCE9DA-464D-69B6-139F-5E3C5F935F44}"/>
                          </a:ext>
                          <a:ext uri="{C183D7F6-B498-43B3-948B-1728B52AA6E4}">
                            <adec:decorative xmlns:adec="http://schemas.microsoft.com/office/drawing/2017/decorative" val="1"/>
                          </a:ext>
                        </a:extLst>
                      </p:cNvPr>
                      <p:cNvPicPr/>
                      <p:nvPr/>
                    </p:nvPicPr>
                    <p:blipFill>
                      <a:blip r:embed="rId20"/>
                      <a:stretch>
                        <a:fillRect/>
                      </a:stretch>
                    </p:blipFill>
                    <p:spPr>
                      <a:xfrm>
                        <a:off x="4481273" y="4547325"/>
                        <a:ext cx="539750" cy="188913"/>
                      </a:xfrm>
                      <a:prstGeom prst="rect">
                        <a:avLst/>
                      </a:prstGeom>
                      <a:solidFill>
                        <a:srgbClr val="D4EAE4"/>
                      </a:solidFill>
                    </p:spPr>
                  </p:pic>
                </p:oleObj>
              </mc:Fallback>
            </mc:AlternateContent>
          </a:graphicData>
        </a:graphic>
      </p:graphicFrame>
      <p:graphicFrame>
        <p:nvGraphicFramePr>
          <p:cNvPr id="15" name="Object 14">
            <a:extLst>
              <a:ext uri="{FF2B5EF4-FFF2-40B4-BE49-F238E27FC236}">
                <a16:creationId xmlns:a16="http://schemas.microsoft.com/office/drawing/2014/main" id="{06C6C8EC-C5EA-22A7-09B2-53EDE900C5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8720837"/>
              </p:ext>
            </p:extLst>
          </p:nvPr>
        </p:nvGraphicFramePr>
        <p:xfrm>
          <a:off x="4481274" y="4816955"/>
          <a:ext cx="539750" cy="188913"/>
        </p:xfrm>
        <a:graphic>
          <a:graphicData uri="http://schemas.openxmlformats.org/presentationml/2006/ole">
            <mc:AlternateContent xmlns:mc="http://schemas.openxmlformats.org/markup-compatibility/2006">
              <mc:Choice xmlns:v="urn:schemas-microsoft-com:vml" Requires="v">
                <p:oleObj name="Equation" r:id="rId21" imgW="507960" imgH="177480" progId="Equation.DSMT4">
                  <p:embed/>
                </p:oleObj>
              </mc:Choice>
              <mc:Fallback>
                <p:oleObj name="Equation" r:id="rId21" imgW="507960" imgH="177480" progId="Equation.DSMT4">
                  <p:embed/>
                  <p:pic>
                    <p:nvPicPr>
                      <p:cNvPr id="14" name="Object 13">
                        <a:extLst>
                          <a:ext uri="{FF2B5EF4-FFF2-40B4-BE49-F238E27FC236}">
                            <a16:creationId xmlns:a16="http://schemas.microsoft.com/office/drawing/2014/main" id="{73B8AE20-7490-07DF-103E-841D06F88B86}"/>
                          </a:ext>
                          <a:ext uri="{C183D7F6-B498-43B3-948B-1728B52AA6E4}">
                            <adec:decorative xmlns:adec="http://schemas.microsoft.com/office/drawing/2017/decorative" val="1"/>
                          </a:ext>
                        </a:extLst>
                      </p:cNvPr>
                      <p:cNvPicPr/>
                      <p:nvPr/>
                    </p:nvPicPr>
                    <p:blipFill>
                      <a:blip r:embed="rId22"/>
                      <a:stretch>
                        <a:fillRect/>
                      </a:stretch>
                    </p:blipFill>
                    <p:spPr>
                      <a:xfrm>
                        <a:off x="4481274" y="4816955"/>
                        <a:ext cx="539750" cy="188913"/>
                      </a:xfrm>
                      <a:prstGeom prst="rect">
                        <a:avLst/>
                      </a:prstGeom>
                      <a:solidFill>
                        <a:srgbClr val="D4EAE4"/>
                      </a:solidFill>
                    </p:spPr>
                  </p:pic>
                </p:oleObj>
              </mc:Fallback>
            </mc:AlternateContent>
          </a:graphicData>
        </a:graphic>
      </p:graphicFrame>
      <p:graphicFrame>
        <p:nvGraphicFramePr>
          <p:cNvPr id="16" name="Object 15">
            <a:extLst>
              <a:ext uri="{FF2B5EF4-FFF2-40B4-BE49-F238E27FC236}">
                <a16:creationId xmlns:a16="http://schemas.microsoft.com/office/drawing/2014/main" id="{F4B6DA9E-2942-9D39-5661-CFB6088883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936457"/>
              </p:ext>
            </p:extLst>
          </p:nvPr>
        </p:nvGraphicFramePr>
        <p:xfrm>
          <a:off x="4504717" y="5145202"/>
          <a:ext cx="539750" cy="188913"/>
        </p:xfrm>
        <a:graphic>
          <a:graphicData uri="http://schemas.openxmlformats.org/presentationml/2006/ole">
            <mc:AlternateContent xmlns:mc="http://schemas.openxmlformats.org/markup-compatibility/2006">
              <mc:Choice xmlns:v="urn:schemas-microsoft-com:vml" Requires="v">
                <p:oleObj name="Equation" r:id="rId23" imgW="507960" imgH="177480" progId="Equation.DSMT4">
                  <p:embed/>
                </p:oleObj>
              </mc:Choice>
              <mc:Fallback>
                <p:oleObj name="Equation" r:id="rId23" imgW="507960" imgH="177480" progId="Equation.DSMT4">
                  <p:embed/>
                  <p:pic>
                    <p:nvPicPr>
                      <p:cNvPr id="15" name="Object 14">
                        <a:extLst>
                          <a:ext uri="{FF2B5EF4-FFF2-40B4-BE49-F238E27FC236}">
                            <a16:creationId xmlns:a16="http://schemas.microsoft.com/office/drawing/2014/main" id="{06C6C8EC-C5EA-22A7-09B2-53EDE900C579}"/>
                          </a:ext>
                          <a:ext uri="{C183D7F6-B498-43B3-948B-1728B52AA6E4}">
                            <adec:decorative xmlns:adec="http://schemas.microsoft.com/office/drawing/2017/decorative" val="1"/>
                          </a:ext>
                        </a:extLst>
                      </p:cNvPr>
                      <p:cNvPicPr/>
                      <p:nvPr/>
                    </p:nvPicPr>
                    <p:blipFill>
                      <a:blip r:embed="rId24"/>
                      <a:stretch>
                        <a:fillRect/>
                      </a:stretch>
                    </p:blipFill>
                    <p:spPr>
                      <a:xfrm>
                        <a:off x="4504717" y="5145202"/>
                        <a:ext cx="539750" cy="188913"/>
                      </a:xfrm>
                      <a:prstGeom prst="rect">
                        <a:avLst/>
                      </a:prstGeom>
                      <a:solidFill>
                        <a:srgbClr val="D4EAE4"/>
                      </a:solidFill>
                    </p:spPr>
                  </p:pic>
                </p:oleObj>
              </mc:Fallback>
            </mc:AlternateContent>
          </a:graphicData>
        </a:graphic>
      </p:graphicFrame>
    </p:spTree>
    <p:extLst>
      <p:ext uri="{BB962C8B-B14F-4D97-AF65-F5344CB8AC3E}">
        <p14:creationId xmlns:p14="http://schemas.microsoft.com/office/powerpoint/2010/main" val="47452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19659"/>
            <a:ext cx="8229600" cy="1144347"/>
          </a:xfrm>
        </p:spPr>
        <p:txBody>
          <a:bodyPr lIns="0" tIns="18000" rIns="0" bIns="18000" anchor="ctr" anchorCtr="0">
            <a:spAutoFit/>
          </a:bodyPr>
          <a:lstStyle/>
          <a:p>
            <a:r>
              <a:rPr lang="en-US" dirty="0"/>
              <a:t>Ford/</a:t>
            </a:r>
            <a:r>
              <a:rPr lang="en-US" spc="-500" dirty="0"/>
              <a:t>G </a:t>
            </a:r>
            <a:r>
              <a:rPr lang="en-US" dirty="0"/>
              <a:t>M 10R80/10L90 Speed Sensor Functions</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698080"/>
            <a:ext cx="8229600" cy="3822003"/>
          </a:xfrm>
        </p:spPr>
        <p:txBody>
          <a:bodyPr wrap="square" lIns="0" tIns="18000" rIns="0" bIns="18000" anchor="ctr" anchorCtr="0">
            <a:spAutoFit/>
          </a:bodyPr>
          <a:lstStyle/>
          <a:p>
            <a:pPr marL="342900" indent="-342900">
              <a:spcBef>
                <a:spcPts val="600"/>
              </a:spcBef>
            </a:pPr>
            <a:r>
              <a:rPr lang="en-US" sz="2400" dirty="0"/>
              <a:t>Four internally mounted 2-wire Hall-Effect speed sensors </a:t>
            </a:r>
          </a:p>
          <a:p>
            <a:pPr marL="829818" lvl="1" indent="-342900"/>
            <a:r>
              <a:rPr lang="en-US" sz="2400" dirty="0"/>
              <a:t>One of them slightly different from other three </a:t>
            </a:r>
          </a:p>
          <a:p>
            <a:pPr marL="829818" lvl="1" indent="-342900"/>
            <a:r>
              <a:rPr lang="en-US" sz="2400" dirty="0"/>
              <a:t>9-volt supply from </a:t>
            </a:r>
            <a:r>
              <a:rPr lang="en-US" sz="2400" spc="-300" dirty="0"/>
              <a:t>T C </a:t>
            </a:r>
            <a:r>
              <a:rPr lang="en-US" sz="2400" dirty="0"/>
              <a:t>M is supplied to all or any four sensors </a:t>
            </a:r>
          </a:p>
          <a:p>
            <a:pPr marL="829818" lvl="1" indent="-342900"/>
            <a:r>
              <a:rPr lang="en-US" sz="2400" dirty="0"/>
              <a:t>Signal from each sensor returns directly back to </a:t>
            </a:r>
            <a:r>
              <a:rPr lang="en-US" sz="2400" spc="-300" dirty="0"/>
              <a:t>T C </a:t>
            </a:r>
            <a:r>
              <a:rPr lang="en-US" sz="2400" dirty="0"/>
              <a:t>M</a:t>
            </a:r>
          </a:p>
          <a:p>
            <a:pPr marL="829818" lvl="1" indent="-342900"/>
            <a:r>
              <a:rPr lang="en-US" sz="2400" spc="-300" dirty="0"/>
              <a:t>I S </a:t>
            </a:r>
            <a:r>
              <a:rPr lang="en-US" sz="2400" dirty="0"/>
              <a:t>S is also called </a:t>
            </a:r>
            <a:r>
              <a:rPr lang="en-US" sz="2400" spc="-300" dirty="0"/>
              <a:t>T S </a:t>
            </a:r>
            <a:r>
              <a:rPr lang="en-US" sz="2400" dirty="0"/>
              <a:t>S</a:t>
            </a:r>
          </a:p>
          <a:p>
            <a:pPr marL="1229868" lvl="2" indent="-342900"/>
            <a:r>
              <a:rPr lang="en-US" sz="2400" dirty="0"/>
              <a:t>Monitors a </a:t>
            </a:r>
            <a:r>
              <a:rPr lang="en-US" sz="2400" dirty="0" err="1"/>
              <a:t>reluctor</a:t>
            </a:r>
            <a:r>
              <a:rPr lang="en-US" sz="2400" dirty="0"/>
              <a:t> ring has 40 evenly spaced magnets </a:t>
            </a:r>
          </a:p>
          <a:p>
            <a:pPr marL="829818" lvl="1" indent="-342900"/>
            <a:r>
              <a:rPr lang="en-US" sz="2400" dirty="0"/>
              <a:t>Reluctor ring riveted to input planet carrier </a:t>
            </a:r>
          </a:p>
        </p:txBody>
      </p:sp>
    </p:spTree>
    <p:extLst>
      <p:ext uri="{BB962C8B-B14F-4D97-AF65-F5344CB8AC3E}">
        <p14:creationId xmlns:p14="http://schemas.microsoft.com/office/powerpoint/2010/main" val="284397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6344" y="1069559"/>
            <a:ext cx="8229600" cy="775015"/>
          </a:xfrm>
        </p:spPr>
        <p:txBody>
          <a:bodyPr wrap="square" lIns="0" tIns="18000" rIns="0" bIns="18000" anchor="ctr" anchorCtr="0">
            <a:spAutoFit/>
          </a:bodyPr>
          <a:lstStyle/>
          <a:p>
            <a:pPr marL="0" indent="0">
              <a:buNone/>
            </a:pPr>
            <a:r>
              <a:rPr lang="en-US" sz="2400" dirty="0"/>
              <a:t>An open view of the </a:t>
            </a:r>
            <a:r>
              <a:rPr lang="en-US" sz="2400" spc="-300" dirty="0"/>
              <a:t>G </a:t>
            </a:r>
            <a:r>
              <a:rPr lang="en-US" sz="2400" dirty="0"/>
              <a:t>M 8L90 transmission showing most of its internal parts.</a:t>
            </a:r>
            <a:endParaRPr lang="en-US" sz="2400" dirty="0">
              <a:solidFill>
                <a:schemeClr val="tx1"/>
              </a:solidFill>
            </a:endParaRPr>
          </a:p>
        </p:txBody>
      </p:sp>
      <p:pic>
        <p:nvPicPr>
          <p:cNvPr id="5" name="Picture 4" descr="A cutaway of the General Motors transmission showing most of the internal parts. Some internal parts include the torque converter, planetary and nonplanetary gearsets, clutch sets, and the reverse clutch spring.">
            <a:extLst>
              <a:ext uri="{FF2B5EF4-FFF2-40B4-BE49-F238E27FC236}">
                <a16:creationId xmlns:a16="http://schemas.microsoft.com/office/drawing/2014/main" id="{C7C02DAC-78D5-5252-8D2A-1AD741D8B498}"/>
              </a:ext>
            </a:extLst>
          </p:cNvPr>
          <p:cNvPicPr>
            <a:picLocks noChangeAspect="1"/>
          </p:cNvPicPr>
          <p:nvPr/>
        </p:nvPicPr>
        <p:blipFill rotWithShape="1">
          <a:blip r:embed="rId3"/>
          <a:srcRect b="10267"/>
          <a:stretch/>
        </p:blipFill>
        <p:spPr>
          <a:xfrm>
            <a:off x="949549" y="2068394"/>
            <a:ext cx="7262152" cy="4231936"/>
          </a:xfrm>
          <a:prstGeom prst="rect">
            <a:avLst/>
          </a:prstGeom>
        </p:spPr>
      </p:pic>
    </p:spTree>
    <p:extLst>
      <p:ext uri="{BB962C8B-B14F-4D97-AF65-F5344CB8AC3E}">
        <p14:creationId xmlns:p14="http://schemas.microsoft.com/office/powerpoint/2010/main" val="1681791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11.14</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1568"/>
            <a:ext cx="8229600" cy="405683"/>
          </a:xfrm>
        </p:spPr>
        <p:txBody>
          <a:bodyPr wrap="square" lIns="0" tIns="18000" rIns="0" bIns="18000" anchor="ctr" anchorCtr="0">
            <a:spAutoFit/>
          </a:bodyPr>
          <a:lstStyle/>
          <a:p>
            <a:pPr marL="0" indent="0">
              <a:buNone/>
            </a:pPr>
            <a:r>
              <a:rPr lang="en-US" sz="2400" dirty="0"/>
              <a:t>10-Speed Sensors</a:t>
            </a:r>
            <a:endParaRPr lang="en-US" sz="2400" dirty="0">
              <a:solidFill>
                <a:schemeClr val="tx1"/>
              </a:solidFill>
            </a:endParaRPr>
          </a:p>
        </p:txBody>
      </p:sp>
      <p:pic>
        <p:nvPicPr>
          <p:cNvPr id="5" name="Picture 4" descr="A three-part illustration shows the magnetic pickup of a speed sensor monitoring a reluctor ring, where the sensor is an input speed sensor in part (a), intermediate speed sensor 1 in part (b), and intermediate speed sensor 2 in part (c).&#10;Long description is available in notes, Press F6.&#10;">
            <a:extLst>
              <a:ext uri="{FF2B5EF4-FFF2-40B4-BE49-F238E27FC236}">
                <a16:creationId xmlns:a16="http://schemas.microsoft.com/office/drawing/2014/main" id="{14DBD312-31E3-708F-3CDB-CF6429FF279E}"/>
              </a:ext>
            </a:extLst>
          </p:cNvPr>
          <p:cNvPicPr>
            <a:picLocks noChangeAspect="1"/>
          </p:cNvPicPr>
          <p:nvPr/>
        </p:nvPicPr>
        <p:blipFill rotWithShape="1">
          <a:blip r:embed="rId3"/>
          <a:srcRect b="5659"/>
          <a:stretch/>
        </p:blipFill>
        <p:spPr>
          <a:xfrm>
            <a:off x="2213337" y="1724307"/>
            <a:ext cx="4717324" cy="4625025"/>
          </a:xfrm>
          <a:prstGeom prst="rect">
            <a:avLst/>
          </a:prstGeom>
        </p:spPr>
      </p:pic>
    </p:spTree>
    <p:extLst>
      <p:ext uri="{BB962C8B-B14F-4D97-AF65-F5344CB8AC3E}">
        <p14:creationId xmlns:p14="http://schemas.microsoft.com/office/powerpoint/2010/main" val="416645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11.15</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48706"/>
            <a:ext cx="8229600" cy="1513679"/>
          </a:xfrm>
        </p:spPr>
        <p:txBody>
          <a:bodyPr wrap="square" lIns="0" tIns="18000" rIns="0" bIns="18000" anchor="ctr" anchorCtr="0">
            <a:spAutoFit/>
          </a:bodyPr>
          <a:lstStyle/>
          <a:p>
            <a:pPr marL="0" indent="0">
              <a:buNone/>
            </a:pPr>
            <a:r>
              <a:rPr lang="en-US" sz="2400" dirty="0"/>
              <a:t>The output speed sensor monitors a steel 68-tooth reluctor wheel that is riveted to output planet carrier. The reluctor ring and planetary component tooth count on both the Ford and </a:t>
            </a:r>
            <a:r>
              <a:rPr lang="en-US" sz="2400" spc="-300" dirty="0"/>
              <a:t>G </a:t>
            </a:r>
            <a:r>
              <a:rPr lang="en-US" sz="2400" dirty="0"/>
              <a:t>M transmissions.</a:t>
            </a:r>
            <a:endParaRPr lang="en-US" sz="2400" dirty="0">
              <a:solidFill>
                <a:schemeClr val="tx1"/>
              </a:solidFill>
            </a:endParaRPr>
          </a:p>
        </p:txBody>
      </p:sp>
      <p:pic>
        <p:nvPicPr>
          <p:cNvPr id="5" name="Picture 4" descr="An illustration shows the magnetic pickup of an output speed sensor (O S S) monitoring a reluctor ring, which has 68 teeth, riveted to the output carrier. ">
            <a:extLst>
              <a:ext uri="{FF2B5EF4-FFF2-40B4-BE49-F238E27FC236}">
                <a16:creationId xmlns:a16="http://schemas.microsoft.com/office/drawing/2014/main" id="{485ACD20-A16D-1297-C2AD-2F1D9C16FAF8}"/>
              </a:ext>
            </a:extLst>
          </p:cNvPr>
          <p:cNvPicPr>
            <a:picLocks noChangeAspect="1"/>
          </p:cNvPicPr>
          <p:nvPr/>
        </p:nvPicPr>
        <p:blipFill rotWithShape="1">
          <a:blip r:embed="rId3"/>
          <a:srcRect b="20126"/>
          <a:stretch/>
        </p:blipFill>
        <p:spPr>
          <a:xfrm>
            <a:off x="577816" y="2751029"/>
            <a:ext cx="7988368" cy="2112337"/>
          </a:xfrm>
          <a:prstGeom prst="rect">
            <a:avLst/>
          </a:prstGeom>
        </p:spPr>
      </p:pic>
    </p:spTree>
    <p:extLst>
      <p:ext uri="{BB962C8B-B14F-4D97-AF65-F5344CB8AC3E}">
        <p14:creationId xmlns:p14="http://schemas.microsoft.com/office/powerpoint/2010/main" val="2858202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19659"/>
            <a:ext cx="8229600" cy="1144347"/>
          </a:xfrm>
        </p:spPr>
        <p:txBody>
          <a:bodyPr lIns="0" tIns="18000" rIns="0" bIns="18000" anchor="ctr" anchorCtr="0">
            <a:spAutoFit/>
          </a:bodyPr>
          <a:lstStyle/>
          <a:p>
            <a:r>
              <a:rPr lang="en-US" dirty="0"/>
              <a:t>Honda 10-Speed Automatic Transaxle (10</a:t>
            </a:r>
            <a:r>
              <a:rPr lang="en-US" spc="-500" dirty="0"/>
              <a:t>A </a:t>
            </a:r>
            <a:r>
              <a:rPr lang="en-US" dirty="0"/>
              <a:t>T)</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407447"/>
            <a:ext cx="8229600" cy="5006943"/>
          </a:xfrm>
        </p:spPr>
        <p:txBody>
          <a:bodyPr wrap="square" lIns="0" tIns="18000" rIns="0" bIns="18000" anchor="ctr" anchorCtr="0">
            <a:spAutoFit/>
          </a:bodyPr>
          <a:lstStyle/>
          <a:p>
            <a:pPr marL="342900" indent="-342900">
              <a:spcBef>
                <a:spcPts val="600"/>
              </a:spcBef>
            </a:pPr>
            <a:r>
              <a:rPr lang="en-US" sz="2400" dirty="0"/>
              <a:t>Honda’s first automatic transmission to use planetary gear sets</a:t>
            </a:r>
          </a:p>
          <a:p>
            <a:pPr marL="342900" indent="-342900">
              <a:spcBef>
                <a:spcPts val="600"/>
              </a:spcBef>
            </a:pPr>
            <a:r>
              <a:rPr lang="en-US" sz="2400" dirty="0"/>
              <a:t>10-speed automatic transaxle with four planetary gear  sets </a:t>
            </a:r>
          </a:p>
          <a:p>
            <a:pPr marL="342900" indent="-342900">
              <a:spcBef>
                <a:spcPts val="600"/>
              </a:spcBef>
            </a:pPr>
            <a:r>
              <a:rPr lang="en-US" sz="2400" dirty="0"/>
              <a:t>Special two-way clutch allows </a:t>
            </a:r>
          </a:p>
          <a:p>
            <a:pPr marL="829818" lvl="1" indent="-342900"/>
            <a:r>
              <a:rPr lang="en-US" sz="2400" dirty="0"/>
              <a:t>Ratchet-type mechanical clutch to either lock in both directions </a:t>
            </a:r>
          </a:p>
          <a:p>
            <a:pPr marL="829818" lvl="1" indent="-342900"/>
            <a:r>
              <a:rPr lang="en-US" sz="2400" dirty="0"/>
              <a:t>Allow gear set to freewheel in one direction</a:t>
            </a:r>
          </a:p>
          <a:p>
            <a:pPr marL="342900" indent="-342900">
              <a:spcBef>
                <a:spcPts val="600"/>
              </a:spcBef>
            </a:pPr>
            <a:r>
              <a:rPr lang="en-US" sz="2400" dirty="0"/>
              <a:t>Eight linear clutch pressure control solenoids (</a:t>
            </a:r>
            <a:r>
              <a:rPr lang="en-US" sz="2400" spc="-300" dirty="0"/>
              <a:t>C P </a:t>
            </a:r>
            <a:r>
              <a:rPr lang="en-US" sz="2400" dirty="0"/>
              <a:t>C)</a:t>
            </a:r>
          </a:p>
          <a:p>
            <a:pPr marL="342900" indent="-342900">
              <a:spcBef>
                <a:spcPts val="600"/>
              </a:spcBef>
            </a:pPr>
            <a:r>
              <a:rPr lang="en-US" sz="2400" dirty="0"/>
              <a:t>Four shift solenoids</a:t>
            </a:r>
            <a:r>
              <a:rPr lang="en-US" sz="2400"/>
              <a:t>, six </a:t>
            </a:r>
            <a:r>
              <a:rPr lang="en-US" sz="2400" dirty="0"/>
              <a:t>pressure sensors</a:t>
            </a:r>
          </a:p>
          <a:p>
            <a:pPr marL="342900" indent="-342900">
              <a:spcBef>
                <a:spcPts val="600"/>
              </a:spcBef>
            </a:pPr>
            <a:r>
              <a:rPr lang="en-US" sz="2400" dirty="0"/>
              <a:t>Three solenoids, two stroke sensors, fluid temperature sensor</a:t>
            </a:r>
          </a:p>
        </p:txBody>
      </p:sp>
    </p:spTree>
    <p:extLst>
      <p:ext uri="{BB962C8B-B14F-4D97-AF65-F5344CB8AC3E}">
        <p14:creationId xmlns:p14="http://schemas.microsoft.com/office/powerpoint/2010/main" val="4016155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11.16</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30530"/>
            <a:ext cx="8229600" cy="775015"/>
          </a:xfrm>
        </p:spPr>
        <p:txBody>
          <a:bodyPr wrap="square" lIns="0" tIns="18000" rIns="0" bIns="18000" anchor="ctr" anchorCtr="0">
            <a:spAutoFit/>
          </a:bodyPr>
          <a:lstStyle/>
          <a:p>
            <a:pPr marL="0" indent="0">
              <a:buNone/>
            </a:pPr>
            <a:r>
              <a:rPr lang="en-US" sz="2400" dirty="0"/>
              <a:t>The Honda 10</a:t>
            </a:r>
            <a:r>
              <a:rPr lang="en-US" sz="2400" spc="-300" dirty="0"/>
              <a:t>A </a:t>
            </a:r>
            <a:r>
              <a:rPr lang="en-US" sz="2400" dirty="0"/>
              <a:t>T is the first automatic transmission to use planetary gear sets.</a:t>
            </a:r>
            <a:endParaRPr lang="en-US" sz="2400" dirty="0">
              <a:solidFill>
                <a:schemeClr val="tx1"/>
              </a:solidFill>
            </a:endParaRPr>
          </a:p>
        </p:txBody>
      </p:sp>
      <p:pic>
        <p:nvPicPr>
          <p:cNvPr id="5" name="Picture 4" descr="A close-up view shows a front view of the Honda 10 A T transmission with a covered clutch assembly connected to three planetary gearsets.&#10;">
            <a:extLst>
              <a:ext uri="{FF2B5EF4-FFF2-40B4-BE49-F238E27FC236}">
                <a16:creationId xmlns:a16="http://schemas.microsoft.com/office/drawing/2014/main" id="{9237C126-2C4F-E69D-57FF-048F6815D3A2}"/>
              </a:ext>
            </a:extLst>
          </p:cNvPr>
          <p:cNvPicPr>
            <a:picLocks noChangeAspect="1"/>
          </p:cNvPicPr>
          <p:nvPr/>
        </p:nvPicPr>
        <p:blipFill rotWithShape="1">
          <a:blip r:embed="rId3"/>
          <a:srcRect b="4456"/>
          <a:stretch/>
        </p:blipFill>
        <p:spPr>
          <a:xfrm>
            <a:off x="2383661" y="2056229"/>
            <a:ext cx="3703814" cy="4068526"/>
          </a:xfrm>
          <a:prstGeom prst="rect">
            <a:avLst/>
          </a:prstGeom>
        </p:spPr>
      </p:pic>
    </p:spTree>
    <p:extLst>
      <p:ext uri="{BB962C8B-B14F-4D97-AF65-F5344CB8AC3E}">
        <p14:creationId xmlns:p14="http://schemas.microsoft.com/office/powerpoint/2010/main" val="1832263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22612"/>
            <a:ext cx="8229600" cy="590349"/>
          </a:xfrm>
        </p:spPr>
        <p:txBody>
          <a:bodyPr lIns="0" tIns="18000" rIns="0" bIns="18000" anchor="ctr" anchorCtr="0">
            <a:spAutoFit/>
          </a:bodyPr>
          <a:lstStyle/>
          <a:p>
            <a:r>
              <a:rPr lang="en-US" dirty="0"/>
              <a:t>Question 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2" y="988855"/>
            <a:ext cx="8207375" cy="775015"/>
          </a:xfrm>
        </p:spPr>
        <p:txBody>
          <a:bodyPr wrap="square" lIns="0" tIns="18000" rIns="0" bIns="18000" anchor="ctr" anchorCtr="0">
            <a:spAutoFit/>
          </a:bodyPr>
          <a:lstStyle/>
          <a:p>
            <a:pPr marL="342900" indent="-342900">
              <a:spcBef>
                <a:spcPts val="600"/>
              </a:spcBef>
            </a:pPr>
            <a:r>
              <a:rPr lang="en-US" sz="2400" dirty="0"/>
              <a:t>What kind of </a:t>
            </a:r>
            <a:r>
              <a:rPr lang="en-US" sz="2400" spc="-300" dirty="0"/>
              <a:t>A T </a:t>
            </a:r>
            <a:r>
              <a:rPr lang="en-US" sz="2400" dirty="0"/>
              <a:t>F (Automatic Transmission Fluid) is required in the </a:t>
            </a:r>
            <a:r>
              <a:rPr lang="en-US" sz="2400" spc="-300" dirty="0"/>
              <a:t>G </a:t>
            </a:r>
            <a:r>
              <a:rPr lang="en-US" sz="2400" dirty="0"/>
              <a:t>M 8-speed transmission?</a:t>
            </a:r>
          </a:p>
        </p:txBody>
      </p:sp>
      <p:sp>
        <p:nvSpPr>
          <p:cNvPr id="3" name="Content Placeholder 2">
            <a:extLst>
              <a:ext uri="{FF2B5EF4-FFF2-40B4-BE49-F238E27FC236}">
                <a16:creationId xmlns:a16="http://schemas.microsoft.com/office/drawing/2014/main" id="{220EED4D-A14D-4851-95E5-02391E64E850}"/>
              </a:ext>
            </a:extLst>
          </p:cNvPr>
          <p:cNvSpPr>
            <a:spLocks noGrp="1"/>
          </p:cNvSpPr>
          <p:nvPr>
            <p:ph sz="quarter" idx="14"/>
          </p:nvPr>
        </p:nvSpPr>
        <p:spPr>
          <a:xfrm>
            <a:off x="468312" y="1878257"/>
            <a:ext cx="2128584" cy="405683"/>
          </a:xfrm>
        </p:spPr>
        <p:txBody>
          <a:bodyPr wrap="square" lIns="0" tIns="18000" rIns="0" bIns="18000">
            <a:spAutoFit/>
          </a:bodyPr>
          <a:lstStyle/>
          <a:p>
            <a:pPr marL="486918" lvl="1" indent="0">
              <a:buNone/>
            </a:pPr>
            <a:r>
              <a:rPr lang="en-US" sz="2400" dirty="0">
                <a:solidFill>
                  <a:srgbClr val="007FA3"/>
                </a:solidFill>
              </a:rPr>
              <a:t>A.</a:t>
            </a:r>
            <a:r>
              <a:rPr lang="en-US" sz="2400" dirty="0"/>
              <a:t> </a:t>
            </a:r>
            <a:r>
              <a:rPr lang="en-US" sz="2400"/>
              <a:t>Mobil </a:t>
            </a:r>
            <a:r>
              <a:rPr lang="en-US" sz="2400" dirty="0"/>
              <a:t>1</a:t>
            </a:r>
          </a:p>
        </p:txBody>
      </p:sp>
      <p:sp>
        <p:nvSpPr>
          <p:cNvPr id="5" name="Content Placeholder 4">
            <a:extLst>
              <a:ext uri="{FF2B5EF4-FFF2-40B4-BE49-F238E27FC236}">
                <a16:creationId xmlns:a16="http://schemas.microsoft.com/office/drawing/2014/main" id="{8BF3D9ED-1784-49E2-9C5E-B7A1EC6D21D9}"/>
              </a:ext>
            </a:extLst>
          </p:cNvPr>
          <p:cNvSpPr>
            <a:spLocks noGrp="1"/>
          </p:cNvSpPr>
          <p:nvPr>
            <p:ph sz="quarter" idx="15"/>
          </p:nvPr>
        </p:nvSpPr>
        <p:spPr>
          <a:xfrm>
            <a:off x="468312" y="2401596"/>
            <a:ext cx="2128584" cy="405683"/>
          </a:xfrm>
        </p:spPr>
        <p:txBody>
          <a:bodyPr wrap="square" lIns="0" tIns="18000" rIns="0" bIns="18000">
            <a:spAutoFit/>
          </a:bodyPr>
          <a:lstStyle/>
          <a:p>
            <a:pPr marL="486918" lvl="1" indent="0">
              <a:buNone/>
            </a:pPr>
            <a:r>
              <a:rPr lang="en-US" sz="2400" dirty="0">
                <a:solidFill>
                  <a:srgbClr val="007FA3"/>
                </a:solidFill>
              </a:rPr>
              <a:t>B. </a:t>
            </a:r>
            <a:r>
              <a:rPr lang="en-US" sz="2400" dirty="0"/>
              <a:t>Dexron</a:t>
            </a:r>
          </a:p>
        </p:txBody>
      </p:sp>
      <p:graphicFrame>
        <p:nvGraphicFramePr>
          <p:cNvPr id="13" name="Object 12" descr="Roman number 2.">
            <a:extLst>
              <a:ext uri="{FF2B5EF4-FFF2-40B4-BE49-F238E27FC236}">
                <a16:creationId xmlns:a16="http://schemas.microsoft.com/office/drawing/2014/main" id="{3BD9F826-BAC3-4336-8181-C9E31AB27A37}"/>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232430846"/>
              </p:ext>
            </p:extLst>
          </p:nvPr>
        </p:nvGraphicFramePr>
        <p:xfrm>
          <a:off x="2416155" y="2459311"/>
          <a:ext cx="237490" cy="340518"/>
        </p:xfrm>
        <a:graphic>
          <a:graphicData uri="http://schemas.openxmlformats.org/presentationml/2006/ole">
            <mc:AlternateContent xmlns:mc="http://schemas.openxmlformats.org/markup-compatibility/2006">
              <mc:Choice xmlns:v="urn:schemas-microsoft-com:vml" Requires="v">
                <p:oleObj name="Equation" r:id="rId3" imgW="114120" imgH="164880" progId="Equation.DSMT4">
                  <p:embed/>
                </p:oleObj>
              </mc:Choice>
              <mc:Fallback>
                <p:oleObj name="Equation" r:id="rId3" imgW="114120" imgH="164880" progId="Equation.DSMT4">
                  <p:embed/>
                  <p:pic>
                    <p:nvPicPr>
                      <p:cNvPr id="12" name="Object 11">
                        <a:extLst>
                          <a:ext uri="{FF2B5EF4-FFF2-40B4-BE49-F238E27FC236}">
                            <a16:creationId xmlns:a16="http://schemas.microsoft.com/office/drawing/2014/main" id="{43A235B3-E959-46F8-A3D5-CA863D448B0D}"/>
                          </a:ext>
                          <a:ext uri="{C183D7F6-B498-43B3-948B-1728B52AA6E4}">
                            <adec:decorative xmlns:adec="http://schemas.microsoft.com/office/drawing/2017/decorative" val="0"/>
                          </a:ext>
                        </a:extLst>
                      </p:cNvPr>
                      <p:cNvPicPr/>
                      <p:nvPr/>
                    </p:nvPicPr>
                    <p:blipFill>
                      <a:blip r:embed="rId4"/>
                      <a:stretch>
                        <a:fillRect/>
                      </a:stretch>
                    </p:blipFill>
                    <p:spPr>
                      <a:xfrm>
                        <a:off x="2416155" y="2459311"/>
                        <a:ext cx="237490" cy="340518"/>
                      </a:xfrm>
                      <a:prstGeom prst="rect">
                        <a:avLst/>
                      </a:prstGeom>
                      <a:solidFill>
                        <a:schemeClr val="bg1"/>
                      </a:solidFill>
                    </p:spPr>
                  </p:pic>
                </p:oleObj>
              </mc:Fallback>
            </mc:AlternateContent>
          </a:graphicData>
        </a:graphic>
      </p:graphicFrame>
      <p:sp>
        <p:nvSpPr>
          <p:cNvPr id="6" name="Content Placeholder 5">
            <a:extLst>
              <a:ext uri="{FF2B5EF4-FFF2-40B4-BE49-F238E27FC236}">
                <a16:creationId xmlns:a16="http://schemas.microsoft.com/office/drawing/2014/main" id="{CDDDF9E1-BD89-4365-A7CB-ABAEBF6E057B}"/>
              </a:ext>
            </a:extLst>
          </p:cNvPr>
          <p:cNvSpPr>
            <a:spLocks noGrp="1"/>
          </p:cNvSpPr>
          <p:nvPr>
            <p:ph sz="quarter" idx="16"/>
          </p:nvPr>
        </p:nvSpPr>
        <p:spPr>
          <a:xfrm>
            <a:off x="468311" y="2884985"/>
            <a:ext cx="2031049" cy="405683"/>
          </a:xfrm>
        </p:spPr>
        <p:txBody>
          <a:bodyPr wrap="square" lIns="0" tIns="18000" rIns="0" bIns="18000">
            <a:spAutoFit/>
          </a:bodyPr>
          <a:lstStyle/>
          <a:p>
            <a:pPr marL="486918" lvl="1" indent="0">
              <a:buNone/>
            </a:pPr>
            <a:r>
              <a:rPr lang="en-US" sz="2400" dirty="0">
                <a:solidFill>
                  <a:srgbClr val="007FA3"/>
                </a:solidFill>
              </a:rPr>
              <a:t>C. </a:t>
            </a:r>
            <a:r>
              <a:rPr lang="en-US" sz="2400" dirty="0"/>
              <a:t>Dexron</a:t>
            </a:r>
          </a:p>
        </p:txBody>
      </p:sp>
      <p:graphicFrame>
        <p:nvGraphicFramePr>
          <p:cNvPr id="14" name="Object 13" descr="Roman number 6.">
            <a:extLst>
              <a:ext uri="{FF2B5EF4-FFF2-40B4-BE49-F238E27FC236}">
                <a16:creationId xmlns:a16="http://schemas.microsoft.com/office/drawing/2014/main" id="{051AF8E6-B274-41B1-B432-048B69FDB036}"/>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635463585"/>
              </p:ext>
            </p:extLst>
          </p:nvPr>
        </p:nvGraphicFramePr>
        <p:xfrm>
          <a:off x="2393693" y="2935497"/>
          <a:ext cx="396875" cy="341312"/>
        </p:xfrm>
        <a:graphic>
          <a:graphicData uri="http://schemas.openxmlformats.org/presentationml/2006/ole">
            <mc:AlternateContent xmlns:mc="http://schemas.openxmlformats.org/markup-compatibility/2006">
              <mc:Choice xmlns:v="urn:schemas-microsoft-com:vml" Requires="v">
                <p:oleObj name="Equation" r:id="rId5" imgW="190440" imgH="164880" progId="Equation.DSMT4">
                  <p:embed/>
                </p:oleObj>
              </mc:Choice>
              <mc:Fallback>
                <p:oleObj name="Equation" r:id="rId5" imgW="190440" imgH="164880" progId="Equation.DSMT4">
                  <p:embed/>
                  <p:pic>
                    <p:nvPicPr>
                      <p:cNvPr id="13" name="Object 12">
                        <a:extLst>
                          <a:ext uri="{FF2B5EF4-FFF2-40B4-BE49-F238E27FC236}">
                            <a16:creationId xmlns:a16="http://schemas.microsoft.com/office/drawing/2014/main" id="{3BD9F826-BAC3-4336-8181-C9E31AB27A37}"/>
                          </a:ext>
                          <a:ext uri="{C183D7F6-B498-43B3-948B-1728B52AA6E4}">
                            <adec:decorative xmlns:adec="http://schemas.microsoft.com/office/drawing/2017/decorative" val="0"/>
                          </a:ext>
                        </a:extLst>
                      </p:cNvPr>
                      <p:cNvPicPr/>
                      <p:nvPr/>
                    </p:nvPicPr>
                    <p:blipFill>
                      <a:blip r:embed="rId6"/>
                      <a:stretch>
                        <a:fillRect/>
                      </a:stretch>
                    </p:blipFill>
                    <p:spPr>
                      <a:xfrm>
                        <a:off x="2393693" y="2935497"/>
                        <a:ext cx="396875" cy="341312"/>
                      </a:xfrm>
                      <a:prstGeom prst="rect">
                        <a:avLst/>
                      </a:prstGeom>
                      <a:solidFill>
                        <a:schemeClr val="bg1"/>
                      </a:solidFill>
                    </p:spPr>
                  </p:pic>
                </p:oleObj>
              </mc:Fallback>
            </mc:AlternateContent>
          </a:graphicData>
        </a:graphic>
      </p:graphicFrame>
      <p:sp>
        <p:nvSpPr>
          <p:cNvPr id="7" name="Content Placeholder 6">
            <a:extLst>
              <a:ext uri="{FF2B5EF4-FFF2-40B4-BE49-F238E27FC236}">
                <a16:creationId xmlns:a16="http://schemas.microsoft.com/office/drawing/2014/main" id="{23FCF05A-46A6-45B3-8670-DB725176F825}"/>
              </a:ext>
            </a:extLst>
          </p:cNvPr>
          <p:cNvSpPr>
            <a:spLocks noGrp="1"/>
          </p:cNvSpPr>
          <p:nvPr>
            <p:ph sz="quarter" idx="17"/>
          </p:nvPr>
        </p:nvSpPr>
        <p:spPr>
          <a:xfrm>
            <a:off x="468313" y="3368374"/>
            <a:ext cx="8229600" cy="405683"/>
          </a:xfrm>
        </p:spPr>
        <p:txBody>
          <a:bodyPr wrap="square" lIns="0" tIns="18000" rIns="0" bIns="18000">
            <a:spAutoFit/>
          </a:bodyPr>
          <a:lstStyle/>
          <a:p>
            <a:pPr marL="486918" lvl="1" indent="0">
              <a:buNone/>
            </a:pPr>
            <a:r>
              <a:rPr lang="en-US" sz="2400" dirty="0">
                <a:solidFill>
                  <a:srgbClr val="007FA3"/>
                </a:solidFill>
              </a:rPr>
              <a:t>D. </a:t>
            </a:r>
            <a:r>
              <a:rPr lang="en-US" sz="2400" dirty="0"/>
              <a:t>Rotelle</a:t>
            </a:r>
          </a:p>
        </p:txBody>
      </p:sp>
    </p:spTree>
    <p:extLst>
      <p:ext uri="{BB962C8B-B14F-4D97-AF65-F5344CB8AC3E}">
        <p14:creationId xmlns:p14="http://schemas.microsoft.com/office/powerpoint/2010/main" val="29001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22612"/>
            <a:ext cx="8229600" cy="590349"/>
          </a:xfrm>
        </p:spPr>
        <p:txBody>
          <a:bodyPr lIns="0" tIns="18000" rIns="0" bIns="18000" anchor="ctr" anchorCtr="0">
            <a:spAutoFit/>
          </a:bodyPr>
          <a:lstStyle/>
          <a:p>
            <a:r>
              <a:rPr lang="en-US" dirty="0"/>
              <a:t>Answer 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2" y="988855"/>
            <a:ext cx="8207375" cy="775015"/>
          </a:xfrm>
        </p:spPr>
        <p:txBody>
          <a:bodyPr wrap="square" lIns="0" tIns="18000" rIns="0" bIns="18000" anchor="ctr" anchorCtr="0">
            <a:spAutoFit/>
          </a:bodyPr>
          <a:lstStyle/>
          <a:p>
            <a:pPr marL="342900" indent="-342900">
              <a:spcBef>
                <a:spcPts val="600"/>
              </a:spcBef>
            </a:pPr>
            <a:r>
              <a:rPr lang="en-US" sz="2400" dirty="0"/>
              <a:t>What kind of </a:t>
            </a:r>
            <a:r>
              <a:rPr lang="en-US" sz="2400" spc="-300" dirty="0"/>
              <a:t>A T </a:t>
            </a:r>
            <a:r>
              <a:rPr lang="en-US" sz="2400" dirty="0"/>
              <a:t>F (Automatic Transmission Fluid) is required in the </a:t>
            </a:r>
            <a:r>
              <a:rPr lang="en-US" sz="2400" spc="-300" dirty="0"/>
              <a:t>G </a:t>
            </a:r>
            <a:r>
              <a:rPr lang="en-US" sz="2400" dirty="0"/>
              <a:t>M 8-speed transmission?</a:t>
            </a:r>
          </a:p>
        </p:txBody>
      </p:sp>
      <p:sp>
        <p:nvSpPr>
          <p:cNvPr id="3" name="Content Placeholder 2">
            <a:extLst>
              <a:ext uri="{FF2B5EF4-FFF2-40B4-BE49-F238E27FC236}">
                <a16:creationId xmlns:a16="http://schemas.microsoft.com/office/drawing/2014/main" id="{220EED4D-A14D-4851-95E5-02391E64E850}"/>
              </a:ext>
            </a:extLst>
          </p:cNvPr>
          <p:cNvSpPr>
            <a:spLocks noGrp="1"/>
          </p:cNvSpPr>
          <p:nvPr>
            <p:ph sz="quarter" idx="14"/>
          </p:nvPr>
        </p:nvSpPr>
        <p:spPr>
          <a:xfrm>
            <a:off x="468311" y="1878257"/>
            <a:ext cx="2433385" cy="405683"/>
          </a:xfrm>
        </p:spPr>
        <p:txBody>
          <a:bodyPr wrap="square" lIns="0" tIns="18000" rIns="0" bIns="18000">
            <a:spAutoFit/>
          </a:bodyPr>
          <a:lstStyle/>
          <a:p>
            <a:pPr marL="486918" lvl="1" indent="0">
              <a:buNone/>
            </a:pPr>
            <a:r>
              <a:rPr lang="en-US" sz="2400" dirty="0">
                <a:solidFill>
                  <a:srgbClr val="007FA3"/>
                </a:solidFill>
              </a:rPr>
              <a:t>A.</a:t>
            </a:r>
            <a:r>
              <a:rPr lang="en-US" sz="2400" dirty="0"/>
              <a:t> Mobil 1</a:t>
            </a:r>
          </a:p>
        </p:txBody>
      </p:sp>
    </p:spTree>
    <p:extLst>
      <p:ext uri="{BB962C8B-B14F-4D97-AF65-F5344CB8AC3E}">
        <p14:creationId xmlns:p14="http://schemas.microsoft.com/office/powerpoint/2010/main" val="142829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22593"/>
            <a:ext cx="8229600" cy="590349"/>
          </a:xfrm>
        </p:spPr>
        <p:txBody>
          <a:bodyPr lIns="0" tIns="18000" rIns="0" bIns="18000" anchor="ctr" anchorCtr="0">
            <a:spAutoFit/>
          </a:bodyPr>
          <a:lstStyle/>
          <a:p>
            <a:r>
              <a:rPr lang="en-US" dirty="0"/>
              <a:t>Summary </a:t>
            </a:r>
            <a:r>
              <a:rPr lang="en-US" sz="2800" dirty="0"/>
              <a:t>(1 of 2) </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110195"/>
            <a:ext cx="8229600" cy="4637611"/>
          </a:xfrm>
        </p:spPr>
        <p:txBody>
          <a:bodyPr wrap="square" lIns="0" tIns="18000" rIns="0" bIns="18000" anchor="ctr" anchorCtr="0">
            <a:spAutoFit/>
          </a:bodyPr>
          <a:lstStyle/>
          <a:p>
            <a:pPr marL="342900" indent="-342900">
              <a:spcBef>
                <a:spcPts val="600"/>
              </a:spcBef>
            </a:pPr>
            <a:r>
              <a:rPr lang="en-US" sz="2400" dirty="0"/>
              <a:t>8-speed </a:t>
            </a:r>
            <a:r>
              <a:rPr lang="en-US" sz="2400" spc="-300" dirty="0"/>
              <a:t>R W </a:t>
            </a:r>
            <a:r>
              <a:rPr lang="en-US" sz="2400" dirty="0"/>
              <a:t>D is a fully automatic, 8-speed, </a:t>
            </a:r>
            <a:r>
              <a:rPr lang="en-US" sz="2400" spc="-300" dirty="0"/>
              <a:t>R W </a:t>
            </a:r>
            <a:r>
              <a:rPr lang="en-US" sz="2400" dirty="0"/>
              <a:t>D,</a:t>
            </a:r>
          </a:p>
          <a:p>
            <a:pPr marL="829818" lvl="1" indent="-342900"/>
            <a:r>
              <a:rPr lang="en-US" sz="2400" dirty="0"/>
              <a:t>Electronic-controlled transmission using four planetary gear sets-, </a:t>
            </a:r>
          </a:p>
          <a:p>
            <a:pPr marL="829818" lvl="1" indent="-342900"/>
            <a:r>
              <a:rPr lang="en-US" sz="2400" dirty="0"/>
              <a:t>Two brake clutches, and three rotating clutches</a:t>
            </a:r>
          </a:p>
          <a:p>
            <a:pPr marL="829818" lvl="1" indent="-342900"/>
            <a:r>
              <a:rPr lang="en-US" sz="2400" spc="-300" dirty="0"/>
              <a:t>G </a:t>
            </a:r>
            <a:r>
              <a:rPr lang="en-US" sz="2400" dirty="0"/>
              <a:t>M, </a:t>
            </a:r>
            <a:r>
              <a:rPr lang="en-US" sz="2400" spc="-300" dirty="0"/>
              <a:t>Z </a:t>
            </a:r>
            <a:r>
              <a:rPr lang="en-US" sz="2400" dirty="0"/>
              <a:t>F, and Aisin-Warner 8-speed transmissions</a:t>
            </a:r>
          </a:p>
          <a:p>
            <a:pPr marL="342900" indent="-342900">
              <a:spcBef>
                <a:spcPts val="600"/>
              </a:spcBef>
            </a:pPr>
            <a:r>
              <a:rPr lang="en-US" sz="2400" dirty="0"/>
              <a:t>10-speed transmission is </a:t>
            </a:r>
            <a:r>
              <a:rPr lang="en-US" sz="2400" spc="-300" dirty="0"/>
              <a:t>R W </a:t>
            </a:r>
            <a:r>
              <a:rPr lang="en-US" sz="2400" dirty="0"/>
              <a:t>D electronic-controlled transmission</a:t>
            </a:r>
          </a:p>
          <a:p>
            <a:pPr marL="829818" lvl="1" indent="-342900"/>
            <a:r>
              <a:rPr lang="en-US" sz="2400" dirty="0"/>
              <a:t>Four planetary gear sets, two brake clutches, and two rotating clutches</a:t>
            </a:r>
          </a:p>
          <a:p>
            <a:pPr marL="829818" lvl="1" indent="-342900"/>
            <a:r>
              <a:rPr lang="en-US" sz="2400" dirty="0"/>
              <a:t>Off-axis pump, and four close coupled gear sets </a:t>
            </a:r>
          </a:p>
          <a:p>
            <a:pPr marL="829818" lvl="1" indent="-342900"/>
            <a:r>
              <a:rPr lang="en-US" sz="2400" spc="-300" dirty="0"/>
              <a:t>G </a:t>
            </a:r>
            <a:r>
              <a:rPr lang="en-US" sz="2400" dirty="0"/>
              <a:t>M and Ford build 10-speed transmissions</a:t>
            </a:r>
          </a:p>
        </p:txBody>
      </p:sp>
    </p:spTree>
    <p:extLst>
      <p:ext uri="{BB962C8B-B14F-4D97-AF65-F5344CB8AC3E}">
        <p14:creationId xmlns:p14="http://schemas.microsoft.com/office/powerpoint/2010/main" val="570799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22593"/>
            <a:ext cx="8229600" cy="590349"/>
          </a:xfrm>
        </p:spPr>
        <p:txBody>
          <a:bodyPr lIns="0" tIns="18000" rIns="0" bIns="18000" anchor="ctr" anchorCtr="0">
            <a:spAutoFit/>
          </a:bodyPr>
          <a:lstStyle/>
          <a:p>
            <a:r>
              <a:rPr lang="en-US" dirty="0"/>
              <a:t>Summary </a:t>
            </a:r>
            <a:r>
              <a:rPr lang="en-US" sz="2800" dirty="0"/>
              <a:t>(2 of 2) </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036741"/>
            <a:ext cx="8229600" cy="5006943"/>
          </a:xfrm>
        </p:spPr>
        <p:txBody>
          <a:bodyPr wrap="square" lIns="0" tIns="18000" rIns="0" bIns="18000" anchor="ctr" anchorCtr="0">
            <a:spAutoFit/>
          </a:bodyPr>
          <a:lstStyle/>
          <a:p>
            <a:pPr marL="342900" indent="-342900">
              <a:spcBef>
                <a:spcPts val="600"/>
              </a:spcBef>
            </a:pPr>
            <a:r>
              <a:rPr lang="en-US" sz="2400" dirty="0"/>
              <a:t>9T50 is a fully automatic, 9-speed transaxle, transverse mounted</a:t>
            </a:r>
          </a:p>
          <a:p>
            <a:pPr marL="829818" lvl="1" indent="-342900"/>
            <a:r>
              <a:rPr lang="en-US" sz="2400" dirty="0"/>
              <a:t>Electronic-controlled transmission using a torque converter</a:t>
            </a:r>
          </a:p>
          <a:p>
            <a:pPr marL="829818" lvl="1" indent="-342900"/>
            <a:r>
              <a:rPr lang="en-US" sz="2400" dirty="0"/>
              <a:t>Compound planetary gear set, friction and mechanical clutches</a:t>
            </a:r>
          </a:p>
          <a:p>
            <a:pPr marL="829818" lvl="1" indent="-342900"/>
            <a:r>
              <a:rPr lang="en-US" sz="2400" dirty="0"/>
              <a:t>Torque converter contains a pump, a turbine, a </a:t>
            </a:r>
            <a:r>
              <a:rPr lang="en-US" sz="2400" spc="-300" dirty="0"/>
              <a:t>T C </a:t>
            </a:r>
            <a:r>
              <a:rPr lang="en-US" sz="2400" dirty="0" err="1"/>
              <a:t>C</a:t>
            </a:r>
            <a:endParaRPr lang="en-US" sz="2400" dirty="0"/>
          </a:p>
          <a:p>
            <a:pPr marL="829818" lvl="1" indent="-342900"/>
            <a:r>
              <a:rPr lang="en-US" sz="2400" dirty="0"/>
              <a:t>Chain-driven pump, a control valve body assembly, and case</a:t>
            </a:r>
          </a:p>
          <a:p>
            <a:pPr marL="829818" lvl="1" indent="-342900"/>
            <a:r>
              <a:rPr lang="en-US" sz="2400" dirty="0"/>
              <a:t>Nine forward gear ratios and one reverse. </a:t>
            </a:r>
          </a:p>
          <a:p>
            <a:pPr marL="829818" lvl="1" indent="-342900"/>
            <a:r>
              <a:rPr lang="en-US" sz="2400"/>
              <a:t>Seve</a:t>
            </a:r>
            <a:r>
              <a:rPr lang="en-US" sz="2400" dirty="0"/>
              <a:t>n</a:t>
            </a:r>
            <a:r>
              <a:rPr lang="en-US" sz="2400"/>
              <a:t> </a:t>
            </a:r>
            <a:r>
              <a:rPr lang="en-US" sz="2400" dirty="0"/>
              <a:t>multiple disc clutches</a:t>
            </a:r>
          </a:p>
          <a:p>
            <a:pPr marL="829818" lvl="1" indent="-342900"/>
            <a:r>
              <a:rPr lang="en-US" sz="2400" spc="-300" dirty="0"/>
              <a:t>G </a:t>
            </a:r>
            <a:r>
              <a:rPr lang="en-US" sz="2400" dirty="0"/>
              <a:t>M and </a:t>
            </a:r>
            <a:r>
              <a:rPr lang="en-US" sz="2400" spc="-300" dirty="0"/>
              <a:t>Z </a:t>
            </a:r>
            <a:r>
              <a:rPr lang="en-US" sz="2400" dirty="0"/>
              <a:t>F build 9-speed transaxle</a:t>
            </a:r>
          </a:p>
        </p:txBody>
      </p:sp>
    </p:spTree>
    <p:extLst>
      <p:ext uri="{BB962C8B-B14F-4D97-AF65-F5344CB8AC3E}">
        <p14:creationId xmlns:p14="http://schemas.microsoft.com/office/powerpoint/2010/main" val="2439036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Automatic Transmissions and Transaxles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769441"/>
          </a:xfrm>
          <a:prstGeom prst="rect">
            <a:avLst/>
          </a:prstGeom>
          <a:noFill/>
        </p:spPr>
        <p:txBody>
          <a:bodyPr wrap="square" rtlCol="0">
            <a:spAutoFit/>
          </a:bodyPr>
          <a:lstStyle/>
          <a:p>
            <a:r>
              <a:rPr lang="en-US" sz="2200" dirty="0"/>
              <a:t>Videos Link: </a:t>
            </a:r>
            <a:r>
              <a:rPr lang="en-US" sz="2200" dirty="0">
                <a:hlinkClick r:id="rId3"/>
              </a:rPr>
              <a:t>(A2) Automatic Transmissions and Transaxles Videos</a:t>
            </a:r>
            <a:endParaRPr lang="en-US" sz="22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0074" y="3269397"/>
            <a:ext cx="8305800" cy="707886"/>
          </a:xfrm>
          <a:prstGeom prst="rect">
            <a:avLst/>
          </a:prstGeom>
          <a:noFill/>
        </p:spPr>
        <p:txBody>
          <a:bodyPr wrap="square" rtlCol="0">
            <a:spAutoFit/>
          </a:bodyPr>
          <a:lstStyle/>
          <a:p>
            <a:r>
              <a:rPr lang="en-US" sz="2000" dirty="0"/>
              <a:t>Animations Link: </a:t>
            </a:r>
            <a:r>
              <a:rPr lang="en-US" sz="2000" dirty="0">
                <a:hlinkClick r:id="rId4"/>
              </a:rPr>
              <a:t>(A2) Automatic Transmissions and Transaxles Animations</a:t>
            </a:r>
            <a:endParaRPr lang="en-US" sz="2000" dirty="0"/>
          </a:p>
        </p:txBody>
      </p:sp>
    </p:spTree>
    <p:extLst>
      <p:ext uri="{BB962C8B-B14F-4D97-AF65-F5344CB8AC3E}">
        <p14:creationId xmlns:p14="http://schemas.microsoft.com/office/powerpoint/2010/main" val="3380904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75546" y="222471"/>
            <a:ext cx="823665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59323"/>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99712"/>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Figure 11.2</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6344" y="1069559"/>
            <a:ext cx="8229600" cy="775015"/>
          </a:xfrm>
        </p:spPr>
        <p:txBody>
          <a:bodyPr wrap="square" lIns="0" tIns="18000" rIns="0" bIns="18000" anchor="ctr" anchorCtr="0">
            <a:spAutoFit/>
          </a:bodyPr>
          <a:lstStyle/>
          <a:p>
            <a:pPr marL="0" indent="0">
              <a:buNone/>
            </a:pPr>
            <a:r>
              <a:rPr lang="en-US" sz="2400" spc="-300" dirty="0"/>
              <a:t>G </a:t>
            </a:r>
            <a:r>
              <a:rPr lang="en-US" sz="2400" dirty="0"/>
              <a:t>M 8-speed transmission includes an identification label on the side that includes the following</a:t>
            </a:r>
            <a:endParaRPr lang="en-US" sz="2400" dirty="0">
              <a:solidFill>
                <a:schemeClr val="tx1"/>
              </a:solidFill>
            </a:endParaRPr>
          </a:p>
        </p:txBody>
      </p:sp>
      <p:pic>
        <p:nvPicPr>
          <p:cNvPr id="5" name="Picture 4" descr="An illustration shows a label on the side of the General Motors transmission.&#10;Long description is available in notes, Press F6.">
            <a:extLst>
              <a:ext uri="{FF2B5EF4-FFF2-40B4-BE49-F238E27FC236}">
                <a16:creationId xmlns:a16="http://schemas.microsoft.com/office/drawing/2014/main" id="{4014E4AA-4661-CBAD-E34B-15D7D36971EA}"/>
              </a:ext>
            </a:extLst>
          </p:cNvPr>
          <p:cNvPicPr>
            <a:picLocks noChangeAspect="1"/>
          </p:cNvPicPr>
          <p:nvPr/>
        </p:nvPicPr>
        <p:blipFill rotWithShape="1">
          <a:blip r:embed="rId3"/>
          <a:srcRect b="7931"/>
          <a:stretch/>
        </p:blipFill>
        <p:spPr>
          <a:xfrm>
            <a:off x="1136988" y="2069022"/>
            <a:ext cx="6870024" cy="4107631"/>
          </a:xfrm>
          <a:prstGeom prst="rect">
            <a:avLst/>
          </a:prstGeom>
        </p:spPr>
      </p:pic>
    </p:spTree>
    <p:extLst>
      <p:ext uri="{BB962C8B-B14F-4D97-AF65-F5344CB8AC3E}">
        <p14:creationId xmlns:p14="http://schemas.microsoft.com/office/powerpoint/2010/main" val="234560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16591"/>
            <a:ext cx="8229600" cy="1698345"/>
          </a:xfrm>
        </p:spPr>
        <p:txBody>
          <a:bodyPr lIns="0" tIns="18000" rIns="0" bIns="18000" anchor="ctr" anchorCtr="0">
            <a:spAutoFit/>
          </a:bodyPr>
          <a:lstStyle/>
          <a:p>
            <a:r>
              <a:rPr lang="en-US" dirty="0"/>
              <a:t>Frequently Asked Question: Are There Multiple Versions of the 8- and 10-Speed </a:t>
            </a:r>
            <a:r>
              <a:rPr lang="en-US" spc="-500" dirty="0"/>
              <a:t>R W </a:t>
            </a:r>
            <a:r>
              <a:rPr lang="en-US" dirty="0"/>
              <a:t>D Transmissions? </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4376" y="2162826"/>
            <a:ext cx="8229600" cy="344128"/>
          </a:xfrm>
        </p:spPr>
        <p:txBody>
          <a:bodyPr wrap="square" lIns="0" tIns="18000" rIns="0" bIns="18000" anchor="ctr" anchorCtr="0">
            <a:spAutoFit/>
          </a:bodyPr>
          <a:lstStyle/>
          <a:p>
            <a:pPr marL="0" indent="0">
              <a:spcBef>
                <a:spcPts val="600"/>
              </a:spcBef>
              <a:buNone/>
            </a:pPr>
            <a:r>
              <a:rPr lang="en-US" sz="2000" b="1" dirty="0">
                <a:solidFill>
                  <a:schemeClr val="tx1"/>
                </a:solidFill>
              </a:rPr>
              <a:t>? Frequently Asked Question</a:t>
            </a:r>
          </a:p>
        </p:txBody>
      </p:sp>
      <p:sp>
        <p:nvSpPr>
          <p:cNvPr id="3" name="Content Placeholder 2">
            <a:extLst>
              <a:ext uri="{FF2B5EF4-FFF2-40B4-BE49-F238E27FC236}">
                <a16:creationId xmlns:a16="http://schemas.microsoft.com/office/drawing/2014/main" id="{22B65A9D-AD9D-E8B2-72C9-DC104A8EEAD6}"/>
              </a:ext>
            </a:extLst>
          </p:cNvPr>
          <p:cNvSpPr>
            <a:spLocks noGrp="1"/>
          </p:cNvSpPr>
          <p:nvPr>
            <p:ph sz="quarter" idx="14"/>
          </p:nvPr>
        </p:nvSpPr>
        <p:spPr>
          <a:xfrm>
            <a:off x="475488" y="2738366"/>
            <a:ext cx="8200200" cy="1883011"/>
          </a:xfrm>
        </p:spPr>
        <p:txBody>
          <a:bodyPr wrap="square" lIns="0" tIns="18000" rIns="0" bIns="18000" anchor="ctr" anchorCtr="0">
            <a:spAutoFit/>
          </a:bodyPr>
          <a:lstStyle/>
          <a:p>
            <a:pPr marL="342900" indent="-342900"/>
            <a:r>
              <a:rPr lang="en-US" sz="2000" b="1" dirty="0">
                <a:latin typeface="Arial" panose="020B0604020202020204" pitchFamily="34" charset="0"/>
                <a:cs typeface="Arial" panose="020B0604020202020204" pitchFamily="34" charset="0"/>
              </a:rPr>
              <a:t>Are There Multiple Versions of the 8- and 10-Speed </a:t>
            </a:r>
            <a:r>
              <a:rPr lang="en-US" sz="2000" b="1" spc="-300" dirty="0">
                <a:latin typeface="Arial" panose="020B0604020202020204" pitchFamily="34" charset="0"/>
                <a:cs typeface="Arial" panose="020B0604020202020204" pitchFamily="34" charset="0"/>
              </a:rPr>
              <a:t>R W </a:t>
            </a:r>
            <a:r>
              <a:rPr lang="en-US" sz="2000" b="1" dirty="0">
                <a:latin typeface="Arial" panose="020B0604020202020204" pitchFamily="34" charset="0"/>
                <a:cs typeface="Arial" panose="020B0604020202020204" pitchFamily="34" charset="0"/>
              </a:rPr>
              <a:t>D Transmissions? </a:t>
            </a:r>
            <a:r>
              <a:rPr lang="en-US" sz="2000" dirty="0">
                <a:latin typeface="Arial" panose="020B0604020202020204" pitchFamily="34" charset="0"/>
                <a:cs typeface="Arial" panose="020B0604020202020204" pitchFamily="34" charset="0"/>
              </a:rPr>
              <a:t>Yes, </a:t>
            </a:r>
            <a:r>
              <a:rPr lang="en-US" sz="2000" spc="-300" dirty="0">
                <a:latin typeface="Arial" panose="020B0604020202020204" pitchFamily="34" charset="0"/>
                <a:cs typeface="Arial" panose="020B0604020202020204" pitchFamily="34" charset="0"/>
              </a:rPr>
              <a:t>G </a:t>
            </a:r>
            <a:r>
              <a:rPr lang="en-US" sz="2000" dirty="0">
                <a:latin typeface="Arial" panose="020B0604020202020204" pitchFamily="34" charset="0"/>
                <a:cs typeface="Arial" panose="020B0604020202020204" pitchFamily="34" charset="0"/>
              </a:rPr>
              <a:t>M builds an 8-speed </a:t>
            </a:r>
            <a:r>
              <a:rPr lang="en-US" sz="2000" spc="-300" dirty="0">
                <a:latin typeface="Arial" panose="020B0604020202020204" pitchFamily="34" charset="0"/>
                <a:cs typeface="Arial" panose="020B0604020202020204" pitchFamily="34" charset="0"/>
              </a:rPr>
              <a:t>R W </a:t>
            </a:r>
            <a:r>
              <a:rPr lang="en-US" sz="2000" dirty="0">
                <a:latin typeface="Arial" panose="020B0604020202020204" pitchFamily="34" charset="0"/>
                <a:cs typeface="Arial" panose="020B0604020202020204" pitchFamily="34" charset="0"/>
              </a:rPr>
              <a:t>D automatic transmission and so does </a:t>
            </a:r>
            <a:r>
              <a:rPr lang="en-US" sz="2000" spc="-300" dirty="0">
                <a:latin typeface="Arial" panose="020B0604020202020204" pitchFamily="34" charset="0"/>
                <a:cs typeface="Arial" panose="020B0604020202020204" pitchFamily="34" charset="0"/>
              </a:rPr>
              <a:t>Z </a:t>
            </a:r>
            <a:r>
              <a:rPr lang="en-US" sz="2000" dirty="0">
                <a:latin typeface="Arial" panose="020B0604020202020204" pitchFamily="34" charset="0"/>
                <a:cs typeface="Arial" panose="020B0604020202020204" pitchFamily="34" charset="0"/>
              </a:rPr>
              <a:t>F (Zahnradfabrik Friedrichshafen </a:t>
            </a:r>
            <a:r>
              <a:rPr lang="en-US" sz="2000" spc="-300" dirty="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G), a German company that builds automatic transmissions and transaxles for Mercedes, </a:t>
            </a:r>
            <a:r>
              <a:rPr lang="en-US" sz="2000" spc="-300" dirty="0">
                <a:latin typeface="Arial" panose="020B0604020202020204" pitchFamily="34" charset="0"/>
                <a:cs typeface="Arial" panose="020B0604020202020204" pitchFamily="34" charset="0"/>
              </a:rPr>
              <a:t>B M </a:t>
            </a:r>
            <a:r>
              <a:rPr lang="en-US" sz="2000" dirty="0">
                <a:latin typeface="Arial" panose="020B0604020202020204" pitchFamily="34" charset="0"/>
                <a:cs typeface="Arial" panose="020B0604020202020204" pitchFamily="34" charset="0"/>
              </a:rPr>
              <a:t>W, Volvo, </a:t>
            </a:r>
            <a:r>
              <a:rPr lang="en-US" sz="2000" spc="-300" dirty="0">
                <a:latin typeface="Arial" panose="020B0604020202020204" pitchFamily="34" charset="0"/>
                <a:cs typeface="Arial" panose="020B0604020202020204" pitchFamily="34" charset="0"/>
              </a:rPr>
              <a:t>V </a:t>
            </a:r>
            <a:r>
              <a:rPr lang="en-US" sz="2000" dirty="0">
                <a:latin typeface="Arial" panose="020B0604020202020204" pitchFamily="34" charset="0"/>
                <a:cs typeface="Arial" panose="020B0604020202020204" pitchFamily="34" charset="0"/>
              </a:rPr>
              <a:t>W, Audi, Jaguar, Chrysler, Bentley, and Maserati. Neither </a:t>
            </a:r>
            <a:r>
              <a:rPr lang="en-US" sz="2000" spc="-300" dirty="0">
                <a:latin typeface="Arial" panose="020B0604020202020204" pitchFamily="34" charset="0"/>
                <a:cs typeface="Arial" panose="020B0604020202020204" pitchFamily="34" charset="0"/>
              </a:rPr>
              <a:t>G </a:t>
            </a:r>
            <a:r>
              <a:rPr lang="en-US" sz="2000" dirty="0">
                <a:latin typeface="Arial" panose="020B0604020202020204" pitchFamily="34" charset="0"/>
                <a:cs typeface="Arial" panose="020B0604020202020204" pitchFamily="34" charset="0"/>
              </a:rPr>
              <a:t>M nor Ford uses 8-speed </a:t>
            </a:r>
            <a:r>
              <a:rPr lang="en-US" sz="2000" spc="-300" dirty="0">
                <a:latin typeface="Arial" panose="020B0604020202020204" pitchFamily="34" charset="0"/>
                <a:cs typeface="Arial" panose="020B0604020202020204" pitchFamily="34" charset="0"/>
              </a:rPr>
              <a:t>Z </a:t>
            </a:r>
            <a:r>
              <a:rPr lang="en-US" sz="2000" dirty="0">
                <a:latin typeface="Arial" panose="020B0604020202020204" pitchFamily="34" charset="0"/>
                <a:cs typeface="Arial" panose="020B0604020202020204" pitchFamily="34" charset="0"/>
              </a:rPr>
              <a:t>F unit</a:t>
            </a:r>
            <a:r>
              <a:rPr lang="en-US"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4713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21336"/>
            <a:ext cx="8229600" cy="590349"/>
          </a:xfrm>
        </p:spPr>
        <p:txBody>
          <a:bodyPr lIns="0" tIns="18000" rIns="0" bIns="18000" anchor="ctr" anchorCtr="0">
            <a:spAutoFit/>
          </a:bodyPr>
          <a:lstStyle/>
          <a:p>
            <a:r>
              <a:rPr lang="en-US" dirty="0"/>
              <a:t>8L45/8L90 Operation and Power Flow</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276688"/>
            <a:ext cx="8229600" cy="3883559"/>
          </a:xfrm>
        </p:spPr>
        <p:txBody>
          <a:bodyPr wrap="square" lIns="0" tIns="18000" rIns="0" bIns="18000" anchor="ctr" anchorCtr="0">
            <a:spAutoFit/>
          </a:bodyPr>
          <a:lstStyle/>
          <a:p>
            <a:pPr marL="342900" indent="-342900">
              <a:spcBef>
                <a:spcPts val="600"/>
              </a:spcBef>
            </a:pPr>
            <a:r>
              <a:rPr lang="en-US" sz="2200" spc="-280" dirty="0"/>
              <a:t>G </a:t>
            </a:r>
            <a:r>
              <a:rPr lang="en-US" sz="2200" dirty="0"/>
              <a:t>M offers two models: light-duty 8L45 and heavy-duty 8L90.</a:t>
            </a:r>
          </a:p>
          <a:p>
            <a:pPr marL="342900" indent="-342900">
              <a:spcBef>
                <a:spcPts val="600"/>
              </a:spcBef>
            </a:pPr>
            <a:r>
              <a:rPr lang="en-US" sz="2200" dirty="0"/>
              <a:t>2016, </a:t>
            </a:r>
            <a:r>
              <a:rPr lang="en-US" sz="2200" spc="-280" dirty="0"/>
              <a:t>G </a:t>
            </a:r>
            <a:r>
              <a:rPr lang="en-US" sz="2200" dirty="0"/>
              <a:t>M has added start–stop accumulator assembly to 8L90 that required  an additional solenoid and two more check balls to valve body, making total of 12.</a:t>
            </a:r>
          </a:p>
          <a:p>
            <a:pPr marL="342900" indent="-342900">
              <a:spcBef>
                <a:spcPts val="600"/>
              </a:spcBef>
            </a:pPr>
            <a:r>
              <a:rPr lang="en-US" sz="2200" dirty="0"/>
              <a:t>Pump is a dual-chamber vane-type assembly with rotor and a gasket </a:t>
            </a:r>
          </a:p>
          <a:p>
            <a:pPr marL="829818" lvl="1" indent="-342900"/>
            <a:r>
              <a:rPr lang="en-US" sz="2200" dirty="0"/>
              <a:t>Between cover &amp; valve body casting. </a:t>
            </a:r>
          </a:p>
          <a:p>
            <a:pPr marL="829818" lvl="1" indent="-342900"/>
            <a:r>
              <a:rPr lang="en-US" sz="2200" dirty="0"/>
              <a:t>Plastic baffle used to limit cavitation.</a:t>
            </a:r>
          </a:p>
          <a:p>
            <a:pPr marL="342900" indent="-342900">
              <a:spcBef>
                <a:spcPts val="600"/>
              </a:spcBef>
            </a:pPr>
            <a:r>
              <a:rPr lang="en-US" sz="2200" dirty="0"/>
              <a:t>8L90 has internal mode switch that is part of shift mechanism. </a:t>
            </a:r>
          </a:p>
          <a:p>
            <a:pPr marL="342900" indent="-342900">
              <a:spcBef>
                <a:spcPts val="600"/>
              </a:spcBef>
            </a:pPr>
            <a:r>
              <a:rPr lang="en-US" sz="2200" dirty="0"/>
              <a:t>Three </a:t>
            </a:r>
            <a:r>
              <a:rPr lang="en-US" sz="2200" spc="-300" dirty="0"/>
              <a:t>R P M</a:t>
            </a:r>
            <a:r>
              <a:rPr lang="en-US" sz="2200" dirty="0"/>
              <a:t> speed sensors </a:t>
            </a:r>
          </a:p>
        </p:txBody>
      </p:sp>
    </p:spTree>
    <p:extLst>
      <p:ext uri="{BB962C8B-B14F-4D97-AF65-F5344CB8AC3E}">
        <p14:creationId xmlns:p14="http://schemas.microsoft.com/office/powerpoint/2010/main" val="50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16591"/>
            <a:ext cx="8229600" cy="1698345"/>
          </a:xfrm>
        </p:spPr>
        <p:txBody>
          <a:bodyPr lIns="0" tIns="18000" rIns="0" bIns="18000" anchor="ctr" anchorCtr="0">
            <a:spAutoFit/>
          </a:bodyPr>
          <a:lstStyle/>
          <a:p>
            <a:r>
              <a:rPr lang="en-US" dirty="0"/>
              <a:t>Frequently Asked Question: What Is an Automatic Transmission Stick Diagram?</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4376" y="2132049"/>
            <a:ext cx="8229600" cy="405683"/>
          </a:xfrm>
        </p:spPr>
        <p:txBody>
          <a:bodyPr wrap="square" lIns="0" tIns="18000" rIns="0" bIns="18000" anchor="ctr" anchorCtr="0">
            <a:spAutoFit/>
          </a:bodyPr>
          <a:lstStyle/>
          <a:p>
            <a:pPr marL="0" indent="0">
              <a:spcBef>
                <a:spcPts val="600"/>
              </a:spcBef>
              <a:buNone/>
            </a:pPr>
            <a:r>
              <a:rPr lang="en-US" sz="2400" b="1" dirty="0">
                <a:solidFill>
                  <a:schemeClr val="tx1"/>
                </a:solidFill>
              </a:rPr>
              <a:t>? Frequently Asked Question</a:t>
            </a:r>
          </a:p>
        </p:txBody>
      </p:sp>
      <p:sp>
        <p:nvSpPr>
          <p:cNvPr id="3" name="Content Placeholder 2">
            <a:extLst>
              <a:ext uri="{FF2B5EF4-FFF2-40B4-BE49-F238E27FC236}">
                <a16:creationId xmlns:a16="http://schemas.microsoft.com/office/drawing/2014/main" id="{22B65A9D-AD9D-E8B2-72C9-DC104A8EEAD6}"/>
              </a:ext>
            </a:extLst>
          </p:cNvPr>
          <p:cNvSpPr>
            <a:spLocks noGrp="1"/>
          </p:cNvSpPr>
          <p:nvPr>
            <p:ph sz="quarter" idx="14"/>
          </p:nvPr>
        </p:nvSpPr>
        <p:spPr>
          <a:xfrm>
            <a:off x="475488" y="2754845"/>
            <a:ext cx="8200200" cy="2252343"/>
          </a:xfrm>
        </p:spPr>
        <p:txBody>
          <a:bodyPr wrap="square" lIns="0" tIns="18000" rIns="0" bIns="18000" anchor="ctr" anchorCtr="0">
            <a:spAutoFit/>
          </a:bodyPr>
          <a:lstStyle/>
          <a:p>
            <a:pPr marL="342900" indent="-342900"/>
            <a:r>
              <a:rPr lang="en-US" sz="2400" b="1" dirty="0">
                <a:latin typeface="Arial" panose="020B0604020202020204" pitchFamily="34" charset="0"/>
                <a:cs typeface="Arial" panose="020B0604020202020204" pitchFamily="34" charset="0"/>
              </a:rPr>
              <a:t>What Is an Automatic Transmission Stick Diagram? </a:t>
            </a:r>
            <a:r>
              <a:rPr lang="en-US" sz="2400" dirty="0">
                <a:latin typeface="Arial" panose="020B0604020202020204" pitchFamily="34" charset="0"/>
                <a:cs typeface="Arial" panose="020B0604020202020204" pitchFamily="34" charset="0"/>
              </a:rPr>
              <a:t>An automatic transmission stick diagram is like a schematic used in electrical circuits and is used as an interface between symbolic circuit and the actual layout. Like an electrical schematic, the stick diagram shows the parts and their relation to each other</a:t>
            </a:r>
            <a:r>
              <a:rPr lang="en-US" sz="2400" b="1" dirty="0">
                <a:latin typeface="Arial" panose="020B0604020202020204" pitchFamily="34" charset="0"/>
                <a:cs typeface="Arial" panose="020B0604020202020204" pitchFamily="34" charset="0"/>
              </a:rPr>
              <a:t>. Figure 11.3</a:t>
            </a:r>
          </a:p>
        </p:txBody>
      </p:sp>
    </p:spTree>
    <p:extLst>
      <p:ext uri="{BB962C8B-B14F-4D97-AF65-F5344CB8AC3E}">
        <p14:creationId xmlns:p14="http://schemas.microsoft.com/office/powerpoint/2010/main" val="204612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344" y="221948"/>
            <a:ext cx="8229600" cy="590349"/>
          </a:xfrm>
        </p:spPr>
        <p:txBody>
          <a:bodyPr lIns="0" tIns="18000" rIns="0" bIns="18000" anchor="ctr" anchorCtr="0">
            <a:spAutoFit/>
          </a:bodyPr>
          <a:lstStyle/>
          <a:p>
            <a:r>
              <a:rPr lang="en-US" dirty="0"/>
              <a:t>Stick Diagram</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6344" y="958198"/>
            <a:ext cx="8231569" cy="967376"/>
          </a:xfrm>
        </p:spPr>
        <p:txBody>
          <a:bodyPr wrap="square" lIns="0" tIns="18000" rIns="0" bIns="18000" anchor="ctr" anchorCtr="0">
            <a:spAutoFit/>
          </a:bodyPr>
          <a:lstStyle/>
          <a:p>
            <a:pPr marL="0" indent="0">
              <a:buNone/>
            </a:pPr>
            <a:r>
              <a:rPr lang="en-US" sz="2400" b="1" dirty="0">
                <a:solidFill>
                  <a:schemeClr val="tx1"/>
                </a:solidFill>
              </a:rPr>
              <a:t>Figure 11.3</a:t>
            </a:r>
            <a:endParaRPr lang="en-US" sz="2000" b="1" dirty="0">
              <a:solidFill>
                <a:schemeClr val="tx1"/>
              </a:solidFill>
            </a:endParaRPr>
          </a:p>
          <a:p>
            <a:pPr marL="0" indent="0">
              <a:buNone/>
            </a:pPr>
            <a:endParaRPr lang="en-US" sz="2400" dirty="0">
              <a:solidFill>
                <a:schemeClr val="tx1"/>
              </a:solidFill>
            </a:endParaRPr>
          </a:p>
        </p:txBody>
      </p:sp>
      <p:pic>
        <p:nvPicPr>
          <p:cNvPr id="3" name="Picture 2" descr="A stick diagram of the General Motors transmission shows the input and output shafts connected to clutches and gearsets.&#10;Long description is available in notes, Press F6.">
            <a:extLst>
              <a:ext uri="{FF2B5EF4-FFF2-40B4-BE49-F238E27FC236}">
                <a16:creationId xmlns:a16="http://schemas.microsoft.com/office/drawing/2014/main" id="{102D86B6-9316-E5B0-2D19-B98323D0BD13}"/>
              </a:ext>
            </a:extLst>
          </p:cNvPr>
          <p:cNvPicPr>
            <a:picLocks noChangeAspect="1"/>
          </p:cNvPicPr>
          <p:nvPr/>
        </p:nvPicPr>
        <p:blipFill rotWithShape="1">
          <a:blip r:embed="rId3"/>
          <a:srcRect b="15852"/>
          <a:stretch/>
        </p:blipFill>
        <p:spPr>
          <a:xfrm>
            <a:off x="561553" y="1895558"/>
            <a:ext cx="8021934" cy="2472035"/>
          </a:xfrm>
          <a:prstGeom prst="rect">
            <a:avLst/>
          </a:prstGeom>
        </p:spPr>
      </p:pic>
    </p:spTree>
    <p:extLst>
      <p:ext uri="{BB962C8B-B14F-4D97-AF65-F5344CB8AC3E}">
        <p14:creationId xmlns:p14="http://schemas.microsoft.com/office/powerpoint/2010/main" val="275809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5488" y="221336"/>
            <a:ext cx="8229600" cy="590349"/>
          </a:xfrm>
        </p:spPr>
        <p:txBody>
          <a:bodyPr lIns="0" tIns="18000" rIns="0" bIns="18000" anchor="ctr" anchorCtr="0">
            <a:spAutoFit/>
          </a:bodyPr>
          <a:lstStyle/>
          <a:p>
            <a:r>
              <a:rPr lang="en-US" dirty="0"/>
              <a:t>Chart 11.1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5488" y="1058170"/>
            <a:ext cx="8229600" cy="405683"/>
          </a:xfrm>
        </p:spPr>
        <p:txBody>
          <a:bodyPr wrap="square" lIns="0" tIns="18000" rIns="0" bIns="18000" anchor="ctr" anchorCtr="0">
            <a:spAutoFit/>
          </a:bodyPr>
          <a:lstStyle/>
          <a:p>
            <a:pPr marL="0" indent="0">
              <a:spcBef>
                <a:spcPts val="600"/>
              </a:spcBef>
              <a:buNone/>
            </a:pPr>
            <a:r>
              <a:rPr lang="en-US" sz="2400" spc="-300" dirty="0"/>
              <a:t>G </a:t>
            </a:r>
            <a:r>
              <a:rPr lang="en-US" sz="2400" dirty="0"/>
              <a:t>M 8L90 Range Chart</a:t>
            </a:r>
            <a:endParaRPr lang="en-US" sz="2200" dirty="0"/>
          </a:p>
        </p:txBody>
      </p:sp>
      <p:graphicFrame>
        <p:nvGraphicFramePr>
          <p:cNvPr id="5" name="Table 4">
            <a:extLst>
              <a:ext uri="{FF2B5EF4-FFF2-40B4-BE49-F238E27FC236}">
                <a16:creationId xmlns:a16="http://schemas.microsoft.com/office/drawing/2014/main" id="{E95A8994-5FDA-43DE-949E-99CB1C7C15DE}"/>
              </a:ext>
            </a:extLst>
          </p:cNvPr>
          <p:cNvGraphicFramePr>
            <a:graphicFrameLocks noGrp="1"/>
          </p:cNvGraphicFramePr>
          <p:nvPr>
            <p:extLst>
              <p:ext uri="{D42A27DB-BD31-4B8C-83A1-F6EECF244321}">
                <p14:modId xmlns:p14="http://schemas.microsoft.com/office/powerpoint/2010/main" val="3660666994"/>
              </p:ext>
            </p:extLst>
          </p:nvPr>
        </p:nvGraphicFramePr>
        <p:xfrm>
          <a:off x="1093923" y="1548165"/>
          <a:ext cx="6992729" cy="4790460"/>
        </p:xfrm>
        <a:graphic>
          <a:graphicData uri="http://schemas.openxmlformats.org/drawingml/2006/table">
            <a:tbl>
              <a:tblPr firstRow="1" bandRow="1"/>
              <a:tblGrid>
                <a:gridCol w="785044">
                  <a:extLst>
                    <a:ext uri="{9D8B030D-6E8A-4147-A177-3AD203B41FA5}">
                      <a16:colId xmlns:a16="http://schemas.microsoft.com/office/drawing/2014/main" val="20000"/>
                    </a:ext>
                  </a:extLst>
                </a:gridCol>
                <a:gridCol w="829121">
                  <a:extLst>
                    <a:ext uri="{9D8B030D-6E8A-4147-A177-3AD203B41FA5}">
                      <a16:colId xmlns:a16="http://schemas.microsoft.com/office/drawing/2014/main" val="20001"/>
                    </a:ext>
                  </a:extLst>
                </a:gridCol>
                <a:gridCol w="1154995">
                  <a:extLst>
                    <a:ext uri="{9D8B030D-6E8A-4147-A177-3AD203B41FA5}">
                      <a16:colId xmlns:a16="http://schemas.microsoft.com/office/drawing/2014/main" val="20002"/>
                    </a:ext>
                  </a:extLst>
                </a:gridCol>
                <a:gridCol w="929124">
                  <a:extLst>
                    <a:ext uri="{9D8B030D-6E8A-4147-A177-3AD203B41FA5}">
                      <a16:colId xmlns:a16="http://schemas.microsoft.com/office/drawing/2014/main" val="20003"/>
                    </a:ext>
                  </a:extLst>
                </a:gridCol>
                <a:gridCol w="988706">
                  <a:extLst>
                    <a:ext uri="{9D8B030D-6E8A-4147-A177-3AD203B41FA5}">
                      <a16:colId xmlns:a16="http://schemas.microsoft.com/office/drawing/2014/main" val="20004"/>
                    </a:ext>
                  </a:extLst>
                </a:gridCol>
                <a:gridCol w="1165698">
                  <a:extLst>
                    <a:ext uri="{9D8B030D-6E8A-4147-A177-3AD203B41FA5}">
                      <a16:colId xmlns:a16="http://schemas.microsoft.com/office/drawing/2014/main" val="20005"/>
                    </a:ext>
                  </a:extLst>
                </a:gridCol>
                <a:gridCol w="1140041">
                  <a:extLst>
                    <a:ext uri="{9D8B030D-6E8A-4147-A177-3AD203B41FA5}">
                      <a16:colId xmlns:a16="http://schemas.microsoft.com/office/drawing/2014/main" val="20006"/>
                    </a:ext>
                  </a:extLst>
                </a:gridCol>
              </a:tblGrid>
              <a:tr h="910380">
                <a:tc>
                  <a:txBody>
                    <a:bodyPr/>
                    <a:lstStyle/>
                    <a:p>
                      <a:pPr marL="0" marR="0" algn="l" eaLnBrk="0" hangingPunct="0">
                        <a:lnSpc>
                          <a:spcPct val="150000"/>
                        </a:lnSpc>
                        <a:spcBef>
                          <a:spcPts val="0"/>
                        </a:spcBef>
                        <a:spcAft>
                          <a:spcPts val="0"/>
                        </a:spcAft>
                      </a:pPr>
                      <a:r>
                        <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a:solidFill>
                            <a:schemeClr val="bg1"/>
                          </a:solidFill>
                          <a:effectLst/>
                          <a:latin typeface="Arial" panose="020B0604020202020204" pitchFamily="34" charset="0"/>
                          <a:ea typeface="Calibri" panose="020F0502020204030204" pitchFamily="34" charset="0"/>
                          <a:cs typeface="Arial" panose="020B0604020202020204" pitchFamily="34" charset="0"/>
                        </a:rPr>
                        <a:t>Range</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l" eaLnBrk="0" hangingPunct="0">
                        <a:lnSpc>
                          <a:spcPct val="150000"/>
                        </a:lnSpc>
                        <a:spcBef>
                          <a:spcPts val="0"/>
                        </a:spcBef>
                        <a:spcAft>
                          <a:spcPts val="0"/>
                        </a:spcAft>
                      </a:pPr>
                      <a:r>
                        <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b="1" spc="-20" noProof="0">
                          <a:solidFill>
                            <a:schemeClr val="bg1"/>
                          </a:solidFill>
                          <a:effectLst/>
                          <a:latin typeface="Arial" panose="020B0604020202020204" pitchFamily="34" charset="0"/>
                          <a:ea typeface="Calibri" panose="020F0502020204030204" pitchFamily="34" charset="0"/>
                          <a:cs typeface="Arial" panose="020B0604020202020204" pitchFamily="34" charset="0"/>
                        </a:rPr>
                        <a:t>Gear</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237490" marR="0" algn="l" eaLnBrk="0" hangingPunct="0">
                        <a:lnSpc>
                          <a:spcPct val="150000"/>
                        </a:lnSpc>
                        <a:spcBef>
                          <a:spcPts val="515"/>
                        </a:spcBef>
                        <a:spcAft>
                          <a:spcPts val="0"/>
                        </a:spcAft>
                      </a:pPr>
                      <a:r>
                        <a:rPr lang="en-US" sz="1200" b="1" spc="-10" noProof="0">
                          <a:solidFill>
                            <a:schemeClr val="bg1"/>
                          </a:solidFill>
                          <a:effectLst/>
                          <a:latin typeface="Arial" panose="020B0604020202020204" pitchFamily="34" charset="0"/>
                          <a:ea typeface="Calibri" panose="020F0502020204030204" pitchFamily="34" charset="0"/>
                          <a:cs typeface="Arial" panose="020B0604020202020204" pitchFamily="34" charset="0"/>
                        </a:rPr>
                        <a:t>1-3-5-6-7</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74320" marR="0" algn="l" eaLnBrk="0" hangingPunct="0">
                        <a:lnSpc>
                          <a:spcPct val="150000"/>
                        </a:lnSpc>
                        <a:spcBef>
                          <a:spcPts val="65"/>
                        </a:spcBef>
                        <a:spcAft>
                          <a:spcPts val="0"/>
                        </a:spcAft>
                      </a:pPr>
                      <a:r>
                        <a:rPr lang="en-US" sz="1200" b="1" spc="-10" noProof="0">
                          <a:solidFill>
                            <a:schemeClr val="bg1"/>
                          </a:solidFill>
                          <a:effectLst/>
                          <a:latin typeface="Arial" panose="020B0604020202020204" pitchFamily="34" charset="0"/>
                          <a:ea typeface="Calibri" panose="020F0502020204030204" pitchFamily="34" charset="0"/>
                          <a:cs typeface="Arial" panose="020B0604020202020204" pitchFamily="34" charset="0"/>
                        </a:rPr>
                        <a:t>Clutch</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146050" marR="146050" algn="l" eaLnBrk="0" hangingPunct="0">
                        <a:lnSpc>
                          <a:spcPct val="150000"/>
                        </a:lnSpc>
                        <a:spcBef>
                          <a:spcPts val="515"/>
                        </a:spcBef>
                        <a:spcAft>
                          <a:spcPts val="0"/>
                        </a:spcAft>
                      </a:pPr>
                      <a:r>
                        <a:rPr lang="en-US" sz="1200" b="1" spc="-10" noProof="0">
                          <a:solidFill>
                            <a:schemeClr val="bg1"/>
                          </a:solidFill>
                          <a:effectLst/>
                          <a:latin typeface="Arial" panose="020B0604020202020204" pitchFamily="34" charset="0"/>
                          <a:ea typeface="Calibri" panose="020F0502020204030204" pitchFamily="34" charset="0"/>
                          <a:cs typeface="Arial" panose="020B0604020202020204" pitchFamily="34" charset="0"/>
                        </a:rPr>
                        <a:t>4-5-6-7-8</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146050" marR="146050" algn="l" eaLnBrk="0" hangingPunct="0">
                        <a:lnSpc>
                          <a:spcPct val="150000"/>
                        </a:lnSpc>
                        <a:spcBef>
                          <a:spcPts val="65"/>
                        </a:spcBef>
                        <a:spcAft>
                          <a:spcPts val="0"/>
                        </a:spcAft>
                      </a:pPr>
                      <a:r>
                        <a:rPr lang="en-US" sz="1200" b="1" noProof="0">
                          <a:solidFill>
                            <a:schemeClr val="bg1"/>
                          </a:solidFill>
                          <a:effectLst/>
                          <a:latin typeface="Arial" panose="020B0604020202020204" pitchFamily="34" charset="0"/>
                          <a:ea typeface="Calibri" panose="020F0502020204030204" pitchFamily="34" charset="0"/>
                          <a:cs typeface="Arial" panose="020B0604020202020204" pitchFamily="34" charset="0"/>
                        </a:rPr>
                        <a:t>Reverse Clutch</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201295" marR="0" algn="l" eaLnBrk="0" hangingPunct="0">
                        <a:lnSpc>
                          <a:spcPct val="150000"/>
                        </a:lnSpc>
                        <a:spcBef>
                          <a:spcPts val="515"/>
                        </a:spcBef>
                        <a:spcAft>
                          <a:spcPts val="0"/>
                        </a:spcAft>
                      </a:pPr>
                      <a:r>
                        <a:rPr lang="en-US" sz="1200" b="1" spc="-10" noProof="0">
                          <a:solidFill>
                            <a:schemeClr val="bg1"/>
                          </a:solidFill>
                          <a:effectLst/>
                          <a:latin typeface="Arial" panose="020B0604020202020204" pitchFamily="34" charset="0"/>
                          <a:ea typeface="Calibri" panose="020F0502020204030204" pitchFamily="34" charset="0"/>
                          <a:cs typeface="Arial" panose="020B0604020202020204" pitchFamily="34" charset="0"/>
                        </a:rPr>
                        <a:t>2-3-4-6-8</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47015" marR="0" algn="l" eaLnBrk="0" hangingPunct="0">
                        <a:lnSpc>
                          <a:spcPct val="150000"/>
                        </a:lnSpc>
                        <a:spcBef>
                          <a:spcPts val="65"/>
                        </a:spcBef>
                        <a:spcAft>
                          <a:spcPts val="0"/>
                        </a:spcAft>
                      </a:pPr>
                      <a:r>
                        <a:rPr lang="en-US" sz="1200" b="1" spc="-10" noProof="0">
                          <a:solidFill>
                            <a:schemeClr val="bg1"/>
                          </a:solidFill>
                          <a:effectLst/>
                          <a:latin typeface="Arial" panose="020B0604020202020204" pitchFamily="34" charset="0"/>
                          <a:ea typeface="Calibri" panose="020F0502020204030204" pitchFamily="34" charset="0"/>
                          <a:cs typeface="Arial" panose="020B0604020202020204" pitchFamily="34" charset="0"/>
                        </a:rPr>
                        <a:t>Clutch</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420370" marR="0" indent="-210185" algn="l" eaLnBrk="0" hangingPunct="0">
                        <a:lnSpc>
                          <a:spcPct val="150000"/>
                        </a:lnSpc>
                        <a:spcBef>
                          <a:spcPts val="450"/>
                        </a:spcBef>
                        <a:spcAft>
                          <a:spcPts val="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1-2-7-8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20370" marR="0" indent="-210185" algn="l" eaLnBrk="0" hangingPunct="0">
                        <a:lnSpc>
                          <a:spcPct val="150000"/>
                        </a:lnSpc>
                        <a:spcBef>
                          <a:spcPts val="450"/>
                        </a:spcBef>
                        <a:spcAft>
                          <a:spcPts val="0"/>
                        </a:spcAft>
                      </a:pP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Reverse </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20370" marR="0" indent="-210185" algn="l" eaLnBrk="0" hangingPunct="0">
                        <a:lnSpc>
                          <a:spcPct val="150000"/>
                        </a:lnSpc>
                        <a:spcBef>
                          <a:spcPts val="450"/>
                        </a:spcBef>
                        <a:spcAft>
                          <a:spcPts val="0"/>
                        </a:spcAft>
                      </a:pPr>
                      <a:r>
                        <a:rPr lang="en-US" sz="1200" b="1" spc="-1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Clutch</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91440" marR="64135" algn="l" eaLnBrk="0" hangingPunct="0">
                        <a:lnSpc>
                          <a:spcPct val="150000"/>
                        </a:lnSpc>
                        <a:spcBef>
                          <a:spcPts val="515"/>
                        </a:spcBef>
                        <a:spcAft>
                          <a:spcPts val="0"/>
                        </a:spcAft>
                      </a:pPr>
                      <a:r>
                        <a:rPr lang="en-US" sz="1200" b="1" spc="-10" noProof="0">
                          <a:solidFill>
                            <a:schemeClr val="bg1"/>
                          </a:solidFill>
                          <a:effectLst/>
                          <a:latin typeface="Arial" panose="020B0604020202020204" pitchFamily="34" charset="0"/>
                          <a:ea typeface="Calibri" panose="020F0502020204030204" pitchFamily="34" charset="0"/>
                          <a:cs typeface="Arial" panose="020B0604020202020204" pitchFamily="34" charset="0"/>
                        </a:rPr>
                        <a:t>1-2-3-4-5</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91440" marR="64135" algn="l" eaLnBrk="0" hangingPunct="0">
                        <a:lnSpc>
                          <a:spcPct val="150000"/>
                        </a:lnSpc>
                        <a:spcBef>
                          <a:spcPts val="65"/>
                        </a:spcBef>
                        <a:spcAft>
                          <a:spcPts val="0"/>
                        </a:spcAft>
                      </a:pPr>
                      <a:r>
                        <a:rPr lang="en-US" sz="1200" b="1" noProof="0">
                          <a:solidFill>
                            <a:schemeClr val="bg1"/>
                          </a:solidFill>
                          <a:effectLst/>
                          <a:latin typeface="Arial" panose="020B0604020202020204" pitchFamily="34" charset="0"/>
                          <a:ea typeface="Calibri" panose="020F0502020204030204" pitchFamily="34" charset="0"/>
                          <a:cs typeface="Arial" panose="020B0604020202020204" pitchFamily="34" charset="0"/>
                        </a:rPr>
                        <a:t>Reverse Clutch</a:t>
                      </a:r>
                      <a:endParaRPr lang="en-US" sz="1200" noProof="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347315">
                <a:tc>
                  <a:txBody>
                    <a:bodyPr/>
                    <a:lstStyle/>
                    <a:p>
                      <a:pPr marL="128270" marR="0" eaLnBrk="0" hangingPunct="0">
                        <a:lnSpc>
                          <a:spcPct val="150000"/>
                        </a:lnSpc>
                        <a:spcBef>
                          <a:spcPts val="45"/>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Park</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64135" algn="ctr" eaLnBrk="0" hangingPunct="0">
                        <a:lnSpc>
                          <a:spcPct val="150000"/>
                        </a:lnSpc>
                        <a:spcBef>
                          <a:spcPts val="45"/>
                        </a:spcBef>
                        <a:spcAft>
                          <a:spcPts val="0"/>
                        </a:spcAft>
                      </a:pPr>
                      <a:r>
                        <a:rPr lang="en-US" sz="1200" noProof="0">
                          <a:solidFill>
                            <a:srgbClr val="231F20"/>
                          </a:solidFill>
                          <a:effectLst/>
                          <a:latin typeface="Arial" panose="020B0604020202020204" pitchFamily="34" charset="0"/>
                          <a:ea typeface="Calibri" panose="020F0502020204030204" pitchFamily="34" charset="0"/>
                          <a:cs typeface="Arial" panose="020B0604020202020204" pitchFamily="34" charset="0"/>
                        </a:rPr>
                        <a:t>P</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indent="0" eaLnBrk="0" hangingPunct="0">
                        <a:lnSpc>
                          <a:spcPct val="150000"/>
                        </a:lnSpc>
                        <a:spcBef>
                          <a:spcPts val="0"/>
                        </a:spcBef>
                        <a:spcAft>
                          <a:spcPts val="0"/>
                        </a:spcAft>
                      </a:pPr>
                      <a:r>
                        <a:rPr lang="en-US" sz="1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Blank</a:t>
                      </a:r>
                      <a:endParaRPr lang="en-US" sz="1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lang="en-US" sz="1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Blank</a:t>
                      </a:r>
                      <a:endParaRPr lang="en-US" sz="1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92735" marR="237490" algn="ctr" eaLnBrk="0" hangingPunct="0">
                        <a:lnSpc>
                          <a:spcPct val="150000"/>
                        </a:lnSpc>
                        <a:spcBef>
                          <a:spcPts val="45"/>
                        </a:spcBef>
                        <a:spcAft>
                          <a:spcPts val="0"/>
                        </a:spcAft>
                      </a:pPr>
                      <a:r>
                        <a:rPr lang="en-US" sz="1200"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1440" marR="64135" algn="ctr" eaLnBrk="0" hangingPunct="0">
                        <a:lnSpc>
                          <a:spcPct val="150000"/>
                        </a:lnSpc>
                        <a:spcBef>
                          <a:spcPts val="45"/>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347315">
                <a:tc>
                  <a:txBody>
                    <a:bodyPr/>
                    <a:lstStyle/>
                    <a:p>
                      <a:pPr marL="128270" marR="0"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Reverse</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64135" algn="ctr" eaLnBrk="0" hangingPunct="0">
                        <a:lnSpc>
                          <a:spcPct val="150000"/>
                        </a:lnSpc>
                        <a:spcBef>
                          <a:spcPts val="60"/>
                        </a:spcBef>
                        <a:spcAft>
                          <a:spcPts val="0"/>
                        </a:spcAft>
                      </a:pPr>
                      <a:r>
                        <a:rPr lang="en-US" sz="1200" noProof="0">
                          <a:solidFill>
                            <a:srgbClr val="231F20"/>
                          </a:solidFill>
                          <a:effectLst/>
                          <a:latin typeface="Arial" panose="020B0604020202020204" pitchFamily="34" charset="0"/>
                          <a:ea typeface="Calibri" panose="020F0502020204030204" pitchFamily="34" charset="0"/>
                          <a:cs typeface="Arial" panose="020B0604020202020204" pitchFamily="34" charset="0"/>
                        </a:rPr>
                        <a:t>R</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14605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92735" marR="23749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1440" marR="64135"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347315">
                <a:tc>
                  <a:txBody>
                    <a:bodyPr/>
                    <a:lstStyle/>
                    <a:p>
                      <a:pPr marL="128270" marR="0"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Neutral</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64135" algn="ctr" eaLnBrk="0" hangingPunct="0">
                        <a:lnSpc>
                          <a:spcPct val="150000"/>
                        </a:lnSpc>
                        <a:spcBef>
                          <a:spcPts val="60"/>
                        </a:spcBef>
                        <a:spcAft>
                          <a:spcPts val="0"/>
                        </a:spcAft>
                      </a:pPr>
                      <a:r>
                        <a:rPr lang="en-US" sz="1200" noProof="0">
                          <a:solidFill>
                            <a:srgbClr val="231F20"/>
                          </a:solidFill>
                          <a:effectLst/>
                          <a:latin typeface="Arial" panose="020B0604020202020204" pitchFamily="34" charset="0"/>
                          <a:ea typeface="Calibri" panose="020F0502020204030204" pitchFamily="34" charset="0"/>
                          <a:cs typeface="Arial" panose="020B0604020202020204" pitchFamily="34" charset="0"/>
                        </a:rPr>
                        <a:t>N</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92735" marR="23749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1440" marR="64135"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347315">
                <a:tc>
                  <a:txBody>
                    <a:bodyPr/>
                    <a:lstStyle/>
                    <a:p>
                      <a:pPr marL="128270" marR="0"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Drive</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210185" algn="ctr" eaLnBrk="0" hangingPunct="0">
                        <a:lnSpc>
                          <a:spcPct val="150000"/>
                        </a:lnSpc>
                        <a:spcBef>
                          <a:spcPts val="60"/>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1st</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0185" marR="18288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92735" marR="23749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1440" marR="64135"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41430">
                <a:tc>
                  <a:txBody>
                    <a:bodyPr/>
                    <a:lstStyle/>
                    <a:p>
                      <a:pPr marL="123825" marR="0" lvl="0" indent="0" algn="l" defTabSz="914400" rtl="0" eaLnBrk="0" fontAlgn="auto" latinLnBrk="0" hangingPunct="0">
                        <a:lnSpc>
                          <a:spcPct val="150000"/>
                        </a:lnSpc>
                        <a:spcBef>
                          <a:spcPts val="0"/>
                        </a:spcBef>
                        <a:spcAft>
                          <a:spcPts val="0"/>
                        </a:spcAft>
                        <a:buClrTx/>
                        <a:buSzTx/>
                        <a:buFontTx/>
                        <a:buNone/>
                        <a:tabLst/>
                        <a:defRPr/>
                      </a:pPr>
                      <a:r>
                        <a:rPr lang="en-US" sz="1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Blank</a:t>
                      </a:r>
                      <a:endParaRPr lang="en-US" sz="1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210185" algn="ctr" eaLnBrk="0" hangingPunct="0">
                        <a:lnSpc>
                          <a:spcPct val="150000"/>
                        </a:lnSpc>
                        <a:spcBef>
                          <a:spcPts val="60"/>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2nd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lang="en-US" sz="1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Blank</a:t>
                      </a:r>
                      <a:endParaRPr lang="en-US" sz="1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219710" algn="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92735" marR="23749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1440" marR="64135"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347315">
                <a:tc>
                  <a:txBody>
                    <a:bodyPr/>
                    <a:lstStyle/>
                    <a:p>
                      <a:pPr marL="1238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210185" algn="ctr" eaLnBrk="0" hangingPunct="0">
                        <a:lnSpc>
                          <a:spcPct val="150000"/>
                        </a:lnSpc>
                        <a:spcBef>
                          <a:spcPts val="60"/>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3rd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0185" marR="18288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5900"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219710" algn="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1440" marR="64135"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241430">
                <a:tc>
                  <a:txBody>
                    <a:bodyPr/>
                    <a:lstStyle/>
                    <a:p>
                      <a:pPr marL="1238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210185" algn="ctr" eaLnBrk="0" hangingPunct="0">
                        <a:lnSpc>
                          <a:spcPct val="150000"/>
                        </a:lnSpc>
                        <a:spcBef>
                          <a:spcPts val="60"/>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4th</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28613" marR="0" lvl="0" indent="0" algn="l" defTabSz="914400" rtl="0" eaLnBrk="0" fontAlgn="auto" latinLnBrk="0" hangingPunct="0">
                        <a:lnSpc>
                          <a:spcPct val="150000"/>
                        </a:lnSpc>
                        <a:spcBef>
                          <a:spcPts val="0"/>
                        </a:spcBef>
                        <a:spcAft>
                          <a:spcPts val="0"/>
                        </a:spcAft>
                        <a:buClrTx/>
                        <a:buSzTx/>
                        <a:buFontTx/>
                        <a:buNone/>
                        <a:tabLst/>
                        <a:defRPr/>
                      </a:pPr>
                      <a:r>
                        <a:rPr lang="en-US" sz="1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Blank</a:t>
                      </a:r>
                      <a:endParaRPr lang="en-US" sz="1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14605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219710" algn="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1440" marR="64135"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347315">
                <a:tc>
                  <a:txBody>
                    <a:bodyPr/>
                    <a:lstStyle/>
                    <a:p>
                      <a:pPr marL="1238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210185" algn="ctr" eaLnBrk="0" hangingPunct="0">
                        <a:lnSpc>
                          <a:spcPct val="150000"/>
                        </a:lnSpc>
                        <a:spcBef>
                          <a:spcPts val="60"/>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5th</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0185" marR="18288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14605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04788" marR="0" lvl="0" indent="0" algn="l" defTabSz="914400" rtl="0" eaLnBrk="0" fontAlgn="auto" latinLnBrk="0" hangingPunct="0">
                        <a:lnSpc>
                          <a:spcPct val="150000"/>
                        </a:lnSpc>
                        <a:spcBef>
                          <a:spcPts val="0"/>
                        </a:spcBef>
                        <a:spcAft>
                          <a:spcPts val="0"/>
                        </a:spcAft>
                        <a:buClrTx/>
                        <a:buSzTx/>
                        <a:buFontTx/>
                        <a:buNone/>
                        <a:tabLst/>
                        <a:defRPr/>
                      </a:pPr>
                      <a:r>
                        <a:rPr lang="en-US"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Blank</a:t>
                      </a:r>
                      <a:endParaRPr lang="en-US" sz="1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91440" marR="64135"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347315">
                <a:tc>
                  <a:txBody>
                    <a:bodyPr/>
                    <a:lstStyle/>
                    <a:p>
                      <a:pPr marL="1238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210185" algn="ctr" eaLnBrk="0" hangingPunct="0">
                        <a:lnSpc>
                          <a:spcPct val="150000"/>
                        </a:lnSpc>
                        <a:spcBef>
                          <a:spcPts val="60"/>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6th</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0185" marR="18288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14605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219710" algn="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r h="347315">
                <a:tc>
                  <a:txBody>
                    <a:bodyPr/>
                    <a:lstStyle/>
                    <a:p>
                      <a:pPr marL="1238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210185" algn="ctr" eaLnBrk="0" hangingPunct="0">
                        <a:lnSpc>
                          <a:spcPct val="150000"/>
                        </a:lnSpc>
                        <a:spcBef>
                          <a:spcPts val="60"/>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7th</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10185" marR="18288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14605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25425" marR="0" lvl="0" indent="0" algn="l" defTabSz="914400" rtl="0" eaLnBrk="0" fontAlgn="auto" latinLnBrk="0" hangingPunct="0">
                        <a:lnSpc>
                          <a:spcPct val="150000"/>
                        </a:lnSpc>
                        <a:spcBef>
                          <a:spcPts val="0"/>
                        </a:spcBef>
                        <a:spcAft>
                          <a:spcPts val="0"/>
                        </a:spcAft>
                        <a:buClrTx/>
                        <a:buSzTx/>
                        <a:buFontTx/>
                        <a:buNone/>
                        <a:tabLst/>
                        <a:defRPr/>
                      </a:pPr>
                      <a:r>
                        <a:rPr lang="en-US"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Blank</a:t>
                      </a:r>
                      <a:endParaRPr lang="en-US" sz="1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92735" marR="23749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0"/>
                  </a:ext>
                </a:extLst>
              </a:tr>
              <a:tr h="241430">
                <a:tc>
                  <a:txBody>
                    <a:bodyPr/>
                    <a:lstStyle/>
                    <a:p>
                      <a:pPr marL="1238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210185" algn="ctr" eaLnBrk="0" hangingPunct="0">
                        <a:lnSpc>
                          <a:spcPct val="150000"/>
                        </a:lnSpc>
                        <a:spcBef>
                          <a:spcPts val="60"/>
                        </a:spcBef>
                        <a:spcAft>
                          <a:spcPts val="0"/>
                        </a:spcAft>
                      </a:pPr>
                      <a:r>
                        <a:rPr lang="en-US" sz="1200" spc="-20" noProof="0">
                          <a:solidFill>
                            <a:srgbClr val="231F20"/>
                          </a:solidFill>
                          <a:effectLst/>
                          <a:latin typeface="Arial" panose="020B0604020202020204" pitchFamily="34" charset="0"/>
                          <a:ea typeface="Calibri" panose="020F0502020204030204" pitchFamily="34" charset="0"/>
                          <a:cs typeface="Arial" panose="020B0604020202020204" pitchFamily="34" charset="0"/>
                        </a:rPr>
                        <a:t>8th</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28613" marR="0" lvl="0" indent="0" algn="l" defTabSz="914400" rtl="0" eaLnBrk="0" fontAlgn="auto" latinLnBrk="0" hangingPunct="0">
                        <a:lnSpc>
                          <a:spcPct val="150000"/>
                        </a:lnSpc>
                        <a:spcBef>
                          <a:spcPts val="0"/>
                        </a:spcBef>
                        <a:spcAft>
                          <a:spcPts val="0"/>
                        </a:spcAft>
                        <a:buClrTx/>
                        <a:buSzTx/>
                        <a:buFontTx/>
                        <a:buNone/>
                        <a:tabLst/>
                        <a:defRPr/>
                      </a:pPr>
                      <a:r>
                        <a:rPr lang="en-US" sz="1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Blank</a:t>
                      </a:r>
                      <a:endParaRPr lang="en-US" sz="1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6050" marR="14605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219710" algn="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292735" marR="237490" algn="ctr" eaLnBrk="0" hangingPunct="0">
                        <a:lnSpc>
                          <a:spcPct val="150000"/>
                        </a:lnSpc>
                        <a:spcBef>
                          <a:spcPts val="60"/>
                        </a:spcBef>
                        <a:spcAft>
                          <a:spcPts val="0"/>
                        </a:spcAft>
                      </a:pPr>
                      <a:r>
                        <a:rPr lang="en-US" sz="1200" spc="-10" noProof="0">
                          <a:solidFill>
                            <a:srgbClr val="231F20"/>
                          </a:solidFill>
                          <a:effectLst/>
                          <a:latin typeface="Arial" panose="020B0604020202020204" pitchFamily="34" charset="0"/>
                          <a:ea typeface="Calibri" panose="020F0502020204030204" pitchFamily="34" charset="0"/>
                          <a:cs typeface="Arial" panose="020B0604020202020204" pitchFamily="34" charset="0"/>
                        </a:rPr>
                        <a:t>Applied</a:t>
                      </a:r>
                      <a:endParaRPr lang="en-US" sz="1200" noProof="0">
                        <a:effectLst/>
                        <a:latin typeface="Arial" panose="020B0604020202020204" pitchFamily="34" charset="0"/>
                        <a:ea typeface="Calibri" panose="020F0502020204030204" pitchFamily="34" charset="0"/>
                        <a:cs typeface="Arial" panose="020B0604020202020204" pitchFamily="34" charset="0"/>
                      </a:endParaRP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339725" marR="0" lvl="0" indent="0" algn="l" defTabSz="914400" rtl="0" eaLnBrk="0" fontAlgn="auto" latinLnBrk="0" hangingPunct="0">
                        <a:lnSpc>
                          <a:spcPct val="150000"/>
                        </a:lnSpc>
                        <a:spcBef>
                          <a:spcPts val="0"/>
                        </a:spcBef>
                        <a:spcAft>
                          <a:spcPts val="0"/>
                        </a:spcAft>
                        <a:buClrTx/>
                        <a:buSzTx/>
                        <a:buFontTx/>
                        <a:buNone/>
                        <a:tabLst/>
                        <a:defRPr/>
                      </a:pPr>
                      <a:r>
                        <a:rPr kumimoji="0" lang="en-US" sz="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Blank</a:t>
                      </a:r>
                    </a:p>
                  </a:txBody>
                  <a:tcPr marL="0" marR="0" marT="46800" marB="468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53126145"/>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TotalTime>
  <Words>7310</Words>
  <Application>Microsoft Office PowerPoint</Application>
  <PresentationFormat>On-screen Show (4:3)</PresentationFormat>
  <Paragraphs>601</Paragraphs>
  <Slides>39</Slides>
  <Notes>39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6" baseType="lpstr">
      <vt:lpstr>Arial</vt:lpstr>
      <vt:lpstr>Verdana</vt:lpstr>
      <vt:lpstr>Times New Roman</vt:lpstr>
      <vt:lpstr>Calibri</vt:lpstr>
      <vt:lpstr>1_USHE</vt:lpstr>
      <vt:lpstr>USHE_slide options</vt:lpstr>
      <vt:lpstr>Equation</vt:lpstr>
      <vt:lpstr>Automatic Transmissions and Transaxles</vt:lpstr>
      <vt:lpstr>Learning Objectives</vt:lpstr>
      <vt:lpstr>Figure 11.1</vt:lpstr>
      <vt:lpstr>Figure 11.2</vt:lpstr>
      <vt:lpstr>Frequently Asked Question: Are There Multiple Versions of the 8- and 10-Speed R W D Transmissions? </vt:lpstr>
      <vt:lpstr>8L45/8L90 Operation and Power Flow</vt:lpstr>
      <vt:lpstr>Frequently Asked Question: What Is an Automatic Transmission Stick Diagram?</vt:lpstr>
      <vt:lpstr>Stick Diagram</vt:lpstr>
      <vt:lpstr>Chart 11.1</vt:lpstr>
      <vt:lpstr>Z F 8-Speed Transmission</vt:lpstr>
      <vt:lpstr>Figure 11.4</vt:lpstr>
      <vt:lpstr>Chart 11.2</vt:lpstr>
      <vt:lpstr>Figure 11.5</vt:lpstr>
      <vt:lpstr>Figure 11.6</vt:lpstr>
      <vt:lpstr>Frequently Asked Question: Who Builds Automatic Transmissions for Toyota?</vt:lpstr>
      <vt:lpstr>Figure 11.7</vt:lpstr>
      <vt:lpstr>G M/Ford 9-Speed Transaxle</vt:lpstr>
      <vt:lpstr>Chart 11.3</vt:lpstr>
      <vt:lpstr>Figure 11.8</vt:lpstr>
      <vt:lpstr>Z F 9-Speed Transaxle</vt:lpstr>
      <vt:lpstr>Figure 11.9</vt:lpstr>
      <vt:lpstr>Chart 11.4</vt:lpstr>
      <vt:lpstr>G M and Ford 10-Speed Transmission</vt:lpstr>
      <vt:lpstr>Figure 11.10</vt:lpstr>
      <vt:lpstr>Figure 11.11</vt:lpstr>
      <vt:lpstr>Figure 11.12</vt:lpstr>
      <vt:lpstr>Figure 11.13</vt:lpstr>
      <vt:lpstr>Chart 11.5</vt:lpstr>
      <vt:lpstr>Ford/G M 10R80/10L90 Speed Sensor Functions</vt:lpstr>
      <vt:lpstr>Figure 11.14</vt:lpstr>
      <vt:lpstr>Figure 11.15</vt:lpstr>
      <vt:lpstr>Honda 10-Speed Automatic Transaxle (10A T)</vt:lpstr>
      <vt:lpstr>Figure 11.16</vt:lpstr>
      <vt:lpstr>Question 1</vt:lpstr>
      <vt:lpstr>Answer 1</vt:lpstr>
      <vt:lpstr>Summary (1 of 2) </vt:lpstr>
      <vt:lpstr>Summary (2 of 2) </vt:lpstr>
      <vt:lpstr>Automatic Transmissions and Transaxles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Transmissions and Transaxles, Eighth Edition, Chapter 11</dc:title>
  <dc:subject>Careers</dc:subject>
  <dc:creator>James D. Halderman</dc:creator>
  <cp:keywords/>
  <dc:description>Additional information may be found in the Notes Pane of each slide by pressing F6._x000d_
Alt text for images/ equations within table cells have been placed behind the object intentionally to provide a better screen reader user experience.</dc:description>
  <cp:lastModifiedBy>Glen Plants</cp:lastModifiedBy>
  <cp:revision>30</cp:revision>
  <dcterms:modified xsi:type="dcterms:W3CDTF">2023-08-07T15:48:55Z</dcterms:modified>
</cp:coreProperties>
</file>