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51"/>
  </p:notesMasterIdLst>
  <p:handoutMasterIdLst>
    <p:handoutMasterId r:id="rId52"/>
  </p:handoutMasterIdLst>
  <p:sldIdLst>
    <p:sldId id="384" r:id="rId3"/>
    <p:sldId id="387" r:id="rId4"/>
    <p:sldId id="389" r:id="rId5"/>
    <p:sldId id="362" r:id="rId6"/>
    <p:sldId id="689" r:id="rId7"/>
    <p:sldId id="690" r:id="rId8"/>
    <p:sldId id="332" r:id="rId9"/>
    <p:sldId id="691" r:id="rId10"/>
    <p:sldId id="1200" r:id="rId11"/>
    <p:sldId id="1201" r:id="rId12"/>
    <p:sldId id="717" r:id="rId13"/>
    <p:sldId id="1196" r:id="rId14"/>
    <p:sldId id="1197" r:id="rId15"/>
    <p:sldId id="1198" r:id="rId16"/>
    <p:sldId id="1199" r:id="rId17"/>
    <p:sldId id="391" r:id="rId18"/>
    <p:sldId id="693" r:id="rId19"/>
    <p:sldId id="1195" r:id="rId20"/>
    <p:sldId id="392" r:id="rId21"/>
    <p:sldId id="694" r:id="rId22"/>
    <p:sldId id="1194" r:id="rId23"/>
    <p:sldId id="695" r:id="rId24"/>
    <p:sldId id="718" r:id="rId25"/>
    <p:sldId id="697" r:id="rId26"/>
    <p:sldId id="698" r:id="rId27"/>
    <p:sldId id="719" r:id="rId28"/>
    <p:sldId id="700" r:id="rId29"/>
    <p:sldId id="701" r:id="rId30"/>
    <p:sldId id="702" r:id="rId31"/>
    <p:sldId id="703" r:id="rId32"/>
    <p:sldId id="704" r:id="rId33"/>
    <p:sldId id="705" r:id="rId34"/>
    <p:sldId id="706" r:id="rId35"/>
    <p:sldId id="707" r:id="rId36"/>
    <p:sldId id="708" r:id="rId37"/>
    <p:sldId id="709" r:id="rId38"/>
    <p:sldId id="710" r:id="rId39"/>
    <p:sldId id="711" r:id="rId40"/>
    <p:sldId id="712" r:id="rId41"/>
    <p:sldId id="713" r:id="rId42"/>
    <p:sldId id="715" r:id="rId43"/>
    <p:sldId id="716" r:id="rId44"/>
    <p:sldId id="399" r:id="rId45"/>
    <p:sldId id="714" r:id="rId46"/>
    <p:sldId id="411" r:id="rId47"/>
    <p:sldId id="412" r:id="rId48"/>
    <p:sldId id="1192" r:id="rId49"/>
    <p:sldId id="687" r:id="rId50"/>
  </p:sldIdLst>
  <p:sldSz cx="9144000" cy="6858000" type="screen4x3"/>
  <p:notesSz cx="6858000" cy="9144000"/>
  <p:embeddedFontLst>
    <p:embeddedFont>
      <p:font typeface="Arial Unicode MS" panose="020B0604020202020204" charset="-128"/>
      <p:regular r:id="rId53"/>
    </p:embeddedFont>
    <p:embeddedFont>
      <p:font typeface="Calibri" panose="020F0502020204030204" pitchFamily="34" charset="0"/>
      <p:regular r:id="rId54"/>
      <p:bold r:id="rId55"/>
      <p:italic r:id="rId56"/>
      <p:boldItalic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4"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DBF9E1"/>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2865" autoAdjust="0"/>
  </p:normalViewPr>
  <p:slideViewPr>
    <p:cSldViewPr snapToGrid="0" snapToObjects="1">
      <p:cViewPr varScale="1">
        <p:scale>
          <a:sx n="106" d="100"/>
          <a:sy n="106" d="100"/>
        </p:scale>
        <p:origin x="1788" y="108"/>
      </p:cViewPr>
      <p:guideLst>
        <p:guide orient="horz" pos="414"/>
        <p:guide pos="295"/>
      </p:guideLst>
    </p:cSldViewPr>
  </p:slideViewPr>
  <p:outlineViewPr>
    <p:cViewPr>
      <p:scale>
        <a:sx n="33" d="100"/>
        <a:sy n="33" d="100"/>
      </p:scale>
      <p:origin x="0" y="-15816"/>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2867469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10.5 </a:t>
            </a:r>
            <a:r>
              <a:rPr lang="en-US" sz="1200" dirty="0">
                <a:latin typeface="Arial" panose="020B0604020202020204" pitchFamily="34" charset="0"/>
                <a:cs typeface="Arial" panose="020B0604020202020204" pitchFamily="34" charset="0"/>
              </a:rPr>
              <a:t>(a) The speed sensor switch will close as the magnet moves past it. </a:t>
            </a:r>
          </a:p>
          <a:p>
            <a:r>
              <a:rPr lang="en-US" sz="1200" dirty="0">
                <a:latin typeface="Arial" panose="020B0604020202020204" pitchFamily="34" charset="0"/>
                <a:cs typeface="Arial" panose="020B0604020202020204" pitchFamily="34" charset="0"/>
              </a:rPr>
              <a:t>It will generate a sine wave signal, which is converted inside the </a:t>
            </a:r>
            <a:r>
              <a:rPr lang="en-US" sz="1200" spc="0" baseline="0" dirty="0">
                <a:latin typeface="Arial" panose="020B0604020202020204" pitchFamily="34" charset="0"/>
                <a:cs typeface="Arial" panose="020B0604020202020204" pitchFamily="34" charset="0"/>
              </a:rPr>
              <a:t>P C </a:t>
            </a:r>
            <a:r>
              <a:rPr lang="en-US" sz="1200" spc="0" dirty="0">
                <a:latin typeface="Arial" panose="020B0604020202020204" pitchFamily="34" charset="0"/>
                <a:cs typeface="Arial" panose="020B0604020202020204" pitchFamily="34" charset="0"/>
              </a:rPr>
              <a:t>M/</a:t>
            </a:r>
            <a:r>
              <a:rPr lang="en-US" sz="1200" spc="0" baseline="0" dirty="0">
                <a:latin typeface="Arial" panose="020B0604020202020204" pitchFamily="34" charset="0"/>
                <a:cs typeface="Arial" panose="020B0604020202020204" pitchFamily="34" charset="0"/>
              </a:rPr>
              <a:t>T C </a:t>
            </a:r>
            <a:r>
              <a:rPr lang="en-US" sz="1200" spc="0" dirty="0">
                <a:latin typeface="Arial" panose="020B0604020202020204" pitchFamily="34" charset="0"/>
                <a:cs typeface="Arial" panose="020B0604020202020204" pitchFamily="34" charset="0"/>
              </a:rPr>
              <a:t>M </a:t>
            </a:r>
            <a:r>
              <a:rPr lang="en-US" sz="1200" dirty="0">
                <a:latin typeface="Arial" panose="020B0604020202020204" pitchFamily="34" charset="0"/>
                <a:cs typeface="Arial" panose="020B0604020202020204" pitchFamily="34" charset="0"/>
              </a:rPr>
              <a:t>to a digital signal. (b) The frequency of the signal is used to measure the speed.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shows the generation of 0, positive 5, and negative 5 volts as magnetic lines of flux around the coil are at rest, being pulled into the core, and being pulled out from the core, respectively.</a:t>
            </a:r>
            <a:r>
              <a:rPr lang="en-US" sz="1200" dirty="0">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shows a sine wave with evenly spaced peaks and troughs of positive 5 volts and negative 5 volts, respectively.</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185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7977DDD-A2F7-050C-D2AD-1E5DEADC36FD}"/>
              </a:ext>
            </a:extLst>
          </p:cNvPr>
          <p:cNvSpPr>
            <a:spLocks noGrp="1"/>
          </p:cNvSpPr>
          <p:nvPr>
            <p:ph type="body" idx="1"/>
          </p:nvPr>
        </p:nvSpPr>
        <p:spPr/>
        <p:txBody>
          <a:bodyPr/>
          <a:lstStyle/>
          <a:p>
            <a:r>
              <a:rPr lang="en-US" noProof="0" dirty="0"/>
              <a:t>Long Description:</a:t>
            </a:r>
          </a:p>
          <a:p>
            <a:r>
              <a:rPr lang="en-US" noProof="0" dirty="0"/>
              <a:t>A close-up view of an output shaft assembly shows a wheel with rectangular cuts, and a 1-2-3-4 and 3-5 reverse clutch assembly, which is a wheel with horizontal strips and rectangular cuts on either side, placed near a Hall-effect sensor with magnetic pickup.</a:t>
            </a:r>
          </a:p>
        </p:txBody>
      </p:sp>
    </p:spTree>
    <p:extLst>
      <p:ext uri="{BB962C8B-B14F-4D97-AF65-F5344CB8AC3E}">
        <p14:creationId xmlns:p14="http://schemas.microsoft.com/office/powerpoint/2010/main" val="60055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0B091B1-9C1E-A8C4-6A81-16360E92565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Figure 10.7 </a:t>
            </a:r>
            <a:r>
              <a:rPr lang="en-US" dirty="0"/>
              <a:t>The pressure switch manifold (</a:t>
            </a:r>
            <a:r>
              <a:rPr lang="en-US" spc="0" baseline="0" dirty="0"/>
              <a:t>P S </a:t>
            </a:r>
            <a:r>
              <a:rPr lang="en-US" spc="0" dirty="0"/>
              <a:t>M</a:t>
            </a:r>
            <a:r>
              <a:rPr lang="en-US" dirty="0"/>
              <a:t>) used in a </a:t>
            </a:r>
            <a:r>
              <a:rPr lang="en-US" spc="0" baseline="0" dirty="0"/>
              <a:t>G </a:t>
            </a:r>
            <a:r>
              <a:rPr lang="en-US" spc="0" dirty="0"/>
              <a:t>M </a:t>
            </a:r>
            <a:r>
              <a:rPr lang="en-US" spc="0" baseline="0" dirty="0"/>
              <a:t>4 L 6 </a:t>
            </a:r>
            <a:r>
              <a:rPr lang="en-US" spc="0" dirty="0"/>
              <a:t>0-E </a:t>
            </a:r>
            <a:r>
              <a:rPr lang="en-US" dirty="0"/>
              <a:t>consists of diaphragm switches with seals around each one that are bolted to the valve body over holes for each clutch circuit.</a:t>
            </a:r>
          </a:p>
        </p:txBody>
      </p:sp>
    </p:spTree>
    <p:extLst>
      <p:ext uri="{BB962C8B-B14F-4D97-AF65-F5344CB8AC3E}">
        <p14:creationId xmlns:p14="http://schemas.microsoft.com/office/powerpoint/2010/main" val="3833702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132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5189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4745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185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10.8 </a:t>
            </a:r>
            <a:r>
              <a:rPr lang="en-US" sz="1200" b="0" u="none" dirty="0">
                <a:latin typeface="Arial" panose="020B0604020202020204" pitchFamily="34" charset="0"/>
                <a:cs typeface="Arial" panose="020B0604020202020204" pitchFamily="34" charset="0"/>
              </a:rPr>
              <a:t>Some switches are electrically normally open (N.O.) and others are normally closed (N.C.) and are used to provide gear selection information to the </a:t>
            </a:r>
            <a:r>
              <a:rPr lang="en-US" sz="1200" b="0" u="none" spc="0" baseline="0" dirty="0">
                <a:latin typeface="Arial" panose="020B0604020202020204" pitchFamily="34" charset="0"/>
                <a:cs typeface="Arial" panose="020B0604020202020204" pitchFamily="34" charset="0"/>
              </a:rPr>
              <a:t>P C </a:t>
            </a:r>
            <a:r>
              <a:rPr lang="en-US" sz="1200" b="0" u="none" spc="0" dirty="0">
                <a:latin typeface="Arial" panose="020B0604020202020204" pitchFamily="34" charset="0"/>
                <a:cs typeface="Arial" panose="020B0604020202020204" pitchFamily="34" charset="0"/>
              </a:rPr>
              <a:t>M/</a:t>
            </a:r>
            <a:r>
              <a:rPr lang="en-US" sz="1200" b="0" u="none" spc="0" baseline="0" dirty="0">
                <a:latin typeface="Arial" panose="020B0604020202020204" pitchFamily="34" charset="0"/>
                <a:cs typeface="Arial" panose="020B0604020202020204" pitchFamily="34" charset="0"/>
              </a:rPr>
              <a:t>T C </a:t>
            </a:r>
            <a:r>
              <a:rPr lang="en-US" sz="1200" b="0" u="none" spc="0" dirty="0">
                <a:latin typeface="Arial" panose="020B0604020202020204" pitchFamily="34" charset="0"/>
                <a:cs typeface="Arial" panose="020B0604020202020204" pitchFamily="34" charset="0"/>
              </a:rPr>
              <a:t>M</a:t>
            </a:r>
            <a:r>
              <a:rPr lang="en-US" sz="1200" b="0" u="none" dirty="0">
                <a:latin typeface="Arial" panose="020B0604020202020204" pitchFamily="34" charset="0"/>
                <a:cs typeface="Arial" panose="020B0604020202020204" pitchFamily="34" charset="0"/>
              </a:rPr>
              <a:t>.</a:t>
            </a:r>
          </a:p>
          <a:p>
            <a:endParaRPr lang="en-US" sz="1200" b="1"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Frequently</a:t>
            </a:r>
            <a:r>
              <a:rPr lang="en-US" sz="1200" b="1" u="sng" baseline="0" dirty="0">
                <a:latin typeface="Arial" panose="020B0604020202020204" pitchFamily="34" charset="0"/>
                <a:cs typeface="Arial" panose="020B0604020202020204" pitchFamily="34" charset="0"/>
              </a:rPr>
              <a:t> Asked Question: What Is Pressure Logic? </a:t>
            </a:r>
            <a:r>
              <a:rPr lang="en-US" sz="1200" baseline="0" dirty="0">
                <a:latin typeface="Arial" panose="020B0604020202020204" pitchFamily="34" charset="0"/>
                <a:cs typeface="Arial" panose="020B0604020202020204" pitchFamily="34" charset="0"/>
              </a:rPr>
              <a:t>Pressure switches are used to monitor which clutch has pressure but the P C M/T C M can use the information from the switches to verify which gear the transmission/transaxle is operating. Some pressure switches are normally open (N.O.) and others are normally closed (N.C.) and the gear that the unit is operating in can be determined by the switch positions. An open circuit is represented by a binary code “1” and measures 12 volts while a grounded circuit binary code is “0” and measures 0 volts. Depending on the position of the manual valve, fluid is routed to the pressure switch manifold (</a:t>
            </a:r>
            <a:r>
              <a:rPr lang="en-US" sz="1200" spc="-100" baseline="0" dirty="0">
                <a:latin typeface="Arial" panose="020B0604020202020204" pitchFamily="34" charset="0"/>
                <a:cs typeface="Arial" panose="020B0604020202020204" pitchFamily="34" charset="0"/>
              </a:rPr>
              <a:t>P S </a:t>
            </a:r>
            <a:r>
              <a:rPr lang="en-US" sz="1200" baseline="0" dirty="0">
                <a:latin typeface="Arial" panose="020B0604020202020204" pitchFamily="34" charset="0"/>
                <a:cs typeface="Arial" panose="020B0604020202020204" pitchFamily="34" charset="0"/>
              </a:rPr>
              <a:t>M). The </a:t>
            </a:r>
            <a:r>
              <a:rPr lang="en-US" sz="1200" spc="0" baseline="0" dirty="0">
                <a:latin typeface="Arial" panose="020B0604020202020204" pitchFamily="34" charset="0"/>
                <a:cs typeface="Arial" panose="020B0604020202020204" pitchFamily="34" charset="0"/>
              </a:rPr>
              <a:t>P C M/T C M</a:t>
            </a:r>
            <a:r>
              <a:rPr lang="en-US" sz="1200" baseline="0" dirty="0">
                <a:latin typeface="Arial" panose="020B0604020202020204" pitchFamily="34" charset="0"/>
                <a:cs typeface="Arial" panose="020B0604020202020204" pitchFamily="34" charset="0"/>
              </a:rPr>
              <a:t> uses information from the on/off positioning of the switches to adjust line pressure, torque converter clutch (</a:t>
            </a:r>
            <a:r>
              <a:rPr lang="en-US" sz="1200" spc="-100" baseline="0" dirty="0">
                <a:latin typeface="Arial" panose="020B0604020202020204" pitchFamily="34" charset="0"/>
                <a:cs typeface="Arial" panose="020B0604020202020204" pitchFamily="34" charset="0"/>
              </a:rPr>
              <a:t>T C </a:t>
            </a:r>
            <a:r>
              <a:rPr lang="en-US" sz="1200" baseline="0" dirty="0">
                <a:latin typeface="Arial" panose="020B0604020202020204" pitchFamily="34" charset="0"/>
                <a:cs typeface="Arial" panose="020B0604020202020204" pitchFamily="34" charset="0"/>
              </a:rPr>
              <a:t>M) apply, and to control shift solenoid operation. Figure 10.8</a:t>
            </a:r>
          </a:p>
          <a:p>
            <a:endParaRPr lang="en-US" sz="1200"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first part shows fluid in the center of a rectangular stair-like structure with the edges holding a bar labeled diaphragm and a rectangular base containing bars on either side with a U-shaped or an inverted U-shaped element and a hat-like structure labeled contact. In the normally open schematic, the contact element is with a U-shaped element not touching the contact. In the normally closed schematic, it is with an inverting U-shaped element touching the contact. The second part labeled switch logic engine off shows positions E, D, C, and B for logic circuits. Two normally open (N. O.) switches at L O and REV positions are grounded with the top terminal of each connected for E position. A(n) normally closed (N. C.) switch at D 2 position with the top terminal connected to the bottom terminal of an N. C. at D position and the bottom terminal of an N. O. of an N. O. at C position. An N. C. switch at REL position or B position is grounded. The third part shows a table of 6 rows and three columns. The column headers are range indicator, fluid, and circuit. The fluid column is divided into five columns: REV, D 4, D 3, D 2, and L O. The circuit column is divided into three columns: E, D, and C. The data are as follows: Row 1: range indicator: peak or neutral; REV: 0; D 4: 0; D 3: 0; D2: 0; L O: 0; E: 0; D: 1; C: 0. Row 2: range indicator: reverse; REV: 1; D 4: 0; D 3: 0; D 2: 0; L O: 0; E: 1; D: 1; C: 0. Row 3: range indicator: overdrive; REV: 0; D 4: 1; D 3: 0; D 2: 0; L O: 0; E: 0; D: 1; C: 1. Row 4: range indicator: manual third; REV: 0; D 4: 1; D 3: 1; D 2: 0; L O: 0; E: 0; D: 0; C: 1. Row 5: range indicator: manual second; REV: 0; D 4: 1; D 3: 1; D 2: 1; L O: 0; E: 0; D: 0; C: 0. Row 6: range indicator: manual first; REV: 0; D 4: 1; D 3: 1; D 2: 1; L O: 1; E: 1; D: 0; C: 0. Logic 1 under the fluid column is highlighted. An angular bracket is placed under the E, D, and C columns. The legend reads as follows: 1 equals pressurized and 0 equals exhausted; 1 equals grounded (resistance is less than 50 ohms, 0 ohms); 0 equals open (resistance is greater than 50 kiloohms, 12 volts).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053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DB0419E-6001-2FEC-A814-21B80C1F0363}"/>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The transmission fluid temperature (</a:t>
            </a:r>
            <a:r>
              <a:rPr lang="en-US" sz="1200" b="1" u="sng" spc="0" baseline="0" dirty="0">
                <a:latin typeface="Arial" panose="020B0604020202020204" pitchFamily="34" charset="0"/>
                <a:cs typeface="Arial" panose="020B0604020202020204" pitchFamily="34" charset="0"/>
              </a:rPr>
              <a:t>T F </a:t>
            </a:r>
            <a:r>
              <a:rPr lang="en-US" sz="1200" b="1" u="sng" spc="0" dirty="0">
                <a:latin typeface="Arial" panose="020B0604020202020204" pitchFamily="34" charset="0"/>
                <a:cs typeface="Arial" panose="020B0604020202020204" pitchFamily="34" charset="0"/>
              </a:rPr>
              <a:t>T</a:t>
            </a:r>
            <a:r>
              <a:rPr lang="en-US" sz="1200" b="1" u="sng"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sensor can also be called a transmission oil temperature </a:t>
            </a:r>
          </a:p>
          <a:p>
            <a:r>
              <a:rPr lang="en-US" sz="1200" dirty="0">
                <a:latin typeface="Arial" panose="020B0604020202020204" pitchFamily="34" charset="0"/>
                <a:cs typeface="Arial" panose="020B0604020202020204" pitchFamily="34" charset="0"/>
              </a:rPr>
              <a:t>(</a:t>
            </a:r>
            <a:r>
              <a:rPr lang="en-US" sz="1200" spc="0" baseline="0" dirty="0">
                <a:latin typeface="Arial" panose="020B0604020202020204" pitchFamily="34" charset="0"/>
                <a:cs typeface="Arial" panose="020B0604020202020204" pitchFamily="34" charset="0"/>
              </a:rPr>
              <a:t>T O </a:t>
            </a:r>
            <a:r>
              <a:rPr lang="en-US" sz="1200" dirty="0">
                <a:latin typeface="Arial" panose="020B0604020202020204" pitchFamily="34" charset="0"/>
                <a:cs typeface="Arial" panose="020B0604020202020204" pitchFamily="34" charset="0"/>
              </a:rPr>
              <a:t>T) sensor. Most temperature sensors are thermistors, a type of variable resistor that changes </a:t>
            </a:r>
          </a:p>
          <a:p>
            <a:r>
              <a:rPr lang="en-US" sz="1200" dirty="0">
                <a:latin typeface="Arial" panose="020B0604020202020204" pitchFamily="34" charset="0"/>
                <a:cs typeface="Arial" panose="020B0604020202020204" pitchFamily="34" charset="0"/>
              </a:rPr>
              <a:t>electrical resistance relative to temperature. These are called negative temperature coefficient </a:t>
            </a:r>
          </a:p>
          <a:p>
            <a:r>
              <a:rPr lang="en-US" sz="1200" dirty="0">
                <a:latin typeface="Arial" panose="020B0604020202020204" pitchFamily="34" charset="0"/>
                <a:cs typeface="Arial" panose="020B0604020202020204" pitchFamily="34" charset="0"/>
              </a:rPr>
              <a:t>(</a:t>
            </a:r>
            <a:r>
              <a:rPr lang="en-US" sz="1200" spc="0" baseline="0" dirty="0">
                <a:latin typeface="Arial" panose="020B0604020202020204" pitchFamily="34" charset="0"/>
                <a:cs typeface="Arial" panose="020B0604020202020204" pitchFamily="34" charset="0"/>
              </a:rPr>
              <a:t>N T </a:t>
            </a:r>
            <a:r>
              <a:rPr lang="en-US" sz="1200" dirty="0">
                <a:latin typeface="Arial" panose="020B0604020202020204" pitchFamily="34" charset="0"/>
                <a:cs typeface="Arial" panose="020B0604020202020204" pitchFamily="34" charset="0"/>
              </a:rPr>
              <a:t>C) thermistors. The signal from a thermistor is the inverse of the temperature because it has </a:t>
            </a:r>
          </a:p>
          <a:p>
            <a:r>
              <a:rPr lang="en-US" sz="1200" dirty="0">
                <a:latin typeface="Arial" panose="020B0604020202020204" pitchFamily="34" charset="0"/>
                <a:cs typeface="Arial" panose="020B0604020202020204" pitchFamily="34" charset="0"/>
              </a:rPr>
              <a:t>high resistance at low temperatures and a low resistance at high temperatures. For example, a </a:t>
            </a:r>
          </a:p>
          <a:p>
            <a:r>
              <a:rPr lang="en-US" sz="1200" dirty="0">
                <a:latin typeface="Arial" panose="020B0604020202020204" pitchFamily="34" charset="0"/>
                <a:cs typeface="Arial" panose="020B0604020202020204" pitchFamily="34" charset="0"/>
              </a:rPr>
              <a:t>particular transmission fluid temperature sensor has a resistance of 37 to 100 ohms (Ω) at 32°F to </a:t>
            </a:r>
          </a:p>
          <a:p>
            <a:r>
              <a:rPr lang="en-US" sz="1200" dirty="0">
                <a:latin typeface="Arial" panose="020B0604020202020204" pitchFamily="34" charset="0"/>
                <a:cs typeface="Arial" panose="020B0604020202020204" pitchFamily="34" charset="0"/>
              </a:rPr>
              <a:t>58°F (0°C to 20°C) and 1,500 to 2,700 ohms (Ω)</a:t>
            </a:r>
          </a:p>
          <a:p>
            <a:r>
              <a:rPr lang="en-US" sz="1200" dirty="0">
                <a:latin typeface="Arial" panose="020B0604020202020204" pitchFamily="34" charset="0"/>
                <a:cs typeface="Arial" panose="020B0604020202020204" pitchFamily="34" charset="0"/>
              </a:rPr>
              <a:t>at 195°F to 230°F (91°C to 110°C). </a:t>
            </a:r>
            <a:r>
              <a:rPr lang="en-US" sz="1200" b="1" u="sng" dirty="0">
                <a:latin typeface="Arial" panose="020B0604020202020204" pitchFamily="34" charset="0"/>
                <a:cs typeface="Arial" panose="020B0604020202020204" pitchFamily="34" charset="0"/>
              </a:rPr>
              <a:t>● See Figure 10.9</a:t>
            </a:r>
            <a:r>
              <a:rPr lang="en-US" sz="1200" dirty="0">
                <a:latin typeface="Arial" panose="020B0604020202020204" pitchFamily="34" charset="0"/>
                <a:cs typeface="Arial" panose="020B0604020202020204" pitchFamily="34" charset="0"/>
              </a:rPr>
              <a:t>.</a:t>
            </a:r>
          </a:p>
          <a:p>
            <a:r>
              <a:rPr lang="en-US" sz="1200" dirty="0">
                <a:latin typeface="Arial" panose="020B0604020202020204" pitchFamily="34" charset="0"/>
                <a:cs typeface="Arial" panose="020B0604020202020204" pitchFamily="34" charset="0"/>
              </a:rPr>
              <a:t>This sensor is used by the </a:t>
            </a:r>
            <a:r>
              <a:rPr lang="en-US" sz="1200" spc="0" baseline="0" dirty="0">
                <a:latin typeface="Arial" panose="020B0604020202020204" pitchFamily="34" charset="0"/>
                <a:cs typeface="Arial" panose="020B0604020202020204" pitchFamily="34" charset="0"/>
              </a:rPr>
              <a:t>P C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or </a:t>
            </a:r>
            <a:r>
              <a:rPr lang="en-US" sz="1200" spc="0" baseline="0" dirty="0">
                <a:latin typeface="Arial" panose="020B0604020202020204" pitchFamily="34" charset="0"/>
                <a:cs typeface="Arial" panose="020B0604020202020204" pitchFamily="34" charset="0"/>
              </a:rPr>
              <a:t>T C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to detect the temperature of the automatic transmission </a:t>
            </a:r>
          </a:p>
          <a:p>
            <a:r>
              <a:rPr lang="en-US" sz="1200" dirty="0">
                <a:latin typeface="Arial" panose="020B0604020202020204" pitchFamily="34" charset="0"/>
                <a:cs typeface="Arial" panose="020B0604020202020204" pitchFamily="34" charset="0"/>
              </a:rPr>
              <a:t>fluid. This signal is used to determine the best shift points and to regulate line pressure. It </a:t>
            </a:r>
          </a:p>
          <a:p>
            <a:r>
              <a:rPr lang="en-US" sz="1200" dirty="0">
                <a:latin typeface="Arial" panose="020B0604020202020204" pitchFamily="34" charset="0"/>
                <a:cs typeface="Arial" panose="020B0604020202020204" pitchFamily="34" charset="0"/>
              </a:rPr>
              <a:t>will cause the </a:t>
            </a:r>
            <a:r>
              <a:rPr lang="en-US" sz="1200" spc="0" baseline="0" dirty="0">
                <a:latin typeface="Arial" panose="020B0604020202020204" pitchFamily="34" charset="0"/>
                <a:cs typeface="Arial" panose="020B0604020202020204" pitchFamily="34" charset="0"/>
              </a:rPr>
              <a:t>P C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or the </a:t>
            </a:r>
            <a:r>
              <a:rPr lang="en-US" sz="1200" spc="0" baseline="0" dirty="0">
                <a:latin typeface="Arial" panose="020B0604020202020204" pitchFamily="34" charset="0"/>
                <a:cs typeface="Arial" panose="020B0604020202020204" pitchFamily="34" charset="0"/>
              </a:rPr>
              <a:t>T C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to engage the torque converter clutch (</a:t>
            </a:r>
            <a:r>
              <a:rPr lang="en-US" sz="1200" spc="0" baseline="0" dirty="0">
                <a:latin typeface="Arial" panose="020B0604020202020204" pitchFamily="34" charset="0"/>
                <a:cs typeface="Arial" panose="020B0604020202020204" pitchFamily="34" charset="0"/>
              </a:rPr>
              <a:t>T C </a:t>
            </a:r>
            <a:r>
              <a:rPr lang="en-US" sz="1200" spc="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sooner and disable </a:t>
            </a:r>
          </a:p>
          <a:p>
            <a:r>
              <a:rPr lang="en-US" sz="1200" dirty="0">
                <a:latin typeface="Arial" panose="020B0604020202020204" pitchFamily="34" charset="0"/>
                <a:cs typeface="Arial" panose="020B0604020202020204" pitchFamily="34" charset="0"/>
              </a:rPr>
              <a:t>overdrive, to help reduce</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fluid temperature if it reaches higher than normal.</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A resistor with an arrow in the temperature sensor is connected to the terminals of the harness connector.</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There are two sub columns under the temperature column: degrees Celsius and degrees Fahrenheit. The data are as follows: Row 1: 140; 284; 0.6 K. Row 2: 120; 248; 1.1 K. Row 3: 100; 212; 2.1 K. Row 4: 80; 176; 3.8 K. Row 5: 50; 122; 10 K. Row 6: 30; 86; 27 K. Row 7: 30; 86; 27 K. Row 8: 10; 50; 69 K. Row 9: negative 10; 14; 193 K. Row 10: negative 30; negative 22; 600 K.</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953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7E3A3C3-95D6-89BF-60EC-F1791B9327EA}"/>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184628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Figure 10.11 </a:t>
            </a:r>
            <a:r>
              <a:rPr lang="en-US" sz="1200" dirty="0">
                <a:latin typeface="Arial" panose="020B0604020202020204" pitchFamily="34" charset="0"/>
                <a:cs typeface="Arial" panose="020B0604020202020204" pitchFamily="34" charset="0"/>
              </a:rPr>
              <a:t>(a) normally closed solenoid blocks fluid flow when off while opening exhaust; when on, opens valve. (b) normally open solenoid allows fluid flow when it is off; and when it is on, it closes the valve while opening the exhaust.</a:t>
            </a:r>
          </a:p>
          <a:p>
            <a:r>
              <a:rPr lang="en-US" sz="1200" b="1" u="sng" dirty="0">
                <a:latin typeface="Arial" panose="020B0604020202020204" pitchFamily="34" charset="0"/>
                <a:cs typeface="Arial" panose="020B0604020202020204" pitchFamily="34" charset="0"/>
              </a:rPr>
              <a:t>Types Of Solenoids </a:t>
            </a:r>
            <a:r>
              <a:rPr lang="en-US" sz="1200" dirty="0">
                <a:latin typeface="Arial" panose="020B0604020202020204" pitchFamily="34" charset="0"/>
                <a:cs typeface="Arial" panose="020B0604020202020204" pitchFamily="34" charset="0"/>
              </a:rPr>
              <a:t>An electronic transmission controls the shift points by turning a solenoid(s) on and off. The</a:t>
            </a:r>
          </a:p>
          <a:p>
            <a:r>
              <a:rPr lang="en-US" sz="1200" dirty="0">
                <a:latin typeface="Arial" panose="020B0604020202020204" pitchFamily="34" charset="0"/>
                <a:cs typeface="Arial" panose="020B0604020202020204" pitchFamily="34" charset="0"/>
              </a:rPr>
              <a:t>solenoids in turn control the hydraulic pressure that moves the shift valves or operates the torque converter clutch.</a:t>
            </a:r>
          </a:p>
          <a:p>
            <a:r>
              <a:rPr lang="en-US" sz="1200" dirty="0">
                <a:latin typeface="Arial" panose="020B0604020202020204" pitchFamily="34" charset="0"/>
                <a:cs typeface="Arial" panose="020B0604020202020204" pitchFamily="34" charset="0"/>
              </a:rPr>
              <a:t>Solenoids used in electronically controlled automatic transmissions/transaxles are as follows:</a:t>
            </a:r>
          </a:p>
          <a:p>
            <a:pPr marL="171450" indent="-171450">
              <a:buFont typeface="Arial" panose="020B0604020202020204" pitchFamily="34" charset="0"/>
              <a:buChar char="•"/>
            </a:pPr>
            <a:r>
              <a:rPr lang="en-US" sz="1200" b="1" u="sng" dirty="0">
                <a:latin typeface="Arial" panose="020B0604020202020204" pitchFamily="34" charset="0"/>
                <a:cs typeface="Arial" panose="020B0604020202020204" pitchFamily="34" charset="0"/>
              </a:rPr>
              <a:t>On–off solenoids. </a:t>
            </a:r>
            <a:r>
              <a:rPr lang="en-US" sz="1200" dirty="0">
                <a:latin typeface="Arial" panose="020B0604020202020204" pitchFamily="34" charset="0"/>
                <a:cs typeface="Arial" panose="020B0604020202020204" pitchFamily="34" charset="0"/>
              </a:rPr>
              <a:t>These can be normally open to fluid flow or normally closed to block fluid flow. Shift solenoids control the pressure force which in turn controls the position of the shift valve. They are commanded on or off by the </a:t>
            </a:r>
            <a:r>
              <a:rPr lang="en-US" sz="1200" spc="0" baseline="0" dirty="0">
                <a:latin typeface="Arial" panose="020B0604020202020204" pitchFamily="34" charset="0"/>
                <a:cs typeface="Arial" panose="020B0604020202020204" pitchFamily="34" charset="0"/>
              </a:rPr>
              <a:t>P C </a:t>
            </a:r>
            <a:r>
              <a:rPr lang="en-US" sz="1200" spc="0" dirty="0">
                <a:latin typeface="Arial" panose="020B0604020202020204" pitchFamily="34" charset="0"/>
                <a:cs typeface="Arial" panose="020B0604020202020204" pitchFamily="34" charset="0"/>
              </a:rPr>
              <a:t>M </a:t>
            </a:r>
            <a:r>
              <a:rPr lang="en-US" sz="1200" dirty="0">
                <a:latin typeface="Arial" panose="020B0604020202020204" pitchFamily="34" charset="0"/>
                <a:cs typeface="Arial" panose="020B0604020202020204" pitchFamily="34" charset="0"/>
              </a:rPr>
              <a:t>or </a:t>
            </a:r>
            <a:r>
              <a:rPr lang="en-US" sz="1200" spc="0" baseline="0" dirty="0">
                <a:latin typeface="Arial" panose="020B0604020202020204" pitchFamily="34" charset="0"/>
                <a:cs typeface="Arial" panose="020B0604020202020204" pitchFamily="34" charset="0"/>
              </a:rPr>
              <a:t>T C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The resistance of most on–off shift solenoids is 10 to 15 ohms. </a:t>
            </a:r>
            <a:r>
              <a:rPr lang="en-US" sz="1200" b="1" u="sng" dirty="0">
                <a:latin typeface="Arial" panose="020B0604020202020204" pitchFamily="34" charset="0"/>
                <a:cs typeface="Arial" panose="020B0604020202020204" pitchFamily="34" charset="0"/>
              </a:rPr>
              <a:t>● See Figure 10.11.</a:t>
            </a:r>
          </a:p>
          <a:p>
            <a:pPr marL="171450" indent="-171450">
              <a:buFont typeface="Arial" panose="020B0604020202020204" pitchFamily="34" charset="0"/>
              <a:buChar char="•"/>
            </a:pPr>
            <a:r>
              <a:rPr lang="en-US" sz="1200" b="1" u="sng" dirty="0">
                <a:latin typeface="Arial" panose="020B0604020202020204" pitchFamily="34" charset="0"/>
                <a:cs typeface="Arial" panose="020B0604020202020204" pitchFamily="34" charset="0"/>
              </a:rPr>
              <a:t>Linear solenoids. </a:t>
            </a:r>
            <a:r>
              <a:rPr lang="en-US" sz="1200" dirty="0">
                <a:latin typeface="Arial" panose="020B0604020202020204" pitchFamily="34" charset="0"/>
                <a:cs typeface="Arial" panose="020B0604020202020204" pitchFamily="34" charset="0"/>
              </a:rPr>
              <a:t>This type of solenoid can be varied by changing the amount of on time to precisely control the fluid flow through the solenoid valve. The variable power or ground applied to the linear solenoids is pulse-width modulated (</a:t>
            </a:r>
            <a:r>
              <a:rPr lang="en-US" sz="1200" spc="0" baseline="0" dirty="0">
                <a:latin typeface="Arial" panose="020B0604020202020204" pitchFamily="34" charset="0"/>
                <a:cs typeface="Arial" panose="020B0604020202020204" pitchFamily="34" charset="0"/>
              </a:rPr>
              <a:t>P W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and allows the </a:t>
            </a:r>
            <a:r>
              <a:rPr lang="en-US" sz="1200" spc="0" baseline="0" dirty="0">
                <a:latin typeface="Arial" panose="020B0604020202020204" pitchFamily="34" charset="0"/>
                <a:cs typeface="Arial" panose="020B0604020202020204" pitchFamily="34" charset="0"/>
              </a:rPr>
              <a:t>P C </a:t>
            </a:r>
            <a:r>
              <a:rPr lang="en-US" sz="1200" spc="0" dirty="0">
                <a:latin typeface="Arial" panose="020B0604020202020204" pitchFamily="34" charset="0"/>
                <a:cs typeface="Arial" panose="020B0604020202020204" pitchFamily="34" charset="0"/>
              </a:rPr>
              <a:t>M </a:t>
            </a:r>
            <a:r>
              <a:rPr lang="en-US" sz="1200" dirty="0">
                <a:latin typeface="Arial" panose="020B0604020202020204" pitchFamily="34" charset="0"/>
                <a:cs typeface="Arial" panose="020B0604020202020204" pitchFamily="34" charset="0"/>
              </a:rPr>
              <a:t>precise control over the shifting and the fluid pressure. The resistance of most linear (</a:t>
            </a:r>
            <a:r>
              <a:rPr lang="en-US" sz="1200" spc="0" baseline="0" dirty="0">
                <a:latin typeface="Arial" panose="020B0604020202020204" pitchFamily="34" charset="0"/>
                <a:cs typeface="Arial" panose="020B0604020202020204" pitchFamily="34" charset="0"/>
              </a:rPr>
              <a:t>P W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shift solenoids is about half of the on–off type and range from 4 to 6 ohms. ● </a:t>
            </a:r>
            <a:r>
              <a:rPr lang="en-US" sz="1200" b="1" u="sng" dirty="0">
                <a:latin typeface="Arial" panose="020B0604020202020204" pitchFamily="34" charset="0"/>
                <a:cs typeface="Arial" panose="020B0604020202020204" pitchFamily="34" charset="0"/>
              </a:rPr>
              <a:t>See Figure 10.12.</a:t>
            </a:r>
          </a:p>
          <a:p>
            <a:r>
              <a:rPr lang="en-US" sz="1200" dirty="0">
                <a:latin typeface="Arial" panose="020B0604020202020204" pitchFamily="34" charset="0"/>
                <a:cs typeface="Arial" panose="020B0604020202020204" pitchFamily="34" charset="0"/>
              </a:rPr>
              <a:t>A PWM signal is a digital signal, usually 0 volts and 12 volts, which is cycling at a fixed frequency. Varying the length of time that the signal is on provides a signal that can vary the on and off time of an output. The ratio of on time relative to the period of the cycle is referred to as duty cycle. The torque converter </a:t>
            </a:r>
            <a:r>
              <a:rPr lang="en-US" sz="1200" b="1" u="sng" dirty="0">
                <a:latin typeface="Arial" panose="020B0604020202020204" pitchFamily="34" charset="0"/>
                <a:cs typeface="Arial" panose="020B0604020202020204" pitchFamily="34" charset="0"/>
              </a:rPr>
              <a:t>Clutch (</a:t>
            </a:r>
            <a:r>
              <a:rPr lang="en-US" sz="1200" b="1" u="sng" spc="0" baseline="0" dirty="0">
                <a:latin typeface="Arial" panose="020B0604020202020204" pitchFamily="34" charset="0"/>
                <a:cs typeface="Arial" panose="020B0604020202020204" pitchFamily="34" charset="0"/>
              </a:rPr>
              <a:t>T C </a:t>
            </a:r>
            <a:r>
              <a:rPr lang="en-US" sz="1200" b="1" u="sng" spc="0" dirty="0">
                <a:latin typeface="Arial" panose="020B0604020202020204" pitchFamily="34" charset="0"/>
                <a:cs typeface="Arial" panose="020B0604020202020204" pitchFamily="34" charset="0"/>
              </a:rPr>
              <a:t>C</a:t>
            </a:r>
            <a:r>
              <a:rPr lang="en-US" sz="1200" b="1" u="sng" dirty="0">
                <a:latin typeface="Arial" panose="020B0604020202020204" pitchFamily="34" charset="0"/>
                <a:cs typeface="Arial" panose="020B0604020202020204" pitchFamily="34" charset="0"/>
              </a:rPr>
              <a:t>), Pressure Control Solenoids (</a:t>
            </a:r>
            <a:r>
              <a:rPr lang="en-US" sz="1200" b="1" u="sng" spc="0" baseline="0" dirty="0">
                <a:latin typeface="Arial" panose="020B0604020202020204" pitchFamily="34" charset="0"/>
                <a:cs typeface="Arial" panose="020B0604020202020204" pitchFamily="34" charset="0"/>
              </a:rPr>
              <a:t>P C </a:t>
            </a:r>
            <a:r>
              <a:rPr lang="en-US" sz="1200" b="1" u="sng" spc="0" dirty="0">
                <a:latin typeface="Arial" panose="020B0604020202020204" pitchFamily="34" charset="0"/>
                <a:cs typeface="Arial" panose="020B0604020202020204" pitchFamily="34" charset="0"/>
              </a:rPr>
              <a:t>S</a:t>
            </a:r>
            <a:r>
              <a:rPr lang="en-US" sz="1200" b="1" u="sng" dirty="0">
                <a:latin typeface="Arial" panose="020B0604020202020204" pitchFamily="34" charset="0"/>
                <a:cs typeface="Arial" panose="020B0604020202020204" pitchFamily="34" charset="0"/>
              </a:rPr>
              <a:t>), And Some Shift</a:t>
            </a:r>
          </a:p>
          <a:p>
            <a:r>
              <a:rPr lang="en-US" sz="1200" b="1" u="sng" dirty="0">
                <a:latin typeface="Arial" panose="020B0604020202020204" pitchFamily="34" charset="0"/>
                <a:cs typeface="Arial" panose="020B0604020202020204" pitchFamily="34" charset="0"/>
              </a:rPr>
              <a:t>Ids Are Pulse-width Modulated-type Solenoids. ● See Figure 10.13</a:t>
            </a:r>
            <a:r>
              <a:rPr lang="en-US" sz="12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shows a pump-like structure leftward in which there is an opening on top labeled line pressure followed by tube-like elements labeled control pressure and exhaust, a spring above a rod fixed, a cylinder with a cross labeled coil above and below the spring, an L-shaped element above the spring labeled plunger, and a set of two bars from the coil labeled electrical connections. Here, the normally closed solenoid has the plunger to the right of the spring, where a right arrow in the off position indicates that it is closed and a left arrow in the on position indicates that it is open.</a:t>
            </a:r>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shows a pump-like structure leftward in which there is an opening on top labeled line pressure followed by tube-like elements labeled control pressure and exhaust, a spring above a rod fixed, a cylinder with a cross labeled coil above and below the spring, an L-shaped element above the spring labeled plunger, and a set of two bars from the coil labeled electrical connections. Here, the normally closed solenoid has the plunger to the left of the spring, where a left arrow in the off position indicates that it is closed and a right arrow in the on position indicates that it is open.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2939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A594859-6ED0-92F1-6506-350D29DD5027}"/>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circuit diagram of the solenoid resembles a hand pump where there are inlets labeled line and ex, a valve at the bottom labeled pressure regulator valve, a rectangular shaped solenoid with a valve labeled electronic pressure control (E P C) solenoid and valve, and the transmission control module (T C M). The line is attached to the E P C solenoid through a pipe to which there is an outlet labeled ex. A pipe from the pressure regulator valve is attached to the pipe from the E P C solenoid. A signal is passed from the T C M to the E P C solenoid.</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3359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11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spc="0" baseline="0" dirty="0">
                <a:latin typeface="Arial" panose="020B0604020202020204" pitchFamily="34" charset="0"/>
                <a:cs typeface="Arial" panose="020B0604020202020204" pitchFamily="34" charset="0"/>
              </a:rPr>
              <a:t>I D </a:t>
            </a:r>
            <a:r>
              <a:rPr lang="en-US" sz="1200" spc="0" dirty="0">
                <a:latin typeface="Arial" panose="020B0604020202020204" pitchFamily="34" charset="0"/>
                <a:cs typeface="Arial" panose="020B0604020202020204" pitchFamily="34" charset="0"/>
              </a:rPr>
              <a:t>E </a:t>
            </a:r>
            <a:r>
              <a:rPr lang="en-US" sz="1200" dirty="0">
                <a:latin typeface="Arial" panose="020B0604020202020204" pitchFamily="34" charset="0"/>
                <a:cs typeface="Arial" panose="020B0604020202020204" pitchFamily="34" charset="0"/>
              </a:rPr>
              <a:t>DRIVERS</a:t>
            </a:r>
          </a:p>
          <a:p>
            <a:r>
              <a:rPr lang="en-US" sz="1200" dirty="0">
                <a:latin typeface="Arial" panose="020B0604020202020204" pitchFamily="34" charset="0"/>
                <a:cs typeface="Arial" panose="020B0604020202020204" pitchFamily="34" charset="0"/>
              </a:rPr>
              <a:t>Low-side drivers (</a:t>
            </a:r>
            <a:r>
              <a:rPr lang="en-US" sz="1200" spc="0" baseline="0" dirty="0">
                <a:latin typeface="Arial" panose="020B0604020202020204" pitchFamily="34" charset="0"/>
                <a:cs typeface="Arial" panose="020B0604020202020204" pitchFamily="34" charset="0"/>
              </a:rPr>
              <a:t>L S </a:t>
            </a:r>
            <a:r>
              <a:rPr lang="en-US" sz="1200" spc="0" dirty="0">
                <a:latin typeface="Arial" panose="020B0604020202020204" pitchFamily="34" charset="0"/>
                <a:cs typeface="Arial" panose="020B0604020202020204" pitchFamily="34" charset="0"/>
              </a:rPr>
              <a:t>D</a:t>
            </a:r>
            <a:r>
              <a:rPr lang="en-US" sz="1200" dirty="0">
                <a:latin typeface="Arial" panose="020B0604020202020204" pitchFamily="34" charset="0"/>
                <a:cs typeface="Arial" panose="020B0604020202020204" pitchFamily="34" charset="0"/>
              </a:rPr>
              <a:t>) are transistors that complete the ground path in the circuit. Ignition </a:t>
            </a:r>
          </a:p>
          <a:p>
            <a:r>
              <a:rPr lang="en-US" sz="1200" dirty="0">
                <a:latin typeface="Arial" panose="020B0604020202020204" pitchFamily="34" charset="0"/>
                <a:cs typeface="Arial" panose="020B0604020202020204" pitchFamily="34" charset="0"/>
              </a:rPr>
              <a:t>voltage is supplied to the solenoid and the computer output is connected to the ground side of the </a:t>
            </a:r>
          </a:p>
          <a:p>
            <a:r>
              <a:rPr lang="en-US" sz="1200" dirty="0">
                <a:latin typeface="Arial" panose="020B0604020202020204" pitchFamily="34" charset="0"/>
                <a:cs typeface="Arial" panose="020B0604020202020204" pitchFamily="34" charset="0"/>
              </a:rPr>
              <a:t>shift solenoid. The computer energizes the solenoid by completing the ground path. Low-side </a:t>
            </a:r>
          </a:p>
          <a:p>
            <a:r>
              <a:rPr lang="en-US" sz="1200" dirty="0">
                <a:latin typeface="Arial" panose="020B0604020202020204" pitchFamily="34" charset="0"/>
                <a:cs typeface="Arial" panose="020B0604020202020204" pitchFamily="34" charset="0"/>
              </a:rPr>
              <a:t>drivers can often perform a diagnostic circuit check by monitoring the voltage from the solenoid to </a:t>
            </a:r>
          </a:p>
          <a:p>
            <a:r>
              <a:rPr lang="en-US" sz="1200" dirty="0">
                <a:latin typeface="Arial" panose="020B0604020202020204" pitchFamily="34" charset="0"/>
                <a:cs typeface="Arial" panose="020B0604020202020204" pitchFamily="34" charset="0"/>
              </a:rPr>
              <a:t>check that the control circuit is complete. A low-side driver, however, cannot detect a </a:t>
            </a:r>
          </a:p>
          <a:p>
            <a:r>
              <a:rPr lang="en-US" sz="1200" dirty="0">
                <a:latin typeface="Arial" panose="020B0604020202020204" pitchFamily="34" charset="0"/>
                <a:cs typeface="Arial" panose="020B0604020202020204" pitchFamily="34" charset="0"/>
              </a:rPr>
              <a:t>short-to-ground. </a:t>
            </a:r>
          </a:p>
          <a:p>
            <a:r>
              <a:rPr lang="en-US" sz="1200" dirty="0">
                <a:latin typeface="Arial" panose="020B0604020202020204" pitchFamily="34" charset="0"/>
                <a:cs typeface="Arial" panose="020B0604020202020204" pitchFamily="34" charset="0"/>
              </a:rPr>
              <a:t>High-side drivers (</a:t>
            </a:r>
            <a:r>
              <a:rPr lang="en-US" sz="1200" spc="0" baseline="0" dirty="0">
                <a:latin typeface="Arial" panose="020B0604020202020204" pitchFamily="34" charset="0"/>
                <a:cs typeface="Arial" panose="020B0604020202020204" pitchFamily="34" charset="0"/>
              </a:rPr>
              <a:t>H S </a:t>
            </a:r>
            <a:r>
              <a:rPr lang="en-US" sz="1200" spc="0" dirty="0">
                <a:latin typeface="Arial" panose="020B0604020202020204" pitchFamily="34" charset="0"/>
                <a:cs typeface="Arial" panose="020B0604020202020204" pitchFamily="34" charset="0"/>
              </a:rPr>
              <a:t>D</a:t>
            </a:r>
            <a:r>
              <a:rPr lang="en-US" sz="1200" dirty="0">
                <a:latin typeface="Arial" panose="020B0604020202020204" pitchFamily="34" charset="0"/>
                <a:cs typeface="Arial" panose="020B0604020202020204" pitchFamily="34" charset="0"/>
              </a:rPr>
              <a:t>) control the power side of the solenoid from the </a:t>
            </a:r>
            <a:r>
              <a:rPr lang="en-US" sz="1200" spc="0" baseline="0" dirty="0">
                <a:latin typeface="Arial" panose="020B0604020202020204" pitchFamily="34" charset="0"/>
                <a:cs typeface="Arial" panose="020B0604020202020204" pitchFamily="34" charset="0"/>
              </a:rPr>
              <a:t>P C </a:t>
            </a:r>
            <a:r>
              <a:rPr lang="en-US" sz="1200" spc="0" dirty="0">
                <a:latin typeface="Arial" panose="020B0604020202020204" pitchFamily="34" charset="0"/>
                <a:cs typeface="Arial" panose="020B0604020202020204" pitchFamily="34" charset="0"/>
              </a:rPr>
              <a:t>M/</a:t>
            </a:r>
            <a:r>
              <a:rPr lang="en-US" sz="1200" spc="0" baseline="0" dirty="0">
                <a:latin typeface="Arial" panose="020B0604020202020204" pitchFamily="34" charset="0"/>
                <a:cs typeface="Arial" panose="020B0604020202020204" pitchFamily="34" charset="0"/>
              </a:rPr>
              <a:t>T C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A ground is </a:t>
            </a:r>
          </a:p>
          <a:p>
            <a:r>
              <a:rPr lang="en-US" sz="1200" dirty="0">
                <a:latin typeface="Arial" panose="020B0604020202020204" pitchFamily="34" charset="0"/>
                <a:cs typeface="Arial" panose="020B0604020202020204" pitchFamily="34" charset="0"/>
              </a:rPr>
              <a:t>provided to the solenoid, so when the high-side driver switches, the solenoid will be energized. </a:t>
            </a:r>
          </a:p>
          <a:p>
            <a:r>
              <a:rPr lang="en-US" sz="1200" dirty="0">
                <a:latin typeface="Arial" panose="020B0604020202020204" pitchFamily="34" charset="0"/>
                <a:cs typeface="Arial" panose="020B0604020202020204" pitchFamily="34" charset="0"/>
              </a:rPr>
              <a:t>High-side drivers inside modules can detect electrical faults such as a break in continuity when </a:t>
            </a:r>
          </a:p>
          <a:p>
            <a:r>
              <a:rPr lang="en-US" sz="1200" dirty="0">
                <a:latin typeface="Arial" panose="020B0604020202020204" pitchFamily="34" charset="0"/>
                <a:cs typeface="Arial" panose="020B0604020202020204" pitchFamily="34" charset="0"/>
              </a:rPr>
              <a:t>the circuit is not energized. </a:t>
            </a:r>
            <a:r>
              <a:rPr lang="en-US" sz="1200" b="1" u="sng" dirty="0">
                <a:latin typeface="Arial" panose="020B0604020202020204" pitchFamily="34" charset="0"/>
                <a:cs typeface="Arial" panose="020B0604020202020204" pitchFamily="34" charset="0"/>
              </a:rPr>
              <a:t>Figure 10.14.</a:t>
            </a:r>
          </a:p>
          <a:p>
            <a:endParaRPr lang="en-US" sz="1200" b="1" u="sng" dirty="0">
              <a:latin typeface="Arial" panose="020B0604020202020204" pitchFamily="34" charset="0"/>
              <a:cs typeface="Arial" panose="020B0604020202020204" pitchFamily="34" charset="0"/>
            </a:endParaRPr>
          </a:p>
          <a:p>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In the first part, a B plus fuse on the left and a power relay on the right with three shift solenoids along with B plus fuse are connected to the T C M. The switches in the T C M are grounded. This connection is labeled ground side switching. In the second part, B plus fuse on the left is connected to the switches in the T C M. The shift solenoids are grounded with B minus terminal. This connection is labeled power side switching.</a:t>
            </a:r>
            <a:r>
              <a:rPr lang="en-US" sz="1200" dirty="0">
                <a:latin typeface="Arial" panose="020B0604020202020204" pitchFamily="34" charset="0"/>
                <a:cs typeface="Arial" panose="020B0604020202020204" pitchFamily="34" charset="0"/>
              </a:rPr>
              <a:t> </a:t>
            </a:r>
            <a:endParaRPr lang="en-US"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482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electronic pressure control (</a:t>
            </a:r>
            <a:r>
              <a:rPr lang="en-US" spc="0" baseline="0" dirty="0"/>
              <a:t>E P </a:t>
            </a:r>
            <a:r>
              <a:rPr lang="en-US" spc="0" dirty="0"/>
              <a:t>C</a:t>
            </a:r>
            <a:r>
              <a:rPr lang="en-US" dirty="0"/>
              <a:t>) current and line pressure comparison.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1356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7751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3455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AAA070B-70C5-D2A1-360A-EC04EA2C2B4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Figure 10.15 </a:t>
            </a:r>
            <a:r>
              <a:rPr lang="en-US" sz="1200" dirty="0">
                <a:latin typeface="Arial" panose="020B0604020202020204" pitchFamily="34" charset="0"/>
                <a:cs typeface="Arial" panose="020B0604020202020204" pitchFamily="34" charset="0"/>
              </a:rPr>
              <a:t>Using data from sensors, </a:t>
            </a:r>
            <a:r>
              <a:rPr lang="en-US" sz="1200" spc="0" baseline="0" dirty="0">
                <a:latin typeface="Arial" panose="020B0604020202020204" pitchFamily="34" charset="0"/>
                <a:cs typeface="Arial" panose="020B0604020202020204" pitchFamily="34" charset="0"/>
              </a:rPr>
              <a:t>T C </a:t>
            </a:r>
            <a:r>
              <a:rPr lang="en-US" sz="1200" spc="0" dirty="0">
                <a:latin typeface="Arial" panose="020B0604020202020204" pitchFamily="34" charset="0"/>
                <a:cs typeface="Arial" panose="020B0604020202020204" pitchFamily="34" charset="0"/>
              </a:rPr>
              <a:t>M </a:t>
            </a:r>
            <a:r>
              <a:rPr lang="en-US" sz="1200" dirty="0">
                <a:latin typeface="Arial" panose="020B0604020202020204" pitchFamily="34" charset="0"/>
                <a:cs typeface="Arial" panose="020B0604020202020204" pitchFamily="34" charset="0"/>
              </a:rPr>
              <a:t>can apply or release clutches. During upshift, solenoid 1 can control how fast clutch 1 releases as solenoid 2 controls how fast clutch 2 applies to keep the shift time at the proper speed.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following labels to the transmission control module block are connections depicted as dashed lines: I S S, O S S, pressure switches, and E C M. Both solenoids are inverted bottle shaped and lead to a control valve each, represented by two inverted triangles. Both clutches are hand pump shaped with ex inlets. Pipes from the top and the side of the clutches are connected to each other.</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34895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2825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C93AE5C-30DA-3D9B-0AFD-6FF0FD57C00D}"/>
              </a:ext>
            </a:extLst>
          </p:cNvPr>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inputs to the T C M are I S S, O S S, T R S, fluid temperature, line pressure, E C T, engine temperature, and throttle position. The flow from left to right is as follows: T C M is vertically connected to line pressure solenoid, 1-2, 3-4 shift solenoid, 2-3 shift solenoid, and a T C C solenoid control. Components linearly connected from top to bottom are filter, oil, pressure regulator, T C C pressure regulator, and lubrication and cooling. Line pressure solenoid leads to pressure regulator. Components connected in a closed loop are 1-2, 3-4 shift solenoid, 2-3 shift valve, and 3-4 shift valve. From pressure regulator, manual valve leads to 2-3 shift valve and 3-4 shift valve. It also leads to forward band and reverse band. 2-3 shift valve leads to first clutch and second clutch. 3-4 shift valve leads to third clutch and fourth clutch. 2-3 shift solenoid is connected to 3-4 shift valve. From T C C pressure regulator, T C C control valve leads to T C C lock-up: on in one half of a circular block. From T C C solenoid control, T C C control valve leads to T C C lock-up: off in the second half of the circular block. All the components starting from the T C M except forward band, clutches, reverse band, T C C lock-up, filter, oil pump, and lubrication and cooling are connected by a dashed block and labeled valve body.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672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7813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D0ED11D-66B4-CE87-5608-F19207F6F315}"/>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10.17 </a:t>
            </a:r>
            <a:r>
              <a:rPr lang="en-US" sz="1200" b="0" u="none" dirty="0">
                <a:latin typeface="Arial" panose="020B0604020202020204" pitchFamily="34" charset="0"/>
                <a:cs typeface="Arial" panose="020B0604020202020204" pitchFamily="34" charset="0"/>
              </a:rPr>
              <a:t>When the transmission control module (</a:t>
            </a:r>
            <a:r>
              <a:rPr lang="en-US" sz="1200" b="0" u="none" spc="0" baseline="0" dirty="0">
                <a:latin typeface="Arial" panose="020B0604020202020204" pitchFamily="34" charset="0"/>
                <a:cs typeface="Arial" panose="020B0604020202020204" pitchFamily="34" charset="0"/>
              </a:rPr>
              <a:t>T C M</a:t>
            </a:r>
            <a:r>
              <a:rPr lang="en-US" sz="1200" b="0" u="none" dirty="0">
                <a:latin typeface="Arial" panose="020B0604020202020204" pitchFamily="34" charset="0"/>
                <a:cs typeface="Arial" panose="020B0604020202020204" pitchFamily="34" charset="0"/>
              </a:rPr>
              <a:t>) is ready to begin an upshift, it signals the powertrain control module (P C M) to reduce engine torque. This produces a smoother shift with less wear in the transmission.</a:t>
            </a:r>
          </a:p>
          <a:p>
            <a:r>
              <a:rPr lang="en-US" sz="1200" b="1" u="sng" dirty="0">
                <a:latin typeface="Arial" panose="020B0604020202020204" pitchFamily="34" charset="0"/>
                <a:cs typeface="Arial" panose="020B0604020202020204" pitchFamily="34" charset="0"/>
              </a:rPr>
              <a:t>Frequently Asked Questions: What Is Torque Control? </a:t>
            </a:r>
            <a:r>
              <a:rPr lang="en-US" sz="1200" dirty="0">
                <a:latin typeface="Arial" panose="020B0604020202020204" pitchFamily="34" charset="0"/>
                <a:cs typeface="Arial" panose="020B0604020202020204" pitchFamily="34" charset="0"/>
              </a:rPr>
              <a:t>Accurate control of shift timing and quality provides a smoother driving experience. In addition to improving shift quality, altering the ignition timing during the shift decreases the load on the transmission and increases transmission life. This is called torque management or torque reduction and is controlled by the P C M/T C M. </a:t>
            </a:r>
            <a:r>
              <a:rPr lang="en-US" sz="1200" b="1" u="sng" dirty="0">
                <a:latin typeface="Arial" panose="020B0604020202020204" pitchFamily="34" charset="0"/>
                <a:cs typeface="Arial" panose="020B0604020202020204" pitchFamily="34" charset="0"/>
              </a:rPr>
              <a:t>Figure 10.17.</a:t>
            </a:r>
          </a:p>
          <a:p>
            <a:endParaRPr lang="en-US" sz="1200" b="1" u="sng" dirty="0">
              <a:latin typeface="Arial" panose="020B0604020202020204" pitchFamily="34" charset="0"/>
              <a:cs typeface="Arial" panose="020B0604020202020204" pitchFamily="34" charset="0"/>
            </a:endParaRPr>
          </a:p>
          <a:p>
            <a:r>
              <a:rPr lang="en-IN"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Arrows from T C M to P C M are labeled reduce torque and shift complete. An arrow from P C M to T C M is labeled torque reduced. An arrow from P C M labeled retard timing cut fuel points to a train block containing a chain of vertical rectangular components with down-arrowhead-like structures. An arrow from T C M labeled shift instruction leads to the adjacent block containing tire-like structures with gaps on top and bottom connected to a horizontal bar in between intersecting a vertical bar and a vertical rectangular block with a handle-like structure on its left. The vertical bar makes L shape with a horizontal bar containing a square block.</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8901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table is titled trans data 3-last adapt (P S I). The data are as follows: Row 1: last adapt (P S I); 0.0. Row 2: MAX ADAPT; NO. Row 3: 1-2 TAPS (P S I) 2-3 TAPS (P S I); N/A. Row 4: at 25 percent T P; negative 10.0. Row 5: at 25 percent T P (2); negative 1.1. Row 6: at 31 percent T P; negative 4.8. Row 7: at 31 percent T P(2); 11.0.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37239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4065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63EEA76-16FD-3F26-FFD4-D9E76BDEBE40}"/>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the following parts of the control solenoid valve assembly: </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transmission control module (T C M), transmission fluid pressure (T F P) switches, line P C solenoid, pressure control (P C) solenoid, shift solenoid 2 (S S 2), torque converter clutch (T C C) solenoid, P C solenoid, transmission fluid temperature (T F T), S S 1, and filter plate.</a:t>
            </a: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Long Description 2:</a:t>
            </a:r>
          </a:p>
          <a:p>
            <a:r>
              <a:rPr lang="en-US" sz="1200" b="0" i="0" u="none" strike="noStrike" dirty="0">
                <a:solidFill>
                  <a:srgbClr val="000000"/>
                </a:solidFill>
                <a:effectLst/>
                <a:latin typeface="Arial" panose="020B0604020202020204" pitchFamily="34" charset="0"/>
                <a:cs typeface="Arial" panose="020B0604020202020204" pitchFamily="34" charset="0"/>
              </a:rPr>
              <a:t>wire connections to the transmission control module are as follows: C A N H I and C A N L O, ignition on, diagnostic connection, and ground. The following sensors are connected to T C M: fluid pressure sensors (F P S s); a transmission fluid temperature (T F T) sensor, a transmission range sensor (T R S), an input shaft speed (I S S) sensor, and an output shaft speed (O S S) sensor. The following solenoids are connected to T C M: shift solenoid 1 to shift solenoid 6, electronic pressure control (E P C), and torque converter clutch (T C C).</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420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Frequently Asked Questions: What Is Fuzzy Logic? </a:t>
            </a:r>
            <a:r>
              <a:rPr lang="en-US" sz="1200" b="0" u="none" dirty="0">
                <a:latin typeface="Arial" panose="020B0604020202020204" pitchFamily="34" charset="0"/>
                <a:cs typeface="Arial" panose="020B0604020202020204" pitchFamily="34" charset="0"/>
              </a:rPr>
              <a:t>A method used to improve shift timing is through process called fuzzy logic. In most situations, shifts simply match vehicle speed and throttle position. Fuzzy logic adapts shifts to driving conditions such as mountains, upgrades and downgrades, and while turning corners. Shifts will be delayed and firmer because of increased load and multiple changes in throttle position. Fuzzy logic and advanced electronics allow improved shifts for many different situations. </a:t>
            </a:r>
            <a:r>
              <a:rPr lang="en-US" sz="1200" b="1" u="sng" dirty="0">
                <a:latin typeface="Arial" panose="020B0604020202020204" pitchFamily="34" charset="0"/>
                <a:cs typeface="Arial" panose="020B0604020202020204" pitchFamily="34" charset="0"/>
              </a:rPr>
              <a:t>Figure 10.19.</a:t>
            </a:r>
          </a:p>
          <a:p>
            <a:endParaRPr lang="en-US" sz="1200" b="1" u="sng" dirty="0">
              <a:latin typeface="Arial" panose="020B0604020202020204" pitchFamily="34" charset="0"/>
              <a:cs typeface="Arial" panose="020B0604020202020204" pitchFamily="34" charset="0"/>
            </a:endParaRPr>
          </a:p>
          <a:p>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following are the inputs to the fuzzy logic block: throttle opening, throttle activity, average throttle, transmission output speed, engine torque, lateral acceleration, tire traction/slip, and slip pattern selection. The fuzzy logic block is labeled fuzzy logic: interference for vehicle load detection and shift control signal.</a:t>
            </a:r>
            <a:endParaRPr lang="en-US" sz="1200" b="0" i="0" u="none" strike="noStrike" kern="1200" cap="none" dirty="0">
              <a:solidFill>
                <a:schemeClr val="dk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6565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dirty="0"/>
              <a:t>Depending on the exact make and model of the transmission or transaxle, the default gear can be second, third, or fourth gear. ● SEE </a:t>
            </a:r>
            <a:r>
              <a:rPr lang="en-US" b="1" u="sng" dirty="0"/>
              <a:t>Charts 10.2 And 10.3 </a:t>
            </a:r>
            <a:r>
              <a:rPr lang="en-US" dirty="0"/>
              <a:t>for examples of two General Motors transmissions.</a:t>
            </a:r>
          </a:p>
        </p:txBody>
      </p:sp>
    </p:spTree>
    <p:extLst>
      <p:ext uri="{BB962C8B-B14F-4D97-AF65-F5344CB8AC3E}">
        <p14:creationId xmlns:p14="http://schemas.microsoft.com/office/powerpoint/2010/main" val="3602905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dirty="0"/>
              <a:t>Depending on the exact make and model of the transmission or transaxle, the default gear can be second, third, or fourth gear. ● SEE </a:t>
            </a:r>
            <a:r>
              <a:rPr lang="en-US" b="1" u="sng" dirty="0"/>
              <a:t>Charts 10.2 And 10.3 </a:t>
            </a:r>
            <a:r>
              <a:rPr lang="en-US" dirty="0"/>
              <a:t>for examples of two General Motors transmissions.</a:t>
            </a:r>
          </a:p>
        </p:txBody>
      </p:sp>
    </p:spTree>
    <p:extLst>
      <p:ext uri="{BB962C8B-B14F-4D97-AF65-F5344CB8AC3E}">
        <p14:creationId xmlns:p14="http://schemas.microsoft.com/office/powerpoint/2010/main" val="176571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1861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3095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1046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181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48</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BCE61B7-9436-7803-80A6-C70D68DBF02C}"/>
              </a:ext>
            </a:extLst>
          </p:cNvPr>
          <p:cNvSpPr>
            <a:spLocks noGrp="1"/>
          </p:cNvSpPr>
          <p:nvPr>
            <p:ph type="body" idx="1"/>
          </p:nvPr>
        </p:nvSpPr>
        <p:spPr/>
        <p:txBody>
          <a:bodyPr/>
          <a:lstStyle/>
          <a:p>
            <a:r>
              <a:rPr lang="en-US" b="1" u="sng" dirty="0"/>
              <a:t>The Transmission Range (</a:t>
            </a:r>
            <a:r>
              <a:rPr lang="en-US" b="1" u="sng" spc="0" baseline="0" dirty="0"/>
              <a:t>T </a:t>
            </a:r>
            <a:r>
              <a:rPr lang="en-US" b="1" u="sng" dirty="0"/>
              <a:t>R) Switch</a:t>
            </a:r>
            <a:r>
              <a:rPr lang="en-US" dirty="0"/>
              <a:t>, also called the manual lever position (</a:t>
            </a:r>
            <a:r>
              <a:rPr lang="en-US" spc="0" baseline="0" dirty="0"/>
              <a:t>M L </a:t>
            </a:r>
            <a:r>
              <a:rPr lang="en-US" spc="0" dirty="0"/>
              <a:t>P</a:t>
            </a:r>
            <a:r>
              <a:rPr lang="en-US" dirty="0"/>
              <a:t>) sensor, is used as an input to the </a:t>
            </a:r>
          </a:p>
          <a:p>
            <a:r>
              <a:rPr lang="en-US" spc="0" baseline="0" dirty="0"/>
              <a:t>P C </a:t>
            </a:r>
            <a:r>
              <a:rPr lang="en-US" spc="0" dirty="0"/>
              <a:t>M</a:t>
            </a:r>
            <a:r>
              <a:rPr lang="en-US" dirty="0"/>
              <a:t>/</a:t>
            </a:r>
            <a:r>
              <a:rPr lang="en-US" spc="0" baseline="0" dirty="0"/>
              <a:t>T C </a:t>
            </a:r>
            <a:r>
              <a:rPr lang="en-US" spc="0" dirty="0"/>
              <a:t>M</a:t>
            </a:r>
            <a:r>
              <a:rPr lang="en-US" dirty="0"/>
              <a:t>, which indicates the drive range requested by the driver. The transmission range switch is located on the outside of the case on the transmission/transaxle housing and attached to shifter. As the gear range selector is moved, the </a:t>
            </a:r>
            <a:r>
              <a:rPr lang="en-US" spc="0" baseline="0" dirty="0"/>
              <a:t>T </a:t>
            </a:r>
            <a:r>
              <a:rPr lang="en-US" spc="0" dirty="0"/>
              <a:t>R</a:t>
            </a:r>
            <a:r>
              <a:rPr lang="en-US" dirty="0"/>
              <a:t> switch can make a variety of switch connections for each gear range. These inputs allow the </a:t>
            </a:r>
            <a:r>
              <a:rPr lang="en-US" spc="0" baseline="0" dirty="0"/>
              <a:t>T C </a:t>
            </a:r>
            <a:r>
              <a:rPr lang="en-US" spc="0" dirty="0"/>
              <a:t>M</a:t>
            </a:r>
            <a:r>
              <a:rPr lang="en-US" dirty="0"/>
              <a:t> to determine which gear range has been selected. The </a:t>
            </a:r>
            <a:r>
              <a:rPr lang="en-US" spc="0" baseline="0" dirty="0"/>
              <a:t>T </a:t>
            </a:r>
            <a:r>
              <a:rPr lang="en-US" spc="0" dirty="0"/>
              <a:t>R</a:t>
            </a:r>
            <a:r>
              <a:rPr lang="en-US" dirty="0"/>
              <a:t> switch is used by the </a:t>
            </a:r>
            <a:r>
              <a:rPr lang="en-US" spc="0" baseline="0" dirty="0"/>
              <a:t>T C </a:t>
            </a:r>
            <a:r>
              <a:rPr lang="en-US" spc="0" dirty="0"/>
              <a:t>M</a:t>
            </a:r>
            <a:r>
              <a:rPr lang="en-US" dirty="0"/>
              <a:t> to</a:t>
            </a:r>
          </a:p>
          <a:p>
            <a:r>
              <a:rPr lang="en-US" dirty="0"/>
              <a:t>■ Keep the engine from starting in any gear position except park or neutral</a:t>
            </a:r>
          </a:p>
          <a:p>
            <a:r>
              <a:rPr lang="en-US" dirty="0"/>
              <a:t>■ Allow a progressive 1–2–3–4 shift sequence in drive</a:t>
            </a:r>
          </a:p>
          <a:p>
            <a:r>
              <a:rPr lang="en-US" dirty="0"/>
              <a:t>■ Limit upshifts in manual ranges</a:t>
            </a:r>
          </a:p>
          <a:p>
            <a:r>
              <a:rPr lang="en-US" dirty="0"/>
              <a:t>■ Operate the backup lights in reverse. </a:t>
            </a:r>
            <a:r>
              <a:rPr lang="en-US" b="1" u="sng" dirty="0"/>
              <a:t>Figure 10.2</a:t>
            </a:r>
            <a:r>
              <a:rPr lang="en-US" dirty="0"/>
              <a:t>.</a:t>
            </a:r>
            <a:endParaRPr lang="en-IN" dirty="0"/>
          </a:p>
        </p:txBody>
      </p:sp>
    </p:spTree>
    <p:extLst>
      <p:ext uri="{BB962C8B-B14F-4D97-AF65-F5344CB8AC3E}">
        <p14:creationId xmlns:p14="http://schemas.microsoft.com/office/powerpoint/2010/main" val="1679692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34595E6-4441-C778-6F63-9BB64CE0A47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Some vehicles are equipped with a manual position where the driver can request one gear by moving the shift lever to the manual position. </a:t>
            </a:r>
            <a:r>
              <a:rPr lang="en-US" sz="1200" b="1" u="sng" dirty="0">
                <a:latin typeface="Arial" panose="020B0604020202020204" pitchFamily="34" charset="0"/>
                <a:cs typeface="Arial" panose="020B0604020202020204" pitchFamily="34" charset="0"/>
              </a:rPr>
              <a:t>Figure 10.3.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latin typeface="Arial" panose="020B0604020202020204" pitchFamily="34" charset="0"/>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 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block diagram shows the following buttons inside the lever from top left to bottom right: plus; manual or M; minus; P; R; N; D. An arrow points to a series of number buttons 1 to 6 with a double arrow between consecutive ones.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circuit diagram shows a transmission shift lever connected to the body control module (B C M) and transmission control module (T C M). Two resistors in the transmission shift lever, 4.42 kiloohms and 1.5 kiloohms, are connected in parallel to 8.25 kiloohms, which leads to a start or run fuse of 2 A in the B C M. One end of the resistor 4.42 kiloohms is connected to a manual up or down open switch and the other end to the remote shift signal in the T C M. Another open switch labeled shift control in the shift lever is connected to the manual or down enable signal in the B C M. The other end of the shift control is grounded.</a:t>
            </a:r>
            <a:endParaRPr lang="en-US" sz="1200" b="0" i="0" u="none" strike="noStrike" kern="1200" cap="none" dirty="0">
              <a:solidFill>
                <a:schemeClr val="dk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078184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231F20"/>
              </a:solidFill>
              <a:latin typeface="Arial Unicode MS" panose="020B060402020202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007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Speed sensors measure the speeds of the input and output shafts or sometimes of other shaft speeds in the automatic </a:t>
            </a:r>
          </a:p>
          <a:p>
            <a:r>
              <a:rPr lang="en-US" sz="1200" dirty="0">
                <a:latin typeface="Arial" panose="020B0604020202020204" pitchFamily="34" charset="0"/>
                <a:cs typeface="Arial" panose="020B0604020202020204" pitchFamily="34" charset="0"/>
              </a:rPr>
              <a:t>transmission or transaxle. The output shaft speed sensor is often used to provide vehicle speed information to the </a:t>
            </a:r>
            <a:r>
              <a:rPr lang="en-US" sz="1200" spc="0" baseline="0" dirty="0">
                <a:latin typeface="Arial" panose="020B0604020202020204" pitchFamily="34" charset="0"/>
                <a:cs typeface="Arial" panose="020B0604020202020204" pitchFamily="34" charset="0"/>
              </a:rPr>
              <a:t>P C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and for adaptive learning. </a:t>
            </a:r>
            <a:r>
              <a:rPr lang="en-US" sz="1200" b="1" u="sng" dirty="0">
                <a:latin typeface="Arial" panose="020B0604020202020204" pitchFamily="34" charset="0"/>
                <a:cs typeface="Arial" panose="020B0604020202020204" pitchFamily="34" charset="0"/>
              </a:rPr>
              <a:t>See Figure 10.4.</a:t>
            </a:r>
          </a:p>
          <a:p>
            <a:r>
              <a:rPr lang="en-US" sz="1200" dirty="0">
                <a:latin typeface="Arial" panose="020B0604020202020204" pitchFamily="34" charset="0"/>
                <a:cs typeface="Arial" panose="020B0604020202020204" pitchFamily="34" charset="0"/>
              </a:rPr>
              <a:t>Speed sensor design includes the following:</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Magnetic—Most speed sensors use a coil of wire that is wrapped around a magnetic core. This sensor is mounted next to a toothed ring or wheel. As the toothed ring revolves, an alternating voltage is produced in the sensor. ● </a:t>
            </a:r>
            <a:r>
              <a:rPr lang="en-US" sz="1200" b="1" u="sng" dirty="0">
                <a:latin typeface="Arial" panose="020B0604020202020204" pitchFamily="34" charset="0"/>
                <a:cs typeface="Arial" panose="020B0604020202020204" pitchFamily="34" charset="0"/>
              </a:rPr>
              <a:t>See Figure 10.5.</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Hall-Effect—Some speed sensors are Hall-Effect and create an on–off square wave signal that is used directly by the </a:t>
            </a:r>
            <a:r>
              <a:rPr lang="en-US" sz="1200" spc="0" baseline="0" dirty="0">
                <a:latin typeface="Arial" panose="020B0604020202020204" pitchFamily="34" charset="0"/>
                <a:cs typeface="Arial" panose="020B0604020202020204" pitchFamily="34" charset="0"/>
              </a:rPr>
              <a:t>P C </a:t>
            </a:r>
            <a:r>
              <a:rPr lang="en-US" sz="1200" spc="0" dirty="0">
                <a:latin typeface="Arial" panose="020B0604020202020204" pitchFamily="34" charset="0"/>
                <a:cs typeface="Arial" panose="020B0604020202020204" pitchFamily="34" charset="0"/>
              </a:rPr>
              <a:t>M/</a:t>
            </a:r>
            <a:r>
              <a:rPr lang="en-US" sz="1200" spc="0" baseline="0" dirty="0">
                <a:latin typeface="Arial" panose="020B0604020202020204" pitchFamily="34" charset="0"/>
                <a:cs typeface="Arial" panose="020B0604020202020204" pitchFamily="34" charset="0"/>
              </a:rPr>
              <a:t>T C </a:t>
            </a:r>
            <a:r>
              <a:rPr lang="en-US" sz="1200" spc="0" dirty="0">
                <a:latin typeface="Arial" panose="020B0604020202020204" pitchFamily="34" charset="0"/>
                <a:cs typeface="Arial" panose="020B0604020202020204" pitchFamily="34" charset="0"/>
              </a:rPr>
              <a:t>M</a:t>
            </a:r>
            <a:r>
              <a:rPr lang="en-US" sz="1200" dirty="0">
                <a:latin typeface="Arial" panose="020B0604020202020204" pitchFamily="34" charset="0"/>
                <a:cs typeface="Arial" panose="020B0604020202020204" pitchFamily="34" charset="0"/>
              </a:rPr>
              <a:t> for speed detection.</a:t>
            </a:r>
          </a:p>
          <a:p>
            <a:pPr marL="0" indent="0">
              <a:buFont typeface="Arial" panose="020B0604020202020204" pitchFamily="34" charset="0"/>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indent="0">
              <a:buFont typeface="Arial" panose="020B0604020202020204" pitchFamily="34" charset="0"/>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indent="0">
              <a:buFont typeface="Arial" panose="020B0604020202020204" pitchFamily="34" charset="0"/>
              <a:buNone/>
            </a:pPr>
            <a:r>
              <a:rPr lang="en-US" sz="1200" b="0" i="0" u="none" strike="noStrike" dirty="0">
                <a:solidFill>
                  <a:srgbClr val="000000"/>
                </a:solidFill>
                <a:effectLst/>
                <a:latin typeface="Arial" panose="020B0604020202020204" pitchFamily="34" charset="0"/>
                <a:cs typeface="Arial" panose="020B0604020202020204" pitchFamily="34" charset="0"/>
              </a:rPr>
              <a:t>The sensor is horn shaped. An input shaft speed (I S S) sensor is on the input side and an output shaft speed (O S S) sensor on the output side. A transmission range sensor is to the side of the I S S sensor and a solenoid connector to the side of the O S S sensor.</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53781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419472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8/7/2023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1840909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016742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Picture Placeholder 7">
            <a:extLst>
              <a:ext uri="{FF2B5EF4-FFF2-40B4-BE49-F238E27FC236}">
                <a16:creationId xmlns:a16="http://schemas.microsoft.com/office/drawing/2014/main" id="{F46386FB-B64A-9321-2767-DADF02C61BD9}"/>
              </a:ext>
            </a:extLst>
          </p:cNvPr>
          <p:cNvSpPr>
            <a:spLocks noGrp="1"/>
          </p:cNvSpPr>
          <p:nvPr>
            <p:ph type="pic" sz="quarter" idx="20"/>
          </p:nvPr>
        </p:nvSpPr>
        <p:spPr>
          <a:xfrm>
            <a:off x="1196975" y="2735263"/>
            <a:ext cx="2597150" cy="2566987"/>
          </a:xfrm>
        </p:spPr>
        <p:txBody>
          <a:bodyPr/>
          <a:lstStyle/>
          <a:p>
            <a:endParaRPr lang="en-IN" dirty="0"/>
          </a:p>
        </p:txBody>
      </p:sp>
    </p:spTree>
    <p:extLst>
      <p:ext uri="{BB962C8B-B14F-4D97-AF65-F5344CB8AC3E}">
        <p14:creationId xmlns:p14="http://schemas.microsoft.com/office/powerpoint/2010/main" val="445422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2"/>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88" r:id="rId3"/>
    <p:sldLayoutId id="2147483689" r:id="rId4"/>
    <p:sldLayoutId id="2147483690" r:id="rId5"/>
    <p:sldLayoutId id="2147483692" r:id="rId6"/>
    <p:sldLayoutId id="2147483681" r:id="rId7"/>
    <p:sldLayoutId id="2147483676" r:id="rId8"/>
    <p:sldLayoutId id="2147483677" r:id="rId9"/>
    <p:sldLayoutId id="2147483678" r:id="rId10"/>
    <p:sldLayoutId id="2147483687" r:id="rId11"/>
    <p:sldLayoutId id="2147483679" r:id="rId12"/>
    <p:sldLayoutId id="2147483671" r:id="rId13"/>
    <p:sldLayoutId id="2147483673" r:id="rId14"/>
    <p:sldLayoutId id="2147483670" r:id="rId15"/>
    <p:sldLayoutId id="2147483669" r:id="rId16"/>
    <p:sldLayoutId id="2147483655" r:id="rId17"/>
    <p:sldLayoutId id="2147483691" r:id="rId18"/>
    <p:sldLayoutId id="2147483693" r:id="rId19"/>
    <p:sldLayoutId id="214748369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28.wmf"/><Relationship Id="rId5" Type="http://schemas.openxmlformats.org/officeDocument/2006/relationships/oleObject" Target="../embeddings/oleObject2.bin"/><Relationship Id="rId4" Type="http://schemas.openxmlformats.org/officeDocument/2006/relationships/image" Target="../media/image27.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0.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hyperlink" Target="https://jameshalderman.com/a2_anim_lib_pag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0505"/>
            <a:ext cx="8229600" cy="1144347"/>
          </a:xfrm>
        </p:spPr>
        <p:txBody>
          <a:bodyPr lIns="0" tIns="18000" rIns="0" bIns="18000" anchor="ctr" anchorCtr="0">
            <a:spAutoFit/>
          </a:bodyPr>
          <a:lstStyle/>
          <a:p>
            <a:r>
              <a:rPr lang="en-US" dirty="0"/>
              <a:t>Automatic Transmissions and Transaxles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1443848"/>
            <a:ext cx="1802525" cy="344128"/>
          </a:xfrm>
        </p:spPr>
        <p:txBody>
          <a:bodyPr wrap="square" lIns="0" tIns="18000" rIns="0" bIns="18000" anchor="ctr" anchorCtr="0">
            <a:spAutoFit/>
          </a:bodyPr>
          <a:lstStyle/>
          <a:p>
            <a:r>
              <a:rPr lang="en-US" dirty="0"/>
              <a:t>Eighth Edition</a:t>
            </a:r>
          </a:p>
        </p:txBody>
      </p:sp>
      <p:pic>
        <p:nvPicPr>
          <p:cNvPr id="8" name="Picture 7" descr="Front Cover: Automatic Transmissions and Transaxles Eighth Edition by James D. Halderman">
            <a:extLst>
              <a:ext uri="{FF2B5EF4-FFF2-40B4-BE49-F238E27FC236}">
                <a16:creationId xmlns:a16="http://schemas.microsoft.com/office/drawing/2014/main" id="{5F181ECE-9038-DEC7-5A71-19781AE1AADE}"/>
              </a:ext>
            </a:extLst>
          </p:cNvPr>
          <p:cNvPicPr>
            <a:picLocks noChangeAspect="1"/>
          </p:cNvPicPr>
          <p:nvPr/>
        </p:nvPicPr>
        <p:blipFill>
          <a:blip r:embed="rId3"/>
          <a:stretch>
            <a:fillRect/>
          </a:stretch>
        </p:blipFill>
        <p:spPr>
          <a:xfrm>
            <a:off x="471524" y="1958018"/>
            <a:ext cx="3456432" cy="442569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3108132"/>
            <a:ext cx="1897808" cy="498016"/>
          </a:xfrm>
        </p:spPr>
        <p:txBody>
          <a:bodyPr wrap="square" lIns="0" tIns="18000" rIns="0" bIns="18000" anchor="ctr">
            <a:spAutoFit/>
          </a:bodyPr>
          <a:lstStyle/>
          <a:p>
            <a:pPr marL="0"/>
            <a:r>
              <a:rPr lang="en-US" dirty="0"/>
              <a:t>Chapter 10</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799622"/>
            <a:ext cx="4106170" cy="374906"/>
          </a:xfrm>
        </p:spPr>
        <p:txBody>
          <a:bodyPr wrap="square" lIns="0" tIns="18000" rIns="0" bIns="18000" anchor="ctr" anchorCtr="0">
            <a:spAutoFit/>
          </a:bodyPr>
          <a:lstStyle/>
          <a:p>
            <a:pPr marL="0"/>
            <a:r>
              <a:rPr lang="en-US" dirty="0"/>
              <a:t>Electronic Transmission Controls</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Electronic Transmission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lec_trans_cntrl_components">
            <a:hlinkClick r:id="" action="ppaction://media"/>
            <a:extLst>
              <a:ext uri="{FF2B5EF4-FFF2-40B4-BE49-F238E27FC236}">
                <a16:creationId xmlns:a16="http://schemas.microsoft.com/office/drawing/2014/main" id="{539EAA83-3A31-87BC-54ED-EB01F11ADF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482" y="1113576"/>
            <a:ext cx="8915036" cy="5014708"/>
          </a:xfrm>
          <a:prstGeom prst="rect">
            <a:avLst/>
          </a:prstGeom>
        </p:spPr>
      </p:pic>
      <p:sp>
        <p:nvSpPr>
          <p:cNvPr id="7" name="Rectangle 6">
            <a:extLst>
              <a:ext uri="{FF2B5EF4-FFF2-40B4-BE49-F238E27FC236}">
                <a16:creationId xmlns:a16="http://schemas.microsoft.com/office/drawing/2014/main" id="{78FDDE90-1948-D1BD-C734-521576990D97}"/>
              </a:ext>
            </a:extLst>
          </p:cNvPr>
          <p:cNvSpPr/>
          <p:nvPr/>
        </p:nvSpPr>
        <p:spPr>
          <a:xfrm>
            <a:off x="6210677" y="1502875"/>
            <a:ext cx="561315" cy="244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04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32742"/>
            <a:ext cx="8229600" cy="590349"/>
          </a:xfrm>
        </p:spPr>
        <p:txBody>
          <a:bodyPr lIns="0" tIns="18000" rIns="0" bIns="18000" anchor="ctr" anchorCtr="0">
            <a:spAutoFit/>
          </a:bodyPr>
          <a:lstStyle/>
          <a:p>
            <a:r>
              <a:rPr lang="en-US" dirty="0"/>
              <a:t>Figure 10.5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973659"/>
            <a:ext cx="1995534" cy="405683"/>
          </a:xfrm>
        </p:spPr>
        <p:txBody>
          <a:bodyPr wrap="square" lIns="0" tIns="18000" rIns="0" bIns="18000" anchor="ctr" anchorCtr="0">
            <a:spAutoFit/>
          </a:bodyPr>
          <a:lstStyle/>
          <a:p>
            <a:pPr marL="0" indent="0">
              <a:buNone/>
            </a:pPr>
            <a:r>
              <a:rPr lang="en-US" sz="2400" dirty="0"/>
              <a:t>Speed Sensor</a:t>
            </a:r>
            <a:endParaRPr lang="en-US" sz="2400" dirty="0">
              <a:solidFill>
                <a:schemeClr val="tx1"/>
              </a:solidFill>
            </a:endParaRPr>
          </a:p>
        </p:txBody>
      </p:sp>
      <p:pic>
        <p:nvPicPr>
          <p:cNvPr id="5" name="Picture 4" descr="An illustration shows a coil of wire wrapped around a magnetic core placed near a revolving reluctor or toothed ring.&#10;Long description 1 is available in notes, Press F6.">
            <a:extLst>
              <a:ext uri="{FF2B5EF4-FFF2-40B4-BE49-F238E27FC236}">
                <a16:creationId xmlns:a16="http://schemas.microsoft.com/office/drawing/2014/main" id="{5557586F-B8B0-4D26-A75B-3AC2A9CC2538}"/>
              </a:ext>
            </a:extLst>
          </p:cNvPr>
          <p:cNvPicPr>
            <a:picLocks noChangeAspect="1"/>
          </p:cNvPicPr>
          <p:nvPr/>
        </p:nvPicPr>
        <p:blipFill rotWithShape="1">
          <a:blip r:embed="rId3"/>
          <a:srcRect b="7010"/>
          <a:stretch/>
        </p:blipFill>
        <p:spPr>
          <a:xfrm>
            <a:off x="717542" y="1575777"/>
            <a:ext cx="7708921" cy="2310167"/>
          </a:xfrm>
          <a:prstGeom prst="rect">
            <a:avLst/>
          </a:prstGeom>
        </p:spPr>
      </p:pic>
      <p:pic>
        <p:nvPicPr>
          <p:cNvPr id="6" name="Picture 5" descr="An illustration shows the resulting waveform of a coil around a magnetic core placed near a revolving reluctor or toothed ring.&#10;Long description 2 is available in notes, Press F6.">
            <a:extLst>
              <a:ext uri="{FF2B5EF4-FFF2-40B4-BE49-F238E27FC236}">
                <a16:creationId xmlns:a16="http://schemas.microsoft.com/office/drawing/2014/main" id="{C81937F4-7FD2-4923-89C6-A1696CEF311F}"/>
              </a:ext>
            </a:extLst>
          </p:cNvPr>
          <p:cNvPicPr>
            <a:picLocks noChangeAspect="1"/>
          </p:cNvPicPr>
          <p:nvPr/>
        </p:nvPicPr>
        <p:blipFill>
          <a:blip r:embed="rId4"/>
          <a:stretch>
            <a:fillRect/>
          </a:stretch>
        </p:blipFill>
        <p:spPr>
          <a:xfrm>
            <a:off x="752102" y="4042208"/>
            <a:ext cx="2670176" cy="2195655"/>
          </a:xfrm>
          <a:prstGeom prst="rect">
            <a:avLst/>
          </a:prstGeom>
        </p:spPr>
      </p:pic>
    </p:spTree>
    <p:extLst>
      <p:ext uri="{BB962C8B-B14F-4D97-AF65-F5344CB8AC3E}">
        <p14:creationId xmlns:p14="http://schemas.microsoft.com/office/powerpoint/2010/main" val="3072214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Transmission Speed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mission_Speed_Sensor">
            <a:hlinkClick r:id="" action="ppaction://media"/>
            <a:extLst>
              <a:ext uri="{FF2B5EF4-FFF2-40B4-BE49-F238E27FC236}">
                <a16:creationId xmlns:a16="http://schemas.microsoft.com/office/drawing/2014/main" id="{0CE5C4AC-C82D-EB1E-1CFC-89C6E0231D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602" y="1000038"/>
            <a:ext cx="8912795" cy="5013447"/>
          </a:xfrm>
          <a:prstGeom prst="rect">
            <a:avLst/>
          </a:prstGeom>
        </p:spPr>
      </p:pic>
    </p:spTree>
    <p:extLst>
      <p:ext uri="{BB962C8B-B14F-4D97-AF65-F5344CB8AC3E}">
        <p14:creationId xmlns:p14="http://schemas.microsoft.com/office/powerpoint/2010/main" val="95210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Transmission Range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mission_Range_Sensor">
            <a:hlinkClick r:id="" action="ppaction://media"/>
            <a:extLst>
              <a:ext uri="{FF2B5EF4-FFF2-40B4-BE49-F238E27FC236}">
                <a16:creationId xmlns:a16="http://schemas.microsoft.com/office/drawing/2014/main" id="{465A46D3-7BAE-2FC8-8FCF-39E35CF83D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272" y="1238391"/>
            <a:ext cx="8891456" cy="5001444"/>
          </a:xfrm>
          <a:prstGeom prst="rect">
            <a:avLst/>
          </a:prstGeom>
        </p:spPr>
      </p:pic>
    </p:spTree>
    <p:extLst>
      <p:ext uri="{BB962C8B-B14F-4D97-AF65-F5344CB8AC3E}">
        <p14:creationId xmlns:p14="http://schemas.microsoft.com/office/powerpoint/2010/main" val="291399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Transmission Fluid Temperature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luid_Tempature_Sensor">
            <a:hlinkClick r:id="" action="ppaction://media"/>
            <a:extLst>
              <a:ext uri="{FF2B5EF4-FFF2-40B4-BE49-F238E27FC236}">
                <a16:creationId xmlns:a16="http://schemas.microsoft.com/office/drawing/2014/main" id="{CB52B5D8-9C65-9C37-7CC5-FC4139359F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803" y="1254020"/>
            <a:ext cx="8818074" cy="4738193"/>
          </a:xfrm>
          <a:prstGeom prst="rect">
            <a:avLst/>
          </a:prstGeom>
        </p:spPr>
      </p:pic>
    </p:spTree>
    <p:extLst>
      <p:ext uri="{BB962C8B-B14F-4D97-AF65-F5344CB8AC3E}">
        <p14:creationId xmlns:p14="http://schemas.microsoft.com/office/powerpoint/2010/main" val="341123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Throttle Position Sensor (TPS)</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hrottle_Position_Sensor">
            <a:hlinkClick r:id="" action="ppaction://media"/>
            <a:extLst>
              <a:ext uri="{FF2B5EF4-FFF2-40B4-BE49-F238E27FC236}">
                <a16:creationId xmlns:a16="http://schemas.microsoft.com/office/drawing/2014/main" id="{3D616A42-7A51-BBE9-120F-E7A30B15D9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360" y="1098712"/>
            <a:ext cx="9103640" cy="5120798"/>
          </a:xfrm>
          <a:prstGeom prst="rect">
            <a:avLst/>
          </a:prstGeom>
        </p:spPr>
      </p:pic>
    </p:spTree>
    <p:extLst>
      <p:ext uri="{BB962C8B-B14F-4D97-AF65-F5344CB8AC3E}">
        <p14:creationId xmlns:p14="http://schemas.microsoft.com/office/powerpoint/2010/main" val="252382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10.6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4310"/>
            <a:ext cx="8220364" cy="1513679"/>
          </a:xfrm>
        </p:spPr>
        <p:txBody>
          <a:bodyPr wrap="square" lIns="0" tIns="18000" rIns="0" bIns="18000" anchor="ctr" anchorCtr="0">
            <a:spAutoFit/>
          </a:bodyPr>
          <a:lstStyle/>
          <a:p>
            <a:pPr marL="0" indent="0">
              <a:buNone/>
            </a:pPr>
            <a:r>
              <a:rPr lang="en-US" sz="2400" dirty="0">
                <a:solidFill>
                  <a:schemeClr val="tx1"/>
                </a:solidFill>
              </a:rPr>
              <a:t>Input and output speed sensors are mounted so that notches in rotating assembly are used to measure speed (</a:t>
            </a:r>
            <a:r>
              <a:rPr lang="en-US" sz="2400" spc="-300" dirty="0">
                <a:solidFill>
                  <a:schemeClr val="tx1"/>
                </a:solidFill>
              </a:rPr>
              <a:t>R P </a:t>
            </a:r>
            <a:r>
              <a:rPr lang="en-US" sz="2400" dirty="0">
                <a:solidFill>
                  <a:schemeClr val="tx1"/>
                </a:solidFill>
              </a:rPr>
              <a:t>M), which is used by </a:t>
            </a:r>
            <a:r>
              <a:rPr lang="en-US" sz="2400" spc="-300" dirty="0">
                <a:solidFill>
                  <a:schemeClr val="tx1"/>
                </a:solidFill>
              </a:rPr>
              <a:t>P C </a:t>
            </a:r>
            <a:r>
              <a:rPr lang="en-US" sz="2400" dirty="0">
                <a:solidFill>
                  <a:schemeClr val="tx1"/>
                </a:solidFill>
              </a:rPr>
              <a:t>M/</a:t>
            </a:r>
            <a:r>
              <a:rPr lang="en-US" sz="2400" spc="-300" dirty="0">
                <a:solidFill>
                  <a:schemeClr val="tx1"/>
                </a:solidFill>
              </a:rPr>
              <a:t>T C </a:t>
            </a:r>
            <a:r>
              <a:rPr lang="en-US" sz="2400" dirty="0">
                <a:solidFill>
                  <a:schemeClr val="tx1"/>
                </a:solidFill>
              </a:rPr>
              <a:t>M for shift control and diagnostic information.</a:t>
            </a:r>
          </a:p>
        </p:txBody>
      </p:sp>
      <p:pic>
        <p:nvPicPr>
          <p:cNvPr id="5" name="Picture 4" descr="Diagrams depicting the output speed sensor and input speed sensor.&#10;Long description is available in notes, Press F6.">
            <a:extLst>
              <a:ext uri="{FF2B5EF4-FFF2-40B4-BE49-F238E27FC236}">
                <a16:creationId xmlns:a16="http://schemas.microsoft.com/office/drawing/2014/main" id="{01ECB4CB-BDEC-516E-D20B-F9DF80BBACCC}"/>
              </a:ext>
            </a:extLst>
          </p:cNvPr>
          <p:cNvPicPr>
            <a:picLocks noChangeAspect="1"/>
          </p:cNvPicPr>
          <p:nvPr/>
        </p:nvPicPr>
        <p:blipFill rotWithShape="1">
          <a:blip r:embed="rId3"/>
          <a:srcRect b="7087"/>
          <a:stretch/>
        </p:blipFill>
        <p:spPr>
          <a:xfrm>
            <a:off x="1608752" y="2712737"/>
            <a:ext cx="5926497" cy="3642327"/>
          </a:xfrm>
          <a:prstGeom prst="rect">
            <a:avLst/>
          </a:prstGeom>
        </p:spPr>
      </p:pic>
    </p:spTree>
    <p:extLst>
      <p:ext uri="{BB962C8B-B14F-4D97-AF65-F5344CB8AC3E}">
        <p14:creationId xmlns:p14="http://schemas.microsoft.com/office/powerpoint/2010/main" val="2306714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10.7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6220"/>
            <a:ext cx="696192" cy="405683"/>
          </a:xfrm>
        </p:spPr>
        <p:txBody>
          <a:bodyPr wrap="square" lIns="0" tIns="18000" rIns="0" bIns="18000" anchor="ctr" anchorCtr="0">
            <a:spAutoFit/>
          </a:bodyPr>
          <a:lstStyle/>
          <a:p>
            <a:pPr marL="0" indent="0">
              <a:buNone/>
            </a:pPr>
            <a:r>
              <a:rPr lang="en-US" sz="2400" spc="-300" dirty="0">
                <a:solidFill>
                  <a:schemeClr val="tx1"/>
                </a:solidFill>
              </a:rPr>
              <a:t>P S </a:t>
            </a:r>
            <a:r>
              <a:rPr lang="en-US" sz="2400" dirty="0">
                <a:solidFill>
                  <a:schemeClr val="tx1"/>
                </a:solidFill>
              </a:rPr>
              <a:t>M</a:t>
            </a:r>
          </a:p>
        </p:txBody>
      </p:sp>
      <p:pic>
        <p:nvPicPr>
          <p:cNvPr id="5" name="Picture 4" descr="A close-up view shows a gloved hand holding pressure switches with seals that are bolted to holes of a clutch circuit.">
            <a:extLst>
              <a:ext uri="{FF2B5EF4-FFF2-40B4-BE49-F238E27FC236}">
                <a16:creationId xmlns:a16="http://schemas.microsoft.com/office/drawing/2014/main" id="{FBAF4479-655A-83E4-6AD3-1EE48846728B}"/>
              </a:ext>
            </a:extLst>
          </p:cNvPr>
          <p:cNvPicPr>
            <a:picLocks noChangeAspect="1"/>
          </p:cNvPicPr>
          <p:nvPr/>
        </p:nvPicPr>
        <p:blipFill rotWithShape="1">
          <a:blip r:embed="rId3"/>
          <a:srcRect b="6484"/>
          <a:stretch/>
        </p:blipFill>
        <p:spPr>
          <a:xfrm>
            <a:off x="1391931" y="1534679"/>
            <a:ext cx="6360138" cy="4818442"/>
          </a:xfrm>
          <a:prstGeom prst="rect">
            <a:avLst/>
          </a:prstGeom>
        </p:spPr>
      </p:pic>
    </p:spTree>
    <p:extLst>
      <p:ext uri="{BB962C8B-B14F-4D97-AF65-F5344CB8AC3E}">
        <p14:creationId xmlns:p14="http://schemas.microsoft.com/office/powerpoint/2010/main" val="269587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Electronic Clutch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lutch_apply_elec_cntrl">
            <a:hlinkClick r:id="" action="ppaction://media"/>
            <a:extLst>
              <a:ext uri="{FF2B5EF4-FFF2-40B4-BE49-F238E27FC236}">
                <a16:creationId xmlns:a16="http://schemas.microsoft.com/office/drawing/2014/main" id="{98128152-39BC-2CFC-4A11-617C99B6D6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224" y="1264036"/>
            <a:ext cx="8647551" cy="4864247"/>
          </a:xfrm>
          <a:prstGeom prst="rect">
            <a:avLst/>
          </a:prstGeom>
        </p:spPr>
      </p:pic>
    </p:spTree>
    <p:extLst>
      <p:ext uri="{BB962C8B-B14F-4D97-AF65-F5344CB8AC3E}">
        <p14:creationId xmlns:p14="http://schemas.microsoft.com/office/powerpoint/2010/main" val="172330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Transmission Solenoids </a:t>
            </a:r>
            <a:r>
              <a:rPr lang="en-US" sz="2800" dirty="0"/>
              <a:t>(1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4989"/>
            <a:ext cx="8215747" cy="3298783"/>
          </a:xfrm>
        </p:spPr>
        <p:txBody>
          <a:bodyPr wrap="square" lIns="0" tIns="18000" rIns="0" bIns="18000" anchor="ctr" anchorCtr="0">
            <a:spAutoFit/>
          </a:bodyPr>
          <a:lstStyle/>
          <a:p>
            <a:pPr marL="342900" indent="-342900">
              <a:spcBef>
                <a:spcPts val="600"/>
              </a:spcBef>
            </a:pPr>
            <a:r>
              <a:rPr lang="en-US" sz="2400" dirty="0">
                <a:solidFill>
                  <a:schemeClr val="tx1"/>
                </a:solidFill>
              </a:rPr>
              <a:t>Hydraulic operation of transmission is controlled by solenoids.</a:t>
            </a:r>
          </a:p>
          <a:p>
            <a:pPr marL="829818" lvl="1" indent="-342900"/>
            <a:r>
              <a:rPr lang="en-US" sz="2400" dirty="0">
                <a:solidFill>
                  <a:schemeClr val="tx1"/>
                </a:solidFill>
              </a:rPr>
              <a:t>Switched to redirect pressurized fluid to move shift valves </a:t>
            </a:r>
          </a:p>
          <a:p>
            <a:pPr marL="829818" lvl="1" indent="-342900"/>
            <a:r>
              <a:rPr lang="en-US" sz="2400" dirty="0">
                <a:solidFill>
                  <a:schemeClr val="tx1"/>
                </a:solidFill>
              </a:rPr>
              <a:t>Change operational pressures.</a:t>
            </a:r>
          </a:p>
          <a:p>
            <a:pPr marL="829818" lvl="1" indent="-342900"/>
            <a:r>
              <a:rPr lang="en-US" sz="2400" spc="-300" dirty="0">
                <a:solidFill>
                  <a:schemeClr val="tx1"/>
                </a:solidFill>
              </a:rPr>
              <a:t>P C </a:t>
            </a:r>
            <a:r>
              <a:rPr lang="en-US" sz="2400" dirty="0">
                <a:solidFill>
                  <a:schemeClr val="tx1"/>
                </a:solidFill>
              </a:rPr>
              <a:t>M/</a:t>
            </a:r>
            <a:r>
              <a:rPr lang="en-US" sz="2400" spc="-300" dirty="0">
                <a:solidFill>
                  <a:schemeClr val="tx1"/>
                </a:solidFill>
              </a:rPr>
              <a:t>T C </a:t>
            </a:r>
            <a:r>
              <a:rPr lang="en-US" sz="2400" dirty="0">
                <a:solidFill>
                  <a:schemeClr val="tx1"/>
                </a:solidFill>
              </a:rPr>
              <a:t>M receives the signals from the sensors </a:t>
            </a:r>
          </a:p>
          <a:p>
            <a:pPr marL="829818" lvl="1" indent="-342900"/>
            <a:r>
              <a:rPr lang="en-US" sz="2400" dirty="0">
                <a:solidFill>
                  <a:schemeClr val="tx1"/>
                </a:solidFill>
              </a:rPr>
              <a:t>Operates solenoids to produce upshifts &amp; downshifts at proper speed.</a:t>
            </a:r>
          </a:p>
        </p:txBody>
      </p:sp>
    </p:spTree>
    <p:extLst>
      <p:ext uri="{BB962C8B-B14F-4D97-AF65-F5344CB8AC3E}">
        <p14:creationId xmlns:p14="http://schemas.microsoft.com/office/powerpoint/2010/main" val="77794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2677"/>
            <a:ext cx="8212347" cy="3568088"/>
          </a:xfrm>
        </p:spPr>
        <p:txBody>
          <a:bodyPr lIns="0" tIns="18000" rIns="0" bIns="18000" anchor="ctr" anchorCtr="0">
            <a:spAutoFit/>
          </a:bodyPr>
          <a:lstStyle/>
          <a:p>
            <a:pPr marL="715963" indent="-715963">
              <a:buNone/>
            </a:pPr>
            <a:r>
              <a:rPr lang="en-US" sz="2400" b="1" dirty="0">
                <a:solidFill>
                  <a:srgbClr val="007FA3"/>
                </a:solidFill>
              </a:rPr>
              <a:t>10.1</a:t>
            </a:r>
            <a:r>
              <a:rPr lang="en-US" sz="2400" dirty="0">
                <a:solidFill>
                  <a:schemeClr val="tx1"/>
                </a:solidFill>
              </a:rPr>
              <a:t> Explain how the automatic transmissions/transaxles are controlled electronically.</a:t>
            </a:r>
          </a:p>
          <a:p>
            <a:pPr marL="715963" indent="-715963">
              <a:buNone/>
            </a:pPr>
            <a:r>
              <a:rPr lang="en-US" sz="2400" b="1" dirty="0">
                <a:solidFill>
                  <a:srgbClr val="007FA3"/>
                </a:solidFill>
              </a:rPr>
              <a:t>10.2</a:t>
            </a:r>
            <a:r>
              <a:rPr lang="en-US" sz="2400" dirty="0">
                <a:solidFill>
                  <a:schemeClr val="tx1"/>
                </a:solidFill>
              </a:rPr>
              <a:t> Explain the function of sensors and switches for electronic control of transmission.</a:t>
            </a:r>
          </a:p>
          <a:p>
            <a:pPr marL="534988" indent="-534988">
              <a:buNone/>
            </a:pPr>
            <a:r>
              <a:rPr lang="en-US" sz="2400" b="1" dirty="0">
                <a:solidFill>
                  <a:srgbClr val="007FA3"/>
                </a:solidFill>
              </a:rPr>
              <a:t>10.3</a:t>
            </a:r>
            <a:r>
              <a:rPr lang="en-US" sz="2400" dirty="0">
                <a:solidFill>
                  <a:schemeClr val="tx1"/>
                </a:solidFill>
              </a:rPr>
              <a:t> Identify the types of transmission solenoids.</a:t>
            </a:r>
          </a:p>
          <a:p>
            <a:pPr marL="715963" indent="-715963">
              <a:buNone/>
            </a:pPr>
            <a:r>
              <a:rPr lang="en-US" sz="2400" b="1" dirty="0">
                <a:solidFill>
                  <a:srgbClr val="007FA3"/>
                </a:solidFill>
              </a:rPr>
              <a:t>10.4</a:t>
            </a:r>
            <a:r>
              <a:rPr lang="en-US" sz="2400" dirty="0">
                <a:solidFill>
                  <a:schemeClr val="tx1"/>
                </a:solidFill>
              </a:rPr>
              <a:t> Discuss adaptive strategies and controls for electronically controlled automatic transmissions/transaxles.</a:t>
            </a:r>
          </a:p>
        </p:txBody>
      </p:sp>
    </p:spTree>
    <p:extLst>
      <p:ext uri="{BB962C8B-B14F-4D97-AF65-F5344CB8AC3E}">
        <p14:creationId xmlns:p14="http://schemas.microsoft.com/office/powerpoint/2010/main" val="3856007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Transmission Solenoids </a:t>
            </a:r>
            <a:r>
              <a:rPr lang="en-US" sz="2800" dirty="0"/>
              <a:t>(2 of 2)</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118658"/>
            <a:ext cx="8215747" cy="3375727"/>
          </a:xfrm>
        </p:spPr>
        <p:txBody>
          <a:bodyPr wrap="square" lIns="0" tIns="18000" rIns="0" bIns="18000" anchor="ctr" anchorCtr="0">
            <a:spAutoFit/>
          </a:bodyPr>
          <a:lstStyle/>
          <a:p>
            <a:pPr marL="342900" indent="-342900">
              <a:spcBef>
                <a:spcPts val="600"/>
              </a:spcBef>
            </a:pPr>
            <a:r>
              <a:rPr lang="en-US" sz="2400" dirty="0">
                <a:solidFill>
                  <a:schemeClr val="tx1"/>
                </a:solidFill>
              </a:rPr>
              <a:t>Types of Solenoids</a:t>
            </a:r>
          </a:p>
          <a:p>
            <a:pPr marL="829818" lvl="1" indent="-342900"/>
            <a:r>
              <a:rPr lang="en-US" sz="2400" dirty="0">
                <a:solidFill>
                  <a:schemeClr val="tx1"/>
                </a:solidFill>
                <a:latin typeface="Arial" panose="020B0604020202020204" pitchFamily="34" charset="0"/>
                <a:cs typeface="Arial" panose="020B0604020202020204" pitchFamily="34" charset="0"/>
              </a:rPr>
              <a:t>On</a:t>
            </a:r>
            <a:r>
              <a:rPr lang="en-US" sz="2400" kern="100" dirty="0">
                <a:effectLst/>
                <a:latin typeface="Arial" panose="020B0604020202020204" pitchFamily="34" charset="0"/>
                <a:ea typeface="Calibri" panose="020F0502020204030204" pitchFamily="34" charset="0"/>
                <a:cs typeface="Arial" panose="020B0604020202020204" pitchFamily="34" charset="0"/>
              </a:rPr>
              <a:t>–</a:t>
            </a:r>
            <a:r>
              <a:rPr lang="en-US" sz="2400" dirty="0">
                <a:solidFill>
                  <a:schemeClr val="tx1"/>
                </a:solidFill>
                <a:latin typeface="Arial" panose="020B0604020202020204" pitchFamily="34" charset="0"/>
                <a:cs typeface="Arial" panose="020B0604020202020204" pitchFamily="34" charset="0"/>
              </a:rPr>
              <a:t>off</a:t>
            </a:r>
          </a:p>
          <a:p>
            <a:pPr marL="1229868" lvl="2" indent="-342900"/>
            <a:r>
              <a:rPr lang="en-US" sz="2400" dirty="0">
                <a:solidFill>
                  <a:schemeClr val="tx1"/>
                </a:solidFill>
              </a:rPr>
              <a:t>Can be normally open to fluid flow or normally closed to block fluid flow</a:t>
            </a:r>
          </a:p>
          <a:p>
            <a:pPr marL="829818" lvl="1" indent="-342900"/>
            <a:r>
              <a:rPr lang="en-US" sz="2400" dirty="0">
                <a:solidFill>
                  <a:schemeClr val="tx1"/>
                </a:solidFill>
              </a:rPr>
              <a:t>Linear</a:t>
            </a:r>
          </a:p>
          <a:p>
            <a:pPr marL="1229868" lvl="2" indent="-342900"/>
            <a:r>
              <a:rPr lang="en-US" sz="2400" dirty="0">
                <a:solidFill>
                  <a:schemeClr val="tx1"/>
                </a:solidFill>
              </a:rPr>
              <a:t>This solenoid can be varied by changing amount of on time to precisely control fluid flow through solenoid valve</a:t>
            </a:r>
          </a:p>
        </p:txBody>
      </p:sp>
    </p:spTree>
    <p:extLst>
      <p:ext uri="{BB962C8B-B14F-4D97-AF65-F5344CB8AC3E}">
        <p14:creationId xmlns:p14="http://schemas.microsoft.com/office/powerpoint/2010/main" val="3621571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EPC Solenoid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pc_force_motor">
            <a:hlinkClick r:id="" action="ppaction://media"/>
            <a:extLst>
              <a:ext uri="{FF2B5EF4-FFF2-40B4-BE49-F238E27FC236}">
                <a16:creationId xmlns:a16="http://schemas.microsoft.com/office/drawing/2014/main" id="{6D2BD26D-FA8C-2D45-693D-AF56E10BEB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616" y="1183863"/>
            <a:ext cx="8373232" cy="4709943"/>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8498"/>
            <a:ext cx="8229600" cy="1144347"/>
          </a:xfrm>
        </p:spPr>
        <p:txBody>
          <a:bodyPr lIns="0" tIns="18000" rIns="0" bIns="18000" anchor="ctr" anchorCtr="0">
            <a:spAutoFit/>
          </a:bodyPr>
          <a:lstStyle/>
          <a:p>
            <a:r>
              <a:rPr lang="en-US" dirty="0"/>
              <a:t>Frequently Asked Question: What Is Pressure Logic ? </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793463"/>
            <a:ext cx="3698904" cy="344128"/>
          </a:xfrm>
        </p:spPr>
        <p:txBody>
          <a:bodyPr wrap="square" lIns="0" tIns="18000" rIns="0" bIns="18000" anchor="ctr" anchorCtr="0">
            <a:spAutoFit/>
          </a:bodyPr>
          <a:lstStyle/>
          <a:p>
            <a:pPr marL="0" indent="0">
              <a:buNone/>
            </a:pPr>
            <a:r>
              <a:rPr lang="en-US" sz="20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2453703"/>
            <a:ext cx="8193873" cy="3729670"/>
          </a:xfrm>
        </p:spPr>
        <p:txBody>
          <a:bodyPr wrap="square" lIns="0" tIns="18000" rIns="0" bIns="18000" anchor="ctr" anchorCtr="0">
            <a:spAutoFit/>
          </a:bodyPr>
          <a:lstStyle/>
          <a:p>
            <a:pPr marL="0" indent="0">
              <a:spcBef>
                <a:spcPts val="600"/>
              </a:spcBef>
              <a:buNone/>
            </a:pPr>
            <a:r>
              <a:rPr lang="en-US" sz="2000" b="1" dirty="0"/>
              <a:t>What Is Pressure Logic?</a:t>
            </a:r>
            <a:r>
              <a:rPr lang="en-US" sz="2000" dirty="0"/>
              <a:t> Pressure switches are used to monitor which clutch has pressure but the </a:t>
            </a:r>
            <a:r>
              <a:rPr lang="en-US" sz="2000" spc="-300" dirty="0"/>
              <a:t>P C </a:t>
            </a:r>
            <a:r>
              <a:rPr lang="en-US" sz="2000" dirty="0"/>
              <a:t>M/</a:t>
            </a:r>
            <a:r>
              <a:rPr lang="en-US" sz="2000" spc="-300" dirty="0"/>
              <a:t>T C </a:t>
            </a:r>
            <a:r>
              <a:rPr lang="en-US" sz="2000" dirty="0"/>
              <a:t>M can use the information from the switches to verify which gear the transmission/transaxle is operating. Some pressure switches are normally open (N.O.) and others are normally closed (N.C.) and the gear that the unit is operating in can be determined by the switch positions. An open circuit is represented by a binary code “1” and measures 12 volts while a grounded circuit binary code is “0” and measures 0 volts. Depending on the position of the manual valve, fluid is routed to the pressure switch manifold (</a:t>
            </a:r>
            <a:r>
              <a:rPr lang="en-US" sz="2000" spc="-300" dirty="0"/>
              <a:t>P S </a:t>
            </a:r>
            <a:r>
              <a:rPr lang="en-US" sz="2000" dirty="0"/>
              <a:t>M). The </a:t>
            </a:r>
            <a:r>
              <a:rPr lang="en-US" sz="2000" spc="-300" dirty="0"/>
              <a:t>P C </a:t>
            </a:r>
            <a:r>
              <a:rPr lang="en-US" sz="2000" dirty="0"/>
              <a:t>M/</a:t>
            </a:r>
            <a:r>
              <a:rPr lang="en-US" sz="2000" spc="-300" dirty="0"/>
              <a:t>T C </a:t>
            </a:r>
            <a:r>
              <a:rPr lang="en-US" sz="2000" dirty="0"/>
              <a:t>M uses information from the on/off positioning of the switches to adjust line pressure, torque converter clutch (</a:t>
            </a:r>
            <a:r>
              <a:rPr lang="en-US" sz="2000" spc="-300" dirty="0"/>
              <a:t>T C </a:t>
            </a:r>
            <a:r>
              <a:rPr lang="en-US" sz="2000" dirty="0"/>
              <a:t>M) apply, and to control shift solenoid operation. </a:t>
            </a:r>
            <a:r>
              <a:rPr lang="en-US" sz="2000" b="1" dirty="0"/>
              <a:t>Figure 10.8</a:t>
            </a:r>
          </a:p>
        </p:txBody>
      </p:sp>
    </p:spTree>
    <p:extLst>
      <p:ext uri="{BB962C8B-B14F-4D97-AF65-F5344CB8AC3E}">
        <p14:creationId xmlns:p14="http://schemas.microsoft.com/office/powerpoint/2010/main" val="2966021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32742"/>
            <a:ext cx="8229600" cy="590349"/>
          </a:xfrm>
        </p:spPr>
        <p:txBody>
          <a:bodyPr lIns="0" tIns="18000" rIns="0" bIns="18000" anchor="ctr" anchorCtr="0">
            <a:spAutoFit/>
          </a:bodyPr>
          <a:lstStyle/>
          <a:p>
            <a:r>
              <a:rPr lang="en-US" dirty="0"/>
              <a:t>Figure 10.8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973659"/>
            <a:ext cx="1995534" cy="405683"/>
          </a:xfrm>
        </p:spPr>
        <p:txBody>
          <a:bodyPr wrap="square" lIns="0" tIns="18000" rIns="0" bIns="18000" anchor="ctr" anchorCtr="0">
            <a:spAutoFit/>
          </a:bodyPr>
          <a:lstStyle/>
          <a:p>
            <a:pPr marL="0" indent="0">
              <a:buNone/>
            </a:pPr>
            <a:r>
              <a:rPr lang="en-US" sz="2400" dirty="0"/>
              <a:t>Switches</a:t>
            </a:r>
            <a:endParaRPr lang="en-US" sz="2400" dirty="0">
              <a:solidFill>
                <a:schemeClr val="tx1"/>
              </a:solidFill>
            </a:endParaRPr>
          </a:p>
        </p:txBody>
      </p:sp>
      <p:pic>
        <p:nvPicPr>
          <p:cNvPr id="7" name="Picture 6" descr="A three-part illustration shows schematics of normally open and closed pressure switches, logic circuits of their different positions, and a logic table for fluid and the circuit.&#10;Long description is available in notes, Press F6.">
            <a:extLst>
              <a:ext uri="{FF2B5EF4-FFF2-40B4-BE49-F238E27FC236}">
                <a16:creationId xmlns:a16="http://schemas.microsoft.com/office/drawing/2014/main" id="{E4C623EA-D24F-4374-8ADA-9EE169CC2F8D}"/>
              </a:ext>
            </a:extLst>
          </p:cNvPr>
          <p:cNvPicPr>
            <a:picLocks noChangeAspect="1"/>
          </p:cNvPicPr>
          <p:nvPr/>
        </p:nvPicPr>
        <p:blipFill rotWithShape="1">
          <a:blip r:embed="rId3"/>
          <a:srcRect b="2361"/>
          <a:stretch/>
        </p:blipFill>
        <p:spPr>
          <a:xfrm>
            <a:off x="2676370" y="1434621"/>
            <a:ext cx="3810309" cy="4834535"/>
          </a:xfrm>
          <a:prstGeom prst="rect">
            <a:avLst/>
          </a:prstGeom>
        </p:spPr>
      </p:pic>
    </p:spTree>
    <p:extLst>
      <p:ext uri="{BB962C8B-B14F-4D97-AF65-F5344CB8AC3E}">
        <p14:creationId xmlns:p14="http://schemas.microsoft.com/office/powerpoint/2010/main" val="5054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Figure 10.9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3355"/>
            <a:ext cx="8229600" cy="1513679"/>
          </a:xfrm>
        </p:spPr>
        <p:txBody>
          <a:bodyPr wrap="square" lIns="0" tIns="18000" rIns="0" bIns="18000" anchor="ctr" anchorCtr="0">
            <a:spAutoFit/>
          </a:bodyPr>
          <a:lstStyle/>
          <a:p>
            <a:pPr marL="0" indent="0">
              <a:buNone/>
            </a:pPr>
            <a:r>
              <a:rPr lang="en-US" sz="2400" dirty="0">
                <a:solidFill>
                  <a:schemeClr val="tx1"/>
                </a:solidFill>
              </a:rPr>
              <a:t>(a) A transmission fluid temperature sensor can be checked by connecting an ohmmeter to the harness connector terminals. (b) The resistance should change as the temperature changes.</a:t>
            </a:r>
          </a:p>
        </p:txBody>
      </p:sp>
      <p:pic>
        <p:nvPicPr>
          <p:cNvPr id="5" name="Picture 4" descr="An illustration shows a circuit of a temperature sensor connected to a harness connector.&#10;Long description 1 is available in notes, Press F6.">
            <a:extLst>
              <a:ext uri="{FF2B5EF4-FFF2-40B4-BE49-F238E27FC236}">
                <a16:creationId xmlns:a16="http://schemas.microsoft.com/office/drawing/2014/main" id="{6F056501-6509-5B67-18F1-1617DA08365A}"/>
              </a:ext>
            </a:extLst>
          </p:cNvPr>
          <p:cNvPicPr>
            <a:picLocks noChangeAspect="1"/>
          </p:cNvPicPr>
          <p:nvPr/>
        </p:nvPicPr>
        <p:blipFill rotWithShape="1">
          <a:blip r:embed="rId3"/>
          <a:srcRect b="9996"/>
          <a:stretch/>
        </p:blipFill>
        <p:spPr>
          <a:xfrm>
            <a:off x="480376" y="2756275"/>
            <a:ext cx="3877949" cy="2304153"/>
          </a:xfrm>
          <a:prstGeom prst="rect">
            <a:avLst/>
          </a:prstGeom>
        </p:spPr>
      </p:pic>
      <p:pic>
        <p:nvPicPr>
          <p:cNvPr id="7" name="Picture 6" descr="An illustration shows a table for temperature and resistance in ohms.&#10;Long description 2 is available in notes, Press F6.">
            <a:extLst>
              <a:ext uri="{FF2B5EF4-FFF2-40B4-BE49-F238E27FC236}">
                <a16:creationId xmlns:a16="http://schemas.microsoft.com/office/drawing/2014/main" id="{6800951C-D495-5DD1-984A-DB610955D843}"/>
              </a:ext>
            </a:extLst>
          </p:cNvPr>
          <p:cNvPicPr>
            <a:picLocks noChangeAspect="1"/>
          </p:cNvPicPr>
          <p:nvPr/>
        </p:nvPicPr>
        <p:blipFill rotWithShape="1">
          <a:blip r:embed="rId4"/>
          <a:srcRect b="7541"/>
          <a:stretch/>
        </p:blipFill>
        <p:spPr>
          <a:xfrm>
            <a:off x="4504251" y="2744277"/>
            <a:ext cx="4174096" cy="2958031"/>
          </a:xfrm>
          <a:prstGeom prst="rect">
            <a:avLst/>
          </a:prstGeom>
        </p:spPr>
      </p:pic>
    </p:spTree>
    <p:extLst>
      <p:ext uri="{BB962C8B-B14F-4D97-AF65-F5344CB8AC3E}">
        <p14:creationId xmlns:p14="http://schemas.microsoft.com/office/powerpoint/2010/main" val="3908478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10.10</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2706"/>
            <a:ext cx="8220364" cy="775015"/>
          </a:xfrm>
        </p:spPr>
        <p:txBody>
          <a:bodyPr wrap="square" lIns="0" tIns="18000" rIns="0" bIns="18000" anchor="ctr" anchorCtr="0">
            <a:spAutoFit/>
          </a:bodyPr>
          <a:lstStyle/>
          <a:p>
            <a:pPr marL="0" indent="0">
              <a:buNone/>
            </a:pPr>
            <a:r>
              <a:rPr lang="en-US" sz="2400" dirty="0">
                <a:solidFill>
                  <a:schemeClr val="tx1"/>
                </a:solidFill>
              </a:rPr>
              <a:t>The brake (stop light) switch is mounted at the brake pedal. It provides a brake-apply signal to the </a:t>
            </a:r>
            <a:r>
              <a:rPr lang="en-US" sz="2400" spc="-300" dirty="0">
                <a:solidFill>
                  <a:schemeClr val="tx1"/>
                </a:solidFill>
              </a:rPr>
              <a:t>T C </a:t>
            </a:r>
            <a:r>
              <a:rPr lang="en-US" sz="2400" dirty="0">
                <a:solidFill>
                  <a:schemeClr val="tx1"/>
                </a:solidFill>
              </a:rPr>
              <a:t>M.</a:t>
            </a:r>
          </a:p>
        </p:txBody>
      </p:sp>
      <p:pic>
        <p:nvPicPr>
          <p:cNvPr id="5" name="Picture 4" descr="An illustration shows a brake switch with a brake (stop) light switch connector fixed to a brake pedal.">
            <a:extLst>
              <a:ext uri="{FF2B5EF4-FFF2-40B4-BE49-F238E27FC236}">
                <a16:creationId xmlns:a16="http://schemas.microsoft.com/office/drawing/2014/main" id="{046E3B0A-1D7D-19F5-DC43-98EFBB141E92}"/>
              </a:ext>
            </a:extLst>
          </p:cNvPr>
          <p:cNvPicPr>
            <a:picLocks noChangeAspect="1"/>
          </p:cNvPicPr>
          <p:nvPr/>
        </p:nvPicPr>
        <p:blipFill rotWithShape="1">
          <a:blip r:embed="rId3"/>
          <a:srcRect b="3881"/>
          <a:stretch/>
        </p:blipFill>
        <p:spPr>
          <a:xfrm>
            <a:off x="2467538" y="1982264"/>
            <a:ext cx="4208925" cy="4369908"/>
          </a:xfrm>
          <a:prstGeom prst="rect">
            <a:avLst/>
          </a:prstGeom>
        </p:spPr>
      </p:pic>
    </p:spTree>
    <p:extLst>
      <p:ext uri="{BB962C8B-B14F-4D97-AF65-F5344CB8AC3E}">
        <p14:creationId xmlns:p14="http://schemas.microsoft.com/office/powerpoint/2010/main" val="1707510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32742"/>
            <a:ext cx="8229600" cy="590349"/>
          </a:xfrm>
        </p:spPr>
        <p:txBody>
          <a:bodyPr lIns="0" tIns="18000" rIns="0" bIns="18000" anchor="ctr" anchorCtr="0">
            <a:spAutoFit/>
          </a:bodyPr>
          <a:lstStyle/>
          <a:p>
            <a:r>
              <a:rPr lang="en-US" dirty="0"/>
              <a:t>Figure 10.11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17903"/>
            <a:ext cx="1995534" cy="405683"/>
          </a:xfrm>
        </p:spPr>
        <p:txBody>
          <a:bodyPr wrap="square" lIns="0" tIns="18000" rIns="0" bIns="18000" anchor="ctr" anchorCtr="0">
            <a:spAutoFit/>
          </a:bodyPr>
          <a:lstStyle/>
          <a:p>
            <a:pPr marL="0" indent="0">
              <a:buNone/>
            </a:pPr>
            <a:r>
              <a:rPr lang="en-US" sz="2400" dirty="0"/>
              <a:t>Solenoids</a:t>
            </a:r>
            <a:endParaRPr lang="en-US" sz="2400" dirty="0">
              <a:solidFill>
                <a:schemeClr val="tx1"/>
              </a:solidFill>
            </a:endParaRPr>
          </a:p>
        </p:txBody>
      </p:sp>
      <p:pic>
        <p:nvPicPr>
          <p:cNvPr id="5" name="Picture 4" descr="An illustration shows schematics of a normally closed solenoid in on and off conditions&#10;Long description 1 is available in notes, Press F6.">
            <a:extLst>
              <a:ext uri="{FF2B5EF4-FFF2-40B4-BE49-F238E27FC236}">
                <a16:creationId xmlns:a16="http://schemas.microsoft.com/office/drawing/2014/main" id="{09F3C12D-B356-44F2-AE43-498C1C1AC291}"/>
              </a:ext>
            </a:extLst>
          </p:cNvPr>
          <p:cNvPicPr>
            <a:picLocks noChangeAspect="1"/>
          </p:cNvPicPr>
          <p:nvPr/>
        </p:nvPicPr>
        <p:blipFill rotWithShape="1">
          <a:blip r:embed="rId3"/>
          <a:srcRect b="6951"/>
          <a:stretch/>
        </p:blipFill>
        <p:spPr>
          <a:xfrm>
            <a:off x="475494" y="1986015"/>
            <a:ext cx="3830838" cy="3274591"/>
          </a:xfrm>
          <a:prstGeom prst="rect">
            <a:avLst/>
          </a:prstGeom>
        </p:spPr>
      </p:pic>
      <p:pic>
        <p:nvPicPr>
          <p:cNvPr id="6" name="Picture 5" descr="An illustration shows schematics of a normally open solenoid in on and off conditions. &#10;Long description 2 is available in notes, Press F6.">
            <a:extLst>
              <a:ext uri="{FF2B5EF4-FFF2-40B4-BE49-F238E27FC236}">
                <a16:creationId xmlns:a16="http://schemas.microsoft.com/office/drawing/2014/main" id="{F6ABAEB2-77B7-46BF-BE7D-F9B7320FC7C3}"/>
              </a:ext>
            </a:extLst>
          </p:cNvPr>
          <p:cNvPicPr>
            <a:picLocks noChangeAspect="1"/>
          </p:cNvPicPr>
          <p:nvPr/>
        </p:nvPicPr>
        <p:blipFill rotWithShape="1">
          <a:blip r:embed="rId4"/>
          <a:srcRect b="4861"/>
          <a:stretch/>
        </p:blipFill>
        <p:spPr>
          <a:xfrm>
            <a:off x="4585667" y="1783456"/>
            <a:ext cx="4057701" cy="3932130"/>
          </a:xfrm>
          <a:prstGeom prst="rect">
            <a:avLst/>
          </a:prstGeom>
        </p:spPr>
      </p:pic>
    </p:spTree>
    <p:extLst>
      <p:ext uri="{BB962C8B-B14F-4D97-AF65-F5344CB8AC3E}">
        <p14:creationId xmlns:p14="http://schemas.microsoft.com/office/powerpoint/2010/main" val="1690479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10.12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2706"/>
            <a:ext cx="8220364" cy="775015"/>
          </a:xfrm>
        </p:spPr>
        <p:txBody>
          <a:bodyPr wrap="square" lIns="0" tIns="18000" rIns="0" bIns="18000" anchor="ctr" anchorCtr="0">
            <a:spAutoFit/>
          </a:bodyPr>
          <a:lstStyle/>
          <a:p>
            <a:pPr marL="0" indent="0">
              <a:buNone/>
            </a:pPr>
            <a:r>
              <a:rPr lang="en-US" sz="2400" dirty="0">
                <a:solidFill>
                  <a:schemeClr val="tx1"/>
                </a:solidFill>
              </a:rPr>
              <a:t>The signal from the </a:t>
            </a:r>
            <a:r>
              <a:rPr lang="en-US" sz="2400" spc="-300" dirty="0">
                <a:solidFill>
                  <a:schemeClr val="tx1"/>
                </a:solidFill>
              </a:rPr>
              <a:t>T C </a:t>
            </a:r>
            <a:r>
              <a:rPr lang="en-US" sz="2400" dirty="0">
                <a:solidFill>
                  <a:schemeClr val="tx1"/>
                </a:solidFill>
              </a:rPr>
              <a:t>M can cause the </a:t>
            </a:r>
            <a:r>
              <a:rPr lang="en-US" sz="2400" spc="-300" dirty="0">
                <a:solidFill>
                  <a:schemeClr val="tx1"/>
                </a:solidFill>
              </a:rPr>
              <a:t>E P </a:t>
            </a:r>
            <a:r>
              <a:rPr lang="en-US" sz="2400" dirty="0">
                <a:solidFill>
                  <a:schemeClr val="tx1"/>
                </a:solidFill>
              </a:rPr>
              <a:t>C solenoid to change the pressure regulator valve to adjust line pressure.</a:t>
            </a:r>
          </a:p>
        </p:txBody>
      </p:sp>
      <p:pic>
        <p:nvPicPr>
          <p:cNvPr id="5" name="Picture 4" descr="A circuit diagram shows a solenoid with a pressure regulator valve attached to an electronic pressure control (E P C) solenoid and a valve. &#10;Long description is available in notes, Press F6.">
            <a:extLst>
              <a:ext uri="{FF2B5EF4-FFF2-40B4-BE49-F238E27FC236}">
                <a16:creationId xmlns:a16="http://schemas.microsoft.com/office/drawing/2014/main" id="{E0660121-B3D0-A4F7-315C-A5BB5BB83256}"/>
              </a:ext>
            </a:extLst>
          </p:cNvPr>
          <p:cNvPicPr>
            <a:picLocks noChangeAspect="1"/>
          </p:cNvPicPr>
          <p:nvPr/>
        </p:nvPicPr>
        <p:blipFill rotWithShape="1">
          <a:blip r:embed="rId3"/>
          <a:srcRect b="6382"/>
          <a:stretch/>
        </p:blipFill>
        <p:spPr>
          <a:xfrm>
            <a:off x="1999277" y="2069895"/>
            <a:ext cx="5150158" cy="4256197"/>
          </a:xfrm>
          <a:prstGeom prst="rect">
            <a:avLst/>
          </a:prstGeom>
        </p:spPr>
      </p:pic>
    </p:spTree>
    <p:extLst>
      <p:ext uri="{BB962C8B-B14F-4D97-AF65-F5344CB8AC3E}">
        <p14:creationId xmlns:p14="http://schemas.microsoft.com/office/powerpoint/2010/main" val="2346919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10.13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2706"/>
            <a:ext cx="8220364" cy="775015"/>
          </a:xfrm>
        </p:spPr>
        <p:txBody>
          <a:bodyPr wrap="square" lIns="0" tIns="18000" rIns="0" bIns="18000" anchor="ctr" anchorCtr="0">
            <a:spAutoFit/>
          </a:bodyPr>
          <a:lstStyle/>
          <a:p>
            <a:pPr marL="0" indent="0">
              <a:buNone/>
            </a:pPr>
            <a:r>
              <a:rPr lang="en-US" sz="2400" dirty="0">
                <a:solidFill>
                  <a:schemeClr val="tx1"/>
                </a:solidFill>
              </a:rPr>
              <a:t>Line pressure increases as the duty cycle of the </a:t>
            </a:r>
            <a:r>
              <a:rPr lang="en-US" sz="2400" spc="-300" dirty="0">
                <a:solidFill>
                  <a:schemeClr val="tx1"/>
                </a:solidFill>
              </a:rPr>
              <a:t>E P </a:t>
            </a:r>
            <a:r>
              <a:rPr lang="en-US" sz="2400" dirty="0">
                <a:solidFill>
                  <a:schemeClr val="tx1"/>
                </a:solidFill>
              </a:rPr>
              <a:t>C solenoid decreases.</a:t>
            </a:r>
          </a:p>
        </p:txBody>
      </p:sp>
      <p:pic>
        <p:nvPicPr>
          <p:cNvPr id="5" name="Picture 4" descr="A graph of duty cycle in percent versus hydraulic pressure (P S I). A curve starts as a line from 325 on the vertical axis and then gradually descends to (100, 60). A horizontal line is drawn from this point to the vertical axis.">
            <a:extLst>
              <a:ext uri="{FF2B5EF4-FFF2-40B4-BE49-F238E27FC236}">
                <a16:creationId xmlns:a16="http://schemas.microsoft.com/office/drawing/2014/main" id="{DB10534C-79BC-5877-5649-81D95B6788BE}"/>
              </a:ext>
            </a:extLst>
          </p:cNvPr>
          <p:cNvPicPr>
            <a:picLocks noChangeAspect="1"/>
          </p:cNvPicPr>
          <p:nvPr/>
        </p:nvPicPr>
        <p:blipFill rotWithShape="1">
          <a:blip r:embed="rId3"/>
          <a:srcRect b="7948"/>
          <a:stretch/>
        </p:blipFill>
        <p:spPr>
          <a:xfrm>
            <a:off x="1787795" y="2018271"/>
            <a:ext cx="5568475" cy="4311822"/>
          </a:xfrm>
          <a:prstGeom prst="rect">
            <a:avLst/>
          </a:prstGeom>
        </p:spPr>
      </p:pic>
    </p:spTree>
    <p:extLst>
      <p:ext uri="{BB962C8B-B14F-4D97-AF65-F5344CB8AC3E}">
        <p14:creationId xmlns:p14="http://schemas.microsoft.com/office/powerpoint/2010/main" val="667066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68"/>
            <a:ext cx="8229600" cy="590349"/>
          </a:xfrm>
        </p:spPr>
        <p:txBody>
          <a:bodyPr lIns="0" tIns="18000" rIns="0" bIns="18000" anchor="ctr" anchorCtr="0">
            <a:spAutoFit/>
          </a:bodyPr>
          <a:lstStyle/>
          <a:p>
            <a:r>
              <a:rPr lang="en-US" dirty="0"/>
              <a:t>Figure 10.14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5827" y="872210"/>
            <a:ext cx="4106173" cy="1513679"/>
          </a:xfrm>
        </p:spPr>
        <p:txBody>
          <a:bodyPr wrap="square" lIns="0" tIns="18000" rIns="0" bIns="18000" anchor="ctr" anchorCtr="0">
            <a:spAutoFit/>
          </a:bodyPr>
          <a:lstStyle/>
          <a:p>
            <a:pPr marL="0" indent="0">
              <a:buNone/>
            </a:pPr>
            <a:r>
              <a:rPr lang="en-US" sz="2400" dirty="0">
                <a:solidFill>
                  <a:schemeClr val="tx1"/>
                </a:solidFill>
              </a:rPr>
              <a:t>Solenoid control occurs when </a:t>
            </a:r>
            <a:r>
              <a:rPr lang="en-US" sz="2400" spc="-300" dirty="0">
                <a:solidFill>
                  <a:schemeClr val="tx1"/>
                </a:solidFill>
              </a:rPr>
              <a:t>P C </a:t>
            </a:r>
            <a:r>
              <a:rPr lang="en-US" sz="2400" dirty="0">
                <a:solidFill>
                  <a:schemeClr val="tx1"/>
                </a:solidFill>
              </a:rPr>
              <a:t>M/</a:t>
            </a:r>
            <a:r>
              <a:rPr lang="en-US" sz="2400" spc="-300" dirty="0">
                <a:solidFill>
                  <a:schemeClr val="tx1"/>
                </a:solidFill>
              </a:rPr>
              <a:t>T C </a:t>
            </a:r>
            <a:r>
              <a:rPr lang="en-US" sz="2400" dirty="0">
                <a:solidFill>
                  <a:schemeClr val="tx1"/>
                </a:solidFill>
              </a:rPr>
              <a:t>M completes the circuit to ground (top) or switches on</a:t>
            </a:r>
          </a:p>
        </p:txBody>
      </p:sp>
      <p:graphicFrame>
        <p:nvGraphicFramePr>
          <p:cNvPr id="13" name="Object 12" descr="B positive.">
            <a:extLst>
              <a:ext uri="{FF2B5EF4-FFF2-40B4-BE49-F238E27FC236}">
                <a16:creationId xmlns:a16="http://schemas.microsoft.com/office/drawing/2014/main" id="{0A2CA4F6-4CC6-B643-761A-6FE3CE08BDE2}"/>
              </a:ext>
            </a:extLst>
          </p:cNvPr>
          <p:cNvGraphicFramePr>
            <a:graphicFrameLocks noChangeAspect="1"/>
          </p:cNvGraphicFramePr>
          <p:nvPr>
            <p:extLst>
              <p:ext uri="{D42A27DB-BD31-4B8C-83A1-F6EECF244321}">
                <p14:modId xmlns:p14="http://schemas.microsoft.com/office/powerpoint/2010/main" val="3095077"/>
              </p:ext>
            </p:extLst>
          </p:nvPr>
        </p:nvGraphicFramePr>
        <p:xfrm>
          <a:off x="487363" y="2387890"/>
          <a:ext cx="490537" cy="315913"/>
        </p:xfrm>
        <a:graphic>
          <a:graphicData uri="http://schemas.openxmlformats.org/presentationml/2006/ole">
            <mc:AlternateContent xmlns:mc="http://schemas.openxmlformats.org/markup-compatibility/2006">
              <mc:Choice xmlns:v="urn:schemas-microsoft-com:vml" Requires="v">
                <p:oleObj name="Equation" r:id="rId3" imgW="253800" imgH="164880" progId="Equation.DSMT4">
                  <p:embed/>
                </p:oleObj>
              </mc:Choice>
              <mc:Fallback>
                <p:oleObj name="Equation" r:id="rId3" imgW="253800" imgH="164880" progId="Equation.DSMT4">
                  <p:embed/>
                  <p:pic>
                    <p:nvPicPr>
                      <p:cNvPr id="6" name="Object 5">
                        <a:extLst>
                          <a:ext uri="{FF2B5EF4-FFF2-40B4-BE49-F238E27FC236}">
                            <a16:creationId xmlns:a16="http://schemas.microsoft.com/office/drawing/2014/main" id="{B00D0CDA-D67D-0A7C-0C9C-EE9DA163EE17}"/>
                          </a:ext>
                        </a:extLst>
                      </p:cNvPr>
                      <p:cNvPicPr>
                        <a:picLocks noChangeAspect="1" noChangeArrowheads="1"/>
                      </p:cNvPicPr>
                      <p:nvPr/>
                    </p:nvPicPr>
                    <p:blipFill>
                      <a:blip r:embed="rId4"/>
                      <a:srcRect/>
                      <a:stretch>
                        <a:fillRect/>
                      </a:stretch>
                    </p:blipFill>
                    <p:spPr bwMode="auto">
                      <a:xfrm>
                        <a:off x="487363" y="2387890"/>
                        <a:ext cx="490537" cy="315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1104186" y="2323217"/>
            <a:ext cx="2363634" cy="405683"/>
          </a:xfrm>
        </p:spPr>
        <p:txBody>
          <a:bodyPr wrap="square" lIns="0" tIns="18000" rIns="0" bIns="18000" anchor="ctr" anchorCtr="0">
            <a:spAutoFit/>
          </a:bodyPr>
          <a:lstStyle/>
          <a:p>
            <a:pPr marL="0" indent="0">
              <a:buNone/>
            </a:pPr>
            <a:r>
              <a:rPr lang="en-US" sz="2400" dirty="0"/>
              <a:t>(bottom). Ground</a:t>
            </a:r>
          </a:p>
        </p:txBody>
      </p:sp>
      <p:sp>
        <p:nvSpPr>
          <p:cNvPr id="10" name="Content Placeholder 9">
            <a:extLst>
              <a:ext uri="{FF2B5EF4-FFF2-40B4-BE49-F238E27FC236}">
                <a16:creationId xmlns:a16="http://schemas.microsoft.com/office/drawing/2014/main" id="{7C28E54F-30C0-ACE7-7EF9-0148B5F82980}"/>
              </a:ext>
            </a:extLst>
          </p:cNvPr>
          <p:cNvSpPr>
            <a:spLocks noGrp="1"/>
          </p:cNvSpPr>
          <p:nvPr>
            <p:ph sz="quarter" idx="17"/>
          </p:nvPr>
        </p:nvSpPr>
        <p:spPr>
          <a:xfrm>
            <a:off x="474462" y="2749484"/>
            <a:ext cx="2467145" cy="405683"/>
          </a:xfrm>
        </p:spPr>
        <p:txBody>
          <a:bodyPr wrap="square" lIns="0" tIns="18000" rIns="0" bIns="18000" anchor="ctr" anchorCtr="0">
            <a:spAutoFit/>
          </a:bodyPr>
          <a:lstStyle/>
          <a:p>
            <a:pPr marL="0" indent="0">
              <a:buNone/>
            </a:pPr>
            <a:r>
              <a:rPr lang="en-US" sz="2400" dirty="0"/>
              <a:t>connection is also</a:t>
            </a:r>
          </a:p>
        </p:txBody>
      </p:sp>
      <p:graphicFrame>
        <p:nvGraphicFramePr>
          <p:cNvPr id="14" name="Object 13" descr="B negative.">
            <a:extLst>
              <a:ext uri="{FF2B5EF4-FFF2-40B4-BE49-F238E27FC236}">
                <a16:creationId xmlns:a16="http://schemas.microsoft.com/office/drawing/2014/main" id="{4BB78A38-46A1-2665-DAAE-E8EFFE3CB7B3}"/>
              </a:ext>
            </a:extLst>
          </p:cNvPr>
          <p:cNvGraphicFramePr>
            <a:graphicFrameLocks noChangeAspect="1"/>
          </p:cNvGraphicFramePr>
          <p:nvPr>
            <p:extLst>
              <p:ext uri="{D42A27DB-BD31-4B8C-83A1-F6EECF244321}">
                <p14:modId xmlns:p14="http://schemas.microsoft.com/office/powerpoint/2010/main" val="1218314444"/>
              </p:ext>
            </p:extLst>
          </p:nvPr>
        </p:nvGraphicFramePr>
        <p:xfrm>
          <a:off x="3027363" y="2792413"/>
          <a:ext cx="615950" cy="317500"/>
        </p:xfrm>
        <a:graphic>
          <a:graphicData uri="http://schemas.openxmlformats.org/presentationml/2006/ole">
            <mc:AlternateContent xmlns:mc="http://schemas.openxmlformats.org/markup-compatibility/2006">
              <mc:Choice xmlns:v="urn:schemas-microsoft-com:vml" Requires="v">
                <p:oleObj name="Equation" r:id="rId5" imgW="317160" imgH="164880" progId="Equation.DSMT4">
                  <p:embed/>
                </p:oleObj>
              </mc:Choice>
              <mc:Fallback>
                <p:oleObj name="Equation" r:id="rId5" imgW="317160" imgH="164880" progId="Equation.DSMT4">
                  <p:embed/>
                  <p:pic>
                    <p:nvPicPr>
                      <p:cNvPr id="13" name="Object 12">
                        <a:extLst>
                          <a:ext uri="{FF2B5EF4-FFF2-40B4-BE49-F238E27FC236}">
                            <a16:creationId xmlns:a16="http://schemas.microsoft.com/office/drawing/2014/main" id="{0A2CA4F6-4CC6-B643-761A-6FE3CE08BDE2}"/>
                          </a:ext>
                        </a:extLst>
                      </p:cNvPr>
                      <p:cNvPicPr>
                        <a:picLocks noChangeAspect="1" noChangeArrowheads="1"/>
                      </p:cNvPicPr>
                      <p:nvPr/>
                    </p:nvPicPr>
                    <p:blipFill>
                      <a:blip r:embed="rId6"/>
                      <a:srcRect/>
                      <a:stretch>
                        <a:fillRect/>
                      </a:stretch>
                    </p:blipFill>
                    <p:spPr bwMode="auto">
                      <a:xfrm>
                        <a:off x="3027363" y="2792413"/>
                        <a:ext cx="61595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descr="A two-part illustration shows a circuit of the transmission control module to which a series of three switches is attached to 12 shift solenoids in oval shape arranged in 4 rows.&#10;Long description is available in notes, Press F6.">
            <a:extLst>
              <a:ext uri="{FF2B5EF4-FFF2-40B4-BE49-F238E27FC236}">
                <a16:creationId xmlns:a16="http://schemas.microsoft.com/office/drawing/2014/main" id="{E8B6DC1A-4B6F-7C90-0293-7BD5F75C0A45}"/>
              </a:ext>
            </a:extLst>
          </p:cNvPr>
          <p:cNvPicPr>
            <a:picLocks noChangeAspect="1"/>
          </p:cNvPicPr>
          <p:nvPr/>
        </p:nvPicPr>
        <p:blipFill rotWithShape="1">
          <a:blip r:embed="rId7"/>
          <a:srcRect b="3189"/>
          <a:stretch/>
        </p:blipFill>
        <p:spPr>
          <a:xfrm>
            <a:off x="4805001" y="1018777"/>
            <a:ext cx="3839296" cy="5325678"/>
          </a:xfrm>
          <a:prstGeom prst="rect">
            <a:avLst/>
          </a:prstGeom>
        </p:spPr>
      </p:pic>
    </p:spTree>
    <p:extLst>
      <p:ext uri="{BB962C8B-B14F-4D97-AF65-F5344CB8AC3E}">
        <p14:creationId xmlns:p14="http://schemas.microsoft.com/office/powerpoint/2010/main" val="131118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Transmission Control Volume</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126797"/>
            <a:ext cx="8212347" cy="2036899"/>
          </a:xfrm>
        </p:spPr>
        <p:txBody>
          <a:bodyPr lIns="0" tIns="18000" rIns="0" bIns="18000" anchor="ctr" anchorCtr="0">
            <a:spAutoFit/>
          </a:bodyPr>
          <a:lstStyle/>
          <a:p>
            <a:pPr marL="342900" indent="-342900">
              <a:spcBef>
                <a:spcPts val="600"/>
              </a:spcBef>
            </a:pPr>
            <a:r>
              <a:rPr lang="en-US" sz="2400" dirty="0">
                <a:solidFill>
                  <a:schemeClr val="tx1"/>
                </a:solidFill>
              </a:rPr>
              <a:t>Electronic controls are used for more accurate automatic operation of transmission.</a:t>
            </a:r>
          </a:p>
          <a:p>
            <a:pPr marL="342900" indent="-342900">
              <a:spcBef>
                <a:spcPts val="600"/>
              </a:spcBef>
            </a:pPr>
            <a:r>
              <a:rPr lang="en-US" sz="2400" dirty="0">
                <a:solidFill>
                  <a:schemeClr val="tx1"/>
                </a:solidFill>
              </a:rPr>
              <a:t>Design is often called control solenoid valve assembly, mechatronic, and solenoid body</a:t>
            </a:r>
          </a:p>
          <a:p>
            <a:pPr marL="829818" lvl="1" indent="-342900"/>
            <a:r>
              <a:rPr lang="en-US" sz="2400" dirty="0">
                <a:solidFill>
                  <a:schemeClr val="tx1"/>
                </a:solidFill>
              </a:rPr>
              <a:t>It reduces number of wires entering transmission</a:t>
            </a:r>
          </a:p>
        </p:txBody>
      </p:sp>
    </p:spTree>
    <p:extLst>
      <p:ext uri="{BB962C8B-B14F-4D97-AF65-F5344CB8AC3E}">
        <p14:creationId xmlns:p14="http://schemas.microsoft.com/office/powerpoint/2010/main" val="568791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Chart 10.1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4625"/>
            <a:ext cx="8229600" cy="405683"/>
          </a:xfrm>
        </p:spPr>
        <p:txBody>
          <a:bodyPr wrap="square" lIns="0" tIns="18000" rIns="0" bIns="18000" anchor="ctr" anchorCtr="0">
            <a:spAutoFit/>
          </a:bodyPr>
          <a:lstStyle/>
          <a:p>
            <a:pPr marL="0" indent="0">
              <a:buNone/>
            </a:pPr>
            <a:r>
              <a:rPr lang="en-US" sz="2400" spc="-300" dirty="0">
                <a:solidFill>
                  <a:schemeClr val="tx1"/>
                </a:solidFill>
              </a:rPr>
              <a:t>E P </a:t>
            </a:r>
            <a:r>
              <a:rPr lang="en-US" sz="2400" dirty="0">
                <a:solidFill>
                  <a:schemeClr val="tx1"/>
                </a:solidFill>
              </a:rPr>
              <a:t>C Amperes</a:t>
            </a:r>
          </a:p>
        </p:txBody>
      </p:sp>
      <p:graphicFrame>
        <p:nvGraphicFramePr>
          <p:cNvPr id="3" name="Table 4">
            <a:extLst>
              <a:ext uri="{FF2B5EF4-FFF2-40B4-BE49-F238E27FC236}">
                <a16:creationId xmlns:a16="http://schemas.microsoft.com/office/drawing/2014/main" id="{AC9D4841-16CD-5367-F72B-553ADF07CBFD}"/>
              </a:ext>
            </a:extLst>
          </p:cNvPr>
          <p:cNvGraphicFramePr>
            <a:graphicFrameLocks noGrp="1"/>
          </p:cNvGraphicFramePr>
          <p:nvPr>
            <p:extLst>
              <p:ext uri="{D42A27DB-BD31-4B8C-83A1-F6EECF244321}">
                <p14:modId xmlns:p14="http://schemas.microsoft.com/office/powerpoint/2010/main" val="1165464128"/>
              </p:ext>
            </p:extLst>
          </p:nvPr>
        </p:nvGraphicFramePr>
        <p:xfrm>
          <a:off x="1440607" y="1704198"/>
          <a:ext cx="6280030" cy="4126152"/>
        </p:xfrm>
        <a:graphic>
          <a:graphicData uri="http://schemas.openxmlformats.org/drawingml/2006/table">
            <a:tbl>
              <a:tblPr firstRow="1" bandRow="1">
                <a:tableStyleId>{40F9630F-82C1-40B7-BC3A-925EFCFF5E92}</a:tableStyleId>
              </a:tblPr>
              <a:tblGrid>
                <a:gridCol w="2018197">
                  <a:extLst>
                    <a:ext uri="{9D8B030D-6E8A-4147-A177-3AD203B41FA5}">
                      <a16:colId xmlns:a16="http://schemas.microsoft.com/office/drawing/2014/main" val="1965988164"/>
                    </a:ext>
                  </a:extLst>
                </a:gridCol>
                <a:gridCol w="4261833">
                  <a:extLst>
                    <a:ext uri="{9D8B030D-6E8A-4147-A177-3AD203B41FA5}">
                      <a16:colId xmlns:a16="http://schemas.microsoft.com/office/drawing/2014/main" val="3493008066"/>
                    </a:ext>
                  </a:extLst>
                </a:gridCol>
              </a:tblGrid>
              <a:tr h="384876">
                <a:tc>
                  <a:txBody>
                    <a:bodyPr/>
                    <a:lstStyle/>
                    <a:p>
                      <a:pPr algn="l"/>
                      <a:r>
                        <a:rPr lang="en-US" sz="1600" b="1" i="0" u="none" strike="noStrike" cap="none" spc="-200" baseline="0" noProof="0" dirty="0">
                          <a:solidFill>
                            <a:schemeClr val="bg1"/>
                          </a:solidFill>
                          <a:latin typeface="Arial"/>
                          <a:ea typeface="Arial"/>
                          <a:cs typeface="Arial"/>
                          <a:sym typeface="Arial"/>
                        </a:rPr>
                        <a:t>E P </a:t>
                      </a:r>
                      <a:r>
                        <a:rPr lang="en-US" sz="1600" b="1" i="0" u="none" strike="noStrike" cap="none" baseline="0" noProof="0" dirty="0">
                          <a:solidFill>
                            <a:schemeClr val="bg1"/>
                          </a:solidFill>
                          <a:latin typeface="Arial"/>
                          <a:ea typeface="Arial"/>
                          <a:cs typeface="Arial"/>
                          <a:sym typeface="Arial"/>
                        </a:rPr>
                        <a:t>C Amperes</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b="1" i="0" u="none" strike="noStrike" cap="none" baseline="0" noProof="0" dirty="0">
                          <a:solidFill>
                            <a:schemeClr val="bg1"/>
                          </a:solidFill>
                          <a:latin typeface="Arial"/>
                          <a:ea typeface="Arial"/>
                          <a:cs typeface="Arial"/>
                          <a:sym typeface="Arial"/>
                        </a:rPr>
                        <a:t>Pressure </a:t>
                      </a:r>
                      <a:r>
                        <a:rPr lang="en-US" sz="1600" b="1" i="0" u="none" strike="noStrike" cap="none" spc="-200" baseline="0" noProof="0" dirty="0">
                          <a:solidFill>
                            <a:schemeClr val="bg1"/>
                          </a:solidFill>
                          <a:latin typeface="Arial"/>
                          <a:ea typeface="Arial"/>
                          <a:cs typeface="Arial"/>
                          <a:sym typeface="Arial"/>
                        </a:rPr>
                        <a:t>P S </a:t>
                      </a:r>
                      <a:r>
                        <a:rPr lang="en-US" sz="1600" b="1" i="0" u="none" strike="noStrike" cap="none" baseline="0" noProof="0" dirty="0">
                          <a:solidFill>
                            <a:schemeClr val="bg1"/>
                          </a:solidFill>
                          <a:latin typeface="Arial"/>
                          <a:ea typeface="Arial"/>
                          <a:cs typeface="Arial"/>
                          <a:sym typeface="Arial"/>
                        </a:rPr>
                        <a:t>I (</a:t>
                      </a:r>
                      <a:r>
                        <a:rPr lang="en-US" sz="1600" b="1" i="0" u="none" strike="noStrike" cap="none" spc="-300" baseline="0" noProof="0" dirty="0">
                          <a:solidFill>
                            <a:schemeClr val="bg1"/>
                          </a:solidFill>
                          <a:latin typeface="Arial"/>
                          <a:ea typeface="Arial"/>
                          <a:cs typeface="Arial"/>
                          <a:sym typeface="Arial"/>
                        </a:rPr>
                        <a:t>k P </a:t>
                      </a:r>
                      <a:r>
                        <a:rPr lang="en-US" sz="1600" b="1" i="0" u="none" strike="noStrike" cap="none" baseline="0" noProof="0" dirty="0">
                          <a:solidFill>
                            <a:schemeClr val="bg1"/>
                          </a:solidFill>
                          <a:latin typeface="Arial"/>
                          <a:ea typeface="Arial"/>
                          <a:cs typeface="Arial"/>
                          <a:sym typeface="Arial"/>
                        </a:rPr>
                        <a:t>a)</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51502355"/>
                  </a:ext>
                </a:extLst>
              </a:tr>
              <a:tr h="340116">
                <a:tc>
                  <a:txBody>
                    <a:bodyPr/>
                    <a:lstStyle/>
                    <a:p>
                      <a:pPr algn="l"/>
                      <a:r>
                        <a:rPr lang="en-US" sz="1600" b="0" i="0" u="none" strike="noStrike" cap="none" baseline="0" noProof="0" dirty="0">
                          <a:solidFill>
                            <a:schemeClr val="dk1"/>
                          </a:solidFill>
                          <a:latin typeface="Arial"/>
                          <a:ea typeface="Arial"/>
                          <a:cs typeface="Arial"/>
                          <a:sym typeface="Arial"/>
                        </a:rPr>
                        <a:t>0.0</a:t>
                      </a:r>
                      <a:endParaRPr lang="en-US" sz="1600" noProof="0" dirty="0"/>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indent="0" eaLnBrk="0" hangingPunct="0">
                        <a:lnSpc>
                          <a:spcPct val="150000"/>
                        </a:lnSpc>
                        <a:spcBef>
                          <a:spcPts val="6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169–195</a:t>
                      </a:r>
                      <a:r>
                        <a:rPr lang="en-US" sz="1600" spc="-45"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 S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45"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(1,165–1,345</a:t>
                      </a:r>
                      <a:r>
                        <a:rPr lang="en-US" sz="1600" spc="-5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k P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850337784"/>
                  </a:ext>
                </a:extLst>
              </a:tr>
              <a:tr h="340116">
                <a:tc>
                  <a:txBody>
                    <a:bodyPr/>
                    <a:lstStyle/>
                    <a:p>
                      <a:pPr algn="l"/>
                      <a:r>
                        <a:rPr lang="en-US" sz="1600" b="0" i="0" u="none" strike="noStrike" cap="none" baseline="0" noProof="0" dirty="0">
                          <a:solidFill>
                            <a:schemeClr val="dk1"/>
                          </a:solidFill>
                          <a:latin typeface="Arial"/>
                          <a:ea typeface="Arial"/>
                          <a:cs typeface="Arial"/>
                          <a:sym typeface="Arial"/>
                        </a:rPr>
                        <a:t>0.1</a:t>
                      </a:r>
                      <a:endParaRPr lang="en-US" sz="1600" noProof="0" dirty="0"/>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indent="0" eaLnBrk="0" hangingPunct="0">
                        <a:lnSpc>
                          <a:spcPct val="150000"/>
                        </a:lnSpc>
                        <a:spcBef>
                          <a:spcPts val="6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167–194</a:t>
                      </a:r>
                      <a:r>
                        <a:rPr lang="en-US" sz="1600" spc="-45"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 S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45"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(1,151–1,338</a:t>
                      </a:r>
                      <a:r>
                        <a:rPr lang="en-US" sz="1600" spc="-5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k P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35652351"/>
                  </a:ext>
                </a:extLst>
              </a:tr>
              <a:tr h="340116">
                <a:tc>
                  <a:txBody>
                    <a:bodyPr/>
                    <a:lstStyle/>
                    <a:p>
                      <a:pPr algn="l"/>
                      <a:r>
                        <a:rPr lang="en-US" sz="1600" b="0" i="0" u="none" strike="noStrike" cap="none" baseline="0" noProof="0" dirty="0">
                          <a:solidFill>
                            <a:schemeClr val="dk1"/>
                          </a:solidFill>
                          <a:latin typeface="Arial"/>
                          <a:ea typeface="Arial"/>
                          <a:cs typeface="Arial"/>
                          <a:sym typeface="Arial"/>
                        </a:rPr>
                        <a:t>0.2</a:t>
                      </a:r>
                      <a:endParaRPr lang="en-US" sz="1600" noProof="0" dirty="0"/>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indent="0" eaLnBrk="0" hangingPunct="0">
                        <a:lnSpc>
                          <a:spcPct val="150000"/>
                        </a:lnSpc>
                        <a:spcBef>
                          <a:spcPts val="6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161–190</a:t>
                      </a:r>
                      <a:r>
                        <a:rPr lang="en-US" sz="1600" spc="-45"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 S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45"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(1,110–1,310</a:t>
                      </a:r>
                      <a:r>
                        <a:rPr lang="en-US" sz="1600" spc="-5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k P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52689116"/>
                  </a:ext>
                </a:extLst>
              </a:tr>
              <a:tr h="340116">
                <a:tc>
                  <a:txBody>
                    <a:bodyPr/>
                    <a:lstStyle/>
                    <a:p>
                      <a:pPr algn="l"/>
                      <a:r>
                        <a:rPr lang="en-US" sz="1600" noProof="0" dirty="0"/>
                        <a:t>0.3</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indent="0" eaLnBrk="0" hangingPunct="0">
                        <a:lnSpc>
                          <a:spcPct val="150000"/>
                        </a:lnSpc>
                        <a:spcBef>
                          <a:spcPts val="6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155–186</a:t>
                      </a:r>
                      <a:r>
                        <a:rPr lang="en-US" sz="1600" spc="-45"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 S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45"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(1,069–1,282</a:t>
                      </a:r>
                      <a:r>
                        <a:rPr lang="en-US" sz="1600" spc="-5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k P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66129910"/>
                  </a:ext>
                </a:extLst>
              </a:tr>
              <a:tr h="340116">
                <a:tc>
                  <a:txBody>
                    <a:bodyPr/>
                    <a:lstStyle/>
                    <a:p>
                      <a:pPr algn="l"/>
                      <a:r>
                        <a:rPr lang="en-US" sz="1600" noProof="0" dirty="0"/>
                        <a:t>0.4</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indent="0" eaLnBrk="0" hangingPunct="0">
                        <a:lnSpc>
                          <a:spcPct val="150000"/>
                        </a:lnSpc>
                        <a:spcBef>
                          <a:spcPts val="6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144–177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 S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 (993–1,220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k P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57517938"/>
                  </a:ext>
                </a:extLst>
              </a:tr>
              <a:tr h="340116">
                <a:tc>
                  <a:txBody>
                    <a:bodyPr/>
                    <a:lstStyle/>
                    <a:p>
                      <a:pPr algn="l"/>
                      <a:r>
                        <a:rPr lang="en-US" sz="1600" noProof="0" dirty="0"/>
                        <a:t>0.5</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indent="0" eaLnBrk="0" hangingPunct="0">
                        <a:lnSpc>
                          <a:spcPct val="150000"/>
                        </a:lnSpc>
                        <a:spcBef>
                          <a:spcPts val="6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133–167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 S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 (917–1,151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k P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25861233"/>
                  </a:ext>
                </a:extLst>
              </a:tr>
              <a:tr h="340116">
                <a:tc>
                  <a:txBody>
                    <a:bodyPr/>
                    <a:lstStyle/>
                    <a:p>
                      <a:pPr algn="l"/>
                      <a:r>
                        <a:rPr lang="en-US" sz="1600" noProof="0" dirty="0"/>
                        <a:t>0.6</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indent="0" eaLnBrk="0" hangingPunct="0">
                        <a:lnSpc>
                          <a:spcPct val="150000"/>
                        </a:lnSpc>
                        <a:spcBef>
                          <a:spcPts val="6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120–153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 S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 (827–1,055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k P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75150433"/>
                  </a:ext>
                </a:extLst>
              </a:tr>
              <a:tr h="340116">
                <a:tc>
                  <a:txBody>
                    <a:bodyPr/>
                    <a:lstStyle/>
                    <a:p>
                      <a:pPr algn="l"/>
                      <a:r>
                        <a:rPr lang="en-US" sz="1600" noProof="0" dirty="0"/>
                        <a:t>0.7</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indent="0" eaLnBrk="0" hangingPunct="0">
                        <a:lnSpc>
                          <a:spcPct val="150000"/>
                        </a:lnSpc>
                        <a:spcBef>
                          <a:spcPts val="6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102–138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 S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 (703–952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k P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769118646"/>
                  </a:ext>
                </a:extLst>
              </a:tr>
              <a:tr h="340116">
                <a:tc>
                  <a:txBody>
                    <a:bodyPr/>
                    <a:lstStyle/>
                    <a:p>
                      <a:pPr algn="l"/>
                      <a:r>
                        <a:rPr lang="en-US" sz="1600" noProof="0" dirty="0"/>
                        <a:t>0.8</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85725" marR="0" indent="0" eaLnBrk="0" hangingPunct="0">
                        <a:lnSpc>
                          <a:spcPct val="150000"/>
                        </a:lnSpc>
                        <a:spcBef>
                          <a:spcPts val="60"/>
                        </a:spcBef>
                        <a:spcAft>
                          <a:spcPts val="0"/>
                        </a:spcAft>
                      </a:pP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83–119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 S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 (572–821 </a:t>
                      </a:r>
                      <a:r>
                        <a:rPr lang="en-US" sz="1600"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k P </a:t>
                      </a:r>
                      <a:r>
                        <a:rPr lang="en-US" sz="160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20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98082670"/>
                  </a:ext>
                </a:extLst>
              </a:tr>
              <a:tr h="340116">
                <a:tc>
                  <a:txBody>
                    <a:bodyPr/>
                    <a:lstStyle/>
                    <a:p>
                      <a:pPr algn="l"/>
                      <a:r>
                        <a:rPr lang="en-US" sz="1600" noProof="0" dirty="0"/>
                        <a:t>0.9</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85725" marR="0" lvl="0" indent="0" algn="l" defTabSz="914400" rtl="0" eaLnBrk="0" fontAlgn="auto" latinLnBrk="0" hangingPunct="0">
                        <a:lnSpc>
                          <a:spcPct val="150000"/>
                        </a:lnSpc>
                        <a:spcBef>
                          <a:spcPts val="60"/>
                        </a:spcBef>
                        <a:spcAft>
                          <a:spcPts val="0"/>
                        </a:spcAft>
                        <a:buClrTx/>
                        <a:buSzTx/>
                        <a:buFontTx/>
                        <a:buNone/>
                        <a:tabLst/>
                        <a:defRPr/>
                      </a:pPr>
                      <a:r>
                        <a:rPr lang="en-US" sz="1600" b="0" i="0" u="none" strike="noStrike" cap="none"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sym typeface="Arial"/>
                        </a:rPr>
                        <a:t>62–97 </a:t>
                      </a:r>
                      <a:r>
                        <a:rPr lang="en-US" sz="1600" b="0" i="0" u="none" strike="noStrike" cap="none"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sym typeface="Arial"/>
                        </a:rPr>
                        <a:t>P S </a:t>
                      </a:r>
                      <a:r>
                        <a:rPr lang="en-US" sz="1600" b="0" i="0" u="none" strike="noStrike" cap="none"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sym typeface="Arial"/>
                        </a:rPr>
                        <a:t>I (427–669 </a:t>
                      </a:r>
                      <a:r>
                        <a:rPr lang="en-US" sz="1600" b="0" i="0" u="none" strike="noStrike" cap="none"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sym typeface="Arial"/>
                        </a:rPr>
                        <a:t>k P </a:t>
                      </a:r>
                      <a:r>
                        <a:rPr lang="en-US" sz="1600" b="0" i="0" u="none" strike="noStrike" cap="none"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sym typeface="Arial"/>
                        </a:rPr>
                        <a:t>a)</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285109487"/>
                  </a:ext>
                </a:extLst>
              </a:tr>
              <a:tr h="340116">
                <a:tc>
                  <a:txBody>
                    <a:bodyPr/>
                    <a:lstStyle/>
                    <a:p>
                      <a:pPr algn="l"/>
                      <a:r>
                        <a:rPr lang="en-US" sz="100" noProof="0" dirty="0"/>
                        <a:t>1.0.</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85725" marR="0" lvl="0" indent="0" algn="l" defTabSz="914400" rtl="0" eaLnBrk="0" fontAlgn="auto" latinLnBrk="0" hangingPunct="0">
                        <a:lnSpc>
                          <a:spcPct val="150000"/>
                        </a:lnSpc>
                        <a:spcBef>
                          <a:spcPts val="60"/>
                        </a:spcBef>
                        <a:spcAft>
                          <a:spcPts val="0"/>
                        </a:spcAft>
                        <a:buClrTx/>
                        <a:buSzTx/>
                        <a:buFontTx/>
                        <a:buNone/>
                        <a:tabLst/>
                        <a:defRPr/>
                      </a:pPr>
                      <a:r>
                        <a:rPr lang="en-US" sz="1600" b="0" i="0" u="none" strike="noStrike" cap="none"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sym typeface="Arial"/>
                        </a:rPr>
                        <a:t>53–69 PSI (365–476 </a:t>
                      </a:r>
                      <a:r>
                        <a:rPr lang="en-US" sz="1600" b="0" i="0" u="none" strike="noStrike" cap="none" spc="-200" baseline="0"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sym typeface="Arial"/>
                        </a:rPr>
                        <a:t>k P </a:t>
                      </a:r>
                      <a:r>
                        <a:rPr lang="en-US" sz="1600" b="0" i="0" u="none" strike="noStrike" cap="none" noProof="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sym typeface="Arial"/>
                        </a:rPr>
                        <a:t>a)</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076977730"/>
                  </a:ext>
                </a:extLst>
              </a:tr>
            </a:tbl>
          </a:graphicData>
        </a:graphic>
      </p:graphicFrame>
      <p:graphicFrame>
        <p:nvGraphicFramePr>
          <p:cNvPr id="4" name="Object 3">
            <a:extLst>
              <a:ext uri="{FF2B5EF4-FFF2-40B4-BE49-F238E27FC236}">
                <a16:creationId xmlns:a16="http://schemas.microsoft.com/office/drawing/2014/main" id="{6B4A5BA7-0713-2225-03C7-B7359874919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94966919"/>
              </p:ext>
            </p:extLst>
          </p:nvPr>
        </p:nvGraphicFramePr>
        <p:xfrm>
          <a:off x="1441955" y="5582574"/>
          <a:ext cx="319864" cy="233122"/>
        </p:xfrm>
        <a:graphic>
          <a:graphicData uri="http://schemas.openxmlformats.org/presentationml/2006/ole">
            <mc:AlternateContent xmlns:mc="http://schemas.openxmlformats.org/markup-compatibility/2006">
              <mc:Choice xmlns:v="urn:schemas-microsoft-com:vml" Requires="v">
                <p:oleObj name="Equation" r:id="rId3" imgW="241200" imgH="177480" progId="Equation.DSMT4">
                  <p:embed/>
                </p:oleObj>
              </mc:Choice>
              <mc:Fallback>
                <p:oleObj name="Equation" r:id="rId3" imgW="241200" imgH="177480" progId="Equation.DSMT4">
                  <p:embed/>
                  <p:pic>
                    <p:nvPicPr>
                      <p:cNvPr id="14" name="Object 13">
                        <a:extLst>
                          <a:ext uri="{FF2B5EF4-FFF2-40B4-BE49-F238E27FC236}">
                            <a16:creationId xmlns:a16="http://schemas.microsoft.com/office/drawing/2014/main" id="{4BB78A38-46A1-2665-DAAE-E8EFFE3CB7B3}"/>
                          </a:ext>
                        </a:extLst>
                      </p:cNvPr>
                      <p:cNvPicPr>
                        <a:picLocks noChangeAspect="1" noChangeArrowheads="1"/>
                      </p:cNvPicPr>
                      <p:nvPr/>
                    </p:nvPicPr>
                    <p:blipFill>
                      <a:blip r:embed="rId4"/>
                      <a:srcRect/>
                      <a:stretch>
                        <a:fillRect/>
                      </a:stretch>
                    </p:blipFill>
                    <p:spPr bwMode="auto">
                      <a:xfrm>
                        <a:off x="1441955" y="5582574"/>
                        <a:ext cx="319864" cy="233122"/>
                      </a:xfrm>
                      <a:prstGeom prst="rect">
                        <a:avLst/>
                      </a:prstGeom>
                      <a:solidFill>
                        <a:srgbClr val="D4EAE4"/>
                      </a:solidFill>
                    </p:spPr>
                  </p:pic>
                </p:oleObj>
              </mc:Fallback>
            </mc:AlternateContent>
          </a:graphicData>
        </a:graphic>
      </p:graphicFrame>
    </p:spTree>
    <p:extLst>
      <p:ext uri="{BB962C8B-B14F-4D97-AF65-F5344CB8AC3E}">
        <p14:creationId xmlns:p14="http://schemas.microsoft.com/office/powerpoint/2010/main" val="249708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Adaptive Strategies </a:t>
            </a:r>
            <a:r>
              <a:rPr lang="en-US" sz="2800" dirty="0"/>
              <a:t>(1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127991"/>
            <a:ext cx="8229600" cy="2329287"/>
          </a:xfrm>
        </p:spPr>
        <p:txBody>
          <a:bodyPr wrap="square" lIns="0" tIns="18000" rIns="0" bIns="18000" anchor="ctr" anchorCtr="0">
            <a:spAutoFit/>
          </a:bodyPr>
          <a:lstStyle/>
          <a:p>
            <a:pPr marL="342900" indent="-342900">
              <a:spcBef>
                <a:spcPts val="600"/>
              </a:spcBef>
            </a:pPr>
            <a:r>
              <a:rPr lang="en-US" sz="2400" dirty="0">
                <a:solidFill>
                  <a:schemeClr val="tx1"/>
                </a:solidFill>
              </a:rPr>
              <a:t>Adaptive control, or adaptive learning, keeps shift duration within a certain time period as determined by the driver's habits.</a:t>
            </a:r>
          </a:p>
          <a:p>
            <a:pPr marL="342900" indent="-342900">
              <a:spcBef>
                <a:spcPts val="600"/>
              </a:spcBef>
            </a:pPr>
            <a:r>
              <a:rPr lang="en-US" sz="2400" spc="-300" dirty="0">
                <a:solidFill>
                  <a:schemeClr val="tx1"/>
                </a:solidFill>
              </a:rPr>
              <a:t>G </a:t>
            </a:r>
            <a:r>
              <a:rPr lang="en-US" sz="2400" dirty="0">
                <a:solidFill>
                  <a:schemeClr val="tx1"/>
                </a:solidFill>
              </a:rPr>
              <a:t>M call their adaptive control Transmission Adapt Pressure system, which manages oil pressure to control clutch fill rates.</a:t>
            </a:r>
          </a:p>
        </p:txBody>
      </p:sp>
    </p:spTree>
    <p:extLst>
      <p:ext uri="{BB962C8B-B14F-4D97-AF65-F5344CB8AC3E}">
        <p14:creationId xmlns:p14="http://schemas.microsoft.com/office/powerpoint/2010/main" val="369060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Adaptive Strategies </a:t>
            </a:r>
            <a:r>
              <a:rPr lang="en-US" sz="2800" dirty="0"/>
              <a:t>(2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48751"/>
            <a:ext cx="8229600" cy="1590623"/>
          </a:xfrm>
        </p:spPr>
        <p:txBody>
          <a:bodyPr wrap="square" lIns="0" tIns="18000" rIns="0" bIns="18000" anchor="ctr" anchorCtr="0">
            <a:spAutoFit/>
          </a:bodyPr>
          <a:lstStyle/>
          <a:p>
            <a:pPr marL="342900" indent="-342900">
              <a:spcBef>
                <a:spcPts val="600"/>
              </a:spcBef>
            </a:pPr>
            <a:r>
              <a:rPr lang="en-US" sz="2400" dirty="0">
                <a:solidFill>
                  <a:schemeClr val="tx1"/>
                </a:solidFill>
              </a:rPr>
              <a:t>Chrysler refers to the adaptive control as the clutch volume index (</a:t>
            </a:r>
            <a:r>
              <a:rPr lang="en-US" sz="2400" spc="-300" dirty="0">
                <a:solidFill>
                  <a:schemeClr val="tx1"/>
                </a:solidFill>
              </a:rPr>
              <a:t>C V </a:t>
            </a:r>
            <a:r>
              <a:rPr lang="en-US" sz="2400" dirty="0">
                <a:solidFill>
                  <a:schemeClr val="tx1"/>
                </a:solidFill>
              </a:rPr>
              <a:t>I).</a:t>
            </a:r>
          </a:p>
          <a:p>
            <a:pPr marL="342900" indent="-342900">
              <a:spcBef>
                <a:spcPts val="600"/>
              </a:spcBef>
            </a:pPr>
            <a:r>
              <a:rPr lang="en-US" sz="2400" dirty="0">
                <a:solidFill>
                  <a:schemeClr val="tx1"/>
                </a:solidFill>
              </a:rPr>
              <a:t>Honda calls it clutch fill volume index which is shown on a scan tool as a number.</a:t>
            </a:r>
          </a:p>
        </p:txBody>
      </p:sp>
    </p:spTree>
    <p:extLst>
      <p:ext uri="{BB962C8B-B14F-4D97-AF65-F5344CB8AC3E}">
        <p14:creationId xmlns:p14="http://schemas.microsoft.com/office/powerpoint/2010/main" val="3119198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Solenoid Control</a:t>
            </a:r>
          </a:p>
        </p:txBody>
      </p:sp>
      <p:pic>
        <p:nvPicPr>
          <p:cNvPr id="4" name="Picture 3" descr="A circuit of the transmission control module connected to solenoid 1 and clutch 1 on the left and to solenoid 2 and clutch 2 on the right. &#10;Long description is available in notes, Press F6.">
            <a:extLst>
              <a:ext uri="{FF2B5EF4-FFF2-40B4-BE49-F238E27FC236}">
                <a16:creationId xmlns:a16="http://schemas.microsoft.com/office/drawing/2014/main" id="{E99424A9-D88D-ABA2-C2B1-AA253B103D2C}"/>
              </a:ext>
            </a:extLst>
          </p:cNvPr>
          <p:cNvPicPr>
            <a:picLocks noChangeAspect="1"/>
          </p:cNvPicPr>
          <p:nvPr/>
        </p:nvPicPr>
        <p:blipFill rotWithShape="1">
          <a:blip r:embed="rId3"/>
          <a:srcRect b="6077"/>
          <a:stretch/>
        </p:blipFill>
        <p:spPr>
          <a:xfrm>
            <a:off x="1354361" y="986957"/>
            <a:ext cx="6435279" cy="5323337"/>
          </a:xfrm>
          <a:prstGeom prst="rect">
            <a:avLst/>
          </a:prstGeom>
        </p:spPr>
      </p:pic>
    </p:spTree>
    <p:extLst>
      <p:ext uri="{BB962C8B-B14F-4D97-AF65-F5344CB8AC3E}">
        <p14:creationId xmlns:p14="http://schemas.microsoft.com/office/powerpoint/2010/main" val="1769454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How It All Works</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267854"/>
            <a:ext cx="8229600" cy="2929451"/>
          </a:xfrm>
        </p:spPr>
        <p:txBody>
          <a:bodyPr wrap="square" lIns="0" tIns="18000" rIns="0" bIns="18000" anchor="ctr" anchorCtr="0">
            <a:spAutoFit/>
          </a:bodyPr>
          <a:lstStyle/>
          <a:p>
            <a:pPr marL="342900" indent="-342900">
              <a:spcBef>
                <a:spcPts val="600"/>
              </a:spcBef>
            </a:pPr>
            <a:r>
              <a:rPr lang="en-US" sz="2400" dirty="0">
                <a:solidFill>
                  <a:schemeClr val="tx1"/>
                </a:solidFill>
              </a:rPr>
              <a:t>Electronic</a:t>
            </a:r>
          </a:p>
          <a:p>
            <a:pPr marL="829818" lvl="1" indent="-342900"/>
            <a:r>
              <a:rPr lang="en-US" sz="2400" spc="-300" dirty="0">
                <a:solidFill>
                  <a:schemeClr val="tx1"/>
                </a:solidFill>
              </a:rPr>
              <a:t>T C </a:t>
            </a:r>
            <a:r>
              <a:rPr lang="en-US" sz="2400" dirty="0">
                <a:solidFill>
                  <a:schemeClr val="tx1"/>
                </a:solidFill>
              </a:rPr>
              <a:t>M uses information from the various engine and transmission/ transaxle sensors and then commands shift solenoids to operate, which controls the timing of the shifts.</a:t>
            </a:r>
          </a:p>
          <a:p>
            <a:pPr marL="342900" indent="-342900">
              <a:spcBef>
                <a:spcPts val="600"/>
              </a:spcBef>
            </a:pPr>
            <a:r>
              <a:rPr lang="en-US" sz="2400" dirty="0">
                <a:solidFill>
                  <a:schemeClr val="tx1"/>
                </a:solidFill>
              </a:rPr>
              <a:t>Hydraulic</a:t>
            </a:r>
          </a:p>
          <a:p>
            <a:pPr marL="829818" lvl="1" indent="-342900"/>
            <a:r>
              <a:rPr lang="en-US" sz="2400" dirty="0">
                <a:solidFill>
                  <a:schemeClr val="tx1"/>
                </a:solidFill>
              </a:rPr>
              <a:t>Solenoid can be cycled (pulsed on and off).</a:t>
            </a:r>
          </a:p>
        </p:txBody>
      </p:sp>
    </p:spTree>
    <p:extLst>
      <p:ext uri="{BB962C8B-B14F-4D97-AF65-F5344CB8AC3E}">
        <p14:creationId xmlns:p14="http://schemas.microsoft.com/office/powerpoint/2010/main" val="952297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10.16</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2706"/>
            <a:ext cx="8220364" cy="775015"/>
          </a:xfrm>
        </p:spPr>
        <p:txBody>
          <a:bodyPr wrap="square" lIns="0" tIns="18000" rIns="0" bIns="18000" anchor="ctr" anchorCtr="0">
            <a:spAutoFit/>
          </a:bodyPr>
          <a:lstStyle/>
          <a:p>
            <a:pPr marL="0" indent="0">
              <a:buNone/>
            </a:pPr>
            <a:r>
              <a:rPr lang="en-US" sz="2400" dirty="0">
                <a:solidFill>
                  <a:schemeClr val="tx1"/>
                </a:solidFill>
              </a:rPr>
              <a:t>Diagram showing relationship between electronic and hydraulic controls. </a:t>
            </a:r>
          </a:p>
        </p:txBody>
      </p:sp>
      <p:pic>
        <p:nvPicPr>
          <p:cNvPr id="5" name="Picture 4" descr="A block diagram showing the relationship between the electronic and hydraulic controls through the T C M.&#10;Long description is available in notes, Press F6.">
            <a:extLst>
              <a:ext uri="{FF2B5EF4-FFF2-40B4-BE49-F238E27FC236}">
                <a16:creationId xmlns:a16="http://schemas.microsoft.com/office/drawing/2014/main" id="{221286AB-AAF2-E559-16A8-6399721FEDC9}"/>
              </a:ext>
            </a:extLst>
          </p:cNvPr>
          <p:cNvPicPr>
            <a:picLocks noChangeAspect="1"/>
          </p:cNvPicPr>
          <p:nvPr/>
        </p:nvPicPr>
        <p:blipFill rotWithShape="1">
          <a:blip r:embed="rId3"/>
          <a:srcRect b="5465"/>
          <a:stretch/>
        </p:blipFill>
        <p:spPr>
          <a:xfrm>
            <a:off x="1821683" y="1937836"/>
            <a:ext cx="5519682" cy="4428123"/>
          </a:xfrm>
          <a:prstGeom prst="rect">
            <a:avLst/>
          </a:prstGeom>
        </p:spPr>
      </p:pic>
    </p:spTree>
    <p:extLst>
      <p:ext uri="{BB962C8B-B14F-4D97-AF65-F5344CB8AC3E}">
        <p14:creationId xmlns:p14="http://schemas.microsoft.com/office/powerpoint/2010/main" val="627158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8498"/>
            <a:ext cx="8229600" cy="1144347"/>
          </a:xfrm>
        </p:spPr>
        <p:txBody>
          <a:bodyPr lIns="0" tIns="18000" rIns="0" bIns="18000" anchor="ctr" anchorCtr="0">
            <a:spAutoFit/>
          </a:bodyPr>
          <a:lstStyle/>
          <a:p>
            <a:r>
              <a:rPr lang="en-US" dirty="0"/>
              <a:t>Frequently Asked Question: What Is Torque Control ? </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0" y="1778074"/>
            <a:ext cx="4552919" cy="374906"/>
          </a:xfrm>
        </p:spPr>
        <p:txBody>
          <a:bodyPr wrap="square" lIns="0" tIns="18000" rIns="0" bIns="18000" anchor="ctr" anchorCtr="0">
            <a:spAutoFit/>
          </a:bodyPr>
          <a:lstStyle/>
          <a:p>
            <a:pPr marL="0" indent="0">
              <a:buNone/>
            </a:pPr>
            <a:r>
              <a:rPr lang="en-US" sz="22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2447935"/>
            <a:ext cx="8220075" cy="2067677"/>
          </a:xfrm>
        </p:spPr>
        <p:txBody>
          <a:bodyPr wrap="square" lIns="0" tIns="18000" rIns="0" bIns="18000" anchor="ctr" anchorCtr="0">
            <a:spAutoFit/>
          </a:bodyPr>
          <a:lstStyle/>
          <a:p>
            <a:pPr marL="0" indent="0">
              <a:spcBef>
                <a:spcPts val="600"/>
              </a:spcBef>
              <a:buNone/>
            </a:pPr>
            <a:r>
              <a:rPr lang="en-US" sz="2200" b="1" dirty="0"/>
              <a:t>What Is Torque Control?</a:t>
            </a:r>
            <a:r>
              <a:rPr lang="en-US" sz="2200" dirty="0"/>
              <a:t> Accurate control of shift timing and quality provides a smoother driving experience. In addition to improving shift quality, altering the ignition timing during the shift decreases the load on the transmission and increases transmission life. This is called torque management or torque reduction and is controlled by the </a:t>
            </a:r>
            <a:r>
              <a:rPr lang="en-US" sz="2200" spc="-300" dirty="0"/>
              <a:t>P C </a:t>
            </a:r>
            <a:r>
              <a:rPr lang="en-US" sz="2200" dirty="0"/>
              <a:t>M/</a:t>
            </a:r>
            <a:r>
              <a:rPr lang="en-US" sz="2200" spc="-300" dirty="0"/>
              <a:t>T C </a:t>
            </a:r>
            <a:r>
              <a:rPr lang="en-US" sz="2200" dirty="0"/>
              <a:t>M. Figure 10.17.</a:t>
            </a:r>
          </a:p>
        </p:txBody>
      </p:sp>
    </p:spTree>
    <p:extLst>
      <p:ext uri="{BB962C8B-B14F-4D97-AF65-F5344CB8AC3E}">
        <p14:creationId xmlns:p14="http://schemas.microsoft.com/office/powerpoint/2010/main" val="2768470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Figure 10.17</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2" y="1056220"/>
            <a:ext cx="8220364" cy="405683"/>
          </a:xfrm>
        </p:spPr>
        <p:txBody>
          <a:bodyPr wrap="square" lIns="0" tIns="18000" rIns="0" bIns="18000" anchor="ctr" anchorCtr="0">
            <a:spAutoFit/>
          </a:bodyPr>
          <a:lstStyle/>
          <a:p>
            <a:pPr marL="0" indent="0">
              <a:buNone/>
            </a:pPr>
            <a:r>
              <a:rPr lang="en-US" sz="2400" dirty="0">
                <a:solidFill>
                  <a:schemeClr val="tx1"/>
                </a:solidFill>
              </a:rPr>
              <a:t>Torque Control</a:t>
            </a:r>
          </a:p>
        </p:txBody>
      </p:sp>
      <p:pic>
        <p:nvPicPr>
          <p:cNvPr id="5" name="Picture 4" descr="A block diagram of P C M and T C M demonstrating less load and less wear by controlling timing and torque. &#10;Long description is available in notes, Press F6.">
            <a:extLst>
              <a:ext uri="{FF2B5EF4-FFF2-40B4-BE49-F238E27FC236}">
                <a16:creationId xmlns:a16="http://schemas.microsoft.com/office/drawing/2014/main" id="{5C84B248-9C99-E0D7-D329-B047C3BB6A1C}"/>
              </a:ext>
            </a:extLst>
          </p:cNvPr>
          <p:cNvPicPr>
            <a:picLocks noChangeAspect="1"/>
          </p:cNvPicPr>
          <p:nvPr/>
        </p:nvPicPr>
        <p:blipFill rotWithShape="1">
          <a:blip r:embed="rId3"/>
          <a:srcRect b="8314"/>
          <a:stretch/>
        </p:blipFill>
        <p:spPr>
          <a:xfrm>
            <a:off x="793488" y="1712924"/>
            <a:ext cx="7557025" cy="4337241"/>
          </a:xfrm>
          <a:prstGeom prst="rect">
            <a:avLst/>
          </a:prstGeom>
        </p:spPr>
      </p:pic>
    </p:spTree>
    <p:extLst>
      <p:ext uri="{BB962C8B-B14F-4D97-AF65-F5344CB8AC3E}">
        <p14:creationId xmlns:p14="http://schemas.microsoft.com/office/powerpoint/2010/main" val="2154480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10.18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5324"/>
            <a:ext cx="2137521" cy="405683"/>
          </a:xfrm>
        </p:spPr>
        <p:txBody>
          <a:bodyPr wrap="square" lIns="0" tIns="18000" rIns="0" bIns="18000" anchor="ctr" anchorCtr="0">
            <a:spAutoFit/>
          </a:bodyPr>
          <a:lstStyle/>
          <a:p>
            <a:pPr marL="0" indent="0">
              <a:buNone/>
            </a:pPr>
            <a:r>
              <a:rPr lang="en-US" sz="2400" dirty="0">
                <a:solidFill>
                  <a:schemeClr val="tx1"/>
                </a:solidFill>
              </a:rPr>
              <a:t>Scan Tool </a:t>
            </a:r>
            <a:r>
              <a:rPr lang="en-US" sz="2400" spc="-300" dirty="0">
                <a:solidFill>
                  <a:schemeClr val="tx1"/>
                </a:solidFill>
              </a:rPr>
              <a:t>T A </a:t>
            </a:r>
            <a:r>
              <a:rPr lang="en-US" sz="2400" dirty="0">
                <a:solidFill>
                  <a:schemeClr val="tx1"/>
                </a:solidFill>
              </a:rPr>
              <a:t>P</a:t>
            </a:r>
          </a:p>
        </p:txBody>
      </p:sp>
      <p:pic>
        <p:nvPicPr>
          <p:cNvPr id="5" name="Picture 4" descr="A screenshot of a dashboard displaying a table of pressure changes and throttle positions.&#10;Long description is available in notes, Press F6.">
            <a:extLst>
              <a:ext uri="{FF2B5EF4-FFF2-40B4-BE49-F238E27FC236}">
                <a16:creationId xmlns:a16="http://schemas.microsoft.com/office/drawing/2014/main" id="{222A7C09-A70E-472B-923B-25F4A03A3BA5}"/>
              </a:ext>
            </a:extLst>
          </p:cNvPr>
          <p:cNvPicPr>
            <a:picLocks noChangeAspect="1"/>
          </p:cNvPicPr>
          <p:nvPr/>
        </p:nvPicPr>
        <p:blipFill rotWithShape="1">
          <a:blip r:embed="rId3"/>
          <a:srcRect b="9132"/>
          <a:stretch/>
        </p:blipFill>
        <p:spPr>
          <a:xfrm>
            <a:off x="1145646" y="1689169"/>
            <a:ext cx="6870023" cy="366388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3" y="5604560"/>
            <a:ext cx="8193871" cy="775015"/>
          </a:xfrm>
        </p:spPr>
        <p:txBody>
          <a:bodyPr wrap="square" lIns="0" tIns="18000" rIns="0" bIns="18000" anchor="ctr" anchorCtr="0">
            <a:spAutoFit/>
          </a:bodyPr>
          <a:lstStyle/>
          <a:p>
            <a:pPr marL="0" indent="0">
              <a:spcBef>
                <a:spcPts val="600"/>
              </a:spcBef>
              <a:buNone/>
            </a:pPr>
            <a:r>
              <a:rPr lang="en-US" sz="2400" dirty="0"/>
              <a:t>A scan tool display showing the adaptive (</a:t>
            </a:r>
            <a:r>
              <a:rPr lang="en-US" sz="2400" spc="-300" dirty="0"/>
              <a:t>T A </a:t>
            </a:r>
            <a:r>
              <a:rPr lang="en-US" sz="2400" dirty="0"/>
              <a:t>P) pressure changes at various throttle positions.</a:t>
            </a:r>
          </a:p>
        </p:txBody>
      </p:sp>
    </p:spTree>
    <p:extLst>
      <p:ext uri="{BB962C8B-B14F-4D97-AF65-F5344CB8AC3E}">
        <p14:creationId xmlns:p14="http://schemas.microsoft.com/office/powerpoint/2010/main" val="2127178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8498"/>
            <a:ext cx="8229600" cy="1144347"/>
          </a:xfrm>
        </p:spPr>
        <p:txBody>
          <a:bodyPr lIns="0" tIns="18000" rIns="0" bIns="18000" anchor="ctr" anchorCtr="0">
            <a:spAutoFit/>
          </a:bodyPr>
          <a:lstStyle/>
          <a:p>
            <a:r>
              <a:rPr lang="en-US" dirty="0"/>
              <a:t>Frequently Asked Question: What is Fuzzy Logic ?</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0" y="1745434"/>
            <a:ext cx="4552919"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4908" y="2414078"/>
            <a:ext cx="8193873" cy="3360338"/>
          </a:xfrm>
        </p:spPr>
        <p:txBody>
          <a:bodyPr wrap="square" lIns="0" tIns="18000" rIns="0" bIns="18000" anchor="ctr" anchorCtr="0">
            <a:spAutoFit/>
          </a:bodyPr>
          <a:lstStyle/>
          <a:p>
            <a:pPr marL="0" indent="0">
              <a:spcBef>
                <a:spcPts val="600"/>
              </a:spcBef>
              <a:buNone/>
            </a:pPr>
            <a:r>
              <a:rPr lang="en-US" sz="2400" b="1" dirty="0"/>
              <a:t>What Is Fuzzy Logic?</a:t>
            </a:r>
            <a:r>
              <a:rPr lang="en-US" sz="2400" dirty="0"/>
              <a:t> A method used to improve shift timing is through process called fuzzy logic. In most situations, shifts simply match vehicle speed and throttle position. Fuzzy logic adapts shifts to driving conditions such as mountains, upgrades and downgrades, and while turning corners. Shifts will be delayed and firmer because of increased load and multiple changes in throttle position. Fuzzy logic and advanced electronics allow improved shifts for many different situations. Figure 10.19.</a:t>
            </a:r>
          </a:p>
        </p:txBody>
      </p:sp>
    </p:spTree>
    <p:extLst>
      <p:ext uri="{BB962C8B-B14F-4D97-AF65-F5344CB8AC3E}">
        <p14:creationId xmlns:p14="http://schemas.microsoft.com/office/powerpoint/2010/main" val="421188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10.1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103290"/>
            <a:ext cx="4097548" cy="344128"/>
          </a:xfrm>
        </p:spPr>
        <p:txBody>
          <a:bodyPr wrap="square" lIns="0" tIns="18000" rIns="0" bIns="18000" anchor="ctr" anchorCtr="0">
            <a:spAutoFit/>
          </a:bodyPr>
          <a:lstStyle/>
          <a:p>
            <a:pPr marL="0" indent="0">
              <a:buNone/>
            </a:pPr>
            <a:r>
              <a:rPr lang="en-US" sz="2000" dirty="0">
                <a:solidFill>
                  <a:schemeClr val="tx1"/>
                </a:solidFill>
              </a:rPr>
              <a:t>Control Solenoid Assembly</a:t>
            </a:r>
          </a:p>
        </p:txBody>
      </p:sp>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3" y="1600995"/>
            <a:ext cx="4201064" cy="4345223"/>
          </a:xfrm>
        </p:spPr>
        <p:txBody>
          <a:bodyPr wrap="square" lIns="0" tIns="18000" rIns="0" bIns="18000" anchor="ctr" anchorCtr="0">
            <a:spAutoFit/>
          </a:bodyPr>
          <a:lstStyle/>
          <a:p>
            <a:pPr marL="0" indent="0">
              <a:buNone/>
            </a:pPr>
            <a:r>
              <a:rPr lang="en-US" sz="2000" dirty="0">
                <a:solidFill>
                  <a:schemeClr val="tx1"/>
                </a:solidFill>
              </a:rPr>
              <a:t>(a) This control solenoid assembly contains four transmission fluid pressure (</a:t>
            </a:r>
            <a:r>
              <a:rPr lang="en-US" sz="2000" spc="-300" dirty="0">
                <a:solidFill>
                  <a:schemeClr val="tx1"/>
                </a:solidFill>
              </a:rPr>
              <a:t>T F </a:t>
            </a:r>
            <a:r>
              <a:rPr lang="en-US" sz="2000" dirty="0">
                <a:solidFill>
                  <a:schemeClr val="tx1"/>
                </a:solidFill>
              </a:rPr>
              <a:t>P) switches, line pressure control (</a:t>
            </a:r>
            <a:r>
              <a:rPr lang="en-US" sz="2000" spc="-300" dirty="0">
                <a:solidFill>
                  <a:schemeClr val="tx1"/>
                </a:solidFill>
              </a:rPr>
              <a:t>P </a:t>
            </a:r>
            <a:r>
              <a:rPr lang="en-US" sz="2000" dirty="0">
                <a:solidFill>
                  <a:schemeClr val="tx1"/>
                </a:solidFill>
              </a:rPr>
              <a:t>C) solenoid, four pressure control (</a:t>
            </a:r>
            <a:r>
              <a:rPr lang="en-US" sz="2000" spc="-300" dirty="0">
                <a:solidFill>
                  <a:schemeClr val="tx1"/>
                </a:solidFill>
              </a:rPr>
              <a:t>P </a:t>
            </a:r>
            <a:r>
              <a:rPr lang="en-US" sz="2000" dirty="0">
                <a:solidFill>
                  <a:schemeClr val="tx1"/>
                </a:solidFill>
              </a:rPr>
              <a:t>C) solenoids, two shift solenoids (</a:t>
            </a:r>
            <a:r>
              <a:rPr lang="en-US" sz="2000" spc="-300" dirty="0">
                <a:solidFill>
                  <a:schemeClr val="tx1"/>
                </a:solidFill>
              </a:rPr>
              <a:t>S </a:t>
            </a:r>
            <a:r>
              <a:rPr lang="en-US" sz="2000" dirty="0">
                <a:solidFill>
                  <a:schemeClr val="tx1"/>
                </a:solidFill>
              </a:rPr>
              <a:t>S), a torque converter clutch (</a:t>
            </a:r>
            <a:r>
              <a:rPr lang="en-US" sz="2000" spc="-300" dirty="0">
                <a:solidFill>
                  <a:schemeClr val="tx1"/>
                </a:solidFill>
              </a:rPr>
              <a:t>T C </a:t>
            </a:r>
            <a:r>
              <a:rPr lang="en-US" sz="2000" dirty="0">
                <a:solidFill>
                  <a:schemeClr val="tx1"/>
                </a:solidFill>
              </a:rPr>
              <a:t>C) solenoid, a transmission fluid temperature (</a:t>
            </a:r>
            <a:r>
              <a:rPr lang="en-US" sz="2000" spc="-300" dirty="0">
                <a:solidFill>
                  <a:schemeClr val="tx1"/>
                </a:solidFill>
              </a:rPr>
              <a:t>T F </a:t>
            </a:r>
            <a:r>
              <a:rPr lang="en-US" sz="2000" dirty="0">
                <a:solidFill>
                  <a:schemeClr val="tx1"/>
                </a:solidFill>
              </a:rPr>
              <a:t>T) sensor, and transmission control module (</a:t>
            </a:r>
            <a:r>
              <a:rPr lang="en-US" sz="2000" spc="-300" dirty="0">
                <a:solidFill>
                  <a:schemeClr val="tx1"/>
                </a:solidFill>
              </a:rPr>
              <a:t>T C </a:t>
            </a:r>
            <a:r>
              <a:rPr lang="en-US" sz="2000" dirty="0">
                <a:solidFill>
                  <a:schemeClr val="tx1"/>
                </a:solidFill>
              </a:rPr>
              <a:t>M). It also has a vehicle harness connector with connections to the shift position switch and input and output speed sensors. </a:t>
            </a:r>
            <a:br>
              <a:rPr lang="en-US" sz="2000" dirty="0">
                <a:solidFill>
                  <a:schemeClr val="tx1"/>
                </a:solidFill>
              </a:rPr>
            </a:br>
            <a:r>
              <a:rPr lang="en-US" sz="2000" dirty="0">
                <a:solidFill>
                  <a:schemeClr val="tx1"/>
                </a:solidFill>
              </a:rPr>
              <a:t>(b) A simplified view is also shown.</a:t>
            </a:r>
          </a:p>
        </p:txBody>
      </p:sp>
      <p:pic>
        <p:nvPicPr>
          <p:cNvPr id="10" name="Picture 9" descr="An illustration shows a control solenoid valve assembly.&#10;Long description 1 is available in notes, Press F6.">
            <a:extLst>
              <a:ext uri="{FF2B5EF4-FFF2-40B4-BE49-F238E27FC236}">
                <a16:creationId xmlns:a16="http://schemas.microsoft.com/office/drawing/2014/main" id="{EDCC0CB2-346A-C858-592E-A9621044956B}"/>
              </a:ext>
            </a:extLst>
          </p:cNvPr>
          <p:cNvPicPr>
            <a:picLocks noChangeAspect="1"/>
          </p:cNvPicPr>
          <p:nvPr/>
        </p:nvPicPr>
        <p:blipFill rotWithShape="1">
          <a:blip r:embed="rId3"/>
          <a:srcRect b="63019"/>
          <a:stretch/>
        </p:blipFill>
        <p:spPr>
          <a:xfrm>
            <a:off x="4927151" y="1015066"/>
            <a:ext cx="3734233" cy="2096005"/>
          </a:xfrm>
          <a:prstGeom prst="rect">
            <a:avLst/>
          </a:prstGeom>
        </p:spPr>
      </p:pic>
      <p:pic>
        <p:nvPicPr>
          <p:cNvPr id="12" name="Picture 11" descr="An illustration shows a simplified block diagram of the control solenoid valve assembly.&#10;Long description 2 is available in notes, Press F6.">
            <a:extLst>
              <a:ext uri="{FF2B5EF4-FFF2-40B4-BE49-F238E27FC236}">
                <a16:creationId xmlns:a16="http://schemas.microsoft.com/office/drawing/2014/main" id="{76D9D71E-D192-D496-95BA-77119C8C0721}"/>
              </a:ext>
            </a:extLst>
          </p:cNvPr>
          <p:cNvPicPr>
            <a:picLocks noChangeAspect="1"/>
          </p:cNvPicPr>
          <p:nvPr/>
        </p:nvPicPr>
        <p:blipFill rotWithShape="1">
          <a:blip r:embed="rId3"/>
          <a:srcRect t="36187" b="6321"/>
          <a:stretch/>
        </p:blipFill>
        <p:spPr>
          <a:xfrm>
            <a:off x="5014217" y="3317114"/>
            <a:ext cx="2992624" cy="2611373"/>
          </a:xfrm>
          <a:prstGeom prst="rect">
            <a:avLst/>
          </a:prstGeom>
        </p:spPr>
      </p:pic>
    </p:spTree>
    <p:extLst>
      <p:ext uri="{BB962C8B-B14F-4D97-AF65-F5344CB8AC3E}">
        <p14:creationId xmlns:p14="http://schemas.microsoft.com/office/powerpoint/2010/main" val="1163545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10.19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3" y="1053410"/>
            <a:ext cx="8228700" cy="1513679"/>
          </a:xfrm>
        </p:spPr>
        <p:txBody>
          <a:bodyPr wrap="square" lIns="0" tIns="18000" rIns="0" bIns="18000" anchor="ctr" anchorCtr="0">
            <a:spAutoFit/>
          </a:bodyPr>
          <a:lstStyle/>
          <a:p>
            <a:pPr marL="0" indent="0">
              <a:buNone/>
            </a:pPr>
            <a:r>
              <a:rPr lang="en-US" sz="2400" dirty="0">
                <a:solidFill>
                  <a:schemeClr val="tx1"/>
                </a:solidFill>
              </a:rPr>
              <a:t>Fuzzy logic part of the </a:t>
            </a:r>
            <a:r>
              <a:rPr lang="en-US" sz="2400" spc="-300" dirty="0">
                <a:solidFill>
                  <a:schemeClr val="tx1"/>
                </a:solidFill>
              </a:rPr>
              <a:t>T M </a:t>
            </a:r>
            <a:r>
              <a:rPr lang="en-US" sz="2400" dirty="0">
                <a:solidFill>
                  <a:schemeClr val="tx1"/>
                </a:solidFill>
              </a:rPr>
              <a:t>C receives input signals, compares what the driver is doing with the throttle and what the vehicle is doing with normal operation, and adapts shift timing.</a:t>
            </a:r>
          </a:p>
        </p:txBody>
      </p:sp>
      <p:pic>
        <p:nvPicPr>
          <p:cNvPr id="5" name="Picture 4" descr="A block diagram showing the inputs to the fuzzy logic part of the T M C and then shift control as the output. &#10;Long description is available in notes, Press F6.">
            <a:extLst>
              <a:ext uri="{FF2B5EF4-FFF2-40B4-BE49-F238E27FC236}">
                <a16:creationId xmlns:a16="http://schemas.microsoft.com/office/drawing/2014/main" id="{8298C5D0-30BA-A02E-1D63-C9B4CFA88A7B}"/>
              </a:ext>
            </a:extLst>
          </p:cNvPr>
          <p:cNvPicPr>
            <a:picLocks noChangeAspect="1"/>
          </p:cNvPicPr>
          <p:nvPr/>
        </p:nvPicPr>
        <p:blipFill rotWithShape="1">
          <a:blip r:embed="rId3"/>
          <a:srcRect b="11728"/>
          <a:stretch/>
        </p:blipFill>
        <p:spPr>
          <a:xfrm>
            <a:off x="569691" y="2751161"/>
            <a:ext cx="8021934" cy="3423019"/>
          </a:xfrm>
          <a:prstGeom prst="rect">
            <a:avLst/>
          </a:prstGeom>
        </p:spPr>
      </p:pic>
    </p:spTree>
    <p:extLst>
      <p:ext uri="{BB962C8B-B14F-4D97-AF65-F5344CB8AC3E}">
        <p14:creationId xmlns:p14="http://schemas.microsoft.com/office/powerpoint/2010/main" val="1295947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Chart 10.2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0435"/>
            <a:ext cx="8229599" cy="775015"/>
          </a:xfrm>
        </p:spPr>
        <p:txBody>
          <a:bodyPr wrap="square" lIns="0" tIns="18000" rIns="0" bIns="18000" anchor="ctr" anchorCtr="0">
            <a:spAutoFit/>
          </a:bodyPr>
          <a:lstStyle/>
          <a:p>
            <a:pPr marL="0" indent="0">
              <a:buNone/>
            </a:pPr>
            <a:r>
              <a:rPr lang="en-US" sz="2400" dirty="0">
                <a:solidFill>
                  <a:schemeClr val="tx1"/>
                </a:solidFill>
              </a:rPr>
              <a:t>Vehicle would start out and remain in third gear if there was a fault with the computer or wiring.</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2071250"/>
            <a:ext cx="8238223" cy="405683"/>
          </a:xfrm>
        </p:spPr>
        <p:txBody>
          <a:bodyPr wrap="square" lIns="0" tIns="18000" rIns="0" bIns="18000" anchor="ctr" anchorCtr="0">
            <a:spAutoFit/>
          </a:bodyPr>
          <a:lstStyle/>
          <a:p>
            <a:pPr marL="0" indent="0">
              <a:spcBef>
                <a:spcPts val="600"/>
              </a:spcBef>
              <a:buNone/>
            </a:pPr>
            <a:r>
              <a:rPr lang="en-US" sz="2400" dirty="0"/>
              <a:t>General Motors 4T60-E (Front-Wheel-Drive Transaxle)</a:t>
            </a:r>
          </a:p>
        </p:txBody>
      </p:sp>
      <p:graphicFrame>
        <p:nvGraphicFramePr>
          <p:cNvPr id="11" name="Table 4">
            <a:extLst>
              <a:ext uri="{FF2B5EF4-FFF2-40B4-BE49-F238E27FC236}">
                <a16:creationId xmlns:a16="http://schemas.microsoft.com/office/drawing/2014/main" id="{2C00F307-DD05-C1BA-3C63-6B642E005482}"/>
              </a:ext>
            </a:extLst>
          </p:cNvPr>
          <p:cNvGraphicFramePr>
            <a:graphicFrameLocks noGrp="1"/>
          </p:cNvGraphicFramePr>
          <p:nvPr>
            <p:extLst>
              <p:ext uri="{D42A27DB-BD31-4B8C-83A1-F6EECF244321}">
                <p14:modId xmlns:p14="http://schemas.microsoft.com/office/powerpoint/2010/main" val="3622199102"/>
              </p:ext>
            </p:extLst>
          </p:nvPr>
        </p:nvGraphicFramePr>
        <p:xfrm>
          <a:off x="1164566" y="2765243"/>
          <a:ext cx="6849374" cy="1745340"/>
        </p:xfrm>
        <a:graphic>
          <a:graphicData uri="http://schemas.openxmlformats.org/drawingml/2006/table">
            <a:tbl>
              <a:tblPr firstRow="1" bandRow="1">
                <a:tableStyleId>{40F9630F-82C1-40B7-BC3A-925EFCFF5E92}</a:tableStyleId>
              </a:tblPr>
              <a:tblGrid>
                <a:gridCol w="2528769">
                  <a:extLst>
                    <a:ext uri="{9D8B030D-6E8A-4147-A177-3AD203B41FA5}">
                      <a16:colId xmlns:a16="http://schemas.microsoft.com/office/drawing/2014/main" val="1965988164"/>
                    </a:ext>
                  </a:extLst>
                </a:gridCol>
                <a:gridCol w="2142625">
                  <a:extLst>
                    <a:ext uri="{9D8B030D-6E8A-4147-A177-3AD203B41FA5}">
                      <a16:colId xmlns:a16="http://schemas.microsoft.com/office/drawing/2014/main" val="3394836828"/>
                    </a:ext>
                  </a:extLst>
                </a:gridCol>
                <a:gridCol w="2177980">
                  <a:extLst>
                    <a:ext uri="{9D8B030D-6E8A-4147-A177-3AD203B41FA5}">
                      <a16:colId xmlns:a16="http://schemas.microsoft.com/office/drawing/2014/main" val="3493008066"/>
                    </a:ext>
                  </a:extLst>
                </a:gridCol>
              </a:tblGrid>
              <a:tr h="384876">
                <a:tc>
                  <a:txBody>
                    <a:bodyPr/>
                    <a:lstStyle/>
                    <a:p>
                      <a:pPr algn="l"/>
                      <a:r>
                        <a:rPr lang="en-US" sz="2000" b="1" i="0" u="none" strike="noStrike" cap="none" baseline="0" noProof="0" dirty="0">
                          <a:solidFill>
                            <a:schemeClr val="bg1"/>
                          </a:solidFill>
                          <a:latin typeface="Arial" panose="020B0604020202020204" pitchFamily="34" charset="0"/>
                          <a:ea typeface="Arial"/>
                          <a:cs typeface="Arial" panose="020B0604020202020204" pitchFamily="34" charset="0"/>
                          <a:sym typeface="Arial"/>
                        </a:rPr>
                        <a:t>Gear Range</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2000" b="1" i="0" u="none" strike="noStrike" cap="none" baseline="0" noProof="0" dirty="0">
                          <a:solidFill>
                            <a:schemeClr val="bg1"/>
                          </a:solidFill>
                          <a:latin typeface="Arial" panose="020B0604020202020204" pitchFamily="34" charset="0"/>
                          <a:ea typeface="Arial"/>
                          <a:cs typeface="Arial" panose="020B0604020202020204" pitchFamily="34" charset="0"/>
                          <a:sym typeface="Arial"/>
                        </a:rPr>
                        <a:t>Solenoid A</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2000" b="1" i="0" u="none" strike="noStrike" cap="none" baseline="0" noProof="0" dirty="0">
                          <a:solidFill>
                            <a:schemeClr val="bg1"/>
                          </a:solidFill>
                          <a:latin typeface="Arial" panose="020B0604020202020204" pitchFamily="34" charset="0"/>
                          <a:ea typeface="Arial"/>
                          <a:cs typeface="Arial" panose="020B0604020202020204" pitchFamily="34" charset="0"/>
                          <a:sym typeface="Arial"/>
                        </a:rPr>
                        <a:t>Solenoid B</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51502355"/>
                  </a:ext>
                </a:extLst>
              </a:tr>
              <a:tr h="340116">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First gear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850337784"/>
                  </a:ext>
                </a:extLst>
              </a:tr>
              <a:tr h="340116">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Second gear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OFF</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35652351"/>
                  </a:ext>
                </a:extLst>
              </a:tr>
              <a:tr h="340116">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Third</a:t>
                      </a:r>
                      <a:r>
                        <a:rPr lang="en-US" sz="200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gear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OFF</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OFF</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52689116"/>
                  </a:ext>
                </a:extLst>
              </a:tr>
              <a:tr h="340116">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Fourth</a:t>
                      </a:r>
                      <a:r>
                        <a:rPr lang="en-US" sz="200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gear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OFF</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66129910"/>
                  </a:ext>
                </a:extLst>
              </a:tr>
            </a:tbl>
          </a:graphicData>
        </a:graphic>
      </p:graphicFrame>
    </p:spTree>
    <p:extLst>
      <p:ext uri="{BB962C8B-B14F-4D97-AF65-F5344CB8AC3E}">
        <p14:creationId xmlns:p14="http://schemas.microsoft.com/office/powerpoint/2010/main" val="2015177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Chart 10.3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7" y="1060435"/>
            <a:ext cx="8229599" cy="775015"/>
          </a:xfrm>
        </p:spPr>
        <p:txBody>
          <a:bodyPr wrap="square" lIns="0" tIns="18000" rIns="0" bIns="18000" anchor="ctr" anchorCtr="0">
            <a:spAutoFit/>
          </a:bodyPr>
          <a:lstStyle/>
          <a:p>
            <a:pPr marL="0" indent="0">
              <a:buNone/>
            </a:pPr>
            <a:r>
              <a:rPr lang="en-US" sz="2400" dirty="0">
                <a:solidFill>
                  <a:schemeClr val="tx1"/>
                </a:solidFill>
              </a:rPr>
              <a:t>Vehicle would start out and remain in second gear if there was a fault with the computer or wiring. </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2" y="2071250"/>
            <a:ext cx="8238223" cy="405683"/>
          </a:xfrm>
        </p:spPr>
        <p:txBody>
          <a:bodyPr wrap="square" lIns="0" tIns="18000" rIns="0" bIns="18000" anchor="ctr" anchorCtr="0">
            <a:spAutoFit/>
          </a:bodyPr>
          <a:lstStyle/>
          <a:p>
            <a:pPr marL="0" indent="0">
              <a:spcBef>
                <a:spcPts val="600"/>
              </a:spcBef>
              <a:buNone/>
            </a:pPr>
            <a:r>
              <a:rPr lang="en-US" sz="2400" dirty="0"/>
              <a:t>General Motors 4L80-E (Rear-Wheel-Drive Transmission)</a:t>
            </a:r>
          </a:p>
        </p:txBody>
      </p:sp>
      <p:graphicFrame>
        <p:nvGraphicFramePr>
          <p:cNvPr id="11" name="Table 4">
            <a:extLst>
              <a:ext uri="{FF2B5EF4-FFF2-40B4-BE49-F238E27FC236}">
                <a16:creationId xmlns:a16="http://schemas.microsoft.com/office/drawing/2014/main" id="{2C00F307-DD05-C1BA-3C63-6B642E005482}"/>
              </a:ext>
            </a:extLst>
          </p:cNvPr>
          <p:cNvGraphicFramePr>
            <a:graphicFrameLocks noGrp="1"/>
          </p:cNvGraphicFramePr>
          <p:nvPr>
            <p:extLst>
              <p:ext uri="{D42A27DB-BD31-4B8C-83A1-F6EECF244321}">
                <p14:modId xmlns:p14="http://schemas.microsoft.com/office/powerpoint/2010/main" val="2848120350"/>
              </p:ext>
            </p:extLst>
          </p:nvPr>
        </p:nvGraphicFramePr>
        <p:xfrm>
          <a:off x="1164566" y="2765243"/>
          <a:ext cx="6832121" cy="1745340"/>
        </p:xfrm>
        <a:graphic>
          <a:graphicData uri="http://schemas.openxmlformats.org/drawingml/2006/table">
            <a:tbl>
              <a:tblPr firstRow="1" bandRow="1">
                <a:tableStyleId>{40F9630F-82C1-40B7-BC3A-925EFCFF5E92}</a:tableStyleId>
              </a:tblPr>
              <a:tblGrid>
                <a:gridCol w="2522399">
                  <a:extLst>
                    <a:ext uri="{9D8B030D-6E8A-4147-A177-3AD203B41FA5}">
                      <a16:colId xmlns:a16="http://schemas.microsoft.com/office/drawing/2014/main" val="1965988164"/>
                    </a:ext>
                  </a:extLst>
                </a:gridCol>
                <a:gridCol w="2137228">
                  <a:extLst>
                    <a:ext uri="{9D8B030D-6E8A-4147-A177-3AD203B41FA5}">
                      <a16:colId xmlns:a16="http://schemas.microsoft.com/office/drawing/2014/main" val="3394836828"/>
                    </a:ext>
                  </a:extLst>
                </a:gridCol>
                <a:gridCol w="2172494">
                  <a:extLst>
                    <a:ext uri="{9D8B030D-6E8A-4147-A177-3AD203B41FA5}">
                      <a16:colId xmlns:a16="http://schemas.microsoft.com/office/drawing/2014/main" val="3493008066"/>
                    </a:ext>
                  </a:extLst>
                </a:gridCol>
              </a:tblGrid>
              <a:tr h="384876">
                <a:tc>
                  <a:txBody>
                    <a:bodyPr/>
                    <a:lstStyle/>
                    <a:p>
                      <a:pPr algn="l"/>
                      <a:r>
                        <a:rPr lang="en-US" sz="2000" b="1" i="0" u="none" strike="noStrike" cap="none" baseline="0" noProof="0" dirty="0">
                          <a:solidFill>
                            <a:schemeClr val="bg1"/>
                          </a:solidFill>
                          <a:latin typeface="Arial" panose="020B0604020202020204" pitchFamily="34" charset="0"/>
                          <a:ea typeface="Arial"/>
                          <a:cs typeface="Arial" panose="020B0604020202020204" pitchFamily="34" charset="0"/>
                          <a:sym typeface="Arial"/>
                        </a:rPr>
                        <a:t>Gear Range</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2000" b="1" i="0" u="none" strike="noStrike" cap="none" baseline="0" noProof="0" dirty="0">
                          <a:solidFill>
                            <a:schemeClr val="bg1"/>
                          </a:solidFill>
                          <a:latin typeface="Arial" panose="020B0604020202020204" pitchFamily="34" charset="0"/>
                          <a:ea typeface="Arial"/>
                          <a:cs typeface="Arial" panose="020B0604020202020204" pitchFamily="34" charset="0"/>
                          <a:sym typeface="Arial"/>
                        </a:rPr>
                        <a:t>Solenoid A</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2000" b="1" i="0" u="none" strike="noStrike" cap="none" baseline="0" noProof="0" dirty="0">
                          <a:solidFill>
                            <a:schemeClr val="bg1"/>
                          </a:solidFill>
                          <a:latin typeface="Arial" panose="020B0604020202020204" pitchFamily="34" charset="0"/>
                          <a:ea typeface="Arial"/>
                          <a:cs typeface="Arial" panose="020B0604020202020204" pitchFamily="34" charset="0"/>
                          <a:sym typeface="Arial"/>
                        </a:rPr>
                        <a:t>Solenoid B</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51502355"/>
                  </a:ext>
                </a:extLst>
              </a:tr>
              <a:tr h="340116">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First gear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l" rtl="0">
                        <a:lnSpc>
                          <a:spcPct val="107000"/>
                        </a:lnSpc>
                        <a:spcBef>
                          <a:spcPts val="0"/>
                        </a:spcBef>
                        <a:spcAft>
                          <a:spcPts val="0"/>
                        </a:spcAft>
                        <a:buNone/>
                      </a:pPr>
                      <a:r>
                        <a:rPr lang="en-US" sz="2000" b="0" i="0" u="none" strike="noStrike" cap="none" dirty="0">
                          <a:solidFill>
                            <a:schemeClr val="tx1"/>
                          </a:solidFill>
                          <a:effectLst/>
                          <a:latin typeface="Arial" panose="020B0604020202020204" pitchFamily="34" charset="0"/>
                          <a:ea typeface="Calibri" panose="020F0502020204030204" pitchFamily="34" charset="0"/>
                          <a:cs typeface="Arial" panose="020B0604020202020204" pitchFamily="34" charset="0"/>
                          <a:sym typeface="Arial"/>
                        </a:rPr>
                        <a:t>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l" rtl="0">
                        <a:lnSpc>
                          <a:spcPct val="107000"/>
                        </a:lnSpc>
                        <a:spcBef>
                          <a:spcPts val="0"/>
                        </a:spcBef>
                        <a:spcAft>
                          <a:spcPts val="0"/>
                        </a:spcAft>
                        <a:buNone/>
                      </a:pPr>
                      <a:r>
                        <a:rPr lang="en-US" sz="2000" b="0" i="0" u="none" strike="noStrike" cap="none" dirty="0">
                          <a:solidFill>
                            <a:schemeClr val="tx1"/>
                          </a:solidFill>
                          <a:effectLst/>
                          <a:latin typeface="Arial" panose="020B0604020202020204" pitchFamily="34" charset="0"/>
                          <a:ea typeface="Calibri" panose="020F0502020204030204" pitchFamily="34" charset="0"/>
                          <a:cs typeface="Arial" panose="020B0604020202020204" pitchFamily="34" charset="0"/>
                          <a:sym typeface="Arial"/>
                        </a:rPr>
                        <a:t>OFF</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850337784"/>
                  </a:ext>
                </a:extLst>
              </a:tr>
              <a:tr h="340116">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Second gear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l" rtl="0">
                        <a:lnSpc>
                          <a:spcPct val="107000"/>
                        </a:lnSpc>
                        <a:spcBef>
                          <a:spcPts val="0"/>
                        </a:spcBef>
                        <a:spcAft>
                          <a:spcPts val="0"/>
                        </a:spcAft>
                        <a:buNone/>
                      </a:pPr>
                      <a:r>
                        <a:rPr lang="en-US" sz="2000" b="0" i="0" u="none" strike="noStrike" cap="none" dirty="0">
                          <a:solidFill>
                            <a:schemeClr val="tx1"/>
                          </a:solidFill>
                          <a:effectLst/>
                          <a:latin typeface="Arial" panose="020B0604020202020204" pitchFamily="34" charset="0"/>
                          <a:ea typeface="Calibri" panose="020F0502020204030204" pitchFamily="34" charset="0"/>
                          <a:cs typeface="Arial" panose="020B0604020202020204" pitchFamily="34" charset="0"/>
                          <a:sym typeface="Arial"/>
                        </a:rPr>
                        <a:t>OFF</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l" rtl="0">
                        <a:lnSpc>
                          <a:spcPct val="107000"/>
                        </a:lnSpc>
                        <a:spcBef>
                          <a:spcPts val="0"/>
                        </a:spcBef>
                        <a:spcAft>
                          <a:spcPts val="0"/>
                        </a:spcAft>
                        <a:buNone/>
                      </a:pPr>
                      <a:r>
                        <a:rPr lang="en-US" sz="2000" b="0" i="0" u="none" strike="noStrike" cap="none" dirty="0">
                          <a:solidFill>
                            <a:schemeClr val="tx1"/>
                          </a:solidFill>
                          <a:effectLst/>
                          <a:latin typeface="Arial" panose="020B0604020202020204" pitchFamily="34" charset="0"/>
                          <a:ea typeface="Calibri" panose="020F0502020204030204" pitchFamily="34" charset="0"/>
                          <a:cs typeface="Arial" panose="020B0604020202020204" pitchFamily="34" charset="0"/>
                          <a:sym typeface="Arial"/>
                        </a:rPr>
                        <a:t>OFF</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35652351"/>
                  </a:ext>
                </a:extLst>
              </a:tr>
              <a:tr h="340116">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Third</a:t>
                      </a:r>
                      <a:r>
                        <a:rPr lang="en-US" sz="200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gear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l" rtl="0">
                        <a:lnSpc>
                          <a:spcPct val="107000"/>
                        </a:lnSpc>
                        <a:spcBef>
                          <a:spcPts val="0"/>
                        </a:spcBef>
                        <a:spcAft>
                          <a:spcPts val="0"/>
                        </a:spcAft>
                        <a:buNone/>
                      </a:pPr>
                      <a:r>
                        <a:rPr lang="en-US" sz="2000" b="0" i="0" u="none" strike="noStrike" cap="none" dirty="0">
                          <a:solidFill>
                            <a:schemeClr val="tx1"/>
                          </a:solidFill>
                          <a:effectLst/>
                          <a:latin typeface="Arial" panose="020B0604020202020204" pitchFamily="34" charset="0"/>
                          <a:ea typeface="Calibri" panose="020F0502020204030204" pitchFamily="34" charset="0"/>
                          <a:cs typeface="Arial" panose="020B0604020202020204" pitchFamily="34" charset="0"/>
                          <a:sym typeface="Arial"/>
                        </a:rPr>
                        <a:t>OFF</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l" rtl="0">
                        <a:lnSpc>
                          <a:spcPct val="107000"/>
                        </a:lnSpc>
                        <a:spcBef>
                          <a:spcPts val="0"/>
                        </a:spcBef>
                        <a:spcAft>
                          <a:spcPts val="0"/>
                        </a:spcAft>
                        <a:buNone/>
                      </a:pPr>
                      <a:r>
                        <a:rPr lang="en-US" sz="2000" b="0" i="0" u="none" strike="noStrike" cap="none" dirty="0">
                          <a:solidFill>
                            <a:schemeClr val="tx1"/>
                          </a:solidFill>
                          <a:effectLst/>
                          <a:latin typeface="Arial" panose="020B0604020202020204" pitchFamily="34" charset="0"/>
                          <a:ea typeface="Calibri" panose="020F0502020204030204" pitchFamily="34" charset="0"/>
                          <a:cs typeface="Arial" panose="020B0604020202020204" pitchFamily="34" charset="0"/>
                          <a:sym typeface="Arial"/>
                        </a:rPr>
                        <a:t>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52689116"/>
                  </a:ext>
                </a:extLst>
              </a:tr>
              <a:tr h="340116">
                <a:tc>
                  <a:txBody>
                    <a:bodyPr/>
                    <a:lstStyle/>
                    <a:p>
                      <a:pPr marL="0" marR="0">
                        <a:lnSpc>
                          <a:spcPct val="107000"/>
                        </a:lnSpc>
                        <a:spcBef>
                          <a:spcPts val="0"/>
                        </a:spcBef>
                        <a:spcAft>
                          <a:spcPts val="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Fourth</a:t>
                      </a:r>
                      <a:r>
                        <a:rPr lang="en-US" sz="2000" spc="-4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gear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l" rtl="0">
                        <a:lnSpc>
                          <a:spcPct val="107000"/>
                        </a:lnSpc>
                        <a:spcBef>
                          <a:spcPts val="0"/>
                        </a:spcBef>
                        <a:spcAft>
                          <a:spcPts val="0"/>
                        </a:spcAft>
                        <a:buNone/>
                      </a:pPr>
                      <a:r>
                        <a:rPr lang="en-US" sz="2000" b="0" i="0" u="none" strike="noStrike" cap="none" dirty="0">
                          <a:solidFill>
                            <a:schemeClr val="tx1"/>
                          </a:solidFill>
                          <a:effectLst/>
                          <a:latin typeface="Arial" panose="020B0604020202020204" pitchFamily="34" charset="0"/>
                          <a:ea typeface="Calibri" panose="020F0502020204030204" pitchFamily="34" charset="0"/>
                          <a:cs typeface="Arial" panose="020B0604020202020204" pitchFamily="34" charset="0"/>
                          <a:sym typeface="Arial"/>
                        </a:rPr>
                        <a:t>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l" rtl="0">
                        <a:lnSpc>
                          <a:spcPct val="107000"/>
                        </a:lnSpc>
                        <a:spcBef>
                          <a:spcPts val="0"/>
                        </a:spcBef>
                        <a:spcAft>
                          <a:spcPts val="0"/>
                        </a:spcAft>
                        <a:buNone/>
                      </a:pPr>
                      <a:r>
                        <a:rPr lang="en-US" sz="2000" b="0" i="0" u="none" strike="noStrike" cap="none" dirty="0">
                          <a:solidFill>
                            <a:schemeClr val="tx1"/>
                          </a:solidFill>
                          <a:effectLst/>
                          <a:latin typeface="Arial" panose="020B0604020202020204" pitchFamily="34" charset="0"/>
                          <a:ea typeface="Calibri" panose="020F0502020204030204" pitchFamily="34" charset="0"/>
                          <a:cs typeface="Arial" panose="020B0604020202020204" pitchFamily="34" charset="0"/>
                          <a:sym typeface="Arial"/>
                        </a:rPr>
                        <a:t>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66129910"/>
                  </a:ext>
                </a:extLst>
              </a:tr>
            </a:tbl>
          </a:graphicData>
        </a:graphic>
      </p:graphicFrame>
    </p:spTree>
    <p:extLst>
      <p:ext uri="{BB962C8B-B14F-4D97-AF65-F5344CB8AC3E}">
        <p14:creationId xmlns:p14="http://schemas.microsoft.com/office/powerpoint/2010/main" val="901570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76282"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r>
              <a:rPr lang="en-US" sz="2400" dirty="0">
                <a:solidFill>
                  <a:schemeClr val="tx1"/>
                </a:solidFill>
              </a:rPr>
              <a:t>What type of sensor is the transmission fluid temperature (</a:t>
            </a:r>
            <a:r>
              <a:rPr lang="en-US" sz="2400" spc="-300" dirty="0">
                <a:solidFill>
                  <a:schemeClr val="tx1"/>
                </a:solidFill>
              </a:rPr>
              <a:t>T F </a:t>
            </a:r>
            <a:r>
              <a:rPr lang="en-US" sz="2400" dirty="0">
                <a:solidFill>
                  <a:schemeClr val="tx1"/>
                </a:solidFill>
              </a:rPr>
              <a:t>T) sensor?</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1937"/>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Negative temperature coefficient (</a:t>
            </a:r>
            <a:r>
              <a:rPr lang="en-US" sz="2400" spc="-300" dirty="0">
                <a:solidFill>
                  <a:schemeClr val="tx1"/>
                </a:solidFill>
              </a:rPr>
              <a:t>N T </a:t>
            </a:r>
            <a:r>
              <a:rPr lang="en-US" sz="2400" dirty="0">
                <a:solidFill>
                  <a:schemeClr val="tx1"/>
                </a:solidFill>
              </a:rPr>
              <a:t>C) thermistor</a:t>
            </a:r>
          </a:p>
          <a:p>
            <a:pPr marL="486918" lvl="1" indent="0">
              <a:buNone/>
            </a:pPr>
            <a:r>
              <a:rPr lang="en-US" sz="2400" dirty="0">
                <a:solidFill>
                  <a:srgbClr val="007FA3"/>
                </a:solidFill>
              </a:rPr>
              <a:t>B.</a:t>
            </a:r>
            <a:r>
              <a:rPr lang="en-US" sz="2400" dirty="0">
                <a:solidFill>
                  <a:schemeClr val="tx1"/>
                </a:solidFill>
              </a:rPr>
              <a:t> Potentiometer</a:t>
            </a:r>
          </a:p>
          <a:p>
            <a:pPr marL="486918" lvl="1" indent="0">
              <a:buNone/>
            </a:pPr>
            <a:r>
              <a:rPr lang="en-US" sz="2400" dirty="0">
                <a:solidFill>
                  <a:srgbClr val="007FA3"/>
                </a:solidFill>
              </a:rPr>
              <a:t>C.</a:t>
            </a:r>
            <a:r>
              <a:rPr lang="en-US" sz="2400" dirty="0">
                <a:solidFill>
                  <a:schemeClr val="tx1"/>
                </a:solidFill>
              </a:rPr>
              <a:t> Rheostat</a:t>
            </a:r>
          </a:p>
          <a:p>
            <a:pPr marL="486918" lvl="1" indent="0">
              <a:buNone/>
            </a:pPr>
            <a:r>
              <a:rPr lang="en-US" sz="2400" dirty="0">
                <a:solidFill>
                  <a:srgbClr val="007FA3"/>
                </a:solidFill>
              </a:rPr>
              <a:t>D.</a:t>
            </a:r>
            <a:r>
              <a:rPr lang="en-US" sz="2400" dirty="0">
                <a:solidFill>
                  <a:schemeClr val="tx1"/>
                </a:solidFill>
              </a:rPr>
              <a:t> Transducer</a:t>
            </a:r>
          </a:p>
        </p:txBody>
      </p:sp>
    </p:spTree>
    <p:extLst>
      <p:ext uri="{BB962C8B-B14F-4D97-AF65-F5344CB8AC3E}">
        <p14:creationId xmlns:p14="http://schemas.microsoft.com/office/powerpoint/2010/main" val="3273607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r>
              <a:rPr lang="en-US" sz="2400" dirty="0">
                <a:solidFill>
                  <a:schemeClr val="tx1"/>
                </a:solidFill>
              </a:rPr>
              <a:t>What type of sensor is the transmission fluid temperature (</a:t>
            </a:r>
            <a:r>
              <a:rPr lang="en-US" sz="2400" spc="-300" dirty="0">
                <a:solidFill>
                  <a:schemeClr val="tx1"/>
                </a:solidFill>
              </a:rPr>
              <a:t>T F </a:t>
            </a:r>
            <a:r>
              <a:rPr lang="en-US" sz="2400" dirty="0">
                <a:solidFill>
                  <a:schemeClr val="tx1"/>
                </a:solidFill>
              </a:rPr>
              <a:t>T) sensor?</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7122"/>
            <a:ext cx="8218487" cy="405683"/>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Negative temperature coefficient (</a:t>
            </a:r>
            <a:r>
              <a:rPr lang="en-US" sz="2400" spc="-300" dirty="0">
                <a:solidFill>
                  <a:schemeClr val="tx1"/>
                </a:solidFill>
              </a:rPr>
              <a:t>N T </a:t>
            </a:r>
            <a:r>
              <a:rPr lang="en-US" sz="2400" dirty="0">
                <a:solidFill>
                  <a:schemeClr val="tx1"/>
                </a:solidFill>
              </a:rPr>
              <a:t>C) thermistor</a:t>
            </a:r>
          </a:p>
        </p:txBody>
      </p:sp>
    </p:spTree>
    <p:extLst>
      <p:ext uri="{BB962C8B-B14F-4D97-AF65-F5344CB8AC3E}">
        <p14:creationId xmlns:p14="http://schemas.microsoft.com/office/powerpoint/2010/main" val="1479523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(1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306774"/>
            <a:ext cx="8229600" cy="2406231"/>
          </a:xfrm>
        </p:spPr>
        <p:txBody>
          <a:bodyPr wrap="square" lIns="0" tIns="18000" rIns="0" bIns="18000" anchor="ctr" anchorCtr="0">
            <a:spAutoFit/>
          </a:bodyPr>
          <a:lstStyle/>
          <a:p>
            <a:pPr marL="342900" indent="-342900">
              <a:spcBef>
                <a:spcPts val="600"/>
              </a:spcBef>
            </a:pPr>
            <a:r>
              <a:rPr lang="en-US" sz="2400" dirty="0">
                <a:solidFill>
                  <a:schemeClr val="tx1"/>
                </a:solidFill>
              </a:rPr>
              <a:t>Hydraulic operation of the transmission is controlled by solenoids that are switched to redirect pressurized fluid to move shift valves or change the operational pressures.</a:t>
            </a:r>
          </a:p>
          <a:p>
            <a:pPr marL="342900" indent="-342900">
              <a:spcBef>
                <a:spcPts val="600"/>
              </a:spcBef>
            </a:pPr>
            <a:r>
              <a:rPr lang="en-US" sz="2400" spc="-300" dirty="0">
                <a:solidFill>
                  <a:schemeClr val="tx1"/>
                </a:solidFill>
              </a:rPr>
              <a:t>P C </a:t>
            </a:r>
            <a:r>
              <a:rPr lang="en-US" sz="2400" dirty="0">
                <a:solidFill>
                  <a:schemeClr val="tx1"/>
                </a:solidFill>
              </a:rPr>
              <a:t>M/</a:t>
            </a:r>
            <a:r>
              <a:rPr lang="en-US" sz="2400" spc="-300" dirty="0">
                <a:solidFill>
                  <a:schemeClr val="tx1"/>
                </a:solidFill>
              </a:rPr>
              <a:t>T C </a:t>
            </a:r>
            <a:r>
              <a:rPr lang="en-US" sz="2400" dirty="0">
                <a:solidFill>
                  <a:schemeClr val="tx1"/>
                </a:solidFill>
              </a:rPr>
              <a:t>M receives signals from the sensors and operates solenoids to produce upshifts and downshifts at the proper speed.</a:t>
            </a:r>
          </a:p>
        </p:txBody>
      </p:sp>
    </p:spTree>
    <p:extLst>
      <p:ext uri="{BB962C8B-B14F-4D97-AF65-F5344CB8AC3E}">
        <p14:creationId xmlns:p14="http://schemas.microsoft.com/office/powerpoint/2010/main" val="3062757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(2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6493"/>
            <a:ext cx="8240050" cy="2036899"/>
          </a:xfrm>
        </p:spPr>
        <p:txBody>
          <a:bodyPr wrap="square" lIns="0" tIns="18000" rIns="0" bIns="18000" anchor="ctr" anchorCtr="0">
            <a:spAutoFit/>
          </a:bodyPr>
          <a:lstStyle/>
          <a:p>
            <a:pPr marL="342900" indent="-342900">
              <a:spcBef>
                <a:spcPts val="600"/>
              </a:spcBef>
            </a:pPr>
            <a:r>
              <a:rPr lang="en-US" sz="2400" dirty="0">
                <a:solidFill>
                  <a:schemeClr val="tx1"/>
                </a:solidFill>
              </a:rPr>
              <a:t>Electronic controls are used for more accurate automatic operation of transmission/transaxle.</a:t>
            </a:r>
          </a:p>
          <a:p>
            <a:pPr marL="342900" indent="-342900">
              <a:spcBef>
                <a:spcPts val="600"/>
              </a:spcBef>
            </a:pPr>
            <a:r>
              <a:rPr lang="en-US" sz="2400" dirty="0">
                <a:solidFill>
                  <a:schemeClr val="tx1"/>
                </a:solidFill>
              </a:rPr>
              <a:t>Electronic controls use sensors to monitor various operational inputs that will be used to control the operation of the transmission.</a:t>
            </a:r>
          </a:p>
        </p:txBody>
      </p:sp>
    </p:spTree>
    <p:extLst>
      <p:ext uri="{BB962C8B-B14F-4D97-AF65-F5344CB8AC3E}">
        <p14:creationId xmlns:p14="http://schemas.microsoft.com/office/powerpoint/2010/main" val="3967447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10.2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72513"/>
            <a:ext cx="1897812" cy="405683"/>
          </a:xfrm>
        </p:spPr>
        <p:txBody>
          <a:bodyPr wrap="square" lIns="0" tIns="18000" rIns="0" bIns="18000" anchor="ctr" anchorCtr="0">
            <a:spAutoFit/>
          </a:bodyPr>
          <a:lstStyle/>
          <a:p>
            <a:pPr marL="0" indent="0">
              <a:buNone/>
            </a:pPr>
            <a:r>
              <a:rPr lang="en-US" sz="2400" dirty="0">
                <a:solidFill>
                  <a:schemeClr val="tx1"/>
                </a:solidFill>
              </a:rPr>
              <a:t>Range Switch</a:t>
            </a:r>
          </a:p>
        </p:txBody>
      </p:sp>
      <p:pic>
        <p:nvPicPr>
          <p:cNvPr id="6" name="Picture 5" descr="A close-up view of a transmission range switch and a shifter cable attached to a manual valve lever.">
            <a:extLst>
              <a:ext uri="{FF2B5EF4-FFF2-40B4-BE49-F238E27FC236}">
                <a16:creationId xmlns:a16="http://schemas.microsoft.com/office/drawing/2014/main" id="{C974329B-BC9C-1E02-7F41-3173C32A1E1F}"/>
              </a:ext>
            </a:extLst>
          </p:cNvPr>
          <p:cNvPicPr>
            <a:picLocks noChangeAspect="1"/>
          </p:cNvPicPr>
          <p:nvPr/>
        </p:nvPicPr>
        <p:blipFill rotWithShape="1">
          <a:blip r:embed="rId3"/>
          <a:srcRect b="6154"/>
          <a:stretch/>
        </p:blipFill>
        <p:spPr>
          <a:xfrm>
            <a:off x="3468646" y="950966"/>
            <a:ext cx="4436049" cy="3369018"/>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4496993"/>
            <a:ext cx="8229599" cy="1883011"/>
          </a:xfrm>
        </p:spPr>
        <p:txBody>
          <a:bodyPr wrap="square" lIns="0" tIns="18000" rIns="0" bIns="18000" anchor="ctr" anchorCtr="0">
            <a:spAutoFit/>
          </a:bodyPr>
          <a:lstStyle/>
          <a:p>
            <a:pPr marL="0" indent="0">
              <a:buNone/>
            </a:pPr>
            <a:r>
              <a:rPr lang="en-US" sz="2400" dirty="0">
                <a:solidFill>
                  <a:schemeClr val="tx1"/>
                </a:solidFill>
              </a:rPr>
              <a:t>The transmission range switch is usually located on the case where the shifter cable attaches to the manual valve lever. The switch also includes the switch for the backup lights and the park/neutral switch, which is used to prevent the start being engaged unless the shifter is in park or neutral.</a:t>
            </a:r>
          </a:p>
        </p:txBody>
      </p:sp>
    </p:spTree>
    <p:extLst>
      <p:ext uri="{BB962C8B-B14F-4D97-AF65-F5344CB8AC3E}">
        <p14:creationId xmlns:p14="http://schemas.microsoft.com/office/powerpoint/2010/main" val="2752236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0"/>
            <a:ext cx="8229600" cy="590349"/>
          </a:xfrm>
        </p:spPr>
        <p:txBody>
          <a:bodyPr lIns="0" tIns="18000" rIns="0" bIns="18000" anchor="ctr" anchorCtr="0">
            <a:spAutoFit/>
          </a:bodyPr>
          <a:lstStyle/>
          <a:p>
            <a:r>
              <a:rPr lang="en-US" dirty="0"/>
              <a:t>Figure 10.3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64503"/>
            <a:ext cx="8229600" cy="405683"/>
          </a:xfrm>
        </p:spPr>
        <p:txBody>
          <a:bodyPr wrap="square" lIns="0" tIns="18000" rIns="0" bIns="18000" anchor="ctr" anchorCtr="0">
            <a:spAutoFit/>
          </a:bodyPr>
          <a:lstStyle/>
          <a:p>
            <a:pPr marL="0" indent="0">
              <a:buNone/>
            </a:pPr>
            <a:r>
              <a:rPr lang="en-US" sz="2400" dirty="0">
                <a:solidFill>
                  <a:schemeClr val="tx1"/>
                </a:solidFill>
              </a:rPr>
              <a:t>Manual Shift Control</a:t>
            </a:r>
          </a:p>
        </p:txBody>
      </p:sp>
      <p:pic>
        <p:nvPicPr>
          <p:cNvPr id="6" name="Picture 5" descr="A block diagram of a shift lever.&#10;Long description 1 is available in notes, Press F6.">
            <a:extLst>
              <a:ext uri="{FF2B5EF4-FFF2-40B4-BE49-F238E27FC236}">
                <a16:creationId xmlns:a16="http://schemas.microsoft.com/office/drawing/2014/main" id="{05A386E9-56FE-FC13-8E1E-51371A3E1FEE}"/>
              </a:ext>
            </a:extLst>
          </p:cNvPr>
          <p:cNvPicPr>
            <a:picLocks noChangeAspect="1"/>
          </p:cNvPicPr>
          <p:nvPr/>
        </p:nvPicPr>
        <p:blipFill rotWithShape="1">
          <a:blip r:embed="rId3"/>
          <a:srcRect b="4354"/>
          <a:stretch/>
        </p:blipFill>
        <p:spPr>
          <a:xfrm>
            <a:off x="1133935" y="1676598"/>
            <a:ext cx="1910837" cy="3366029"/>
          </a:xfrm>
          <a:prstGeom prst="rect">
            <a:avLst/>
          </a:prstGeom>
        </p:spPr>
      </p:pic>
      <p:pic>
        <p:nvPicPr>
          <p:cNvPr id="8" name="Picture 7" descr="A circuit diagram of a shift lever.&#10;Long description 2 is available in notes, Press F6.">
            <a:extLst>
              <a:ext uri="{FF2B5EF4-FFF2-40B4-BE49-F238E27FC236}">
                <a16:creationId xmlns:a16="http://schemas.microsoft.com/office/drawing/2014/main" id="{954FAB53-B540-1C60-71A8-386056DF6457}"/>
              </a:ext>
            </a:extLst>
          </p:cNvPr>
          <p:cNvPicPr>
            <a:picLocks noChangeAspect="1"/>
          </p:cNvPicPr>
          <p:nvPr/>
        </p:nvPicPr>
        <p:blipFill rotWithShape="1">
          <a:blip r:embed="rId4"/>
          <a:srcRect b="6435"/>
          <a:stretch/>
        </p:blipFill>
        <p:spPr>
          <a:xfrm>
            <a:off x="3967937" y="1718968"/>
            <a:ext cx="4366971" cy="3292768"/>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65826" y="5237263"/>
            <a:ext cx="8229600" cy="1144347"/>
          </a:xfrm>
        </p:spPr>
        <p:txBody>
          <a:bodyPr wrap="square" lIns="0" tIns="18000" rIns="0" bIns="18000" anchor="ctr" anchorCtr="0">
            <a:spAutoFit/>
          </a:bodyPr>
          <a:lstStyle/>
          <a:p>
            <a:pPr marL="0" indent="0">
              <a:buNone/>
            </a:pPr>
            <a:r>
              <a:rPr lang="en-US" sz="2400" dirty="0">
                <a:solidFill>
                  <a:schemeClr val="tx1"/>
                </a:solidFill>
              </a:rPr>
              <a:t>Moving the shift lever to M (manual) position (a) activates the up/down, +/− switches that will cause an upshift or downshift. (b) Internal schematic of shift lever.</a:t>
            </a:r>
          </a:p>
        </p:txBody>
      </p:sp>
    </p:spTree>
    <p:extLst>
      <p:ext uri="{BB962C8B-B14F-4D97-AF65-F5344CB8AC3E}">
        <p14:creationId xmlns:p14="http://schemas.microsoft.com/office/powerpoint/2010/main" val="2216129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Sensors</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3381"/>
            <a:ext cx="8215747" cy="3221839"/>
          </a:xfrm>
        </p:spPr>
        <p:txBody>
          <a:bodyPr wrap="square" lIns="0" tIns="18000" rIns="0" bIns="18000" anchor="ctr" anchorCtr="0">
            <a:spAutoFit/>
          </a:bodyPr>
          <a:lstStyle/>
          <a:p>
            <a:pPr marL="342900" indent="-342900">
              <a:spcBef>
                <a:spcPts val="600"/>
              </a:spcBef>
            </a:pPr>
            <a:r>
              <a:rPr lang="en-US" sz="2400" dirty="0">
                <a:solidFill>
                  <a:schemeClr val="tx1"/>
                </a:solidFill>
              </a:rPr>
              <a:t>Various sensor types (organized by type of electrical signal):</a:t>
            </a:r>
          </a:p>
          <a:p>
            <a:pPr marL="829818" lvl="1" indent="-342900"/>
            <a:r>
              <a:rPr lang="en-US" sz="2400" dirty="0">
                <a:solidFill>
                  <a:schemeClr val="tx1"/>
                </a:solidFill>
              </a:rPr>
              <a:t>Frequency generators (ac signal with frequency relative to speed)</a:t>
            </a:r>
          </a:p>
          <a:p>
            <a:pPr marL="829818" lvl="1" indent="-342900"/>
            <a:r>
              <a:rPr lang="en-US" sz="2400" dirty="0">
                <a:solidFill>
                  <a:schemeClr val="tx1"/>
                </a:solidFill>
              </a:rPr>
              <a:t>Voltage generator (voltage signal that is relative to speed)</a:t>
            </a:r>
          </a:p>
          <a:p>
            <a:pPr marL="829818" lvl="1" indent="-342900"/>
            <a:r>
              <a:rPr lang="en-US" sz="2400" dirty="0">
                <a:solidFill>
                  <a:schemeClr val="tx1"/>
                </a:solidFill>
              </a:rPr>
              <a:t>Potentiometer or variable resistor (alters voltage or resistance)</a:t>
            </a:r>
          </a:p>
        </p:txBody>
      </p:sp>
    </p:spTree>
    <p:extLst>
      <p:ext uri="{BB962C8B-B14F-4D97-AF65-F5344CB8AC3E}">
        <p14:creationId xmlns:p14="http://schemas.microsoft.com/office/powerpoint/2010/main" val="66501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10.4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87964"/>
            <a:ext cx="1154111" cy="374906"/>
          </a:xfrm>
        </p:spPr>
        <p:txBody>
          <a:bodyPr wrap="square" lIns="0" tIns="18000" rIns="0" bIns="18000" anchor="ctr" anchorCtr="0">
            <a:spAutoFit/>
          </a:bodyPr>
          <a:lstStyle/>
          <a:p>
            <a:pPr marL="0" indent="0">
              <a:buNone/>
            </a:pPr>
            <a:r>
              <a:rPr lang="en-US" sz="2200" dirty="0">
                <a:solidFill>
                  <a:schemeClr val="tx1"/>
                </a:solidFill>
              </a:rPr>
              <a:t>Sensors</a:t>
            </a:r>
          </a:p>
        </p:txBody>
      </p:sp>
      <p:pic>
        <p:nvPicPr>
          <p:cNvPr id="6" name="Picture 5" descr="A diagram of a speed sensor.&#10;Long description is available in notes, Press F6.">
            <a:extLst>
              <a:ext uri="{FF2B5EF4-FFF2-40B4-BE49-F238E27FC236}">
                <a16:creationId xmlns:a16="http://schemas.microsoft.com/office/drawing/2014/main" id="{12403E8A-231A-A3E3-6201-8E8D9DFF38C2}"/>
              </a:ext>
            </a:extLst>
          </p:cNvPr>
          <p:cNvPicPr>
            <a:picLocks noChangeAspect="1"/>
          </p:cNvPicPr>
          <p:nvPr/>
        </p:nvPicPr>
        <p:blipFill rotWithShape="1">
          <a:blip r:embed="rId3"/>
          <a:srcRect b="6435"/>
          <a:stretch/>
        </p:blipFill>
        <p:spPr>
          <a:xfrm>
            <a:off x="468198" y="1718905"/>
            <a:ext cx="4042030" cy="296378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92768" y="1068824"/>
            <a:ext cx="3986012" cy="3652726"/>
          </a:xfrm>
        </p:spPr>
        <p:txBody>
          <a:bodyPr wrap="square" lIns="0" tIns="18000" rIns="0" bIns="18000" anchor="ctr" anchorCtr="0">
            <a:spAutoFit/>
          </a:bodyPr>
          <a:lstStyle/>
          <a:p>
            <a:pPr marL="342900" indent="-342900">
              <a:spcBef>
                <a:spcPts val="600"/>
              </a:spcBef>
            </a:pPr>
            <a:r>
              <a:rPr lang="en-US" sz="2200" dirty="0"/>
              <a:t>Switches (an on–off signal)</a:t>
            </a:r>
          </a:p>
          <a:p>
            <a:pPr marL="829818" lvl="1" indent="-342900"/>
            <a:r>
              <a:rPr lang="en-US" sz="2200" dirty="0"/>
              <a:t>Thermistor (changes resistance relative to temperature)</a:t>
            </a:r>
          </a:p>
          <a:p>
            <a:pPr marL="829818" lvl="1" indent="-342900"/>
            <a:r>
              <a:rPr lang="en-US" sz="2200" dirty="0"/>
              <a:t>Transducer (changes resistance relative to pressure)</a:t>
            </a:r>
          </a:p>
          <a:p>
            <a:pPr marL="829818" lvl="1" indent="-342900"/>
            <a:r>
              <a:rPr lang="en-US" sz="2200" dirty="0"/>
              <a:t>Serial data (an on–off signal coming from another control module)</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135893"/>
            <a:ext cx="8220362" cy="1052014"/>
          </a:xfrm>
        </p:spPr>
        <p:txBody>
          <a:bodyPr wrap="square" lIns="0" tIns="18000" rIns="0" bIns="18000" anchor="ctr" anchorCtr="0">
            <a:spAutoFit/>
          </a:bodyPr>
          <a:lstStyle/>
          <a:p>
            <a:pPr marL="0" indent="0">
              <a:buNone/>
            </a:pPr>
            <a:r>
              <a:rPr lang="en-US" sz="2200" dirty="0"/>
              <a:t>Speed sensors are used by the </a:t>
            </a:r>
            <a:r>
              <a:rPr lang="en-US" sz="2200" spc="-300" dirty="0"/>
              <a:t>P C </a:t>
            </a:r>
            <a:r>
              <a:rPr lang="en-US" sz="2200" dirty="0"/>
              <a:t>M or </a:t>
            </a:r>
            <a:r>
              <a:rPr lang="en-US" sz="2200" spc="-300" dirty="0"/>
              <a:t>T C </a:t>
            </a:r>
            <a:r>
              <a:rPr lang="en-US" sz="2200" dirty="0"/>
              <a:t>M to control shifts and detect faults such as slippage when the two speeds do not match the predetermined ratio for each gear commanded.</a:t>
            </a:r>
          </a:p>
        </p:txBody>
      </p:sp>
    </p:spTree>
    <p:extLst>
      <p:ext uri="{BB962C8B-B14F-4D97-AF65-F5344CB8AC3E}">
        <p14:creationId xmlns:p14="http://schemas.microsoft.com/office/powerpoint/2010/main" val="218009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Transmission Speed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nsmission_Speed_Sensor">
            <a:hlinkClick r:id="" action="ppaction://media"/>
            <a:extLst>
              <a:ext uri="{FF2B5EF4-FFF2-40B4-BE49-F238E27FC236}">
                <a16:creationId xmlns:a16="http://schemas.microsoft.com/office/drawing/2014/main" id="{0CE5C4AC-C82D-EB1E-1CFC-89C6E0231D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602" y="1000038"/>
            <a:ext cx="8912795" cy="5013447"/>
          </a:xfrm>
          <a:prstGeom prst="rect">
            <a:avLst/>
          </a:prstGeom>
        </p:spPr>
      </p:pic>
    </p:spTree>
    <p:extLst>
      <p:ext uri="{BB962C8B-B14F-4D97-AF65-F5344CB8AC3E}">
        <p14:creationId xmlns:p14="http://schemas.microsoft.com/office/powerpoint/2010/main" val="48157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403</TotalTime>
  <Words>6338</Words>
  <Application>Microsoft Office PowerPoint</Application>
  <PresentationFormat>On-screen Show (4:3)</PresentationFormat>
  <Paragraphs>326</Paragraphs>
  <Slides>48</Slides>
  <Notes>48</Notes>
  <HiddenSlides>0</HiddenSlides>
  <MMClips>8</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56" baseType="lpstr">
      <vt:lpstr>Arial</vt:lpstr>
      <vt:lpstr>Verdana</vt:lpstr>
      <vt:lpstr>Times New Roman</vt:lpstr>
      <vt:lpstr>Arial Unicode MS</vt:lpstr>
      <vt:lpstr>Calibri</vt:lpstr>
      <vt:lpstr>1_USHE</vt:lpstr>
      <vt:lpstr>USHE_slide options</vt:lpstr>
      <vt:lpstr>Equation</vt:lpstr>
      <vt:lpstr>Automatic Transmissions and Transaxles</vt:lpstr>
      <vt:lpstr>Learning Objectives</vt:lpstr>
      <vt:lpstr>Transmission Control Volume</vt:lpstr>
      <vt:lpstr>Figure 10.1</vt:lpstr>
      <vt:lpstr>Figure 10.2</vt:lpstr>
      <vt:lpstr>Figure 10.3</vt:lpstr>
      <vt:lpstr>Sensors</vt:lpstr>
      <vt:lpstr>Figure 10.4</vt:lpstr>
      <vt:lpstr>Animation: Transmission Speed Sensor (Animation will automatically start)</vt:lpstr>
      <vt:lpstr>Animation: Electronic Transmission Control (Animation will automatically start)</vt:lpstr>
      <vt:lpstr>Figure 10.5</vt:lpstr>
      <vt:lpstr>Animation: Transmission Speed Sensor (Animation will automatically start)</vt:lpstr>
      <vt:lpstr>Animation: Transmission Range Sensor (Animation will automatically start)</vt:lpstr>
      <vt:lpstr>Animation: Transmission Fluid Temperature Sensor (Animation will automatically start)</vt:lpstr>
      <vt:lpstr>Animation: Throttle Position Sensor (TPS) (Animation will automatically start)</vt:lpstr>
      <vt:lpstr>Figure 10.6</vt:lpstr>
      <vt:lpstr>Figure 10.7</vt:lpstr>
      <vt:lpstr>Animation: Electronic Clutch Control (Animation will automatically start)</vt:lpstr>
      <vt:lpstr>Transmission Solenoids (1 of 2)</vt:lpstr>
      <vt:lpstr>Transmission Solenoids (2 of 2)</vt:lpstr>
      <vt:lpstr>Animation: EPC Solenoid (Animation will automatically start)</vt:lpstr>
      <vt:lpstr>Frequently Asked Question: What Is Pressure Logic ? </vt:lpstr>
      <vt:lpstr>Figure 10.8</vt:lpstr>
      <vt:lpstr>Figure 10.9</vt:lpstr>
      <vt:lpstr>Figure 10.10</vt:lpstr>
      <vt:lpstr>Figure 10.11</vt:lpstr>
      <vt:lpstr>Figure 10.12</vt:lpstr>
      <vt:lpstr>Figure 10.13</vt:lpstr>
      <vt:lpstr>Figure 10.14</vt:lpstr>
      <vt:lpstr>Chart 10.1</vt:lpstr>
      <vt:lpstr>Adaptive Strategies (1 of 2)</vt:lpstr>
      <vt:lpstr>Adaptive Strategies (2 of 2)</vt:lpstr>
      <vt:lpstr>Solenoid Control</vt:lpstr>
      <vt:lpstr>How It All Works</vt:lpstr>
      <vt:lpstr>Figure 10.16</vt:lpstr>
      <vt:lpstr>Frequently Asked Question: What Is Torque Control ? </vt:lpstr>
      <vt:lpstr>Figure 10.17</vt:lpstr>
      <vt:lpstr>Figure 10.18</vt:lpstr>
      <vt:lpstr>Frequently Asked Question: What is Fuzzy Logic ?</vt:lpstr>
      <vt:lpstr>Figure 10.19</vt:lpstr>
      <vt:lpstr>Chart 10.2</vt:lpstr>
      <vt:lpstr>Chart 10.3</vt:lpstr>
      <vt:lpstr>Question 1</vt:lpstr>
      <vt:lpstr>Answer 1</vt:lpstr>
      <vt:lpstr>Summary (1 of 2)</vt:lpstr>
      <vt:lpstr>Summary (2 of 2)</vt:lpstr>
      <vt:lpstr>Automatic Transmissions and Transaxles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10</dc:title>
  <dc:subject>Careers</dc:subject>
  <dc:creator>James D. Halderman</dc:creator>
  <cp:keywords/>
  <dc:description>Additional information may be found in the Notes Pane of each slide by pressing F6._x000d_
Alt text for images/ equations within table cells have been placed behind the object intentionally to provide a better screen reader user experience.</dc:description>
  <cp:lastModifiedBy>Glen Plants</cp:lastModifiedBy>
  <cp:revision>231</cp:revision>
  <dcterms:modified xsi:type="dcterms:W3CDTF">2023-08-07T15:51:57Z</dcterms:modified>
</cp:coreProperties>
</file>